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sldIdLst>
    <p:sldId id="257" r:id="rId2"/>
    <p:sldId id="258" r:id="rId3"/>
    <p:sldId id="312" r:id="rId4"/>
    <p:sldId id="263" r:id="rId5"/>
    <p:sldId id="265" r:id="rId6"/>
    <p:sldId id="307" r:id="rId7"/>
    <p:sldId id="311" r:id="rId8"/>
    <p:sldId id="314" r:id="rId9"/>
    <p:sldId id="310" r:id="rId10"/>
    <p:sldId id="308" r:id="rId11"/>
    <p:sldId id="289" r:id="rId12"/>
    <p:sldId id="290" r:id="rId13"/>
    <p:sldId id="299" r:id="rId14"/>
    <p:sldId id="291" r:id="rId15"/>
    <p:sldId id="292" r:id="rId16"/>
    <p:sldId id="293" r:id="rId17"/>
    <p:sldId id="300" r:id="rId18"/>
    <p:sldId id="298" r:id="rId19"/>
    <p:sldId id="295" r:id="rId20"/>
    <p:sldId id="296" r:id="rId21"/>
    <p:sldId id="302" r:id="rId22"/>
    <p:sldId id="309" r:id="rId23"/>
    <p:sldId id="303" r:id="rId24"/>
    <p:sldId id="297" r:id="rId25"/>
    <p:sldId id="306" r:id="rId26"/>
    <p:sldId id="275" r:id="rId27"/>
    <p:sldId id="305" r:id="rId28"/>
    <p:sldId id="301" r:id="rId29"/>
    <p:sldId id="276" r:id="rId30"/>
    <p:sldId id="277" r:id="rId31"/>
    <p:sldId id="278" r:id="rId32"/>
    <p:sldId id="270" r:id="rId33"/>
    <p:sldId id="271" r:id="rId34"/>
    <p:sldId id="272" r:id="rId3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297" autoAdjust="0"/>
  </p:normalViewPr>
  <p:slideViewPr>
    <p:cSldViewPr>
      <p:cViewPr>
        <p:scale>
          <a:sx n="66" d="100"/>
          <a:sy n="66" d="100"/>
        </p:scale>
        <p:origin x="1124"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464800-8B79-4EA7-9835-1CA4463E1ECF}" type="doc">
      <dgm:prSet loTypeId="urn:microsoft.com/office/officeart/2005/8/layout/radial6" loCatId="cycle" qsTypeId="urn:microsoft.com/office/officeart/2005/8/quickstyle/simple1" qsCatId="simple" csTypeId="urn:microsoft.com/office/officeart/2005/8/colors/colorful3" csCatId="colorful" phldr="1"/>
      <dgm:spPr/>
      <dgm:t>
        <a:bodyPr/>
        <a:lstStyle/>
        <a:p>
          <a:endParaRPr lang="es-MX"/>
        </a:p>
      </dgm:t>
    </dgm:pt>
    <dgm:pt modelId="{18FC45D2-7832-4565-9034-2FFE719A6308}">
      <dgm:prSet phldrT="[Texto]" custT="1"/>
      <dgm:spPr/>
      <dgm:t>
        <a:bodyPr/>
        <a:lstStyle/>
        <a:p>
          <a:r>
            <a:rPr lang="es-MX" sz="1800" dirty="0" smtClean="0"/>
            <a:t>Ordenamiento Territorial</a:t>
          </a:r>
          <a:endParaRPr lang="es-MX" sz="1800" dirty="0"/>
        </a:p>
      </dgm:t>
    </dgm:pt>
    <dgm:pt modelId="{7C7369B9-DB08-4895-9A1B-122AF066AD5F}" type="parTrans" cxnId="{D4007FC2-C450-4537-8784-DE68E44965DA}">
      <dgm:prSet/>
      <dgm:spPr/>
      <dgm:t>
        <a:bodyPr/>
        <a:lstStyle/>
        <a:p>
          <a:endParaRPr lang="es-MX" sz="2400"/>
        </a:p>
      </dgm:t>
    </dgm:pt>
    <dgm:pt modelId="{D4A63D0D-1C43-4CA4-9001-0F07DC4C6B47}" type="sibTrans" cxnId="{D4007FC2-C450-4537-8784-DE68E44965DA}">
      <dgm:prSet/>
      <dgm:spPr/>
      <dgm:t>
        <a:bodyPr/>
        <a:lstStyle/>
        <a:p>
          <a:endParaRPr lang="es-MX" sz="2400"/>
        </a:p>
      </dgm:t>
    </dgm:pt>
    <dgm:pt modelId="{2E0A42C6-AE61-4AFA-B54D-ACAAD5C3BA42}">
      <dgm:prSet phldrT="[Texto]" custT="1"/>
      <dgm:spPr/>
      <dgm:t>
        <a:bodyPr/>
        <a:lstStyle/>
        <a:p>
          <a:r>
            <a:rPr lang="es-MX" sz="1100" dirty="0" smtClean="0"/>
            <a:t>Proceso planificado </a:t>
          </a:r>
          <a:endParaRPr lang="es-MX" sz="1100" dirty="0"/>
        </a:p>
      </dgm:t>
    </dgm:pt>
    <dgm:pt modelId="{AC6D4F6A-575C-4B06-B001-51C5DA15E97C}" type="parTrans" cxnId="{C844896A-A663-47D7-97F5-3576651A939C}">
      <dgm:prSet/>
      <dgm:spPr/>
      <dgm:t>
        <a:bodyPr/>
        <a:lstStyle/>
        <a:p>
          <a:endParaRPr lang="es-MX" sz="2400"/>
        </a:p>
      </dgm:t>
    </dgm:pt>
    <dgm:pt modelId="{2BA83DC7-75FC-4365-A9BD-BEFB5CB6F919}" type="sibTrans" cxnId="{C844896A-A663-47D7-97F5-3576651A939C}">
      <dgm:prSet/>
      <dgm:spPr/>
      <dgm:t>
        <a:bodyPr/>
        <a:lstStyle/>
        <a:p>
          <a:endParaRPr lang="es-MX" sz="2400"/>
        </a:p>
      </dgm:t>
    </dgm:pt>
    <dgm:pt modelId="{5E87C2CE-00BF-46AB-BC6A-CFE89D73CB31}">
      <dgm:prSet phldrT="[Texto]" custT="1"/>
      <dgm:spPr/>
      <dgm:t>
        <a:bodyPr/>
        <a:lstStyle/>
        <a:p>
          <a:r>
            <a:rPr lang="es-MX" sz="1100" dirty="0" smtClean="0"/>
            <a:t>Naturaleza político </a:t>
          </a:r>
          <a:endParaRPr lang="es-MX" sz="1100" dirty="0"/>
        </a:p>
      </dgm:t>
    </dgm:pt>
    <dgm:pt modelId="{75BDA16F-CCAA-4DD9-9391-07CC6DA5A9A2}" type="parTrans" cxnId="{2C297202-0C95-4662-9D83-E010C090F061}">
      <dgm:prSet/>
      <dgm:spPr/>
      <dgm:t>
        <a:bodyPr/>
        <a:lstStyle/>
        <a:p>
          <a:endParaRPr lang="es-MX" sz="2400"/>
        </a:p>
      </dgm:t>
    </dgm:pt>
    <dgm:pt modelId="{27C54883-39C4-4334-AB90-521A6EAEB348}" type="sibTrans" cxnId="{2C297202-0C95-4662-9D83-E010C090F061}">
      <dgm:prSet/>
      <dgm:spPr/>
      <dgm:t>
        <a:bodyPr/>
        <a:lstStyle/>
        <a:p>
          <a:endParaRPr lang="es-MX" sz="2400"/>
        </a:p>
      </dgm:t>
    </dgm:pt>
    <dgm:pt modelId="{4B204AD1-68AC-435A-8145-01D8AB3CCCE6}">
      <dgm:prSet phldrT="[Texto]" custT="1"/>
      <dgm:spPr/>
      <dgm:t>
        <a:bodyPr/>
        <a:lstStyle/>
        <a:p>
          <a:r>
            <a:rPr lang="es-MX" sz="1100" dirty="0" smtClean="0"/>
            <a:t>Técnica </a:t>
          </a:r>
          <a:endParaRPr lang="es-MX" sz="1100" dirty="0"/>
        </a:p>
      </dgm:t>
    </dgm:pt>
    <dgm:pt modelId="{9C819B98-B70E-4118-B141-DB9AAF345377}" type="parTrans" cxnId="{2B5A1C3F-6450-44C8-9871-CEC35602450B}">
      <dgm:prSet/>
      <dgm:spPr/>
      <dgm:t>
        <a:bodyPr/>
        <a:lstStyle/>
        <a:p>
          <a:endParaRPr lang="es-MX" sz="2400"/>
        </a:p>
      </dgm:t>
    </dgm:pt>
    <dgm:pt modelId="{EBE6F1D0-0C0C-44B2-82A0-D19D68C745F4}" type="sibTrans" cxnId="{2B5A1C3F-6450-44C8-9871-CEC35602450B}">
      <dgm:prSet/>
      <dgm:spPr/>
      <dgm:t>
        <a:bodyPr/>
        <a:lstStyle/>
        <a:p>
          <a:endParaRPr lang="es-MX" sz="2400"/>
        </a:p>
      </dgm:t>
    </dgm:pt>
    <dgm:pt modelId="{5B0431A3-4BB7-42AA-8E0F-3D33671F987B}">
      <dgm:prSet phldrT="[Texto]" custT="1"/>
      <dgm:spPr/>
      <dgm:t>
        <a:bodyPr/>
        <a:lstStyle/>
        <a:p>
          <a:r>
            <a:rPr lang="es-MX" sz="1100" dirty="0" smtClean="0"/>
            <a:t>Administrativa</a:t>
          </a:r>
          <a:endParaRPr lang="es-MX" sz="1100" dirty="0"/>
        </a:p>
      </dgm:t>
    </dgm:pt>
    <dgm:pt modelId="{317D5801-D2C5-41C9-90C4-9D1E22018D0A}" type="parTrans" cxnId="{09E39E3C-9042-435C-9CC3-CEED76FDD970}">
      <dgm:prSet/>
      <dgm:spPr/>
      <dgm:t>
        <a:bodyPr/>
        <a:lstStyle/>
        <a:p>
          <a:endParaRPr lang="es-MX" sz="2400"/>
        </a:p>
      </dgm:t>
    </dgm:pt>
    <dgm:pt modelId="{3E67F829-5742-44FB-9D5A-E8E3C5604C2A}" type="sibTrans" cxnId="{09E39E3C-9042-435C-9CC3-CEED76FDD970}">
      <dgm:prSet/>
      <dgm:spPr/>
      <dgm:t>
        <a:bodyPr/>
        <a:lstStyle/>
        <a:p>
          <a:endParaRPr lang="es-MX" sz="2400"/>
        </a:p>
      </dgm:t>
    </dgm:pt>
    <dgm:pt modelId="{9EFBF3B8-A90B-4839-BD25-F42996CB4577}" type="pres">
      <dgm:prSet presAssocID="{1D464800-8B79-4EA7-9835-1CA4463E1ECF}" presName="Name0" presStyleCnt="0">
        <dgm:presLayoutVars>
          <dgm:chMax val="1"/>
          <dgm:dir/>
          <dgm:animLvl val="ctr"/>
          <dgm:resizeHandles val="exact"/>
        </dgm:presLayoutVars>
      </dgm:prSet>
      <dgm:spPr/>
      <dgm:t>
        <a:bodyPr/>
        <a:lstStyle/>
        <a:p>
          <a:endParaRPr lang="es-MX"/>
        </a:p>
      </dgm:t>
    </dgm:pt>
    <dgm:pt modelId="{F2CFBAF8-2017-4128-A921-9CD6204F6AAD}" type="pres">
      <dgm:prSet presAssocID="{18FC45D2-7832-4565-9034-2FFE719A6308}" presName="centerShape" presStyleLbl="node0" presStyleIdx="0" presStyleCnt="1" custScaleX="130241" custScaleY="109554"/>
      <dgm:spPr/>
      <dgm:t>
        <a:bodyPr/>
        <a:lstStyle/>
        <a:p>
          <a:endParaRPr lang="es-MX"/>
        </a:p>
      </dgm:t>
    </dgm:pt>
    <dgm:pt modelId="{1E6CE3DB-755F-47FE-AA9A-900FD71869D0}" type="pres">
      <dgm:prSet presAssocID="{2E0A42C6-AE61-4AFA-B54D-ACAAD5C3BA42}" presName="node" presStyleLbl="node1" presStyleIdx="0" presStyleCnt="4" custScaleX="117710" custScaleY="109242">
        <dgm:presLayoutVars>
          <dgm:bulletEnabled val="1"/>
        </dgm:presLayoutVars>
      </dgm:prSet>
      <dgm:spPr/>
      <dgm:t>
        <a:bodyPr/>
        <a:lstStyle/>
        <a:p>
          <a:endParaRPr lang="es-MX"/>
        </a:p>
      </dgm:t>
    </dgm:pt>
    <dgm:pt modelId="{EFDD6B34-5A2E-4E6F-93CF-23615EA5BE50}" type="pres">
      <dgm:prSet presAssocID="{2E0A42C6-AE61-4AFA-B54D-ACAAD5C3BA42}" presName="dummy" presStyleCnt="0"/>
      <dgm:spPr/>
    </dgm:pt>
    <dgm:pt modelId="{D535A741-A7B6-4FCF-953F-E701A57EA302}" type="pres">
      <dgm:prSet presAssocID="{2BA83DC7-75FC-4365-A9BD-BEFB5CB6F919}" presName="sibTrans" presStyleLbl="sibTrans2D1" presStyleIdx="0" presStyleCnt="4"/>
      <dgm:spPr/>
      <dgm:t>
        <a:bodyPr/>
        <a:lstStyle/>
        <a:p>
          <a:endParaRPr lang="es-MX"/>
        </a:p>
      </dgm:t>
    </dgm:pt>
    <dgm:pt modelId="{E0D74E53-A115-4497-BF25-941E88187B07}" type="pres">
      <dgm:prSet presAssocID="{5E87C2CE-00BF-46AB-BC6A-CFE89D73CB31}" presName="node" presStyleLbl="node1" presStyleIdx="1" presStyleCnt="4">
        <dgm:presLayoutVars>
          <dgm:bulletEnabled val="1"/>
        </dgm:presLayoutVars>
      </dgm:prSet>
      <dgm:spPr/>
      <dgm:t>
        <a:bodyPr/>
        <a:lstStyle/>
        <a:p>
          <a:endParaRPr lang="es-MX"/>
        </a:p>
      </dgm:t>
    </dgm:pt>
    <dgm:pt modelId="{69693C7B-7174-4B6C-AA8A-A2BB961EA895}" type="pres">
      <dgm:prSet presAssocID="{5E87C2CE-00BF-46AB-BC6A-CFE89D73CB31}" presName="dummy" presStyleCnt="0"/>
      <dgm:spPr/>
    </dgm:pt>
    <dgm:pt modelId="{5ABA6603-2C47-48A5-A0CC-50436F3F93C6}" type="pres">
      <dgm:prSet presAssocID="{27C54883-39C4-4334-AB90-521A6EAEB348}" presName="sibTrans" presStyleLbl="sibTrans2D1" presStyleIdx="1" presStyleCnt="4"/>
      <dgm:spPr/>
      <dgm:t>
        <a:bodyPr/>
        <a:lstStyle/>
        <a:p>
          <a:endParaRPr lang="es-MX"/>
        </a:p>
      </dgm:t>
    </dgm:pt>
    <dgm:pt modelId="{3D8D5CCD-1C6B-4819-ACC6-87F81523F417}" type="pres">
      <dgm:prSet presAssocID="{4B204AD1-68AC-435A-8145-01D8AB3CCCE6}" presName="node" presStyleLbl="node1" presStyleIdx="2" presStyleCnt="4">
        <dgm:presLayoutVars>
          <dgm:bulletEnabled val="1"/>
        </dgm:presLayoutVars>
      </dgm:prSet>
      <dgm:spPr/>
      <dgm:t>
        <a:bodyPr/>
        <a:lstStyle/>
        <a:p>
          <a:endParaRPr lang="es-MX"/>
        </a:p>
      </dgm:t>
    </dgm:pt>
    <dgm:pt modelId="{E7E0470D-D44C-43D8-9AF3-8D304E45E664}" type="pres">
      <dgm:prSet presAssocID="{4B204AD1-68AC-435A-8145-01D8AB3CCCE6}" presName="dummy" presStyleCnt="0"/>
      <dgm:spPr/>
    </dgm:pt>
    <dgm:pt modelId="{8069DA30-B26B-4D39-A289-B2C467067C81}" type="pres">
      <dgm:prSet presAssocID="{EBE6F1D0-0C0C-44B2-82A0-D19D68C745F4}" presName="sibTrans" presStyleLbl="sibTrans2D1" presStyleIdx="2" presStyleCnt="4"/>
      <dgm:spPr/>
      <dgm:t>
        <a:bodyPr/>
        <a:lstStyle/>
        <a:p>
          <a:endParaRPr lang="es-MX"/>
        </a:p>
      </dgm:t>
    </dgm:pt>
    <dgm:pt modelId="{E171241E-D1DC-49F2-90D1-CD234C5B14D0}" type="pres">
      <dgm:prSet presAssocID="{5B0431A3-4BB7-42AA-8E0F-3D33671F987B}" presName="node" presStyleLbl="node1" presStyleIdx="3" presStyleCnt="4" custScaleX="104976" custScaleY="102277">
        <dgm:presLayoutVars>
          <dgm:bulletEnabled val="1"/>
        </dgm:presLayoutVars>
      </dgm:prSet>
      <dgm:spPr/>
      <dgm:t>
        <a:bodyPr/>
        <a:lstStyle/>
        <a:p>
          <a:endParaRPr lang="es-MX"/>
        </a:p>
      </dgm:t>
    </dgm:pt>
    <dgm:pt modelId="{1427B12F-2D87-4728-B642-DF2F25517E7E}" type="pres">
      <dgm:prSet presAssocID="{5B0431A3-4BB7-42AA-8E0F-3D33671F987B}" presName="dummy" presStyleCnt="0"/>
      <dgm:spPr/>
    </dgm:pt>
    <dgm:pt modelId="{536A0A6A-0B7D-4215-AA48-9191712BB48F}" type="pres">
      <dgm:prSet presAssocID="{3E67F829-5742-44FB-9D5A-E8E3C5604C2A}" presName="sibTrans" presStyleLbl="sibTrans2D1" presStyleIdx="3" presStyleCnt="4"/>
      <dgm:spPr/>
      <dgm:t>
        <a:bodyPr/>
        <a:lstStyle/>
        <a:p>
          <a:endParaRPr lang="es-MX"/>
        </a:p>
      </dgm:t>
    </dgm:pt>
  </dgm:ptLst>
  <dgm:cxnLst>
    <dgm:cxn modelId="{8B8757BB-DAC3-466D-BD1A-08808BBBBE9C}" type="presOf" srcId="{5B0431A3-4BB7-42AA-8E0F-3D33671F987B}" destId="{E171241E-D1DC-49F2-90D1-CD234C5B14D0}" srcOrd="0" destOrd="0" presId="urn:microsoft.com/office/officeart/2005/8/layout/radial6"/>
    <dgm:cxn modelId="{FB914516-7D08-457F-9F99-79EEA15590EB}" type="presOf" srcId="{1D464800-8B79-4EA7-9835-1CA4463E1ECF}" destId="{9EFBF3B8-A90B-4839-BD25-F42996CB4577}" srcOrd="0" destOrd="0" presId="urn:microsoft.com/office/officeart/2005/8/layout/radial6"/>
    <dgm:cxn modelId="{E387D723-0AF9-452A-BB80-9AE0B5D9EF65}" type="presOf" srcId="{EBE6F1D0-0C0C-44B2-82A0-D19D68C745F4}" destId="{8069DA30-B26B-4D39-A289-B2C467067C81}" srcOrd="0" destOrd="0" presId="urn:microsoft.com/office/officeart/2005/8/layout/radial6"/>
    <dgm:cxn modelId="{D4007FC2-C450-4537-8784-DE68E44965DA}" srcId="{1D464800-8B79-4EA7-9835-1CA4463E1ECF}" destId="{18FC45D2-7832-4565-9034-2FFE719A6308}" srcOrd="0" destOrd="0" parTransId="{7C7369B9-DB08-4895-9A1B-122AF066AD5F}" sibTransId="{D4A63D0D-1C43-4CA4-9001-0F07DC4C6B47}"/>
    <dgm:cxn modelId="{C844896A-A663-47D7-97F5-3576651A939C}" srcId="{18FC45D2-7832-4565-9034-2FFE719A6308}" destId="{2E0A42C6-AE61-4AFA-B54D-ACAAD5C3BA42}" srcOrd="0" destOrd="0" parTransId="{AC6D4F6A-575C-4B06-B001-51C5DA15E97C}" sibTransId="{2BA83DC7-75FC-4365-A9BD-BEFB5CB6F919}"/>
    <dgm:cxn modelId="{9AF09E81-6DD1-4CB2-91AC-4064A5726BDC}" type="presOf" srcId="{18FC45D2-7832-4565-9034-2FFE719A6308}" destId="{F2CFBAF8-2017-4128-A921-9CD6204F6AAD}" srcOrd="0" destOrd="0" presId="urn:microsoft.com/office/officeart/2005/8/layout/radial6"/>
    <dgm:cxn modelId="{81CB255D-C757-4E4C-9284-E39D47541CF8}" type="presOf" srcId="{2E0A42C6-AE61-4AFA-B54D-ACAAD5C3BA42}" destId="{1E6CE3DB-755F-47FE-AA9A-900FD71869D0}" srcOrd="0" destOrd="0" presId="urn:microsoft.com/office/officeart/2005/8/layout/radial6"/>
    <dgm:cxn modelId="{2C297202-0C95-4662-9D83-E010C090F061}" srcId="{18FC45D2-7832-4565-9034-2FFE719A6308}" destId="{5E87C2CE-00BF-46AB-BC6A-CFE89D73CB31}" srcOrd="1" destOrd="0" parTransId="{75BDA16F-CCAA-4DD9-9391-07CC6DA5A9A2}" sibTransId="{27C54883-39C4-4334-AB90-521A6EAEB348}"/>
    <dgm:cxn modelId="{43CEF688-4706-47F6-BFA8-0E8485201F02}" type="presOf" srcId="{5E87C2CE-00BF-46AB-BC6A-CFE89D73CB31}" destId="{E0D74E53-A115-4497-BF25-941E88187B07}" srcOrd="0" destOrd="0" presId="urn:microsoft.com/office/officeart/2005/8/layout/radial6"/>
    <dgm:cxn modelId="{67045430-0997-40C2-A289-4AD28D717938}" type="presOf" srcId="{3E67F829-5742-44FB-9D5A-E8E3C5604C2A}" destId="{536A0A6A-0B7D-4215-AA48-9191712BB48F}" srcOrd="0" destOrd="0" presId="urn:microsoft.com/office/officeart/2005/8/layout/radial6"/>
    <dgm:cxn modelId="{09E39E3C-9042-435C-9CC3-CEED76FDD970}" srcId="{18FC45D2-7832-4565-9034-2FFE719A6308}" destId="{5B0431A3-4BB7-42AA-8E0F-3D33671F987B}" srcOrd="3" destOrd="0" parTransId="{317D5801-D2C5-41C9-90C4-9D1E22018D0A}" sibTransId="{3E67F829-5742-44FB-9D5A-E8E3C5604C2A}"/>
    <dgm:cxn modelId="{2B5A1C3F-6450-44C8-9871-CEC35602450B}" srcId="{18FC45D2-7832-4565-9034-2FFE719A6308}" destId="{4B204AD1-68AC-435A-8145-01D8AB3CCCE6}" srcOrd="2" destOrd="0" parTransId="{9C819B98-B70E-4118-B141-DB9AAF345377}" sibTransId="{EBE6F1D0-0C0C-44B2-82A0-D19D68C745F4}"/>
    <dgm:cxn modelId="{FB3ACD14-7040-460A-9023-ECC7692EAEEB}" type="presOf" srcId="{2BA83DC7-75FC-4365-A9BD-BEFB5CB6F919}" destId="{D535A741-A7B6-4FCF-953F-E701A57EA302}" srcOrd="0" destOrd="0" presId="urn:microsoft.com/office/officeart/2005/8/layout/radial6"/>
    <dgm:cxn modelId="{E228C002-49CC-4792-AE4C-ED53603394EB}" type="presOf" srcId="{27C54883-39C4-4334-AB90-521A6EAEB348}" destId="{5ABA6603-2C47-48A5-A0CC-50436F3F93C6}" srcOrd="0" destOrd="0" presId="urn:microsoft.com/office/officeart/2005/8/layout/radial6"/>
    <dgm:cxn modelId="{E9AF182D-272D-4427-9667-62AE5B9AC30E}" type="presOf" srcId="{4B204AD1-68AC-435A-8145-01D8AB3CCCE6}" destId="{3D8D5CCD-1C6B-4819-ACC6-87F81523F417}" srcOrd="0" destOrd="0" presId="urn:microsoft.com/office/officeart/2005/8/layout/radial6"/>
    <dgm:cxn modelId="{D49D92DA-379C-4818-AA6A-7FAFEC332E9D}" type="presParOf" srcId="{9EFBF3B8-A90B-4839-BD25-F42996CB4577}" destId="{F2CFBAF8-2017-4128-A921-9CD6204F6AAD}" srcOrd="0" destOrd="0" presId="urn:microsoft.com/office/officeart/2005/8/layout/radial6"/>
    <dgm:cxn modelId="{35E0A806-F52B-4981-B44D-1FD017A571C0}" type="presParOf" srcId="{9EFBF3B8-A90B-4839-BD25-F42996CB4577}" destId="{1E6CE3DB-755F-47FE-AA9A-900FD71869D0}" srcOrd="1" destOrd="0" presId="urn:microsoft.com/office/officeart/2005/8/layout/radial6"/>
    <dgm:cxn modelId="{B7261E50-6FEE-4C0C-A55D-EC0FA7B2DC5D}" type="presParOf" srcId="{9EFBF3B8-A90B-4839-BD25-F42996CB4577}" destId="{EFDD6B34-5A2E-4E6F-93CF-23615EA5BE50}" srcOrd="2" destOrd="0" presId="urn:microsoft.com/office/officeart/2005/8/layout/radial6"/>
    <dgm:cxn modelId="{3B2DD115-B26D-4A21-91E3-B1116B37669C}" type="presParOf" srcId="{9EFBF3B8-A90B-4839-BD25-F42996CB4577}" destId="{D535A741-A7B6-4FCF-953F-E701A57EA302}" srcOrd="3" destOrd="0" presId="urn:microsoft.com/office/officeart/2005/8/layout/radial6"/>
    <dgm:cxn modelId="{4F2056BB-91F8-4084-9EFD-6D917CDB4D61}" type="presParOf" srcId="{9EFBF3B8-A90B-4839-BD25-F42996CB4577}" destId="{E0D74E53-A115-4497-BF25-941E88187B07}" srcOrd="4" destOrd="0" presId="urn:microsoft.com/office/officeart/2005/8/layout/radial6"/>
    <dgm:cxn modelId="{78697818-37D2-427C-AFFE-ADE4F72C03A0}" type="presParOf" srcId="{9EFBF3B8-A90B-4839-BD25-F42996CB4577}" destId="{69693C7B-7174-4B6C-AA8A-A2BB961EA895}" srcOrd="5" destOrd="0" presId="urn:microsoft.com/office/officeart/2005/8/layout/radial6"/>
    <dgm:cxn modelId="{CE48AED3-B81B-4758-89BC-1BEF405AE96C}" type="presParOf" srcId="{9EFBF3B8-A90B-4839-BD25-F42996CB4577}" destId="{5ABA6603-2C47-48A5-A0CC-50436F3F93C6}" srcOrd="6" destOrd="0" presId="urn:microsoft.com/office/officeart/2005/8/layout/radial6"/>
    <dgm:cxn modelId="{5F9F2969-5080-46C2-B366-9151B650BF6C}" type="presParOf" srcId="{9EFBF3B8-A90B-4839-BD25-F42996CB4577}" destId="{3D8D5CCD-1C6B-4819-ACC6-87F81523F417}" srcOrd="7" destOrd="0" presId="urn:microsoft.com/office/officeart/2005/8/layout/radial6"/>
    <dgm:cxn modelId="{09284F91-698E-4DC6-AC07-65EAADA92314}" type="presParOf" srcId="{9EFBF3B8-A90B-4839-BD25-F42996CB4577}" destId="{E7E0470D-D44C-43D8-9AF3-8D304E45E664}" srcOrd="8" destOrd="0" presId="urn:microsoft.com/office/officeart/2005/8/layout/radial6"/>
    <dgm:cxn modelId="{5381D182-F5ED-49AA-B4C0-BB1476429EB9}" type="presParOf" srcId="{9EFBF3B8-A90B-4839-BD25-F42996CB4577}" destId="{8069DA30-B26B-4D39-A289-B2C467067C81}" srcOrd="9" destOrd="0" presId="urn:microsoft.com/office/officeart/2005/8/layout/radial6"/>
    <dgm:cxn modelId="{5E060A56-81C7-4A2B-ADC9-4EF4B7F05E0D}" type="presParOf" srcId="{9EFBF3B8-A90B-4839-BD25-F42996CB4577}" destId="{E171241E-D1DC-49F2-90D1-CD234C5B14D0}" srcOrd="10" destOrd="0" presId="urn:microsoft.com/office/officeart/2005/8/layout/radial6"/>
    <dgm:cxn modelId="{5ACF6E02-0E7B-4B86-8BE6-CD5D7D0A5E41}" type="presParOf" srcId="{9EFBF3B8-A90B-4839-BD25-F42996CB4577}" destId="{1427B12F-2D87-4728-B642-DF2F25517E7E}" srcOrd="11" destOrd="0" presId="urn:microsoft.com/office/officeart/2005/8/layout/radial6"/>
    <dgm:cxn modelId="{303CEA33-DFDB-43F6-9130-F979F3FAECC6}" type="presParOf" srcId="{9EFBF3B8-A90B-4839-BD25-F42996CB4577}" destId="{536A0A6A-0B7D-4215-AA48-9191712BB48F}"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E8EDCA-9330-441C-8E10-824E6E52AF8F}" type="doc">
      <dgm:prSet loTypeId="urn:microsoft.com/office/officeart/2009/3/layout/StepUpProcess" loCatId="process" qsTypeId="urn:microsoft.com/office/officeart/2005/8/quickstyle/simple1" qsCatId="simple" csTypeId="urn:microsoft.com/office/officeart/2005/8/colors/colorful2" csCatId="colorful" phldr="1"/>
      <dgm:spPr/>
      <dgm:t>
        <a:bodyPr/>
        <a:lstStyle/>
        <a:p>
          <a:endParaRPr lang="es-MX"/>
        </a:p>
      </dgm:t>
    </dgm:pt>
    <dgm:pt modelId="{0AC01C4C-F041-44E9-A220-3FDED2FE6F00}">
      <dgm:prSet phldrT="[Texto]" custT="1"/>
      <dgm:spPr/>
      <dgm:t>
        <a:bodyPr/>
        <a:lstStyle/>
        <a:p>
          <a:r>
            <a:rPr lang="es-MX" sz="1400" dirty="0" smtClean="0"/>
            <a:t>Organizar, armonizar y administrar la ocupación del espacio </a:t>
          </a:r>
          <a:endParaRPr lang="es-MX" sz="1400" dirty="0"/>
        </a:p>
      </dgm:t>
    </dgm:pt>
    <dgm:pt modelId="{ECA492B7-57FF-4952-A099-8756999198E0}" type="parTrans" cxnId="{C6D34273-C2A0-40D5-BF6A-AD1046992705}">
      <dgm:prSet/>
      <dgm:spPr/>
      <dgm:t>
        <a:bodyPr/>
        <a:lstStyle/>
        <a:p>
          <a:endParaRPr lang="es-MX" sz="3200"/>
        </a:p>
      </dgm:t>
    </dgm:pt>
    <dgm:pt modelId="{B973009E-2DAF-4DE7-BB6C-9DD94961F5E7}" type="sibTrans" cxnId="{C6D34273-C2A0-40D5-BF6A-AD1046992705}">
      <dgm:prSet/>
      <dgm:spPr/>
      <dgm:t>
        <a:bodyPr/>
        <a:lstStyle/>
        <a:p>
          <a:endParaRPr lang="es-MX" sz="3200"/>
        </a:p>
      </dgm:t>
    </dgm:pt>
    <dgm:pt modelId="{295428F0-08EB-4F35-8EAE-701DAAE60236}">
      <dgm:prSet phldrT="[Texto]" custT="1"/>
      <dgm:spPr/>
      <dgm:t>
        <a:bodyPr/>
        <a:lstStyle/>
        <a:p>
          <a:r>
            <a:rPr lang="es-MX" sz="1400" dirty="0" smtClean="0"/>
            <a:t>Que permita prever los efectos que provocan las actividades socioeconómicas,</a:t>
          </a:r>
          <a:endParaRPr lang="es-MX" sz="1400" dirty="0"/>
        </a:p>
      </dgm:t>
    </dgm:pt>
    <dgm:pt modelId="{3C03E616-19FE-4A32-88C6-26D69BB5C677}" type="parTrans" cxnId="{FB9A336A-C7C5-4CA2-A7C7-83AB717937EF}">
      <dgm:prSet/>
      <dgm:spPr/>
      <dgm:t>
        <a:bodyPr/>
        <a:lstStyle/>
        <a:p>
          <a:endParaRPr lang="es-MX" sz="3200"/>
        </a:p>
      </dgm:t>
    </dgm:pt>
    <dgm:pt modelId="{18DE65FF-AE6C-4447-BB87-651344D5F29C}" type="sibTrans" cxnId="{FB9A336A-C7C5-4CA2-A7C7-83AB717937EF}">
      <dgm:prSet/>
      <dgm:spPr/>
      <dgm:t>
        <a:bodyPr/>
        <a:lstStyle/>
        <a:p>
          <a:endParaRPr lang="es-MX" sz="3200"/>
        </a:p>
      </dgm:t>
    </dgm:pt>
    <dgm:pt modelId="{974A03A7-1B67-44E7-8745-03A59C89E633}">
      <dgm:prSet phldrT="[Texto]" custT="1"/>
      <dgm:spPr/>
      <dgm:t>
        <a:bodyPr/>
        <a:lstStyle/>
        <a:p>
          <a:r>
            <a:rPr lang="es-MX" sz="1400" dirty="0" smtClean="0"/>
            <a:t>precisar los medios y líneas de acción apropiados para alcanzar los objetivos y prioridades de desarrollo</a:t>
          </a:r>
          <a:endParaRPr lang="es-MX" sz="1400" dirty="0"/>
        </a:p>
      </dgm:t>
    </dgm:pt>
    <dgm:pt modelId="{68D47256-7B9B-4C15-B1B9-3B4853DD1911}" type="parTrans" cxnId="{8D4668F8-A29E-47BE-A2B0-C87FE7156E07}">
      <dgm:prSet/>
      <dgm:spPr/>
      <dgm:t>
        <a:bodyPr/>
        <a:lstStyle/>
        <a:p>
          <a:endParaRPr lang="es-MX" sz="3200"/>
        </a:p>
      </dgm:t>
    </dgm:pt>
    <dgm:pt modelId="{CB69342B-0CB9-4DB0-B927-75909B9E026C}" type="sibTrans" cxnId="{8D4668F8-A29E-47BE-A2B0-C87FE7156E07}">
      <dgm:prSet/>
      <dgm:spPr/>
      <dgm:t>
        <a:bodyPr/>
        <a:lstStyle/>
        <a:p>
          <a:endParaRPr lang="es-MX" sz="3200"/>
        </a:p>
      </dgm:t>
    </dgm:pt>
    <dgm:pt modelId="{5A9BD954-3A3E-411C-B84D-F7D9F8BC8A32}">
      <dgm:prSet phldrT="[Texto]" custT="1"/>
      <dgm:spPr/>
      <dgm:t>
        <a:bodyPr/>
        <a:lstStyle/>
        <a:p>
          <a:r>
            <a:rPr lang="es-MX" sz="1400" dirty="0" smtClean="0"/>
            <a:t>entorno con las nociones de uso sostenido y de viabilidad de uso y con los objetivos superiores del bienestar social, de la calidad de vida y de la valoración del medio ambiente (Méndez, 1990).</a:t>
          </a:r>
          <a:endParaRPr lang="es-MX" sz="1400" dirty="0"/>
        </a:p>
      </dgm:t>
    </dgm:pt>
    <dgm:pt modelId="{02A43318-84A1-4502-87E9-D606D782D0AB}" type="parTrans" cxnId="{3885A9EC-1563-4BB2-A8A5-900F08B8D9AF}">
      <dgm:prSet/>
      <dgm:spPr/>
      <dgm:t>
        <a:bodyPr/>
        <a:lstStyle/>
        <a:p>
          <a:endParaRPr lang="es-MX" sz="3200"/>
        </a:p>
      </dgm:t>
    </dgm:pt>
    <dgm:pt modelId="{5E6F8995-CAC7-4273-BF13-D5D0E2DB2F18}" type="sibTrans" cxnId="{3885A9EC-1563-4BB2-A8A5-900F08B8D9AF}">
      <dgm:prSet/>
      <dgm:spPr/>
      <dgm:t>
        <a:bodyPr/>
        <a:lstStyle/>
        <a:p>
          <a:endParaRPr lang="es-MX" sz="3200"/>
        </a:p>
      </dgm:t>
    </dgm:pt>
    <dgm:pt modelId="{EF34A339-88E9-45AB-835B-F02463A7A82C}" type="pres">
      <dgm:prSet presAssocID="{8CE8EDCA-9330-441C-8E10-824E6E52AF8F}" presName="rootnode" presStyleCnt="0">
        <dgm:presLayoutVars>
          <dgm:chMax/>
          <dgm:chPref/>
          <dgm:dir/>
          <dgm:animLvl val="lvl"/>
        </dgm:presLayoutVars>
      </dgm:prSet>
      <dgm:spPr/>
      <dgm:t>
        <a:bodyPr/>
        <a:lstStyle/>
        <a:p>
          <a:endParaRPr lang="es-MX"/>
        </a:p>
      </dgm:t>
    </dgm:pt>
    <dgm:pt modelId="{45A1FFF7-616A-4645-BFE6-5198A06BD484}" type="pres">
      <dgm:prSet presAssocID="{0AC01C4C-F041-44E9-A220-3FDED2FE6F00}" presName="composite" presStyleCnt="0"/>
      <dgm:spPr/>
    </dgm:pt>
    <dgm:pt modelId="{BAEE517E-D7F2-49DF-8A2A-DB0DFFD4AB08}" type="pres">
      <dgm:prSet presAssocID="{0AC01C4C-F041-44E9-A220-3FDED2FE6F00}" presName="LShape" presStyleLbl="alignNode1" presStyleIdx="0" presStyleCnt="7"/>
      <dgm:spPr/>
    </dgm:pt>
    <dgm:pt modelId="{E7E72336-5270-49A4-AA81-07326D1FF1FF}" type="pres">
      <dgm:prSet presAssocID="{0AC01C4C-F041-44E9-A220-3FDED2FE6F00}" presName="ParentText" presStyleLbl="revTx" presStyleIdx="0" presStyleCnt="4">
        <dgm:presLayoutVars>
          <dgm:chMax val="0"/>
          <dgm:chPref val="0"/>
          <dgm:bulletEnabled val="1"/>
        </dgm:presLayoutVars>
      </dgm:prSet>
      <dgm:spPr/>
      <dgm:t>
        <a:bodyPr/>
        <a:lstStyle/>
        <a:p>
          <a:endParaRPr lang="es-MX"/>
        </a:p>
      </dgm:t>
    </dgm:pt>
    <dgm:pt modelId="{380264AE-2429-4EFF-81E6-40BFB6AB691E}" type="pres">
      <dgm:prSet presAssocID="{0AC01C4C-F041-44E9-A220-3FDED2FE6F00}" presName="Triangle" presStyleLbl="alignNode1" presStyleIdx="1" presStyleCnt="7"/>
      <dgm:spPr/>
    </dgm:pt>
    <dgm:pt modelId="{11D95D04-40AF-43BF-BA74-F7E80403342B}" type="pres">
      <dgm:prSet presAssocID="{B973009E-2DAF-4DE7-BB6C-9DD94961F5E7}" presName="sibTrans" presStyleCnt="0"/>
      <dgm:spPr/>
    </dgm:pt>
    <dgm:pt modelId="{FA366992-098B-4B2B-8751-E4D6F3631BCC}" type="pres">
      <dgm:prSet presAssocID="{B973009E-2DAF-4DE7-BB6C-9DD94961F5E7}" presName="space" presStyleCnt="0"/>
      <dgm:spPr/>
    </dgm:pt>
    <dgm:pt modelId="{CD048E3E-8160-46FE-A01E-DCC9CE02D9C8}" type="pres">
      <dgm:prSet presAssocID="{295428F0-08EB-4F35-8EAE-701DAAE60236}" presName="composite" presStyleCnt="0"/>
      <dgm:spPr/>
    </dgm:pt>
    <dgm:pt modelId="{C9B7D649-FADE-4961-AA6C-0AC2013AD4EE}" type="pres">
      <dgm:prSet presAssocID="{295428F0-08EB-4F35-8EAE-701DAAE60236}" presName="LShape" presStyleLbl="alignNode1" presStyleIdx="2" presStyleCnt="7"/>
      <dgm:spPr/>
    </dgm:pt>
    <dgm:pt modelId="{1FE08EC5-2E9A-43F9-9CC1-CDAE7E374C1C}" type="pres">
      <dgm:prSet presAssocID="{295428F0-08EB-4F35-8EAE-701DAAE60236}" presName="ParentText" presStyleLbl="revTx" presStyleIdx="1" presStyleCnt="4">
        <dgm:presLayoutVars>
          <dgm:chMax val="0"/>
          <dgm:chPref val="0"/>
          <dgm:bulletEnabled val="1"/>
        </dgm:presLayoutVars>
      </dgm:prSet>
      <dgm:spPr/>
      <dgm:t>
        <a:bodyPr/>
        <a:lstStyle/>
        <a:p>
          <a:endParaRPr lang="es-MX"/>
        </a:p>
      </dgm:t>
    </dgm:pt>
    <dgm:pt modelId="{E3BD22BD-6169-46A1-8436-2432232D18FE}" type="pres">
      <dgm:prSet presAssocID="{295428F0-08EB-4F35-8EAE-701DAAE60236}" presName="Triangle" presStyleLbl="alignNode1" presStyleIdx="3" presStyleCnt="7"/>
      <dgm:spPr/>
    </dgm:pt>
    <dgm:pt modelId="{3FB6C3B2-698F-40BC-A2C8-A8060193E0EF}" type="pres">
      <dgm:prSet presAssocID="{18DE65FF-AE6C-4447-BB87-651344D5F29C}" presName="sibTrans" presStyleCnt="0"/>
      <dgm:spPr/>
    </dgm:pt>
    <dgm:pt modelId="{E71AAB67-753D-4E2F-B9D6-AF95361CCB88}" type="pres">
      <dgm:prSet presAssocID="{18DE65FF-AE6C-4447-BB87-651344D5F29C}" presName="space" presStyleCnt="0"/>
      <dgm:spPr/>
    </dgm:pt>
    <dgm:pt modelId="{3291CFC1-A3A3-4F06-8982-FBA55526E50E}" type="pres">
      <dgm:prSet presAssocID="{974A03A7-1B67-44E7-8745-03A59C89E633}" presName="composite" presStyleCnt="0"/>
      <dgm:spPr/>
    </dgm:pt>
    <dgm:pt modelId="{FDD07B30-E769-4622-A5C9-2C18AC8EA70F}" type="pres">
      <dgm:prSet presAssocID="{974A03A7-1B67-44E7-8745-03A59C89E633}" presName="LShape" presStyleLbl="alignNode1" presStyleIdx="4" presStyleCnt="7"/>
      <dgm:spPr/>
    </dgm:pt>
    <dgm:pt modelId="{71AA94C1-60BA-4491-8A36-47DEA08040C3}" type="pres">
      <dgm:prSet presAssocID="{974A03A7-1B67-44E7-8745-03A59C89E633}" presName="ParentText" presStyleLbl="revTx" presStyleIdx="2" presStyleCnt="4">
        <dgm:presLayoutVars>
          <dgm:chMax val="0"/>
          <dgm:chPref val="0"/>
          <dgm:bulletEnabled val="1"/>
        </dgm:presLayoutVars>
      </dgm:prSet>
      <dgm:spPr/>
      <dgm:t>
        <a:bodyPr/>
        <a:lstStyle/>
        <a:p>
          <a:endParaRPr lang="es-MX"/>
        </a:p>
      </dgm:t>
    </dgm:pt>
    <dgm:pt modelId="{3C17D128-AA37-4236-9A0F-0024C10CC08B}" type="pres">
      <dgm:prSet presAssocID="{974A03A7-1B67-44E7-8745-03A59C89E633}" presName="Triangle" presStyleLbl="alignNode1" presStyleIdx="5" presStyleCnt="7"/>
      <dgm:spPr/>
    </dgm:pt>
    <dgm:pt modelId="{B63A11A3-8A4A-408B-A748-1DA0C855CC03}" type="pres">
      <dgm:prSet presAssocID="{CB69342B-0CB9-4DB0-B927-75909B9E026C}" presName="sibTrans" presStyleCnt="0"/>
      <dgm:spPr/>
    </dgm:pt>
    <dgm:pt modelId="{23576A1A-E25A-49C4-BBFA-2EF0CBA5D38B}" type="pres">
      <dgm:prSet presAssocID="{CB69342B-0CB9-4DB0-B927-75909B9E026C}" presName="space" presStyleCnt="0"/>
      <dgm:spPr/>
    </dgm:pt>
    <dgm:pt modelId="{CA888C2A-EBD1-4AF5-A29D-828D9A86A775}" type="pres">
      <dgm:prSet presAssocID="{5A9BD954-3A3E-411C-B84D-F7D9F8BC8A32}" presName="composite" presStyleCnt="0"/>
      <dgm:spPr/>
    </dgm:pt>
    <dgm:pt modelId="{9BFE0D68-9116-4E6B-9718-B5B9C94E169B}" type="pres">
      <dgm:prSet presAssocID="{5A9BD954-3A3E-411C-B84D-F7D9F8BC8A32}" presName="LShape" presStyleLbl="alignNode1" presStyleIdx="6" presStyleCnt="7"/>
      <dgm:spPr/>
    </dgm:pt>
    <dgm:pt modelId="{B3E7CACB-4D26-4A75-A243-973633E0C74F}" type="pres">
      <dgm:prSet presAssocID="{5A9BD954-3A3E-411C-B84D-F7D9F8BC8A32}" presName="ParentText" presStyleLbl="revTx" presStyleIdx="3" presStyleCnt="4">
        <dgm:presLayoutVars>
          <dgm:chMax val="0"/>
          <dgm:chPref val="0"/>
          <dgm:bulletEnabled val="1"/>
        </dgm:presLayoutVars>
      </dgm:prSet>
      <dgm:spPr/>
      <dgm:t>
        <a:bodyPr/>
        <a:lstStyle/>
        <a:p>
          <a:endParaRPr lang="es-MX"/>
        </a:p>
      </dgm:t>
    </dgm:pt>
  </dgm:ptLst>
  <dgm:cxnLst>
    <dgm:cxn modelId="{3340034D-A841-4E8F-88F1-F5FAF57E2B3A}" type="presOf" srcId="{295428F0-08EB-4F35-8EAE-701DAAE60236}" destId="{1FE08EC5-2E9A-43F9-9CC1-CDAE7E374C1C}" srcOrd="0" destOrd="0" presId="urn:microsoft.com/office/officeart/2009/3/layout/StepUpProcess"/>
    <dgm:cxn modelId="{8D4668F8-A29E-47BE-A2B0-C87FE7156E07}" srcId="{8CE8EDCA-9330-441C-8E10-824E6E52AF8F}" destId="{974A03A7-1B67-44E7-8745-03A59C89E633}" srcOrd="2" destOrd="0" parTransId="{68D47256-7B9B-4C15-B1B9-3B4853DD1911}" sibTransId="{CB69342B-0CB9-4DB0-B927-75909B9E026C}"/>
    <dgm:cxn modelId="{C6D34273-C2A0-40D5-BF6A-AD1046992705}" srcId="{8CE8EDCA-9330-441C-8E10-824E6E52AF8F}" destId="{0AC01C4C-F041-44E9-A220-3FDED2FE6F00}" srcOrd="0" destOrd="0" parTransId="{ECA492B7-57FF-4952-A099-8756999198E0}" sibTransId="{B973009E-2DAF-4DE7-BB6C-9DD94961F5E7}"/>
    <dgm:cxn modelId="{59EF2411-B137-40DD-BD3C-CE84E0E5C4D3}" type="presOf" srcId="{5A9BD954-3A3E-411C-B84D-F7D9F8BC8A32}" destId="{B3E7CACB-4D26-4A75-A243-973633E0C74F}" srcOrd="0" destOrd="0" presId="urn:microsoft.com/office/officeart/2009/3/layout/StepUpProcess"/>
    <dgm:cxn modelId="{A0491EA6-248A-4C65-9DAF-2857CCC110AA}" type="presOf" srcId="{8CE8EDCA-9330-441C-8E10-824E6E52AF8F}" destId="{EF34A339-88E9-45AB-835B-F02463A7A82C}" srcOrd="0" destOrd="0" presId="urn:microsoft.com/office/officeart/2009/3/layout/StepUpProcess"/>
    <dgm:cxn modelId="{BA7C019C-DC59-4AA0-B159-C73DC29272CB}" type="presOf" srcId="{0AC01C4C-F041-44E9-A220-3FDED2FE6F00}" destId="{E7E72336-5270-49A4-AA81-07326D1FF1FF}" srcOrd="0" destOrd="0" presId="urn:microsoft.com/office/officeart/2009/3/layout/StepUpProcess"/>
    <dgm:cxn modelId="{47A6A1F8-E5EF-49C1-8EE3-28EFD1E2F68B}" type="presOf" srcId="{974A03A7-1B67-44E7-8745-03A59C89E633}" destId="{71AA94C1-60BA-4491-8A36-47DEA08040C3}" srcOrd="0" destOrd="0" presId="urn:microsoft.com/office/officeart/2009/3/layout/StepUpProcess"/>
    <dgm:cxn modelId="{3885A9EC-1563-4BB2-A8A5-900F08B8D9AF}" srcId="{8CE8EDCA-9330-441C-8E10-824E6E52AF8F}" destId="{5A9BD954-3A3E-411C-B84D-F7D9F8BC8A32}" srcOrd="3" destOrd="0" parTransId="{02A43318-84A1-4502-87E9-D606D782D0AB}" sibTransId="{5E6F8995-CAC7-4273-BF13-D5D0E2DB2F18}"/>
    <dgm:cxn modelId="{FB9A336A-C7C5-4CA2-A7C7-83AB717937EF}" srcId="{8CE8EDCA-9330-441C-8E10-824E6E52AF8F}" destId="{295428F0-08EB-4F35-8EAE-701DAAE60236}" srcOrd="1" destOrd="0" parTransId="{3C03E616-19FE-4A32-88C6-26D69BB5C677}" sibTransId="{18DE65FF-AE6C-4447-BB87-651344D5F29C}"/>
    <dgm:cxn modelId="{D3B89168-DA40-4A99-B1DE-CA3C526FB866}" type="presParOf" srcId="{EF34A339-88E9-45AB-835B-F02463A7A82C}" destId="{45A1FFF7-616A-4645-BFE6-5198A06BD484}" srcOrd="0" destOrd="0" presId="urn:microsoft.com/office/officeart/2009/3/layout/StepUpProcess"/>
    <dgm:cxn modelId="{E4BFC45F-AA82-45DA-B7D9-0F942BCB6C72}" type="presParOf" srcId="{45A1FFF7-616A-4645-BFE6-5198A06BD484}" destId="{BAEE517E-D7F2-49DF-8A2A-DB0DFFD4AB08}" srcOrd="0" destOrd="0" presId="urn:microsoft.com/office/officeart/2009/3/layout/StepUpProcess"/>
    <dgm:cxn modelId="{4B638932-5920-43D2-8624-3332735326B1}" type="presParOf" srcId="{45A1FFF7-616A-4645-BFE6-5198A06BD484}" destId="{E7E72336-5270-49A4-AA81-07326D1FF1FF}" srcOrd="1" destOrd="0" presId="urn:microsoft.com/office/officeart/2009/3/layout/StepUpProcess"/>
    <dgm:cxn modelId="{C1F33CE0-D157-4992-AF2E-AE70E12CEA60}" type="presParOf" srcId="{45A1FFF7-616A-4645-BFE6-5198A06BD484}" destId="{380264AE-2429-4EFF-81E6-40BFB6AB691E}" srcOrd="2" destOrd="0" presId="urn:microsoft.com/office/officeart/2009/3/layout/StepUpProcess"/>
    <dgm:cxn modelId="{0B9665AE-0866-486A-BED5-15918FD59D68}" type="presParOf" srcId="{EF34A339-88E9-45AB-835B-F02463A7A82C}" destId="{11D95D04-40AF-43BF-BA74-F7E80403342B}" srcOrd="1" destOrd="0" presId="urn:microsoft.com/office/officeart/2009/3/layout/StepUpProcess"/>
    <dgm:cxn modelId="{08E36EED-CDE4-4797-9115-A0044DBA99FC}" type="presParOf" srcId="{11D95D04-40AF-43BF-BA74-F7E80403342B}" destId="{FA366992-098B-4B2B-8751-E4D6F3631BCC}" srcOrd="0" destOrd="0" presId="urn:microsoft.com/office/officeart/2009/3/layout/StepUpProcess"/>
    <dgm:cxn modelId="{78E5AC7E-2CFD-4C45-9FEE-84E303775876}" type="presParOf" srcId="{EF34A339-88E9-45AB-835B-F02463A7A82C}" destId="{CD048E3E-8160-46FE-A01E-DCC9CE02D9C8}" srcOrd="2" destOrd="0" presId="urn:microsoft.com/office/officeart/2009/3/layout/StepUpProcess"/>
    <dgm:cxn modelId="{A20FDD69-C927-4D60-B837-52D3458F5D92}" type="presParOf" srcId="{CD048E3E-8160-46FE-A01E-DCC9CE02D9C8}" destId="{C9B7D649-FADE-4961-AA6C-0AC2013AD4EE}" srcOrd="0" destOrd="0" presId="urn:microsoft.com/office/officeart/2009/3/layout/StepUpProcess"/>
    <dgm:cxn modelId="{0FF0CCCC-E4BC-48C7-BE82-0CF406A6B062}" type="presParOf" srcId="{CD048E3E-8160-46FE-A01E-DCC9CE02D9C8}" destId="{1FE08EC5-2E9A-43F9-9CC1-CDAE7E374C1C}" srcOrd="1" destOrd="0" presId="urn:microsoft.com/office/officeart/2009/3/layout/StepUpProcess"/>
    <dgm:cxn modelId="{814CE851-1EB9-4167-B29F-9A9CD9EBD4AB}" type="presParOf" srcId="{CD048E3E-8160-46FE-A01E-DCC9CE02D9C8}" destId="{E3BD22BD-6169-46A1-8436-2432232D18FE}" srcOrd="2" destOrd="0" presId="urn:microsoft.com/office/officeart/2009/3/layout/StepUpProcess"/>
    <dgm:cxn modelId="{6A36BDED-DEF1-41D0-84D1-5E581F065B6C}" type="presParOf" srcId="{EF34A339-88E9-45AB-835B-F02463A7A82C}" destId="{3FB6C3B2-698F-40BC-A2C8-A8060193E0EF}" srcOrd="3" destOrd="0" presId="urn:microsoft.com/office/officeart/2009/3/layout/StepUpProcess"/>
    <dgm:cxn modelId="{757D1F00-C729-49B7-949A-B77F7893D28D}" type="presParOf" srcId="{3FB6C3B2-698F-40BC-A2C8-A8060193E0EF}" destId="{E71AAB67-753D-4E2F-B9D6-AF95361CCB88}" srcOrd="0" destOrd="0" presId="urn:microsoft.com/office/officeart/2009/3/layout/StepUpProcess"/>
    <dgm:cxn modelId="{29A0C3B7-1B34-40B0-A7AC-649ECB3B27E9}" type="presParOf" srcId="{EF34A339-88E9-45AB-835B-F02463A7A82C}" destId="{3291CFC1-A3A3-4F06-8982-FBA55526E50E}" srcOrd="4" destOrd="0" presId="urn:microsoft.com/office/officeart/2009/3/layout/StepUpProcess"/>
    <dgm:cxn modelId="{0BE4497B-EE67-4D49-9AA8-3B1C5C1ED79C}" type="presParOf" srcId="{3291CFC1-A3A3-4F06-8982-FBA55526E50E}" destId="{FDD07B30-E769-4622-A5C9-2C18AC8EA70F}" srcOrd="0" destOrd="0" presId="urn:microsoft.com/office/officeart/2009/3/layout/StepUpProcess"/>
    <dgm:cxn modelId="{6F2DA961-4CED-4245-B305-FFA11C60F3BD}" type="presParOf" srcId="{3291CFC1-A3A3-4F06-8982-FBA55526E50E}" destId="{71AA94C1-60BA-4491-8A36-47DEA08040C3}" srcOrd="1" destOrd="0" presId="urn:microsoft.com/office/officeart/2009/3/layout/StepUpProcess"/>
    <dgm:cxn modelId="{35BEC474-39D6-4166-BE61-BD3C29E6F2A3}" type="presParOf" srcId="{3291CFC1-A3A3-4F06-8982-FBA55526E50E}" destId="{3C17D128-AA37-4236-9A0F-0024C10CC08B}" srcOrd="2" destOrd="0" presId="urn:microsoft.com/office/officeart/2009/3/layout/StepUpProcess"/>
    <dgm:cxn modelId="{B39EC51D-C5F1-4C62-99FE-9C7C6BE8D40F}" type="presParOf" srcId="{EF34A339-88E9-45AB-835B-F02463A7A82C}" destId="{B63A11A3-8A4A-408B-A748-1DA0C855CC03}" srcOrd="5" destOrd="0" presId="urn:microsoft.com/office/officeart/2009/3/layout/StepUpProcess"/>
    <dgm:cxn modelId="{96D3A7AB-8277-4FCE-A902-1053B15D1857}" type="presParOf" srcId="{B63A11A3-8A4A-408B-A748-1DA0C855CC03}" destId="{23576A1A-E25A-49C4-BBFA-2EF0CBA5D38B}" srcOrd="0" destOrd="0" presId="urn:microsoft.com/office/officeart/2009/3/layout/StepUpProcess"/>
    <dgm:cxn modelId="{71A0F338-0A78-436C-8FEA-7212180F5B9B}" type="presParOf" srcId="{EF34A339-88E9-45AB-835B-F02463A7A82C}" destId="{CA888C2A-EBD1-4AF5-A29D-828D9A86A775}" srcOrd="6" destOrd="0" presId="urn:microsoft.com/office/officeart/2009/3/layout/StepUpProcess"/>
    <dgm:cxn modelId="{76809784-AE69-4ABC-AD3D-CF41C37A9166}" type="presParOf" srcId="{CA888C2A-EBD1-4AF5-A29D-828D9A86A775}" destId="{9BFE0D68-9116-4E6B-9718-B5B9C94E169B}" srcOrd="0" destOrd="0" presId="urn:microsoft.com/office/officeart/2009/3/layout/StepUpProcess"/>
    <dgm:cxn modelId="{69DC626D-7B02-4E8E-A045-C2426880640B}" type="presParOf" srcId="{CA888C2A-EBD1-4AF5-A29D-828D9A86A775}" destId="{B3E7CACB-4D26-4A75-A243-973633E0C74F}"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B0496D-9272-4670-9D95-82B30977A7C3}" type="doc">
      <dgm:prSet loTypeId="urn:microsoft.com/office/officeart/2005/8/layout/cycle6" loCatId="cycle" qsTypeId="urn:microsoft.com/office/officeart/2005/8/quickstyle/simple5" qsCatId="simple" csTypeId="urn:microsoft.com/office/officeart/2005/8/colors/colorful2" csCatId="colorful" phldr="1"/>
      <dgm:spPr/>
      <dgm:t>
        <a:bodyPr/>
        <a:lstStyle/>
        <a:p>
          <a:endParaRPr lang="es-ES"/>
        </a:p>
      </dgm:t>
    </dgm:pt>
    <dgm:pt modelId="{6B562679-FDF0-4538-B143-BD912282531F}">
      <dgm:prSet phldrT="[Texto]"/>
      <dgm:spPr/>
      <dgm:t>
        <a:bodyPr/>
        <a:lstStyle/>
        <a:p>
          <a:r>
            <a:rPr lang="es-MX" smtClean="0"/>
            <a:t>El mantenimiento del medio ambiente </a:t>
          </a:r>
          <a:endParaRPr lang="es-ES" dirty="0"/>
        </a:p>
      </dgm:t>
    </dgm:pt>
    <dgm:pt modelId="{2C4372CB-72F0-41DB-AA16-58527B774E1D}" type="parTrans" cxnId="{BB5D7B68-6516-4D12-AA88-E3667F5A82D2}">
      <dgm:prSet/>
      <dgm:spPr/>
      <dgm:t>
        <a:bodyPr/>
        <a:lstStyle/>
        <a:p>
          <a:endParaRPr lang="es-ES"/>
        </a:p>
      </dgm:t>
    </dgm:pt>
    <dgm:pt modelId="{47973EF9-E69E-4380-A93A-061C5510DEFD}" type="sibTrans" cxnId="{BB5D7B68-6516-4D12-AA88-E3667F5A82D2}">
      <dgm:prSet/>
      <dgm:spPr/>
      <dgm:t>
        <a:bodyPr/>
        <a:lstStyle/>
        <a:p>
          <a:endParaRPr lang="es-ES"/>
        </a:p>
      </dgm:t>
    </dgm:pt>
    <dgm:pt modelId="{034EFBF2-8958-4E8C-BCBD-B2F405EF509C}">
      <dgm:prSet phldrT="[Texto]"/>
      <dgm:spPr/>
      <dgm:t>
        <a:bodyPr/>
        <a:lstStyle/>
        <a:p>
          <a:r>
            <a:rPr lang="es-MX" smtClean="0"/>
            <a:t>La mejora de nuestra economía </a:t>
          </a:r>
          <a:endParaRPr lang="es-ES" dirty="0"/>
        </a:p>
      </dgm:t>
    </dgm:pt>
    <dgm:pt modelId="{0826A253-18D0-48EC-8A3C-D012E5D7C9A2}" type="parTrans" cxnId="{A3E92ACA-1FD4-44B5-950F-A3859DB52C42}">
      <dgm:prSet/>
      <dgm:spPr/>
      <dgm:t>
        <a:bodyPr/>
        <a:lstStyle/>
        <a:p>
          <a:endParaRPr lang="es-ES"/>
        </a:p>
      </dgm:t>
    </dgm:pt>
    <dgm:pt modelId="{8BE9E197-ECF8-4DC3-A163-6C5948510267}" type="sibTrans" cxnId="{A3E92ACA-1FD4-44B5-950F-A3859DB52C42}">
      <dgm:prSet/>
      <dgm:spPr/>
      <dgm:t>
        <a:bodyPr/>
        <a:lstStyle/>
        <a:p>
          <a:endParaRPr lang="es-ES"/>
        </a:p>
      </dgm:t>
    </dgm:pt>
    <dgm:pt modelId="{7604EEF4-E23A-4857-8E9A-9DE1111FEAE0}">
      <dgm:prSet phldrT="[Texto]"/>
      <dgm:spPr/>
      <dgm:t>
        <a:bodyPr/>
        <a:lstStyle/>
        <a:p>
          <a:r>
            <a:rPr lang="es-MX" smtClean="0"/>
            <a:t>La consolidación de nuestra organización </a:t>
          </a:r>
          <a:endParaRPr lang="es-ES" dirty="0"/>
        </a:p>
      </dgm:t>
    </dgm:pt>
    <dgm:pt modelId="{BD1019E9-6420-47EE-B4AA-B6CF91F48012}" type="parTrans" cxnId="{39E88646-B76E-402B-9416-D76D4DF22E80}">
      <dgm:prSet/>
      <dgm:spPr/>
      <dgm:t>
        <a:bodyPr/>
        <a:lstStyle/>
        <a:p>
          <a:endParaRPr lang="es-ES"/>
        </a:p>
      </dgm:t>
    </dgm:pt>
    <dgm:pt modelId="{B30911A3-FE34-4620-BB43-CD0B9A2E4EFE}" type="sibTrans" cxnId="{39E88646-B76E-402B-9416-D76D4DF22E80}">
      <dgm:prSet/>
      <dgm:spPr/>
      <dgm:t>
        <a:bodyPr/>
        <a:lstStyle/>
        <a:p>
          <a:endParaRPr lang="es-ES"/>
        </a:p>
      </dgm:t>
    </dgm:pt>
    <dgm:pt modelId="{78AC621C-6B9F-44EC-9C3B-078D5F53C275}">
      <dgm:prSet phldrT="[Texto]"/>
      <dgm:spPr/>
      <dgm:t>
        <a:bodyPr/>
        <a:lstStyle/>
        <a:p>
          <a:r>
            <a:rPr lang="es-MX" smtClean="0"/>
            <a:t>El fortalecimiento de nuestras comunidades, familias y personas </a:t>
          </a:r>
          <a:endParaRPr lang="es-ES" dirty="0"/>
        </a:p>
      </dgm:t>
    </dgm:pt>
    <dgm:pt modelId="{E70C628A-0719-4447-9F57-5AD89489B9D0}" type="parTrans" cxnId="{AAC09509-DE08-40F0-97F7-7D8736DA7B89}">
      <dgm:prSet/>
      <dgm:spPr/>
      <dgm:t>
        <a:bodyPr/>
        <a:lstStyle/>
        <a:p>
          <a:endParaRPr lang="es-ES"/>
        </a:p>
      </dgm:t>
    </dgm:pt>
    <dgm:pt modelId="{8750FE43-3257-4AA5-9129-E121684286CE}" type="sibTrans" cxnId="{AAC09509-DE08-40F0-97F7-7D8736DA7B89}">
      <dgm:prSet/>
      <dgm:spPr/>
      <dgm:t>
        <a:bodyPr/>
        <a:lstStyle/>
        <a:p>
          <a:endParaRPr lang="es-ES"/>
        </a:p>
      </dgm:t>
    </dgm:pt>
    <dgm:pt modelId="{FBE4245F-14FB-41E3-A9CA-EC21E8C51A61}">
      <dgm:prSet phldrT="[Texto]" custT="1"/>
      <dgm:spPr/>
      <dgm:t>
        <a:bodyPr/>
        <a:lstStyle/>
        <a:p>
          <a:r>
            <a:rPr lang="es-MX" sz="1100" dirty="0" smtClean="0"/>
            <a:t>Nuestra mayor proyección a nivel regional, departamental y nacional</a:t>
          </a:r>
          <a:endParaRPr lang="es-ES" sz="1100" dirty="0"/>
        </a:p>
      </dgm:t>
    </dgm:pt>
    <dgm:pt modelId="{D49CC983-1A98-4EB3-BF08-508422C233CB}" type="parTrans" cxnId="{B4291026-9DA2-409D-A8C8-DA67FEBD66FF}">
      <dgm:prSet/>
      <dgm:spPr/>
      <dgm:t>
        <a:bodyPr/>
        <a:lstStyle/>
        <a:p>
          <a:endParaRPr lang="es-ES"/>
        </a:p>
      </dgm:t>
    </dgm:pt>
    <dgm:pt modelId="{D5F4DB43-6BF0-4D5A-8B9D-1A66D55A6F4F}" type="sibTrans" cxnId="{B4291026-9DA2-409D-A8C8-DA67FEBD66FF}">
      <dgm:prSet/>
      <dgm:spPr/>
      <dgm:t>
        <a:bodyPr/>
        <a:lstStyle/>
        <a:p>
          <a:endParaRPr lang="es-ES"/>
        </a:p>
      </dgm:t>
    </dgm:pt>
    <dgm:pt modelId="{CB5DA6DC-11B0-4C3B-97E9-05E084692CBF}" type="pres">
      <dgm:prSet presAssocID="{A5B0496D-9272-4670-9D95-82B30977A7C3}" presName="cycle" presStyleCnt="0">
        <dgm:presLayoutVars>
          <dgm:dir/>
          <dgm:resizeHandles val="exact"/>
        </dgm:presLayoutVars>
      </dgm:prSet>
      <dgm:spPr/>
      <dgm:t>
        <a:bodyPr/>
        <a:lstStyle/>
        <a:p>
          <a:endParaRPr lang="es-ES"/>
        </a:p>
      </dgm:t>
    </dgm:pt>
    <dgm:pt modelId="{5FD08F91-724D-466B-B7B5-22F209FB704A}" type="pres">
      <dgm:prSet presAssocID="{6B562679-FDF0-4538-B143-BD912282531F}" presName="node" presStyleLbl="node1" presStyleIdx="0" presStyleCnt="5" custRadScaleRad="100060" custRadScaleInc="0">
        <dgm:presLayoutVars>
          <dgm:bulletEnabled val="1"/>
        </dgm:presLayoutVars>
      </dgm:prSet>
      <dgm:spPr/>
      <dgm:t>
        <a:bodyPr/>
        <a:lstStyle/>
        <a:p>
          <a:endParaRPr lang="es-ES"/>
        </a:p>
      </dgm:t>
    </dgm:pt>
    <dgm:pt modelId="{9675AAB4-F75F-4206-80B5-35D6DD4D928C}" type="pres">
      <dgm:prSet presAssocID="{6B562679-FDF0-4538-B143-BD912282531F}" presName="spNode" presStyleCnt="0"/>
      <dgm:spPr/>
      <dgm:t>
        <a:bodyPr/>
        <a:lstStyle/>
        <a:p>
          <a:endParaRPr lang="es-MX"/>
        </a:p>
      </dgm:t>
    </dgm:pt>
    <dgm:pt modelId="{0BEEE5A7-F052-49D3-8DF4-21B03A733223}" type="pres">
      <dgm:prSet presAssocID="{47973EF9-E69E-4380-A93A-061C5510DEFD}" presName="sibTrans" presStyleLbl="sibTrans1D1" presStyleIdx="0" presStyleCnt="5"/>
      <dgm:spPr/>
      <dgm:t>
        <a:bodyPr/>
        <a:lstStyle/>
        <a:p>
          <a:endParaRPr lang="es-ES"/>
        </a:p>
      </dgm:t>
    </dgm:pt>
    <dgm:pt modelId="{1B32F554-DB5A-4522-9825-F6C5D53D132D}" type="pres">
      <dgm:prSet presAssocID="{034EFBF2-8958-4E8C-BCBD-B2F405EF509C}" presName="node" presStyleLbl="node1" presStyleIdx="1" presStyleCnt="5">
        <dgm:presLayoutVars>
          <dgm:bulletEnabled val="1"/>
        </dgm:presLayoutVars>
      </dgm:prSet>
      <dgm:spPr/>
      <dgm:t>
        <a:bodyPr/>
        <a:lstStyle/>
        <a:p>
          <a:endParaRPr lang="es-ES"/>
        </a:p>
      </dgm:t>
    </dgm:pt>
    <dgm:pt modelId="{B5E91014-BB5E-457D-94C9-B1EEF582D191}" type="pres">
      <dgm:prSet presAssocID="{034EFBF2-8958-4E8C-BCBD-B2F405EF509C}" presName="spNode" presStyleCnt="0"/>
      <dgm:spPr/>
      <dgm:t>
        <a:bodyPr/>
        <a:lstStyle/>
        <a:p>
          <a:endParaRPr lang="es-MX"/>
        </a:p>
      </dgm:t>
    </dgm:pt>
    <dgm:pt modelId="{CDCA9144-4AD2-497C-9EFE-CC1DE6257A13}" type="pres">
      <dgm:prSet presAssocID="{8BE9E197-ECF8-4DC3-A163-6C5948510267}" presName="sibTrans" presStyleLbl="sibTrans1D1" presStyleIdx="1" presStyleCnt="5"/>
      <dgm:spPr/>
      <dgm:t>
        <a:bodyPr/>
        <a:lstStyle/>
        <a:p>
          <a:endParaRPr lang="es-ES"/>
        </a:p>
      </dgm:t>
    </dgm:pt>
    <dgm:pt modelId="{9CEF48FE-5EC7-46D8-9458-DC163C52BEFF}" type="pres">
      <dgm:prSet presAssocID="{7604EEF4-E23A-4857-8E9A-9DE1111FEAE0}" presName="node" presStyleLbl="node1" presStyleIdx="2" presStyleCnt="5">
        <dgm:presLayoutVars>
          <dgm:bulletEnabled val="1"/>
        </dgm:presLayoutVars>
      </dgm:prSet>
      <dgm:spPr/>
      <dgm:t>
        <a:bodyPr/>
        <a:lstStyle/>
        <a:p>
          <a:endParaRPr lang="es-ES"/>
        </a:p>
      </dgm:t>
    </dgm:pt>
    <dgm:pt modelId="{947F045B-4999-4B75-915E-DC14623F6DA5}" type="pres">
      <dgm:prSet presAssocID="{7604EEF4-E23A-4857-8E9A-9DE1111FEAE0}" presName="spNode" presStyleCnt="0"/>
      <dgm:spPr/>
      <dgm:t>
        <a:bodyPr/>
        <a:lstStyle/>
        <a:p>
          <a:endParaRPr lang="es-MX"/>
        </a:p>
      </dgm:t>
    </dgm:pt>
    <dgm:pt modelId="{8371134C-5C32-4867-B5CC-C31373993730}" type="pres">
      <dgm:prSet presAssocID="{B30911A3-FE34-4620-BB43-CD0B9A2E4EFE}" presName="sibTrans" presStyleLbl="sibTrans1D1" presStyleIdx="2" presStyleCnt="5"/>
      <dgm:spPr/>
      <dgm:t>
        <a:bodyPr/>
        <a:lstStyle/>
        <a:p>
          <a:endParaRPr lang="es-ES"/>
        </a:p>
      </dgm:t>
    </dgm:pt>
    <dgm:pt modelId="{02E939B0-1DA8-4B2F-9292-6F58ED74A04E}" type="pres">
      <dgm:prSet presAssocID="{78AC621C-6B9F-44EC-9C3B-078D5F53C275}" presName="node" presStyleLbl="node1" presStyleIdx="3" presStyleCnt="5">
        <dgm:presLayoutVars>
          <dgm:bulletEnabled val="1"/>
        </dgm:presLayoutVars>
      </dgm:prSet>
      <dgm:spPr/>
      <dgm:t>
        <a:bodyPr/>
        <a:lstStyle/>
        <a:p>
          <a:endParaRPr lang="es-ES"/>
        </a:p>
      </dgm:t>
    </dgm:pt>
    <dgm:pt modelId="{FCF0D0F3-036C-47B7-AA87-BDF0EE851BDF}" type="pres">
      <dgm:prSet presAssocID="{78AC621C-6B9F-44EC-9C3B-078D5F53C275}" presName="spNode" presStyleCnt="0"/>
      <dgm:spPr/>
      <dgm:t>
        <a:bodyPr/>
        <a:lstStyle/>
        <a:p>
          <a:endParaRPr lang="es-MX"/>
        </a:p>
      </dgm:t>
    </dgm:pt>
    <dgm:pt modelId="{567691B6-6C55-405C-AA30-7FEEAA284B1D}" type="pres">
      <dgm:prSet presAssocID="{8750FE43-3257-4AA5-9129-E121684286CE}" presName="sibTrans" presStyleLbl="sibTrans1D1" presStyleIdx="3" presStyleCnt="5"/>
      <dgm:spPr/>
      <dgm:t>
        <a:bodyPr/>
        <a:lstStyle/>
        <a:p>
          <a:endParaRPr lang="es-ES"/>
        </a:p>
      </dgm:t>
    </dgm:pt>
    <dgm:pt modelId="{646DEFF0-186B-42CD-8AE6-C7DDC9A1A951}" type="pres">
      <dgm:prSet presAssocID="{FBE4245F-14FB-41E3-A9CA-EC21E8C51A61}" presName="node" presStyleLbl="node1" presStyleIdx="4" presStyleCnt="5">
        <dgm:presLayoutVars>
          <dgm:bulletEnabled val="1"/>
        </dgm:presLayoutVars>
      </dgm:prSet>
      <dgm:spPr/>
      <dgm:t>
        <a:bodyPr/>
        <a:lstStyle/>
        <a:p>
          <a:endParaRPr lang="es-ES"/>
        </a:p>
      </dgm:t>
    </dgm:pt>
    <dgm:pt modelId="{9E6754B8-BCE4-4A4B-BA62-9AC0DF8DEA16}" type="pres">
      <dgm:prSet presAssocID="{FBE4245F-14FB-41E3-A9CA-EC21E8C51A61}" presName="spNode" presStyleCnt="0"/>
      <dgm:spPr/>
      <dgm:t>
        <a:bodyPr/>
        <a:lstStyle/>
        <a:p>
          <a:endParaRPr lang="es-MX"/>
        </a:p>
      </dgm:t>
    </dgm:pt>
    <dgm:pt modelId="{EFAFEFB6-3DD5-4FFE-BFBC-30D6F988C9EA}" type="pres">
      <dgm:prSet presAssocID="{D5F4DB43-6BF0-4D5A-8B9D-1A66D55A6F4F}" presName="sibTrans" presStyleLbl="sibTrans1D1" presStyleIdx="4" presStyleCnt="5"/>
      <dgm:spPr/>
      <dgm:t>
        <a:bodyPr/>
        <a:lstStyle/>
        <a:p>
          <a:endParaRPr lang="es-ES"/>
        </a:p>
      </dgm:t>
    </dgm:pt>
  </dgm:ptLst>
  <dgm:cxnLst>
    <dgm:cxn modelId="{AAC09509-DE08-40F0-97F7-7D8736DA7B89}" srcId="{A5B0496D-9272-4670-9D95-82B30977A7C3}" destId="{78AC621C-6B9F-44EC-9C3B-078D5F53C275}" srcOrd="3" destOrd="0" parTransId="{E70C628A-0719-4447-9F57-5AD89489B9D0}" sibTransId="{8750FE43-3257-4AA5-9129-E121684286CE}"/>
    <dgm:cxn modelId="{BB5D7B68-6516-4D12-AA88-E3667F5A82D2}" srcId="{A5B0496D-9272-4670-9D95-82B30977A7C3}" destId="{6B562679-FDF0-4538-B143-BD912282531F}" srcOrd="0" destOrd="0" parTransId="{2C4372CB-72F0-41DB-AA16-58527B774E1D}" sibTransId="{47973EF9-E69E-4380-A93A-061C5510DEFD}"/>
    <dgm:cxn modelId="{39E88646-B76E-402B-9416-D76D4DF22E80}" srcId="{A5B0496D-9272-4670-9D95-82B30977A7C3}" destId="{7604EEF4-E23A-4857-8E9A-9DE1111FEAE0}" srcOrd="2" destOrd="0" parTransId="{BD1019E9-6420-47EE-B4AA-B6CF91F48012}" sibTransId="{B30911A3-FE34-4620-BB43-CD0B9A2E4EFE}"/>
    <dgm:cxn modelId="{2904DD50-5EB5-4C8F-AD18-5AECB0B25BA3}" type="presOf" srcId="{6B562679-FDF0-4538-B143-BD912282531F}" destId="{5FD08F91-724D-466B-B7B5-22F209FB704A}" srcOrd="0" destOrd="0" presId="urn:microsoft.com/office/officeart/2005/8/layout/cycle6"/>
    <dgm:cxn modelId="{63C06BFB-F694-464C-BA36-5739E8878290}" type="presOf" srcId="{A5B0496D-9272-4670-9D95-82B30977A7C3}" destId="{CB5DA6DC-11B0-4C3B-97E9-05E084692CBF}" srcOrd="0" destOrd="0" presId="urn:microsoft.com/office/officeart/2005/8/layout/cycle6"/>
    <dgm:cxn modelId="{8F57C34B-1F9E-4521-B840-9C94DEE72CA8}" type="presOf" srcId="{B30911A3-FE34-4620-BB43-CD0B9A2E4EFE}" destId="{8371134C-5C32-4867-B5CC-C31373993730}" srcOrd="0" destOrd="0" presId="urn:microsoft.com/office/officeart/2005/8/layout/cycle6"/>
    <dgm:cxn modelId="{46E8BF04-C43C-4027-A610-A5DE47972515}" type="presOf" srcId="{8BE9E197-ECF8-4DC3-A163-6C5948510267}" destId="{CDCA9144-4AD2-497C-9EFE-CC1DE6257A13}" srcOrd="0" destOrd="0" presId="urn:microsoft.com/office/officeart/2005/8/layout/cycle6"/>
    <dgm:cxn modelId="{2668E822-9DCC-4869-BD3A-08BE24D85A00}" type="presOf" srcId="{78AC621C-6B9F-44EC-9C3B-078D5F53C275}" destId="{02E939B0-1DA8-4B2F-9292-6F58ED74A04E}" srcOrd="0" destOrd="0" presId="urn:microsoft.com/office/officeart/2005/8/layout/cycle6"/>
    <dgm:cxn modelId="{C180D355-81E3-47B2-BFB0-799575133B37}" type="presOf" srcId="{FBE4245F-14FB-41E3-A9CA-EC21E8C51A61}" destId="{646DEFF0-186B-42CD-8AE6-C7DDC9A1A951}" srcOrd="0" destOrd="0" presId="urn:microsoft.com/office/officeart/2005/8/layout/cycle6"/>
    <dgm:cxn modelId="{A3E92ACA-1FD4-44B5-950F-A3859DB52C42}" srcId="{A5B0496D-9272-4670-9D95-82B30977A7C3}" destId="{034EFBF2-8958-4E8C-BCBD-B2F405EF509C}" srcOrd="1" destOrd="0" parTransId="{0826A253-18D0-48EC-8A3C-D012E5D7C9A2}" sibTransId="{8BE9E197-ECF8-4DC3-A163-6C5948510267}"/>
    <dgm:cxn modelId="{B4291026-9DA2-409D-A8C8-DA67FEBD66FF}" srcId="{A5B0496D-9272-4670-9D95-82B30977A7C3}" destId="{FBE4245F-14FB-41E3-A9CA-EC21E8C51A61}" srcOrd="4" destOrd="0" parTransId="{D49CC983-1A98-4EB3-BF08-508422C233CB}" sibTransId="{D5F4DB43-6BF0-4D5A-8B9D-1A66D55A6F4F}"/>
    <dgm:cxn modelId="{D257B8BE-9C66-4F93-81A2-B11CFD9CD760}" type="presOf" srcId="{8750FE43-3257-4AA5-9129-E121684286CE}" destId="{567691B6-6C55-405C-AA30-7FEEAA284B1D}" srcOrd="0" destOrd="0" presId="urn:microsoft.com/office/officeart/2005/8/layout/cycle6"/>
    <dgm:cxn modelId="{FA34AA99-2F17-4CA2-AB1F-0F4102DCE3D4}" type="presOf" srcId="{7604EEF4-E23A-4857-8E9A-9DE1111FEAE0}" destId="{9CEF48FE-5EC7-46D8-9458-DC163C52BEFF}" srcOrd="0" destOrd="0" presId="urn:microsoft.com/office/officeart/2005/8/layout/cycle6"/>
    <dgm:cxn modelId="{0B48A32C-9AF0-4013-8A5B-BCF9F967BADC}" type="presOf" srcId="{034EFBF2-8958-4E8C-BCBD-B2F405EF509C}" destId="{1B32F554-DB5A-4522-9825-F6C5D53D132D}" srcOrd="0" destOrd="0" presId="urn:microsoft.com/office/officeart/2005/8/layout/cycle6"/>
    <dgm:cxn modelId="{287172C7-D040-4BBA-9048-900CE5D5CD2E}" type="presOf" srcId="{47973EF9-E69E-4380-A93A-061C5510DEFD}" destId="{0BEEE5A7-F052-49D3-8DF4-21B03A733223}" srcOrd="0" destOrd="0" presId="urn:microsoft.com/office/officeart/2005/8/layout/cycle6"/>
    <dgm:cxn modelId="{DC3A65BA-5872-428D-A98D-9EACBA80ADAF}" type="presOf" srcId="{D5F4DB43-6BF0-4D5A-8B9D-1A66D55A6F4F}" destId="{EFAFEFB6-3DD5-4FFE-BFBC-30D6F988C9EA}" srcOrd="0" destOrd="0" presId="urn:microsoft.com/office/officeart/2005/8/layout/cycle6"/>
    <dgm:cxn modelId="{0B1F3964-CB68-43D0-A0E1-7BF47B1D2E3E}" type="presParOf" srcId="{CB5DA6DC-11B0-4C3B-97E9-05E084692CBF}" destId="{5FD08F91-724D-466B-B7B5-22F209FB704A}" srcOrd="0" destOrd="0" presId="urn:microsoft.com/office/officeart/2005/8/layout/cycle6"/>
    <dgm:cxn modelId="{4048E4EC-3474-4813-BF20-980AFEAB54C9}" type="presParOf" srcId="{CB5DA6DC-11B0-4C3B-97E9-05E084692CBF}" destId="{9675AAB4-F75F-4206-80B5-35D6DD4D928C}" srcOrd="1" destOrd="0" presId="urn:microsoft.com/office/officeart/2005/8/layout/cycle6"/>
    <dgm:cxn modelId="{8C2E4C85-E459-44D8-A8C4-39CBE1AD2BE4}" type="presParOf" srcId="{CB5DA6DC-11B0-4C3B-97E9-05E084692CBF}" destId="{0BEEE5A7-F052-49D3-8DF4-21B03A733223}" srcOrd="2" destOrd="0" presId="urn:microsoft.com/office/officeart/2005/8/layout/cycle6"/>
    <dgm:cxn modelId="{C6E57150-6382-4BCC-9161-E541A2DAE258}" type="presParOf" srcId="{CB5DA6DC-11B0-4C3B-97E9-05E084692CBF}" destId="{1B32F554-DB5A-4522-9825-F6C5D53D132D}" srcOrd="3" destOrd="0" presId="urn:microsoft.com/office/officeart/2005/8/layout/cycle6"/>
    <dgm:cxn modelId="{50462D33-C2A1-4E65-BF7E-A3D67030A33C}" type="presParOf" srcId="{CB5DA6DC-11B0-4C3B-97E9-05E084692CBF}" destId="{B5E91014-BB5E-457D-94C9-B1EEF582D191}" srcOrd="4" destOrd="0" presId="urn:microsoft.com/office/officeart/2005/8/layout/cycle6"/>
    <dgm:cxn modelId="{248FAF1A-02EB-45FD-8182-ECF2C7FE50FE}" type="presParOf" srcId="{CB5DA6DC-11B0-4C3B-97E9-05E084692CBF}" destId="{CDCA9144-4AD2-497C-9EFE-CC1DE6257A13}" srcOrd="5" destOrd="0" presId="urn:microsoft.com/office/officeart/2005/8/layout/cycle6"/>
    <dgm:cxn modelId="{EDA76747-E657-4CCF-8F4E-57F28FFD6294}" type="presParOf" srcId="{CB5DA6DC-11B0-4C3B-97E9-05E084692CBF}" destId="{9CEF48FE-5EC7-46D8-9458-DC163C52BEFF}" srcOrd="6" destOrd="0" presId="urn:microsoft.com/office/officeart/2005/8/layout/cycle6"/>
    <dgm:cxn modelId="{CCFDE292-2C21-491E-BE2A-9244FE4FC4C3}" type="presParOf" srcId="{CB5DA6DC-11B0-4C3B-97E9-05E084692CBF}" destId="{947F045B-4999-4B75-915E-DC14623F6DA5}" srcOrd="7" destOrd="0" presId="urn:microsoft.com/office/officeart/2005/8/layout/cycle6"/>
    <dgm:cxn modelId="{09931AE1-3143-4184-8906-B4DC4381A1ED}" type="presParOf" srcId="{CB5DA6DC-11B0-4C3B-97E9-05E084692CBF}" destId="{8371134C-5C32-4867-B5CC-C31373993730}" srcOrd="8" destOrd="0" presId="urn:microsoft.com/office/officeart/2005/8/layout/cycle6"/>
    <dgm:cxn modelId="{20177E88-5722-4912-86D1-0C2FA3A96533}" type="presParOf" srcId="{CB5DA6DC-11B0-4C3B-97E9-05E084692CBF}" destId="{02E939B0-1DA8-4B2F-9292-6F58ED74A04E}" srcOrd="9" destOrd="0" presId="urn:microsoft.com/office/officeart/2005/8/layout/cycle6"/>
    <dgm:cxn modelId="{565644A3-3120-4BA1-9745-BDC8C634E445}" type="presParOf" srcId="{CB5DA6DC-11B0-4C3B-97E9-05E084692CBF}" destId="{FCF0D0F3-036C-47B7-AA87-BDF0EE851BDF}" srcOrd="10" destOrd="0" presId="urn:microsoft.com/office/officeart/2005/8/layout/cycle6"/>
    <dgm:cxn modelId="{36A6311B-7983-4A95-940C-B3A6320A3860}" type="presParOf" srcId="{CB5DA6DC-11B0-4C3B-97E9-05E084692CBF}" destId="{567691B6-6C55-405C-AA30-7FEEAA284B1D}" srcOrd="11" destOrd="0" presId="urn:microsoft.com/office/officeart/2005/8/layout/cycle6"/>
    <dgm:cxn modelId="{3F0F1423-4130-4241-8F84-A5DE23E8037C}" type="presParOf" srcId="{CB5DA6DC-11B0-4C3B-97E9-05E084692CBF}" destId="{646DEFF0-186B-42CD-8AE6-C7DDC9A1A951}" srcOrd="12" destOrd="0" presId="urn:microsoft.com/office/officeart/2005/8/layout/cycle6"/>
    <dgm:cxn modelId="{E41046C8-D5BF-4495-8995-05A02D840F2B}" type="presParOf" srcId="{CB5DA6DC-11B0-4C3B-97E9-05E084692CBF}" destId="{9E6754B8-BCE4-4A4B-BA62-9AC0DF8DEA16}" srcOrd="13" destOrd="0" presId="urn:microsoft.com/office/officeart/2005/8/layout/cycle6"/>
    <dgm:cxn modelId="{5EE1022E-EE20-4902-89C2-BD966F806F51}" type="presParOf" srcId="{CB5DA6DC-11B0-4C3B-97E9-05E084692CBF}" destId="{EFAFEFB6-3DD5-4FFE-BFBC-30D6F988C9EA}" srcOrd="14" destOrd="0" presId="urn:microsoft.com/office/officeart/2005/8/layout/cycle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0194E9-0F73-4AE9-B285-B9589FF31292}"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1F34D904-036B-4E29-9C0C-4CA204B44AD1}">
      <dgm:prSet phldrT="[Texto]"/>
      <dgm:spPr/>
      <dgm:t>
        <a:bodyPr/>
        <a:lstStyle/>
        <a:p>
          <a:r>
            <a:rPr lang="es-ES" dirty="0" smtClean="0">
              <a:solidFill>
                <a:schemeClr val="tx1"/>
              </a:solidFill>
              <a:effectLst>
                <a:outerShdw blurRad="38100" dist="38100" dir="2700000" algn="tl">
                  <a:srgbClr val="000000">
                    <a:alpha val="43137"/>
                  </a:srgbClr>
                </a:outerShdw>
              </a:effectLst>
            </a:rPr>
            <a:t>Planeación</a:t>
          </a:r>
          <a:endParaRPr lang="es-ES" dirty="0">
            <a:solidFill>
              <a:schemeClr val="tx1"/>
            </a:solidFill>
            <a:effectLst>
              <a:outerShdw blurRad="38100" dist="38100" dir="2700000" algn="tl">
                <a:srgbClr val="000000">
                  <a:alpha val="43137"/>
                </a:srgbClr>
              </a:outerShdw>
            </a:effectLst>
          </a:endParaRPr>
        </a:p>
      </dgm:t>
    </dgm:pt>
    <dgm:pt modelId="{6A458B94-9079-46DC-AC84-C9C74F6C454F}" type="parTrans" cxnId="{E034666F-5D1D-4DF9-87F5-EDB5BF32D5A0}">
      <dgm:prSet/>
      <dgm:spPr/>
      <dgm:t>
        <a:bodyPr/>
        <a:lstStyle/>
        <a:p>
          <a:endParaRPr lang="es-ES">
            <a:solidFill>
              <a:schemeClr val="tx1"/>
            </a:solidFill>
          </a:endParaRPr>
        </a:p>
      </dgm:t>
    </dgm:pt>
    <dgm:pt modelId="{AF58EEA6-2FB2-4695-8BB7-A47CC46893CE}" type="sibTrans" cxnId="{E034666F-5D1D-4DF9-87F5-EDB5BF32D5A0}">
      <dgm:prSet/>
      <dgm:spPr/>
      <dgm:t>
        <a:bodyPr/>
        <a:lstStyle/>
        <a:p>
          <a:endParaRPr lang="es-ES">
            <a:solidFill>
              <a:schemeClr val="tx1"/>
            </a:solidFill>
          </a:endParaRPr>
        </a:p>
      </dgm:t>
    </dgm:pt>
    <dgm:pt modelId="{5EA8FD7F-FBA1-4FEB-AA49-CACDF7EA10E4}">
      <dgm:prSet phldrT="[Texto]"/>
      <dgm:spPr>
        <a:solidFill>
          <a:schemeClr val="bg2"/>
        </a:solidFill>
      </dgm:spPr>
      <dgm:t>
        <a:bodyPr/>
        <a:lstStyle/>
        <a:p>
          <a:r>
            <a:rPr lang="es-MX" i="0" dirty="0" smtClean="0">
              <a:solidFill>
                <a:schemeClr val="tx1"/>
              </a:solidFill>
            </a:rPr>
            <a:t>Se utiliza para plantear fines y objetivos. </a:t>
          </a:r>
          <a:endParaRPr lang="es-ES" i="0" dirty="0">
            <a:solidFill>
              <a:schemeClr val="tx1"/>
            </a:solidFill>
          </a:endParaRPr>
        </a:p>
      </dgm:t>
    </dgm:pt>
    <dgm:pt modelId="{F111DF55-EF4D-4CD3-BC60-49D8960CC6FE}" type="parTrans" cxnId="{3CFE947D-2611-4553-9554-54F7AC57A08F}">
      <dgm:prSet/>
      <dgm:spPr/>
      <dgm:t>
        <a:bodyPr/>
        <a:lstStyle/>
        <a:p>
          <a:endParaRPr lang="es-ES">
            <a:solidFill>
              <a:schemeClr val="tx1"/>
            </a:solidFill>
          </a:endParaRPr>
        </a:p>
      </dgm:t>
    </dgm:pt>
    <dgm:pt modelId="{10FE2CBB-733F-4552-9F19-A366AABB6BA4}" type="sibTrans" cxnId="{3CFE947D-2611-4553-9554-54F7AC57A08F}">
      <dgm:prSet/>
      <dgm:spPr/>
      <dgm:t>
        <a:bodyPr/>
        <a:lstStyle/>
        <a:p>
          <a:endParaRPr lang="es-ES">
            <a:solidFill>
              <a:schemeClr val="tx1"/>
            </a:solidFill>
          </a:endParaRPr>
        </a:p>
      </dgm:t>
    </dgm:pt>
    <dgm:pt modelId="{1F070C97-7049-4211-A19D-B15768627DCC}">
      <dgm:prSet phldrT="[Texto]"/>
      <dgm:spPr>
        <a:solidFill>
          <a:schemeClr val="bg2"/>
        </a:solidFill>
      </dgm:spPr>
      <dgm:t>
        <a:bodyPr/>
        <a:lstStyle/>
        <a:p>
          <a:r>
            <a:rPr lang="es-MX" dirty="0" smtClean="0">
              <a:solidFill>
                <a:schemeClr val="tx1"/>
              </a:solidFill>
            </a:rPr>
            <a:t>Involucra la toma de decisiones anticipada en su proceso. </a:t>
          </a:r>
          <a:endParaRPr lang="es-ES" dirty="0">
            <a:solidFill>
              <a:schemeClr val="tx1"/>
            </a:solidFill>
          </a:endParaRPr>
        </a:p>
      </dgm:t>
    </dgm:pt>
    <dgm:pt modelId="{19CDE85D-DA27-4948-BA19-203806670873}" type="parTrans" cxnId="{174EA621-761B-4BE1-97FB-3B74D5248DC4}">
      <dgm:prSet/>
      <dgm:spPr/>
      <dgm:t>
        <a:bodyPr/>
        <a:lstStyle/>
        <a:p>
          <a:endParaRPr lang="es-ES">
            <a:solidFill>
              <a:schemeClr val="tx1"/>
            </a:solidFill>
          </a:endParaRPr>
        </a:p>
      </dgm:t>
    </dgm:pt>
    <dgm:pt modelId="{CB1E1568-67AF-4824-875A-C8C0FED08F39}" type="sibTrans" cxnId="{174EA621-761B-4BE1-97FB-3B74D5248DC4}">
      <dgm:prSet/>
      <dgm:spPr/>
      <dgm:t>
        <a:bodyPr/>
        <a:lstStyle/>
        <a:p>
          <a:endParaRPr lang="es-ES">
            <a:solidFill>
              <a:schemeClr val="tx1"/>
            </a:solidFill>
          </a:endParaRPr>
        </a:p>
      </dgm:t>
    </dgm:pt>
    <dgm:pt modelId="{25C5CFE1-43A0-476B-938C-AE886D825D59}">
      <dgm:prSet phldrT="[Texto]"/>
      <dgm:spPr>
        <a:solidFill>
          <a:schemeClr val="bg2"/>
        </a:solidFill>
      </dgm:spPr>
      <dgm:t>
        <a:bodyPr/>
        <a:lstStyle/>
        <a:p>
          <a:r>
            <a:rPr lang="es-MX" b="1" dirty="0" smtClean="0">
              <a:solidFill>
                <a:schemeClr val="tx1"/>
              </a:solidFill>
            </a:rPr>
            <a:t>Prevé las consecuencias futuras de las acciones a tomar</a:t>
          </a:r>
          <a:r>
            <a:rPr lang="es-MX" dirty="0" smtClean="0">
              <a:solidFill>
                <a:schemeClr val="tx1"/>
              </a:solidFill>
            </a:rPr>
            <a:t>.</a:t>
          </a:r>
          <a:endParaRPr lang="es-ES" dirty="0">
            <a:solidFill>
              <a:schemeClr val="tx1"/>
            </a:solidFill>
          </a:endParaRPr>
        </a:p>
      </dgm:t>
    </dgm:pt>
    <dgm:pt modelId="{1E60307B-ECCB-472B-BD6A-23E26044ABC6}" type="parTrans" cxnId="{8F9672FC-E160-4070-97AB-28AC2DC24F23}">
      <dgm:prSet/>
      <dgm:spPr/>
      <dgm:t>
        <a:bodyPr/>
        <a:lstStyle/>
        <a:p>
          <a:endParaRPr lang="es-ES">
            <a:solidFill>
              <a:schemeClr val="tx1"/>
            </a:solidFill>
          </a:endParaRPr>
        </a:p>
      </dgm:t>
    </dgm:pt>
    <dgm:pt modelId="{F3897981-859B-4FA9-AE42-210973F1C663}" type="sibTrans" cxnId="{8F9672FC-E160-4070-97AB-28AC2DC24F23}">
      <dgm:prSet/>
      <dgm:spPr/>
      <dgm:t>
        <a:bodyPr/>
        <a:lstStyle/>
        <a:p>
          <a:endParaRPr lang="es-ES">
            <a:solidFill>
              <a:schemeClr val="tx1"/>
            </a:solidFill>
          </a:endParaRPr>
        </a:p>
      </dgm:t>
    </dgm:pt>
    <dgm:pt modelId="{CD8C1A31-BD75-4405-9409-4BD03E083E15}">
      <dgm:prSet phldrT="[Texto]"/>
      <dgm:spPr>
        <a:solidFill>
          <a:schemeClr val="bg2"/>
        </a:solidFill>
      </dgm:spPr>
      <dgm:t>
        <a:bodyPr/>
        <a:lstStyle/>
        <a:p>
          <a:r>
            <a:rPr lang="es-MX" dirty="0" smtClean="0">
              <a:solidFill>
                <a:schemeClr val="tx1"/>
              </a:solidFill>
            </a:rPr>
            <a:t>Prevé la </a:t>
          </a:r>
          <a:r>
            <a:rPr lang="es-MX" b="1" dirty="0" smtClean="0">
              <a:solidFill>
                <a:schemeClr val="tx1"/>
              </a:solidFill>
            </a:rPr>
            <a:t>utilización de los recursos </a:t>
          </a:r>
          <a:r>
            <a:rPr lang="es-MX" dirty="0" smtClean="0">
              <a:solidFill>
                <a:schemeClr val="tx1"/>
              </a:solidFill>
            </a:rPr>
            <a:t>disponibles con el fin de obtener la máxima satisfacción.</a:t>
          </a:r>
          <a:endParaRPr lang="es-ES" dirty="0">
            <a:solidFill>
              <a:schemeClr val="tx1"/>
            </a:solidFill>
          </a:endParaRPr>
        </a:p>
      </dgm:t>
    </dgm:pt>
    <dgm:pt modelId="{548CDE84-633A-4A59-9026-F0DF70B62031}" type="parTrans" cxnId="{ABAA55E1-31D1-4661-A7D0-04457566A06D}">
      <dgm:prSet/>
      <dgm:spPr/>
      <dgm:t>
        <a:bodyPr/>
        <a:lstStyle/>
        <a:p>
          <a:endParaRPr lang="es-ES">
            <a:solidFill>
              <a:schemeClr val="tx1"/>
            </a:solidFill>
          </a:endParaRPr>
        </a:p>
      </dgm:t>
    </dgm:pt>
    <dgm:pt modelId="{34B4644D-72D6-4E80-A3AC-65E1F867E07F}" type="sibTrans" cxnId="{ABAA55E1-31D1-4661-A7D0-04457566A06D}">
      <dgm:prSet/>
      <dgm:spPr/>
      <dgm:t>
        <a:bodyPr/>
        <a:lstStyle/>
        <a:p>
          <a:endParaRPr lang="es-ES">
            <a:solidFill>
              <a:schemeClr val="tx1"/>
            </a:solidFill>
          </a:endParaRPr>
        </a:p>
      </dgm:t>
    </dgm:pt>
    <dgm:pt modelId="{6D73CD7B-AB96-498A-A20E-BB53EDC12B96}">
      <dgm:prSet phldrT="[Texto]"/>
      <dgm:spPr>
        <a:solidFill>
          <a:schemeClr val="bg2"/>
        </a:solidFill>
      </dgm:spPr>
      <dgm:t>
        <a:bodyPr/>
        <a:lstStyle/>
        <a:p>
          <a:r>
            <a:rPr lang="es-MX" dirty="0" smtClean="0">
              <a:solidFill>
                <a:schemeClr val="tx1"/>
              </a:solidFill>
            </a:rPr>
            <a:t>Comprende </a:t>
          </a:r>
          <a:r>
            <a:rPr lang="es-MX" b="1" dirty="0" smtClean="0">
              <a:solidFill>
                <a:schemeClr val="tx1"/>
              </a:solidFill>
            </a:rPr>
            <a:t>todo el proceso desde el análisis </a:t>
          </a:r>
          <a:r>
            <a:rPr lang="es-MX" dirty="0" smtClean="0">
              <a:solidFill>
                <a:schemeClr val="tx1"/>
              </a:solidFill>
            </a:rPr>
            <a:t>de las situaciones hasta llegar a la </a:t>
          </a:r>
          <a:r>
            <a:rPr lang="es-MX" b="1" dirty="0" smtClean="0">
              <a:solidFill>
                <a:schemeClr val="tx1"/>
              </a:solidFill>
            </a:rPr>
            <a:t>toma de decisiones</a:t>
          </a:r>
          <a:r>
            <a:rPr lang="es-MX" dirty="0" smtClean="0">
              <a:solidFill>
                <a:schemeClr val="tx1"/>
              </a:solidFill>
            </a:rPr>
            <a:t>.</a:t>
          </a:r>
          <a:endParaRPr lang="es-ES" dirty="0">
            <a:solidFill>
              <a:schemeClr val="tx1"/>
            </a:solidFill>
          </a:endParaRPr>
        </a:p>
      </dgm:t>
    </dgm:pt>
    <dgm:pt modelId="{A9796FD1-2B62-4DDF-A872-C8B6BD17D9E3}" type="parTrans" cxnId="{3C2D2193-3475-43AE-B351-F36F6BD3BE46}">
      <dgm:prSet/>
      <dgm:spPr/>
      <dgm:t>
        <a:bodyPr/>
        <a:lstStyle/>
        <a:p>
          <a:endParaRPr lang="es-ES"/>
        </a:p>
      </dgm:t>
    </dgm:pt>
    <dgm:pt modelId="{D9259C11-467D-4D15-AC60-96B890107609}" type="sibTrans" cxnId="{3C2D2193-3475-43AE-B351-F36F6BD3BE46}">
      <dgm:prSet/>
      <dgm:spPr/>
      <dgm:t>
        <a:bodyPr/>
        <a:lstStyle/>
        <a:p>
          <a:endParaRPr lang="es-ES"/>
        </a:p>
      </dgm:t>
    </dgm:pt>
    <dgm:pt modelId="{FE5C51D3-73ED-487D-8299-67CF7ECFC2F4}">
      <dgm:prSet phldrT="[Texto]"/>
      <dgm:spPr>
        <a:solidFill>
          <a:schemeClr val="bg2"/>
        </a:solidFill>
      </dgm:spPr>
      <dgm:t>
        <a:bodyPr/>
        <a:lstStyle/>
        <a:p>
          <a:r>
            <a:rPr lang="es-MX" dirty="0" smtClean="0">
              <a:solidFill>
                <a:schemeClr val="tx1"/>
              </a:solidFill>
            </a:rPr>
            <a:t>Incluye metodologías para la recolección de información, programación, diagnóstico, pronóstico, avances y medidas de resultados. </a:t>
          </a:r>
          <a:endParaRPr lang="es-ES" dirty="0">
            <a:solidFill>
              <a:schemeClr val="tx1"/>
            </a:solidFill>
          </a:endParaRPr>
        </a:p>
      </dgm:t>
    </dgm:pt>
    <dgm:pt modelId="{82D557F4-7E60-421E-8E54-AC6208567F10}" type="parTrans" cxnId="{92480199-1ED7-4008-8CE4-E1F54B41FD05}">
      <dgm:prSet/>
      <dgm:spPr/>
      <dgm:t>
        <a:bodyPr/>
        <a:lstStyle/>
        <a:p>
          <a:endParaRPr lang="es-ES"/>
        </a:p>
      </dgm:t>
    </dgm:pt>
    <dgm:pt modelId="{BBE6F1B5-0890-444B-B154-98158015DEAA}" type="sibTrans" cxnId="{92480199-1ED7-4008-8CE4-E1F54B41FD05}">
      <dgm:prSet/>
      <dgm:spPr/>
      <dgm:t>
        <a:bodyPr/>
        <a:lstStyle/>
        <a:p>
          <a:endParaRPr lang="es-ES"/>
        </a:p>
      </dgm:t>
    </dgm:pt>
    <dgm:pt modelId="{72A4A4C3-64FD-4F2D-A736-C820AB2FE8E1}" type="pres">
      <dgm:prSet presAssocID="{250194E9-0F73-4AE9-B285-B9589FF31292}" presName="Name0" presStyleCnt="0">
        <dgm:presLayoutVars>
          <dgm:chMax val="1"/>
          <dgm:dir/>
          <dgm:animLvl val="ctr"/>
          <dgm:resizeHandles val="exact"/>
        </dgm:presLayoutVars>
      </dgm:prSet>
      <dgm:spPr/>
      <dgm:t>
        <a:bodyPr/>
        <a:lstStyle/>
        <a:p>
          <a:endParaRPr lang="es-ES"/>
        </a:p>
      </dgm:t>
    </dgm:pt>
    <dgm:pt modelId="{77960B85-760E-48F3-B691-00AD54D035AE}" type="pres">
      <dgm:prSet presAssocID="{1F34D904-036B-4E29-9C0C-4CA204B44AD1}" presName="centerShape" presStyleLbl="node0" presStyleIdx="0" presStyleCnt="1"/>
      <dgm:spPr/>
      <dgm:t>
        <a:bodyPr/>
        <a:lstStyle/>
        <a:p>
          <a:endParaRPr lang="es-ES"/>
        </a:p>
      </dgm:t>
    </dgm:pt>
    <dgm:pt modelId="{FE448C33-4491-4400-9C4A-6AF834EF0228}" type="pres">
      <dgm:prSet presAssocID="{5EA8FD7F-FBA1-4FEB-AA49-CACDF7EA10E4}" presName="node" presStyleLbl="node1" presStyleIdx="0" presStyleCnt="6" custScaleX="125172" custScaleY="130642">
        <dgm:presLayoutVars>
          <dgm:bulletEnabled val="1"/>
        </dgm:presLayoutVars>
      </dgm:prSet>
      <dgm:spPr/>
      <dgm:t>
        <a:bodyPr/>
        <a:lstStyle/>
        <a:p>
          <a:endParaRPr lang="es-ES"/>
        </a:p>
      </dgm:t>
    </dgm:pt>
    <dgm:pt modelId="{0411A9FB-AE50-4761-9AE3-83B0FCCB1398}" type="pres">
      <dgm:prSet presAssocID="{5EA8FD7F-FBA1-4FEB-AA49-CACDF7EA10E4}" presName="dummy" presStyleCnt="0"/>
      <dgm:spPr/>
    </dgm:pt>
    <dgm:pt modelId="{2DC6B018-ED5E-4839-9A68-EB4D1CD2A7CD}" type="pres">
      <dgm:prSet presAssocID="{10FE2CBB-733F-4552-9F19-A366AABB6BA4}" presName="sibTrans" presStyleLbl="sibTrans2D1" presStyleIdx="0" presStyleCnt="6"/>
      <dgm:spPr/>
      <dgm:t>
        <a:bodyPr/>
        <a:lstStyle/>
        <a:p>
          <a:endParaRPr lang="es-ES"/>
        </a:p>
      </dgm:t>
    </dgm:pt>
    <dgm:pt modelId="{B821B1D0-CE73-4B97-9A34-3E309F0B832E}" type="pres">
      <dgm:prSet presAssocID="{1F070C97-7049-4211-A19D-B15768627DCC}" presName="node" presStyleLbl="node1" presStyleIdx="1" presStyleCnt="6" custScaleX="130691" custScaleY="132989">
        <dgm:presLayoutVars>
          <dgm:bulletEnabled val="1"/>
        </dgm:presLayoutVars>
      </dgm:prSet>
      <dgm:spPr/>
      <dgm:t>
        <a:bodyPr/>
        <a:lstStyle/>
        <a:p>
          <a:endParaRPr lang="es-ES"/>
        </a:p>
      </dgm:t>
    </dgm:pt>
    <dgm:pt modelId="{CFC0497E-A0D0-431A-A1E3-3A1E8448B0C2}" type="pres">
      <dgm:prSet presAssocID="{1F070C97-7049-4211-A19D-B15768627DCC}" presName="dummy" presStyleCnt="0"/>
      <dgm:spPr/>
    </dgm:pt>
    <dgm:pt modelId="{AE23526E-3DD0-45F8-A56B-48FC05DE1862}" type="pres">
      <dgm:prSet presAssocID="{CB1E1568-67AF-4824-875A-C8C0FED08F39}" presName="sibTrans" presStyleLbl="sibTrans2D1" presStyleIdx="1" presStyleCnt="6"/>
      <dgm:spPr/>
      <dgm:t>
        <a:bodyPr/>
        <a:lstStyle/>
        <a:p>
          <a:endParaRPr lang="es-ES"/>
        </a:p>
      </dgm:t>
    </dgm:pt>
    <dgm:pt modelId="{7712FE0C-0BA6-4D3E-8443-E857972FB5E7}" type="pres">
      <dgm:prSet presAssocID="{25C5CFE1-43A0-476B-938C-AE886D825D59}" presName="node" presStyleLbl="node1" presStyleIdx="2" presStyleCnt="6" custScaleX="136573" custScaleY="133029">
        <dgm:presLayoutVars>
          <dgm:bulletEnabled val="1"/>
        </dgm:presLayoutVars>
      </dgm:prSet>
      <dgm:spPr/>
      <dgm:t>
        <a:bodyPr/>
        <a:lstStyle/>
        <a:p>
          <a:endParaRPr lang="es-ES"/>
        </a:p>
      </dgm:t>
    </dgm:pt>
    <dgm:pt modelId="{FE6F8E62-513B-4327-9416-E849E1C266F3}" type="pres">
      <dgm:prSet presAssocID="{25C5CFE1-43A0-476B-938C-AE886D825D59}" presName="dummy" presStyleCnt="0"/>
      <dgm:spPr/>
    </dgm:pt>
    <dgm:pt modelId="{1D05397C-CF6F-4696-B53A-AD5625DDDD93}" type="pres">
      <dgm:prSet presAssocID="{F3897981-859B-4FA9-AE42-210973F1C663}" presName="sibTrans" presStyleLbl="sibTrans2D1" presStyleIdx="2" presStyleCnt="6"/>
      <dgm:spPr/>
      <dgm:t>
        <a:bodyPr/>
        <a:lstStyle/>
        <a:p>
          <a:endParaRPr lang="es-ES"/>
        </a:p>
      </dgm:t>
    </dgm:pt>
    <dgm:pt modelId="{80D207BD-59FE-48FE-9475-3EE1A820FB38}" type="pres">
      <dgm:prSet presAssocID="{CD8C1A31-BD75-4405-9409-4BD03E083E15}" presName="node" presStyleLbl="node1" presStyleIdx="3" presStyleCnt="6" custScaleX="130352" custScaleY="126711">
        <dgm:presLayoutVars>
          <dgm:bulletEnabled val="1"/>
        </dgm:presLayoutVars>
      </dgm:prSet>
      <dgm:spPr/>
      <dgm:t>
        <a:bodyPr/>
        <a:lstStyle/>
        <a:p>
          <a:endParaRPr lang="es-ES"/>
        </a:p>
      </dgm:t>
    </dgm:pt>
    <dgm:pt modelId="{71A2C3D6-8FF7-435F-BFE4-0F6A0DD12FE2}" type="pres">
      <dgm:prSet presAssocID="{CD8C1A31-BD75-4405-9409-4BD03E083E15}" presName="dummy" presStyleCnt="0"/>
      <dgm:spPr/>
    </dgm:pt>
    <dgm:pt modelId="{86A1F9A2-4D1B-4605-9A6F-77A034742008}" type="pres">
      <dgm:prSet presAssocID="{34B4644D-72D6-4E80-A3AC-65E1F867E07F}" presName="sibTrans" presStyleLbl="sibTrans2D1" presStyleIdx="3" presStyleCnt="6"/>
      <dgm:spPr/>
      <dgm:t>
        <a:bodyPr/>
        <a:lstStyle/>
        <a:p>
          <a:endParaRPr lang="es-ES"/>
        </a:p>
      </dgm:t>
    </dgm:pt>
    <dgm:pt modelId="{E2E7D353-90EB-45EE-8DD6-B2BEAEB450FA}" type="pres">
      <dgm:prSet presAssocID="{6D73CD7B-AB96-498A-A20E-BB53EDC12B96}" presName="node" presStyleLbl="node1" presStyleIdx="4" presStyleCnt="6" custScaleX="135230" custScaleY="136920">
        <dgm:presLayoutVars>
          <dgm:bulletEnabled val="1"/>
        </dgm:presLayoutVars>
      </dgm:prSet>
      <dgm:spPr/>
      <dgm:t>
        <a:bodyPr/>
        <a:lstStyle/>
        <a:p>
          <a:endParaRPr lang="es-ES"/>
        </a:p>
      </dgm:t>
    </dgm:pt>
    <dgm:pt modelId="{44AB6247-A23B-4AF3-8E74-EFE73FF7C456}" type="pres">
      <dgm:prSet presAssocID="{6D73CD7B-AB96-498A-A20E-BB53EDC12B96}" presName="dummy" presStyleCnt="0"/>
      <dgm:spPr/>
    </dgm:pt>
    <dgm:pt modelId="{334D9981-8786-4C49-806C-F3FBEA4349F1}" type="pres">
      <dgm:prSet presAssocID="{D9259C11-467D-4D15-AC60-96B890107609}" presName="sibTrans" presStyleLbl="sibTrans2D1" presStyleIdx="4" presStyleCnt="6"/>
      <dgm:spPr/>
      <dgm:t>
        <a:bodyPr/>
        <a:lstStyle/>
        <a:p>
          <a:endParaRPr lang="es-ES"/>
        </a:p>
      </dgm:t>
    </dgm:pt>
    <dgm:pt modelId="{1A413A5D-AA85-4AF7-82FD-473C85A18BCC}" type="pres">
      <dgm:prSet presAssocID="{FE5C51D3-73ED-487D-8299-67CF7ECFC2F4}" presName="node" presStyleLbl="node1" presStyleIdx="5" presStyleCnt="6" custScaleX="139221" custScaleY="130032">
        <dgm:presLayoutVars>
          <dgm:bulletEnabled val="1"/>
        </dgm:presLayoutVars>
      </dgm:prSet>
      <dgm:spPr/>
      <dgm:t>
        <a:bodyPr/>
        <a:lstStyle/>
        <a:p>
          <a:endParaRPr lang="es-ES"/>
        </a:p>
      </dgm:t>
    </dgm:pt>
    <dgm:pt modelId="{EC1F9724-61D3-4C26-86BA-06CF81397D2F}" type="pres">
      <dgm:prSet presAssocID="{FE5C51D3-73ED-487D-8299-67CF7ECFC2F4}" presName="dummy" presStyleCnt="0"/>
      <dgm:spPr/>
    </dgm:pt>
    <dgm:pt modelId="{F56A4AA7-5954-408F-BD4A-21E8839792FA}" type="pres">
      <dgm:prSet presAssocID="{BBE6F1B5-0890-444B-B154-98158015DEAA}" presName="sibTrans" presStyleLbl="sibTrans2D1" presStyleIdx="5" presStyleCnt="6"/>
      <dgm:spPr/>
      <dgm:t>
        <a:bodyPr/>
        <a:lstStyle/>
        <a:p>
          <a:endParaRPr lang="es-ES"/>
        </a:p>
      </dgm:t>
    </dgm:pt>
  </dgm:ptLst>
  <dgm:cxnLst>
    <dgm:cxn modelId="{E034666F-5D1D-4DF9-87F5-EDB5BF32D5A0}" srcId="{250194E9-0F73-4AE9-B285-B9589FF31292}" destId="{1F34D904-036B-4E29-9C0C-4CA204B44AD1}" srcOrd="0" destOrd="0" parTransId="{6A458B94-9079-46DC-AC84-C9C74F6C454F}" sibTransId="{AF58EEA6-2FB2-4695-8BB7-A47CC46893CE}"/>
    <dgm:cxn modelId="{174EA621-761B-4BE1-97FB-3B74D5248DC4}" srcId="{1F34D904-036B-4E29-9C0C-4CA204B44AD1}" destId="{1F070C97-7049-4211-A19D-B15768627DCC}" srcOrd="1" destOrd="0" parTransId="{19CDE85D-DA27-4948-BA19-203806670873}" sibTransId="{CB1E1568-67AF-4824-875A-C8C0FED08F39}"/>
    <dgm:cxn modelId="{92480199-1ED7-4008-8CE4-E1F54B41FD05}" srcId="{1F34D904-036B-4E29-9C0C-4CA204B44AD1}" destId="{FE5C51D3-73ED-487D-8299-67CF7ECFC2F4}" srcOrd="5" destOrd="0" parTransId="{82D557F4-7E60-421E-8E54-AC6208567F10}" sibTransId="{BBE6F1B5-0890-444B-B154-98158015DEAA}"/>
    <dgm:cxn modelId="{7CD9C9E7-9C3A-4F42-905A-AFC60B22D20F}" type="presOf" srcId="{34B4644D-72D6-4E80-A3AC-65E1F867E07F}" destId="{86A1F9A2-4D1B-4605-9A6F-77A034742008}" srcOrd="0" destOrd="0" presId="urn:microsoft.com/office/officeart/2005/8/layout/radial6"/>
    <dgm:cxn modelId="{8571334D-4776-4359-9940-784D9ED91C91}" type="presOf" srcId="{25C5CFE1-43A0-476B-938C-AE886D825D59}" destId="{7712FE0C-0BA6-4D3E-8443-E857972FB5E7}" srcOrd="0" destOrd="0" presId="urn:microsoft.com/office/officeart/2005/8/layout/radial6"/>
    <dgm:cxn modelId="{EC425DE3-48B2-4E2B-AEFE-7758D3DF267D}" type="presOf" srcId="{1F070C97-7049-4211-A19D-B15768627DCC}" destId="{B821B1D0-CE73-4B97-9A34-3E309F0B832E}" srcOrd="0" destOrd="0" presId="urn:microsoft.com/office/officeart/2005/8/layout/radial6"/>
    <dgm:cxn modelId="{88DAEDE4-810D-41BC-9F52-172CF3C5BA45}" type="presOf" srcId="{CD8C1A31-BD75-4405-9409-4BD03E083E15}" destId="{80D207BD-59FE-48FE-9475-3EE1A820FB38}" srcOrd="0" destOrd="0" presId="urn:microsoft.com/office/officeart/2005/8/layout/radial6"/>
    <dgm:cxn modelId="{AF605C33-9667-4BA3-B855-4A9589A3600F}" type="presOf" srcId="{CB1E1568-67AF-4824-875A-C8C0FED08F39}" destId="{AE23526E-3DD0-45F8-A56B-48FC05DE1862}" srcOrd="0" destOrd="0" presId="urn:microsoft.com/office/officeart/2005/8/layout/radial6"/>
    <dgm:cxn modelId="{ABAA55E1-31D1-4661-A7D0-04457566A06D}" srcId="{1F34D904-036B-4E29-9C0C-4CA204B44AD1}" destId="{CD8C1A31-BD75-4405-9409-4BD03E083E15}" srcOrd="3" destOrd="0" parTransId="{548CDE84-633A-4A59-9026-F0DF70B62031}" sibTransId="{34B4644D-72D6-4E80-A3AC-65E1F867E07F}"/>
    <dgm:cxn modelId="{2441B566-1ECB-47C1-87E6-6F30F1B77598}" type="presOf" srcId="{FE5C51D3-73ED-487D-8299-67CF7ECFC2F4}" destId="{1A413A5D-AA85-4AF7-82FD-473C85A18BCC}" srcOrd="0" destOrd="0" presId="urn:microsoft.com/office/officeart/2005/8/layout/radial6"/>
    <dgm:cxn modelId="{BA02F6B3-B8AD-423D-A096-059C2D388AC9}" type="presOf" srcId="{5EA8FD7F-FBA1-4FEB-AA49-CACDF7EA10E4}" destId="{FE448C33-4491-4400-9C4A-6AF834EF0228}" srcOrd="0" destOrd="0" presId="urn:microsoft.com/office/officeart/2005/8/layout/radial6"/>
    <dgm:cxn modelId="{F9DFD043-EC82-4A78-BF62-E3108BF3E783}" type="presOf" srcId="{F3897981-859B-4FA9-AE42-210973F1C663}" destId="{1D05397C-CF6F-4696-B53A-AD5625DDDD93}" srcOrd="0" destOrd="0" presId="urn:microsoft.com/office/officeart/2005/8/layout/radial6"/>
    <dgm:cxn modelId="{9D3290CA-A304-45D1-8997-E8B8F37F82CD}" type="presOf" srcId="{10FE2CBB-733F-4552-9F19-A366AABB6BA4}" destId="{2DC6B018-ED5E-4839-9A68-EB4D1CD2A7CD}" srcOrd="0" destOrd="0" presId="urn:microsoft.com/office/officeart/2005/8/layout/radial6"/>
    <dgm:cxn modelId="{B6B14BBA-AD78-4435-8C4F-C0B016A937A0}" type="presOf" srcId="{BBE6F1B5-0890-444B-B154-98158015DEAA}" destId="{F56A4AA7-5954-408F-BD4A-21E8839792FA}" srcOrd="0" destOrd="0" presId="urn:microsoft.com/office/officeart/2005/8/layout/radial6"/>
    <dgm:cxn modelId="{3CFE947D-2611-4553-9554-54F7AC57A08F}" srcId="{1F34D904-036B-4E29-9C0C-4CA204B44AD1}" destId="{5EA8FD7F-FBA1-4FEB-AA49-CACDF7EA10E4}" srcOrd="0" destOrd="0" parTransId="{F111DF55-EF4D-4CD3-BC60-49D8960CC6FE}" sibTransId="{10FE2CBB-733F-4552-9F19-A366AABB6BA4}"/>
    <dgm:cxn modelId="{49288A7B-DB27-4425-A161-1581C434C031}" type="presOf" srcId="{1F34D904-036B-4E29-9C0C-4CA204B44AD1}" destId="{77960B85-760E-48F3-B691-00AD54D035AE}" srcOrd="0" destOrd="0" presId="urn:microsoft.com/office/officeart/2005/8/layout/radial6"/>
    <dgm:cxn modelId="{C0376B89-5F5C-4BBA-B046-25F0A6393CF6}" type="presOf" srcId="{D9259C11-467D-4D15-AC60-96B890107609}" destId="{334D9981-8786-4C49-806C-F3FBEA4349F1}" srcOrd="0" destOrd="0" presId="urn:microsoft.com/office/officeart/2005/8/layout/radial6"/>
    <dgm:cxn modelId="{33EE80B4-478C-4761-8980-25A974B4C98D}" type="presOf" srcId="{250194E9-0F73-4AE9-B285-B9589FF31292}" destId="{72A4A4C3-64FD-4F2D-A736-C820AB2FE8E1}" srcOrd="0" destOrd="0" presId="urn:microsoft.com/office/officeart/2005/8/layout/radial6"/>
    <dgm:cxn modelId="{3C2D2193-3475-43AE-B351-F36F6BD3BE46}" srcId="{1F34D904-036B-4E29-9C0C-4CA204B44AD1}" destId="{6D73CD7B-AB96-498A-A20E-BB53EDC12B96}" srcOrd="4" destOrd="0" parTransId="{A9796FD1-2B62-4DDF-A872-C8B6BD17D9E3}" sibTransId="{D9259C11-467D-4D15-AC60-96B890107609}"/>
    <dgm:cxn modelId="{8F9672FC-E160-4070-97AB-28AC2DC24F23}" srcId="{1F34D904-036B-4E29-9C0C-4CA204B44AD1}" destId="{25C5CFE1-43A0-476B-938C-AE886D825D59}" srcOrd="2" destOrd="0" parTransId="{1E60307B-ECCB-472B-BD6A-23E26044ABC6}" sibTransId="{F3897981-859B-4FA9-AE42-210973F1C663}"/>
    <dgm:cxn modelId="{A2B2CC2C-DAF7-4D21-998B-7EC641F830CC}" type="presOf" srcId="{6D73CD7B-AB96-498A-A20E-BB53EDC12B96}" destId="{E2E7D353-90EB-45EE-8DD6-B2BEAEB450FA}" srcOrd="0" destOrd="0" presId="urn:microsoft.com/office/officeart/2005/8/layout/radial6"/>
    <dgm:cxn modelId="{3C86E1DA-834C-43B2-A4F7-79B61F4E8D3C}" type="presParOf" srcId="{72A4A4C3-64FD-4F2D-A736-C820AB2FE8E1}" destId="{77960B85-760E-48F3-B691-00AD54D035AE}" srcOrd="0" destOrd="0" presId="urn:microsoft.com/office/officeart/2005/8/layout/radial6"/>
    <dgm:cxn modelId="{03F5E7DE-A05C-4A49-9AAD-031049C9F9FB}" type="presParOf" srcId="{72A4A4C3-64FD-4F2D-A736-C820AB2FE8E1}" destId="{FE448C33-4491-4400-9C4A-6AF834EF0228}" srcOrd="1" destOrd="0" presId="urn:microsoft.com/office/officeart/2005/8/layout/radial6"/>
    <dgm:cxn modelId="{B5B2EFEB-26C1-4C23-B005-77DE6C224ABD}" type="presParOf" srcId="{72A4A4C3-64FD-4F2D-A736-C820AB2FE8E1}" destId="{0411A9FB-AE50-4761-9AE3-83B0FCCB1398}" srcOrd="2" destOrd="0" presId="urn:microsoft.com/office/officeart/2005/8/layout/radial6"/>
    <dgm:cxn modelId="{AD76F29D-6A7A-4331-B41E-CEC7DAB96477}" type="presParOf" srcId="{72A4A4C3-64FD-4F2D-A736-C820AB2FE8E1}" destId="{2DC6B018-ED5E-4839-9A68-EB4D1CD2A7CD}" srcOrd="3" destOrd="0" presId="urn:microsoft.com/office/officeart/2005/8/layout/radial6"/>
    <dgm:cxn modelId="{6E67784A-F453-48AC-9E9D-E0C033A1E1E3}" type="presParOf" srcId="{72A4A4C3-64FD-4F2D-A736-C820AB2FE8E1}" destId="{B821B1D0-CE73-4B97-9A34-3E309F0B832E}" srcOrd="4" destOrd="0" presId="urn:microsoft.com/office/officeart/2005/8/layout/radial6"/>
    <dgm:cxn modelId="{51EFBC9E-CF47-45AA-87D3-608E4CDDE33F}" type="presParOf" srcId="{72A4A4C3-64FD-4F2D-A736-C820AB2FE8E1}" destId="{CFC0497E-A0D0-431A-A1E3-3A1E8448B0C2}" srcOrd="5" destOrd="0" presId="urn:microsoft.com/office/officeart/2005/8/layout/radial6"/>
    <dgm:cxn modelId="{CA067D94-D481-41B2-979D-2E9165955350}" type="presParOf" srcId="{72A4A4C3-64FD-4F2D-A736-C820AB2FE8E1}" destId="{AE23526E-3DD0-45F8-A56B-48FC05DE1862}" srcOrd="6" destOrd="0" presId="urn:microsoft.com/office/officeart/2005/8/layout/radial6"/>
    <dgm:cxn modelId="{A0279225-8B1B-4A3B-8EEE-C2C76A39A9EF}" type="presParOf" srcId="{72A4A4C3-64FD-4F2D-A736-C820AB2FE8E1}" destId="{7712FE0C-0BA6-4D3E-8443-E857972FB5E7}" srcOrd="7" destOrd="0" presId="urn:microsoft.com/office/officeart/2005/8/layout/radial6"/>
    <dgm:cxn modelId="{2EA34D9D-6F46-4C86-9A5C-0CF455819E11}" type="presParOf" srcId="{72A4A4C3-64FD-4F2D-A736-C820AB2FE8E1}" destId="{FE6F8E62-513B-4327-9416-E849E1C266F3}" srcOrd="8" destOrd="0" presId="urn:microsoft.com/office/officeart/2005/8/layout/radial6"/>
    <dgm:cxn modelId="{90771EC8-9386-4C8B-9A7E-C3C37BE5B6A2}" type="presParOf" srcId="{72A4A4C3-64FD-4F2D-A736-C820AB2FE8E1}" destId="{1D05397C-CF6F-4696-B53A-AD5625DDDD93}" srcOrd="9" destOrd="0" presId="urn:microsoft.com/office/officeart/2005/8/layout/radial6"/>
    <dgm:cxn modelId="{8C76B7B0-A30D-494C-ACE0-0FA61AC5C69D}" type="presParOf" srcId="{72A4A4C3-64FD-4F2D-A736-C820AB2FE8E1}" destId="{80D207BD-59FE-48FE-9475-3EE1A820FB38}" srcOrd="10" destOrd="0" presId="urn:microsoft.com/office/officeart/2005/8/layout/radial6"/>
    <dgm:cxn modelId="{733647EB-F01A-498C-9A89-593F134BCB24}" type="presParOf" srcId="{72A4A4C3-64FD-4F2D-A736-C820AB2FE8E1}" destId="{71A2C3D6-8FF7-435F-BFE4-0F6A0DD12FE2}" srcOrd="11" destOrd="0" presId="urn:microsoft.com/office/officeart/2005/8/layout/radial6"/>
    <dgm:cxn modelId="{B68E3593-5500-45CA-B919-640C6790D541}" type="presParOf" srcId="{72A4A4C3-64FD-4F2D-A736-C820AB2FE8E1}" destId="{86A1F9A2-4D1B-4605-9A6F-77A034742008}" srcOrd="12" destOrd="0" presId="urn:microsoft.com/office/officeart/2005/8/layout/radial6"/>
    <dgm:cxn modelId="{CAD0C0E2-10DF-47FE-96DB-FD814CC0A939}" type="presParOf" srcId="{72A4A4C3-64FD-4F2D-A736-C820AB2FE8E1}" destId="{E2E7D353-90EB-45EE-8DD6-B2BEAEB450FA}" srcOrd="13" destOrd="0" presId="urn:microsoft.com/office/officeart/2005/8/layout/radial6"/>
    <dgm:cxn modelId="{DA0C81D6-80FD-4129-8B91-5C348E66EF6E}" type="presParOf" srcId="{72A4A4C3-64FD-4F2D-A736-C820AB2FE8E1}" destId="{44AB6247-A23B-4AF3-8E74-EFE73FF7C456}" srcOrd="14" destOrd="0" presId="urn:microsoft.com/office/officeart/2005/8/layout/radial6"/>
    <dgm:cxn modelId="{F9A4F2CB-34A8-44EC-9582-2EBCC7E6390F}" type="presParOf" srcId="{72A4A4C3-64FD-4F2D-A736-C820AB2FE8E1}" destId="{334D9981-8786-4C49-806C-F3FBEA4349F1}" srcOrd="15" destOrd="0" presId="urn:microsoft.com/office/officeart/2005/8/layout/radial6"/>
    <dgm:cxn modelId="{87D64D8C-77F9-4015-BB3D-16422439B253}" type="presParOf" srcId="{72A4A4C3-64FD-4F2D-A736-C820AB2FE8E1}" destId="{1A413A5D-AA85-4AF7-82FD-473C85A18BCC}" srcOrd="16" destOrd="0" presId="urn:microsoft.com/office/officeart/2005/8/layout/radial6"/>
    <dgm:cxn modelId="{33D37820-5EFF-4B32-AB24-8F8D5C6460EC}" type="presParOf" srcId="{72A4A4C3-64FD-4F2D-A736-C820AB2FE8E1}" destId="{EC1F9724-61D3-4C26-86BA-06CF81397D2F}" srcOrd="17" destOrd="0" presId="urn:microsoft.com/office/officeart/2005/8/layout/radial6"/>
    <dgm:cxn modelId="{31E13F31-6C00-4817-A5D6-EA698532291C}" type="presParOf" srcId="{72A4A4C3-64FD-4F2D-A736-C820AB2FE8E1}" destId="{F56A4AA7-5954-408F-BD4A-21E8839792FA}" srcOrd="18"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0D3BA5-0B4E-4524-81BF-B13840610C40}"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ES"/>
        </a:p>
      </dgm:t>
    </dgm:pt>
    <dgm:pt modelId="{985F55DE-90F6-4B7F-967B-A0F89A6F57CD}">
      <dgm:prSet phldrT="[Texto]"/>
      <dgm:spPr>
        <a:solidFill>
          <a:schemeClr val="bg2"/>
        </a:solidFill>
      </dgm:spPr>
      <dgm:t>
        <a:bodyPr/>
        <a:lstStyle/>
        <a:p>
          <a:r>
            <a:rPr lang="es-MX" b="0" dirty="0" smtClean="0">
              <a:solidFill>
                <a:schemeClr val="tx1"/>
              </a:solidFill>
              <a:effectLst>
                <a:outerShdw blurRad="38100" dist="38100" dir="2700000" algn="tl">
                  <a:srgbClr val="000000">
                    <a:alpha val="43137"/>
                  </a:srgbClr>
                </a:outerShdw>
              </a:effectLst>
            </a:rPr>
            <a:t>Gestión y uso del suelo</a:t>
          </a:r>
        </a:p>
        <a:p>
          <a:r>
            <a:rPr lang="es-MX" b="0" dirty="0" smtClean="0">
              <a:solidFill>
                <a:schemeClr val="tx1"/>
              </a:solidFill>
              <a:effectLst>
                <a:outerShdw blurRad="38100" dist="38100" dir="2700000" algn="tl">
                  <a:srgbClr val="000000">
                    <a:alpha val="43137"/>
                  </a:srgbClr>
                </a:outerShdw>
              </a:effectLst>
            </a:rPr>
            <a:t>Contaminación del aire</a:t>
          </a:r>
        </a:p>
        <a:p>
          <a:r>
            <a:rPr lang="es-MX" b="0" dirty="0" smtClean="0">
              <a:solidFill>
                <a:schemeClr val="tx1"/>
              </a:solidFill>
              <a:effectLst>
                <a:outerShdw blurRad="38100" dist="38100" dir="2700000" algn="tl">
                  <a:srgbClr val="000000">
                    <a:alpha val="43137"/>
                  </a:srgbClr>
                </a:outerShdw>
              </a:effectLst>
            </a:rPr>
            <a:t>Contaminación visual y auditiva</a:t>
          </a:r>
        </a:p>
        <a:p>
          <a:r>
            <a:rPr lang="es-MX" b="0" dirty="0" smtClean="0">
              <a:solidFill>
                <a:schemeClr val="tx1"/>
              </a:solidFill>
              <a:effectLst>
                <a:outerShdw blurRad="38100" dist="38100" dir="2700000" algn="tl">
                  <a:srgbClr val="000000">
                    <a:alpha val="43137"/>
                  </a:srgbClr>
                </a:outerShdw>
              </a:effectLst>
            </a:rPr>
            <a:t>Contaminación hídrica</a:t>
          </a:r>
        </a:p>
        <a:p>
          <a:r>
            <a:rPr lang="es-MX" b="0" dirty="0" smtClean="0">
              <a:solidFill>
                <a:schemeClr val="tx1"/>
              </a:solidFill>
              <a:effectLst>
                <a:outerShdw blurRad="38100" dist="38100" dir="2700000" algn="tl">
                  <a:srgbClr val="000000">
                    <a:alpha val="43137"/>
                  </a:srgbClr>
                </a:outerShdw>
              </a:effectLst>
            </a:rPr>
            <a:t>Estructura ecológica principal</a:t>
          </a:r>
        </a:p>
        <a:p>
          <a:r>
            <a:rPr lang="es-MX" b="0" dirty="0" smtClean="0">
              <a:solidFill>
                <a:schemeClr val="tx1"/>
              </a:solidFill>
              <a:effectLst>
                <a:outerShdw blurRad="38100" dist="38100" dir="2700000" algn="tl">
                  <a:srgbClr val="000000">
                    <a:alpha val="43137"/>
                  </a:srgbClr>
                </a:outerShdw>
              </a:effectLst>
            </a:rPr>
            <a:t>Zonas de riesgo no mitigable </a:t>
          </a:r>
          <a:endParaRPr lang="es-ES" dirty="0">
            <a:solidFill>
              <a:schemeClr val="tx1"/>
            </a:solidFill>
            <a:effectLst>
              <a:outerShdw blurRad="38100" dist="38100" dir="2700000" algn="tl">
                <a:srgbClr val="000000">
                  <a:alpha val="43137"/>
                </a:srgbClr>
              </a:outerShdw>
            </a:effectLst>
          </a:endParaRPr>
        </a:p>
      </dgm:t>
    </dgm:pt>
    <dgm:pt modelId="{14B6EEEF-52E1-49B6-AEDF-D0A9CBC4B8C0}" type="parTrans" cxnId="{9B2E8E79-46F7-48D2-B010-98926333B38F}">
      <dgm:prSet/>
      <dgm:spPr/>
      <dgm:t>
        <a:bodyPr/>
        <a:lstStyle/>
        <a:p>
          <a:endParaRPr lang="es-ES"/>
        </a:p>
      </dgm:t>
    </dgm:pt>
    <dgm:pt modelId="{FD7452DD-AD73-4A09-9BEE-A5A6A8C22439}" type="sibTrans" cxnId="{9B2E8E79-46F7-48D2-B010-98926333B38F}">
      <dgm:prSet/>
      <dgm:spPr/>
      <dgm:t>
        <a:bodyPr/>
        <a:lstStyle/>
        <a:p>
          <a:endParaRPr lang="es-ES"/>
        </a:p>
      </dgm:t>
    </dgm:pt>
    <dgm:pt modelId="{2D31AFC5-C0BD-4FF4-8C54-4E2600C14562}">
      <dgm:prSet phldrT="[Texto]"/>
      <dgm:spPr>
        <a:solidFill>
          <a:schemeClr val="bg2"/>
        </a:solidFill>
      </dgm:spPr>
      <dgm:t>
        <a:bodyPr/>
        <a:lstStyle/>
        <a:p>
          <a:pPr algn="ctr"/>
          <a:r>
            <a:rPr lang="es-MX" b="0" dirty="0" smtClean="0">
              <a:solidFill>
                <a:schemeClr val="tx1"/>
              </a:solidFill>
              <a:effectLst>
                <a:outerShdw blurRad="38100" dist="38100" dir="2700000" algn="tl">
                  <a:srgbClr val="000000">
                    <a:alpha val="43137"/>
                  </a:srgbClr>
                </a:outerShdw>
              </a:effectLst>
            </a:rPr>
            <a:t>Protección de ecosistemas</a:t>
          </a:r>
        </a:p>
        <a:p>
          <a:pPr algn="ctr"/>
          <a:r>
            <a:rPr lang="es-MX" b="0" dirty="0" smtClean="0">
              <a:solidFill>
                <a:schemeClr val="tx1"/>
              </a:solidFill>
              <a:effectLst>
                <a:outerShdw blurRad="38100" dist="38100" dir="2700000" algn="tl">
                  <a:srgbClr val="000000">
                    <a:alpha val="43137"/>
                  </a:srgbClr>
                </a:outerShdw>
              </a:effectLst>
            </a:rPr>
            <a:t> Desarrollo socioeconómico</a:t>
          </a:r>
        </a:p>
        <a:p>
          <a:pPr algn="ctr"/>
          <a:r>
            <a:rPr lang="es-MX" b="0" dirty="0" smtClean="0">
              <a:solidFill>
                <a:schemeClr val="tx1"/>
              </a:solidFill>
              <a:effectLst>
                <a:outerShdw blurRad="38100" dist="38100" dir="2700000" algn="tl">
                  <a:srgbClr val="000000">
                    <a:alpha val="43137"/>
                  </a:srgbClr>
                </a:outerShdw>
              </a:effectLst>
            </a:rPr>
            <a:t> Transporte Infraestructura y  desarrollo urbano regional</a:t>
          </a:r>
          <a:endParaRPr lang="es-ES" b="0" dirty="0">
            <a:solidFill>
              <a:schemeClr val="tx1"/>
            </a:solidFill>
            <a:effectLst>
              <a:outerShdw blurRad="38100" dist="38100" dir="2700000" algn="tl">
                <a:srgbClr val="000000">
                  <a:alpha val="43137"/>
                </a:srgbClr>
              </a:outerShdw>
            </a:effectLst>
          </a:endParaRPr>
        </a:p>
      </dgm:t>
    </dgm:pt>
    <dgm:pt modelId="{E33B0859-39AF-4A01-BD74-BC9C5F467861}" type="parTrans" cxnId="{73E5D688-D31A-4CEB-B6AA-6F718B7A7542}">
      <dgm:prSet/>
      <dgm:spPr/>
      <dgm:t>
        <a:bodyPr/>
        <a:lstStyle/>
        <a:p>
          <a:endParaRPr lang="es-ES"/>
        </a:p>
      </dgm:t>
    </dgm:pt>
    <dgm:pt modelId="{BF3A7810-D837-428E-871A-89B9AAB84DEB}" type="sibTrans" cxnId="{73E5D688-D31A-4CEB-B6AA-6F718B7A7542}">
      <dgm:prSet/>
      <dgm:spPr/>
      <dgm:t>
        <a:bodyPr/>
        <a:lstStyle/>
        <a:p>
          <a:endParaRPr lang="es-ES"/>
        </a:p>
      </dgm:t>
    </dgm:pt>
    <dgm:pt modelId="{73222F3E-EE69-4ED4-A561-11676A7F74A7}" type="pres">
      <dgm:prSet presAssocID="{010D3BA5-0B4E-4524-81BF-B13840610C40}" presName="Name0" presStyleCnt="0">
        <dgm:presLayoutVars>
          <dgm:dir/>
          <dgm:resizeHandles val="exact"/>
        </dgm:presLayoutVars>
      </dgm:prSet>
      <dgm:spPr/>
      <dgm:t>
        <a:bodyPr/>
        <a:lstStyle/>
        <a:p>
          <a:endParaRPr lang="es-ES"/>
        </a:p>
      </dgm:t>
    </dgm:pt>
    <dgm:pt modelId="{39487ECB-F0B5-4178-AC6B-56357D21E9C6}" type="pres">
      <dgm:prSet presAssocID="{985F55DE-90F6-4B7F-967B-A0F89A6F57CD}" presName="node" presStyleLbl="node1" presStyleIdx="0" presStyleCnt="2">
        <dgm:presLayoutVars>
          <dgm:bulletEnabled val="1"/>
        </dgm:presLayoutVars>
      </dgm:prSet>
      <dgm:spPr/>
      <dgm:t>
        <a:bodyPr/>
        <a:lstStyle/>
        <a:p>
          <a:endParaRPr lang="es-ES"/>
        </a:p>
      </dgm:t>
    </dgm:pt>
    <dgm:pt modelId="{316F8076-2213-4774-B142-50BBA137B343}" type="pres">
      <dgm:prSet presAssocID="{FD7452DD-AD73-4A09-9BEE-A5A6A8C22439}" presName="sibTrans" presStyleCnt="0"/>
      <dgm:spPr/>
    </dgm:pt>
    <dgm:pt modelId="{11AD651B-65CF-4563-9A0E-9CE0F8C934C9}" type="pres">
      <dgm:prSet presAssocID="{2D31AFC5-C0BD-4FF4-8C54-4E2600C14562}" presName="node" presStyleLbl="node1" presStyleIdx="1" presStyleCnt="2">
        <dgm:presLayoutVars>
          <dgm:bulletEnabled val="1"/>
        </dgm:presLayoutVars>
      </dgm:prSet>
      <dgm:spPr/>
      <dgm:t>
        <a:bodyPr/>
        <a:lstStyle/>
        <a:p>
          <a:endParaRPr lang="es-ES"/>
        </a:p>
      </dgm:t>
    </dgm:pt>
  </dgm:ptLst>
  <dgm:cxnLst>
    <dgm:cxn modelId="{4EED79BD-3BCD-431A-AB9D-3E50CDCA8D67}" type="presOf" srcId="{010D3BA5-0B4E-4524-81BF-B13840610C40}" destId="{73222F3E-EE69-4ED4-A561-11676A7F74A7}" srcOrd="0" destOrd="0" presId="urn:microsoft.com/office/officeart/2005/8/layout/hList6"/>
    <dgm:cxn modelId="{47B1F7D3-16FE-40CE-A904-0ED0C672FBE5}" type="presOf" srcId="{985F55DE-90F6-4B7F-967B-A0F89A6F57CD}" destId="{39487ECB-F0B5-4178-AC6B-56357D21E9C6}" srcOrd="0" destOrd="0" presId="urn:microsoft.com/office/officeart/2005/8/layout/hList6"/>
    <dgm:cxn modelId="{73E5D688-D31A-4CEB-B6AA-6F718B7A7542}" srcId="{010D3BA5-0B4E-4524-81BF-B13840610C40}" destId="{2D31AFC5-C0BD-4FF4-8C54-4E2600C14562}" srcOrd="1" destOrd="0" parTransId="{E33B0859-39AF-4A01-BD74-BC9C5F467861}" sibTransId="{BF3A7810-D837-428E-871A-89B9AAB84DEB}"/>
    <dgm:cxn modelId="{2E335648-871C-4DDE-9432-D77413B0EB06}" type="presOf" srcId="{2D31AFC5-C0BD-4FF4-8C54-4E2600C14562}" destId="{11AD651B-65CF-4563-9A0E-9CE0F8C934C9}" srcOrd="0" destOrd="0" presId="urn:microsoft.com/office/officeart/2005/8/layout/hList6"/>
    <dgm:cxn modelId="{9B2E8E79-46F7-48D2-B010-98926333B38F}" srcId="{010D3BA5-0B4E-4524-81BF-B13840610C40}" destId="{985F55DE-90F6-4B7F-967B-A0F89A6F57CD}" srcOrd="0" destOrd="0" parTransId="{14B6EEEF-52E1-49B6-AEDF-D0A9CBC4B8C0}" sibTransId="{FD7452DD-AD73-4A09-9BEE-A5A6A8C22439}"/>
    <dgm:cxn modelId="{597EE218-ED2D-429C-87A5-C52DB09F34D8}" type="presParOf" srcId="{73222F3E-EE69-4ED4-A561-11676A7F74A7}" destId="{39487ECB-F0B5-4178-AC6B-56357D21E9C6}" srcOrd="0" destOrd="0" presId="urn:microsoft.com/office/officeart/2005/8/layout/hList6"/>
    <dgm:cxn modelId="{4707A520-0A11-4E39-ABD2-7FE9C574D99C}" type="presParOf" srcId="{73222F3E-EE69-4ED4-A561-11676A7F74A7}" destId="{316F8076-2213-4774-B142-50BBA137B343}" srcOrd="1" destOrd="0" presId="urn:microsoft.com/office/officeart/2005/8/layout/hList6"/>
    <dgm:cxn modelId="{19351BEA-BDA0-4028-8B43-EC9AC7FF9EF1}" type="presParOf" srcId="{73222F3E-EE69-4ED4-A561-11676A7F74A7}" destId="{11AD651B-65CF-4563-9A0E-9CE0F8C934C9}"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DA92A2D-E185-4EA9-BE34-D1F436713BCC}"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s-ES"/>
        </a:p>
      </dgm:t>
    </dgm:pt>
    <dgm:pt modelId="{919C6F4A-6AFC-45A9-99F3-B6B0891FB2AE}">
      <dgm:prSet phldrT="[Texto]"/>
      <dgm:spPr/>
      <dgm:t>
        <a:bodyPr/>
        <a:lstStyle/>
        <a:p>
          <a:r>
            <a:rPr lang="es-MX" b="1" dirty="0" smtClean="0">
              <a:solidFill>
                <a:schemeClr val="tx1"/>
              </a:solidFill>
            </a:rPr>
            <a:t>Constitución Política de los Estados Unidos Mexicanos</a:t>
          </a:r>
          <a:endParaRPr lang="es-ES" dirty="0">
            <a:solidFill>
              <a:schemeClr val="tx1"/>
            </a:solidFill>
          </a:endParaRPr>
        </a:p>
      </dgm:t>
    </dgm:pt>
    <dgm:pt modelId="{966DAE20-65AC-4C7F-AF84-BAF5F787E691}" type="parTrans" cxnId="{1B45C584-59FA-447F-A62A-56A931E9D48B}">
      <dgm:prSet/>
      <dgm:spPr/>
      <dgm:t>
        <a:bodyPr/>
        <a:lstStyle/>
        <a:p>
          <a:endParaRPr lang="es-ES"/>
        </a:p>
      </dgm:t>
    </dgm:pt>
    <dgm:pt modelId="{152FB3F6-934D-436D-837F-561EAFB0446D}" type="sibTrans" cxnId="{1B45C584-59FA-447F-A62A-56A931E9D48B}">
      <dgm:prSet/>
      <dgm:spPr/>
      <dgm:t>
        <a:bodyPr/>
        <a:lstStyle/>
        <a:p>
          <a:endParaRPr lang="es-ES"/>
        </a:p>
      </dgm:t>
    </dgm:pt>
    <dgm:pt modelId="{DA515DC7-D248-48EE-A5B1-B9D9BB39A89D}">
      <dgm:prSet phldrT="[Texto]"/>
      <dgm:spPr/>
      <dgm:t>
        <a:bodyPr/>
        <a:lstStyle/>
        <a:p>
          <a:r>
            <a:rPr lang="es-MX" b="1" dirty="0" smtClean="0">
              <a:solidFill>
                <a:schemeClr val="tx1"/>
              </a:solidFill>
            </a:rPr>
            <a:t>Ley General de Asentamientos Humanos</a:t>
          </a:r>
          <a:endParaRPr lang="es-ES" dirty="0">
            <a:solidFill>
              <a:schemeClr val="tx1"/>
            </a:solidFill>
          </a:endParaRPr>
        </a:p>
      </dgm:t>
    </dgm:pt>
    <dgm:pt modelId="{FEE230DE-5EBA-4A30-A286-A4AC32B3FB3B}" type="parTrans" cxnId="{250C067F-F449-4FC3-9CDE-8B67FCB1E4DC}">
      <dgm:prSet/>
      <dgm:spPr/>
      <dgm:t>
        <a:bodyPr/>
        <a:lstStyle/>
        <a:p>
          <a:endParaRPr lang="es-ES"/>
        </a:p>
      </dgm:t>
    </dgm:pt>
    <dgm:pt modelId="{25255371-17B2-49BA-A80E-5CFE437C6A8F}" type="sibTrans" cxnId="{250C067F-F449-4FC3-9CDE-8B67FCB1E4DC}">
      <dgm:prSet/>
      <dgm:spPr/>
      <dgm:t>
        <a:bodyPr/>
        <a:lstStyle/>
        <a:p>
          <a:endParaRPr lang="es-ES"/>
        </a:p>
      </dgm:t>
    </dgm:pt>
    <dgm:pt modelId="{0D149207-1A4E-4C5D-97D4-57066C1DD20A}">
      <dgm:prSet phldrT="[Texto]"/>
      <dgm:spPr/>
      <dgm:t>
        <a:bodyPr/>
        <a:lstStyle/>
        <a:p>
          <a:r>
            <a:rPr lang="es-MX" b="1" dirty="0" smtClean="0">
              <a:solidFill>
                <a:schemeClr val="tx1"/>
              </a:solidFill>
              <a:effectLst/>
              <a:latin typeface="+mn-lt"/>
            </a:rPr>
            <a:t>Reglas de Operación del Programa de Fomento a</a:t>
          </a:r>
          <a:r>
            <a:rPr lang="es-MX" b="1" baseline="0" dirty="0" smtClean="0">
              <a:solidFill>
                <a:schemeClr val="tx1"/>
              </a:solidFill>
              <a:effectLst/>
              <a:latin typeface="+mn-lt"/>
            </a:rPr>
            <a:t> l</a:t>
          </a:r>
          <a:r>
            <a:rPr lang="es-MX" b="1" dirty="0" smtClean="0">
              <a:solidFill>
                <a:schemeClr val="tx1"/>
              </a:solidFill>
              <a:effectLst/>
              <a:latin typeface="+mn-lt"/>
            </a:rPr>
            <a:t>a Planeación Urbana,</a:t>
          </a:r>
          <a:r>
            <a:rPr lang="es-MX" b="1" baseline="0" dirty="0" smtClean="0">
              <a:solidFill>
                <a:schemeClr val="tx1"/>
              </a:solidFill>
              <a:effectLst/>
              <a:latin typeface="+mn-lt"/>
            </a:rPr>
            <a:t> </a:t>
          </a:r>
          <a:r>
            <a:rPr lang="es-MX" b="1" dirty="0" smtClean="0">
              <a:solidFill>
                <a:schemeClr val="tx1"/>
              </a:solidFill>
              <a:effectLst/>
              <a:latin typeface="+mn-lt"/>
            </a:rPr>
            <a:t>Metropolitana y Ordenamiento Territorial (PUMOT)</a:t>
          </a:r>
          <a:endParaRPr lang="es-ES" dirty="0">
            <a:solidFill>
              <a:schemeClr val="tx1"/>
            </a:solidFill>
          </a:endParaRPr>
        </a:p>
      </dgm:t>
    </dgm:pt>
    <dgm:pt modelId="{3535DDE1-A309-49B5-A9D6-7220BF136DC8}" type="parTrans" cxnId="{E32A6898-1E7A-433A-BAAF-4DA57A3965F6}">
      <dgm:prSet/>
      <dgm:spPr/>
      <dgm:t>
        <a:bodyPr/>
        <a:lstStyle/>
        <a:p>
          <a:endParaRPr lang="es-ES"/>
        </a:p>
      </dgm:t>
    </dgm:pt>
    <dgm:pt modelId="{BD4B1227-395E-4573-9137-1FD7E49EC561}" type="sibTrans" cxnId="{E32A6898-1E7A-433A-BAAF-4DA57A3965F6}">
      <dgm:prSet/>
      <dgm:spPr/>
      <dgm:t>
        <a:bodyPr/>
        <a:lstStyle/>
        <a:p>
          <a:endParaRPr lang="es-ES"/>
        </a:p>
      </dgm:t>
    </dgm:pt>
    <dgm:pt modelId="{EEF2D3AC-0F53-4127-8309-90D95FF030A6}">
      <dgm:prSet phldrT="[Texto]"/>
      <dgm:spPr/>
      <dgm:t>
        <a:bodyPr/>
        <a:lstStyle/>
        <a:p>
          <a:r>
            <a:rPr lang="es-MX" b="1" dirty="0" smtClean="0">
              <a:solidFill>
                <a:schemeClr val="tx1"/>
              </a:solidFill>
            </a:rPr>
            <a:t>Ley General del Equilibrio Ecológico y Protección al Ambiente</a:t>
          </a:r>
          <a:endParaRPr lang="es-ES" dirty="0">
            <a:solidFill>
              <a:schemeClr val="tx1"/>
            </a:solidFill>
          </a:endParaRPr>
        </a:p>
      </dgm:t>
    </dgm:pt>
    <dgm:pt modelId="{0F1B8C73-2205-460C-B451-46C4E5AC262E}" type="parTrans" cxnId="{E6B0E6F6-3748-4139-9263-CFB9055669E3}">
      <dgm:prSet/>
      <dgm:spPr/>
      <dgm:t>
        <a:bodyPr/>
        <a:lstStyle/>
        <a:p>
          <a:endParaRPr lang="es-ES"/>
        </a:p>
      </dgm:t>
    </dgm:pt>
    <dgm:pt modelId="{5222BC4C-6A09-4572-BE10-922167B7683F}" type="sibTrans" cxnId="{E6B0E6F6-3748-4139-9263-CFB9055669E3}">
      <dgm:prSet/>
      <dgm:spPr/>
      <dgm:t>
        <a:bodyPr/>
        <a:lstStyle/>
        <a:p>
          <a:endParaRPr lang="es-ES"/>
        </a:p>
      </dgm:t>
    </dgm:pt>
    <dgm:pt modelId="{B711095F-54EF-42EF-B4DE-97E7007A880C}" type="pres">
      <dgm:prSet presAssocID="{3DA92A2D-E185-4EA9-BE34-D1F436713BCC}" presName="cycle" presStyleCnt="0">
        <dgm:presLayoutVars>
          <dgm:dir/>
          <dgm:resizeHandles val="exact"/>
        </dgm:presLayoutVars>
      </dgm:prSet>
      <dgm:spPr/>
      <dgm:t>
        <a:bodyPr/>
        <a:lstStyle/>
        <a:p>
          <a:endParaRPr lang="es-ES"/>
        </a:p>
      </dgm:t>
    </dgm:pt>
    <dgm:pt modelId="{7B969E69-EC9C-4042-83B0-AB286927C820}" type="pres">
      <dgm:prSet presAssocID="{919C6F4A-6AFC-45A9-99F3-B6B0891FB2AE}" presName="node" presStyleLbl="node1" presStyleIdx="0" presStyleCnt="4">
        <dgm:presLayoutVars>
          <dgm:bulletEnabled val="1"/>
        </dgm:presLayoutVars>
      </dgm:prSet>
      <dgm:spPr/>
      <dgm:t>
        <a:bodyPr/>
        <a:lstStyle/>
        <a:p>
          <a:endParaRPr lang="es-ES"/>
        </a:p>
      </dgm:t>
    </dgm:pt>
    <dgm:pt modelId="{7AE15311-0125-46F3-9D64-15397C10939B}" type="pres">
      <dgm:prSet presAssocID="{919C6F4A-6AFC-45A9-99F3-B6B0891FB2AE}" presName="spNode" presStyleCnt="0"/>
      <dgm:spPr/>
    </dgm:pt>
    <dgm:pt modelId="{00C46A53-47C3-4DBB-BA4D-3057DDAA2BD7}" type="pres">
      <dgm:prSet presAssocID="{152FB3F6-934D-436D-837F-561EAFB0446D}" presName="sibTrans" presStyleLbl="sibTrans1D1" presStyleIdx="0" presStyleCnt="4"/>
      <dgm:spPr/>
      <dgm:t>
        <a:bodyPr/>
        <a:lstStyle/>
        <a:p>
          <a:endParaRPr lang="es-ES"/>
        </a:p>
      </dgm:t>
    </dgm:pt>
    <dgm:pt modelId="{8ADD7394-988E-4CCD-958D-81529D03DF48}" type="pres">
      <dgm:prSet presAssocID="{DA515DC7-D248-48EE-A5B1-B9D9BB39A89D}" presName="node" presStyleLbl="node1" presStyleIdx="1" presStyleCnt="4">
        <dgm:presLayoutVars>
          <dgm:bulletEnabled val="1"/>
        </dgm:presLayoutVars>
      </dgm:prSet>
      <dgm:spPr/>
      <dgm:t>
        <a:bodyPr/>
        <a:lstStyle/>
        <a:p>
          <a:endParaRPr lang="es-ES"/>
        </a:p>
      </dgm:t>
    </dgm:pt>
    <dgm:pt modelId="{A7538ABC-10E0-4D58-9949-55A85A28AF71}" type="pres">
      <dgm:prSet presAssocID="{DA515DC7-D248-48EE-A5B1-B9D9BB39A89D}" presName="spNode" presStyleCnt="0"/>
      <dgm:spPr/>
    </dgm:pt>
    <dgm:pt modelId="{84C2B5D2-FF72-439F-A610-B3127869EBE5}" type="pres">
      <dgm:prSet presAssocID="{25255371-17B2-49BA-A80E-5CFE437C6A8F}" presName="sibTrans" presStyleLbl="sibTrans1D1" presStyleIdx="1" presStyleCnt="4"/>
      <dgm:spPr/>
      <dgm:t>
        <a:bodyPr/>
        <a:lstStyle/>
        <a:p>
          <a:endParaRPr lang="es-ES"/>
        </a:p>
      </dgm:t>
    </dgm:pt>
    <dgm:pt modelId="{07477FF0-88A1-4645-9F4A-55C1A56D44B4}" type="pres">
      <dgm:prSet presAssocID="{0D149207-1A4E-4C5D-97D4-57066C1DD20A}" presName="node" presStyleLbl="node1" presStyleIdx="2" presStyleCnt="4">
        <dgm:presLayoutVars>
          <dgm:bulletEnabled val="1"/>
        </dgm:presLayoutVars>
      </dgm:prSet>
      <dgm:spPr/>
      <dgm:t>
        <a:bodyPr/>
        <a:lstStyle/>
        <a:p>
          <a:endParaRPr lang="es-ES"/>
        </a:p>
      </dgm:t>
    </dgm:pt>
    <dgm:pt modelId="{F67F9040-C592-4B6A-88D0-66ED0D301481}" type="pres">
      <dgm:prSet presAssocID="{0D149207-1A4E-4C5D-97D4-57066C1DD20A}" presName="spNode" presStyleCnt="0"/>
      <dgm:spPr/>
    </dgm:pt>
    <dgm:pt modelId="{F53722DC-2A64-4043-A67A-84778B732957}" type="pres">
      <dgm:prSet presAssocID="{BD4B1227-395E-4573-9137-1FD7E49EC561}" presName="sibTrans" presStyleLbl="sibTrans1D1" presStyleIdx="2" presStyleCnt="4"/>
      <dgm:spPr/>
      <dgm:t>
        <a:bodyPr/>
        <a:lstStyle/>
        <a:p>
          <a:endParaRPr lang="es-ES"/>
        </a:p>
      </dgm:t>
    </dgm:pt>
    <dgm:pt modelId="{3F0A2F1D-E431-4FFE-AF8D-0FD05DBBBC76}" type="pres">
      <dgm:prSet presAssocID="{EEF2D3AC-0F53-4127-8309-90D95FF030A6}" presName="node" presStyleLbl="node1" presStyleIdx="3" presStyleCnt="4">
        <dgm:presLayoutVars>
          <dgm:bulletEnabled val="1"/>
        </dgm:presLayoutVars>
      </dgm:prSet>
      <dgm:spPr/>
      <dgm:t>
        <a:bodyPr/>
        <a:lstStyle/>
        <a:p>
          <a:endParaRPr lang="es-ES"/>
        </a:p>
      </dgm:t>
    </dgm:pt>
    <dgm:pt modelId="{C8B52BA8-EEF3-4219-8C8A-663801692D1C}" type="pres">
      <dgm:prSet presAssocID="{EEF2D3AC-0F53-4127-8309-90D95FF030A6}" presName="spNode" presStyleCnt="0"/>
      <dgm:spPr/>
    </dgm:pt>
    <dgm:pt modelId="{70FA36C1-6FF3-4177-B8E4-902B6F5751A5}" type="pres">
      <dgm:prSet presAssocID="{5222BC4C-6A09-4572-BE10-922167B7683F}" presName="sibTrans" presStyleLbl="sibTrans1D1" presStyleIdx="3" presStyleCnt="4"/>
      <dgm:spPr/>
      <dgm:t>
        <a:bodyPr/>
        <a:lstStyle/>
        <a:p>
          <a:endParaRPr lang="es-ES"/>
        </a:p>
      </dgm:t>
    </dgm:pt>
  </dgm:ptLst>
  <dgm:cxnLst>
    <dgm:cxn modelId="{E32A6898-1E7A-433A-BAAF-4DA57A3965F6}" srcId="{3DA92A2D-E185-4EA9-BE34-D1F436713BCC}" destId="{0D149207-1A4E-4C5D-97D4-57066C1DD20A}" srcOrd="2" destOrd="0" parTransId="{3535DDE1-A309-49B5-A9D6-7220BF136DC8}" sibTransId="{BD4B1227-395E-4573-9137-1FD7E49EC561}"/>
    <dgm:cxn modelId="{1B45C584-59FA-447F-A62A-56A931E9D48B}" srcId="{3DA92A2D-E185-4EA9-BE34-D1F436713BCC}" destId="{919C6F4A-6AFC-45A9-99F3-B6B0891FB2AE}" srcOrd="0" destOrd="0" parTransId="{966DAE20-65AC-4C7F-AF84-BAF5F787E691}" sibTransId="{152FB3F6-934D-436D-837F-561EAFB0446D}"/>
    <dgm:cxn modelId="{CBB37B93-D00D-4B47-8B12-5841884544FF}" type="presOf" srcId="{EEF2D3AC-0F53-4127-8309-90D95FF030A6}" destId="{3F0A2F1D-E431-4FFE-AF8D-0FD05DBBBC76}" srcOrd="0" destOrd="0" presId="urn:microsoft.com/office/officeart/2005/8/layout/cycle6"/>
    <dgm:cxn modelId="{483132DE-DEF2-448A-A147-9B05243FFC9B}" type="presOf" srcId="{5222BC4C-6A09-4572-BE10-922167B7683F}" destId="{70FA36C1-6FF3-4177-B8E4-902B6F5751A5}" srcOrd="0" destOrd="0" presId="urn:microsoft.com/office/officeart/2005/8/layout/cycle6"/>
    <dgm:cxn modelId="{76D7F61A-C9C0-4110-B850-200BE0234E04}" type="presOf" srcId="{25255371-17B2-49BA-A80E-5CFE437C6A8F}" destId="{84C2B5D2-FF72-439F-A610-B3127869EBE5}" srcOrd="0" destOrd="0" presId="urn:microsoft.com/office/officeart/2005/8/layout/cycle6"/>
    <dgm:cxn modelId="{30A392E4-02CC-46FC-82B1-E429497C13E9}" type="presOf" srcId="{0D149207-1A4E-4C5D-97D4-57066C1DD20A}" destId="{07477FF0-88A1-4645-9F4A-55C1A56D44B4}" srcOrd="0" destOrd="0" presId="urn:microsoft.com/office/officeart/2005/8/layout/cycle6"/>
    <dgm:cxn modelId="{ECC30234-7F73-4B84-A1A5-5E22DA46366F}" type="presOf" srcId="{152FB3F6-934D-436D-837F-561EAFB0446D}" destId="{00C46A53-47C3-4DBB-BA4D-3057DDAA2BD7}" srcOrd="0" destOrd="0" presId="urn:microsoft.com/office/officeart/2005/8/layout/cycle6"/>
    <dgm:cxn modelId="{392FBA7D-F5AE-4E69-A074-0DF984666809}" type="presOf" srcId="{3DA92A2D-E185-4EA9-BE34-D1F436713BCC}" destId="{B711095F-54EF-42EF-B4DE-97E7007A880C}" srcOrd="0" destOrd="0" presId="urn:microsoft.com/office/officeart/2005/8/layout/cycle6"/>
    <dgm:cxn modelId="{5F19DD8B-057A-4E8A-9455-274A98032A4E}" type="presOf" srcId="{DA515DC7-D248-48EE-A5B1-B9D9BB39A89D}" destId="{8ADD7394-988E-4CCD-958D-81529D03DF48}" srcOrd="0" destOrd="0" presId="urn:microsoft.com/office/officeart/2005/8/layout/cycle6"/>
    <dgm:cxn modelId="{9E77FAEF-F2CF-4B67-926A-31FB196A142C}" type="presOf" srcId="{BD4B1227-395E-4573-9137-1FD7E49EC561}" destId="{F53722DC-2A64-4043-A67A-84778B732957}" srcOrd="0" destOrd="0" presId="urn:microsoft.com/office/officeart/2005/8/layout/cycle6"/>
    <dgm:cxn modelId="{250C067F-F449-4FC3-9CDE-8B67FCB1E4DC}" srcId="{3DA92A2D-E185-4EA9-BE34-D1F436713BCC}" destId="{DA515DC7-D248-48EE-A5B1-B9D9BB39A89D}" srcOrd="1" destOrd="0" parTransId="{FEE230DE-5EBA-4A30-A286-A4AC32B3FB3B}" sibTransId="{25255371-17B2-49BA-A80E-5CFE437C6A8F}"/>
    <dgm:cxn modelId="{0AD7762A-B6F5-4A80-9490-BC1B30D1F461}" type="presOf" srcId="{919C6F4A-6AFC-45A9-99F3-B6B0891FB2AE}" destId="{7B969E69-EC9C-4042-83B0-AB286927C820}" srcOrd="0" destOrd="0" presId="urn:microsoft.com/office/officeart/2005/8/layout/cycle6"/>
    <dgm:cxn modelId="{E6B0E6F6-3748-4139-9263-CFB9055669E3}" srcId="{3DA92A2D-E185-4EA9-BE34-D1F436713BCC}" destId="{EEF2D3AC-0F53-4127-8309-90D95FF030A6}" srcOrd="3" destOrd="0" parTransId="{0F1B8C73-2205-460C-B451-46C4E5AC262E}" sibTransId="{5222BC4C-6A09-4572-BE10-922167B7683F}"/>
    <dgm:cxn modelId="{F1C25F20-AA87-4430-963E-943D3C9BC2DF}" type="presParOf" srcId="{B711095F-54EF-42EF-B4DE-97E7007A880C}" destId="{7B969E69-EC9C-4042-83B0-AB286927C820}" srcOrd="0" destOrd="0" presId="urn:microsoft.com/office/officeart/2005/8/layout/cycle6"/>
    <dgm:cxn modelId="{1CC3ED4F-C900-452C-89F2-015399A76EFB}" type="presParOf" srcId="{B711095F-54EF-42EF-B4DE-97E7007A880C}" destId="{7AE15311-0125-46F3-9D64-15397C10939B}" srcOrd="1" destOrd="0" presId="urn:microsoft.com/office/officeart/2005/8/layout/cycle6"/>
    <dgm:cxn modelId="{520CAD00-6C31-4B79-9F2B-C7237E2776F2}" type="presParOf" srcId="{B711095F-54EF-42EF-B4DE-97E7007A880C}" destId="{00C46A53-47C3-4DBB-BA4D-3057DDAA2BD7}" srcOrd="2" destOrd="0" presId="urn:microsoft.com/office/officeart/2005/8/layout/cycle6"/>
    <dgm:cxn modelId="{C0216723-72E2-415C-BD59-B04FC31A34B1}" type="presParOf" srcId="{B711095F-54EF-42EF-B4DE-97E7007A880C}" destId="{8ADD7394-988E-4CCD-958D-81529D03DF48}" srcOrd="3" destOrd="0" presId="urn:microsoft.com/office/officeart/2005/8/layout/cycle6"/>
    <dgm:cxn modelId="{7E96B444-80FA-4189-BC1F-59AEEB32CFC2}" type="presParOf" srcId="{B711095F-54EF-42EF-B4DE-97E7007A880C}" destId="{A7538ABC-10E0-4D58-9949-55A85A28AF71}" srcOrd="4" destOrd="0" presId="urn:microsoft.com/office/officeart/2005/8/layout/cycle6"/>
    <dgm:cxn modelId="{E6A51F20-6431-414D-82E8-C2FFF7E2C64A}" type="presParOf" srcId="{B711095F-54EF-42EF-B4DE-97E7007A880C}" destId="{84C2B5D2-FF72-439F-A610-B3127869EBE5}" srcOrd="5" destOrd="0" presId="urn:microsoft.com/office/officeart/2005/8/layout/cycle6"/>
    <dgm:cxn modelId="{00A4F960-B18F-4602-A5DE-AEF07A7912FB}" type="presParOf" srcId="{B711095F-54EF-42EF-B4DE-97E7007A880C}" destId="{07477FF0-88A1-4645-9F4A-55C1A56D44B4}" srcOrd="6" destOrd="0" presId="urn:microsoft.com/office/officeart/2005/8/layout/cycle6"/>
    <dgm:cxn modelId="{7CC4752D-E7C2-4BE0-932B-A450DF77EC56}" type="presParOf" srcId="{B711095F-54EF-42EF-B4DE-97E7007A880C}" destId="{F67F9040-C592-4B6A-88D0-66ED0D301481}" srcOrd="7" destOrd="0" presId="urn:microsoft.com/office/officeart/2005/8/layout/cycle6"/>
    <dgm:cxn modelId="{0F504BBA-A135-47F1-A573-E991F4AFCBFE}" type="presParOf" srcId="{B711095F-54EF-42EF-B4DE-97E7007A880C}" destId="{F53722DC-2A64-4043-A67A-84778B732957}" srcOrd="8" destOrd="0" presId="urn:microsoft.com/office/officeart/2005/8/layout/cycle6"/>
    <dgm:cxn modelId="{8BD32513-34FC-47C9-BF16-B3105B55EDDE}" type="presParOf" srcId="{B711095F-54EF-42EF-B4DE-97E7007A880C}" destId="{3F0A2F1D-E431-4FFE-AF8D-0FD05DBBBC76}" srcOrd="9" destOrd="0" presId="urn:microsoft.com/office/officeart/2005/8/layout/cycle6"/>
    <dgm:cxn modelId="{98908873-713D-4DD7-9246-0E0775259A30}" type="presParOf" srcId="{B711095F-54EF-42EF-B4DE-97E7007A880C}" destId="{C8B52BA8-EEF3-4219-8C8A-663801692D1C}" srcOrd="10" destOrd="0" presId="urn:microsoft.com/office/officeart/2005/8/layout/cycle6"/>
    <dgm:cxn modelId="{B96EABFF-FEFF-462B-B194-D7CA8F9ED6E3}" type="presParOf" srcId="{B711095F-54EF-42EF-B4DE-97E7007A880C}" destId="{70FA36C1-6FF3-4177-B8E4-902B6F5751A5}" srcOrd="11" destOrd="0" presId="urn:microsoft.com/office/officeart/2005/8/layout/cycle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6A0A6A-0B7D-4215-AA48-9191712BB48F}">
      <dsp:nvSpPr>
        <dsp:cNvPr id="0" name=""/>
        <dsp:cNvSpPr/>
      </dsp:nvSpPr>
      <dsp:spPr>
        <a:xfrm>
          <a:off x="1700913" y="671460"/>
          <a:ext cx="4265228" cy="4265228"/>
        </a:xfrm>
        <a:prstGeom prst="blockArc">
          <a:avLst>
            <a:gd name="adj1" fmla="val 10800000"/>
            <a:gd name="adj2" fmla="val 16200000"/>
            <a:gd name="adj3" fmla="val 4642"/>
          </a:avLst>
        </a:prstGeom>
        <a:solidFill>
          <a:schemeClr val="accent3">
            <a:hueOff val="11624607"/>
            <a:satOff val="-37145"/>
            <a:lumOff val="-941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069DA30-B26B-4D39-A289-B2C467067C81}">
      <dsp:nvSpPr>
        <dsp:cNvPr id="0" name=""/>
        <dsp:cNvSpPr/>
      </dsp:nvSpPr>
      <dsp:spPr>
        <a:xfrm>
          <a:off x="1700913" y="671460"/>
          <a:ext cx="4265228" cy="4265228"/>
        </a:xfrm>
        <a:prstGeom prst="blockArc">
          <a:avLst>
            <a:gd name="adj1" fmla="val 5400000"/>
            <a:gd name="adj2" fmla="val 10800000"/>
            <a:gd name="adj3" fmla="val 4642"/>
          </a:avLst>
        </a:prstGeom>
        <a:solidFill>
          <a:schemeClr val="accent3">
            <a:hueOff val="7749738"/>
            <a:satOff val="-24763"/>
            <a:lumOff val="-627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ABA6603-2C47-48A5-A0CC-50436F3F93C6}">
      <dsp:nvSpPr>
        <dsp:cNvPr id="0" name=""/>
        <dsp:cNvSpPr/>
      </dsp:nvSpPr>
      <dsp:spPr>
        <a:xfrm>
          <a:off x="1700913" y="671460"/>
          <a:ext cx="4265228" cy="4265228"/>
        </a:xfrm>
        <a:prstGeom prst="blockArc">
          <a:avLst>
            <a:gd name="adj1" fmla="val 0"/>
            <a:gd name="adj2" fmla="val 5400000"/>
            <a:gd name="adj3" fmla="val 4642"/>
          </a:avLst>
        </a:prstGeom>
        <a:solidFill>
          <a:schemeClr val="accent3">
            <a:hueOff val="3874869"/>
            <a:satOff val="-12382"/>
            <a:lumOff val="-313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535A741-A7B6-4FCF-953F-E701A57EA302}">
      <dsp:nvSpPr>
        <dsp:cNvPr id="0" name=""/>
        <dsp:cNvSpPr/>
      </dsp:nvSpPr>
      <dsp:spPr>
        <a:xfrm>
          <a:off x="1700913" y="671460"/>
          <a:ext cx="4265228" cy="4265228"/>
        </a:xfrm>
        <a:prstGeom prst="blockArc">
          <a:avLst>
            <a:gd name="adj1" fmla="val 16200000"/>
            <a:gd name="adj2" fmla="val 0"/>
            <a:gd name="adj3" fmla="val 464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2CFBAF8-2017-4128-A921-9CD6204F6AAD}">
      <dsp:nvSpPr>
        <dsp:cNvPr id="0" name=""/>
        <dsp:cNvSpPr/>
      </dsp:nvSpPr>
      <dsp:spPr>
        <a:xfrm>
          <a:off x="2554484" y="1728190"/>
          <a:ext cx="2558085" cy="2151768"/>
        </a:xfrm>
        <a:prstGeom prst="ellipse">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Ordenamiento Territorial</a:t>
          </a:r>
          <a:endParaRPr lang="es-MX" sz="1800" kern="1200" dirty="0"/>
        </a:p>
      </dsp:txBody>
      <dsp:txXfrm>
        <a:off x="2929107" y="2043309"/>
        <a:ext cx="1808839" cy="1521530"/>
      </dsp:txXfrm>
    </dsp:sp>
    <dsp:sp modelId="{1E6CE3DB-755F-47FE-AA9A-900FD71869D0}">
      <dsp:nvSpPr>
        <dsp:cNvPr id="0" name=""/>
        <dsp:cNvSpPr/>
      </dsp:nvSpPr>
      <dsp:spPr>
        <a:xfrm>
          <a:off x="3024340" y="-30017"/>
          <a:ext cx="1618373" cy="1501948"/>
        </a:xfrm>
        <a:prstGeom prst="ellipse">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kern="1200" dirty="0" smtClean="0"/>
            <a:t>Proceso planificado </a:t>
          </a:r>
          <a:endParaRPr lang="es-MX" sz="1100" kern="1200" dirty="0"/>
        </a:p>
      </dsp:txBody>
      <dsp:txXfrm>
        <a:off x="3261345" y="189938"/>
        <a:ext cx="1144363" cy="1062038"/>
      </dsp:txXfrm>
    </dsp:sp>
    <dsp:sp modelId="{E0D74E53-A115-4497-BF25-941E88187B07}">
      <dsp:nvSpPr>
        <dsp:cNvPr id="0" name=""/>
        <dsp:cNvSpPr/>
      </dsp:nvSpPr>
      <dsp:spPr>
        <a:xfrm>
          <a:off x="5229205" y="2116634"/>
          <a:ext cx="1374881" cy="1374881"/>
        </a:xfrm>
        <a:prstGeom prst="ellipse">
          <a:avLst/>
        </a:prstGeom>
        <a:solidFill>
          <a:schemeClr val="accent3">
            <a:hueOff val="3874869"/>
            <a:satOff val="-12382"/>
            <a:lumOff val="-3137"/>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kern="1200" dirty="0" smtClean="0"/>
            <a:t>Naturaleza político </a:t>
          </a:r>
          <a:endParaRPr lang="es-MX" sz="1100" kern="1200" dirty="0"/>
        </a:p>
      </dsp:txBody>
      <dsp:txXfrm>
        <a:off x="5430552" y="2317981"/>
        <a:ext cx="972187" cy="972187"/>
      </dsp:txXfrm>
    </dsp:sp>
    <dsp:sp modelId="{3D8D5CCD-1C6B-4819-ACC6-87F81523F417}">
      <dsp:nvSpPr>
        <dsp:cNvPr id="0" name=""/>
        <dsp:cNvSpPr/>
      </dsp:nvSpPr>
      <dsp:spPr>
        <a:xfrm>
          <a:off x="3146086" y="4199752"/>
          <a:ext cx="1374881" cy="1374881"/>
        </a:xfrm>
        <a:prstGeom prst="ellipse">
          <a:avLst/>
        </a:prstGeom>
        <a:solidFill>
          <a:schemeClr val="accent3">
            <a:hueOff val="7749738"/>
            <a:satOff val="-24763"/>
            <a:lumOff val="-6275"/>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kern="1200" dirty="0" smtClean="0"/>
            <a:t>Técnica </a:t>
          </a:r>
          <a:endParaRPr lang="es-MX" sz="1100" kern="1200" dirty="0"/>
        </a:p>
      </dsp:txBody>
      <dsp:txXfrm>
        <a:off x="3347433" y="4401099"/>
        <a:ext cx="972187" cy="972187"/>
      </dsp:txXfrm>
    </dsp:sp>
    <dsp:sp modelId="{E171241E-D1DC-49F2-90D1-CD234C5B14D0}">
      <dsp:nvSpPr>
        <dsp:cNvPr id="0" name=""/>
        <dsp:cNvSpPr/>
      </dsp:nvSpPr>
      <dsp:spPr>
        <a:xfrm>
          <a:off x="1028761" y="2100981"/>
          <a:ext cx="1443295" cy="1406187"/>
        </a:xfrm>
        <a:prstGeom prst="ellipse">
          <a:avLst/>
        </a:prstGeom>
        <a:solidFill>
          <a:schemeClr val="accent3">
            <a:hueOff val="11624607"/>
            <a:satOff val="-37145"/>
            <a:lumOff val="-9412"/>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kern="1200" dirty="0" smtClean="0"/>
            <a:t>Administrativa</a:t>
          </a:r>
          <a:endParaRPr lang="es-MX" sz="1100" kern="1200" dirty="0"/>
        </a:p>
      </dsp:txBody>
      <dsp:txXfrm>
        <a:off x="1240127" y="2306912"/>
        <a:ext cx="1020563" cy="9943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EE517E-D7F2-49DF-8A2A-DB0DFFD4AB08}">
      <dsp:nvSpPr>
        <dsp:cNvPr id="0" name=""/>
        <dsp:cNvSpPr/>
      </dsp:nvSpPr>
      <dsp:spPr>
        <a:xfrm rot="5400000">
          <a:off x="383011" y="1816144"/>
          <a:ext cx="1144637" cy="1904651"/>
        </a:xfrm>
        <a:prstGeom prst="corner">
          <a:avLst>
            <a:gd name="adj1" fmla="val 16120"/>
            <a:gd name="adj2" fmla="val 16110"/>
          </a:avLst>
        </a:prstGeom>
        <a:solidFill>
          <a:schemeClr val="accent2">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E72336-5270-49A4-AA81-07326D1FF1FF}">
      <dsp:nvSpPr>
        <dsp:cNvPr id="0" name=""/>
        <dsp:cNvSpPr/>
      </dsp:nvSpPr>
      <dsp:spPr>
        <a:xfrm>
          <a:off x="191942" y="2385224"/>
          <a:ext cx="1719530" cy="1507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dirty="0" smtClean="0"/>
            <a:t>Organizar, armonizar y administrar la ocupación del espacio </a:t>
          </a:r>
          <a:endParaRPr lang="es-MX" sz="1400" kern="1200" dirty="0"/>
        </a:p>
      </dsp:txBody>
      <dsp:txXfrm>
        <a:off x="191942" y="2385224"/>
        <a:ext cx="1719530" cy="1507269"/>
      </dsp:txXfrm>
    </dsp:sp>
    <dsp:sp modelId="{380264AE-2429-4EFF-81E6-40BFB6AB691E}">
      <dsp:nvSpPr>
        <dsp:cNvPr id="0" name=""/>
        <dsp:cNvSpPr/>
      </dsp:nvSpPr>
      <dsp:spPr>
        <a:xfrm>
          <a:off x="1587033" y="1675921"/>
          <a:ext cx="324439" cy="324439"/>
        </a:xfrm>
        <a:prstGeom prst="triangle">
          <a:avLst>
            <a:gd name="adj" fmla="val 100000"/>
          </a:avLst>
        </a:prstGeom>
        <a:solidFill>
          <a:schemeClr val="accent2">
            <a:hueOff val="-3360531"/>
            <a:satOff val="1461"/>
            <a:lumOff val="425"/>
            <a:alphaOff val="0"/>
          </a:schemeClr>
        </a:solidFill>
        <a:ln w="55000" cap="flat" cmpd="thickThin" algn="ctr">
          <a:solidFill>
            <a:schemeClr val="accent2">
              <a:hueOff val="-3360531"/>
              <a:satOff val="1461"/>
              <a:lumOff val="4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B7D649-FADE-4961-AA6C-0AC2013AD4EE}">
      <dsp:nvSpPr>
        <dsp:cNvPr id="0" name=""/>
        <dsp:cNvSpPr/>
      </dsp:nvSpPr>
      <dsp:spPr>
        <a:xfrm rot="5400000">
          <a:off x="2488052" y="1295249"/>
          <a:ext cx="1144637" cy="1904651"/>
        </a:xfrm>
        <a:prstGeom prst="corner">
          <a:avLst>
            <a:gd name="adj1" fmla="val 16120"/>
            <a:gd name="adj2" fmla="val 16110"/>
          </a:avLst>
        </a:prstGeom>
        <a:solidFill>
          <a:schemeClr val="accent2">
            <a:hueOff val="-6721062"/>
            <a:satOff val="2923"/>
            <a:lumOff val="850"/>
            <a:alphaOff val="0"/>
          </a:schemeClr>
        </a:solidFill>
        <a:ln w="55000" cap="flat" cmpd="thickThin" algn="ctr">
          <a:solidFill>
            <a:schemeClr val="accent2">
              <a:hueOff val="-6721062"/>
              <a:satOff val="2923"/>
              <a:lumOff val="85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E08EC5-2E9A-43F9-9CC1-CDAE7E374C1C}">
      <dsp:nvSpPr>
        <dsp:cNvPr id="0" name=""/>
        <dsp:cNvSpPr/>
      </dsp:nvSpPr>
      <dsp:spPr>
        <a:xfrm>
          <a:off x="2296983" y="1864330"/>
          <a:ext cx="1719530" cy="1507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dirty="0" smtClean="0"/>
            <a:t>Que permita prever los efectos que provocan las actividades socioeconómicas,</a:t>
          </a:r>
          <a:endParaRPr lang="es-MX" sz="1400" kern="1200" dirty="0"/>
        </a:p>
      </dsp:txBody>
      <dsp:txXfrm>
        <a:off x="2296983" y="1864330"/>
        <a:ext cx="1719530" cy="1507269"/>
      </dsp:txXfrm>
    </dsp:sp>
    <dsp:sp modelId="{E3BD22BD-6169-46A1-8436-2432232D18FE}">
      <dsp:nvSpPr>
        <dsp:cNvPr id="0" name=""/>
        <dsp:cNvSpPr/>
      </dsp:nvSpPr>
      <dsp:spPr>
        <a:xfrm>
          <a:off x="3692074" y="1155027"/>
          <a:ext cx="324439" cy="324439"/>
        </a:xfrm>
        <a:prstGeom prst="triangle">
          <a:avLst>
            <a:gd name="adj" fmla="val 100000"/>
          </a:avLst>
        </a:prstGeom>
        <a:solidFill>
          <a:schemeClr val="accent2">
            <a:hueOff val="-10081593"/>
            <a:satOff val="4384"/>
            <a:lumOff val="1275"/>
            <a:alphaOff val="0"/>
          </a:schemeClr>
        </a:solidFill>
        <a:ln w="55000" cap="flat" cmpd="thickThin" algn="ctr">
          <a:solidFill>
            <a:schemeClr val="accent2">
              <a:hueOff val="-10081593"/>
              <a:satOff val="4384"/>
              <a:lumOff val="127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D07B30-E769-4622-A5C9-2C18AC8EA70F}">
      <dsp:nvSpPr>
        <dsp:cNvPr id="0" name=""/>
        <dsp:cNvSpPr/>
      </dsp:nvSpPr>
      <dsp:spPr>
        <a:xfrm rot="5400000">
          <a:off x="4593093" y="774355"/>
          <a:ext cx="1144637" cy="1904651"/>
        </a:xfrm>
        <a:prstGeom prst="corner">
          <a:avLst>
            <a:gd name="adj1" fmla="val 16120"/>
            <a:gd name="adj2" fmla="val 16110"/>
          </a:avLst>
        </a:prstGeom>
        <a:solidFill>
          <a:schemeClr val="accent2">
            <a:hueOff val="-13442124"/>
            <a:satOff val="5846"/>
            <a:lumOff val="1700"/>
            <a:alphaOff val="0"/>
          </a:schemeClr>
        </a:solidFill>
        <a:ln w="55000" cap="flat" cmpd="thickThin" algn="ctr">
          <a:solidFill>
            <a:schemeClr val="accent2">
              <a:hueOff val="-13442124"/>
              <a:satOff val="5846"/>
              <a:lumOff val="17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AA94C1-60BA-4491-8A36-47DEA08040C3}">
      <dsp:nvSpPr>
        <dsp:cNvPr id="0" name=""/>
        <dsp:cNvSpPr/>
      </dsp:nvSpPr>
      <dsp:spPr>
        <a:xfrm>
          <a:off x="4402024" y="1343436"/>
          <a:ext cx="1719530" cy="1507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dirty="0" smtClean="0"/>
            <a:t>precisar los medios y líneas de acción apropiados para alcanzar los objetivos y prioridades de desarrollo</a:t>
          </a:r>
          <a:endParaRPr lang="es-MX" sz="1400" kern="1200" dirty="0"/>
        </a:p>
      </dsp:txBody>
      <dsp:txXfrm>
        <a:off x="4402024" y="1343436"/>
        <a:ext cx="1719530" cy="1507269"/>
      </dsp:txXfrm>
    </dsp:sp>
    <dsp:sp modelId="{3C17D128-AA37-4236-9A0F-0024C10CC08B}">
      <dsp:nvSpPr>
        <dsp:cNvPr id="0" name=""/>
        <dsp:cNvSpPr/>
      </dsp:nvSpPr>
      <dsp:spPr>
        <a:xfrm>
          <a:off x="5797115" y="634132"/>
          <a:ext cx="324439" cy="324439"/>
        </a:xfrm>
        <a:prstGeom prst="triangle">
          <a:avLst>
            <a:gd name="adj" fmla="val 100000"/>
          </a:avLst>
        </a:prstGeom>
        <a:solidFill>
          <a:schemeClr val="accent2">
            <a:hueOff val="-16802655"/>
            <a:satOff val="7307"/>
            <a:lumOff val="2125"/>
            <a:alphaOff val="0"/>
          </a:schemeClr>
        </a:solidFill>
        <a:ln w="55000" cap="flat" cmpd="thickThin" algn="ctr">
          <a:solidFill>
            <a:schemeClr val="accent2">
              <a:hueOff val="-16802655"/>
              <a:satOff val="7307"/>
              <a:lumOff val="21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FE0D68-9116-4E6B-9718-B5B9C94E169B}">
      <dsp:nvSpPr>
        <dsp:cNvPr id="0" name=""/>
        <dsp:cNvSpPr/>
      </dsp:nvSpPr>
      <dsp:spPr>
        <a:xfrm rot="5400000">
          <a:off x="6698134" y="253461"/>
          <a:ext cx="1144637" cy="1904651"/>
        </a:xfrm>
        <a:prstGeom prst="corner">
          <a:avLst>
            <a:gd name="adj1" fmla="val 16120"/>
            <a:gd name="adj2" fmla="val 16110"/>
          </a:avLst>
        </a:prstGeom>
        <a:solidFill>
          <a:schemeClr val="accent2">
            <a:hueOff val="-20163186"/>
            <a:satOff val="8769"/>
            <a:lumOff val="2550"/>
            <a:alphaOff val="0"/>
          </a:schemeClr>
        </a:solidFill>
        <a:ln w="55000" cap="flat" cmpd="thickThin" algn="ctr">
          <a:solidFill>
            <a:schemeClr val="accent2">
              <a:hueOff val="-20163186"/>
              <a:satOff val="8769"/>
              <a:lumOff val="255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E7CACB-4D26-4A75-A243-973633E0C74F}">
      <dsp:nvSpPr>
        <dsp:cNvPr id="0" name=""/>
        <dsp:cNvSpPr/>
      </dsp:nvSpPr>
      <dsp:spPr>
        <a:xfrm>
          <a:off x="6507065" y="822541"/>
          <a:ext cx="1719530" cy="1507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dirty="0" smtClean="0"/>
            <a:t>entorno con las nociones de uso sostenido y de viabilidad de uso y con los objetivos superiores del bienestar social, de la calidad de vida y de la valoración del medio ambiente (Méndez, 1990).</a:t>
          </a:r>
          <a:endParaRPr lang="es-MX" sz="1400" kern="1200" dirty="0"/>
        </a:p>
      </dsp:txBody>
      <dsp:txXfrm>
        <a:off x="6507065" y="822541"/>
        <a:ext cx="1719530" cy="15072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08F91-724D-466B-B7B5-22F209FB704A}">
      <dsp:nvSpPr>
        <dsp:cNvPr id="0" name=""/>
        <dsp:cNvSpPr/>
      </dsp:nvSpPr>
      <dsp:spPr>
        <a:xfrm>
          <a:off x="3295488" y="232"/>
          <a:ext cx="1772294" cy="1151991"/>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smtClean="0"/>
            <a:t>El mantenimiento del medio ambiente </a:t>
          </a:r>
          <a:endParaRPr lang="es-ES" sz="1300" kern="1200" dirty="0"/>
        </a:p>
      </dsp:txBody>
      <dsp:txXfrm>
        <a:off x="3351724" y="56468"/>
        <a:ext cx="1659822" cy="1039519"/>
      </dsp:txXfrm>
    </dsp:sp>
    <dsp:sp modelId="{0BEEE5A7-F052-49D3-8DF4-21B03A733223}">
      <dsp:nvSpPr>
        <dsp:cNvPr id="0" name=""/>
        <dsp:cNvSpPr/>
      </dsp:nvSpPr>
      <dsp:spPr>
        <a:xfrm>
          <a:off x="1875885" y="575529"/>
          <a:ext cx="4608697" cy="4608697"/>
        </a:xfrm>
        <a:custGeom>
          <a:avLst/>
          <a:gdLst/>
          <a:ahLst/>
          <a:cxnLst/>
          <a:rect l="0" t="0" r="0" b="0"/>
          <a:pathLst>
            <a:path>
              <a:moveTo>
                <a:pt x="3204113" y="182923"/>
              </a:moveTo>
              <a:arcTo wR="2304348" hR="2304348" stAng="17579002" swAng="1965866"/>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B32F554-DB5A-4522-9825-F6C5D53D132D}">
      <dsp:nvSpPr>
        <dsp:cNvPr id="0" name=""/>
        <dsp:cNvSpPr/>
      </dsp:nvSpPr>
      <dsp:spPr>
        <a:xfrm>
          <a:off x="5487054" y="1593881"/>
          <a:ext cx="1772294" cy="1151991"/>
        </a:xfrm>
        <a:prstGeom prst="roundRect">
          <a:avLst/>
        </a:prstGeom>
        <a:gradFill rotWithShape="0">
          <a:gsLst>
            <a:gs pos="0">
              <a:schemeClr val="accent2">
                <a:hueOff val="-5040797"/>
                <a:satOff val="2192"/>
                <a:lumOff val="637"/>
                <a:alphaOff val="0"/>
                <a:shade val="15000"/>
                <a:satMod val="180000"/>
              </a:schemeClr>
            </a:gs>
            <a:gs pos="50000">
              <a:schemeClr val="accent2">
                <a:hueOff val="-5040797"/>
                <a:satOff val="2192"/>
                <a:lumOff val="637"/>
                <a:alphaOff val="0"/>
                <a:shade val="45000"/>
                <a:satMod val="170000"/>
              </a:schemeClr>
            </a:gs>
            <a:gs pos="70000">
              <a:schemeClr val="accent2">
                <a:hueOff val="-5040797"/>
                <a:satOff val="2192"/>
                <a:lumOff val="637"/>
                <a:alphaOff val="0"/>
                <a:tint val="99000"/>
                <a:shade val="65000"/>
                <a:satMod val="155000"/>
              </a:schemeClr>
            </a:gs>
            <a:gs pos="100000">
              <a:schemeClr val="accent2">
                <a:hueOff val="-5040797"/>
                <a:satOff val="2192"/>
                <a:lumOff val="637"/>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5040797"/>
              <a:satOff val="2192"/>
              <a:lumOff val="637"/>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smtClean="0"/>
            <a:t>La mejora de nuestra economía </a:t>
          </a:r>
          <a:endParaRPr lang="es-ES" sz="1300" kern="1200" dirty="0"/>
        </a:p>
      </dsp:txBody>
      <dsp:txXfrm>
        <a:off x="5543290" y="1650117"/>
        <a:ext cx="1659822" cy="1039519"/>
      </dsp:txXfrm>
    </dsp:sp>
    <dsp:sp modelId="{CDCA9144-4AD2-497C-9EFE-CC1DE6257A13}">
      <dsp:nvSpPr>
        <dsp:cNvPr id="0" name=""/>
        <dsp:cNvSpPr/>
      </dsp:nvSpPr>
      <dsp:spPr>
        <a:xfrm>
          <a:off x="1877287" y="577611"/>
          <a:ext cx="4608697" cy="4608697"/>
        </a:xfrm>
        <a:custGeom>
          <a:avLst/>
          <a:gdLst/>
          <a:ahLst/>
          <a:cxnLst/>
          <a:rect l="0" t="0" r="0" b="0"/>
          <a:pathLst>
            <a:path>
              <a:moveTo>
                <a:pt x="4605500" y="2183005"/>
              </a:moveTo>
              <a:arcTo wR="2304348" hR="2304348" stAng="21418890" swAng="2198515"/>
            </a:path>
          </a:pathLst>
        </a:custGeom>
        <a:noFill/>
        <a:ln w="9525" cap="flat" cmpd="sng" algn="ctr">
          <a:solidFill>
            <a:schemeClr val="accent2">
              <a:hueOff val="-5040797"/>
              <a:satOff val="2192"/>
              <a:lumOff val="637"/>
              <a:alphaOff val="0"/>
            </a:schemeClr>
          </a:solidFill>
          <a:prstDash val="solid"/>
        </a:ln>
        <a:effectLst/>
      </dsp:spPr>
      <dsp:style>
        <a:lnRef idx="1">
          <a:scrgbClr r="0" g="0" b="0"/>
        </a:lnRef>
        <a:fillRef idx="0">
          <a:scrgbClr r="0" g="0" b="0"/>
        </a:fillRef>
        <a:effectRef idx="0">
          <a:scrgbClr r="0" g="0" b="0"/>
        </a:effectRef>
        <a:fontRef idx="minor"/>
      </dsp:style>
    </dsp:sp>
    <dsp:sp modelId="{9CEF48FE-5EC7-46D8-9458-DC163C52BEFF}">
      <dsp:nvSpPr>
        <dsp:cNvPr id="0" name=""/>
        <dsp:cNvSpPr/>
      </dsp:nvSpPr>
      <dsp:spPr>
        <a:xfrm>
          <a:off x="4649950" y="4170221"/>
          <a:ext cx="1772294" cy="1151991"/>
        </a:xfrm>
        <a:prstGeom prst="roundRect">
          <a:avLst/>
        </a:prstGeom>
        <a:gradFill rotWithShape="0">
          <a:gsLst>
            <a:gs pos="0">
              <a:schemeClr val="accent2">
                <a:hueOff val="-10081593"/>
                <a:satOff val="4384"/>
                <a:lumOff val="1275"/>
                <a:alphaOff val="0"/>
                <a:shade val="15000"/>
                <a:satMod val="180000"/>
              </a:schemeClr>
            </a:gs>
            <a:gs pos="50000">
              <a:schemeClr val="accent2">
                <a:hueOff val="-10081593"/>
                <a:satOff val="4384"/>
                <a:lumOff val="1275"/>
                <a:alphaOff val="0"/>
                <a:shade val="45000"/>
                <a:satMod val="170000"/>
              </a:schemeClr>
            </a:gs>
            <a:gs pos="70000">
              <a:schemeClr val="accent2">
                <a:hueOff val="-10081593"/>
                <a:satOff val="4384"/>
                <a:lumOff val="1275"/>
                <a:alphaOff val="0"/>
                <a:tint val="99000"/>
                <a:shade val="65000"/>
                <a:satMod val="155000"/>
              </a:schemeClr>
            </a:gs>
            <a:gs pos="100000">
              <a:schemeClr val="accent2">
                <a:hueOff val="-10081593"/>
                <a:satOff val="4384"/>
                <a:lumOff val="127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10081593"/>
              <a:satOff val="4384"/>
              <a:lumOff val="1275"/>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smtClean="0"/>
            <a:t>La consolidación de nuestra organización </a:t>
          </a:r>
          <a:endParaRPr lang="es-ES" sz="1300" kern="1200" dirty="0"/>
        </a:p>
      </dsp:txBody>
      <dsp:txXfrm>
        <a:off x="4706186" y="4226457"/>
        <a:ext cx="1659822" cy="1039519"/>
      </dsp:txXfrm>
    </dsp:sp>
    <dsp:sp modelId="{8371134C-5C32-4867-B5CC-C31373993730}">
      <dsp:nvSpPr>
        <dsp:cNvPr id="0" name=""/>
        <dsp:cNvSpPr/>
      </dsp:nvSpPr>
      <dsp:spPr>
        <a:xfrm>
          <a:off x="1877287" y="577611"/>
          <a:ext cx="4608697" cy="4608697"/>
        </a:xfrm>
        <a:custGeom>
          <a:avLst/>
          <a:gdLst/>
          <a:ahLst/>
          <a:cxnLst/>
          <a:rect l="0" t="0" r="0" b="0"/>
          <a:pathLst>
            <a:path>
              <a:moveTo>
                <a:pt x="2763488" y="4562492"/>
              </a:moveTo>
              <a:arcTo wR="2304348" hR="2304348" stAng="4710416" swAng="1379168"/>
            </a:path>
          </a:pathLst>
        </a:custGeom>
        <a:noFill/>
        <a:ln w="9525" cap="flat" cmpd="sng" algn="ctr">
          <a:solidFill>
            <a:schemeClr val="accent2">
              <a:hueOff val="-10081593"/>
              <a:satOff val="4384"/>
              <a:lumOff val="1275"/>
              <a:alphaOff val="0"/>
            </a:schemeClr>
          </a:solidFill>
          <a:prstDash val="solid"/>
        </a:ln>
        <a:effectLst/>
      </dsp:spPr>
      <dsp:style>
        <a:lnRef idx="1">
          <a:scrgbClr r="0" g="0" b="0"/>
        </a:lnRef>
        <a:fillRef idx="0">
          <a:scrgbClr r="0" g="0" b="0"/>
        </a:fillRef>
        <a:effectRef idx="0">
          <a:scrgbClr r="0" g="0" b="0"/>
        </a:effectRef>
        <a:fontRef idx="minor"/>
      </dsp:style>
    </dsp:sp>
    <dsp:sp modelId="{02E939B0-1DA8-4B2F-9292-6F58ED74A04E}">
      <dsp:nvSpPr>
        <dsp:cNvPr id="0" name=""/>
        <dsp:cNvSpPr/>
      </dsp:nvSpPr>
      <dsp:spPr>
        <a:xfrm>
          <a:off x="1941026" y="4170221"/>
          <a:ext cx="1772294" cy="1151991"/>
        </a:xfrm>
        <a:prstGeom prst="roundRect">
          <a:avLst/>
        </a:prstGeom>
        <a:gradFill rotWithShape="0">
          <a:gsLst>
            <a:gs pos="0">
              <a:schemeClr val="accent2">
                <a:hueOff val="-15122390"/>
                <a:satOff val="6577"/>
                <a:lumOff val="1912"/>
                <a:alphaOff val="0"/>
                <a:shade val="15000"/>
                <a:satMod val="180000"/>
              </a:schemeClr>
            </a:gs>
            <a:gs pos="50000">
              <a:schemeClr val="accent2">
                <a:hueOff val="-15122390"/>
                <a:satOff val="6577"/>
                <a:lumOff val="1912"/>
                <a:alphaOff val="0"/>
                <a:shade val="45000"/>
                <a:satMod val="170000"/>
              </a:schemeClr>
            </a:gs>
            <a:gs pos="70000">
              <a:schemeClr val="accent2">
                <a:hueOff val="-15122390"/>
                <a:satOff val="6577"/>
                <a:lumOff val="1912"/>
                <a:alphaOff val="0"/>
                <a:tint val="99000"/>
                <a:shade val="65000"/>
                <a:satMod val="155000"/>
              </a:schemeClr>
            </a:gs>
            <a:gs pos="100000">
              <a:schemeClr val="accent2">
                <a:hueOff val="-15122390"/>
                <a:satOff val="6577"/>
                <a:lumOff val="1912"/>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15122390"/>
              <a:satOff val="6577"/>
              <a:lumOff val="1912"/>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smtClean="0"/>
            <a:t>El fortalecimiento de nuestras comunidades, familias y personas </a:t>
          </a:r>
          <a:endParaRPr lang="es-ES" sz="1300" kern="1200" dirty="0"/>
        </a:p>
      </dsp:txBody>
      <dsp:txXfrm>
        <a:off x="1997262" y="4226457"/>
        <a:ext cx="1659822" cy="1039519"/>
      </dsp:txXfrm>
    </dsp:sp>
    <dsp:sp modelId="{567691B6-6C55-405C-AA30-7FEEAA284B1D}">
      <dsp:nvSpPr>
        <dsp:cNvPr id="0" name=""/>
        <dsp:cNvSpPr/>
      </dsp:nvSpPr>
      <dsp:spPr>
        <a:xfrm>
          <a:off x="1877287" y="577611"/>
          <a:ext cx="4608697" cy="4608697"/>
        </a:xfrm>
        <a:custGeom>
          <a:avLst/>
          <a:gdLst/>
          <a:ahLst/>
          <a:cxnLst/>
          <a:rect l="0" t="0" r="0" b="0"/>
          <a:pathLst>
            <a:path>
              <a:moveTo>
                <a:pt x="385528" y="3580340"/>
              </a:moveTo>
              <a:arcTo wR="2304348" hR="2304348" stAng="8782595" swAng="2198515"/>
            </a:path>
          </a:pathLst>
        </a:custGeom>
        <a:noFill/>
        <a:ln w="9525" cap="flat" cmpd="sng" algn="ctr">
          <a:solidFill>
            <a:schemeClr val="accent2">
              <a:hueOff val="-15122390"/>
              <a:satOff val="6577"/>
              <a:lumOff val="1912"/>
              <a:alphaOff val="0"/>
            </a:schemeClr>
          </a:solidFill>
          <a:prstDash val="solid"/>
        </a:ln>
        <a:effectLst/>
      </dsp:spPr>
      <dsp:style>
        <a:lnRef idx="1">
          <a:scrgbClr r="0" g="0" b="0"/>
        </a:lnRef>
        <a:fillRef idx="0">
          <a:scrgbClr r="0" g="0" b="0"/>
        </a:fillRef>
        <a:effectRef idx="0">
          <a:scrgbClr r="0" g="0" b="0"/>
        </a:effectRef>
        <a:fontRef idx="minor"/>
      </dsp:style>
    </dsp:sp>
    <dsp:sp modelId="{646DEFF0-186B-42CD-8AE6-C7DDC9A1A951}">
      <dsp:nvSpPr>
        <dsp:cNvPr id="0" name=""/>
        <dsp:cNvSpPr/>
      </dsp:nvSpPr>
      <dsp:spPr>
        <a:xfrm>
          <a:off x="1103922" y="1593881"/>
          <a:ext cx="1772294" cy="1151991"/>
        </a:xfrm>
        <a:prstGeom prst="roundRect">
          <a:avLst/>
        </a:prstGeom>
        <a:gradFill rotWithShape="0">
          <a:gsLst>
            <a:gs pos="0">
              <a:schemeClr val="accent2">
                <a:hueOff val="-20163186"/>
                <a:satOff val="8769"/>
                <a:lumOff val="2550"/>
                <a:alphaOff val="0"/>
                <a:shade val="15000"/>
                <a:satMod val="180000"/>
              </a:schemeClr>
            </a:gs>
            <a:gs pos="50000">
              <a:schemeClr val="accent2">
                <a:hueOff val="-20163186"/>
                <a:satOff val="8769"/>
                <a:lumOff val="2550"/>
                <a:alphaOff val="0"/>
                <a:shade val="45000"/>
                <a:satMod val="170000"/>
              </a:schemeClr>
            </a:gs>
            <a:gs pos="70000">
              <a:schemeClr val="accent2">
                <a:hueOff val="-20163186"/>
                <a:satOff val="8769"/>
                <a:lumOff val="2550"/>
                <a:alphaOff val="0"/>
                <a:tint val="99000"/>
                <a:shade val="65000"/>
                <a:satMod val="155000"/>
              </a:schemeClr>
            </a:gs>
            <a:gs pos="100000">
              <a:schemeClr val="accent2">
                <a:hueOff val="-20163186"/>
                <a:satOff val="8769"/>
                <a:lumOff val="255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20163186"/>
              <a:satOff val="8769"/>
              <a:lumOff val="255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Nuestra mayor proyección a nivel regional, departamental y nacional</a:t>
          </a:r>
          <a:endParaRPr lang="es-ES" sz="1100" kern="1200" dirty="0"/>
        </a:p>
      </dsp:txBody>
      <dsp:txXfrm>
        <a:off x="1160158" y="1650117"/>
        <a:ext cx="1659822" cy="1039519"/>
      </dsp:txXfrm>
    </dsp:sp>
    <dsp:sp modelId="{EFAFEFB6-3DD5-4FFE-BFBC-30D6F988C9EA}">
      <dsp:nvSpPr>
        <dsp:cNvPr id="0" name=""/>
        <dsp:cNvSpPr/>
      </dsp:nvSpPr>
      <dsp:spPr>
        <a:xfrm>
          <a:off x="1878689" y="575529"/>
          <a:ext cx="4608697" cy="4608697"/>
        </a:xfrm>
        <a:custGeom>
          <a:avLst/>
          <a:gdLst/>
          <a:ahLst/>
          <a:cxnLst/>
          <a:rect l="0" t="0" r="0" b="0"/>
          <a:pathLst>
            <a:path>
              <a:moveTo>
                <a:pt x="399647" y="1007376"/>
              </a:moveTo>
              <a:arcTo wR="2304348" hR="2304348" stAng="12855132" swAng="1965866"/>
            </a:path>
          </a:pathLst>
        </a:custGeom>
        <a:noFill/>
        <a:ln w="9525" cap="flat" cmpd="sng" algn="ctr">
          <a:solidFill>
            <a:schemeClr val="accent2">
              <a:hueOff val="-20163186"/>
              <a:satOff val="8769"/>
              <a:lumOff val="255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A4AA7-5954-408F-BD4A-21E8839792FA}">
      <dsp:nvSpPr>
        <dsp:cNvPr id="0" name=""/>
        <dsp:cNvSpPr/>
      </dsp:nvSpPr>
      <dsp:spPr>
        <a:xfrm>
          <a:off x="1701671" y="724249"/>
          <a:ext cx="4846405" cy="4846405"/>
        </a:xfrm>
        <a:prstGeom prst="blockArc">
          <a:avLst>
            <a:gd name="adj1" fmla="val 12600000"/>
            <a:gd name="adj2" fmla="val 162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4D9981-8786-4C49-806C-F3FBEA4349F1}">
      <dsp:nvSpPr>
        <dsp:cNvPr id="0" name=""/>
        <dsp:cNvSpPr/>
      </dsp:nvSpPr>
      <dsp:spPr>
        <a:xfrm>
          <a:off x="1701671" y="724249"/>
          <a:ext cx="4846405" cy="4846405"/>
        </a:xfrm>
        <a:prstGeom prst="blockArc">
          <a:avLst>
            <a:gd name="adj1" fmla="val 9000000"/>
            <a:gd name="adj2" fmla="val 126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6A1F9A2-4D1B-4605-9A6F-77A034742008}">
      <dsp:nvSpPr>
        <dsp:cNvPr id="0" name=""/>
        <dsp:cNvSpPr/>
      </dsp:nvSpPr>
      <dsp:spPr>
        <a:xfrm>
          <a:off x="1701671" y="724249"/>
          <a:ext cx="4846405" cy="4846405"/>
        </a:xfrm>
        <a:prstGeom prst="blockArc">
          <a:avLst>
            <a:gd name="adj1" fmla="val 5400000"/>
            <a:gd name="adj2" fmla="val 90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D05397C-CF6F-4696-B53A-AD5625DDDD93}">
      <dsp:nvSpPr>
        <dsp:cNvPr id="0" name=""/>
        <dsp:cNvSpPr/>
      </dsp:nvSpPr>
      <dsp:spPr>
        <a:xfrm>
          <a:off x="1701671" y="724249"/>
          <a:ext cx="4846405" cy="4846405"/>
        </a:xfrm>
        <a:prstGeom prst="blockArc">
          <a:avLst>
            <a:gd name="adj1" fmla="val 1800000"/>
            <a:gd name="adj2" fmla="val 54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E23526E-3DD0-45F8-A56B-48FC05DE1862}">
      <dsp:nvSpPr>
        <dsp:cNvPr id="0" name=""/>
        <dsp:cNvSpPr/>
      </dsp:nvSpPr>
      <dsp:spPr>
        <a:xfrm>
          <a:off x="1701671" y="724249"/>
          <a:ext cx="4846405" cy="4846405"/>
        </a:xfrm>
        <a:prstGeom prst="blockArc">
          <a:avLst>
            <a:gd name="adj1" fmla="val 19800000"/>
            <a:gd name="adj2" fmla="val 18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C6B018-ED5E-4839-9A68-EB4D1CD2A7CD}">
      <dsp:nvSpPr>
        <dsp:cNvPr id="0" name=""/>
        <dsp:cNvSpPr/>
      </dsp:nvSpPr>
      <dsp:spPr>
        <a:xfrm>
          <a:off x="1701671" y="724249"/>
          <a:ext cx="4846405" cy="4846405"/>
        </a:xfrm>
        <a:prstGeom prst="blockArc">
          <a:avLst>
            <a:gd name="adj1" fmla="val 16200000"/>
            <a:gd name="adj2" fmla="val 19800000"/>
            <a:gd name="adj3" fmla="val 452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7960B85-760E-48F3-B691-00AD54D035AE}">
      <dsp:nvSpPr>
        <dsp:cNvPr id="0" name=""/>
        <dsp:cNvSpPr/>
      </dsp:nvSpPr>
      <dsp:spPr>
        <a:xfrm>
          <a:off x="3037907" y="2060485"/>
          <a:ext cx="2173932" cy="2173932"/>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ES" sz="2200" kern="1200" dirty="0" smtClean="0">
              <a:solidFill>
                <a:schemeClr val="tx1"/>
              </a:solidFill>
              <a:effectLst>
                <a:outerShdw blurRad="38100" dist="38100" dir="2700000" algn="tl">
                  <a:srgbClr val="000000">
                    <a:alpha val="43137"/>
                  </a:srgbClr>
                </a:outerShdw>
              </a:effectLst>
            </a:rPr>
            <a:t>Planeación</a:t>
          </a:r>
          <a:endParaRPr lang="es-ES" sz="2200" kern="1200" dirty="0">
            <a:solidFill>
              <a:schemeClr val="tx1"/>
            </a:solidFill>
            <a:effectLst>
              <a:outerShdw blurRad="38100" dist="38100" dir="2700000" algn="tl">
                <a:srgbClr val="000000">
                  <a:alpha val="43137"/>
                </a:srgbClr>
              </a:outerShdw>
            </a:effectLst>
          </a:endParaRPr>
        </a:p>
      </dsp:txBody>
      <dsp:txXfrm>
        <a:off x="3356272" y="2378850"/>
        <a:ext cx="1537202" cy="1537202"/>
      </dsp:txXfrm>
    </dsp:sp>
    <dsp:sp modelId="{FE448C33-4491-4400-9C4A-6AF834EF0228}">
      <dsp:nvSpPr>
        <dsp:cNvPr id="0" name=""/>
        <dsp:cNvSpPr/>
      </dsp:nvSpPr>
      <dsp:spPr>
        <a:xfrm>
          <a:off x="3172469" y="-214991"/>
          <a:ext cx="1904808" cy="1988048"/>
        </a:xfrm>
        <a:prstGeom prst="ellipse">
          <a:avLst/>
        </a:prstGeom>
        <a:solidFill>
          <a:schemeClr val="bg2"/>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i="0" kern="1200" dirty="0" smtClean="0">
              <a:solidFill>
                <a:schemeClr val="tx1"/>
              </a:solidFill>
            </a:rPr>
            <a:t>Se utiliza para plantear fines y objetivos. </a:t>
          </a:r>
          <a:endParaRPr lang="es-ES" sz="1000" i="0" kern="1200" dirty="0">
            <a:solidFill>
              <a:schemeClr val="tx1"/>
            </a:solidFill>
          </a:endParaRPr>
        </a:p>
      </dsp:txBody>
      <dsp:txXfrm>
        <a:off x="3451422" y="76152"/>
        <a:ext cx="1346902" cy="1405762"/>
      </dsp:txXfrm>
    </dsp:sp>
    <dsp:sp modelId="{B821B1D0-CE73-4B97-9A34-3E309F0B832E}">
      <dsp:nvSpPr>
        <dsp:cNvPr id="0" name=""/>
        <dsp:cNvSpPr/>
      </dsp:nvSpPr>
      <dsp:spPr>
        <a:xfrm>
          <a:off x="5181588" y="951360"/>
          <a:ext cx="1988793" cy="2023763"/>
        </a:xfrm>
        <a:prstGeom prst="ellipse">
          <a:avLst/>
        </a:prstGeom>
        <a:solidFill>
          <a:schemeClr val="bg2"/>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Involucra la toma de decisiones anticipada en su proceso. </a:t>
          </a:r>
          <a:endParaRPr lang="es-ES" sz="1000" kern="1200" dirty="0">
            <a:solidFill>
              <a:schemeClr val="tx1"/>
            </a:solidFill>
          </a:endParaRPr>
        </a:p>
      </dsp:txBody>
      <dsp:txXfrm>
        <a:off x="5472840" y="1247733"/>
        <a:ext cx="1406289" cy="1431017"/>
      </dsp:txXfrm>
    </dsp:sp>
    <dsp:sp modelId="{7712FE0C-0BA6-4D3E-8443-E857972FB5E7}">
      <dsp:nvSpPr>
        <dsp:cNvPr id="0" name=""/>
        <dsp:cNvSpPr/>
      </dsp:nvSpPr>
      <dsp:spPr>
        <a:xfrm>
          <a:off x="5136834" y="3319475"/>
          <a:ext cx="2078303" cy="2024372"/>
        </a:xfrm>
        <a:prstGeom prst="ellipse">
          <a:avLst/>
        </a:prstGeom>
        <a:solidFill>
          <a:schemeClr val="bg2"/>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b="1" kern="1200" dirty="0" smtClean="0">
              <a:solidFill>
                <a:schemeClr val="tx1"/>
              </a:solidFill>
            </a:rPr>
            <a:t>Prevé las consecuencias futuras de las acciones a tomar</a:t>
          </a:r>
          <a:r>
            <a:rPr lang="es-MX" sz="1000" kern="1200" dirty="0" smtClean="0">
              <a:solidFill>
                <a:schemeClr val="tx1"/>
              </a:solidFill>
            </a:rPr>
            <a:t>.</a:t>
          </a:r>
          <a:endParaRPr lang="es-ES" sz="1000" kern="1200" dirty="0">
            <a:solidFill>
              <a:schemeClr val="tx1"/>
            </a:solidFill>
          </a:endParaRPr>
        </a:p>
      </dsp:txBody>
      <dsp:txXfrm>
        <a:off x="5441194" y="3615937"/>
        <a:ext cx="1469583" cy="1431448"/>
      </dsp:txXfrm>
    </dsp:sp>
    <dsp:sp modelId="{80D207BD-59FE-48FE-9475-3EE1A820FB38}">
      <dsp:nvSpPr>
        <dsp:cNvPr id="0" name=""/>
        <dsp:cNvSpPr/>
      </dsp:nvSpPr>
      <dsp:spPr>
        <a:xfrm>
          <a:off x="3133056" y="4551757"/>
          <a:ext cx="1983635" cy="1928228"/>
        </a:xfrm>
        <a:prstGeom prst="ellipse">
          <a:avLst/>
        </a:prstGeom>
        <a:solidFill>
          <a:schemeClr val="bg2"/>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Prevé la </a:t>
          </a:r>
          <a:r>
            <a:rPr lang="es-MX" sz="1000" b="1" kern="1200" dirty="0" smtClean="0">
              <a:solidFill>
                <a:schemeClr val="tx1"/>
              </a:solidFill>
            </a:rPr>
            <a:t>utilización de los recursos </a:t>
          </a:r>
          <a:r>
            <a:rPr lang="es-MX" sz="1000" kern="1200" dirty="0" smtClean="0">
              <a:solidFill>
                <a:schemeClr val="tx1"/>
              </a:solidFill>
            </a:rPr>
            <a:t>disponibles con el fin de obtener la máxima satisfacción.</a:t>
          </a:r>
          <a:endParaRPr lang="es-ES" sz="1000" kern="1200" dirty="0">
            <a:solidFill>
              <a:schemeClr val="tx1"/>
            </a:solidFill>
          </a:endParaRPr>
        </a:p>
      </dsp:txBody>
      <dsp:txXfrm>
        <a:off x="3423553" y="4834139"/>
        <a:ext cx="1402641" cy="1363464"/>
      </dsp:txXfrm>
    </dsp:sp>
    <dsp:sp modelId="{E2E7D353-90EB-45EE-8DD6-B2BEAEB450FA}">
      <dsp:nvSpPr>
        <dsp:cNvPr id="0" name=""/>
        <dsp:cNvSpPr/>
      </dsp:nvSpPr>
      <dsp:spPr>
        <a:xfrm>
          <a:off x="1044829" y="3289870"/>
          <a:ext cx="2057866" cy="2083583"/>
        </a:xfrm>
        <a:prstGeom prst="ellipse">
          <a:avLst/>
        </a:prstGeom>
        <a:solidFill>
          <a:schemeClr val="bg2"/>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Comprende </a:t>
          </a:r>
          <a:r>
            <a:rPr lang="es-MX" sz="1000" b="1" kern="1200" dirty="0" smtClean="0">
              <a:solidFill>
                <a:schemeClr val="tx1"/>
              </a:solidFill>
            </a:rPr>
            <a:t>todo el proceso desde el análisis </a:t>
          </a:r>
          <a:r>
            <a:rPr lang="es-MX" sz="1000" kern="1200" dirty="0" smtClean="0">
              <a:solidFill>
                <a:schemeClr val="tx1"/>
              </a:solidFill>
            </a:rPr>
            <a:t>de las situaciones hasta llegar a la </a:t>
          </a:r>
          <a:r>
            <a:rPr lang="es-MX" sz="1000" b="1" kern="1200" dirty="0" smtClean="0">
              <a:solidFill>
                <a:schemeClr val="tx1"/>
              </a:solidFill>
            </a:rPr>
            <a:t>toma de decisiones</a:t>
          </a:r>
          <a:r>
            <a:rPr lang="es-MX" sz="1000" kern="1200" dirty="0" smtClean="0">
              <a:solidFill>
                <a:schemeClr val="tx1"/>
              </a:solidFill>
            </a:rPr>
            <a:t>.</a:t>
          </a:r>
          <a:endParaRPr lang="es-ES" sz="1000" kern="1200" dirty="0">
            <a:solidFill>
              <a:schemeClr val="tx1"/>
            </a:solidFill>
          </a:endParaRPr>
        </a:p>
      </dsp:txBody>
      <dsp:txXfrm>
        <a:off x="1346196" y="3595004"/>
        <a:ext cx="1455132" cy="1473315"/>
      </dsp:txXfrm>
    </dsp:sp>
    <dsp:sp modelId="{1A413A5D-AA85-4AF7-82FD-473C85A18BCC}">
      <dsp:nvSpPr>
        <dsp:cNvPr id="0" name=""/>
        <dsp:cNvSpPr/>
      </dsp:nvSpPr>
      <dsp:spPr>
        <a:xfrm>
          <a:off x="1014462" y="973859"/>
          <a:ext cx="2118599" cy="1978765"/>
        </a:xfrm>
        <a:prstGeom prst="ellipse">
          <a:avLst/>
        </a:prstGeom>
        <a:solidFill>
          <a:schemeClr val="bg2"/>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solidFill>
                <a:schemeClr val="tx1"/>
              </a:solidFill>
            </a:rPr>
            <a:t>Incluye metodologías para la recolección de información, programación, diagnóstico, pronóstico, avances y medidas de resultados. </a:t>
          </a:r>
          <a:endParaRPr lang="es-ES" sz="1000" kern="1200" dirty="0">
            <a:solidFill>
              <a:schemeClr val="tx1"/>
            </a:solidFill>
          </a:endParaRPr>
        </a:p>
      </dsp:txBody>
      <dsp:txXfrm>
        <a:off x="1324724" y="1263642"/>
        <a:ext cx="1498075" cy="13991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87ECB-F0B5-4178-AC6B-56357D21E9C6}">
      <dsp:nvSpPr>
        <dsp:cNvPr id="0" name=""/>
        <dsp:cNvSpPr/>
      </dsp:nvSpPr>
      <dsp:spPr>
        <a:xfrm rot="16200000">
          <a:off x="-703261" y="707379"/>
          <a:ext cx="5376861" cy="3962102"/>
        </a:xfrm>
        <a:prstGeom prst="flowChartManualOperation">
          <a:avLst/>
        </a:prstGeom>
        <a:solidFill>
          <a:schemeClr val="bg2"/>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186" bIns="0" numCol="1" spcCol="1270" anchor="ctr" anchorCtr="0">
          <a:noAutofit/>
        </a:bodyPr>
        <a:lstStyle/>
        <a:p>
          <a:pPr lvl="0" algn="ctr" defTabSz="889000">
            <a:lnSpc>
              <a:spcPct val="90000"/>
            </a:lnSpc>
            <a:spcBef>
              <a:spcPct val="0"/>
            </a:spcBef>
            <a:spcAft>
              <a:spcPct val="35000"/>
            </a:spcAft>
          </a:pPr>
          <a:r>
            <a:rPr lang="es-MX" sz="2000" b="0" kern="1200" dirty="0" smtClean="0">
              <a:solidFill>
                <a:schemeClr val="tx1"/>
              </a:solidFill>
              <a:effectLst>
                <a:outerShdw blurRad="38100" dist="38100" dir="2700000" algn="tl">
                  <a:srgbClr val="000000">
                    <a:alpha val="43137"/>
                  </a:srgbClr>
                </a:outerShdw>
              </a:effectLst>
            </a:rPr>
            <a:t>Gestión y uso del suelo</a:t>
          </a:r>
        </a:p>
        <a:p>
          <a:pPr lvl="0" algn="ctr" defTabSz="889000">
            <a:lnSpc>
              <a:spcPct val="90000"/>
            </a:lnSpc>
            <a:spcBef>
              <a:spcPct val="0"/>
            </a:spcBef>
            <a:spcAft>
              <a:spcPct val="35000"/>
            </a:spcAft>
          </a:pPr>
          <a:r>
            <a:rPr lang="es-MX" sz="2000" b="0" kern="1200" dirty="0" smtClean="0">
              <a:solidFill>
                <a:schemeClr val="tx1"/>
              </a:solidFill>
              <a:effectLst>
                <a:outerShdw blurRad="38100" dist="38100" dir="2700000" algn="tl">
                  <a:srgbClr val="000000">
                    <a:alpha val="43137"/>
                  </a:srgbClr>
                </a:outerShdw>
              </a:effectLst>
            </a:rPr>
            <a:t>Contaminación del aire</a:t>
          </a:r>
        </a:p>
        <a:p>
          <a:pPr lvl="0" algn="ctr" defTabSz="889000">
            <a:lnSpc>
              <a:spcPct val="90000"/>
            </a:lnSpc>
            <a:spcBef>
              <a:spcPct val="0"/>
            </a:spcBef>
            <a:spcAft>
              <a:spcPct val="35000"/>
            </a:spcAft>
          </a:pPr>
          <a:r>
            <a:rPr lang="es-MX" sz="2000" b="0" kern="1200" dirty="0" smtClean="0">
              <a:solidFill>
                <a:schemeClr val="tx1"/>
              </a:solidFill>
              <a:effectLst>
                <a:outerShdw blurRad="38100" dist="38100" dir="2700000" algn="tl">
                  <a:srgbClr val="000000">
                    <a:alpha val="43137"/>
                  </a:srgbClr>
                </a:outerShdw>
              </a:effectLst>
            </a:rPr>
            <a:t>Contaminación visual y auditiva</a:t>
          </a:r>
        </a:p>
        <a:p>
          <a:pPr lvl="0" algn="ctr" defTabSz="889000">
            <a:lnSpc>
              <a:spcPct val="90000"/>
            </a:lnSpc>
            <a:spcBef>
              <a:spcPct val="0"/>
            </a:spcBef>
            <a:spcAft>
              <a:spcPct val="35000"/>
            </a:spcAft>
          </a:pPr>
          <a:r>
            <a:rPr lang="es-MX" sz="2000" b="0" kern="1200" dirty="0" smtClean="0">
              <a:solidFill>
                <a:schemeClr val="tx1"/>
              </a:solidFill>
              <a:effectLst>
                <a:outerShdw blurRad="38100" dist="38100" dir="2700000" algn="tl">
                  <a:srgbClr val="000000">
                    <a:alpha val="43137"/>
                  </a:srgbClr>
                </a:outerShdw>
              </a:effectLst>
            </a:rPr>
            <a:t>Contaminación hídrica</a:t>
          </a:r>
        </a:p>
        <a:p>
          <a:pPr lvl="0" algn="ctr" defTabSz="889000">
            <a:lnSpc>
              <a:spcPct val="90000"/>
            </a:lnSpc>
            <a:spcBef>
              <a:spcPct val="0"/>
            </a:spcBef>
            <a:spcAft>
              <a:spcPct val="35000"/>
            </a:spcAft>
          </a:pPr>
          <a:r>
            <a:rPr lang="es-MX" sz="2000" b="0" kern="1200" dirty="0" smtClean="0">
              <a:solidFill>
                <a:schemeClr val="tx1"/>
              </a:solidFill>
              <a:effectLst>
                <a:outerShdw blurRad="38100" dist="38100" dir="2700000" algn="tl">
                  <a:srgbClr val="000000">
                    <a:alpha val="43137"/>
                  </a:srgbClr>
                </a:outerShdw>
              </a:effectLst>
            </a:rPr>
            <a:t>Estructura ecológica principal</a:t>
          </a:r>
        </a:p>
        <a:p>
          <a:pPr lvl="0" algn="ctr" defTabSz="889000">
            <a:lnSpc>
              <a:spcPct val="90000"/>
            </a:lnSpc>
            <a:spcBef>
              <a:spcPct val="0"/>
            </a:spcBef>
            <a:spcAft>
              <a:spcPct val="35000"/>
            </a:spcAft>
          </a:pPr>
          <a:r>
            <a:rPr lang="es-MX" sz="2000" b="0" kern="1200" dirty="0" smtClean="0">
              <a:solidFill>
                <a:schemeClr val="tx1"/>
              </a:solidFill>
              <a:effectLst>
                <a:outerShdw blurRad="38100" dist="38100" dir="2700000" algn="tl">
                  <a:srgbClr val="000000">
                    <a:alpha val="43137"/>
                  </a:srgbClr>
                </a:outerShdw>
              </a:effectLst>
            </a:rPr>
            <a:t>Zonas de riesgo no mitigable </a:t>
          </a:r>
          <a:endParaRPr lang="es-ES" sz="2000" kern="1200" dirty="0">
            <a:solidFill>
              <a:schemeClr val="tx1"/>
            </a:solidFill>
            <a:effectLst>
              <a:outerShdw blurRad="38100" dist="38100" dir="2700000" algn="tl">
                <a:srgbClr val="000000">
                  <a:alpha val="43137"/>
                </a:srgbClr>
              </a:outerShdw>
            </a:effectLst>
          </a:endParaRPr>
        </a:p>
      </dsp:txBody>
      <dsp:txXfrm rot="5400000">
        <a:off x="4119" y="1075371"/>
        <a:ext cx="3962102" cy="3226117"/>
      </dsp:txXfrm>
    </dsp:sp>
    <dsp:sp modelId="{11AD651B-65CF-4563-9A0E-9CE0F8C934C9}">
      <dsp:nvSpPr>
        <dsp:cNvPr id="0" name=""/>
        <dsp:cNvSpPr/>
      </dsp:nvSpPr>
      <dsp:spPr>
        <a:xfrm rot="16200000">
          <a:off x="3555999" y="707379"/>
          <a:ext cx="5376861" cy="3962102"/>
        </a:xfrm>
        <a:prstGeom prst="flowChartManualOperation">
          <a:avLst/>
        </a:prstGeom>
        <a:solidFill>
          <a:schemeClr val="bg2"/>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186" bIns="0" numCol="1" spcCol="1270" anchor="ctr" anchorCtr="0">
          <a:noAutofit/>
        </a:bodyPr>
        <a:lstStyle/>
        <a:p>
          <a:pPr lvl="0" algn="ctr" defTabSz="889000">
            <a:lnSpc>
              <a:spcPct val="90000"/>
            </a:lnSpc>
            <a:spcBef>
              <a:spcPct val="0"/>
            </a:spcBef>
            <a:spcAft>
              <a:spcPct val="35000"/>
            </a:spcAft>
          </a:pPr>
          <a:r>
            <a:rPr lang="es-MX" sz="2000" b="0" kern="1200" dirty="0" smtClean="0">
              <a:solidFill>
                <a:schemeClr val="tx1"/>
              </a:solidFill>
              <a:effectLst>
                <a:outerShdw blurRad="38100" dist="38100" dir="2700000" algn="tl">
                  <a:srgbClr val="000000">
                    <a:alpha val="43137"/>
                  </a:srgbClr>
                </a:outerShdw>
              </a:effectLst>
            </a:rPr>
            <a:t>Protección de ecosistemas</a:t>
          </a:r>
        </a:p>
        <a:p>
          <a:pPr lvl="0" algn="ctr" defTabSz="889000">
            <a:lnSpc>
              <a:spcPct val="90000"/>
            </a:lnSpc>
            <a:spcBef>
              <a:spcPct val="0"/>
            </a:spcBef>
            <a:spcAft>
              <a:spcPct val="35000"/>
            </a:spcAft>
          </a:pPr>
          <a:r>
            <a:rPr lang="es-MX" sz="2000" b="0" kern="1200" dirty="0" smtClean="0">
              <a:solidFill>
                <a:schemeClr val="tx1"/>
              </a:solidFill>
              <a:effectLst>
                <a:outerShdw blurRad="38100" dist="38100" dir="2700000" algn="tl">
                  <a:srgbClr val="000000">
                    <a:alpha val="43137"/>
                  </a:srgbClr>
                </a:outerShdw>
              </a:effectLst>
            </a:rPr>
            <a:t> Desarrollo socioeconómico</a:t>
          </a:r>
        </a:p>
        <a:p>
          <a:pPr lvl="0" algn="ctr" defTabSz="889000">
            <a:lnSpc>
              <a:spcPct val="90000"/>
            </a:lnSpc>
            <a:spcBef>
              <a:spcPct val="0"/>
            </a:spcBef>
            <a:spcAft>
              <a:spcPct val="35000"/>
            </a:spcAft>
          </a:pPr>
          <a:r>
            <a:rPr lang="es-MX" sz="2000" b="0" kern="1200" dirty="0" smtClean="0">
              <a:solidFill>
                <a:schemeClr val="tx1"/>
              </a:solidFill>
              <a:effectLst>
                <a:outerShdw blurRad="38100" dist="38100" dir="2700000" algn="tl">
                  <a:srgbClr val="000000">
                    <a:alpha val="43137"/>
                  </a:srgbClr>
                </a:outerShdw>
              </a:effectLst>
            </a:rPr>
            <a:t> Transporte Infraestructura y  desarrollo urbano regional</a:t>
          </a:r>
          <a:endParaRPr lang="es-ES" sz="2000" b="0" kern="1200" dirty="0">
            <a:solidFill>
              <a:schemeClr val="tx1"/>
            </a:solidFill>
            <a:effectLst>
              <a:outerShdw blurRad="38100" dist="38100" dir="2700000" algn="tl">
                <a:srgbClr val="000000">
                  <a:alpha val="43137"/>
                </a:srgbClr>
              </a:outerShdw>
            </a:effectLst>
          </a:endParaRPr>
        </a:p>
      </dsp:txBody>
      <dsp:txXfrm rot="5400000">
        <a:off x="4263379" y="1075371"/>
        <a:ext cx="3962102" cy="322611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969E69-EC9C-4042-83B0-AB286927C820}">
      <dsp:nvSpPr>
        <dsp:cNvPr id="0" name=""/>
        <dsp:cNvSpPr/>
      </dsp:nvSpPr>
      <dsp:spPr>
        <a:xfrm>
          <a:off x="3264916" y="1356"/>
          <a:ext cx="1699766" cy="1104847"/>
        </a:xfrm>
        <a:prstGeom prst="roundRect">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solidFill>
                <a:schemeClr val="tx1"/>
              </a:solidFill>
            </a:rPr>
            <a:t>Constitución Política de los Estados Unidos Mexicanos</a:t>
          </a:r>
          <a:endParaRPr lang="es-ES" sz="800" kern="1200" dirty="0">
            <a:solidFill>
              <a:schemeClr val="tx1"/>
            </a:solidFill>
          </a:endParaRPr>
        </a:p>
      </dsp:txBody>
      <dsp:txXfrm>
        <a:off x="3318850" y="55290"/>
        <a:ext cx="1591898" cy="996979"/>
      </dsp:txXfrm>
    </dsp:sp>
    <dsp:sp modelId="{00C46A53-47C3-4DBB-BA4D-3057DDAA2BD7}">
      <dsp:nvSpPr>
        <dsp:cNvPr id="0" name=""/>
        <dsp:cNvSpPr/>
      </dsp:nvSpPr>
      <dsp:spPr>
        <a:xfrm>
          <a:off x="2287752" y="553780"/>
          <a:ext cx="3654095" cy="3654095"/>
        </a:xfrm>
        <a:custGeom>
          <a:avLst/>
          <a:gdLst/>
          <a:ahLst/>
          <a:cxnLst/>
          <a:rect l="0" t="0" r="0" b="0"/>
          <a:pathLst>
            <a:path>
              <a:moveTo>
                <a:pt x="2689201" y="216210"/>
              </a:moveTo>
              <a:arcTo wR="1827047" hR="1827047" stAng="17889397" swAng="2628509"/>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ADD7394-988E-4CCD-958D-81529D03DF48}">
      <dsp:nvSpPr>
        <dsp:cNvPr id="0" name=""/>
        <dsp:cNvSpPr/>
      </dsp:nvSpPr>
      <dsp:spPr>
        <a:xfrm>
          <a:off x="5091964" y="1828404"/>
          <a:ext cx="1699766" cy="1104847"/>
        </a:xfrm>
        <a:prstGeom prst="roundRect">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solidFill>
                <a:schemeClr val="tx1"/>
              </a:solidFill>
            </a:rPr>
            <a:t>Ley General de Asentamientos Humanos</a:t>
          </a:r>
          <a:endParaRPr lang="es-ES" sz="800" kern="1200" dirty="0">
            <a:solidFill>
              <a:schemeClr val="tx1"/>
            </a:solidFill>
          </a:endParaRPr>
        </a:p>
      </dsp:txBody>
      <dsp:txXfrm>
        <a:off x="5145898" y="1882338"/>
        <a:ext cx="1591898" cy="996979"/>
      </dsp:txXfrm>
    </dsp:sp>
    <dsp:sp modelId="{84C2B5D2-FF72-439F-A610-B3127869EBE5}">
      <dsp:nvSpPr>
        <dsp:cNvPr id="0" name=""/>
        <dsp:cNvSpPr/>
      </dsp:nvSpPr>
      <dsp:spPr>
        <a:xfrm>
          <a:off x="2287752" y="553780"/>
          <a:ext cx="3654095" cy="3654095"/>
        </a:xfrm>
        <a:custGeom>
          <a:avLst/>
          <a:gdLst/>
          <a:ahLst/>
          <a:cxnLst/>
          <a:rect l="0" t="0" r="0" b="0"/>
          <a:pathLst>
            <a:path>
              <a:moveTo>
                <a:pt x="3564329" y="2392694"/>
              </a:moveTo>
              <a:arcTo wR="1827047" hR="1827047" stAng="1082094" swAng="2628509"/>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477FF0-88A1-4645-9F4A-55C1A56D44B4}">
      <dsp:nvSpPr>
        <dsp:cNvPr id="0" name=""/>
        <dsp:cNvSpPr/>
      </dsp:nvSpPr>
      <dsp:spPr>
        <a:xfrm>
          <a:off x="3264916" y="3655451"/>
          <a:ext cx="1699766" cy="1104847"/>
        </a:xfrm>
        <a:prstGeom prst="roundRect">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solidFill>
                <a:schemeClr val="tx1"/>
              </a:solidFill>
              <a:effectLst/>
              <a:latin typeface="+mn-lt"/>
            </a:rPr>
            <a:t>Reglas de Operación del Programa de Fomento a</a:t>
          </a:r>
          <a:r>
            <a:rPr lang="es-MX" sz="800" b="1" kern="1200" baseline="0" dirty="0" smtClean="0">
              <a:solidFill>
                <a:schemeClr val="tx1"/>
              </a:solidFill>
              <a:effectLst/>
              <a:latin typeface="+mn-lt"/>
            </a:rPr>
            <a:t> l</a:t>
          </a:r>
          <a:r>
            <a:rPr lang="es-MX" sz="800" b="1" kern="1200" dirty="0" smtClean="0">
              <a:solidFill>
                <a:schemeClr val="tx1"/>
              </a:solidFill>
              <a:effectLst/>
              <a:latin typeface="+mn-lt"/>
            </a:rPr>
            <a:t>a Planeación Urbana,</a:t>
          </a:r>
          <a:r>
            <a:rPr lang="es-MX" sz="800" b="1" kern="1200" baseline="0" dirty="0" smtClean="0">
              <a:solidFill>
                <a:schemeClr val="tx1"/>
              </a:solidFill>
              <a:effectLst/>
              <a:latin typeface="+mn-lt"/>
            </a:rPr>
            <a:t> </a:t>
          </a:r>
          <a:r>
            <a:rPr lang="es-MX" sz="800" b="1" kern="1200" dirty="0" smtClean="0">
              <a:solidFill>
                <a:schemeClr val="tx1"/>
              </a:solidFill>
              <a:effectLst/>
              <a:latin typeface="+mn-lt"/>
            </a:rPr>
            <a:t>Metropolitana y Ordenamiento Territorial (PUMOT)</a:t>
          </a:r>
          <a:endParaRPr lang="es-ES" sz="800" kern="1200" dirty="0">
            <a:solidFill>
              <a:schemeClr val="tx1"/>
            </a:solidFill>
          </a:endParaRPr>
        </a:p>
      </dsp:txBody>
      <dsp:txXfrm>
        <a:off x="3318850" y="3709385"/>
        <a:ext cx="1591898" cy="996979"/>
      </dsp:txXfrm>
    </dsp:sp>
    <dsp:sp modelId="{F53722DC-2A64-4043-A67A-84778B732957}">
      <dsp:nvSpPr>
        <dsp:cNvPr id="0" name=""/>
        <dsp:cNvSpPr/>
      </dsp:nvSpPr>
      <dsp:spPr>
        <a:xfrm>
          <a:off x="2287752" y="553780"/>
          <a:ext cx="3654095" cy="3654095"/>
        </a:xfrm>
        <a:custGeom>
          <a:avLst/>
          <a:gdLst/>
          <a:ahLst/>
          <a:cxnLst/>
          <a:rect l="0" t="0" r="0" b="0"/>
          <a:pathLst>
            <a:path>
              <a:moveTo>
                <a:pt x="964894" y="3437884"/>
              </a:moveTo>
              <a:arcTo wR="1827047" hR="1827047" stAng="7089397" swAng="2628509"/>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F0A2F1D-E431-4FFE-AF8D-0FD05DBBBC76}">
      <dsp:nvSpPr>
        <dsp:cNvPr id="0" name=""/>
        <dsp:cNvSpPr/>
      </dsp:nvSpPr>
      <dsp:spPr>
        <a:xfrm>
          <a:off x="1437869" y="1828404"/>
          <a:ext cx="1699766" cy="1104847"/>
        </a:xfrm>
        <a:prstGeom prst="roundRect">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solidFill>
                <a:schemeClr val="tx1"/>
              </a:solidFill>
            </a:rPr>
            <a:t>Ley General del Equilibrio Ecológico y Protección al Ambiente</a:t>
          </a:r>
          <a:endParaRPr lang="es-ES" sz="800" kern="1200" dirty="0">
            <a:solidFill>
              <a:schemeClr val="tx1"/>
            </a:solidFill>
          </a:endParaRPr>
        </a:p>
      </dsp:txBody>
      <dsp:txXfrm>
        <a:off x="1491803" y="1882338"/>
        <a:ext cx="1591898" cy="996979"/>
      </dsp:txXfrm>
    </dsp:sp>
    <dsp:sp modelId="{70FA36C1-6FF3-4177-B8E4-902B6F5751A5}">
      <dsp:nvSpPr>
        <dsp:cNvPr id="0" name=""/>
        <dsp:cNvSpPr/>
      </dsp:nvSpPr>
      <dsp:spPr>
        <a:xfrm>
          <a:off x="2287752" y="553780"/>
          <a:ext cx="3654095" cy="3654095"/>
        </a:xfrm>
        <a:custGeom>
          <a:avLst/>
          <a:gdLst/>
          <a:ahLst/>
          <a:cxnLst/>
          <a:rect l="0" t="0" r="0" b="0"/>
          <a:pathLst>
            <a:path>
              <a:moveTo>
                <a:pt x="89766" y="1261400"/>
              </a:moveTo>
              <a:arcTo wR="1827047" hR="1827047" stAng="11882094" swAng="2628509"/>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4886C3-2369-4E96-8A54-57921668F1CF}" type="datetimeFigureOut">
              <a:rPr lang="es-MX" smtClean="0"/>
              <a:t>30/09/2019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85C360-6CD0-41E1-9C54-7C95A44283D8}" type="slidenum">
              <a:rPr lang="es-MX" smtClean="0"/>
              <a:t>‹Nº›</a:t>
            </a:fld>
            <a:endParaRPr lang="es-MX"/>
          </a:p>
        </p:txBody>
      </p:sp>
    </p:spTree>
    <p:extLst>
      <p:ext uri="{BB962C8B-B14F-4D97-AF65-F5344CB8AC3E}">
        <p14:creationId xmlns:p14="http://schemas.microsoft.com/office/powerpoint/2010/main" val="3470403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0A85C360-6CD0-41E1-9C54-7C95A44283D8}" type="slidenum">
              <a:rPr lang="es-MX" smtClean="0"/>
              <a:t>11</a:t>
            </a:fld>
            <a:endParaRPr lang="es-MX"/>
          </a:p>
        </p:txBody>
      </p:sp>
    </p:spTree>
    <p:extLst>
      <p:ext uri="{BB962C8B-B14F-4D97-AF65-F5344CB8AC3E}">
        <p14:creationId xmlns:p14="http://schemas.microsoft.com/office/powerpoint/2010/main" val="16946994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860E296-47FC-484F-88DD-7B3E251139B0}" type="datetimeFigureOut">
              <a:rPr lang="es-CO" smtClean="0"/>
              <a:t>30/09/2019</a:t>
            </a:fld>
            <a:endParaRPr lang="es-CO"/>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CO"/>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823C2846-0A57-438A-A87D-DDB69AFF0E2F}"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860E296-47FC-484F-88DD-7B3E251139B0}" type="datetimeFigureOut">
              <a:rPr lang="es-CO" smtClean="0"/>
              <a:t>30/09/2019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23C2846-0A57-438A-A87D-DDB69AFF0E2F}"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860E296-47FC-484F-88DD-7B3E251139B0}" type="datetimeFigureOut">
              <a:rPr lang="es-CO" smtClean="0"/>
              <a:t>30/09/2019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23C2846-0A57-438A-A87D-DDB69AFF0E2F}"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860E296-47FC-484F-88DD-7B3E251139B0}" type="datetimeFigureOut">
              <a:rPr lang="es-CO" smtClean="0"/>
              <a:t>30/09/2019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23C2846-0A57-438A-A87D-DDB69AFF0E2F}" type="slidenum">
              <a:rPr lang="es-CO" smtClean="0"/>
              <a:t>‹Nº›</a:t>
            </a:fld>
            <a:endParaRPr lang="es-CO"/>
          </a:p>
        </p:txBody>
      </p:sp>
      <p:sp>
        <p:nvSpPr>
          <p:cNvPr id="7" name="6 Título"/>
          <p:cNvSpPr>
            <a:spLocks noGrp="1"/>
          </p:cNvSpPr>
          <p:nvPr>
            <p:ph type="title"/>
          </p:nvPr>
        </p:nvSpPr>
        <p:spPr/>
        <p:txBody>
          <a:bodyPr rtlCol="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E860E296-47FC-484F-88DD-7B3E251139B0}" type="datetimeFigureOut">
              <a:rPr lang="es-CO" smtClean="0"/>
              <a:t>30/09/2019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23C2846-0A57-438A-A87D-DDB69AFF0E2F}" type="slidenum">
              <a:rPr lang="es-CO" smtClean="0"/>
              <a:t>‹Nº›</a:t>
            </a:fld>
            <a:endParaRPr lang="es-CO"/>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860E296-47FC-484F-88DD-7B3E251139B0}" type="datetimeFigureOut">
              <a:rPr lang="es-CO" smtClean="0"/>
              <a:t>30/09/2019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23C2846-0A57-438A-A87D-DDB69AFF0E2F}" type="slidenum">
              <a:rPr lang="es-CO" smtClean="0"/>
              <a:t>‹Nº›</a:t>
            </a:fld>
            <a:endParaRPr lang="es-CO"/>
          </a:p>
        </p:txBody>
      </p:sp>
      <p:sp>
        <p:nvSpPr>
          <p:cNvPr id="8" name="7 Título"/>
          <p:cNvSpPr>
            <a:spLocks noGrp="1"/>
          </p:cNvSpPr>
          <p:nvPr>
            <p:ph type="title"/>
          </p:nvPr>
        </p:nvSpPr>
        <p:spPr/>
        <p:txBody>
          <a:bodyPr rtlCol="0"/>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E860E296-47FC-484F-88DD-7B3E251139B0}" type="datetimeFigureOut">
              <a:rPr lang="es-CO" smtClean="0"/>
              <a:t>30/09/2019</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823C2846-0A57-438A-A87D-DDB69AFF0E2F}"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E860E296-47FC-484F-88DD-7B3E251139B0}" type="datetimeFigureOut">
              <a:rPr lang="es-CO" smtClean="0"/>
              <a:t>30/09/2019</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823C2846-0A57-438A-A87D-DDB69AFF0E2F}" type="slidenum">
              <a:rPr lang="es-CO" smtClean="0"/>
              <a:t>‹Nº›</a:t>
            </a:fld>
            <a:endParaRPr lang="es-CO"/>
          </a:p>
        </p:txBody>
      </p:sp>
      <p:sp>
        <p:nvSpPr>
          <p:cNvPr id="6" name="5 Título"/>
          <p:cNvSpPr>
            <a:spLocks noGrp="1"/>
          </p:cNvSpPr>
          <p:nvPr>
            <p:ph type="title"/>
          </p:nvPr>
        </p:nvSpPr>
        <p:spPr/>
        <p:txBody>
          <a:bodyPr rtlCol="0"/>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860E296-47FC-484F-88DD-7B3E251139B0}" type="datetimeFigureOut">
              <a:rPr lang="es-CO" smtClean="0"/>
              <a:t>30/09/2019</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823C2846-0A57-438A-A87D-DDB69AFF0E2F}"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p>
            <a:fld id="{E860E296-47FC-484F-88DD-7B3E251139B0}" type="datetimeFigureOut">
              <a:rPr lang="es-CO" smtClean="0"/>
              <a:t>30/09/2019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23C2846-0A57-438A-A87D-DDB69AFF0E2F}"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E860E296-47FC-484F-88DD-7B3E251139B0}" type="datetimeFigureOut">
              <a:rPr lang="es-CO" smtClean="0"/>
              <a:t>30/09/2019</a:t>
            </a:fld>
            <a:endParaRPr lang="es-CO"/>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CO"/>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823C2846-0A57-438A-A87D-DDB69AFF0E2F}" type="slidenum">
              <a:rPr lang="es-CO" smtClean="0"/>
              <a:t>‹Nº›</a:t>
            </a:fld>
            <a:endParaRPr lang="es-CO"/>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860E296-47FC-484F-88DD-7B3E251139B0}" type="datetimeFigureOut">
              <a:rPr lang="es-CO" smtClean="0"/>
              <a:t>30/09/2019</a:t>
            </a:fld>
            <a:endParaRPr lang="es-CO"/>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CO"/>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23C2846-0A57-438A-A87D-DDB69AFF0E2F}"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0.jpeg"/><Relationship Id="rId7" Type="http://schemas.openxmlformats.org/officeDocument/2006/relationships/diagramQuickStyle" Target="../diagrams/quickStyle3.xml"/><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diagramLayout" Target="../diagrams/layout3.xml"/><Relationship Id="rId11" Type="http://schemas.openxmlformats.org/officeDocument/2006/relationships/image" Target="../media/image13.jpeg"/><Relationship Id="rId5" Type="http://schemas.openxmlformats.org/officeDocument/2006/relationships/diagramData" Target="../diagrams/data3.xml"/><Relationship Id="rId10" Type="http://schemas.openxmlformats.org/officeDocument/2006/relationships/image" Target="../media/image12.jpeg"/><Relationship Id="rId4" Type="http://schemas.openxmlformats.org/officeDocument/2006/relationships/image" Target="../media/image11.jpeg"/><Relationship Id="rId9" Type="http://schemas.microsoft.com/office/2007/relationships/diagramDrawing" Target="../diagrams/drawing3.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8.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image" Target="../media/image27.jpeg"/><Relationship Id="rId7" Type="http://schemas.openxmlformats.org/officeDocument/2006/relationships/diagramLayout" Target="../diagrams/layout6.xml"/><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diagramData" Target="../diagrams/data6.xml"/><Relationship Id="rId5" Type="http://schemas.openxmlformats.org/officeDocument/2006/relationships/image" Target="../media/image29.jpeg"/><Relationship Id="rId10" Type="http://schemas.microsoft.com/office/2007/relationships/diagramDrawing" Target="../diagrams/drawing6.xml"/><Relationship Id="rId4" Type="http://schemas.openxmlformats.org/officeDocument/2006/relationships/image" Target="../media/image28.jpeg"/><Relationship Id="rId9" Type="http://schemas.openxmlformats.org/officeDocument/2006/relationships/diagramColors" Target="../diagrams/colors6.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istemabibliotecario.uaemex.mx/janium-bin/sumario.pl?Id=20190129112707" TargetMode="External"/><Relationship Id="rId2" Type="http://schemas.openxmlformats.org/officeDocument/2006/relationships/hyperlink" Target="http://www.conanp.gob.mx/anp/consulta/EPJ_Reca_VAlle_12jun05.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fao.org/3/a-i2802s.pdf" TargetMode="External"/><Relationship Id="rId2" Type="http://schemas.openxmlformats.org/officeDocument/2006/relationships/hyperlink" Target="http://sistemabibliotecario.uaemex.mx/janium-bin/sumario.pl?Id=20190129112707" TargetMode="External"/><Relationship Id="rId1" Type="http://schemas.openxmlformats.org/officeDocument/2006/relationships/slideLayout" Target="../slideLayouts/slideLayout7.xml"/><Relationship Id="rId5" Type="http://schemas.openxmlformats.org/officeDocument/2006/relationships/hyperlink" Target="http://www.raco.cat/index.php/Ensenanza/article/view/21530/21364" TargetMode="External"/><Relationship Id="rId4" Type="http://schemas.openxmlformats.org/officeDocument/2006/relationships/hyperlink" Target="http://sistemabibliotecario.uaemex.mx/janium-bin/sumario.pl?Id=20190130104629"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istemabibliotecario.uaemex.mx/janium-bin/sumario.pl?Id=20190129112707"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74542" y="634478"/>
            <a:ext cx="7046435" cy="1080120"/>
          </a:xfrm>
        </p:spPr>
        <p:txBody>
          <a:bodyPr>
            <a:noAutofit/>
          </a:bodyPr>
          <a:lstStyle/>
          <a:p>
            <a:pPr algn="ctr"/>
            <a:r>
              <a:rPr lang="es-ES" sz="2800" dirty="0">
                <a:effectLst>
                  <a:outerShdw blurRad="50800" dist="38100" algn="tr" rotWithShape="0">
                    <a:prstClr val="black">
                      <a:alpha val="40000"/>
                    </a:prstClr>
                  </a:outerShdw>
                </a:effectLst>
              </a:rPr>
              <a:t>UNIVERSIDAD AUTÓNOMA DEL </a:t>
            </a:r>
            <a:r>
              <a:rPr lang="es-ES" sz="2800" dirty="0" smtClean="0">
                <a:effectLst>
                  <a:outerShdw blurRad="50800" dist="38100" algn="tr" rotWithShape="0">
                    <a:prstClr val="black">
                      <a:alpha val="40000"/>
                    </a:prstClr>
                  </a:outerShdw>
                </a:effectLst>
              </a:rPr>
              <a:t>ESTADO DE </a:t>
            </a:r>
            <a:r>
              <a:rPr lang="es-ES" sz="2800" dirty="0">
                <a:effectLst>
                  <a:outerShdw blurRad="50800" dist="38100" algn="tr" rotWithShape="0">
                    <a:prstClr val="black">
                      <a:alpha val="40000"/>
                    </a:prstClr>
                  </a:outerShdw>
                </a:effectLst>
              </a:rPr>
              <a:t>MÉXICO</a:t>
            </a:r>
            <a:r>
              <a:rPr lang="es-MX" sz="3200" dirty="0"/>
              <a:t/>
            </a:r>
            <a:br>
              <a:rPr lang="es-MX" sz="3200" dirty="0"/>
            </a:br>
            <a:r>
              <a:rPr lang="es-ES" sz="2800" dirty="0">
                <a:effectLst>
                  <a:outerShdw blurRad="50800" dist="38100" algn="tr" rotWithShape="0">
                    <a:prstClr val="black">
                      <a:alpha val="40000"/>
                    </a:prstClr>
                  </a:outerShdw>
                </a:effectLst>
              </a:rPr>
              <a:t>FACULTAD DE GEOGRAFÍA</a:t>
            </a:r>
            <a:endParaRPr lang="es-ES" sz="2800" dirty="0"/>
          </a:p>
        </p:txBody>
      </p:sp>
      <p:sp>
        <p:nvSpPr>
          <p:cNvPr id="3" name="Subtítulo 2"/>
          <p:cNvSpPr>
            <a:spLocks noGrp="1"/>
          </p:cNvSpPr>
          <p:nvPr>
            <p:ph type="subTitle" idx="1"/>
          </p:nvPr>
        </p:nvSpPr>
        <p:spPr>
          <a:xfrm>
            <a:off x="611559" y="1988840"/>
            <a:ext cx="7772400" cy="2390423"/>
          </a:xfrm>
        </p:spPr>
        <p:txBody>
          <a:bodyPr>
            <a:noAutofit/>
          </a:bodyPr>
          <a:lstStyle/>
          <a:p>
            <a:pPr algn="ctr"/>
            <a:r>
              <a:rPr lang="es-ES_tradnl" sz="2000" b="1" dirty="0" smtClean="0">
                <a:solidFill>
                  <a:schemeClr val="tx1"/>
                </a:solidFill>
              </a:rPr>
              <a:t>Unidad de Aprendizaje:</a:t>
            </a:r>
            <a:endParaRPr lang="es-ES_tradnl" sz="2000" b="1" dirty="0">
              <a:solidFill>
                <a:schemeClr val="tx1"/>
              </a:solidFill>
            </a:endParaRPr>
          </a:p>
          <a:p>
            <a:pPr algn="ctr"/>
            <a:endParaRPr lang="es-MX" sz="2000" dirty="0">
              <a:solidFill>
                <a:schemeClr val="tx1"/>
              </a:solidFill>
            </a:endParaRPr>
          </a:p>
          <a:p>
            <a:pPr algn="ctr"/>
            <a:r>
              <a:rPr lang="es-ES" sz="2000" b="1" dirty="0">
                <a:solidFill>
                  <a:schemeClr val="tx1"/>
                </a:solidFill>
                <a:effectLst>
                  <a:outerShdw blurRad="38100" dist="38100" dir="2700000" algn="tl">
                    <a:srgbClr val="000000">
                      <a:alpha val="43137"/>
                    </a:srgbClr>
                  </a:outerShdw>
                </a:effectLst>
              </a:rPr>
              <a:t>“GESTIÓN PARA LA PLANEACIÓN Y ORDENACIÓN DEL TERRITORIO</a:t>
            </a:r>
            <a:r>
              <a:rPr lang="es-ES" sz="2000" b="1" dirty="0" smtClean="0">
                <a:solidFill>
                  <a:schemeClr val="tx1"/>
                </a:solidFill>
                <a:effectLst>
                  <a:outerShdw blurRad="38100" dist="38100" dir="2700000" algn="tl">
                    <a:srgbClr val="000000">
                      <a:alpha val="43137"/>
                    </a:srgbClr>
                  </a:outerShdw>
                </a:effectLst>
              </a:rPr>
              <a:t>”</a:t>
            </a:r>
          </a:p>
          <a:p>
            <a:pPr algn="ctr"/>
            <a:endParaRPr lang="es-ES" sz="2000" b="1" dirty="0" smtClean="0">
              <a:solidFill>
                <a:schemeClr val="tx1"/>
              </a:solidFill>
              <a:effectLst>
                <a:outerShdw blurRad="38100" dist="38100" dir="2700000" algn="tl">
                  <a:srgbClr val="000000">
                    <a:alpha val="43137"/>
                  </a:srgbClr>
                </a:outerShdw>
              </a:effectLst>
            </a:endParaRPr>
          </a:p>
          <a:p>
            <a:pPr algn="ctr"/>
            <a:r>
              <a:rPr lang="es-ES" sz="2000" b="1" dirty="0" smtClean="0">
                <a:solidFill>
                  <a:schemeClr val="tx1"/>
                </a:solidFill>
                <a:effectLst>
                  <a:outerShdw blurRad="38100" dist="38100" dir="2700000" algn="tl">
                    <a:srgbClr val="000000">
                      <a:alpha val="43137"/>
                    </a:srgbClr>
                  </a:outerShdw>
                </a:effectLst>
              </a:rPr>
              <a:t>Tema: </a:t>
            </a:r>
            <a:r>
              <a:rPr lang="es-ES" sz="2000" b="1" dirty="0" smtClean="0">
                <a:solidFill>
                  <a:schemeClr val="tx1"/>
                </a:solidFill>
                <a:effectLst>
                  <a:outerShdw blurRad="38100" dist="38100" dir="2700000" algn="tl">
                    <a:srgbClr val="000000">
                      <a:alpha val="43137"/>
                    </a:srgbClr>
                  </a:outerShdw>
                </a:effectLst>
              </a:rPr>
              <a:t>Unidad de competencia 1</a:t>
            </a:r>
            <a:endParaRPr lang="es-ES" sz="2000" b="1" dirty="0">
              <a:solidFill>
                <a:schemeClr val="tx1"/>
              </a:solidFill>
              <a:effectLst>
                <a:outerShdw blurRad="38100" dist="38100" dir="2700000" algn="tl">
                  <a:srgbClr val="000000">
                    <a:alpha val="43137"/>
                  </a:srgbClr>
                </a:outerShdw>
              </a:effectLst>
            </a:endParaRPr>
          </a:p>
          <a:p>
            <a:pPr algn="ctr"/>
            <a:endParaRPr lang="es-ES" sz="2000" b="1" dirty="0">
              <a:solidFill>
                <a:schemeClr val="tx1"/>
              </a:solidFill>
            </a:endParaRPr>
          </a:p>
          <a:p>
            <a:pPr algn="ctr"/>
            <a:r>
              <a:rPr lang="es-ES" sz="2000" b="1" dirty="0" smtClean="0">
                <a:solidFill>
                  <a:schemeClr val="tx1"/>
                </a:solidFill>
              </a:rPr>
              <a:t>Profesor:</a:t>
            </a:r>
          </a:p>
          <a:p>
            <a:pPr algn="ctr"/>
            <a:r>
              <a:rPr lang="es-ES" sz="2000" b="1" u="sng" dirty="0" smtClean="0">
                <a:solidFill>
                  <a:schemeClr val="tx1"/>
                </a:solidFill>
              </a:rPr>
              <a:t>Dr</a:t>
            </a:r>
            <a:r>
              <a:rPr lang="es-ES" sz="2000" b="1" u="sng" dirty="0">
                <a:solidFill>
                  <a:schemeClr val="tx1"/>
                </a:solidFill>
              </a:rPr>
              <a:t>. en C. Ed. </a:t>
            </a:r>
            <a:r>
              <a:rPr lang="es-ES" sz="2000" b="1" u="sng" dirty="0" smtClean="0">
                <a:solidFill>
                  <a:schemeClr val="tx1"/>
                </a:solidFill>
              </a:rPr>
              <a:t>Bonifacio Doroteo </a:t>
            </a:r>
            <a:r>
              <a:rPr lang="es-ES" sz="2000" b="1" u="sng" dirty="0">
                <a:solidFill>
                  <a:schemeClr val="tx1"/>
                </a:solidFill>
              </a:rPr>
              <a:t>Pérez Alcántara </a:t>
            </a:r>
            <a:endParaRPr lang="es-ES" sz="2000" b="1" u="sng" dirty="0" smtClean="0">
              <a:solidFill>
                <a:schemeClr val="tx1"/>
              </a:solidFill>
            </a:endParaRPr>
          </a:p>
          <a:p>
            <a:pPr algn="ctr"/>
            <a:endParaRPr lang="es-MX" sz="2000" b="1" dirty="0" smtClean="0">
              <a:latin typeface="Avenir Book"/>
              <a:cs typeface="Times New Roman" panose="02020603050405020304" pitchFamily="18" charset="0"/>
            </a:endParaRPr>
          </a:p>
          <a:p>
            <a:pPr algn="ctr"/>
            <a:r>
              <a:rPr lang="es-MX" sz="2000" b="1" dirty="0" smtClean="0">
                <a:latin typeface="Avenir Book"/>
                <a:cs typeface="Times New Roman" panose="02020603050405020304" pitchFamily="18" charset="0"/>
              </a:rPr>
              <a:t>Créditos </a:t>
            </a:r>
            <a:r>
              <a:rPr lang="es-MX" sz="2000" b="1" dirty="0">
                <a:latin typeface="Avenir Book"/>
                <a:cs typeface="Times New Roman" panose="02020603050405020304" pitchFamily="18" charset="0"/>
              </a:rPr>
              <a:t>institucionales de la UA: </a:t>
            </a:r>
            <a:r>
              <a:rPr lang="es-MX" sz="2000" b="1" dirty="0" smtClean="0">
                <a:latin typeface="Avenir Book"/>
                <a:cs typeface="Times New Roman" panose="02020603050405020304" pitchFamily="18" charset="0"/>
              </a:rPr>
              <a:t>6</a:t>
            </a:r>
            <a:endParaRPr lang="es-MX" sz="2000" b="1" dirty="0">
              <a:latin typeface="Avenir Book"/>
              <a:cs typeface="Times New Roman" panose="02020603050405020304" pitchFamily="18" charset="0"/>
            </a:endParaRPr>
          </a:p>
          <a:p>
            <a:pPr algn="ctr"/>
            <a:r>
              <a:rPr lang="es-MX" sz="2000" b="1" dirty="0" smtClean="0">
                <a:latin typeface="Avenir Book"/>
                <a:cs typeface="Times New Roman" panose="02020603050405020304" pitchFamily="18" charset="0"/>
              </a:rPr>
              <a:t>Tipo de Material: </a:t>
            </a:r>
            <a:r>
              <a:rPr lang="es-MX" sz="2000" b="1" dirty="0" smtClean="0">
                <a:latin typeface="Avenir Book"/>
                <a:cs typeface="Times New Roman" panose="02020603050405020304" pitchFamily="18" charset="0"/>
              </a:rPr>
              <a:t>Solo visión</a:t>
            </a:r>
          </a:p>
          <a:p>
            <a:r>
              <a:rPr lang="es-MX" sz="2000" b="1" dirty="0" smtClean="0">
                <a:latin typeface="Avenir Book"/>
                <a:cs typeface="Times New Roman" panose="02020603050405020304" pitchFamily="18" charset="0"/>
              </a:rPr>
              <a:t>Septiembre 2019</a:t>
            </a:r>
            <a:endParaRPr lang="es-MX" sz="2000" b="1" dirty="0">
              <a:latin typeface="Avenir Book"/>
              <a:cs typeface="Times New Roman" panose="02020603050405020304" pitchFamily="18" charset="0"/>
            </a:endParaRPr>
          </a:p>
          <a:p>
            <a:pPr algn="ctr"/>
            <a:endParaRPr lang="es-MX" sz="2000" dirty="0">
              <a:latin typeface="Avenir Book"/>
              <a:cs typeface="Times New Roman" panose="02020603050405020304" pitchFamily="18" charset="0"/>
            </a:endParaRPr>
          </a:p>
          <a:p>
            <a:pPr algn="ctr"/>
            <a:endParaRPr lang="es-MX" sz="2000" dirty="0">
              <a:latin typeface="Avenir Book"/>
              <a:cs typeface="Times New Roman" panose="02020603050405020304" pitchFamily="18" charset="0"/>
            </a:endParaRPr>
          </a:p>
          <a:p>
            <a:pPr algn="ctr"/>
            <a:endParaRPr lang="es-MX" sz="2000" dirty="0">
              <a:latin typeface="Avenir Book"/>
              <a:cs typeface="Times New Roman" panose="02020603050405020304" pitchFamily="18" charset="0"/>
            </a:endParaRPr>
          </a:p>
          <a:p>
            <a:pPr algn="ctr"/>
            <a:endParaRPr lang="es-MX" sz="2000" u="sng" dirty="0">
              <a:solidFill>
                <a:schemeClr val="tx1"/>
              </a:solidFill>
            </a:endParaRPr>
          </a:p>
        </p:txBody>
      </p:sp>
      <p:pic>
        <p:nvPicPr>
          <p:cNvPr id="5" name="Imagen 1" descr="escudoUAEM"/>
          <p:cNvPicPr>
            <a:picLocks noChangeAspect="1" noChangeArrowheads="1"/>
          </p:cNvPicPr>
          <p:nvPr/>
        </p:nvPicPr>
        <p:blipFill>
          <a:blip r:embed="rId2"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79512" y="588688"/>
            <a:ext cx="1028341" cy="87496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 descr="escudo-geograf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7687" y="634478"/>
            <a:ext cx="1080375" cy="922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3620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515636383"/>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normAutofit fontScale="90000"/>
          </a:bodyPr>
          <a:lstStyle/>
          <a:p>
            <a:r>
              <a:rPr lang="es-MX" dirty="0" smtClean="0"/>
              <a:t>El Ordenamiento </a:t>
            </a:r>
            <a:r>
              <a:rPr lang="es-MX" dirty="0"/>
              <a:t>T</a:t>
            </a:r>
            <a:r>
              <a:rPr lang="es-MX" dirty="0" smtClean="0"/>
              <a:t>erritorial, busca…</a:t>
            </a:r>
            <a:endParaRPr lang="es-MX" dirty="0"/>
          </a:p>
        </p:txBody>
      </p:sp>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03848" y="4797152"/>
            <a:ext cx="3133541" cy="184482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48672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32656"/>
            <a:ext cx="8229600" cy="6336704"/>
          </a:xfrm>
        </p:spPr>
        <p:txBody>
          <a:bodyPr>
            <a:normAutofit/>
          </a:bodyPr>
          <a:lstStyle/>
          <a:p>
            <a:pPr marL="109728" indent="0" algn="ctr">
              <a:buNone/>
            </a:pPr>
            <a:r>
              <a:rPr lang="es-MX" dirty="0" smtClean="0"/>
              <a:t>Gestión Territorial Integral</a:t>
            </a:r>
          </a:p>
          <a:p>
            <a:pPr marL="109728" indent="0" algn="ctr">
              <a:buNone/>
            </a:pPr>
            <a:endParaRPr lang="es-MX" dirty="0" smtClean="0"/>
          </a:p>
          <a:p>
            <a:pPr marL="109728" indent="0" algn="ctr">
              <a:buNone/>
            </a:pPr>
            <a:endParaRPr lang="es-MX" dirty="0"/>
          </a:p>
          <a:p>
            <a:pPr marL="109728" indent="0" algn="ctr">
              <a:buNone/>
            </a:pPr>
            <a:endParaRPr lang="es-MX" dirty="0"/>
          </a:p>
          <a:p>
            <a:r>
              <a:rPr lang="es-MX" sz="1800" dirty="0"/>
              <a:t>Es ordenado porque definimos dónde hacer o no hacer determinada actividad en función a su potencial y </a:t>
            </a:r>
            <a:r>
              <a:rPr lang="es-MX" sz="1800" dirty="0" smtClean="0"/>
              <a:t>vocación.</a:t>
            </a:r>
          </a:p>
          <a:p>
            <a:endParaRPr lang="es-MX" sz="1800" dirty="0" smtClean="0"/>
          </a:p>
          <a:p>
            <a:r>
              <a:rPr lang="es-MX" sz="1800" dirty="0" smtClean="0"/>
              <a:t>Es </a:t>
            </a:r>
            <a:r>
              <a:rPr lang="es-MX" sz="1800" dirty="0"/>
              <a:t>planificado porque pensamos antes de actuar, o sea, vemos lo que puede pasar en el futuro si actuamos de determinada </a:t>
            </a:r>
            <a:r>
              <a:rPr lang="es-MX" sz="1800" dirty="0" smtClean="0"/>
              <a:t>manera.</a:t>
            </a:r>
          </a:p>
        </p:txBody>
      </p:sp>
      <p:sp>
        <p:nvSpPr>
          <p:cNvPr id="4" name="Llamada de flecha hacia abajo 3"/>
          <p:cNvSpPr/>
          <p:nvPr/>
        </p:nvSpPr>
        <p:spPr>
          <a:xfrm>
            <a:off x="1439652" y="980728"/>
            <a:ext cx="6264696" cy="1080120"/>
          </a:xfrm>
          <a:prstGeom prst="downArrow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Es un manejo ordenado, planificado, sostenible y eficiente de nuestra tierra y territorio</a:t>
            </a:r>
          </a:p>
        </p:txBody>
      </p:sp>
      <p:pic>
        <p:nvPicPr>
          <p:cNvPr id="1026" name="Picture 2" descr="Resultado de imagen para gestiÃ³n territorial mex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3861048"/>
            <a:ext cx="4968552" cy="263041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6361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908720"/>
            <a:ext cx="8229600" cy="5098571"/>
          </a:xfrm>
        </p:spPr>
        <p:txBody>
          <a:bodyPr/>
          <a:lstStyle/>
          <a:p>
            <a:r>
              <a:rPr lang="es-MX" sz="1800" dirty="0"/>
              <a:t>Es sostenible, porque no solo pensamos en los actuales habitantes, sino en nuestras futuras generaciones y en cómo van a recibir ellos después la tierra y el territorio que actualmente ocupamos y usamos.</a:t>
            </a:r>
          </a:p>
          <a:p>
            <a:endParaRPr lang="es-MX" sz="1800" dirty="0" smtClean="0"/>
          </a:p>
          <a:p>
            <a:r>
              <a:rPr lang="es-MX" sz="1800" dirty="0" smtClean="0"/>
              <a:t>Es </a:t>
            </a:r>
            <a:r>
              <a:rPr lang="es-MX" sz="1800" dirty="0"/>
              <a:t>eficiente porque priorizamos la mejora de la productividad o sea producir más y mejor en una menor superficie.</a:t>
            </a:r>
          </a:p>
          <a:p>
            <a:endParaRPr lang="es-MX" dirty="0"/>
          </a:p>
        </p:txBody>
      </p:sp>
      <p:pic>
        <p:nvPicPr>
          <p:cNvPr id="9" name="Imagen 8"/>
          <p:cNvPicPr>
            <a:picLocks noChangeAspect="1"/>
          </p:cNvPicPr>
          <p:nvPr/>
        </p:nvPicPr>
        <p:blipFill>
          <a:blip r:embed="rId2"/>
          <a:stretch>
            <a:fillRect/>
          </a:stretch>
        </p:blipFill>
        <p:spPr>
          <a:xfrm>
            <a:off x="2123728" y="3239397"/>
            <a:ext cx="7020272" cy="2769899"/>
          </a:xfrm>
          <a:prstGeom prst="rect">
            <a:avLst/>
          </a:prstGeom>
          <a:effectLst>
            <a:softEdge rad="127000"/>
          </a:effectLst>
        </p:spPr>
      </p:pic>
    </p:spTree>
    <p:extLst>
      <p:ext uri="{BB962C8B-B14F-4D97-AF65-F5344CB8AC3E}">
        <p14:creationId xmlns:p14="http://schemas.microsoft.com/office/powerpoint/2010/main" val="36512274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3057" y="4216362"/>
            <a:ext cx="2820063" cy="1821761"/>
          </a:xfrm>
          <a:prstGeom prst="rect">
            <a:avLst/>
          </a:prstGeom>
          <a:ln>
            <a:noFill/>
          </a:ln>
          <a:effectLst>
            <a:softEdge rad="112500"/>
          </a:effectLst>
        </p:spPr>
      </p:pic>
      <p:pic>
        <p:nvPicPr>
          <p:cNvPr id="7" name="Picture 1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t="5469"/>
          <a:stretch/>
        </p:blipFill>
        <p:spPr bwMode="auto">
          <a:xfrm>
            <a:off x="5724128" y="1355943"/>
            <a:ext cx="2688233" cy="2047502"/>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8" name="Picture 4" descr="Resultado de imagen para mantenimiento del medio ambien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6691" y="1403837"/>
            <a:ext cx="3024336" cy="2017232"/>
          </a:xfrm>
          <a:prstGeom prst="rect">
            <a:avLst/>
          </a:prstGeom>
          <a:noFill/>
          <a:effectLst>
            <a:innerShdw blurRad="114300">
              <a:prstClr val="black"/>
            </a:innerShdw>
            <a:softEdge rad="127000"/>
          </a:effectLst>
          <a:extLst>
            <a:ext uri="{909E8E84-426E-40DD-AFC4-6F175D3DCCD1}">
              <a14:hiddenFill xmlns:a14="http://schemas.microsoft.com/office/drawing/2010/main">
                <a:solidFill>
                  <a:srgbClr val="FFFFFF"/>
                </a:solidFill>
              </a14:hiddenFill>
            </a:ext>
          </a:extLst>
        </p:spPr>
      </p:pic>
      <p:graphicFrame>
        <p:nvGraphicFramePr>
          <p:cNvPr id="6" name="Diagrama 5"/>
          <p:cNvGraphicFramePr/>
          <p:nvPr>
            <p:extLst>
              <p:ext uri="{D42A27DB-BD31-4B8C-83A1-F6EECF244321}">
                <p14:modId xmlns:p14="http://schemas.microsoft.com/office/powerpoint/2010/main" val="1879209731"/>
              </p:ext>
            </p:extLst>
          </p:nvPr>
        </p:nvGraphicFramePr>
        <p:xfrm>
          <a:off x="390364" y="1196752"/>
          <a:ext cx="8363272" cy="5400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9" name="Picture 2" descr="Resultado de imagen para mantenimiento del medio ambient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49079" y="3411641"/>
            <a:ext cx="2112169" cy="181646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Resultado de imagen para comunidades"/>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6691" y="4216362"/>
            <a:ext cx="2472209" cy="2472209"/>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12" name="Rectángulo 11"/>
          <p:cNvSpPr/>
          <p:nvPr/>
        </p:nvSpPr>
        <p:spPr>
          <a:xfrm>
            <a:off x="390364" y="432613"/>
            <a:ext cx="8363272" cy="646331"/>
          </a:xfrm>
          <a:prstGeom prst="rect">
            <a:avLst/>
          </a:prstGeom>
        </p:spPr>
        <p:txBody>
          <a:bodyPr wrap="square">
            <a:spAutoFit/>
          </a:bodyPr>
          <a:lstStyle/>
          <a:p>
            <a:r>
              <a:rPr lang="es-MX" dirty="0"/>
              <a:t>Es integral porque contempla todos los elementos que permiten una buena gestión, es decir: </a:t>
            </a:r>
          </a:p>
        </p:txBody>
      </p:sp>
    </p:spTree>
    <p:extLst>
      <p:ext uri="{BB962C8B-B14F-4D97-AF65-F5344CB8AC3E}">
        <p14:creationId xmlns:p14="http://schemas.microsoft.com/office/powerpoint/2010/main" val="11429490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63676"/>
            <a:ext cx="3610744" cy="4525963"/>
          </a:xfrm>
        </p:spPr>
        <p:txBody>
          <a:bodyPr>
            <a:normAutofit/>
          </a:bodyPr>
          <a:lstStyle/>
          <a:p>
            <a:pPr marL="109728" indent="0">
              <a:buNone/>
            </a:pPr>
            <a:r>
              <a:rPr lang="es-MX" altLang="es-MX" sz="2000" dirty="0"/>
              <a:t>La </a:t>
            </a:r>
            <a:r>
              <a:rPr lang="es-MX" altLang="es-MX" sz="2000" b="1" dirty="0">
                <a:solidFill>
                  <a:schemeClr val="bg2">
                    <a:lumMod val="50000"/>
                  </a:schemeClr>
                </a:solidFill>
              </a:rPr>
              <a:t>planeación es una disciplina prescriptiva </a:t>
            </a:r>
            <a:r>
              <a:rPr lang="es-MX" altLang="es-MX" sz="2000" dirty="0"/>
              <a:t>(no descriptiva) que trata de identificar acciones a través de una </a:t>
            </a:r>
            <a:r>
              <a:rPr lang="es-MX" altLang="es-MX" sz="2000" b="1" dirty="0">
                <a:solidFill>
                  <a:schemeClr val="bg2">
                    <a:lumMod val="50000"/>
                  </a:schemeClr>
                </a:solidFill>
              </a:rPr>
              <a:t>secuencia sistemática de toma de decisiones</a:t>
            </a:r>
            <a:r>
              <a:rPr lang="es-MX" altLang="es-MX" sz="2000" dirty="0"/>
              <a:t>, para generar los efectos que se espera de ellas, o sea, para </a:t>
            </a:r>
            <a:r>
              <a:rPr lang="es-MX" altLang="es-MX" sz="2000" b="1" dirty="0">
                <a:solidFill>
                  <a:schemeClr val="bg2">
                    <a:lumMod val="50000"/>
                  </a:schemeClr>
                </a:solidFill>
              </a:rPr>
              <a:t>proyectar un futuro </a:t>
            </a:r>
            <a:r>
              <a:rPr lang="es-MX" altLang="es-MX" sz="2000" dirty="0"/>
              <a:t>deseado y los medios efectivos para lograrlo. </a:t>
            </a:r>
          </a:p>
          <a:p>
            <a:endParaRPr lang="es-MX" dirty="0"/>
          </a:p>
        </p:txBody>
      </p:sp>
      <p:sp>
        <p:nvSpPr>
          <p:cNvPr id="3" name="Título 2"/>
          <p:cNvSpPr>
            <a:spLocks noGrp="1"/>
          </p:cNvSpPr>
          <p:nvPr>
            <p:ph type="title"/>
          </p:nvPr>
        </p:nvSpPr>
        <p:spPr/>
        <p:txBody>
          <a:bodyPr/>
          <a:lstStyle/>
          <a:p>
            <a:r>
              <a:rPr lang="es-MX" dirty="0" smtClean="0"/>
              <a:t>Planeación</a:t>
            </a:r>
            <a:endParaRPr lang="es-MX" dirty="0"/>
          </a:p>
        </p:txBody>
      </p:sp>
      <p:pic>
        <p:nvPicPr>
          <p:cNvPr id="4" name="Picture 2"/>
          <p:cNvPicPr>
            <a:picLocks noChangeAspect="1" noChangeArrowheads="1"/>
          </p:cNvPicPr>
          <p:nvPr/>
        </p:nvPicPr>
        <p:blipFill>
          <a:blip r:embed="rId2"/>
          <a:srcRect/>
          <a:stretch>
            <a:fillRect/>
          </a:stretch>
        </p:blipFill>
        <p:spPr bwMode="auto">
          <a:xfrm>
            <a:off x="4294312" y="1772816"/>
            <a:ext cx="4392488" cy="300158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19518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planeaciÃ³n territor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697" y="584535"/>
            <a:ext cx="7488832" cy="5616624"/>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graphicFrame>
        <p:nvGraphicFramePr>
          <p:cNvPr id="4" name="Marcador de contenido 3"/>
          <p:cNvGraphicFramePr>
            <a:graphicFrameLocks noGrp="1"/>
          </p:cNvGraphicFramePr>
          <p:nvPr>
            <p:ph idx="1"/>
            <p:extLst>
              <p:ext uri="{D42A27DB-BD31-4B8C-83A1-F6EECF244321}">
                <p14:modId xmlns:p14="http://schemas.microsoft.com/office/powerpoint/2010/main" val="1991537518"/>
              </p:ext>
            </p:extLst>
          </p:nvPr>
        </p:nvGraphicFramePr>
        <p:xfrm>
          <a:off x="468313" y="260350"/>
          <a:ext cx="8229600" cy="62649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240015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275696"/>
            <a:ext cx="4286250" cy="285750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2" name="Marcador de contenido 1"/>
          <p:cNvSpPr>
            <a:spLocks noGrp="1"/>
          </p:cNvSpPr>
          <p:nvPr>
            <p:ph idx="1"/>
          </p:nvPr>
        </p:nvSpPr>
        <p:spPr>
          <a:xfrm>
            <a:off x="0" y="1441465"/>
            <a:ext cx="5050904" cy="4525963"/>
          </a:xfrm>
        </p:spPr>
        <p:txBody>
          <a:bodyPr>
            <a:normAutofit/>
          </a:bodyPr>
          <a:lstStyle/>
          <a:p>
            <a:endParaRPr lang="es-MX" altLang="es-MX" sz="2000" dirty="0" smtClean="0"/>
          </a:p>
          <a:p>
            <a:endParaRPr lang="es-MX" altLang="es-MX" sz="2000" dirty="0"/>
          </a:p>
          <a:p>
            <a:endParaRPr lang="es-MX" altLang="es-MX" sz="2000" dirty="0" smtClean="0"/>
          </a:p>
          <a:p>
            <a:r>
              <a:rPr lang="es-MX" altLang="es-MX" sz="2000" dirty="0" smtClean="0"/>
              <a:t>La </a:t>
            </a:r>
            <a:r>
              <a:rPr lang="es-MX" altLang="es-MX" sz="2000" dirty="0"/>
              <a:t>planeación ambiental es un campo de estudio que desde 1970 se ha ocupado de la </a:t>
            </a:r>
            <a:r>
              <a:rPr lang="es-MX" altLang="es-MX" sz="2000" dirty="0" smtClean="0"/>
              <a:t>que </a:t>
            </a:r>
            <a:r>
              <a:rPr lang="es-MX" altLang="es-MX" sz="2000" b="1" dirty="0">
                <a:solidFill>
                  <a:schemeClr val="bg2">
                    <a:lumMod val="50000"/>
                  </a:schemeClr>
                </a:solidFill>
              </a:rPr>
              <a:t>administración colectiva de una sociedad </a:t>
            </a:r>
            <a:r>
              <a:rPr lang="es-MX" altLang="es-MX" sz="2200" b="1" dirty="0">
                <a:solidFill>
                  <a:schemeClr val="bg2">
                    <a:lumMod val="50000"/>
                  </a:schemeClr>
                </a:solidFill>
              </a:rPr>
              <a:t>determinada</a:t>
            </a:r>
            <a:r>
              <a:rPr lang="es-MX" altLang="es-MX" sz="2000" b="1" dirty="0">
                <a:solidFill>
                  <a:schemeClr val="bg2">
                    <a:lumMod val="50000"/>
                  </a:schemeClr>
                </a:solidFill>
              </a:rPr>
              <a:t> a lo largo de sus recursos </a:t>
            </a:r>
            <a:r>
              <a:rPr lang="es-MX" altLang="es-MX" sz="2000" dirty="0" smtClean="0"/>
              <a:t>en </a:t>
            </a:r>
            <a:r>
              <a:rPr lang="es-MX" altLang="es-MX" sz="2000" dirty="0"/>
              <a:t>definitiva incluye los de todo el planeta.  </a:t>
            </a:r>
          </a:p>
          <a:p>
            <a:endParaRPr lang="es-MX" altLang="es-MX" sz="2000" dirty="0"/>
          </a:p>
          <a:p>
            <a:pPr marL="109728" indent="0">
              <a:buNone/>
            </a:pPr>
            <a:endParaRPr lang="es-MX" dirty="0"/>
          </a:p>
        </p:txBody>
      </p:sp>
      <p:sp>
        <p:nvSpPr>
          <p:cNvPr id="3" name="Título 2"/>
          <p:cNvSpPr>
            <a:spLocks noGrp="1"/>
          </p:cNvSpPr>
          <p:nvPr>
            <p:ph type="title"/>
          </p:nvPr>
        </p:nvSpPr>
        <p:spPr/>
        <p:txBody>
          <a:bodyPr/>
          <a:lstStyle/>
          <a:p>
            <a:r>
              <a:rPr lang="es-MX" altLang="es-MX" sz="4400" dirty="0"/>
              <a:t>P</a:t>
            </a:r>
            <a:r>
              <a:rPr lang="es-MX" altLang="es-MX" sz="4400" dirty="0" smtClean="0"/>
              <a:t>laneación </a:t>
            </a:r>
            <a:r>
              <a:rPr lang="es-MX" altLang="es-MX" sz="4400" dirty="0"/>
              <a:t>ambiental</a:t>
            </a:r>
            <a:endParaRPr lang="es-MX" dirty="0"/>
          </a:p>
        </p:txBody>
      </p:sp>
    </p:spTree>
    <p:extLst>
      <p:ext uri="{BB962C8B-B14F-4D97-AF65-F5344CB8AC3E}">
        <p14:creationId xmlns:p14="http://schemas.microsoft.com/office/powerpoint/2010/main" val="16567207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67544" y="836712"/>
            <a:ext cx="8229600" cy="4525963"/>
          </a:xfrm>
        </p:spPr>
        <p:txBody>
          <a:bodyPr/>
          <a:lstStyle/>
          <a:p>
            <a:r>
              <a:rPr lang="es-MX" altLang="es-MX" sz="2800" b="1" dirty="0" smtClean="0">
                <a:solidFill>
                  <a:schemeClr val="bg2">
                    <a:lumMod val="50000"/>
                  </a:schemeClr>
                </a:solidFill>
              </a:rPr>
              <a:t>OBJETIVO</a:t>
            </a:r>
            <a:r>
              <a:rPr lang="es-MX" altLang="es-MX" sz="2800" dirty="0" smtClean="0"/>
              <a:t>:</a:t>
            </a:r>
            <a:r>
              <a:rPr lang="es-MX" altLang="es-MX" sz="2800" dirty="0" smtClean="0">
                <a:solidFill>
                  <a:schemeClr val="bg2">
                    <a:lumMod val="50000"/>
                  </a:schemeClr>
                </a:solidFill>
              </a:rPr>
              <a:t> </a:t>
            </a:r>
            <a:r>
              <a:rPr lang="es-MX" altLang="es-MX" sz="2800" dirty="0" smtClean="0"/>
              <a:t>Integrar </a:t>
            </a:r>
            <a:r>
              <a:rPr lang="es-MX" altLang="es-MX" sz="2800" dirty="0"/>
              <a:t>la planeación del sector público con la problemática ambiental y proporcionar un marco de trabajo integral que facilite la toma de decisiones a fin de garantizar el desarrollo sostenible.</a:t>
            </a:r>
          </a:p>
          <a:p>
            <a:endParaRPr lang="es-MX" dirty="0"/>
          </a:p>
        </p:txBody>
      </p:sp>
      <p:pic>
        <p:nvPicPr>
          <p:cNvPr id="1026" name="Picture 2" descr="Resultado de imagen para planeaciÃ³n del sector pÃºblico con la problemÃ¡tica ambien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5003" y="3100911"/>
            <a:ext cx="4817236" cy="3136402"/>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44747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539882009"/>
              </p:ext>
            </p:extLst>
          </p:nvPr>
        </p:nvGraphicFramePr>
        <p:xfrm>
          <a:off x="457200" y="1481138"/>
          <a:ext cx="8229600" cy="5376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normAutofit fontScale="90000"/>
          </a:bodyPr>
          <a:lstStyle/>
          <a:p>
            <a:r>
              <a:rPr lang="es-MX" altLang="es-MX" dirty="0" smtClean="0"/>
              <a:t>Aspectos que integra la Planeación Ambiental</a:t>
            </a:r>
            <a:endParaRPr lang="es-MX" dirty="0"/>
          </a:p>
        </p:txBody>
      </p:sp>
      <p:pic>
        <p:nvPicPr>
          <p:cNvPr id="5" name="Picture 2"/>
          <p:cNvPicPr>
            <a:picLocks noChangeAspect="1" noChangeArrowheads="1"/>
          </p:cNvPicPr>
          <p:nvPr/>
        </p:nvPicPr>
        <p:blipFill>
          <a:blip r:embed="rId7"/>
          <a:srcRect/>
          <a:stretch>
            <a:fillRect/>
          </a:stretch>
        </p:blipFill>
        <p:spPr bwMode="auto">
          <a:xfrm>
            <a:off x="7092280" y="5517232"/>
            <a:ext cx="1871662" cy="1246187"/>
          </a:xfrm>
          <a:prstGeom prst="rect">
            <a:avLst/>
          </a:prstGeom>
          <a:ln>
            <a:noFill/>
          </a:ln>
          <a:effectLst>
            <a:outerShdw blurRad="190500" algn="tl" rotWithShape="0">
              <a:srgbClr val="000000">
                <a:alpha val="70000"/>
              </a:srgbClr>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01681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61873" y="2060848"/>
            <a:ext cx="4618856" cy="2955783"/>
          </a:xfrm>
        </p:spPr>
        <p:txBody>
          <a:bodyPr>
            <a:normAutofit fontScale="85000" lnSpcReduction="20000"/>
          </a:bodyPr>
          <a:lstStyle/>
          <a:p>
            <a:pPr marL="109728" indent="0">
              <a:buNone/>
            </a:pPr>
            <a:r>
              <a:rPr lang="es-MX" altLang="es-MX" sz="2800" b="1" dirty="0">
                <a:solidFill>
                  <a:schemeClr val="bg2">
                    <a:lumMod val="50000"/>
                  </a:schemeClr>
                </a:solidFill>
              </a:rPr>
              <a:t>Plan</a:t>
            </a:r>
            <a:r>
              <a:rPr lang="es-MX" altLang="es-MX" sz="2800" dirty="0"/>
              <a:t>:</a:t>
            </a:r>
            <a:r>
              <a:rPr lang="es-MX" altLang="es-MX" sz="2800" dirty="0">
                <a:solidFill>
                  <a:schemeClr val="bg2">
                    <a:lumMod val="50000"/>
                  </a:schemeClr>
                </a:solidFill>
              </a:rPr>
              <a:t> </a:t>
            </a:r>
            <a:r>
              <a:rPr lang="es-MX" altLang="es-MX" sz="2800" dirty="0"/>
              <a:t>Es el conjunto coherente de políticas, estrategias y metas. El plan constituye el marco general y reformable de acción, deberá definir las prácticas a seguir y el marco en el que se desarrollarán las actividades. </a:t>
            </a:r>
          </a:p>
        </p:txBody>
      </p:sp>
      <p:sp>
        <p:nvSpPr>
          <p:cNvPr id="3" name="Título 2"/>
          <p:cNvSpPr>
            <a:spLocks noGrp="1"/>
          </p:cNvSpPr>
          <p:nvPr>
            <p:ph type="title"/>
          </p:nvPr>
        </p:nvSpPr>
        <p:spPr>
          <a:xfrm>
            <a:off x="457199" y="274638"/>
            <a:ext cx="8542185" cy="1143000"/>
          </a:xfrm>
        </p:spPr>
        <p:txBody>
          <a:bodyPr>
            <a:noAutofit/>
          </a:bodyPr>
          <a:lstStyle/>
          <a:p>
            <a:r>
              <a:rPr lang="es-MX" altLang="es-MX" sz="3200" dirty="0"/>
              <a:t>Conceptos </a:t>
            </a:r>
            <a:r>
              <a:rPr lang="es-MX" altLang="es-MX" sz="3200" dirty="0" smtClean="0"/>
              <a:t>vinculados a la</a:t>
            </a:r>
            <a:r>
              <a:rPr lang="es-MX" altLang="es-MX" sz="3200" dirty="0" smtClean="0"/>
              <a:t> planificación</a:t>
            </a:r>
            <a:endParaRPr lang="es-MX" sz="3200" dirty="0"/>
          </a:p>
        </p:txBody>
      </p:sp>
      <p:pic>
        <p:nvPicPr>
          <p:cNvPr id="5122" name="Picture 2" descr="Resultado de imagen para pl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2031514"/>
            <a:ext cx="4067345" cy="3014449"/>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8775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620688"/>
            <a:ext cx="7859216" cy="720080"/>
          </a:xfrm>
        </p:spPr>
        <p:txBody>
          <a:bodyPr>
            <a:noAutofit/>
          </a:bodyPr>
          <a:lstStyle/>
          <a:p>
            <a:r>
              <a:rPr lang="es-ES" sz="4000" dirty="0" smtClean="0"/>
              <a:t>PRESENTACIÓN</a:t>
            </a:r>
            <a:endParaRPr lang="es-ES" sz="4000" dirty="0"/>
          </a:p>
        </p:txBody>
      </p:sp>
      <p:sp>
        <p:nvSpPr>
          <p:cNvPr id="6" name="2 Marcador de contenido"/>
          <p:cNvSpPr>
            <a:spLocks noGrp="1"/>
          </p:cNvSpPr>
          <p:nvPr>
            <p:ph idx="1"/>
          </p:nvPr>
        </p:nvSpPr>
        <p:spPr>
          <a:xfrm>
            <a:off x="457200" y="1484784"/>
            <a:ext cx="8229600" cy="4968551"/>
          </a:xfrm>
        </p:spPr>
        <p:txBody>
          <a:bodyPr>
            <a:normAutofit/>
          </a:bodyPr>
          <a:lstStyle/>
          <a:p>
            <a:pPr algn="just"/>
            <a:r>
              <a:rPr lang="es-MX" sz="2000" dirty="0" smtClean="0"/>
              <a:t>Uno de los aspectos dentro del desarrollo docente, es sin duda el material didáctico, el cual constituye una herramienta que permite al docente facilitar el proceso de enseñanza y aprendizaje.</a:t>
            </a:r>
          </a:p>
          <a:p>
            <a:pPr algn="just"/>
            <a:r>
              <a:rPr lang="es-MX" sz="2000" dirty="0" smtClean="0"/>
              <a:t>En este caso, se presentan una serie de diapositivas referentes a unidad de competencia 1. </a:t>
            </a:r>
            <a:r>
              <a:rPr lang="es-ES" sz="2000" dirty="0"/>
              <a:t>Marco Legal y Programático del proceso de Gestión del Ordenamiento </a:t>
            </a:r>
            <a:r>
              <a:rPr lang="es-ES" sz="2000" dirty="0" smtClean="0"/>
              <a:t>Territorial</a:t>
            </a:r>
            <a:r>
              <a:rPr lang="es-ES" sz="2000" dirty="0" smtClean="0"/>
              <a:t>, </a:t>
            </a:r>
            <a:r>
              <a:rPr lang="es-ES" sz="2000" dirty="0" smtClean="0"/>
              <a:t>cuyo objetivo es que los estudiantes establezcan </a:t>
            </a:r>
            <a:r>
              <a:rPr lang="es-ES" sz="2000" dirty="0"/>
              <a:t>el marco programático de un proceso de gestión, mediante el análisis del marco legal y programático contemplado en la legislación mexicana; a partir del análisis de los conceptos aplicados en </a:t>
            </a:r>
            <a:r>
              <a:rPr lang="es-ES" sz="2000" dirty="0" smtClean="0"/>
              <a:t>del </a:t>
            </a:r>
            <a:r>
              <a:rPr lang="es-ES" sz="2000" dirty="0"/>
              <a:t>marco </a:t>
            </a:r>
            <a:r>
              <a:rPr lang="es-ES" sz="2000" dirty="0" smtClean="0"/>
              <a:t>de referencia</a:t>
            </a:r>
            <a:r>
              <a:rPr lang="es-MX" sz="2000" dirty="0" smtClean="0"/>
              <a:t>.</a:t>
            </a:r>
            <a:endParaRPr lang="es-ES" sz="2000" dirty="0"/>
          </a:p>
        </p:txBody>
      </p:sp>
    </p:spTree>
    <p:extLst>
      <p:ext uri="{BB962C8B-B14F-4D97-AF65-F5344CB8AC3E}">
        <p14:creationId xmlns:p14="http://schemas.microsoft.com/office/powerpoint/2010/main" val="35319961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39552" y="2348880"/>
            <a:ext cx="8229600" cy="4248472"/>
          </a:xfrm>
        </p:spPr>
        <p:txBody>
          <a:bodyPr>
            <a:normAutofit/>
          </a:bodyPr>
          <a:lstStyle/>
          <a:p>
            <a:pPr marL="109728" indent="0">
              <a:buNone/>
            </a:pPr>
            <a:r>
              <a:rPr lang="es-MX" altLang="es-MX" sz="2800" dirty="0">
                <a:solidFill>
                  <a:schemeClr val="bg2">
                    <a:lumMod val="50000"/>
                  </a:schemeClr>
                </a:solidFill>
              </a:rPr>
              <a:t>Programa</a:t>
            </a:r>
            <a:r>
              <a:rPr lang="es-MX" altLang="es-MX" sz="2800" dirty="0"/>
              <a:t>:</a:t>
            </a:r>
            <a:r>
              <a:rPr lang="es-MX" altLang="es-MX" sz="2800" dirty="0">
                <a:solidFill>
                  <a:schemeClr val="bg2">
                    <a:lumMod val="50000"/>
                  </a:schemeClr>
                </a:solidFill>
              </a:rPr>
              <a:t> </a:t>
            </a:r>
            <a:r>
              <a:rPr lang="es-MX" altLang="es-MX" sz="2800" dirty="0"/>
              <a:t>Es la ordenación en el tiempo y el espacio de los acontecimientos para tomar acciones. </a:t>
            </a:r>
          </a:p>
          <a:p>
            <a:pPr marL="109728" indent="0">
              <a:buNone/>
            </a:pPr>
            <a:endParaRPr lang="es-MX" altLang="es-MX" sz="2800" dirty="0"/>
          </a:p>
          <a:p>
            <a:endParaRPr lang="es-MX" sz="3200" dirty="0"/>
          </a:p>
        </p:txBody>
      </p:sp>
      <p:pic>
        <p:nvPicPr>
          <p:cNvPr id="6" name="Picture 3"/>
          <p:cNvPicPr>
            <a:picLocks noChangeAspect="1" noChangeArrowheads="1"/>
          </p:cNvPicPr>
          <p:nvPr/>
        </p:nvPicPr>
        <p:blipFill>
          <a:blip r:embed="rId2"/>
          <a:srcRect/>
          <a:stretch>
            <a:fillRect/>
          </a:stretch>
        </p:blipFill>
        <p:spPr bwMode="auto">
          <a:xfrm>
            <a:off x="1403648" y="620688"/>
            <a:ext cx="5899122" cy="1080120"/>
          </a:xfrm>
          <a:prstGeom prst="rect">
            <a:avLst/>
          </a:prstGeom>
          <a:ln>
            <a:noFill/>
          </a:ln>
          <a:effectLst>
            <a:outerShdw blurRad="190500" algn="tl" rotWithShape="0">
              <a:srgbClr val="000000">
                <a:alpha val="70000"/>
              </a:srgbClr>
            </a:outerShdw>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agen 2"/>
          <p:cNvPicPr>
            <a:picLocks noChangeAspect="1"/>
          </p:cNvPicPr>
          <p:nvPr/>
        </p:nvPicPr>
        <p:blipFill>
          <a:blip r:embed="rId3"/>
          <a:stretch>
            <a:fillRect/>
          </a:stretch>
        </p:blipFill>
        <p:spPr>
          <a:xfrm>
            <a:off x="3347864" y="3773390"/>
            <a:ext cx="2992363" cy="2823962"/>
          </a:xfrm>
          <a:prstGeom prst="rect">
            <a:avLst/>
          </a:prstGeom>
        </p:spPr>
      </p:pic>
    </p:spTree>
    <p:extLst>
      <p:ext uri="{BB962C8B-B14F-4D97-AF65-F5344CB8AC3E}">
        <p14:creationId xmlns:p14="http://schemas.microsoft.com/office/powerpoint/2010/main" val="38170094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72616" y="4653136"/>
            <a:ext cx="4392488" cy="461665"/>
          </a:xfrm>
          <a:prstGeom prst="rect">
            <a:avLst/>
          </a:prstGeom>
        </p:spPr>
        <p:txBody>
          <a:bodyPr wrap="square">
            <a:spAutoFit/>
          </a:bodyPr>
          <a:lstStyle/>
          <a:p>
            <a:r>
              <a:rPr lang="es-MX" altLang="es-MX" sz="2400" dirty="0" smtClean="0"/>
              <a:t>. </a:t>
            </a:r>
            <a:endParaRPr lang="es-MX" altLang="es-MX" sz="2400" dirty="0"/>
          </a:p>
        </p:txBody>
      </p:sp>
      <p:sp>
        <p:nvSpPr>
          <p:cNvPr id="9" name="Título 8"/>
          <p:cNvSpPr>
            <a:spLocks noGrp="1"/>
          </p:cNvSpPr>
          <p:nvPr>
            <p:ph type="title"/>
          </p:nvPr>
        </p:nvSpPr>
        <p:spPr/>
        <p:txBody>
          <a:bodyPr/>
          <a:lstStyle/>
          <a:p>
            <a:r>
              <a:rPr lang="es-MX" altLang="es-MX" dirty="0">
                <a:solidFill>
                  <a:schemeClr val="bg2">
                    <a:lumMod val="50000"/>
                  </a:schemeClr>
                </a:solidFill>
              </a:rPr>
              <a:t>Diagnóstico</a:t>
            </a:r>
            <a:endParaRPr lang="es-MX" dirty="0"/>
          </a:p>
        </p:txBody>
      </p:sp>
      <p:sp>
        <p:nvSpPr>
          <p:cNvPr id="11" name="Marcador de contenido 10"/>
          <p:cNvSpPr>
            <a:spLocks noGrp="1"/>
          </p:cNvSpPr>
          <p:nvPr>
            <p:ph sz="half" idx="2"/>
          </p:nvPr>
        </p:nvSpPr>
        <p:spPr/>
        <p:txBody>
          <a:bodyPr>
            <a:normAutofit fontScale="92500"/>
          </a:bodyPr>
          <a:lstStyle/>
          <a:p>
            <a:r>
              <a:rPr lang="es-MX" altLang="es-MX" dirty="0" smtClean="0"/>
              <a:t>¿</a:t>
            </a:r>
            <a:r>
              <a:rPr lang="es-MX" altLang="es-MX" dirty="0"/>
              <a:t>Cuál es la situación actual de la realidad y porqué? El sistema de planeación comienza por un intento de apreciar su situación actual y valorar los factores determinantes de la misma</a:t>
            </a:r>
            <a:endParaRPr lang="es-MX" dirty="0"/>
          </a:p>
        </p:txBody>
      </p:sp>
      <p:pic>
        <p:nvPicPr>
          <p:cNvPr id="14" name="Picture 4" descr="Resultado de imagen para diagnostico"/>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724819"/>
            <a:ext cx="4038600" cy="403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60022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71573" y="1417638"/>
            <a:ext cx="8545798" cy="5179714"/>
          </a:xfrm>
          <a:prstGeom prst="rect">
            <a:avLst/>
          </a:prstGeom>
          <a:ln>
            <a:noFill/>
          </a:ln>
          <a:effectLst>
            <a:softEdge rad="112500"/>
          </a:effectLst>
        </p:spPr>
      </p:pic>
      <p:sp>
        <p:nvSpPr>
          <p:cNvPr id="2" name="Marcador de contenido 1"/>
          <p:cNvSpPr>
            <a:spLocks noGrp="1"/>
          </p:cNvSpPr>
          <p:nvPr>
            <p:ph idx="1"/>
          </p:nvPr>
        </p:nvSpPr>
        <p:spPr>
          <a:xfrm>
            <a:off x="4860032" y="3212976"/>
            <a:ext cx="3826768" cy="3096344"/>
          </a:xfrm>
        </p:spPr>
        <p:txBody>
          <a:bodyPr>
            <a:normAutofit lnSpcReduction="10000"/>
          </a:bodyPr>
          <a:lstStyle/>
          <a:p>
            <a:pPr marL="109728" indent="0">
              <a:buNone/>
            </a:pPr>
            <a:endParaRPr lang="es-MX" altLang="es-MX" sz="2000" dirty="0">
              <a:solidFill>
                <a:schemeClr val="bg1"/>
              </a:solidFill>
            </a:endParaRPr>
          </a:p>
          <a:p>
            <a:pPr marL="109728" indent="0">
              <a:buNone/>
            </a:pPr>
            <a:r>
              <a:rPr lang="es-MX" altLang="es-MX" sz="2000" dirty="0" smtClean="0">
                <a:solidFill>
                  <a:schemeClr val="bg1"/>
                </a:solidFill>
              </a:rPr>
              <a:t>¿A dónde se dirige la empresa o situación? Además de diagnosticar correctamente su actual posición, tiene que apreciarse también cual será esta si no cambian sus políticas actuales y las tendencias del mercado. </a:t>
            </a:r>
          </a:p>
          <a:p>
            <a:endParaRPr lang="es-MX" dirty="0">
              <a:solidFill>
                <a:schemeClr val="bg1"/>
              </a:solidFill>
            </a:endParaRPr>
          </a:p>
        </p:txBody>
      </p:sp>
      <p:sp>
        <p:nvSpPr>
          <p:cNvPr id="3" name="Título 2"/>
          <p:cNvSpPr>
            <a:spLocks noGrp="1"/>
          </p:cNvSpPr>
          <p:nvPr>
            <p:ph type="title"/>
          </p:nvPr>
        </p:nvSpPr>
        <p:spPr/>
        <p:txBody>
          <a:bodyPr/>
          <a:lstStyle/>
          <a:p>
            <a:r>
              <a:rPr lang="es-MX" altLang="es-MX" sz="4400" dirty="0">
                <a:solidFill>
                  <a:schemeClr val="bg2">
                    <a:lumMod val="50000"/>
                  </a:schemeClr>
                </a:solidFill>
              </a:rPr>
              <a:t>Pronóstico</a:t>
            </a:r>
            <a:endParaRPr lang="es-MX" dirty="0"/>
          </a:p>
        </p:txBody>
      </p:sp>
    </p:spTree>
    <p:extLst>
      <p:ext uri="{BB962C8B-B14F-4D97-AF65-F5344CB8AC3E}">
        <p14:creationId xmlns:p14="http://schemas.microsoft.com/office/powerpoint/2010/main" val="28283805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23528" y="1340768"/>
            <a:ext cx="3888432" cy="4401205"/>
          </a:xfrm>
          <a:prstGeom prst="rect">
            <a:avLst/>
          </a:prstGeom>
        </p:spPr>
        <p:txBody>
          <a:bodyPr wrap="square">
            <a:spAutoFit/>
          </a:bodyPr>
          <a:lstStyle/>
          <a:p>
            <a:pPr marL="109728" indent="0">
              <a:buNone/>
            </a:pPr>
            <a:r>
              <a:rPr lang="es-MX" altLang="es-MX" sz="2000" dirty="0">
                <a:solidFill>
                  <a:schemeClr val="bg2">
                    <a:lumMod val="50000"/>
                  </a:schemeClr>
                </a:solidFill>
              </a:rPr>
              <a:t>Estrategia</a:t>
            </a:r>
            <a:r>
              <a:rPr lang="es-MX" altLang="es-MX" sz="2000" dirty="0"/>
              <a:t>:</a:t>
            </a:r>
            <a:r>
              <a:rPr lang="es-MX" altLang="es-MX" sz="2000" dirty="0">
                <a:solidFill>
                  <a:schemeClr val="bg2">
                    <a:lumMod val="50000"/>
                  </a:schemeClr>
                </a:solidFill>
              </a:rPr>
              <a:t> </a:t>
            </a:r>
            <a:r>
              <a:rPr lang="es-MX" altLang="es-MX" sz="2000" dirty="0"/>
              <a:t>¿Cuál es el mejor modo de llegar al punto señalado?. Es el proceso por el cual se determina la asignación de recursos para lograr los mejores objetivos de la empresa u organización. </a:t>
            </a:r>
            <a:endParaRPr lang="es-MX" altLang="es-MX" sz="2000" dirty="0" smtClean="0"/>
          </a:p>
          <a:p>
            <a:pPr marL="109728" indent="0">
              <a:buNone/>
            </a:pPr>
            <a:endParaRPr lang="es-MX" altLang="es-MX" sz="2000" dirty="0"/>
          </a:p>
          <a:p>
            <a:pPr marL="109728" indent="0">
              <a:buNone/>
            </a:pPr>
            <a:r>
              <a:rPr lang="es-MX" altLang="es-MX" sz="2000" dirty="0" smtClean="0"/>
              <a:t>Este </a:t>
            </a:r>
            <a:r>
              <a:rPr lang="es-MX" altLang="es-MX" sz="2000" dirty="0"/>
              <a:t>concepto incluye propósitos, misiones, objetivos, programas y métodos clave para implantarla. </a:t>
            </a:r>
          </a:p>
        </p:txBody>
      </p:sp>
      <p:pic>
        <p:nvPicPr>
          <p:cNvPr id="3076" name="Picture 4" descr="Resultado de imagen para estrategia de plane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1436131"/>
            <a:ext cx="4680520" cy="359492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84981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81329"/>
            <a:ext cx="8075240" cy="3171808"/>
          </a:xfrm>
        </p:spPr>
        <p:txBody>
          <a:bodyPr>
            <a:normAutofit fontScale="85000" lnSpcReduction="10000"/>
          </a:bodyPr>
          <a:lstStyle/>
          <a:p>
            <a:r>
              <a:rPr lang="es-MX" altLang="es-MX" dirty="0"/>
              <a:t>La planificación consiste en definir las metas de la organización, establecer una estrategia general para alcanzarlas y trazar planes exhaustivos para integrar y coordinar el trabajo de la organización</a:t>
            </a:r>
            <a:r>
              <a:rPr lang="es-MX" altLang="es-MX" dirty="0" smtClean="0"/>
              <a:t>.</a:t>
            </a:r>
          </a:p>
          <a:p>
            <a:pPr marL="109728" indent="0">
              <a:buNone/>
            </a:pPr>
            <a:endParaRPr lang="es-MX" altLang="es-MX" dirty="0"/>
          </a:p>
          <a:p>
            <a:r>
              <a:rPr lang="es-MX" altLang="es-MX" dirty="0"/>
              <a:t>Se ocupa tanto de los fines </a:t>
            </a:r>
            <a:r>
              <a:rPr lang="es-MX" altLang="es-MX" dirty="0">
                <a:solidFill>
                  <a:schemeClr val="bg2">
                    <a:lumMod val="50000"/>
                  </a:schemeClr>
                </a:solidFill>
              </a:rPr>
              <a:t>(que hay que hacer) </a:t>
            </a:r>
            <a:r>
              <a:rPr lang="es-MX" altLang="es-MX" dirty="0"/>
              <a:t>como de los medios </a:t>
            </a:r>
            <a:r>
              <a:rPr lang="es-MX" altLang="es-MX" dirty="0">
                <a:solidFill>
                  <a:schemeClr val="bg2">
                    <a:lumMod val="50000"/>
                  </a:schemeClr>
                </a:solidFill>
              </a:rPr>
              <a:t>(cómo hay que hacerlo)</a:t>
            </a:r>
            <a:r>
              <a:rPr lang="es-MX" altLang="es-MX" dirty="0"/>
              <a:t>. (</a:t>
            </a:r>
            <a:r>
              <a:rPr lang="es-MX" altLang="es-MX" dirty="0" err="1"/>
              <a:t>Robbins</a:t>
            </a:r>
            <a:r>
              <a:rPr lang="es-MX" altLang="es-MX" dirty="0"/>
              <a:t> y </a:t>
            </a:r>
            <a:r>
              <a:rPr lang="es-MX" altLang="es-MX" dirty="0" err="1"/>
              <a:t>Coulter</a:t>
            </a:r>
            <a:r>
              <a:rPr lang="es-MX" altLang="es-MX" dirty="0"/>
              <a:t>, 2005) y de hacerlo, es la </a:t>
            </a:r>
            <a:r>
              <a:rPr lang="es-MX" altLang="es-MX" dirty="0" err="1"/>
              <a:t>ejecusión</a:t>
            </a:r>
            <a:r>
              <a:rPr lang="es-MX" altLang="es-MX" dirty="0" smtClean="0"/>
              <a:t>.</a:t>
            </a:r>
            <a:endParaRPr lang="es-MX" altLang="es-MX" dirty="0"/>
          </a:p>
        </p:txBody>
      </p:sp>
      <p:sp>
        <p:nvSpPr>
          <p:cNvPr id="3" name="Título 2"/>
          <p:cNvSpPr>
            <a:spLocks noGrp="1"/>
          </p:cNvSpPr>
          <p:nvPr>
            <p:ph type="title"/>
          </p:nvPr>
        </p:nvSpPr>
        <p:spPr/>
        <p:txBody>
          <a:bodyPr/>
          <a:lstStyle/>
          <a:p>
            <a:r>
              <a:rPr lang="es-MX" dirty="0" smtClean="0"/>
              <a:t>Planificación</a:t>
            </a:r>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4509120"/>
            <a:ext cx="2880320" cy="1905555"/>
          </a:xfrm>
          <a:prstGeom prst="roundRect">
            <a:avLst>
              <a:gd name="adj" fmla="val 8594"/>
            </a:avLst>
          </a:prstGeom>
          <a:solidFill>
            <a:srgbClr val="FFFFFF">
              <a:shade val="85000"/>
            </a:srgbClr>
          </a:solidFill>
          <a:ln>
            <a:noFill/>
          </a:ln>
          <a:effectLst>
            <a:glow rad="228600">
              <a:schemeClr val="accent1">
                <a:satMod val="175000"/>
                <a:alpha val="40000"/>
              </a:schemeClr>
            </a:glow>
            <a:reflection blurRad="12700" stA="38000" endPos="28000" dist="5000" dir="5400000" sy="-100000" algn="bl" rotWithShape="0"/>
            <a:softEdge rad="6350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54372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2" name="Picture 8" descr="Resultado de imagen para Ley General del Equilibrio EcolÃ³gico y ProtecciÃ³n al Ambien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628800"/>
            <a:ext cx="1718737" cy="2148084"/>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6148" name="Picture 4" descr="Resultado de imagen para dof 20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2333" y="4795664"/>
            <a:ext cx="1864568" cy="1864568"/>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Resultado de imagen para PUM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5007777"/>
            <a:ext cx="2688233" cy="1585011"/>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6146" name="Picture 2" descr="Resultado de imagen para constitucion politica de los estados unidos mexicano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5042" r="6349" b="12463"/>
          <a:stretch/>
        </p:blipFill>
        <p:spPr bwMode="auto">
          <a:xfrm>
            <a:off x="5580111" y="1645713"/>
            <a:ext cx="2749011" cy="158417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3" name="Título 2"/>
          <p:cNvSpPr>
            <a:spLocks noGrp="1"/>
          </p:cNvSpPr>
          <p:nvPr>
            <p:ph type="title"/>
          </p:nvPr>
        </p:nvSpPr>
        <p:spPr>
          <a:xfrm>
            <a:off x="467544" y="620688"/>
            <a:ext cx="8229600" cy="1143000"/>
          </a:xfrm>
        </p:spPr>
        <p:txBody>
          <a:bodyPr>
            <a:normAutofit fontScale="90000"/>
          </a:bodyPr>
          <a:lstStyle/>
          <a:p>
            <a:r>
              <a:rPr lang="es-ES" dirty="0"/>
              <a:t>1.2.	Análisis de la Normatividad de O.T.</a:t>
            </a:r>
            <a:endParaRPr lang="es-MX" dirty="0"/>
          </a:p>
        </p:txBody>
      </p:sp>
      <p:graphicFrame>
        <p:nvGraphicFramePr>
          <p:cNvPr id="4" name="Diagrama 3"/>
          <p:cNvGraphicFramePr/>
          <p:nvPr>
            <p:extLst>
              <p:ext uri="{D42A27DB-BD31-4B8C-83A1-F6EECF244321}">
                <p14:modId xmlns:p14="http://schemas.microsoft.com/office/powerpoint/2010/main" val="2740223053"/>
              </p:ext>
            </p:extLst>
          </p:nvPr>
        </p:nvGraphicFramePr>
        <p:xfrm>
          <a:off x="467544" y="1763688"/>
          <a:ext cx="8229600" cy="47616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5254110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395536" y="1124744"/>
            <a:ext cx="8229600" cy="4251928"/>
          </a:xfrm>
        </p:spPr>
        <p:txBody>
          <a:bodyPr>
            <a:normAutofit/>
          </a:bodyPr>
          <a:lstStyle/>
          <a:p>
            <a:pPr>
              <a:buFont typeface="Wingdings" panose="05000000000000000000" pitchFamily="2" charset="2"/>
              <a:buChar char="Ø"/>
            </a:pPr>
            <a:r>
              <a:rPr lang="es-MX" sz="2000" b="1" dirty="0">
                <a:solidFill>
                  <a:schemeClr val="bg2">
                    <a:lumMod val="50000"/>
                  </a:schemeClr>
                </a:solidFill>
              </a:rPr>
              <a:t>Constitución Política de los Estados Unidos </a:t>
            </a:r>
            <a:r>
              <a:rPr lang="es-MX" sz="2000" b="1" dirty="0" smtClean="0">
                <a:solidFill>
                  <a:schemeClr val="bg2">
                    <a:lumMod val="50000"/>
                  </a:schemeClr>
                </a:solidFill>
              </a:rPr>
              <a:t>Mexicanos</a:t>
            </a:r>
          </a:p>
          <a:p>
            <a:pPr marL="109728" indent="0">
              <a:buNone/>
            </a:pPr>
            <a:endParaRPr lang="es-MX" sz="2000" b="1" dirty="0">
              <a:solidFill>
                <a:schemeClr val="bg2">
                  <a:lumMod val="50000"/>
                </a:schemeClr>
              </a:solidFill>
            </a:endParaRPr>
          </a:p>
          <a:p>
            <a:pPr>
              <a:buFont typeface="Wingdings" panose="05000000000000000000" pitchFamily="2" charset="2"/>
              <a:buChar char="Ø"/>
            </a:pPr>
            <a:r>
              <a:rPr lang="es-MX" sz="2000" b="1" dirty="0" smtClean="0">
                <a:solidFill>
                  <a:schemeClr val="bg2">
                    <a:lumMod val="50000"/>
                  </a:schemeClr>
                </a:solidFill>
              </a:rPr>
              <a:t>Ley General de </a:t>
            </a:r>
            <a:r>
              <a:rPr lang="es-MX" sz="2000" b="1" dirty="0">
                <a:solidFill>
                  <a:schemeClr val="bg2">
                    <a:lumMod val="50000"/>
                  </a:schemeClr>
                </a:solidFill>
              </a:rPr>
              <a:t>Asentamientos </a:t>
            </a:r>
            <a:r>
              <a:rPr lang="es-MX" sz="2000" b="1" dirty="0" smtClean="0">
                <a:solidFill>
                  <a:schemeClr val="bg2">
                    <a:lumMod val="50000"/>
                  </a:schemeClr>
                </a:solidFill>
              </a:rPr>
              <a:t>Humanos</a:t>
            </a:r>
          </a:p>
          <a:p>
            <a:pPr marL="109728" indent="0">
              <a:buNone/>
            </a:pPr>
            <a:r>
              <a:rPr lang="es-MX" sz="1600" dirty="0">
                <a:cs typeface="Arial" panose="020B0604020202020204" pitchFamily="34" charset="0"/>
              </a:rPr>
              <a:t>La expedición de la Ley General de Asentamientos Humanos  fue el ordenamiento que por primera vez estableció un régimen de planeación que iba más allá de la simple gestión del crecimiento urbano, sin embargo no creó un verdadero sistema de planeación del desarrollo regional, dado que su énfasis regulatorio ha estado siempre en el desarrollo urbano. </a:t>
            </a:r>
          </a:p>
          <a:p>
            <a:pPr marL="109728" indent="0">
              <a:buNone/>
            </a:pPr>
            <a:endParaRPr lang="es-MX" sz="1600" dirty="0"/>
          </a:p>
          <a:p>
            <a:pPr marL="109728" indent="0">
              <a:buNone/>
            </a:pPr>
            <a:endParaRPr lang="es-MX" sz="2000" dirty="0"/>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4008" y="3861048"/>
            <a:ext cx="3744416" cy="2497057"/>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63500"/>
          </a:effectLst>
        </p:spPr>
      </p:pic>
    </p:spTree>
    <p:extLst>
      <p:ext uri="{BB962C8B-B14F-4D97-AF65-F5344CB8AC3E}">
        <p14:creationId xmlns:p14="http://schemas.microsoft.com/office/powerpoint/2010/main" val="4691231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648500657"/>
              </p:ext>
            </p:extLst>
          </p:nvPr>
        </p:nvGraphicFramePr>
        <p:xfrm>
          <a:off x="323528" y="620688"/>
          <a:ext cx="5050904" cy="5120640"/>
        </p:xfrm>
        <a:graphic>
          <a:graphicData uri="http://schemas.openxmlformats.org/drawingml/2006/table">
            <a:tbl>
              <a:tblPr/>
              <a:tblGrid>
                <a:gridCol w="5050904">
                  <a:extLst>
                    <a:ext uri="{9D8B030D-6E8A-4147-A177-3AD203B41FA5}">
                      <a16:colId xmlns:a16="http://schemas.microsoft.com/office/drawing/2014/main" xmlns="" val="935796276"/>
                    </a:ext>
                  </a:extLst>
                </a:gridCol>
              </a:tblGrid>
              <a:tr h="3888432">
                <a:tc>
                  <a:txBody>
                    <a:bodyPr/>
                    <a:lstStyle/>
                    <a:p>
                      <a:pPr marL="285750" indent="-285750">
                        <a:buFont typeface="Wingdings" panose="05000000000000000000" pitchFamily="2" charset="2"/>
                        <a:buChar char="Ø"/>
                      </a:pPr>
                      <a:r>
                        <a:rPr lang="es-MX" b="1" dirty="0" smtClean="0">
                          <a:solidFill>
                            <a:schemeClr val="bg2">
                              <a:lumMod val="50000"/>
                            </a:schemeClr>
                          </a:solidFill>
                          <a:effectLst/>
                          <a:latin typeface="+mn-lt"/>
                        </a:rPr>
                        <a:t>Reglas de Operación del Programa de Fomento a</a:t>
                      </a:r>
                      <a:r>
                        <a:rPr lang="es-MX" b="1" baseline="0" dirty="0" smtClean="0">
                          <a:solidFill>
                            <a:schemeClr val="bg2">
                              <a:lumMod val="50000"/>
                            </a:schemeClr>
                          </a:solidFill>
                          <a:effectLst/>
                          <a:latin typeface="+mn-lt"/>
                        </a:rPr>
                        <a:t> l</a:t>
                      </a:r>
                      <a:r>
                        <a:rPr lang="es-MX" b="1" dirty="0" smtClean="0">
                          <a:solidFill>
                            <a:schemeClr val="bg2">
                              <a:lumMod val="50000"/>
                            </a:schemeClr>
                          </a:solidFill>
                          <a:effectLst/>
                          <a:latin typeface="+mn-lt"/>
                        </a:rPr>
                        <a:t>a Planeación Urbana,</a:t>
                      </a:r>
                      <a:r>
                        <a:rPr lang="es-MX" b="1" baseline="0" dirty="0" smtClean="0">
                          <a:solidFill>
                            <a:schemeClr val="bg2">
                              <a:lumMod val="50000"/>
                            </a:schemeClr>
                          </a:solidFill>
                          <a:effectLst/>
                          <a:latin typeface="+mn-lt"/>
                        </a:rPr>
                        <a:t> </a:t>
                      </a:r>
                      <a:r>
                        <a:rPr lang="es-MX" b="1" dirty="0" smtClean="0">
                          <a:solidFill>
                            <a:schemeClr val="bg2">
                              <a:lumMod val="50000"/>
                            </a:schemeClr>
                          </a:solidFill>
                          <a:effectLst/>
                          <a:latin typeface="+mn-lt"/>
                        </a:rPr>
                        <a:t>Metropolitana y Ordenamiento Territorial (PUMOT)</a:t>
                      </a:r>
                    </a:p>
                    <a:p>
                      <a:pPr marL="0" indent="0">
                        <a:buFont typeface="Wingdings" panose="05000000000000000000" pitchFamily="2" charset="2"/>
                        <a:buNone/>
                      </a:pPr>
                      <a:endParaRPr lang="es-MX" sz="2400" b="1" dirty="0" smtClean="0">
                        <a:solidFill>
                          <a:schemeClr val="bg2">
                            <a:lumMod val="50000"/>
                          </a:schemeClr>
                        </a:solidFill>
                        <a:effectLst/>
                        <a:latin typeface="+mn-lt"/>
                      </a:endParaRPr>
                    </a:p>
                    <a:p>
                      <a:pPr marL="285750" indent="-285750">
                        <a:buFont typeface="Arial" panose="020B0604020202020204" pitchFamily="34" charset="0"/>
                        <a:buChar char="•"/>
                      </a:pPr>
                      <a:r>
                        <a:rPr lang="es-MX" sz="1800" b="0" dirty="0" smtClean="0">
                          <a:solidFill>
                            <a:schemeClr val="tx1"/>
                          </a:solidFill>
                          <a:effectLst/>
                          <a:latin typeface="+mn-lt"/>
                        </a:rPr>
                        <a:t>Tiene como objetivo fomentar el ordenamiento territorial y urbano de las entidades federativas, zonas metropolitanas, municipios y demarcaciones territoriales.</a:t>
                      </a:r>
                    </a:p>
                    <a:p>
                      <a:pPr marL="285750" indent="-285750">
                        <a:buFont typeface="Arial" panose="020B0604020202020204" pitchFamily="34" charset="0"/>
                        <a:buChar char="•"/>
                      </a:pPr>
                      <a:endParaRPr lang="es-MX" sz="1800" b="0" dirty="0" smtClean="0">
                        <a:solidFill>
                          <a:schemeClr val="tx1"/>
                        </a:solidFill>
                        <a:effectLst/>
                        <a:latin typeface="+mn-lt"/>
                      </a:endParaRPr>
                    </a:p>
                    <a:p>
                      <a:pPr marL="285750" indent="-285750">
                        <a:buFont typeface="Arial" panose="020B0604020202020204" pitchFamily="34" charset="0"/>
                        <a:buChar char="•"/>
                      </a:pPr>
                      <a:r>
                        <a:rPr lang="es-MX" sz="1800" b="0" dirty="0" smtClean="0">
                          <a:solidFill>
                            <a:schemeClr val="tx1"/>
                          </a:solidFill>
                          <a:effectLst/>
                          <a:latin typeface="+mn-lt"/>
                        </a:rPr>
                        <a:t>El objetivo de la convocatoria del PUMOT, es dar inicio a la recepción de solicitudes de los gobiernos estatales, municipales y de las demarcaciones territoriales de la Ciudad de México. En ésta se establecen las bases generales de participación en el Programa.</a:t>
                      </a:r>
                      <a:endParaRPr lang="es-MX" sz="1800" b="0" dirty="0">
                        <a:solidFill>
                          <a:schemeClr val="tx1"/>
                        </a:solidFill>
                        <a:effectLst/>
                        <a:latin typeface="+mn-lt"/>
                      </a:endParaRPr>
                    </a:p>
                  </a:txBody>
                  <a:tcPr>
                    <a:lnL>
                      <a:noFill/>
                    </a:lnL>
                    <a:lnR>
                      <a:noFill/>
                    </a:lnR>
                    <a:lnT>
                      <a:noFill/>
                    </a:lnT>
                    <a:lnB>
                      <a:noFill/>
                    </a:lnB>
                  </a:tcPr>
                </a:tc>
                <a:extLst>
                  <a:ext uri="{0D108BD9-81ED-4DB2-BD59-A6C34878D82A}">
                    <a16:rowId xmlns:a16="http://schemas.microsoft.com/office/drawing/2014/main" xmlns="" val="3382768696"/>
                  </a:ext>
                </a:extLst>
              </a:tr>
            </a:tbl>
          </a:graphicData>
        </a:graphic>
      </p:graphicFrame>
      <p:pic>
        <p:nvPicPr>
          <p:cNvPr id="5122" name="Picture 2" descr="Resultado de imagen para Reglas de OperaciÃ³n del Programa de Fomento a la PlaneaciÃ³n Urbana, Metropolitana y Ordenamiento Territorial (PUMOT) que 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845610"/>
            <a:ext cx="3883149" cy="2670795"/>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51476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67544" y="836712"/>
            <a:ext cx="8064896" cy="1200329"/>
          </a:xfrm>
          <a:prstGeom prst="rect">
            <a:avLst/>
          </a:prstGeom>
        </p:spPr>
        <p:txBody>
          <a:bodyPr wrap="square">
            <a:spAutoFit/>
          </a:bodyPr>
          <a:lstStyle/>
          <a:p>
            <a:pPr marL="342900" indent="-342900">
              <a:buFont typeface="Wingdings" panose="05000000000000000000" pitchFamily="2" charset="2"/>
              <a:buChar char="Ø"/>
            </a:pPr>
            <a:r>
              <a:rPr lang="es-MX" sz="2400" b="1" dirty="0">
                <a:solidFill>
                  <a:schemeClr val="bg2">
                    <a:lumMod val="50000"/>
                  </a:schemeClr>
                </a:solidFill>
              </a:rPr>
              <a:t>Ley General del Equilibrio Ecológico y Protección al </a:t>
            </a:r>
            <a:r>
              <a:rPr lang="es-MX" sz="2400" b="1" dirty="0" smtClean="0">
                <a:solidFill>
                  <a:schemeClr val="bg2">
                    <a:lumMod val="50000"/>
                  </a:schemeClr>
                </a:solidFill>
              </a:rPr>
              <a:t>Ambiente</a:t>
            </a:r>
          </a:p>
          <a:p>
            <a:endParaRPr lang="es-MX" sz="2400" b="1" dirty="0">
              <a:solidFill>
                <a:schemeClr val="bg2">
                  <a:lumMod val="50000"/>
                </a:schemeClr>
              </a:solidFill>
            </a:endParaRPr>
          </a:p>
        </p:txBody>
      </p:sp>
      <p:pic>
        <p:nvPicPr>
          <p:cNvPr id="2052" name="Picture 4" descr="Resultado de imagen para LGEEP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34" y="2212852"/>
            <a:ext cx="4107350" cy="2646362"/>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5" name="Rectángulo 4"/>
          <p:cNvSpPr/>
          <p:nvPr/>
        </p:nvSpPr>
        <p:spPr>
          <a:xfrm>
            <a:off x="4427984" y="2104872"/>
            <a:ext cx="4572000" cy="2862322"/>
          </a:xfrm>
          <a:prstGeom prst="rect">
            <a:avLst/>
          </a:prstGeom>
        </p:spPr>
        <p:txBody>
          <a:bodyPr>
            <a:spAutoFit/>
          </a:bodyPr>
          <a:lstStyle/>
          <a:p>
            <a:pPr marL="109728" indent="0">
              <a:buNone/>
            </a:pPr>
            <a:r>
              <a:rPr lang="es-MX" dirty="0"/>
              <a:t>La expedición de la Ley General del Equilibrio Ecológico y la Protección al Ambiente (LGEEPA), que entró en vigor a principios de 1988, fue un hecho novedoso en la práctica legislativa mexicana, en la medida en que participaron en su diseño actores ubicados fuera del aparato gubernamental y del sistema de partidos.</a:t>
            </a:r>
          </a:p>
        </p:txBody>
      </p:sp>
    </p:spTree>
    <p:extLst>
      <p:ext uri="{BB962C8B-B14F-4D97-AF65-F5344CB8AC3E}">
        <p14:creationId xmlns:p14="http://schemas.microsoft.com/office/powerpoint/2010/main" val="19269693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331640" y="5301208"/>
            <a:ext cx="7632848" cy="1008112"/>
          </a:xfrm>
        </p:spPr>
        <p:txBody>
          <a:bodyPr>
            <a:normAutofit lnSpcReduction="10000"/>
          </a:bodyPr>
          <a:lstStyle/>
          <a:p>
            <a:pPr marL="109728" indent="0">
              <a:buNone/>
            </a:pPr>
            <a:r>
              <a:rPr lang="es-MX" sz="1600" dirty="0" smtClean="0"/>
              <a:t>El objetivo de la tabla es tener es el de </a:t>
            </a:r>
            <a:r>
              <a:rPr lang="es-MX" sz="1600" b="1" dirty="0" smtClean="0">
                <a:solidFill>
                  <a:schemeClr val="bg2">
                    <a:lumMod val="50000"/>
                  </a:schemeClr>
                </a:solidFill>
              </a:rPr>
              <a:t>tener el panorama</a:t>
            </a:r>
            <a:r>
              <a:rPr lang="es-MX" sz="1600" dirty="0" smtClean="0"/>
              <a:t> aún más preciso </a:t>
            </a:r>
            <a:r>
              <a:rPr lang="es-MX" sz="1600" b="1" dirty="0" smtClean="0">
                <a:solidFill>
                  <a:schemeClr val="bg2">
                    <a:lumMod val="50000"/>
                  </a:schemeClr>
                </a:solidFill>
              </a:rPr>
              <a:t>de los instrumentos de planeación </a:t>
            </a:r>
            <a:r>
              <a:rPr lang="es-MX" sz="1600" dirty="0" smtClean="0"/>
              <a:t>y las dependencias de los </a:t>
            </a:r>
            <a:r>
              <a:rPr lang="es-MX" sz="1600" b="1" dirty="0" smtClean="0">
                <a:solidFill>
                  <a:schemeClr val="bg2">
                    <a:lumMod val="50000"/>
                  </a:schemeClr>
                </a:solidFill>
              </a:rPr>
              <a:t>tres niveles de gobierno</a:t>
            </a:r>
            <a:r>
              <a:rPr lang="es-MX" sz="1600" dirty="0" smtClean="0"/>
              <a:t> que intervienen en el tema de Ordenamiento Territorial, la regulación del suelo en el federalismo mexicano.</a:t>
            </a:r>
            <a:endParaRPr lang="es-MX" sz="1600" dirty="0"/>
          </a:p>
        </p:txBody>
      </p:sp>
      <p:sp>
        <p:nvSpPr>
          <p:cNvPr id="3" name="Título 2"/>
          <p:cNvSpPr>
            <a:spLocks noGrp="1"/>
          </p:cNvSpPr>
          <p:nvPr>
            <p:ph type="title"/>
          </p:nvPr>
        </p:nvSpPr>
        <p:spPr>
          <a:xfrm>
            <a:off x="457200" y="692696"/>
            <a:ext cx="8229600" cy="724942"/>
          </a:xfrm>
        </p:spPr>
        <p:txBody>
          <a:bodyPr>
            <a:normAutofit fontScale="90000"/>
          </a:bodyPr>
          <a:lstStyle/>
          <a:p>
            <a:r>
              <a:rPr lang="es-ES" dirty="0"/>
              <a:t>1.3.	Marco Programático del O.T. en los diferentes órdenes</a:t>
            </a:r>
            <a:br>
              <a:rPr lang="es-ES" dirty="0"/>
            </a:br>
            <a:endParaRPr lang="es-MX" dirty="0"/>
          </a:p>
        </p:txBody>
      </p:sp>
      <p:sp>
        <p:nvSpPr>
          <p:cNvPr id="4" name="Llamada de flecha hacia abajo 3"/>
          <p:cNvSpPr/>
          <p:nvPr/>
        </p:nvSpPr>
        <p:spPr>
          <a:xfrm>
            <a:off x="683568" y="1417638"/>
            <a:ext cx="7632848" cy="931242"/>
          </a:xfrm>
          <a:prstGeom prst="downArrow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C</a:t>
            </a:r>
            <a:r>
              <a:rPr lang="es-MX" dirty="0" smtClean="0">
                <a:solidFill>
                  <a:schemeClr val="tx1"/>
                </a:solidFill>
              </a:rPr>
              <a:t>oordinación interinstitucional e intergubernamental</a:t>
            </a:r>
            <a:endParaRPr lang="es-MX" dirty="0">
              <a:solidFill>
                <a:schemeClr val="tx1"/>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776467296"/>
              </p:ext>
            </p:extLst>
          </p:nvPr>
        </p:nvGraphicFramePr>
        <p:xfrm>
          <a:off x="688860" y="2492896"/>
          <a:ext cx="7632848" cy="2456753"/>
        </p:xfrm>
        <a:graphic>
          <a:graphicData uri="http://schemas.openxmlformats.org/drawingml/2006/table">
            <a:tbl>
              <a:tblPr firstRow="1" bandRow="1">
                <a:tableStyleId>{5C22544A-7EE6-4342-B048-85BDC9FD1C3A}</a:tableStyleId>
              </a:tblPr>
              <a:tblGrid>
                <a:gridCol w="1908212">
                  <a:extLst>
                    <a:ext uri="{9D8B030D-6E8A-4147-A177-3AD203B41FA5}">
                      <a16:colId xmlns:a16="http://schemas.microsoft.com/office/drawing/2014/main" xmlns="" val="2059599287"/>
                    </a:ext>
                  </a:extLst>
                </a:gridCol>
                <a:gridCol w="1908212">
                  <a:extLst>
                    <a:ext uri="{9D8B030D-6E8A-4147-A177-3AD203B41FA5}">
                      <a16:colId xmlns:a16="http://schemas.microsoft.com/office/drawing/2014/main" xmlns="" val="914157964"/>
                    </a:ext>
                  </a:extLst>
                </a:gridCol>
                <a:gridCol w="1908212">
                  <a:extLst>
                    <a:ext uri="{9D8B030D-6E8A-4147-A177-3AD203B41FA5}">
                      <a16:colId xmlns:a16="http://schemas.microsoft.com/office/drawing/2014/main" xmlns="" val="2182886557"/>
                    </a:ext>
                  </a:extLst>
                </a:gridCol>
                <a:gridCol w="1908212">
                  <a:extLst>
                    <a:ext uri="{9D8B030D-6E8A-4147-A177-3AD203B41FA5}">
                      <a16:colId xmlns:a16="http://schemas.microsoft.com/office/drawing/2014/main" xmlns="" val="1259701127"/>
                    </a:ext>
                  </a:extLst>
                </a:gridCol>
              </a:tblGrid>
              <a:tr h="314079">
                <a:tc>
                  <a:txBody>
                    <a:bodyPr/>
                    <a:lstStyle/>
                    <a:p>
                      <a:pPr algn="ctr"/>
                      <a:r>
                        <a:rPr lang="es-MX" dirty="0" smtClean="0">
                          <a:solidFill>
                            <a:schemeClr val="bg1"/>
                          </a:solidFill>
                        </a:rPr>
                        <a:t>MATERIA </a:t>
                      </a:r>
                      <a:endParaRPr lang="es-MX" dirty="0">
                        <a:solidFill>
                          <a:schemeClr val="bg1"/>
                        </a:solidFill>
                      </a:endParaRPr>
                    </a:p>
                  </a:txBody>
                  <a:tcPr>
                    <a:solidFill>
                      <a:schemeClr val="bg2">
                        <a:lumMod val="10000"/>
                      </a:schemeClr>
                    </a:solidFill>
                  </a:tcPr>
                </a:tc>
                <a:tc>
                  <a:txBody>
                    <a:bodyPr/>
                    <a:lstStyle/>
                    <a:p>
                      <a:pPr algn="ctr"/>
                      <a:r>
                        <a:rPr lang="es-MX" dirty="0" smtClean="0">
                          <a:solidFill>
                            <a:schemeClr val="bg1"/>
                          </a:solidFill>
                        </a:rPr>
                        <a:t>FEDERAL</a:t>
                      </a:r>
                      <a:endParaRPr lang="es-MX" dirty="0">
                        <a:solidFill>
                          <a:schemeClr val="bg1"/>
                        </a:solidFill>
                      </a:endParaRPr>
                    </a:p>
                  </a:txBody>
                  <a:tcPr>
                    <a:solidFill>
                      <a:schemeClr val="bg2">
                        <a:lumMod val="10000"/>
                      </a:schemeClr>
                    </a:solidFill>
                  </a:tcPr>
                </a:tc>
                <a:tc>
                  <a:txBody>
                    <a:bodyPr/>
                    <a:lstStyle/>
                    <a:p>
                      <a:pPr algn="ctr"/>
                      <a:r>
                        <a:rPr lang="es-MX" dirty="0" smtClean="0">
                          <a:solidFill>
                            <a:schemeClr val="bg1"/>
                          </a:solidFill>
                        </a:rPr>
                        <a:t>ESTATAL</a:t>
                      </a:r>
                      <a:endParaRPr lang="es-MX" dirty="0">
                        <a:solidFill>
                          <a:schemeClr val="bg1"/>
                        </a:solidFill>
                      </a:endParaRPr>
                    </a:p>
                  </a:txBody>
                  <a:tcPr>
                    <a:solidFill>
                      <a:schemeClr val="bg2">
                        <a:lumMod val="10000"/>
                      </a:schemeClr>
                    </a:solidFill>
                  </a:tcPr>
                </a:tc>
                <a:tc>
                  <a:txBody>
                    <a:bodyPr/>
                    <a:lstStyle/>
                    <a:p>
                      <a:pPr algn="ctr"/>
                      <a:r>
                        <a:rPr lang="es-MX" dirty="0" smtClean="0">
                          <a:solidFill>
                            <a:schemeClr val="bg1"/>
                          </a:solidFill>
                        </a:rPr>
                        <a:t>MUNICIPAL</a:t>
                      </a:r>
                      <a:endParaRPr lang="es-MX" dirty="0">
                        <a:solidFill>
                          <a:schemeClr val="bg1"/>
                        </a:solidFill>
                      </a:endParaRPr>
                    </a:p>
                  </a:txBody>
                  <a:tcPr>
                    <a:solidFill>
                      <a:schemeClr val="bg2">
                        <a:lumMod val="10000"/>
                      </a:schemeClr>
                    </a:solidFill>
                  </a:tcPr>
                </a:tc>
                <a:extLst>
                  <a:ext uri="{0D108BD9-81ED-4DB2-BD59-A6C34878D82A}">
                    <a16:rowId xmlns:a16="http://schemas.microsoft.com/office/drawing/2014/main" xmlns="" val="3496761416"/>
                  </a:ext>
                </a:extLst>
              </a:tr>
              <a:tr h="1006775">
                <a:tc>
                  <a:txBody>
                    <a:bodyPr/>
                    <a:lstStyle/>
                    <a:p>
                      <a:pPr algn="ctr"/>
                      <a:r>
                        <a:rPr lang="es-MX" sz="1400" b="1" dirty="0" smtClean="0">
                          <a:solidFill>
                            <a:schemeClr val="bg1"/>
                          </a:solidFill>
                        </a:rPr>
                        <a:t>Territorial/Urbano</a:t>
                      </a:r>
                      <a:endParaRPr lang="es-MX" sz="1400" b="1" dirty="0">
                        <a:solidFill>
                          <a:schemeClr val="bg1"/>
                        </a:solidFill>
                      </a:endParaRPr>
                    </a:p>
                  </a:txBody>
                  <a:tcPr>
                    <a:solidFill>
                      <a:schemeClr val="bg2">
                        <a:lumMod val="10000"/>
                      </a:schemeClr>
                    </a:solidFill>
                  </a:tcPr>
                </a:tc>
                <a:tc>
                  <a:txBody>
                    <a:bodyPr/>
                    <a:lstStyle/>
                    <a:p>
                      <a:r>
                        <a:rPr lang="es-MX" sz="1400" dirty="0" smtClean="0">
                          <a:solidFill>
                            <a:schemeClr val="tx1"/>
                          </a:solidFill>
                        </a:rPr>
                        <a:t>SEDATU</a:t>
                      </a:r>
                      <a:endParaRPr lang="es-MX" sz="1400" dirty="0">
                        <a:solidFill>
                          <a:schemeClr val="tx1"/>
                        </a:solidFill>
                      </a:endParaRPr>
                    </a:p>
                  </a:txBody>
                  <a:tcPr/>
                </a:tc>
                <a:tc>
                  <a:txBody>
                    <a:bodyPr/>
                    <a:lstStyle/>
                    <a:p>
                      <a:r>
                        <a:rPr lang="es-MX" sz="1400" dirty="0" smtClean="0">
                          <a:solidFill>
                            <a:schemeClr val="tx1"/>
                          </a:solidFill>
                        </a:rPr>
                        <a:t>SEDUR: Secretaría</a:t>
                      </a:r>
                      <a:r>
                        <a:rPr lang="es-MX" sz="1400" baseline="0" dirty="0" smtClean="0">
                          <a:solidFill>
                            <a:schemeClr val="tx1"/>
                          </a:solidFill>
                        </a:rPr>
                        <a:t> de Desarrollo Urbano</a:t>
                      </a:r>
                      <a:endParaRPr lang="es-MX" sz="1400" dirty="0">
                        <a:solidFill>
                          <a:schemeClr val="tx1"/>
                        </a:solidFill>
                      </a:endParaRPr>
                    </a:p>
                  </a:txBody>
                  <a:tcPr/>
                </a:tc>
                <a:tc>
                  <a:txBody>
                    <a:bodyPr/>
                    <a:lstStyle/>
                    <a:p>
                      <a:r>
                        <a:rPr lang="es-MX" sz="1400" dirty="0" smtClean="0">
                          <a:solidFill>
                            <a:schemeClr val="tx1"/>
                          </a:solidFill>
                        </a:rPr>
                        <a:t>Dirección de Desarrollo Urbano</a:t>
                      </a:r>
                      <a:endParaRPr lang="es-MX" sz="1400" dirty="0">
                        <a:solidFill>
                          <a:schemeClr val="tx1"/>
                        </a:solidFill>
                      </a:endParaRPr>
                    </a:p>
                  </a:txBody>
                  <a:tcPr/>
                </a:tc>
                <a:extLst>
                  <a:ext uri="{0D108BD9-81ED-4DB2-BD59-A6C34878D82A}">
                    <a16:rowId xmlns:a16="http://schemas.microsoft.com/office/drawing/2014/main" xmlns="" val="4260948481"/>
                  </a:ext>
                </a:extLst>
              </a:tr>
              <a:tr h="542109">
                <a:tc>
                  <a:txBody>
                    <a:bodyPr/>
                    <a:lstStyle/>
                    <a:p>
                      <a:pPr algn="ctr"/>
                      <a:r>
                        <a:rPr lang="es-MX" sz="1400" b="1" dirty="0" smtClean="0">
                          <a:solidFill>
                            <a:schemeClr val="bg1"/>
                          </a:solidFill>
                        </a:rPr>
                        <a:t>Ambiental</a:t>
                      </a:r>
                      <a:endParaRPr lang="es-MX" sz="1400" b="1" dirty="0">
                        <a:solidFill>
                          <a:schemeClr val="bg1"/>
                        </a:solidFill>
                      </a:endParaRPr>
                    </a:p>
                  </a:txBody>
                  <a:tcPr>
                    <a:solidFill>
                      <a:schemeClr val="bg2">
                        <a:lumMod val="10000"/>
                      </a:schemeClr>
                    </a:solidFill>
                  </a:tcPr>
                </a:tc>
                <a:tc>
                  <a:txBody>
                    <a:bodyPr/>
                    <a:lstStyle/>
                    <a:p>
                      <a:r>
                        <a:rPr lang="es-MX" sz="1400" dirty="0" smtClean="0">
                          <a:solidFill>
                            <a:schemeClr val="tx1"/>
                          </a:solidFill>
                        </a:rPr>
                        <a:t>SEMARNAT</a:t>
                      </a:r>
                      <a:endParaRPr lang="es-MX" sz="1400" dirty="0">
                        <a:solidFill>
                          <a:schemeClr val="tx1"/>
                        </a:solidFill>
                      </a:endParaRPr>
                    </a:p>
                  </a:txBody>
                  <a:tcPr/>
                </a:tc>
                <a:tc>
                  <a:txBody>
                    <a:bodyPr/>
                    <a:lstStyle/>
                    <a:p>
                      <a:r>
                        <a:rPr lang="es-MX" sz="1400" dirty="0" smtClean="0">
                          <a:solidFill>
                            <a:schemeClr val="tx1"/>
                          </a:solidFill>
                        </a:rPr>
                        <a:t>IMADES</a:t>
                      </a:r>
                      <a:endParaRPr lang="es-MX" sz="1400" dirty="0">
                        <a:solidFill>
                          <a:schemeClr val="tx1"/>
                        </a:solidFill>
                      </a:endParaRPr>
                    </a:p>
                  </a:txBody>
                  <a:tcPr/>
                </a:tc>
                <a:tc>
                  <a:txBody>
                    <a:bodyPr/>
                    <a:lstStyle/>
                    <a:p>
                      <a:r>
                        <a:rPr lang="es-MX" sz="1400" dirty="0" smtClean="0">
                          <a:solidFill>
                            <a:schemeClr val="tx1"/>
                          </a:solidFill>
                        </a:rPr>
                        <a:t>Dirección de Ecología</a:t>
                      </a:r>
                      <a:endParaRPr lang="es-MX" sz="1400" dirty="0">
                        <a:solidFill>
                          <a:schemeClr val="tx1"/>
                        </a:solidFill>
                      </a:endParaRPr>
                    </a:p>
                  </a:txBody>
                  <a:tcPr/>
                </a:tc>
                <a:extLst>
                  <a:ext uri="{0D108BD9-81ED-4DB2-BD59-A6C34878D82A}">
                    <a16:rowId xmlns:a16="http://schemas.microsoft.com/office/drawing/2014/main" xmlns="" val="2462284486"/>
                  </a:ext>
                </a:extLst>
              </a:tr>
              <a:tr h="542109">
                <a:tc>
                  <a:txBody>
                    <a:bodyPr/>
                    <a:lstStyle/>
                    <a:p>
                      <a:pPr algn="ctr"/>
                      <a:r>
                        <a:rPr lang="es-MX" sz="1400" b="1" dirty="0" smtClean="0">
                          <a:solidFill>
                            <a:schemeClr val="bg1"/>
                          </a:solidFill>
                        </a:rPr>
                        <a:t>Riesgo</a:t>
                      </a:r>
                      <a:endParaRPr lang="es-MX" sz="1400" b="1" dirty="0">
                        <a:solidFill>
                          <a:schemeClr val="bg1"/>
                        </a:solidFill>
                      </a:endParaRPr>
                    </a:p>
                  </a:txBody>
                  <a:tcPr>
                    <a:solidFill>
                      <a:schemeClr val="bg2">
                        <a:lumMod val="10000"/>
                      </a:schemeClr>
                    </a:solidFill>
                  </a:tcPr>
                </a:tc>
                <a:tc>
                  <a:txBody>
                    <a:bodyPr/>
                    <a:lstStyle/>
                    <a:p>
                      <a:r>
                        <a:rPr lang="es-MX" sz="1400" dirty="0" smtClean="0">
                          <a:solidFill>
                            <a:schemeClr val="tx1"/>
                          </a:solidFill>
                        </a:rPr>
                        <a:t>SEGOB</a:t>
                      </a:r>
                      <a:endParaRPr lang="es-MX" sz="1400" dirty="0">
                        <a:solidFill>
                          <a:schemeClr val="tx1"/>
                        </a:solidFill>
                      </a:endParaRPr>
                    </a:p>
                  </a:txBody>
                  <a:tcPr/>
                </a:tc>
                <a:tc>
                  <a:txBody>
                    <a:bodyPr/>
                    <a:lstStyle/>
                    <a:p>
                      <a:r>
                        <a:rPr lang="es-MX" sz="1400" dirty="0" smtClean="0">
                          <a:solidFill>
                            <a:schemeClr val="tx1"/>
                          </a:solidFill>
                        </a:rPr>
                        <a:t>Protección Civil Estatal</a:t>
                      </a:r>
                      <a:endParaRPr lang="es-MX" sz="1400" dirty="0">
                        <a:solidFill>
                          <a:schemeClr val="tx1"/>
                        </a:solidFill>
                      </a:endParaRPr>
                    </a:p>
                  </a:txBody>
                  <a:tcPr/>
                </a:tc>
                <a:tc>
                  <a:txBody>
                    <a:bodyPr/>
                    <a:lstStyle/>
                    <a:p>
                      <a:r>
                        <a:rPr lang="es-MX" sz="1400" dirty="0" smtClean="0">
                          <a:solidFill>
                            <a:schemeClr val="tx1"/>
                          </a:solidFill>
                        </a:rPr>
                        <a:t>Protección</a:t>
                      </a:r>
                      <a:r>
                        <a:rPr lang="es-MX" sz="1400" baseline="0" dirty="0" smtClean="0">
                          <a:solidFill>
                            <a:schemeClr val="tx1"/>
                          </a:solidFill>
                        </a:rPr>
                        <a:t> Civil Municipal</a:t>
                      </a:r>
                      <a:endParaRPr lang="es-MX" sz="1400" dirty="0">
                        <a:solidFill>
                          <a:schemeClr val="tx1"/>
                        </a:solidFill>
                      </a:endParaRPr>
                    </a:p>
                  </a:txBody>
                  <a:tcPr/>
                </a:tc>
                <a:extLst>
                  <a:ext uri="{0D108BD9-81ED-4DB2-BD59-A6C34878D82A}">
                    <a16:rowId xmlns:a16="http://schemas.microsoft.com/office/drawing/2014/main" xmlns="" val="2778594176"/>
                  </a:ext>
                </a:extLst>
              </a:tr>
            </a:tbl>
          </a:graphicData>
        </a:graphic>
      </p:graphicFrame>
    </p:spTree>
    <p:extLst>
      <p:ext uri="{BB962C8B-B14F-4D97-AF65-F5344CB8AC3E}">
        <p14:creationId xmlns:p14="http://schemas.microsoft.com/office/powerpoint/2010/main" val="2238511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81328"/>
            <a:ext cx="5842992" cy="4525963"/>
          </a:xfrm>
        </p:spPr>
        <p:txBody>
          <a:bodyPr>
            <a:normAutofit/>
          </a:bodyPr>
          <a:lstStyle/>
          <a:p>
            <a:r>
              <a:rPr lang="es-MX" sz="1800" dirty="0"/>
              <a:t>Se recomienda que el uso del presente material sea </a:t>
            </a:r>
            <a:r>
              <a:rPr lang="es-MX" sz="1800" dirty="0" smtClean="0"/>
              <a:t>posterior a la revisión de la sección introductoria del “Manual del Proceso de Ordenamiento Ecológico”, publicado por la </a:t>
            </a:r>
            <a:r>
              <a:rPr lang="es-ES" sz="1800" dirty="0"/>
              <a:t>Secretaría de Medio Ambiente y Recursos Naturales (</a:t>
            </a:r>
            <a:r>
              <a:rPr lang="es-ES" sz="1800" dirty="0" smtClean="0"/>
              <a:t>2006) y </a:t>
            </a:r>
            <a:r>
              <a:rPr lang="es-MX" sz="1800" dirty="0" smtClean="0"/>
              <a:t>paralelo</a:t>
            </a:r>
            <a:r>
              <a:rPr lang="es-ES" sz="1800" dirty="0" smtClean="0"/>
              <a:t> a la revisión del libro </a:t>
            </a:r>
            <a:r>
              <a:rPr lang="es-ES" sz="1800" dirty="0" smtClean="0"/>
              <a:t> “La</a:t>
            </a:r>
            <a:r>
              <a:rPr lang="es-ES" sz="1800" dirty="0"/>
              <a:t> gestión ambiental en </a:t>
            </a:r>
            <a:r>
              <a:rPr lang="es-ES" sz="1800" dirty="0" smtClean="0"/>
              <a:t>México” de la propia Secretaría, específicamente en su apartado conceptual, contenido en el capítulo cinco, primera sección.</a:t>
            </a:r>
          </a:p>
          <a:p>
            <a:endParaRPr lang="es-ES" sz="1800" dirty="0"/>
          </a:p>
          <a:p>
            <a:r>
              <a:rPr lang="es-MX" sz="1800" dirty="0" smtClean="0"/>
              <a:t>Lo anterior con el fin de que el estudiante tenga claro el referente básico para el que sirve el análisis conceptual subsiguiente</a:t>
            </a:r>
            <a:endParaRPr lang="en-US" sz="1800" dirty="0"/>
          </a:p>
          <a:p>
            <a:endParaRPr lang="es-MX" sz="3200" dirty="0"/>
          </a:p>
          <a:p>
            <a:endParaRPr lang="es-MX" sz="2800" dirty="0"/>
          </a:p>
        </p:txBody>
      </p:sp>
      <p:sp>
        <p:nvSpPr>
          <p:cNvPr id="3" name="Título 2"/>
          <p:cNvSpPr>
            <a:spLocks noGrp="1"/>
          </p:cNvSpPr>
          <p:nvPr>
            <p:ph type="title"/>
          </p:nvPr>
        </p:nvSpPr>
        <p:spPr/>
        <p:txBody>
          <a:bodyPr/>
          <a:lstStyle/>
          <a:p>
            <a:r>
              <a:rPr lang="es-MX" dirty="0" smtClean="0"/>
              <a:t>Recomendaciones para su uso</a:t>
            </a:r>
            <a:endParaRPr lang="es-MX" dirty="0"/>
          </a:p>
        </p:txBody>
      </p:sp>
      <p:pic>
        <p:nvPicPr>
          <p:cNvPr id="5" name="Imagen 4"/>
          <p:cNvPicPr/>
          <p:nvPr/>
        </p:nvPicPr>
        <p:blipFill rotWithShape="1">
          <a:blip r:embed="rId2"/>
          <a:srcRect l="36773" t="25549" r="38448" b="19935"/>
          <a:stretch/>
        </p:blipFill>
        <p:spPr bwMode="auto">
          <a:xfrm>
            <a:off x="6588224" y="1628800"/>
            <a:ext cx="2376264" cy="32403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92528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79512" y="1164198"/>
            <a:ext cx="8507288" cy="4843093"/>
          </a:xfrm>
        </p:spPr>
        <p:txBody>
          <a:bodyPr/>
          <a:lstStyle/>
          <a:p>
            <a:pPr marL="109728" indent="0">
              <a:buNone/>
            </a:pPr>
            <a:r>
              <a:rPr lang="es-MX" sz="1600" dirty="0"/>
              <a:t>Tiene por objeto normar la operación de la Ley General del Equilibrio Ecológico y la Protección al Ambiente, en materia de evaluación del impacto ambiental a nivel federal. Para los efectos de</a:t>
            </a:r>
            <a:r>
              <a:rPr lang="es-MX" sz="1600" dirty="0" smtClean="0"/>
              <a:t>:</a:t>
            </a:r>
          </a:p>
          <a:p>
            <a:pPr marL="109728" indent="0">
              <a:buNone/>
            </a:pPr>
            <a:endParaRPr lang="es-MX" sz="1600" dirty="0"/>
          </a:p>
          <a:p>
            <a:pPr marL="0" indent="0">
              <a:buNone/>
            </a:pPr>
            <a:r>
              <a:rPr lang="es-MX" sz="1400" b="1" dirty="0"/>
              <a:t>CAPÍTULO 1 Artículo 1</a:t>
            </a:r>
          </a:p>
          <a:p>
            <a:pPr>
              <a:buFont typeface="Courier New" panose="02070309020205020404" pitchFamily="49" charset="0"/>
              <a:buChar char="o"/>
            </a:pPr>
            <a:r>
              <a:rPr lang="es-MX" sz="1400" dirty="0">
                <a:solidFill>
                  <a:schemeClr val="bg2">
                    <a:lumMod val="25000"/>
                  </a:schemeClr>
                </a:solidFill>
              </a:rPr>
              <a:t> Cambio de uso de suelo </a:t>
            </a:r>
          </a:p>
          <a:p>
            <a:pPr>
              <a:buFont typeface="Courier New" panose="02070309020205020404" pitchFamily="49" charset="0"/>
              <a:buChar char="o"/>
            </a:pPr>
            <a:r>
              <a:rPr lang="es-MX" sz="1400" dirty="0">
                <a:solidFill>
                  <a:schemeClr val="bg2">
                    <a:lumMod val="25000"/>
                  </a:schemeClr>
                </a:solidFill>
              </a:rPr>
              <a:t> Especies de difícil regeneración </a:t>
            </a:r>
          </a:p>
          <a:p>
            <a:pPr>
              <a:buFont typeface="Courier New" panose="02070309020205020404" pitchFamily="49" charset="0"/>
              <a:buChar char="o"/>
            </a:pPr>
            <a:r>
              <a:rPr lang="es-MX" sz="1400" dirty="0">
                <a:solidFill>
                  <a:schemeClr val="bg2">
                    <a:lumMod val="25000"/>
                  </a:schemeClr>
                </a:solidFill>
              </a:rPr>
              <a:t> Daño ambiental a los ecosistemas</a:t>
            </a:r>
          </a:p>
          <a:p>
            <a:pPr>
              <a:buFont typeface="Courier New" panose="02070309020205020404" pitchFamily="49" charset="0"/>
              <a:buChar char="o"/>
            </a:pPr>
            <a:r>
              <a:rPr lang="es-MX" sz="1400" dirty="0">
                <a:solidFill>
                  <a:schemeClr val="bg2">
                    <a:lumMod val="25000"/>
                  </a:schemeClr>
                </a:solidFill>
              </a:rPr>
              <a:t>Desequilibrio ecológico</a:t>
            </a:r>
          </a:p>
          <a:p>
            <a:pPr>
              <a:buFont typeface="Courier New" panose="02070309020205020404" pitchFamily="49" charset="0"/>
              <a:buChar char="o"/>
            </a:pPr>
            <a:r>
              <a:rPr lang="es-MX" sz="1400" dirty="0">
                <a:solidFill>
                  <a:schemeClr val="bg2">
                    <a:lumMod val="25000"/>
                  </a:schemeClr>
                </a:solidFill>
              </a:rPr>
              <a:t>Impacto ambiental (residual, sinérgico, acumulativo)</a:t>
            </a:r>
          </a:p>
          <a:p>
            <a:pPr>
              <a:buFont typeface="Courier New" panose="02070309020205020404" pitchFamily="49" charset="0"/>
              <a:buChar char="o"/>
            </a:pPr>
            <a:r>
              <a:rPr lang="es-MX" sz="1400" dirty="0">
                <a:solidFill>
                  <a:schemeClr val="bg2">
                    <a:lumMod val="25000"/>
                  </a:schemeClr>
                </a:solidFill>
              </a:rPr>
              <a:t>Medidas de prevención y </a:t>
            </a:r>
            <a:r>
              <a:rPr lang="es-MX" sz="1400" dirty="0" smtClean="0">
                <a:solidFill>
                  <a:schemeClr val="bg2">
                    <a:lumMod val="25000"/>
                  </a:schemeClr>
                </a:solidFill>
              </a:rPr>
              <a:t>mitigación</a:t>
            </a:r>
            <a:endParaRPr lang="es-MX" sz="1400" dirty="0">
              <a:solidFill>
                <a:schemeClr val="bg2">
                  <a:lumMod val="25000"/>
                </a:schemeClr>
              </a:solidFill>
            </a:endParaRPr>
          </a:p>
        </p:txBody>
      </p:sp>
      <p:sp>
        <p:nvSpPr>
          <p:cNvPr id="3" name="Título 2"/>
          <p:cNvSpPr>
            <a:spLocks noGrp="1"/>
          </p:cNvSpPr>
          <p:nvPr>
            <p:ph type="title"/>
          </p:nvPr>
        </p:nvSpPr>
        <p:spPr>
          <a:xfrm>
            <a:off x="457200" y="476672"/>
            <a:ext cx="8229600" cy="687526"/>
          </a:xfrm>
        </p:spPr>
        <p:txBody>
          <a:bodyPr>
            <a:normAutofit fontScale="90000"/>
          </a:bodyPr>
          <a:lstStyle/>
          <a:p>
            <a:r>
              <a:rPr lang="es-ES" dirty="0"/>
              <a:t>1.4.	Reglamento de la LEGEEPA</a:t>
            </a:r>
            <a:br>
              <a:rPr lang="es-ES" dirty="0"/>
            </a:br>
            <a:endParaRPr lang="es-MX" dirty="0"/>
          </a:p>
        </p:txBody>
      </p:sp>
      <p:sp>
        <p:nvSpPr>
          <p:cNvPr id="4" name="CuadroTexto 3"/>
          <p:cNvSpPr txBox="1"/>
          <p:nvPr/>
        </p:nvSpPr>
        <p:spPr>
          <a:xfrm>
            <a:off x="3491880" y="4293096"/>
            <a:ext cx="5328591" cy="2246769"/>
          </a:xfrm>
          <a:prstGeom prst="rect">
            <a:avLst/>
          </a:prstGeom>
          <a:noFill/>
        </p:spPr>
        <p:txBody>
          <a:bodyPr wrap="square" rtlCol="0">
            <a:spAutoFit/>
          </a:bodyPr>
          <a:lstStyle/>
          <a:p>
            <a:r>
              <a:rPr lang="es-MX" sz="1400" b="1" dirty="0" smtClean="0"/>
              <a:t>CAPÍTULO 1 Artículo 4</a:t>
            </a:r>
          </a:p>
          <a:p>
            <a:endParaRPr lang="es-MX" sz="1400" dirty="0">
              <a:solidFill>
                <a:schemeClr val="bg2">
                  <a:lumMod val="25000"/>
                </a:schemeClr>
              </a:solidFill>
            </a:endParaRPr>
          </a:p>
          <a:p>
            <a:pPr algn="just"/>
            <a:r>
              <a:rPr lang="es-MX" sz="1400" dirty="0" smtClean="0">
                <a:solidFill>
                  <a:schemeClr val="bg2">
                    <a:lumMod val="25000"/>
                  </a:schemeClr>
                </a:solidFill>
              </a:rPr>
              <a:t>Competencias de la SEMARNAT</a:t>
            </a:r>
          </a:p>
          <a:p>
            <a:pPr marL="285750" indent="-285750" algn="just">
              <a:buFont typeface="Courier New" panose="02070309020205020404" pitchFamily="49" charset="0"/>
              <a:buChar char="o"/>
            </a:pPr>
            <a:r>
              <a:rPr lang="es-MX" sz="1400" dirty="0">
                <a:solidFill>
                  <a:schemeClr val="bg2">
                    <a:lumMod val="25000"/>
                  </a:schemeClr>
                </a:solidFill>
              </a:rPr>
              <a:t>Evaluar el impacto ambiental </a:t>
            </a:r>
            <a:endParaRPr lang="es-MX" sz="1400" dirty="0" smtClean="0">
              <a:solidFill>
                <a:schemeClr val="bg2">
                  <a:lumMod val="25000"/>
                </a:schemeClr>
              </a:solidFill>
            </a:endParaRPr>
          </a:p>
          <a:p>
            <a:pPr marL="285750" indent="-285750" algn="just">
              <a:buFont typeface="Courier New" panose="02070309020205020404" pitchFamily="49" charset="0"/>
              <a:buChar char="o"/>
            </a:pPr>
            <a:r>
              <a:rPr lang="es-MX" sz="1400" dirty="0">
                <a:solidFill>
                  <a:schemeClr val="bg2">
                    <a:lumMod val="25000"/>
                  </a:schemeClr>
                </a:solidFill>
              </a:rPr>
              <a:t>Formular, publicar y poner a disposición del público las guías para la presentación del informe preventivo, la manifestación de impacto ambiental y el estudio de riesgo </a:t>
            </a:r>
            <a:endParaRPr lang="es-MX" sz="1400" dirty="0" smtClean="0">
              <a:solidFill>
                <a:schemeClr val="bg2">
                  <a:lumMod val="25000"/>
                </a:schemeClr>
              </a:solidFill>
            </a:endParaRPr>
          </a:p>
          <a:p>
            <a:pPr marL="285750" indent="-285750" algn="just">
              <a:buFont typeface="Courier New" panose="02070309020205020404" pitchFamily="49" charset="0"/>
              <a:buChar char="o"/>
            </a:pPr>
            <a:r>
              <a:rPr lang="es-MX" sz="1400" dirty="0">
                <a:solidFill>
                  <a:schemeClr val="bg2">
                    <a:lumMod val="25000"/>
                  </a:schemeClr>
                </a:solidFill>
              </a:rPr>
              <a:t>Solicitar la opinión de otras dependencias y de expertos </a:t>
            </a:r>
            <a:endParaRPr lang="es-MX" sz="1400" dirty="0" smtClean="0">
              <a:solidFill>
                <a:schemeClr val="bg2">
                  <a:lumMod val="25000"/>
                </a:schemeClr>
              </a:solidFill>
            </a:endParaRPr>
          </a:p>
          <a:p>
            <a:pPr marL="285750" indent="-285750" algn="just">
              <a:buFont typeface="Courier New" panose="02070309020205020404" pitchFamily="49" charset="0"/>
              <a:buChar char="o"/>
            </a:pPr>
            <a:r>
              <a:rPr lang="es-MX" sz="1400" dirty="0">
                <a:solidFill>
                  <a:schemeClr val="bg2">
                    <a:lumMod val="25000"/>
                  </a:schemeClr>
                </a:solidFill>
              </a:rPr>
              <a:t>Vigilar el cumplimiento de las disposiciones </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455" y="4293096"/>
            <a:ext cx="2312156" cy="1538635"/>
          </a:xfrm>
          <a:prstGeom prst="rect">
            <a:avLst/>
          </a:prstGeom>
          <a:noFill/>
          <a:ln>
            <a:noFill/>
          </a:ln>
          <a:effectLst>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2016671"/>
            <a:ext cx="2312156" cy="1538635"/>
          </a:xfrm>
          <a:prstGeom prst="rect">
            <a:avLst/>
          </a:prstGeom>
          <a:noFill/>
          <a:ln>
            <a:noFill/>
          </a:ln>
          <a:effectLst>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63551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196752"/>
            <a:ext cx="8229600" cy="4810539"/>
          </a:xfrm>
        </p:spPr>
        <p:txBody>
          <a:bodyPr>
            <a:normAutofit/>
          </a:bodyPr>
          <a:lstStyle/>
          <a:p>
            <a:pPr marL="0" indent="0">
              <a:buNone/>
            </a:pPr>
            <a:r>
              <a:rPr lang="es-MX" sz="1800" b="1" dirty="0"/>
              <a:t>CAPÍTULO 2 De las obras o actividades que requieren autorización en materia de impacto ambiental y de las excepciones </a:t>
            </a:r>
          </a:p>
          <a:p>
            <a:pPr>
              <a:buFont typeface="Courier New" panose="02070309020205020404" pitchFamily="49" charset="0"/>
              <a:buChar char="o"/>
            </a:pPr>
            <a:r>
              <a:rPr lang="es-MX" sz="1400" dirty="0">
                <a:solidFill>
                  <a:schemeClr val="bg2">
                    <a:lumMod val="25000"/>
                  </a:schemeClr>
                </a:solidFill>
              </a:rPr>
              <a:t>Hidráulicas</a:t>
            </a:r>
          </a:p>
          <a:p>
            <a:pPr>
              <a:buFont typeface="Courier New" panose="02070309020205020404" pitchFamily="49" charset="0"/>
              <a:buChar char="o"/>
            </a:pPr>
            <a:r>
              <a:rPr lang="es-MX" sz="1400" dirty="0">
                <a:solidFill>
                  <a:schemeClr val="bg2">
                    <a:lumMod val="25000"/>
                  </a:schemeClr>
                </a:solidFill>
              </a:rPr>
              <a:t>Vías Generales de Comunicación</a:t>
            </a:r>
          </a:p>
          <a:p>
            <a:pPr>
              <a:buFont typeface="Courier New" panose="02070309020205020404" pitchFamily="49" charset="0"/>
              <a:buChar char="o"/>
            </a:pPr>
            <a:r>
              <a:rPr lang="es-MX" sz="1400" dirty="0">
                <a:solidFill>
                  <a:schemeClr val="bg2">
                    <a:lumMod val="25000"/>
                  </a:schemeClr>
                </a:solidFill>
              </a:rPr>
              <a:t>Oleoductos, Gasoductos, </a:t>
            </a:r>
            <a:r>
              <a:rPr lang="es-MX" sz="1400" dirty="0" err="1">
                <a:solidFill>
                  <a:schemeClr val="bg2">
                    <a:lumMod val="25000"/>
                  </a:schemeClr>
                </a:solidFill>
              </a:rPr>
              <a:t>Carboductos</a:t>
            </a:r>
            <a:r>
              <a:rPr lang="es-MX" sz="1400" dirty="0">
                <a:solidFill>
                  <a:schemeClr val="bg2">
                    <a:lumMod val="25000"/>
                  </a:schemeClr>
                </a:solidFill>
              </a:rPr>
              <a:t> y Poliductos</a:t>
            </a:r>
          </a:p>
          <a:p>
            <a:pPr>
              <a:buFont typeface="Courier New" panose="02070309020205020404" pitchFamily="49" charset="0"/>
              <a:buChar char="o"/>
            </a:pPr>
            <a:r>
              <a:rPr lang="es-MX" sz="1400" dirty="0">
                <a:solidFill>
                  <a:schemeClr val="bg2">
                    <a:lumMod val="25000"/>
                  </a:schemeClr>
                </a:solidFill>
              </a:rPr>
              <a:t>Industria Petrolera y Petroquímica</a:t>
            </a:r>
          </a:p>
          <a:p>
            <a:pPr>
              <a:buFont typeface="Courier New" panose="02070309020205020404" pitchFamily="49" charset="0"/>
              <a:buChar char="o"/>
            </a:pPr>
            <a:r>
              <a:rPr lang="es-MX" sz="1400" dirty="0">
                <a:solidFill>
                  <a:schemeClr val="bg2">
                    <a:lumMod val="25000"/>
                  </a:schemeClr>
                </a:solidFill>
              </a:rPr>
              <a:t>Residuos Peligrosos</a:t>
            </a:r>
          </a:p>
          <a:p>
            <a:pPr>
              <a:buFont typeface="Courier New" panose="02070309020205020404" pitchFamily="49" charset="0"/>
              <a:buChar char="o"/>
            </a:pPr>
            <a:r>
              <a:rPr lang="es-MX" sz="1400" dirty="0">
                <a:solidFill>
                  <a:schemeClr val="bg2">
                    <a:lumMod val="25000"/>
                  </a:schemeClr>
                </a:solidFill>
              </a:rPr>
              <a:t>Desarrollos Inmobiliarios</a:t>
            </a:r>
          </a:p>
          <a:p>
            <a:pPr>
              <a:buFont typeface="Courier New" panose="02070309020205020404" pitchFamily="49" charset="0"/>
              <a:buChar char="o"/>
            </a:pPr>
            <a:r>
              <a:rPr lang="es-MX" sz="1400" dirty="0">
                <a:solidFill>
                  <a:srgbClr val="FF0000"/>
                </a:solidFill>
              </a:rPr>
              <a:t>Obras en Áreas Naturales </a:t>
            </a:r>
            <a:r>
              <a:rPr lang="es-MX" sz="1400" dirty="0" smtClean="0">
                <a:solidFill>
                  <a:srgbClr val="FF0000"/>
                </a:solidFill>
              </a:rPr>
              <a:t>Protegidas</a:t>
            </a:r>
            <a:endParaRPr lang="es-MX" sz="1400" dirty="0">
              <a:solidFill>
                <a:srgbClr val="FF0000"/>
              </a:solidFill>
            </a:endParaRPr>
          </a:p>
        </p:txBody>
      </p:sp>
      <p:sp>
        <p:nvSpPr>
          <p:cNvPr id="3" name="Título 2"/>
          <p:cNvSpPr>
            <a:spLocks noGrp="1"/>
          </p:cNvSpPr>
          <p:nvPr>
            <p:ph type="title"/>
          </p:nvPr>
        </p:nvSpPr>
        <p:spPr>
          <a:xfrm>
            <a:off x="466745" y="332656"/>
            <a:ext cx="8229600" cy="724942"/>
          </a:xfrm>
        </p:spPr>
        <p:txBody>
          <a:bodyPr>
            <a:normAutofit/>
          </a:bodyPr>
          <a:lstStyle/>
          <a:p>
            <a:r>
              <a:rPr lang="es-ES" dirty="0" smtClean="0"/>
              <a:t>Reglamento </a:t>
            </a:r>
            <a:r>
              <a:rPr lang="es-ES" dirty="0"/>
              <a:t>de la LEGEEPA</a:t>
            </a:r>
            <a:endParaRPr lang="es-MX" dirty="0"/>
          </a:p>
        </p:txBody>
      </p:sp>
      <p:sp>
        <p:nvSpPr>
          <p:cNvPr id="5" name="CuadroTexto 4"/>
          <p:cNvSpPr txBox="1"/>
          <p:nvPr/>
        </p:nvSpPr>
        <p:spPr>
          <a:xfrm>
            <a:off x="3910161" y="4077072"/>
            <a:ext cx="4786184" cy="2246769"/>
          </a:xfrm>
          <a:prstGeom prst="rect">
            <a:avLst/>
          </a:prstGeom>
          <a:noFill/>
        </p:spPr>
        <p:txBody>
          <a:bodyPr wrap="square" rtlCol="0">
            <a:spAutoFit/>
          </a:bodyPr>
          <a:lstStyle/>
          <a:p>
            <a:pPr algn="just"/>
            <a:r>
              <a:rPr lang="es-MX" sz="1400" b="1" dirty="0" smtClean="0"/>
              <a:t>CAPÍTULO 3 </a:t>
            </a:r>
            <a:r>
              <a:rPr lang="es-MX" sz="1400" b="1" dirty="0" smtClean="0">
                <a:solidFill>
                  <a:schemeClr val="bg2">
                    <a:lumMod val="25000"/>
                  </a:schemeClr>
                </a:solidFill>
              </a:rPr>
              <a:t>Del procedimiento para la evaluación del impacto ambiental </a:t>
            </a:r>
          </a:p>
          <a:p>
            <a:pPr algn="just"/>
            <a:endParaRPr lang="es-MX" sz="1400" b="1" dirty="0"/>
          </a:p>
          <a:p>
            <a:pPr algn="just"/>
            <a:r>
              <a:rPr lang="es-MX" sz="1400" b="1" dirty="0" smtClean="0"/>
              <a:t>CAPÍTULO 4 </a:t>
            </a:r>
            <a:r>
              <a:rPr lang="es-MX" sz="1400" b="1" dirty="0" smtClean="0">
                <a:solidFill>
                  <a:schemeClr val="bg2">
                    <a:lumMod val="25000"/>
                  </a:schemeClr>
                </a:solidFill>
              </a:rPr>
              <a:t>Del procedimiento derivado de la presentación del informe preventivo </a:t>
            </a:r>
          </a:p>
          <a:p>
            <a:pPr algn="just"/>
            <a:endParaRPr lang="es-MX" sz="1400" b="1" dirty="0"/>
          </a:p>
          <a:p>
            <a:pPr algn="just"/>
            <a:r>
              <a:rPr lang="es-MX" sz="1400" b="1" dirty="0" smtClean="0"/>
              <a:t>CAPÍTULO 9 </a:t>
            </a:r>
            <a:r>
              <a:rPr lang="es-MX" sz="1400" b="1" dirty="0" smtClean="0">
                <a:solidFill>
                  <a:schemeClr val="bg2">
                    <a:lumMod val="25000"/>
                  </a:schemeClr>
                </a:solidFill>
              </a:rPr>
              <a:t>De la inspección, medidas de seguridad y sanciones </a:t>
            </a:r>
          </a:p>
          <a:p>
            <a:pPr algn="just"/>
            <a:endParaRPr lang="es-MX" sz="1400" b="1" dirty="0"/>
          </a:p>
          <a:p>
            <a:pPr algn="just"/>
            <a:r>
              <a:rPr lang="es-MX" sz="1400" b="1" dirty="0" smtClean="0"/>
              <a:t>CAPÍTULO 10 </a:t>
            </a:r>
            <a:r>
              <a:rPr lang="es-MX" sz="1400" b="1" dirty="0" smtClean="0">
                <a:solidFill>
                  <a:schemeClr val="bg2">
                    <a:lumMod val="25000"/>
                  </a:schemeClr>
                </a:solidFill>
              </a:rPr>
              <a:t>De la denuncia popular </a:t>
            </a:r>
            <a:endParaRPr lang="es-MX" sz="1400" b="1" dirty="0">
              <a:solidFill>
                <a:schemeClr val="bg2">
                  <a:lumMod val="25000"/>
                </a:schemeClr>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077072"/>
            <a:ext cx="2312156" cy="1538635"/>
          </a:xfrm>
          <a:prstGeom prst="rect">
            <a:avLst/>
          </a:prstGeom>
          <a:noFill/>
          <a:ln>
            <a:noFill/>
          </a:ln>
          <a:effectLst>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952001"/>
            <a:ext cx="2312156" cy="1538635"/>
          </a:xfrm>
          <a:prstGeom prst="rect">
            <a:avLst/>
          </a:prstGeom>
          <a:noFill/>
          <a:ln>
            <a:noFill/>
          </a:ln>
          <a:effectLst>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39839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Marcador de contenido 8"/>
          <p:cNvGraphicFramePr>
            <a:graphicFrameLocks noGrp="1"/>
          </p:cNvGraphicFramePr>
          <p:nvPr>
            <p:ph idx="1"/>
            <p:extLst>
              <p:ext uri="{D42A27DB-BD31-4B8C-83A1-F6EECF244321}">
                <p14:modId xmlns:p14="http://schemas.microsoft.com/office/powerpoint/2010/main" val="100818372"/>
              </p:ext>
            </p:extLst>
          </p:nvPr>
        </p:nvGraphicFramePr>
        <p:xfrm>
          <a:off x="0" y="980728"/>
          <a:ext cx="9144000" cy="5669280"/>
        </p:xfrm>
        <a:graphic>
          <a:graphicData uri="http://schemas.openxmlformats.org/drawingml/2006/table">
            <a:tbl>
              <a:tblPr firstRow="1" bandRow="1">
                <a:tableStyleId>{B301B821-A1FF-4177-AEE7-76D212191A09}</a:tableStyleId>
              </a:tblPr>
              <a:tblGrid>
                <a:gridCol w="5436096">
                  <a:extLst>
                    <a:ext uri="{9D8B030D-6E8A-4147-A177-3AD203B41FA5}">
                      <a16:colId xmlns:a16="http://schemas.microsoft.com/office/drawing/2014/main" xmlns="" val="20000"/>
                    </a:ext>
                  </a:extLst>
                </a:gridCol>
                <a:gridCol w="2496278">
                  <a:extLst>
                    <a:ext uri="{9D8B030D-6E8A-4147-A177-3AD203B41FA5}">
                      <a16:colId xmlns:a16="http://schemas.microsoft.com/office/drawing/2014/main" xmlns="" val="20001"/>
                    </a:ext>
                  </a:extLst>
                </a:gridCol>
                <a:gridCol w="1211626">
                  <a:extLst>
                    <a:ext uri="{9D8B030D-6E8A-4147-A177-3AD203B41FA5}">
                      <a16:colId xmlns:a16="http://schemas.microsoft.com/office/drawing/2014/main" xmlns="" val="20002"/>
                    </a:ext>
                  </a:extLst>
                </a:gridCol>
              </a:tblGrid>
              <a:tr h="447916">
                <a:tc>
                  <a:txBody>
                    <a:bodyPr/>
                    <a:lstStyle/>
                    <a:p>
                      <a:r>
                        <a:rPr kumimoji="0" lang="es-MX" sz="1800" kern="1200" dirty="0" smtClean="0">
                          <a:effectLst/>
                        </a:rPr>
                        <a:t>Básica</a:t>
                      </a:r>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s-MX" sz="1200" kern="1200" dirty="0" smtClean="0">
                          <a:effectLst/>
                        </a:rPr>
                        <a:t>Complementaria</a:t>
                      </a:r>
                      <a:endParaRPr lang="es-E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s-MX" sz="1200" kern="1200" dirty="0" smtClean="0">
                          <a:effectLst/>
                        </a:rPr>
                        <a:t>Unidad que apoya</a:t>
                      </a:r>
                      <a:endParaRPr lang="es-E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4179192">
                <a:tc>
                  <a:txBody>
                    <a:bodyPr/>
                    <a:lstStyle/>
                    <a:p>
                      <a:r>
                        <a:rPr kumimoji="0" lang="es-ES" sz="1200" kern="1200" dirty="0" smtClean="0">
                          <a:effectLst/>
                        </a:rPr>
                        <a:t>Bosque </a:t>
                      </a:r>
                      <a:r>
                        <a:rPr kumimoji="0" lang="es-ES" sz="1200" kern="1200" dirty="0" err="1" smtClean="0">
                          <a:effectLst/>
                        </a:rPr>
                        <a:t>Sendra</a:t>
                      </a:r>
                      <a:r>
                        <a:rPr kumimoji="0" lang="es-ES" sz="1200" kern="1200" dirty="0" smtClean="0">
                          <a:effectLst/>
                        </a:rPr>
                        <a:t>, Joaquín (1997). Sistemas de información geográfica. Ediciones </a:t>
                      </a:r>
                      <a:r>
                        <a:rPr kumimoji="0" lang="es-ES" sz="1200" kern="1200" dirty="0" err="1" smtClean="0">
                          <a:effectLst/>
                        </a:rPr>
                        <a:t>Rialp</a:t>
                      </a:r>
                      <a:r>
                        <a:rPr kumimoji="0" lang="es-ES" sz="1200" kern="1200" dirty="0" smtClean="0">
                          <a:effectLst/>
                        </a:rPr>
                        <a:t>, A. 2ª edición. Clasificación Biblioteca de Geografía: G81 B67</a:t>
                      </a:r>
                    </a:p>
                    <a:p>
                      <a:r>
                        <a:rPr kumimoji="0" lang="es-ES" sz="1200" kern="1200" dirty="0" smtClean="0">
                          <a:effectLst/>
                        </a:rPr>
                        <a:t>CONANP (2005) Comisión Nacional de Áreas Naturales Protegidas, Comisión Nacional de Áreas Naturales Protegidas. Disponible en: </a:t>
                      </a:r>
                      <a:r>
                        <a:rPr kumimoji="0" lang="es-ES" sz="1200" u="sng" kern="1200" dirty="0" smtClean="0">
                          <a:effectLst/>
                          <a:hlinkClick r:id="rId2"/>
                        </a:rPr>
                        <a:t>http://www.conanp.gob.mx/anp/consulta/EPJ_Reca_VAlle_12jun05.pdf</a:t>
                      </a:r>
                      <a:r>
                        <a:rPr kumimoji="0" lang="es-ES" sz="1200" kern="1200" dirty="0" smtClean="0">
                          <a:effectLst/>
                        </a:rPr>
                        <a:t>.</a:t>
                      </a:r>
                    </a:p>
                    <a:p>
                      <a:r>
                        <a:rPr kumimoji="0" lang="es-ES" sz="1200" kern="1200" dirty="0" smtClean="0">
                          <a:effectLst/>
                        </a:rPr>
                        <a:t>Gómez Orea Domingo (2008). Ordenación Territorial. Ediciones </a:t>
                      </a:r>
                      <a:r>
                        <a:rPr kumimoji="0" lang="es-ES" sz="1200" kern="1200" dirty="0" err="1" smtClean="0">
                          <a:effectLst/>
                        </a:rPr>
                        <a:t>Mundi</a:t>
                      </a:r>
                      <a:r>
                        <a:rPr kumimoji="0" lang="es-ES" sz="1200" kern="1200" dirty="0" smtClean="0">
                          <a:effectLst/>
                        </a:rPr>
                        <a:t> Prensa, España, 553 pág.  Clasificación Biblioteca de Geografía: Ht166 G66</a:t>
                      </a:r>
                    </a:p>
                    <a:p>
                      <a:r>
                        <a:rPr kumimoji="0" lang="es-ES" sz="1200" kern="1200" dirty="0" smtClean="0">
                          <a:effectLst/>
                        </a:rPr>
                        <a:t>DOF (2014) Reglamento de la ley general del equilibrio ecológico y la protección al ambiente en materia de áreas naturales protegidas. México: Diario Oficial de la Federación, Última reforma publicada DOF 21- 05-2014. </a:t>
                      </a:r>
                      <a:r>
                        <a:rPr kumimoji="0" lang="es-ES" sz="1200" kern="1200" dirty="0" err="1" smtClean="0">
                          <a:effectLst/>
                        </a:rPr>
                        <a:t>Disponioble</a:t>
                      </a:r>
                      <a:r>
                        <a:rPr kumimoji="0" lang="es-ES" sz="1200" kern="1200" dirty="0" smtClean="0">
                          <a:effectLst/>
                        </a:rPr>
                        <a:t> en: http://www.diputados.gob.mx/LeyesBiblio/regley/Reg_LGEEPA_ANP.pdf</a:t>
                      </a:r>
                      <a:endParaRPr lang="es-ES" sz="1200" dirty="0" smtClean="0">
                        <a:effectLst/>
                      </a:endParaRPr>
                    </a:p>
                    <a:p>
                      <a:r>
                        <a:rPr kumimoji="0" lang="es-ES" sz="1200" kern="1200" dirty="0" smtClean="0">
                          <a:effectLst/>
                        </a:rPr>
                        <a:t>LGEEPA (2017) Ley General del Equilibrio Ecológico y Protección al Ambiente. México: Diario Oficial de la Federación, Disponible en: http://www.diputados.gob.mx/LeyesBiblio/ref/lgeepa.htm</a:t>
                      </a:r>
                      <a:endParaRPr lang="es-ES" sz="1200" dirty="0" smtClean="0">
                        <a:effectLst/>
                      </a:endParaRPr>
                    </a:p>
                    <a:p>
                      <a:r>
                        <a:rPr kumimoji="0" lang="es-ES" sz="1200" kern="1200" dirty="0" smtClean="0">
                          <a:effectLst/>
                        </a:rPr>
                        <a:t>SEDESOL (2000): Términos de referencia generales para la elaboración del programa estatal de ordenamiento territorial. Versión interinstitucional. SEMARNAT-SEDESOL-CONAPO-INEGI. Facultad de Geografía, UAEM. 2001. </a:t>
                      </a:r>
                    </a:p>
                    <a:p>
                      <a:r>
                        <a:rPr kumimoji="0" lang="es-ES" sz="1200" kern="1200" dirty="0" smtClean="0">
                          <a:effectLst/>
                        </a:rPr>
                        <a:t>Secretaría de Medio Ambiente y Recursos Naturales, 2006. </a:t>
                      </a:r>
                      <a:r>
                        <a:rPr kumimoji="0" lang="es-ES" sz="1200" u="none" strike="noStrike" kern="1200" dirty="0" smtClean="0">
                          <a:effectLst/>
                          <a:hlinkClick r:id="rId3"/>
                        </a:rPr>
                        <a:t>La gestión ambiental en México</a:t>
                      </a:r>
                      <a:r>
                        <a:rPr kumimoji="0" lang="es-ES" sz="1200" kern="1200" dirty="0" smtClean="0">
                          <a:effectLst/>
                        </a:rPr>
                        <a:t>.  Clasificación Biblioteca de Derecho: GE320 .M6 2006 </a:t>
                      </a:r>
                    </a:p>
                    <a:p>
                      <a:r>
                        <a:rPr kumimoji="0" lang="es-ES" sz="1200" kern="1200" dirty="0" smtClean="0">
                          <a:effectLst/>
                        </a:rPr>
                        <a:t>SEMARNAT (2006) Manual del Proceso de Ordenamiento Ecológico. Clasificación </a:t>
                      </a:r>
                      <a:r>
                        <a:rPr kumimoji="0" lang="es-ES" sz="1200" kern="1200" dirty="0" err="1" smtClean="0">
                          <a:effectLst/>
                        </a:rPr>
                        <a:t>Fac</a:t>
                      </a:r>
                      <a:r>
                        <a:rPr kumimoji="0" lang="es-ES" sz="1200" kern="1200" dirty="0" smtClean="0">
                          <a:effectLst/>
                        </a:rPr>
                        <a:t>. Biblioteca Geografía: QH541. M35 2006. ISBN </a:t>
                      </a:r>
                      <a:endParaRPr lang="es-E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dirty="0" smtClean="0"/>
                        <a:t>Déniz-Mayor, J. J. y Verona-Martel, M. C. (2012). Gestión ambientalmente responsable y valor de mercado de las acciones en situaciones de crisis financieras, Investigación Económica, 71(281), pp. 117–148. Disponible en http://www.scielo.org.mx/scielo.php?script=sci_arttext&amp;pid=S0185-16672012000300007</a:t>
                      </a:r>
                    </a:p>
                    <a:p>
                      <a:r>
                        <a:rPr lang="es-ES" sz="1200" dirty="0" smtClean="0"/>
                        <a:t>Gil-Cerezo, M. y Domínguez-Vilches, E. (2014). La mediación ambiental en la gestión de conflictos </a:t>
                      </a:r>
                      <a:r>
                        <a:rPr lang="es-ES" sz="1200" dirty="0" err="1" smtClean="0"/>
                        <a:t>socioambientales</a:t>
                      </a:r>
                      <a:r>
                        <a:rPr lang="es-ES" sz="1200" dirty="0" smtClean="0"/>
                        <a:t> asociados a políticas de ordenación territorial y desarrollo sostenible: Estudio de casos en el ámbito español, Revista de Estudios Regionales, (101), pp. 163–188.Disponible en https://www.redalyc.org/articulo.oa?id=75538751006</a:t>
                      </a:r>
                    </a:p>
                    <a:p>
                      <a:endParaRPr lang="es-E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1800" dirty="0" smtClean="0"/>
                        <a:t>I</a:t>
                      </a:r>
                      <a:endParaRPr lang="es-ES" sz="18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7" name="Título 6"/>
          <p:cNvSpPr>
            <a:spLocks noGrp="1"/>
          </p:cNvSpPr>
          <p:nvPr>
            <p:ph type="title"/>
          </p:nvPr>
        </p:nvSpPr>
        <p:spPr>
          <a:xfrm>
            <a:off x="107504" y="0"/>
            <a:ext cx="8229600" cy="1143000"/>
          </a:xfrm>
        </p:spPr>
        <p:txBody>
          <a:bodyPr/>
          <a:lstStyle/>
          <a:p>
            <a:r>
              <a:rPr lang="es-ES" dirty="0" smtClean="0"/>
              <a:t>BILIOGRAFÍA</a:t>
            </a:r>
            <a:endParaRPr lang="es-ES" dirty="0"/>
          </a:p>
        </p:txBody>
      </p:sp>
    </p:spTree>
    <p:extLst>
      <p:ext uri="{BB962C8B-B14F-4D97-AF65-F5344CB8AC3E}">
        <p14:creationId xmlns:p14="http://schemas.microsoft.com/office/powerpoint/2010/main" val="5387639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8"/>
          <p:cNvGraphicFramePr>
            <a:graphicFrameLocks/>
          </p:cNvGraphicFramePr>
          <p:nvPr>
            <p:extLst>
              <p:ext uri="{D42A27DB-BD31-4B8C-83A1-F6EECF244321}">
                <p14:modId xmlns:p14="http://schemas.microsoft.com/office/powerpoint/2010/main" val="3083047037"/>
              </p:ext>
            </p:extLst>
          </p:nvPr>
        </p:nvGraphicFramePr>
        <p:xfrm>
          <a:off x="5198" y="548680"/>
          <a:ext cx="9144000" cy="6043343"/>
        </p:xfrm>
        <a:graphic>
          <a:graphicData uri="http://schemas.openxmlformats.org/drawingml/2006/table">
            <a:tbl>
              <a:tblPr firstRow="1" bandRow="1">
                <a:tableStyleId>{B301B821-A1FF-4177-AEE7-76D212191A09}</a:tableStyleId>
              </a:tblPr>
              <a:tblGrid>
                <a:gridCol w="5436096">
                  <a:extLst>
                    <a:ext uri="{9D8B030D-6E8A-4147-A177-3AD203B41FA5}">
                      <a16:colId xmlns:a16="http://schemas.microsoft.com/office/drawing/2014/main" xmlns="" val="20000"/>
                    </a:ext>
                  </a:extLst>
                </a:gridCol>
                <a:gridCol w="2496278">
                  <a:extLst>
                    <a:ext uri="{9D8B030D-6E8A-4147-A177-3AD203B41FA5}">
                      <a16:colId xmlns:a16="http://schemas.microsoft.com/office/drawing/2014/main" xmlns="" val="20001"/>
                    </a:ext>
                  </a:extLst>
                </a:gridCol>
                <a:gridCol w="1211626">
                  <a:extLst>
                    <a:ext uri="{9D8B030D-6E8A-4147-A177-3AD203B41FA5}">
                      <a16:colId xmlns:a16="http://schemas.microsoft.com/office/drawing/2014/main" xmlns="" val="20002"/>
                    </a:ext>
                  </a:extLst>
                </a:gridCol>
              </a:tblGrid>
              <a:tr h="288031">
                <a:tc>
                  <a:txBody>
                    <a:bodyPr/>
                    <a:lstStyle/>
                    <a:p>
                      <a:r>
                        <a:rPr lang="es-ES" sz="1800" dirty="0" smtClean="0"/>
                        <a:t>Básica</a:t>
                      </a:r>
                      <a:endParaRPr lang="es-E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dirty="0" smtClean="0"/>
                        <a:t>Complementaría</a:t>
                      </a:r>
                      <a:endParaRPr lang="es-E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1100" kern="1200" dirty="0" smtClean="0">
                          <a:effectLst/>
                        </a:rPr>
                        <a:t>Unidad que apoya</a:t>
                      </a:r>
                      <a:endParaRPr lang="es-ES" sz="11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5616623">
                <a:tc>
                  <a:txBody>
                    <a:bodyPr/>
                    <a:lstStyle/>
                    <a:p>
                      <a:r>
                        <a:rPr kumimoji="0" lang="es-ES" sz="1200" u="none" strike="noStrike" kern="1200" dirty="0" err="1" smtClean="0">
                          <a:effectLst/>
                          <a:hlinkClick r:id="rId2"/>
                        </a:rPr>
                        <a:t>Bodil</a:t>
                      </a:r>
                      <a:r>
                        <a:rPr kumimoji="0" lang="es-ES" sz="1200" u="none" strike="noStrike" kern="1200" dirty="0" smtClean="0">
                          <a:effectLst/>
                          <a:hlinkClick r:id="rId2"/>
                        </a:rPr>
                        <a:t> Andrade </a:t>
                      </a:r>
                      <a:r>
                        <a:rPr kumimoji="0" lang="es-ES" sz="1200" u="none" strike="noStrike" kern="1200" dirty="0" err="1" smtClean="0">
                          <a:effectLst/>
                          <a:hlinkClick r:id="rId2"/>
                        </a:rPr>
                        <a:t>Frich</a:t>
                      </a:r>
                      <a:r>
                        <a:rPr kumimoji="0" lang="es-ES" sz="1200" u="none" strike="noStrike" kern="1200" dirty="0" smtClean="0">
                          <a:effectLst/>
                          <a:hlinkClick r:id="rId2"/>
                        </a:rPr>
                        <a:t>, Benjamín Ortiz </a:t>
                      </a:r>
                      <a:r>
                        <a:rPr kumimoji="0" lang="es-ES" sz="1200" u="none" strike="noStrike" kern="1200" dirty="0" err="1" smtClean="0">
                          <a:effectLst/>
                          <a:hlinkClick r:id="rId2"/>
                        </a:rPr>
                        <a:t>Espejel</a:t>
                      </a:r>
                      <a:r>
                        <a:rPr kumimoji="0" lang="es-ES" sz="1200" kern="1200" dirty="0" smtClean="0">
                          <a:effectLst/>
                        </a:rPr>
                        <a:t> (2004). Semiótica, Educación y Gestión Ambiental.  Universidad Iberoamericana Puebla: Benemérita Universidad Autónoma de Puebla. México.  Clasificación Biblioteca </a:t>
                      </a:r>
                      <a:r>
                        <a:rPr kumimoji="0" lang="es-ES" sz="1200" kern="1200" dirty="0" err="1" smtClean="0">
                          <a:effectLst/>
                        </a:rPr>
                        <a:t>Fac</a:t>
                      </a:r>
                      <a:r>
                        <a:rPr kumimoji="0" lang="es-ES" sz="1200" kern="1200" dirty="0" smtClean="0">
                          <a:effectLst/>
                        </a:rPr>
                        <a:t>. Planeación Urbana HT169.M6 A52.</a:t>
                      </a:r>
                    </a:p>
                    <a:p>
                      <a:r>
                        <a:rPr kumimoji="0" lang="es-ES" sz="1200" kern="1200" dirty="0" smtClean="0">
                          <a:effectLst/>
                        </a:rPr>
                        <a:t>FAO (2012) Evaluación del impacto ambiental. Directrices para los proyectos de campo de la FAO. Roma. Disponible en: </a:t>
                      </a:r>
                      <a:r>
                        <a:rPr kumimoji="0" lang="es-ES" sz="1200" u="sng" kern="1200" dirty="0" smtClean="0">
                          <a:effectLst/>
                          <a:hlinkClick r:id="rId3"/>
                        </a:rPr>
                        <a:t>http://www.fao.org/3/a-i2802s.pdf</a:t>
                      </a:r>
                      <a:r>
                        <a:rPr kumimoji="0" lang="es-ES" sz="1200" kern="1200" dirty="0" smtClean="0">
                          <a:effectLst/>
                        </a:rPr>
                        <a:t>.</a:t>
                      </a:r>
                    </a:p>
                    <a:p>
                      <a:r>
                        <a:rPr kumimoji="0" lang="es-ES" sz="1200" kern="1200" dirty="0" smtClean="0">
                          <a:effectLst/>
                        </a:rPr>
                        <a:t>Gómez Orea, Domingo (2002) </a:t>
                      </a:r>
                      <a:r>
                        <a:rPr kumimoji="0" lang="es-ES" sz="1200" u="none" strike="noStrike" kern="1200" dirty="0" smtClean="0">
                          <a:effectLst/>
                          <a:hlinkClick r:id="rId4"/>
                        </a:rPr>
                        <a:t>Evaluación de impacto ambiental : un instrumento preventivo para la gestión ambiental.</a:t>
                      </a:r>
                      <a:r>
                        <a:rPr kumimoji="0" lang="es-ES" sz="1200" kern="1200" dirty="0" smtClean="0">
                          <a:effectLst/>
                        </a:rPr>
                        <a:t> Madrid : </a:t>
                      </a:r>
                      <a:r>
                        <a:rPr kumimoji="0" lang="es-ES" sz="1200" kern="1200" dirty="0" err="1" smtClean="0">
                          <a:effectLst/>
                        </a:rPr>
                        <a:t>Mundi</a:t>
                      </a:r>
                      <a:r>
                        <a:rPr kumimoji="0" lang="es-ES" sz="1200" kern="1200" dirty="0" smtClean="0">
                          <a:effectLst/>
                        </a:rPr>
                        <a:t>-Prensa.  Clasificación biblioteca </a:t>
                      </a:r>
                      <a:r>
                        <a:rPr kumimoji="0" lang="es-ES" sz="1200" kern="1200" dirty="0" err="1" smtClean="0">
                          <a:effectLst/>
                        </a:rPr>
                        <a:t>Fac</a:t>
                      </a:r>
                      <a:r>
                        <a:rPr kumimoji="0" lang="es-ES" sz="1200" kern="1200" dirty="0" smtClean="0">
                          <a:effectLst/>
                        </a:rPr>
                        <a:t>. Geografía D194.5 .G65</a:t>
                      </a:r>
                    </a:p>
                    <a:p>
                      <a:r>
                        <a:rPr kumimoji="0" lang="es-ES" sz="1200" kern="1200" dirty="0" smtClean="0">
                          <a:effectLst/>
                        </a:rPr>
                        <a:t>Mayer, M. (1998). Educación ambiental: de la acción a la investigación, </a:t>
                      </a:r>
                      <a:r>
                        <a:rPr kumimoji="0" lang="es-ES" sz="1200" kern="1200" dirty="0" err="1" smtClean="0">
                          <a:effectLst/>
                        </a:rPr>
                        <a:t>Ensenanza</a:t>
                      </a:r>
                      <a:r>
                        <a:rPr kumimoji="0" lang="es-ES" sz="1200" kern="1200" dirty="0" smtClean="0">
                          <a:effectLst/>
                        </a:rPr>
                        <a:t> de las Ciencias, 16(2), pp. 217–231. Disponible en: </a:t>
                      </a:r>
                      <a:r>
                        <a:rPr kumimoji="0" lang="es-ES" sz="1200" u="sng" kern="1200" dirty="0" smtClean="0">
                          <a:effectLst/>
                          <a:hlinkClick r:id="rId5"/>
                        </a:rPr>
                        <a:t>http://www.raco.cat/index.php/Ensenanza/article/view/21530/21364</a:t>
                      </a:r>
                      <a:r>
                        <a:rPr kumimoji="0" lang="es-ES" sz="1200" kern="1200" dirty="0" smtClean="0">
                          <a:effectLst/>
                        </a:rPr>
                        <a:t>.</a:t>
                      </a:r>
                      <a:endParaRPr lang="es-ES" sz="1200" dirty="0" smtClean="0">
                        <a:effectLst/>
                      </a:endParaRPr>
                    </a:p>
                    <a:p>
                      <a:r>
                        <a:rPr kumimoji="0" lang="es-ES" sz="1200" kern="1200" dirty="0" smtClean="0">
                          <a:effectLst/>
                        </a:rPr>
                        <a:t>Rivas Tovar, Luis Arturo (2009). </a:t>
                      </a:r>
                      <a:r>
                        <a:rPr kumimoji="0" lang="es-ES" sz="1200" u="none" strike="noStrike" kern="1200" dirty="0" smtClean="0">
                          <a:effectLst/>
                          <a:hlinkClick r:id="rId2"/>
                        </a:rPr>
                        <a:t>Efectos de la teoría de la complejidad en la gestión ambiental en México.</a:t>
                      </a:r>
                      <a:r>
                        <a:rPr kumimoji="0" lang="es-ES" sz="1200" kern="1200" dirty="0" smtClean="0">
                          <a:effectLst/>
                        </a:rPr>
                        <a:t> IPN : Centro Mario Molina. México. Clasificación Biblioteca </a:t>
                      </a:r>
                      <a:r>
                        <a:rPr kumimoji="0" lang="es-ES" sz="1200" kern="1200" dirty="0" err="1" smtClean="0">
                          <a:effectLst/>
                        </a:rPr>
                        <a:t>Fac</a:t>
                      </a:r>
                      <a:r>
                        <a:rPr kumimoji="0" lang="es-ES" sz="1200" kern="1200" dirty="0" smtClean="0">
                          <a:effectLst/>
                        </a:rPr>
                        <a:t>. Turismo GE320.M6 R58 </a:t>
                      </a:r>
                    </a:p>
                    <a:p>
                      <a:r>
                        <a:rPr kumimoji="0" lang="es-ES" sz="1200" kern="1200" dirty="0" smtClean="0">
                          <a:effectLst/>
                        </a:rPr>
                        <a:t>SEDUE (1988): Manual de Ordenamiento ecológico del Territorio. Clasificación Biblioteca </a:t>
                      </a:r>
                      <a:r>
                        <a:rPr kumimoji="0" lang="es-ES" sz="1200" kern="1200" dirty="0" err="1" smtClean="0">
                          <a:effectLst/>
                        </a:rPr>
                        <a:t>Fac</a:t>
                      </a:r>
                      <a:r>
                        <a:rPr kumimoji="0" lang="es-ES" sz="1200" kern="1200" dirty="0" smtClean="0">
                          <a:effectLst/>
                        </a:rPr>
                        <a:t>. Planeación Urbana H541 M349 </a:t>
                      </a:r>
                    </a:p>
                    <a:p>
                      <a:r>
                        <a:rPr kumimoji="0" lang="es-ES" sz="1200" kern="1200" dirty="0" smtClean="0">
                          <a:effectLst/>
                        </a:rPr>
                        <a:t>SEMARNAT (2006) Manual del Proceso de Ordenamiento Ecológico. México 356 p. México. Clasificación Biblioteca </a:t>
                      </a:r>
                      <a:r>
                        <a:rPr kumimoji="0" lang="es-ES" sz="1200" kern="1200" dirty="0" err="1" smtClean="0">
                          <a:effectLst/>
                        </a:rPr>
                        <a:t>Fac</a:t>
                      </a:r>
                      <a:r>
                        <a:rPr kumimoji="0" lang="es-ES" sz="1200" kern="1200" dirty="0" smtClean="0">
                          <a:effectLst/>
                        </a:rPr>
                        <a:t>. Planeación Urbana QH541 .M35</a:t>
                      </a:r>
                    </a:p>
                    <a:p>
                      <a:r>
                        <a:rPr kumimoji="0" lang="es-ES" sz="1200" kern="1200" dirty="0" smtClean="0">
                          <a:effectLst/>
                        </a:rPr>
                        <a:t>Sánchez Munguía Vicente (coord.) (2007).  </a:t>
                      </a:r>
                      <a:r>
                        <a:rPr kumimoji="0" lang="es-ES" sz="1200" u="none" strike="noStrike" kern="1200" dirty="0" smtClean="0">
                          <a:effectLst/>
                          <a:hlinkClick r:id="rId2"/>
                        </a:rPr>
                        <a:t>Gestión ambiental y de recursos naturales en México: los modos imperantes: diez estudios de caso.  El colegio de la Frontera Norte; Red de Investigación Urbana. Tijuana.  </a:t>
                      </a:r>
                      <a:r>
                        <a:rPr kumimoji="0" lang="es-ES" sz="1200" kern="1200" dirty="0" smtClean="0">
                          <a:effectLst/>
                        </a:rPr>
                        <a:t> Clasificación Biblioteca Central GE190 .M4 G47</a:t>
                      </a:r>
                      <a:endParaRPr lang="es-E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s-ES" sz="1200" kern="1200" dirty="0" smtClean="0">
                          <a:effectLst/>
                        </a:rPr>
                        <a:t>Fernández C.-</a:t>
                      </a:r>
                      <a:r>
                        <a:rPr kumimoji="0" lang="es-ES" sz="1200" kern="1200" dirty="0" err="1" smtClean="0">
                          <a:effectLst/>
                        </a:rPr>
                        <a:t>Vítora</a:t>
                      </a:r>
                      <a:r>
                        <a:rPr kumimoji="0" lang="es-ES" sz="1200" kern="1200" dirty="0" smtClean="0">
                          <a:effectLst/>
                        </a:rPr>
                        <a:t>, V. (2006). Guía metodológica para la evaluación del impacto ambiental. 2a ed. Madrid: </a:t>
                      </a:r>
                      <a:r>
                        <a:rPr kumimoji="0" lang="es-ES" sz="1200" kern="1200" dirty="0" err="1" smtClean="0">
                          <a:effectLst/>
                        </a:rPr>
                        <a:t>Mundi</a:t>
                      </a:r>
                      <a:r>
                        <a:rPr kumimoji="0" lang="es-ES" sz="1200" kern="1200" dirty="0" smtClean="0">
                          <a:effectLst/>
                        </a:rPr>
                        <a:t>-Prensa. Clasificación Biblioteca Central TD194.6.E77 C66</a:t>
                      </a:r>
                    </a:p>
                    <a:p>
                      <a:r>
                        <a:rPr kumimoji="0" lang="es-ES" sz="1200" kern="1200" dirty="0" smtClean="0">
                          <a:effectLst/>
                        </a:rPr>
                        <a:t>G. del E. de México (2005) </a:t>
                      </a:r>
                      <a:r>
                        <a:rPr kumimoji="0" lang="es-ES" sz="1200" kern="1200" dirty="0" err="1" smtClean="0">
                          <a:effectLst/>
                        </a:rPr>
                        <a:t>Codigo</a:t>
                      </a:r>
                      <a:r>
                        <a:rPr kumimoji="0" lang="es-ES" sz="1200" kern="1200" dirty="0" smtClean="0">
                          <a:effectLst/>
                        </a:rPr>
                        <a:t> para la biodiversidad del Estado de México. Toluca de Lerdo. Disponible en: https://www.gob.mx/cms/uploads/attachment/file/83416/Leyes_Forestales_Estatales_-_Ley_de_Desarrollo_Forestal_Sustentable_del_Estado_de_Mexico.pdf</a:t>
                      </a:r>
                      <a:endParaRPr lang="es-ES" sz="1200" dirty="0" smtClean="0">
                        <a:effectLst/>
                      </a:endParaRPr>
                    </a:p>
                    <a:p>
                      <a:endParaRPr lang="es-E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1800" dirty="0" smtClean="0"/>
                        <a:t>II</a:t>
                      </a:r>
                      <a:endParaRPr lang="es-ES" sz="18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1758062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8"/>
          <p:cNvGraphicFramePr>
            <a:graphicFrameLocks/>
          </p:cNvGraphicFramePr>
          <p:nvPr>
            <p:extLst>
              <p:ext uri="{D42A27DB-BD31-4B8C-83A1-F6EECF244321}">
                <p14:modId xmlns:p14="http://schemas.microsoft.com/office/powerpoint/2010/main" val="1939889940"/>
              </p:ext>
            </p:extLst>
          </p:nvPr>
        </p:nvGraphicFramePr>
        <p:xfrm>
          <a:off x="0" y="188640"/>
          <a:ext cx="9144000" cy="6553200"/>
        </p:xfrm>
        <a:graphic>
          <a:graphicData uri="http://schemas.openxmlformats.org/drawingml/2006/table">
            <a:tbl>
              <a:tblPr firstRow="1" bandRow="1">
                <a:tableStyleId>{B301B821-A1FF-4177-AEE7-76D212191A09}</a:tableStyleId>
              </a:tblPr>
              <a:tblGrid>
                <a:gridCol w="5436096">
                  <a:extLst>
                    <a:ext uri="{9D8B030D-6E8A-4147-A177-3AD203B41FA5}">
                      <a16:colId xmlns:a16="http://schemas.microsoft.com/office/drawing/2014/main" xmlns="" val="20000"/>
                    </a:ext>
                  </a:extLst>
                </a:gridCol>
                <a:gridCol w="2496278">
                  <a:extLst>
                    <a:ext uri="{9D8B030D-6E8A-4147-A177-3AD203B41FA5}">
                      <a16:colId xmlns:a16="http://schemas.microsoft.com/office/drawing/2014/main" xmlns="" val="20001"/>
                    </a:ext>
                  </a:extLst>
                </a:gridCol>
                <a:gridCol w="1211626">
                  <a:extLst>
                    <a:ext uri="{9D8B030D-6E8A-4147-A177-3AD203B41FA5}">
                      <a16:colId xmlns:a16="http://schemas.microsoft.com/office/drawing/2014/main" xmlns="" val="20002"/>
                    </a:ext>
                  </a:extLst>
                </a:gridCol>
              </a:tblGrid>
              <a:tr h="288031">
                <a:tc>
                  <a:txBody>
                    <a:bodyPr/>
                    <a:lstStyle/>
                    <a:p>
                      <a:r>
                        <a:rPr lang="es-ES" sz="1800" dirty="0" smtClean="0"/>
                        <a:t>Básica</a:t>
                      </a:r>
                      <a:endParaRPr lang="es-ES"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dirty="0" smtClean="0"/>
                        <a:t>Complementaría</a:t>
                      </a:r>
                      <a:endParaRPr lang="es-E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1100" kern="1200" dirty="0" smtClean="0">
                          <a:effectLst/>
                        </a:rPr>
                        <a:t>Unidad que apoya</a:t>
                      </a:r>
                      <a:endParaRPr lang="es-ES" sz="11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5616623">
                <a:tc>
                  <a:txBody>
                    <a:bodyPr/>
                    <a:lstStyle/>
                    <a:p>
                      <a:r>
                        <a:rPr kumimoji="0" lang="es-ES" sz="1200" kern="1200" dirty="0" smtClean="0">
                          <a:effectLst/>
                        </a:rPr>
                        <a:t>DOF (2006). Modelo de Ordenamiento Ecológico del Territorio del Estado de México. Estado de México, pp. 1–20. Disponible en: http://legislacion.edomex.gob.mx/sites/legislacion.edomex.gob.mx/files/files/pdf/gct/2015/dic092.PDF</a:t>
                      </a:r>
                      <a:endParaRPr lang="es-ES" sz="1200" dirty="0" smtClean="0">
                        <a:effectLst/>
                      </a:endParaRPr>
                    </a:p>
                    <a:p>
                      <a:r>
                        <a:rPr kumimoji="0" lang="es-ES" sz="1200" kern="1200" dirty="0" err="1" smtClean="0">
                          <a:effectLst/>
                        </a:rPr>
                        <a:t>Morúa</a:t>
                      </a:r>
                      <a:r>
                        <a:rPr kumimoji="0" lang="es-ES" sz="1200" kern="1200" dirty="0" smtClean="0">
                          <a:effectLst/>
                        </a:rPr>
                        <a:t>, A. (2010). La participación comunitaria en la gestión ambiental, Revista Venezolana de Economía y Ciencias Sociales, 16(2), pp. 125–135. Disponible en: https://www.redalyc.org/pdf/177/Resumenes/Resumen_17731129008_1.pdf</a:t>
                      </a:r>
                      <a:endParaRPr lang="es-ES" sz="1200" dirty="0" smtClean="0">
                        <a:effectLst/>
                      </a:endParaRPr>
                    </a:p>
                    <a:p>
                      <a:r>
                        <a:rPr kumimoji="0" lang="es-ES" sz="1200" kern="1200" dirty="0" smtClean="0">
                          <a:effectLst/>
                        </a:rPr>
                        <a:t>Muñoz-Pedreros, A. (2004). La evaluación del paisaje: Una herramienta de gestión ambiental, Revista Chilena de Historia Natural, 77(1), pp. 139–156. Disponible en: https://scielo.conicyt.cl/scielo.php?script=sci_arttext&amp;pid=S0716-078X2004000100011</a:t>
                      </a:r>
                      <a:endParaRPr lang="es-ES" sz="1200" dirty="0" smtClean="0">
                        <a:effectLst/>
                      </a:endParaRPr>
                    </a:p>
                    <a:p>
                      <a:r>
                        <a:rPr kumimoji="0" lang="es-ES" sz="1200" u="none" strike="noStrike" kern="1200" dirty="0" err="1" smtClean="0">
                          <a:effectLst/>
                          <a:hlinkClick r:id="rId2"/>
                        </a:rPr>
                        <a:t>Eckart</a:t>
                      </a:r>
                      <a:r>
                        <a:rPr kumimoji="0" lang="es-ES" sz="1200" u="none" strike="noStrike" kern="1200" dirty="0" smtClean="0">
                          <a:effectLst/>
                          <a:hlinkClick r:id="rId2"/>
                        </a:rPr>
                        <a:t> </a:t>
                      </a:r>
                      <a:r>
                        <a:rPr kumimoji="0" lang="es-ES" sz="1200" u="none" strike="noStrike" kern="1200" dirty="0" err="1" smtClean="0">
                          <a:effectLst/>
                          <a:hlinkClick r:id="rId2"/>
                        </a:rPr>
                        <a:t>Boege</a:t>
                      </a:r>
                      <a:r>
                        <a:rPr kumimoji="0" lang="es-ES" sz="1200" kern="1200" dirty="0" smtClean="0">
                          <a:effectLst/>
                        </a:rPr>
                        <a:t> (2003). Protegiendo lo nuestro: Manual para la gestión ambiental comunitaria, uso y conservación de la biodiversidad de los campesinos indígenas de América Latina. INI: Programa de las Naciones Unidas para el medio Ambiente: Fondo para el desarrollo de los pueblos indígenas de América Latina y el Caribe. México, Clasificación Biblioteca </a:t>
                      </a:r>
                      <a:r>
                        <a:rPr kumimoji="0" lang="es-ES" sz="1200" kern="1200" dirty="0" err="1" smtClean="0">
                          <a:effectLst/>
                        </a:rPr>
                        <a:t>Fac</a:t>
                      </a:r>
                      <a:r>
                        <a:rPr kumimoji="0" lang="es-ES" sz="1200" kern="1200" dirty="0" smtClean="0">
                          <a:effectLst/>
                        </a:rPr>
                        <a:t>. Planeación HC130.E5. B64 </a:t>
                      </a:r>
                    </a:p>
                    <a:p>
                      <a:r>
                        <a:rPr kumimoji="0" lang="es-ES" sz="1200" kern="1200" dirty="0" err="1" smtClean="0">
                          <a:effectLst/>
                        </a:rPr>
                        <a:t>Seoanez</a:t>
                      </a:r>
                      <a:r>
                        <a:rPr kumimoji="0" lang="es-ES" sz="1200" kern="1200" dirty="0" smtClean="0">
                          <a:effectLst/>
                        </a:rPr>
                        <a:t> Calvo, Mariano (1999). </a:t>
                      </a:r>
                      <a:r>
                        <a:rPr kumimoji="0" lang="es-ES" sz="1200" u="none" strike="noStrike" kern="1200" dirty="0" smtClean="0">
                          <a:effectLst/>
                          <a:hlinkClick r:id="rId2"/>
                        </a:rPr>
                        <a:t>Manual de </a:t>
                      </a:r>
                      <a:r>
                        <a:rPr kumimoji="0" lang="es-ES" sz="1200" u="none" strike="noStrike" kern="1200" dirty="0" err="1" smtClean="0">
                          <a:effectLst/>
                          <a:hlinkClick r:id="rId2"/>
                        </a:rPr>
                        <a:t>Gestion</a:t>
                      </a:r>
                      <a:r>
                        <a:rPr kumimoji="0" lang="es-ES" sz="1200" u="none" strike="noStrike" kern="1200" dirty="0" smtClean="0">
                          <a:effectLst/>
                          <a:hlinkClick r:id="rId2"/>
                        </a:rPr>
                        <a:t> Medioambiental de la Empresa : Sistemas de </a:t>
                      </a:r>
                      <a:r>
                        <a:rPr kumimoji="0" lang="es-ES" sz="1200" u="none" strike="noStrike" kern="1200" dirty="0" err="1" smtClean="0">
                          <a:effectLst/>
                          <a:hlinkClick r:id="rId2"/>
                        </a:rPr>
                        <a:t>Gestion</a:t>
                      </a:r>
                      <a:r>
                        <a:rPr kumimoji="0" lang="es-ES" sz="1200" u="none" strike="noStrike" kern="1200" dirty="0" smtClean="0">
                          <a:effectLst/>
                          <a:hlinkClick r:id="rId2"/>
                        </a:rPr>
                        <a:t> medioambiental, Auditorias Medioambientales, Evaluaciones de Impacto ambiental</a:t>
                      </a:r>
                      <a:r>
                        <a:rPr kumimoji="0" lang="es-ES" sz="1200" kern="1200" dirty="0" smtClean="0">
                          <a:effectLst/>
                        </a:rPr>
                        <a:t>. Ediciones </a:t>
                      </a:r>
                      <a:r>
                        <a:rPr kumimoji="0" lang="es-ES" sz="1200" kern="1200" dirty="0" err="1" smtClean="0">
                          <a:effectLst/>
                        </a:rPr>
                        <a:t>Mundi</a:t>
                      </a:r>
                      <a:r>
                        <a:rPr kumimoji="0" lang="es-ES" sz="1200" kern="1200" dirty="0" smtClean="0">
                          <a:effectLst/>
                        </a:rPr>
                        <a:t>-Prensa, Madrid. Clasificación Biblioteca </a:t>
                      </a:r>
                      <a:r>
                        <a:rPr kumimoji="0" lang="es-ES" sz="1200" kern="1200" dirty="0" err="1" smtClean="0">
                          <a:effectLst/>
                        </a:rPr>
                        <a:t>Fac</a:t>
                      </a:r>
                      <a:r>
                        <a:rPr kumimoji="0" lang="es-ES" sz="1200" kern="1200" dirty="0" smtClean="0">
                          <a:effectLst/>
                        </a:rPr>
                        <a:t>. Geografía Hc79 E5 S46 </a:t>
                      </a:r>
                    </a:p>
                    <a:p>
                      <a:r>
                        <a:rPr kumimoji="0" lang="es-ES" sz="1200" kern="1200" dirty="0" err="1" smtClean="0">
                          <a:effectLst/>
                        </a:rPr>
                        <a:t>Gomez</a:t>
                      </a:r>
                      <a:r>
                        <a:rPr kumimoji="0" lang="es-ES" sz="1200" kern="1200" dirty="0" smtClean="0">
                          <a:effectLst/>
                        </a:rPr>
                        <a:t> Orea, </a:t>
                      </a:r>
                    </a:p>
                    <a:p>
                      <a:r>
                        <a:rPr kumimoji="0" lang="es-ES" sz="1200" kern="1200" dirty="0" smtClean="0">
                          <a:effectLst/>
                        </a:rPr>
                        <a:t>Domingo (1999). </a:t>
                      </a:r>
                      <a:r>
                        <a:rPr kumimoji="0" lang="es-ES" sz="1200" u="none" strike="noStrike" kern="1200" dirty="0" smtClean="0">
                          <a:effectLst/>
                          <a:hlinkClick r:id="rId2"/>
                        </a:rPr>
                        <a:t>Evaluación del Impacto Ambiental : Un Instrumento Preventivo para la Gestión Ambiental</a:t>
                      </a:r>
                      <a:r>
                        <a:rPr kumimoji="0" lang="es-ES" sz="1200" kern="1200" dirty="0" smtClean="0">
                          <a:effectLst/>
                        </a:rPr>
                        <a:t>. Ediciones </a:t>
                      </a:r>
                      <a:r>
                        <a:rPr kumimoji="0" lang="es-ES" sz="1200" kern="1200" dirty="0" err="1" smtClean="0">
                          <a:effectLst/>
                        </a:rPr>
                        <a:t>Mundi</a:t>
                      </a:r>
                      <a:r>
                        <a:rPr kumimoji="0" lang="es-ES" sz="1200" kern="1200" dirty="0" smtClean="0">
                          <a:effectLst/>
                        </a:rPr>
                        <a:t>-Prensa, Madrid. Clasificación Biblioteca Central TD194.5 G65 </a:t>
                      </a:r>
                    </a:p>
                    <a:p>
                      <a:r>
                        <a:rPr kumimoji="0" lang="es-ES" sz="1200" kern="1200" dirty="0" err="1" smtClean="0">
                          <a:effectLst/>
                        </a:rPr>
                        <a:t>Walss</a:t>
                      </a:r>
                      <a:r>
                        <a:rPr kumimoji="0" lang="es-ES" sz="1200" kern="1200" dirty="0" smtClean="0">
                          <a:effectLst/>
                        </a:rPr>
                        <a:t> </a:t>
                      </a:r>
                      <a:r>
                        <a:rPr kumimoji="0" lang="es-ES" sz="1200" kern="1200" dirty="0" err="1" smtClean="0">
                          <a:effectLst/>
                        </a:rPr>
                        <a:t>Aurioles</a:t>
                      </a:r>
                      <a:r>
                        <a:rPr kumimoji="0" lang="es-ES" sz="1200" kern="1200" dirty="0" smtClean="0">
                          <a:effectLst/>
                        </a:rPr>
                        <a:t>, Rodolfo (2001). </a:t>
                      </a:r>
                      <a:r>
                        <a:rPr kumimoji="0" lang="es-ES" sz="1200" u="none" strike="noStrike" kern="1200" dirty="0" smtClean="0">
                          <a:effectLst/>
                          <a:hlinkClick r:id="rId2"/>
                        </a:rPr>
                        <a:t>Guía práctica para la gestión ambiental</a:t>
                      </a:r>
                      <a:r>
                        <a:rPr kumimoji="0" lang="es-ES" sz="1200" kern="1200" dirty="0" smtClean="0">
                          <a:effectLst/>
                        </a:rPr>
                        <a:t>. McGraw-Hill Interamericana. Clasificación Biblioteca </a:t>
                      </a:r>
                      <a:r>
                        <a:rPr kumimoji="0" lang="es-ES" sz="1200" kern="1200" dirty="0" err="1" smtClean="0">
                          <a:effectLst/>
                        </a:rPr>
                        <a:t>Fac</a:t>
                      </a:r>
                      <a:r>
                        <a:rPr kumimoji="0" lang="es-ES" sz="1200" kern="1200" dirty="0" smtClean="0">
                          <a:effectLst/>
                        </a:rPr>
                        <a:t>. Planeación Urbana KGF3421 W35</a:t>
                      </a:r>
                    </a:p>
                    <a:p>
                      <a:endParaRPr lang="es-E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s-ES" sz="1200" kern="1200" dirty="0" smtClean="0">
                          <a:effectLst/>
                        </a:rPr>
                        <a:t>CONABIO (2000). Estrategia nacional sobre biodiversidad de México. 1a ed. México, D.F.: Comisión Nacional para el Conocimiento y Uso de la Biodiversidad. Disponible en: http://www.conabio.gob.mx/conocimiento/estrategia_nacional/doctos/pdf/ENB.pdf</a:t>
                      </a:r>
                      <a:endParaRPr kumimoji="0" lang="es-ES" sz="1200" kern="1200" dirty="0" smtClean="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1800" dirty="0" smtClean="0"/>
                        <a:t>III</a:t>
                      </a:r>
                      <a:endParaRPr lang="es-ES" sz="18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019808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57200" y="620688"/>
            <a:ext cx="8229600" cy="995710"/>
          </a:xfrm>
        </p:spPr>
        <p:txBody>
          <a:bodyPr>
            <a:normAutofit fontScale="90000"/>
          </a:bodyPr>
          <a:lstStyle/>
          <a:p>
            <a:r>
              <a:rPr lang="es-ES" dirty="0">
                <a:effectLst>
                  <a:outerShdw blurRad="38100" dist="38100" dir="2700000" algn="tl">
                    <a:srgbClr val="000000">
                      <a:alpha val="43137"/>
                    </a:srgbClr>
                  </a:outerShdw>
                </a:effectLst>
              </a:rPr>
              <a:t>OBJETIVOS DE LA UNIDAD DE </a:t>
            </a:r>
            <a:r>
              <a:rPr lang="es-ES" dirty="0" smtClean="0">
                <a:effectLst>
                  <a:outerShdw blurRad="38100" dist="38100" dir="2700000" algn="tl">
                    <a:srgbClr val="000000">
                      <a:alpha val="43137"/>
                    </a:srgbClr>
                  </a:outerShdw>
                </a:effectLst>
              </a:rPr>
              <a:t>APRENDIZAJE</a:t>
            </a:r>
            <a:r>
              <a:rPr lang="es-ES" dirty="0">
                <a:effectLst/>
              </a:rPr>
              <a:t/>
            </a:r>
            <a:br>
              <a:rPr lang="es-ES" dirty="0">
                <a:effectLst/>
              </a:rPr>
            </a:br>
            <a:endParaRPr lang="es-ES" dirty="0"/>
          </a:p>
        </p:txBody>
      </p:sp>
      <p:sp>
        <p:nvSpPr>
          <p:cNvPr id="5" name="Marcador de texto 4"/>
          <p:cNvSpPr>
            <a:spLocks noGrp="1"/>
          </p:cNvSpPr>
          <p:nvPr>
            <p:ph type="body" idx="1"/>
          </p:nvPr>
        </p:nvSpPr>
        <p:spPr/>
        <p:txBody>
          <a:bodyPr/>
          <a:lstStyle/>
          <a:p>
            <a:pPr algn="ctr"/>
            <a:r>
              <a:rPr lang="es-ES" b="1" dirty="0" smtClean="0"/>
              <a:t>OBJETIVO GENERAL</a:t>
            </a:r>
            <a:endParaRPr lang="es-ES" dirty="0"/>
          </a:p>
        </p:txBody>
      </p:sp>
      <p:sp>
        <p:nvSpPr>
          <p:cNvPr id="7" name="Marcador de texto 6"/>
          <p:cNvSpPr>
            <a:spLocks noGrp="1"/>
          </p:cNvSpPr>
          <p:nvPr>
            <p:ph type="body" sz="half" idx="3"/>
          </p:nvPr>
        </p:nvSpPr>
        <p:spPr/>
        <p:txBody>
          <a:bodyPr>
            <a:normAutofit fontScale="92500"/>
          </a:bodyPr>
          <a:lstStyle/>
          <a:p>
            <a:pPr algn="ctr"/>
            <a:r>
              <a:rPr lang="es-ES" b="1" dirty="0" smtClean="0"/>
              <a:t>OBJETIVO </a:t>
            </a:r>
            <a:r>
              <a:rPr lang="es-ES" b="1" dirty="0" smtClean="0"/>
              <a:t>DE LAS </a:t>
            </a:r>
            <a:r>
              <a:rPr lang="es-ES" b="1" dirty="0" smtClean="0"/>
              <a:t>UNIDAD </a:t>
            </a:r>
            <a:r>
              <a:rPr lang="es-ES" b="1" dirty="0" smtClean="0"/>
              <a:t>DE COMPETENCIAS</a:t>
            </a:r>
            <a:endParaRPr lang="es-ES" dirty="0"/>
          </a:p>
        </p:txBody>
      </p:sp>
      <p:sp>
        <p:nvSpPr>
          <p:cNvPr id="6" name="Marcador de contenido 5"/>
          <p:cNvSpPr>
            <a:spLocks noGrp="1"/>
          </p:cNvSpPr>
          <p:nvPr>
            <p:ph sz="quarter" idx="2"/>
          </p:nvPr>
        </p:nvSpPr>
        <p:spPr/>
        <p:txBody>
          <a:bodyPr>
            <a:normAutofit fontScale="92500"/>
          </a:bodyPr>
          <a:lstStyle/>
          <a:p>
            <a:pPr>
              <a:buFont typeface="Wingdings" panose="05000000000000000000" pitchFamily="2" charset="2"/>
              <a:buChar char="v"/>
            </a:pPr>
            <a:r>
              <a:rPr lang="es-MX" dirty="0"/>
              <a:t>Conocer los procedimientos de la administración del territorio, así como la metodología para la formulación y ejecución de planes, programas y proyectos, que orienten una adecuada planeación y ordenación del </a:t>
            </a:r>
            <a:r>
              <a:rPr lang="es-MX" dirty="0" smtClean="0"/>
              <a:t>territorio.</a:t>
            </a:r>
            <a:endParaRPr lang="es-ES" dirty="0"/>
          </a:p>
        </p:txBody>
      </p:sp>
      <p:sp>
        <p:nvSpPr>
          <p:cNvPr id="8" name="Marcador de contenido 7"/>
          <p:cNvSpPr>
            <a:spLocks noGrp="1"/>
          </p:cNvSpPr>
          <p:nvPr>
            <p:ph sz="quarter" idx="4"/>
          </p:nvPr>
        </p:nvSpPr>
        <p:spPr/>
        <p:txBody>
          <a:bodyPr>
            <a:normAutofit fontScale="62500" lnSpcReduction="20000"/>
          </a:bodyPr>
          <a:lstStyle/>
          <a:p>
            <a:pPr>
              <a:buFont typeface="Wingdings" panose="05000000000000000000" pitchFamily="2" charset="2"/>
              <a:buChar char="v"/>
            </a:pPr>
            <a:r>
              <a:rPr lang="es-ES" dirty="0"/>
              <a:t>Los estudiantes </a:t>
            </a:r>
            <a:r>
              <a:rPr lang="es-ES" dirty="0" smtClean="0"/>
              <a:t>conocerán y aplicarán el </a:t>
            </a:r>
            <a:r>
              <a:rPr lang="es-ES" dirty="0"/>
              <a:t>marco programático de un proceso de </a:t>
            </a:r>
            <a:r>
              <a:rPr lang="es-ES" dirty="0" smtClean="0"/>
              <a:t>gestión, mediante el análisis del marco </a:t>
            </a:r>
            <a:r>
              <a:rPr lang="es-ES" dirty="0"/>
              <a:t>legal y programático contemplado en la legislación mexicana; a partir del análisis de los conceptos aplicados en </a:t>
            </a:r>
            <a:r>
              <a:rPr lang="es-ES" dirty="0" smtClean="0"/>
              <a:t>dicho</a:t>
            </a:r>
            <a:r>
              <a:rPr lang="es-ES" dirty="0" smtClean="0"/>
              <a:t> marco</a:t>
            </a:r>
            <a:r>
              <a:rPr lang="es-MX" dirty="0" smtClean="0"/>
              <a:t>.</a:t>
            </a:r>
            <a:endParaRPr lang="es-ES" dirty="0"/>
          </a:p>
          <a:p>
            <a:pPr>
              <a:buFont typeface="Wingdings" panose="05000000000000000000" pitchFamily="2" charset="2"/>
              <a:buChar char="v"/>
            </a:pPr>
            <a:r>
              <a:rPr lang="es-ES" dirty="0"/>
              <a:t>Los estudiantes plantearán alternativas de formalización del proceso de planificación ejercido por los Comités Técnico y Científico e identificarán posibles fuentes de financiamiento, </a:t>
            </a:r>
            <a:r>
              <a:rPr lang="es-ES" dirty="0" smtClean="0"/>
              <a:t>los </a:t>
            </a:r>
            <a:r>
              <a:rPr lang="es-ES" dirty="0"/>
              <a:t>sectores, instituciones, organismos y actores involucrados en los Convenios necesarios, con base en el análisis de los I</a:t>
            </a:r>
            <a:r>
              <a:rPr lang="es-ES" dirty="0" smtClean="0"/>
              <a:t>nstrumentos </a:t>
            </a:r>
            <a:r>
              <a:rPr lang="es-ES" dirty="0"/>
              <a:t>referentes a la formalización del proceso de </a:t>
            </a:r>
            <a:r>
              <a:rPr lang="es-ES" dirty="0" smtClean="0"/>
              <a:t>planificación.</a:t>
            </a:r>
            <a:endParaRPr lang="es-ES" dirty="0"/>
          </a:p>
        </p:txBody>
      </p:sp>
    </p:spTree>
    <p:extLst>
      <p:ext uri="{BB962C8B-B14F-4D97-AF65-F5344CB8AC3E}">
        <p14:creationId xmlns:p14="http://schemas.microsoft.com/office/powerpoint/2010/main" val="2294726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7"/>
          <p:cNvSpPr>
            <a:spLocks noGrp="1"/>
          </p:cNvSpPr>
          <p:nvPr>
            <p:ph idx="1"/>
          </p:nvPr>
        </p:nvSpPr>
        <p:spPr/>
        <p:txBody>
          <a:bodyPr anchor="ctr"/>
          <a:lstStyle/>
          <a:p>
            <a:pPr marL="109728" indent="0">
              <a:buNone/>
            </a:pPr>
            <a:r>
              <a:rPr lang="es-ES" dirty="0"/>
              <a:t>Unidad I: Marco Legal y Programático del proceso de Gestión del Ordenamiento </a:t>
            </a:r>
            <a:r>
              <a:rPr lang="es-ES" dirty="0" smtClean="0"/>
              <a:t>Territorial</a:t>
            </a:r>
          </a:p>
          <a:p>
            <a:pPr marL="109728" indent="0">
              <a:buNone/>
            </a:pPr>
            <a:endParaRPr lang="es-ES" dirty="0"/>
          </a:p>
          <a:p>
            <a:pPr marL="109728" indent="0">
              <a:buNone/>
            </a:pPr>
            <a:r>
              <a:rPr lang="es-ES" dirty="0"/>
              <a:t>1.1.	Encuadre y delimitaciones </a:t>
            </a:r>
            <a:r>
              <a:rPr lang="es-ES" dirty="0" smtClean="0"/>
              <a:t>conceptuales</a:t>
            </a:r>
            <a:endParaRPr lang="es-ES" dirty="0"/>
          </a:p>
          <a:p>
            <a:pPr marL="109728" indent="0">
              <a:buNone/>
            </a:pPr>
            <a:r>
              <a:rPr lang="es-ES" dirty="0"/>
              <a:t>1.2.	Análisis de la Normatividad de O.T.</a:t>
            </a:r>
          </a:p>
          <a:p>
            <a:pPr marL="109728" indent="0">
              <a:buNone/>
            </a:pPr>
            <a:r>
              <a:rPr lang="es-ES" dirty="0"/>
              <a:t>1.3.	Marco Programático del O.T. en los diferentes órdenes</a:t>
            </a:r>
          </a:p>
          <a:p>
            <a:pPr marL="109728" indent="0">
              <a:buNone/>
            </a:pPr>
            <a:r>
              <a:rPr lang="es-ES" dirty="0"/>
              <a:t>1.4.	Reglamento de la LEGEEPA</a:t>
            </a:r>
          </a:p>
          <a:p>
            <a:pPr marL="624078" indent="-514350">
              <a:buFont typeface="+mj-lt"/>
              <a:buAutoNum type="arabicPeriod"/>
            </a:pPr>
            <a:endParaRPr lang="es-ES" dirty="0"/>
          </a:p>
        </p:txBody>
      </p:sp>
      <p:sp>
        <p:nvSpPr>
          <p:cNvPr id="7" name="Título 6"/>
          <p:cNvSpPr>
            <a:spLocks noGrp="1"/>
          </p:cNvSpPr>
          <p:nvPr>
            <p:ph type="title"/>
          </p:nvPr>
        </p:nvSpPr>
        <p:spPr>
          <a:xfrm>
            <a:off x="457200" y="836712"/>
            <a:ext cx="8229600" cy="580926"/>
          </a:xfrm>
        </p:spPr>
        <p:txBody>
          <a:bodyPr>
            <a:normAutofit fontScale="90000"/>
          </a:bodyPr>
          <a:lstStyle/>
          <a:p>
            <a:r>
              <a:rPr lang="es-ES" dirty="0" smtClean="0">
                <a:effectLst>
                  <a:outerShdw blurRad="38100" dist="38100" dir="2700000" algn="tl">
                    <a:srgbClr val="000000">
                      <a:alpha val="43137"/>
                    </a:srgbClr>
                  </a:outerShdw>
                </a:effectLst>
              </a:rPr>
              <a:t>ESTRUCTURA </a:t>
            </a:r>
            <a:r>
              <a:rPr lang="es-ES" dirty="0">
                <a:effectLst>
                  <a:outerShdw blurRad="38100" dist="38100" dir="2700000" algn="tl">
                    <a:srgbClr val="000000">
                      <a:alpha val="43137"/>
                    </a:srgbClr>
                  </a:outerShdw>
                </a:effectLst>
              </a:rPr>
              <a:t>DE LA UNIDAD DE APRENDIZAJE, Y SU </a:t>
            </a:r>
            <a:r>
              <a:rPr lang="es-ES" dirty="0" smtClean="0">
                <a:effectLst>
                  <a:outerShdw blurRad="38100" dist="38100" dir="2700000" algn="tl">
                    <a:srgbClr val="000000">
                      <a:alpha val="43137"/>
                    </a:srgbClr>
                  </a:outerShdw>
                </a:effectLst>
              </a:rPr>
              <a:t>ORGANIZACIÓN</a:t>
            </a:r>
            <a:r>
              <a:rPr lang="es-ES" dirty="0">
                <a:effectLst/>
              </a:rPr>
              <a:t/>
            </a:r>
            <a:br>
              <a:rPr lang="es-ES" dirty="0">
                <a:effectLst/>
              </a:rPr>
            </a:br>
            <a:endParaRPr lang="es-ES" dirty="0"/>
          </a:p>
        </p:txBody>
      </p:sp>
    </p:spTree>
    <p:extLst>
      <p:ext uri="{BB962C8B-B14F-4D97-AF65-F5344CB8AC3E}">
        <p14:creationId xmlns:p14="http://schemas.microsoft.com/office/powerpoint/2010/main" val="1773181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Autofit/>
          </a:bodyPr>
          <a:lstStyle/>
          <a:p>
            <a:r>
              <a:rPr lang="es-ES" sz="2800" dirty="0"/>
              <a:t>1.1.	Encuadre y delimitaciones conceptuales</a:t>
            </a:r>
            <a:endParaRPr lang="es-MX" sz="2800" dirty="0"/>
          </a:p>
        </p:txBody>
      </p:sp>
      <p:sp>
        <p:nvSpPr>
          <p:cNvPr id="2" name="Marcador de contenido 1"/>
          <p:cNvSpPr>
            <a:spLocks noGrp="1"/>
          </p:cNvSpPr>
          <p:nvPr>
            <p:ph idx="1"/>
          </p:nvPr>
        </p:nvSpPr>
        <p:spPr>
          <a:xfrm>
            <a:off x="457200" y="1481328"/>
            <a:ext cx="8229600" cy="4539960"/>
          </a:xfrm>
        </p:spPr>
        <p:txBody>
          <a:bodyPr>
            <a:normAutofit/>
          </a:bodyPr>
          <a:lstStyle/>
          <a:p>
            <a:pPr marL="109728" indent="0">
              <a:buNone/>
            </a:pPr>
            <a:r>
              <a:rPr lang="es-MX" dirty="0" smtClean="0"/>
              <a:t>En este apartado se realiza una síntesis </a:t>
            </a:r>
            <a:r>
              <a:rPr lang="es-MX" dirty="0" smtClean="0"/>
              <a:t>conceptual y una revisión procedimental de los aspectos mas relevantes relacionados con la ordenación política administrativa del territorio  partiendo </a:t>
            </a:r>
            <a:r>
              <a:rPr lang="es-MX" dirty="0" smtClean="0"/>
              <a:t>de algunas definiciones y conceptos </a:t>
            </a:r>
            <a:r>
              <a:rPr lang="es-MX" dirty="0"/>
              <a:t>implicados </a:t>
            </a:r>
            <a:r>
              <a:rPr lang="es-MX" dirty="0" smtClean="0"/>
              <a:t>en la gestión y planificación para el</a:t>
            </a:r>
            <a:endParaRPr lang="es-MX" dirty="0"/>
          </a:p>
          <a:p>
            <a:pPr marL="109728" indent="0">
              <a:buNone/>
            </a:pPr>
            <a:r>
              <a:rPr lang="es-MX" dirty="0" smtClean="0"/>
              <a:t>ordenamiento territorial</a:t>
            </a:r>
            <a:r>
              <a:rPr lang="es-MX" dirty="0"/>
              <a:t>.</a:t>
            </a:r>
            <a:endParaRPr lang="es-MX" dirty="0"/>
          </a:p>
        </p:txBody>
      </p:sp>
      <p:pic>
        <p:nvPicPr>
          <p:cNvPr id="1026" name="Picture 2" descr="Resultado de imagen para republica mexica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4293096"/>
            <a:ext cx="2506216" cy="2051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6583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buNone/>
            </a:pPr>
            <a:r>
              <a:rPr lang="es-MX" dirty="0" smtClean="0"/>
              <a:t>Definición </a:t>
            </a:r>
            <a:r>
              <a:rPr lang="es-MX" dirty="0" smtClean="0"/>
              <a:t>de </a:t>
            </a:r>
            <a:r>
              <a:rPr lang="es-MX" dirty="0" smtClean="0"/>
              <a:t>Gestión del riesgo</a:t>
            </a:r>
          </a:p>
          <a:p>
            <a:pPr marL="109728" indent="0">
              <a:buNone/>
            </a:pPr>
            <a:endParaRPr lang="es-MX" dirty="0"/>
          </a:p>
          <a:p>
            <a:pPr marL="109728" indent="0">
              <a:buNone/>
            </a:pPr>
            <a:r>
              <a:rPr lang="es-MX" dirty="0" smtClean="0"/>
              <a:t>Es entendida como la cultura, procesos y estructuras dirigidas a obtener oportunidades potenciales, mientras se administran los procesos de incidencia de </a:t>
            </a:r>
            <a:r>
              <a:rPr lang="es-MX" dirty="0" smtClean="0"/>
              <a:t>determinado(s) </a:t>
            </a:r>
            <a:r>
              <a:rPr lang="es-MX" dirty="0" smtClean="0"/>
              <a:t>riesgo(s).</a:t>
            </a:r>
            <a:endParaRPr lang="es-MX" dirty="0"/>
          </a:p>
        </p:txBody>
      </p:sp>
      <p:sp>
        <p:nvSpPr>
          <p:cNvPr id="3" name="Título 2"/>
          <p:cNvSpPr>
            <a:spLocks noGrp="1"/>
          </p:cNvSpPr>
          <p:nvPr>
            <p:ph type="title"/>
          </p:nvPr>
        </p:nvSpPr>
        <p:spPr/>
        <p:txBody>
          <a:bodyPr>
            <a:noAutofit/>
          </a:bodyPr>
          <a:lstStyle/>
          <a:p>
            <a:r>
              <a:rPr lang="es-ES" sz="3200" dirty="0" smtClean="0"/>
              <a:t>1.1 Encuadre </a:t>
            </a:r>
            <a:r>
              <a:rPr lang="es-ES" sz="3200" dirty="0"/>
              <a:t>y delimitaciones conceptuales</a:t>
            </a:r>
            <a:endParaRPr lang="es-MX" sz="3200" dirty="0"/>
          </a:p>
        </p:txBody>
      </p:sp>
    </p:spTree>
    <p:extLst>
      <p:ext uri="{BB962C8B-B14F-4D97-AF65-F5344CB8AC3E}">
        <p14:creationId xmlns:p14="http://schemas.microsoft.com/office/powerpoint/2010/main" val="936008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dirty="0" smtClean="0"/>
              <a:t>Aplicación sistemática, de políticas, procedimientos y prácticas de gestión a las labores de comunicar, establecer el contexto, identificar, analizar, tratar, monitorear, evaluar y revisar el riesgo, de forma sistemática.</a:t>
            </a:r>
            <a:endParaRPr lang="es-MX" dirty="0"/>
          </a:p>
        </p:txBody>
      </p:sp>
      <p:sp>
        <p:nvSpPr>
          <p:cNvPr id="3" name="Título 2"/>
          <p:cNvSpPr>
            <a:spLocks noGrp="1"/>
          </p:cNvSpPr>
          <p:nvPr>
            <p:ph type="title"/>
          </p:nvPr>
        </p:nvSpPr>
        <p:spPr/>
        <p:txBody>
          <a:bodyPr/>
          <a:lstStyle/>
          <a:p>
            <a:r>
              <a:rPr lang="es-MX" dirty="0" smtClean="0"/>
              <a:t>Proceso de gestión del riesgo</a:t>
            </a:r>
            <a:endParaRPr lang="es-MX" dirty="0"/>
          </a:p>
        </p:txBody>
      </p:sp>
    </p:spTree>
    <p:extLst>
      <p:ext uri="{BB962C8B-B14F-4D97-AF65-F5344CB8AC3E}">
        <p14:creationId xmlns:p14="http://schemas.microsoft.com/office/powerpoint/2010/main" val="717296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632626132"/>
              </p:ext>
            </p:extLst>
          </p:nvPr>
        </p:nvGraphicFramePr>
        <p:xfrm>
          <a:off x="-900608" y="1124744"/>
          <a:ext cx="7632848" cy="55446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noAutofit/>
          </a:bodyPr>
          <a:lstStyle/>
          <a:p>
            <a:r>
              <a:rPr lang="es-MX" sz="2800" dirty="0" smtClean="0"/>
              <a:t>Ordenamiento territorial</a:t>
            </a:r>
            <a:endParaRPr lang="es-MX" sz="2800" dirty="0"/>
          </a:p>
        </p:txBody>
      </p:sp>
      <p:sp>
        <p:nvSpPr>
          <p:cNvPr id="6" name="Flecha derecha 5"/>
          <p:cNvSpPr/>
          <p:nvPr/>
        </p:nvSpPr>
        <p:spPr>
          <a:xfrm>
            <a:off x="5868144" y="3343983"/>
            <a:ext cx="1800200" cy="1453169"/>
          </a:xfrm>
          <a:prstGeom prst="rightArrow">
            <a:avLst>
              <a:gd name="adj1" fmla="val 50000"/>
              <a:gd name="adj2" fmla="val 47789"/>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sz="1600" dirty="0" smtClean="0"/>
              <a:t>Al servicio de </a:t>
            </a:r>
            <a:endParaRPr lang="es-MX" sz="1600" dirty="0"/>
          </a:p>
        </p:txBody>
      </p:sp>
      <p:sp>
        <p:nvSpPr>
          <p:cNvPr id="7" name="Rectángulo 6"/>
          <p:cNvSpPr/>
          <p:nvPr/>
        </p:nvSpPr>
        <p:spPr>
          <a:xfrm flipH="1">
            <a:off x="7932263" y="2234363"/>
            <a:ext cx="766428" cy="33843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MX" dirty="0" smtClean="0"/>
              <a:t>Gestión ambiental  y del Desarrollo </a:t>
            </a:r>
            <a:endParaRPr lang="es-MX" dirty="0"/>
          </a:p>
        </p:txBody>
      </p:sp>
    </p:spTree>
    <p:extLst>
      <p:ext uri="{BB962C8B-B14F-4D97-AF65-F5344CB8AC3E}">
        <p14:creationId xmlns:p14="http://schemas.microsoft.com/office/powerpoint/2010/main" val="41552230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Concourse</Template>
  <TotalTime>2575</TotalTime>
  <Words>2376</Words>
  <Application>Microsoft Office PowerPoint</Application>
  <PresentationFormat>Presentación en pantalla (4:3)</PresentationFormat>
  <Paragraphs>227</Paragraphs>
  <Slides>34</Slides>
  <Notes>1</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34</vt:i4>
      </vt:variant>
    </vt:vector>
  </HeadingPairs>
  <TitlesOfParts>
    <vt:vector size="45" baseType="lpstr">
      <vt:lpstr>Arial</vt:lpstr>
      <vt:lpstr>Avenir Book</vt:lpstr>
      <vt:lpstr>Calibri</vt:lpstr>
      <vt:lpstr>Courier New</vt:lpstr>
      <vt:lpstr>Lucida Sans Unicode</vt:lpstr>
      <vt:lpstr>Times New Roman</vt:lpstr>
      <vt:lpstr>Verdana</vt:lpstr>
      <vt:lpstr>Wingdings</vt:lpstr>
      <vt:lpstr>Wingdings 2</vt:lpstr>
      <vt:lpstr>Wingdings 3</vt:lpstr>
      <vt:lpstr>Concurrencia</vt:lpstr>
      <vt:lpstr>UNIVERSIDAD AUTÓNOMA DEL ESTADO DE MÉXICO FACULTAD DE GEOGRAFÍA</vt:lpstr>
      <vt:lpstr>PRESENTACIÓN</vt:lpstr>
      <vt:lpstr>Recomendaciones para su uso</vt:lpstr>
      <vt:lpstr>OBJETIVOS DE LA UNIDAD DE APRENDIZAJE </vt:lpstr>
      <vt:lpstr>ESTRUCTURA DE LA UNIDAD DE APRENDIZAJE, Y SU ORGANIZACIÓN </vt:lpstr>
      <vt:lpstr>1.1. Encuadre y delimitaciones conceptuales</vt:lpstr>
      <vt:lpstr>1.1 Encuadre y delimitaciones conceptuales</vt:lpstr>
      <vt:lpstr>Proceso de gestión del riesgo</vt:lpstr>
      <vt:lpstr>Ordenamiento territorial</vt:lpstr>
      <vt:lpstr>El Ordenamiento Territorial, busca…</vt:lpstr>
      <vt:lpstr>Presentación de PowerPoint</vt:lpstr>
      <vt:lpstr>Presentación de PowerPoint</vt:lpstr>
      <vt:lpstr>Presentación de PowerPoint</vt:lpstr>
      <vt:lpstr>Planeación</vt:lpstr>
      <vt:lpstr>Presentación de PowerPoint</vt:lpstr>
      <vt:lpstr>Planeación ambiental</vt:lpstr>
      <vt:lpstr>Presentación de PowerPoint</vt:lpstr>
      <vt:lpstr>Aspectos que integra la Planeación Ambiental</vt:lpstr>
      <vt:lpstr>Conceptos vinculados a la planificación</vt:lpstr>
      <vt:lpstr>Presentación de PowerPoint</vt:lpstr>
      <vt:lpstr>Diagnóstico</vt:lpstr>
      <vt:lpstr>Pronóstico</vt:lpstr>
      <vt:lpstr>Presentación de PowerPoint</vt:lpstr>
      <vt:lpstr>Planificación</vt:lpstr>
      <vt:lpstr>1.2. Análisis de la Normatividad de O.T.</vt:lpstr>
      <vt:lpstr>Presentación de PowerPoint</vt:lpstr>
      <vt:lpstr>Presentación de PowerPoint</vt:lpstr>
      <vt:lpstr>Presentación de PowerPoint</vt:lpstr>
      <vt:lpstr>1.3. Marco Programático del O.T. en los diferentes órdenes </vt:lpstr>
      <vt:lpstr>1.4. Reglamento de la LEGEEPA </vt:lpstr>
      <vt:lpstr>Reglamento de la LEGEEPA</vt:lpstr>
      <vt:lpstr>BILIOGRAFÍA</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Vale</dc:creator>
  <cp:lastModifiedBy>Boni Prz</cp:lastModifiedBy>
  <cp:revision>84</cp:revision>
  <dcterms:created xsi:type="dcterms:W3CDTF">2017-03-17T16:37:00Z</dcterms:created>
  <dcterms:modified xsi:type="dcterms:W3CDTF">2019-10-01T03:02:53Z</dcterms:modified>
</cp:coreProperties>
</file>