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2" r:id="rId1"/>
  </p:sldMasterIdLst>
  <p:sldIdLst>
    <p:sldId id="256" r:id="rId2"/>
    <p:sldId id="257" r:id="rId3"/>
    <p:sldId id="295" r:id="rId4"/>
    <p:sldId id="259" r:id="rId5"/>
    <p:sldId id="261" r:id="rId6"/>
    <p:sldId id="263" r:id="rId7"/>
    <p:sldId id="264" r:id="rId8"/>
    <p:sldId id="265" r:id="rId9"/>
    <p:sldId id="281" r:id="rId10"/>
    <p:sldId id="266" r:id="rId11"/>
    <p:sldId id="267" r:id="rId12"/>
    <p:sldId id="268" r:id="rId13"/>
    <p:sldId id="270" r:id="rId14"/>
    <p:sldId id="271" r:id="rId15"/>
    <p:sldId id="282" r:id="rId16"/>
    <p:sldId id="283" r:id="rId17"/>
    <p:sldId id="284" r:id="rId18"/>
    <p:sldId id="285" r:id="rId19"/>
    <p:sldId id="286" r:id="rId20"/>
    <p:sldId id="287" r:id="rId21"/>
    <p:sldId id="288" r:id="rId22"/>
    <p:sldId id="289" r:id="rId23"/>
    <p:sldId id="290" r:id="rId24"/>
    <p:sldId id="272" r:id="rId25"/>
    <p:sldId id="273" r:id="rId26"/>
    <p:sldId id="274" r:id="rId27"/>
    <p:sldId id="275" r:id="rId28"/>
    <p:sldId id="276" r:id="rId29"/>
    <p:sldId id="277" r:id="rId30"/>
    <p:sldId id="291" r:id="rId31"/>
    <p:sldId id="292" r:id="rId32"/>
    <p:sldId id="296"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74" autoAdjust="0"/>
    <p:restoredTop sz="94660"/>
  </p:normalViewPr>
  <p:slideViewPr>
    <p:cSldViewPr snapToGrid="0">
      <p:cViewPr varScale="1">
        <p:scale>
          <a:sx n="75" d="100"/>
          <a:sy n="75" d="100"/>
        </p:scale>
        <p:origin x="16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3D10D2-C8DC-454D-B689-A796F0A346FD}" type="doc">
      <dgm:prSet loTypeId="urn:microsoft.com/office/officeart/2005/8/layout/default" loCatId="list" qsTypeId="urn:microsoft.com/office/officeart/2005/8/quickstyle/simple1" qsCatId="simple" csTypeId="urn:microsoft.com/office/officeart/2005/8/colors/colorful1" csCatId="colorful"/>
      <dgm:spPr/>
      <dgm:t>
        <a:bodyPr/>
        <a:lstStyle/>
        <a:p>
          <a:endParaRPr lang="es-MX"/>
        </a:p>
      </dgm:t>
    </dgm:pt>
    <dgm:pt modelId="{8E129AA3-B15C-4272-889D-0DC1F4E9C9B5}">
      <dgm:prSet custT="1"/>
      <dgm:spPr/>
      <dgm:t>
        <a:bodyPr/>
        <a:lstStyle/>
        <a:p>
          <a:pPr rtl="0"/>
          <a:r>
            <a:rPr lang="es-ES" sz="1400" smtClean="0"/>
            <a:t>Contribuir con la formación integral del alumno, a través de la aplicación de conocimientos teóricos y la actividad práctica en situaciones reales del ámbito profesional;</a:t>
          </a:r>
          <a:endParaRPr lang="es-MX" sz="1400"/>
        </a:p>
      </dgm:t>
    </dgm:pt>
    <dgm:pt modelId="{F9F89121-06FA-4774-A5AB-CBC6B86C24F7}" type="parTrans" cxnId="{586076E2-97C1-4EFE-B35F-CFA08165FEE0}">
      <dgm:prSet/>
      <dgm:spPr/>
      <dgm:t>
        <a:bodyPr/>
        <a:lstStyle/>
        <a:p>
          <a:endParaRPr lang="es-MX" sz="1400"/>
        </a:p>
      </dgm:t>
    </dgm:pt>
    <dgm:pt modelId="{6CF6526A-0A39-4151-B90F-C7A717BFBB24}" type="sibTrans" cxnId="{586076E2-97C1-4EFE-B35F-CFA08165FEE0}">
      <dgm:prSet/>
      <dgm:spPr/>
      <dgm:t>
        <a:bodyPr/>
        <a:lstStyle/>
        <a:p>
          <a:endParaRPr lang="es-MX" sz="1400"/>
        </a:p>
      </dgm:t>
    </dgm:pt>
    <dgm:pt modelId="{899033B5-4CCC-486C-B86B-D967CE7DA8FF}">
      <dgm:prSet custT="1"/>
      <dgm:spPr/>
      <dgm:t>
        <a:bodyPr/>
        <a:lstStyle/>
        <a:p>
          <a:pPr rtl="0"/>
          <a:r>
            <a:rPr lang="es-ES" sz="1400" smtClean="0"/>
            <a:t>Desarrollar y fortalecer conocimientos, habilidades, destrezas, actitudes, aptitudes y valores en los alumnos, tendentes a lograr un desempeño profesional competente;</a:t>
          </a:r>
          <a:endParaRPr lang="es-MX" sz="1400"/>
        </a:p>
      </dgm:t>
    </dgm:pt>
    <dgm:pt modelId="{8DB5235A-C7B5-422B-9F0F-ABFD5C5E7712}" type="parTrans" cxnId="{EA8DE2F5-215E-48B6-846D-5E24AEF75A18}">
      <dgm:prSet/>
      <dgm:spPr/>
      <dgm:t>
        <a:bodyPr/>
        <a:lstStyle/>
        <a:p>
          <a:endParaRPr lang="es-MX" sz="1400"/>
        </a:p>
      </dgm:t>
    </dgm:pt>
    <dgm:pt modelId="{75007E4A-530C-49C1-84C7-BCFEE172C29D}" type="sibTrans" cxnId="{EA8DE2F5-215E-48B6-846D-5E24AEF75A18}">
      <dgm:prSet/>
      <dgm:spPr/>
      <dgm:t>
        <a:bodyPr/>
        <a:lstStyle/>
        <a:p>
          <a:endParaRPr lang="es-MX" sz="1400"/>
        </a:p>
      </dgm:t>
    </dgm:pt>
    <dgm:pt modelId="{DDF9986A-8355-4D39-A97F-67C3C7787AF2}">
      <dgm:prSet custT="1"/>
      <dgm:spPr/>
      <dgm:t>
        <a:bodyPr/>
        <a:lstStyle/>
        <a:p>
          <a:pPr rtl="0"/>
          <a:r>
            <a:rPr lang="es-ES" sz="1400" smtClean="0"/>
            <a:t>Promover la práctica de acuerdo a la formación profesional del alumno;</a:t>
          </a:r>
          <a:endParaRPr lang="es-MX" sz="1400"/>
        </a:p>
      </dgm:t>
    </dgm:pt>
    <dgm:pt modelId="{33CC10CA-8C8E-41E1-A4B4-191398717854}" type="parTrans" cxnId="{00653BF1-EAA8-402A-B4DD-4C794D23C87E}">
      <dgm:prSet/>
      <dgm:spPr/>
      <dgm:t>
        <a:bodyPr/>
        <a:lstStyle/>
        <a:p>
          <a:endParaRPr lang="es-MX" sz="1400"/>
        </a:p>
      </dgm:t>
    </dgm:pt>
    <dgm:pt modelId="{FCFB1B8D-C4D4-42DE-8476-1DE7A7900A0C}" type="sibTrans" cxnId="{00653BF1-EAA8-402A-B4DD-4C794D23C87E}">
      <dgm:prSet/>
      <dgm:spPr/>
      <dgm:t>
        <a:bodyPr/>
        <a:lstStyle/>
        <a:p>
          <a:endParaRPr lang="es-MX" sz="1400"/>
        </a:p>
      </dgm:t>
    </dgm:pt>
    <dgm:pt modelId="{F667D1A1-2D9A-4E3A-9B67-D73A178D2993}">
      <dgm:prSet custT="1"/>
      <dgm:spPr/>
      <dgm:t>
        <a:bodyPr/>
        <a:lstStyle/>
        <a:p>
          <a:pPr rtl="0"/>
          <a:r>
            <a:rPr lang="es-ES" sz="1400" smtClean="0"/>
            <a:t>Contribuir como fuente de información permanente para la adecuación y actualización de los planes y programas de estudio;</a:t>
          </a:r>
          <a:endParaRPr lang="es-MX" sz="1400"/>
        </a:p>
      </dgm:t>
    </dgm:pt>
    <dgm:pt modelId="{F9AC2774-D325-404E-BE43-81F3F116B6CA}" type="parTrans" cxnId="{5EFE706A-E266-4715-B9E6-63A2764A5332}">
      <dgm:prSet/>
      <dgm:spPr/>
      <dgm:t>
        <a:bodyPr/>
        <a:lstStyle/>
        <a:p>
          <a:endParaRPr lang="es-MX" sz="1400"/>
        </a:p>
      </dgm:t>
    </dgm:pt>
    <dgm:pt modelId="{7E27F12F-5C4E-4013-A4F2-8E237A2B7463}" type="sibTrans" cxnId="{5EFE706A-E266-4715-B9E6-63A2764A5332}">
      <dgm:prSet/>
      <dgm:spPr/>
      <dgm:t>
        <a:bodyPr/>
        <a:lstStyle/>
        <a:p>
          <a:endParaRPr lang="es-MX" sz="1400"/>
        </a:p>
      </dgm:t>
    </dgm:pt>
    <dgm:pt modelId="{174C6ABA-6C5C-45E3-8171-5CFB375AC376}">
      <dgm:prSet custT="1"/>
      <dgm:spPr/>
      <dgm:t>
        <a:bodyPr/>
        <a:lstStyle/>
        <a:p>
          <a:pPr rtl="0"/>
          <a:r>
            <a:rPr lang="es-ES" sz="1400" smtClean="0"/>
            <a:t>Vincular al alumno con posibles ámbitos laborales en los que podrá desempeñarse profesionalmente;</a:t>
          </a:r>
          <a:endParaRPr lang="es-MX" sz="1400"/>
        </a:p>
      </dgm:t>
    </dgm:pt>
    <dgm:pt modelId="{EEE598D6-B84C-40AA-8861-72F47E62EA61}" type="parTrans" cxnId="{B9FE5140-CC41-4784-BB6E-9481A18C68C5}">
      <dgm:prSet/>
      <dgm:spPr/>
      <dgm:t>
        <a:bodyPr/>
        <a:lstStyle/>
        <a:p>
          <a:endParaRPr lang="es-MX" sz="1400"/>
        </a:p>
      </dgm:t>
    </dgm:pt>
    <dgm:pt modelId="{7E3593A5-972A-4546-B076-5C607258FE92}" type="sibTrans" cxnId="{B9FE5140-CC41-4784-BB6E-9481A18C68C5}">
      <dgm:prSet/>
      <dgm:spPr/>
      <dgm:t>
        <a:bodyPr/>
        <a:lstStyle/>
        <a:p>
          <a:endParaRPr lang="es-MX" sz="1400"/>
        </a:p>
      </dgm:t>
    </dgm:pt>
    <dgm:pt modelId="{7137AD88-E80E-4AA7-9135-0EE93E3646C8}">
      <dgm:prSet custT="1"/>
      <dgm:spPr/>
      <dgm:t>
        <a:bodyPr/>
        <a:lstStyle/>
        <a:p>
          <a:pPr rtl="0"/>
          <a:r>
            <a:rPr lang="es-ES" sz="1400" smtClean="0"/>
            <a:t>Desarrollar, fortalecer y consolidar la vinculación del espacio académico con los sectores social y productivo;</a:t>
          </a:r>
          <a:endParaRPr lang="es-MX" sz="1400"/>
        </a:p>
      </dgm:t>
    </dgm:pt>
    <dgm:pt modelId="{E2A4D4BB-4C62-4971-8FD2-2C93DA484600}" type="parTrans" cxnId="{0A4B357D-098E-4379-9027-47C4537F8D7B}">
      <dgm:prSet/>
      <dgm:spPr/>
      <dgm:t>
        <a:bodyPr/>
        <a:lstStyle/>
        <a:p>
          <a:endParaRPr lang="es-MX" sz="1400"/>
        </a:p>
      </dgm:t>
    </dgm:pt>
    <dgm:pt modelId="{D8F756EE-F108-42D3-90A0-485F238C828D}" type="sibTrans" cxnId="{0A4B357D-098E-4379-9027-47C4537F8D7B}">
      <dgm:prSet/>
      <dgm:spPr/>
      <dgm:t>
        <a:bodyPr/>
        <a:lstStyle/>
        <a:p>
          <a:endParaRPr lang="es-MX" sz="1400"/>
        </a:p>
      </dgm:t>
    </dgm:pt>
    <dgm:pt modelId="{72E5CAFB-F1D2-49A4-96FB-31982CDB9B22}">
      <dgm:prSet custT="1"/>
      <dgm:spPr/>
      <dgm:t>
        <a:bodyPr/>
        <a:lstStyle/>
        <a:p>
          <a:pPr rtl="0"/>
          <a:r>
            <a:rPr lang="es-ES" sz="1400" smtClean="0"/>
            <a:t>Promover espacios de interacción y beneficio mutuo que contribuyan en la solución de problemáticas reales y permitan reafirmar en el alumno su responsabilidad social y ética con su profesión.</a:t>
          </a:r>
          <a:endParaRPr lang="es-MX" sz="1400"/>
        </a:p>
      </dgm:t>
    </dgm:pt>
    <dgm:pt modelId="{9BD7FA6D-A429-48EF-9B2E-0D7B2EAFFED3}" type="parTrans" cxnId="{BC717885-5219-4A18-A534-59C9213F8ADA}">
      <dgm:prSet/>
      <dgm:spPr/>
      <dgm:t>
        <a:bodyPr/>
        <a:lstStyle/>
        <a:p>
          <a:endParaRPr lang="es-MX" sz="1400"/>
        </a:p>
      </dgm:t>
    </dgm:pt>
    <dgm:pt modelId="{811A7C88-D94E-4F83-95E8-E991A85609C9}" type="sibTrans" cxnId="{BC717885-5219-4A18-A534-59C9213F8ADA}">
      <dgm:prSet/>
      <dgm:spPr/>
      <dgm:t>
        <a:bodyPr/>
        <a:lstStyle/>
        <a:p>
          <a:endParaRPr lang="es-MX" sz="1400"/>
        </a:p>
      </dgm:t>
    </dgm:pt>
    <dgm:pt modelId="{70ABA04C-3E8B-463C-A29C-4545E3B6D13D}" type="pres">
      <dgm:prSet presAssocID="{223D10D2-C8DC-454D-B689-A796F0A346FD}" presName="diagram" presStyleCnt="0">
        <dgm:presLayoutVars>
          <dgm:dir/>
          <dgm:resizeHandles val="exact"/>
        </dgm:presLayoutVars>
      </dgm:prSet>
      <dgm:spPr/>
    </dgm:pt>
    <dgm:pt modelId="{4A1F325F-DB17-4DF1-8F43-94B026050C55}" type="pres">
      <dgm:prSet presAssocID="{8E129AA3-B15C-4272-889D-0DC1F4E9C9B5}" presName="node" presStyleLbl="node1" presStyleIdx="0" presStyleCnt="7">
        <dgm:presLayoutVars>
          <dgm:bulletEnabled val="1"/>
        </dgm:presLayoutVars>
      </dgm:prSet>
      <dgm:spPr/>
    </dgm:pt>
    <dgm:pt modelId="{C6DC7681-D311-4C05-A4D4-D5BD436B6C20}" type="pres">
      <dgm:prSet presAssocID="{6CF6526A-0A39-4151-B90F-C7A717BFBB24}" presName="sibTrans" presStyleCnt="0"/>
      <dgm:spPr/>
    </dgm:pt>
    <dgm:pt modelId="{477D6415-F078-4E59-A841-88B680A70737}" type="pres">
      <dgm:prSet presAssocID="{899033B5-4CCC-486C-B86B-D967CE7DA8FF}" presName="node" presStyleLbl="node1" presStyleIdx="1" presStyleCnt="7">
        <dgm:presLayoutVars>
          <dgm:bulletEnabled val="1"/>
        </dgm:presLayoutVars>
      </dgm:prSet>
      <dgm:spPr/>
    </dgm:pt>
    <dgm:pt modelId="{2387A197-B9F4-45CA-BB32-9F9DC8C97EA1}" type="pres">
      <dgm:prSet presAssocID="{75007E4A-530C-49C1-84C7-BCFEE172C29D}" presName="sibTrans" presStyleCnt="0"/>
      <dgm:spPr/>
    </dgm:pt>
    <dgm:pt modelId="{525168E3-2C1C-4BD4-B0CD-F9816B608422}" type="pres">
      <dgm:prSet presAssocID="{DDF9986A-8355-4D39-A97F-67C3C7787AF2}" presName="node" presStyleLbl="node1" presStyleIdx="2" presStyleCnt="7">
        <dgm:presLayoutVars>
          <dgm:bulletEnabled val="1"/>
        </dgm:presLayoutVars>
      </dgm:prSet>
      <dgm:spPr/>
    </dgm:pt>
    <dgm:pt modelId="{281EC02C-C957-43DB-858E-F3CC2F2FD2C3}" type="pres">
      <dgm:prSet presAssocID="{FCFB1B8D-C4D4-42DE-8476-1DE7A7900A0C}" presName="sibTrans" presStyleCnt="0"/>
      <dgm:spPr/>
    </dgm:pt>
    <dgm:pt modelId="{DBFAE6F8-E2A6-424A-928B-1F349331E8D7}" type="pres">
      <dgm:prSet presAssocID="{F667D1A1-2D9A-4E3A-9B67-D73A178D2993}" presName="node" presStyleLbl="node1" presStyleIdx="3" presStyleCnt="7">
        <dgm:presLayoutVars>
          <dgm:bulletEnabled val="1"/>
        </dgm:presLayoutVars>
      </dgm:prSet>
      <dgm:spPr/>
    </dgm:pt>
    <dgm:pt modelId="{134714F0-0433-42DE-B2A8-460AE83D2EF4}" type="pres">
      <dgm:prSet presAssocID="{7E27F12F-5C4E-4013-A4F2-8E237A2B7463}" presName="sibTrans" presStyleCnt="0"/>
      <dgm:spPr/>
    </dgm:pt>
    <dgm:pt modelId="{4135458F-D025-4887-8D79-E3CCB2A675D0}" type="pres">
      <dgm:prSet presAssocID="{174C6ABA-6C5C-45E3-8171-5CFB375AC376}" presName="node" presStyleLbl="node1" presStyleIdx="4" presStyleCnt="7">
        <dgm:presLayoutVars>
          <dgm:bulletEnabled val="1"/>
        </dgm:presLayoutVars>
      </dgm:prSet>
      <dgm:spPr/>
    </dgm:pt>
    <dgm:pt modelId="{CEFDFA54-3AD5-49FD-AFFB-62E178A6B07F}" type="pres">
      <dgm:prSet presAssocID="{7E3593A5-972A-4546-B076-5C607258FE92}" presName="sibTrans" presStyleCnt="0"/>
      <dgm:spPr/>
    </dgm:pt>
    <dgm:pt modelId="{6CF63636-A323-4A67-BEBB-7664246876F4}" type="pres">
      <dgm:prSet presAssocID="{7137AD88-E80E-4AA7-9135-0EE93E3646C8}" presName="node" presStyleLbl="node1" presStyleIdx="5" presStyleCnt="7">
        <dgm:presLayoutVars>
          <dgm:bulletEnabled val="1"/>
        </dgm:presLayoutVars>
      </dgm:prSet>
      <dgm:spPr/>
    </dgm:pt>
    <dgm:pt modelId="{2043D26C-F89A-4DF7-81B1-DD37E848E0F2}" type="pres">
      <dgm:prSet presAssocID="{D8F756EE-F108-42D3-90A0-485F238C828D}" presName="sibTrans" presStyleCnt="0"/>
      <dgm:spPr/>
    </dgm:pt>
    <dgm:pt modelId="{5D352A00-EA24-482C-BAEB-11FD809DFF92}" type="pres">
      <dgm:prSet presAssocID="{72E5CAFB-F1D2-49A4-96FB-31982CDB9B22}" presName="node" presStyleLbl="node1" presStyleIdx="6" presStyleCnt="7">
        <dgm:presLayoutVars>
          <dgm:bulletEnabled val="1"/>
        </dgm:presLayoutVars>
      </dgm:prSet>
      <dgm:spPr/>
    </dgm:pt>
  </dgm:ptLst>
  <dgm:cxnLst>
    <dgm:cxn modelId="{BC717885-5219-4A18-A534-59C9213F8ADA}" srcId="{223D10D2-C8DC-454D-B689-A796F0A346FD}" destId="{72E5CAFB-F1D2-49A4-96FB-31982CDB9B22}" srcOrd="6" destOrd="0" parTransId="{9BD7FA6D-A429-48EF-9B2E-0D7B2EAFFED3}" sibTransId="{811A7C88-D94E-4F83-95E8-E991A85609C9}"/>
    <dgm:cxn modelId="{6810B235-EBF8-4159-A57D-9E2D131AE6A8}" type="presOf" srcId="{8E129AA3-B15C-4272-889D-0DC1F4E9C9B5}" destId="{4A1F325F-DB17-4DF1-8F43-94B026050C55}" srcOrd="0" destOrd="0" presId="urn:microsoft.com/office/officeart/2005/8/layout/default"/>
    <dgm:cxn modelId="{C406425E-22BC-4D3E-A01A-A1E96C8EB5D8}" type="presOf" srcId="{174C6ABA-6C5C-45E3-8171-5CFB375AC376}" destId="{4135458F-D025-4887-8D79-E3CCB2A675D0}" srcOrd="0" destOrd="0" presId="urn:microsoft.com/office/officeart/2005/8/layout/default"/>
    <dgm:cxn modelId="{00653BF1-EAA8-402A-B4DD-4C794D23C87E}" srcId="{223D10D2-C8DC-454D-B689-A796F0A346FD}" destId="{DDF9986A-8355-4D39-A97F-67C3C7787AF2}" srcOrd="2" destOrd="0" parTransId="{33CC10CA-8C8E-41E1-A4B4-191398717854}" sibTransId="{FCFB1B8D-C4D4-42DE-8476-1DE7A7900A0C}"/>
    <dgm:cxn modelId="{931E7A6D-4121-4DD3-9341-34C58CB5612E}" type="presOf" srcId="{F667D1A1-2D9A-4E3A-9B67-D73A178D2993}" destId="{DBFAE6F8-E2A6-424A-928B-1F349331E8D7}" srcOrd="0" destOrd="0" presId="urn:microsoft.com/office/officeart/2005/8/layout/default"/>
    <dgm:cxn modelId="{586076E2-97C1-4EFE-B35F-CFA08165FEE0}" srcId="{223D10D2-C8DC-454D-B689-A796F0A346FD}" destId="{8E129AA3-B15C-4272-889D-0DC1F4E9C9B5}" srcOrd="0" destOrd="0" parTransId="{F9F89121-06FA-4774-A5AB-CBC6B86C24F7}" sibTransId="{6CF6526A-0A39-4151-B90F-C7A717BFBB24}"/>
    <dgm:cxn modelId="{F9CA4E6D-3B07-43F5-9179-52946E93A77B}" type="presOf" srcId="{223D10D2-C8DC-454D-B689-A796F0A346FD}" destId="{70ABA04C-3E8B-463C-A29C-4545E3B6D13D}" srcOrd="0" destOrd="0" presId="urn:microsoft.com/office/officeart/2005/8/layout/default"/>
    <dgm:cxn modelId="{5EFE706A-E266-4715-B9E6-63A2764A5332}" srcId="{223D10D2-C8DC-454D-B689-A796F0A346FD}" destId="{F667D1A1-2D9A-4E3A-9B67-D73A178D2993}" srcOrd="3" destOrd="0" parTransId="{F9AC2774-D325-404E-BE43-81F3F116B6CA}" sibTransId="{7E27F12F-5C4E-4013-A4F2-8E237A2B7463}"/>
    <dgm:cxn modelId="{9D8AA615-D198-4C57-B3FD-A1D46B7B304D}" type="presOf" srcId="{72E5CAFB-F1D2-49A4-96FB-31982CDB9B22}" destId="{5D352A00-EA24-482C-BAEB-11FD809DFF92}" srcOrd="0" destOrd="0" presId="urn:microsoft.com/office/officeart/2005/8/layout/default"/>
    <dgm:cxn modelId="{D18AE765-1BFF-4670-864D-64EEBFD73B5E}" type="presOf" srcId="{7137AD88-E80E-4AA7-9135-0EE93E3646C8}" destId="{6CF63636-A323-4A67-BEBB-7664246876F4}" srcOrd="0" destOrd="0" presId="urn:microsoft.com/office/officeart/2005/8/layout/default"/>
    <dgm:cxn modelId="{B7983ADE-19C8-4AA4-B5E1-2D71DB5C8A6D}" type="presOf" srcId="{899033B5-4CCC-486C-B86B-D967CE7DA8FF}" destId="{477D6415-F078-4E59-A841-88B680A70737}" srcOrd="0" destOrd="0" presId="urn:microsoft.com/office/officeart/2005/8/layout/default"/>
    <dgm:cxn modelId="{6D117D2E-D922-4CBE-BDB7-0073A48CE5C4}" type="presOf" srcId="{DDF9986A-8355-4D39-A97F-67C3C7787AF2}" destId="{525168E3-2C1C-4BD4-B0CD-F9816B608422}" srcOrd="0" destOrd="0" presId="urn:microsoft.com/office/officeart/2005/8/layout/default"/>
    <dgm:cxn modelId="{0A4B357D-098E-4379-9027-47C4537F8D7B}" srcId="{223D10D2-C8DC-454D-B689-A796F0A346FD}" destId="{7137AD88-E80E-4AA7-9135-0EE93E3646C8}" srcOrd="5" destOrd="0" parTransId="{E2A4D4BB-4C62-4971-8FD2-2C93DA484600}" sibTransId="{D8F756EE-F108-42D3-90A0-485F238C828D}"/>
    <dgm:cxn modelId="{EA8DE2F5-215E-48B6-846D-5E24AEF75A18}" srcId="{223D10D2-C8DC-454D-B689-A796F0A346FD}" destId="{899033B5-4CCC-486C-B86B-D967CE7DA8FF}" srcOrd="1" destOrd="0" parTransId="{8DB5235A-C7B5-422B-9F0F-ABFD5C5E7712}" sibTransId="{75007E4A-530C-49C1-84C7-BCFEE172C29D}"/>
    <dgm:cxn modelId="{B9FE5140-CC41-4784-BB6E-9481A18C68C5}" srcId="{223D10D2-C8DC-454D-B689-A796F0A346FD}" destId="{174C6ABA-6C5C-45E3-8171-5CFB375AC376}" srcOrd="4" destOrd="0" parTransId="{EEE598D6-B84C-40AA-8861-72F47E62EA61}" sibTransId="{7E3593A5-972A-4546-B076-5C607258FE92}"/>
    <dgm:cxn modelId="{7A58011B-48AB-47FE-A89D-3654E0B7CB83}" type="presParOf" srcId="{70ABA04C-3E8B-463C-A29C-4545E3B6D13D}" destId="{4A1F325F-DB17-4DF1-8F43-94B026050C55}" srcOrd="0" destOrd="0" presId="urn:microsoft.com/office/officeart/2005/8/layout/default"/>
    <dgm:cxn modelId="{29F11678-1D3F-4846-8A69-5E616799D4F7}" type="presParOf" srcId="{70ABA04C-3E8B-463C-A29C-4545E3B6D13D}" destId="{C6DC7681-D311-4C05-A4D4-D5BD436B6C20}" srcOrd="1" destOrd="0" presId="urn:microsoft.com/office/officeart/2005/8/layout/default"/>
    <dgm:cxn modelId="{D1430251-E95B-45D5-8048-9072AA0B0D36}" type="presParOf" srcId="{70ABA04C-3E8B-463C-A29C-4545E3B6D13D}" destId="{477D6415-F078-4E59-A841-88B680A70737}" srcOrd="2" destOrd="0" presId="urn:microsoft.com/office/officeart/2005/8/layout/default"/>
    <dgm:cxn modelId="{CD872D90-1901-4479-9395-E4317A0CBD3A}" type="presParOf" srcId="{70ABA04C-3E8B-463C-A29C-4545E3B6D13D}" destId="{2387A197-B9F4-45CA-BB32-9F9DC8C97EA1}" srcOrd="3" destOrd="0" presId="urn:microsoft.com/office/officeart/2005/8/layout/default"/>
    <dgm:cxn modelId="{ABB22023-7CE0-48E7-BF42-BC70AB70755B}" type="presParOf" srcId="{70ABA04C-3E8B-463C-A29C-4545E3B6D13D}" destId="{525168E3-2C1C-4BD4-B0CD-F9816B608422}" srcOrd="4" destOrd="0" presId="urn:microsoft.com/office/officeart/2005/8/layout/default"/>
    <dgm:cxn modelId="{C8672FE1-91DD-47EA-B5AC-1AFBD3DB87BA}" type="presParOf" srcId="{70ABA04C-3E8B-463C-A29C-4545E3B6D13D}" destId="{281EC02C-C957-43DB-858E-F3CC2F2FD2C3}" srcOrd="5" destOrd="0" presId="urn:microsoft.com/office/officeart/2005/8/layout/default"/>
    <dgm:cxn modelId="{32533363-A4F9-4E22-B65B-08DC8C06D0FE}" type="presParOf" srcId="{70ABA04C-3E8B-463C-A29C-4545E3B6D13D}" destId="{DBFAE6F8-E2A6-424A-928B-1F349331E8D7}" srcOrd="6" destOrd="0" presId="urn:microsoft.com/office/officeart/2005/8/layout/default"/>
    <dgm:cxn modelId="{9F3FE936-2BC4-47A7-89C5-D89D66D853BB}" type="presParOf" srcId="{70ABA04C-3E8B-463C-A29C-4545E3B6D13D}" destId="{134714F0-0433-42DE-B2A8-460AE83D2EF4}" srcOrd="7" destOrd="0" presId="urn:microsoft.com/office/officeart/2005/8/layout/default"/>
    <dgm:cxn modelId="{FA02AF3A-9FB7-4212-A46D-D36C958643E9}" type="presParOf" srcId="{70ABA04C-3E8B-463C-A29C-4545E3B6D13D}" destId="{4135458F-D025-4887-8D79-E3CCB2A675D0}" srcOrd="8" destOrd="0" presId="urn:microsoft.com/office/officeart/2005/8/layout/default"/>
    <dgm:cxn modelId="{C76B9F0B-B115-49F1-AA4A-DFC8704A53D7}" type="presParOf" srcId="{70ABA04C-3E8B-463C-A29C-4545E3B6D13D}" destId="{CEFDFA54-3AD5-49FD-AFFB-62E178A6B07F}" srcOrd="9" destOrd="0" presId="urn:microsoft.com/office/officeart/2005/8/layout/default"/>
    <dgm:cxn modelId="{CAD12640-700C-46A2-B368-0AA99219E934}" type="presParOf" srcId="{70ABA04C-3E8B-463C-A29C-4545E3B6D13D}" destId="{6CF63636-A323-4A67-BEBB-7664246876F4}" srcOrd="10" destOrd="0" presId="urn:microsoft.com/office/officeart/2005/8/layout/default"/>
    <dgm:cxn modelId="{C36E81EB-A5B8-4BB7-B9FB-7CCD14514ADC}" type="presParOf" srcId="{70ABA04C-3E8B-463C-A29C-4545E3B6D13D}" destId="{2043D26C-F89A-4DF7-81B1-DD37E848E0F2}" srcOrd="11" destOrd="0" presId="urn:microsoft.com/office/officeart/2005/8/layout/default"/>
    <dgm:cxn modelId="{8491E4AA-4CD8-4A39-A0E2-DAE4A9F57700}" type="presParOf" srcId="{70ABA04C-3E8B-463C-A29C-4545E3B6D13D}" destId="{5D352A00-EA24-482C-BAEB-11FD809DFF92}"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1FE1F3-34D6-48BE-98E6-58855A84BB4A}" type="doc">
      <dgm:prSet loTypeId="urn:microsoft.com/office/officeart/2005/8/layout/hProcess11" loCatId="process" qsTypeId="urn:microsoft.com/office/officeart/2005/8/quickstyle/simple1" qsCatId="simple" csTypeId="urn:microsoft.com/office/officeart/2005/8/colors/colorful1" csCatId="colorful" phldr="1"/>
      <dgm:spPr/>
      <dgm:t>
        <a:bodyPr/>
        <a:lstStyle/>
        <a:p>
          <a:endParaRPr lang="es-MX"/>
        </a:p>
      </dgm:t>
    </dgm:pt>
    <dgm:pt modelId="{84998DAA-37BE-47AA-AF3D-A01D6E730C60}">
      <dgm:prSet custT="1"/>
      <dgm:spPr/>
      <dgm:t>
        <a:bodyPr/>
        <a:lstStyle/>
        <a:p>
          <a:pPr rtl="0"/>
          <a:r>
            <a:rPr lang="es-ES" sz="1600" dirty="0" smtClean="0"/>
            <a:t>Individual o colectivo</a:t>
          </a:r>
          <a:endParaRPr lang="es-MX" sz="1600" dirty="0"/>
        </a:p>
      </dgm:t>
    </dgm:pt>
    <dgm:pt modelId="{9C29509F-C160-4B72-913B-35B7BA0C71BE}" type="parTrans" cxnId="{6359027A-BF65-433B-A151-560D1E8CCFD0}">
      <dgm:prSet/>
      <dgm:spPr/>
      <dgm:t>
        <a:bodyPr/>
        <a:lstStyle/>
        <a:p>
          <a:endParaRPr lang="es-MX" sz="2400"/>
        </a:p>
      </dgm:t>
    </dgm:pt>
    <dgm:pt modelId="{53F65C9A-81B0-403F-9770-36687EEBAAE3}" type="sibTrans" cxnId="{6359027A-BF65-433B-A151-560D1E8CCFD0}">
      <dgm:prSet/>
      <dgm:spPr/>
      <dgm:t>
        <a:bodyPr/>
        <a:lstStyle/>
        <a:p>
          <a:endParaRPr lang="es-MX" sz="2400"/>
        </a:p>
      </dgm:t>
    </dgm:pt>
    <dgm:pt modelId="{7088B4FA-1D28-45E2-8D4B-6894E3A17A26}">
      <dgm:prSet custT="1"/>
      <dgm:spPr/>
      <dgm:t>
        <a:bodyPr/>
        <a:lstStyle/>
        <a:p>
          <a:pPr rtl="0"/>
          <a:r>
            <a:rPr lang="es-ES" sz="1600" dirty="0" smtClean="0"/>
            <a:t>Interno o externo</a:t>
          </a:r>
          <a:endParaRPr lang="es-MX" sz="1600" dirty="0"/>
        </a:p>
      </dgm:t>
    </dgm:pt>
    <dgm:pt modelId="{56A02C84-01DE-4E98-9CDA-46FF0AD67188}" type="parTrans" cxnId="{8C49E1FF-DFA4-403B-AB7B-4574AAA6A43A}">
      <dgm:prSet/>
      <dgm:spPr/>
      <dgm:t>
        <a:bodyPr/>
        <a:lstStyle/>
        <a:p>
          <a:endParaRPr lang="es-MX" sz="2400"/>
        </a:p>
      </dgm:t>
    </dgm:pt>
    <dgm:pt modelId="{915F05A5-2407-4F9A-B214-B85455DFBB34}" type="sibTrans" cxnId="{8C49E1FF-DFA4-403B-AB7B-4574AAA6A43A}">
      <dgm:prSet/>
      <dgm:spPr/>
      <dgm:t>
        <a:bodyPr/>
        <a:lstStyle/>
        <a:p>
          <a:endParaRPr lang="es-MX" sz="2400"/>
        </a:p>
      </dgm:t>
    </dgm:pt>
    <dgm:pt modelId="{43E0E80D-36C3-4CA6-B77F-B657B30701C8}">
      <dgm:prSet custT="1"/>
      <dgm:spPr/>
      <dgm:t>
        <a:bodyPr/>
        <a:lstStyle/>
        <a:p>
          <a:pPr rtl="0"/>
          <a:r>
            <a:rPr lang="es-ES" sz="1400" dirty="0" smtClean="0"/>
            <a:t>Formación profesional: Disciplinario, Interdisciplinario o Multidisciplinario </a:t>
          </a:r>
          <a:endParaRPr lang="es-MX" sz="1400" dirty="0"/>
        </a:p>
      </dgm:t>
    </dgm:pt>
    <dgm:pt modelId="{4F699F35-B082-4BE0-A89D-E7D94AC0D493}" type="parTrans" cxnId="{B6214079-BE99-463B-865E-1D39F531B3CC}">
      <dgm:prSet/>
      <dgm:spPr/>
      <dgm:t>
        <a:bodyPr/>
        <a:lstStyle/>
        <a:p>
          <a:endParaRPr lang="es-MX" sz="2400"/>
        </a:p>
      </dgm:t>
    </dgm:pt>
    <dgm:pt modelId="{990CA39F-63DF-417E-B5FD-8B959FEA2564}" type="sibTrans" cxnId="{B6214079-BE99-463B-865E-1D39F531B3CC}">
      <dgm:prSet/>
      <dgm:spPr/>
      <dgm:t>
        <a:bodyPr/>
        <a:lstStyle/>
        <a:p>
          <a:endParaRPr lang="es-MX" sz="2400"/>
        </a:p>
      </dgm:t>
    </dgm:pt>
    <dgm:pt modelId="{10BB8D53-EF97-450B-825E-49D849F3E3FE}">
      <dgm:prSet custT="1"/>
      <dgm:spPr/>
      <dgm:t>
        <a:bodyPr/>
        <a:lstStyle/>
        <a:p>
          <a:pPr rtl="0"/>
          <a:r>
            <a:rPr lang="es-ES" sz="1400" b="1" dirty="0" smtClean="0"/>
            <a:t>Sector Público:</a:t>
          </a:r>
          <a:r>
            <a:rPr lang="es-ES" sz="1400" dirty="0" smtClean="0"/>
            <a:t> </a:t>
          </a:r>
        </a:p>
        <a:p>
          <a:pPr rtl="0"/>
          <a:r>
            <a:rPr lang="es-ES" sz="1400" dirty="0" smtClean="0"/>
            <a:t>dependencias y programas de los Gobierno Federal, Estatal y Municipal.</a:t>
          </a:r>
          <a:endParaRPr lang="es-MX" sz="1400" dirty="0"/>
        </a:p>
      </dgm:t>
    </dgm:pt>
    <dgm:pt modelId="{6CF2E653-090F-480A-A990-59B234BF8E4E}" type="parTrans" cxnId="{A5FF6364-37BB-4C03-93F0-581534FA535B}">
      <dgm:prSet/>
      <dgm:spPr/>
      <dgm:t>
        <a:bodyPr/>
        <a:lstStyle/>
        <a:p>
          <a:endParaRPr lang="es-MX" sz="2400"/>
        </a:p>
      </dgm:t>
    </dgm:pt>
    <dgm:pt modelId="{9CE4FDA8-FFCE-4740-8C54-515B33005E6E}" type="sibTrans" cxnId="{A5FF6364-37BB-4C03-93F0-581534FA535B}">
      <dgm:prSet/>
      <dgm:spPr/>
      <dgm:t>
        <a:bodyPr/>
        <a:lstStyle/>
        <a:p>
          <a:endParaRPr lang="es-MX" sz="2400"/>
        </a:p>
      </dgm:t>
    </dgm:pt>
    <dgm:pt modelId="{5EAAF7BC-28C4-4C32-9997-37677CE6879C}">
      <dgm:prSet custT="1"/>
      <dgm:spPr/>
      <dgm:t>
        <a:bodyPr/>
        <a:lstStyle/>
        <a:p>
          <a:pPr rtl="0"/>
          <a:r>
            <a:rPr lang="es-ES" sz="1400" b="1" dirty="0" smtClean="0"/>
            <a:t>Sector Privado:</a:t>
          </a:r>
          <a:r>
            <a:rPr lang="es-ES" sz="1400" dirty="0" smtClean="0"/>
            <a:t> </a:t>
          </a:r>
        </a:p>
        <a:p>
          <a:pPr rtl="0"/>
          <a:r>
            <a:rPr lang="es-ES" sz="1400" dirty="0" smtClean="0"/>
            <a:t>Empresas, consultorías o despachos debidamente autorizadas por el Gobierno Federal y Estatal.</a:t>
          </a:r>
          <a:endParaRPr lang="es-MX" sz="1400" dirty="0"/>
        </a:p>
      </dgm:t>
    </dgm:pt>
    <dgm:pt modelId="{7B443884-44F9-4638-A2C2-4306644B267B}" type="parTrans" cxnId="{89DCA36E-A86B-4B4A-B76B-E39D6D5C20E2}">
      <dgm:prSet/>
      <dgm:spPr/>
      <dgm:t>
        <a:bodyPr/>
        <a:lstStyle/>
        <a:p>
          <a:endParaRPr lang="es-MX" sz="2400"/>
        </a:p>
      </dgm:t>
    </dgm:pt>
    <dgm:pt modelId="{7C39AEE5-88C2-4999-A6BB-B5AE2923EF84}" type="sibTrans" cxnId="{89DCA36E-A86B-4B4A-B76B-E39D6D5C20E2}">
      <dgm:prSet/>
      <dgm:spPr/>
      <dgm:t>
        <a:bodyPr/>
        <a:lstStyle/>
        <a:p>
          <a:endParaRPr lang="es-MX" sz="2400"/>
        </a:p>
      </dgm:t>
    </dgm:pt>
    <dgm:pt modelId="{34EDDC0F-C37B-4422-BEE5-FFE809E29DB1}">
      <dgm:prSet custT="1"/>
      <dgm:spPr/>
      <dgm:t>
        <a:bodyPr/>
        <a:lstStyle/>
        <a:p>
          <a:pPr rtl="0"/>
          <a:r>
            <a:rPr lang="es-ES" sz="1400" b="1" dirty="0" smtClean="0"/>
            <a:t>Sector Social:</a:t>
          </a:r>
        </a:p>
        <a:p>
          <a:pPr rtl="0"/>
          <a:r>
            <a:rPr lang="es-ES" sz="1400" dirty="0" smtClean="0"/>
            <a:t>dependencias y programas no gubernamentales, sin fines de lucro y legalmente constituidas.</a:t>
          </a:r>
          <a:endParaRPr lang="es-MX" sz="1400" dirty="0"/>
        </a:p>
      </dgm:t>
    </dgm:pt>
    <dgm:pt modelId="{5562E21A-F1E4-4F10-81C9-91520BBCB0AE}" type="parTrans" cxnId="{B07EF1FD-DF31-4C5F-B0CA-7D98D9E6E8A9}">
      <dgm:prSet/>
      <dgm:spPr/>
      <dgm:t>
        <a:bodyPr/>
        <a:lstStyle/>
        <a:p>
          <a:endParaRPr lang="es-MX" sz="2400"/>
        </a:p>
      </dgm:t>
    </dgm:pt>
    <dgm:pt modelId="{BDA9C2B9-A0C0-45FB-9DC9-0AE2AC7BF785}" type="sibTrans" cxnId="{B07EF1FD-DF31-4C5F-B0CA-7D98D9E6E8A9}">
      <dgm:prSet/>
      <dgm:spPr/>
      <dgm:t>
        <a:bodyPr/>
        <a:lstStyle/>
        <a:p>
          <a:endParaRPr lang="es-MX" sz="2400"/>
        </a:p>
      </dgm:t>
    </dgm:pt>
    <dgm:pt modelId="{C69AA63A-D466-4200-ADA3-6D29B5BD370D}" type="pres">
      <dgm:prSet presAssocID="{EC1FE1F3-34D6-48BE-98E6-58855A84BB4A}" presName="Name0" presStyleCnt="0">
        <dgm:presLayoutVars>
          <dgm:dir/>
          <dgm:resizeHandles val="exact"/>
        </dgm:presLayoutVars>
      </dgm:prSet>
      <dgm:spPr/>
    </dgm:pt>
    <dgm:pt modelId="{D232E5CD-30F2-4392-A5F4-A24A04BDCA60}" type="pres">
      <dgm:prSet presAssocID="{EC1FE1F3-34D6-48BE-98E6-58855A84BB4A}" presName="arrow" presStyleLbl="bgShp" presStyleIdx="0" presStyleCnt="1"/>
      <dgm:spPr/>
    </dgm:pt>
    <dgm:pt modelId="{097E2E0A-1DCE-489A-B23C-E57108125B5A}" type="pres">
      <dgm:prSet presAssocID="{EC1FE1F3-34D6-48BE-98E6-58855A84BB4A}" presName="points" presStyleCnt="0"/>
      <dgm:spPr/>
    </dgm:pt>
    <dgm:pt modelId="{DE9EF215-7ED3-490E-A088-53EC88875FA4}" type="pres">
      <dgm:prSet presAssocID="{84998DAA-37BE-47AA-AF3D-A01D6E730C60}" presName="compositeA" presStyleCnt="0"/>
      <dgm:spPr/>
    </dgm:pt>
    <dgm:pt modelId="{6516508F-B71E-48CD-B381-906B0DC42D6C}" type="pres">
      <dgm:prSet presAssocID="{84998DAA-37BE-47AA-AF3D-A01D6E730C60}" presName="textA" presStyleLbl="revTx" presStyleIdx="0" presStyleCnt="6">
        <dgm:presLayoutVars>
          <dgm:bulletEnabled val="1"/>
        </dgm:presLayoutVars>
      </dgm:prSet>
      <dgm:spPr/>
    </dgm:pt>
    <dgm:pt modelId="{D8AF236B-AB8D-4A04-A20C-49D4FB59FC57}" type="pres">
      <dgm:prSet presAssocID="{84998DAA-37BE-47AA-AF3D-A01D6E730C60}" presName="circleA" presStyleLbl="node1" presStyleIdx="0" presStyleCnt="6"/>
      <dgm:spPr/>
    </dgm:pt>
    <dgm:pt modelId="{8AC1955D-E543-4B8F-8209-4C47A2FFBCCD}" type="pres">
      <dgm:prSet presAssocID="{84998DAA-37BE-47AA-AF3D-A01D6E730C60}" presName="spaceA" presStyleCnt="0"/>
      <dgm:spPr/>
    </dgm:pt>
    <dgm:pt modelId="{76C3E378-F70C-4279-AEF3-B748F8520326}" type="pres">
      <dgm:prSet presAssocID="{53F65C9A-81B0-403F-9770-36687EEBAAE3}" presName="space" presStyleCnt="0"/>
      <dgm:spPr/>
    </dgm:pt>
    <dgm:pt modelId="{1126D501-5598-4770-8868-12E73BB887E6}" type="pres">
      <dgm:prSet presAssocID="{7088B4FA-1D28-45E2-8D4B-6894E3A17A26}" presName="compositeB" presStyleCnt="0"/>
      <dgm:spPr/>
    </dgm:pt>
    <dgm:pt modelId="{19CD7C9C-9273-4F10-AC84-0D7772FDEB00}" type="pres">
      <dgm:prSet presAssocID="{7088B4FA-1D28-45E2-8D4B-6894E3A17A26}" presName="textB" presStyleLbl="revTx" presStyleIdx="1" presStyleCnt="6">
        <dgm:presLayoutVars>
          <dgm:bulletEnabled val="1"/>
        </dgm:presLayoutVars>
      </dgm:prSet>
      <dgm:spPr/>
    </dgm:pt>
    <dgm:pt modelId="{5415A7A1-715F-4027-B44E-53651D63E0C9}" type="pres">
      <dgm:prSet presAssocID="{7088B4FA-1D28-45E2-8D4B-6894E3A17A26}" presName="circleB" presStyleLbl="node1" presStyleIdx="1" presStyleCnt="6"/>
      <dgm:spPr/>
    </dgm:pt>
    <dgm:pt modelId="{5662D307-998D-4D8E-839B-96BB213F6508}" type="pres">
      <dgm:prSet presAssocID="{7088B4FA-1D28-45E2-8D4B-6894E3A17A26}" presName="spaceB" presStyleCnt="0"/>
      <dgm:spPr/>
    </dgm:pt>
    <dgm:pt modelId="{5ADE916F-8BA0-48A8-9D7C-B5434CD2F3BD}" type="pres">
      <dgm:prSet presAssocID="{915F05A5-2407-4F9A-B214-B85455DFBB34}" presName="space" presStyleCnt="0"/>
      <dgm:spPr/>
    </dgm:pt>
    <dgm:pt modelId="{F31A62B5-2FBF-4711-B0B1-9D83CC735FC3}" type="pres">
      <dgm:prSet presAssocID="{43E0E80D-36C3-4CA6-B77F-B657B30701C8}" presName="compositeA" presStyleCnt="0"/>
      <dgm:spPr/>
    </dgm:pt>
    <dgm:pt modelId="{5100C963-3451-4E02-ABED-A0160AA38730}" type="pres">
      <dgm:prSet presAssocID="{43E0E80D-36C3-4CA6-B77F-B657B30701C8}" presName="textA" presStyleLbl="revTx" presStyleIdx="2" presStyleCnt="6" custScaleX="112579">
        <dgm:presLayoutVars>
          <dgm:bulletEnabled val="1"/>
        </dgm:presLayoutVars>
      </dgm:prSet>
      <dgm:spPr/>
    </dgm:pt>
    <dgm:pt modelId="{BC4D29D0-FB4C-4F6D-825A-E61F08ADD60C}" type="pres">
      <dgm:prSet presAssocID="{43E0E80D-36C3-4CA6-B77F-B657B30701C8}" presName="circleA" presStyleLbl="node1" presStyleIdx="2" presStyleCnt="6"/>
      <dgm:spPr/>
    </dgm:pt>
    <dgm:pt modelId="{750630F3-5E7D-4D89-A2DE-57A20F548BBF}" type="pres">
      <dgm:prSet presAssocID="{43E0E80D-36C3-4CA6-B77F-B657B30701C8}" presName="spaceA" presStyleCnt="0"/>
      <dgm:spPr/>
    </dgm:pt>
    <dgm:pt modelId="{C6171050-2414-4815-9F4A-30B4E9A24B19}" type="pres">
      <dgm:prSet presAssocID="{990CA39F-63DF-417E-B5FD-8B959FEA2564}" presName="space" presStyleCnt="0"/>
      <dgm:spPr/>
    </dgm:pt>
    <dgm:pt modelId="{BCDC9098-7AE9-4A3D-95D5-91ED76AB7139}" type="pres">
      <dgm:prSet presAssocID="{10BB8D53-EF97-450B-825E-49D849F3E3FE}" presName="compositeB" presStyleCnt="0"/>
      <dgm:spPr/>
    </dgm:pt>
    <dgm:pt modelId="{BE4CD5BE-8AAB-4767-9706-A0AEE00B70B3}" type="pres">
      <dgm:prSet presAssocID="{10BB8D53-EF97-450B-825E-49D849F3E3FE}" presName="textB" presStyleLbl="revTx" presStyleIdx="3" presStyleCnt="6" custScaleX="114534" custLinFactNeighborX="-7564" custLinFactNeighborY="274">
        <dgm:presLayoutVars>
          <dgm:bulletEnabled val="1"/>
        </dgm:presLayoutVars>
      </dgm:prSet>
      <dgm:spPr/>
      <dgm:t>
        <a:bodyPr/>
        <a:lstStyle/>
        <a:p>
          <a:endParaRPr lang="es-MX"/>
        </a:p>
      </dgm:t>
    </dgm:pt>
    <dgm:pt modelId="{E0FCD9A9-2CF1-4F47-A4D1-393B3664142B}" type="pres">
      <dgm:prSet presAssocID="{10BB8D53-EF97-450B-825E-49D849F3E3FE}" presName="circleB" presStyleLbl="node1" presStyleIdx="3" presStyleCnt="6"/>
      <dgm:spPr/>
    </dgm:pt>
    <dgm:pt modelId="{34E0D6C2-112F-4674-8B13-0C7FD53A3E2B}" type="pres">
      <dgm:prSet presAssocID="{10BB8D53-EF97-450B-825E-49D849F3E3FE}" presName="spaceB" presStyleCnt="0"/>
      <dgm:spPr/>
    </dgm:pt>
    <dgm:pt modelId="{7581D45B-F47C-474F-93C1-30E54D15C745}" type="pres">
      <dgm:prSet presAssocID="{9CE4FDA8-FFCE-4740-8C54-515B33005E6E}" presName="space" presStyleCnt="0"/>
      <dgm:spPr/>
    </dgm:pt>
    <dgm:pt modelId="{0D8BA684-CF08-49E4-A2C0-DB0F72602013}" type="pres">
      <dgm:prSet presAssocID="{5EAAF7BC-28C4-4C32-9997-37677CE6879C}" presName="compositeA" presStyleCnt="0"/>
      <dgm:spPr/>
    </dgm:pt>
    <dgm:pt modelId="{5CAB7879-C070-483A-9EA5-4AEAA55F5DBA}" type="pres">
      <dgm:prSet presAssocID="{5EAAF7BC-28C4-4C32-9997-37677CE6879C}" presName="textA" presStyleLbl="revTx" presStyleIdx="4" presStyleCnt="6" custScaleX="131120">
        <dgm:presLayoutVars>
          <dgm:bulletEnabled val="1"/>
        </dgm:presLayoutVars>
      </dgm:prSet>
      <dgm:spPr/>
    </dgm:pt>
    <dgm:pt modelId="{CE004B01-DC9D-48E4-AEAD-BE9D92FD1EC5}" type="pres">
      <dgm:prSet presAssocID="{5EAAF7BC-28C4-4C32-9997-37677CE6879C}" presName="circleA" presStyleLbl="node1" presStyleIdx="4" presStyleCnt="6"/>
      <dgm:spPr/>
    </dgm:pt>
    <dgm:pt modelId="{1587032F-9DC3-4CEB-8107-93695F8D1CC6}" type="pres">
      <dgm:prSet presAssocID="{5EAAF7BC-28C4-4C32-9997-37677CE6879C}" presName="spaceA" presStyleCnt="0"/>
      <dgm:spPr/>
    </dgm:pt>
    <dgm:pt modelId="{B148103C-CEDE-4141-91D4-C8DCBD27E3EE}" type="pres">
      <dgm:prSet presAssocID="{7C39AEE5-88C2-4999-A6BB-B5AE2923EF84}" presName="space" presStyleCnt="0"/>
      <dgm:spPr/>
    </dgm:pt>
    <dgm:pt modelId="{CF40A3DD-32A6-4F77-821D-7AA8CF17E78E}" type="pres">
      <dgm:prSet presAssocID="{34EDDC0F-C37B-4422-BEE5-FFE809E29DB1}" presName="compositeB" presStyleCnt="0"/>
      <dgm:spPr/>
    </dgm:pt>
    <dgm:pt modelId="{574FA82E-ECFC-4D0D-ACD4-4639E043FDAB}" type="pres">
      <dgm:prSet presAssocID="{34EDDC0F-C37B-4422-BEE5-FFE809E29DB1}" presName="textB" presStyleLbl="revTx" presStyleIdx="5" presStyleCnt="6" custScaleX="120451">
        <dgm:presLayoutVars>
          <dgm:bulletEnabled val="1"/>
        </dgm:presLayoutVars>
      </dgm:prSet>
      <dgm:spPr/>
      <dgm:t>
        <a:bodyPr/>
        <a:lstStyle/>
        <a:p>
          <a:endParaRPr lang="es-MX"/>
        </a:p>
      </dgm:t>
    </dgm:pt>
    <dgm:pt modelId="{D1A4DF33-3F3D-4926-A017-27FAC9468834}" type="pres">
      <dgm:prSet presAssocID="{34EDDC0F-C37B-4422-BEE5-FFE809E29DB1}" presName="circleB" presStyleLbl="node1" presStyleIdx="5" presStyleCnt="6"/>
      <dgm:spPr/>
    </dgm:pt>
    <dgm:pt modelId="{EC0AC809-A4A9-4235-9F5D-FC340358524D}" type="pres">
      <dgm:prSet presAssocID="{34EDDC0F-C37B-4422-BEE5-FFE809E29DB1}" presName="spaceB" presStyleCnt="0"/>
      <dgm:spPr/>
    </dgm:pt>
  </dgm:ptLst>
  <dgm:cxnLst>
    <dgm:cxn modelId="{08866883-F420-4AAC-BDC4-D294BDA87B64}" type="presOf" srcId="{7088B4FA-1D28-45E2-8D4B-6894E3A17A26}" destId="{19CD7C9C-9273-4F10-AC84-0D7772FDEB00}" srcOrd="0" destOrd="0" presId="urn:microsoft.com/office/officeart/2005/8/layout/hProcess11"/>
    <dgm:cxn modelId="{61F03F6A-15DD-4CFD-A6A2-D021E6B5713E}" type="presOf" srcId="{34EDDC0F-C37B-4422-BEE5-FFE809E29DB1}" destId="{574FA82E-ECFC-4D0D-ACD4-4639E043FDAB}" srcOrd="0" destOrd="0" presId="urn:microsoft.com/office/officeart/2005/8/layout/hProcess11"/>
    <dgm:cxn modelId="{315ED0E7-C9EC-463E-89D8-2A279806687B}" type="presOf" srcId="{43E0E80D-36C3-4CA6-B77F-B657B30701C8}" destId="{5100C963-3451-4E02-ABED-A0160AA38730}" srcOrd="0" destOrd="0" presId="urn:microsoft.com/office/officeart/2005/8/layout/hProcess11"/>
    <dgm:cxn modelId="{8C49E1FF-DFA4-403B-AB7B-4574AAA6A43A}" srcId="{EC1FE1F3-34D6-48BE-98E6-58855A84BB4A}" destId="{7088B4FA-1D28-45E2-8D4B-6894E3A17A26}" srcOrd="1" destOrd="0" parTransId="{56A02C84-01DE-4E98-9CDA-46FF0AD67188}" sibTransId="{915F05A5-2407-4F9A-B214-B85455DFBB34}"/>
    <dgm:cxn modelId="{90B535D3-5CEA-4207-BDDE-883B02ACE1CF}" type="presOf" srcId="{5EAAF7BC-28C4-4C32-9997-37677CE6879C}" destId="{5CAB7879-C070-483A-9EA5-4AEAA55F5DBA}" srcOrd="0" destOrd="0" presId="urn:microsoft.com/office/officeart/2005/8/layout/hProcess11"/>
    <dgm:cxn modelId="{482886C4-CE1A-43F2-96C8-71719AECA596}" type="presOf" srcId="{10BB8D53-EF97-450B-825E-49D849F3E3FE}" destId="{BE4CD5BE-8AAB-4767-9706-A0AEE00B70B3}" srcOrd="0" destOrd="0" presId="urn:microsoft.com/office/officeart/2005/8/layout/hProcess11"/>
    <dgm:cxn modelId="{89DCA36E-A86B-4B4A-B76B-E39D6D5C20E2}" srcId="{EC1FE1F3-34D6-48BE-98E6-58855A84BB4A}" destId="{5EAAF7BC-28C4-4C32-9997-37677CE6879C}" srcOrd="4" destOrd="0" parTransId="{7B443884-44F9-4638-A2C2-4306644B267B}" sibTransId="{7C39AEE5-88C2-4999-A6BB-B5AE2923EF84}"/>
    <dgm:cxn modelId="{A038C243-4DC9-464C-BD66-0D24AB00B871}" type="presOf" srcId="{84998DAA-37BE-47AA-AF3D-A01D6E730C60}" destId="{6516508F-B71E-48CD-B381-906B0DC42D6C}" srcOrd="0" destOrd="0" presId="urn:microsoft.com/office/officeart/2005/8/layout/hProcess11"/>
    <dgm:cxn modelId="{B6214079-BE99-463B-865E-1D39F531B3CC}" srcId="{EC1FE1F3-34D6-48BE-98E6-58855A84BB4A}" destId="{43E0E80D-36C3-4CA6-B77F-B657B30701C8}" srcOrd="2" destOrd="0" parTransId="{4F699F35-B082-4BE0-A89D-E7D94AC0D493}" sibTransId="{990CA39F-63DF-417E-B5FD-8B959FEA2564}"/>
    <dgm:cxn modelId="{6359027A-BF65-433B-A151-560D1E8CCFD0}" srcId="{EC1FE1F3-34D6-48BE-98E6-58855A84BB4A}" destId="{84998DAA-37BE-47AA-AF3D-A01D6E730C60}" srcOrd="0" destOrd="0" parTransId="{9C29509F-C160-4B72-913B-35B7BA0C71BE}" sibTransId="{53F65C9A-81B0-403F-9770-36687EEBAAE3}"/>
    <dgm:cxn modelId="{46FA6079-71E8-498F-85EC-5FE6F3AE8507}" type="presOf" srcId="{EC1FE1F3-34D6-48BE-98E6-58855A84BB4A}" destId="{C69AA63A-D466-4200-ADA3-6D29B5BD370D}" srcOrd="0" destOrd="0" presId="urn:microsoft.com/office/officeart/2005/8/layout/hProcess11"/>
    <dgm:cxn modelId="{B07EF1FD-DF31-4C5F-B0CA-7D98D9E6E8A9}" srcId="{EC1FE1F3-34D6-48BE-98E6-58855A84BB4A}" destId="{34EDDC0F-C37B-4422-BEE5-FFE809E29DB1}" srcOrd="5" destOrd="0" parTransId="{5562E21A-F1E4-4F10-81C9-91520BBCB0AE}" sibTransId="{BDA9C2B9-A0C0-45FB-9DC9-0AE2AC7BF785}"/>
    <dgm:cxn modelId="{A5FF6364-37BB-4C03-93F0-581534FA535B}" srcId="{EC1FE1F3-34D6-48BE-98E6-58855A84BB4A}" destId="{10BB8D53-EF97-450B-825E-49D849F3E3FE}" srcOrd="3" destOrd="0" parTransId="{6CF2E653-090F-480A-A990-59B234BF8E4E}" sibTransId="{9CE4FDA8-FFCE-4740-8C54-515B33005E6E}"/>
    <dgm:cxn modelId="{AF5092D8-C4A5-406C-A3AF-98C0274B723E}" type="presParOf" srcId="{C69AA63A-D466-4200-ADA3-6D29B5BD370D}" destId="{D232E5CD-30F2-4392-A5F4-A24A04BDCA60}" srcOrd="0" destOrd="0" presId="urn:microsoft.com/office/officeart/2005/8/layout/hProcess11"/>
    <dgm:cxn modelId="{60117812-139A-4399-A7CA-16883A414F1F}" type="presParOf" srcId="{C69AA63A-D466-4200-ADA3-6D29B5BD370D}" destId="{097E2E0A-1DCE-489A-B23C-E57108125B5A}" srcOrd="1" destOrd="0" presId="urn:microsoft.com/office/officeart/2005/8/layout/hProcess11"/>
    <dgm:cxn modelId="{FA5C9E8B-A03B-4361-B854-8FB301CC1D8F}" type="presParOf" srcId="{097E2E0A-1DCE-489A-B23C-E57108125B5A}" destId="{DE9EF215-7ED3-490E-A088-53EC88875FA4}" srcOrd="0" destOrd="0" presId="urn:microsoft.com/office/officeart/2005/8/layout/hProcess11"/>
    <dgm:cxn modelId="{B06AD862-AE95-4940-990F-3944DE670C04}" type="presParOf" srcId="{DE9EF215-7ED3-490E-A088-53EC88875FA4}" destId="{6516508F-B71E-48CD-B381-906B0DC42D6C}" srcOrd="0" destOrd="0" presId="urn:microsoft.com/office/officeart/2005/8/layout/hProcess11"/>
    <dgm:cxn modelId="{1C4F95D3-B2D9-4BBF-BACF-F7E30248C724}" type="presParOf" srcId="{DE9EF215-7ED3-490E-A088-53EC88875FA4}" destId="{D8AF236B-AB8D-4A04-A20C-49D4FB59FC57}" srcOrd="1" destOrd="0" presId="urn:microsoft.com/office/officeart/2005/8/layout/hProcess11"/>
    <dgm:cxn modelId="{40A91103-AEA9-4532-B01C-39A4D8CF5489}" type="presParOf" srcId="{DE9EF215-7ED3-490E-A088-53EC88875FA4}" destId="{8AC1955D-E543-4B8F-8209-4C47A2FFBCCD}" srcOrd="2" destOrd="0" presId="urn:microsoft.com/office/officeart/2005/8/layout/hProcess11"/>
    <dgm:cxn modelId="{CA0E9282-C30E-42F8-BF19-024000B125F3}" type="presParOf" srcId="{097E2E0A-1DCE-489A-B23C-E57108125B5A}" destId="{76C3E378-F70C-4279-AEF3-B748F8520326}" srcOrd="1" destOrd="0" presId="urn:microsoft.com/office/officeart/2005/8/layout/hProcess11"/>
    <dgm:cxn modelId="{1C3F6FEB-126B-4B1C-A376-C51261CF5DF8}" type="presParOf" srcId="{097E2E0A-1DCE-489A-B23C-E57108125B5A}" destId="{1126D501-5598-4770-8868-12E73BB887E6}" srcOrd="2" destOrd="0" presId="urn:microsoft.com/office/officeart/2005/8/layout/hProcess11"/>
    <dgm:cxn modelId="{3A32C5BE-B845-4258-8BEC-7C99446AD21C}" type="presParOf" srcId="{1126D501-5598-4770-8868-12E73BB887E6}" destId="{19CD7C9C-9273-4F10-AC84-0D7772FDEB00}" srcOrd="0" destOrd="0" presId="urn:microsoft.com/office/officeart/2005/8/layout/hProcess11"/>
    <dgm:cxn modelId="{75CB5D63-E725-4C56-890E-A26026BF47F0}" type="presParOf" srcId="{1126D501-5598-4770-8868-12E73BB887E6}" destId="{5415A7A1-715F-4027-B44E-53651D63E0C9}" srcOrd="1" destOrd="0" presId="urn:microsoft.com/office/officeart/2005/8/layout/hProcess11"/>
    <dgm:cxn modelId="{388E7ABF-7E70-424C-9AA2-550CEDDD3280}" type="presParOf" srcId="{1126D501-5598-4770-8868-12E73BB887E6}" destId="{5662D307-998D-4D8E-839B-96BB213F6508}" srcOrd="2" destOrd="0" presId="urn:microsoft.com/office/officeart/2005/8/layout/hProcess11"/>
    <dgm:cxn modelId="{8418397F-F212-41F7-AF04-EA1E9A87D579}" type="presParOf" srcId="{097E2E0A-1DCE-489A-B23C-E57108125B5A}" destId="{5ADE916F-8BA0-48A8-9D7C-B5434CD2F3BD}" srcOrd="3" destOrd="0" presId="urn:microsoft.com/office/officeart/2005/8/layout/hProcess11"/>
    <dgm:cxn modelId="{37270976-CB7E-4593-8AE6-4EE80A50B6BC}" type="presParOf" srcId="{097E2E0A-1DCE-489A-B23C-E57108125B5A}" destId="{F31A62B5-2FBF-4711-B0B1-9D83CC735FC3}" srcOrd="4" destOrd="0" presId="urn:microsoft.com/office/officeart/2005/8/layout/hProcess11"/>
    <dgm:cxn modelId="{49EAFBFC-3031-4042-9BB9-849D3E0E2523}" type="presParOf" srcId="{F31A62B5-2FBF-4711-B0B1-9D83CC735FC3}" destId="{5100C963-3451-4E02-ABED-A0160AA38730}" srcOrd="0" destOrd="0" presId="urn:microsoft.com/office/officeart/2005/8/layout/hProcess11"/>
    <dgm:cxn modelId="{E7F3D05D-E882-4587-8460-612AE5F5EF81}" type="presParOf" srcId="{F31A62B5-2FBF-4711-B0B1-9D83CC735FC3}" destId="{BC4D29D0-FB4C-4F6D-825A-E61F08ADD60C}" srcOrd="1" destOrd="0" presId="urn:microsoft.com/office/officeart/2005/8/layout/hProcess11"/>
    <dgm:cxn modelId="{8087C215-444F-4362-BCEB-FDD44EA9078F}" type="presParOf" srcId="{F31A62B5-2FBF-4711-B0B1-9D83CC735FC3}" destId="{750630F3-5E7D-4D89-A2DE-57A20F548BBF}" srcOrd="2" destOrd="0" presId="urn:microsoft.com/office/officeart/2005/8/layout/hProcess11"/>
    <dgm:cxn modelId="{EE35DCDB-EF70-42AD-8172-0B920A1692A0}" type="presParOf" srcId="{097E2E0A-1DCE-489A-B23C-E57108125B5A}" destId="{C6171050-2414-4815-9F4A-30B4E9A24B19}" srcOrd="5" destOrd="0" presId="urn:microsoft.com/office/officeart/2005/8/layout/hProcess11"/>
    <dgm:cxn modelId="{E691A115-0A75-41B0-9643-CA2FB594BC69}" type="presParOf" srcId="{097E2E0A-1DCE-489A-B23C-E57108125B5A}" destId="{BCDC9098-7AE9-4A3D-95D5-91ED76AB7139}" srcOrd="6" destOrd="0" presId="urn:microsoft.com/office/officeart/2005/8/layout/hProcess11"/>
    <dgm:cxn modelId="{574A3073-5B4B-473C-B9D1-34A52202F96B}" type="presParOf" srcId="{BCDC9098-7AE9-4A3D-95D5-91ED76AB7139}" destId="{BE4CD5BE-8AAB-4767-9706-A0AEE00B70B3}" srcOrd="0" destOrd="0" presId="urn:microsoft.com/office/officeart/2005/8/layout/hProcess11"/>
    <dgm:cxn modelId="{B714B1F5-92C3-4BFF-A008-3C9A07E94D4A}" type="presParOf" srcId="{BCDC9098-7AE9-4A3D-95D5-91ED76AB7139}" destId="{E0FCD9A9-2CF1-4F47-A4D1-393B3664142B}" srcOrd="1" destOrd="0" presId="urn:microsoft.com/office/officeart/2005/8/layout/hProcess11"/>
    <dgm:cxn modelId="{1C43BA7A-F957-4B7A-B54C-2C019854C32B}" type="presParOf" srcId="{BCDC9098-7AE9-4A3D-95D5-91ED76AB7139}" destId="{34E0D6C2-112F-4674-8B13-0C7FD53A3E2B}" srcOrd="2" destOrd="0" presId="urn:microsoft.com/office/officeart/2005/8/layout/hProcess11"/>
    <dgm:cxn modelId="{CE3F89F1-FEFB-4D91-943B-69A22A89277A}" type="presParOf" srcId="{097E2E0A-1DCE-489A-B23C-E57108125B5A}" destId="{7581D45B-F47C-474F-93C1-30E54D15C745}" srcOrd="7" destOrd="0" presId="urn:microsoft.com/office/officeart/2005/8/layout/hProcess11"/>
    <dgm:cxn modelId="{59D477DF-2D30-49EA-A685-92431C69CB4D}" type="presParOf" srcId="{097E2E0A-1DCE-489A-B23C-E57108125B5A}" destId="{0D8BA684-CF08-49E4-A2C0-DB0F72602013}" srcOrd="8" destOrd="0" presId="urn:microsoft.com/office/officeart/2005/8/layout/hProcess11"/>
    <dgm:cxn modelId="{33723EBD-B398-4914-A582-901C2C236655}" type="presParOf" srcId="{0D8BA684-CF08-49E4-A2C0-DB0F72602013}" destId="{5CAB7879-C070-483A-9EA5-4AEAA55F5DBA}" srcOrd="0" destOrd="0" presId="urn:microsoft.com/office/officeart/2005/8/layout/hProcess11"/>
    <dgm:cxn modelId="{E119F5DE-6946-4639-A146-B231032C1372}" type="presParOf" srcId="{0D8BA684-CF08-49E4-A2C0-DB0F72602013}" destId="{CE004B01-DC9D-48E4-AEAD-BE9D92FD1EC5}" srcOrd="1" destOrd="0" presId="urn:microsoft.com/office/officeart/2005/8/layout/hProcess11"/>
    <dgm:cxn modelId="{1D9E46C1-F8F8-4C80-9FC2-D5D822F09A1E}" type="presParOf" srcId="{0D8BA684-CF08-49E4-A2C0-DB0F72602013}" destId="{1587032F-9DC3-4CEB-8107-93695F8D1CC6}" srcOrd="2" destOrd="0" presId="urn:microsoft.com/office/officeart/2005/8/layout/hProcess11"/>
    <dgm:cxn modelId="{12DB80AB-28E5-4C1C-B72F-217B48307336}" type="presParOf" srcId="{097E2E0A-1DCE-489A-B23C-E57108125B5A}" destId="{B148103C-CEDE-4141-91D4-C8DCBD27E3EE}" srcOrd="9" destOrd="0" presId="urn:microsoft.com/office/officeart/2005/8/layout/hProcess11"/>
    <dgm:cxn modelId="{1A18D349-50AA-447B-A2BC-66D745C0DB13}" type="presParOf" srcId="{097E2E0A-1DCE-489A-B23C-E57108125B5A}" destId="{CF40A3DD-32A6-4F77-821D-7AA8CF17E78E}" srcOrd="10" destOrd="0" presId="urn:microsoft.com/office/officeart/2005/8/layout/hProcess11"/>
    <dgm:cxn modelId="{DBC6EE61-9F2C-48DF-850E-73FA15582A48}" type="presParOf" srcId="{CF40A3DD-32A6-4F77-821D-7AA8CF17E78E}" destId="{574FA82E-ECFC-4D0D-ACD4-4639E043FDAB}" srcOrd="0" destOrd="0" presId="urn:microsoft.com/office/officeart/2005/8/layout/hProcess11"/>
    <dgm:cxn modelId="{63EFC4A5-3CAA-4E44-9E1A-E53956330B56}" type="presParOf" srcId="{CF40A3DD-32A6-4F77-821D-7AA8CF17E78E}" destId="{D1A4DF33-3F3D-4926-A017-27FAC9468834}" srcOrd="1" destOrd="0" presId="urn:microsoft.com/office/officeart/2005/8/layout/hProcess11"/>
    <dgm:cxn modelId="{8F64B3BD-BD1A-4652-957A-7C2262E80F78}" type="presParOf" srcId="{CF40A3DD-32A6-4F77-821D-7AA8CF17E78E}" destId="{EC0AC809-A4A9-4235-9F5D-FC340358524D}"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4A489A7-55C3-454E-B8AF-3824030F66D5}" type="doc">
      <dgm:prSet loTypeId="urn:microsoft.com/office/officeart/2005/8/layout/bProcess3" loCatId="process" qsTypeId="urn:microsoft.com/office/officeart/2005/8/quickstyle/simple1" qsCatId="simple" csTypeId="urn:microsoft.com/office/officeart/2005/8/colors/colorful5" csCatId="colorful"/>
      <dgm:spPr/>
      <dgm:t>
        <a:bodyPr/>
        <a:lstStyle/>
        <a:p>
          <a:endParaRPr lang="es-MX"/>
        </a:p>
      </dgm:t>
    </dgm:pt>
    <dgm:pt modelId="{01B09163-1F65-4A7B-A46B-B968C9D87B2F}">
      <dgm:prSet/>
      <dgm:spPr/>
      <dgm:t>
        <a:bodyPr/>
        <a:lstStyle/>
        <a:p>
          <a:pPr rtl="0"/>
          <a:r>
            <a:rPr lang="es-ES" smtClean="0"/>
            <a:t>I. Ser alumno de la Universidad;</a:t>
          </a:r>
          <a:endParaRPr lang="es-MX"/>
        </a:p>
      </dgm:t>
    </dgm:pt>
    <dgm:pt modelId="{6614B001-FB0E-4788-865F-393E8A35C866}" type="parTrans" cxnId="{6ED784D7-8594-4F3A-8D55-280554D7B120}">
      <dgm:prSet/>
      <dgm:spPr/>
      <dgm:t>
        <a:bodyPr/>
        <a:lstStyle/>
        <a:p>
          <a:endParaRPr lang="es-MX"/>
        </a:p>
      </dgm:t>
    </dgm:pt>
    <dgm:pt modelId="{74F63C74-037C-4010-9AB5-FAF60B170922}" type="sibTrans" cxnId="{6ED784D7-8594-4F3A-8D55-280554D7B120}">
      <dgm:prSet/>
      <dgm:spPr/>
      <dgm:t>
        <a:bodyPr/>
        <a:lstStyle/>
        <a:p>
          <a:endParaRPr lang="es-MX"/>
        </a:p>
      </dgm:t>
    </dgm:pt>
    <dgm:pt modelId="{64B2FBD2-0E5D-46EF-B69B-B555199D0423}">
      <dgm:prSet/>
      <dgm:spPr/>
      <dgm:t>
        <a:bodyPr/>
        <a:lstStyle/>
        <a:p>
          <a:pPr rtl="0"/>
          <a:r>
            <a:rPr lang="es-ES" smtClean="0"/>
            <a:t>II. Haber cursado y aprobado el número de créditos señalados para tal efecto en el plan de estudios, el cual en ningún caso podrá ser menor 70 por ciento del total de créditos;</a:t>
          </a:r>
          <a:endParaRPr lang="es-MX"/>
        </a:p>
      </dgm:t>
    </dgm:pt>
    <dgm:pt modelId="{2BCD70E1-F45C-4389-A555-BF212A35410B}" type="parTrans" cxnId="{7AFF0C28-61C0-404B-BA78-D2F8EBCD4507}">
      <dgm:prSet/>
      <dgm:spPr/>
      <dgm:t>
        <a:bodyPr/>
        <a:lstStyle/>
        <a:p>
          <a:endParaRPr lang="es-MX"/>
        </a:p>
      </dgm:t>
    </dgm:pt>
    <dgm:pt modelId="{05FB74E2-7D75-4130-86B8-67D9FF759E67}" type="sibTrans" cxnId="{7AFF0C28-61C0-404B-BA78-D2F8EBCD4507}">
      <dgm:prSet/>
      <dgm:spPr/>
      <dgm:t>
        <a:bodyPr/>
        <a:lstStyle/>
        <a:p>
          <a:endParaRPr lang="es-MX"/>
        </a:p>
      </dgm:t>
    </dgm:pt>
    <dgm:pt modelId="{FFF07C0A-83E7-45EF-A19B-CEB7993E1E59}">
      <dgm:prSet/>
      <dgm:spPr/>
      <dgm:t>
        <a:bodyPr/>
        <a:lstStyle/>
        <a:p>
          <a:pPr rtl="0"/>
          <a:r>
            <a:rPr lang="es-ES" smtClean="0"/>
            <a:t>III. Registrarse en el área de prácticas o estancias profesionales del espacio académico correspondiente; conforme al procedimiento administrativo;</a:t>
          </a:r>
          <a:endParaRPr lang="es-MX"/>
        </a:p>
      </dgm:t>
    </dgm:pt>
    <dgm:pt modelId="{1C92BD42-13E8-4C56-B9EA-54C4FB6C9DE2}" type="parTrans" cxnId="{30C97139-53DA-4EA7-BC2A-9E573628E92A}">
      <dgm:prSet/>
      <dgm:spPr/>
      <dgm:t>
        <a:bodyPr/>
        <a:lstStyle/>
        <a:p>
          <a:endParaRPr lang="es-MX"/>
        </a:p>
      </dgm:t>
    </dgm:pt>
    <dgm:pt modelId="{059B7C67-067E-4619-96A8-B56C65CC4BBA}" type="sibTrans" cxnId="{30C97139-53DA-4EA7-BC2A-9E573628E92A}">
      <dgm:prSet/>
      <dgm:spPr/>
      <dgm:t>
        <a:bodyPr/>
        <a:lstStyle/>
        <a:p>
          <a:endParaRPr lang="es-MX"/>
        </a:p>
      </dgm:t>
    </dgm:pt>
    <dgm:pt modelId="{46448F15-7EC4-4CA5-88FE-2019A4A90ED9}">
      <dgm:prSet/>
      <dgm:spPr/>
      <dgm:t>
        <a:bodyPr/>
        <a:lstStyle/>
        <a:p>
          <a:pPr rtl="0"/>
          <a:r>
            <a:rPr lang="es-ES" smtClean="0"/>
            <a:t>IV. Asistir al curso de inducción para la realización de las prácticas o estancias profesionales, impartido por el espacio académico correspondiente;</a:t>
          </a:r>
          <a:endParaRPr lang="es-MX"/>
        </a:p>
      </dgm:t>
    </dgm:pt>
    <dgm:pt modelId="{F123A3FD-0D18-472B-8149-7DD0F566C068}" type="parTrans" cxnId="{5123442C-C4C3-4F35-BE9E-C230321F7A11}">
      <dgm:prSet/>
      <dgm:spPr/>
      <dgm:t>
        <a:bodyPr/>
        <a:lstStyle/>
        <a:p>
          <a:endParaRPr lang="es-MX"/>
        </a:p>
      </dgm:t>
    </dgm:pt>
    <dgm:pt modelId="{90F819FF-F32B-40C5-A38F-6590B30256FD}" type="sibTrans" cxnId="{5123442C-C4C3-4F35-BE9E-C230321F7A11}">
      <dgm:prSet/>
      <dgm:spPr/>
      <dgm:t>
        <a:bodyPr/>
        <a:lstStyle/>
        <a:p>
          <a:endParaRPr lang="es-MX"/>
        </a:p>
      </dgm:t>
    </dgm:pt>
    <dgm:pt modelId="{EF339D96-122F-4452-87F2-AB5F8C2BF650}">
      <dgm:prSet/>
      <dgm:spPr/>
      <dgm:t>
        <a:bodyPr/>
        <a:lstStyle/>
        <a:p>
          <a:pPr rtl="0"/>
          <a:r>
            <a:rPr lang="es-ES" smtClean="0"/>
            <a:t>V. Demostrar su afiliación al seguro facultativo o a una institución pública o privada de salud; </a:t>
          </a:r>
          <a:endParaRPr lang="es-MX"/>
        </a:p>
      </dgm:t>
    </dgm:pt>
    <dgm:pt modelId="{90A9CE9B-52B5-46F2-AABD-AA7051082D6E}" type="parTrans" cxnId="{E2618AC0-CD4C-4D9C-B91B-AE38DD82B065}">
      <dgm:prSet/>
      <dgm:spPr/>
      <dgm:t>
        <a:bodyPr/>
        <a:lstStyle/>
        <a:p>
          <a:endParaRPr lang="es-MX"/>
        </a:p>
      </dgm:t>
    </dgm:pt>
    <dgm:pt modelId="{7E61ABF6-52DA-4263-847A-0F7E4F72742F}" type="sibTrans" cxnId="{E2618AC0-CD4C-4D9C-B91B-AE38DD82B065}">
      <dgm:prSet/>
      <dgm:spPr/>
      <dgm:t>
        <a:bodyPr/>
        <a:lstStyle/>
        <a:p>
          <a:endParaRPr lang="es-MX"/>
        </a:p>
      </dgm:t>
    </dgm:pt>
    <dgm:pt modelId="{5BD88F04-FECA-4685-8E30-09DADD492FE1}">
      <dgm:prSet/>
      <dgm:spPr/>
      <dgm:t>
        <a:bodyPr/>
        <a:lstStyle/>
        <a:p>
          <a:pPr rtl="0"/>
          <a:r>
            <a:rPr lang="es-ES" smtClean="0"/>
            <a:t>VI. Los demás que establezcan la legislación universitaria aplicable.</a:t>
          </a:r>
          <a:endParaRPr lang="es-MX"/>
        </a:p>
      </dgm:t>
    </dgm:pt>
    <dgm:pt modelId="{F74D17E2-564B-4C94-9C39-C08A420D58A9}" type="parTrans" cxnId="{17044480-6F51-47DE-A419-E9292A8F4E46}">
      <dgm:prSet/>
      <dgm:spPr/>
      <dgm:t>
        <a:bodyPr/>
        <a:lstStyle/>
        <a:p>
          <a:endParaRPr lang="es-MX"/>
        </a:p>
      </dgm:t>
    </dgm:pt>
    <dgm:pt modelId="{7EF1B6C0-A0CE-491C-AA40-793ECF373449}" type="sibTrans" cxnId="{17044480-6F51-47DE-A419-E9292A8F4E46}">
      <dgm:prSet/>
      <dgm:spPr/>
      <dgm:t>
        <a:bodyPr/>
        <a:lstStyle/>
        <a:p>
          <a:endParaRPr lang="es-MX"/>
        </a:p>
      </dgm:t>
    </dgm:pt>
    <dgm:pt modelId="{31AA33D3-97DA-4073-B5A9-833A635BBF00}" type="pres">
      <dgm:prSet presAssocID="{F4A489A7-55C3-454E-B8AF-3824030F66D5}" presName="Name0" presStyleCnt="0">
        <dgm:presLayoutVars>
          <dgm:dir/>
          <dgm:resizeHandles val="exact"/>
        </dgm:presLayoutVars>
      </dgm:prSet>
      <dgm:spPr/>
    </dgm:pt>
    <dgm:pt modelId="{2BB0A888-9292-46F1-95B4-AE32B6AB44E7}" type="pres">
      <dgm:prSet presAssocID="{01B09163-1F65-4A7B-A46B-B968C9D87B2F}" presName="node" presStyleLbl="node1" presStyleIdx="0" presStyleCnt="6">
        <dgm:presLayoutVars>
          <dgm:bulletEnabled val="1"/>
        </dgm:presLayoutVars>
      </dgm:prSet>
      <dgm:spPr/>
    </dgm:pt>
    <dgm:pt modelId="{715904B4-C35B-4712-9AED-8A25C8DF5CCD}" type="pres">
      <dgm:prSet presAssocID="{74F63C74-037C-4010-9AB5-FAF60B170922}" presName="sibTrans" presStyleLbl="sibTrans1D1" presStyleIdx="0" presStyleCnt="5"/>
      <dgm:spPr/>
    </dgm:pt>
    <dgm:pt modelId="{D33F3D9B-41F8-4EA9-BBD2-B93C9B1A7A3C}" type="pres">
      <dgm:prSet presAssocID="{74F63C74-037C-4010-9AB5-FAF60B170922}" presName="connectorText" presStyleLbl="sibTrans1D1" presStyleIdx="0" presStyleCnt="5"/>
      <dgm:spPr/>
    </dgm:pt>
    <dgm:pt modelId="{A7BB7397-426C-4A0F-A4B6-719C306D8ACC}" type="pres">
      <dgm:prSet presAssocID="{64B2FBD2-0E5D-46EF-B69B-B555199D0423}" presName="node" presStyleLbl="node1" presStyleIdx="1" presStyleCnt="6">
        <dgm:presLayoutVars>
          <dgm:bulletEnabled val="1"/>
        </dgm:presLayoutVars>
      </dgm:prSet>
      <dgm:spPr/>
    </dgm:pt>
    <dgm:pt modelId="{13CF6EFC-D747-4F03-ABC4-2D4772B9438D}" type="pres">
      <dgm:prSet presAssocID="{05FB74E2-7D75-4130-86B8-67D9FF759E67}" presName="sibTrans" presStyleLbl="sibTrans1D1" presStyleIdx="1" presStyleCnt="5"/>
      <dgm:spPr/>
    </dgm:pt>
    <dgm:pt modelId="{7FACFDE1-76B5-45FE-A4DA-39BB29726B37}" type="pres">
      <dgm:prSet presAssocID="{05FB74E2-7D75-4130-86B8-67D9FF759E67}" presName="connectorText" presStyleLbl="sibTrans1D1" presStyleIdx="1" presStyleCnt="5"/>
      <dgm:spPr/>
    </dgm:pt>
    <dgm:pt modelId="{47E2FBEA-CF64-4A33-8109-6ED883D6052A}" type="pres">
      <dgm:prSet presAssocID="{FFF07C0A-83E7-45EF-A19B-CEB7993E1E59}" presName="node" presStyleLbl="node1" presStyleIdx="2" presStyleCnt="6">
        <dgm:presLayoutVars>
          <dgm:bulletEnabled val="1"/>
        </dgm:presLayoutVars>
      </dgm:prSet>
      <dgm:spPr/>
    </dgm:pt>
    <dgm:pt modelId="{73E00169-7A76-43E8-96CA-072159FD4D9D}" type="pres">
      <dgm:prSet presAssocID="{059B7C67-067E-4619-96A8-B56C65CC4BBA}" presName="sibTrans" presStyleLbl="sibTrans1D1" presStyleIdx="2" presStyleCnt="5"/>
      <dgm:spPr/>
    </dgm:pt>
    <dgm:pt modelId="{A76EEBE0-F92A-46C2-A330-63FC7A80AA05}" type="pres">
      <dgm:prSet presAssocID="{059B7C67-067E-4619-96A8-B56C65CC4BBA}" presName="connectorText" presStyleLbl="sibTrans1D1" presStyleIdx="2" presStyleCnt="5"/>
      <dgm:spPr/>
    </dgm:pt>
    <dgm:pt modelId="{3E26A38F-EF64-45BD-9B8B-CF07653E14F6}" type="pres">
      <dgm:prSet presAssocID="{46448F15-7EC4-4CA5-88FE-2019A4A90ED9}" presName="node" presStyleLbl="node1" presStyleIdx="3" presStyleCnt="6">
        <dgm:presLayoutVars>
          <dgm:bulletEnabled val="1"/>
        </dgm:presLayoutVars>
      </dgm:prSet>
      <dgm:spPr/>
    </dgm:pt>
    <dgm:pt modelId="{F81A9F2A-3A16-42A2-8A4E-2C917D1386BA}" type="pres">
      <dgm:prSet presAssocID="{90F819FF-F32B-40C5-A38F-6590B30256FD}" presName="sibTrans" presStyleLbl="sibTrans1D1" presStyleIdx="3" presStyleCnt="5"/>
      <dgm:spPr/>
    </dgm:pt>
    <dgm:pt modelId="{A060CA6F-6D45-4EA2-8ED0-9CD8EC4545AB}" type="pres">
      <dgm:prSet presAssocID="{90F819FF-F32B-40C5-A38F-6590B30256FD}" presName="connectorText" presStyleLbl="sibTrans1D1" presStyleIdx="3" presStyleCnt="5"/>
      <dgm:spPr/>
    </dgm:pt>
    <dgm:pt modelId="{3287FCD4-CB7D-4D31-9304-90C3A133038A}" type="pres">
      <dgm:prSet presAssocID="{EF339D96-122F-4452-87F2-AB5F8C2BF650}" presName="node" presStyleLbl="node1" presStyleIdx="4" presStyleCnt="6">
        <dgm:presLayoutVars>
          <dgm:bulletEnabled val="1"/>
        </dgm:presLayoutVars>
      </dgm:prSet>
      <dgm:spPr/>
    </dgm:pt>
    <dgm:pt modelId="{217B1EEA-14B8-4281-8E77-5F72CB2ADD97}" type="pres">
      <dgm:prSet presAssocID="{7E61ABF6-52DA-4263-847A-0F7E4F72742F}" presName="sibTrans" presStyleLbl="sibTrans1D1" presStyleIdx="4" presStyleCnt="5"/>
      <dgm:spPr/>
    </dgm:pt>
    <dgm:pt modelId="{3541D22A-6CA7-4B20-8AD5-99412400A1FC}" type="pres">
      <dgm:prSet presAssocID="{7E61ABF6-52DA-4263-847A-0F7E4F72742F}" presName="connectorText" presStyleLbl="sibTrans1D1" presStyleIdx="4" presStyleCnt="5"/>
      <dgm:spPr/>
    </dgm:pt>
    <dgm:pt modelId="{85B781E4-BE1D-4EDE-83A3-B81DFD060E3C}" type="pres">
      <dgm:prSet presAssocID="{5BD88F04-FECA-4685-8E30-09DADD492FE1}" presName="node" presStyleLbl="node1" presStyleIdx="5" presStyleCnt="6">
        <dgm:presLayoutVars>
          <dgm:bulletEnabled val="1"/>
        </dgm:presLayoutVars>
      </dgm:prSet>
      <dgm:spPr/>
    </dgm:pt>
  </dgm:ptLst>
  <dgm:cxnLst>
    <dgm:cxn modelId="{EBA553AF-F6F0-4947-BBE9-32381A490C74}" type="presOf" srcId="{05FB74E2-7D75-4130-86B8-67D9FF759E67}" destId="{13CF6EFC-D747-4F03-ABC4-2D4772B9438D}" srcOrd="0" destOrd="0" presId="urn:microsoft.com/office/officeart/2005/8/layout/bProcess3"/>
    <dgm:cxn modelId="{CE8BC3A9-45C3-4236-A6E2-DEE2434018F3}" type="presOf" srcId="{46448F15-7EC4-4CA5-88FE-2019A4A90ED9}" destId="{3E26A38F-EF64-45BD-9B8B-CF07653E14F6}" srcOrd="0" destOrd="0" presId="urn:microsoft.com/office/officeart/2005/8/layout/bProcess3"/>
    <dgm:cxn modelId="{C729CDB4-CB62-4435-A03C-402E5817F720}" type="presOf" srcId="{74F63C74-037C-4010-9AB5-FAF60B170922}" destId="{D33F3D9B-41F8-4EA9-BBD2-B93C9B1A7A3C}" srcOrd="1" destOrd="0" presId="urn:microsoft.com/office/officeart/2005/8/layout/bProcess3"/>
    <dgm:cxn modelId="{5E000353-5592-4B04-82C1-DC31DE50B4A9}" type="presOf" srcId="{FFF07C0A-83E7-45EF-A19B-CEB7993E1E59}" destId="{47E2FBEA-CF64-4A33-8109-6ED883D6052A}" srcOrd="0" destOrd="0" presId="urn:microsoft.com/office/officeart/2005/8/layout/bProcess3"/>
    <dgm:cxn modelId="{6ED784D7-8594-4F3A-8D55-280554D7B120}" srcId="{F4A489A7-55C3-454E-B8AF-3824030F66D5}" destId="{01B09163-1F65-4A7B-A46B-B968C9D87B2F}" srcOrd="0" destOrd="0" parTransId="{6614B001-FB0E-4788-865F-393E8A35C866}" sibTransId="{74F63C74-037C-4010-9AB5-FAF60B170922}"/>
    <dgm:cxn modelId="{E13D1F6D-93E2-4A30-825D-F0D9C77176B1}" type="presOf" srcId="{059B7C67-067E-4619-96A8-B56C65CC4BBA}" destId="{73E00169-7A76-43E8-96CA-072159FD4D9D}" srcOrd="0" destOrd="0" presId="urn:microsoft.com/office/officeart/2005/8/layout/bProcess3"/>
    <dgm:cxn modelId="{D653950B-CC69-44A1-8EEB-A9F7D24CFC25}" type="presOf" srcId="{74F63C74-037C-4010-9AB5-FAF60B170922}" destId="{715904B4-C35B-4712-9AED-8A25C8DF5CCD}" srcOrd="0" destOrd="0" presId="urn:microsoft.com/office/officeart/2005/8/layout/bProcess3"/>
    <dgm:cxn modelId="{FE83D1E4-AEC7-428C-8AE2-3DADD188E400}" type="presOf" srcId="{64B2FBD2-0E5D-46EF-B69B-B555199D0423}" destId="{A7BB7397-426C-4A0F-A4B6-719C306D8ACC}" srcOrd="0" destOrd="0" presId="urn:microsoft.com/office/officeart/2005/8/layout/bProcess3"/>
    <dgm:cxn modelId="{7AFF0C28-61C0-404B-BA78-D2F8EBCD4507}" srcId="{F4A489A7-55C3-454E-B8AF-3824030F66D5}" destId="{64B2FBD2-0E5D-46EF-B69B-B555199D0423}" srcOrd="1" destOrd="0" parTransId="{2BCD70E1-F45C-4389-A555-BF212A35410B}" sibTransId="{05FB74E2-7D75-4130-86B8-67D9FF759E67}"/>
    <dgm:cxn modelId="{2F8BFD50-65F7-4622-AE4A-706A719BA220}" type="presOf" srcId="{059B7C67-067E-4619-96A8-B56C65CC4BBA}" destId="{A76EEBE0-F92A-46C2-A330-63FC7A80AA05}" srcOrd="1" destOrd="0" presId="urn:microsoft.com/office/officeart/2005/8/layout/bProcess3"/>
    <dgm:cxn modelId="{6AFE460B-C5A8-4648-9CE9-A47E64B88BFE}" type="presOf" srcId="{5BD88F04-FECA-4685-8E30-09DADD492FE1}" destId="{85B781E4-BE1D-4EDE-83A3-B81DFD060E3C}" srcOrd="0" destOrd="0" presId="urn:microsoft.com/office/officeart/2005/8/layout/bProcess3"/>
    <dgm:cxn modelId="{4F7E0A10-7BA3-4169-B109-11A4B8E15CE3}" type="presOf" srcId="{01B09163-1F65-4A7B-A46B-B968C9D87B2F}" destId="{2BB0A888-9292-46F1-95B4-AE32B6AB44E7}" srcOrd="0" destOrd="0" presId="urn:microsoft.com/office/officeart/2005/8/layout/bProcess3"/>
    <dgm:cxn modelId="{17044480-6F51-47DE-A419-E9292A8F4E46}" srcId="{F4A489A7-55C3-454E-B8AF-3824030F66D5}" destId="{5BD88F04-FECA-4685-8E30-09DADD492FE1}" srcOrd="5" destOrd="0" parTransId="{F74D17E2-564B-4C94-9C39-C08A420D58A9}" sibTransId="{7EF1B6C0-A0CE-491C-AA40-793ECF373449}"/>
    <dgm:cxn modelId="{5123442C-C4C3-4F35-BE9E-C230321F7A11}" srcId="{F4A489A7-55C3-454E-B8AF-3824030F66D5}" destId="{46448F15-7EC4-4CA5-88FE-2019A4A90ED9}" srcOrd="3" destOrd="0" parTransId="{F123A3FD-0D18-472B-8149-7DD0F566C068}" sibTransId="{90F819FF-F32B-40C5-A38F-6590B30256FD}"/>
    <dgm:cxn modelId="{8AAED499-9630-4124-8A33-394588AA3602}" type="presOf" srcId="{90F819FF-F32B-40C5-A38F-6590B30256FD}" destId="{F81A9F2A-3A16-42A2-8A4E-2C917D1386BA}" srcOrd="0" destOrd="0" presId="urn:microsoft.com/office/officeart/2005/8/layout/bProcess3"/>
    <dgm:cxn modelId="{C0F4440D-13A8-4676-9A9D-D177150206B3}" type="presOf" srcId="{90F819FF-F32B-40C5-A38F-6590B30256FD}" destId="{A060CA6F-6D45-4EA2-8ED0-9CD8EC4545AB}" srcOrd="1" destOrd="0" presId="urn:microsoft.com/office/officeart/2005/8/layout/bProcess3"/>
    <dgm:cxn modelId="{54871F03-E736-4125-A03A-BC0CA6FFDCD9}" type="presOf" srcId="{7E61ABF6-52DA-4263-847A-0F7E4F72742F}" destId="{217B1EEA-14B8-4281-8E77-5F72CB2ADD97}" srcOrd="0" destOrd="0" presId="urn:microsoft.com/office/officeart/2005/8/layout/bProcess3"/>
    <dgm:cxn modelId="{B01EF61B-BE22-4106-9812-39DDC8D13BAA}" type="presOf" srcId="{05FB74E2-7D75-4130-86B8-67D9FF759E67}" destId="{7FACFDE1-76B5-45FE-A4DA-39BB29726B37}" srcOrd="1" destOrd="0" presId="urn:microsoft.com/office/officeart/2005/8/layout/bProcess3"/>
    <dgm:cxn modelId="{30C97139-53DA-4EA7-BC2A-9E573628E92A}" srcId="{F4A489A7-55C3-454E-B8AF-3824030F66D5}" destId="{FFF07C0A-83E7-45EF-A19B-CEB7993E1E59}" srcOrd="2" destOrd="0" parTransId="{1C92BD42-13E8-4C56-B9EA-54C4FB6C9DE2}" sibTransId="{059B7C67-067E-4619-96A8-B56C65CC4BBA}"/>
    <dgm:cxn modelId="{E2618AC0-CD4C-4D9C-B91B-AE38DD82B065}" srcId="{F4A489A7-55C3-454E-B8AF-3824030F66D5}" destId="{EF339D96-122F-4452-87F2-AB5F8C2BF650}" srcOrd="4" destOrd="0" parTransId="{90A9CE9B-52B5-46F2-AABD-AA7051082D6E}" sibTransId="{7E61ABF6-52DA-4263-847A-0F7E4F72742F}"/>
    <dgm:cxn modelId="{C6ADDCE3-0E7D-4A73-8B5F-17F0F96FC9A0}" type="presOf" srcId="{F4A489A7-55C3-454E-B8AF-3824030F66D5}" destId="{31AA33D3-97DA-4073-B5A9-833A635BBF00}" srcOrd="0" destOrd="0" presId="urn:microsoft.com/office/officeart/2005/8/layout/bProcess3"/>
    <dgm:cxn modelId="{CA097CC4-6197-4E41-A238-9C305DA64D46}" type="presOf" srcId="{7E61ABF6-52DA-4263-847A-0F7E4F72742F}" destId="{3541D22A-6CA7-4B20-8AD5-99412400A1FC}" srcOrd="1" destOrd="0" presId="urn:microsoft.com/office/officeart/2005/8/layout/bProcess3"/>
    <dgm:cxn modelId="{1AC89BAB-B3A2-458E-A0CD-59DB43EAA6D5}" type="presOf" srcId="{EF339D96-122F-4452-87F2-AB5F8C2BF650}" destId="{3287FCD4-CB7D-4D31-9304-90C3A133038A}" srcOrd="0" destOrd="0" presId="urn:microsoft.com/office/officeart/2005/8/layout/bProcess3"/>
    <dgm:cxn modelId="{7970BD8A-4E51-4552-A932-A716C3CAB08E}" type="presParOf" srcId="{31AA33D3-97DA-4073-B5A9-833A635BBF00}" destId="{2BB0A888-9292-46F1-95B4-AE32B6AB44E7}" srcOrd="0" destOrd="0" presId="urn:microsoft.com/office/officeart/2005/8/layout/bProcess3"/>
    <dgm:cxn modelId="{6C5FC14D-F24E-424A-951F-07480B4C9DB5}" type="presParOf" srcId="{31AA33D3-97DA-4073-B5A9-833A635BBF00}" destId="{715904B4-C35B-4712-9AED-8A25C8DF5CCD}" srcOrd="1" destOrd="0" presId="urn:microsoft.com/office/officeart/2005/8/layout/bProcess3"/>
    <dgm:cxn modelId="{27F0381E-82BF-4E64-B7E8-6AB8865EC07F}" type="presParOf" srcId="{715904B4-C35B-4712-9AED-8A25C8DF5CCD}" destId="{D33F3D9B-41F8-4EA9-BBD2-B93C9B1A7A3C}" srcOrd="0" destOrd="0" presId="urn:microsoft.com/office/officeart/2005/8/layout/bProcess3"/>
    <dgm:cxn modelId="{F2A146F3-651C-4745-93C8-4A61863B5590}" type="presParOf" srcId="{31AA33D3-97DA-4073-B5A9-833A635BBF00}" destId="{A7BB7397-426C-4A0F-A4B6-719C306D8ACC}" srcOrd="2" destOrd="0" presId="urn:microsoft.com/office/officeart/2005/8/layout/bProcess3"/>
    <dgm:cxn modelId="{7BEC5DCE-252B-47E6-B58B-7770FB53E14A}" type="presParOf" srcId="{31AA33D3-97DA-4073-B5A9-833A635BBF00}" destId="{13CF6EFC-D747-4F03-ABC4-2D4772B9438D}" srcOrd="3" destOrd="0" presId="urn:microsoft.com/office/officeart/2005/8/layout/bProcess3"/>
    <dgm:cxn modelId="{3762E674-DFBC-47C2-892E-C2CA1F5AC3AD}" type="presParOf" srcId="{13CF6EFC-D747-4F03-ABC4-2D4772B9438D}" destId="{7FACFDE1-76B5-45FE-A4DA-39BB29726B37}" srcOrd="0" destOrd="0" presId="urn:microsoft.com/office/officeart/2005/8/layout/bProcess3"/>
    <dgm:cxn modelId="{800B3CF2-088F-4F46-85F9-8AFBEADD6F08}" type="presParOf" srcId="{31AA33D3-97DA-4073-B5A9-833A635BBF00}" destId="{47E2FBEA-CF64-4A33-8109-6ED883D6052A}" srcOrd="4" destOrd="0" presId="urn:microsoft.com/office/officeart/2005/8/layout/bProcess3"/>
    <dgm:cxn modelId="{4C83F3B8-5288-4624-B40E-E91570B75E62}" type="presParOf" srcId="{31AA33D3-97DA-4073-B5A9-833A635BBF00}" destId="{73E00169-7A76-43E8-96CA-072159FD4D9D}" srcOrd="5" destOrd="0" presId="urn:microsoft.com/office/officeart/2005/8/layout/bProcess3"/>
    <dgm:cxn modelId="{2BC74B2E-F791-488E-B531-970467EB4D72}" type="presParOf" srcId="{73E00169-7A76-43E8-96CA-072159FD4D9D}" destId="{A76EEBE0-F92A-46C2-A330-63FC7A80AA05}" srcOrd="0" destOrd="0" presId="urn:microsoft.com/office/officeart/2005/8/layout/bProcess3"/>
    <dgm:cxn modelId="{496C25A7-F110-43FF-89F9-B369325D1D86}" type="presParOf" srcId="{31AA33D3-97DA-4073-B5A9-833A635BBF00}" destId="{3E26A38F-EF64-45BD-9B8B-CF07653E14F6}" srcOrd="6" destOrd="0" presId="urn:microsoft.com/office/officeart/2005/8/layout/bProcess3"/>
    <dgm:cxn modelId="{E63E1FAF-F8C8-4273-9AFC-4CA665731D6C}" type="presParOf" srcId="{31AA33D3-97DA-4073-B5A9-833A635BBF00}" destId="{F81A9F2A-3A16-42A2-8A4E-2C917D1386BA}" srcOrd="7" destOrd="0" presId="urn:microsoft.com/office/officeart/2005/8/layout/bProcess3"/>
    <dgm:cxn modelId="{50740523-63B3-4AA0-BF07-E1D68C852A46}" type="presParOf" srcId="{F81A9F2A-3A16-42A2-8A4E-2C917D1386BA}" destId="{A060CA6F-6D45-4EA2-8ED0-9CD8EC4545AB}" srcOrd="0" destOrd="0" presId="urn:microsoft.com/office/officeart/2005/8/layout/bProcess3"/>
    <dgm:cxn modelId="{85E5CAAC-ED13-4E3C-84D6-0B6AB3420FF4}" type="presParOf" srcId="{31AA33D3-97DA-4073-B5A9-833A635BBF00}" destId="{3287FCD4-CB7D-4D31-9304-90C3A133038A}" srcOrd="8" destOrd="0" presId="urn:microsoft.com/office/officeart/2005/8/layout/bProcess3"/>
    <dgm:cxn modelId="{090690E6-3A8B-401D-B327-C3D5582476D5}" type="presParOf" srcId="{31AA33D3-97DA-4073-B5A9-833A635BBF00}" destId="{217B1EEA-14B8-4281-8E77-5F72CB2ADD97}" srcOrd="9" destOrd="0" presId="urn:microsoft.com/office/officeart/2005/8/layout/bProcess3"/>
    <dgm:cxn modelId="{53281E95-9893-444B-9DF4-0FE7CDECF4BA}" type="presParOf" srcId="{217B1EEA-14B8-4281-8E77-5F72CB2ADD97}" destId="{3541D22A-6CA7-4B20-8AD5-99412400A1FC}" srcOrd="0" destOrd="0" presId="urn:microsoft.com/office/officeart/2005/8/layout/bProcess3"/>
    <dgm:cxn modelId="{D54BF785-A403-42AE-8D94-AF9BD5345421}" type="presParOf" srcId="{31AA33D3-97DA-4073-B5A9-833A635BBF00}" destId="{85B781E4-BE1D-4EDE-83A3-B81DFD060E3C}" srcOrd="10"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F9C832C-20E7-4D3A-AC24-51ED9513F863}" type="doc">
      <dgm:prSet loTypeId="urn:microsoft.com/office/officeart/2005/8/layout/process1" loCatId="process" qsTypeId="urn:microsoft.com/office/officeart/2005/8/quickstyle/simple1" qsCatId="simple" csTypeId="urn:microsoft.com/office/officeart/2005/8/colors/colorful4" csCatId="colorful"/>
      <dgm:spPr/>
      <dgm:t>
        <a:bodyPr/>
        <a:lstStyle/>
        <a:p>
          <a:endParaRPr lang="es-MX"/>
        </a:p>
      </dgm:t>
    </dgm:pt>
    <dgm:pt modelId="{A40E3329-FA3B-45E5-848C-ECBDF559C8D6}">
      <dgm:prSet/>
      <dgm:spPr/>
      <dgm:t>
        <a:bodyPr/>
        <a:lstStyle/>
        <a:p>
          <a:pPr rtl="0"/>
          <a:r>
            <a:rPr lang="es-MX" smtClean="0"/>
            <a:t>1. Hacer una carta petición a  institución en la que se pretenden hacer las practicas. Esta tiene que emitir una cata de aceptación.</a:t>
          </a:r>
          <a:endParaRPr lang="es-MX"/>
        </a:p>
      </dgm:t>
    </dgm:pt>
    <dgm:pt modelId="{E99BF377-0121-443E-BBA2-5DDEA0612BFF}" type="parTrans" cxnId="{590AD321-526A-48F0-8AAF-8F2B23859786}">
      <dgm:prSet/>
      <dgm:spPr/>
      <dgm:t>
        <a:bodyPr/>
        <a:lstStyle/>
        <a:p>
          <a:endParaRPr lang="es-MX"/>
        </a:p>
      </dgm:t>
    </dgm:pt>
    <dgm:pt modelId="{41B69767-751A-4B1B-8B01-C9B6D7A0F4A4}" type="sibTrans" cxnId="{590AD321-526A-48F0-8AAF-8F2B23859786}">
      <dgm:prSet/>
      <dgm:spPr/>
      <dgm:t>
        <a:bodyPr/>
        <a:lstStyle/>
        <a:p>
          <a:endParaRPr lang="es-MX"/>
        </a:p>
      </dgm:t>
    </dgm:pt>
    <dgm:pt modelId="{44425EF1-D847-4928-A41A-40344A1FE09C}">
      <dgm:prSet/>
      <dgm:spPr/>
      <dgm:t>
        <a:bodyPr/>
        <a:lstStyle/>
        <a:p>
          <a:pPr rtl="0"/>
          <a:r>
            <a:rPr lang="es-MX" smtClean="0"/>
            <a:t>2. Entrar y hacer el registro de la plataforma de practicas profesionales de la UAEM, para darla de alta.</a:t>
          </a:r>
          <a:endParaRPr lang="es-MX"/>
        </a:p>
      </dgm:t>
    </dgm:pt>
    <dgm:pt modelId="{CFC30493-9B4D-4C08-999C-EFC661C7280B}" type="parTrans" cxnId="{08C2C0CF-29A8-4F54-8E29-6CE5CC896D89}">
      <dgm:prSet/>
      <dgm:spPr/>
      <dgm:t>
        <a:bodyPr/>
        <a:lstStyle/>
        <a:p>
          <a:endParaRPr lang="es-MX"/>
        </a:p>
      </dgm:t>
    </dgm:pt>
    <dgm:pt modelId="{7DF8225C-B7F9-4D35-AE45-9F16F5F9088E}" type="sibTrans" cxnId="{08C2C0CF-29A8-4F54-8E29-6CE5CC896D89}">
      <dgm:prSet/>
      <dgm:spPr/>
      <dgm:t>
        <a:bodyPr/>
        <a:lstStyle/>
        <a:p>
          <a:endParaRPr lang="es-MX"/>
        </a:p>
      </dgm:t>
    </dgm:pt>
    <dgm:pt modelId="{0368F6E5-2139-4190-B4C5-DD4F4E64DF09}">
      <dgm:prSet/>
      <dgm:spPr/>
      <dgm:t>
        <a:bodyPr/>
        <a:lstStyle/>
        <a:p>
          <a:pPr rtl="0"/>
          <a:r>
            <a:rPr lang="es-MX" smtClean="0"/>
            <a:t>3. Entregar los documentos correspondientes en el departamento de practicas profesionales de la Facultad de Geografía (Dr. Alexis Ordaz Hernández).</a:t>
          </a:r>
          <a:endParaRPr lang="es-MX"/>
        </a:p>
      </dgm:t>
    </dgm:pt>
    <dgm:pt modelId="{AC952A8A-25E2-482A-B01C-5EB4A2E3932A}" type="parTrans" cxnId="{189B06F7-25A1-4772-9554-F5553E4AAB3C}">
      <dgm:prSet/>
      <dgm:spPr/>
      <dgm:t>
        <a:bodyPr/>
        <a:lstStyle/>
        <a:p>
          <a:endParaRPr lang="es-MX"/>
        </a:p>
      </dgm:t>
    </dgm:pt>
    <dgm:pt modelId="{DE7B25D6-378D-4A72-8339-342F77CAC5C1}" type="sibTrans" cxnId="{189B06F7-25A1-4772-9554-F5553E4AAB3C}">
      <dgm:prSet/>
      <dgm:spPr/>
      <dgm:t>
        <a:bodyPr/>
        <a:lstStyle/>
        <a:p>
          <a:endParaRPr lang="es-MX"/>
        </a:p>
      </dgm:t>
    </dgm:pt>
    <dgm:pt modelId="{6B8387E0-0537-4FFD-A40E-A42110A6AB43}">
      <dgm:prSet/>
      <dgm:spPr/>
      <dgm:t>
        <a:bodyPr/>
        <a:lstStyle/>
        <a:p>
          <a:pPr rtl="0"/>
          <a:r>
            <a:rPr lang="es-MX" smtClean="0"/>
            <a:t>4. Entregar en tiempo y forma todos los documentos y registros de avances correspondientes.</a:t>
          </a:r>
          <a:endParaRPr lang="es-MX"/>
        </a:p>
      </dgm:t>
    </dgm:pt>
    <dgm:pt modelId="{6BDC319E-6B2E-4089-A828-2B5B3A09EB1B}" type="parTrans" cxnId="{A688F30D-BC2B-4ED0-9F5F-58A0CEC89C86}">
      <dgm:prSet/>
      <dgm:spPr/>
      <dgm:t>
        <a:bodyPr/>
        <a:lstStyle/>
        <a:p>
          <a:endParaRPr lang="es-MX"/>
        </a:p>
      </dgm:t>
    </dgm:pt>
    <dgm:pt modelId="{F20AFF1F-A642-4560-BF9C-B162871D7234}" type="sibTrans" cxnId="{A688F30D-BC2B-4ED0-9F5F-58A0CEC89C86}">
      <dgm:prSet/>
      <dgm:spPr/>
      <dgm:t>
        <a:bodyPr/>
        <a:lstStyle/>
        <a:p>
          <a:endParaRPr lang="es-MX"/>
        </a:p>
      </dgm:t>
    </dgm:pt>
    <dgm:pt modelId="{C57EB817-5AC5-47B1-A329-A974D137A7DA}" type="pres">
      <dgm:prSet presAssocID="{EF9C832C-20E7-4D3A-AC24-51ED9513F863}" presName="Name0" presStyleCnt="0">
        <dgm:presLayoutVars>
          <dgm:dir/>
          <dgm:resizeHandles val="exact"/>
        </dgm:presLayoutVars>
      </dgm:prSet>
      <dgm:spPr/>
    </dgm:pt>
    <dgm:pt modelId="{4B202AE6-77A1-42BB-9B0B-B4077F05142D}" type="pres">
      <dgm:prSet presAssocID="{A40E3329-FA3B-45E5-848C-ECBDF559C8D6}" presName="node" presStyleLbl="node1" presStyleIdx="0" presStyleCnt="4">
        <dgm:presLayoutVars>
          <dgm:bulletEnabled val="1"/>
        </dgm:presLayoutVars>
      </dgm:prSet>
      <dgm:spPr/>
    </dgm:pt>
    <dgm:pt modelId="{66875277-7D89-4511-98B2-F2565118D952}" type="pres">
      <dgm:prSet presAssocID="{41B69767-751A-4B1B-8B01-C9B6D7A0F4A4}" presName="sibTrans" presStyleLbl="sibTrans2D1" presStyleIdx="0" presStyleCnt="3"/>
      <dgm:spPr/>
    </dgm:pt>
    <dgm:pt modelId="{F3C11E39-B80F-4878-B033-6EC14DC2855F}" type="pres">
      <dgm:prSet presAssocID="{41B69767-751A-4B1B-8B01-C9B6D7A0F4A4}" presName="connectorText" presStyleLbl="sibTrans2D1" presStyleIdx="0" presStyleCnt="3"/>
      <dgm:spPr/>
    </dgm:pt>
    <dgm:pt modelId="{41019D2C-08EE-46A3-BBE4-B3F3FA9FDF05}" type="pres">
      <dgm:prSet presAssocID="{44425EF1-D847-4928-A41A-40344A1FE09C}" presName="node" presStyleLbl="node1" presStyleIdx="1" presStyleCnt="4">
        <dgm:presLayoutVars>
          <dgm:bulletEnabled val="1"/>
        </dgm:presLayoutVars>
      </dgm:prSet>
      <dgm:spPr/>
    </dgm:pt>
    <dgm:pt modelId="{D89088C9-A203-465A-86FF-E2E9FD6EEBFF}" type="pres">
      <dgm:prSet presAssocID="{7DF8225C-B7F9-4D35-AE45-9F16F5F9088E}" presName="sibTrans" presStyleLbl="sibTrans2D1" presStyleIdx="1" presStyleCnt="3"/>
      <dgm:spPr/>
    </dgm:pt>
    <dgm:pt modelId="{B6F8E0B4-C3D7-48EF-B078-EAAD717ACED0}" type="pres">
      <dgm:prSet presAssocID="{7DF8225C-B7F9-4D35-AE45-9F16F5F9088E}" presName="connectorText" presStyleLbl="sibTrans2D1" presStyleIdx="1" presStyleCnt="3"/>
      <dgm:spPr/>
    </dgm:pt>
    <dgm:pt modelId="{0ABEBC43-0C84-4BEE-A1B4-BE8ABE3FFCE7}" type="pres">
      <dgm:prSet presAssocID="{0368F6E5-2139-4190-B4C5-DD4F4E64DF09}" presName="node" presStyleLbl="node1" presStyleIdx="2" presStyleCnt="4">
        <dgm:presLayoutVars>
          <dgm:bulletEnabled val="1"/>
        </dgm:presLayoutVars>
      </dgm:prSet>
      <dgm:spPr/>
    </dgm:pt>
    <dgm:pt modelId="{A6767869-A032-4AB3-A73C-1AAD7EF74D60}" type="pres">
      <dgm:prSet presAssocID="{DE7B25D6-378D-4A72-8339-342F77CAC5C1}" presName="sibTrans" presStyleLbl="sibTrans2D1" presStyleIdx="2" presStyleCnt="3"/>
      <dgm:spPr/>
    </dgm:pt>
    <dgm:pt modelId="{58F12F24-DD18-4677-8405-F0147E6205AB}" type="pres">
      <dgm:prSet presAssocID="{DE7B25D6-378D-4A72-8339-342F77CAC5C1}" presName="connectorText" presStyleLbl="sibTrans2D1" presStyleIdx="2" presStyleCnt="3"/>
      <dgm:spPr/>
    </dgm:pt>
    <dgm:pt modelId="{BFD54C7D-CD8F-4711-8340-2D7F567D2DF2}" type="pres">
      <dgm:prSet presAssocID="{6B8387E0-0537-4FFD-A40E-A42110A6AB43}" presName="node" presStyleLbl="node1" presStyleIdx="3" presStyleCnt="4">
        <dgm:presLayoutVars>
          <dgm:bulletEnabled val="1"/>
        </dgm:presLayoutVars>
      </dgm:prSet>
      <dgm:spPr/>
    </dgm:pt>
  </dgm:ptLst>
  <dgm:cxnLst>
    <dgm:cxn modelId="{C4C9F8CF-0B24-4CB5-ABFA-FD346A359166}" type="presOf" srcId="{44425EF1-D847-4928-A41A-40344A1FE09C}" destId="{41019D2C-08EE-46A3-BBE4-B3F3FA9FDF05}" srcOrd="0" destOrd="0" presId="urn:microsoft.com/office/officeart/2005/8/layout/process1"/>
    <dgm:cxn modelId="{31E364A5-4AEE-46F9-BC1E-841FA6F7EAEF}" type="presOf" srcId="{DE7B25D6-378D-4A72-8339-342F77CAC5C1}" destId="{58F12F24-DD18-4677-8405-F0147E6205AB}" srcOrd="1" destOrd="0" presId="urn:microsoft.com/office/officeart/2005/8/layout/process1"/>
    <dgm:cxn modelId="{FB8019A8-F8F2-4D0B-8E22-A2BD5427DCDB}" type="presOf" srcId="{6B8387E0-0537-4FFD-A40E-A42110A6AB43}" destId="{BFD54C7D-CD8F-4711-8340-2D7F567D2DF2}" srcOrd="0" destOrd="0" presId="urn:microsoft.com/office/officeart/2005/8/layout/process1"/>
    <dgm:cxn modelId="{E6CD5AFF-F53F-44CD-B0EF-4C7534706C27}" type="presOf" srcId="{0368F6E5-2139-4190-B4C5-DD4F4E64DF09}" destId="{0ABEBC43-0C84-4BEE-A1B4-BE8ABE3FFCE7}" srcOrd="0" destOrd="0" presId="urn:microsoft.com/office/officeart/2005/8/layout/process1"/>
    <dgm:cxn modelId="{CC89FBB8-6D05-4ACF-AADD-FD9B1E2CB0AF}" type="presOf" srcId="{A40E3329-FA3B-45E5-848C-ECBDF559C8D6}" destId="{4B202AE6-77A1-42BB-9B0B-B4077F05142D}" srcOrd="0" destOrd="0" presId="urn:microsoft.com/office/officeart/2005/8/layout/process1"/>
    <dgm:cxn modelId="{2014F9AA-EDA7-4BB9-858F-3670FE5BF98D}" type="presOf" srcId="{EF9C832C-20E7-4D3A-AC24-51ED9513F863}" destId="{C57EB817-5AC5-47B1-A329-A974D137A7DA}" srcOrd="0" destOrd="0" presId="urn:microsoft.com/office/officeart/2005/8/layout/process1"/>
    <dgm:cxn modelId="{A3C0EC39-56D7-44EE-A6CF-FB848BC06045}" type="presOf" srcId="{41B69767-751A-4B1B-8B01-C9B6D7A0F4A4}" destId="{F3C11E39-B80F-4878-B033-6EC14DC2855F}" srcOrd="1" destOrd="0" presId="urn:microsoft.com/office/officeart/2005/8/layout/process1"/>
    <dgm:cxn modelId="{189B06F7-25A1-4772-9554-F5553E4AAB3C}" srcId="{EF9C832C-20E7-4D3A-AC24-51ED9513F863}" destId="{0368F6E5-2139-4190-B4C5-DD4F4E64DF09}" srcOrd="2" destOrd="0" parTransId="{AC952A8A-25E2-482A-B01C-5EB4A2E3932A}" sibTransId="{DE7B25D6-378D-4A72-8339-342F77CAC5C1}"/>
    <dgm:cxn modelId="{04FFA4BE-0E4C-418A-9A82-1D08C1795702}" type="presOf" srcId="{41B69767-751A-4B1B-8B01-C9B6D7A0F4A4}" destId="{66875277-7D89-4511-98B2-F2565118D952}" srcOrd="0" destOrd="0" presId="urn:microsoft.com/office/officeart/2005/8/layout/process1"/>
    <dgm:cxn modelId="{A688F30D-BC2B-4ED0-9F5F-58A0CEC89C86}" srcId="{EF9C832C-20E7-4D3A-AC24-51ED9513F863}" destId="{6B8387E0-0537-4FFD-A40E-A42110A6AB43}" srcOrd="3" destOrd="0" parTransId="{6BDC319E-6B2E-4089-A828-2B5B3A09EB1B}" sibTransId="{F20AFF1F-A642-4560-BF9C-B162871D7234}"/>
    <dgm:cxn modelId="{D04CEAA5-2F5B-4788-B751-B77908830151}" type="presOf" srcId="{7DF8225C-B7F9-4D35-AE45-9F16F5F9088E}" destId="{B6F8E0B4-C3D7-48EF-B078-EAAD717ACED0}" srcOrd="1" destOrd="0" presId="urn:microsoft.com/office/officeart/2005/8/layout/process1"/>
    <dgm:cxn modelId="{04DF8794-49E7-48EE-9942-2FEE681DCCAC}" type="presOf" srcId="{7DF8225C-B7F9-4D35-AE45-9F16F5F9088E}" destId="{D89088C9-A203-465A-86FF-E2E9FD6EEBFF}" srcOrd="0" destOrd="0" presId="urn:microsoft.com/office/officeart/2005/8/layout/process1"/>
    <dgm:cxn modelId="{08C2C0CF-29A8-4F54-8E29-6CE5CC896D89}" srcId="{EF9C832C-20E7-4D3A-AC24-51ED9513F863}" destId="{44425EF1-D847-4928-A41A-40344A1FE09C}" srcOrd="1" destOrd="0" parTransId="{CFC30493-9B4D-4C08-999C-EFC661C7280B}" sibTransId="{7DF8225C-B7F9-4D35-AE45-9F16F5F9088E}"/>
    <dgm:cxn modelId="{B4F1771C-CB7B-4A18-831C-49FC12C951C0}" type="presOf" srcId="{DE7B25D6-378D-4A72-8339-342F77CAC5C1}" destId="{A6767869-A032-4AB3-A73C-1AAD7EF74D60}" srcOrd="0" destOrd="0" presId="urn:microsoft.com/office/officeart/2005/8/layout/process1"/>
    <dgm:cxn modelId="{590AD321-526A-48F0-8AAF-8F2B23859786}" srcId="{EF9C832C-20E7-4D3A-AC24-51ED9513F863}" destId="{A40E3329-FA3B-45E5-848C-ECBDF559C8D6}" srcOrd="0" destOrd="0" parTransId="{E99BF377-0121-443E-BBA2-5DDEA0612BFF}" sibTransId="{41B69767-751A-4B1B-8B01-C9B6D7A0F4A4}"/>
    <dgm:cxn modelId="{C197B1DA-1CE4-4271-A3E9-2B9CEDBA20A4}" type="presParOf" srcId="{C57EB817-5AC5-47B1-A329-A974D137A7DA}" destId="{4B202AE6-77A1-42BB-9B0B-B4077F05142D}" srcOrd="0" destOrd="0" presId="urn:microsoft.com/office/officeart/2005/8/layout/process1"/>
    <dgm:cxn modelId="{07C3EB85-CD3F-4D38-A0B6-83BDA607EBB9}" type="presParOf" srcId="{C57EB817-5AC5-47B1-A329-A974D137A7DA}" destId="{66875277-7D89-4511-98B2-F2565118D952}" srcOrd="1" destOrd="0" presId="urn:microsoft.com/office/officeart/2005/8/layout/process1"/>
    <dgm:cxn modelId="{B2919467-F59E-402C-B5BB-1921C8576212}" type="presParOf" srcId="{66875277-7D89-4511-98B2-F2565118D952}" destId="{F3C11E39-B80F-4878-B033-6EC14DC2855F}" srcOrd="0" destOrd="0" presId="urn:microsoft.com/office/officeart/2005/8/layout/process1"/>
    <dgm:cxn modelId="{85326C66-CE70-4CB0-B28C-69DC6C084461}" type="presParOf" srcId="{C57EB817-5AC5-47B1-A329-A974D137A7DA}" destId="{41019D2C-08EE-46A3-BBE4-B3F3FA9FDF05}" srcOrd="2" destOrd="0" presId="urn:microsoft.com/office/officeart/2005/8/layout/process1"/>
    <dgm:cxn modelId="{4DC63EE9-5619-45C5-9171-D5831D1C6AEE}" type="presParOf" srcId="{C57EB817-5AC5-47B1-A329-A974D137A7DA}" destId="{D89088C9-A203-465A-86FF-E2E9FD6EEBFF}" srcOrd="3" destOrd="0" presId="urn:microsoft.com/office/officeart/2005/8/layout/process1"/>
    <dgm:cxn modelId="{16F04C14-8DD5-43D0-8DB7-F3A4BB3C4DF6}" type="presParOf" srcId="{D89088C9-A203-465A-86FF-E2E9FD6EEBFF}" destId="{B6F8E0B4-C3D7-48EF-B078-EAAD717ACED0}" srcOrd="0" destOrd="0" presId="urn:microsoft.com/office/officeart/2005/8/layout/process1"/>
    <dgm:cxn modelId="{DE4119C0-5F16-4C98-B62F-BD641EC282A4}" type="presParOf" srcId="{C57EB817-5AC5-47B1-A329-A974D137A7DA}" destId="{0ABEBC43-0C84-4BEE-A1B4-BE8ABE3FFCE7}" srcOrd="4" destOrd="0" presId="urn:microsoft.com/office/officeart/2005/8/layout/process1"/>
    <dgm:cxn modelId="{AA9F8289-2D92-4D1F-ABB2-94556EFFFE80}" type="presParOf" srcId="{C57EB817-5AC5-47B1-A329-A974D137A7DA}" destId="{A6767869-A032-4AB3-A73C-1AAD7EF74D60}" srcOrd="5" destOrd="0" presId="urn:microsoft.com/office/officeart/2005/8/layout/process1"/>
    <dgm:cxn modelId="{B496ACCA-040A-4F13-A21F-5F7CD2D64189}" type="presParOf" srcId="{A6767869-A032-4AB3-A73C-1AAD7EF74D60}" destId="{58F12F24-DD18-4677-8405-F0147E6205AB}" srcOrd="0" destOrd="0" presId="urn:microsoft.com/office/officeart/2005/8/layout/process1"/>
    <dgm:cxn modelId="{FD0D2FB7-5550-4074-8CA7-01C05CA8FA43}" type="presParOf" srcId="{C57EB817-5AC5-47B1-A329-A974D137A7DA}" destId="{BFD54C7D-CD8F-4711-8340-2D7F567D2DF2}"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1F325F-DB17-4DF1-8F43-94B026050C55}">
      <dsp:nvSpPr>
        <dsp:cNvPr id="0" name=""/>
        <dsp:cNvSpPr/>
      </dsp:nvSpPr>
      <dsp:spPr>
        <a:xfrm>
          <a:off x="3214" y="758679"/>
          <a:ext cx="2550318" cy="1530191"/>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 sz="1400" kern="1200" smtClean="0"/>
            <a:t>Contribuir con la formación integral del alumno, a través de la aplicación de conocimientos teóricos y la actividad práctica en situaciones reales del ámbito profesional;</a:t>
          </a:r>
          <a:endParaRPr lang="es-MX" sz="1400" kern="1200"/>
        </a:p>
      </dsp:txBody>
      <dsp:txXfrm>
        <a:off x="3214" y="758679"/>
        <a:ext cx="2550318" cy="1530191"/>
      </dsp:txXfrm>
    </dsp:sp>
    <dsp:sp modelId="{477D6415-F078-4E59-A841-88B680A70737}">
      <dsp:nvSpPr>
        <dsp:cNvPr id="0" name=""/>
        <dsp:cNvSpPr/>
      </dsp:nvSpPr>
      <dsp:spPr>
        <a:xfrm>
          <a:off x="2808565" y="758679"/>
          <a:ext cx="2550318" cy="1530191"/>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 sz="1400" kern="1200" smtClean="0"/>
            <a:t>Desarrollar y fortalecer conocimientos, habilidades, destrezas, actitudes, aptitudes y valores en los alumnos, tendentes a lograr un desempeño profesional competente;</a:t>
          </a:r>
          <a:endParaRPr lang="es-MX" sz="1400" kern="1200"/>
        </a:p>
      </dsp:txBody>
      <dsp:txXfrm>
        <a:off x="2808565" y="758679"/>
        <a:ext cx="2550318" cy="1530191"/>
      </dsp:txXfrm>
    </dsp:sp>
    <dsp:sp modelId="{525168E3-2C1C-4BD4-B0CD-F9816B608422}">
      <dsp:nvSpPr>
        <dsp:cNvPr id="0" name=""/>
        <dsp:cNvSpPr/>
      </dsp:nvSpPr>
      <dsp:spPr>
        <a:xfrm>
          <a:off x="5613915" y="758679"/>
          <a:ext cx="2550318" cy="1530191"/>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 sz="1400" kern="1200" smtClean="0"/>
            <a:t>Promover la práctica de acuerdo a la formación profesional del alumno;</a:t>
          </a:r>
          <a:endParaRPr lang="es-MX" sz="1400" kern="1200"/>
        </a:p>
      </dsp:txBody>
      <dsp:txXfrm>
        <a:off x="5613915" y="758679"/>
        <a:ext cx="2550318" cy="1530191"/>
      </dsp:txXfrm>
    </dsp:sp>
    <dsp:sp modelId="{DBFAE6F8-E2A6-424A-928B-1F349331E8D7}">
      <dsp:nvSpPr>
        <dsp:cNvPr id="0" name=""/>
        <dsp:cNvSpPr/>
      </dsp:nvSpPr>
      <dsp:spPr>
        <a:xfrm>
          <a:off x="8419266" y="758679"/>
          <a:ext cx="2550318" cy="1530191"/>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 sz="1400" kern="1200" smtClean="0"/>
            <a:t>Contribuir como fuente de información permanente para la adecuación y actualización de los planes y programas de estudio;</a:t>
          </a:r>
          <a:endParaRPr lang="es-MX" sz="1400" kern="1200"/>
        </a:p>
      </dsp:txBody>
      <dsp:txXfrm>
        <a:off x="8419266" y="758679"/>
        <a:ext cx="2550318" cy="1530191"/>
      </dsp:txXfrm>
    </dsp:sp>
    <dsp:sp modelId="{4135458F-D025-4887-8D79-E3CCB2A675D0}">
      <dsp:nvSpPr>
        <dsp:cNvPr id="0" name=""/>
        <dsp:cNvSpPr/>
      </dsp:nvSpPr>
      <dsp:spPr>
        <a:xfrm>
          <a:off x="1405890" y="2543902"/>
          <a:ext cx="2550318" cy="1530191"/>
        </a:xfrm>
        <a:prstGeom prst="rect">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 sz="1400" kern="1200" smtClean="0"/>
            <a:t>Vincular al alumno con posibles ámbitos laborales en los que podrá desempeñarse profesionalmente;</a:t>
          </a:r>
          <a:endParaRPr lang="es-MX" sz="1400" kern="1200"/>
        </a:p>
      </dsp:txBody>
      <dsp:txXfrm>
        <a:off x="1405890" y="2543902"/>
        <a:ext cx="2550318" cy="1530191"/>
      </dsp:txXfrm>
    </dsp:sp>
    <dsp:sp modelId="{6CF63636-A323-4A67-BEBB-7664246876F4}">
      <dsp:nvSpPr>
        <dsp:cNvPr id="0" name=""/>
        <dsp:cNvSpPr/>
      </dsp:nvSpPr>
      <dsp:spPr>
        <a:xfrm>
          <a:off x="4211240" y="2543902"/>
          <a:ext cx="2550318" cy="1530191"/>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 sz="1400" kern="1200" smtClean="0"/>
            <a:t>Desarrollar, fortalecer y consolidar la vinculación del espacio académico con los sectores social y productivo;</a:t>
          </a:r>
          <a:endParaRPr lang="es-MX" sz="1400" kern="1200"/>
        </a:p>
      </dsp:txBody>
      <dsp:txXfrm>
        <a:off x="4211240" y="2543902"/>
        <a:ext cx="2550318" cy="1530191"/>
      </dsp:txXfrm>
    </dsp:sp>
    <dsp:sp modelId="{5D352A00-EA24-482C-BAEB-11FD809DFF92}">
      <dsp:nvSpPr>
        <dsp:cNvPr id="0" name=""/>
        <dsp:cNvSpPr/>
      </dsp:nvSpPr>
      <dsp:spPr>
        <a:xfrm>
          <a:off x="7016591" y="2543902"/>
          <a:ext cx="2550318" cy="1530191"/>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 sz="1400" kern="1200" smtClean="0"/>
            <a:t>Promover espacios de interacción y beneficio mutuo que contribuyan en la solución de problemáticas reales y permitan reafirmar en el alumno su responsabilidad social y ética con su profesión.</a:t>
          </a:r>
          <a:endParaRPr lang="es-MX" sz="1400" kern="1200"/>
        </a:p>
      </dsp:txBody>
      <dsp:txXfrm>
        <a:off x="7016591" y="2543902"/>
        <a:ext cx="2550318" cy="15301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32E5CD-30F2-4392-A5F4-A24A04BDCA60}">
      <dsp:nvSpPr>
        <dsp:cNvPr id="0" name=""/>
        <dsp:cNvSpPr/>
      </dsp:nvSpPr>
      <dsp:spPr>
        <a:xfrm>
          <a:off x="0" y="1440179"/>
          <a:ext cx="11108267" cy="1920240"/>
        </a:xfrm>
        <a:prstGeom prst="notched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516508F-B71E-48CD-B381-906B0DC42D6C}">
      <dsp:nvSpPr>
        <dsp:cNvPr id="0" name=""/>
        <dsp:cNvSpPr/>
      </dsp:nvSpPr>
      <dsp:spPr>
        <a:xfrm>
          <a:off x="682" y="0"/>
          <a:ext cx="1420534" cy="1920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b" anchorCtr="0">
          <a:noAutofit/>
        </a:bodyPr>
        <a:lstStyle/>
        <a:p>
          <a:pPr lvl="0" algn="ctr" defTabSz="711200" rtl="0">
            <a:lnSpc>
              <a:spcPct val="90000"/>
            </a:lnSpc>
            <a:spcBef>
              <a:spcPct val="0"/>
            </a:spcBef>
            <a:spcAft>
              <a:spcPct val="35000"/>
            </a:spcAft>
          </a:pPr>
          <a:r>
            <a:rPr lang="es-ES" sz="1600" kern="1200" dirty="0" smtClean="0"/>
            <a:t>Individual o colectivo</a:t>
          </a:r>
          <a:endParaRPr lang="es-MX" sz="1600" kern="1200" dirty="0"/>
        </a:p>
      </dsp:txBody>
      <dsp:txXfrm>
        <a:off x="682" y="0"/>
        <a:ext cx="1420534" cy="1920240"/>
      </dsp:txXfrm>
    </dsp:sp>
    <dsp:sp modelId="{D8AF236B-AB8D-4A04-A20C-49D4FB59FC57}">
      <dsp:nvSpPr>
        <dsp:cNvPr id="0" name=""/>
        <dsp:cNvSpPr/>
      </dsp:nvSpPr>
      <dsp:spPr>
        <a:xfrm>
          <a:off x="470919" y="2160269"/>
          <a:ext cx="480060" cy="480060"/>
        </a:xfrm>
        <a:prstGeom prst="ellipse">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CD7C9C-9273-4F10-AC84-0D7772FDEB00}">
      <dsp:nvSpPr>
        <dsp:cNvPr id="0" name=""/>
        <dsp:cNvSpPr/>
      </dsp:nvSpPr>
      <dsp:spPr>
        <a:xfrm>
          <a:off x="1492243" y="2880359"/>
          <a:ext cx="1420534" cy="1920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t" anchorCtr="0">
          <a:noAutofit/>
        </a:bodyPr>
        <a:lstStyle/>
        <a:p>
          <a:pPr lvl="0" algn="ctr" defTabSz="711200" rtl="0">
            <a:lnSpc>
              <a:spcPct val="90000"/>
            </a:lnSpc>
            <a:spcBef>
              <a:spcPct val="0"/>
            </a:spcBef>
            <a:spcAft>
              <a:spcPct val="35000"/>
            </a:spcAft>
          </a:pPr>
          <a:r>
            <a:rPr lang="es-ES" sz="1600" kern="1200" dirty="0" smtClean="0"/>
            <a:t>Interno o externo</a:t>
          </a:r>
          <a:endParaRPr lang="es-MX" sz="1600" kern="1200" dirty="0"/>
        </a:p>
      </dsp:txBody>
      <dsp:txXfrm>
        <a:off x="1492243" y="2880359"/>
        <a:ext cx="1420534" cy="1920240"/>
      </dsp:txXfrm>
    </dsp:sp>
    <dsp:sp modelId="{5415A7A1-715F-4027-B44E-53651D63E0C9}">
      <dsp:nvSpPr>
        <dsp:cNvPr id="0" name=""/>
        <dsp:cNvSpPr/>
      </dsp:nvSpPr>
      <dsp:spPr>
        <a:xfrm>
          <a:off x="1962481" y="2160269"/>
          <a:ext cx="480060" cy="480060"/>
        </a:xfrm>
        <a:prstGeom prst="ellipse">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00C963-3451-4E02-ABED-A0160AA38730}">
      <dsp:nvSpPr>
        <dsp:cNvPr id="0" name=""/>
        <dsp:cNvSpPr/>
      </dsp:nvSpPr>
      <dsp:spPr>
        <a:xfrm>
          <a:off x="2983805" y="0"/>
          <a:ext cx="1599223" cy="1920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lvl="0" algn="ctr" defTabSz="622300" rtl="0">
            <a:lnSpc>
              <a:spcPct val="90000"/>
            </a:lnSpc>
            <a:spcBef>
              <a:spcPct val="0"/>
            </a:spcBef>
            <a:spcAft>
              <a:spcPct val="35000"/>
            </a:spcAft>
          </a:pPr>
          <a:r>
            <a:rPr lang="es-ES" sz="1400" kern="1200" dirty="0" smtClean="0"/>
            <a:t>Formación profesional: Disciplinario, Interdisciplinario o Multidisciplinario </a:t>
          </a:r>
          <a:endParaRPr lang="es-MX" sz="1400" kern="1200" dirty="0"/>
        </a:p>
      </dsp:txBody>
      <dsp:txXfrm>
        <a:off x="2983805" y="0"/>
        <a:ext cx="1599223" cy="1920240"/>
      </dsp:txXfrm>
    </dsp:sp>
    <dsp:sp modelId="{BC4D29D0-FB4C-4F6D-825A-E61F08ADD60C}">
      <dsp:nvSpPr>
        <dsp:cNvPr id="0" name=""/>
        <dsp:cNvSpPr/>
      </dsp:nvSpPr>
      <dsp:spPr>
        <a:xfrm>
          <a:off x="3543387" y="2160269"/>
          <a:ext cx="480060" cy="480060"/>
        </a:xfrm>
        <a:prstGeom prst="ellipse">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4CD5BE-8AAB-4767-9706-A0AEE00B70B3}">
      <dsp:nvSpPr>
        <dsp:cNvPr id="0" name=""/>
        <dsp:cNvSpPr/>
      </dsp:nvSpPr>
      <dsp:spPr>
        <a:xfrm>
          <a:off x="4546606" y="2880359"/>
          <a:ext cx="1626995" cy="1920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lvl="0" algn="ctr" defTabSz="622300" rtl="0">
            <a:lnSpc>
              <a:spcPct val="90000"/>
            </a:lnSpc>
            <a:spcBef>
              <a:spcPct val="0"/>
            </a:spcBef>
            <a:spcAft>
              <a:spcPct val="35000"/>
            </a:spcAft>
          </a:pPr>
          <a:r>
            <a:rPr lang="es-ES" sz="1400" b="1" kern="1200" dirty="0" smtClean="0"/>
            <a:t>Sector Público:</a:t>
          </a:r>
          <a:r>
            <a:rPr lang="es-ES" sz="1400" kern="1200" dirty="0" smtClean="0"/>
            <a:t> </a:t>
          </a:r>
        </a:p>
        <a:p>
          <a:pPr lvl="0" algn="ctr" defTabSz="622300" rtl="0">
            <a:lnSpc>
              <a:spcPct val="90000"/>
            </a:lnSpc>
            <a:spcBef>
              <a:spcPct val="0"/>
            </a:spcBef>
            <a:spcAft>
              <a:spcPct val="35000"/>
            </a:spcAft>
          </a:pPr>
          <a:r>
            <a:rPr lang="es-ES" sz="1400" kern="1200" dirty="0" smtClean="0"/>
            <a:t>dependencias y programas de los Gobierno Federal, Estatal y Municipal.</a:t>
          </a:r>
          <a:endParaRPr lang="es-MX" sz="1400" kern="1200" dirty="0"/>
        </a:p>
      </dsp:txBody>
      <dsp:txXfrm>
        <a:off x="4546606" y="2880359"/>
        <a:ext cx="1626995" cy="1920240"/>
      </dsp:txXfrm>
    </dsp:sp>
    <dsp:sp modelId="{E0FCD9A9-2CF1-4F47-A4D1-393B3664142B}">
      <dsp:nvSpPr>
        <dsp:cNvPr id="0" name=""/>
        <dsp:cNvSpPr/>
      </dsp:nvSpPr>
      <dsp:spPr>
        <a:xfrm>
          <a:off x="5227523" y="2160269"/>
          <a:ext cx="480060" cy="480060"/>
        </a:xfrm>
        <a:prstGeom prst="ellipse">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AB7879-C070-483A-9EA5-4AEAA55F5DBA}">
      <dsp:nvSpPr>
        <dsp:cNvPr id="0" name=""/>
        <dsp:cNvSpPr/>
      </dsp:nvSpPr>
      <dsp:spPr>
        <a:xfrm>
          <a:off x="6352077" y="0"/>
          <a:ext cx="1862605" cy="1920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lvl="0" algn="ctr" defTabSz="622300" rtl="0">
            <a:lnSpc>
              <a:spcPct val="90000"/>
            </a:lnSpc>
            <a:spcBef>
              <a:spcPct val="0"/>
            </a:spcBef>
            <a:spcAft>
              <a:spcPct val="35000"/>
            </a:spcAft>
          </a:pPr>
          <a:r>
            <a:rPr lang="es-ES" sz="1400" b="1" kern="1200" dirty="0" smtClean="0"/>
            <a:t>Sector Privado:</a:t>
          </a:r>
          <a:r>
            <a:rPr lang="es-ES" sz="1400" kern="1200" dirty="0" smtClean="0"/>
            <a:t> </a:t>
          </a:r>
        </a:p>
        <a:p>
          <a:pPr lvl="0" algn="ctr" defTabSz="622300" rtl="0">
            <a:lnSpc>
              <a:spcPct val="90000"/>
            </a:lnSpc>
            <a:spcBef>
              <a:spcPct val="0"/>
            </a:spcBef>
            <a:spcAft>
              <a:spcPct val="35000"/>
            </a:spcAft>
          </a:pPr>
          <a:r>
            <a:rPr lang="es-ES" sz="1400" kern="1200" dirty="0" smtClean="0"/>
            <a:t>Empresas, consultorías o despachos debidamente autorizadas por el Gobierno Federal y Estatal.</a:t>
          </a:r>
          <a:endParaRPr lang="es-MX" sz="1400" kern="1200" dirty="0"/>
        </a:p>
      </dsp:txBody>
      <dsp:txXfrm>
        <a:off x="6352077" y="0"/>
        <a:ext cx="1862605" cy="1920240"/>
      </dsp:txXfrm>
    </dsp:sp>
    <dsp:sp modelId="{CE004B01-DC9D-48E4-AEAD-BE9D92FD1EC5}">
      <dsp:nvSpPr>
        <dsp:cNvPr id="0" name=""/>
        <dsp:cNvSpPr/>
      </dsp:nvSpPr>
      <dsp:spPr>
        <a:xfrm>
          <a:off x="7043350" y="2160269"/>
          <a:ext cx="480060" cy="480060"/>
        </a:xfrm>
        <a:prstGeom prst="ellipse">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74FA82E-ECFC-4D0D-ACD4-4639E043FDAB}">
      <dsp:nvSpPr>
        <dsp:cNvPr id="0" name=""/>
        <dsp:cNvSpPr/>
      </dsp:nvSpPr>
      <dsp:spPr>
        <a:xfrm>
          <a:off x="8285709" y="2880359"/>
          <a:ext cx="1711048" cy="1920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lvl="0" algn="ctr" defTabSz="622300" rtl="0">
            <a:lnSpc>
              <a:spcPct val="90000"/>
            </a:lnSpc>
            <a:spcBef>
              <a:spcPct val="0"/>
            </a:spcBef>
            <a:spcAft>
              <a:spcPct val="35000"/>
            </a:spcAft>
          </a:pPr>
          <a:r>
            <a:rPr lang="es-ES" sz="1400" b="1" kern="1200" dirty="0" smtClean="0"/>
            <a:t>Sector Social:</a:t>
          </a:r>
        </a:p>
        <a:p>
          <a:pPr lvl="0" algn="ctr" defTabSz="622300" rtl="0">
            <a:lnSpc>
              <a:spcPct val="90000"/>
            </a:lnSpc>
            <a:spcBef>
              <a:spcPct val="0"/>
            </a:spcBef>
            <a:spcAft>
              <a:spcPct val="35000"/>
            </a:spcAft>
          </a:pPr>
          <a:r>
            <a:rPr lang="es-ES" sz="1400" kern="1200" dirty="0" smtClean="0"/>
            <a:t>dependencias y programas no gubernamentales, sin fines de lucro y legalmente constituidas.</a:t>
          </a:r>
          <a:endParaRPr lang="es-MX" sz="1400" kern="1200" dirty="0"/>
        </a:p>
      </dsp:txBody>
      <dsp:txXfrm>
        <a:off x="8285709" y="2880359"/>
        <a:ext cx="1711048" cy="1920240"/>
      </dsp:txXfrm>
    </dsp:sp>
    <dsp:sp modelId="{D1A4DF33-3F3D-4926-A017-27FAC9468834}">
      <dsp:nvSpPr>
        <dsp:cNvPr id="0" name=""/>
        <dsp:cNvSpPr/>
      </dsp:nvSpPr>
      <dsp:spPr>
        <a:xfrm>
          <a:off x="8901203" y="2160269"/>
          <a:ext cx="480060" cy="480060"/>
        </a:xfrm>
        <a:prstGeom prst="ellipse">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5904B4-C35B-4712-9AED-8A25C8DF5CCD}">
      <dsp:nvSpPr>
        <dsp:cNvPr id="0" name=""/>
        <dsp:cNvSpPr/>
      </dsp:nvSpPr>
      <dsp:spPr>
        <a:xfrm>
          <a:off x="2682288" y="788043"/>
          <a:ext cx="585104" cy="91440"/>
        </a:xfrm>
        <a:custGeom>
          <a:avLst/>
          <a:gdLst/>
          <a:ahLst/>
          <a:cxnLst/>
          <a:rect l="0" t="0" r="0" b="0"/>
          <a:pathLst>
            <a:path>
              <a:moveTo>
                <a:pt x="0" y="45720"/>
              </a:moveTo>
              <a:lnTo>
                <a:pt x="585104" y="45720"/>
              </a:lnTo>
            </a:path>
          </a:pathLst>
        </a:custGeom>
        <a:noFill/>
        <a:ln w="12700"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959448" y="830685"/>
        <a:ext cx="30785" cy="6157"/>
      </dsp:txXfrm>
    </dsp:sp>
    <dsp:sp modelId="{2BB0A888-9292-46F1-95B4-AE32B6AB44E7}">
      <dsp:nvSpPr>
        <dsp:cNvPr id="0" name=""/>
        <dsp:cNvSpPr/>
      </dsp:nvSpPr>
      <dsp:spPr>
        <a:xfrm>
          <a:off x="7111" y="30670"/>
          <a:ext cx="2676977" cy="1606186"/>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0">
            <a:lnSpc>
              <a:spcPct val="90000"/>
            </a:lnSpc>
            <a:spcBef>
              <a:spcPct val="0"/>
            </a:spcBef>
            <a:spcAft>
              <a:spcPct val="35000"/>
            </a:spcAft>
          </a:pPr>
          <a:r>
            <a:rPr lang="es-ES" sz="1500" kern="1200" smtClean="0"/>
            <a:t>I. Ser alumno de la Universidad;</a:t>
          </a:r>
          <a:endParaRPr lang="es-MX" sz="1500" kern="1200"/>
        </a:p>
      </dsp:txBody>
      <dsp:txXfrm>
        <a:off x="7111" y="30670"/>
        <a:ext cx="2676977" cy="1606186"/>
      </dsp:txXfrm>
    </dsp:sp>
    <dsp:sp modelId="{13CF6EFC-D747-4F03-ABC4-2D4772B9438D}">
      <dsp:nvSpPr>
        <dsp:cNvPr id="0" name=""/>
        <dsp:cNvSpPr/>
      </dsp:nvSpPr>
      <dsp:spPr>
        <a:xfrm>
          <a:off x="5974971" y="788043"/>
          <a:ext cx="585104" cy="91440"/>
        </a:xfrm>
        <a:custGeom>
          <a:avLst/>
          <a:gdLst/>
          <a:ahLst/>
          <a:cxnLst/>
          <a:rect l="0" t="0" r="0" b="0"/>
          <a:pathLst>
            <a:path>
              <a:moveTo>
                <a:pt x="0" y="45720"/>
              </a:moveTo>
              <a:lnTo>
                <a:pt x="585104" y="45720"/>
              </a:lnTo>
            </a:path>
          </a:pathLst>
        </a:custGeom>
        <a:noFill/>
        <a:ln w="12700" cap="flat" cmpd="sng" algn="ctr">
          <a:solidFill>
            <a:schemeClr val="accent5">
              <a:hueOff val="4650421"/>
              <a:satOff val="-1776"/>
              <a:lumOff val="-53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6252131" y="830685"/>
        <a:ext cx="30785" cy="6157"/>
      </dsp:txXfrm>
    </dsp:sp>
    <dsp:sp modelId="{A7BB7397-426C-4A0F-A4B6-719C306D8ACC}">
      <dsp:nvSpPr>
        <dsp:cNvPr id="0" name=""/>
        <dsp:cNvSpPr/>
      </dsp:nvSpPr>
      <dsp:spPr>
        <a:xfrm>
          <a:off x="3299793" y="30670"/>
          <a:ext cx="2676977" cy="1606186"/>
        </a:xfrm>
        <a:prstGeom prst="rect">
          <a:avLst/>
        </a:prstGeom>
        <a:solidFill>
          <a:schemeClr val="accent5">
            <a:hueOff val="3720337"/>
            <a:satOff val="-1421"/>
            <a:lumOff val="-43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0">
            <a:lnSpc>
              <a:spcPct val="90000"/>
            </a:lnSpc>
            <a:spcBef>
              <a:spcPct val="0"/>
            </a:spcBef>
            <a:spcAft>
              <a:spcPct val="35000"/>
            </a:spcAft>
          </a:pPr>
          <a:r>
            <a:rPr lang="es-ES" sz="1500" kern="1200" smtClean="0"/>
            <a:t>II. Haber cursado y aprobado el número de créditos señalados para tal efecto en el plan de estudios, el cual en ningún caso podrá ser menor 70 por ciento del total de créditos;</a:t>
          </a:r>
          <a:endParaRPr lang="es-MX" sz="1500" kern="1200"/>
        </a:p>
      </dsp:txBody>
      <dsp:txXfrm>
        <a:off x="3299793" y="30670"/>
        <a:ext cx="2676977" cy="1606186"/>
      </dsp:txXfrm>
    </dsp:sp>
    <dsp:sp modelId="{73E00169-7A76-43E8-96CA-072159FD4D9D}">
      <dsp:nvSpPr>
        <dsp:cNvPr id="0" name=""/>
        <dsp:cNvSpPr/>
      </dsp:nvSpPr>
      <dsp:spPr>
        <a:xfrm>
          <a:off x="1345600" y="1635057"/>
          <a:ext cx="6585364" cy="585104"/>
        </a:xfrm>
        <a:custGeom>
          <a:avLst/>
          <a:gdLst/>
          <a:ahLst/>
          <a:cxnLst/>
          <a:rect l="0" t="0" r="0" b="0"/>
          <a:pathLst>
            <a:path>
              <a:moveTo>
                <a:pt x="6585364" y="0"/>
              </a:moveTo>
              <a:lnTo>
                <a:pt x="6585364" y="309652"/>
              </a:lnTo>
              <a:lnTo>
                <a:pt x="0" y="309652"/>
              </a:lnTo>
              <a:lnTo>
                <a:pt x="0" y="585104"/>
              </a:lnTo>
            </a:path>
          </a:pathLst>
        </a:custGeom>
        <a:noFill/>
        <a:ln w="12700" cap="flat" cmpd="sng" algn="ctr">
          <a:solidFill>
            <a:schemeClr val="accent5">
              <a:hueOff val="9300841"/>
              <a:satOff val="-3552"/>
              <a:lumOff val="-107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472930" y="1924530"/>
        <a:ext cx="330704" cy="6157"/>
      </dsp:txXfrm>
    </dsp:sp>
    <dsp:sp modelId="{47E2FBEA-CF64-4A33-8109-6ED883D6052A}">
      <dsp:nvSpPr>
        <dsp:cNvPr id="0" name=""/>
        <dsp:cNvSpPr/>
      </dsp:nvSpPr>
      <dsp:spPr>
        <a:xfrm>
          <a:off x="6592476" y="30670"/>
          <a:ext cx="2676977" cy="1606186"/>
        </a:xfrm>
        <a:prstGeom prst="rect">
          <a:avLst/>
        </a:prstGeom>
        <a:solidFill>
          <a:schemeClr val="accent5">
            <a:hueOff val="7440673"/>
            <a:satOff val="-2842"/>
            <a:lumOff val="-86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0">
            <a:lnSpc>
              <a:spcPct val="90000"/>
            </a:lnSpc>
            <a:spcBef>
              <a:spcPct val="0"/>
            </a:spcBef>
            <a:spcAft>
              <a:spcPct val="35000"/>
            </a:spcAft>
          </a:pPr>
          <a:r>
            <a:rPr lang="es-ES" sz="1500" kern="1200" smtClean="0"/>
            <a:t>III. Registrarse en el área de prácticas o estancias profesionales del espacio académico correspondiente; conforme al procedimiento administrativo;</a:t>
          </a:r>
          <a:endParaRPr lang="es-MX" sz="1500" kern="1200"/>
        </a:p>
      </dsp:txBody>
      <dsp:txXfrm>
        <a:off x="6592476" y="30670"/>
        <a:ext cx="2676977" cy="1606186"/>
      </dsp:txXfrm>
    </dsp:sp>
    <dsp:sp modelId="{F81A9F2A-3A16-42A2-8A4E-2C917D1386BA}">
      <dsp:nvSpPr>
        <dsp:cNvPr id="0" name=""/>
        <dsp:cNvSpPr/>
      </dsp:nvSpPr>
      <dsp:spPr>
        <a:xfrm>
          <a:off x="2682288" y="3009935"/>
          <a:ext cx="585104" cy="91440"/>
        </a:xfrm>
        <a:custGeom>
          <a:avLst/>
          <a:gdLst/>
          <a:ahLst/>
          <a:cxnLst/>
          <a:rect l="0" t="0" r="0" b="0"/>
          <a:pathLst>
            <a:path>
              <a:moveTo>
                <a:pt x="0" y="45720"/>
              </a:moveTo>
              <a:lnTo>
                <a:pt x="585104" y="45720"/>
              </a:lnTo>
            </a:path>
          </a:pathLst>
        </a:custGeom>
        <a:noFill/>
        <a:ln w="12700" cap="flat" cmpd="sng" algn="ctr">
          <a:solidFill>
            <a:schemeClr val="accent5">
              <a:hueOff val="13951262"/>
              <a:satOff val="-5328"/>
              <a:lumOff val="-1618"/>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959448" y="3052576"/>
        <a:ext cx="30785" cy="6157"/>
      </dsp:txXfrm>
    </dsp:sp>
    <dsp:sp modelId="{3E26A38F-EF64-45BD-9B8B-CF07653E14F6}">
      <dsp:nvSpPr>
        <dsp:cNvPr id="0" name=""/>
        <dsp:cNvSpPr/>
      </dsp:nvSpPr>
      <dsp:spPr>
        <a:xfrm>
          <a:off x="7111" y="2252561"/>
          <a:ext cx="2676977" cy="1606186"/>
        </a:xfrm>
        <a:prstGeom prst="rect">
          <a:avLst/>
        </a:prstGeom>
        <a:solidFill>
          <a:schemeClr val="accent5">
            <a:hueOff val="11161010"/>
            <a:satOff val="-4262"/>
            <a:lumOff val="-129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0">
            <a:lnSpc>
              <a:spcPct val="90000"/>
            </a:lnSpc>
            <a:spcBef>
              <a:spcPct val="0"/>
            </a:spcBef>
            <a:spcAft>
              <a:spcPct val="35000"/>
            </a:spcAft>
          </a:pPr>
          <a:r>
            <a:rPr lang="es-ES" sz="1500" kern="1200" smtClean="0"/>
            <a:t>IV. Asistir al curso de inducción para la realización de las prácticas o estancias profesionales, impartido por el espacio académico correspondiente;</a:t>
          </a:r>
          <a:endParaRPr lang="es-MX" sz="1500" kern="1200"/>
        </a:p>
      </dsp:txBody>
      <dsp:txXfrm>
        <a:off x="7111" y="2252561"/>
        <a:ext cx="2676977" cy="1606186"/>
      </dsp:txXfrm>
    </dsp:sp>
    <dsp:sp modelId="{217B1EEA-14B8-4281-8E77-5F72CB2ADD97}">
      <dsp:nvSpPr>
        <dsp:cNvPr id="0" name=""/>
        <dsp:cNvSpPr/>
      </dsp:nvSpPr>
      <dsp:spPr>
        <a:xfrm>
          <a:off x="5974971" y="3009935"/>
          <a:ext cx="585104" cy="91440"/>
        </a:xfrm>
        <a:custGeom>
          <a:avLst/>
          <a:gdLst/>
          <a:ahLst/>
          <a:cxnLst/>
          <a:rect l="0" t="0" r="0" b="0"/>
          <a:pathLst>
            <a:path>
              <a:moveTo>
                <a:pt x="0" y="45720"/>
              </a:moveTo>
              <a:lnTo>
                <a:pt x="585104" y="45720"/>
              </a:lnTo>
            </a:path>
          </a:pathLst>
        </a:custGeom>
        <a:noFill/>
        <a:ln w="12700" cap="flat" cmpd="sng" algn="ctr">
          <a:solidFill>
            <a:schemeClr val="accent5">
              <a:hueOff val="18601683"/>
              <a:satOff val="-7104"/>
              <a:lumOff val="-2157"/>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6252131" y="3052576"/>
        <a:ext cx="30785" cy="6157"/>
      </dsp:txXfrm>
    </dsp:sp>
    <dsp:sp modelId="{3287FCD4-CB7D-4D31-9304-90C3A133038A}">
      <dsp:nvSpPr>
        <dsp:cNvPr id="0" name=""/>
        <dsp:cNvSpPr/>
      </dsp:nvSpPr>
      <dsp:spPr>
        <a:xfrm>
          <a:off x="3299793" y="2252561"/>
          <a:ext cx="2676977" cy="1606186"/>
        </a:xfrm>
        <a:prstGeom prst="rect">
          <a:avLst/>
        </a:prstGeom>
        <a:solidFill>
          <a:schemeClr val="accent5">
            <a:hueOff val="14881347"/>
            <a:satOff val="-5683"/>
            <a:lumOff val="-172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0">
            <a:lnSpc>
              <a:spcPct val="90000"/>
            </a:lnSpc>
            <a:spcBef>
              <a:spcPct val="0"/>
            </a:spcBef>
            <a:spcAft>
              <a:spcPct val="35000"/>
            </a:spcAft>
          </a:pPr>
          <a:r>
            <a:rPr lang="es-ES" sz="1500" kern="1200" smtClean="0"/>
            <a:t>V. Demostrar su afiliación al seguro facultativo o a una institución pública o privada de salud; </a:t>
          </a:r>
          <a:endParaRPr lang="es-MX" sz="1500" kern="1200"/>
        </a:p>
      </dsp:txBody>
      <dsp:txXfrm>
        <a:off x="3299793" y="2252561"/>
        <a:ext cx="2676977" cy="1606186"/>
      </dsp:txXfrm>
    </dsp:sp>
    <dsp:sp modelId="{85B781E4-BE1D-4EDE-83A3-B81DFD060E3C}">
      <dsp:nvSpPr>
        <dsp:cNvPr id="0" name=""/>
        <dsp:cNvSpPr/>
      </dsp:nvSpPr>
      <dsp:spPr>
        <a:xfrm>
          <a:off x="6592476" y="2252561"/>
          <a:ext cx="2676977" cy="1606186"/>
        </a:xfrm>
        <a:prstGeom prst="rect">
          <a:avLst/>
        </a:prstGeom>
        <a:solidFill>
          <a:schemeClr val="accent5">
            <a:hueOff val="18601683"/>
            <a:satOff val="-7104"/>
            <a:lumOff val="-215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0">
            <a:lnSpc>
              <a:spcPct val="90000"/>
            </a:lnSpc>
            <a:spcBef>
              <a:spcPct val="0"/>
            </a:spcBef>
            <a:spcAft>
              <a:spcPct val="35000"/>
            </a:spcAft>
          </a:pPr>
          <a:r>
            <a:rPr lang="es-ES" sz="1500" kern="1200" smtClean="0"/>
            <a:t>VI. Los demás que establezcan la legislación universitaria aplicable.</a:t>
          </a:r>
          <a:endParaRPr lang="es-MX" sz="1500" kern="1200"/>
        </a:p>
      </dsp:txBody>
      <dsp:txXfrm>
        <a:off x="6592476" y="2252561"/>
        <a:ext cx="2676977" cy="16061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202AE6-77A1-42BB-9B0B-B4077F05142D}">
      <dsp:nvSpPr>
        <dsp:cNvPr id="0" name=""/>
        <dsp:cNvSpPr/>
      </dsp:nvSpPr>
      <dsp:spPr>
        <a:xfrm>
          <a:off x="4118" y="270763"/>
          <a:ext cx="1800915" cy="2701373"/>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t>1. Hacer una carta petición a  institución en la que se pretenden hacer las practicas. Esta tiene que emitir una cata de aceptación.</a:t>
          </a:r>
          <a:endParaRPr lang="es-MX" sz="1600" kern="1200"/>
        </a:p>
      </dsp:txBody>
      <dsp:txXfrm>
        <a:off x="56865" y="323510"/>
        <a:ext cx="1695421" cy="2595879"/>
      </dsp:txXfrm>
    </dsp:sp>
    <dsp:sp modelId="{66875277-7D89-4511-98B2-F2565118D952}">
      <dsp:nvSpPr>
        <dsp:cNvPr id="0" name=""/>
        <dsp:cNvSpPr/>
      </dsp:nvSpPr>
      <dsp:spPr>
        <a:xfrm>
          <a:off x="1985126" y="1398136"/>
          <a:ext cx="381794" cy="446627"/>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1985126" y="1487461"/>
        <a:ext cx="267256" cy="267977"/>
      </dsp:txXfrm>
    </dsp:sp>
    <dsp:sp modelId="{41019D2C-08EE-46A3-BBE4-B3F3FA9FDF05}">
      <dsp:nvSpPr>
        <dsp:cNvPr id="0" name=""/>
        <dsp:cNvSpPr/>
      </dsp:nvSpPr>
      <dsp:spPr>
        <a:xfrm>
          <a:off x="2525400" y="270763"/>
          <a:ext cx="1800915" cy="2701373"/>
        </a:xfrm>
        <a:prstGeom prst="roundRect">
          <a:avLst>
            <a:gd name="adj" fmla="val 10000"/>
          </a:avLst>
        </a:prstGeom>
        <a:solidFill>
          <a:schemeClr val="accent4">
            <a:hueOff val="-3459548"/>
            <a:satOff val="-16"/>
            <a:lumOff val="-483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t>2. Entrar y hacer el registro de la plataforma de practicas profesionales de la UAEM, para darla de alta.</a:t>
          </a:r>
          <a:endParaRPr lang="es-MX" sz="1600" kern="1200"/>
        </a:p>
      </dsp:txBody>
      <dsp:txXfrm>
        <a:off x="2578147" y="323510"/>
        <a:ext cx="1695421" cy="2595879"/>
      </dsp:txXfrm>
    </dsp:sp>
    <dsp:sp modelId="{D89088C9-A203-465A-86FF-E2E9FD6EEBFF}">
      <dsp:nvSpPr>
        <dsp:cNvPr id="0" name=""/>
        <dsp:cNvSpPr/>
      </dsp:nvSpPr>
      <dsp:spPr>
        <a:xfrm>
          <a:off x="4506407" y="1398136"/>
          <a:ext cx="381794" cy="446627"/>
        </a:xfrm>
        <a:prstGeom prst="rightArrow">
          <a:avLst>
            <a:gd name="adj1" fmla="val 60000"/>
            <a:gd name="adj2" fmla="val 50000"/>
          </a:avLst>
        </a:prstGeom>
        <a:solidFill>
          <a:schemeClr val="accent4">
            <a:hueOff val="-5189321"/>
            <a:satOff val="-24"/>
            <a:lumOff val="-725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4506407" y="1487461"/>
        <a:ext cx="267256" cy="267977"/>
      </dsp:txXfrm>
    </dsp:sp>
    <dsp:sp modelId="{0ABEBC43-0C84-4BEE-A1B4-BE8ABE3FFCE7}">
      <dsp:nvSpPr>
        <dsp:cNvPr id="0" name=""/>
        <dsp:cNvSpPr/>
      </dsp:nvSpPr>
      <dsp:spPr>
        <a:xfrm>
          <a:off x="5046682" y="270763"/>
          <a:ext cx="1800915" cy="2701373"/>
        </a:xfrm>
        <a:prstGeom prst="roundRect">
          <a:avLst>
            <a:gd name="adj" fmla="val 10000"/>
          </a:avLst>
        </a:prstGeom>
        <a:solidFill>
          <a:schemeClr val="accent4">
            <a:hueOff val="-6919095"/>
            <a:satOff val="-33"/>
            <a:lumOff val="-967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t>3. Entregar los documentos correspondientes en el departamento de practicas profesionales de la Facultad de Geografía (Dr. Alexis Ordaz Hernández).</a:t>
          </a:r>
          <a:endParaRPr lang="es-MX" sz="1600" kern="1200"/>
        </a:p>
      </dsp:txBody>
      <dsp:txXfrm>
        <a:off x="5099429" y="323510"/>
        <a:ext cx="1695421" cy="2595879"/>
      </dsp:txXfrm>
    </dsp:sp>
    <dsp:sp modelId="{A6767869-A032-4AB3-A73C-1AAD7EF74D60}">
      <dsp:nvSpPr>
        <dsp:cNvPr id="0" name=""/>
        <dsp:cNvSpPr/>
      </dsp:nvSpPr>
      <dsp:spPr>
        <a:xfrm>
          <a:off x="7027689" y="1398136"/>
          <a:ext cx="381794" cy="446627"/>
        </a:xfrm>
        <a:prstGeom prst="rightArrow">
          <a:avLst>
            <a:gd name="adj1" fmla="val 60000"/>
            <a:gd name="adj2" fmla="val 50000"/>
          </a:avLst>
        </a:prstGeom>
        <a:solidFill>
          <a:schemeClr val="accent4">
            <a:hueOff val="-10378642"/>
            <a:satOff val="-49"/>
            <a:lumOff val="-1451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7027689" y="1487461"/>
        <a:ext cx="267256" cy="267977"/>
      </dsp:txXfrm>
    </dsp:sp>
    <dsp:sp modelId="{BFD54C7D-CD8F-4711-8340-2D7F567D2DF2}">
      <dsp:nvSpPr>
        <dsp:cNvPr id="0" name=""/>
        <dsp:cNvSpPr/>
      </dsp:nvSpPr>
      <dsp:spPr>
        <a:xfrm>
          <a:off x="7567964" y="270763"/>
          <a:ext cx="1800915" cy="2701373"/>
        </a:xfrm>
        <a:prstGeom prst="roundRect">
          <a:avLst>
            <a:gd name="adj" fmla="val 10000"/>
          </a:avLst>
        </a:prstGeom>
        <a:solidFill>
          <a:schemeClr val="accent4">
            <a:hueOff val="-10378642"/>
            <a:satOff val="-49"/>
            <a:lumOff val="-1451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t>4. Entregar en tiempo y forma todos los documentos y registros de avances correspondientes.</a:t>
          </a:r>
          <a:endParaRPr lang="es-MX" sz="1600" kern="1200"/>
        </a:p>
      </dsp:txBody>
      <dsp:txXfrm>
        <a:off x="7620711" y="323510"/>
        <a:ext cx="1695421" cy="2595879"/>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0676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668360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186696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995510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7337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259417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814475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206340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562097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61BEF0D-F0BB-DE4B-95CE-6DB70DBA9567}" type="datetimeFigureOut">
              <a:rPr lang="en-US" smtClean="0"/>
              <a:pPr/>
              <a:t>9/30/2019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130975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696443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‹Nº›</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7250450"/>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tmp"/><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tmp"/><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tmp"/><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5.tmp"/><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6.tmp"/><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7.tmp"/><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hyperlink" Target="http://www.redalyc.org/pdf/447/44731371012.pdf" TargetMode="External"/><Relationship Id="rId3" Type="http://schemas.openxmlformats.org/officeDocument/2006/relationships/hyperlink" Target="http://web.uaemex.mx/abogado/docs/0004%20RFEP.pdf" TargetMode="External"/><Relationship Id="rId7" Type="http://schemas.openxmlformats.org/officeDocument/2006/relationships/hyperlink" Target="http://www.redalyc.org/articulo.oa?id=153124649003" TargetMode="External"/><Relationship Id="rId2" Type="http://schemas.openxmlformats.org/officeDocument/2006/relationships/hyperlink" Target="http://www.uaemex.mx/SEyV/EU/mercado%20laboral/practicasservicios.html" TargetMode="External"/><Relationship Id="rId1" Type="http://schemas.openxmlformats.org/officeDocument/2006/relationships/slideLayout" Target="../slideLayouts/slideLayout4.xml"/><Relationship Id="rId6" Type="http://schemas.openxmlformats.org/officeDocument/2006/relationships/hyperlink" Target="http://sev.uaemex.mx/images/DEU/PP/REGLAMENTO_DE_PRACTICAS_Y_ESTANCIAS_PROFESIONALES_ANEXO_6.pdf" TargetMode="External"/><Relationship Id="rId5" Type="http://schemas.openxmlformats.org/officeDocument/2006/relationships/hyperlink" Target="http://web.uaemex.mx/prdi2013-2017/descargas/Estatuto_Universitario.pdf" TargetMode="External"/><Relationship Id="rId4" Type="http://schemas.openxmlformats.org/officeDocument/2006/relationships/hyperlink" Target="http://uact.uagro.mx/documentos/Practicas-profesionales.pdf"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71134" y="1567045"/>
            <a:ext cx="7337657" cy="1894946"/>
          </a:xfrm>
        </p:spPr>
        <p:txBody>
          <a:bodyPr>
            <a:normAutofit/>
          </a:bodyPr>
          <a:lstStyle/>
          <a:p>
            <a:pPr algn="ctr"/>
            <a:r>
              <a:rPr lang="es-MX" sz="2800" dirty="0" smtClean="0"/>
              <a:t>Unidad de Aprendizaje</a:t>
            </a:r>
            <a:r>
              <a:rPr lang="es-MX" sz="4800" dirty="0" smtClean="0"/>
              <a:t/>
            </a:r>
            <a:br>
              <a:rPr lang="es-MX" sz="4800" dirty="0" smtClean="0"/>
            </a:br>
            <a:r>
              <a:rPr lang="es-MX" sz="4800" dirty="0" smtClean="0"/>
              <a:t>Prácticas </a:t>
            </a:r>
            <a:r>
              <a:rPr lang="es-MX" sz="4800" dirty="0"/>
              <a:t>Profesionales</a:t>
            </a:r>
            <a:endParaRPr lang="en-US" sz="4800" dirty="0"/>
          </a:p>
        </p:txBody>
      </p:sp>
      <p:sp>
        <p:nvSpPr>
          <p:cNvPr id="3" name="Subtítulo 2"/>
          <p:cNvSpPr>
            <a:spLocks noGrp="1"/>
          </p:cNvSpPr>
          <p:nvPr>
            <p:ph type="subTitle" idx="1"/>
          </p:nvPr>
        </p:nvSpPr>
        <p:spPr>
          <a:xfrm>
            <a:off x="1393255" y="4038686"/>
            <a:ext cx="6446877" cy="1127482"/>
          </a:xfrm>
        </p:spPr>
        <p:txBody>
          <a:bodyPr>
            <a:noAutofit/>
          </a:bodyPr>
          <a:lstStyle/>
          <a:p>
            <a:endParaRPr lang="es-MX" sz="800" b="1" i="1" dirty="0" smtClean="0"/>
          </a:p>
          <a:p>
            <a:r>
              <a:rPr lang="es-MX" sz="2000" b="1" i="1" dirty="0" smtClean="0"/>
              <a:t>Dr</a:t>
            </a:r>
            <a:r>
              <a:rPr lang="es-MX" sz="2000" b="1" i="1" dirty="0"/>
              <a:t>. Bonifacio Pérez </a:t>
            </a:r>
            <a:r>
              <a:rPr lang="es-MX" sz="2000" b="1" i="1" dirty="0" smtClean="0"/>
              <a:t>Alcántara</a:t>
            </a:r>
          </a:p>
          <a:p>
            <a:r>
              <a:rPr lang="es-MX" sz="1800" b="1" i="1" dirty="0" smtClean="0"/>
              <a:t>Periodo </a:t>
            </a:r>
            <a:r>
              <a:rPr lang="es-MX" sz="1800" b="1" i="1" dirty="0" smtClean="0"/>
              <a:t>2019-B</a:t>
            </a:r>
          </a:p>
          <a:p>
            <a:endParaRPr lang="es-MX" sz="1800" b="1" i="1" dirty="0" smtClean="0"/>
          </a:p>
          <a:p>
            <a:r>
              <a:rPr lang="es-MX" sz="1100" b="1" dirty="0" smtClean="0">
                <a:latin typeface="Avenir Book"/>
                <a:cs typeface="Times New Roman" panose="02020603050405020304" pitchFamily="18" charset="0"/>
              </a:rPr>
              <a:t>Créditos </a:t>
            </a:r>
            <a:r>
              <a:rPr lang="es-MX" sz="1100" b="1" dirty="0">
                <a:latin typeface="Avenir Book"/>
                <a:cs typeface="Times New Roman" panose="02020603050405020304" pitchFamily="18" charset="0"/>
              </a:rPr>
              <a:t>institucionales de la UA: </a:t>
            </a:r>
            <a:r>
              <a:rPr lang="es-MX" sz="1100" b="1" dirty="0" smtClean="0">
                <a:latin typeface="Avenir Book"/>
                <a:cs typeface="Times New Roman" panose="02020603050405020304" pitchFamily="18" charset="0"/>
              </a:rPr>
              <a:t>20</a:t>
            </a:r>
            <a:endParaRPr lang="es-MX" sz="1100" b="1" dirty="0">
              <a:latin typeface="Avenir Book"/>
              <a:cs typeface="Times New Roman" panose="02020603050405020304" pitchFamily="18" charset="0"/>
            </a:endParaRPr>
          </a:p>
          <a:p>
            <a:pPr algn="r"/>
            <a:r>
              <a:rPr lang="es-MX" sz="1100" b="1" dirty="0" smtClean="0">
                <a:latin typeface="Avenir Book"/>
                <a:cs typeface="Times New Roman" panose="02020603050405020304" pitchFamily="18" charset="0"/>
              </a:rPr>
              <a:t>Tipo de Material: </a:t>
            </a:r>
            <a:r>
              <a:rPr lang="es-MX" sz="1100" b="1" dirty="0">
                <a:latin typeface="Avenir Book"/>
                <a:cs typeface="Times New Roman" panose="02020603050405020304" pitchFamily="18" charset="0"/>
              </a:rPr>
              <a:t>Solo </a:t>
            </a:r>
            <a:r>
              <a:rPr lang="es-MX" sz="1100" b="1" dirty="0" smtClean="0">
                <a:latin typeface="Avenir Book"/>
                <a:cs typeface="Times New Roman" panose="02020603050405020304" pitchFamily="18" charset="0"/>
              </a:rPr>
              <a:t>visión                        Septiembre 2019</a:t>
            </a:r>
            <a:endParaRPr lang="es-MX" sz="1100" b="1" dirty="0">
              <a:latin typeface="Avenir Book"/>
              <a:cs typeface="Times New Roman" panose="02020603050405020304" pitchFamily="18" charset="0"/>
            </a:endParaRPr>
          </a:p>
          <a:p>
            <a:endParaRPr lang="es-MX" sz="2000" b="1" i="1" dirty="0"/>
          </a:p>
          <a:p>
            <a:endParaRPr lang="en-US" sz="900" dirty="0"/>
          </a:p>
        </p:txBody>
      </p:sp>
      <p:pic>
        <p:nvPicPr>
          <p:cNvPr id="4" name="Imagen 3"/>
          <p:cNvPicPr>
            <a:picLocks noChangeAspect="1"/>
          </p:cNvPicPr>
          <p:nvPr/>
        </p:nvPicPr>
        <p:blipFill>
          <a:blip r:embed="rId2"/>
          <a:stretch>
            <a:fillRect/>
          </a:stretch>
        </p:blipFill>
        <p:spPr>
          <a:xfrm>
            <a:off x="1320442" y="426609"/>
            <a:ext cx="1255413" cy="1255413"/>
          </a:xfrm>
          <a:prstGeom prst="rect">
            <a:avLst/>
          </a:prstGeom>
        </p:spPr>
      </p:pic>
      <p:pic>
        <p:nvPicPr>
          <p:cNvPr id="5" name="Imagen 4"/>
          <p:cNvPicPr>
            <a:picLocks noChangeAspect="1"/>
          </p:cNvPicPr>
          <p:nvPr/>
        </p:nvPicPr>
        <p:blipFill>
          <a:blip r:embed="rId3"/>
          <a:stretch>
            <a:fillRect/>
          </a:stretch>
        </p:blipFill>
        <p:spPr>
          <a:xfrm>
            <a:off x="9049915" y="541587"/>
            <a:ext cx="1025458" cy="1025458"/>
          </a:xfrm>
          <a:prstGeom prst="rect">
            <a:avLst/>
          </a:prstGeom>
        </p:spPr>
      </p:pic>
      <p:sp>
        <p:nvSpPr>
          <p:cNvPr id="6" name="Rectángulo 5"/>
          <p:cNvSpPr/>
          <p:nvPr/>
        </p:nvSpPr>
        <p:spPr>
          <a:xfrm>
            <a:off x="2794715" y="345978"/>
            <a:ext cx="5890497" cy="141667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2400" dirty="0" smtClean="0">
                <a:solidFill>
                  <a:schemeClr val="tx2">
                    <a:lumMod val="40000"/>
                    <a:lumOff val="60000"/>
                  </a:schemeClr>
                </a:solidFill>
              </a:rPr>
              <a:t>Universidad Autónoma del Estado de México</a:t>
            </a:r>
          </a:p>
          <a:p>
            <a:pPr algn="ctr"/>
            <a:r>
              <a:rPr lang="es-MX" sz="2400" dirty="0" smtClean="0">
                <a:solidFill>
                  <a:schemeClr val="tx2">
                    <a:lumMod val="40000"/>
                    <a:lumOff val="60000"/>
                  </a:schemeClr>
                </a:solidFill>
              </a:rPr>
              <a:t>Facultad de Geografía</a:t>
            </a:r>
            <a:endParaRPr lang="en-US" sz="2400" dirty="0">
              <a:solidFill>
                <a:schemeClr val="tx2">
                  <a:lumMod val="40000"/>
                  <a:lumOff val="60000"/>
                </a:schemeClr>
              </a:solidFill>
            </a:endParaRPr>
          </a:p>
        </p:txBody>
      </p:sp>
      <p:pic>
        <p:nvPicPr>
          <p:cNvPr id="7" name="Imagen 6"/>
          <p:cNvPicPr>
            <a:picLocks noChangeAspect="1"/>
          </p:cNvPicPr>
          <p:nvPr/>
        </p:nvPicPr>
        <p:blipFill rotWithShape="1">
          <a:blip r:embed="rId4">
            <a:extLst>
              <a:ext uri="{BEBA8EAE-BF5A-486C-A8C5-ECC9F3942E4B}">
                <a14:imgProps xmlns:a14="http://schemas.microsoft.com/office/drawing/2010/main">
                  <a14:imgLayer r:embed="rId5">
                    <a14:imgEffect>
                      <a14:saturation sat="33000"/>
                    </a14:imgEffect>
                  </a14:imgLayer>
                </a14:imgProps>
              </a:ext>
            </a:extLst>
          </a:blip>
          <a:srcRect l="15850" r="17339"/>
          <a:stretch/>
        </p:blipFill>
        <p:spPr>
          <a:xfrm>
            <a:off x="8534400" y="4448901"/>
            <a:ext cx="2516777" cy="185175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545584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dirty="0"/>
              <a:t>1.4	Identificación de instituciones para la realización de las prácticas profesionales</a:t>
            </a:r>
            <a:r>
              <a:rPr lang="es-ES" sz="4000" dirty="0" smtClean="0"/>
              <a:t>.</a:t>
            </a:r>
            <a:endParaRPr lang="en-US" sz="4000" dirty="0"/>
          </a:p>
        </p:txBody>
      </p:sp>
      <p:graphicFrame>
        <p:nvGraphicFramePr>
          <p:cNvPr id="4" name="Marcador de contenido 3"/>
          <p:cNvGraphicFramePr>
            <a:graphicFrameLocks noGrp="1"/>
          </p:cNvGraphicFramePr>
          <p:nvPr>
            <p:ph sz="half" idx="1"/>
            <p:extLst>
              <p:ext uri="{D42A27DB-BD31-4B8C-83A1-F6EECF244321}">
                <p14:modId xmlns:p14="http://schemas.microsoft.com/office/powerpoint/2010/main" val="1518480567"/>
              </p:ext>
            </p:extLst>
          </p:nvPr>
        </p:nvGraphicFramePr>
        <p:xfrm>
          <a:off x="499533" y="1468484"/>
          <a:ext cx="11108267"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5514921" y="5843455"/>
            <a:ext cx="6092879" cy="861774"/>
          </a:xfrm>
          <a:prstGeom prst="rect">
            <a:avLst/>
          </a:prstGeom>
          <a:noFill/>
        </p:spPr>
        <p:txBody>
          <a:bodyPr wrap="square" rtlCol="0">
            <a:spAutoFit/>
          </a:bodyPr>
          <a:lstStyle/>
          <a:p>
            <a:r>
              <a:rPr lang="es-ES" sz="1600" b="1" dirty="0"/>
              <a:t>Puedes elegir en los siguientes sectores, sin embargo recomendamos que se tenga especial cuidado en las actividades a desarrollar.</a:t>
            </a:r>
            <a:endParaRPr lang="es-MX" sz="1600" b="1" dirty="0"/>
          </a:p>
          <a:p>
            <a:endParaRPr lang="es-MX" sz="1600" b="1" dirty="0"/>
          </a:p>
        </p:txBody>
      </p:sp>
    </p:spTree>
    <p:extLst>
      <p:ext uri="{BB962C8B-B14F-4D97-AF65-F5344CB8AC3E}">
        <p14:creationId xmlns:p14="http://schemas.microsoft.com/office/powerpoint/2010/main" val="38435605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dirty="0"/>
              <a:t>1.5	Información administrativa de las prácticas profesionales</a:t>
            </a:r>
            <a:r>
              <a:rPr lang="es-ES" sz="4000" dirty="0" smtClean="0"/>
              <a:t>.</a:t>
            </a:r>
            <a:endParaRPr lang="en-US" sz="4000" dirty="0"/>
          </a:p>
        </p:txBody>
      </p:sp>
      <p:graphicFrame>
        <p:nvGraphicFramePr>
          <p:cNvPr id="4" name="Marcador de contenido 3"/>
          <p:cNvGraphicFramePr>
            <a:graphicFrameLocks noGrp="1"/>
          </p:cNvGraphicFramePr>
          <p:nvPr>
            <p:ph sz="half" idx="1"/>
            <p:extLst>
              <p:ext uri="{D42A27DB-BD31-4B8C-83A1-F6EECF244321}">
                <p14:modId xmlns:p14="http://schemas.microsoft.com/office/powerpoint/2010/main" val="3691436528"/>
              </p:ext>
            </p:extLst>
          </p:nvPr>
        </p:nvGraphicFramePr>
        <p:xfrm>
          <a:off x="1488197" y="1987149"/>
          <a:ext cx="9276565" cy="3889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83326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dirty="0"/>
              <a:t>1.6	Diagnóstico individual con relación a las prácticas profesionales</a:t>
            </a:r>
            <a:r>
              <a:rPr lang="es-ES" sz="4000" dirty="0" smtClean="0"/>
              <a:t>.</a:t>
            </a:r>
            <a:endParaRPr lang="en-US" sz="4000" dirty="0"/>
          </a:p>
        </p:txBody>
      </p:sp>
      <p:sp>
        <p:nvSpPr>
          <p:cNvPr id="3" name="Marcador de contenido 2"/>
          <p:cNvSpPr>
            <a:spLocks noGrp="1"/>
          </p:cNvSpPr>
          <p:nvPr>
            <p:ph sz="half" idx="1"/>
          </p:nvPr>
        </p:nvSpPr>
        <p:spPr>
          <a:xfrm>
            <a:off x="1406434" y="2359540"/>
            <a:ext cx="4937760" cy="3492620"/>
          </a:xfrm>
        </p:spPr>
        <p:txBody>
          <a:bodyPr/>
          <a:lstStyle/>
          <a:p>
            <a:pPr algn="just"/>
            <a:r>
              <a:rPr lang="es-MX" dirty="0" smtClean="0"/>
              <a:t>Por medio de los registros en plataforma y de los informes mensuales se llevará </a:t>
            </a:r>
            <a:r>
              <a:rPr lang="es-MX" dirty="0" smtClean="0"/>
              <a:t>el seguimiento y </a:t>
            </a:r>
            <a:r>
              <a:rPr lang="es-MX" dirty="0" smtClean="0"/>
              <a:t>análisis de avance del </a:t>
            </a:r>
            <a:r>
              <a:rPr lang="es-MX" dirty="0" smtClean="0"/>
              <a:t>alumno. </a:t>
            </a:r>
          </a:p>
          <a:p>
            <a:pPr algn="just"/>
            <a:endParaRPr lang="es-MX" dirty="0" smtClean="0"/>
          </a:p>
          <a:p>
            <a:pPr algn="just"/>
            <a:r>
              <a:rPr lang="es-MX" dirty="0" smtClean="0"/>
              <a:t>Para su buen desempeño en la materia de </a:t>
            </a:r>
            <a:r>
              <a:rPr lang="es-MX" dirty="0" smtClean="0"/>
              <a:t>Practicas </a:t>
            </a:r>
            <a:r>
              <a:rPr lang="es-MX" dirty="0"/>
              <a:t>P</a:t>
            </a:r>
            <a:r>
              <a:rPr lang="es-MX" dirty="0" smtClean="0"/>
              <a:t>rofesionales </a:t>
            </a:r>
            <a:r>
              <a:rPr lang="es-MX" dirty="0" smtClean="0"/>
              <a:t>se tendrán que entregar en tiempo y forma los documentos y papeles correspondientes.</a:t>
            </a:r>
            <a:endParaRPr lang="en-US" dirty="0"/>
          </a:p>
        </p:txBody>
      </p:sp>
      <p:pic>
        <p:nvPicPr>
          <p:cNvPr id="5" name="Marcador de contenido 4"/>
          <p:cNvPicPr>
            <a:picLocks noGrp="1" noChangeAspect="1"/>
          </p:cNvPicPr>
          <p:nvPr>
            <p:ph sz="half" idx="2"/>
          </p:nvPr>
        </p:nvPicPr>
        <p:blipFill>
          <a:blip r:embed="rId2"/>
          <a:stretch>
            <a:fillRect/>
          </a:stretch>
        </p:blipFill>
        <p:spPr>
          <a:xfrm>
            <a:off x="7532913" y="2455328"/>
            <a:ext cx="2930941" cy="2201780"/>
          </a:xfrm>
          <a:prstGeom prst="rect">
            <a:avLst/>
          </a:prstGeom>
          <a:ln>
            <a:noFill/>
          </a:ln>
          <a:effectLst>
            <a:softEdge rad="112500"/>
          </a:effectLst>
        </p:spPr>
      </p:pic>
    </p:spTree>
    <p:extLst>
      <p:ext uri="{BB962C8B-B14F-4D97-AF65-F5344CB8AC3E}">
        <p14:creationId xmlns:p14="http://schemas.microsoft.com/office/powerpoint/2010/main" val="4236487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8"/>
          <p:cNvSpPr>
            <a:spLocks noGrp="1"/>
          </p:cNvSpPr>
          <p:nvPr>
            <p:ph type="title"/>
          </p:nvPr>
        </p:nvSpPr>
        <p:spPr>
          <a:xfrm>
            <a:off x="1174542" y="340443"/>
            <a:ext cx="10058400" cy="1031966"/>
          </a:xfrm>
        </p:spPr>
        <p:txBody>
          <a:bodyPr>
            <a:normAutofit fontScale="90000"/>
          </a:bodyPr>
          <a:lstStyle/>
          <a:p>
            <a:pPr algn="ctr"/>
            <a:r>
              <a:rPr lang="es-MX" b="1" dirty="0">
                <a:solidFill>
                  <a:srgbClr val="002060"/>
                </a:solidFill>
              </a:rPr>
              <a:t>ESTRUCTURA DE LA UNIDAD DE APRENDIZAJE</a:t>
            </a:r>
            <a:endParaRPr lang="en-US" b="1" dirty="0">
              <a:solidFill>
                <a:srgbClr val="002060"/>
              </a:solidFill>
            </a:endParaRPr>
          </a:p>
        </p:txBody>
      </p:sp>
      <p:sp>
        <p:nvSpPr>
          <p:cNvPr id="10" name="Marcador de contenido 9"/>
          <p:cNvSpPr>
            <a:spLocks noGrp="1"/>
          </p:cNvSpPr>
          <p:nvPr>
            <p:ph sz="half" idx="1"/>
          </p:nvPr>
        </p:nvSpPr>
        <p:spPr>
          <a:xfrm>
            <a:off x="1277930" y="2027500"/>
            <a:ext cx="9851624" cy="1279301"/>
          </a:xfrm>
        </p:spPr>
        <p:txBody>
          <a:bodyPr/>
          <a:lstStyle/>
          <a:p>
            <a:pPr marL="0" indent="0" algn="just">
              <a:buNone/>
            </a:pPr>
            <a:r>
              <a:rPr lang="es-MX" dirty="0" smtClean="0"/>
              <a:t>Unidad II. </a:t>
            </a:r>
            <a:r>
              <a:rPr lang="es-MX" dirty="0"/>
              <a:t>Desarrollo y seguimiento de las práctica profesionales, a partir de la incorporación a los diferentes sectores público, privado y social, con el fin de aproximar al alumno a la actividad profesional</a:t>
            </a:r>
            <a:endParaRPr lang="en-US" dirty="0"/>
          </a:p>
        </p:txBody>
      </p:sp>
      <p:sp>
        <p:nvSpPr>
          <p:cNvPr id="11" name="Marcador de contenido 10"/>
          <p:cNvSpPr>
            <a:spLocks noGrp="1"/>
          </p:cNvSpPr>
          <p:nvPr>
            <p:ph sz="half" idx="2"/>
          </p:nvPr>
        </p:nvSpPr>
        <p:spPr>
          <a:xfrm>
            <a:off x="1277930" y="3306801"/>
            <a:ext cx="9930001" cy="2710822"/>
          </a:xfrm>
        </p:spPr>
        <p:txBody>
          <a:bodyPr/>
          <a:lstStyle/>
          <a:p>
            <a:pPr algn="just"/>
            <a:r>
              <a:rPr lang="es-ES" dirty="0">
                <a:solidFill>
                  <a:schemeClr val="accent4">
                    <a:lumMod val="50000"/>
                  </a:schemeClr>
                </a:solidFill>
              </a:rPr>
              <a:t>2.1 Cómo realizar los trámites de presentación (asignación) ante instituciones receptoras de las Prácticas profesionales.</a:t>
            </a:r>
          </a:p>
          <a:p>
            <a:pPr algn="just"/>
            <a:r>
              <a:rPr lang="es-ES" dirty="0">
                <a:solidFill>
                  <a:schemeClr val="accent4">
                    <a:lumMod val="50000"/>
                  </a:schemeClr>
                </a:solidFill>
              </a:rPr>
              <a:t>2.2 Elaboración e integración del Plan de Trabajo e informes</a:t>
            </a:r>
          </a:p>
          <a:p>
            <a:pPr algn="just"/>
            <a:r>
              <a:rPr lang="es-ES" dirty="0">
                <a:solidFill>
                  <a:schemeClr val="accent4">
                    <a:lumMod val="50000"/>
                  </a:schemeClr>
                </a:solidFill>
              </a:rPr>
              <a:t>2.3 Seguimiento de las actividades en la incorporación a las prácticas</a:t>
            </a:r>
          </a:p>
          <a:p>
            <a:pPr algn="just"/>
            <a:r>
              <a:rPr lang="es-ES" dirty="0">
                <a:solidFill>
                  <a:schemeClr val="accent4">
                    <a:lumMod val="50000"/>
                  </a:schemeClr>
                </a:solidFill>
              </a:rPr>
              <a:t>2.4 Visitas de seguimiento</a:t>
            </a:r>
          </a:p>
          <a:p>
            <a:endParaRPr lang="en-US" dirty="0"/>
          </a:p>
        </p:txBody>
      </p:sp>
    </p:spTree>
    <p:extLst>
      <p:ext uri="{BB962C8B-B14F-4D97-AF65-F5344CB8AC3E}">
        <p14:creationId xmlns:p14="http://schemas.microsoft.com/office/powerpoint/2010/main" val="34633320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100" dirty="0"/>
              <a:t>2.1 Cómo realizar los trámites de presentación (asignación) ante instituciones receptoras de las Prácticas profesionales</a:t>
            </a:r>
            <a:r>
              <a:rPr lang="es-ES" sz="3100" dirty="0" smtClean="0"/>
              <a:t>.</a:t>
            </a:r>
            <a:endParaRPr lang="en-US" dirty="0"/>
          </a:p>
        </p:txBody>
      </p:sp>
      <p:graphicFrame>
        <p:nvGraphicFramePr>
          <p:cNvPr id="4" name="Marcador de contenido 3"/>
          <p:cNvGraphicFramePr>
            <a:graphicFrameLocks noGrp="1"/>
          </p:cNvGraphicFramePr>
          <p:nvPr>
            <p:ph sz="half" idx="1"/>
            <p:extLst>
              <p:ext uri="{D42A27DB-BD31-4B8C-83A1-F6EECF244321}">
                <p14:modId xmlns:p14="http://schemas.microsoft.com/office/powerpoint/2010/main" val="2213619047"/>
              </p:ext>
            </p:extLst>
          </p:nvPr>
        </p:nvGraphicFramePr>
        <p:xfrm>
          <a:off x="1341120" y="2269626"/>
          <a:ext cx="9372999" cy="3242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664866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556603" y="844154"/>
            <a:ext cx="8911687" cy="1280890"/>
          </a:xfrm>
        </p:spPr>
        <p:txBody>
          <a:bodyPr>
            <a:normAutofit fontScale="90000"/>
          </a:bodyPr>
          <a:lstStyle/>
          <a:p>
            <a:r>
              <a:rPr lang="es-ES" sz="2200" b="1" dirty="0" smtClean="0">
                <a:solidFill>
                  <a:schemeClr val="tx1"/>
                </a:solidFill>
              </a:rPr>
              <a:t/>
            </a:r>
            <a:br>
              <a:rPr lang="es-ES" sz="2200" b="1" dirty="0" smtClean="0">
                <a:solidFill>
                  <a:schemeClr val="tx1"/>
                </a:solidFill>
              </a:rPr>
            </a:br>
            <a:r>
              <a:rPr lang="es-ES" sz="2200" b="1" dirty="0">
                <a:solidFill>
                  <a:schemeClr val="tx1"/>
                </a:solidFill>
              </a:rPr>
              <a:t/>
            </a:r>
            <a:br>
              <a:rPr lang="es-ES" sz="2200" b="1" dirty="0">
                <a:solidFill>
                  <a:schemeClr val="tx1"/>
                </a:solidFill>
              </a:rPr>
            </a:br>
            <a:r>
              <a:rPr lang="es-ES" sz="2200" b="1" dirty="0" smtClean="0">
                <a:solidFill>
                  <a:schemeClr val="tx1"/>
                </a:solidFill>
              </a:rPr>
              <a:t/>
            </a:r>
            <a:br>
              <a:rPr lang="es-ES" sz="2200" b="1" dirty="0" smtClean="0">
                <a:solidFill>
                  <a:schemeClr val="tx1"/>
                </a:solidFill>
              </a:rPr>
            </a:br>
            <a:r>
              <a:rPr lang="es-ES" sz="2200" b="1" dirty="0">
                <a:solidFill>
                  <a:schemeClr val="tx1"/>
                </a:solidFill>
              </a:rPr>
              <a:t/>
            </a:r>
            <a:br>
              <a:rPr lang="es-ES" sz="2200" b="1" dirty="0">
                <a:solidFill>
                  <a:schemeClr val="tx1"/>
                </a:solidFill>
              </a:rPr>
            </a:br>
            <a:r>
              <a:rPr lang="es-ES" dirty="0"/>
              <a:t/>
            </a:r>
            <a:br>
              <a:rPr lang="es-ES" dirty="0"/>
            </a:br>
            <a:r>
              <a:rPr lang="es-ES" dirty="0"/>
              <a:t/>
            </a:r>
            <a:br>
              <a:rPr lang="es-ES" dirty="0"/>
            </a:br>
            <a:r>
              <a:rPr lang="es-ES" dirty="0"/>
              <a:t/>
            </a:r>
            <a:br>
              <a:rPr lang="es-ES" dirty="0"/>
            </a:br>
            <a:r>
              <a:rPr lang="es-ES" sz="2700" dirty="0">
                <a:solidFill>
                  <a:schemeClr val="tx1"/>
                </a:solidFill>
              </a:rPr>
              <a:t>1.- El primer paso es actualizar tus datos </a:t>
            </a:r>
            <a:r>
              <a:rPr lang="es-ES" sz="2700" dirty="0" smtClean="0">
                <a:solidFill>
                  <a:schemeClr val="tx1"/>
                </a:solidFill>
              </a:rPr>
              <a:t>personales en la plataforma </a:t>
            </a:r>
            <a:r>
              <a:rPr lang="es-ES" dirty="0"/>
              <a:t/>
            </a:r>
            <a:br>
              <a:rPr lang="es-ES" dirty="0"/>
            </a:br>
            <a:endParaRPr lang="en-US" dirty="0"/>
          </a:p>
        </p:txBody>
      </p:sp>
      <p:pic>
        <p:nvPicPr>
          <p:cNvPr id="6" name="Imagen 5"/>
          <p:cNvPicPr>
            <a:picLocks noChangeAspect="1"/>
          </p:cNvPicPr>
          <p:nvPr/>
        </p:nvPicPr>
        <p:blipFill>
          <a:blip r:embed="rId2"/>
          <a:stretch>
            <a:fillRect/>
          </a:stretch>
        </p:blipFill>
        <p:spPr>
          <a:xfrm>
            <a:off x="1916652" y="1874320"/>
            <a:ext cx="8191588" cy="4082343"/>
          </a:xfrm>
          <a:prstGeom prst="rect">
            <a:avLst/>
          </a:prstGeom>
        </p:spPr>
      </p:pic>
    </p:spTree>
    <p:extLst>
      <p:ext uri="{BB962C8B-B14F-4D97-AF65-F5344CB8AC3E}">
        <p14:creationId xmlns:p14="http://schemas.microsoft.com/office/powerpoint/2010/main" val="33154289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08820" y="317103"/>
            <a:ext cx="8911687" cy="1280890"/>
          </a:xfrm>
        </p:spPr>
        <p:txBody>
          <a:bodyPr>
            <a:normAutofit/>
          </a:bodyPr>
          <a:lstStyle/>
          <a:p>
            <a:r>
              <a:rPr lang="es-ES" sz="2400" dirty="0">
                <a:solidFill>
                  <a:schemeClr val="tx1"/>
                </a:solidFill>
              </a:rPr>
              <a:t>2.- Inscribir práctica o estancia profesional</a:t>
            </a:r>
            <a:endParaRPr lang="en-US" sz="2400" dirty="0">
              <a:solidFill>
                <a:schemeClr val="tx1"/>
              </a:solidFill>
            </a:endParaRPr>
          </a:p>
        </p:txBody>
      </p:sp>
      <p:pic>
        <p:nvPicPr>
          <p:cNvPr id="4" name="Imagen 3"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8799" y="1876229"/>
            <a:ext cx="8231727" cy="4071726"/>
          </a:xfrm>
          <a:prstGeom prst="rect">
            <a:avLst/>
          </a:prstGeom>
        </p:spPr>
      </p:pic>
    </p:spTree>
    <p:extLst>
      <p:ext uri="{BB962C8B-B14F-4D97-AF65-F5344CB8AC3E}">
        <p14:creationId xmlns:p14="http://schemas.microsoft.com/office/powerpoint/2010/main" val="3529726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47826" y="335623"/>
            <a:ext cx="8911687" cy="1280890"/>
          </a:xfrm>
        </p:spPr>
        <p:txBody>
          <a:bodyPr>
            <a:normAutofit/>
          </a:bodyPr>
          <a:lstStyle/>
          <a:p>
            <a:r>
              <a:rPr lang="en-US" sz="2400" dirty="0">
                <a:solidFill>
                  <a:schemeClr val="tx1"/>
                </a:solidFill>
              </a:rPr>
              <a:t>3.- </a:t>
            </a:r>
            <a:r>
              <a:rPr lang="en-US" sz="2400" dirty="0" smtClean="0">
                <a:solidFill>
                  <a:schemeClr val="tx1"/>
                </a:solidFill>
              </a:rPr>
              <a:t>Subir</a:t>
            </a:r>
            <a:r>
              <a:rPr lang="en-US" sz="2400" dirty="0" smtClean="0">
                <a:solidFill>
                  <a:schemeClr val="tx1"/>
                </a:solidFill>
              </a:rPr>
              <a:t> </a:t>
            </a:r>
            <a:r>
              <a:rPr lang="en-US" sz="2400" dirty="0" smtClean="0">
                <a:solidFill>
                  <a:schemeClr val="tx1"/>
                </a:solidFill>
              </a:rPr>
              <a:t>los</a:t>
            </a:r>
            <a:r>
              <a:rPr lang="en-US" sz="2400" dirty="0" smtClean="0">
                <a:solidFill>
                  <a:schemeClr val="tx1"/>
                </a:solidFill>
              </a:rPr>
              <a:t> </a:t>
            </a:r>
            <a:r>
              <a:rPr lang="en-US" sz="2400" dirty="0" smtClean="0">
                <a:solidFill>
                  <a:schemeClr val="tx1"/>
                </a:solidFill>
              </a:rPr>
              <a:t>formatos</a:t>
            </a:r>
            <a:r>
              <a:rPr lang="en-US" sz="2400" dirty="0" smtClean="0">
                <a:solidFill>
                  <a:schemeClr val="tx1"/>
                </a:solidFill>
              </a:rPr>
              <a:t> </a:t>
            </a:r>
            <a:r>
              <a:rPr lang="en-US" sz="2400" dirty="0" smtClean="0">
                <a:solidFill>
                  <a:schemeClr val="tx1"/>
                </a:solidFill>
              </a:rPr>
              <a:t>correspondientes</a:t>
            </a:r>
            <a:r>
              <a:rPr lang="en-US" sz="2400" dirty="0" smtClean="0">
                <a:solidFill>
                  <a:schemeClr val="tx1"/>
                </a:solidFill>
              </a:rPr>
              <a:t> a la </a:t>
            </a:r>
            <a:r>
              <a:rPr lang="en-US" sz="2400" dirty="0" smtClean="0">
                <a:solidFill>
                  <a:schemeClr val="tx1"/>
                </a:solidFill>
              </a:rPr>
              <a:t>plataforma</a:t>
            </a:r>
            <a:r>
              <a:rPr lang="en-US" sz="2000" b="1" dirty="0" smtClean="0">
                <a:solidFill>
                  <a:schemeClr val="tx1"/>
                </a:solidFill>
              </a:rPr>
              <a:t>.</a:t>
            </a:r>
            <a:br>
              <a:rPr lang="en-US" sz="2000" b="1" dirty="0" smtClean="0">
                <a:solidFill>
                  <a:schemeClr val="tx1"/>
                </a:solidFill>
              </a:rPr>
            </a:br>
            <a:r>
              <a:rPr lang="es-MX" sz="2000" dirty="0">
                <a:solidFill>
                  <a:schemeClr val="tx1"/>
                </a:solidFill>
              </a:rPr>
              <a:t>En el ícono PDF podrás descargar para imprimir  o reimprimir los documentos.</a:t>
            </a:r>
            <a:endParaRPr lang="en-US" sz="2000" dirty="0">
              <a:solidFill>
                <a:schemeClr val="tx1"/>
              </a:solidFill>
            </a:endParaRPr>
          </a:p>
        </p:txBody>
      </p:sp>
      <p:pic>
        <p:nvPicPr>
          <p:cNvPr id="3" name="Imagen 2"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9181" y="1855635"/>
            <a:ext cx="8668976" cy="4109737"/>
          </a:xfrm>
          <a:prstGeom prst="rect">
            <a:avLst/>
          </a:prstGeom>
        </p:spPr>
      </p:pic>
    </p:spTree>
    <p:extLst>
      <p:ext uri="{BB962C8B-B14F-4D97-AF65-F5344CB8AC3E}">
        <p14:creationId xmlns:p14="http://schemas.microsoft.com/office/powerpoint/2010/main" val="19979412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1534" y="421237"/>
            <a:ext cx="8911687" cy="1280890"/>
          </a:xfrm>
        </p:spPr>
        <p:txBody>
          <a:bodyPr>
            <a:normAutofit/>
          </a:bodyPr>
          <a:lstStyle/>
          <a:p>
            <a:r>
              <a:rPr lang="en-US" sz="2400" dirty="0">
                <a:solidFill>
                  <a:schemeClr val="tx1"/>
                </a:solidFill>
              </a:rPr>
              <a:t>4.- </a:t>
            </a:r>
            <a:r>
              <a:rPr lang="en-US" sz="2400" dirty="0">
                <a:solidFill>
                  <a:schemeClr val="tx1"/>
                </a:solidFill>
              </a:rPr>
              <a:t>Informe</a:t>
            </a:r>
            <a:r>
              <a:rPr lang="en-US" sz="2400" dirty="0">
                <a:solidFill>
                  <a:schemeClr val="tx1"/>
                </a:solidFill>
              </a:rPr>
              <a:t> </a:t>
            </a:r>
            <a:r>
              <a:rPr lang="en-US" sz="2400" dirty="0" smtClean="0">
                <a:solidFill>
                  <a:schemeClr val="tx1"/>
                </a:solidFill>
              </a:rPr>
              <a:t>parcial</a:t>
            </a:r>
            <a:r>
              <a:rPr lang="en-US" sz="2400" dirty="0" smtClean="0">
                <a:solidFill>
                  <a:schemeClr val="tx1"/>
                </a:solidFill>
              </a:rPr>
              <a:t>. </a:t>
            </a:r>
            <a:r>
              <a:rPr lang="en-US" sz="1600" b="1" dirty="0" smtClean="0">
                <a:solidFill>
                  <a:schemeClr val="tx1"/>
                </a:solidFill>
              </a:rPr>
              <a:t/>
            </a:r>
            <a:br>
              <a:rPr lang="en-US" sz="1600" b="1" dirty="0" smtClean="0">
                <a:solidFill>
                  <a:schemeClr val="tx1"/>
                </a:solidFill>
              </a:rPr>
            </a:br>
            <a:r>
              <a:rPr lang="es-MX" sz="2000" dirty="0" smtClean="0"/>
              <a:t>Cuando </a:t>
            </a:r>
            <a:r>
              <a:rPr lang="es-MX" sz="2000" dirty="0"/>
              <a:t>estés a la mitad del periodo registrado debes realizar tu informe parcial.</a:t>
            </a:r>
            <a:endParaRPr lang="en-US" sz="2000" dirty="0">
              <a:solidFill>
                <a:schemeClr val="tx1"/>
              </a:solidFill>
            </a:endParaRPr>
          </a:p>
        </p:txBody>
      </p:sp>
      <p:pic>
        <p:nvPicPr>
          <p:cNvPr id="3" name="Imagen 2"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9249" y="1941420"/>
            <a:ext cx="8836255" cy="3843771"/>
          </a:xfrm>
          <a:prstGeom prst="rect">
            <a:avLst/>
          </a:prstGeom>
        </p:spPr>
      </p:pic>
    </p:spTree>
    <p:extLst>
      <p:ext uri="{BB962C8B-B14F-4D97-AF65-F5344CB8AC3E}">
        <p14:creationId xmlns:p14="http://schemas.microsoft.com/office/powerpoint/2010/main" val="25827906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04412" y="345436"/>
            <a:ext cx="8911687" cy="1051564"/>
          </a:xfrm>
        </p:spPr>
        <p:txBody>
          <a:bodyPr>
            <a:normAutofit/>
          </a:bodyPr>
          <a:lstStyle/>
          <a:p>
            <a:r>
              <a:rPr lang="es-ES" sz="2400" dirty="0">
                <a:solidFill>
                  <a:schemeClr val="tx1"/>
                </a:solidFill>
              </a:rPr>
              <a:t>Captura la información solicitada, cuidando tu ortografía</a:t>
            </a:r>
            <a:endParaRPr lang="en-US" sz="2400" dirty="0">
              <a:solidFill>
                <a:schemeClr val="tx1"/>
              </a:solidFill>
            </a:endParaRPr>
          </a:p>
        </p:txBody>
      </p:sp>
      <p:pic>
        <p:nvPicPr>
          <p:cNvPr id="3" name="Imagen 2"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0352" y="1887552"/>
            <a:ext cx="8785747" cy="4120748"/>
          </a:xfrm>
          <a:prstGeom prst="rect">
            <a:avLst/>
          </a:prstGeom>
        </p:spPr>
      </p:pic>
    </p:spTree>
    <p:extLst>
      <p:ext uri="{BB962C8B-B14F-4D97-AF65-F5344CB8AC3E}">
        <p14:creationId xmlns:p14="http://schemas.microsoft.com/office/powerpoint/2010/main" val="606541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68137" y="487680"/>
            <a:ext cx="8534400" cy="853924"/>
          </a:xfrm>
        </p:spPr>
        <p:txBody>
          <a:bodyPr/>
          <a:lstStyle/>
          <a:p>
            <a:pPr algn="ctr"/>
            <a:r>
              <a:rPr lang="es-MX" b="1" dirty="0" smtClean="0">
                <a:solidFill>
                  <a:srgbClr val="002060"/>
                </a:solidFill>
              </a:rPr>
              <a:t>PRESENTACIÓN</a:t>
            </a:r>
            <a:endParaRPr lang="en-US" b="1" dirty="0">
              <a:solidFill>
                <a:srgbClr val="002060"/>
              </a:solidFill>
            </a:endParaRPr>
          </a:p>
        </p:txBody>
      </p:sp>
      <p:sp>
        <p:nvSpPr>
          <p:cNvPr id="3" name="Marcador de contenido 2"/>
          <p:cNvSpPr>
            <a:spLocks noGrp="1"/>
          </p:cNvSpPr>
          <p:nvPr>
            <p:ph idx="1"/>
          </p:nvPr>
        </p:nvSpPr>
        <p:spPr>
          <a:xfrm>
            <a:off x="1114697" y="1825888"/>
            <a:ext cx="10241280" cy="4555901"/>
          </a:xfrm>
        </p:spPr>
        <p:txBody>
          <a:bodyPr>
            <a:normAutofit/>
          </a:bodyPr>
          <a:lstStyle/>
          <a:p>
            <a:pPr marL="0" indent="0" algn="just">
              <a:buNone/>
            </a:pPr>
            <a:r>
              <a:rPr lang="es-ES" sz="2400" dirty="0">
                <a:solidFill>
                  <a:schemeClr val="tx1"/>
                </a:solidFill>
              </a:rPr>
              <a:t>Las prácticas profesionales se contextualizan desde tres perspectivas</a:t>
            </a:r>
            <a:r>
              <a:rPr lang="es-ES" sz="2400" dirty="0" smtClean="0">
                <a:solidFill>
                  <a:schemeClr val="tx1"/>
                </a:solidFill>
              </a:rPr>
              <a:t>:</a:t>
            </a:r>
            <a:endParaRPr lang="es-ES" sz="2400" dirty="0">
              <a:solidFill>
                <a:schemeClr val="tx1"/>
              </a:solidFill>
            </a:endParaRPr>
          </a:p>
          <a:p>
            <a:pPr algn="just">
              <a:buFont typeface="Wingdings" panose="05000000000000000000" pitchFamily="2" charset="2"/>
              <a:buChar char="Ø"/>
            </a:pPr>
            <a:r>
              <a:rPr lang="es-ES" sz="2400" dirty="0" smtClean="0">
                <a:solidFill>
                  <a:srgbClr val="0070C0"/>
                </a:solidFill>
              </a:rPr>
              <a:t>Científica, Teórica y Metodológica </a:t>
            </a:r>
            <a:endParaRPr lang="es-ES" sz="2400" dirty="0">
              <a:solidFill>
                <a:srgbClr val="0070C0"/>
              </a:solidFill>
            </a:endParaRPr>
          </a:p>
          <a:p>
            <a:pPr marL="0" indent="0" algn="just">
              <a:buNone/>
            </a:pPr>
            <a:r>
              <a:rPr lang="es-ES" sz="2400" dirty="0">
                <a:solidFill>
                  <a:schemeClr val="tx1"/>
                </a:solidFill>
              </a:rPr>
              <a:t>Al interior de dependencias, universidades, organismos no gubernamentales, asociaciones civiles y comunidades. </a:t>
            </a:r>
          </a:p>
          <a:p>
            <a:pPr marL="0" indent="0" algn="just">
              <a:buNone/>
            </a:pPr>
            <a:r>
              <a:rPr lang="es-ES" sz="2400" dirty="0" smtClean="0">
                <a:solidFill>
                  <a:schemeClr val="tx1"/>
                </a:solidFill>
              </a:rPr>
              <a:t>La </a:t>
            </a:r>
            <a:r>
              <a:rPr lang="es-ES" sz="2400" dirty="0">
                <a:solidFill>
                  <a:schemeClr val="tx1"/>
                </a:solidFill>
              </a:rPr>
              <a:t>finalidad es que el estudiante complemente su formación geográfica </a:t>
            </a:r>
            <a:r>
              <a:rPr lang="es-ES" sz="2400" dirty="0" smtClean="0">
                <a:solidFill>
                  <a:schemeClr val="tx1"/>
                </a:solidFill>
              </a:rPr>
              <a:t>aplicada y </a:t>
            </a:r>
            <a:r>
              <a:rPr lang="es-ES" sz="2400" dirty="0" smtClean="0">
                <a:solidFill>
                  <a:schemeClr val="tx1"/>
                </a:solidFill>
              </a:rPr>
              <a:t>adquiera </a:t>
            </a:r>
            <a:r>
              <a:rPr lang="es-ES" sz="2400" dirty="0">
                <a:solidFill>
                  <a:schemeClr val="tx1"/>
                </a:solidFill>
              </a:rPr>
              <a:t>un espíritu de responsabilidad, competitividad, dinamismo, empatía y experiencia, que a mediano y largo plazo </a:t>
            </a:r>
            <a:r>
              <a:rPr lang="es-ES" sz="2400" dirty="0" smtClean="0">
                <a:solidFill>
                  <a:schemeClr val="tx1"/>
                </a:solidFill>
              </a:rPr>
              <a:t>coadyuven </a:t>
            </a:r>
            <a:r>
              <a:rPr lang="es-ES" sz="2400" dirty="0">
                <a:solidFill>
                  <a:schemeClr val="tx1"/>
                </a:solidFill>
              </a:rPr>
              <a:t>a la preparación, capacitación y desarrollo profesional del </a:t>
            </a:r>
            <a:r>
              <a:rPr lang="es-ES" sz="2400" dirty="0" smtClean="0">
                <a:solidFill>
                  <a:schemeClr val="tx1"/>
                </a:solidFill>
              </a:rPr>
              <a:t>geógrafo</a:t>
            </a:r>
            <a:r>
              <a:rPr lang="en-US" sz="2400" dirty="0" smtClean="0">
                <a:solidFill>
                  <a:schemeClr val="tx1"/>
                </a:solidFill>
              </a:rPr>
              <a:t>.</a:t>
            </a:r>
          </a:p>
          <a:p>
            <a:pPr marL="0" indent="0" algn="just">
              <a:buNone/>
            </a:pPr>
            <a:r>
              <a:rPr lang="en-US" sz="2400" dirty="0" smtClean="0">
                <a:solidFill>
                  <a:schemeClr val="tx1"/>
                </a:solidFill>
              </a:rPr>
              <a:t>El material </a:t>
            </a:r>
            <a:r>
              <a:rPr lang="en-US" sz="2400" dirty="0" smtClean="0">
                <a:solidFill>
                  <a:schemeClr val="tx1"/>
                </a:solidFill>
              </a:rPr>
              <a:t>didáctico</a:t>
            </a:r>
            <a:r>
              <a:rPr lang="en-US" sz="2400" dirty="0" smtClean="0">
                <a:solidFill>
                  <a:schemeClr val="tx1"/>
                </a:solidFill>
              </a:rPr>
              <a:t> que </a:t>
            </a:r>
            <a:r>
              <a:rPr lang="en-US" sz="2400" dirty="0" smtClean="0">
                <a:solidFill>
                  <a:schemeClr val="tx1"/>
                </a:solidFill>
              </a:rPr>
              <a:t>aquí</a:t>
            </a:r>
            <a:r>
              <a:rPr lang="en-US" sz="2400" dirty="0" smtClean="0">
                <a:solidFill>
                  <a:schemeClr val="tx1"/>
                </a:solidFill>
              </a:rPr>
              <a:t> se </a:t>
            </a:r>
            <a:r>
              <a:rPr lang="en-US" sz="2400" dirty="0" smtClean="0">
                <a:solidFill>
                  <a:schemeClr val="tx1"/>
                </a:solidFill>
              </a:rPr>
              <a:t>muestra</a:t>
            </a:r>
            <a:r>
              <a:rPr lang="en-US" sz="2400" dirty="0" smtClean="0">
                <a:solidFill>
                  <a:schemeClr val="tx1"/>
                </a:solidFill>
              </a:rPr>
              <a:t>, </a:t>
            </a:r>
            <a:r>
              <a:rPr lang="en-US" sz="2400" dirty="0" smtClean="0">
                <a:solidFill>
                  <a:schemeClr val="tx1"/>
                </a:solidFill>
              </a:rPr>
              <a:t>es</a:t>
            </a:r>
            <a:r>
              <a:rPr lang="en-US" sz="2400" dirty="0" smtClean="0">
                <a:solidFill>
                  <a:schemeClr val="tx1"/>
                </a:solidFill>
              </a:rPr>
              <a:t> </a:t>
            </a:r>
            <a:r>
              <a:rPr lang="en-US" sz="2400" dirty="0" smtClean="0">
                <a:solidFill>
                  <a:schemeClr val="tx1"/>
                </a:solidFill>
              </a:rPr>
              <a:t>una</a:t>
            </a:r>
            <a:r>
              <a:rPr lang="en-US" sz="2400" dirty="0" smtClean="0">
                <a:solidFill>
                  <a:schemeClr val="tx1"/>
                </a:solidFill>
              </a:rPr>
              <a:t> version </a:t>
            </a:r>
            <a:r>
              <a:rPr lang="en-US" sz="2400" dirty="0" smtClean="0">
                <a:solidFill>
                  <a:schemeClr val="tx1"/>
                </a:solidFill>
              </a:rPr>
              <a:t>abreviada</a:t>
            </a:r>
            <a:r>
              <a:rPr lang="en-US" sz="2400" dirty="0" smtClean="0">
                <a:solidFill>
                  <a:schemeClr val="tx1"/>
                </a:solidFill>
              </a:rPr>
              <a:t> del </a:t>
            </a:r>
            <a:r>
              <a:rPr lang="en-US" sz="2400" dirty="0" smtClean="0">
                <a:solidFill>
                  <a:schemeClr val="tx1"/>
                </a:solidFill>
              </a:rPr>
              <a:t>ocupado</a:t>
            </a:r>
            <a:r>
              <a:rPr lang="en-US" sz="2400" dirty="0" smtClean="0">
                <a:solidFill>
                  <a:schemeClr val="tx1"/>
                </a:solidFill>
              </a:rPr>
              <a:t> </a:t>
            </a:r>
            <a:r>
              <a:rPr lang="en-US" sz="2400" dirty="0" smtClean="0">
                <a:solidFill>
                  <a:schemeClr val="tx1"/>
                </a:solidFill>
              </a:rPr>
              <a:t>en</a:t>
            </a:r>
            <a:r>
              <a:rPr lang="en-US" sz="2400" dirty="0" smtClean="0">
                <a:solidFill>
                  <a:schemeClr val="tx1"/>
                </a:solidFill>
              </a:rPr>
              <a:t> </a:t>
            </a:r>
            <a:r>
              <a:rPr lang="en-US" sz="2400" dirty="0" smtClean="0">
                <a:solidFill>
                  <a:schemeClr val="tx1"/>
                </a:solidFill>
              </a:rPr>
              <a:t>toda</a:t>
            </a:r>
            <a:r>
              <a:rPr lang="en-US" sz="2400" dirty="0" smtClean="0">
                <a:solidFill>
                  <a:schemeClr val="tx1"/>
                </a:solidFill>
              </a:rPr>
              <a:t> la UA y </a:t>
            </a:r>
            <a:r>
              <a:rPr lang="en-US" sz="2400" dirty="0" smtClean="0">
                <a:solidFill>
                  <a:schemeClr val="tx1"/>
                </a:solidFill>
              </a:rPr>
              <a:t>constituye</a:t>
            </a:r>
            <a:r>
              <a:rPr lang="en-US" sz="2400" dirty="0" smtClean="0">
                <a:solidFill>
                  <a:schemeClr val="tx1"/>
                </a:solidFill>
              </a:rPr>
              <a:t> </a:t>
            </a:r>
            <a:r>
              <a:rPr lang="en-US" sz="2400" dirty="0" smtClean="0">
                <a:solidFill>
                  <a:schemeClr val="tx1"/>
                </a:solidFill>
              </a:rPr>
              <a:t>una</a:t>
            </a:r>
            <a:r>
              <a:rPr lang="en-US" sz="2400" dirty="0" smtClean="0">
                <a:solidFill>
                  <a:schemeClr val="tx1"/>
                </a:solidFill>
              </a:rPr>
              <a:t> </a:t>
            </a:r>
            <a:r>
              <a:rPr lang="en-US" sz="2400" dirty="0" smtClean="0">
                <a:solidFill>
                  <a:schemeClr val="tx1"/>
                </a:solidFill>
              </a:rPr>
              <a:t>herramienta</a:t>
            </a:r>
            <a:r>
              <a:rPr lang="en-US" sz="2400" dirty="0" smtClean="0">
                <a:solidFill>
                  <a:schemeClr val="tx1"/>
                </a:solidFill>
              </a:rPr>
              <a:t> de apoyo docente para </a:t>
            </a:r>
            <a:r>
              <a:rPr lang="en-US" sz="2400" dirty="0">
                <a:solidFill>
                  <a:schemeClr val="tx1"/>
                </a:solidFill>
              </a:rPr>
              <a:t>f</a:t>
            </a:r>
            <a:r>
              <a:rPr lang="en-US" sz="2400" dirty="0" smtClean="0">
                <a:solidFill>
                  <a:schemeClr val="tx1"/>
                </a:solidFill>
              </a:rPr>
              <a:t>avorece y estimular el proceso de </a:t>
            </a:r>
            <a:r>
              <a:rPr lang="en-US" sz="2400" dirty="0" smtClean="0">
                <a:solidFill>
                  <a:schemeClr val="tx1"/>
                </a:solidFill>
              </a:rPr>
              <a:t>enseñanza</a:t>
            </a:r>
            <a:r>
              <a:rPr lang="en-US" sz="2400" dirty="0" smtClean="0">
                <a:solidFill>
                  <a:schemeClr val="tx1"/>
                </a:solidFill>
              </a:rPr>
              <a:t> y </a:t>
            </a:r>
            <a:r>
              <a:rPr lang="en-US" sz="2400" dirty="0" smtClean="0">
                <a:solidFill>
                  <a:schemeClr val="tx1"/>
                </a:solidFill>
              </a:rPr>
              <a:t>aprendizaje</a:t>
            </a:r>
            <a:endParaRPr lang="es-ES" sz="2400" dirty="0">
              <a:solidFill>
                <a:schemeClr val="tx1"/>
              </a:solidFill>
            </a:endParaRPr>
          </a:p>
        </p:txBody>
      </p:sp>
    </p:spTree>
    <p:extLst>
      <p:ext uri="{BB962C8B-B14F-4D97-AF65-F5344CB8AC3E}">
        <p14:creationId xmlns:p14="http://schemas.microsoft.com/office/powerpoint/2010/main" val="18316691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US" sz="2400" b="1" dirty="0">
                <a:solidFill>
                  <a:schemeClr val="tx1"/>
                </a:solidFill>
              </a:rPr>
              <a:t>5.- </a:t>
            </a:r>
            <a:r>
              <a:rPr lang="en-US" sz="2400" b="1" dirty="0" smtClean="0">
                <a:solidFill>
                  <a:schemeClr val="tx1"/>
                </a:solidFill>
              </a:rPr>
              <a:t>Memoria</a:t>
            </a:r>
            <a:r>
              <a:rPr lang="en-US" sz="2000" b="1" dirty="0" smtClean="0">
                <a:solidFill>
                  <a:schemeClr val="tx1"/>
                </a:solidFill>
              </a:rPr>
              <a:t/>
            </a:r>
            <a:br>
              <a:rPr lang="en-US" sz="2000" b="1" dirty="0" smtClean="0">
                <a:solidFill>
                  <a:schemeClr val="tx1"/>
                </a:solidFill>
              </a:rPr>
            </a:br>
            <a:r>
              <a:rPr lang="es-ES" sz="2000" dirty="0">
                <a:solidFill>
                  <a:schemeClr val="tx1"/>
                </a:solidFill>
              </a:rPr>
              <a:t>Cuando cumplas el total del tiempo registrado debes realizar tu memoria</a:t>
            </a:r>
            <a:endParaRPr lang="en-US" sz="2000" dirty="0">
              <a:solidFill>
                <a:schemeClr val="tx1"/>
              </a:solidFill>
            </a:endParaRPr>
          </a:p>
        </p:txBody>
      </p:sp>
      <p:pic>
        <p:nvPicPr>
          <p:cNvPr id="3" name="Imagen 2"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7212" y="1934448"/>
            <a:ext cx="8658535" cy="4138738"/>
          </a:xfrm>
          <a:prstGeom prst="rect">
            <a:avLst/>
          </a:prstGeom>
        </p:spPr>
      </p:pic>
    </p:spTree>
    <p:extLst>
      <p:ext uri="{BB962C8B-B14F-4D97-AF65-F5344CB8AC3E}">
        <p14:creationId xmlns:p14="http://schemas.microsoft.com/office/powerpoint/2010/main" val="4652638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ES" sz="2400" b="1" dirty="0">
                <a:solidFill>
                  <a:schemeClr val="tx1"/>
                </a:solidFill>
              </a:rPr>
              <a:t>6.- Evaluación de la unidad </a:t>
            </a:r>
            <a:r>
              <a:rPr lang="es-ES" sz="2400" b="1" dirty="0" smtClean="0">
                <a:solidFill>
                  <a:schemeClr val="tx1"/>
                </a:solidFill>
              </a:rPr>
              <a:t>receptora</a:t>
            </a:r>
            <a:r>
              <a:rPr lang="es-ES" sz="2000" b="1" dirty="0" smtClean="0">
                <a:solidFill>
                  <a:schemeClr val="tx1"/>
                </a:solidFill>
              </a:rPr>
              <a:t/>
            </a:r>
            <a:br>
              <a:rPr lang="es-ES" sz="2000" b="1" dirty="0" smtClean="0">
                <a:solidFill>
                  <a:schemeClr val="tx1"/>
                </a:solidFill>
              </a:rPr>
            </a:br>
            <a:r>
              <a:rPr lang="es-ES" sz="2000" dirty="0">
                <a:solidFill>
                  <a:schemeClr val="tx1"/>
                </a:solidFill>
              </a:rPr>
              <a:t>Debes descargar el formato PDF que se genera en el sistema y llevarlo  con el responsable inmediato de la unidad receptora</a:t>
            </a:r>
            <a:endParaRPr lang="en-US" sz="2000" dirty="0">
              <a:solidFill>
                <a:schemeClr val="tx1"/>
              </a:solidFill>
            </a:endParaRPr>
          </a:p>
        </p:txBody>
      </p:sp>
      <p:pic>
        <p:nvPicPr>
          <p:cNvPr id="3" name="Imagen 2"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8693" y="2021450"/>
            <a:ext cx="7975574" cy="3910803"/>
          </a:xfrm>
          <a:prstGeom prst="rect">
            <a:avLst/>
          </a:prstGeom>
        </p:spPr>
      </p:pic>
    </p:spTree>
    <p:extLst>
      <p:ext uri="{BB962C8B-B14F-4D97-AF65-F5344CB8AC3E}">
        <p14:creationId xmlns:p14="http://schemas.microsoft.com/office/powerpoint/2010/main" val="6071350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27908" y="809118"/>
            <a:ext cx="10058400" cy="1450757"/>
          </a:xfrm>
        </p:spPr>
        <p:txBody>
          <a:bodyPr>
            <a:normAutofit fontScale="90000"/>
          </a:bodyPr>
          <a:lstStyle/>
          <a:p>
            <a:r>
              <a:rPr lang="es-ES" sz="2700" dirty="0">
                <a:solidFill>
                  <a:schemeClr val="tx1"/>
                </a:solidFill>
              </a:rPr>
              <a:t>7.- Evaluación del practicante</a:t>
            </a:r>
            <a:r>
              <a:rPr lang="es-ES" sz="2200" dirty="0">
                <a:solidFill>
                  <a:schemeClr val="tx1"/>
                </a:solidFill>
              </a:rPr>
              <a:t/>
            </a:r>
            <a:br>
              <a:rPr lang="es-ES" sz="2200" dirty="0">
                <a:solidFill>
                  <a:schemeClr val="tx1"/>
                </a:solidFill>
              </a:rPr>
            </a:br>
            <a:r>
              <a:rPr lang="es-ES" sz="2200" dirty="0">
                <a:solidFill>
                  <a:schemeClr val="tx1"/>
                </a:solidFill>
              </a:rPr>
              <a:t>Debes dar clic en la opción evaluación del practicante y seleccionar una opción de respuesta para las preguntas visualizadas en pantalla.</a:t>
            </a:r>
            <a:r>
              <a:rPr lang="es-ES" dirty="0"/>
              <a:t/>
            </a:r>
            <a:br>
              <a:rPr lang="es-ES" dirty="0"/>
            </a:br>
            <a:endParaRPr lang="en-US" dirty="0"/>
          </a:p>
        </p:txBody>
      </p:sp>
      <p:pic>
        <p:nvPicPr>
          <p:cNvPr id="3" name="Imagen 2"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1278" y="1902331"/>
            <a:ext cx="8391660" cy="3920513"/>
          </a:xfrm>
          <a:prstGeom prst="rect">
            <a:avLst/>
          </a:prstGeom>
        </p:spPr>
      </p:pic>
    </p:spTree>
    <p:extLst>
      <p:ext uri="{BB962C8B-B14F-4D97-AF65-F5344CB8AC3E}">
        <p14:creationId xmlns:p14="http://schemas.microsoft.com/office/powerpoint/2010/main" val="20265102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82320" y="2120901"/>
            <a:ext cx="4992388" cy="2821966"/>
          </a:xfrm>
        </p:spPr>
        <p:txBody>
          <a:bodyPr>
            <a:normAutofit/>
          </a:bodyPr>
          <a:lstStyle/>
          <a:p>
            <a:r>
              <a:rPr lang="es-ES" sz="2000" dirty="0" smtClean="0">
                <a:solidFill>
                  <a:schemeClr val="tx1"/>
                </a:solidFill>
              </a:rPr>
              <a:t>Una </a:t>
            </a:r>
            <a:r>
              <a:rPr lang="es-ES" sz="2000" dirty="0">
                <a:solidFill>
                  <a:schemeClr val="tx1"/>
                </a:solidFill>
              </a:rPr>
              <a:t>vez concluido todo el proceso, el sistema genera la constancia de liberación, la cual puedes </a:t>
            </a:r>
            <a:r>
              <a:rPr lang="es-ES" sz="2000" dirty="0" smtClean="0">
                <a:solidFill>
                  <a:schemeClr val="tx1"/>
                </a:solidFill>
              </a:rPr>
              <a:t>consultar, </a:t>
            </a:r>
            <a:r>
              <a:rPr lang="es-ES" sz="2000" dirty="0">
                <a:solidFill>
                  <a:schemeClr val="tx1"/>
                </a:solidFill>
              </a:rPr>
              <a:t>sin embargo</a:t>
            </a:r>
            <a:r>
              <a:rPr lang="es-ES" sz="2000" dirty="0" smtClean="0">
                <a:solidFill>
                  <a:schemeClr val="tx1"/>
                </a:solidFill>
              </a:rPr>
              <a:t>,</a:t>
            </a:r>
            <a:r>
              <a:rPr lang="es-ES" sz="2000" dirty="0">
                <a:solidFill>
                  <a:schemeClr val="tx1"/>
                </a:solidFill>
              </a:rPr>
              <a:t> la emisión de dicho documento es parte de las funciones del Responsable de prácticas y estancias  en el espacio académico, quien deberá recabar las firmas correspondientes  y entregártela </a:t>
            </a:r>
            <a:r>
              <a:rPr lang="es-ES" sz="2000" dirty="0" smtClean="0">
                <a:solidFill>
                  <a:schemeClr val="tx1"/>
                </a:solidFill>
              </a:rPr>
              <a:t>como </a:t>
            </a:r>
            <a:r>
              <a:rPr lang="es-ES" sz="2000" dirty="0">
                <a:solidFill>
                  <a:schemeClr val="tx1"/>
                </a:solidFill>
              </a:rPr>
              <a:t>el paso final para liberar la práctica o estancia profesional.</a:t>
            </a:r>
            <a:r>
              <a:rPr lang="es-ES" sz="2400" dirty="0"/>
              <a:t/>
            </a:r>
            <a:br>
              <a:rPr lang="es-ES" sz="2400" dirty="0"/>
            </a:br>
            <a:endParaRPr lang="en-US" sz="2400" dirty="0"/>
          </a:p>
        </p:txBody>
      </p:sp>
      <p:pic>
        <p:nvPicPr>
          <p:cNvPr id="4" name="Imagen 3"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54536" y="1853434"/>
            <a:ext cx="3497284" cy="4408419"/>
          </a:xfrm>
          <a:prstGeom prst="rect">
            <a:avLst/>
          </a:prstGeom>
        </p:spPr>
      </p:pic>
      <p:sp>
        <p:nvSpPr>
          <p:cNvPr id="5" name="CuadroTexto 4"/>
          <p:cNvSpPr txBox="1"/>
          <p:nvPr/>
        </p:nvSpPr>
        <p:spPr>
          <a:xfrm>
            <a:off x="1530049" y="1041884"/>
            <a:ext cx="7010400" cy="1200329"/>
          </a:xfrm>
          <a:prstGeom prst="rect">
            <a:avLst/>
          </a:prstGeom>
          <a:noFill/>
        </p:spPr>
        <p:txBody>
          <a:bodyPr wrap="square" rtlCol="0">
            <a:spAutoFit/>
          </a:bodyPr>
          <a:lstStyle/>
          <a:p>
            <a:r>
              <a:rPr lang="es-ES" sz="2400" dirty="0">
                <a:solidFill>
                  <a:schemeClr val="tx1">
                    <a:lumMod val="75000"/>
                    <a:lumOff val="25000"/>
                  </a:schemeClr>
                </a:solidFill>
              </a:rPr>
              <a:t>8.- Término de la práctica o estancia profesional</a:t>
            </a:r>
            <a:r>
              <a:rPr lang="es-ES" sz="2400" b="1" dirty="0">
                <a:solidFill>
                  <a:schemeClr val="tx1">
                    <a:lumMod val="75000"/>
                    <a:lumOff val="25000"/>
                  </a:schemeClr>
                </a:solidFill>
              </a:rPr>
              <a:t/>
            </a:r>
            <a:br>
              <a:rPr lang="es-ES" sz="2400" b="1" dirty="0">
                <a:solidFill>
                  <a:schemeClr val="tx1">
                    <a:lumMod val="75000"/>
                    <a:lumOff val="25000"/>
                  </a:schemeClr>
                </a:solidFill>
              </a:rPr>
            </a:br>
            <a:r>
              <a:rPr lang="es-ES" sz="2400" dirty="0">
                <a:solidFill>
                  <a:schemeClr val="tx1">
                    <a:lumMod val="75000"/>
                    <a:lumOff val="25000"/>
                  </a:schemeClr>
                </a:solidFill>
              </a:rPr>
              <a:t/>
            </a:r>
            <a:br>
              <a:rPr lang="es-ES" sz="2400" dirty="0">
                <a:solidFill>
                  <a:schemeClr val="tx1">
                    <a:lumMod val="75000"/>
                    <a:lumOff val="25000"/>
                  </a:schemeClr>
                </a:solidFill>
              </a:rPr>
            </a:br>
            <a:endParaRPr lang="es-MX" sz="2400" dirty="0">
              <a:solidFill>
                <a:schemeClr val="tx1">
                  <a:lumMod val="75000"/>
                  <a:lumOff val="25000"/>
                </a:schemeClr>
              </a:solidFill>
            </a:endParaRPr>
          </a:p>
        </p:txBody>
      </p:sp>
    </p:spTree>
    <p:extLst>
      <p:ext uri="{BB962C8B-B14F-4D97-AF65-F5344CB8AC3E}">
        <p14:creationId xmlns:p14="http://schemas.microsoft.com/office/powerpoint/2010/main" val="39316208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dirty="0"/>
              <a:t>2.2 Elaboración e integración del Plan de Trabajo e </a:t>
            </a:r>
            <a:r>
              <a:rPr lang="es-ES" sz="4000" dirty="0" smtClean="0"/>
              <a:t>informes.</a:t>
            </a:r>
            <a:endParaRPr lang="en-US" sz="4000" dirty="0"/>
          </a:p>
        </p:txBody>
      </p:sp>
      <p:sp>
        <p:nvSpPr>
          <p:cNvPr id="3" name="Marcador de contenido 2"/>
          <p:cNvSpPr>
            <a:spLocks noGrp="1"/>
          </p:cNvSpPr>
          <p:nvPr>
            <p:ph sz="half" idx="1"/>
          </p:nvPr>
        </p:nvSpPr>
        <p:spPr>
          <a:xfrm>
            <a:off x="1785257" y="2291367"/>
            <a:ext cx="5121531" cy="3777622"/>
          </a:xfrm>
        </p:spPr>
        <p:txBody>
          <a:bodyPr>
            <a:normAutofit/>
          </a:bodyPr>
          <a:lstStyle/>
          <a:p>
            <a:pPr algn="just"/>
            <a:r>
              <a:rPr lang="es-MX" sz="2000" dirty="0" smtClean="0"/>
              <a:t>Se realizaran informes mensuales en el que se exprese el trabajo y el avance que ha tenido el alumno en las practicas profesionales.</a:t>
            </a:r>
          </a:p>
          <a:p>
            <a:pPr algn="just"/>
            <a:endParaRPr lang="es-MX" sz="2000" dirty="0" smtClean="0"/>
          </a:p>
          <a:p>
            <a:pPr algn="just"/>
            <a:r>
              <a:rPr lang="es-MX" sz="2000" dirty="0" smtClean="0"/>
              <a:t>Estos informes deberán ser entregados al profesor responsable de e </a:t>
            </a:r>
            <a:r>
              <a:rPr lang="es-MX" sz="2000" dirty="0" smtClean="0"/>
              <a:t>seguimiento </a:t>
            </a:r>
            <a:r>
              <a:rPr lang="es-MX" sz="2000" dirty="0" smtClean="0"/>
              <a:t>de las mismas.</a:t>
            </a:r>
            <a:endParaRPr lang="en-US" sz="2000" dirty="0"/>
          </a:p>
        </p:txBody>
      </p:sp>
      <p:pic>
        <p:nvPicPr>
          <p:cNvPr id="5" name="Marcador de contenido 4"/>
          <p:cNvPicPr>
            <a:picLocks noGrp="1" noChangeAspect="1"/>
          </p:cNvPicPr>
          <p:nvPr>
            <p:ph sz="half" idx="2"/>
          </p:nvPr>
        </p:nvPicPr>
        <p:blipFill rotWithShape="1">
          <a:blip r:embed="rId2"/>
          <a:srcRect r="3710" b="6619"/>
          <a:stretch/>
        </p:blipFill>
        <p:spPr>
          <a:xfrm>
            <a:off x="7730067" y="2291367"/>
            <a:ext cx="3126620" cy="2937824"/>
          </a:xfrm>
          <a:prstGeom prst="rect">
            <a:avLst/>
          </a:prstGeom>
          <a:ln>
            <a:noFill/>
          </a:ln>
          <a:effectLst>
            <a:softEdge rad="112500"/>
          </a:effectLst>
        </p:spPr>
      </p:pic>
    </p:spTree>
    <p:extLst>
      <p:ext uri="{BB962C8B-B14F-4D97-AF65-F5344CB8AC3E}">
        <p14:creationId xmlns:p14="http://schemas.microsoft.com/office/powerpoint/2010/main" val="15419890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dirty="0"/>
              <a:t>2.3 Seguimiento de las actividades en la incorporación a las </a:t>
            </a:r>
            <a:r>
              <a:rPr lang="es-ES" sz="4000" dirty="0" smtClean="0"/>
              <a:t>prácticas</a:t>
            </a:r>
            <a:endParaRPr lang="en-US" sz="4000" dirty="0"/>
          </a:p>
        </p:txBody>
      </p:sp>
      <p:sp>
        <p:nvSpPr>
          <p:cNvPr id="4" name="Marcador de contenido 3"/>
          <p:cNvSpPr>
            <a:spLocks noGrp="1"/>
          </p:cNvSpPr>
          <p:nvPr>
            <p:ph sz="half" idx="1"/>
          </p:nvPr>
        </p:nvSpPr>
        <p:spPr>
          <a:xfrm>
            <a:off x="1410789" y="2301394"/>
            <a:ext cx="5182491" cy="3777622"/>
          </a:xfrm>
        </p:spPr>
        <p:txBody>
          <a:bodyPr>
            <a:noAutofit/>
          </a:bodyPr>
          <a:lstStyle/>
          <a:p>
            <a:pPr algn="just"/>
            <a:r>
              <a:rPr lang="es-MX" sz="2000" dirty="0" smtClean="0"/>
              <a:t>Con ayuda de los informes se tendrá un seguimiento del trabajo por parte del alumno.</a:t>
            </a:r>
          </a:p>
          <a:p>
            <a:pPr algn="just"/>
            <a:r>
              <a:rPr lang="es-MX" sz="2000" dirty="0" smtClean="0"/>
              <a:t>También se tendrá que hacer un registro de el avance por medio de la plataforma en la que se registraron las practicas profesionales. </a:t>
            </a:r>
            <a:endParaRPr lang="es-MX" sz="2000" dirty="0" smtClean="0"/>
          </a:p>
          <a:p>
            <a:pPr algn="just"/>
            <a:r>
              <a:rPr lang="es-MX" dirty="0" smtClean="0"/>
              <a:t>Es importante aclarar que el proceso de desarrollo de las Practicas Profesionales es auditable: esto significa que el docente debe contar con todas y cada una de las evidencias de desempeño de cada estudiante.</a:t>
            </a:r>
            <a:endParaRPr lang="es-MX" sz="2000" dirty="0" smtClean="0"/>
          </a:p>
          <a:p>
            <a:pPr algn="just"/>
            <a:endParaRPr lang="en-US" sz="2000" dirty="0"/>
          </a:p>
        </p:txBody>
      </p:sp>
      <p:pic>
        <p:nvPicPr>
          <p:cNvPr id="6" name="Marcador de contenido 5"/>
          <p:cNvPicPr>
            <a:picLocks noGrp="1" noChangeAspect="1"/>
          </p:cNvPicPr>
          <p:nvPr>
            <p:ph sz="half" idx="2"/>
          </p:nvPr>
        </p:nvPicPr>
        <p:blipFill>
          <a:blip r:embed="rId2"/>
          <a:stretch>
            <a:fillRect/>
          </a:stretch>
        </p:blipFill>
        <p:spPr>
          <a:xfrm>
            <a:off x="7700091" y="2458305"/>
            <a:ext cx="2018480" cy="2330427"/>
          </a:xfrm>
          <a:prstGeom prst="rect">
            <a:avLst/>
          </a:prstGeom>
          <a:ln>
            <a:noFill/>
          </a:ln>
          <a:effectLst>
            <a:softEdge rad="112500"/>
          </a:effectLst>
        </p:spPr>
      </p:pic>
    </p:spTree>
    <p:extLst>
      <p:ext uri="{BB962C8B-B14F-4D97-AF65-F5344CB8AC3E}">
        <p14:creationId xmlns:p14="http://schemas.microsoft.com/office/powerpoint/2010/main" val="14239037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US" sz="4000" dirty="0"/>
              <a:t>2.4 </a:t>
            </a:r>
            <a:r>
              <a:rPr lang="en-US" sz="4000" dirty="0"/>
              <a:t>Visitas</a:t>
            </a:r>
            <a:r>
              <a:rPr lang="en-US" sz="4000" dirty="0"/>
              <a:t> de </a:t>
            </a:r>
            <a:r>
              <a:rPr lang="en-US" sz="4000" dirty="0" smtClean="0"/>
              <a:t>seguimiento</a:t>
            </a:r>
            <a:endParaRPr lang="en-US" sz="4000" dirty="0"/>
          </a:p>
        </p:txBody>
      </p:sp>
      <p:sp>
        <p:nvSpPr>
          <p:cNvPr id="4" name="Marcador de contenido 3"/>
          <p:cNvSpPr>
            <a:spLocks noGrp="1"/>
          </p:cNvSpPr>
          <p:nvPr>
            <p:ph sz="half" idx="1"/>
          </p:nvPr>
        </p:nvSpPr>
        <p:spPr>
          <a:xfrm>
            <a:off x="1306283" y="2472751"/>
            <a:ext cx="5416733" cy="3179112"/>
          </a:xfrm>
        </p:spPr>
        <p:txBody>
          <a:bodyPr>
            <a:normAutofit/>
          </a:bodyPr>
          <a:lstStyle/>
          <a:p>
            <a:pPr algn="just"/>
            <a:r>
              <a:rPr lang="es-MX" sz="2000" dirty="0"/>
              <a:t>El profesor encargado de el seguimiento de las prácticas </a:t>
            </a:r>
            <a:r>
              <a:rPr lang="es-MX" sz="2000" dirty="0" smtClean="0"/>
              <a:t>realizará, al menos </a:t>
            </a:r>
            <a:r>
              <a:rPr lang="es-MX" sz="2000" dirty="0"/>
              <a:t>una </a:t>
            </a:r>
            <a:r>
              <a:rPr lang="es-MX" sz="2000" dirty="0" smtClean="0"/>
              <a:t>visita en el semestre, a </a:t>
            </a:r>
            <a:r>
              <a:rPr lang="es-MX" sz="2000" dirty="0"/>
              <a:t>la institución donde el alumno este realizando las </a:t>
            </a:r>
            <a:r>
              <a:rPr lang="es-MX" sz="2000" dirty="0" smtClean="0"/>
              <a:t>prácticas </a:t>
            </a:r>
            <a:r>
              <a:rPr lang="es-MX" sz="2000" dirty="0"/>
              <a:t>profesionales </a:t>
            </a:r>
            <a:r>
              <a:rPr lang="es-MX" sz="2000" dirty="0" smtClean="0"/>
              <a:t>para verificar su desempeño mediante una entrevista  con </a:t>
            </a:r>
            <a:r>
              <a:rPr lang="es-MX" sz="2000" dirty="0"/>
              <a:t>el jefe inmediato del mismo, y corroborar </a:t>
            </a:r>
            <a:r>
              <a:rPr lang="es-MX" dirty="0" smtClean="0"/>
              <a:t>la pertinencia del</a:t>
            </a:r>
            <a:r>
              <a:rPr lang="es-MX" sz="2000" dirty="0" smtClean="0"/>
              <a:t> </a:t>
            </a:r>
            <a:r>
              <a:rPr lang="es-MX" sz="2000" dirty="0"/>
              <a:t>trabajo que se </a:t>
            </a:r>
            <a:r>
              <a:rPr lang="es-MX" sz="2000" dirty="0" smtClean="0"/>
              <a:t>está </a:t>
            </a:r>
            <a:r>
              <a:rPr lang="es-MX" sz="2000" dirty="0"/>
              <a:t>realizando</a:t>
            </a:r>
            <a:r>
              <a:rPr lang="es-MX" sz="2000" dirty="0" smtClean="0"/>
              <a:t>.</a:t>
            </a:r>
          </a:p>
          <a:p>
            <a:pPr algn="just"/>
            <a:endParaRPr lang="en-US" sz="2000" dirty="0"/>
          </a:p>
        </p:txBody>
      </p:sp>
      <p:pic>
        <p:nvPicPr>
          <p:cNvPr id="6" name="Picture 2" descr="https://tse1.mm.bing.net/th?id=OIP.R9BSUZiM_2KGu8g44_IP0wHaFf&amp;pid=Api&amp;P=0&amp;w=218&amp;h=16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247468" y="2556614"/>
            <a:ext cx="4165212" cy="309524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68336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99587" y="295626"/>
            <a:ext cx="8911687" cy="1280890"/>
          </a:xfrm>
        </p:spPr>
        <p:txBody>
          <a:bodyPr>
            <a:normAutofit/>
          </a:bodyPr>
          <a:lstStyle/>
          <a:p>
            <a:pPr algn="ctr"/>
            <a:r>
              <a:rPr lang="es-MX" sz="3600" b="1" dirty="0">
                <a:solidFill>
                  <a:srgbClr val="002060"/>
                </a:solidFill>
              </a:rPr>
              <a:t>ESTRUCTURA DE LA UNIDAD DE APRENDIZAJE</a:t>
            </a:r>
            <a:endParaRPr lang="en-US" sz="3600" b="1" dirty="0">
              <a:solidFill>
                <a:srgbClr val="002060"/>
              </a:solidFill>
            </a:endParaRPr>
          </a:p>
        </p:txBody>
      </p:sp>
      <p:sp>
        <p:nvSpPr>
          <p:cNvPr id="3" name="Marcador de contenido 2"/>
          <p:cNvSpPr>
            <a:spLocks noGrp="1"/>
          </p:cNvSpPr>
          <p:nvPr>
            <p:ph sz="half" idx="1"/>
          </p:nvPr>
        </p:nvSpPr>
        <p:spPr>
          <a:xfrm>
            <a:off x="1140821" y="2087919"/>
            <a:ext cx="10029216" cy="1176270"/>
          </a:xfrm>
        </p:spPr>
        <p:txBody>
          <a:bodyPr>
            <a:normAutofit/>
          </a:bodyPr>
          <a:lstStyle/>
          <a:p>
            <a:pPr marL="0" indent="0">
              <a:buNone/>
            </a:pPr>
            <a:r>
              <a:rPr lang="es-ES" sz="2000" dirty="0" smtClean="0"/>
              <a:t>Unidad </a:t>
            </a:r>
            <a:r>
              <a:rPr lang="es-ES" dirty="0" smtClean="0"/>
              <a:t>III. </a:t>
            </a:r>
            <a:r>
              <a:rPr lang="es-ES" sz="2000" dirty="0" smtClean="0"/>
              <a:t>La </a:t>
            </a:r>
            <a:r>
              <a:rPr lang="es-ES" sz="2000" dirty="0"/>
              <a:t>importancia de la evaluación y autoevaluación en el proceso del seguimiento académico, en las prácticas profesionales. </a:t>
            </a:r>
            <a:endParaRPr lang="en-US" sz="2000" dirty="0"/>
          </a:p>
        </p:txBody>
      </p:sp>
      <p:sp>
        <p:nvSpPr>
          <p:cNvPr id="4" name="Marcador de contenido 3"/>
          <p:cNvSpPr>
            <a:spLocks noGrp="1"/>
          </p:cNvSpPr>
          <p:nvPr>
            <p:ph sz="half" idx="2"/>
          </p:nvPr>
        </p:nvSpPr>
        <p:spPr>
          <a:xfrm>
            <a:off x="1585736" y="3325149"/>
            <a:ext cx="9139387" cy="2290112"/>
          </a:xfrm>
        </p:spPr>
        <p:txBody>
          <a:bodyPr/>
          <a:lstStyle/>
          <a:p>
            <a:pPr algn="just"/>
            <a:r>
              <a:rPr lang="es-ES" dirty="0">
                <a:solidFill>
                  <a:schemeClr val="accent4">
                    <a:lumMod val="50000"/>
                  </a:schemeClr>
                </a:solidFill>
              </a:rPr>
              <a:t>3.1 Importancia de la evaluación de un programa de trabajo y/o </a:t>
            </a:r>
            <a:r>
              <a:rPr lang="es-ES" dirty="0" smtClean="0">
                <a:solidFill>
                  <a:schemeClr val="accent4">
                    <a:lumMod val="50000"/>
                  </a:schemeClr>
                </a:solidFill>
              </a:rPr>
              <a:t>proyecto.</a:t>
            </a:r>
            <a:endParaRPr lang="es-ES" dirty="0">
              <a:solidFill>
                <a:schemeClr val="accent4">
                  <a:lumMod val="50000"/>
                </a:schemeClr>
              </a:solidFill>
            </a:endParaRPr>
          </a:p>
          <a:p>
            <a:pPr algn="just"/>
            <a:r>
              <a:rPr lang="es-ES" dirty="0">
                <a:solidFill>
                  <a:schemeClr val="accent4">
                    <a:lumMod val="50000"/>
                  </a:schemeClr>
                </a:solidFill>
              </a:rPr>
              <a:t>3.2 Análisis FODA referente a la actividad de práctica profesional de acuerdo al perfil profesional. </a:t>
            </a:r>
          </a:p>
        </p:txBody>
      </p:sp>
    </p:spTree>
    <p:extLst>
      <p:ext uri="{BB962C8B-B14F-4D97-AF65-F5344CB8AC3E}">
        <p14:creationId xmlns:p14="http://schemas.microsoft.com/office/powerpoint/2010/main" val="2214529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600" dirty="0"/>
              <a:t>3.1 Importancia de la evaluación de un programa de trabajo y/o proyecto</a:t>
            </a:r>
            <a:r>
              <a:rPr lang="es-ES" sz="3600" dirty="0" smtClean="0"/>
              <a:t>.</a:t>
            </a:r>
            <a:endParaRPr lang="en-US" sz="3600" dirty="0"/>
          </a:p>
        </p:txBody>
      </p:sp>
      <p:sp>
        <p:nvSpPr>
          <p:cNvPr id="3" name="Marcador de contenido 2"/>
          <p:cNvSpPr>
            <a:spLocks noGrp="1"/>
          </p:cNvSpPr>
          <p:nvPr>
            <p:ph sz="half" idx="1"/>
          </p:nvPr>
        </p:nvSpPr>
        <p:spPr>
          <a:xfrm>
            <a:off x="1380370" y="2225224"/>
            <a:ext cx="9492220" cy="4022502"/>
          </a:xfrm>
        </p:spPr>
        <p:txBody>
          <a:bodyPr/>
          <a:lstStyle/>
          <a:p>
            <a:pPr algn="just"/>
            <a:r>
              <a:rPr lang="es-ES" dirty="0">
                <a:solidFill>
                  <a:schemeClr val="tx1"/>
                </a:solidFill>
              </a:rPr>
              <a:t>La práctica profesional es importante para que un individuo, normalmente estudiante, pueda desarrollar sus habilidades y actitudes frente a </a:t>
            </a:r>
            <a:r>
              <a:rPr lang="es-ES" dirty="0" smtClean="0">
                <a:solidFill>
                  <a:schemeClr val="tx1"/>
                </a:solidFill>
              </a:rPr>
              <a:t>un trabajo</a:t>
            </a:r>
            <a:r>
              <a:rPr lang="es-ES" dirty="0">
                <a:solidFill>
                  <a:schemeClr val="tx1"/>
                </a:solidFill>
              </a:rPr>
              <a:t>  o puesto de trabajo específico, </a:t>
            </a:r>
            <a:r>
              <a:rPr lang="es-ES" dirty="0" smtClean="0">
                <a:solidFill>
                  <a:schemeClr val="tx1"/>
                </a:solidFill>
              </a:rPr>
              <a:t>mostrando </a:t>
            </a:r>
            <a:r>
              <a:rPr lang="es-ES" dirty="0">
                <a:solidFill>
                  <a:schemeClr val="tx1"/>
                </a:solidFill>
              </a:rPr>
              <a:t>lo que sabe y aprendiendo un poco sobre su </a:t>
            </a:r>
            <a:r>
              <a:rPr lang="es-ES" dirty="0" smtClean="0">
                <a:solidFill>
                  <a:schemeClr val="tx1"/>
                </a:solidFill>
              </a:rPr>
              <a:t>campo disciplinar en que fue formado.</a:t>
            </a:r>
            <a:endParaRPr lang="es-ES" dirty="0" smtClean="0">
              <a:solidFill>
                <a:schemeClr val="tx1"/>
              </a:solidFill>
            </a:endParaRPr>
          </a:p>
          <a:p>
            <a:pPr algn="just"/>
            <a:r>
              <a:rPr lang="es-ES" dirty="0"/>
              <a:t>Las </a:t>
            </a:r>
            <a:r>
              <a:rPr lang="es-ES" dirty="0" smtClean="0"/>
              <a:t>prácticas profesionales </a:t>
            </a:r>
            <a:r>
              <a:rPr lang="es-ES" dirty="0"/>
              <a:t>son un </a:t>
            </a:r>
            <a:r>
              <a:rPr lang="es-ES" dirty="0" smtClean="0"/>
              <a:t>elemento </a:t>
            </a:r>
            <a:r>
              <a:rPr lang="es-ES" dirty="0"/>
              <a:t>clave </a:t>
            </a:r>
            <a:r>
              <a:rPr lang="es-ES" dirty="0" smtClean="0"/>
              <a:t>en la formación final del estudiante y del  </a:t>
            </a:r>
            <a:r>
              <a:rPr lang="es-ES" dirty="0"/>
              <a:t>futuro de cualquier persona que se quiera insertar en el mundo laboral</a:t>
            </a:r>
            <a:r>
              <a:rPr lang="es-ES" dirty="0" smtClean="0"/>
              <a:t>.</a:t>
            </a:r>
          </a:p>
          <a:p>
            <a:pPr algn="just"/>
            <a:r>
              <a:rPr lang="es-ES" dirty="0"/>
              <a:t>Para formarte como profesional es fundamental una práctica relacionada con tus estudios académicos que te permita aplicar tus </a:t>
            </a:r>
            <a:r>
              <a:rPr lang="es-ES" dirty="0" smtClean="0"/>
              <a:t>conocimientos, de allí la importancia de hacerlas un </a:t>
            </a:r>
            <a:r>
              <a:rPr lang="es-ES" dirty="0" smtClean="0"/>
              <a:t>un</a:t>
            </a:r>
            <a:r>
              <a:rPr lang="es-ES" dirty="0" smtClean="0"/>
              <a:t> sector o institución directamente relacionada con tu formación profesional</a:t>
            </a:r>
            <a:endParaRPr lang="en-US" dirty="0">
              <a:solidFill>
                <a:schemeClr val="tx1"/>
              </a:solidFill>
            </a:endParaRPr>
          </a:p>
        </p:txBody>
      </p:sp>
    </p:spTree>
    <p:extLst>
      <p:ext uri="{BB962C8B-B14F-4D97-AF65-F5344CB8AC3E}">
        <p14:creationId xmlns:p14="http://schemas.microsoft.com/office/powerpoint/2010/main" val="8272247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100" dirty="0"/>
              <a:t>3.2 Análisis FODA referente a la actividad de práctica profesional de acuerdo al perfil profesional. </a:t>
            </a:r>
            <a:endParaRPr lang="en-US" dirty="0"/>
          </a:p>
        </p:txBody>
      </p:sp>
      <p:sp>
        <p:nvSpPr>
          <p:cNvPr id="6" name="Marcador de contenido 5"/>
          <p:cNvSpPr>
            <a:spLocks noGrp="1"/>
          </p:cNvSpPr>
          <p:nvPr>
            <p:ph idx="1"/>
          </p:nvPr>
        </p:nvSpPr>
        <p:spPr>
          <a:xfrm>
            <a:off x="1097280" y="2314855"/>
            <a:ext cx="6165668" cy="3059505"/>
          </a:xfrm>
        </p:spPr>
        <p:txBody>
          <a:bodyPr>
            <a:noAutofit/>
          </a:bodyPr>
          <a:lstStyle/>
          <a:p>
            <a:endParaRPr lang="es-MX" dirty="0" smtClean="0"/>
          </a:p>
          <a:p>
            <a:pPr algn="just"/>
            <a:r>
              <a:rPr lang="es-MX" dirty="0" smtClean="0"/>
              <a:t>Al finalizar el curso, el alumno deberá realizar un análisis FODA destacando sus áreas de oportunidad, sus fortalezas, sus amenazas y debilidades de en el ámbito de despeño donde estuvo realizando sus prácticas. </a:t>
            </a:r>
            <a:endParaRPr lang="es-MX" dirty="0" smtClean="0"/>
          </a:p>
          <a:p>
            <a:pPr algn="just"/>
            <a:r>
              <a:rPr lang="es-MX" dirty="0" smtClean="0"/>
              <a:t>Es importante destacar que dicho análisis es un ejercicio de reflexión y autocrítica del propio estudiante y le permite poner en juego sus valores éticos, como base para un eventual desempeño profesional</a:t>
            </a:r>
            <a:endParaRPr lang="es-MX" dirty="0" smtClean="0"/>
          </a:p>
          <a:p>
            <a:endParaRPr lang="es-MX" dirty="0" smtClean="0"/>
          </a:p>
          <a:p>
            <a:endParaRPr lang="es-MX" dirty="0"/>
          </a:p>
        </p:txBody>
      </p:sp>
      <p:pic>
        <p:nvPicPr>
          <p:cNvPr id="1026" name="Picture 2" descr="Resultado de imagen para analisis fo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61379" y="2596380"/>
            <a:ext cx="3971634" cy="2496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74506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Recomendaciones </a:t>
            </a:r>
            <a:r>
              <a:rPr lang="es-MX" dirty="0" smtClean="0"/>
              <a:t>técnicas para </a:t>
            </a:r>
            <a:r>
              <a:rPr lang="es-MX" dirty="0"/>
              <a:t>su uso</a:t>
            </a:r>
          </a:p>
        </p:txBody>
      </p:sp>
      <p:sp>
        <p:nvSpPr>
          <p:cNvPr id="3" name="Marcador de contenido 2"/>
          <p:cNvSpPr>
            <a:spLocks noGrp="1"/>
          </p:cNvSpPr>
          <p:nvPr>
            <p:ph idx="1"/>
          </p:nvPr>
        </p:nvSpPr>
        <p:spPr/>
        <p:txBody>
          <a:bodyPr/>
          <a:lstStyle/>
          <a:p>
            <a:r>
              <a:rPr lang="es-MX" dirty="0" smtClean="0"/>
              <a:t>Este material es necesario que se presente en las dos primeras semanas de clase en virtud de que a partir de ese entonces los alumnos suelen iniciar su incorporación a las prácticas profesionales.</a:t>
            </a:r>
          </a:p>
          <a:p>
            <a:r>
              <a:rPr lang="es-MX" dirty="0" smtClean="0"/>
              <a:t>La siguiente presentación requiere de una computadora portátil que tenga instalado el programa de </a:t>
            </a:r>
            <a:r>
              <a:rPr lang="es-MX" dirty="0" err="1" smtClean="0"/>
              <a:t>Power</a:t>
            </a:r>
            <a:r>
              <a:rPr lang="es-MX" dirty="0" smtClean="0"/>
              <a:t> Point versión 2013 o anteriores.</a:t>
            </a:r>
          </a:p>
          <a:p>
            <a:r>
              <a:rPr lang="es-MX" dirty="0" smtClean="0"/>
              <a:t>Un retroproyector o pantallas.</a:t>
            </a:r>
          </a:p>
          <a:p>
            <a:r>
              <a:rPr lang="es-MX" dirty="0" smtClean="0"/>
              <a:t>Una sala de proyecciones o aula digital que permita visualizar claramente las diapositivas presentadas.</a:t>
            </a:r>
            <a:endParaRPr lang="es-MX" dirty="0"/>
          </a:p>
        </p:txBody>
      </p:sp>
      <p:sp>
        <p:nvSpPr>
          <p:cNvPr id="4" name="AutoShape 2" descr="Resultado de imagen para aula digital"/>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Imagen 6"/>
          <p:cNvPicPr>
            <a:picLocks noChangeAspect="1"/>
          </p:cNvPicPr>
          <p:nvPr/>
        </p:nvPicPr>
        <p:blipFill>
          <a:blip r:embed="rId2"/>
          <a:stretch>
            <a:fillRect/>
          </a:stretch>
        </p:blipFill>
        <p:spPr>
          <a:xfrm>
            <a:off x="8509000" y="4330423"/>
            <a:ext cx="3138487" cy="2350836"/>
          </a:xfrm>
          <a:prstGeom prst="rect">
            <a:avLst/>
          </a:prstGeom>
        </p:spPr>
      </p:pic>
    </p:spTree>
    <p:extLst>
      <p:ext uri="{BB962C8B-B14F-4D97-AF65-F5344CB8AC3E}">
        <p14:creationId xmlns:p14="http://schemas.microsoft.com/office/powerpoint/2010/main" val="38166209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23406" y="155975"/>
            <a:ext cx="10058400" cy="1450757"/>
          </a:xfrm>
        </p:spPr>
        <p:txBody>
          <a:bodyPr>
            <a:normAutofit/>
          </a:bodyPr>
          <a:lstStyle/>
          <a:p>
            <a:r>
              <a:rPr lang="es-MX" sz="3200" b="1" dirty="0"/>
              <a:t>¿</a:t>
            </a:r>
            <a:r>
              <a:rPr lang="es-MX" sz="3200" b="1" dirty="0" smtClean="0"/>
              <a:t>Qué es el análisis FODA?</a:t>
            </a:r>
            <a:endParaRPr lang="es-MX" sz="3200" b="1" dirty="0"/>
          </a:p>
        </p:txBody>
      </p:sp>
      <p:sp>
        <p:nvSpPr>
          <p:cNvPr id="4" name="Marcador de contenido 3"/>
          <p:cNvSpPr>
            <a:spLocks noGrp="1"/>
          </p:cNvSpPr>
          <p:nvPr>
            <p:ph sz="half" idx="1"/>
          </p:nvPr>
        </p:nvSpPr>
        <p:spPr>
          <a:xfrm>
            <a:off x="1123406" y="2307288"/>
            <a:ext cx="10006149" cy="3823546"/>
          </a:xfrm>
        </p:spPr>
        <p:txBody>
          <a:bodyPr/>
          <a:lstStyle/>
          <a:p>
            <a:r>
              <a:rPr lang="es-MX" dirty="0"/>
              <a:t>El análisis FODA consiste en </a:t>
            </a:r>
            <a:r>
              <a:rPr lang="es-MX" dirty="0" smtClean="0"/>
              <a:t>un ejercicio, en este caso, de auto evaluación, </a:t>
            </a:r>
            <a:r>
              <a:rPr lang="es-MX" dirty="0"/>
              <a:t>de los factores fuertes y débiles que, en su conjunto, </a:t>
            </a:r>
            <a:r>
              <a:rPr lang="es-MX" dirty="0" smtClean="0"/>
              <a:t>logra obtener el alumno mediante su práctica profesional, así como  </a:t>
            </a:r>
            <a:r>
              <a:rPr lang="es-MX" dirty="0"/>
              <a:t>así </a:t>
            </a:r>
            <a:r>
              <a:rPr lang="es-MX" dirty="0" smtClean="0"/>
              <a:t>como las </a:t>
            </a:r>
            <a:r>
              <a:rPr lang="es-MX" dirty="0"/>
              <a:t>oportunidades y </a:t>
            </a:r>
            <a:r>
              <a:rPr lang="es-MX" dirty="0" smtClean="0"/>
              <a:t>amenazas que logra apreciar y que debe aprender a sortear el futuro inmediato, en su campo laboral. </a:t>
            </a:r>
          </a:p>
          <a:p>
            <a:r>
              <a:rPr lang="es-MX" dirty="0" smtClean="0"/>
              <a:t>La intención del mismo es que el alumno valore, con la mayor objetividad posible, su desempeño y pueda darse cuenta de lo que debe y no debe de hacer, si quiere constituirse como un buen profesional</a:t>
            </a:r>
            <a:endParaRPr lang="es-MX" dirty="0" smtClean="0"/>
          </a:p>
          <a:p>
            <a:pPr algn="ctr"/>
            <a:r>
              <a:rPr lang="es-MX" sz="4400" b="1" dirty="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a:t>
            </a:r>
            <a:r>
              <a:rPr lang="es-MX" sz="4400" b="1" dirty="0" smtClean="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FODA?</a:t>
            </a:r>
            <a:endParaRPr lang="es-MX" sz="4400" b="1" dirty="0">
              <a:ln w="12700">
                <a:solidFill>
                  <a:schemeClr val="tx2">
                    <a:lumMod val="75000"/>
                  </a:schemeClr>
                </a:solidFill>
                <a:prstDash val="solid"/>
              </a:ln>
              <a:solidFill>
                <a:srgbClr val="FF0000"/>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27631933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lipse 10"/>
          <p:cNvSpPr/>
          <p:nvPr/>
        </p:nvSpPr>
        <p:spPr>
          <a:xfrm>
            <a:off x="687975" y="836024"/>
            <a:ext cx="2638700" cy="1123405"/>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s-MX" dirty="0" smtClean="0"/>
              <a:t>FORTALEZAS</a:t>
            </a:r>
            <a:endParaRPr lang="es-MX" dirty="0"/>
          </a:p>
        </p:txBody>
      </p:sp>
      <p:sp>
        <p:nvSpPr>
          <p:cNvPr id="15" name="Elipse 14"/>
          <p:cNvSpPr/>
          <p:nvPr/>
        </p:nvSpPr>
        <p:spPr>
          <a:xfrm>
            <a:off x="687975" y="2146665"/>
            <a:ext cx="2708368" cy="1197426"/>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dirty="0" smtClean="0"/>
              <a:t>OPORTUNIDADES</a:t>
            </a:r>
            <a:endParaRPr lang="es-MX" dirty="0"/>
          </a:p>
        </p:txBody>
      </p:sp>
      <p:sp>
        <p:nvSpPr>
          <p:cNvPr id="16" name="Elipse 15"/>
          <p:cNvSpPr/>
          <p:nvPr/>
        </p:nvSpPr>
        <p:spPr>
          <a:xfrm>
            <a:off x="801185" y="3531327"/>
            <a:ext cx="2595158" cy="1145176"/>
          </a:xfrm>
          <a:prstGeom prst="ellips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s-MX" dirty="0" smtClean="0"/>
              <a:t>DEBILIDADES</a:t>
            </a:r>
            <a:endParaRPr lang="es-MX" dirty="0"/>
          </a:p>
        </p:txBody>
      </p:sp>
      <p:sp>
        <p:nvSpPr>
          <p:cNvPr id="17" name="Elipse 16"/>
          <p:cNvSpPr/>
          <p:nvPr/>
        </p:nvSpPr>
        <p:spPr>
          <a:xfrm>
            <a:off x="801186" y="5020493"/>
            <a:ext cx="2595157" cy="1075507"/>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s-MX" dirty="0" smtClean="0"/>
              <a:t>AMENAZAS</a:t>
            </a:r>
            <a:endParaRPr lang="es-MX" dirty="0"/>
          </a:p>
        </p:txBody>
      </p:sp>
      <p:sp>
        <p:nvSpPr>
          <p:cNvPr id="18" name="Flecha derecha 17"/>
          <p:cNvSpPr/>
          <p:nvPr/>
        </p:nvSpPr>
        <p:spPr>
          <a:xfrm>
            <a:off x="3596640" y="1245326"/>
            <a:ext cx="1210492"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9" name="Flecha derecha 18"/>
          <p:cNvSpPr/>
          <p:nvPr/>
        </p:nvSpPr>
        <p:spPr>
          <a:xfrm>
            <a:off x="3596640" y="2592978"/>
            <a:ext cx="1210492"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0" name="Flecha derecha 19"/>
          <p:cNvSpPr/>
          <p:nvPr/>
        </p:nvSpPr>
        <p:spPr>
          <a:xfrm>
            <a:off x="3600994" y="3951515"/>
            <a:ext cx="1210492"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1" name="Flecha derecha 20"/>
          <p:cNvSpPr/>
          <p:nvPr/>
        </p:nvSpPr>
        <p:spPr>
          <a:xfrm>
            <a:off x="3596640" y="5405846"/>
            <a:ext cx="1210492"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2" name="Rectángulo 21"/>
          <p:cNvSpPr/>
          <p:nvPr/>
        </p:nvSpPr>
        <p:spPr>
          <a:xfrm>
            <a:off x="5199018" y="820784"/>
            <a:ext cx="5216434" cy="112122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a:t> </a:t>
            </a:r>
            <a:r>
              <a:rPr lang="es-MX" sz="1400" dirty="0" smtClean="0"/>
              <a:t>Son </a:t>
            </a:r>
            <a:r>
              <a:rPr lang="es-MX" sz="1400" dirty="0"/>
              <a:t>ciertas habilidades y capacidades del personal con ciertos atributos psicológicos y la evidencia de su competencia. una fortaleza son los recursos considerados valiosos y la misma capacidad competitiva de la organización como un logro que brinda ésta o una situación favorable en el medio social.</a:t>
            </a:r>
          </a:p>
        </p:txBody>
      </p:sp>
      <p:sp>
        <p:nvSpPr>
          <p:cNvPr id="23" name="Rectángulo 22"/>
          <p:cNvSpPr/>
          <p:nvPr/>
        </p:nvSpPr>
        <p:spPr>
          <a:xfrm>
            <a:off x="5199018" y="2214155"/>
            <a:ext cx="5216434" cy="106897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MX" sz="1400" dirty="0"/>
              <a:t> </a:t>
            </a:r>
            <a:r>
              <a:rPr lang="es-MX" sz="1400" dirty="0" smtClean="0"/>
              <a:t>Constituyen </a:t>
            </a:r>
            <a:r>
              <a:rPr lang="es-MX" sz="1400" dirty="0"/>
              <a:t>aquellas fuerzas ambientales de carácter externo no controlables por la organización, pero que representan</a:t>
            </a:r>
          </a:p>
          <a:p>
            <a:pPr algn="ctr"/>
            <a:r>
              <a:rPr lang="es-MX" sz="1400" dirty="0"/>
              <a:t>elementos potenciales de crecimiento o mejoría.</a:t>
            </a:r>
          </a:p>
        </p:txBody>
      </p:sp>
      <p:sp>
        <p:nvSpPr>
          <p:cNvPr id="24" name="Rectángulo 23"/>
          <p:cNvSpPr/>
          <p:nvPr/>
        </p:nvSpPr>
        <p:spPr>
          <a:xfrm>
            <a:off x="5199018" y="3585755"/>
            <a:ext cx="5216434" cy="109074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sz="1400" dirty="0"/>
              <a:t>Se define</a:t>
            </a:r>
          </a:p>
          <a:p>
            <a:pPr algn="ctr"/>
            <a:r>
              <a:rPr lang="es-MX" sz="1400" dirty="0"/>
              <a:t>como un factor que hace vulnerable a la organización o simplemente</a:t>
            </a:r>
          </a:p>
          <a:p>
            <a:pPr algn="ctr"/>
            <a:r>
              <a:rPr lang="es-MX" sz="1400" dirty="0"/>
              <a:t>una actividad que la empresa realiza en forma deficiente, lo que la coloca en una situación </a:t>
            </a:r>
            <a:r>
              <a:rPr lang="es-MX" sz="1400" dirty="0" smtClean="0"/>
              <a:t>débil.</a:t>
            </a:r>
            <a:endParaRPr lang="es-MX" sz="1400" dirty="0"/>
          </a:p>
        </p:txBody>
      </p:sp>
      <p:sp>
        <p:nvSpPr>
          <p:cNvPr id="25" name="Rectángulo 24"/>
          <p:cNvSpPr/>
          <p:nvPr/>
        </p:nvSpPr>
        <p:spPr>
          <a:xfrm>
            <a:off x="5199018" y="5040086"/>
            <a:ext cx="5216434" cy="1055914"/>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MX" sz="1400" dirty="0"/>
              <a:t> S</a:t>
            </a:r>
            <a:r>
              <a:rPr lang="es-MX" sz="1400" dirty="0" smtClean="0"/>
              <a:t>on </a:t>
            </a:r>
            <a:r>
              <a:rPr lang="es-MX" sz="1400" dirty="0"/>
              <a:t>lo</a:t>
            </a:r>
          </a:p>
          <a:p>
            <a:pPr algn="ctr"/>
            <a:r>
              <a:rPr lang="es-MX" sz="1400" dirty="0"/>
              <a:t>contrario </a:t>
            </a:r>
            <a:r>
              <a:rPr lang="es-MX" sz="1400" dirty="0" smtClean="0"/>
              <a:t>a la oportunidad, </a:t>
            </a:r>
            <a:r>
              <a:rPr lang="es-MX" sz="1400" dirty="0"/>
              <a:t>y representan la suma de las fuerzas ambientales no controlables por la organización, pero que representan fuerzas o aspectos negativos y problemas potenciales. </a:t>
            </a:r>
          </a:p>
        </p:txBody>
      </p:sp>
      <p:sp>
        <p:nvSpPr>
          <p:cNvPr id="26" name="CuadroTexto 25"/>
          <p:cNvSpPr txBox="1"/>
          <p:nvPr/>
        </p:nvSpPr>
        <p:spPr>
          <a:xfrm>
            <a:off x="2795451" y="226901"/>
            <a:ext cx="5782492" cy="461665"/>
          </a:xfrm>
          <a:prstGeom prst="rect">
            <a:avLst/>
          </a:prstGeom>
          <a:noFill/>
        </p:spPr>
        <p:txBody>
          <a:bodyPr wrap="square" rtlCol="0">
            <a:spAutoFit/>
          </a:bodyPr>
          <a:lstStyle/>
          <a:p>
            <a:pPr algn="ctr"/>
            <a:r>
              <a:rPr lang="es-MX" sz="2400" b="1" dirty="0" smtClean="0"/>
              <a:t>Matriz FODA</a:t>
            </a:r>
            <a:endParaRPr lang="es-MX" sz="2400" b="1" dirty="0"/>
          </a:p>
        </p:txBody>
      </p:sp>
    </p:spTree>
    <p:extLst>
      <p:ext uri="{BB962C8B-B14F-4D97-AF65-F5344CB8AC3E}">
        <p14:creationId xmlns:p14="http://schemas.microsoft.com/office/powerpoint/2010/main" val="2774242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 básica</a:t>
            </a:r>
            <a:endParaRPr lang="es-MX" dirty="0"/>
          </a:p>
        </p:txBody>
      </p:sp>
      <p:sp>
        <p:nvSpPr>
          <p:cNvPr id="3" name="Marcador de contenido 2"/>
          <p:cNvSpPr>
            <a:spLocks noGrp="1"/>
          </p:cNvSpPr>
          <p:nvPr>
            <p:ph sz="half" idx="1"/>
          </p:nvPr>
        </p:nvSpPr>
        <p:spPr/>
        <p:txBody>
          <a:bodyPr>
            <a:normAutofit fontScale="70000" lnSpcReduction="20000"/>
          </a:bodyPr>
          <a:lstStyle/>
          <a:p>
            <a:pPr lvl="0"/>
            <a:r>
              <a:rPr lang="es-ES" dirty="0"/>
              <a:t>Secretaría de Extensión y Vinculación de la UAEM (2012). Portal del Servicio Universitario de Empleo (SUE), consultado en la página:  </a:t>
            </a:r>
            <a:r>
              <a:rPr lang="es-ES" u="sng" dirty="0">
                <a:hlinkClick r:id="rId2"/>
              </a:rPr>
              <a:t>http://www.uaemex.mx/SEyV/EU/mercado%20laboral/practicasservicios.html</a:t>
            </a:r>
            <a:r>
              <a:rPr lang="es-ES" dirty="0"/>
              <a:t>.</a:t>
            </a:r>
            <a:endParaRPr lang="es-MX" dirty="0"/>
          </a:p>
          <a:p>
            <a:pPr lvl="0"/>
            <a:r>
              <a:rPr lang="es-ES" dirty="0"/>
              <a:t>Universidad Autónoma del estado de México (2001). Reglamento de Facultades y Escuelas Profesionales. Toluca, México. Disponible en </a:t>
            </a:r>
            <a:r>
              <a:rPr lang="es-ES" u="sng" dirty="0">
                <a:hlinkClick r:id="rId3"/>
              </a:rPr>
              <a:t>http://web.uaemex.mx/abogado/docs/0004%20RFEP.pdf</a:t>
            </a:r>
            <a:endParaRPr lang="es-MX" dirty="0"/>
          </a:p>
          <a:p>
            <a:r>
              <a:rPr lang="es-ES" dirty="0"/>
              <a:t>Universidad Autónoma del Estado de Guerrero (2017). Reglamento de Prácticas Profesionales. Guerrero, México. Disponible en </a:t>
            </a:r>
            <a:r>
              <a:rPr lang="es-ES" u="sng" dirty="0">
                <a:hlinkClick r:id="rId4"/>
              </a:rPr>
              <a:t>http://uact.uagro.mx/documentos/Practicas-profesionales.pdf</a:t>
            </a:r>
            <a:r>
              <a:rPr lang="es-ES" dirty="0"/>
              <a:t> </a:t>
            </a:r>
            <a:endParaRPr lang="es-ES" dirty="0" smtClean="0"/>
          </a:p>
          <a:p>
            <a:pPr lvl="0"/>
            <a:r>
              <a:rPr lang="es-ES" dirty="0"/>
              <a:t>Universidad Autónoma del estado de México (2003). Estatuto Universitario. Toluca, México. Disponible en </a:t>
            </a:r>
            <a:r>
              <a:rPr lang="es-ES" u="sng" dirty="0">
                <a:hlinkClick r:id="rId5"/>
              </a:rPr>
              <a:t>http://web.uaemex.mx/prdi2013-2017/descargas/Estatuto_Universitario.pdf</a:t>
            </a:r>
            <a:r>
              <a:rPr lang="es-ES" dirty="0"/>
              <a:t> </a:t>
            </a:r>
            <a:endParaRPr lang="es-MX" dirty="0"/>
          </a:p>
          <a:p>
            <a:r>
              <a:rPr lang="es-ES" dirty="0"/>
              <a:t>Universidad Autónoma del Estado de México. </a:t>
            </a:r>
            <a:r>
              <a:rPr lang="es-ES" i="1" dirty="0"/>
              <a:t>Reglamento de estancias o prácticas profesionales de la Universidad Autónoma del Estado de México</a:t>
            </a:r>
            <a:r>
              <a:rPr lang="es-ES" dirty="0"/>
              <a:t>. Consultada en junio de 2019 </a:t>
            </a:r>
            <a:r>
              <a:rPr lang="es-ES" u="sng" dirty="0">
                <a:hlinkClick r:id="rId6"/>
              </a:rPr>
              <a:t>http://sev.uaemex.mx/images/DEU/PP/REGLAMENTO_DE_PRACTICAS_Y_ESTANCIAS_PROFESIONALES_ANEXO_6.pdf</a:t>
            </a:r>
            <a:r>
              <a:rPr lang="es-ES" dirty="0"/>
              <a:t> </a:t>
            </a:r>
            <a:endParaRPr lang="es-MX" dirty="0"/>
          </a:p>
        </p:txBody>
      </p:sp>
      <p:sp>
        <p:nvSpPr>
          <p:cNvPr id="4" name="Marcador de contenido 3"/>
          <p:cNvSpPr>
            <a:spLocks noGrp="1"/>
          </p:cNvSpPr>
          <p:nvPr>
            <p:ph sz="half" idx="2"/>
          </p:nvPr>
        </p:nvSpPr>
        <p:spPr/>
        <p:txBody>
          <a:bodyPr>
            <a:normAutofit fontScale="70000" lnSpcReduction="20000"/>
          </a:bodyPr>
          <a:lstStyle/>
          <a:p>
            <a:pPr lvl="0"/>
            <a:r>
              <a:rPr lang="es-ES" dirty="0"/>
              <a:t>Sanjurjo</a:t>
            </a:r>
            <a:r>
              <a:rPr lang="es-ES" dirty="0"/>
              <a:t>, L. (2012). </a:t>
            </a:r>
            <a:r>
              <a:rPr lang="es-ES" i="1" dirty="0"/>
              <a:t>Socializar experiencias de formación en prácticas profesionales: un modo de desarrollo profesional.</a:t>
            </a:r>
            <a:r>
              <a:rPr lang="es-ES" dirty="0"/>
              <a:t> Praxis Educativa (</a:t>
            </a:r>
            <a:r>
              <a:rPr lang="es-ES" dirty="0"/>
              <a:t>Arg</a:t>
            </a:r>
            <a:r>
              <a:rPr lang="es-ES" dirty="0"/>
              <a:t>), XVI (1), 22-32. Disponible en </a:t>
            </a:r>
            <a:r>
              <a:rPr lang="es-ES" u="sng" dirty="0">
                <a:hlinkClick r:id="rId7"/>
              </a:rPr>
              <a:t>http://www.redalyc.org/articulo.oa?id=153124649003</a:t>
            </a:r>
            <a:endParaRPr lang="es-MX" dirty="0"/>
          </a:p>
          <a:p>
            <a:r>
              <a:rPr lang="es-ES" dirty="0"/>
              <a:t>Sánchez </a:t>
            </a:r>
            <a:r>
              <a:rPr lang="es-ES" dirty="0"/>
              <a:t>Sánchez</a:t>
            </a:r>
            <a:r>
              <a:rPr lang="es-ES" dirty="0"/>
              <a:t>, G., &amp; Jara Amigo, X. (2014). </a:t>
            </a:r>
            <a:r>
              <a:rPr lang="es-ES" i="1" dirty="0"/>
              <a:t>Los espacios de tutoría en práctica profesional y sus necesidades de fortalecimiento</a:t>
            </a:r>
            <a:r>
              <a:rPr lang="es-ES" dirty="0"/>
              <a:t>. Revista Electrónica "Actualidades Investigativas en Educación", 14 (2), 1-25 Disponible en </a:t>
            </a:r>
            <a:r>
              <a:rPr lang="es-ES" u="sng" dirty="0">
                <a:hlinkClick r:id="rId8"/>
              </a:rPr>
              <a:t>http://www.redalyc.org/pdf/447/44731371012.pdf</a:t>
            </a:r>
            <a:endParaRPr lang="es-MX" dirty="0"/>
          </a:p>
        </p:txBody>
      </p:sp>
    </p:spTree>
    <p:extLst>
      <p:ext uri="{BB962C8B-B14F-4D97-AF65-F5344CB8AC3E}">
        <p14:creationId xmlns:p14="http://schemas.microsoft.com/office/powerpoint/2010/main" val="1044513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85600" y="566057"/>
            <a:ext cx="8911687" cy="838876"/>
          </a:xfrm>
        </p:spPr>
        <p:txBody>
          <a:bodyPr>
            <a:normAutofit/>
          </a:bodyPr>
          <a:lstStyle/>
          <a:p>
            <a:pPr algn="ctr"/>
            <a:r>
              <a:rPr lang="es-MX" sz="3600" b="1" dirty="0" smtClean="0">
                <a:solidFill>
                  <a:srgbClr val="002060"/>
                </a:solidFill>
              </a:rPr>
              <a:t>OBJETIVOS DE LAS UNIDADES DE COMPETENCIA</a:t>
            </a:r>
            <a:endParaRPr lang="en-US" sz="3600" b="1" dirty="0">
              <a:solidFill>
                <a:srgbClr val="002060"/>
              </a:solidFill>
            </a:endParaRPr>
          </a:p>
        </p:txBody>
      </p:sp>
      <p:sp>
        <p:nvSpPr>
          <p:cNvPr id="3" name="Marcador de contenido 2"/>
          <p:cNvSpPr>
            <a:spLocks noGrp="1"/>
          </p:cNvSpPr>
          <p:nvPr>
            <p:ph idx="1"/>
          </p:nvPr>
        </p:nvSpPr>
        <p:spPr>
          <a:xfrm>
            <a:off x="644433" y="1724298"/>
            <a:ext cx="11007636" cy="4711336"/>
          </a:xfrm>
        </p:spPr>
        <p:txBody>
          <a:bodyPr>
            <a:normAutofit/>
          </a:bodyPr>
          <a:lstStyle/>
          <a:p>
            <a:pPr marL="0" indent="0" algn="just">
              <a:buNone/>
            </a:pPr>
            <a:r>
              <a:rPr lang="es-ES" b="1" dirty="0" smtClean="0">
                <a:solidFill>
                  <a:srgbClr val="0070C0"/>
                </a:solidFill>
              </a:rPr>
              <a:t> </a:t>
            </a:r>
            <a:endParaRPr lang="en-US" dirty="0"/>
          </a:p>
        </p:txBody>
      </p:sp>
      <p:sp>
        <p:nvSpPr>
          <p:cNvPr id="4" name="Rectángulo 3"/>
          <p:cNvSpPr/>
          <p:nvPr/>
        </p:nvSpPr>
        <p:spPr>
          <a:xfrm>
            <a:off x="644433" y="2260938"/>
            <a:ext cx="4477900" cy="3477875"/>
          </a:xfrm>
          <a:prstGeom prst="rect">
            <a:avLst/>
          </a:prstGeom>
        </p:spPr>
        <p:txBody>
          <a:bodyPr wrap="square">
            <a:spAutoFit/>
          </a:bodyPr>
          <a:lstStyle/>
          <a:p>
            <a:pPr marL="285750" indent="-285750">
              <a:buFont typeface="Arial" panose="020B0604020202020204" pitchFamily="34" charset="0"/>
              <a:buChar char="•"/>
            </a:pPr>
            <a:r>
              <a:rPr lang="es-ES" sz="2000" dirty="0"/>
              <a:t>Reconocerá la importancia de las prácticas profesionales como parte de su formación y consolidación del perfil de egreso.</a:t>
            </a:r>
            <a:endParaRPr lang="es-MX" sz="2400" dirty="0"/>
          </a:p>
          <a:p>
            <a:pPr marL="285750" indent="-285750">
              <a:buFont typeface="Arial" panose="020B0604020202020204" pitchFamily="34" charset="0"/>
              <a:buChar char="•"/>
            </a:pPr>
            <a:r>
              <a:rPr lang="es-ES" sz="2000" dirty="0"/>
              <a:t>Realizará los trámites administrativos relacionados con la práctica profesional.</a:t>
            </a:r>
            <a:endParaRPr lang="es-MX" sz="2400" dirty="0"/>
          </a:p>
          <a:p>
            <a:pPr marL="285750" indent="-285750">
              <a:buFont typeface="Arial" panose="020B0604020202020204" pitchFamily="34" charset="0"/>
              <a:buChar char="•"/>
            </a:pPr>
            <a:r>
              <a:rPr lang="es-ES" sz="2000" dirty="0"/>
              <a:t>Elaborará su Plan de trabajo junto con la institución receptora, el cual deberá ser avalado por el titular de la unidad de aprendizaje.</a:t>
            </a:r>
            <a:endParaRPr lang="es-MX" sz="2400" dirty="0"/>
          </a:p>
        </p:txBody>
      </p:sp>
      <p:pic>
        <p:nvPicPr>
          <p:cNvPr id="205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0627" y="2853266"/>
            <a:ext cx="6196048" cy="26554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03591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31831" y="740228"/>
            <a:ext cx="8911687" cy="746760"/>
          </a:xfrm>
        </p:spPr>
        <p:txBody>
          <a:bodyPr>
            <a:noAutofit/>
          </a:bodyPr>
          <a:lstStyle/>
          <a:p>
            <a:pPr algn="ctr"/>
            <a:r>
              <a:rPr lang="es-MX" sz="3200" b="1" dirty="0" smtClean="0">
                <a:solidFill>
                  <a:srgbClr val="002060"/>
                </a:solidFill>
              </a:rPr>
              <a:t>ESTRUCTURA DE LA </a:t>
            </a:r>
            <a:r>
              <a:rPr lang="es-MX" sz="3200" b="1" dirty="0" smtClean="0">
                <a:solidFill>
                  <a:srgbClr val="002060"/>
                </a:solidFill>
              </a:rPr>
              <a:t>UNIDAD DE APRENDIZAJE</a:t>
            </a:r>
            <a:endParaRPr lang="en-US" sz="3200" b="1" dirty="0">
              <a:solidFill>
                <a:srgbClr val="002060"/>
              </a:solidFill>
            </a:endParaRPr>
          </a:p>
        </p:txBody>
      </p:sp>
      <p:sp>
        <p:nvSpPr>
          <p:cNvPr id="3" name="Marcador de contenido 2"/>
          <p:cNvSpPr>
            <a:spLocks noGrp="1"/>
          </p:cNvSpPr>
          <p:nvPr>
            <p:ph sz="half" idx="1"/>
          </p:nvPr>
        </p:nvSpPr>
        <p:spPr>
          <a:xfrm>
            <a:off x="1790920" y="1813408"/>
            <a:ext cx="9349503" cy="640445"/>
          </a:xfrm>
        </p:spPr>
        <p:txBody>
          <a:bodyPr>
            <a:noAutofit/>
          </a:bodyPr>
          <a:lstStyle/>
          <a:p>
            <a:pPr marL="0" indent="0" algn="ctr">
              <a:buNone/>
            </a:pPr>
            <a:r>
              <a:rPr lang="es-ES" sz="2000" dirty="0" smtClean="0">
                <a:solidFill>
                  <a:schemeClr val="tx1"/>
                </a:solidFill>
              </a:rPr>
              <a:t>Unidad Uno: Introducción </a:t>
            </a:r>
            <a:r>
              <a:rPr lang="es-ES" sz="2000" dirty="0">
                <a:solidFill>
                  <a:schemeClr val="tx1"/>
                </a:solidFill>
              </a:rPr>
              <a:t>y fundamentación de las prácticas profesionales, para la orientación profesional y </a:t>
            </a:r>
            <a:r>
              <a:rPr lang="es-ES" sz="2000" dirty="0" smtClean="0">
                <a:solidFill>
                  <a:schemeClr val="tx1"/>
                </a:solidFill>
              </a:rPr>
              <a:t>disciplinar.</a:t>
            </a:r>
            <a:endParaRPr lang="en-US" sz="2000" dirty="0">
              <a:solidFill>
                <a:schemeClr val="tx1"/>
              </a:solidFill>
            </a:endParaRPr>
          </a:p>
        </p:txBody>
      </p:sp>
      <p:sp>
        <p:nvSpPr>
          <p:cNvPr id="4" name="Marcador de contenido 3"/>
          <p:cNvSpPr>
            <a:spLocks noGrp="1"/>
          </p:cNvSpPr>
          <p:nvPr>
            <p:ph sz="half" idx="2"/>
          </p:nvPr>
        </p:nvSpPr>
        <p:spPr>
          <a:xfrm>
            <a:off x="1931831" y="2691686"/>
            <a:ext cx="9572780" cy="3212158"/>
          </a:xfrm>
        </p:spPr>
        <p:txBody>
          <a:bodyPr>
            <a:normAutofit/>
          </a:bodyPr>
          <a:lstStyle/>
          <a:p>
            <a:pPr algn="just"/>
            <a:r>
              <a:rPr lang="es-ES" dirty="0">
                <a:solidFill>
                  <a:schemeClr val="accent4">
                    <a:lumMod val="50000"/>
                  </a:schemeClr>
                </a:solidFill>
              </a:rPr>
              <a:t>1.1	Qué son las prácticas profesionales.</a:t>
            </a:r>
          </a:p>
          <a:p>
            <a:pPr algn="just"/>
            <a:r>
              <a:rPr lang="es-ES" dirty="0">
                <a:solidFill>
                  <a:schemeClr val="accent4">
                    <a:lumMod val="50000"/>
                  </a:schemeClr>
                </a:solidFill>
              </a:rPr>
              <a:t>1.2	Cuál es el fundamento legal.</a:t>
            </a:r>
          </a:p>
          <a:p>
            <a:pPr algn="just"/>
            <a:r>
              <a:rPr lang="es-ES" dirty="0">
                <a:solidFill>
                  <a:schemeClr val="accent4">
                    <a:lumMod val="50000"/>
                  </a:schemeClr>
                </a:solidFill>
              </a:rPr>
              <a:t>1.3	Importancia de las prácticas profesionales.</a:t>
            </a:r>
          </a:p>
          <a:p>
            <a:pPr algn="just"/>
            <a:r>
              <a:rPr lang="es-ES" dirty="0">
                <a:solidFill>
                  <a:schemeClr val="accent4">
                    <a:lumMod val="50000"/>
                  </a:schemeClr>
                </a:solidFill>
              </a:rPr>
              <a:t>1.4	Identificación de instituciones para la realización de las prácticas profesionales.</a:t>
            </a:r>
          </a:p>
          <a:p>
            <a:pPr algn="just"/>
            <a:r>
              <a:rPr lang="es-ES" dirty="0">
                <a:solidFill>
                  <a:schemeClr val="accent4">
                    <a:lumMod val="50000"/>
                  </a:schemeClr>
                </a:solidFill>
              </a:rPr>
              <a:t>1.5	Información administrativa de las prácticas profesionales.</a:t>
            </a:r>
          </a:p>
          <a:p>
            <a:pPr algn="just"/>
            <a:r>
              <a:rPr lang="es-ES" dirty="0">
                <a:solidFill>
                  <a:schemeClr val="accent4">
                    <a:lumMod val="50000"/>
                  </a:schemeClr>
                </a:solidFill>
              </a:rPr>
              <a:t>1.6	Diagnóstico individual con relación a las prácticas profesionales.</a:t>
            </a:r>
          </a:p>
          <a:p>
            <a:pPr algn="just"/>
            <a:r>
              <a:rPr lang="es-ES" dirty="0">
                <a:solidFill>
                  <a:schemeClr val="accent4">
                    <a:lumMod val="50000"/>
                  </a:schemeClr>
                </a:solidFill>
              </a:rPr>
              <a:t>1.7	Elementos de apoyo para la inserción a la práctica profesional.</a:t>
            </a:r>
          </a:p>
          <a:p>
            <a:endParaRPr lang="en-US" dirty="0"/>
          </a:p>
        </p:txBody>
      </p:sp>
    </p:spTree>
    <p:extLst>
      <p:ext uri="{BB962C8B-B14F-4D97-AF65-F5344CB8AC3E}">
        <p14:creationId xmlns:p14="http://schemas.microsoft.com/office/powerpoint/2010/main" val="32027794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71610" y="643654"/>
            <a:ext cx="10058400" cy="1450757"/>
          </a:xfrm>
        </p:spPr>
        <p:txBody>
          <a:bodyPr>
            <a:normAutofit/>
          </a:bodyPr>
          <a:lstStyle/>
          <a:p>
            <a:r>
              <a:rPr lang="es-ES" sz="4000" dirty="0"/>
              <a:t>1.1	Qué son las prácticas profesionales</a:t>
            </a:r>
            <a:r>
              <a:rPr lang="es-ES" sz="4000" dirty="0" smtClean="0"/>
              <a:t>.</a:t>
            </a:r>
            <a:r>
              <a:rPr lang="es-ES" dirty="0" smtClean="0"/>
              <a:t/>
            </a:r>
            <a:br>
              <a:rPr lang="es-ES" dirty="0" smtClean="0"/>
            </a:br>
            <a:endParaRPr lang="en-US" dirty="0"/>
          </a:p>
        </p:txBody>
      </p:sp>
      <p:sp>
        <p:nvSpPr>
          <p:cNvPr id="4" name="Marcador de contenido 3"/>
          <p:cNvSpPr>
            <a:spLocks noGrp="1"/>
          </p:cNvSpPr>
          <p:nvPr>
            <p:ph sz="half" idx="1"/>
          </p:nvPr>
        </p:nvSpPr>
        <p:spPr>
          <a:xfrm>
            <a:off x="1645921" y="1905000"/>
            <a:ext cx="5257156" cy="4006222"/>
          </a:xfrm>
        </p:spPr>
        <p:txBody>
          <a:bodyPr>
            <a:normAutofit/>
          </a:bodyPr>
          <a:lstStyle/>
          <a:p>
            <a:pPr algn="just"/>
            <a:r>
              <a:rPr lang="es-ES" sz="2000" dirty="0" smtClean="0"/>
              <a:t>Son</a:t>
            </a:r>
            <a:r>
              <a:rPr lang="es-ES" sz="1600" dirty="0" smtClean="0"/>
              <a:t> </a:t>
            </a:r>
            <a:r>
              <a:rPr lang="es-ES" dirty="0"/>
              <a:t>la aplicación que el alumno realiza de sus conocimientos teóricos y prácticos a la realidad laboral; además de ser un medio destinado a fortalecer y/o desarrollar, habilidades, destrezas, actitudes, aptitudes y valores que permitan al estudiante tener una formación integral</a:t>
            </a:r>
            <a:r>
              <a:rPr lang="es-ES" dirty="0" smtClean="0"/>
              <a:t>.</a:t>
            </a:r>
            <a:endParaRPr lang="es-ES" dirty="0"/>
          </a:p>
          <a:p>
            <a:r>
              <a:rPr lang="es-ES" dirty="0"/>
              <a:t>Su objetivo es preparar a los alumnos en el uso de herramientas y métodos básicos que les permita su aplicación en el ámbito laboral acorde a su perfil profesional.</a:t>
            </a:r>
          </a:p>
          <a:p>
            <a:endParaRPr lang="es-ES" dirty="0"/>
          </a:p>
          <a:p>
            <a:endParaRPr lang="en-US" dirty="0"/>
          </a:p>
        </p:txBody>
      </p:sp>
      <p:pic>
        <p:nvPicPr>
          <p:cNvPr id="6" name="Marcador de contenido 5"/>
          <p:cNvPicPr>
            <a:picLocks noGrp="1" noChangeAspect="1"/>
          </p:cNvPicPr>
          <p:nvPr>
            <p:ph sz="half" idx="2"/>
          </p:nvPr>
        </p:nvPicPr>
        <p:blipFill>
          <a:blip r:embed="rId2"/>
          <a:stretch>
            <a:fillRect/>
          </a:stretch>
        </p:blipFill>
        <p:spPr>
          <a:xfrm>
            <a:off x="7573203" y="2939376"/>
            <a:ext cx="3665515" cy="27686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5103765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583474"/>
            <a:ext cx="10058400" cy="910046"/>
          </a:xfrm>
        </p:spPr>
        <p:txBody>
          <a:bodyPr>
            <a:normAutofit/>
          </a:bodyPr>
          <a:lstStyle/>
          <a:p>
            <a:r>
              <a:rPr lang="es-ES" sz="4000" dirty="0"/>
              <a:t>1.2	Cuál es el fundamento legal</a:t>
            </a:r>
            <a:r>
              <a:rPr lang="es-ES" sz="4000" dirty="0" smtClean="0"/>
              <a:t>.</a:t>
            </a:r>
            <a:endParaRPr lang="en-US" sz="4000" dirty="0"/>
          </a:p>
        </p:txBody>
      </p:sp>
      <p:sp>
        <p:nvSpPr>
          <p:cNvPr id="3" name="Marcador de contenido 2"/>
          <p:cNvSpPr>
            <a:spLocks noGrp="1"/>
          </p:cNvSpPr>
          <p:nvPr>
            <p:ph sz="half" idx="1"/>
          </p:nvPr>
        </p:nvSpPr>
        <p:spPr>
          <a:xfrm>
            <a:off x="1097280" y="1849713"/>
            <a:ext cx="9518469" cy="713838"/>
          </a:xfrm>
        </p:spPr>
        <p:txBody>
          <a:bodyPr>
            <a:noAutofit/>
          </a:bodyPr>
          <a:lstStyle/>
          <a:p>
            <a:pPr marL="0" indent="0" algn="just">
              <a:buNone/>
            </a:pPr>
            <a:r>
              <a:rPr lang="es-ES" dirty="0" smtClean="0"/>
              <a:t>Existe un reglamento de prácticas o estancias profesionales de la Universidad </a:t>
            </a:r>
            <a:r>
              <a:rPr lang="es-ES" dirty="0"/>
              <a:t>A</a:t>
            </a:r>
            <a:r>
              <a:rPr lang="es-ES" dirty="0" smtClean="0"/>
              <a:t>utónoma del Estado de México, en el que se estipulan las normas a seguir para la realización de las prácticas.</a:t>
            </a:r>
            <a:endParaRPr lang="en-US" dirty="0"/>
          </a:p>
        </p:txBody>
      </p:sp>
      <p:sp>
        <p:nvSpPr>
          <p:cNvPr id="4" name="Marcador de contenido 3"/>
          <p:cNvSpPr>
            <a:spLocks noGrp="1"/>
          </p:cNvSpPr>
          <p:nvPr>
            <p:ph sz="half" idx="2"/>
          </p:nvPr>
        </p:nvSpPr>
        <p:spPr>
          <a:xfrm>
            <a:off x="2087827" y="2841367"/>
            <a:ext cx="8911687" cy="3228507"/>
          </a:xfrm>
        </p:spPr>
        <p:txBody>
          <a:bodyPr>
            <a:normAutofit fontScale="92500" lnSpcReduction="10000"/>
          </a:bodyPr>
          <a:lstStyle/>
          <a:p>
            <a:pPr algn="just"/>
            <a:r>
              <a:rPr lang="es-ES" sz="2200" b="1" dirty="0"/>
              <a:t>Artículo 11. </a:t>
            </a:r>
            <a:r>
              <a:rPr lang="es-ES" sz="2200" dirty="0"/>
              <a:t>Los practicantes podrán cubrir las horas especificadas a lo largo del periodo escolar, dependiendo de las características </a:t>
            </a:r>
            <a:r>
              <a:rPr lang="es-ES" sz="2200" dirty="0" smtClean="0"/>
              <a:t>del programa </a:t>
            </a:r>
            <a:r>
              <a:rPr lang="es-ES" sz="2200" dirty="0"/>
              <a:t>o proyecto en el cual se inserten, teniendo una duración mínima de 280 horas para estudios de técnico profesional y de 480 </a:t>
            </a:r>
            <a:r>
              <a:rPr lang="es-ES" sz="2200" dirty="0" smtClean="0"/>
              <a:t>horas para </a:t>
            </a:r>
            <a:r>
              <a:rPr lang="es-ES" sz="2200" dirty="0"/>
              <a:t>los estudios de licenciatura, efectuándose en un plazo no menor de un periodo escolar ni mayor a dos periodos escolares</a:t>
            </a:r>
            <a:r>
              <a:rPr lang="es-ES" sz="2200" dirty="0" smtClean="0"/>
              <a:t>.</a:t>
            </a:r>
          </a:p>
          <a:p>
            <a:pPr marL="0" indent="0" algn="just">
              <a:buNone/>
            </a:pPr>
            <a:endParaRPr lang="es-ES" dirty="0" smtClean="0"/>
          </a:p>
          <a:p>
            <a:pPr marL="384048" lvl="2" indent="0" algn="just">
              <a:buNone/>
            </a:pPr>
            <a:r>
              <a:rPr lang="es-ES" sz="2200" b="1" dirty="0"/>
              <a:t>Artículo 12. </a:t>
            </a:r>
            <a:r>
              <a:rPr lang="es-ES" sz="2200" dirty="0"/>
              <a:t>No están obligados a realizar las </a:t>
            </a:r>
            <a:r>
              <a:rPr lang="es-ES" sz="2200" dirty="0" smtClean="0"/>
              <a:t>prácticas </a:t>
            </a:r>
            <a:r>
              <a:rPr lang="es-ES" sz="2200" dirty="0"/>
              <a:t>o estancias profesionales los alumnos que acrediten experiencia mínima de dos </a:t>
            </a:r>
            <a:r>
              <a:rPr lang="es-ES" sz="2200" dirty="0" smtClean="0"/>
              <a:t>años comprobada</a:t>
            </a:r>
            <a:r>
              <a:rPr lang="es-ES" sz="2200" dirty="0"/>
              <a:t>, relacionada con su perfil profesional, previa aprobación del Consejo de Gobierno a propuesta del Comité. El </a:t>
            </a:r>
            <a:r>
              <a:rPr lang="es-ES" sz="2200" dirty="0" smtClean="0"/>
              <a:t>tiempo computado deberá </a:t>
            </a:r>
            <a:r>
              <a:rPr lang="es-ES" sz="2200" dirty="0"/>
              <a:t>ser distinto al considerado para efectos de la liberación del servicio social</a:t>
            </a:r>
            <a:r>
              <a:rPr lang="es-ES" sz="2200" dirty="0" smtClean="0"/>
              <a:t>.</a:t>
            </a:r>
            <a:endParaRPr lang="es-ES" sz="2200" dirty="0"/>
          </a:p>
        </p:txBody>
      </p:sp>
      <p:pic>
        <p:nvPicPr>
          <p:cNvPr id="6" name="Imagen 5"/>
          <p:cNvPicPr>
            <a:picLocks noChangeAspect="1"/>
          </p:cNvPicPr>
          <p:nvPr/>
        </p:nvPicPr>
        <p:blipFill>
          <a:blip r:embed="rId2"/>
          <a:stretch>
            <a:fillRect/>
          </a:stretch>
        </p:blipFill>
        <p:spPr>
          <a:xfrm>
            <a:off x="287655" y="3157537"/>
            <a:ext cx="1619250" cy="2828925"/>
          </a:xfrm>
          <a:prstGeom prst="rect">
            <a:avLst/>
          </a:prstGeom>
        </p:spPr>
      </p:pic>
    </p:spTree>
    <p:extLst>
      <p:ext uri="{BB962C8B-B14F-4D97-AF65-F5344CB8AC3E}">
        <p14:creationId xmlns:p14="http://schemas.microsoft.com/office/powerpoint/2010/main" val="32510688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85461" y="173391"/>
            <a:ext cx="10058400" cy="1450757"/>
          </a:xfrm>
        </p:spPr>
        <p:txBody>
          <a:bodyPr>
            <a:normAutofit/>
          </a:bodyPr>
          <a:lstStyle/>
          <a:p>
            <a:r>
              <a:rPr lang="es-ES" sz="4000" dirty="0"/>
              <a:t>1.3	Importancia de las prácticas profesionales</a:t>
            </a:r>
            <a:r>
              <a:rPr lang="es-ES" sz="4000" dirty="0" smtClean="0"/>
              <a:t>.</a:t>
            </a:r>
            <a:endParaRPr lang="en-US" sz="4000" dirty="0"/>
          </a:p>
        </p:txBody>
      </p:sp>
      <p:sp>
        <p:nvSpPr>
          <p:cNvPr id="3" name="Marcador de contenido 2"/>
          <p:cNvSpPr>
            <a:spLocks noGrp="1"/>
          </p:cNvSpPr>
          <p:nvPr>
            <p:ph sz="half" idx="1"/>
          </p:nvPr>
        </p:nvSpPr>
        <p:spPr>
          <a:xfrm>
            <a:off x="1471750" y="1907177"/>
            <a:ext cx="9285822" cy="4107258"/>
          </a:xfrm>
        </p:spPr>
        <p:txBody>
          <a:bodyPr>
            <a:normAutofit lnSpcReduction="10000"/>
          </a:bodyPr>
          <a:lstStyle/>
          <a:p>
            <a:pPr algn="just">
              <a:buFont typeface="Wingdings" panose="05000000000000000000" pitchFamily="2" charset="2"/>
              <a:buChar char="Ø"/>
            </a:pPr>
            <a:r>
              <a:rPr lang="es-ES" dirty="0"/>
              <a:t>Permite el registro y validación ante la UAEM, de las actividades y proyectos derivados de la Práctica o Estancia Profesional</a:t>
            </a:r>
            <a:r>
              <a:rPr lang="es-ES" dirty="0" smtClean="0"/>
              <a:t>.</a:t>
            </a:r>
          </a:p>
          <a:p>
            <a:pPr marL="0" indent="0" algn="just">
              <a:buNone/>
            </a:pPr>
            <a:endParaRPr lang="es-ES" dirty="0"/>
          </a:p>
          <a:p>
            <a:pPr algn="just">
              <a:buFont typeface="Wingdings" panose="05000000000000000000" pitchFamily="2" charset="2"/>
              <a:buChar char="Ø"/>
            </a:pPr>
            <a:r>
              <a:rPr lang="es-ES" dirty="0"/>
              <a:t>Facilita el seguimiento y evaluación de las actividades desarrolladas dentro de la empresa, organización o institución</a:t>
            </a:r>
            <a:r>
              <a:rPr lang="es-ES" dirty="0" smtClean="0"/>
              <a:t>.</a:t>
            </a:r>
          </a:p>
          <a:p>
            <a:pPr algn="just">
              <a:buFont typeface="Wingdings" panose="05000000000000000000" pitchFamily="2" charset="2"/>
              <a:buChar char="Ø"/>
            </a:pPr>
            <a:endParaRPr lang="es-ES" dirty="0"/>
          </a:p>
          <a:p>
            <a:pPr algn="just">
              <a:buFont typeface="Wingdings" panose="05000000000000000000" pitchFamily="2" charset="2"/>
              <a:buChar char="Ø"/>
            </a:pPr>
            <a:r>
              <a:rPr lang="es-ES" dirty="0"/>
              <a:t>Permite la entrega eficiente y oportuna de la documentación</a:t>
            </a:r>
            <a:r>
              <a:rPr lang="es-ES" dirty="0" smtClean="0"/>
              <a:t>.</a:t>
            </a:r>
          </a:p>
          <a:p>
            <a:pPr algn="just">
              <a:buFont typeface="Wingdings" panose="05000000000000000000" pitchFamily="2" charset="2"/>
              <a:buChar char="Ø"/>
            </a:pPr>
            <a:endParaRPr lang="es-ES" dirty="0"/>
          </a:p>
          <a:p>
            <a:pPr algn="just">
              <a:buFont typeface="Wingdings" panose="05000000000000000000" pitchFamily="2" charset="2"/>
              <a:buChar char="Ø"/>
            </a:pPr>
            <a:r>
              <a:rPr lang="es-ES" dirty="0"/>
              <a:t>Permite a los espacios académicos de la UAEM, obtener información sobre el desempeño de los jóvenes universitarios en las dependencias receptoras, y fortalecer los planes y programas de estudio.</a:t>
            </a:r>
          </a:p>
          <a:p>
            <a:endParaRPr lang="en-US" dirty="0"/>
          </a:p>
        </p:txBody>
      </p:sp>
    </p:spTree>
    <p:extLst>
      <p:ext uri="{BB962C8B-B14F-4D97-AF65-F5344CB8AC3E}">
        <p14:creationId xmlns:p14="http://schemas.microsoft.com/office/powerpoint/2010/main" val="19697298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200" b="1" dirty="0"/>
              <a:t>Las prácticas o estancias profesionales tienen los siguientes fines</a:t>
            </a:r>
            <a:r>
              <a:rPr lang="es-ES" sz="3200" b="1" dirty="0" smtClean="0"/>
              <a:t>:</a:t>
            </a:r>
            <a:endParaRPr lang="en-US" sz="3200"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94418806"/>
              </p:ext>
            </p:extLst>
          </p:nvPr>
        </p:nvGraphicFramePr>
        <p:xfrm>
          <a:off x="795867" y="1737359"/>
          <a:ext cx="10972800" cy="4832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396231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Retrospección">
  <a:themeElements>
    <a:clrScheme name="Retrospección">
      <a:dk1>
        <a:srgbClr val="000000"/>
      </a:dk1>
      <a:lt1>
        <a:srgbClr val="FFFFFF"/>
      </a:lt1>
      <a:dk2>
        <a:srgbClr val="46464A"/>
      </a:dk2>
      <a:lt2>
        <a:srgbClr val="D1D9E1"/>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BAB94BD4-5D6D-4148-AB57-A4CCF1FD4E0C}"/>
    </a:ext>
  </a:extLst>
</a:theme>
</file>

<file path=docProps/app.xml><?xml version="1.0" encoding="utf-8"?>
<Properties xmlns="http://schemas.openxmlformats.org/officeDocument/2006/extended-properties" xmlns:vt="http://schemas.openxmlformats.org/officeDocument/2006/docPropsVTypes">
  <Template>Retrospect</Template>
  <TotalTime>1871</TotalTime>
  <Words>2126</Words>
  <Application>Microsoft Office PowerPoint</Application>
  <PresentationFormat>Panorámica</PresentationFormat>
  <Paragraphs>148</Paragraphs>
  <Slides>32</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32</vt:i4>
      </vt:variant>
    </vt:vector>
  </HeadingPairs>
  <TitlesOfParts>
    <vt:vector size="39" baseType="lpstr">
      <vt:lpstr>Arial</vt:lpstr>
      <vt:lpstr>Avenir Book</vt:lpstr>
      <vt:lpstr>Calibri</vt:lpstr>
      <vt:lpstr>Calibri Light</vt:lpstr>
      <vt:lpstr>Times New Roman</vt:lpstr>
      <vt:lpstr>Wingdings</vt:lpstr>
      <vt:lpstr>Retrospección</vt:lpstr>
      <vt:lpstr>Unidad de Aprendizaje Prácticas Profesionales</vt:lpstr>
      <vt:lpstr>PRESENTACIÓN</vt:lpstr>
      <vt:lpstr>Recomendaciones técnicas para su uso</vt:lpstr>
      <vt:lpstr>OBJETIVOS DE LAS UNIDADES DE COMPETENCIA</vt:lpstr>
      <vt:lpstr>ESTRUCTURA DE LA UNIDAD DE APRENDIZAJE</vt:lpstr>
      <vt:lpstr>1.1 Qué son las prácticas profesionales. </vt:lpstr>
      <vt:lpstr>1.2 Cuál es el fundamento legal.</vt:lpstr>
      <vt:lpstr>1.3 Importancia de las prácticas profesionales.</vt:lpstr>
      <vt:lpstr>Las prácticas o estancias profesionales tienen los siguientes fines:</vt:lpstr>
      <vt:lpstr>1.4 Identificación de instituciones para la realización de las prácticas profesionales.</vt:lpstr>
      <vt:lpstr>1.5 Información administrativa de las prácticas profesionales.</vt:lpstr>
      <vt:lpstr>1.6 Diagnóstico individual con relación a las prácticas profesionales.</vt:lpstr>
      <vt:lpstr>ESTRUCTURA DE LA UNIDAD DE APRENDIZAJE</vt:lpstr>
      <vt:lpstr>2.1 Cómo realizar los trámites de presentación (asignación) ante instituciones receptoras de las Prácticas profesionales.</vt:lpstr>
      <vt:lpstr>       1.- El primer paso es actualizar tus datos personales en la plataforma  </vt:lpstr>
      <vt:lpstr>2.- Inscribir práctica o estancia profesional</vt:lpstr>
      <vt:lpstr>3.- Subir los formatos correspondientes a la plataforma. En el ícono PDF podrás descargar para imprimir  o reimprimir los documentos.</vt:lpstr>
      <vt:lpstr>4.- Informe parcial.  Cuando estés a la mitad del periodo registrado debes realizar tu informe parcial.</vt:lpstr>
      <vt:lpstr>Captura la información solicitada, cuidando tu ortografía</vt:lpstr>
      <vt:lpstr>5.- Memoria Cuando cumplas el total del tiempo registrado debes realizar tu memoria</vt:lpstr>
      <vt:lpstr>6.- Evaluación de la unidad receptora Debes descargar el formato PDF que se genera en el sistema y llevarlo  con el responsable inmediato de la unidad receptora</vt:lpstr>
      <vt:lpstr>7.- Evaluación del practicante Debes dar clic en la opción evaluación del practicante y seleccionar una opción de respuesta para las preguntas visualizadas en pantalla. </vt:lpstr>
      <vt:lpstr>Una vez concluido todo el proceso, el sistema genera la constancia de liberación, la cual puedes consultar, sin embargo, la emisión de dicho documento es parte de las funciones del Responsable de prácticas y estancias  en el espacio académico, quien deberá recabar las firmas correspondientes  y entregártela como el paso final para liberar la práctica o estancia profesional. </vt:lpstr>
      <vt:lpstr>2.2 Elaboración e integración del Plan de Trabajo e informes.</vt:lpstr>
      <vt:lpstr>2.3 Seguimiento de las actividades en la incorporación a las prácticas</vt:lpstr>
      <vt:lpstr>2.4 Visitas de seguimiento</vt:lpstr>
      <vt:lpstr>ESTRUCTURA DE LA UNIDAD DE APRENDIZAJE</vt:lpstr>
      <vt:lpstr>3.1 Importancia de la evaluación de un programa de trabajo y/o proyecto.</vt:lpstr>
      <vt:lpstr>3.2 Análisis FODA referente a la actividad de práctica profesional de acuerdo al perfil profesional. </vt:lpstr>
      <vt:lpstr>¿Qué es el análisis FODA?</vt:lpstr>
      <vt:lpstr>Presentación de PowerPoint</vt:lpstr>
      <vt:lpstr>Bibliografía básica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Ana Laura López Ávila</dc:creator>
  <cp:lastModifiedBy>Boni Prz</cp:lastModifiedBy>
  <cp:revision>64</cp:revision>
  <dcterms:created xsi:type="dcterms:W3CDTF">2019-09-04T05:41:52Z</dcterms:created>
  <dcterms:modified xsi:type="dcterms:W3CDTF">2019-10-01T03:49:08Z</dcterms:modified>
</cp:coreProperties>
</file>