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93"/>
  </p:notesMasterIdLst>
  <p:handoutMasterIdLst>
    <p:handoutMasterId r:id="rId94"/>
  </p:handoutMasterIdLst>
  <p:sldIdLst>
    <p:sldId id="349" r:id="rId2"/>
    <p:sldId id="408" r:id="rId3"/>
    <p:sldId id="410" r:id="rId4"/>
    <p:sldId id="409" r:id="rId5"/>
    <p:sldId id="281" r:id="rId6"/>
    <p:sldId id="407" r:id="rId7"/>
    <p:sldId id="350" r:id="rId8"/>
    <p:sldId id="360" r:id="rId9"/>
    <p:sldId id="351" r:id="rId10"/>
    <p:sldId id="352" r:id="rId11"/>
    <p:sldId id="353" r:id="rId12"/>
    <p:sldId id="354" r:id="rId13"/>
    <p:sldId id="355" r:id="rId14"/>
    <p:sldId id="356" r:id="rId15"/>
    <p:sldId id="257" r:id="rId16"/>
    <p:sldId id="258" r:id="rId17"/>
    <p:sldId id="357" r:id="rId18"/>
    <p:sldId id="286" r:id="rId19"/>
    <p:sldId id="289" r:id="rId20"/>
    <p:sldId id="288" r:id="rId21"/>
    <p:sldId id="358" r:id="rId22"/>
    <p:sldId id="359" r:id="rId23"/>
    <p:sldId id="361" r:id="rId24"/>
    <p:sldId id="362" r:id="rId25"/>
    <p:sldId id="309" r:id="rId26"/>
    <p:sldId id="310" r:id="rId27"/>
    <p:sldId id="363" r:id="rId28"/>
    <p:sldId id="364" r:id="rId29"/>
    <p:sldId id="315" r:id="rId30"/>
    <p:sldId id="366" r:id="rId31"/>
    <p:sldId id="365" r:id="rId32"/>
    <p:sldId id="367" r:id="rId33"/>
    <p:sldId id="368" r:id="rId34"/>
    <p:sldId id="318" r:id="rId35"/>
    <p:sldId id="369" r:id="rId36"/>
    <p:sldId id="372" r:id="rId37"/>
    <p:sldId id="371" r:id="rId38"/>
    <p:sldId id="321" r:id="rId39"/>
    <p:sldId id="322" r:id="rId40"/>
    <p:sldId id="323" r:id="rId41"/>
    <p:sldId id="373" r:id="rId42"/>
    <p:sldId id="370" r:id="rId43"/>
    <p:sldId id="326" r:id="rId44"/>
    <p:sldId id="327" r:id="rId45"/>
    <p:sldId id="328" r:id="rId46"/>
    <p:sldId id="329" r:id="rId47"/>
    <p:sldId id="331" r:id="rId48"/>
    <p:sldId id="332" r:id="rId49"/>
    <p:sldId id="333" r:id="rId50"/>
    <p:sldId id="334" r:id="rId51"/>
    <p:sldId id="335" r:id="rId52"/>
    <p:sldId id="330" r:id="rId53"/>
    <p:sldId id="375" r:id="rId54"/>
    <p:sldId id="343" r:id="rId55"/>
    <p:sldId id="344" r:id="rId56"/>
    <p:sldId id="345" r:id="rId57"/>
    <p:sldId id="346" r:id="rId58"/>
    <p:sldId id="347" r:id="rId59"/>
    <p:sldId id="259" r:id="rId60"/>
    <p:sldId id="312" r:id="rId61"/>
    <p:sldId id="398" r:id="rId62"/>
    <p:sldId id="313" r:id="rId63"/>
    <p:sldId id="399" r:id="rId64"/>
    <p:sldId id="336" r:id="rId65"/>
    <p:sldId id="401" r:id="rId66"/>
    <p:sldId id="400" r:id="rId67"/>
    <p:sldId id="337" r:id="rId68"/>
    <p:sldId id="402" r:id="rId69"/>
    <p:sldId id="338" r:id="rId70"/>
    <p:sldId id="339" r:id="rId71"/>
    <p:sldId id="340" r:id="rId72"/>
    <p:sldId id="341" r:id="rId73"/>
    <p:sldId id="342" r:id="rId74"/>
    <p:sldId id="294" r:id="rId75"/>
    <p:sldId id="293" r:id="rId76"/>
    <p:sldId id="295" r:id="rId77"/>
    <p:sldId id="297" r:id="rId78"/>
    <p:sldId id="298" r:id="rId79"/>
    <p:sldId id="299" r:id="rId80"/>
    <p:sldId id="301" r:id="rId81"/>
    <p:sldId id="302" r:id="rId82"/>
    <p:sldId id="303" r:id="rId83"/>
    <p:sldId id="304" r:id="rId84"/>
    <p:sldId id="305" r:id="rId85"/>
    <p:sldId id="308" r:id="rId86"/>
    <p:sldId id="307" r:id="rId87"/>
    <p:sldId id="379" r:id="rId88"/>
    <p:sldId id="380" r:id="rId89"/>
    <p:sldId id="403" r:id="rId90"/>
    <p:sldId id="411" r:id="rId91"/>
    <p:sldId id="412" r:id="rId9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 Id="rId9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2E7A93-4DDA-4DD5-A972-A7760F1AE375}" type="doc">
      <dgm:prSet loTypeId="urn:microsoft.com/office/officeart/2005/8/layout/chart3" loCatId="relationship" qsTypeId="urn:microsoft.com/office/officeart/2005/8/quickstyle/simple1" qsCatId="simple" csTypeId="urn:microsoft.com/office/officeart/2005/8/colors/accent1_4" csCatId="accent1" phldr="1"/>
      <dgm:spPr/>
    </dgm:pt>
    <dgm:pt modelId="{B51E1E4D-6127-40A9-9A10-949BC8ADAFD2}">
      <dgm:prSet phldrT="[Texto]"/>
      <dgm:spPr/>
      <dgm:t>
        <a:bodyPr/>
        <a:lstStyle/>
        <a:p>
          <a:r>
            <a:rPr lang="es-ES" dirty="0">
              <a:solidFill>
                <a:schemeClr val="tx1"/>
              </a:solidFill>
            </a:rPr>
            <a:t>Estrato N2</a:t>
          </a:r>
        </a:p>
      </dgm:t>
    </dgm:pt>
    <dgm:pt modelId="{52A99D85-9520-4C58-8167-DA3DA42D7728}" type="parTrans" cxnId="{C52DEAF3-C224-4A07-B8DA-681EDC46A6B6}">
      <dgm:prSet/>
      <dgm:spPr/>
      <dgm:t>
        <a:bodyPr/>
        <a:lstStyle/>
        <a:p>
          <a:endParaRPr lang="es-ES"/>
        </a:p>
      </dgm:t>
    </dgm:pt>
    <dgm:pt modelId="{12771F03-C740-49B6-B40E-B7F19361D6F1}" type="sibTrans" cxnId="{C52DEAF3-C224-4A07-B8DA-681EDC46A6B6}">
      <dgm:prSet/>
      <dgm:spPr/>
      <dgm:t>
        <a:bodyPr/>
        <a:lstStyle/>
        <a:p>
          <a:endParaRPr lang="es-ES"/>
        </a:p>
      </dgm:t>
    </dgm:pt>
    <dgm:pt modelId="{71702FAD-861E-4B20-AC2B-C12D36180395}">
      <dgm:prSet phldrT="[Texto]"/>
      <dgm:spPr/>
      <dgm:t>
        <a:bodyPr/>
        <a:lstStyle/>
        <a:p>
          <a:r>
            <a:rPr lang="es-ES" dirty="0">
              <a:solidFill>
                <a:schemeClr val="tx1"/>
              </a:solidFill>
            </a:rPr>
            <a:t>Estrato N3</a:t>
          </a:r>
        </a:p>
      </dgm:t>
    </dgm:pt>
    <dgm:pt modelId="{ECC41A76-68A4-48F2-8B8B-7A8D7C63AFCC}" type="parTrans" cxnId="{1990AAA2-24D9-4067-A067-D02C7756AF0D}">
      <dgm:prSet/>
      <dgm:spPr/>
      <dgm:t>
        <a:bodyPr/>
        <a:lstStyle/>
        <a:p>
          <a:endParaRPr lang="es-ES"/>
        </a:p>
      </dgm:t>
    </dgm:pt>
    <dgm:pt modelId="{4908414B-099C-4035-B633-CA15B8F0EFD7}" type="sibTrans" cxnId="{1990AAA2-24D9-4067-A067-D02C7756AF0D}">
      <dgm:prSet/>
      <dgm:spPr/>
      <dgm:t>
        <a:bodyPr/>
        <a:lstStyle/>
        <a:p>
          <a:endParaRPr lang="es-ES"/>
        </a:p>
      </dgm:t>
    </dgm:pt>
    <dgm:pt modelId="{FC397217-3088-4640-92DD-5C08DBF25252}">
      <dgm:prSet phldrT="[Texto]"/>
      <dgm:spPr/>
      <dgm:t>
        <a:bodyPr/>
        <a:lstStyle/>
        <a:p>
          <a:r>
            <a:rPr lang="es-ES" dirty="0">
              <a:solidFill>
                <a:schemeClr val="tx1"/>
              </a:solidFill>
            </a:rPr>
            <a:t>Estrato N1</a:t>
          </a:r>
        </a:p>
      </dgm:t>
    </dgm:pt>
    <dgm:pt modelId="{AD7FF92E-3FAF-4525-ACF6-0A2404A0DE08}" type="parTrans" cxnId="{5BC303A8-CFC9-4345-9613-D20FD0FA3370}">
      <dgm:prSet/>
      <dgm:spPr/>
      <dgm:t>
        <a:bodyPr/>
        <a:lstStyle/>
        <a:p>
          <a:endParaRPr lang="es-ES"/>
        </a:p>
      </dgm:t>
    </dgm:pt>
    <dgm:pt modelId="{3BF771D2-ECF9-4B95-A586-35FD3396B672}" type="sibTrans" cxnId="{5BC303A8-CFC9-4345-9613-D20FD0FA3370}">
      <dgm:prSet/>
      <dgm:spPr/>
      <dgm:t>
        <a:bodyPr/>
        <a:lstStyle/>
        <a:p>
          <a:endParaRPr lang="es-ES"/>
        </a:p>
      </dgm:t>
    </dgm:pt>
    <dgm:pt modelId="{CA695A4F-2A2C-4A8D-9868-AFE997CC55BD}" type="pres">
      <dgm:prSet presAssocID="{992E7A93-4DDA-4DD5-A972-A7760F1AE375}" presName="compositeShape" presStyleCnt="0">
        <dgm:presLayoutVars>
          <dgm:chMax val="7"/>
          <dgm:dir/>
          <dgm:resizeHandles val="exact"/>
        </dgm:presLayoutVars>
      </dgm:prSet>
      <dgm:spPr/>
    </dgm:pt>
    <dgm:pt modelId="{0F942C77-0605-4ABD-A842-5E436D44B8EE}" type="pres">
      <dgm:prSet presAssocID="{992E7A93-4DDA-4DD5-A972-A7760F1AE375}" presName="wedge1" presStyleLbl="node1" presStyleIdx="0" presStyleCnt="3"/>
      <dgm:spPr/>
      <dgm:t>
        <a:bodyPr/>
        <a:lstStyle/>
        <a:p>
          <a:endParaRPr lang="es-MX"/>
        </a:p>
      </dgm:t>
    </dgm:pt>
    <dgm:pt modelId="{EDABD9BE-FA94-43CC-9730-EC9CDFC13848}" type="pres">
      <dgm:prSet presAssocID="{992E7A93-4DDA-4DD5-A972-A7760F1AE375}" presName="wedge1Tx" presStyleLbl="node1" presStyleIdx="0" presStyleCnt="3">
        <dgm:presLayoutVars>
          <dgm:chMax val="0"/>
          <dgm:chPref val="0"/>
          <dgm:bulletEnabled val="1"/>
        </dgm:presLayoutVars>
      </dgm:prSet>
      <dgm:spPr/>
      <dgm:t>
        <a:bodyPr/>
        <a:lstStyle/>
        <a:p>
          <a:endParaRPr lang="es-MX"/>
        </a:p>
      </dgm:t>
    </dgm:pt>
    <dgm:pt modelId="{ECF3AE94-7ED0-459F-9901-CBB8ED484823}" type="pres">
      <dgm:prSet presAssocID="{992E7A93-4DDA-4DD5-A972-A7760F1AE375}" presName="wedge2" presStyleLbl="node1" presStyleIdx="1" presStyleCnt="3"/>
      <dgm:spPr/>
      <dgm:t>
        <a:bodyPr/>
        <a:lstStyle/>
        <a:p>
          <a:endParaRPr lang="es-MX"/>
        </a:p>
      </dgm:t>
    </dgm:pt>
    <dgm:pt modelId="{19D8CEBB-F5D8-4618-A477-8B53F9522EEA}" type="pres">
      <dgm:prSet presAssocID="{992E7A93-4DDA-4DD5-A972-A7760F1AE375}" presName="wedge2Tx" presStyleLbl="node1" presStyleIdx="1" presStyleCnt="3">
        <dgm:presLayoutVars>
          <dgm:chMax val="0"/>
          <dgm:chPref val="0"/>
          <dgm:bulletEnabled val="1"/>
        </dgm:presLayoutVars>
      </dgm:prSet>
      <dgm:spPr/>
      <dgm:t>
        <a:bodyPr/>
        <a:lstStyle/>
        <a:p>
          <a:endParaRPr lang="es-MX"/>
        </a:p>
      </dgm:t>
    </dgm:pt>
    <dgm:pt modelId="{EB6B8233-E1EF-40C8-8CD5-BA013E3A8B2B}" type="pres">
      <dgm:prSet presAssocID="{992E7A93-4DDA-4DD5-A972-A7760F1AE375}" presName="wedge3" presStyleLbl="node1" presStyleIdx="2" presStyleCnt="3"/>
      <dgm:spPr/>
      <dgm:t>
        <a:bodyPr/>
        <a:lstStyle/>
        <a:p>
          <a:endParaRPr lang="es-MX"/>
        </a:p>
      </dgm:t>
    </dgm:pt>
    <dgm:pt modelId="{EF792D7C-FD2F-4BD9-84E6-4CF98CEED928}" type="pres">
      <dgm:prSet presAssocID="{992E7A93-4DDA-4DD5-A972-A7760F1AE375}" presName="wedge3Tx" presStyleLbl="node1" presStyleIdx="2" presStyleCnt="3">
        <dgm:presLayoutVars>
          <dgm:chMax val="0"/>
          <dgm:chPref val="0"/>
          <dgm:bulletEnabled val="1"/>
        </dgm:presLayoutVars>
      </dgm:prSet>
      <dgm:spPr/>
      <dgm:t>
        <a:bodyPr/>
        <a:lstStyle/>
        <a:p>
          <a:endParaRPr lang="es-MX"/>
        </a:p>
      </dgm:t>
    </dgm:pt>
  </dgm:ptLst>
  <dgm:cxnLst>
    <dgm:cxn modelId="{2A757DD3-84C9-4321-A716-D66E4120E7D1}" type="presOf" srcId="{FC397217-3088-4640-92DD-5C08DBF25252}" destId="{EB6B8233-E1EF-40C8-8CD5-BA013E3A8B2B}" srcOrd="0" destOrd="0" presId="urn:microsoft.com/office/officeart/2005/8/layout/chart3"/>
    <dgm:cxn modelId="{C52DEAF3-C224-4A07-B8DA-681EDC46A6B6}" srcId="{992E7A93-4DDA-4DD5-A972-A7760F1AE375}" destId="{B51E1E4D-6127-40A9-9A10-949BC8ADAFD2}" srcOrd="0" destOrd="0" parTransId="{52A99D85-9520-4C58-8167-DA3DA42D7728}" sibTransId="{12771F03-C740-49B6-B40E-B7F19361D6F1}"/>
    <dgm:cxn modelId="{766D3671-585B-423F-9EF0-86653E0A620F}" type="presOf" srcId="{71702FAD-861E-4B20-AC2B-C12D36180395}" destId="{19D8CEBB-F5D8-4618-A477-8B53F9522EEA}" srcOrd="1" destOrd="0" presId="urn:microsoft.com/office/officeart/2005/8/layout/chart3"/>
    <dgm:cxn modelId="{D2B5A48B-D687-40F9-A35F-3AD2D5C87D42}" type="presOf" srcId="{71702FAD-861E-4B20-AC2B-C12D36180395}" destId="{ECF3AE94-7ED0-459F-9901-CBB8ED484823}" srcOrd="0" destOrd="0" presId="urn:microsoft.com/office/officeart/2005/8/layout/chart3"/>
    <dgm:cxn modelId="{6BF98D1D-32B9-4369-BEA6-A7490CEE01E8}" type="presOf" srcId="{992E7A93-4DDA-4DD5-A972-A7760F1AE375}" destId="{CA695A4F-2A2C-4A8D-9868-AFE997CC55BD}" srcOrd="0" destOrd="0" presId="urn:microsoft.com/office/officeart/2005/8/layout/chart3"/>
    <dgm:cxn modelId="{45508B0B-F1BB-43BD-95B7-F7A29C5D2F11}" type="presOf" srcId="{B51E1E4D-6127-40A9-9A10-949BC8ADAFD2}" destId="{0F942C77-0605-4ABD-A842-5E436D44B8EE}" srcOrd="0" destOrd="0" presId="urn:microsoft.com/office/officeart/2005/8/layout/chart3"/>
    <dgm:cxn modelId="{E30AB203-A229-4949-9D8F-FD7C1D4CEF79}" type="presOf" srcId="{B51E1E4D-6127-40A9-9A10-949BC8ADAFD2}" destId="{EDABD9BE-FA94-43CC-9730-EC9CDFC13848}" srcOrd="1" destOrd="0" presId="urn:microsoft.com/office/officeart/2005/8/layout/chart3"/>
    <dgm:cxn modelId="{1990AAA2-24D9-4067-A067-D02C7756AF0D}" srcId="{992E7A93-4DDA-4DD5-A972-A7760F1AE375}" destId="{71702FAD-861E-4B20-AC2B-C12D36180395}" srcOrd="1" destOrd="0" parTransId="{ECC41A76-68A4-48F2-8B8B-7A8D7C63AFCC}" sibTransId="{4908414B-099C-4035-B633-CA15B8F0EFD7}"/>
    <dgm:cxn modelId="{8EDD32AB-649D-4157-9BF8-0C8C184EB17E}" type="presOf" srcId="{FC397217-3088-4640-92DD-5C08DBF25252}" destId="{EF792D7C-FD2F-4BD9-84E6-4CF98CEED928}" srcOrd="1" destOrd="0" presId="urn:microsoft.com/office/officeart/2005/8/layout/chart3"/>
    <dgm:cxn modelId="{5BC303A8-CFC9-4345-9613-D20FD0FA3370}" srcId="{992E7A93-4DDA-4DD5-A972-A7760F1AE375}" destId="{FC397217-3088-4640-92DD-5C08DBF25252}" srcOrd="2" destOrd="0" parTransId="{AD7FF92E-3FAF-4525-ACF6-0A2404A0DE08}" sibTransId="{3BF771D2-ECF9-4B95-A586-35FD3396B672}"/>
    <dgm:cxn modelId="{5A6D260D-A361-48B3-A17E-21986C8E8E89}" type="presParOf" srcId="{CA695A4F-2A2C-4A8D-9868-AFE997CC55BD}" destId="{0F942C77-0605-4ABD-A842-5E436D44B8EE}" srcOrd="0" destOrd="0" presId="urn:microsoft.com/office/officeart/2005/8/layout/chart3"/>
    <dgm:cxn modelId="{54EBAC5C-BC42-44F2-8A9F-C56F06D951B8}" type="presParOf" srcId="{CA695A4F-2A2C-4A8D-9868-AFE997CC55BD}" destId="{EDABD9BE-FA94-43CC-9730-EC9CDFC13848}" srcOrd="1" destOrd="0" presId="urn:microsoft.com/office/officeart/2005/8/layout/chart3"/>
    <dgm:cxn modelId="{4BE5BA71-1FC0-4CF9-B57F-3DDD62FBA2FC}" type="presParOf" srcId="{CA695A4F-2A2C-4A8D-9868-AFE997CC55BD}" destId="{ECF3AE94-7ED0-459F-9901-CBB8ED484823}" srcOrd="2" destOrd="0" presId="urn:microsoft.com/office/officeart/2005/8/layout/chart3"/>
    <dgm:cxn modelId="{DCDB6AFD-36E9-47BC-A835-78C013015528}" type="presParOf" srcId="{CA695A4F-2A2C-4A8D-9868-AFE997CC55BD}" destId="{19D8CEBB-F5D8-4618-A477-8B53F9522EEA}" srcOrd="3" destOrd="0" presId="urn:microsoft.com/office/officeart/2005/8/layout/chart3"/>
    <dgm:cxn modelId="{AC430D7A-1AE2-4174-8D69-D8841C3DAEB1}" type="presParOf" srcId="{CA695A4F-2A2C-4A8D-9868-AFE997CC55BD}" destId="{EB6B8233-E1EF-40C8-8CD5-BA013E3A8B2B}" srcOrd="4" destOrd="0" presId="urn:microsoft.com/office/officeart/2005/8/layout/chart3"/>
    <dgm:cxn modelId="{B2BF9418-5B86-4AB5-BC2B-A4FB9602AFBA}" type="presParOf" srcId="{CA695A4F-2A2C-4A8D-9868-AFE997CC55BD}" destId="{EF792D7C-FD2F-4BD9-84E6-4CF98CEED928}"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2E7A93-4DDA-4DD5-A972-A7760F1AE375}" type="doc">
      <dgm:prSet loTypeId="urn:microsoft.com/office/officeart/2005/8/layout/chart3" loCatId="relationship" qsTypeId="urn:microsoft.com/office/officeart/2005/8/quickstyle/simple1" qsCatId="simple" csTypeId="urn:microsoft.com/office/officeart/2005/8/colors/accent1_4" csCatId="accent1" phldr="1"/>
      <dgm:spPr/>
    </dgm:pt>
    <dgm:pt modelId="{B51E1E4D-6127-40A9-9A10-949BC8ADAFD2}">
      <dgm:prSet phldrT="[Texto]"/>
      <dgm:spPr/>
      <dgm:t>
        <a:bodyPr/>
        <a:lstStyle/>
        <a:p>
          <a:r>
            <a:rPr lang="es-ES" dirty="0">
              <a:solidFill>
                <a:schemeClr val="tx1"/>
              </a:solidFill>
            </a:rPr>
            <a:t>muestra n2</a:t>
          </a:r>
        </a:p>
      </dgm:t>
    </dgm:pt>
    <dgm:pt modelId="{52A99D85-9520-4C58-8167-DA3DA42D7728}" type="parTrans" cxnId="{C52DEAF3-C224-4A07-B8DA-681EDC46A6B6}">
      <dgm:prSet/>
      <dgm:spPr/>
      <dgm:t>
        <a:bodyPr/>
        <a:lstStyle/>
        <a:p>
          <a:endParaRPr lang="es-ES"/>
        </a:p>
      </dgm:t>
    </dgm:pt>
    <dgm:pt modelId="{12771F03-C740-49B6-B40E-B7F19361D6F1}" type="sibTrans" cxnId="{C52DEAF3-C224-4A07-B8DA-681EDC46A6B6}">
      <dgm:prSet/>
      <dgm:spPr/>
      <dgm:t>
        <a:bodyPr/>
        <a:lstStyle/>
        <a:p>
          <a:endParaRPr lang="es-ES"/>
        </a:p>
      </dgm:t>
    </dgm:pt>
    <dgm:pt modelId="{71702FAD-861E-4B20-AC2B-C12D36180395}">
      <dgm:prSet phldrT="[Texto]"/>
      <dgm:spPr/>
      <dgm:t>
        <a:bodyPr/>
        <a:lstStyle/>
        <a:p>
          <a:r>
            <a:rPr lang="es-ES" dirty="0">
              <a:solidFill>
                <a:schemeClr val="tx1"/>
              </a:solidFill>
            </a:rPr>
            <a:t>muestra n3</a:t>
          </a:r>
        </a:p>
      </dgm:t>
    </dgm:pt>
    <dgm:pt modelId="{ECC41A76-68A4-48F2-8B8B-7A8D7C63AFCC}" type="parTrans" cxnId="{1990AAA2-24D9-4067-A067-D02C7756AF0D}">
      <dgm:prSet/>
      <dgm:spPr/>
      <dgm:t>
        <a:bodyPr/>
        <a:lstStyle/>
        <a:p>
          <a:endParaRPr lang="es-ES"/>
        </a:p>
      </dgm:t>
    </dgm:pt>
    <dgm:pt modelId="{4908414B-099C-4035-B633-CA15B8F0EFD7}" type="sibTrans" cxnId="{1990AAA2-24D9-4067-A067-D02C7756AF0D}">
      <dgm:prSet/>
      <dgm:spPr/>
      <dgm:t>
        <a:bodyPr/>
        <a:lstStyle/>
        <a:p>
          <a:endParaRPr lang="es-ES"/>
        </a:p>
      </dgm:t>
    </dgm:pt>
    <dgm:pt modelId="{FC397217-3088-4640-92DD-5C08DBF25252}">
      <dgm:prSet phldrT="[Texto]"/>
      <dgm:spPr/>
      <dgm:t>
        <a:bodyPr/>
        <a:lstStyle/>
        <a:p>
          <a:r>
            <a:rPr lang="es-ES" dirty="0">
              <a:solidFill>
                <a:schemeClr val="tx1"/>
              </a:solidFill>
            </a:rPr>
            <a:t>muestra n1</a:t>
          </a:r>
        </a:p>
      </dgm:t>
    </dgm:pt>
    <dgm:pt modelId="{AD7FF92E-3FAF-4525-ACF6-0A2404A0DE08}" type="parTrans" cxnId="{5BC303A8-CFC9-4345-9613-D20FD0FA3370}">
      <dgm:prSet/>
      <dgm:spPr/>
      <dgm:t>
        <a:bodyPr/>
        <a:lstStyle/>
        <a:p>
          <a:endParaRPr lang="es-ES"/>
        </a:p>
      </dgm:t>
    </dgm:pt>
    <dgm:pt modelId="{3BF771D2-ECF9-4B95-A586-35FD3396B672}" type="sibTrans" cxnId="{5BC303A8-CFC9-4345-9613-D20FD0FA3370}">
      <dgm:prSet/>
      <dgm:spPr/>
      <dgm:t>
        <a:bodyPr/>
        <a:lstStyle/>
        <a:p>
          <a:endParaRPr lang="es-ES"/>
        </a:p>
      </dgm:t>
    </dgm:pt>
    <dgm:pt modelId="{CA695A4F-2A2C-4A8D-9868-AFE997CC55BD}" type="pres">
      <dgm:prSet presAssocID="{992E7A93-4DDA-4DD5-A972-A7760F1AE375}" presName="compositeShape" presStyleCnt="0">
        <dgm:presLayoutVars>
          <dgm:chMax val="7"/>
          <dgm:dir/>
          <dgm:resizeHandles val="exact"/>
        </dgm:presLayoutVars>
      </dgm:prSet>
      <dgm:spPr/>
    </dgm:pt>
    <dgm:pt modelId="{0F942C77-0605-4ABD-A842-5E436D44B8EE}" type="pres">
      <dgm:prSet presAssocID="{992E7A93-4DDA-4DD5-A972-A7760F1AE375}" presName="wedge1" presStyleLbl="node1" presStyleIdx="0" presStyleCnt="3"/>
      <dgm:spPr/>
      <dgm:t>
        <a:bodyPr/>
        <a:lstStyle/>
        <a:p>
          <a:endParaRPr lang="es-MX"/>
        </a:p>
      </dgm:t>
    </dgm:pt>
    <dgm:pt modelId="{EDABD9BE-FA94-43CC-9730-EC9CDFC13848}" type="pres">
      <dgm:prSet presAssocID="{992E7A93-4DDA-4DD5-A972-A7760F1AE375}" presName="wedge1Tx" presStyleLbl="node1" presStyleIdx="0" presStyleCnt="3">
        <dgm:presLayoutVars>
          <dgm:chMax val="0"/>
          <dgm:chPref val="0"/>
          <dgm:bulletEnabled val="1"/>
        </dgm:presLayoutVars>
      </dgm:prSet>
      <dgm:spPr/>
      <dgm:t>
        <a:bodyPr/>
        <a:lstStyle/>
        <a:p>
          <a:endParaRPr lang="es-MX"/>
        </a:p>
      </dgm:t>
    </dgm:pt>
    <dgm:pt modelId="{ECF3AE94-7ED0-459F-9901-CBB8ED484823}" type="pres">
      <dgm:prSet presAssocID="{992E7A93-4DDA-4DD5-A972-A7760F1AE375}" presName="wedge2" presStyleLbl="node1" presStyleIdx="1" presStyleCnt="3"/>
      <dgm:spPr/>
      <dgm:t>
        <a:bodyPr/>
        <a:lstStyle/>
        <a:p>
          <a:endParaRPr lang="es-MX"/>
        </a:p>
      </dgm:t>
    </dgm:pt>
    <dgm:pt modelId="{19D8CEBB-F5D8-4618-A477-8B53F9522EEA}" type="pres">
      <dgm:prSet presAssocID="{992E7A93-4DDA-4DD5-A972-A7760F1AE375}" presName="wedge2Tx" presStyleLbl="node1" presStyleIdx="1" presStyleCnt="3">
        <dgm:presLayoutVars>
          <dgm:chMax val="0"/>
          <dgm:chPref val="0"/>
          <dgm:bulletEnabled val="1"/>
        </dgm:presLayoutVars>
      </dgm:prSet>
      <dgm:spPr/>
      <dgm:t>
        <a:bodyPr/>
        <a:lstStyle/>
        <a:p>
          <a:endParaRPr lang="es-MX"/>
        </a:p>
      </dgm:t>
    </dgm:pt>
    <dgm:pt modelId="{EB6B8233-E1EF-40C8-8CD5-BA013E3A8B2B}" type="pres">
      <dgm:prSet presAssocID="{992E7A93-4DDA-4DD5-A972-A7760F1AE375}" presName="wedge3" presStyleLbl="node1" presStyleIdx="2" presStyleCnt="3"/>
      <dgm:spPr/>
      <dgm:t>
        <a:bodyPr/>
        <a:lstStyle/>
        <a:p>
          <a:endParaRPr lang="es-MX"/>
        </a:p>
      </dgm:t>
    </dgm:pt>
    <dgm:pt modelId="{EF792D7C-FD2F-4BD9-84E6-4CF98CEED928}" type="pres">
      <dgm:prSet presAssocID="{992E7A93-4DDA-4DD5-A972-A7760F1AE375}" presName="wedge3Tx" presStyleLbl="node1" presStyleIdx="2" presStyleCnt="3">
        <dgm:presLayoutVars>
          <dgm:chMax val="0"/>
          <dgm:chPref val="0"/>
          <dgm:bulletEnabled val="1"/>
        </dgm:presLayoutVars>
      </dgm:prSet>
      <dgm:spPr/>
      <dgm:t>
        <a:bodyPr/>
        <a:lstStyle/>
        <a:p>
          <a:endParaRPr lang="es-MX"/>
        </a:p>
      </dgm:t>
    </dgm:pt>
  </dgm:ptLst>
  <dgm:cxnLst>
    <dgm:cxn modelId="{9E589E2A-2151-4576-80B6-17B5859D30D6}" type="presOf" srcId="{71702FAD-861E-4B20-AC2B-C12D36180395}" destId="{19D8CEBB-F5D8-4618-A477-8B53F9522EEA}" srcOrd="1" destOrd="0" presId="urn:microsoft.com/office/officeart/2005/8/layout/chart3"/>
    <dgm:cxn modelId="{838723F2-C925-4DC2-AFE2-C0CC1BC4FCA8}" type="presOf" srcId="{B51E1E4D-6127-40A9-9A10-949BC8ADAFD2}" destId="{EDABD9BE-FA94-43CC-9730-EC9CDFC13848}" srcOrd="1" destOrd="0" presId="urn:microsoft.com/office/officeart/2005/8/layout/chart3"/>
    <dgm:cxn modelId="{5BC303A8-CFC9-4345-9613-D20FD0FA3370}" srcId="{992E7A93-4DDA-4DD5-A972-A7760F1AE375}" destId="{FC397217-3088-4640-92DD-5C08DBF25252}" srcOrd="2" destOrd="0" parTransId="{AD7FF92E-3FAF-4525-ACF6-0A2404A0DE08}" sibTransId="{3BF771D2-ECF9-4B95-A586-35FD3396B672}"/>
    <dgm:cxn modelId="{4D521F8A-AC01-4378-8BEB-A36D8FB6E2AE}" type="presOf" srcId="{992E7A93-4DDA-4DD5-A972-A7760F1AE375}" destId="{CA695A4F-2A2C-4A8D-9868-AFE997CC55BD}" srcOrd="0" destOrd="0" presId="urn:microsoft.com/office/officeart/2005/8/layout/chart3"/>
    <dgm:cxn modelId="{042AE29C-9B41-41DF-8C94-7283E663B164}" type="presOf" srcId="{FC397217-3088-4640-92DD-5C08DBF25252}" destId="{EB6B8233-E1EF-40C8-8CD5-BA013E3A8B2B}" srcOrd="0" destOrd="0" presId="urn:microsoft.com/office/officeart/2005/8/layout/chart3"/>
    <dgm:cxn modelId="{C90FA185-58AA-41CF-B6E8-894FA3BC824C}" type="presOf" srcId="{FC397217-3088-4640-92DD-5C08DBF25252}" destId="{EF792D7C-FD2F-4BD9-84E6-4CF98CEED928}" srcOrd="1" destOrd="0" presId="urn:microsoft.com/office/officeart/2005/8/layout/chart3"/>
    <dgm:cxn modelId="{232AFE3A-33C5-4942-BADB-144A8337D20D}" type="presOf" srcId="{B51E1E4D-6127-40A9-9A10-949BC8ADAFD2}" destId="{0F942C77-0605-4ABD-A842-5E436D44B8EE}" srcOrd="0" destOrd="0" presId="urn:microsoft.com/office/officeart/2005/8/layout/chart3"/>
    <dgm:cxn modelId="{E08486F4-7BD2-46D8-8E40-D342579C97FA}" type="presOf" srcId="{71702FAD-861E-4B20-AC2B-C12D36180395}" destId="{ECF3AE94-7ED0-459F-9901-CBB8ED484823}" srcOrd="0" destOrd="0" presId="urn:microsoft.com/office/officeart/2005/8/layout/chart3"/>
    <dgm:cxn modelId="{1990AAA2-24D9-4067-A067-D02C7756AF0D}" srcId="{992E7A93-4DDA-4DD5-A972-A7760F1AE375}" destId="{71702FAD-861E-4B20-AC2B-C12D36180395}" srcOrd="1" destOrd="0" parTransId="{ECC41A76-68A4-48F2-8B8B-7A8D7C63AFCC}" sibTransId="{4908414B-099C-4035-B633-CA15B8F0EFD7}"/>
    <dgm:cxn modelId="{C52DEAF3-C224-4A07-B8DA-681EDC46A6B6}" srcId="{992E7A93-4DDA-4DD5-A972-A7760F1AE375}" destId="{B51E1E4D-6127-40A9-9A10-949BC8ADAFD2}" srcOrd="0" destOrd="0" parTransId="{52A99D85-9520-4C58-8167-DA3DA42D7728}" sibTransId="{12771F03-C740-49B6-B40E-B7F19361D6F1}"/>
    <dgm:cxn modelId="{8E19EDD0-624E-4719-B8B0-91847155CF09}" type="presParOf" srcId="{CA695A4F-2A2C-4A8D-9868-AFE997CC55BD}" destId="{0F942C77-0605-4ABD-A842-5E436D44B8EE}" srcOrd="0" destOrd="0" presId="urn:microsoft.com/office/officeart/2005/8/layout/chart3"/>
    <dgm:cxn modelId="{6FBAECC3-11E8-4860-9B15-B7CDE1E6C234}" type="presParOf" srcId="{CA695A4F-2A2C-4A8D-9868-AFE997CC55BD}" destId="{EDABD9BE-FA94-43CC-9730-EC9CDFC13848}" srcOrd="1" destOrd="0" presId="urn:microsoft.com/office/officeart/2005/8/layout/chart3"/>
    <dgm:cxn modelId="{CE95B549-EED8-4633-8757-15D52D042C92}" type="presParOf" srcId="{CA695A4F-2A2C-4A8D-9868-AFE997CC55BD}" destId="{ECF3AE94-7ED0-459F-9901-CBB8ED484823}" srcOrd="2" destOrd="0" presId="urn:microsoft.com/office/officeart/2005/8/layout/chart3"/>
    <dgm:cxn modelId="{FEA87082-D81B-411A-AF5E-31FA31148E07}" type="presParOf" srcId="{CA695A4F-2A2C-4A8D-9868-AFE997CC55BD}" destId="{19D8CEBB-F5D8-4618-A477-8B53F9522EEA}" srcOrd="3" destOrd="0" presId="urn:microsoft.com/office/officeart/2005/8/layout/chart3"/>
    <dgm:cxn modelId="{E75DDB58-2E97-4D97-9AC4-5DFDE2023CD6}" type="presParOf" srcId="{CA695A4F-2A2C-4A8D-9868-AFE997CC55BD}" destId="{EB6B8233-E1EF-40C8-8CD5-BA013E3A8B2B}" srcOrd="4" destOrd="0" presId="urn:microsoft.com/office/officeart/2005/8/layout/chart3"/>
    <dgm:cxn modelId="{F6FADC4D-79A6-4C5A-B21A-E996E5589983}" type="presParOf" srcId="{CA695A4F-2A2C-4A8D-9868-AFE997CC55BD}" destId="{EF792D7C-FD2F-4BD9-84E6-4CF98CEED928}" srcOrd="5" destOrd="0" presId="urn:microsoft.com/office/officeart/2005/8/layout/char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D961B3-C7A7-481D-84A3-C8FE0225007C}" type="doc">
      <dgm:prSet loTypeId="urn:microsoft.com/office/officeart/2005/8/layout/venn2" loCatId="relationship" qsTypeId="urn:microsoft.com/office/officeart/2005/8/quickstyle/simple1" qsCatId="simple" csTypeId="urn:microsoft.com/office/officeart/2005/8/colors/accent1_4" csCatId="accent1" phldr="1"/>
      <dgm:spPr/>
      <dgm:t>
        <a:bodyPr/>
        <a:lstStyle/>
        <a:p>
          <a:endParaRPr lang="es-ES"/>
        </a:p>
      </dgm:t>
    </dgm:pt>
    <dgm:pt modelId="{19EEFA12-7B72-4FAE-B645-FB1F3FBF1B7D}">
      <dgm:prSet phldrT="[Texto]"/>
      <dgm:spPr/>
      <dgm:t>
        <a:bodyPr/>
        <a:lstStyle/>
        <a:p>
          <a:r>
            <a:rPr lang="es-ES" dirty="0">
              <a:solidFill>
                <a:schemeClr val="tx1"/>
              </a:solidFill>
            </a:rPr>
            <a:t>C7</a:t>
          </a:r>
        </a:p>
      </dgm:t>
    </dgm:pt>
    <dgm:pt modelId="{A7D32F79-3496-467C-AAA7-E2D8487FFB47}" type="parTrans" cxnId="{A7412F50-A787-47EF-A738-2E2E7C1FF4CD}">
      <dgm:prSet/>
      <dgm:spPr/>
      <dgm:t>
        <a:bodyPr/>
        <a:lstStyle/>
        <a:p>
          <a:endParaRPr lang="es-ES"/>
        </a:p>
      </dgm:t>
    </dgm:pt>
    <dgm:pt modelId="{51A5FE1C-4B76-4D4A-B0C7-9E64053D8A9B}" type="sibTrans" cxnId="{A7412F50-A787-47EF-A738-2E2E7C1FF4CD}">
      <dgm:prSet/>
      <dgm:spPr/>
      <dgm:t>
        <a:bodyPr/>
        <a:lstStyle/>
        <a:p>
          <a:endParaRPr lang="es-ES"/>
        </a:p>
      </dgm:t>
    </dgm:pt>
    <dgm:pt modelId="{EF78B6FF-02C1-4070-A064-D9320F344A97}">
      <dgm:prSet phldrT="[Texto]"/>
      <dgm:spPr/>
      <dgm:t>
        <a:bodyPr/>
        <a:lstStyle/>
        <a:p>
          <a:r>
            <a:rPr lang="es-ES" dirty="0">
              <a:solidFill>
                <a:schemeClr val="tx1"/>
              </a:solidFill>
            </a:rPr>
            <a:t>C6</a:t>
          </a:r>
        </a:p>
      </dgm:t>
    </dgm:pt>
    <dgm:pt modelId="{E7516063-CF9A-421A-B440-0FC1491F240A}" type="parTrans" cxnId="{8D10E423-2574-4227-B68C-8D8D80803F12}">
      <dgm:prSet/>
      <dgm:spPr/>
      <dgm:t>
        <a:bodyPr/>
        <a:lstStyle/>
        <a:p>
          <a:endParaRPr lang="es-ES"/>
        </a:p>
      </dgm:t>
    </dgm:pt>
    <dgm:pt modelId="{1CB44F3E-E855-48A4-8A35-F9206DB7AAE3}" type="sibTrans" cxnId="{8D10E423-2574-4227-B68C-8D8D80803F12}">
      <dgm:prSet/>
      <dgm:spPr/>
      <dgm:t>
        <a:bodyPr/>
        <a:lstStyle/>
        <a:p>
          <a:endParaRPr lang="es-ES"/>
        </a:p>
      </dgm:t>
    </dgm:pt>
    <dgm:pt modelId="{A0F5B4BC-65D8-4A2C-84BF-FB73905EF79B}">
      <dgm:prSet phldrT="[Texto]"/>
      <dgm:spPr/>
      <dgm:t>
        <a:bodyPr/>
        <a:lstStyle/>
        <a:p>
          <a:r>
            <a:rPr lang="es-ES" dirty="0">
              <a:solidFill>
                <a:schemeClr val="tx1"/>
              </a:solidFill>
            </a:rPr>
            <a:t>C5</a:t>
          </a:r>
        </a:p>
      </dgm:t>
    </dgm:pt>
    <dgm:pt modelId="{63F0D3CB-5DDE-4938-B308-F6AFEFC42D1C}" type="parTrans" cxnId="{BE60CD5B-0CFD-4697-BC44-399B9175BB7D}">
      <dgm:prSet/>
      <dgm:spPr/>
      <dgm:t>
        <a:bodyPr/>
        <a:lstStyle/>
        <a:p>
          <a:endParaRPr lang="es-ES"/>
        </a:p>
      </dgm:t>
    </dgm:pt>
    <dgm:pt modelId="{93B691DC-A91D-4BC8-BC1B-28BA7013E523}" type="sibTrans" cxnId="{BE60CD5B-0CFD-4697-BC44-399B9175BB7D}">
      <dgm:prSet/>
      <dgm:spPr/>
      <dgm:t>
        <a:bodyPr/>
        <a:lstStyle/>
        <a:p>
          <a:endParaRPr lang="es-ES"/>
        </a:p>
      </dgm:t>
    </dgm:pt>
    <dgm:pt modelId="{BCCBC58D-2316-4FDF-8469-5DA443FAD099}">
      <dgm:prSet phldrT="[Texto]"/>
      <dgm:spPr/>
      <dgm:t>
        <a:bodyPr/>
        <a:lstStyle/>
        <a:p>
          <a:r>
            <a:rPr lang="es-ES" dirty="0">
              <a:solidFill>
                <a:schemeClr val="tx1"/>
              </a:solidFill>
            </a:rPr>
            <a:t>C4</a:t>
          </a:r>
        </a:p>
      </dgm:t>
    </dgm:pt>
    <dgm:pt modelId="{BBDCB1B3-EC48-42B7-8AB6-BDF516374EE4}" type="parTrans" cxnId="{C291F27E-F879-4022-A18E-ED7502644569}">
      <dgm:prSet/>
      <dgm:spPr/>
      <dgm:t>
        <a:bodyPr/>
        <a:lstStyle/>
        <a:p>
          <a:endParaRPr lang="es-ES"/>
        </a:p>
      </dgm:t>
    </dgm:pt>
    <dgm:pt modelId="{3FC067A8-2FCC-4901-8DCF-8876CA2C8136}" type="sibTrans" cxnId="{C291F27E-F879-4022-A18E-ED7502644569}">
      <dgm:prSet/>
      <dgm:spPr/>
      <dgm:t>
        <a:bodyPr/>
        <a:lstStyle/>
        <a:p>
          <a:endParaRPr lang="es-ES"/>
        </a:p>
      </dgm:t>
    </dgm:pt>
    <dgm:pt modelId="{088A4AED-C474-4F27-83DB-5BA5E9986A86}">
      <dgm:prSet/>
      <dgm:spPr/>
      <dgm:t>
        <a:bodyPr/>
        <a:lstStyle/>
        <a:p>
          <a:r>
            <a:rPr lang="es-ES" dirty="0">
              <a:solidFill>
                <a:schemeClr val="tx1"/>
              </a:solidFill>
            </a:rPr>
            <a:t>C2</a:t>
          </a:r>
        </a:p>
      </dgm:t>
    </dgm:pt>
    <dgm:pt modelId="{9DE21473-F872-4FB8-B8F4-BFC9EFA5D23B}" type="parTrans" cxnId="{782916BB-4153-4443-BD0F-C58B2FA97718}">
      <dgm:prSet/>
      <dgm:spPr/>
      <dgm:t>
        <a:bodyPr/>
        <a:lstStyle/>
        <a:p>
          <a:endParaRPr lang="es-ES"/>
        </a:p>
      </dgm:t>
    </dgm:pt>
    <dgm:pt modelId="{900FFE37-1089-40E3-8D40-19A7E1886F6F}" type="sibTrans" cxnId="{782916BB-4153-4443-BD0F-C58B2FA97718}">
      <dgm:prSet/>
      <dgm:spPr/>
      <dgm:t>
        <a:bodyPr/>
        <a:lstStyle/>
        <a:p>
          <a:endParaRPr lang="es-ES"/>
        </a:p>
      </dgm:t>
    </dgm:pt>
    <dgm:pt modelId="{294ED49D-BE22-418F-9A0B-73B07B14606E}">
      <dgm:prSet/>
      <dgm:spPr/>
      <dgm:t>
        <a:bodyPr/>
        <a:lstStyle/>
        <a:p>
          <a:r>
            <a:rPr lang="es-ES" dirty="0">
              <a:solidFill>
                <a:schemeClr val="tx1"/>
              </a:solidFill>
            </a:rPr>
            <a:t>C3</a:t>
          </a:r>
        </a:p>
      </dgm:t>
    </dgm:pt>
    <dgm:pt modelId="{973265FA-5ADB-4C53-AFAA-7BCFEC7F41EF}" type="parTrans" cxnId="{87B505FD-316C-40D8-9D4A-39884CF2C179}">
      <dgm:prSet/>
      <dgm:spPr/>
      <dgm:t>
        <a:bodyPr/>
        <a:lstStyle/>
        <a:p>
          <a:endParaRPr lang="es-ES"/>
        </a:p>
      </dgm:t>
    </dgm:pt>
    <dgm:pt modelId="{BF3426B8-7194-4A21-A5A6-50B6F2E74B4C}" type="sibTrans" cxnId="{87B505FD-316C-40D8-9D4A-39884CF2C179}">
      <dgm:prSet/>
      <dgm:spPr/>
      <dgm:t>
        <a:bodyPr/>
        <a:lstStyle/>
        <a:p>
          <a:endParaRPr lang="es-ES"/>
        </a:p>
      </dgm:t>
    </dgm:pt>
    <dgm:pt modelId="{40C3884A-EF68-4126-8506-945A7C7C41F8}">
      <dgm:prSet/>
      <dgm:spPr/>
      <dgm:t>
        <a:bodyPr/>
        <a:lstStyle/>
        <a:p>
          <a:r>
            <a:rPr lang="es-ES" dirty="0">
              <a:solidFill>
                <a:schemeClr val="tx1"/>
              </a:solidFill>
            </a:rPr>
            <a:t>C!</a:t>
          </a:r>
        </a:p>
      </dgm:t>
    </dgm:pt>
    <dgm:pt modelId="{F879D006-9206-4975-9B8B-424BB9294371}" type="parTrans" cxnId="{25379FD7-D8BA-4D2C-9E16-42B1FC3F647E}">
      <dgm:prSet/>
      <dgm:spPr/>
      <dgm:t>
        <a:bodyPr/>
        <a:lstStyle/>
        <a:p>
          <a:endParaRPr lang="es-ES"/>
        </a:p>
      </dgm:t>
    </dgm:pt>
    <dgm:pt modelId="{9AE0A725-3D67-49DC-91DB-8D6D8F05CE61}" type="sibTrans" cxnId="{25379FD7-D8BA-4D2C-9E16-42B1FC3F647E}">
      <dgm:prSet/>
      <dgm:spPr/>
      <dgm:t>
        <a:bodyPr/>
        <a:lstStyle/>
        <a:p>
          <a:endParaRPr lang="es-ES"/>
        </a:p>
      </dgm:t>
    </dgm:pt>
    <dgm:pt modelId="{EABAE6FF-C030-4EF3-8ACB-765F12368AB5}" type="pres">
      <dgm:prSet presAssocID="{ECD961B3-C7A7-481D-84A3-C8FE0225007C}" presName="Name0" presStyleCnt="0">
        <dgm:presLayoutVars>
          <dgm:chMax val="7"/>
          <dgm:resizeHandles val="exact"/>
        </dgm:presLayoutVars>
      </dgm:prSet>
      <dgm:spPr/>
      <dgm:t>
        <a:bodyPr/>
        <a:lstStyle/>
        <a:p>
          <a:endParaRPr lang="es-MX"/>
        </a:p>
      </dgm:t>
    </dgm:pt>
    <dgm:pt modelId="{EC8781EB-710D-4BD3-8C29-894D3778ACDE}" type="pres">
      <dgm:prSet presAssocID="{ECD961B3-C7A7-481D-84A3-C8FE0225007C}" presName="comp1" presStyleCnt="0"/>
      <dgm:spPr/>
    </dgm:pt>
    <dgm:pt modelId="{F1BE6854-1FBF-4F32-A026-2B4D0749F4FE}" type="pres">
      <dgm:prSet presAssocID="{ECD961B3-C7A7-481D-84A3-C8FE0225007C}" presName="circle1" presStyleLbl="node1" presStyleIdx="0" presStyleCnt="7"/>
      <dgm:spPr/>
      <dgm:t>
        <a:bodyPr/>
        <a:lstStyle/>
        <a:p>
          <a:endParaRPr lang="es-MX"/>
        </a:p>
      </dgm:t>
    </dgm:pt>
    <dgm:pt modelId="{0E4C6A35-5E07-4FC5-8379-CEBB4AB611D8}" type="pres">
      <dgm:prSet presAssocID="{ECD961B3-C7A7-481D-84A3-C8FE0225007C}" presName="c1text" presStyleLbl="node1" presStyleIdx="0" presStyleCnt="7">
        <dgm:presLayoutVars>
          <dgm:bulletEnabled val="1"/>
        </dgm:presLayoutVars>
      </dgm:prSet>
      <dgm:spPr/>
      <dgm:t>
        <a:bodyPr/>
        <a:lstStyle/>
        <a:p>
          <a:endParaRPr lang="es-MX"/>
        </a:p>
      </dgm:t>
    </dgm:pt>
    <dgm:pt modelId="{AE7AD94F-8F36-4748-997A-F37229F163B8}" type="pres">
      <dgm:prSet presAssocID="{ECD961B3-C7A7-481D-84A3-C8FE0225007C}" presName="comp2" presStyleCnt="0"/>
      <dgm:spPr/>
    </dgm:pt>
    <dgm:pt modelId="{23201FCA-65D2-4C10-9912-1E12DEB9DAE7}" type="pres">
      <dgm:prSet presAssocID="{ECD961B3-C7A7-481D-84A3-C8FE0225007C}" presName="circle2" presStyleLbl="node1" presStyleIdx="1" presStyleCnt="7"/>
      <dgm:spPr/>
      <dgm:t>
        <a:bodyPr/>
        <a:lstStyle/>
        <a:p>
          <a:endParaRPr lang="es-MX"/>
        </a:p>
      </dgm:t>
    </dgm:pt>
    <dgm:pt modelId="{7C6D5823-93BD-4023-B06F-8D76DDA7AB54}" type="pres">
      <dgm:prSet presAssocID="{ECD961B3-C7A7-481D-84A3-C8FE0225007C}" presName="c2text" presStyleLbl="node1" presStyleIdx="1" presStyleCnt="7">
        <dgm:presLayoutVars>
          <dgm:bulletEnabled val="1"/>
        </dgm:presLayoutVars>
      </dgm:prSet>
      <dgm:spPr/>
      <dgm:t>
        <a:bodyPr/>
        <a:lstStyle/>
        <a:p>
          <a:endParaRPr lang="es-MX"/>
        </a:p>
      </dgm:t>
    </dgm:pt>
    <dgm:pt modelId="{2CE362D2-6051-4868-A861-92CACBCA1B24}" type="pres">
      <dgm:prSet presAssocID="{ECD961B3-C7A7-481D-84A3-C8FE0225007C}" presName="comp3" presStyleCnt="0"/>
      <dgm:spPr/>
    </dgm:pt>
    <dgm:pt modelId="{89881004-AFC9-4090-90EA-B1FBA5AC83DB}" type="pres">
      <dgm:prSet presAssocID="{ECD961B3-C7A7-481D-84A3-C8FE0225007C}" presName="circle3" presStyleLbl="node1" presStyleIdx="2" presStyleCnt="7"/>
      <dgm:spPr/>
      <dgm:t>
        <a:bodyPr/>
        <a:lstStyle/>
        <a:p>
          <a:endParaRPr lang="es-MX"/>
        </a:p>
      </dgm:t>
    </dgm:pt>
    <dgm:pt modelId="{BDA93386-229D-41D7-B503-DE72E57B6700}" type="pres">
      <dgm:prSet presAssocID="{ECD961B3-C7A7-481D-84A3-C8FE0225007C}" presName="c3text" presStyleLbl="node1" presStyleIdx="2" presStyleCnt="7">
        <dgm:presLayoutVars>
          <dgm:bulletEnabled val="1"/>
        </dgm:presLayoutVars>
      </dgm:prSet>
      <dgm:spPr/>
      <dgm:t>
        <a:bodyPr/>
        <a:lstStyle/>
        <a:p>
          <a:endParaRPr lang="es-MX"/>
        </a:p>
      </dgm:t>
    </dgm:pt>
    <dgm:pt modelId="{CD976779-3ECC-422F-942E-408D79D4FCB1}" type="pres">
      <dgm:prSet presAssocID="{ECD961B3-C7A7-481D-84A3-C8FE0225007C}" presName="comp4" presStyleCnt="0"/>
      <dgm:spPr/>
    </dgm:pt>
    <dgm:pt modelId="{781D02F2-DA25-458D-ABAE-84926B31C924}" type="pres">
      <dgm:prSet presAssocID="{ECD961B3-C7A7-481D-84A3-C8FE0225007C}" presName="circle4" presStyleLbl="node1" presStyleIdx="3" presStyleCnt="7"/>
      <dgm:spPr/>
      <dgm:t>
        <a:bodyPr/>
        <a:lstStyle/>
        <a:p>
          <a:endParaRPr lang="es-MX"/>
        </a:p>
      </dgm:t>
    </dgm:pt>
    <dgm:pt modelId="{0CE964A6-15B0-4A66-AE9D-F215EC0E8BBD}" type="pres">
      <dgm:prSet presAssocID="{ECD961B3-C7A7-481D-84A3-C8FE0225007C}" presName="c4text" presStyleLbl="node1" presStyleIdx="3" presStyleCnt="7">
        <dgm:presLayoutVars>
          <dgm:bulletEnabled val="1"/>
        </dgm:presLayoutVars>
      </dgm:prSet>
      <dgm:spPr/>
      <dgm:t>
        <a:bodyPr/>
        <a:lstStyle/>
        <a:p>
          <a:endParaRPr lang="es-MX"/>
        </a:p>
      </dgm:t>
    </dgm:pt>
    <dgm:pt modelId="{DF303023-5B87-4B70-9BF9-69882EE9EA3D}" type="pres">
      <dgm:prSet presAssocID="{ECD961B3-C7A7-481D-84A3-C8FE0225007C}" presName="comp5" presStyleCnt="0"/>
      <dgm:spPr/>
    </dgm:pt>
    <dgm:pt modelId="{521C9A18-B925-447F-A98F-7039AB57109A}" type="pres">
      <dgm:prSet presAssocID="{ECD961B3-C7A7-481D-84A3-C8FE0225007C}" presName="circle5" presStyleLbl="node1" presStyleIdx="4" presStyleCnt="7"/>
      <dgm:spPr/>
      <dgm:t>
        <a:bodyPr/>
        <a:lstStyle/>
        <a:p>
          <a:endParaRPr lang="es-MX"/>
        </a:p>
      </dgm:t>
    </dgm:pt>
    <dgm:pt modelId="{678B86F1-562D-4914-B1D2-F1A0A2AA3A3C}" type="pres">
      <dgm:prSet presAssocID="{ECD961B3-C7A7-481D-84A3-C8FE0225007C}" presName="c5text" presStyleLbl="node1" presStyleIdx="4" presStyleCnt="7">
        <dgm:presLayoutVars>
          <dgm:bulletEnabled val="1"/>
        </dgm:presLayoutVars>
      </dgm:prSet>
      <dgm:spPr/>
      <dgm:t>
        <a:bodyPr/>
        <a:lstStyle/>
        <a:p>
          <a:endParaRPr lang="es-MX"/>
        </a:p>
      </dgm:t>
    </dgm:pt>
    <dgm:pt modelId="{411F71AB-D54D-4A3E-948B-480DC6AAC200}" type="pres">
      <dgm:prSet presAssocID="{ECD961B3-C7A7-481D-84A3-C8FE0225007C}" presName="comp6" presStyleCnt="0"/>
      <dgm:spPr/>
    </dgm:pt>
    <dgm:pt modelId="{5AC2C587-1780-475C-90A1-BA806905278D}" type="pres">
      <dgm:prSet presAssocID="{ECD961B3-C7A7-481D-84A3-C8FE0225007C}" presName="circle6" presStyleLbl="node1" presStyleIdx="5" presStyleCnt="7"/>
      <dgm:spPr/>
      <dgm:t>
        <a:bodyPr/>
        <a:lstStyle/>
        <a:p>
          <a:endParaRPr lang="es-MX"/>
        </a:p>
      </dgm:t>
    </dgm:pt>
    <dgm:pt modelId="{B705865A-7ACA-4FFC-8C8D-95184881646E}" type="pres">
      <dgm:prSet presAssocID="{ECD961B3-C7A7-481D-84A3-C8FE0225007C}" presName="c6text" presStyleLbl="node1" presStyleIdx="5" presStyleCnt="7">
        <dgm:presLayoutVars>
          <dgm:bulletEnabled val="1"/>
        </dgm:presLayoutVars>
      </dgm:prSet>
      <dgm:spPr/>
      <dgm:t>
        <a:bodyPr/>
        <a:lstStyle/>
        <a:p>
          <a:endParaRPr lang="es-MX"/>
        </a:p>
      </dgm:t>
    </dgm:pt>
    <dgm:pt modelId="{9019C219-2220-4D03-9EFF-2E80F1474950}" type="pres">
      <dgm:prSet presAssocID="{ECD961B3-C7A7-481D-84A3-C8FE0225007C}" presName="comp7" presStyleCnt="0"/>
      <dgm:spPr/>
    </dgm:pt>
    <dgm:pt modelId="{0C225904-ABB8-429B-B00A-456C58CB1E0D}" type="pres">
      <dgm:prSet presAssocID="{ECD961B3-C7A7-481D-84A3-C8FE0225007C}" presName="circle7" presStyleLbl="node1" presStyleIdx="6" presStyleCnt="7"/>
      <dgm:spPr/>
      <dgm:t>
        <a:bodyPr/>
        <a:lstStyle/>
        <a:p>
          <a:endParaRPr lang="es-MX"/>
        </a:p>
      </dgm:t>
    </dgm:pt>
    <dgm:pt modelId="{A8DAD8DF-B526-44C8-AFCE-E798FB634D64}" type="pres">
      <dgm:prSet presAssocID="{ECD961B3-C7A7-481D-84A3-C8FE0225007C}" presName="c7text" presStyleLbl="node1" presStyleIdx="6" presStyleCnt="7">
        <dgm:presLayoutVars>
          <dgm:bulletEnabled val="1"/>
        </dgm:presLayoutVars>
      </dgm:prSet>
      <dgm:spPr/>
      <dgm:t>
        <a:bodyPr/>
        <a:lstStyle/>
        <a:p>
          <a:endParaRPr lang="es-MX"/>
        </a:p>
      </dgm:t>
    </dgm:pt>
  </dgm:ptLst>
  <dgm:cxnLst>
    <dgm:cxn modelId="{8536A069-9CE3-4041-9AC5-B0AD74BCC832}" type="presOf" srcId="{19EEFA12-7B72-4FAE-B645-FB1F3FBF1B7D}" destId="{0E4C6A35-5E07-4FC5-8379-CEBB4AB611D8}" srcOrd="1" destOrd="0" presId="urn:microsoft.com/office/officeart/2005/8/layout/venn2"/>
    <dgm:cxn modelId="{C291F27E-F879-4022-A18E-ED7502644569}" srcId="{ECD961B3-C7A7-481D-84A3-C8FE0225007C}" destId="{BCCBC58D-2316-4FDF-8469-5DA443FAD099}" srcOrd="3" destOrd="0" parTransId="{BBDCB1B3-EC48-42B7-8AB6-BDF516374EE4}" sibTransId="{3FC067A8-2FCC-4901-8DCF-8876CA2C8136}"/>
    <dgm:cxn modelId="{A7C2A036-D3BD-420E-BAC1-793E6E9FEFCD}" type="presOf" srcId="{BCCBC58D-2316-4FDF-8469-5DA443FAD099}" destId="{0CE964A6-15B0-4A66-AE9D-F215EC0E8BBD}" srcOrd="1" destOrd="0" presId="urn:microsoft.com/office/officeart/2005/8/layout/venn2"/>
    <dgm:cxn modelId="{2DDF4FEF-F66E-432C-8DFA-DB8D9F70037A}" type="presOf" srcId="{40C3884A-EF68-4126-8506-945A7C7C41F8}" destId="{A8DAD8DF-B526-44C8-AFCE-E798FB634D64}" srcOrd="1" destOrd="0" presId="urn:microsoft.com/office/officeart/2005/8/layout/venn2"/>
    <dgm:cxn modelId="{4372C9DD-945C-45BE-8DCC-246B609683B6}" type="presOf" srcId="{ECD961B3-C7A7-481D-84A3-C8FE0225007C}" destId="{EABAE6FF-C030-4EF3-8ACB-765F12368AB5}" srcOrd="0" destOrd="0" presId="urn:microsoft.com/office/officeart/2005/8/layout/venn2"/>
    <dgm:cxn modelId="{D440F396-92B6-47EB-B829-3C140CE51AA5}" type="presOf" srcId="{EF78B6FF-02C1-4070-A064-D9320F344A97}" destId="{7C6D5823-93BD-4023-B06F-8D76DDA7AB54}" srcOrd="1" destOrd="0" presId="urn:microsoft.com/office/officeart/2005/8/layout/venn2"/>
    <dgm:cxn modelId="{41467851-5474-41F6-AA93-B8888497D22D}" type="presOf" srcId="{294ED49D-BE22-418F-9A0B-73B07B14606E}" destId="{678B86F1-562D-4914-B1D2-F1A0A2AA3A3C}" srcOrd="1" destOrd="0" presId="urn:microsoft.com/office/officeart/2005/8/layout/venn2"/>
    <dgm:cxn modelId="{D1519BE4-8013-46E0-9EF7-5EA10115D0A6}" type="presOf" srcId="{088A4AED-C474-4F27-83DB-5BA5E9986A86}" destId="{5AC2C587-1780-475C-90A1-BA806905278D}" srcOrd="0" destOrd="0" presId="urn:microsoft.com/office/officeart/2005/8/layout/venn2"/>
    <dgm:cxn modelId="{8D10E423-2574-4227-B68C-8D8D80803F12}" srcId="{ECD961B3-C7A7-481D-84A3-C8FE0225007C}" destId="{EF78B6FF-02C1-4070-A064-D9320F344A97}" srcOrd="1" destOrd="0" parTransId="{E7516063-CF9A-421A-B440-0FC1491F240A}" sibTransId="{1CB44F3E-E855-48A4-8A35-F9206DB7AAE3}"/>
    <dgm:cxn modelId="{BE60CD5B-0CFD-4697-BC44-399B9175BB7D}" srcId="{ECD961B3-C7A7-481D-84A3-C8FE0225007C}" destId="{A0F5B4BC-65D8-4A2C-84BF-FB73905EF79B}" srcOrd="2" destOrd="0" parTransId="{63F0D3CB-5DDE-4938-B308-F6AFEFC42D1C}" sibTransId="{93B691DC-A91D-4BC8-BC1B-28BA7013E523}"/>
    <dgm:cxn modelId="{1A80AA69-CEBD-4B8F-B452-8810205B2521}" type="presOf" srcId="{A0F5B4BC-65D8-4A2C-84BF-FB73905EF79B}" destId="{BDA93386-229D-41D7-B503-DE72E57B6700}" srcOrd="1" destOrd="0" presId="urn:microsoft.com/office/officeart/2005/8/layout/venn2"/>
    <dgm:cxn modelId="{87B505FD-316C-40D8-9D4A-39884CF2C179}" srcId="{ECD961B3-C7A7-481D-84A3-C8FE0225007C}" destId="{294ED49D-BE22-418F-9A0B-73B07B14606E}" srcOrd="4" destOrd="0" parTransId="{973265FA-5ADB-4C53-AFAA-7BCFEC7F41EF}" sibTransId="{BF3426B8-7194-4A21-A5A6-50B6F2E74B4C}"/>
    <dgm:cxn modelId="{0AA6D57D-7DD0-4101-A1FD-6BF19E1EACE2}" type="presOf" srcId="{19EEFA12-7B72-4FAE-B645-FB1F3FBF1B7D}" destId="{F1BE6854-1FBF-4F32-A026-2B4D0749F4FE}" srcOrd="0" destOrd="0" presId="urn:microsoft.com/office/officeart/2005/8/layout/venn2"/>
    <dgm:cxn modelId="{6D3BE64F-91A6-4E6D-8BB2-8838CFB3D932}" type="presOf" srcId="{088A4AED-C474-4F27-83DB-5BA5E9986A86}" destId="{B705865A-7ACA-4FFC-8C8D-95184881646E}" srcOrd="1" destOrd="0" presId="urn:microsoft.com/office/officeart/2005/8/layout/venn2"/>
    <dgm:cxn modelId="{519A0A93-C03B-49B6-832D-EA248085CFDB}" type="presOf" srcId="{BCCBC58D-2316-4FDF-8469-5DA443FAD099}" destId="{781D02F2-DA25-458D-ABAE-84926B31C924}" srcOrd="0" destOrd="0" presId="urn:microsoft.com/office/officeart/2005/8/layout/venn2"/>
    <dgm:cxn modelId="{851526FB-9D36-4774-AF2F-1F13D5BB8922}" type="presOf" srcId="{294ED49D-BE22-418F-9A0B-73B07B14606E}" destId="{521C9A18-B925-447F-A98F-7039AB57109A}" srcOrd="0" destOrd="0" presId="urn:microsoft.com/office/officeart/2005/8/layout/venn2"/>
    <dgm:cxn modelId="{25379FD7-D8BA-4D2C-9E16-42B1FC3F647E}" srcId="{ECD961B3-C7A7-481D-84A3-C8FE0225007C}" destId="{40C3884A-EF68-4126-8506-945A7C7C41F8}" srcOrd="6" destOrd="0" parTransId="{F879D006-9206-4975-9B8B-424BB9294371}" sibTransId="{9AE0A725-3D67-49DC-91DB-8D6D8F05CE61}"/>
    <dgm:cxn modelId="{A7412F50-A787-47EF-A738-2E2E7C1FF4CD}" srcId="{ECD961B3-C7A7-481D-84A3-C8FE0225007C}" destId="{19EEFA12-7B72-4FAE-B645-FB1F3FBF1B7D}" srcOrd="0" destOrd="0" parTransId="{A7D32F79-3496-467C-AAA7-E2D8487FFB47}" sibTransId="{51A5FE1C-4B76-4D4A-B0C7-9E64053D8A9B}"/>
    <dgm:cxn modelId="{782916BB-4153-4443-BD0F-C58B2FA97718}" srcId="{ECD961B3-C7A7-481D-84A3-C8FE0225007C}" destId="{088A4AED-C474-4F27-83DB-5BA5E9986A86}" srcOrd="5" destOrd="0" parTransId="{9DE21473-F872-4FB8-B8F4-BFC9EFA5D23B}" sibTransId="{900FFE37-1089-40E3-8D40-19A7E1886F6F}"/>
    <dgm:cxn modelId="{3B84E19C-FA51-4FF2-A869-4230117B3493}" type="presOf" srcId="{EF78B6FF-02C1-4070-A064-D9320F344A97}" destId="{23201FCA-65D2-4C10-9912-1E12DEB9DAE7}" srcOrd="0" destOrd="0" presId="urn:microsoft.com/office/officeart/2005/8/layout/venn2"/>
    <dgm:cxn modelId="{D19DFC42-F81B-47E2-82BB-D7480E6A19A8}" type="presOf" srcId="{40C3884A-EF68-4126-8506-945A7C7C41F8}" destId="{0C225904-ABB8-429B-B00A-456C58CB1E0D}" srcOrd="0" destOrd="0" presId="urn:microsoft.com/office/officeart/2005/8/layout/venn2"/>
    <dgm:cxn modelId="{FD705FF5-FC51-4BAA-9D5F-C9A5D0D5A105}" type="presOf" srcId="{A0F5B4BC-65D8-4A2C-84BF-FB73905EF79B}" destId="{89881004-AFC9-4090-90EA-B1FBA5AC83DB}" srcOrd="0" destOrd="0" presId="urn:microsoft.com/office/officeart/2005/8/layout/venn2"/>
    <dgm:cxn modelId="{7DB8CAEE-6B5F-4B6B-8044-6AF849680156}" type="presParOf" srcId="{EABAE6FF-C030-4EF3-8ACB-765F12368AB5}" destId="{EC8781EB-710D-4BD3-8C29-894D3778ACDE}" srcOrd="0" destOrd="0" presId="urn:microsoft.com/office/officeart/2005/8/layout/venn2"/>
    <dgm:cxn modelId="{C98F5422-97AD-4D66-8B87-C49DBA77C8C1}" type="presParOf" srcId="{EC8781EB-710D-4BD3-8C29-894D3778ACDE}" destId="{F1BE6854-1FBF-4F32-A026-2B4D0749F4FE}" srcOrd="0" destOrd="0" presId="urn:microsoft.com/office/officeart/2005/8/layout/venn2"/>
    <dgm:cxn modelId="{F5B44878-9306-4127-8916-182B749582FE}" type="presParOf" srcId="{EC8781EB-710D-4BD3-8C29-894D3778ACDE}" destId="{0E4C6A35-5E07-4FC5-8379-CEBB4AB611D8}" srcOrd="1" destOrd="0" presId="urn:microsoft.com/office/officeart/2005/8/layout/venn2"/>
    <dgm:cxn modelId="{99B5E6C3-214C-415E-90C2-00FB71F049F9}" type="presParOf" srcId="{EABAE6FF-C030-4EF3-8ACB-765F12368AB5}" destId="{AE7AD94F-8F36-4748-997A-F37229F163B8}" srcOrd="1" destOrd="0" presId="urn:microsoft.com/office/officeart/2005/8/layout/venn2"/>
    <dgm:cxn modelId="{6A338A87-61AB-4AFA-80C1-5629F3182F84}" type="presParOf" srcId="{AE7AD94F-8F36-4748-997A-F37229F163B8}" destId="{23201FCA-65D2-4C10-9912-1E12DEB9DAE7}" srcOrd="0" destOrd="0" presId="urn:microsoft.com/office/officeart/2005/8/layout/venn2"/>
    <dgm:cxn modelId="{5CBD99B3-4F8F-447C-9AB6-12E583EA5F5F}" type="presParOf" srcId="{AE7AD94F-8F36-4748-997A-F37229F163B8}" destId="{7C6D5823-93BD-4023-B06F-8D76DDA7AB54}" srcOrd="1" destOrd="0" presId="urn:microsoft.com/office/officeart/2005/8/layout/venn2"/>
    <dgm:cxn modelId="{4209F5F7-9A61-4BD8-A37F-0404328C43CE}" type="presParOf" srcId="{EABAE6FF-C030-4EF3-8ACB-765F12368AB5}" destId="{2CE362D2-6051-4868-A861-92CACBCA1B24}" srcOrd="2" destOrd="0" presId="urn:microsoft.com/office/officeart/2005/8/layout/venn2"/>
    <dgm:cxn modelId="{249F9164-F699-4D05-AD21-F5E2B413A5E7}" type="presParOf" srcId="{2CE362D2-6051-4868-A861-92CACBCA1B24}" destId="{89881004-AFC9-4090-90EA-B1FBA5AC83DB}" srcOrd="0" destOrd="0" presId="urn:microsoft.com/office/officeart/2005/8/layout/venn2"/>
    <dgm:cxn modelId="{A849C7C1-1B5A-41B8-85D0-FD56CC7D4A69}" type="presParOf" srcId="{2CE362D2-6051-4868-A861-92CACBCA1B24}" destId="{BDA93386-229D-41D7-B503-DE72E57B6700}" srcOrd="1" destOrd="0" presId="urn:microsoft.com/office/officeart/2005/8/layout/venn2"/>
    <dgm:cxn modelId="{89B1BB1A-3141-4030-AA78-D3F73E16F553}" type="presParOf" srcId="{EABAE6FF-C030-4EF3-8ACB-765F12368AB5}" destId="{CD976779-3ECC-422F-942E-408D79D4FCB1}" srcOrd="3" destOrd="0" presId="urn:microsoft.com/office/officeart/2005/8/layout/venn2"/>
    <dgm:cxn modelId="{4594ED94-CE25-4091-97D0-0B3354DA499D}" type="presParOf" srcId="{CD976779-3ECC-422F-942E-408D79D4FCB1}" destId="{781D02F2-DA25-458D-ABAE-84926B31C924}" srcOrd="0" destOrd="0" presId="urn:microsoft.com/office/officeart/2005/8/layout/venn2"/>
    <dgm:cxn modelId="{384940BE-149F-400E-8FF7-75CC3133134E}" type="presParOf" srcId="{CD976779-3ECC-422F-942E-408D79D4FCB1}" destId="{0CE964A6-15B0-4A66-AE9D-F215EC0E8BBD}" srcOrd="1" destOrd="0" presId="urn:microsoft.com/office/officeart/2005/8/layout/venn2"/>
    <dgm:cxn modelId="{0FAE4794-8011-45F2-B785-1773FF3BC1BE}" type="presParOf" srcId="{EABAE6FF-C030-4EF3-8ACB-765F12368AB5}" destId="{DF303023-5B87-4B70-9BF9-69882EE9EA3D}" srcOrd="4" destOrd="0" presId="urn:microsoft.com/office/officeart/2005/8/layout/venn2"/>
    <dgm:cxn modelId="{E7D92F36-7130-4318-BD11-E0F3D2B129E8}" type="presParOf" srcId="{DF303023-5B87-4B70-9BF9-69882EE9EA3D}" destId="{521C9A18-B925-447F-A98F-7039AB57109A}" srcOrd="0" destOrd="0" presId="urn:microsoft.com/office/officeart/2005/8/layout/venn2"/>
    <dgm:cxn modelId="{C4D0F1C1-03F7-4E9B-A2ED-A379DED4911B}" type="presParOf" srcId="{DF303023-5B87-4B70-9BF9-69882EE9EA3D}" destId="{678B86F1-562D-4914-B1D2-F1A0A2AA3A3C}" srcOrd="1" destOrd="0" presId="urn:microsoft.com/office/officeart/2005/8/layout/venn2"/>
    <dgm:cxn modelId="{8B258C09-9779-40B9-B06C-FFAE37817F17}" type="presParOf" srcId="{EABAE6FF-C030-4EF3-8ACB-765F12368AB5}" destId="{411F71AB-D54D-4A3E-948B-480DC6AAC200}" srcOrd="5" destOrd="0" presId="urn:microsoft.com/office/officeart/2005/8/layout/venn2"/>
    <dgm:cxn modelId="{4843FA44-9DDA-47F2-AA64-658F513C3AA2}" type="presParOf" srcId="{411F71AB-D54D-4A3E-948B-480DC6AAC200}" destId="{5AC2C587-1780-475C-90A1-BA806905278D}" srcOrd="0" destOrd="0" presId="urn:microsoft.com/office/officeart/2005/8/layout/venn2"/>
    <dgm:cxn modelId="{DE186C3B-824C-4513-B478-43A574E84F50}" type="presParOf" srcId="{411F71AB-D54D-4A3E-948B-480DC6AAC200}" destId="{B705865A-7ACA-4FFC-8C8D-95184881646E}" srcOrd="1" destOrd="0" presId="urn:microsoft.com/office/officeart/2005/8/layout/venn2"/>
    <dgm:cxn modelId="{643C4DF6-5A8C-44F8-8C7C-1A4510270E22}" type="presParOf" srcId="{EABAE6FF-C030-4EF3-8ACB-765F12368AB5}" destId="{9019C219-2220-4D03-9EFF-2E80F1474950}" srcOrd="6" destOrd="0" presId="urn:microsoft.com/office/officeart/2005/8/layout/venn2"/>
    <dgm:cxn modelId="{C23B650A-C1F4-4665-8D15-C86382BF7464}" type="presParOf" srcId="{9019C219-2220-4D03-9EFF-2E80F1474950}" destId="{0C225904-ABB8-429B-B00A-456C58CB1E0D}" srcOrd="0" destOrd="0" presId="urn:microsoft.com/office/officeart/2005/8/layout/venn2"/>
    <dgm:cxn modelId="{9420E712-1E4B-4337-ACA7-4AD25C9A6626}" type="presParOf" srcId="{9019C219-2220-4D03-9EFF-2E80F1474950}" destId="{A8DAD8DF-B526-44C8-AFCE-E798FB634D6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D9870F-081E-4D57-92A5-7CE59BC8D6C4}"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s-ES"/>
        </a:p>
      </dgm:t>
    </dgm:pt>
    <dgm:pt modelId="{76156E25-6193-4118-9046-0EC75836AFF4}">
      <dgm:prSet phldrT="[Texto]"/>
      <dgm:spPr/>
      <dgm:t>
        <a:bodyPr/>
        <a:lstStyle/>
        <a:p>
          <a:r>
            <a:rPr lang="es-ES" dirty="0"/>
            <a:t>P</a:t>
          </a:r>
        </a:p>
      </dgm:t>
    </dgm:pt>
    <dgm:pt modelId="{FABE13B8-1196-4ACE-BEE6-82B8A0089968}" type="parTrans" cxnId="{4BA0448B-7986-45CC-8EF4-CE940413142D}">
      <dgm:prSet/>
      <dgm:spPr/>
      <dgm:t>
        <a:bodyPr/>
        <a:lstStyle/>
        <a:p>
          <a:endParaRPr lang="es-ES"/>
        </a:p>
      </dgm:t>
    </dgm:pt>
    <dgm:pt modelId="{53A28676-6F3B-49CC-8C7D-1864EC49DB7E}" type="sibTrans" cxnId="{4BA0448B-7986-45CC-8EF4-CE940413142D}">
      <dgm:prSet/>
      <dgm:spPr/>
      <dgm:t>
        <a:bodyPr/>
        <a:lstStyle/>
        <a:p>
          <a:endParaRPr lang="es-ES"/>
        </a:p>
      </dgm:t>
    </dgm:pt>
    <dgm:pt modelId="{CCA90606-0203-4360-A5BC-6DA1506D9047}">
      <dgm:prSet phldrT="[Texto]"/>
      <dgm:spPr/>
      <dgm:t>
        <a:bodyPr/>
        <a:lstStyle/>
        <a:p>
          <a:r>
            <a:rPr lang="es-ES" dirty="0"/>
            <a:t>infinita</a:t>
          </a:r>
        </a:p>
      </dgm:t>
    </dgm:pt>
    <dgm:pt modelId="{72E68DCA-A6FB-425B-BB74-90861D03739F}" type="parTrans" cxnId="{CE65BFB2-073A-4FEC-B6F3-197510CCE4AF}">
      <dgm:prSet/>
      <dgm:spPr/>
      <dgm:t>
        <a:bodyPr/>
        <a:lstStyle/>
        <a:p>
          <a:endParaRPr lang="es-ES"/>
        </a:p>
      </dgm:t>
    </dgm:pt>
    <dgm:pt modelId="{A2AF03E5-59E1-4566-86DA-2611E81825CA}" type="sibTrans" cxnId="{CE65BFB2-073A-4FEC-B6F3-197510CCE4AF}">
      <dgm:prSet/>
      <dgm:spPr/>
      <dgm:t>
        <a:bodyPr/>
        <a:lstStyle/>
        <a:p>
          <a:endParaRPr lang="es-ES"/>
        </a:p>
      </dgm:t>
    </dgm:pt>
    <dgm:pt modelId="{77AE0813-7FD6-4AA4-A4F8-D2FC6F673401}">
      <dgm:prSet phldrT="[Texto]"/>
      <dgm:spPr/>
      <dgm:t>
        <a:bodyPr/>
        <a:lstStyle/>
        <a:p>
          <a:r>
            <a:rPr lang="es-ES" dirty="0"/>
            <a:t>Finita</a:t>
          </a:r>
        </a:p>
      </dgm:t>
    </dgm:pt>
    <dgm:pt modelId="{C25BBFD0-F555-4CFE-830C-54AD5F7E301D}" type="parTrans" cxnId="{5595D2E0-AD78-4D62-9455-14B71A829FD0}">
      <dgm:prSet/>
      <dgm:spPr/>
      <dgm:t>
        <a:bodyPr/>
        <a:lstStyle/>
        <a:p>
          <a:endParaRPr lang="es-ES"/>
        </a:p>
      </dgm:t>
    </dgm:pt>
    <dgm:pt modelId="{4FFD5DFE-7611-4C11-99D3-4DB549E59BEF}" type="sibTrans" cxnId="{5595D2E0-AD78-4D62-9455-14B71A829FD0}">
      <dgm:prSet/>
      <dgm:spPr/>
      <dgm:t>
        <a:bodyPr/>
        <a:lstStyle/>
        <a:p>
          <a:endParaRPr lang="es-ES"/>
        </a:p>
      </dgm:t>
    </dgm:pt>
    <dgm:pt modelId="{FB551CD7-BBFB-4754-9605-67BCDF6F0557}">
      <dgm:prSet phldrT="[Texto]"/>
      <dgm:spPr/>
      <dgm:t>
        <a:bodyPr/>
        <a:lstStyle/>
        <a:p>
          <a:r>
            <a:rPr lang="es-ES" dirty="0"/>
            <a:t>estimación</a:t>
          </a:r>
        </a:p>
      </dgm:t>
    </dgm:pt>
    <dgm:pt modelId="{10F3B6FF-6756-4CCB-9219-EBA265D6E32F}" type="parTrans" cxnId="{C06FACC6-26C8-4C3F-AB34-FCD810743926}">
      <dgm:prSet/>
      <dgm:spPr/>
      <dgm:t>
        <a:bodyPr/>
        <a:lstStyle/>
        <a:p>
          <a:endParaRPr lang="es-ES"/>
        </a:p>
      </dgm:t>
    </dgm:pt>
    <dgm:pt modelId="{133E1536-902A-45AD-8B9F-A4B90C474C96}" type="sibTrans" cxnId="{C06FACC6-26C8-4C3F-AB34-FCD810743926}">
      <dgm:prSet/>
      <dgm:spPr/>
      <dgm:t>
        <a:bodyPr/>
        <a:lstStyle/>
        <a:p>
          <a:endParaRPr lang="es-ES"/>
        </a:p>
      </dgm:t>
    </dgm:pt>
    <dgm:pt modelId="{A37463B9-124F-429F-9032-076A47208DDF}">
      <dgm:prSet phldrT="[Texto]"/>
      <dgm:spPr/>
      <dgm:t>
        <a:bodyPr/>
        <a:lstStyle/>
        <a:p>
          <a:r>
            <a:rPr lang="es-ES" dirty="0"/>
            <a:t>Población</a:t>
          </a:r>
        </a:p>
      </dgm:t>
    </dgm:pt>
    <dgm:pt modelId="{BB50BB3D-59EC-4AA8-BCA7-33292624080A}" type="parTrans" cxnId="{DF4A863F-0CAE-4903-B0C8-6E140A493FB5}">
      <dgm:prSet/>
      <dgm:spPr/>
      <dgm:t>
        <a:bodyPr/>
        <a:lstStyle/>
        <a:p>
          <a:endParaRPr lang="es-ES"/>
        </a:p>
      </dgm:t>
    </dgm:pt>
    <dgm:pt modelId="{0A405B29-2288-40CA-B04D-331B21CF4767}" type="sibTrans" cxnId="{DF4A863F-0CAE-4903-B0C8-6E140A493FB5}">
      <dgm:prSet/>
      <dgm:spPr/>
      <dgm:t>
        <a:bodyPr/>
        <a:lstStyle/>
        <a:p>
          <a:endParaRPr lang="es-ES"/>
        </a:p>
      </dgm:t>
    </dgm:pt>
    <dgm:pt modelId="{C31B14B9-8DEC-436A-A9B2-CAF690DB7BDA}" type="pres">
      <dgm:prSet presAssocID="{A6D9870F-081E-4D57-92A5-7CE59BC8D6C4}" presName="mainComposite" presStyleCnt="0">
        <dgm:presLayoutVars>
          <dgm:chPref val="1"/>
          <dgm:dir/>
          <dgm:animOne val="branch"/>
          <dgm:animLvl val="lvl"/>
          <dgm:resizeHandles val="exact"/>
        </dgm:presLayoutVars>
      </dgm:prSet>
      <dgm:spPr/>
      <dgm:t>
        <a:bodyPr/>
        <a:lstStyle/>
        <a:p>
          <a:endParaRPr lang="es-MX"/>
        </a:p>
      </dgm:t>
    </dgm:pt>
    <dgm:pt modelId="{35BAEA59-80B8-40DD-9720-A04F43FB6499}" type="pres">
      <dgm:prSet presAssocID="{A6D9870F-081E-4D57-92A5-7CE59BC8D6C4}" presName="hierFlow" presStyleCnt="0"/>
      <dgm:spPr/>
    </dgm:pt>
    <dgm:pt modelId="{8AD492B1-917F-4456-89A1-7A2C07E6305F}" type="pres">
      <dgm:prSet presAssocID="{A6D9870F-081E-4D57-92A5-7CE59BC8D6C4}" presName="firstBuf" presStyleCnt="0"/>
      <dgm:spPr/>
    </dgm:pt>
    <dgm:pt modelId="{6E6A2259-5D43-4F4B-AF90-2916AF231CF3}" type="pres">
      <dgm:prSet presAssocID="{A6D9870F-081E-4D57-92A5-7CE59BC8D6C4}" presName="hierChild1" presStyleCnt="0">
        <dgm:presLayoutVars>
          <dgm:chPref val="1"/>
          <dgm:animOne val="branch"/>
          <dgm:animLvl val="lvl"/>
        </dgm:presLayoutVars>
      </dgm:prSet>
      <dgm:spPr/>
    </dgm:pt>
    <dgm:pt modelId="{803BC61F-FCC9-48B4-BC37-4E6125AFAAD3}" type="pres">
      <dgm:prSet presAssocID="{76156E25-6193-4118-9046-0EC75836AFF4}" presName="Name17" presStyleCnt="0"/>
      <dgm:spPr/>
    </dgm:pt>
    <dgm:pt modelId="{8F5438E9-07F1-4352-8F46-296BD28B4556}" type="pres">
      <dgm:prSet presAssocID="{76156E25-6193-4118-9046-0EC75836AFF4}" presName="level1Shape" presStyleLbl="node0" presStyleIdx="0" presStyleCnt="1">
        <dgm:presLayoutVars>
          <dgm:chPref val="3"/>
        </dgm:presLayoutVars>
      </dgm:prSet>
      <dgm:spPr/>
      <dgm:t>
        <a:bodyPr/>
        <a:lstStyle/>
        <a:p>
          <a:endParaRPr lang="es-MX"/>
        </a:p>
      </dgm:t>
    </dgm:pt>
    <dgm:pt modelId="{79DF3CAA-51C7-4467-B1F2-4FABFFCE9AD3}" type="pres">
      <dgm:prSet presAssocID="{76156E25-6193-4118-9046-0EC75836AFF4}" presName="hierChild2" presStyleCnt="0"/>
      <dgm:spPr/>
    </dgm:pt>
    <dgm:pt modelId="{90DB579F-89B6-4058-BE0E-214FAA2F8C5C}" type="pres">
      <dgm:prSet presAssocID="{72E68DCA-A6FB-425B-BB74-90861D03739F}" presName="Name25" presStyleLbl="parChTrans1D2" presStyleIdx="0" presStyleCnt="2"/>
      <dgm:spPr/>
      <dgm:t>
        <a:bodyPr/>
        <a:lstStyle/>
        <a:p>
          <a:endParaRPr lang="es-MX"/>
        </a:p>
      </dgm:t>
    </dgm:pt>
    <dgm:pt modelId="{3CD88112-07E6-4302-AC5E-171DA751BD6F}" type="pres">
      <dgm:prSet presAssocID="{72E68DCA-A6FB-425B-BB74-90861D03739F}" presName="connTx" presStyleLbl="parChTrans1D2" presStyleIdx="0" presStyleCnt="2"/>
      <dgm:spPr/>
      <dgm:t>
        <a:bodyPr/>
        <a:lstStyle/>
        <a:p>
          <a:endParaRPr lang="es-MX"/>
        </a:p>
      </dgm:t>
    </dgm:pt>
    <dgm:pt modelId="{00BBABDE-C244-4268-9CC2-567C06BEA87C}" type="pres">
      <dgm:prSet presAssocID="{CCA90606-0203-4360-A5BC-6DA1506D9047}" presName="Name30" presStyleCnt="0"/>
      <dgm:spPr/>
    </dgm:pt>
    <dgm:pt modelId="{1A2EBC65-4FF2-4C8F-9BAA-77C04C0E55FB}" type="pres">
      <dgm:prSet presAssocID="{CCA90606-0203-4360-A5BC-6DA1506D9047}" presName="level2Shape" presStyleLbl="node2" presStyleIdx="0" presStyleCnt="2" custLinFactNeighborX="-1671" custLinFactNeighborY="-96461"/>
      <dgm:spPr/>
      <dgm:t>
        <a:bodyPr/>
        <a:lstStyle/>
        <a:p>
          <a:endParaRPr lang="es-MX"/>
        </a:p>
      </dgm:t>
    </dgm:pt>
    <dgm:pt modelId="{F858ACF6-C11E-4C05-A932-06CEC777824E}" type="pres">
      <dgm:prSet presAssocID="{CCA90606-0203-4360-A5BC-6DA1506D9047}" presName="hierChild3" presStyleCnt="0"/>
      <dgm:spPr/>
    </dgm:pt>
    <dgm:pt modelId="{0895649A-CEB7-4FF2-93C6-C3C5DC8CE3EC}" type="pres">
      <dgm:prSet presAssocID="{C25BBFD0-F555-4CFE-830C-54AD5F7E301D}" presName="Name25" presStyleLbl="parChTrans1D2" presStyleIdx="1" presStyleCnt="2"/>
      <dgm:spPr/>
      <dgm:t>
        <a:bodyPr/>
        <a:lstStyle/>
        <a:p>
          <a:endParaRPr lang="es-MX"/>
        </a:p>
      </dgm:t>
    </dgm:pt>
    <dgm:pt modelId="{B89907BD-C060-4062-9C7D-C6BDA8145B95}" type="pres">
      <dgm:prSet presAssocID="{C25BBFD0-F555-4CFE-830C-54AD5F7E301D}" presName="connTx" presStyleLbl="parChTrans1D2" presStyleIdx="1" presStyleCnt="2"/>
      <dgm:spPr/>
      <dgm:t>
        <a:bodyPr/>
        <a:lstStyle/>
        <a:p>
          <a:endParaRPr lang="es-MX"/>
        </a:p>
      </dgm:t>
    </dgm:pt>
    <dgm:pt modelId="{63ABE81F-372F-4079-A234-A11FFDC770D3}" type="pres">
      <dgm:prSet presAssocID="{77AE0813-7FD6-4AA4-A4F8-D2FC6F673401}" presName="Name30" presStyleCnt="0"/>
      <dgm:spPr/>
    </dgm:pt>
    <dgm:pt modelId="{BFD9838B-D932-4317-97BB-71BB119905B9}" type="pres">
      <dgm:prSet presAssocID="{77AE0813-7FD6-4AA4-A4F8-D2FC6F673401}" presName="level2Shape" presStyleLbl="node2" presStyleIdx="1" presStyleCnt="2" custLinFactY="9270" custLinFactNeighborX="-1671" custLinFactNeighborY="100000"/>
      <dgm:spPr/>
      <dgm:t>
        <a:bodyPr/>
        <a:lstStyle/>
        <a:p>
          <a:endParaRPr lang="es-MX"/>
        </a:p>
      </dgm:t>
    </dgm:pt>
    <dgm:pt modelId="{AF85FE57-5C38-4C93-9212-EA2965471D4B}" type="pres">
      <dgm:prSet presAssocID="{77AE0813-7FD6-4AA4-A4F8-D2FC6F673401}" presName="hierChild3" presStyleCnt="0"/>
      <dgm:spPr/>
    </dgm:pt>
    <dgm:pt modelId="{567328FD-CF2C-4039-9F16-64ED679A130B}" type="pres">
      <dgm:prSet presAssocID="{A6D9870F-081E-4D57-92A5-7CE59BC8D6C4}" presName="bgShapesFlow" presStyleCnt="0"/>
      <dgm:spPr/>
    </dgm:pt>
    <dgm:pt modelId="{AE19EF07-5628-4466-816B-146E80B8CA08}" type="pres">
      <dgm:prSet presAssocID="{FB551CD7-BBFB-4754-9605-67BCDF6F0557}" presName="rectComp" presStyleCnt="0"/>
      <dgm:spPr/>
    </dgm:pt>
    <dgm:pt modelId="{BAE867CB-EA2C-4359-B231-37BA3A317706}" type="pres">
      <dgm:prSet presAssocID="{FB551CD7-BBFB-4754-9605-67BCDF6F0557}" presName="bgRect" presStyleLbl="bgShp" presStyleIdx="0" presStyleCnt="2"/>
      <dgm:spPr/>
      <dgm:t>
        <a:bodyPr/>
        <a:lstStyle/>
        <a:p>
          <a:endParaRPr lang="es-MX"/>
        </a:p>
      </dgm:t>
    </dgm:pt>
    <dgm:pt modelId="{FAA4DE7A-DBAA-4A94-9EC0-E2F34708BDB0}" type="pres">
      <dgm:prSet presAssocID="{FB551CD7-BBFB-4754-9605-67BCDF6F0557}" presName="bgRectTx" presStyleLbl="bgShp" presStyleIdx="0" presStyleCnt="2">
        <dgm:presLayoutVars>
          <dgm:bulletEnabled val="1"/>
        </dgm:presLayoutVars>
      </dgm:prSet>
      <dgm:spPr/>
      <dgm:t>
        <a:bodyPr/>
        <a:lstStyle/>
        <a:p>
          <a:endParaRPr lang="es-MX"/>
        </a:p>
      </dgm:t>
    </dgm:pt>
    <dgm:pt modelId="{96956054-198A-4FE7-8394-3F43930504DC}" type="pres">
      <dgm:prSet presAssocID="{FB551CD7-BBFB-4754-9605-67BCDF6F0557}" presName="spComp" presStyleCnt="0"/>
      <dgm:spPr/>
    </dgm:pt>
    <dgm:pt modelId="{15BEAB35-9B98-4E27-92F8-CA8B17BCA579}" type="pres">
      <dgm:prSet presAssocID="{FB551CD7-BBFB-4754-9605-67BCDF6F0557}" presName="hSp" presStyleCnt="0"/>
      <dgm:spPr/>
    </dgm:pt>
    <dgm:pt modelId="{36A5C4F4-459C-4C55-B743-510505291C74}" type="pres">
      <dgm:prSet presAssocID="{A37463B9-124F-429F-9032-076A47208DDF}" presName="rectComp" presStyleCnt="0"/>
      <dgm:spPr/>
    </dgm:pt>
    <dgm:pt modelId="{206123F4-1344-4515-935B-D97F6F876C22}" type="pres">
      <dgm:prSet presAssocID="{A37463B9-124F-429F-9032-076A47208DDF}" presName="bgRect" presStyleLbl="bgShp" presStyleIdx="1" presStyleCnt="2"/>
      <dgm:spPr/>
      <dgm:t>
        <a:bodyPr/>
        <a:lstStyle/>
        <a:p>
          <a:endParaRPr lang="es-MX"/>
        </a:p>
      </dgm:t>
    </dgm:pt>
    <dgm:pt modelId="{080E7B49-7862-4EF5-A448-57DAE5D4D50F}" type="pres">
      <dgm:prSet presAssocID="{A37463B9-124F-429F-9032-076A47208DDF}" presName="bgRectTx" presStyleLbl="bgShp" presStyleIdx="1" presStyleCnt="2">
        <dgm:presLayoutVars>
          <dgm:bulletEnabled val="1"/>
        </dgm:presLayoutVars>
      </dgm:prSet>
      <dgm:spPr/>
      <dgm:t>
        <a:bodyPr/>
        <a:lstStyle/>
        <a:p>
          <a:endParaRPr lang="es-MX"/>
        </a:p>
      </dgm:t>
    </dgm:pt>
  </dgm:ptLst>
  <dgm:cxnLst>
    <dgm:cxn modelId="{8B9A6B98-6D35-4655-B56D-290870ACE470}" type="presOf" srcId="{FB551CD7-BBFB-4754-9605-67BCDF6F0557}" destId="{FAA4DE7A-DBAA-4A94-9EC0-E2F34708BDB0}" srcOrd="1" destOrd="0" presId="urn:microsoft.com/office/officeart/2005/8/layout/hierarchy5"/>
    <dgm:cxn modelId="{4E32D702-ACFD-4404-AAB2-322295DA5FDA}" type="presOf" srcId="{A6D9870F-081E-4D57-92A5-7CE59BC8D6C4}" destId="{C31B14B9-8DEC-436A-A9B2-CAF690DB7BDA}" srcOrd="0" destOrd="0" presId="urn:microsoft.com/office/officeart/2005/8/layout/hierarchy5"/>
    <dgm:cxn modelId="{5595D2E0-AD78-4D62-9455-14B71A829FD0}" srcId="{76156E25-6193-4118-9046-0EC75836AFF4}" destId="{77AE0813-7FD6-4AA4-A4F8-D2FC6F673401}" srcOrd="1" destOrd="0" parTransId="{C25BBFD0-F555-4CFE-830C-54AD5F7E301D}" sibTransId="{4FFD5DFE-7611-4C11-99D3-4DB549E59BEF}"/>
    <dgm:cxn modelId="{ADA8AAC0-2E0D-4CF2-8547-0E5808C3457A}" type="presOf" srcId="{C25BBFD0-F555-4CFE-830C-54AD5F7E301D}" destId="{B89907BD-C060-4062-9C7D-C6BDA8145B95}" srcOrd="1" destOrd="0" presId="urn:microsoft.com/office/officeart/2005/8/layout/hierarchy5"/>
    <dgm:cxn modelId="{4BA0448B-7986-45CC-8EF4-CE940413142D}" srcId="{A6D9870F-081E-4D57-92A5-7CE59BC8D6C4}" destId="{76156E25-6193-4118-9046-0EC75836AFF4}" srcOrd="0" destOrd="0" parTransId="{FABE13B8-1196-4ACE-BEE6-82B8A0089968}" sibTransId="{53A28676-6F3B-49CC-8C7D-1864EC49DB7E}"/>
    <dgm:cxn modelId="{93746A97-12B7-4C69-AAB9-4E991D850077}" type="presOf" srcId="{C25BBFD0-F555-4CFE-830C-54AD5F7E301D}" destId="{0895649A-CEB7-4FF2-93C6-C3C5DC8CE3EC}" srcOrd="0" destOrd="0" presId="urn:microsoft.com/office/officeart/2005/8/layout/hierarchy5"/>
    <dgm:cxn modelId="{DF4A863F-0CAE-4903-B0C8-6E140A493FB5}" srcId="{A6D9870F-081E-4D57-92A5-7CE59BC8D6C4}" destId="{A37463B9-124F-429F-9032-076A47208DDF}" srcOrd="2" destOrd="0" parTransId="{BB50BB3D-59EC-4AA8-BCA7-33292624080A}" sibTransId="{0A405B29-2288-40CA-B04D-331B21CF4767}"/>
    <dgm:cxn modelId="{9C4F98FE-BCE9-41FF-B752-87383A5D7BD7}" type="presOf" srcId="{A37463B9-124F-429F-9032-076A47208DDF}" destId="{206123F4-1344-4515-935B-D97F6F876C22}" srcOrd="0" destOrd="0" presId="urn:microsoft.com/office/officeart/2005/8/layout/hierarchy5"/>
    <dgm:cxn modelId="{BC0194E3-96FB-4041-A803-F0DF06CB8E00}" type="presOf" srcId="{72E68DCA-A6FB-425B-BB74-90861D03739F}" destId="{90DB579F-89B6-4058-BE0E-214FAA2F8C5C}" srcOrd="0" destOrd="0" presId="urn:microsoft.com/office/officeart/2005/8/layout/hierarchy5"/>
    <dgm:cxn modelId="{8E9C0612-2814-4709-9E80-21C9752C564E}" type="presOf" srcId="{A37463B9-124F-429F-9032-076A47208DDF}" destId="{080E7B49-7862-4EF5-A448-57DAE5D4D50F}" srcOrd="1" destOrd="0" presId="urn:microsoft.com/office/officeart/2005/8/layout/hierarchy5"/>
    <dgm:cxn modelId="{C06FACC6-26C8-4C3F-AB34-FCD810743926}" srcId="{A6D9870F-081E-4D57-92A5-7CE59BC8D6C4}" destId="{FB551CD7-BBFB-4754-9605-67BCDF6F0557}" srcOrd="1" destOrd="0" parTransId="{10F3B6FF-6756-4CCB-9219-EBA265D6E32F}" sibTransId="{133E1536-902A-45AD-8B9F-A4B90C474C96}"/>
    <dgm:cxn modelId="{2E18CBD7-C473-41CE-885A-9CFD60467CDB}" type="presOf" srcId="{FB551CD7-BBFB-4754-9605-67BCDF6F0557}" destId="{BAE867CB-EA2C-4359-B231-37BA3A317706}" srcOrd="0" destOrd="0" presId="urn:microsoft.com/office/officeart/2005/8/layout/hierarchy5"/>
    <dgm:cxn modelId="{00DAC3AC-56D3-46A5-B268-2BA5CD8E06F3}" type="presOf" srcId="{72E68DCA-A6FB-425B-BB74-90861D03739F}" destId="{3CD88112-07E6-4302-AC5E-171DA751BD6F}" srcOrd="1" destOrd="0" presId="urn:microsoft.com/office/officeart/2005/8/layout/hierarchy5"/>
    <dgm:cxn modelId="{CE65BFB2-073A-4FEC-B6F3-197510CCE4AF}" srcId="{76156E25-6193-4118-9046-0EC75836AFF4}" destId="{CCA90606-0203-4360-A5BC-6DA1506D9047}" srcOrd="0" destOrd="0" parTransId="{72E68DCA-A6FB-425B-BB74-90861D03739F}" sibTransId="{A2AF03E5-59E1-4566-86DA-2611E81825CA}"/>
    <dgm:cxn modelId="{974D0597-13A8-4354-81E9-507255634EA4}" type="presOf" srcId="{77AE0813-7FD6-4AA4-A4F8-D2FC6F673401}" destId="{BFD9838B-D932-4317-97BB-71BB119905B9}" srcOrd="0" destOrd="0" presId="urn:microsoft.com/office/officeart/2005/8/layout/hierarchy5"/>
    <dgm:cxn modelId="{69D354A7-F090-4566-AAEF-C8F94F0F2AC2}" type="presOf" srcId="{CCA90606-0203-4360-A5BC-6DA1506D9047}" destId="{1A2EBC65-4FF2-4C8F-9BAA-77C04C0E55FB}" srcOrd="0" destOrd="0" presId="urn:microsoft.com/office/officeart/2005/8/layout/hierarchy5"/>
    <dgm:cxn modelId="{80221E7F-5320-42A9-B9F0-6AB9746B1F98}" type="presOf" srcId="{76156E25-6193-4118-9046-0EC75836AFF4}" destId="{8F5438E9-07F1-4352-8F46-296BD28B4556}" srcOrd="0" destOrd="0" presId="urn:microsoft.com/office/officeart/2005/8/layout/hierarchy5"/>
    <dgm:cxn modelId="{4B3F987B-FCA3-4F79-9A6B-9723B6DB3E3A}" type="presParOf" srcId="{C31B14B9-8DEC-436A-A9B2-CAF690DB7BDA}" destId="{35BAEA59-80B8-40DD-9720-A04F43FB6499}" srcOrd="0" destOrd="0" presId="urn:microsoft.com/office/officeart/2005/8/layout/hierarchy5"/>
    <dgm:cxn modelId="{1EA172CC-E20E-447C-80E0-93EEF604C246}" type="presParOf" srcId="{35BAEA59-80B8-40DD-9720-A04F43FB6499}" destId="{8AD492B1-917F-4456-89A1-7A2C07E6305F}" srcOrd="0" destOrd="0" presId="urn:microsoft.com/office/officeart/2005/8/layout/hierarchy5"/>
    <dgm:cxn modelId="{75BA1681-48C9-461C-A244-64BC2CDF664B}" type="presParOf" srcId="{35BAEA59-80B8-40DD-9720-A04F43FB6499}" destId="{6E6A2259-5D43-4F4B-AF90-2916AF231CF3}" srcOrd="1" destOrd="0" presId="urn:microsoft.com/office/officeart/2005/8/layout/hierarchy5"/>
    <dgm:cxn modelId="{3004C6B1-AFC4-4E31-9074-548873C2D22D}" type="presParOf" srcId="{6E6A2259-5D43-4F4B-AF90-2916AF231CF3}" destId="{803BC61F-FCC9-48B4-BC37-4E6125AFAAD3}" srcOrd="0" destOrd="0" presId="urn:microsoft.com/office/officeart/2005/8/layout/hierarchy5"/>
    <dgm:cxn modelId="{B61F348D-2B98-4733-95CC-ECA7116DA473}" type="presParOf" srcId="{803BC61F-FCC9-48B4-BC37-4E6125AFAAD3}" destId="{8F5438E9-07F1-4352-8F46-296BD28B4556}" srcOrd="0" destOrd="0" presId="urn:microsoft.com/office/officeart/2005/8/layout/hierarchy5"/>
    <dgm:cxn modelId="{F1CFA511-9C49-4556-830F-10A886D83830}" type="presParOf" srcId="{803BC61F-FCC9-48B4-BC37-4E6125AFAAD3}" destId="{79DF3CAA-51C7-4467-B1F2-4FABFFCE9AD3}" srcOrd="1" destOrd="0" presId="urn:microsoft.com/office/officeart/2005/8/layout/hierarchy5"/>
    <dgm:cxn modelId="{BFF53707-0415-4CD9-9FD4-7592A721BE34}" type="presParOf" srcId="{79DF3CAA-51C7-4467-B1F2-4FABFFCE9AD3}" destId="{90DB579F-89B6-4058-BE0E-214FAA2F8C5C}" srcOrd="0" destOrd="0" presId="urn:microsoft.com/office/officeart/2005/8/layout/hierarchy5"/>
    <dgm:cxn modelId="{FCC08FA3-A01A-4319-BC0F-4D2B76349CF0}" type="presParOf" srcId="{90DB579F-89B6-4058-BE0E-214FAA2F8C5C}" destId="{3CD88112-07E6-4302-AC5E-171DA751BD6F}" srcOrd="0" destOrd="0" presId="urn:microsoft.com/office/officeart/2005/8/layout/hierarchy5"/>
    <dgm:cxn modelId="{3FA29A0B-9FA1-45A0-BA7A-3524FF9654F4}" type="presParOf" srcId="{79DF3CAA-51C7-4467-B1F2-4FABFFCE9AD3}" destId="{00BBABDE-C244-4268-9CC2-567C06BEA87C}" srcOrd="1" destOrd="0" presId="urn:microsoft.com/office/officeart/2005/8/layout/hierarchy5"/>
    <dgm:cxn modelId="{E62058C6-7292-4DAF-9900-84F6266E7197}" type="presParOf" srcId="{00BBABDE-C244-4268-9CC2-567C06BEA87C}" destId="{1A2EBC65-4FF2-4C8F-9BAA-77C04C0E55FB}" srcOrd="0" destOrd="0" presId="urn:microsoft.com/office/officeart/2005/8/layout/hierarchy5"/>
    <dgm:cxn modelId="{1524930E-38DD-4966-9285-3CAABD3F81BC}" type="presParOf" srcId="{00BBABDE-C244-4268-9CC2-567C06BEA87C}" destId="{F858ACF6-C11E-4C05-A932-06CEC777824E}" srcOrd="1" destOrd="0" presId="urn:microsoft.com/office/officeart/2005/8/layout/hierarchy5"/>
    <dgm:cxn modelId="{B19E96C0-9F0F-4FE5-BE40-810930CD27B9}" type="presParOf" srcId="{79DF3CAA-51C7-4467-B1F2-4FABFFCE9AD3}" destId="{0895649A-CEB7-4FF2-93C6-C3C5DC8CE3EC}" srcOrd="2" destOrd="0" presId="urn:microsoft.com/office/officeart/2005/8/layout/hierarchy5"/>
    <dgm:cxn modelId="{D9877E3A-3C53-426E-ADF6-7C03B10E518C}" type="presParOf" srcId="{0895649A-CEB7-4FF2-93C6-C3C5DC8CE3EC}" destId="{B89907BD-C060-4062-9C7D-C6BDA8145B95}" srcOrd="0" destOrd="0" presId="urn:microsoft.com/office/officeart/2005/8/layout/hierarchy5"/>
    <dgm:cxn modelId="{84F42951-0902-4135-A64D-043EA479D185}" type="presParOf" srcId="{79DF3CAA-51C7-4467-B1F2-4FABFFCE9AD3}" destId="{63ABE81F-372F-4079-A234-A11FFDC770D3}" srcOrd="3" destOrd="0" presId="urn:microsoft.com/office/officeart/2005/8/layout/hierarchy5"/>
    <dgm:cxn modelId="{FE159297-8B42-44EB-8C34-21A58DE8560E}" type="presParOf" srcId="{63ABE81F-372F-4079-A234-A11FFDC770D3}" destId="{BFD9838B-D932-4317-97BB-71BB119905B9}" srcOrd="0" destOrd="0" presId="urn:microsoft.com/office/officeart/2005/8/layout/hierarchy5"/>
    <dgm:cxn modelId="{EE64EFBE-19C8-4B49-BD69-6616BBC6692C}" type="presParOf" srcId="{63ABE81F-372F-4079-A234-A11FFDC770D3}" destId="{AF85FE57-5C38-4C93-9212-EA2965471D4B}" srcOrd="1" destOrd="0" presId="urn:microsoft.com/office/officeart/2005/8/layout/hierarchy5"/>
    <dgm:cxn modelId="{665A3E1F-7C95-4EC8-B40E-5295F537BE1A}" type="presParOf" srcId="{C31B14B9-8DEC-436A-A9B2-CAF690DB7BDA}" destId="{567328FD-CF2C-4039-9F16-64ED679A130B}" srcOrd="1" destOrd="0" presId="urn:microsoft.com/office/officeart/2005/8/layout/hierarchy5"/>
    <dgm:cxn modelId="{06C39789-AF30-4C3C-B84D-268EDBA55DDF}" type="presParOf" srcId="{567328FD-CF2C-4039-9F16-64ED679A130B}" destId="{AE19EF07-5628-4466-816B-146E80B8CA08}" srcOrd="0" destOrd="0" presId="urn:microsoft.com/office/officeart/2005/8/layout/hierarchy5"/>
    <dgm:cxn modelId="{A4724F97-9ACC-4CC4-B7B2-6876CC62C456}" type="presParOf" srcId="{AE19EF07-5628-4466-816B-146E80B8CA08}" destId="{BAE867CB-EA2C-4359-B231-37BA3A317706}" srcOrd="0" destOrd="0" presId="urn:microsoft.com/office/officeart/2005/8/layout/hierarchy5"/>
    <dgm:cxn modelId="{245B0EE7-6B7C-4AEF-B94E-1B6356FEEFDD}" type="presParOf" srcId="{AE19EF07-5628-4466-816B-146E80B8CA08}" destId="{FAA4DE7A-DBAA-4A94-9EC0-E2F34708BDB0}" srcOrd="1" destOrd="0" presId="urn:microsoft.com/office/officeart/2005/8/layout/hierarchy5"/>
    <dgm:cxn modelId="{2C8B8222-72F2-4EAF-AB1D-8007C2747F52}" type="presParOf" srcId="{567328FD-CF2C-4039-9F16-64ED679A130B}" destId="{96956054-198A-4FE7-8394-3F43930504DC}" srcOrd="1" destOrd="0" presId="urn:microsoft.com/office/officeart/2005/8/layout/hierarchy5"/>
    <dgm:cxn modelId="{208B2B8F-62E2-4512-A909-3A7D7E069B5A}" type="presParOf" srcId="{96956054-198A-4FE7-8394-3F43930504DC}" destId="{15BEAB35-9B98-4E27-92F8-CA8B17BCA579}" srcOrd="0" destOrd="0" presId="urn:microsoft.com/office/officeart/2005/8/layout/hierarchy5"/>
    <dgm:cxn modelId="{3C0817D1-51D6-4D15-A6ED-64D7C423F80F}" type="presParOf" srcId="{567328FD-CF2C-4039-9F16-64ED679A130B}" destId="{36A5C4F4-459C-4C55-B743-510505291C74}" srcOrd="2" destOrd="0" presId="urn:microsoft.com/office/officeart/2005/8/layout/hierarchy5"/>
    <dgm:cxn modelId="{63A08124-8067-4F7D-9136-B37EAB0F01DF}" type="presParOf" srcId="{36A5C4F4-459C-4C55-B743-510505291C74}" destId="{206123F4-1344-4515-935B-D97F6F876C22}" srcOrd="0" destOrd="0" presId="urn:microsoft.com/office/officeart/2005/8/layout/hierarchy5"/>
    <dgm:cxn modelId="{E1D9EB14-662C-4B1A-85D3-D75635BE34E5}" type="presParOf" srcId="{36A5C4F4-459C-4C55-B743-510505291C74}" destId="{080E7B49-7862-4EF5-A448-57DAE5D4D50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D9870F-081E-4D57-92A5-7CE59BC8D6C4}"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s-ES"/>
        </a:p>
      </dgm:t>
    </dgm:pt>
    <dgm:pt modelId="{76156E25-6193-4118-9046-0EC75836AFF4}">
      <dgm:prSet phldrT="[Texto]"/>
      <dgm:spPr/>
      <dgm:t>
        <a:bodyPr/>
        <a:lstStyle/>
        <a:p>
          <a:r>
            <a:rPr lang="es-ES" dirty="0"/>
            <a:t>P</a:t>
          </a:r>
        </a:p>
      </dgm:t>
    </dgm:pt>
    <dgm:pt modelId="{FABE13B8-1196-4ACE-BEE6-82B8A0089968}" type="parTrans" cxnId="{4BA0448B-7986-45CC-8EF4-CE940413142D}">
      <dgm:prSet/>
      <dgm:spPr/>
      <dgm:t>
        <a:bodyPr/>
        <a:lstStyle/>
        <a:p>
          <a:endParaRPr lang="es-ES"/>
        </a:p>
      </dgm:t>
    </dgm:pt>
    <dgm:pt modelId="{53A28676-6F3B-49CC-8C7D-1864EC49DB7E}" type="sibTrans" cxnId="{4BA0448B-7986-45CC-8EF4-CE940413142D}">
      <dgm:prSet/>
      <dgm:spPr/>
      <dgm:t>
        <a:bodyPr/>
        <a:lstStyle/>
        <a:p>
          <a:endParaRPr lang="es-ES"/>
        </a:p>
      </dgm:t>
    </dgm:pt>
    <dgm:pt modelId="{CCA90606-0203-4360-A5BC-6DA1506D9047}">
      <dgm:prSet phldrT="[Texto]"/>
      <dgm:spPr/>
      <dgm:t>
        <a:bodyPr/>
        <a:lstStyle/>
        <a:p>
          <a:r>
            <a:rPr lang="es-ES" dirty="0"/>
            <a:t>infinita</a:t>
          </a:r>
        </a:p>
      </dgm:t>
    </dgm:pt>
    <dgm:pt modelId="{72E68DCA-A6FB-425B-BB74-90861D03739F}" type="parTrans" cxnId="{CE65BFB2-073A-4FEC-B6F3-197510CCE4AF}">
      <dgm:prSet/>
      <dgm:spPr/>
      <dgm:t>
        <a:bodyPr/>
        <a:lstStyle/>
        <a:p>
          <a:endParaRPr lang="es-ES"/>
        </a:p>
      </dgm:t>
    </dgm:pt>
    <dgm:pt modelId="{A2AF03E5-59E1-4566-86DA-2611E81825CA}" type="sibTrans" cxnId="{CE65BFB2-073A-4FEC-B6F3-197510CCE4AF}">
      <dgm:prSet/>
      <dgm:spPr/>
      <dgm:t>
        <a:bodyPr/>
        <a:lstStyle/>
        <a:p>
          <a:endParaRPr lang="es-ES"/>
        </a:p>
      </dgm:t>
    </dgm:pt>
    <dgm:pt modelId="{77AE0813-7FD6-4AA4-A4F8-D2FC6F673401}">
      <dgm:prSet phldrT="[Texto]"/>
      <dgm:spPr/>
      <dgm:t>
        <a:bodyPr/>
        <a:lstStyle/>
        <a:p>
          <a:r>
            <a:rPr lang="es-ES" dirty="0"/>
            <a:t>Finita</a:t>
          </a:r>
        </a:p>
      </dgm:t>
    </dgm:pt>
    <dgm:pt modelId="{C25BBFD0-F555-4CFE-830C-54AD5F7E301D}" type="parTrans" cxnId="{5595D2E0-AD78-4D62-9455-14B71A829FD0}">
      <dgm:prSet/>
      <dgm:spPr/>
      <dgm:t>
        <a:bodyPr/>
        <a:lstStyle/>
        <a:p>
          <a:endParaRPr lang="es-ES"/>
        </a:p>
      </dgm:t>
    </dgm:pt>
    <dgm:pt modelId="{4FFD5DFE-7611-4C11-99D3-4DB549E59BEF}" type="sibTrans" cxnId="{5595D2E0-AD78-4D62-9455-14B71A829FD0}">
      <dgm:prSet/>
      <dgm:spPr/>
      <dgm:t>
        <a:bodyPr/>
        <a:lstStyle/>
        <a:p>
          <a:endParaRPr lang="es-ES"/>
        </a:p>
      </dgm:t>
    </dgm:pt>
    <dgm:pt modelId="{FB551CD7-BBFB-4754-9605-67BCDF6F0557}">
      <dgm:prSet phldrT="[Texto]"/>
      <dgm:spPr/>
      <dgm:t>
        <a:bodyPr/>
        <a:lstStyle/>
        <a:p>
          <a:r>
            <a:rPr lang="es-ES" dirty="0"/>
            <a:t>estimación</a:t>
          </a:r>
        </a:p>
      </dgm:t>
    </dgm:pt>
    <dgm:pt modelId="{10F3B6FF-6756-4CCB-9219-EBA265D6E32F}" type="parTrans" cxnId="{C06FACC6-26C8-4C3F-AB34-FCD810743926}">
      <dgm:prSet/>
      <dgm:spPr/>
      <dgm:t>
        <a:bodyPr/>
        <a:lstStyle/>
        <a:p>
          <a:endParaRPr lang="es-ES"/>
        </a:p>
      </dgm:t>
    </dgm:pt>
    <dgm:pt modelId="{133E1536-902A-45AD-8B9F-A4B90C474C96}" type="sibTrans" cxnId="{C06FACC6-26C8-4C3F-AB34-FCD810743926}">
      <dgm:prSet/>
      <dgm:spPr/>
      <dgm:t>
        <a:bodyPr/>
        <a:lstStyle/>
        <a:p>
          <a:endParaRPr lang="es-ES"/>
        </a:p>
      </dgm:t>
    </dgm:pt>
    <dgm:pt modelId="{A37463B9-124F-429F-9032-076A47208DDF}">
      <dgm:prSet phldrT="[Texto]"/>
      <dgm:spPr/>
      <dgm:t>
        <a:bodyPr/>
        <a:lstStyle/>
        <a:p>
          <a:r>
            <a:rPr lang="es-ES" dirty="0"/>
            <a:t>Población</a:t>
          </a:r>
        </a:p>
      </dgm:t>
    </dgm:pt>
    <dgm:pt modelId="{BB50BB3D-59EC-4AA8-BCA7-33292624080A}" type="parTrans" cxnId="{DF4A863F-0CAE-4903-B0C8-6E140A493FB5}">
      <dgm:prSet/>
      <dgm:spPr/>
      <dgm:t>
        <a:bodyPr/>
        <a:lstStyle/>
        <a:p>
          <a:endParaRPr lang="es-ES"/>
        </a:p>
      </dgm:t>
    </dgm:pt>
    <dgm:pt modelId="{0A405B29-2288-40CA-B04D-331B21CF4767}" type="sibTrans" cxnId="{DF4A863F-0CAE-4903-B0C8-6E140A493FB5}">
      <dgm:prSet/>
      <dgm:spPr/>
      <dgm:t>
        <a:bodyPr/>
        <a:lstStyle/>
        <a:p>
          <a:endParaRPr lang="es-ES"/>
        </a:p>
      </dgm:t>
    </dgm:pt>
    <dgm:pt modelId="{C31B14B9-8DEC-436A-A9B2-CAF690DB7BDA}" type="pres">
      <dgm:prSet presAssocID="{A6D9870F-081E-4D57-92A5-7CE59BC8D6C4}" presName="mainComposite" presStyleCnt="0">
        <dgm:presLayoutVars>
          <dgm:chPref val="1"/>
          <dgm:dir/>
          <dgm:animOne val="branch"/>
          <dgm:animLvl val="lvl"/>
          <dgm:resizeHandles val="exact"/>
        </dgm:presLayoutVars>
      </dgm:prSet>
      <dgm:spPr/>
    </dgm:pt>
    <dgm:pt modelId="{35BAEA59-80B8-40DD-9720-A04F43FB6499}" type="pres">
      <dgm:prSet presAssocID="{A6D9870F-081E-4D57-92A5-7CE59BC8D6C4}" presName="hierFlow" presStyleCnt="0"/>
      <dgm:spPr/>
    </dgm:pt>
    <dgm:pt modelId="{8AD492B1-917F-4456-89A1-7A2C07E6305F}" type="pres">
      <dgm:prSet presAssocID="{A6D9870F-081E-4D57-92A5-7CE59BC8D6C4}" presName="firstBuf" presStyleCnt="0"/>
      <dgm:spPr/>
    </dgm:pt>
    <dgm:pt modelId="{6E6A2259-5D43-4F4B-AF90-2916AF231CF3}" type="pres">
      <dgm:prSet presAssocID="{A6D9870F-081E-4D57-92A5-7CE59BC8D6C4}" presName="hierChild1" presStyleCnt="0">
        <dgm:presLayoutVars>
          <dgm:chPref val="1"/>
          <dgm:animOne val="branch"/>
          <dgm:animLvl val="lvl"/>
        </dgm:presLayoutVars>
      </dgm:prSet>
      <dgm:spPr/>
    </dgm:pt>
    <dgm:pt modelId="{803BC61F-FCC9-48B4-BC37-4E6125AFAAD3}" type="pres">
      <dgm:prSet presAssocID="{76156E25-6193-4118-9046-0EC75836AFF4}" presName="Name17" presStyleCnt="0"/>
      <dgm:spPr/>
    </dgm:pt>
    <dgm:pt modelId="{8F5438E9-07F1-4352-8F46-296BD28B4556}" type="pres">
      <dgm:prSet presAssocID="{76156E25-6193-4118-9046-0EC75836AFF4}" presName="level1Shape" presStyleLbl="node0" presStyleIdx="0" presStyleCnt="1">
        <dgm:presLayoutVars>
          <dgm:chPref val="3"/>
        </dgm:presLayoutVars>
      </dgm:prSet>
      <dgm:spPr/>
    </dgm:pt>
    <dgm:pt modelId="{79DF3CAA-51C7-4467-B1F2-4FABFFCE9AD3}" type="pres">
      <dgm:prSet presAssocID="{76156E25-6193-4118-9046-0EC75836AFF4}" presName="hierChild2" presStyleCnt="0"/>
      <dgm:spPr/>
    </dgm:pt>
    <dgm:pt modelId="{90DB579F-89B6-4058-BE0E-214FAA2F8C5C}" type="pres">
      <dgm:prSet presAssocID="{72E68DCA-A6FB-425B-BB74-90861D03739F}" presName="Name25" presStyleLbl="parChTrans1D2" presStyleIdx="0" presStyleCnt="2"/>
      <dgm:spPr/>
    </dgm:pt>
    <dgm:pt modelId="{3CD88112-07E6-4302-AC5E-171DA751BD6F}" type="pres">
      <dgm:prSet presAssocID="{72E68DCA-A6FB-425B-BB74-90861D03739F}" presName="connTx" presStyleLbl="parChTrans1D2" presStyleIdx="0" presStyleCnt="2"/>
      <dgm:spPr/>
    </dgm:pt>
    <dgm:pt modelId="{00BBABDE-C244-4268-9CC2-567C06BEA87C}" type="pres">
      <dgm:prSet presAssocID="{CCA90606-0203-4360-A5BC-6DA1506D9047}" presName="Name30" presStyleCnt="0"/>
      <dgm:spPr/>
    </dgm:pt>
    <dgm:pt modelId="{1A2EBC65-4FF2-4C8F-9BAA-77C04C0E55FB}" type="pres">
      <dgm:prSet presAssocID="{CCA90606-0203-4360-A5BC-6DA1506D9047}" presName="level2Shape" presStyleLbl="node2" presStyleIdx="0" presStyleCnt="2" custLinFactNeighborX="-1671" custLinFactNeighborY="-96461"/>
      <dgm:spPr/>
    </dgm:pt>
    <dgm:pt modelId="{F858ACF6-C11E-4C05-A932-06CEC777824E}" type="pres">
      <dgm:prSet presAssocID="{CCA90606-0203-4360-A5BC-6DA1506D9047}" presName="hierChild3" presStyleCnt="0"/>
      <dgm:spPr/>
    </dgm:pt>
    <dgm:pt modelId="{0895649A-CEB7-4FF2-93C6-C3C5DC8CE3EC}" type="pres">
      <dgm:prSet presAssocID="{C25BBFD0-F555-4CFE-830C-54AD5F7E301D}" presName="Name25" presStyleLbl="parChTrans1D2" presStyleIdx="1" presStyleCnt="2"/>
      <dgm:spPr/>
    </dgm:pt>
    <dgm:pt modelId="{B89907BD-C060-4062-9C7D-C6BDA8145B95}" type="pres">
      <dgm:prSet presAssocID="{C25BBFD0-F555-4CFE-830C-54AD5F7E301D}" presName="connTx" presStyleLbl="parChTrans1D2" presStyleIdx="1" presStyleCnt="2"/>
      <dgm:spPr/>
    </dgm:pt>
    <dgm:pt modelId="{63ABE81F-372F-4079-A234-A11FFDC770D3}" type="pres">
      <dgm:prSet presAssocID="{77AE0813-7FD6-4AA4-A4F8-D2FC6F673401}" presName="Name30" presStyleCnt="0"/>
      <dgm:spPr/>
    </dgm:pt>
    <dgm:pt modelId="{BFD9838B-D932-4317-97BB-71BB119905B9}" type="pres">
      <dgm:prSet presAssocID="{77AE0813-7FD6-4AA4-A4F8-D2FC6F673401}" presName="level2Shape" presStyleLbl="node2" presStyleIdx="1" presStyleCnt="2" custLinFactY="9270" custLinFactNeighborX="-1671" custLinFactNeighborY="100000"/>
      <dgm:spPr/>
    </dgm:pt>
    <dgm:pt modelId="{AF85FE57-5C38-4C93-9212-EA2965471D4B}" type="pres">
      <dgm:prSet presAssocID="{77AE0813-7FD6-4AA4-A4F8-D2FC6F673401}" presName="hierChild3" presStyleCnt="0"/>
      <dgm:spPr/>
    </dgm:pt>
    <dgm:pt modelId="{567328FD-CF2C-4039-9F16-64ED679A130B}" type="pres">
      <dgm:prSet presAssocID="{A6D9870F-081E-4D57-92A5-7CE59BC8D6C4}" presName="bgShapesFlow" presStyleCnt="0"/>
      <dgm:spPr/>
    </dgm:pt>
    <dgm:pt modelId="{AE19EF07-5628-4466-816B-146E80B8CA08}" type="pres">
      <dgm:prSet presAssocID="{FB551CD7-BBFB-4754-9605-67BCDF6F0557}" presName="rectComp" presStyleCnt="0"/>
      <dgm:spPr/>
    </dgm:pt>
    <dgm:pt modelId="{BAE867CB-EA2C-4359-B231-37BA3A317706}" type="pres">
      <dgm:prSet presAssocID="{FB551CD7-BBFB-4754-9605-67BCDF6F0557}" presName="bgRect" presStyleLbl="bgShp" presStyleIdx="0" presStyleCnt="2"/>
      <dgm:spPr/>
    </dgm:pt>
    <dgm:pt modelId="{FAA4DE7A-DBAA-4A94-9EC0-E2F34708BDB0}" type="pres">
      <dgm:prSet presAssocID="{FB551CD7-BBFB-4754-9605-67BCDF6F0557}" presName="bgRectTx" presStyleLbl="bgShp" presStyleIdx="0" presStyleCnt="2">
        <dgm:presLayoutVars>
          <dgm:bulletEnabled val="1"/>
        </dgm:presLayoutVars>
      </dgm:prSet>
      <dgm:spPr/>
    </dgm:pt>
    <dgm:pt modelId="{96956054-198A-4FE7-8394-3F43930504DC}" type="pres">
      <dgm:prSet presAssocID="{FB551CD7-BBFB-4754-9605-67BCDF6F0557}" presName="spComp" presStyleCnt="0"/>
      <dgm:spPr/>
    </dgm:pt>
    <dgm:pt modelId="{15BEAB35-9B98-4E27-92F8-CA8B17BCA579}" type="pres">
      <dgm:prSet presAssocID="{FB551CD7-BBFB-4754-9605-67BCDF6F0557}" presName="hSp" presStyleCnt="0"/>
      <dgm:spPr/>
    </dgm:pt>
    <dgm:pt modelId="{36A5C4F4-459C-4C55-B743-510505291C74}" type="pres">
      <dgm:prSet presAssocID="{A37463B9-124F-429F-9032-076A47208DDF}" presName="rectComp" presStyleCnt="0"/>
      <dgm:spPr/>
    </dgm:pt>
    <dgm:pt modelId="{206123F4-1344-4515-935B-D97F6F876C22}" type="pres">
      <dgm:prSet presAssocID="{A37463B9-124F-429F-9032-076A47208DDF}" presName="bgRect" presStyleLbl="bgShp" presStyleIdx="1" presStyleCnt="2"/>
      <dgm:spPr/>
    </dgm:pt>
    <dgm:pt modelId="{080E7B49-7862-4EF5-A448-57DAE5D4D50F}" type="pres">
      <dgm:prSet presAssocID="{A37463B9-124F-429F-9032-076A47208DDF}" presName="bgRectTx" presStyleLbl="bgShp" presStyleIdx="1" presStyleCnt="2">
        <dgm:presLayoutVars>
          <dgm:bulletEnabled val="1"/>
        </dgm:presLayoutVars>
      </dgm:prSet>
      <dgm:spPr/>
    </dgm:pt>
  </dgm:ptLst>
  <dgm:cxnLst>
    <dgm:cxn modelId="{4E32D702-ACFD-4404-AAB2-322295DA5FDA}" type="presOf" srcId="{A6D9870F-081E-4D57-92A5-7CE59BC8D6C4}" destId="{C31B14B9-8DEC-436A-A9B2-CAF690DB7BDA}" srcOrd="0" destOrd="0" presId="urn:microsoft.com/office/officeart/2005/8/layout/hierarchy5"/>
    <dgm:cxn modelId="{8E9C0612-2814-4709-9E80-21C9752C564E}" type="presOf" srcId="{A37463B9-124F-429F-9032-076A47208DDF}" destId="{080E7B49-7862-4EF5-A448-57DAE5D4D50F}" srcOrd="1" destOrd="0" presId="urn:microsoft.com/office/officeart/2005/8/layout/hierarchy5"/>
    <dgm:cxn modelId="{DF4A863F-0CAE-4903-B0C8-6E140A493FB5}" srcId="{A6D9870F-081E-4D57-92A5-7CE59BC8D6C4}" destId="{A37463B9-124F-429F-9032-076A47208DDF}" srcOrd="2" destOrd="0" parTransId="{BB50BB3D-59EC-4AA8-BCA7-33292624080A}" sibTransId="{0A405B29-2288-40CA-B04D-331B21CF4767}"/>
    <dgm:cxn modelId="{80221E7F-5320-42A9-B9F0-6AB9746B1F98}" type="presOf" srcId="{76156E25-6193-4118-9046-0EC75836AFF4}" destId="{8F5438E9-07F1-4352-8F46-296BD28B4556}" srcOrd="0" destOrd="0" presId="urn:microsoft.com/office/officeart/2005/8/layout/hierarchy5"/>
    <dgm:cxn modelId="{4BA0448B-7986-45CC-8EF4-CE940413142D}" srcId="{A6D9870F-081E-4D57-92A5-7CE59BC8D6C4}" destId="{76156E25-6193-4118-9046-0EC75836AFF4}" srcOrd="0" destOrd="0" parTransId="{FABE13B8-1196-4ACE-BEE6-82B8A0089968}" sibTransId="{53A28676-6F3B-49CC-8C7D-1864EC49DB7E}"/>
    <dgm:cxn modelId="{974D0597-13A8-4354-81E9-507255634EA4}" type="presOf" srcId="{77AE0813-7FD6-4AA4-A4F8-D2FC6F673401}" destId="{BFD9838B-D932-4317-97BB-71BB119905B9}" srcOrd="0" destOrd="0" presId="urn:microsoft.com/office/officeart/2005/8/layout/hierarchy5"/>
    <dgm:cxn modelId="{93746A97-12B7-4C69-AAB9-4E991D850077}" type="presOf" srcId="{C25BBFD0-F555-4CFE-830C-54AD5F7E301D}" destId="{0895649A-CEB7-4FF2-93C6-C3C5DC8CE3EC}" srcOrd="0" destOrd="0" presId="urn:microsoft.com/office/officeart/2005/8/layout/hierarchy5"/>
    <dgm:cxn modelId="{8B9A6B98-6D35-4655-B56D-290870ACE470}" type="presOf" srcId="{FB551CD7-BBFB-4754-9605-67BCDF6F0557}" destId="{FAA4DE7A-DBAA-4A94-9EC0-E2F34708BDB0}" srcOrd="1" destOrd="0" presId="urn:microsoft.com/office/officeart/2005/8/layout/hierarchy5"/>
    <dgm:cxn modelId="{69D354A7-F090-4566-AAEF-C8F94F0F2AC2}" type="presOf" srcId="{CCA90606-0203-4360-A5BC-6DA1506D9047}" destId="{1A2EBC65-4FF2-4C8F-9BAA-77C04C0E55FB}" srcOrd="0" destOrd="0" presId="urn:microsoft.com/office/officeart/2005/8/layout/hierarchy5"/>
    <dgm:cxn modelId="{00DAC3AC-56D3-46A5-B268-2BA5CD8E06F3}" type="presOf" srcId="{72E68DCA-A6FB-425B-BB74-90861D03739F}" destId="{3CD88112-07E6-4302-AC5E-171DA751BD6F}" srcOrd="1" destOrd="0" presId="urn:microsoft.com/office/officeart/2005/8/layout/hierarchy5"/>
    <dgm:cxn modelId="{CE65BFB2-073A-4FEC-B6F3-197510CCE4AF}" srcId="{76156E25-6193-4118-9046-0EC75836AFF4}" destId="{CCA90606-0203-4360-A5BC-6DA1506D9047}" srcOrd="0" destOrd="0" parTransId="{72E68DCA-A6FB-425B-BB74-90861D03739F}" sibTransId="{A2AF03E5-59E1-4566-86DA-2611E81825CA}"/>
    <dgm:cxn modelId="{ADA8AAC0-2E0D-4CF2-8547-0E5808C3457A}" type="presOf" srcId="{C25BBFD0-F555-4CFE-830C-54AD5F7E301D}" destId="{B89907BD-C060-4062-9C7D-C6BDA8145B95}" srcOrd="1" destOrd="0" presId="urn:microsoft.com/office/officeart/2005/8/layout/hierarchy5"/>
    <dgm:cxn modelId="{C06FACC6-26C8-4C3F-AB34-FCD810743926}" srcId="{A6D9870F-081E-4D57-92A5-7CE59BC8D6C4}" destId="{FB551CD7-BBFB-4754-9605-67BCDF6F0557}" srcOrd="1" destOrd="0" parTransId="{10F3B6FF-6756-4CCB-9219-EBA265D6E32F}" sibTransId="{133E1536-902A-45AD-8B9F-A4B90C474C96}"/>
    <dgm:cxn modelId="{2E18CBD7-C473-41CE-885A-9CFD60467CDB}" type="presOf" srcId="{FB551CD7-BBFB-4754-9605-67BCDF6F0557}" destId="{BAE867CB-EA2C-4359-B231-37BA3A317706}" srcOrd="0" destOrd="0" presId="urn:microsoft.com/office/officeart/2005/8/layout/hierarchy5"/>
    <dgm:cxn modelId="{5595D2E0-AD78-4D62-9455-14B71A829FD0}" srcId="{76156E25-6193-4118-9046-0EC75836AFF4}" destId="{77AE0813-7FD6-4AA4-A4F8-D2FC6F673401}" srcOrd="1" destOrd="0" parTransId="{C25BBFD0-F555-4CFE-830C-54AD5F7E301D}" sibTransId="{4FFD5DFE-7611-4C11-99D3-4DB549E59BEF}"/>
    <dgm:cxn modelId="{BC0194E3-96FB-4041-A803-F0DF06CB8E00}" type="presOf" srcId="{72E68DCA-A6FB-425B-BB74-90861D03739F}" destId="{90DB579F-89B6-4058-BE0E-214FAA2F8C5C}" srcOrd="0" destOrd="0" presId="urn:microsoft.com/office/officeart/2005/8/layout/hierarchy5"/>
    <dgm:cxn modelId="{9C4F98FE-BCE9-41FF-B752-87383A5D7BD7}" type="presOf" srcId="{A37463B9-124F-429F-9032-076A47208DDF}" destId="{206123F4-1344-4515-935B-D97F6F876C22}" srcOrd="0" destOrd="0" presId="urn:microsoft.com/office/officeart/2005/8/layout/hierarchy5"/>
    <dgm:cxn modelId="{4B3F987B-FCA3-4F79-9A6B-9723B6DB3E3A}" type="presParOf" srcId="{C31B14B9-8DEC-436A-A9B2-CAF690DB7BDA}" destId="{35BAEA59-80B8-40DD-9720-A04F43FB6499}" srcOrd="0" destOrd="0" presId="urn:microsoft.com/office/officeart/2005/8/layout/hierarchy5"/>
    <dgm:cxn modelId="{1EA172CC-E20E-447C-80E0-93EEF604C246}" type="presParOf" srcId="{35BAEA59-80B8-40DD-9720-A04F43FB6499}" destId="{8AD492B1-917F-4456-89A1-7A2C07E6305F}" srcOrd="0" destOrd="0" presId="urn:microsoft.com/office/officeart/2005/8/layout/hierarchy5"/>
    <dgm:cxn modelId="{75BA1681-48C9-461C-A244-64BC2CDF664B}" type="presParOf" srcId="{35BAEA59-80B8-40DD-9720-A04F43FB6499}" destId="{6E6A2259-5D43-4F4B-AF90-2916AF231CF3}" srcOrd="1" destOrd="0" presId="urn:microsoft.com/office/officeart/2005/8/layout/hierarchy5"/>
    <dgm:cxn modelId="{3004C6B1-AFC4-4E31-9074-548873C2D22D}" type="presParOf" srcId="{6E6A2259-5D43-4F4B-AF90-2916AF231CF3}" destId="{803BC61F-FCC9-48B4-BC37-4E6125AFAAD3}" srcOrd="0" destOrd="0" presId="urn:microsoft.com/office/officeart/2005/8/layout/hierarchy5"/>
    <dgm:cxn modelId="{B61F348D-2B98-4733-95CC-ECA7116DA473}" type="presParOf" srcId="{803BC61F-FCC9-48B4-BC37-4E6125AFAAD3}" destId="{8F5438E9-07F1-4352-8F46-296BD28B4556}" srcOrd="0" destOrd="0" presId="urn:microsoft.com/office/officeart/2005/8/layout/hierarchy5"/>
    <dgm:cxn modelId="{F1CFA511-9C49-4556-830F-10A886D83830}" type="presParOf" srcId="{803BC61F-FCC9-48B4-BC37-4E6125AFAAD3}" destId="{79DF3CAA-51C7-4467-B1F2-4FABFFCE9AD3}" srcOrd="1" destOrd="0" presId="urn:microsoft.com/office/officeart/2005/8/layout/hierarchy5"/>
    <dgm:cxn modelId="{BFF53707-0415-4CD9-9FD4-7592A721BE34}" type="presParOf" srcId="{79DF3CAA-51C7-4467-B1F2-4FABFFCE9AD3}" destId="{90DB579F-89B6-4058-BE0E-214FAA2F8C5C}" srcOrd="0" destOrd="0" presId="urn:microsoft.com/office/officeart/2005/8/layout/hierarchy5"/>
    <dgm:cxn modelId="{FCC08FA3-A01A-4319-BC0F-4D2B76349CF0}" type="presParOf" srcId="{90DB579F-89B6-4058-BE0E-214FAA2F8C5C}" destId="{3CD88112-07E6-4302-AC5E-171DA751BD6F}" srcOrd="0" destOrd="0" presId="urn:microsoft.com/office/officeart/2005/8/layout/hierarchy5"/>
    <dgm:cxn modelId="{3FA29A0B-9FA1-45A0-BA7A-3524FF9654F4}" type="presParOf" srcId="{79DF3CAA-51C7-4467-B1F2-4FABFFCE9AD3}" destId="{00BBABDE-C244-4268-9CC2-567C06BEA87C}" srcOrd="1" destOrd="0" presId="urn:microsoft.com/office/officeart/2005/8/layout/hierarchy5"/>
    <dgm:cxn modelId="{E62058C6-7292-4DAF-9900-84F6266E7197}" type="presParOf" srcId="{00BBABDE-C244-4268-9CC2-567C06BEA87C}" destId="{1A2EBC65-4FF2-4C8F-9BAA-77C04C0E55FB}" srcOrd="0" destOrd="0" presId="urn:microsoft.com/office/officeart/2005/8/layout/hierarchy5"/>
    <dgm:cxn modelId="{1524930E-38DD-4966-9285-3CAABD3F81BC}" type="presParOf" srcId="{00BBABDE-C244-4268-9CC2-567C06BEA87C}" destId="{F858ACF6-C11E-4C05-A932-06CEC777824E}" srcOrd="1" destOrd="0" presId="urn:microsoft.com/office/officeart/2005/8/layout/hierarchy5"/>
    <dgm:cxn modelId="{B19E96C0-9F0F-4FE5-BE40-810930CD27B9}" type="presParOf" srcId="{79DF3CAA-51C7-4467-B1F2-4FABFFCE9AD3}" destId="{0895649A-CEB7-4FF2-93C6-C3C5DC8CE3EC}" srcOrd="2" destOrd="0" presId="urn:microsoft.com/office/officeart/2005/8/layout/hierarchy5"/>
    <dgm:cxn modelId="{D9877E3A-3C53-426E-ADF6-7C03B10E518C}" type="presParOf" srcId="{0895649A-CEB7-4FF2-93C6-C3C5DC8CE3EC}" destId="{B89907BD-C060-4062-9C7D-C6BDA8145B95}" srcOrd="0" destOrd="0" presId="urn:microsoft.com/office/officeart/2005/8/layout/hierarchy5"/>
    <dgm:cxn modelId="{84F42951-0902-4135-A64D-043EA479D185}" type="presParOf" srcId="{79DF3CAA-51C7-4467-B1F2-4FABFFCE9AD3}" destId="{63ABE81F-372F-4079-A234-A11FFDC770D3}" srcOrd="3" destOrd="0" presId="urn:microsoft.com/office/officeart/2005/8/layout/hierarchy5"/>
    <dgm:cxn modelId="{FE159297-8B42-44EB-8C34-21A58DE8560E}" type="presParOf" srcId="{63ABE81F-372F-4079-A234-A11FFDC770D3}" destId="{BFD9838B-D932-4317-97BB-71BB119905B9}" srcOrd="0" destOrd="0" presId="urn:microsoft.com/office/officeart/2005/8/layout/hierarchy5"/>
    <dgm:cxn modelId="{EE64EFBE-19C8-4B49-BD69-6616BBC6692C}" type="presParOf" srcId="{63ABE81F-372F-4079-A234-A11FFDC770D3}" destId="{AF85FE57-5C38-4C93-9212-EA2965471D4B}" srcOrd="1" destOrd="0" presId="urn:microsoft.com/office/officeart/2005/8/layout/hierarchy5"/>
    <dgm:cxn modelId="{665A3E1F-7C95-4EC8-B40E-5295F537BE1A}" type="presParOf" srcId="{C31B14B9-8DEC-436A-A9B2-CAF690DB7BDA}" destId="{567328FD-CF2C-4039-9F16-64ED679A130B}" srcOrd="1" destOrd="0" presId="urn:microsoft.com/office/officeart/2005/8/layout/hierarchy5"/>
    <dgm:cxn modelId="{06C39789-AF30-4C3C-B84D-268EDBA55DDF}" type="presParOf" srcId="{567328FD-CF2C-4039-9F16-64ED679A130B}" destId="{AE19EF07-5628-4466-816B-146E80B8CA08}" srcOrd="0" destOrd="0" presId="urn:microsoft.com/office/officeart/2005/8/layout/hierarchy5"/>
    <dgm:cxn modelId="{A4724F97-9ACC-4CC4-B7B2-6876CC62C456}" type="presParOf" srcId="{AE19EF07-5628-4466-816B-146E80B8CA08}" destId="{BAE867CB-EA2C-4359-B231-37BA3A317706}" srcOrd="0" destOrd="0" presId="urn:microsoft.com/office/officeart/2005/8/layout/hierarchy5"/>
    <dgm:cxn modelId="{245B0EE7-6B7C-4AEF-B94E-1B6356FEEFDD}" type="presParOf" srcId="{AE19EF07-5628-4466-816B-146E80B8CA08}" destId="{FAA4DE7A-DBAA-4A94-9EC0-E2F34708BDB0}" srcOrd="1" destOrd="0" presId="urn:microsoft.com/office/officeart/2005/8/layout/hierarchy5"/>
    <dgm:cxn modelId="{2C8B8222-72F2-4EAF-AB1D-8007C2747F52}" type="presParOf" srcId="{567328FD-CF2C-4039-9F16-64ED679A130B}" destId="{96956054-198A-4FE7-8394-3F43930504DC}" srcOrd="1" destOrd="0" presId="urn:microsoft.com/office/officeart/2005/8/layout/hierarchy5"/>
    <dgm:cxn modelId="{208B2B8F-62E2-4512-A909-3A7D7E069B5A}" type="presParOf" srcId="{96956054-198A-4FE7-8394-3F43930504DC}" destId="{15BEAB35-9B98-4E27-92F8-CA8B17BCA579}" srcOrd="0" destOrd="0" presId="urn:microsoft.com/office/officeart/2005/8/layout/hierarchy5"/>
    <dgm:cxn modelId="{3C0817D1-51D6-4D15-A6ED-64D7C423F80F}" type="presParOf" srcId="{567328FD-CF2C-4039-9F16-64ED679A130B}" destId="{36A5C4F4-459C-4C55-B743-510505291C74}" srcOrd="2" destOrd="0" presId="urn:microsoft.com/office/officeart/2005/8/layout/hierarchy5"/>
    <dgm:cxn modelId="{63A08124-8067-4F7D-9136-B37EAB0F01DF}" type="presParOf" srcId="{36A5C4F4-459C-4C55-B743-510505291C74}" destId="{206123F4-1344-4515-935B-D97F6F876C22}" srcOrd="0" destOrd="0" presId="urn:microsoft.com/office/officeart/2005/8/layout/hierarchy5"/>
    <dgm:cxn modelId="{E1D9EB14-662C-4B1A-85D3-D75635BE34E5}" type="presParOf" srcId="{36A5C4F4-459C-4C55-B743-510505291C74}" destId="{080E7B49-7862-4EF5-A448-57DAE5D4D50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123F4-1344-4515-935B-D97F6F876C22}">
      <dsp:nvSpPr>
        <dsp:cNvPr id="0" name=""/>
        <dsp:cNvSpPr/>
      </dsp:nvSpPr>
      <dsp:spPr>
        <a:xfrm>
          <a:off x="1461178" y="0"/>
          <a:ext cx="1247013" cy="421481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a:t>Población</a:t>
          </a:r>
        </a:p>
      </dsp:txBody>
      <dsp:txXfrm>
        <a:off x="1461178" y="0"/>
        <a:ext cx="1247013" cy="1264443"/>
      </dsp:txXfrm>
    </dsp:sp>
    <dsp:sp modelId="{BAE867CB-EA2C-4359-B231-37BA3A317706}">
      <dsp:nvSpPr>
        <dsp:cNvPr id="0" name=""/>
        <dsp:cNvSpPr/>
      </dsp:nvSpPr>
      <dsp:spPr>
        <a:xfrm>
          <a:off x="1985" y="0"/>
          <a:ext cx="1247013" cy="421481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a:t>estimación</a:t>
          </a:r>
        </a:p>
      </dsp:txBody>
      <dsp:txXfrm>
        <a:off x="1985" y="0"/>
        <a:ext cx="1247013" cy="1264443"/>
      </dsp:txXfrm>
    </dsp:sp>
    <dsp:sp modelId="{8F5438E9-07F1-4352-8F46-296BD28B4556}">
      <dsp:nvSpPr>
        <dsp:cNvPr id="0" name=""/>
        <dsp:cNvSpPr/>
      </dsp:nvSpPr>
      <dsp:spPr>
        <a:xfrm>
          <a:off x="108074" y="2390107"/>
          <a:ext cx="1060898" cy="53044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P</a:t>
          </a:r>
        </a:p>
      </dsp:txBody>
      <dsp:txXfrm>
        <a:off x="123610" y="2405643"/>
        <a:ext cx="1029826" cy="499377"/>
      </dsp:txXfrm>
    </dsp:sp>
    <dsp:sp modelId="{90DB579F-89B6-4058-BE0E-214FAA2F8C5C}">
      <dsp:nvSpPr>
        <dsp:cNvPr id="0" name=""/>
        <dsp:cNvSpPr/>
      </dsp:nvSpPr>
      <dsp:spPr>
        <a:xfrm rot="17788137">
          <a:off x="916130" y="2235662"/>
          <a:ext cx="912317" cy="22653"/>
        </a:xfrm>
        <a:custGeom>
          <a:avLst/>
          <a:gdLst/>
          <a:ahLst/>
          <a:cxnLst/>
          <a:rect l="0" t="0" r="0" b="0"/>
          <a:pathLst>
            <a:path>
              <a:moveTo>
                <a:pt x="0" y="11326"/>
              </a:moveTo>
              <a:lnTo>
                <a:pt x="912317" y="1132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349481" y="2224181"/>
        <a:ext cx="45615" cy="45615"/>
      </dsp:txXfrm>
    </dsp:sp>
    <dsp:sp modelId="{1A2EBC65-4FF2-4C8F-9BAA-77C04C0E55FB}">
      <dsp:nvSpPr>
        <dsp:cNvPr id="0" name=""/>
        <dsp:cNvSpPr/>
      </dsp:nvSpPr>
      <dsp:spPr>
        <a:xfrm>
          <a:off x="1575604" y="1573422"/>
          <a:ext cx="1060898" cy="53044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infinita</a:t>
          </a:r>
        </a:p>
      </dsp:txBody>
      <dsp:txXfrm>
        <a:off x="1591140" y="1588958"/>
        <a:ext cx="1029826" cy="499377"/>
      </dsp:txXfrm>
    </dsp:sp>
    <dsp:sp modelId="{0895649A-CEB7-4FF2-93C6-C3C5DC8CE3EC}">
      <dsp:nvSpPr>
        <dsp:cNvPr id="0" name=""/>
        <dsp:cNvSpPr/>
      </dsp:nvSpPr>
      <dsp:spPr>
        <a:xfrm rot="3918810">
          <a:off x="885483" y="3086320"/>
          <a:ext cx="973611" cy="22653"/>
        </a:xfrm>
        <a:custGeom>
          <a:avLst/>
          <a:gdLst/>
          <a:ahLst/>
          <a:cxnLst/>
          <a:rect l="0" t="0" r="0" b="0"/>
          <a:pathLst>
            <a:path>
              <a:moveTo>
                <a:pt x="0" y="11326"/>
              </a:moveTo>
              <a:lnTo>
                <a:pt x="973611" y="1132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347948" y="3073306"/>
        <a:ext cx="48680" cy="48680"/>
      </dsp:txXfrm>
    </dsp:sp>
    <dsp:sp modelId="{BFD9838B-D932-4317-97BB-71BB119905B9}">
      <dsp:nvSpPr>
        <dsp:cNvPr id="0" name=""/>
        <dsp:cNvSpPr/>
      </dsp:nvSpPr>
      <dsp:spPr>
        <a:xfrm>
          <a:off x="1575604" y="3274737"/>
          <a:ext cx="1060898" cy="53044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Finita</a:t>
          </a:r>
        </a:p>
      </dsp:txBody>
      <dsp:txXfrm>
        <a:off x="1591140" y="3290273"/>
        <a:ext cx="1029826" cy="499377"/>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57147755-6D07-4498-AD1A-3C7032F8D14D}" type="datetimeFigureOut">
              <a:rPr lang="es-MX"/>
              <a:pPr>
                <a:defRPr/>
              </a:pPr>
              <a:t>30/09/2019</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183D72AE-E97F-42FA-B1E8-B6FBE8F5B707}" type="slidenum">
              <a:rPr lang="es-MX"/>
              <a:pPr>
                <a:defRPr/>
              </a:pPr>
              <a:t>‹Nº›</a:t>
            </a:fld>
            <a:endParaRPr lang="es-MX"/>
          </a:p>
        </p:txBody>
      </p:sp>
    </p:spTree>
    <p:extLst>
      <p:ext uri="{BB962C8B-B14F-4D97-AF65-F5344CB8AC3E}">
        <p14:creationId xmlns:p14="http://schemas.microsoft.com/office/powerpoint/2010/main" val="20229045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010B6D4-22E9-49F3-A8DF-79EE295B78EB}" type="datetimeFigureOut">
              <a:rPr lang="es-ES"/>
              <a:pPr>
                <a:defRPr/>
              </a:pPr>
              <a:t>30/09/2019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D86429C-906A-4A96-AE7D-0920C4BA2584}" type="slidenum">
              <a:rPr lang="es-ES"/>
              <a:pPr>
                <a:defRPr/>
              </a:pPr>
              <a:t>‹Nº›</a:t>
            </a:fld>
            <a:endParaRPr lang="es-ES"/>
          </a:p>
        </p:txBody>
      </p:sp>
    </p:spTree>
    <p:extLst>
      <p:ext uri="{BB962C8B-B14F-4D97-AF65-F5344CB8AC3E}">
        <p14:creationId xmlns:p14="http://schemas.microsoft.com/office/powerpoint/2010/main" val="1734152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dirty="0"/>
          </a:p>
        </p:txBody>
      </p:sp>
      <p:sp>
        <p:nvSpPr>
          <p:cNvPr id="4" name="3 Marcador de número de diapositiva"/>
          <p:cNvSpPr>
            <a:spLocks noGrp="1"/>
          </p:cNvSpPr>
          <p:nvPr>
            <p:ph type="sldNum" sz="quarter" idx="5"/>
          </p:nvPr>
        </p:nvSpPr>
        <p:spPr/>
        <p:txBody>
          <a:bodyPr/>
          <a:lstStyle/>
          <a:p>
            <a:pPr>
              <a:defRPr/>
            </a:pPr>
            <a:fld id="{A24F965F-7001-4DF3-BBF3-3B7ED52FC4ED}" type="slidenum">
              <a:rPr lang="es-ES" smtClean="0"/>
              <a:pPr>
                <a:defRPr/>
              </a:pPr>
              <a:t>1</a:t>
            </a:fld>
            <a:endParaRPr lang="es-ES"/>
          </a:p>
        </p:txBody>
      </p:sp>
    </p:spTree>
    <p:extLst>
      <p:ext uri="{BB962C8B-B14F-4D97-AF65-F5344CB8AC3E}">
        <p14:creationId xmlns:p14="http://schemas.microsoft.com/office/powerpoint/2010/main" val="1982648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MX"/>
              <a:t>Al definir la estadística se explicó que la probabilidad se trabaja desde la población hacia la muestra, mientras que la inferencia estadística se trabaja en sentido contrario, es decir, de la muestra hacia la población. Por lo tanto, para comenzar con la inferencia, necesitamos hacer un breve recuento del concepto de población y definir con claridad el concepto de muestra aleatoria.</a:t>
            </a:r>
          </a:p>
          <a:p>
            <a:pPr eaLnBrk="1" hangingPunct="1">
              <a:spcBef>
                <a:spcPct val="0"/>
              </a:spcBef>
            </a:pPr>
            <a:endParaRPr lang="es-ES" altLang="es-MX"/>
          </a:p>
        </p:txBody>
      </p:sp>
      <p:sp>
        <p:nvSpPr>
          <p:cNvPr id="184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3D265B-C254-4CDA-B61C-594BFE413C80}" type="slidenum">
              <a:rPr lang="es-ES" smtClean="0"/>
              <a:pPr fontAlgn="base">
                <a:spcBef>
                  <a:spcPct val="0"/>
                </a:spcBef>
                <a:spcAft>
                  <a:spcPct val="0"/>
                </a:spcAft>
                <a:defRPr/>
              </a:pPr>
              <a:t>15</a:t>
            </a:fld>
            <a:endParaRPr lang="es-ES"/>
          </a:p>
        </p:txBody>
      </p:sp>
    </p:spTree>
    <p:extLst>
      <p:ext uri="{BB962C8B-B14F-4D97-AF65-F5344CB8AC3E}">
        <p14:creationId xmlns:p14="http://schemas.microsoft.com/office/powerpoint/2010/main" val="961409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7" name="18 Forma libre"/>
            <p:cNvSpPr>
              <a:spLocks/>
            </p:cNvSpPr>
            <p:nvPr/>
          </p:nvSpPr>
          <p:spPr bwMode="auto">
            <a:xfrm>
              <a:off x="35926" y="5135025"/>
              <a:ext cx="9108074" cy="838869"/>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s-MX"/>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smtClean="0">
                <a:solidFill>
                  <a:srgbClr val="FFFFFF"/>
                </a:solidFill>
              </a:defRPr>
            </a:lvl1pPr>
            <a:extLst/>
          </a:lstStyle>
          <a:p>
            <a:pPr>
              <a:defRPr/>
            </a:pPr>
            <a:fld id="{779E9828-635A-40AE-AC55-A6EA85F53780}" type="datetime1">
              <a:rPr lang="es-ES" smtClean="0"/>
              <a:t>30/09/2019</a:t>
            </a:fld>
            <a:endParaRPr lang="es-ES"/>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6CB72766-7230-428E-B3E4-ACA728C0E430}" type="slidenum">
              <a:rPr lang="es-ES"/>
              <a:pPr>
                <a:defRPr/>
              </a:pPr>
              <a:t>‹Nº›</a:t>
            </a:fld>
            <a:endParaRPr lang="es-ES"/>
          </a:p>
        </p:txBody>
      </p:sp>
    </p:spTree>
    <p:extLst>
      <p:ext uri="{BB962C8B-B14F-4D97-AF65-F5344CB8AC3E}">
        <p14:creationId xmlns:p14="http://schemas.microsoft.com/office/powerpoint/2010/main" val="1005840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9 Marcador de fecha"/>
          <p:cNvSpPr>
            <a:spLocks noGrp="1"/>
          </p:cNvSpPr>
          <p:nvPr>
            <p:ph type="dt" sz="half" idx="10"/>
          </p:nvPr>
        </p:nvSpPr>
        <p:spPr/>
        <p:txBody>
          <a:bodyPr/>
          <a:lstStyle>
            <a:lvl1pPr>
              <a:defRPr/>
            </a:lvl1pPr>
          </a:lstStyle>
          <a:p>
            <a:pPr>
              <a:defRPr/>
            </a:pPr>
            <a:fld id="{51091943-7245-4270-A511-B0D4F8A6F535}" type="datetime1">
              <a:rPr lang="es-ES" smtClean="0"/>
              <a:t>30/09/2019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D5F9209-BB3B-4FA4-B7D5-21DF75CD7E8F}" type="slidenum">
              <a:rPr lang="es-ES"/>
              <a:pPr>
                <a:defRPr/>
              </a:pPr>
              <a:t>‹Nº›</a:t>
            </a:fld>
            <a:endParaRPr lang="es-ES"/>
          </a:p>
        </p:txBody>
      </p:sp>
    </p:spTree>
    <p:extLst>
      <p:ext uri="{BB962C8B-B14F-4D97-AF65-F5344CB8AC3E}">
        <p14:creationId xmlns:p14="http://schemas.microsoft.com/office/powerpoint/2010/main" val="3691158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9 Marcador de fecha"/>
          <p:cNvSpPr>
            <a:spLocks noGrp="1"/>
          </p:cNvSpPr>
          <p:nvPr>
            <p:ph type="dt" sz="half" idx="10"/>
          </p:nvPr>
        </p:nvSpPr>
        <p:spPr/>
        <p:txBody>
          <a:bodyPr/>
          <a:lstStyle>
            <a:lvl1pPr>
              <a:defRPr/>
            </a:lvl1pPr>
          </a:lstStyle>
          <a:p>
            <a:pPr>
              <a:defRPr/>
            </a:pPr>
            <a:fld id="{E8331107-4F47-4945-AE4A-4C3B92EB3D74}" type="datetime1">
              <a:rPr lang="es-ES" smtClean="0"/>
              <a:t>30/09/2019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1143113-7B27-4045-A9FB-88B2F9755D43}" type="slidenum">
              <a:rPr lang="es-ES"/>
              <a:pPr>
                <a:defRPr/>
              </a:pPr>
              <a:t>‹Nº›</a:t>
            </a:fld>
            <a:endParaRPr lang="es-ES"/>
          </a:p>
        </p:txBody>
      </p:sp>
    </p:spTree>
    <p:extLst>
      <p:ext uri="{BB962C8B-B14F-4D97-AF65-F5344CB8AC3E}">
        <p14:creationId xmlns:p14="http://schemas.microsoft.com/office/powerpoint/2010/main" val="2320280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Título"/>
          <p:cNvSpPr>
            <a:spLocks noGrp="1"/>
          </p:cNvSpPr>
          <p:nvPr>
            <p:ph type="title"/>
          </p:nvPr>
        </p:nvSpPr>
        <p:spPr/>
        <p:txBody>
          <a:bodyPr rtlCol="0"/>
          <a:lstStyle/>
          <a:p>
            <a:r>
              <a:rPr lang="es-ES"/>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07234A80-2500-4DC4-8CD8-F98291D1FB5A}" type="datetime1">
              <a:rPr lang="es-ES" smtClean="0"/>
              <a:t>30/09/2019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D9EB2844-378B-48E2-9466-54CC75EF3D33}" type="slidenum">
              <a:rPr lang="es-ES"/>
              <a:pPr>
                <a:defRPr/>
              </a:pPr>
              <a:t>‹Nº›</a:t>
            </a:fld>
            <a:endParaRPr lang="es-ES"/>
          </a:p>
        </p:txBody>
      </p:sp>
    </p:spTree>
    <p:extLst>
      <p:ext uri="{BB962C8B-B14F-4D97-AF65-F5344CB8AC3E}">
        <p14:creationId xmlns:p14="http://schemas.microsoft.com/office/powerpoint/2010/main" val="4187577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a:t>Haga clic para modificar el estilo de texto del patrón</a:t>
            </a:r>
          </a:p>
        </p:txBody>
      </p:sp>
      <p:sp>
        <p:nvSpPr>
          <p:cNvPr id="6" name="3 Marcador de fecha"/>
          <p:cNvSpPr>
            <a:spLocks noGrp="1"/>
          </p:cNvSpPr>
          <p:nvPr>
            <p:ph type="dt" sz="half" idx="10"/>
          </p:nvPr>
        </p:nvSpPr>
        <p:spPr/>
        <p:txBody>
          <a:bodyPr/>
          <a:lstStyle>
            <a:lvl1pPr>
              <a:defRPr smtClean="0"/>
            </a:lvl1pPr>
            <a:extLst/>
          </a:lstStyle>
          <a:p>
            <a:pPr>
              <a:defRPr/>
            </a:pPr>
            <a:fld id="{8CE3B658-685F-4DB8-8B1A-345FA06AF1AB}" type="datetime1">
              <a:rPr lang="es-ES" smtClean="0"/>
              <a:t>30/09/2019</a:t>
            </a:fld>
            <a:endParaRPr lang="es-ES"/>
          </a:p>
        </p:txBody>
      </p:sp>
      <p:sp>
        <p:nvSpPr>
          <p:cNvPr id="7" name="4 Marcador de pie de página"/>
          <p:cNvSpPr>
            <a:spLocks noGrp="1"/>
          </p:cNvSpPr>
          <p:nvPr>
            <p:ph type="ftr" sz="quarter" idx="11"/>
          </p:nvPr>
        </p:nvSpPr>
        <p:spPr/>
        <p:txBody>
          <a:bodyPr/>
          <a:lstStyle>
            <a:lvl1pPr>
              <a:defRPr/>
            </a:lvl1pPr>
            <a:extLst/>
          </a:lstStyle>
          <a:p>
            <a:pPr>
              <a:defRPr/>
            </a:pPr>
            <a:endParaRPr lang="es-ES"/>
          </a:p>
        </p:txBody>
      </p:sp>
      <p:sp>
        <p:nvSpPr>
          <p:cNvPr id="8" name="5 Marcador de número de diapositiva"/>
          <p:cNvSpPr>
            <a:spLocks noGrp="1"/>
          </p:cNvSpPr>
          <p:nvPr>
            <p:ph type="sldNum" sz="quarter" idx="12"/>
          </p:nvPr>
        </p:nvSpPr>
        <p:spPr/>
        <p:txBody>
          <a:bodyPr/>
          <a:lstStyle>
            <a:lvl1pPr>
              <a:defRPr/>
            </a:lvl1pPr>
            <a:extLst/>
          </a:lstStyle>
          <a:p>
            <a:pPr>
              <a:defRPr/>
            </a:pPr>
            <a:fld id="{6A944B7F-37B5-4E3A-B974-1FDA7076B4B0}" type="slidenum">
              <a:rPr lang="es-ES"/>
              <a:pPr>
                <a:defRPr/>
              </a:pPr>
              <a:t>‹Nº›</a:t>
            </a:fld>
            <a:endParaRPr lang="es-ES"/>
          </a:p>
        </p:txBody>
      </p:sp>
    </p:spTree>
    <p:extLst>
      <p:ext uri="{BB962C8B-B14F-4D97-AF65-F5344CB8AC3E}">
        <p14:creationId xmlns:p14="http://schemas.microsoft.com/office/powerpoint/2010/main" val="36482360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8" name="7 Título"/>
          <p:cNvSpPr>
            <a:spLocks noGrp="1"/>
          </p:cNvSpPr>
          <p:nvPr>
            <p:ph type="title"/>
          </p:nvPr>
        </p:nvSpPr>
        <p:spPr/>
        <p:txBody>
          <a:bodyPr rtlCol="0"/>
          <a:lstStyle/>
          <a:p>
            <a:r>
              <a:rPr lang="es-ES"/>
              <a:t>Haga clic para modificar el estilo de título del patrón</a:t>
            </a:r>
            <a:endParaRPr lang="en-US"/>
          </a:p>
        </p:txBody>
      </p:sp>
      <p:sp>
        <p:nvSpPr>
          <p:cNvPr id="5" name="4 Marcador de fecha"/>
          <p:cNvSpPr>
            <a:spLocks noGrp="1"/>
          </p:cNvSpPr>
          <p:nvPr>
            <p:ph type="dt" sz="half" idx="10"/>
          </p:nvPr>
        </p:nvSpPr>
        <p:spPr/>
        <p:txBody>
          <a:bodyPr/>
          <a:lstStyle>
            <a:lvl1pPr>
              <a:defRPr smtClean="0"/>
            </a:lvl1pPr>
            <a:extLst/>
          </a:lstStyle>
          <a:p>
            <a:pPr>
              <a:defRPr/>
            </a:pPr>
            <a:fld id="{EF604180-1D76-4A32-A774-85479FC803A5}" type="datetime1">
              <a:rPr lang="es-ES" smtClean="0"/>
              <a:t>30/09/2019</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A46350B4-5CB0-4E00-BA00-6155B6AC3396}" type="slidenum">
              <a:rPr lang="es-ES"/>
              <a:pPr>
                <a:defRPr/>
              </a:pPr>
              <a:t>‹Nº›</a:t>
            </a:fld>
            <a:endParaRPr lang="es-ES"/>
          </a:p>
        </p:txBody>
      </p:sp>
    </p:spTree>
    <p:extLst>
      <p:ext uri="{BB962C8B-B14F-4D97-AF65-F5344CB8AC3E}">
        <p14:creationId xmlns:p14="http://schemas.microsoft.com/office/powerpoint/2010/main" val="245241948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p:cNvSpPr>
            <a:spLocks noGrp="1"/>
          </p:cNvSpPr>
          <p:nvPr>
            <p:ph type="dt" sz="half" idx="10"/>
          </p:nvPr>
        </p:nvSpPr>
        <p:spPr/>
        <p:txBody>
          <a:bodyPr/>
          <a:lstStyle>
            <a:lvl1pPr>
              <a:defRPr smtClean="0"/>
            </a:lvl1pPr>
            <a:extLst/>
          </a:lstStyle>
          <a:p>
            <a:pPr>
              <a:defRPr/>
            </a:pPr>
            <a:fld id="{1A56FB77-0C34-4C25-A878-75ACA08C9613}" type="datetime1">
              <a:rPr lang="es-ES" smtClean="0"/>
              <a:t>30/09/2019</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41AEABAB-5B3B-45E4-8F56-D66D97295460}" type="slidenum">
              <a:rPr lang="es-ES"/>
              <a:pPr>
                <a:defRPr/>
              </a:pPr>
              <a:t>‹Nº›</a:t>
            </a:fld>
            <a:endParaRPr lang="es-ES"/>
          </a:p>
        </p:txBody>
      </p:sp>
    </p:spTree>
    <p:extLst>
      <p:ext uri="{BB962C8B-B14F-4D97-AF65-F5344CB8AC3E}">
        <p14:creationId xmlns:p14="http://schemas.microsoft.com/office/powerpoint/2010/main" val="391251573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lvl1pPr>
              <a:defRPr smtClean="0"/>
            </a:lvl1pPr>
            <a:extLst/>
          </a:lstStyle>
          <a:p>
            <a:pPr>
              <a:defRPr/>
            </a:pPr>
            <a:fld id="{50BB85D3-3FAB-48D3-8FF8-E049E21E11AA}" type="datetime1">
              <a:rPr lang="es-ES" smtClean="0"/>
              <a:t>30/09/2019</a:t>
            </a:fld>
            <a:endParaRPr lang="es-ES"/>
          </a:p>
        </p:txBody>
      </p:sp>
      <p:sp>
        <p:nvSpPr>
          <p:cNvPr id="4" name="3 Marcador de pie de página"/>
          <p:cNvSpPr>
            <a:spLocks noGrp="1"/>
          </p:cNvSpPr>
          <p:nvPr>
            <p:ph type="ftr" sz="quarter" idx="11"/>
          </p:nvPr>
        </p:nvSpPr>
        <p:spPr/>
        <p:txBody>
          <a:bodyPr/>
          <a:lstStyle>
            <a:lvl1pPr>
              <a:defRPr/>
            </a:lvl1pPr>
            <a:extLst/>
          </a:lstStyle>
          <a:p>
            <a:pPr>
              <a:defRPr/>
            </a:pPr>
            <a:endParaRPr lang="es-ES"/>
          </a:p>
        </p:txBody>
      </p:sp>
      <p:sp>
        <p:nvSpPr>
          <p:cNvPr id="5" name="4 Marcador de número de diapositiva"/>
          <p:cNvSpPr>
            <a:spLocks noGrp="1"/>
          </p:cNvSpPr>
          <p:nvPr>
            <p:ph type="sldNum" sz="quarter" idx="12"/>
          </p:nvPr>
        </p:nvSpPr>
        <p:spPr/>
        <p:txBody>
          <a:bodyPr/>
          <a:lstStyle>
            <a:lvl1pPr>
              <a:defRPr/>
            </a:lvl1pPr>
            <a:extLst/>
          </a:lstStyle>
          <a:p>
            <a:pPr>
              <a:defRPr/>
            </a:pPr>
            <a:fld id="{314AF7A0-3247-441D-BA4E-328B687679A7}" type="slidenum">
              <a:rPr lang="es-ES"/>
              <a:pPr>
                <a:defRPr/>
              </a:pPr>
              <a:t>‹Nº›</a:t>
            </a:fld>
            <a:endParaRPr lang="es-ES"/>
          </a:p>
        </p:txBody>
      </p:sp>
    </p:spTree>
    <p:extLst>
      <p:ext uri="{BB962C8B-B14F-4D97-AF65-F5344CB8AC3E}">
        <p14:creationId xmlns:p14="http://schemas.microsoft.com/office/powerpoint/2010/main" val="1740801932"/>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44587DE1-3B59-4FB6-8EA6-B6E903156E10}" type="datetime1">
              <a:rPr lang="es-ES" smtClean="0"/>
              <a:t>30/09/2019</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B853B906-A380-4D10-92C1-BB9F366D5D6D}" type="slidenum">
              <a:rPr lang="es-ES"/>
              <a:pPr>
                <a:defRPr/>
              </a:pPr>
              <a:t>‹Nº›</a:t>
            </a:fld>
            <a:endParaRPr lang="es-ES"/>
          </a:p>
        </p:txBody>
      </p:sp>
    </p:spTree>
    <p:extLst>
      <p:ext uri="{BB962C8B-B14F-4D97-AF65-F5344CB8AC3E}">
        <p14:creationId xmlns:p14="http://schemas.microsoft.com/office/powerpoint/2010/main" val="1866485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p:txBody>
          <a:bodyPr/>
          <a:lstStyle>
            <a:lvl1pPr>
              <a:defRPr smtClean="0"/>
            </a:lvl1pPr>
            <a:extLst/>
          </a:lstStyle>
          <a:p>
            <a:pPr>
              <a:defRPr/>
            </a:pPr>
            <a:fld id="{758A4D90-A472-42E3-9147-9621867688A4}" type="datetime1">
              <a:rPr lang="es-ES" smtClean="0"/>
              <a:t>30/09/2019</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7C3E4426-D372-4BF2-883F-545DD795AA92}" type="slidenum">
              <a:rPr lang="es-ES"/>
              <a:pPr>
                <a:defRPr/>
              </a:pPr>
              <a:t>‹Nº›</a:t>
            </a:fld>
            <a:endParaRPr lang="es-ES"/>
          </a:p>
        </p:txBody>
      </p:sp>
    </p:spTree>
    <p:extLst>
      <p:ext uri="{BB962C8B-B14F-4D97-AF65-F5344CB8AC3E}">
        <p14:creationId xmlns:p14="http://schemas.microsoft.com/office/powerpoint/2010/main" val="292737042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4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15 Forma libre"/>
          <p:cNvSpPr>
            <a:spLocks/>
          </p:cNvSpPr>
          <p:nvPr/>
        </p:nvSpPr>
        <p:spPr bwMode="auto">
          <a:xfrm>
            <a:off x="-53975" y="5784850"/>
            <a:ext cx="3802063"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s-MX"/>
          </a:p>
        </p:txBody>
      </p:sp>
      <p:sp>
        <p:nvSpPr>
          <p:cNvPr id="7" name="6 Triángulo rectángulo"/>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a:t>Haga clic para modificar el estilo de título del patrón</a:t>
            </a:r>
            <a:endParaRPr lang="en-US"/>
          </a:p>
        </p:txBody>
      </p:sp>
      <p:sp>
        <p:nvSpPr>
          <p:cNvPr id="11" name="4 Marcador de fecha"/>
          <p:cNvSpPr>
            <a:spLocks noGrp="1"/>
          </p:cNvSpPr>
          <p:nvPr>
            <p:ph type="dt" sz="half" idx="10"/>
          </p:nvPr>
        </p:nvSpPr>
        <p:spPr/>
        <p:txBody>
          <a:bodyPr/>
          <a:lstStyle>
            <a:lvl1pPr>
              <a:defRPr smtClean="0">
                <a:solidFill>
                  <a:schemeClr val="tx1"/>
                </a:solidFill>
              </a:defRPr>
            </a:lvl1pPr>
            <a:extLst/>
          </a:lstStyle>
          <a:p>
            <a:pPr>
              <a:defRPr/>
            </a:pPr>
            <a:fld id="{C01F2503-D46D-469F-B88C-E958A7E62D5D}" type="datetime1">
              <a:rPr lang="es-ES" smtClean="0"/>
              <a:t>30/09/2019</a:t>
            </a:fld>
            <a:endParaRPr lang="es-ES"/>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S"/>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D65F7530-24DD-4BF5-A552-667FC7E08B1F}" type="slidenum">
              <a:rPr lang="es-ES"/>
              <a:pPr>
                <a:defRPr/>
              </a:pPr>
              <a:t>‹Nº›</a:t>
            </a:fld>
            <a:endParaRPr lang="es-ES"/>
          </a:p>
        </p:txBody>
      </p:sp>
    </p:spTree>
    <p:extLst>
      <p:ext uri="{BB962C8B-B14F-4D97-AF65-F5344CB8AC3E}">
        <p14:creationId xmlns:p14="http://schemas.microsoft.com/office/powerpoint/2010/main" val="181596941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7" name="11 Forma libre"/>
          <p:cNvSpPr>
            <a:spLocks/>
          </p:cNvSpPr>
          <p:nvPr/>
        </p:nvSpPr>
        <p:spPr bwMode="auto">
          <a:xfrm>
            <a:off x="-53975" y="5784850"/>
            <a:ext cx="3802063"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s-MX"/>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s-ES"/>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n-US" altLang="es-MX"/>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5C4CE6C1-CC41-44B7-A023-F6EF34BD109D}" type="datetime1">
              <a:rPr lang="es-ES" smtClean="0"/>
              <a:t>30/09/2019</a:t>
            </a:fld>
            <a:endParaRPr lang="es-ES"/>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s-ES"/>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6135A730-4DEE-4B25-A63D-14E16243EEF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57" r:id="rId1"/>
    <p:sldLayoutId id="2147484153" r:id="rId2"/>
    <p:sldLayoutId id="2147484158" r:id="rId3"/>
    <p:sldLayoutId id="2147484159" r:id="rId4"/>
    <p:sldLayoutId id="2147484160" r:id="rId5"/>
    <p:sldLayoutId id="2147484161" r:id="rId6"/>
    <p:sldLayoutId id="2147484154" r:id="rId7"/>
    <p:sldLayoutId id="2147484162" r:id="rId8"/>
    <p:sldLayoutId id="2147484163" r:id="rId9"/>
    <p:sldLayoutId id="2147484155" r:id="rId10"/>
    <p:sldLayoutId id="2147484156"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6.png"/><Relationship Id="rId7" Type="http://schemas.openxmlformats.org/officeDocument/2006/relationships/image" Target="../media/image19.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5.jpe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image" Target="../media/image7.png"/><Relationship Id="rId16"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19" Type="http://schemas.openxmlformats.org/officeDocument/2006/relationships/image" Target="../media/image6.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6.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5.jpe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9.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6.pn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5.jpeg"/></Relationships>
</file>

<file path=ppt/slides/_rels/slide21.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6.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 Id="rId14" Type="http://schemas.openxmlformats.org/officeDocument/2006/relationships/image" Target="../media/image69.png"/></Relationships>
</file>

<file path=ppt/slides/_rels/slide22.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3" Type="http://schemas.openxmlformats.org/officeDocument/2006/relationships/image" Target="../media/image6.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image" Target="../media/image5.jpeg"/><Relationship Id="rId16"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5" Type="http://schemas.openxmlformats.org/officeDocument/2006/relationships/image" Target="../media/image8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 Id="rId14" Type="http://schemas.openxmlformats.org/officeDocument/2006/relationships/image" Target="../media/image80.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6.png"/><Relationship Id="rId7" Type="http://schemas.openxmlformats.org/officeDocument/2006/relationships/image" Target="../media/image85.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9.png"/><Relationship Id="rId4" Type="http://schemas.openxmlformats.org/officeDocument/2006/relationships/image" Target="../media/image83.png"/><Relationship Id="rId9" Type="http://schemas.openxmlformats.org/officeDocument/2006/relationships/image" Target="../media/image87.png"/></Relationships>
</file>

<file path=ppt/slides/_rels/slide2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7.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7.png"/><Relationship Id="rId7" Type="http://schemas.openxmlformats.org/officeDocument/2006/relationships/image" Target="../media/image92.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91.png"/><Relationship Id="rId11" Type="http://schemas.openxmlformats.org/officeDocument/2006/relationships/image" Target="../media/image6.png"/><Relationship Id="rId5" Type="http://schemas.openxmlformats.org/officeDocument/2006/relationships/image" Target="../media/image90.png"/><Relationship Id="rId10" Type="http://schemas.openxmlformats.org/officeDocument/2006/relationships/image" Target="../media/image5.jpeg"/><Relationship Id="rId4" Type="http://schemas.openxmlformats.org/officeDocument/2006/relationships/image" Target="../media/image89.png"/><Relationship Id="rId9" Type="http://schemas.openxmlformats.org/officeDocument/2006/relationships/image" Target="../media/image94.png"/></Relationships>
</file>

<file path=ppt/slides/_rels/slide27.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4.png"/><Relationship Id="rId18" Type="http://schemas.openxmlformats.org/officeDocument/2006/relationships/image" Target="../media/image109.png"/><Relationship Id="rId3" Type="http://schemas.openxmlformats.org/officeDocument/2006/relationships/image" Target="../media/image6.png"/><Relationship Id="rId21" Type="http://schemas.openxmlformats.org/officeDocument/2006/relationships/image" Target="../media/image112.png"/><Relationship Id="rId7" Type="http://schemas.openxmlformats.org/officeDocument/2006/relationships/image" Target="../media/image98.png"/><Relationship Id="rId12" Type="http://schemas.openxmlformats.org/officeDocument/2006/relationships/image" Target="../media/image103.png"/><Relationship Id="rId17" Type="http://schemas.openxmlformats.org/officeDocument/2006/relationships/image" Target="../media/image108.png"/><Relationship Id="rId2" Type="http://schemas.openxmlformats.org/officeDocument/2006/relationships/image" Target="../media/image5.jpeg"/><Relationship Id="rId16" Type="http://schemas.openxmlformats.org/officeDocument/2006/relationships/image" Target="../media/image107.png"/><Relationship Id="rId20" Type="http://schemas.openxmlformats.org/officeDocument/2006/relationships/image" Target="../media/image111.png"/><Relationship Id="rId1" Type="http://schemas.openxmlformats.org/officeDocument/2006/relationships/slideLayout" Target="../slideLayouts/slideLayout7.xml"/><Relationship Id="rId6" Type="http://schemas.openxmlformats.org/officeDocument/2006/relationships/image" Target="../media/image97.png"/><Relationship Id="rId11" Type="http://schemas.openxmlformats.org/officeDocument/2006/relationships/image" Target="../media/image102.png"/><Relationship Id="rId24" Type="http://schemas.openxmlformats.org/officeDocument/2006/relationships/image" Target="../media/image115.png"/><Relationship Id="rId5" Type="http://schemas.openxmlformats.org/officeDocument/2006/relationships/image" Target="../media/image96.png"/><Relationship Id="rId15" Type="http://schemas.openxmlformats.org/officeDocument/2006/relationships/image" Target="../media/image106.png"/><Relationship Id="rId23" Type="http://schemas.openxmlformats.org/officeDocument/2006/relationships/image" Target="../media/image114.png"/><Relationship Id="rId10" Type="http://schemas.openxmlformats.org/officeDocument/2006/relationships/image" Target="../media/image101.png"/><Relationship Id="rId19" Type="http://schemas.openxmlformats.org/officeDocument/2006/relationships/image" Target="../media/image110.png"/><Relationship Id="rId4" Type="http://schemas.openxmlformats.org/officeDocument/2006/relationships/image" Target="../media/image95.png"/><Relationship Id="rId9" Type="http://schemas.openxmlformats.org/officeDocument/2006/relationships/image" Target="../media/image100.png"/><Relationship Id="rId14" Type="http://schemas.openxmlformats.org/officeDocument/2006/relationships/image" Target="../media/image105.png"/><Relationship Id="rId22" Type="http://schemas.openxmlformats.org/officeDocument/2006/relationships/image" Target="../media/image113.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6.png"/><Relationship Id="rId2" Type="http://schemas.openxmlformats.org/officeDocument/2006/relationships/image" Target="../media/image116.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9.png"/><Relationship Id="rId4" Type="http://schemas.openxmlformats.org/officeDocument/2006/relationships/image" Target="../media/image11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19.png"/></Relationships>
</file>

<file path=ppt/slides/_rels/slide34.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image" Target="../media/image127.png"/><Relationship Id="rId13" Type="http://schemas.openxmlformats.org/officeDocument/2006/relationships/image" Target="../media/image132.png"/><Relationship Id="rId18" Type="http://schemas.openxmlformats.org/officeDocument/2006/relationships/image" Target="../media/image6.png"/><Relationship Id="rId3" Type="http://schemas.openxmlformats.org/officeDocument/2006/relationships/image" Target="../media/image122.png"/><Relationship Id="rId7" Type="http://schemas.openxmlformats.org/officeDocument/2006/relationships/image" Target="../media/image126.png"/><Relationship Id="rId12" Type="http://schemas.openxmlformats.org/officeDocument/2006/relationships/image" Target="../media/image131.png"/><Relationship Id="rId17" Type="http://schemas.openxmlformats.org/officeDocument/2006/relationships/image" Target="../media/image5.jpeg"/><Relationship Id="rId2" Type="http://schemas.openxmlformats.org/officeDocument/2006/relationships/image" Target="../media/image121.png"/><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25.png"/><Relationship Id="rId11" Type="http://schemas.openxmlformats.org/officeDocument/2006/relationships/image" Target="../media/image130.png"/><Relationship Id="rId5" Type="http://schemas.openxmlformats.org/officeDocument/2006/relationships/image" Target="../media/image124.png"/><Relationship Id="rId15" Type="http://schemas.openxmlformats.org/officeDocument/2006/relationships/image" Target="../media/image134.png"/><Relationship Id="rId10" Type="http://schemas.openxmlformats.org/officeDocument/2006/relationships/image" Target="../media/image129.png"/><Relationship Id="rId4" Type="http://schemas.openxmlformats.org/officeDocument/2006/relationships/image" Target="../media/image123.png"/><Relationship Id="rId9" Type="http://schemas.openxmlformats.org/officeDocument/2006/relationships/image" Target="../media/image128.png"/><Relationship Id="rId14" Type="http://schemas.openxmlformats.org/officeDocument/2006/relationships/image" Target="../media/image133.png"/></Relationships>
</file>

<file path=ppt/slides/_rels/slide4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6.png"/><Relationship Id="rId7" Type="http://schemas.openxmlformats.org/officeDocument/2006/relationships/image" Target="../media/image10.jpeg"/><Relationship Id="rId2" Type="http://schemas.openxmlformats.org/officeDocument/2006/relationships/image" Target="../media/image135.png"/><Relationship Id="rId1" Type="http://schemas.openxmlformats.org/officeDocument/2006/relationships/slideLayout" Target="../slideLayouts/slideLayout7.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 Id="rId9" Type="http://schemas.openxmlformats.org/officeDocument/2006/relationships/image" Target="../media/image5.jpeg"/></Relationships>
</file>

<file path=ppt/slides/_rels/slide4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1.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42.png"/></Relationships>
</file>

<file path=ppt/slides/_rels/slide46.xml.rels><?xml version="1.0" encoding="UTF-8" standalone="yes"?>
<Relationships xmlns="http://schemas.openxmlformats.org/package/2006/relationships"><Relationship Id="rId8" Type="http://schemas.openxmlformats.org/officeDocument/2006/relationships/image" Target="../media/image149.png"/><Relationship Id="rId13" Type="http://schemas.openxmlformats.org/officeDocument/2006/relationships/image" Target="../media/image154.png"/><Relationship Id="rId18" Type="http://schemas.openxmlformats.org/officeDocument/2006/relationships/image" Target="../media/image6.png"/><Relationship Id="rId3" Type="http://schemas.openxmlformats.org/officeDocument/2006/relationships/image" Target="../media/image144.png"/><Relationship Id="rId7" Type="http://schemas.openxmlformats.org/officeDocument/2006/relationships/image" Target="../media/image148.png"/><Relationship Id="rId12" Type="http://schemas.openxmlformats.org/officeDocument/2006/relationships/image" Target="../media/image153.png"/><Relationship Id="rId17" Type="http://schemas.openxmlformats.org/officeDocument/2006/relationships/image" Target="../media/image5.jpeg"/><Relationship Id="rId2" Type="http://schemas.openxmlformats.org/officeDocument/2006/relationships/image" Target="../media/image143.png"/><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47.png"/><Relationship Id="rId11" Type="http://schemas.openxmlformats.org/officeDocument/2006/relationships/image" Target="../media/image152.png"/><Relationship Id="rId5" Type="http://schemas.openxmlformats.org/officeDocument/2006/relationships/image" Target="../media/image146.png"/><Relationship Id="rId15" Type="http://schemas.openxmlformats.org/officeDocument/2006/relationships/image" Target="../media/image156.png"/><Relationship Id="rId10" Type="http://schemas.openxmlformats.org/officeDocument/2006/relationships/image" Target="../media/image151.png"/><Relationship Id="rId4" Type="http://schemas.openxmlformats.org/officeDocument/2006/relationships/image" Target="../media/image145.png"/><Relationship Id="rId9" Type="http://schemas.openxmlformats.org/officeDocument/2006/relationships/image" Target="../media/image150.png"/><Relationship Id="rId14" Type="http://schemas.openxmlformats.org/officeDocument/2006/relationships/image" Target="../media/image155.png"/></Relationships>
</file>

<file path=ppt/slides/_rels/slide47.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image" Target="../media/image158.png"/><Relationship Id="rId7" Type="http://schemas.openxmlformats.org/officeDocument/2006/relationships/image" Target="../media/image10.jpeg"/><Relationship Id="rId2" Type="http://schemas.openxmlformats.org/officeDocument/2006/relationships/image" Target="../media/image157.png"/><Relationship Id="rId1" Type="http://schemas.openxmlformats.org/officeDocument/2006/relationships/slideLayout" Target="../slideLayouts/slideLayout7.xml"/><Relationship Id="rId6" Type="http://schemas.openxmlformats.org/officeDocument/2006/relationships/image" Target="../media/image161.png"/><Relationship Id="rId5" Type="http://schemas.openxmlformats.org/officeDocument/2006/relationships/image" Target="../media/image160.png"/><Relationship Id="rId10" Type="http://schemas.openxmlformats.org/officeDocument/2006/relationships/image" Target="../media/image6.png"/><Relationship Id="rId4" Type="http://schemas.openxmlformats.org/officeDocument/2006/relationships/image" Target="../media/image159.png"/><Relationship Id="rId9" Type="http://schemas.openxmlformats.org/officeDocument/2006/relationships/image" Target="../media/image5.jpeg"/></Relationships>
</file>

<file path=ppt/slides/_rels/slide4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63.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64.png"/></Relationships>
</file>

<file path=ppt/slides/_rels/slide49.xml.rels><?xml version="1.0" encoding="UTF-8" standalone="yes"?>
<Relationships xmlns="http://schemas.openxmlformats.org/package/2006/relationships"><Relationship Id="rId8" Type="http://schemas.openxmlformats.org/officeDocument/2006/relationships/image" Target="../media/image171.png"/><Relationship Id="rId13" Type="http://schemas.openxmlformats.org/officeDocument/2006/relationships/image" Target="../media/image175.png"/><Relationship Id="rId18" Type="http://schemas.openxmlformats.org/officeDocument/2006/relationships/image" Target="../media/image6.png"/><Relationship Id="rId3" Type="http://schemas.openxmlformats.org/officeDocument/2006/relationships/image" Target="../media/image166.png"/><Relationship Id="rId7" Type="http://schemas.openxmlformats.org/officeDocument/2006/relationships/image" Target="../media/image170.png"/><Relationship Id="rId12" Type="http://schemas.openxmlformats.org/officeDocument/2006/relationships/image" Target="../media/image131.png"/><Relationship Id="rId17" Type="http://schemas.openxmlformats.org/officeDocument/2006/relationships/image" Target="../media/image5.jpeg"/><Relationship Id="rId2" Type="http://schemas.openxmlformats.org/officeDocument/2006/relationships/image" Target="../media/image165.png"/><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69.png"/><Relationship Id="rId11" Type="http://schemas.openxmlformats.org/officeDocument/2006/relationships/image" Target="../media/image174.png"/><Relationship Id="rId5" Type="http://schemas.openxmlformats.org/officeDocument/2006/relationships/image" Target="../media/image168.png"/><Relationship Id="rId15" Type="http://schemas.openxmlformats.org/officeDocument/2006/relationships/image" Target="../media/image177.png"/><Relationship Id="rId10" Type="http://schemas.openxmlformats.org/officeDocument/2006/relationships/image" Target="../media/image173.png"/><Relationship Id="rId4" Type="http://schemas.openxmlformats.org/officeDocument/2006/relationships/image" Target="../media/image167.png"/><Relationship Id="rId9" Type="http://schemas.openxmlformats.org/officeDocument/2006/relationships/image" Target="../media/image172.png"/><Relationship Id="rId14" Type="http://schemas.openxmlformats.org/officeDocument/2006/relationships/image" Target="../media/image17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8" Type="http://schemas.openxmlformats.org/officeDocument/2006/relationships/image" Target="../media/image183.png"/><Relationship Id="rId3" Type="http://schemas.openxmlformats.org/officeDocument/2006/relationships/image" Target="../media/image179.png"/><Relationship Id="rId7" Type="http://schemas.openxmlformats.org/officeDocument/2006/relationships/image" Target="../media/image10.jpeg"/><Relationship Id="rId2" Type="http://schemas.openxmlformats.org/officeDocument/2006/relationships/image" Target="../media/image178.png"/><Relationship Id="rId1" Type="http://schemas.openxmlformats.org/officeDocument/2006/relationships/slideLayout" Target="../slideLayouts/slideLayout7.xml"/><Relationship Id="rId6" Type="http://schemas.openxmlformats.org/officeDocument/2006/relationships/image" Target="../media/image182.png"/><Relationship Id="rId5" Type="http://schemas.openxmlformats.org/officeDocument/2006/relationships/image" Target="../media/image181.png"/><Relationship Id="rId10" Type="http://schemas.openxmlformats.org/officeDocument/2006/relationships/image" Target="../media/image5.jpeg"/><Relationship Id="rId4" Type="http://schemas.openxmlformats.org/officeDocument/2006/relationships/image" Target="../media/image180.png"/><Relationship Id="rId9" Type="http://schemas.openxmlformats.org/officeDocument/2006/relationships/image" Target="../media/image6.png"/></Relationships>
</file>

<file path=ppt/slides/_rels/slide5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8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85.png"/></Relationships>
</file>

<file path=ppt/slides/_rels/slide5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86.png"/><Relationship Id="rId7" Type="http://schemas.openxmlformats.org/officeDocument/2006/relationships/image" Target="../media/image19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87.png"/><Relationship Id="rId9" Type="http://schemas.openxmlformats.org/officeDocument/2006/relationships/image" Target="../media/image6.png"/></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92.png"/><Relationship Id="rId4" Type="http://schemas.openxmlformats.org/officeDocument/2006/relationships/image" Target="../media/image191.png"/></Relationships>
</file>

<file path=ppt/slides/_rels/slide5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94.png"/><Relationship Id="rId7" Type="http://schemas.openxmlformats.org/officeDocument/2006/relationships/image" Target="../media/image197.png"/><Relationship Id="rId2" Type="http://schemas.openxmlformats.org/officeDocument/2006/relationships/image" Target="../media/image193.png"/><Relationship Id="rId1" Type="http://schemas.openxmlformats.org/officeDocument/2006/relationships/slideLayout" Target="../slideLayouts/slideLayout7.xml"/><Relationship Id="rId6" Type="http://schemas.openxmlformats.org/officeDocument/2006/relationships/image" Target="../media/image196.png"/><Relationship Id="rId5" Type="http://schemas.openxmlformats.org/officeDocument/2006/relationships/image" Target="../media/image195.png"/><Relationship Id="rId4" Type="http://schemas.openxmlformats.org/officeDocument/2006/relationships/image" Target="../media/image10.jpeg"/><Relationship Id="rId9" Type="http://schemas.openxmlformats.org/officeDocument/2006/relationships/image" Target="../media/image6.png"/></Relationships>
</file>

<file path=ppt/slides/_rels/slide5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9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99.png"/></Relationships>
</file>

<file path=ppt/slides/_rels/slide56.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201.png"/></Relationships>
</file>

<file path=ppt/slides/_rels/slide5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3.png"/><Relationship Id="rId7" Type="http://schemas.openxmlformats.org/officeDocument/2006/relationships/image" Target="../media/image206.png"/><Relationship Id="rId2" Type="http://schemas.openxmlformats.org/officeDocument/2006/relationships/image" Target="../media/image202.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205.png"/><Relationship Id="rId4" Type="http://schemas.openxmlformats.org/officeDocument/2006/relationships/image" Target="../media/image204.png"/><Relationship Id="rId9" Type="http://schemas.openxmlformats.org/officeDocument/2006/relationships/image" Target="../media/image5.jpeg"/></Relationships>
</file>

<file path=ppt/slides/_rels/slide5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07.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8.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oleObject" Target="../embeddings/oleObject1.bin"/><Relationship Id="rId7"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6.png"/><Relationship Id="rId4" Type="http://schemas.openxmlformats.org/officeDocument/2006/relationships/image" Target="../media/image8.png"/><Relationship Id="rId9"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4.jpeg"/></Relationships>
</file>

<file path=ppt/slides/_rels/slide6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6.png"/></Relationships>
</file>

<file path=ppt/slides/_rels/slide69.xml.rels><?xml version="1.0" encoding="UTF-8" standalone="yes"?>
<Relationships xmlns="http://schemas.openxmlformats.org/package/2006/relationships"><Relationship Id="rId3" Type="http://schemas.openxmlformats.org/officeDocument/2006/relationships/image" Target="../media/image140.png"/><Relationship Id="rId7" Type="http://schemas.openxmlformats.org/officeDocument/2006/relationships/image" Target="../media/image6.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209.png"/><Relationship Id="rId4" Type="http://schemas.openxmlformats.org/officeDocument/2006/relationships/image" Target="../media/image21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10.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openxmlformats.org/officeDocument/2006/relationships/image" Target="../media/image229.png"/><Relationship Id="rId3" Type="http://schemas.openxmlformats.org/officeDocument/2006/relationships/image" Target="../media/image224.png"/><Relationship Id="rId7" Type="http://schemas.openxmlformats.org/officeDocument/2006/relationships/image" Target="../media/image22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227.png"/><Relationship Id="rId5" Type="http://schemas.openxmlformats.org/officeDocument/2006/relationships/image" Target="../media/image226.png"/><Relationship Id="rId10" Type="http://schemas.openxmlformats.org/officeDocument/2006/relationships/image" Target="../media/image6.png"/><Relationship Id="rId4" Type="http://schemas.openxmlformats.org/officeDocument/2006/relationships/image" Target="../media/image225.png"/><Relationship Id="rId9" Type="http://schemas.openxmlformats.org/officeDocument/2006/relationships/image" Target="../media/image5.jpeg"/></Relationships>
</file>

<file path=ppt/slides/_rels/slide76.xml.rels><?xml version="1.0" encoding="UTF-8" standalone="yes"?>
<Relationships xmlns="http://schemas.openxmlformats.org/package/2006/relationships"><Relationship Id="rId3" Type="http://schemas.openxmlformats.org/officeDocument/2006/relationships/image" Target="../media/image231.png"/><Relationship Id="rId7" Type="http://schemas.openxmlformats.org/officeDocument/2006/relationships/image" Target="../media/image6.png"/><Relationship Id="rId2" Type="http://schemas.openxmlformats.org/officeDocument/2006/relationships/image" Target="../media/image230.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233.png"/><Relationship Id="rId4" Type="http://schemas.openxmlformats.org/officeDocument/2006/relationships/image" Target="../media/image232.png"/></Relationships>
</file>

<file path=ppt/slides/_rels/slide77.xml.rels><?xml version="1.0" encoding="UTF-8" standalone="yes"?>
<Relationships xmlns="http://schemas.openxmlformats.org/package/2006/relationships"><Relationship Id="rId8" Type="http://schemas.openxmlformats.org/officeDocument/2006/relationships/image" Target="../media/image239.png"/><Relationship Id="rId13" Type="http://schemas.openxmlformats.org/officeDocument/2006/relationships/image" Target="../media/image6.png"/><Relationship Id="rId3" Type="http://schemas.openxmlformats.org/officeDocument/2006/relationships/image" Target="../media/image235.png"/><Relationship Id="rId7" Type="http://schemas.openxmlformats.org/officeDocument/2006/relationships/image" Target="../media/image238.png"/><Relationship Id="rId12" Type="http://schemas.openxmlformats.org/officeDocument/2006/relationships/image" Target="../media/image5.jpeg"/><Relationship Id="rId2" Type="http://schemas.openxmlformats.org/officeDocument/2006/relationships/image" Target="../media/image234.png"/><Relationship Id="rId1" Type="http://schemas.openxmlformats.org/officeDocument/2006/relationships/slideLayout" Target="../slideLayouts/slideLayout7.xml"/><Relationship Id="rId6" Type="http://schemas.openxmlformats.org/officeDocument/2006/relationships/image" Target="../media/image10.jpeg"/><Relationship Id="rId11" Type="http://schemas.openxmlformats.org/officeDocument/2006/relationships/image" Target="../media/image242.png"/><Relationship Id="rId5" Type="http://schemas.openxmlformats.org/officeDocument/2006/relationships/image" Target="../media/image237.png"/><Relationship Id="rId10" Type="http://schemas.openxmlformats.org/officeDocument/2006/relationships/image" Target="../media/image241.png"/><Relationship Id="rId4" Type="http://schemas.openxmlformats.org/officeDocument/2006/relationships/image" Target="../media/image236.png"/><Relationship Id="rId9" Type="http://schemas.openxmlformats.org/officeDocument/2006/relationships/image" Target="../media/image240.png"/></Relationships>
</file>

<file path=ppt/slides/_rels/slide78.xml.rels><?xml version="1.0" encoding="UTF-8" standalone="yes"?>
<Relationships xmlns="http://schemas.openxmlformats.org/package/2006/relationships"><Relationship Id="rId3" Type="http://schemas.openxmlformats.org/officeDocument/2006/relationships/image" Target="../media/image244.png"/><Relationship Id="rId7" Type="http://schemas.openxmlformats.org/officeDocument/2006/relationships/image" Target="../media/image5.jpeg"/><Relationship Id="rId2" Type="http://schemas.openxmlformats.org/officeDocument/2006/relationships/image" Target="../media/image243.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46.png"/><Relationship Id="rId4" Type="http://schemas.openxmlformats.org/officeDocument/2006/relationships/image" Target="../media/image245.png"/></Relationships>
</file>

<file path=ppt/slides/_rels/slide7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7.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8" Type="http://schemas.openxmlformats.org/officeDocument/2006/relationships/image" Target="../media/image254.png"/><Relationship Id="rId3" Type="http://schemas.openxmlformats.org/officeDocument/2006/relationships/image" Target="../media/image249.png"/><Relationship Id="rId7" Type="http://schemas.openxmlformats.org/officeDocument/2006/relationships/image" Target="../media/image253.png"/><Relationship Id="rId2" Type="http://schemas.openxmlformats.org/officeDocument/2006/relationships/image" Target="../media/image248.png"/><Relationship Id="rId1" Type="http://schemas.openxmlformats.org/officeDocument/2006/relationships/slideLayout" Target="../slideLayouts/slideLayout7.xml"/><Relationship Id="rId6" Type="http://schemas.openxmlformats.org/officeDocument/2006/relationships/image" Target="../media/image252.png"/><Relationship Id="rId11" Type="http://schemas.openxmlformats.org/officeDocument/2006/relationships/image" Target="../media/image5.jpeg"/><Relationship Id="rId5" Type="http://schemas.openxmlformats.org/officeDocument/2006/relationships/image" Target="../media/image251.png"/><Relationship Id="rId10" Type="http://schemas.openxmlformats.org/officeDocument/2006/relationships/image" Target="../media/image6.png"/><Relationship Id="rId4" Type="http://schemas.openxmlformats.org/officeDocument/2006/relationships/image" Target="../media/image250.png"/><Relationship Id="rId9" Type="http://schemas.openxmlformats.org/officeDocument/2006/relationships/image" Target="../media/image255.png"/></Relationships>
</file>

<file path=ppt/slides/_rels/slide81.xml.rels><?xml version="1.0" encoding="UTF-8" standalone="yes"?>
<Relationships xmlns="http://schemas.openxmlformats.org/package/2006/relationships"><Relationship Id="rId3" Type="http://schemas.openxmlformats.org/officeDocument/2006/relationships/image" Target="../media/image257.png"/><Relationship Id="rId2" Type="http://schemas.openxmlformats.org/officeDocument/2006/relationships/image" Target="../media/image256.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258.png"/></Relationships>
</file>

<file path=ppt/slides/_rels/slide82.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image" Target="../media/image259.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6.png"/><Relationship Id="rId4" Type="http://schemas.openxmlformats.org/officeDocument/2006/relationships/image" Target="../media/image261.png"/></Relationships>
</file>

<file path=ppt/slides/_rels/slide83.xml.rels><?xml version="1.0" encoding="UTF-8" standalone="yes"?>
<Relationships xmlns="http://schemas.openxmlformats.org/package/2006/relationships"><Relationship Id="rId3" Type="http://schemas.openxmlformats.org/officeDocument/2006/relationships/image" Target="../media/image263.png"/><Relationship Id="rId2" Type="http://schemas.openxmlformats.org/officeDocument/2006/relationships/image" Target="../media/image262.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84.xml.rels><?xml version="1.0" encoding="UTF-8" standalone="yes"?>
<Relationships xmlns="http://schemas.openxmlformats.org/package/2006/relationships"><Relationship Id="rId8" Type="http://schemas.openxmlformats.org/officeDocument/2006/relationships/image" Target="../media/image270.png"/><Relationship Id="rId13" Type="http://schemas.openxmlformats.org/officeDocument/2006/relationships/image" Target="../media/image275.png"/><Relationship Id="rId18" Type="http://schemas.openxmlformats.org/officeDocument/2006/relationships/image" Target="../media/image6.png"/><Relationship Id="rId3" Type="http://schemas.openxmlformats.org/officeDocument/2006/relationships/image" Target="../media/image265.png"/><Relationship Id="rId7" Type="http://schemas.openxmlformats.org/officeDocument/2006/relationships/image" Target="../media/image269.png"/><Relationship Id="rId12" Type="http://schemas.openxmlformats.org/officeDocument/2006/relationships/image" Target="../media/image274.png"/><Relationship Id="rId17" Type="http://schemas.openxmlformats.org/officeDocument/2006/relationships/image" Target="../media/image5.jpeg"/><Relationship Id="rId2" Type="http://schemas.openxmlformats.org/officeDocument/2006/relationships/image" Target="../media/image264.png"/><Relationship Id="rId16" Type="http://schemas.openxmlformats.org/officeDocument/2006/relationships/image" Target="../media/image278.png"/><Relationship Id="rId1" Type="http://schemas.openxmlformats.org/officeDocument/2006/relationships/slideLayout" Target="../slideLayouts/slideLayout7.xml"/><Relationship Id="rId6" Type="http://schemas.openxmlformats.org/officeDocument/2006/relationships/image" Target="../media/image268.png"/><Relationship Id="rId11" Type="http://schemas.openxmlformats.org/officeDocument/2006/relationships/image" Target="../media/image273.png"/><Relationship Id="rId5" Type="http://schemas.openxmlformats.org/officeDocument/2006/relationships/image" Target="../media/image267.png"/><Relationship Id="rId15" Type="http://schemas.openxmlformats.org/officeDocument/2006/relationships/image" Target="../media/image277.png"/><Relationship Id="rId10" Type="http://schemas.openxmlformats.org/officeDocument/2006/relationships/image" Target="../media/image272.png"/><Relationship Id="rId4" Type="http://schemas.openxmlformats.org/officeDocument/2006/relationships/image" Target="../media/image266.png"/><Relationship Id="rId9" Type="http://schemas.openxmlformats.org/officeDocument/2006/relationships/image" Target="../media/image271.png"/><Relationship Id="rId14" Type="http://schemas.openxmlformats.org/officeDocument/2006/relationships/image" Target="../media/image276.png"/></Relationships>
</file>

<file path=ppt/slides/_rels/slide85.xml.rels><?xml version="1.0" encoding="UTF-8" standalone="yes"?>
<Relationships xmlns="http://schemas.openxmlformats.org/package/2006/relationships"><Relationship Id="rId8" Type="http://schemas.openxmlformats.org/officeDocument/2006/relationships/image" Target="../media/image285.png"/><Relationship Id="rId13" Type="http://schemas.openxmlformats.org/officeDocument/2006/relationships/image" Target="../media/image290.png"/><Relationship Id="rId18" Type="http://schemas.openxmlformats.org/officeDocument/2006/relationships/image" Target="../media/image6.png"/><Relationship Id="rId3" Type="http://schemas.openxmlformats.org/officeDocument/2006/relationships/image" Target="../media/image280.png"/><Relationship Id="rId7" Type="http://schemas.openxmlformats.org/officeDocument/2006/relationships/image" Target="../media/image284.png"/><Relationship Id="rId12" Type="http://schemas.openxmlformats.org/officeDocument/2006/relationships/image" Target="../media/image289.png"/><Relationship Id="rId17" Type="http://schemas.openxmlformats.org/officeDocument/2006/relationships/image" Target="../media/image5.jpeg"/><Relationship Id="rId2" Type="http://schemas.openxmlformats.org/officeDocument/2006/relationships/image" Target="../media/image279.png"/><Relationship Id="rId16" Type="http://schemas.openxmlformats.org/officeDocument/2006/relationships/image" Target="../media/image293.png"/><Relationship Id="rId1" Type="http://schemas.openxmlformats.org/officeDocument/2006/relationships/slideLayout" Target="../slideLayouts/slideLayout7.xml"/><Relationship Id="rId6" Type="http://schemas.openxmlformats.org/officeDocument/2006/relationships/image" Target="../media/image283.png"/><Relationship Id="rId11" Type="http://schemas.openxmlformats.org/officeDocument/2006/relationships/image" Target="../media/image288.png"/><Relationship Id="rId5" Type="http://schemas.openxmlformats.org/officeDocument/2006/relationships/image" Target="../media/image282.png"/><Relationship Id="rId15" Type="http://schemas.openxmlformats.org/officeDocument/2006/relationships/image" Target="../media/image292.png"/><Relationship Id="rId10" Type="http://schemas.openxmlformats.org/officeDocument/2006/relationships/image" Target="../media/image287.png"/><Relationship Id="rId4" Type="http://schemas.openxmlformats.org/officeDocument/2006/relationships/image" Target="../media/image281.png"/><Relationship Id="rId9" Type="http://schemas.openxmlformats.org/officeDocument/2006/relationships/image" Target="../media/image286.png"/><Relationship Id="rId14" Type="http://schemas.openxmlformats.org/officeDocument/2006/relationships/image" Target="../media/image291.png"/></Relationships>
</file>

<file path=ppt/slides/_rels/slide8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296.png"/><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image" Target="../media/image295.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11" Type="http://schemas.openxmlformats.org/officeDocument/2006/relationships/image" Target="../media/image294.png"/><Relationship Id="rId5" Type="http://schemas.openxmlformats.org/officeDocument/2006/relationships/diagramColors" Target="../diagrams/colors4.xml"/><Relationship Id="rId15" Type="http://schemas.openxmlformats.org/officeDocument/2006/relationships/image" Target="../media/image6.png"/><Relationship Id="rId10"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QuickStyle" Target="../diagrams/quickStyle4.xml"/><Relationship Id="rId14" Type="http://schemas.openxmlformats.org/officeDocument/2006/relationships/image" Target="../media/image5.jpeg"/></Relationships>
</file>

<file path=ppt/slides/_rels/slide87.xml.rels><?xml version="1.0" encoding="UTF-8" standalone="yes"?>
<Relationships xmlns="http://schemas.openxmlformats.org/package/2006/relationships"><Relationship Id="rId8" Type="http://schemas.openxmlformats.org/officeDocument/2006/relationships/image" Target="../media/image299.png"/><Relationship Id="rId3" Type="http://schemas.openxmlformats.org/officeDocument/2006/relationships/image" Target="../media/image6.png"/><Relationship Id="rId7" Type="http://schemas.openxmlformats.org/officeDocument/2006/relationships/image" Target="../media/image298.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297.png"/><Relationship Id="rId5" Type="http://schemas.openxmlformats.org/officeDocument/2006/relationships/image" Target="../media/image90.png"/><Relationship Id="rId4" Type="http://schemas.openxmlformats.org/officeDocument/2006/relationships/image" Target="../media/image9.png"/></Relationships>
</file>

<file path=ppt/slides/_rels/slide88.xml.rels><?xml version="1.0" encoding="UTF-8" standalone="yes"?>
<Relationships xmlns="http://schemas.openxmlformats.org/package/2006/relationships"><Relationship Id="rId8" Type="http://schemas.openxmlformats.org/officeDocument/2006/relationships/image" Target="../media/image303.png"/><Relationship Id="rId13" Type="http://schemas.openxmlformats.org/officeDocument/2006/relationships/image" Target="../media/image307.png"/><Relationship Id="rId3" Type="http://schemas.openxmlformats.org/officeDocument/2006/relationships/image" Target="../media/image6.png"/><Relationship Id="rId7" Type="http://schemas.openxmlformats.org/officeDocument/2006/relationships/image" Target="../media/image302.png"/><Relationship Id="rId12" Type="http://schemas.openxmlformats.org/officeDocument/2006/relationships/image" Target="../media/image306.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301.png"/><Relationship Id="rId11" Type="http://schemas.openxmlformats.org/officeDocument/2006/relationships/image" Target="../media/image305.png"/><Relationship Id="rId5" Type="http://schemas.openxmlformats.org/officeDocument/2006/relationships/image" Target="../media/image300.png"/><Relationship Id="rId10" Type="http://schemas.openxmlformats.org/officeDocument/2006/relationships/image" Target="../media/image25.png"/><Relationship Id="rId4" Type="http://schemas.openxmlformats.org/officeDocument/2006/relationships/image" Target="../media/image10.jpeg"/><Relationship Id="rId9" Type="http://schemas.openxmlformats.org/officeDocument/2006/relationships/image" Target="../media/image304.png"/><Relationship Id="rId14" Type="http://schemas.openxmlformats.org/officeDocument/2006/relationships/image" Target="../media/image308.png"/></Relationships>
</file>

<file path=ppt/slides/_rels/slide8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9213" y="1044575"/>
            <a:ext cx="7747634" cy="923330"/>
          </a:xfrm>
          <a:prstGeom prst="rect">
            <a:avLst/>
          </a:prstGeom>
          <a:noFill/>
        </p:spPr>
        <p:txBody>
          <a:bodyPr wrap="none">
            <a:spAutoFit/>
          </a:bodyPr>
          <a:lstStyle/>
          <a:p>
            <a:pPr algn="ctr" fontAlgn="auto">
              <a:spcBef>
                <a:spcPts val="0"/>
              </a:spcBef>
              <a:spcAft>
                <a:spcPts val="0"/>
              </a:spcAft>
              <a:defRPr/>
            </a:pPr>
            <a:r>
              <a:rPr lang="es-E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Muestreo y estimación</a:t>
            </a:r>
          </a:p>
        </p:txBody>
      </p:sp>
      <p:pic>
        <p:nvPicPr>
          <p:cNvPr id="10243" name="2 Imagen" descr="teoremalimitecentra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8263" y="1760538"/>
            <a:ext cx="6505575" cy="336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o 1"/>
          <p:cNvGrpSpPr/>
          <p:nvPr/>
        </p:nvGrpSpPr>
        <p:grpSpPr>
          <a:xfrm>
            <a:off x="285750" y="214313"/>
            <a:ext cx="6500813" cy="6492875"/>
            <a:chOff x="285750" y="214313"/>
            <a:chExt cx="6500813" cy="6492875"/>
          </a:xfrm>
        </p:grpSpPr>
        <p:pic>
          <p:nvPicPr>
            <p:cNvPr id="10244" name="6 Imagen" descr="logo a color UAE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214563"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0246" name="8 Grupo"/>
            <p:cNvGrpSpPr>
              <a:grpSpLocks/>
            </p:cNvGrpSpPr>
            <p:nvPr/>
          </p:nvGrpSpPr>
          <p:grpSpPr bwMode="auto">
            <a:xfrm>
              <a:off x="357188" y="6072188"/>
              <a:ext cx="6215062" cy="635000"/>
              <a:chOff x="357158" y="6072206"/>
              <a:chExt cx="6215090" cy="634189"/>
            </a:xfrm>
          </p:grpSpPr>
          <p:sp>
            <p:nvSpPr>
              <p:cNvPr id="10247" name="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0248" name="7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5364" name="8 Grupo"/>
          <p:cNvGrpSpPr>
            <a:grpSpLocks/>
          </p:cNvGrpSpPr>
          <p:nvPr/>
        </p:nvGrpSpPr>
        <p:grpSpPr bwMode="auto">
          <a:xfrm>
            <a:off x="2786063" y="6072188"/>
            <a:ext cx="6215062" cy="635000"/>
            <a:chOff x="357158" y="6072206"/>
            <a:chExt cx="6215090" cy="634189"/>
          </a:xfrm>
        </p:grpSpPr>
        <p:sp>
          <p:nvSpPr>
            <p:cNvPr id="15407"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5408"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571500" y="1785938"/>
          <a:ext cx="8001000" cy="2560635"/>
        </p:xfrm>
        <a:graphic>
          <a:graphicData uri="http://schemas.openxmlformats.org/drawingml/2006/table">
            <a:tbl>
              <a:tblPr firstRow="1" bandRow="1">
                <a:tableStyleId>{5C22544A-7EE6-4342-B048-85BDC9FD1C3A}</a:tableStyleId>
              </a:tblPr>
              <a:tblGrid>
                <a:gridCol w="5715000">
                  <a:extLst>
                    <a:ext uri="{9D8B030D-6E8A-4147-A177-3AD203B41FA5}">
                      <a16:colId xmlns:a16="http://schemas.microsoft.com/office/drawing/2014/main" xmlns="" val="20000"/>
                    </a:ext>
                  </a:extLst>
                </a:gridCol>
                <a:gridCol w="928687">
                  <a:extLst>
                    <a:ext uri="{9D8B030D-6E8A-4147-A177-3AD203B41FA5}">
                      <a16:colId xmlns:a16="http://schemas.microsoft.com/office/drawing/2014/main" xmlns="" val="20001"/>
                    </a:ext>
                  </a:extLst>
                </a:gridCol>
                <a:gridCol w="642937">
                  <a:extLst>
                    <a:ext uri="{9D8B030D-6E8A-4147-A177-3AD203B41FA5}">
                      <a16:colId xmlns:a16="http://schemas.microsoft.com/office/drawing/2014/main" xmlns="" val="20002"/>
                    </a:ext>
                  </a:extLst>
                </a:gridCol>
                <a:gridCol w="714376">
                  <a:extLst>
                    <a:ext uri="{9D8B030D-6E8A-4147-A177-3AD203B41FA5}">
                      <a16:colId xmlns:a16="http://schemas.microsoft.com/office/drawing/2014/main" xmlns="" val="20003"/>
                    </a:ext>
                  </a:extLst>
                </a:gridCol>
              </a:tblGrid>
              <a:tr h="365805">
                <a:tc>
                  <a:txBody>
                    <a:bodyPr/>
                    <a:lstStyle/>
                    <a:p>
                      <a:r>
                        <a:rPr lang="es-ES" sz="1800" dirty="0"/>
                        <a:t>Estimador</a:t>
                      </a:r>
                    </a:p>
                  </a:txBody>
                  <a:tcPr marL="91439" marR="91439" marT="45726" marB="45726"/>
                </a:tc>
                <a:tc>
                  <a:txBody>
                    <a:bodyPr/>
                    <a:lstStyle/>
                    <a:p>
                      <a:r>
                        <a:rPr lang="es-ES" sz="1800" dirty="0"/>
                        <a:t>265</a:t>
                      </a:r>
                    </a:p>
                  </a:txBody>
                  <a:tcPr marL="91439" marR="91439" marT="45726" marB="45726"/>
                </a:tc>
                <a:tc>
                  <a:txBody>
                    <a:bodyPr/>
                    <a:lstStyle/>
                    <a:p>
                      <a:endParaRPr lang="es-ES" sz="1800" dirty="0"/>
                    </a:p>
                  </a:txBody>
                  <a:tcPr marL="91439" marR="91439" marT="45726" marB="45726"/>
                </a:tc>
                <a:tc>
                  <a:txBody>
                    <a:bodyPr/>
                    <a:lstStyle/>
                    <a:p>
                      <a:endParaRPr lang="es-ES" sz="1800"/>
                    </a:p>
                  </a:txBody>
                  <a:tcPr marL="91439" marR="91439" marT="45726" marB="45726"/>
                </a:tc>
                <a:extLst>
                  <a:ext uri="{0D108BD9-81ED-4DB2-BD59-A6C34878D82A}">
                    <a16:rowId xmlns:a16="http://schemas.microsoft.com/office/drawing/2014/main" xmlns="" val="10000"/>
                  </a:ext>
                </a:extLst>
              </a:tr>
              <a:tr h="365805">
                <a:tc>
                  <a:txBody>
                    <a:bodyPr/>
                    <a:lstStyle/>
                    <a:p>
                      <a:r>
                        <a:rPr lang="es-ES" sz="1800" dirty="0"/>
                        <a:t>Estimación</a:t>
                      </a:r>
                    </a:p>
                  </a:txBody>
                  <a:tcPr marL="91439" marR="91439" marT="45726" marB="45726"/>
                </a:tc>
                <a:tc>
                  <a:txBody>
                    <a:bodyPr/>
                    <a:lstStyle/>
                    <a:p>
                      <a:r>
                        <a:rPr lang="es-ES" sz="1800" dirty="0"/>
                        <a:t>265</a:t>
                      </a:r>
                    </a:p>
                  </a:txBody>
                  <a:tcPr marL="91439" marR="91439" marT="45726" marB="45726"/>
                </a:tc>
                <a:tc>
                  <a:txBody>
                    <a:bodyPr/>
                    <a:lstStyle/>
                    <a:p>
                      <a:endParaRPr lang="es-ES" sz="1800" dirty="0"/>
                    </a:p>
                  </a:txBody>
                  <a:tcPr marL="91439" marR="91439" marT="45726" marB="45726"/>
                </a:tc>
                <a:tc>
                  <a:txBody>
                    <a:bodyPr/>
                    <a:lstStyle/>
                    <a:p>
                      <a:endParaRPr lang="es-ES" sz="1800"/>
                    </a:p>
                  </a:txBody>
                  <a:tcPr marL="91439" marR="91439" marT="45726" marB="45726"/>
                </a:tc>
                <a:extLst>
                  <a:ext uri="{0D108BD9-81ED-4DB2-BD59-A6C34878D82A}">
                    <a16:rowId xmlns:a16="http://schemas.microsoft.com/office/drawing/2014/main" xmlns="" val="10001"/>
                  </a:ext>
                </a:extLst>
              </a:tr>
              <a:tr h="365805">
                <a:tc>
                  <a:txBody>
                    <a:bodyPr/>
                    <a:lstStyle/>
                    <a:p>
                      <a:r>
                        <a:rPr lang="es-ES" sz="1800" dirty="0"/>
                        <a:t>Distribución muestral</a:t>
                      </a:r>
                    </a:p>
                  </a:txBody>
                  <a:tcPr marL="91439" marR="91439" marT="45726" marB="45726"/>
                </a:tc>
                <a:tc>
                  <a:txBody>
                    <a:bodyPr/>
                    <a:lstStyle/>
                    <a:p>
                      <a:r>
                        <a:rPr lang="es-ES" sz="1800" dirty="0"/>
                        <a:t>267</a:t>
                      </a:r>
                    </a:p>
                  </a:txBody>
                  <a:tcPr marL="91439" marR="91439" marT="45726" marB="45726"/>
                </a:tc>
                <a:tc>
                  <a:txBody>
                    <a:bodyPr/>
                    <a:lstStyle/>
                    <a:p>
                      <a:r>
                        <a:rPr lang="es-ES" sz="1800" dirty="0"/>
                        <a:t>260</a:t>
                      </a:r>
                    </a:p>
                  </a:txBody>
                  <a:tcPr marL="91439" marR="91439" marT="45726" marB="45726"/>
                </a:tc>
                <a:tc>
                  <a:txBody>
                    <a:bodyPr/>
                    <a:lstStyle/>
                    <a:p>
                      <a:r>
                        <a:rPr lang="es-ES" sz="1800" dirty="0"/>
                        <a:t>251</a:t>
                      </a:r>
                    </a:p>
                  </a:txBody>
                  <a:tcPr marL="91439" marR="91439" marT="45726" marB="45726"/>
                </a:tc>
                <a:extLst>
                  <a:ext uri="{0D108BD9-81ED-4DB2-BD59-A6C34878D82A}">
                    <a16:rowId xmlns:a16="http://schemas.microsoft.com/office/drawing/2014/main" xmlns="" val="10002"/>
                  </a:ext>
                </a:extLst>
              </a:tr>
              <a:tr h="3658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Distribución muestral de medias</a:t>
                      </a:r>
                      <a:r>
                        <a:rPr lang="es-ES" sz="1800" baseline="0" dirty="0"/>
                        <a:t> </a:t>
                      </a:r>
                      <a:endParaRPr lang="es-ES" sz="1800" dirty="0"/>
                    </a:p>
                  </a:txBody>
                  <a:tcPr marL="91439" marR="91439" marT="45726" marB="45726"/>
                </a:tc>
                <a:tc>
                  <a:txBody>
                    <a:bodyPr/>
                    <a:lstStyle/>
                    <a:p>
                      <a:r>
                        <a:rPr lang="es-ES" sz="1800" dirty="0"/>
                        <a:t>270</a:t>
                      </a:r>
                    </a:p>
                  </a:txBody>
                  <a:tcPr marL="91439" marR="91439" marT="45726" marB="45726"/>
                </a:tc>
                <a:tc>
                  <a:txBody>
                    <a:bodyPr/>
                    <a:lstStyle/>
                    <a:p>
                      <a:r>
                        <a:rPr lang="es-ES" sz="1800" dirty="0"/>
                        <a:t>266</a:t>
                      </a:r>
                    </a:p>
                  </a:txBody>
                  <a:tcPr marL="91439" marR="91439" marT="45726" marB="45726"/>
                </a:tc>
                <a:tc>
                  <a:txBody>
                    <a:bodyPr/>
                    <a:lstStyle/>
                    <a:p>
                      <a:r>
                        <a:rPr lang="es-ES" sz="1800" dirty="0"/>
                        <a:t>254</a:t>
                      </a:r>
                    </a:p>
                  </a:txBody>
                  <a:tcPr marL="91439" marR="91439" marT="45726" marB="45726"/>
                </a:tc>
                <a:extLst>
                  <a:ext uri="{0D108BD9-81ED-4DB2-BD59-A6C34878D82A}">
                    <a16:rowId xmlns:a16="http://schemas.microsoft.com/office/drawing/2014/main" xmlns="" val="10003"/>
                  </a:ext>
                </a:extLst>
              </a:tr>
              <a:tr h="3658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Insesgadez</a:t>
                      </a:r>
                    </a:p>
                  </a:txBody>
                  <a:tcPr marL="91439" marR="91439" marT="45726" marB="45726"/>
                </a:tc>
                <a:tc>
                  <a:txBody>
                    <a:bodyPr/>
                    <a:lstStyle/>
                    <a:p>
                      <a:r>
                        <a:rPr lang="es-ES" sz="1800" dirty="0"/>
                        <a:t>286</a:t>
                      </a:r>
                    </a:p>
                  </a:txBody>
                  <a:tcPr marL="91439" marR="91439" marT="45726" marB="45726"/>
                </a:tc>
                <a:tc>
                  <a:txBody>
                    <a:bodyPr/>
                    <a:lstStyle/>
                    <a:p>
                      <a:endParaRPr lang="es-ES" sz="1800" dirty="0"/>
                    </a:p>
                  </a:txBody>
                  <a:tcPr marL="91439" marR="91439" marT="45726" marB="45726"/>
                </a:tc>
                <a:tc>
                  <a:txBody>
                    <a:bodyPr/>
                    <a:lstStyle/>
                    <a:p>
                      <a:endParaRPr lang="es-ES" sz="1800" dirty="0"/>
                    </a:p>
                  </a:txBody>
                  <a:tcPr marL="91439" marR="91439" marT="45726" marB="45726"/>
                </a:tc>
                <a:extLst>
                  <a:ext uri="{0D108BD9-81ED-4DB2-BD59-A6C34878D82A}">
                    <a16:rowId xmlns:a16="http://schemas.microsoft.com/office/drawing/2014/main" xmlns="" val="10004"/>
                  </a:ext>
                </a:extLst>
              </a:tr>
              <a:tr h="365805">
                <a:tc>
                  <a:txBody>
                    <a:bodyPr/>
                    <a:lstStyle/>
                    <a:p>
                      <a:r>
                        <a:rPr lang="es-ES" sz="1800" dirty="0"/>
                        <a:t>TLC</a:t>
                      </a:r>
                    </a:p>
                  </a:txBody>
                  <a:tcPr marL="91439" marR="91439" marT="45726" marB="45726"/>
                </a:tc>
                <a:tc>
                  <a:txBody>
                    <a:bodyPr/>
                    <a:lstStyle/>
                    <a:p>
                      <a:r>
                        <a:rPr lang="es-ES" sz="1800" dirty="0"/>
                        <a:t>272</a:t>
                      </a:r>
                    </a:p>
                  </a:txBody>
                  <a:tcPr marL="91439" marR="91439" marT="45726" marB="45726"/>
                </a:tc>
                <a:tc>
                  <a:txBody>
                    <a:bodyPr/>
                    <a:lstStyle/>
                    <a:p>
                      <a:r>
                        <a:rPr lang="es-ES" sz="1800" dirty="0"/>
                        <a:t>263</a:t>
                      </a:r>
                    </a:p>
                  </a:txBody>
                  <a:tcPr marL="91439" marR="91439" marT="45726" marB="45726"/>
                </a:tc>
                <a:tc>
                  <a:txBody>
                    <a:bodyPr/>
                    <a:lstStyle/>
                    <a:p>
                      <a:r>
                        <a:rPr lang="es-ES" sz="1800" dirty="0"/>
                        <a:t>260</a:t>
                      </a:r>
                    </a:p>
                  </a:txBody>
                  <a:tcPr marL="91439" marR="91439" marT="45726" marB="45726"/>
                </a:tc>
                <a:extLst>
                  <a:ext uri="{0D108BD9-81ED-4DB2-BD59-A6C34878D82A}">
                    <a16:rowId xmlns:a16="http://schemas.microsoft.com/office/drawing/2014/main" xmlns="" val="10005"/>
                  </a:ext>
                </a:extLst>
              </a:tr>
              <a:tr h="365805">
                <a:tc>
                  <a:txBody>
                    <a:bodyPr/>
                    <a:lstStyle/>
                    <a:p>
                      <a:r>
                        <a:rPr lang="es-ES" sz="1800" dirty="0"/>
                        <a:t>Eficiencia</a:t>
                      </a:r>
                    </a:p>
                  </a:txBody>
                  <a:tcPr marL="91439" marR="91439" marT="45726" marB="45726"/>
                </a:tc>
                <a:tc>
                  <a:txBody>
                    <a:bodyPr/>
                    <a:lstStyle/>
                    <a:p>
                      <a:r>
                        <a:rPr lang="es-ES" sz="1800" dirty="0"/>
                        <a:t>287</a:t>
                      </a:r>
                    </a:p>
                  </a:txBody>
                  <a:tcPr marL="91439" marR="91439" marT="45726" marB="45726"/>
                </a:tc>
                <a:tc>
                  <a:txBody>
                    <a:bodyPr/>
                    <a:lstStyle/>
                    <a:p>
                      <a:endParaRPr lang="es-ES" sz="1800" dirty="0"/>
                    </a:p>
                  </a:txBody>
                  <a:tcPr marL="91439" marR="91439" marT="45726" marB="45726"/>
                </a:tc>
                <a:tc>
                  <a:txBody>
                    <a:bodyPr/>
                    <a:lstStyle/>
                    <a:p>
                      <a:endParaRPr lang="es-ES" sz="1800" dirty="0"/>
                    </a:p>
                  </a:txBody>
                  <a:tcPr marL="91439" marR="91439" marT="45726" marB="45726"/>
                </a:tc>
                <a:extLst>
                  <a:ext uri="{0D108BD9-81ED-4DB2-BD59-A6C34878D82A}">
                    <a16:rowId xmlns:a16="http://schemas.microsoft.com/office/drawing/2014/main" xmlns="" val="10006"/>
                  </a:ext>
                </a:extLst>
              </a:tr>
            </a:tbl>
          </a:graphicData>
        </a:graphic>
      </p:graphicFrame>
      <p:sp>
        <p:nvSpPr>
          <p:cNvPr id="2" name="Marcador de número de diapositiva 1">
            <a:extLst>
              <a:ext uri="{FF2B5EF4-FFF2-40B4-BE49-F238E27FC236}">
                <a16:creationId xmlns:a16="http://schemas.microsoft.com/office/drawing/2014/main" xmlns="" id="{8244BA03-808D-4789-B1D1-3A806390DF22}"/>
              </a:ext>
            </a:extLst>
          </p:cNvPr>
          <p:cNvSpPr>
            <a:spLocks noGrp="1"/>
          </p:cNvSpPr>
          <p:nvPr>
            <p:ph type="sldNum" sz="quarter" idx="12"/>
          </p:nvPr>
        </p:nvSpPr>
        <p:spPr/>
        <p:txBody>
          <a:bodyPr/>
          <a:lstStyle/>
          <a:p>
            <a:pPr>
              <a:defRPr/>
            </a:pPr>
            <a:fld id="{B853B906-A380-4D10-92C1-BB9F366D5D6D}" type="slidenum">
              <a:rPr lang="es-ES" smtClean="0"/>
              <a:pPr>
                <a:defRPr/>
              </a:pPr>
              <a:t>10</a:t>
            </a:fld>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6388" name="8 Grupo"/>
          <p:cNvGrpSpPr>
            <a:grpSpLocks/>
          </p:cNvGrpSpPr>
          <p:nvPr/>
        </p:nvGrpSpPr>
        <p:grpSpPr bwMode="auto">
          <a:xfrm>
            <a:off x="2786063" y="6072188"/>
            <a:ext cx="6215062" cy="635000"/>
            <a:chOff x="357158" y="6072206"/>
            <a:chExt cx="6215090" cy="634189"/>
          </a:xfrm>
        </p:grpSpPr>
        <p:sp>
          <p:nvSpPr>
            <p:cNvPr id="16431"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6432"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14313" y="1500188"/>
          <a:ext cx="8643937" cy="3108736"/>
        </p:xfrm>
        <a:graphic>
          <a:graphicData uri="http://schemas.openxmlformats.org/drawingml/2006/table">
            <a:tbl>
              <a:tblPr firstRow="1" bandRow="1">
                <a:tableStyleId>{5C22544A-7EE6-4342-B048-85BDC9FD1C3A}</a:tableStyleId>
              </a:tblPr>
              <a:tblGrid>
                <a:gridCol w="6215062">
                  <a:extLst>
                    <a:ext uri="{9D8B030D-6E8A-4147-A177-3AD203B41FA5}">
                      <a16:colId xmlns:a16="http://schemas.microsoft.com/office/drawing/2014/main" xmlns="" val="20000"/>
                    </a:ext>
                  </a:extLst>
                </a:gridCol>
                <a:gridCol w="785812">
                  <a:extLst>
                    <a:ext uri="{9D8B030D-6E8A-4147-A177-3AD203B41FA5}">
                      <a16:colId xmlns:a16="http://schemas.microsoft.com/office/drawing/2014/main" xmlns="" val="20001"/>
                    </a:ext>
                  </a:extLst>
                </a:gridCol>
                <a:gridCol w="857250">
                  <a:extLst>
                    <a:ext uri="{9D8B030D-6E8A-4147-A177-3AD203B41FA5}">
                      <a16:colId xmlns:a16="http://schemas.microsoft.com/office/drawing/2014/main" xmlns="" val="20002"/>
                    </a:ext>
                  </a:extLst>
                </a:gridCol>
                <a:gridCol w="785813">
                  <a:extLst>
                    <a:ext uri="{9D8B030D-6E8A-4147-A177-3AD203B41FA5}">
                      <a16:colId xmlns:a16="http://schemas.microsoft.com/office/drawing/2014/main" xmlns="" val="20003"/>
                    </a:ext>
                  </a:extLst>
                </a:gridCol>
              </a:tblGrid>
              <a:tr h="365682">
                <a:tc>
                  <a:txBody>
                    <a:bodyPr/>
                    <a:lstStyle/>
                    <a:p>
                      <a:r>
                        <a:rPr lang="es-ES" sz="1800" dirty="0"/>
                        <a:t>Términos y</a:t>
                      </a:r>
                      <a:r>
                        <a:rPr lang="es-ES" sz="1800" baseline="0" dirty="0"/>
                        <a:t> </a:t>
                      </a:r>
                      <a:r>
                        <a:rPr lang="es-ES" sz="1800" dirty="0"/>
                        <a:t>Conceptos</a:t>
                      </a:r>
                    </a:p>
                  </a:txBody>
                  <a:tcPr marL="91439" marR="91439" marT="45704" marB="45704"/>
                </a:tc>
                <a:tc>
                  <a:txBody>
                    <a:bodyPr/>
                    <a:lstStyle/>
                    <a:p>
                      <a:r>
                        <a:rPr lang="es-ES" sz="1800" dirty="0"/>
                        <a:t>A</a:t>
                      </a:r>
                    </a:p>
                  </a:txBody>
                  <a:tcPr marL="91439" marR="91439" marT="45704" marB="45704"/>
                </a:tc>
                <a:tc>
                  <a:txBody>
                    <a:bodyPr/>
                    <a:lstStyle/>
                    <a:p>
                      <a:r>
                        <a:rPr lang="es-ES" sz="1800" dirty="0"/>
                        <a:t>M</a:t>
                      </a:r>
                    </a:p>
                  </a:txBody>
                  <a:tcPr marL="91439" marR="91439" marT="45704" marB="45704"/>
                </a:tc>
                <a:tc>
                  <a:txBody>
                    <a:bodyPr/>
                    <a:lstStyle/>
                    <a:p>
                      <a:r>
                        <a:rPr lang="es-ES" sz="1800" dirty="0"/>
                        <a:t>N</a:t>
                      </a:r>
                    </a:p>
                  </a:txBody>
                  <a:tcPr marL="91439" marR="91439" marT="45704" marB="45704"/>
                </a:tc>
                <a:extLst>
                  <a:ext uri="{0D108BD9-81ED-4DB2-BD59-A6C34878D82A}">
                    <a16:rowId xmlns:a16="http://schemas.microsoft.com/office/drawing/2014/main" xmlns="" val="10000"/>
                  </a:ext>
                </a:extLst>
              </a:tr>
              <a:tr h="457107">
                <a:tc>
                  <a:txBody>
                    <a:bodyPr/>
                    <a:lstStyle/>
                    <a:p>
                      <a:r>
                        <a:rPr lang="es-ES" sz="2400" dirty="0"/>
                        <a:t>Consistencia</a:t>
                      </a:r>
                    </a:p>
                  </a:txBody>
                  <a:tcPr marL="91439" marR="91439" marT="45704" marB="45704"/>
                </a:tc>
                <a:tc>
                  <a:txBody>
                    <a:bodyPr/>
                    <a:lstStyle/>
                    <a:p>
                      <a:r>
                        <a:rPr lang="es-ES" sz="2400" dirty="0"/>
                        <a:t>287</a:t>
                      </a:r>
                    </a:p>
                  </a:txBody>
                  <a:tcPr marL="91439" marR="91439" marT="45704" marB="45704"/>
                </a:tc>
                <a:tc>
                  <a:txBody>
                    <a:bodyPr/>
                    <a:lstStyle/>
                    <a:p>
                      <a:endParaRPr lang="es-ES" sz="2400" dirty="0"/>
                    </a:p>
                  </a:txBody>
                  <a:tcPr marL="91439" marR="91439" marT="45704" marB="45704"/>
                </a:tc>
                <a:tc>
                  <a:txBody>
                    <a:bodyPr/>
                    <a:lstStyle/>
                    <a:p>
                      <a:endParaRPr lang="es-ES" sz="2400" dirty="0"/>
                    </a:p>
                  </a:txBody>
                  <a:tcPr marL="91439" marR="91439" marT="45704" marB="45704"/>
                </a:tc>
                <a:extLst>
                  <a:ext uri="{0D108BD9-81ED-4DB2-BD59-A6C34878D82A}">
                    <a16:rowId xmlns:a16="http://schemas.microsoft.com/office/drawing/2014/main" xmlns="" val="10001"/>
                  </a:ext>
                </a:extLst>
              </a:tr>
              <a:tr h="4571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a:t>Distribución muestral de proporciones</a:t>
                      </a:r>
                    </a:p>
                  </a:txBody>
                  <a:tcPr marL="91439" marR="91439" marT="45704" marB="45704"/>
                </a:tc>
                <a:tc>
                  <a:txBody>
                    <a:bodyPr/>
                    <a:lstStyle/>
                    <a:p>
                      <a:r>
                        <a:rPr lang="es-ES" sz="2400" dirty="0"/>
                        <a:t>280</a:t>
                      </a:r>
                    </a:p>
                  </a:txBody>
                  <a:tcPr marL="91439" marR="91439" marT="45704" marB="45704"/>
                </a:tc>
                <a:tc>
                  <a:txBody>
                    <a:bodyPr/>
                    <a:lstStyle/>
                    <a:p>
                      <a:r>
                        <a:rPr lang="es-ES" sz="2400" dirty="0"/>
                        <a:t>275</a:t>
                      </a:r>
                    </a:p>
                  </a:txBody>
                  <a:tcPr marL="91439" marR="91439" marT="45704" marB="45704"/>
                </a:tc>
                <a:tc>
                  <a:txBody>
                    <a:bodyPr/>
                    <a:lstStyle/>
                    <a:p>
                      <a:r>
                        <a:rPr lang="es-ES" sz="2400" dirty="0"/>
                        <a:t>272</a:t>
                      </a:r>
                    </a:p>
                  </a:txBody>
                  <a:tcPr marL="91439" marR="91439" marT="45704" marB="45704"/>
                </a:tc>
                <a:extLst>
                  <a:ext uri="{0D108BD9-81ED-4DB2-BD59-A6C34878D82A}">
                    <a16:rowId xmlns:a16="http://schemas.microsoft.com/office/drawing/2014/main" xmlns="" val="10002"/>
                  </a:ext>
                </a:extLst>
              </a:tr>
              <a:tr h="457107">
                <a:tc>
                  <a:txBody>
                    <a:bodyPr/>
                    <a:lstStyle/>
                    <a:p>
                      <a:r>
                        <a:rPr lang="es-ES" sz="2400" dirty="0"/>
                        <a:t>Muestreo aleatorio simple</a:t>
                      </a:r>
                    </a:p>
                  </a:txBody>
                  <a:tcPr marL="91439" marR="91439" marT="45704" marB="45704"/>
                </a:tc>
                <a:tc>
                  <a:txBody>
                    <a:bodyPr/>
                    <a:lstStyle/>
                    <a:p>
                      <a:r>
                        <a:rPr lang="es-ES" sz="2400" dirty="0"/>
                        <a:t>260</a:t>
                      </a:r>
                    </a:p>
                  </a:txBody>
                  <a:tcPr marL="91439" marR="91439" marT="45704" marB="45704"/>
                </a:tc>
                <a:tc>
                  <a:txBody>
                    <a:bodyPr/>
                    <a:lstStyle/>
                    <a:p>
                      <a:r>
                        <a:rPr lang="es-ES" sz="2400" dirty="0"/>
                        <a:t>256</a:t>
                      </a:r>
                    </a:p>
                  </a:txBody>
                  <a:tcPr marL="91439" marR="91439" marT="45704" marB="45704"/>
                </a:tc>
                <a:tc>
                  <a:txBody>
                    <a:bodyPr/>
                    <a:lstStyle/>
                    <a:p>
                      <a:r>
                        <a:rPr lang="es-ES" sz="2400" dirty="0"/>
                        <a:t>250</a:t>
                      </a:r>
                    </a:p>
                  </a:txBody>
                  <a:tcPr marL="91439" marR="91439" marT="45704" marB="45704"/>
                </a:tc>
                <a:extLst>
                  <a:ext uri="{0D108BD9-81ED-4DB2-BD59-A6C34878D82A}">
                    <a16:rowId xmlns:a16="http://schemas.microsoft.com/office/drawing/2014/main" xmlns="" val="10003"/>
                  </a:ext>
                </a:extLst>
              </a:tr>
              <a:tr h="457107">
                <a:tc>
                  <a:txBody>
                    <a:bodyPr/>
                    <a:lstStyle/>
                    <a:p>
                      <a:pPr marL="0" algn="l" rtl="0" eaLnBrk="1" latinLnBrk="0" hangingPunct="1"/>
                      <a:r>
                        <a:rPr kumimoji="0" lang="es-ES" sz="2400" kern="1200" dirty="0">
                          <a:solidFill>
                            <a:schemeClr val="dk1"/>
                          </a:solidFill>
                          <a:latin typeface="+mn-lt"/>
                          <a:ea typeface="+mn-ea"/>
                          <a:cs typeface="+mn-cs"/>
                        </a:rPr>
                        <a:t>Muestreo estratificado</a:t>
                      </a:r>
                    </a:p>
                  </a:txBody>
                  <a:tcPr marL="91439" marR="91439" marT="45704" marB="45704"/>
                </a:tc>
                <a:tc>
                  <a:txBody>
                    <a:bodyPr/>
                    <a:lstStyle/>
                    <a:p>
                      <a:r>
                        <a:rPr lang="es-ES" sz="2400" dirty="0"/>
                        <a:t>288</a:t>
                      </a:r>
                    </a:p>
                  </a:txBody>
                  <a:tcPr marL="91439" marR="91439" marT="45704" marB="45704"/>
                </a:tc>
                <a:tc>
                  <a:txBody>
                    <a:bodyPr/>
                    <a:lstStyle/>
                    <a:p>
                      <a:r>
                        <a:rPr lang="es-ES" sz="2400" dirty="0"/>
                        <a:t>257</a:t>
                      </a:r>
                    </a:p>
                  </a:txBody>
                  <a:tcPr marL="91439" marR="91439" marT="45704" marB="45704"/>
                </a:tc>
                <a:tc>
                  <a:txBody>
                    <a:bodyPr/>
                    <a:lstStyle/>
                    <a:p>
                      <a:endParaRPr lang="es-ES" sz="2400"/>
                    </a:p>
                  </a:txBody>
                  <a:tcPr marL="91439" marR="91439" marT="45704" marB="45704"/>
                </a:tc>
                <a:extLst>
                  <a:ext uri="{0D108BD9-81ED-4DB2-BD59-A6C34878D82A}">
                    <a16:rowId xmlns:a16="http://schemas.microsoft.com/office/drawing/2014/main" xmlns="" val="10004"/>
                  </a:ext>
                </a:extLst>
              </a:tr>
              <a:tr h="457107">
                <a:tc>
                  <a:txBody>
                    <a:bodyPr/>
                    <a:lstStyle/>
                    <a:p>
                      <a:r>
                        <a:rPr lang="es-ES" sz="2400" dirty="0"/>
                        <a:t>Muestreo por conglomerados</a:t>
                      </a:r>
                    </a:p>
                  </a:txBody>
                  <a:tcPr marL="91439" marR="91439" marT="45704" marB="45704"/>
                </a:tc>
                <a:tc>
                  <a:txBody>
                    <a:bodyPr/>
                    <a:lstStyle/>
                    <a:p>
                      <a:r>
                        <a:rPr lang="es-ES" sz="2400" dirty="0"/>
                        <a:t>289</a:t>
                      </a:r>
                    </a:p>
                  </a:txBody>
                  <a:tcPr marL="91439" marR="91439" marT="45704" marB="45704"/>
                </a:tc>
                <a:tc>
                  <a:txBody>
                    <a:bodyPr/>
                    <a:lstStyle/>
                    <a:p>
                      <a:r>
                        <a:rPr lang="es-ES" sz="2400" dirty="0"/>
                        <a:t>258</a:t>
                      </a:r>
                    </a:p>
                  </a:txBody>
                  <a:tcPr marL="91439" marR="91439" marT="45704" marB="45704"/>
                </a:tc>
                <a:tc>
                  <a:txBody>
                    <a:bodyPr/>
                    <a:lstStyle/>
                    <a:p>
                      <a:endParaRPr lang="es-ES" sz="2400"/>
                    </a:p>
                  </a:txBody>
                  <a:tcPr marL="91439" marR="91439" marT="45704" marB="45704"/>
                </a:tc>
                <a:extLst>
                  <a:ext uri="{0D108BD9-81ED-4DB2-BD59-A6C34878D82A}">
                    <a16:rowId xmlns:a16="http://schemas.microsoft.com/office/drawing/2014/main" xmlns="" val="10005"/>
                  </a:ext>
                </a:extLst>
              </a:tr>
              <a:tr h="457107">
                <a:tc>
                  <a:txBody>
                    <a:bodyPr/>
                    <a:lstStyle/>
                    <a:p>
                      <a:r>
                        <a:rPr lang="es-ES" sz="2400" dirty="0"/>
                        <a:t>Muestreo sistemático</a:t>
                      </a:r>
                    </a:p>
                  </a:txBody>
                  <a:tcPr marL="91439" marR="91439" marT="45704" marB="45704"/>
                </a:tc>
                <a:tc>
                  <a:txBody>
                    <a:bodyPr/>
                    <a:lstStyle/>
                    <a:p>
                      <a:r>
                        <a:rPr lang="es-ES" sz="2400" dirty="0"/>
                        <a:t>289</a:t>
                      </a:r>
                    </a:p>
                  </a:txBody>
                  <a:tcPr marL="91439" marR="91439" marT="45704" marB="45704"/>
                </a:tc>
                <a:tc>
                  <a:txBody>
                    <a:bodyPr/>
                    <a:lstStyle/>
                    <a:p>
                      <a:r>
                        <a:rPr lang="es-ES" sz="2400" dirty="0"/>
                        <a:t>258</a:t>
                      </a:r>
                    </a:p>
                  </a:txBody>
                  <a:tcPr marL="91439" marR="91439" marT="45704" marB="45704"/>
                </a:tc>
                <a:tc>
                  <a:txBody>
                    <a:bodyPr/>
                    <a:lstStyle/>
                    <a:p>
                      <a:endParaRPr lang="es-ES" sz="2400" dirty="0"/>
                    </a:p>
                  </a:txBody>
                  <a:tcPr marL="91439" marR="91439" marT="45704" marB="45704"/>
                </a:tc>
                <a:extLst>
                  <a:ext uri="{0D108BD9-81ED-4DB2-BD59-A6C34878D82A}">
                    <a16:rowId xmlns:a16="http://schemas.microsoft.com/office/drawing/2014/main" xmlns="" val="10006"/>
                  </a:ext>
                </a:extLst>
              </a:tr>
            </a:tbl>
          </a:graphicData>
        </a:graphic>
      </p:graphicFrame>
      <p:sp>
        <p:nvSpPr>
          <p:cNvPr id="2" name="Marcador de número de diapositiva 1">
            <a:extLst>
              <a:ext uri="{FF2B5EF4-FFF2-40B4-BE49-F238E27FC236}">
                <a16:creationId xmlns:a16="http://schemas.microsoft.com/office/drawing/2014/main" xmlns="" id="{6B7C121D-4A35-472D-8377-0F4548305D7C}"/>
              </a:ext>
            </a:extLst>
          </p:cNvPr>
          <p:cNvSpPr>
            <a:spLocks noGrp="1"/>
          </p:cNvSpPr>
          <p:nvPr>
            <p:ph type="sldNum" sz="quarter" idx="12"/>
          </p:nvPr>
        </p:nvSpPr>
        <p:spPr/>
        <p:txBody>
          <a:bodyPr/>
          <a:lstStyle/>
          <a:p>
            <a:pPr>
              <a:defRPr/>
            </a:pPr>
            <a:fld id="{B853B906-A380-4D10-92C1-BB9F366D5D6D}" type="slidenum">
              <a:rPr lang="es-ES" smtClean="0"/>
              <a:pPr>
                <a:defRPr/>
              </a:pPr>
              <a:t>11</a:t>
            </a:fld>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7412" name="8 Grupo"/>
          <p:cNvGrpSpPr>
            <a:grpSpLocks/>
          </p:cNvGrpSpPr>
          <p:nvPr/>
        </p:nvGrpSpPr>
        <p:grpSpPr bwMode="auto">
          <a:xfrm>
            <a:off x="2786063" y="6072188"/>
            <a:ext cx="6215062" cy="635000"/>
            <a:chOff x="357158" y="6072206"/>
            <a:chExt cx="6215090" cy="634189"/>
          </a:xfrm>
        </p:grpSpPr>
        <p:sp>
          <p:nvSpPr>
            <p:cNvPr id="17460"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7461"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85750" y="1500188"/>
          <a:ext cx="8643938" cy="3565936"/>
        </p:xfrm>
        <a:graphic>
          <a:graphicData uri="http://schemas.openxmlformats.org/drawingml/2006/table">
            <a:tbl>
              <a:tblPr firstRow="1" bandRow="1">
                <a:tableStyleId>{5C22544A-7EE6-4342-B048-85BDC9FD1C3A}</a:tableStyleId>
              </a:tblPr>
              <a:tblGrid>
                <a:gridCol w="6143595">
                  <a:extLst>
                    <a:ext uri="{9D8B030D-6E8A-4147-A177-3AD203B41FA5}">
                      <a16:colId xmlns:a16="http://schemas.microsoft.com/office/drawing/2014/main" xmlns="" val="20000"/>
                    </a:ext>
                  </a:extLst>
                </a:gridCol>
                <a:gridCol w="857250">
                  <a:extLst>
                    <a:ext uri="{9D8B030D-6E8A-4147-A177-3AD203B41FA5}">
                      <a16:colId xmlns:a16="http://schemas.microsoft.com/office/drawing/2014/main" xmlns="" val="20001"/>
                    </a:ext>
                  </a:extLst>
                </a:gridCol>
                <a:gridCol w="785812">
                  <a:extLst>
                    <a:ext uri="{9D8B030D-6E8A-4147-A177-3AD203B41FA5}">
                      <a16:colId xmlns:a16="http://schemas.microsoft.com/office/drawing/2014/main" xmlns="" val="20002"/>
                    </a:ext>
                  </a:extLst>
                </a:gridCol>
                <a:gridCol w="857281">
                  <a:extLst>
                    <a:ext uri="{9D8B030D-6E8A-4147-A177-3AD203B41FA5}">
                      <a16:colId xmlns:a16="http://schemas.microsoft.com/office/drawing/2014/main" xmlns="" val="20003"/>
                    </a:ext>
                  </a:extLst>
                </a:gridCol>
              </a:tblGrid>
              <a:tr h="365692">
                <a:tc>
                  <a:txBody>
                    <a:bodyPr/>
                    <a:lstStyle/>
                    <a:p>
                      <a:r>
                        <a:rPr lang="es-ES" sz="1800" dirty="0"/>
                        <a:t>Términos y</a:t>
                      </a:r>
                      <a:r>
                        <a:rPr lang="es-ES" sz="1800" baseline="0" dirty="0"/>
                        <a:t> </a:t>
                      </a:r>
                      <a:r>
                        <a:rPr lang="es-ES" sz="1800" dirty="0"/>
                        <a:t>Conceptos</a:t>
                      </a:r>
                    </a:p>
                  </a:txBody>
                  <a:tcPr marL="91439" marR="91439" marT="45706" marB="45706"/>
                </a:tc>
                <a:tc>
                  <a:txBody>
                    <a:bodyPr/>
                    <a:lstStyle/>
                    <a:p>
                      <a:r>
                        <a:rPr lang="es-ES" sz="1800" dirty="0"/>
                        <a:t>A</a:t>
                      </a:r>
                    </a:p>
                  </a:txBody>
                  <a:tcPr marL="91439" marR="91439" marT="45706" marB="45706"/>
                </a:tc>
                <a:tc>
                  <a:txBody>
                    <a:bodyPr/>
                    <a:lstStyle/>
                    <a:p>
                      <a:r>
                        <a:rPr lang="es-ES" sz="1800" dirty="0"/>
                        <a:t>M</a:t>
                      </a:r>
                    </a:p>
                  </a:txBody>
                  <a:tcPr marL="91439" marR="91439" marT="45706" marB="45706"/>
                </a:tc>
                <a:tc>
                  <a:txBody>
                    <a:bodyPr/>
                    <a:lstStyle/>
                    <a:p>
                      <a:r>
                        <a:rPr lang="es-ES" sz="1800" dirty="0"/>
                        <a:t>N</a:t>
                      </a:r>
                    </a:p>
                  </a:txBody>
                  <a:tcPr marL="91439" marR="91439" marT="45706" marB="45706"/>
                </a:tc>
                <a:extLst>
                  <a:ext uri="{0D108BD9-81ED-4DB2-BD59-A6C34878D82A}">
                    <a16:rowId xmlns:a16="http://schemas.microsoft.com/office/drawing/2014/main" xmlns="" val="10000"/>
                  </a:ext>
                </a:extLst>
              </a:tr>
              <a:tr h="457119">
                <a:tc>
                  <a:txBody>
                    <a:bodyPr/>
                    <a:lstStyle/>
                    <a:p>
                      <a:r>
                        <a:rPr lang="es-ES" sz="2400" dirty="0"/>
                        <a:t>Muestreo sistemático</a:t>
                      </a:r>
                    </a:p>
                  </a:txBody>
                  <a:tcPr marL="91439" marR="91439" marT="45706" marB="45706"/>
                </a:tc>
                <a:tc>
                  <a:txBody>
                    <a:bodyPr/>
                    <a:lstStyle/>
                    <a:p>
                      <a:r>
                        <a:rPr lang="es-ES" sz="2400" dirty="0"/>
                        <a:t>289</a:t>
                      </a:r>
                    </a:p>
                  </a:txBody>
                  <a:tcPr marL="91439" marR="91439" marT="45706" marB="45706"/>
                </a:tc>
                <a:tc>
                  <a:txBody>
                    <a:bodyPr/>
                    <a:lstStyle/>
                    <a:p>
                      <a:r>
                        <a:rPr lang="es-ES" sz="2400" dirty="0"/>
                        <a:t>258</a:t>
                      </a:r>
                    </a:p>
                  </a:txBody>
                  <a:tcPr marL="91439" marR="91439" marT="45706" marB="45706"/>
                </a:tc>
                <a:tc>
                  <a:txBody>
                    <a:bodyPr/>
                    <a:lstStyle/>
                    <a:p>
                      <a:endParaRPr lang="es-ES" sz="2400" dirty="0"/>
                    </a:p>
                  </a:txBody>
                  <a:tcPr marL="91439" marR="91439" marT="45706" marB="45706"/>
                </a:tc>
                <a:extLst>
                  <a:ext uri="{0D108BD9-81ED-4DB2-BD59-A6C34878D82A}">
                    <a16:rowId xmlns:a16="http://schemas.microsoft.com/office/drawing/2014/main" xmlns="" val="10001"/>
                  </a:ext>
                </a:extLst>
              </a:tr>
              <a:tr h="457119">
                <a:tc>
                  <a:txBody>
                    <a:bodyPr/>
                    <a:lstStyle/>
                    <a:p>
                      <a:r>
                        <a:rPr lang="es-ES" sz="2400" dirty="0"/>
                        <a:t>Muestreo por conveniencia</a:t>
                      </a:r>
                    </a:p>
                  </a:txBody>
                  <a:tcPr marL="91439" marR="91439" marT="45706" marB="45706"/>
                </a:tc>
                <a:tc>
                  <a:txBody>
                    <a:bodyPr/>
                    <a:lstStyle/>
                    <a:p>
                      <a:r>
                        <a:rPr lang="es-ES" sz="2400" dirty="0"/>
                        <a:t>290</a:t>
                      </a:r>
                    </a:p>
                  </a:txBody>
                  <a:tcPr marL="91439" marR="91439" marT="45706" marB="45706"/>
                </a:tc>
                <a:tc>
                  <a:txBody>
                    <a:bodyPr/>
                    <a:lstStyle/>
                    <a:p>
                      <a:r>
                        <a:rPr lang="es-ES" sz="2400" dirty="0"/>
                        <a:t>258</a:t>
                      </a:r>
                    </a:p>
                  </a:txBody>
                  <a:tcPr marL="91439" marR="91439" marT="45706" marB="45706"/>
                </a:tc>
                <a:tc>
                  <a:txBody>
                    <a:bodyPr/>
                    <a:lstStyle/>
                    <a:p>
                      <a:endParaRPr lang="es-ES" sz="2400"/>
                    </a:p>
                  </a:txBody>
                  <a:tcPr marL="91439" marR="91439" marT="45706" marB="45706"/>
                </a:tc>
                <a:extLst>
                  <a:ext uri="{0D108BD9-81ED-4DB2-BD59-A6C34878D82A}">
                    <a16:rowId xmlns:a16="http://schemas.microsoft.com/office/drawing/2014/main" xmlns="" val="10002"/>
                  </a:ext>
                </a:extLst>
              </a:tr>
              <a:tr h="457119">
                <a:tc>
                  <a:txBody>
                    <a:bodyPr/>
                    <a:lstStyle/>
                    <a:p>
                      <a:r>
                        <a:rPr lang="es-ES" sz="2400" dirty="0"/>
                        <a:t>Muestreo subjetivo (Juicio)</a:t>
                      </a:r>
                    </a:p>
                  </a:txBody>
                  <a:tcPr marL="91439" marR="91439" marT="45706" marB="45706"/>
                </a:tc>
                <a:tc>
                  <a:txBody>
                    <a:bodyPr/>
                    <a:lstStyle/>
                    <a:p>
                      <a:r>
                        <a:rPr lang="es-ES" sz="2400" dirty="0"/>
                        <a:t>290</a:t>
                      </a:r>
                    </a:p>
                  </a:txBody>
                  <a:tcPr marL="91439" marR="91439" marT="45706" marB="45706"/>
                </a:tc>
                <a:tc>
                  <a:txBody>
                    <a:bodyPr/>
                    <a:lstStyle/>
                    <a:p>
                      <a:r>
                        <a:rPr lang="es-ES" sz="2400" dirty="0"/>
                        <a:t>258</a:t>
                      </a:r>
                    </a:p>
                  </a:txBody>
                  <a:tcPr marL="91439" marR="91439" marT="45706" marB="45706"/>
                </a:tc>
                <a:tc>
                  <a:txBody>
                    <a:bodyPr/>
                    <a:lstStyle/>
                    <a:p>
                      <a:endParaRPr lang="es-ES" sz="2400" dirty="0"/>
                    </a:p>
                  </a:txBody>
                  <a:tcPr marL="91439" marR="91439" marT="45706" marB="45706"/>
                </a:tc>
                <a:extLst>
                  <a:ext uri="{0D108BD9-81ED-4DB2-BD59-A6C34878D82A}">
                    <a16:rowId xmlns:a16="http://schemas.microsoft.com/office/drawing/2014/main" xmlns="" val="10003"/>
                  </a:ext>
                </a:extLst>
              </a:tr>
              <a:tr h="457119">
                <a:tc>
                  <a:txBody>
                    <a:bodyPr/>
                    <a:lstStyle/>
                    <a:p>
                      <a:r>
                        <a:rPr lang="es-ES" sz="2400" dirty="0"/>
                        <a:t>Muestreo por cuotas</a:t>
                      </a:r>
                    </a:p>
                  </a:txBody>
                  <a:tcPr marL="91439" marR="91439" marT="45706" marB="45706"/>
                </a:tc>
                <a:tc>
                  <a:txBody>
                    <a:bodyPr/>
                    <a:lstStyle/>
                    <a:p>
                      <a:endParaRPr lang="es-ES" sz="2400" dirty="0"/>
                    </a:p>
                  </a:txBody>
                  <a:tcPr marL="91439" marR="91439" marT="45706" marB="45706"/>
                </a:tc>
                <a:tc>
                  <a:txBody>
                    <a:bodyPr/>
                    <a:lstStyle/>
                    <a:p>
                      <a:r>
                        <a:rPr lang="es-ES" sz="2400" dirty="0"/>
                        <a:t>258</a:t>
                      </a:r>
                    </a:p>
                  </a:txBody>
                  <a:tcPr marL="91439" marR="91439" marT="45706" marB="45706"/>
                </a:tc>
                <a:tc>
                  <a:txBody>
                    <a:bodyPr/>
                    <a:lstStyle/>
                    <a:p>
                      <a:endParaRPr lang="es-ES" sz="2400" dirty="0"/>
                    </a:p>
                  </a:txBody>
                  <a:tcPr marL="91439" marR="91439" marT="45706" marB="45706"/>
                </a:tc>
                <a:extLst>
                  <a:ext uri="{0D108BD9-81ED-4DB2-BD59-A6C34878D82A}">
                    <a16:rowId xmlns:a16="http://schemas.microsoft.com/office/drawing/2014/main" xmlns="" val="10004"/>
                  </a:ext>
                </a:extLst>
              </a:tr>
              <a:tr h="4571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a:t>Intervalo de aceptación</a:t>
                      </a:r>
                    </a:p>
                  </a:txBody>
                  <a:tcPr marL="91439" marR="91439" marT="45706" marB="45706"/>
                </a:tc>
                <a:tc>
                  <a:txBody>
                    <a:bodyPr/>
                    <a:lstStyle/>
                    <a:p>
                      <a:endParaRPr lang="es-ES" sz="2400" dirty="0"/>
                    </a:p>
                  </a:txBody>
                  <a:tcPr marL="91439" marR="91439" marT="45706" marB="45706"/>
                </a:tc>
                <a:tc>
                  <a:txBody>
                    <a:bodyPr/>
                    <a:lstStyle/>
                    <a:p>
                      <a:endParaRPr lang="es-ES" sz="2400" dirty="0"/>
                    </a:p>
                  </a:txBody>
                  <a:tcPr marL="91439" marR="91439" marT="45706" marB="45706"/>
                </a:tc>
                <a:tc>
                  <a:txBody>
                    <a:bodyPr/>
                    <a:lstStyle/>
                    <a:p>
                      <a:r>
                        <a:rPr lang="es-ES" sz="2400" dirty="0"/>
                        <a:t>265</a:t>
                      </a:r>
                    </a:p>
                  </a:txBody>
                  <a:tcPr marL="91439" marR="91439" marT="45706" marB="45706"/>
                </a:tc>
                <a:extLst>
                  <a:ext uri="{0D108BD9-81ED-4DB2-BD59-A6C34878D82A}">
                    <a16:rowId xmlns:a16="http://schemas.microsoft.com/office/drawing/2014/main" xmlns="" val="10005"/>
                  </a:ext>
                </a:extLst>
              </a:tr>
              <a:tr h="4571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a:t>Distribución muestral de varianzas</a:t>
                      </a:r>
                    </a:p>
                  </a:txBody>
                  <a:tcPr marL="91439" marR="91439" marT="45706" marB="45706"/>
                </a:tc>
                <a:tc>
                  <a:txBody>
                    <a:bodyPr/>
                    <a:lstStyle/>
                    <a:p>
                      <a:endParaRPr lang="es-ES" sz="2400" dirty="0"/>
                    </a:p>
                  </a:txBody>
                  <a:tcPr marL="91439" marR="91439" marT="45706" marB="45706"/>
                </a:tc>
                <a:tc>
                  <a:txBody>
                    <a:bodyPr/>
                    <a:lstStyle/>
                    <a:p>
                      <a:endParaRPr lang="es-ES" sz="2400" dirty="0"/>
                    </a:p>
                  </a:txBody>
                  <a:tcPr marL="91439" marR="91439" marT="45706" marB="45706"/>
                </a:tc>
                <a:tc>
                  <a:txBody>
                    <a:bodyPr/>
                    <a:lstStyle/>
                    <a:p>
                      <a:r>
                        <a:rPr lang="es-ES" sz="2400" dirty="0"/>
                        <a:t>277</a:t>
                      </a:r>
                    </a:p>
                  </a:txBody>
                  <a:tcPr marL="91439" marR="91439" marT="45706" marB="45706"/>
                </a:tc>
                <a:extLst>
                  <a:ext uri="{0D108BD9-81ED-4DB2-BD59-A6C34878D82A}">
                    <a16:rowId xmlns:a16="http://schemas.microsoft.com/office/drawing/2014/main" xmlns="" val="10006"/>
                  </a:ext>
                </a:extLst>
              </a:tr>
              <a:tr h="457119">
                <a:tc>
                  <a:txBody>
                    <a:bodyPr/>
                    <a:lstStyle/>
                    <a:p>
                      <a:r>
                        <a:rPr lang="es-ES" sz="2400" dirty="0"/>
                        <a:t>Distribución</a:t>
                      </a:r>
                      <a:r>
                        <a:rPr lang="es-ES" sz="2400" baseline="0" dirty="0"/>
                        <a:t> Ji-cuadrado</a:t>
                      </a:r>
                      <a:endParaRPr lang="es-ES" sz="2400" dirty="0"/>
                    </a:p>
                  </a:txBody>
                  <a:tcPr marL="91439" marR="91439" marT="45706" marB="45706"/>
                </a:tc>
                <a:tc>
                  <a:txBody>
                    <a:bodyPr/>
                    <a:lstStyle/>
                    <a:p>
                      <a:endParaRPr lang="es-ES" sz="2400" dirty="0"/>
                    </a:p>
                  </a:txBody>
                  <a:tcPr marL="91439" marR="91439" marT="45706" marB="45706"/>
                </a:tc>
                <a:tc>
                  <a:txBody>
                    <a:bodyPr/>
                    <a:lstStyle/>
                    <a:p>
                      <a:endParaRPr lang="es-ES" sz="2400" dirty="0"/>
                    </a:p>
                  </a:txBody>
                  <a:tcPr marL="91439" marR="91439" marT="45706" marB="45706"/>
                </a:tc>
                <a:tc>
                  <a:txBody>
                    <a:bodyPr/>
                    <a:lstStyle/>
                    <a:p>
                      <a:r>
                        <a:rPr lang="es-ES" sz="2400" dirty="0"/>
                        <a:t>279</a:t>
                      </a:r>
                    </a:p>
                  </a:txBody>
                  <a:tcPr marL="91439" marR="91439" marT="45706" marB="45706"/>
                </a:tc>
                <a:extLst>
                  <a:ext uri="{0D108BD9-81ED-4DB2-BD59-A6C34878D82A}">
                    <a16:rowId xmlns:a16="http://schemas.microsoft.com/office/drawing/2014/main" xmlns="" val="10007"/>
                  </a:ext>
                </a:extLst>
              </a:tr>
            </a:tbl>
          </a:graphicData>
        </a:graphic>
      </p:graphicFrame>
      <p:sp>
        <p:nvSpPr>
          <p:cNvPr id="2" name="Marcador de número de diapositiva 1">
            <a:extLst>
              <a:ext uri="{FF2B5EF4-FFF2-40B4-BE49-F238E27FC236}">
                <a16:creationId xmlns:a16="http://schemas.microsoft.com/office/drawing/2014/main" xmlns="" id="{79EE31F6-8562-485D-B1FB-4986C356A9E7}"/>
              </a:ext>
            </a:extLst>
          </p:cNvPr>
          <p:cNvSpPr>
            <a:spLocks noGrp="1"/>
          </p:cNvSpPr>
          <p:nvPr>
            <p:ph type="sldNum" sz="quarter" idx="12"/>
          </p:nvPr>
        </p:nvSpPr>
        <p:spPr/>
        <p:txBody>
          <a:bodyPr/>
          <a:lstStyle/>
          <a:p>
            <a:pPr>
              <a:defRPr/>
            </a:pPr>
            <a:fld id="{B853B906-A380-4D10-92C1-BB9F366D5D6D}" type="slidenum">
              <a:rPr lang="es-ES" smtClean="0"/>
              <a:pPr>
                <a:defRPr/>
              </a:pPr>
              <a:t>12</a:t>
            </a:fld>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8436" name="8 Grupo"/>
          <p:cNvGrpSpPr>
            <a:grpSpLocks/>
          </p:cNvGrpSpPr>
          <p:nvPr/>
        </p:nvGrpSpPr>
        <p:grpSpPr bwMode="auto">
          <a:xfrm>
            <a:off x="2786063" y="6072188"/>
            <a:ext cx="6215062" cy="635000"/>
            <a:chOff x="357158" y="6072206"/>
            <a:chExt cx="6215090" cy="634189"/>
          </a:xfrm>
        </p:grpSpPr>
        <p:sp>
          <p:nvSpPr>
            <p:cNvPr id="18489"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8490"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357188" y="1500188"/>
          <a:ext cx="8572501" cy="3606800"/>
        </p:xfrm>
        <a:graphic>
          <a:graphicData uri="http://schemas.openxmlformats.org/drawingml/2006/table">
            <a:tbl>
              <a:tblPr firstRow="1" bandRow="1">
                <a:tableStyleId>{5C22544A-7EE6-4342-B048-85BDC9FD1C3A}</a:tableStyleId>
              </a:tblPr>
              <a:tblGrid>
                <a:gridCol w="1500188">
                  <a:extLst>
                    <a:ext uri="{9D8B030D-6E8A-4147-A177-3AD203B41FA5}">
                      <a16:colId xmlns:a16="http://schemas.microsoft.com/office/drawing/2014/main" xmlns="" val="20000"/>
                    </a:ext>
                  </a:extLst>
                </a:gridCol>
                <a:gridCol w="1714500">
                  <a:extLst>
                    <a:ext uri="{9D8B030D-6E8A-4147-A177-3AD203B41FA5}">
                      <a16:colId xmlns:a16="http://schemas.microsoft.com/office/drawing/2014/main" xmlns="" val="20001"/>
                    </a:ext>
                  </a:extLst>
                </a:gridCol>
                <a:gridCol w="2500313">
                  <a:extLst>
                    <a:ext uri="{9D8B030D-6E8A-4147-A177-3AD203B41FA5}">
                      <a16:colId xmlns:a16="http://schemas.microsoft.com/office/drawing/2014/main" xmlns="" val="20002"/>
                    </a:ext>
                  </a:extLst>
                </a:gridCol>
                <a:gridCol w="2857500">
                  <a:extLst>
                    <a:ext uri="{9D8B030D-6E8A-4147-A177-3AD203B41FA5}">
                      <a16:colId xmlns:a16="http://schemas.microsoft.com/office/drawing/2014/main" xmlns="" val="20003"/>
                    </a:ext>
                  </a:extLst>
                </a:gridCol>
              </a:tblGrid>
              <a:tr h="370840">
                <a:tc>
                  <a:txBody>
                    <a:bodyPr/>
                    <a:lstStyle/>
                    <a:p>
                      <a:r>
                        <a:rPr lang="es-ES" dirty="0"/>
                        <a:t>Capitulo/</a:t>
                      </a:r>
                    </a:p>
                    <a:p>
                      <a:r>
                        <a:rPr lang="es-ES" dirty="0"/>
                        <a:t>batería</a:t>
                      </a:r>
                    </a:p>
                  </a:txBody>
                  <a:tcPr marL="91439" marR="91439"/>
                </a:tc>
                <a:tc>
                  <a:txBody>
                    <a:bodyPr/>
                    <a:lstStyle/>
                    <a:p>
                      <a:r>
                        <a:rPr lang="es-ES" dirty="0"/>
                        <a:t>Anderson</a:t>
                      </a: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Mendenhall</a:t>
                      </a:r>
                    </a:p>
                  </a:txBody>
                  <a:tcPr marL="91439" marR="91439"/>
                </a:tc>
                <a:tc>
                  <a:txBody>
                    <a:bodyPr/>
                    <a:lstStyle/>
                    <a:p>
                      <a:r>
                        <a:rPr lang="es-ES" dirty="0"/>
                        <a:t>Newbold</a:t>
                      </a:r>
                    </a:p>
                  </a:txBody>
                  <a:tcPr marL="91439" marR="91439"/>
                </a:tc>
                <a:extLst>
                  <a:ext uri="{0D108BD9-81ED-4DB2-BD59-A6C34878D82A}">
                    <a16:rowId xmlns:a16="http://schemas.microsoft.com/office/drawing/2014/main" xmlns="" val="10000"/>
                  </a:ext>
                </a:extLst>
              </a:tr>
              <a:tr h="370840">
                <a:tc>
                  <a:txBody>
                    <a:bodyPr/>
                    <a:lstStyle/>
                    <a:p>
                      <a:r>
                        <a:rPr lang="es-ES" sz="1200" dirty="0"/>
                        <a:t>7.1</a:t>
                      </a:r>
                    </a:p>
                  </a:txBody>
                  <a:tcPr marL="91439" marR="91439"/>
                </a:tc>
                <a:tc>
                  <a:txBody>
                    <a:bodyPr/>
                    <a:lstStyle/>
                    <a:p>
                      <a:r>
                        <a:rPr lang="es-ES" sz="1200" dirty="0"/>
                        <a:t>19, 20, 21</a:t>
                      </a:r>
                    </a:p>
                  </a:txBody>
                  <a:tcPr marL="91439" marR="91439"/>
                </a:tc>
                <a:tc>
                  <a:txBody>
                    <a:bodyPr/>
                    <a:lstStyle/>
                    <a:p>
                      <a:r>
                        <a:rPr lang="es-ES" sz="1200" dirty="0"/>
                        <a:t>7.1, 7.5, 7.11</a:t>
                      </a: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7.5, 7.6,</a:t>
                      </a:r>
                      <a:r>
                        <a:rPr lang="es-ES" sz="1200" baseline="0" dirty="0"/>
                        <a:t> 7.7</a:t>
                      </a:r>
                      <a:endParaRPr lang="es-ES" sz="1200" dirty="0"/>
                    </a:p>
                  </a:txBody>
                  <a:tcPr marL="91439" marR="91439"/>
                </a:tc>
                <a:extLst>
                  <a:ext uri="{0D108BD9-81ED-4DB2-BD59-A6C34878D82A}">
                    <a16:rowId xmlns:a16="http://schemas.microsoft.com/office/drawing/2014/main" xmlns="" val="10001"/>
                  </a:ext>
                </a:extLst>
              </a:tr>
              <a:tr h="370840">
                <a:tc>
                  <a:txBody>
                    <a:bodyPr/>
                    <a:lstStyle/>
                    <a:p>
                      <a:r>
                        <a:rPr lang="es-ES" sz="1200" dirty="0"/>
                        <a:t>7.2</a:t>
                      </a:r>
                    </a:p>
                  </a:txBody>
                  <a:tcPr marL="91439" marR="91439"/>
                </a:tc>
                <a:tc>
                  <a:txBody>
                    <a:bodyPr/>
                    <a:lstStyle/>
                    <a:p>
                      <a:r>
                        <a:rPr lang="es-ES" sz="1200" dirty="0"/>
                        <a:t>50, 51, 52</a:t>
                      </a:r>
                    </a:p>
                  </a:txBody>
                  <a:tcPr marL="91439" marR="91439"/>
                </a:tc>
                <a:tc>
                  <a:txBody>
                    <a:bodyPr/>
                    <a:lstStyle/>
                    <a:p>
                      <a:r>
                        <a:rPr lang="es-ES" sz="1200" dirty="0"/>
                        <a:t>7.69, 7.75, 7.76</a:t>
                      </a:r>
                    </a:p>
                  </a:txBody>
                  <a:tcPr marL="91439" marR="91439"/>
                </a:tc>
                <a:tc>
                  <a:txBody>
                    <a:bodyPr/>
                    <a:lstStyle/>
                    <a:p>
                      <a:r>
                        <a:rPr lang="es-ES" sz="1200" dirty="0"/>
                        <a:t>7.21, 7.31, 7.33</a:t>
                      </a:r>
                    </a:p>
                  </a:txBody>
                  <a:tcPr marL="91439" marR="91439"/>
                </a:tc>
                <a:extLst>
                  <a:ext uri="{0D108BD9-81ED-4DB2-BD59-A6C34878D82A}">
                    <a16:rowId xmlns:a16="http://schemas.microsoft.com/office/drawing/2014/main" xmlns="" val="10002"/>
                  </a:ext>
                </a:extLst>
              </a:tr>
              <a:tr h="370840">
                <a:tc>
                  <a:txBody>
                    <a:bodyPr/>
                    <a:lstStyle/>
                    <a:p>
                      <a:r>
                        <a:rPr lang="es-ES" sz="1200" dirty="0"/>
                        <a:t>7.3</a:t>
                      </a:r>
                    </a:p>
                  </a:txBody>
                  <a:tcPr marL="91439" marR="91439"/>
                </a:tc>
                <a:tc>
                  <a:txBody>
                    <a:bodyPr/>
                    <a:lstStyle/>
                    <a:p>
                      <a:endParaRPr lang="es-ES" sz="1200" dirty="0"/>
                    </a:p>
                  </a:txBody>
                  <a:tcPr marL="91439" marR="91439"/>
                </a:tc>
                <a:tc>
                  <a:txBody>
                    <a:bodyPr/>
                    <a:lstStyle/>
                    <a:p>
                      <a:endParaRPr lang="es-ES" sz="1200" dirty="0"/>
                    </a:p>
                  </a:txBody>
                  <a:tcPr marL="91439" marR="91439"/>
                </a:tc>
                <a:tc>
                  <a:txBody>
                    <a:bodyPr/>
                    <a:lstStyle/>
                    <a:p>
                      <a:r>
                        <a:rPr lang="es-ES" sz="1200" dirty="0"/>
                        <a:t>7.63 a 7.71</a:t>
                      </a:r>
                    </a:p>
                  </a:txBody>
                  <a:tcPr marL="91439" marR="91439"/>
                </a:tc>
                <a:extLst>
                  <a:ext uri="{0D108BD9-81ED-4DB2-BD59-A6C34878D82A}">
                    <a16:rowId xmlns:a16="http://schemas.microsoft.com/office/drawing/2014/main" xmlns="" val="10003"/>
                  </a:ext>
                </a:extLst>
              </a:tr>
              <a:tr h="370840">
                <a:tc>
                  <a:txBody>
                    <a:bodyPr/>
                    <a:lstStyle/>
                    <a:p>
                      <a:r>
                        <a:rPr lang="es-ES" sz="1200" dirty="0"/>
                        <a:t>8.4</a:t>
                      </a:r>
                    </a:p>
                  </a:txBody>
                  <a:tcPr marL="91439" marR="91439"/>
                </a:tc>
                <a:tc>
                  <a:txBody>
                    <a:bodyPr/>
                    <a:lstStyle/>
                    <a:p>
                      <a:r>
                        <a:rPr lang="es-ES" sz="1200" dirty="0"/>
                        <a:t>10,</a:t>
                      </a:r>
                      <a:r>
                        <a:rPr lang="es-ES" sz="1200" baseline="0" dirty="0"/>
                        <a:t> 12, 16</a:t>
                      </a:r>
                      <a:endParaRPr lang="es-ES" sz="1200" dirty="0"/>
                    </a:p>
                  </a:txBody>
                  <a:tcPr marL="91439" marR="91439"/>
                </a:tc>
                <a:tc>
                  <a:txBody>
                    <a:bodyPr/>
                    <a:lstStyle/>
                    <a:p>
                      <a:r>
                        <a:rPr lang="es-ES" sz="1200" dirty="0"/>
                        <a:t>8.5, 8.7, 8.15</a:t>
                      </a:r>
                    </a:p>
                  </a:txBody>
                  <a:tcPr marL="91439" marR="91439"/>
                </a:tc>
                <a:tc>
                  <a:txBody>
                    <a:bodyPr/>
                    <a:lstStyle/>
                    <a:p>
                      <a:r>
                        <a:rPr lang="es-ES" sz="1200" dirty="0"/>
                        <a:t>8.4, 8.6, 8.9</a:t>
                      </a:r>
                    </a:p>
                  </a:txBody>
                  <a:tcPr marL="91439" marR="91439"/>
                </a:tc>
                <a:extLst>
                  <a:ext uri="{0D108BD9-81ED-4DB2-BD59-A6C34878D82A}">
                    <a16:rowId xmlns:a16="http://schemas.microsoft.com/office/drawing/2014/main" xmlns="" val="10004"/>
                  </a:ext>
                </a:extLst>
              </a:tr>
              <a:tr h="370840">
                <a:tc>
                  <a:txBody>
                    <a:bodyPr/>
                    <a:lstStyle/>
                    <a:p>
                      <a:r>
                        <a:rPr lang="es-ES" sz="1200" dirty="0"/>
                        <a:t>8.5</a:t>
                      </a:r>
                    </a:p>
                  </a:txBody>
                  <a:tcPr marL="91439" marR="91439"/>
                </a:tc>
                <a:tc>
                  <a:txBody>
                    <a:bodyPr/>
                    <a:lstStyle/>
                    <a:p>
                      <a:r>
                        <a:rPr lang="es-ES" sz="1200" dirty="0"/>
                        <a:t>24, 27, 30</a:t>
                      </a:r>
                    </a:p>
                  </a:txBody>
                  <a:tcPr marL="91439" marR="91439"/>
                </a:tc>
                <a:tc>
                  <a:txBody>
                    <a:bodyPr/>
                    <a:lstStyle/>
                    <a:p>
                      <a:r>
                        <a:rPr lang="es-ES" sz="1200" dirty="0"/>
                        <a:t>8.24, 8.30, 8.37</a:t>
                      </a:r>
                    </a:p>
                  </a:txBody>
                  <a:tcPr marL="91439" marR="91439"/>
                </a:tc>
                <a:tc>
                  <a:txBody>
                    <a:bodyPr/>
                    <a:lstStyle/>
                    <a:p>
                      <a:r>
                        <a:rPr lang="es-ES" sz="1200" dirty="0"/>
                        <a:t>8.17, 8.19, 8.21</a:t>
                      </a:r>
                    </a:p>
                  </a:txBody>
                  <a:tcPr marL="91439" marR="91439"/>
                </a:tc>
                <a:extLst>
                  <a:ext uri="{0D108BD9-81ED-4DB2-BD59-A6C34878D82A}">
                    <a16:rowId xmlns:a16="http://schemas.microsoft.com/office/drawing/2014/main" xmlns="" val="10005"/>
                  </a:ext>
                </a:extLst>
              </a:tr>
              <a:tr h="370840">
                <a:tc>
                  <a:txBody>
                    <a:bodyPr/>
                    <a:lstStyle/>
                    <a:p>
                      <a:r>
                        <a:rPr lang="es-ES" sz="1200" dirty="0"/>
                        <a:t>8.6</a:t>
                      </a:r>
                    </a:p>
                  </a:txBody>
                  <a:tcPr marL="91439" marR="91439"/>
                </a:tc>
                <a:tc>
                  <a:txBody>
                    <a:bodyPr/>
                    <a:lstStyle/>
                    <a:p>
                      <a:r>
                        <a:rPr lang="es-ES" sz="1200" dirty="0"/>
                        <a:t>34,</a:t>
                      </a:r>
                      <a:r>
                        <a:rPr lang="es-ES" sz="1200" baseline="0" dirty="0"/>
                        <a:t> 35, 37</a:t>
                      </a:r>
                      <a:endParaRPr lang="es-ES" sz="1200" dirty="0"/>
                    </a:p>
                  </a:txBody>
                  <a:tcPr marL="91439" marR="91439"/>
                </a:tc>
                <a:tc>
                  <a:txBody>
                    <a:bodyPr/>
                    <a:lstStyle/>
                    <a:p>
                      <a:r>
                        <a:rPr lang="es-ES" sz="1200" dirty="0"/>
                        <a:t>8.40, 8.43, 8.44</a:t>
                      </a:r>
                    </a:p>
                  </a:txBody>
                  <a:tcPr marL="91439" marR="91439"/>
                </a:tc>
                <a:tc>
                  <a:txBody>
                    <a:bodyPr/>
                    <a:lstStyle/>
                    <a:p>
                      <a:r>
                        <a:rPr lang="es-ES" sz="1200" dirty="0"/>
                        <a:t>8.34, 8.40,  8.41</a:t>
                      </a:r>
                    </a:p>
                  </a:txBody>
                  <a:tcPr marL="91439" marR="91439"/>
                </a:tc>
                <a:extLst>
                  <a:ext uri="{0D108BD9-81ED-4DB2-BD59-A6C34878D82A}">
                    <a16:rowId xmlns:a16="http://schemas.microsoft.com/office/drawing/2014/main" xmlns="" val="10006"/>
                  </a:ext>
                </a:extLst>
              </a:tr>
              <a:tr h="370840">
                <a:tc>
                  <a:txBody>
                    <a:bodyPr/>
                    <a:lstStyle/>
                    <a:p>
                      <a:r>
                        <a:rPr lang="es-ES" sz="1200" dirty="0"/>
                        <a:t>8.7</a:t>
                      </a:r>
                    </a:p>
                  </a:txBody>
                  <a:tcPr marL="91439" marR="91439"/>
                </a:tc>
                <a:tc>
                  <a:txBody>
                    <a:bodyPr/>
                    <a:lstStyle/>
                    <a:p>
                      <a:r>
                        <a:rPr lang="es-ES" sz="1200" dirty="0"/>
                        <a:t>45, 47, 49</a:t>
                      </a:r>
                    </a:p>
                  </a:txBody>
                  <a:tcPr marL="91439" marR="91439"/>
                </a:tc>
                <a:tc>
                  <a:txBody>
                    <a:bodyPr/>
                    <a:lstStyle/>
                    <a:p>
                      <a:r>
                        <a:rPr lang="es-ES" sz="1200" dirty="0"/>
                        <a:t>8.60, 8.75, 8.91</a:t>
                      </a:r>
                    </a:p>
                  </a:txBody>
                  <a:tcPr marL="91439" marR="91439"/>
                </a:tc>
                <a:tc>
                  <a:txBody>
                    <a:bodyPr/>
                    <a:lstStyle/>
                    <a:p>
                      <a:r>
                        <a:rPr lang="es-ES" sz="1200" dirty="0"/>
                        <a:t>8.47, 8.52, 8.53</a:t>
                      </a:r>
                    </a:p>
                  </a:txBody>
                  <a:tcPr marL="91439" marR="91439"/>
                </a:tc>
                <a:extLst>
                  <a:ext uri="{0D108BD9-81ED-4DB2-BD59-A6C34878D82A}">
                    <a16:rowId xmlns:a16="http://schemas.microsoft.com/office/drawing/2014/main" xmlns="" val="10007"/>
                  </a:ext>
                </a:extLst>
              </a:tr>
              <a:tr h="370840">
                <a:tc>
                  <a:txBody>
                    <a:bodyPr/>
                    <a:lstStyle/>
                    <a:p>
                      <a:r>
                        <a:rPr lang="es-ES" sz="1200" dirty="0"/>
                        <a:t>9.8</a:t>
                      </a:r>
                    </a:p>
                  </a:txBody>
                  <a:tcPr marL="91439" marR="91439"/>
                </a:tc>
                <a:tc>
                  <a:txBody>
                    <a:bodyPr/>
                    <a:lstStyle/>
                    <a:p>
                      <a:r>
                        <a:rPr lang="es-ES" sz="1200" dirty="0"/>
                        <a:t>5,6, 7</a:t>
                      </a:r>
                    </a:p>
                  </a:txBody>
                  <a:tcPr marL="91439" marR="91439"/>
                </a:tc>
                <a:tc>
                  <a:txBody>
                    <a:bodyPr/>
                    <a:lstStyle/>
                    <a:p>
                      <a:r>
                        <a:rPr lang="es-ES" sz="1200" dirty="0"/>
                        <a:t>9.3, 9.6, 9.11</a:t>
                      </a:r>
                    </a:p>
                  </a:txBody>
                  <a:tcPr marL="91439" marR="91439"/>
                </a:tc>
                <a:tc>
                  <a:txBody>
                    <a:bodyPr/>
                    <a:lstStyle/>
                    <a:p>
                      <a:r>
                        <a:rPr lang="es-ES" sz="1200" dirty="0"/>
                        <a:t>9.4, 9.10, 9.18</a:t>
                      </a:r>
                    </a:p>
                  </a:txBody>
                  <a:tcPr marL="91439" marR="91439"/>
                </a:tc>
                <a:extLst>
                  <a:ext uri="{0D108BD9-81ED-4DB2-BD59-A6C34878D82A}">
                    <a16:rowId xmlns:a16="http://schemas.microsoft.com/office/drawing/2014/main" xmlns="" val="10008"/>
                  </a:ext>
                </a:extLst>
              </a:tr>
            </a:tbl>
          </a:graphicData>
        </a:graphic>
      </p:graphicFrame>
      <p:sp>
        <p:nvSpPr>
          <p:cNvPr id="2" name="Marcador de número de diapositiva 1">
            <a:extLst>
              <a:ext uri="{FF2B5EF4-FFF2-40B4-BE49-F238E27FC236}">
                <a16:creationId xmlns:a16="http://schemas.microsoft.com/office/drawing/2014/main" xmlns="" id="{9B7DA1D1-34F7-4AB2-B6C1-3E1F788B7DCD}"/>
              </a:ext>
            </a:extLst>
          </p:cNvPr>
          <p:cNvSpPr>
            <a:spLocks noGrp="1"/>
          </p:cNvSpPr>
          <p:nvPr>
            <p:ph type="sldNum" sz="quarter" idx="12"/>
          </p:nvPr>
        </p:nvSpPr>
        <p:spPr/>
        <p:txBody>
          <a:bodyPr/>
          <a:lstStyle/>
          <a:p>
            <a:pPr>
              <a:defRPr/>
            </a:pPr>
            <a:fld id="{B853B906-A380-4D10-92C1-BB9F366D5D6D}" type="slidenum">
              <a:rPr lang="es-ES" smtClean="0"/>
              <a:pPr>
                <a:defRPr/>
              </a:pPr>
              <a:t>13</a:t>
            </a:fld>
            <a:endParaRPr lang="es-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9460" name="8 Grupo"/>
          <p:cNvGrpSpPr>
            <a:grpSpLocks/>
          </p:cNvGrpSpPr>
          <p:nvPr/>
        </p:nvGrpSpPr>
        <p:grpSpPr bwMode="auto">
          <a:xfrm>
            <a:off x="2786063" y="6072188"/>
            <a:ext cx="6215062" cy="635000"/>
            <a:chOff x="357158" y="6072206"/>
            <a:chExt cx="6215090" cy="634189"/>
          </a:xfrm>
        </p:grpSpPr>
        <p:sp>
          <p:nvSpPr>
            <p:cNvPr id="1948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948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85750" y="1714500"/>
          <a:ext cx="8501063" cy="3873501"/>
        </p:xfrm>
        <a:graphic>
          <a:graphicData uri="http://schemas.openxmlformats.org/drawingml/2006/table">
            <a:tbl>
              <a:tblPr firstRow="1" bandRow="1">
                <a:tableStyleId>{5C22544A-7EE6-4342-B048-85BDC9FD1C3A}</a:tableStyleId>
              </a:tblPr>
              <a:tblGrid>
                <a:gridCol w="1392415">
                  <a:extLst>
                    <a:ext uri="{9D8B030D-6E8A-4147-A177-3AD203B41FA5}">
                      <a16:colId xmlns:a16="http://schemas.microsoft.com/office/drawing/2014/main" xmlns="" val="20000"/>
                    </a:ext>
                  </a:extLst>
                </a:gridCol>
                <a:gridCol w="7108648">
                  <a:extLst>
                    <a:ext uri="{9D8B030D-6E8A-4147-A177-3AD203B41FA5}">
                      <a16:colId xmlns:a16="http://schemas.microsoft.com/office/drawing/2014/main" xmlns="" val="20001"/>
                    </a:ext>
                  </a:extLst>
                </a:gridCol>
              </a:tblGrid>
              <a:tr h="370900">
                <a:tc>
                  <a:txBody>
                    <a:bodyPr/>
                    <a:lstStyle/>
                    <a:p>
                      <a:r>
                        <a:rPr lang="es-ES" sz="1800" dirty="0"/>
                        <a:t>Actividad</a:t>
                      </a:r>
                    </a:p>
                  </a:txBody>
                  <a:tcPr marL="91439" marR="91439" marT="45727" marB="45727"/>
                </a:tc>
                <a:tc>
                  <a:txBody>
                    <a:bodyPr/>
                    <a:lstStyle/>
                    <a:p>
                      <a:r>
                        <a:rPr lang="es-ES" sz="1800" dirty="0"/>
                        <a:t>Portafolios</a:t>
                      </a:r>
                    </a:p>
                  </a:txBody>
                  <a:tcPr marL="91439" marR="91439" marT="45727" marB="45727"/>
                </a:tc>
                <a:extLst>
                  <a:ext uri="{0D108BD9-81ED-4DB2-BD59-A6C34878D82A}">
                    <a16:rowId xmlns:a16="http://schemas.microsoft.com/office/drawing/2014/main" xmlns="" val="10000"/>
                  </a:ext>
                </a:extLst>
              </a:tr>
              <a:tr h="370900">
                <a:tc>
                  <a:txBody>
                    <a:bodyPr/>
                    <a:lstStyle/>
                    <a:p>
                      <a:r>
                        <a:rPr lang="es-ES" sz="1800" dirty="0"/>
                        <a:t>1</a:t>
                      </a:r>
                    </a:p>
                  </a:txBody>
                  <a:tcPr marL="91439" marR="91439" marT="45727" marB="45727"/>
                </a:tc>
                <a:tc>
                  <a:txBody>
                    <a:bodyPr/>
                    <a:lstStyle/>
                    <a:p>
                      <a:r>
                        <a:rPr lang="es-ES" sz="1800" dirty="0"/>
                        <a:t>Lista</a:t>
                      </a:r>
                      <a:r>
                        <a:rPr lang="es-ES" sz="1800" baseline="0" dirty="0"/>
                        <a:t> de alumnos inscritos Facultad de Economía 2010B</a:t>
                      </a:r>
                      <a:endParaRPr lang="es-ES" sz="1800" dirty="0"/>
                    </a:p>
                  </a:txBody>
                  <a:tcPr marL="91439" marR="91439" marT="45727" marB="45727"/>
                </a:tc>
                <a:extLst>
                  <a:ext uri="{0D108BD9-81ED-4DB2-BD59-A6C34878D82A}">
                    <a16:rowId xmlns:a16="http://schemas.microsoft.com/office/drawing/2014/main" xmlns="" val="10001"/>
                  </a:ext>
                </a:extLst>
              </a:tr>
              <a:tr h="640183">
                <a:tc>
                  <a:txBody>
                    <a:bodyPr/>
                    <a:lstStyle/>
                    <a:p>
                      <a:r>
                        <a:rPr lang="es-ES" sz="1800" dirty="0"/>
                        <a:t>2</a:t>
                      </a:r>
                    </a:p>
                  </a:txBody>
                  <a:tcPr marL="91439" marR="91439" marT="45727" marB="45727"/>
                </a:tc>
                <a:tc>
                  <a:txBody>
                    <a:bodyPr/>
                    <a:lstStyle/>
                    <a:p>
                      <a:r>
                        <a:rPr lang="es-ES" sz="1800" dirty="0"/>
                        <a:t>Base de datos.</a:t>
                      </a:r>
                      <a:r>
                        <a:rPr lang="es-ES" sz="1800" baseline="0" dirty="0"/>
                        <a:t> Revisar en </a:t>
                      </a:r>
                      <a:r>
                        <a:rPr lang="es-ES" sz="1800" baseline="0" dirty="0">
                          <a:solidFill>
                            <a:schemeClr val="accent4">
                              <a:lumMod val="75000"/>
                            </a:schemeClr>
                          </a:solidFill>
                        </a:rPr>
                        <a:t>www.biestadistica.uma.es/baron/apuntes/</a:t>
                      </a:r>
                      <a:endParaRPr lang="es-ES" sz="1800" dirty="0">
                        <a:solidFill>
                          <a:schemeClr val="accent4">
                            <a:lumMod val="75000"/>
                          </a:schemeClr>
                        </a:solidFill>
                      </a:endParaRPr>
                    </a:p>
                  </a:txBody>
                  <a:tcPr marL="91439" marR="91439" marT="45727" marB="45727"/>
                </a:tc>
                <a:extLst>
                  <a:ext uri="{0D108BD9-81ED-4DB2-BD59-A6C34878D82A}">
                    <a16:rowId xmlns:a16="http://schemas.microsoft.com/office/drawing/2014/main" xmlns="" val="10002"/>
                  </a:ext>
                </a:extLst>
              </a:tr>
              <a:tr h="1463276">
                <a:tc>
                  <a:txBody>
                    <a:bodyPr/>
                    <a:lstStyle/>
                    <a:p>
                      <a:r>
                        <a:rPr lang="es-ES" sz="1800" dirty="0"/>
                        <a:t>3</a:t>
                      </a:r>
                    </a:p>
                  </a:txBody>
                  <a:tcPr marL="91439" marR="91439" marT="45727" marB="45727"/>
                </a:tc>
                <a:tc>
                  <a:txBody>
                    <a:bodyPr/>
                    <a:lstStyle/>
                    <a:p>
                      <a:r>
                        <a:rPr lang="es-ES" sz="1800" dirty="0"/>
                        <a:t>Diseño de cuestionario: temática (Problema), Objetivos, variables. Preparar documento de 3 cuartillas sobre</a:t>
                      </a:r>
                      <a:r>
                        <a:rPr lang="es-ES" sz="1800" baseline="0" dirty="0"/>
                        <a:t> “El Diseño de Cuestionarios” de INEGI. Cap. 1-4; pp1-26.</a:t>
                      </a:r>
                      <a:r>
                        <a:rPr lang="es-ES" sz="1800" dirty="0"/>
                        <a:t> </a:t>
                      </a:r>
                    </a:p>
                    <a:p>
                      <a:pPr marL="0" algn="l" rtl="0" eaLnBrk="1" latinLnBrk="0" hangingPunct="1"/>
                      <a:r>
                        <a:rPr kumimoji="0" lang="es-ES" sz="1800" kern="1200" baseline="0" dirty="0">
                          <a:solidFill>
                            <a:schemeClr val="accent4">
                              <a:lumMod val="75000"/>
                            </a:schemeClr>
                          </a:solidFill>
                          <a:latin typeface="+mn-lt"/>
                          <a:ea typeface="+mn-ea"/>
                          <a:cs typeface="+mn-cs"/>
                        </a:rPr>
                        <a:t>http://ctreig.jalisco.gob.mx/normatividad/septiembre_liniamientos/Diseno_Cuestionarios.pdf</a:t>
                      </a:r>
                    </a:p>
                  </a:txBody>
                  <a:tcPr marL="91439" marR="91439" marT="45727" marB="45727"/>
                </a:tc>
                <a:extLst>
                  <a:ext uri="{0D108BD9-81ED-4DB2-BD59-A6C34878D82A}">
                    <a16:rowId xmlns:a16="http://schemas.microsoft.com/office/drawing/2014/main" xmlns="" val="10003"/>
                  </a:ext>
                </a:extLst>
              </a:tr>
              <a:tr h="640183">
                <a:tc>
                  <a:txBody>
                    <a:bodyPr/>
                    <a:lstStyle/>
                    <a:p>
                      <a:r>
                        <a:rPr lang="es-ES" sz="1800" dirty="0"/>
                        <a:t>4</a:t>
                      </a:r>
                    </a:p>
                  </a:txBody>
                  <a:tcPr marL="91439" marR="91439" marT="45727" marB="45727"/>
                </a:tc>
                <a:tc>
                  <a:txBody>
                    <a:bodyPr/>
                    <a:lstStyle/>
                    <a:p>
                      <a:r>
                        <a:rPr lang="es-ES" sz="1800" dirty="0"/>
                        <a:t>Elaborar el primer borrador de cuestionario:</a:t>
                      </a:r>
                      <a:r>
                        <a:rPr lang="es-ES" sz="1800" baseline="0" dirty="0"/>
                        <a:t> destacando los subtemas, las preguntas y, las variables</a:t>
                      </a:r>
                      <a:endParaRPr lang="es-ES" sz="1800" dirty="0"/>
                    </a:p>
                  </a:txBody>
                  <a:tcPr marL="91439" marR="91439" marT="45727" marB="45727"/>
                </a:tc>
                <a:extLst>
                  <a:ext uri="{0D108BD9-81ED-4DB2-BD59-A6C34878D82A}">
                    <a16:rowId xmlns:a16="http://schemas.microsoft.com/office/drawing/2014/main" xmlns="" val="10004"/>
                  </a:ext>
                </a:extLst>
              </a:tr>
              <a:tr h="388059">
                <a:tc>
                  <a:txBody>
                    <a:bodyPr/>
                    <a:lstStyle/>
                    <a:p>
                      <a:r>
                        <a:rPr lang="es-ES" sz="1800" dirty="0"/>
                        <a:t>5</a:t>
                      </a:r>
                    </a:p>
                  </a:txBody>
                  <a:tcPr marL="91439" marR="91439" marT="45727" marB="45727"/>
                </a:tc>
                <a:tc>
                  <a:txBody>
                    <a:bodyPr/>
                    <a:lstStyle/>
                    <a:p>
                      <a:r>
                        <a:rPr lang="es-ES" sz="1800" dirty="0"/>
                        <a:t>Presentar para revisión borrador (firma</a:t>
                      </a:r>
                      <a:r>
                        <a:rPr lang="es-ES" sz="1800" baseline="0" dirty="0"/>
                        <a:t> de avance)</a:t>
                      </a:r>
                      <a:endParaRPr lang="es-ES" sz="1800" dirty="0"/>
                    </a:p>
                  </a:txBody>
                  <a:tcPr marL="91439" marR="91439" marT="45727" marB="45727"/>
                </a:tc>
                <a:extLst>
                  <a:ext uri="{0D108BD9-81ED-4DB2-BD59-A6C34878D82A}">
                    <a16:rowId xmlns:a16="http://schemas.microsoft.com/office/drawing/2014/main" xmlns="" val="10005"/>
                  </a:ext>
                </a:extLst>
              </a:tr>
            </a:tbl>
          </a:graphicData>
        </a:graphic>
      </p:graphicFrame>
      <p:sp>
        <p:nvSpPr>
          <p:cNvPr id="2" name="Marcador de número de diapositiva 1">
            <a:extLst>
              <a:ext uri="{FF2B5EF4-FFF2-40B4-BE49-F238E27FC236}">
                <a16:creationId xmlns:a16="http://schemas.microsoft.com/office/drawing/2014/main" xmlns="" id="{830FEB3C-999E-4D7F-9FEC-1F1CF9CA01D5}"/>
              </a:ext>
            </a:extLst>
          </p:cNvPr>
          <p:cNvSpPr>
            <a:spLocks noGrp="1"/>
          </p:cNvSpPr>
          <p:nvPr>
            <p:ph type="sldNum" sz="quarter" idx="12"/>
          </p:nvPr>
        </p:nvSpPr>
        <p:spPr/>
        <p:txBody>
          <a:bodyPr/>
          <a:lstStyle/>
          <a:p>
            <a:pPr>
              <a:defRPr/>
            </a:pPr>
            <a:fld id="{B853B906-A380-4D10-92C1-BB9F366D5D6D}" type="slidenum">
              <a:rPr lang="es-ES" smtClean="0"/>
              <a:pPr>
                <a:defRPr/>
              </a:pPr>
              <a:t>14</a:t>
            </a:fld>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1000125" y="2000250"/>
            <a:ext cx="2428875" cy="235743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 name="2 Estrella de 5 puntas"/>
          <p:cNvSpPr/>
          <p:nvPr/>
        </p:nvSpPr>
        <p:spPr>
          <a:xfrm>
            <a:off x="2071688" y="26431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 name="3 Estrella de 5 puntas"/>
          <p:cNvSpPr/>
          <p:nvPr/>
        </p:nvSpPr>
        <p:spPr>
          <a:xfrm>
            <a:off x="1214438" y="3000375"/>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 name="4 Estrella de 5 puntas"/>
          <p:cNvSpPr/>
          <p:nvPr/>
        </p:nvSpPr>
        <p:spPr>
          <a:xfrm>
            <a:off x="2500313" y="2214563"/>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6 Estrella de 5 puntas"/>
          <p:cNvSpPr/>
          <p:nvPr/>
        </p:nvSpPr>
        <p:spPr>
          <a:xfrm>
            <a:off x="1428750" y="2286000"/>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 Estrella de 5 puntas"/>
          <p:cNvSpPr/>
          <p:nvPr/>
        </p:nvSpPr>
        <p:spPr>
          <a:xfrm>
            <a:off x="1714500" y="2286000"/>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 name="8 Estrella de 5 puntas"/>
          <p:cNvSpPr/>
          <p:nvPr/>
        </p:nvSpPr>
        <p:spPr>
          <a:xfrm>
            <a:off x="1785938" y="2071688"/>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9 Estrella de 5 puntas"/>
          <p:cNvSpPr/>
          <p:nvPr/>
        </p:nvSpPr>
        <p:spPr>
          <a:xfrm>
            <a:off x="1938338" y="2224088"/>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10 Estrella de 5 puntas"/>
          <p:cNvSpPr/>
          <p:nvPr/>
        </p:nvSpPr>
        <p:spPr>
          <a:xfrm>
            <a:off x="1785938" y="26431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2" name="11 Estrella de 5 puntas"/>
          <p:cNvSpPr/>
          <p:nvPr/>
        </p:nvSpPr>
        <p:spPr>
          <a:xfrm>
            <a:off x="1214438" y="3357563"/>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3" name="12 Estrella de 5 puntas"/>
          <p:cNvSpPr/>
          <p:nvPr/>
        </p:nvSpPr>
        <p:spPr>
          <a:xfrm>
            <a:off x="1714500" y="3143250"/>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13 Estrella de 5 puntas"/>
          <p:cNvSpPr/>
          <p:nvPr/>
        </p:nvSpPr>
        <p:spPr>
          <a:xfrm>
            <a:off x="1671638" y="3457575"/>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5" name="14 Estrella de 5 puntas"/>
          <p:cNvSpPr/>
          <p:nvPr/>
        </p:nvSpPr>
        <p:spPr>
          <a:xfrm>
            <a:off x="1928813" y="2786063"/>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15 Estrella de 5 puntas"/>
          <p:cNvSpPr/>
          <p:nvPr/>
        </p:nvSpPr>
        <p:spPr>
          <a:xfrm>
            <a:off x="1500188" y="3643313"/>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7" name="16 Estrella de 5 puntas"/>
          <p:cNvSpPr/>
          <p:nvPr/>
        </p:nvSpPr>
        <p:spPr>
          <a:xfrm>
            <a:off x="2286000" y="2286000"/>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Estrella de 5 puntas"/>
          <p:cNvSpPr/>
          <p:nvPr/>
        </p:nvSpPr>
        <p:spPr>
          <a:xfrm>
            <a:off x="1357313" y="35004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9" name="18 Estrella de 5 puntas"/>
          <p:cNvSpPr/>
          <p:nvPr/>
        </p:nvSpPr>
        <p:spPr>
          <a:xfrm>
            <a:off x="1071563" y="3143250"/>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0" name="19 Estrella de 5 puntas"/>
          <p:cNvSpPr/>
          <p:nvPr/>
        </p:nvSpPr>
        <p:spPr>
          <a:xfrm>
            <a:off x="1366838" y="3152775"/>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1" name="20 Estrella de 5 puntas"/>
          <p:cNvSpPr/>
          <p:nvPr/>
        </p:nvSpPr>
        <p:spPr>
          <a:xfrm>
            <a:off x="1519238" y="33051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21 Estrella de 5 puntas"/>
          <p:cNvSpPr/>
          <p:nvPr/>
        </p:nvSpPr>
        <p:spPr>
          <a:xfrm>
            <a:off x="2357438" y="2928938"/>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22 Estrella de 5 puntas"/>
          <p:cNvSpPr/>
          <p:nvPr/>
        </p:nvSpPr>
        <p:spPr>
          <a:xfrm>
            <a:off x="1643063" y="2786063"/>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 name="23 Estrella de 5 puntas"/>
          <p:cNvSpPr/>
          <p:nvPr/>
        </p:nvSpPr>
        <p:spPr>
          <a:xfrm>
            <a:off x="1214438" y="3643313"/>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5" name="24 Estrella de 5 puntas"/>
          <p:cNvSpPr/>
          <p:nvPr/>
        </p:nvSpPr>
        <p:spPr>
          <a:xfrm>
            <a:off x="1571625" y="3000375"/>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6" name="25 Estrella de 5 puntas"/>
          <p:cNvSpPr/>
          <p:nvPr/>
        </p:nvSpPr>
        <p:spPr>
          <a:xfrm>
            <a:off x="1857375" y="2500313"/>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7" name="26 Estrella de 5 puntas"/>
          <p:cNvSpPr/>
          <p:nvPr/>
        </p:nvSpPr>
        <p:spPr>
          <a:xfrm>
            <a:off x="2357438" y="2071688"/>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8" name="27 Estrella de 5 puntas"/>
          <p:cNvSpPr/>
          <p:nvPr/>
        </p:nvSpPr>
        <p:spPr>
          <a:xfrm>
            <a:off x="3000375" y="26431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9" name="28 Estrella de 5 puntas"/>
          <p:cNvSpPr/>
          <p:nvPr/>
        </p:nvSpPr>
        <p:spPr>
          <a:xfrm>
            <a:off x="1428750" y="2857500"/>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0" name="29 Estrella de 5 puntas"/>
          <p:cNvSpPr/>
          <p:nvPr/>
        </p:nvSpPr>
        <p:spPr>
          <a:xfrm>
            <a:off x="2428875" y="24288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1" name="30 Estrella de 5 puntas"/>
          <p:cNvSpPr/>
          <p:nvPr/>
        </p:nvSpPr>
        <p:spPr>
          <a:xfrm>
            <a:off x="2714625" y="23574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2" name="31 Estrella de 5 puntas"/>
          <p:cNvSpPr/>
          <p:nvPr/>
        </p:nvSpPr>
        <p:spPr>
          <a:xfrm>
            <a:off x="2071688" y="2428875"/>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3" name="32 Estrella de 5 puntas"/>
          <p:cNvSpPr/>
          <p:nvPr/>
        </p:nvSpPr>
        <p:spPr>
          <a:xfrm>
            <a:off x="2071688" y="2071688"/>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4" name="33 Estrella de 5 puntas"/>
          <p:cNvSpPr/>
          <p:nvPr/>
        </p:nvSpPr>
        <p:spPr>
          <a:xfrm>
            <a:off x="1214438" y="2786063"/>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5" name="34 Estrella de 5 puntas"/>
          <p:cNvSpPr/>
          <p:nvPr/>
        </p:nvSpPr>
        <p:spPr>
          <a:xfrm>
            <a:off x="1785938" y="2928938"/>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6" name="35 Estrella de 5 puntas"/>
          <p:cNvSpPr/>
          <p:nvPr/>
        </p:nvSpPr>
        <p:spPr>
          <a:xfrm>
            <a:off x="1581150" y="2438400"/>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7" name="36 Estrella de 5 puntas"/>
          <p:cNvSpPr/>
          <p:nvPr/>
        </p:nvSpPr>
        <p:spPr>
          <a:xfrm>
            <a:off x="1285875" y="2500313"/>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8" name="37 Estrella de 5 puntas"/>
          <p:cNvSpPr/>
          <p:nvPr/>
        </p:nvSpPr>
        <p:spPr>
          <a:xfrm>
            <a:off x="1438275" y="26527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Estrella de 5 puntas"/>
          <p:cNvSpPr/>
          <p:nvPr/>
        </p:nvSpPr>
        <p:spPr>
          <a:xfrm>
            <a:off x="2295525" y="26527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0" name="39 Estrella de 5 puntas"/>
          <p:cNvSpPr/>
          <p:nvPr/>
        </p:nvSpPr>
        <p:spPr>
          <a:xfrm>
            <a:off x="2143125" y="2928938"/>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Estrella de 5 puntas"/>
          <p:cNvSpPr/>
          <p:nvPr/>
        </p:nvSpPr>
        <p:spPr>
          <a:xfrm>
            <a:off x="2867025" y="2509838"/>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Estrella de 5 puntas"/>
          <p:cNvSpPr/>
          <p:nvPr/>
        </p:nvSpPr>
        <p:spPr>
          <a:xfrm>
            <a:off x="2786063" y="26431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42 Estrella de 5 puntas"/>
          <p:cNvSpPr/>
          <p:nvPr/>
        </p:nvSpPr>
        <p:spPr>
          <a:xfrm>
            <a:off x="2571750" y="271462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4" name="43 Estrella de 5 puntas"/>
          <p:cNvSpPr/>
          <p:nvPr/>
        </p:nvSpPr>
        <p:spPr>
          <a:xfrm>
            <a:off x="2571750" y="2500313"/>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5" name="44 Estrella de 5 puntas"/>
          <p:cNvSpPr/>
          <p:nvPr/>
        </p:nvSpPr>
        <p:spPr>
          <a:xfrm>
            <a:off x="2295525" y="30813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6" name="45 Estrella de 5 puntas"/>
          <p:cNvSpPr/>
          <p:nvPr/>
        </p:nvSpPr>
        <p:spPr>
          <a:xfrm>
            <a:off x="2447925" y="32337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7" name="46 Estrella de 5 puntas"/>
          <p:cNvSpPr/>
          <p:nvPr/>
        </p:nvSpPr>
        <p:spPr>
          <a:xfrm>
            <a:off x="2600325" y="3386138"/>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8" name="47 Estrella de 5 puntas"/>
          <p:cNvSpPr/>
          <p:nvPr/>
        </p:nvSpPr>
        <p:spPr>
          <a:xfrm>
            <a:off x="2752725" y="35385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9" name="48 Estrella de 5 puntas"/>
          <p:cNvSpPr/>
          <p:nvPr/>
        </p:nvSpPr>
        <p:spPr>
          <a:xfrm>
            <a:off x="2905125" y="3690938"/>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Estrella de 5 puntas"/>
          <p:cNvSpPr/>
          <p:nvPr/>
        </p:nvSpPr>
        <p:spPr>
          <a:xfrm>
            <a:off x="2724150" y="286702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1" name="50 Estrella de 5 puntas"/>
          <p:cNvSpPr/>
          <p:nvPr/>
        </p:nvSpPr>
        <p:spPr>
          <a:xfrm>
            <a:off x="2876550" y="3019425"/>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2" name="51 Estrella de 5 puntas"/>
          <p:cNvSpPr/>
          <p:nvPr/>
        </p:nvSpPr>
        <p:spPr>
          <a:xfrm>
            <a:off x="3028950" y="3171825"/>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3" name="52 Estrella de 5 puntas"/>
          <p:cNvSpPr/>
          <p:nvPr/>
        </p:nvSpPr>
        <p:spPr>
          <a:xfrm>
            <a:off x="3181350" y="332422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4" name="53 Estrella de 5 puntas"/>
          <p:cNvSpPr/>
          <p:nvPr/>
        </p:nvSpPr>
        <p:spPr>
          <a:xfrm>
            <a:off x="2509838" y="30813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5" name="54 Estrella de 5 puntas"/>
          <p:cNvSpPr/>
          <p:nvPr/>
        </p:nvSpPr>
        <p:spPr>
          <a:xfrm>
            <a:off x="2662238" y="3233738"/>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6" name="55 Estrella de 5 puntas"/>
          <p:cNvSpPr/>
          <p:nvPr/>
        </p:nvSpPr>
        <p:spPr>
          <a:xfrm>
            <a:off x="2814638" y="33861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7" name="56 Estrella de 5 puntas"/>
          <p:cNvSpPr/>
          <p:nvPr/>
        </p:nvSpPr>
        <p:spPr>
          <a:xfrm>
            <a:off x="2967038" y="35385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8" name="57 Estrella de 5 puntas"/>
          <p:cNvSpPr/>
          <p:nvPr/>
        </p:nvSpPr>
        <p:spPr>
          <a:xfrm>
            <a:off x="1938338" y="3081338"/>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9" name="58 Estrella de 5 puntas"/>
          <p:cNvSpPr/>
          <p:nvPr/>
        </p:nvSpPr>
        <p:spPr>
          <a:xfrm>
            <a:off x="2090738" y="3233738"/>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0" name="59 Estrella de 5 puntas"/>
          <p:cNvSpPr/>
          <p:nvPr/>
        </p:nvSpPr>
        <p:spPr>
          <a:xfrm>
            <a:off x="2243138" y="3386138"/>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1" name="60 Estrella de 5 puntas"/>
          <p:cNvSpPr/>
          <p:nvPr/>
        </p:nvSpPr>
        <p:spPr>
          <a:xfrm>
            <a:off x="2395538" y="35385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2" name="61 Estrella de 5 puntas"/>
          <p:cNvSpPr/>
          <p:nvPr/>
        </p:nvSpPr>
        <p:spPr>
          <a:xfrm>
            <a:off x="2547938" y="36909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3" name="62 Estrella de 5 puntas"/>
          <p:cNvSpPr/>
          <p:nvPr/>
        </p:nvSpPr>
        <p:spPr>
          <a:xfrm>
            <a:off x="2700338" y="3843338"/>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4" name="63 Estrella de 5 puntas"/>
          <p:cNvSpPr/>
          <p:nvPr/>
        </p:nvSpPr>
        <p:spPr>
          <a:xfrm>
            <a:off x="1866900" y="3295650"/>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5" name="64 Estrella de 5 puntas"/>
          <p:cNvSpPr/>
          <p:nvPr/>
        </p:nvSpPr>
        <p:spPr>
          <a:xfrm>
            <a:off x="2019300" y="3448050"/>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6" name="65 Estrella de 5 puntas"/>
          <p:cNvSpPr/>
          <p:nvPr/>
        </p:nvSpPr>
        <p:spPr>
          <a:xfrm>
            <a:off x="2171700" y="3600450"/>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7" name="66 Estrella de 5 puntas"/>
          <p:cNvSpPr/>
          <p:nvPr/>
        </p:nvSpPr>
        <p:spPr>
          <a:xfrm>
            <a:off x="2324100" y="3752850"/>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8" name="67 Estrella de 5 puntas"/>
          <p:cNvSpPr/>
          <p:nvPr/>
        </p:nvSpPr>
        <p:spPr>
          <a:xfrm>
            <a:off x="2476500" y="3905250"/>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9" name="68 Estrella de 5 puntas"/>
          <p:cNvSpPr/>
          <p:nvPr/>
        </p:nvSpPr>
        <p:spPr>
          <a:xfrm>
            <a:off x="2628900" y="4057650"/>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0" name="69 Estrella de 5 puntas"/>
          <p:cNvSpPr/>
          <p:nvPr/>
        </p:nvSpPr>
        <p:spPr>
          <a:xfrm>
            <a:off x="1824038" y="3609975"/>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1" name="70 Estrella de 5 puntas"/>
          <p:cNvSpPr/>
          <p:nvPr/>
        </p:nvSpPr>
        <p:spPr>
          <a:xfrm>
            <a:off x="1976438" y="37623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2" name="71 Estrella de 5 puntas"/>
          <p:cNvSpPr/>
          <p:nvPr/>
        </p:nvSpPr>
        <p:spPr>
          <a:xfrm>
            <a:off x="2128838" y="3914775"/>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3" name="72 Estrella de 5 puntas"/>
          <p:cNvSpPr/>
          <p:nvPr/>
        </p:nvSpPr>
        <p:spPr>
          <a:xfrm>
            <a:off x="2281238" y="40671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4" name="73 Estrella de 5 puntas"/>
          <p:cNvSpPr/>
          <p:nvPr/>
        </p:nvSpPr>
        <p:spPr>
          <a:xfrm>
            <a:off x="1652588" y="3795713"/>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5" name="74 Estrella de 5 puntas"/>
          <p:cNvSpPr/>
          <p:nvPr/>
        </p:nvSpPr>
        <p:spPr>
          <a:xfrm>
            <a:off x="1804988" y="3948113"/>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6" name="75 Estrella de 5 puntas"/>
          <p:cNvSpPr/>
          <p:nvPr/>
        </p:nvSpPr>
        <p:spPr>
          <a:xfrm>
            <a:off x="1957388" y="4100513"/>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7" name="76 Estrella de 5 puntas"/>
          <p:cNvSpPr/>
          <p:nvPr/>
        </p:nvSpPr>
        <p:spPr>
          <a:xfrm>
            <a:off x="3152775" y="27955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8" name="77 Estrella de 5 puntas"/>
          <p:cNvSpPr/>
          <p:nvPr/>
        </p:nvSpPr>
        <p:spPr>
          <a:xfrm>
            <a:off x="3214688" y="3000375"/>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Estrella de 5 puntas"/>
          <p:cNvSpPr/>
          <p:nvPr/>
        </p:nvSpPr>
        <p:spPr>
          <a:xfrm>
            <a:off x="1366838" y="37957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0" name="79 Estrella de 5 puntas"/>
          <p:cNvSpPr/>
          <p:nvPr/>
        </p:nvSpPr>
        <p:spPr>
          <a:xfrm>
            <a:off x="1519238" y="3948113"/>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1" name="80 Estrella de 5 puntas"/>
          <p:cNvSpPr/>
          <p:nvPr/>
        </p:nvSpPr>
        <p:spPr>
          <a:xfrm>
            <a:off x="1671638" y="41005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2" name="81 Elipse"/>
          <p:cNvSpPr/>
          <p:nvPr/>
        </p:nvSpPr>
        <p:spPr>
          <a:xfrm>
            <a:off x="6072188" y="2786063"/>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3" name="82 Estrella de 5 puntas"/>
          <p:cNvSpPr/>
          <p:nvPr/>
        </p:nvSpPr>
        <p:spPr>
          <a:xfrm>
            <a:off x="6357938" y="2928938"/>
            <a:ext cx="142875" cy="142875"/>
          </a:xfrm>
          <a:prstGeom prst="star5">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4" name="83 Estrella de 5 puntas"/>
          <p:cNvSpPr/>
          <p:nvPr/>
        </p:nvSpPr>
        <p:spPr>
          <a:xfrm>
            <a:off x="6215063" y="3214688"/>
            <a:ext cx="142875" cy="142875"/>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5" name="84 Estrella de 5 puntas"/>
          <p:cNvSpPr/>
          <p:nvPr/>
        </p:nvSpPr>
        <p:spPr>
          <a:xfrm>
            <a:off x="6715125" y="30718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6" name="85 Estrella de 5 puntas"/>
          <p:cNvSpPr/>
          <p:nvPr/>
        </p:nvSpPr>
        <p:spPr>
          <a:xfrm>
            <a:off x="6429375" y="3357563"/>
            <a:ext cx="142875" cy="142875"/>
          </a:xfrm>
          <a:prstGeom prst="star5">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7" name="86 Estrella de 5 puntas"/>
          <p:cNvSpPr/>
          <p:nvPr/>
        </p:nvSpPr>
        <p:spPr>
          <a:xfrm>
            <a:off x="6357938" y="3500438"/>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8" name="87 Estrella de 5 puntas"/>
          <p:cNvSpPr/>
          <p:nvPr/>
        </p:nvSpPr>
        <p:spPr>
          <a:xfrm>
            <a:off x="6643688" y="3429000"/>
            <a:ext cx="142875" cy="142875"/>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9" name="88 Estrella de 5 puntas"/>
          <p:cNvSpPr/>
          <p:nvPr/>
        </p:nvSpPr>
        <p:spPr>
          <a:xfrm>
            <a:off x="6143625" y="30003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89 Estrella de 5 puntas"/>
          <p:cNvSpPr/>
          <p:nvPr/>
        </p:nvSpPr>
        <p:spPr>
          <a:xfrm>
            <a:off x="6786563" y="3214688"/>
            <a:ext cx="142875" cy="142875"/>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1" name="90 Estrella de 5 puntas"/>
          <p:cNvSpPr/>
          <p:nvPr/>
        </p:nvSpPr>
        <p:spPr>
          <a:xfrm>
            <a:off x="6572250" y="2857500"/>
            <a:ext cx="142875" cy="142875"/>
          </a:xfrm>
          <a:prstGeom prst="star5">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93" name="92 Conector recto de flecha"/>
          <p:cNvCxnSpPr>
            <a:endCxn id="83" idx="1"/>
          </p:cNvCxnSpPr>
          <p:nvPr/>
        </p:nvCxnSpPr>
        <p:spPr>
          <a:xfrm>
            <a:off x="1785938" y="2357438"/>
            <a:ext cx="4572000" cy="625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5" name="94 Conector recto de flecha"/>
          <p:cNvCxnSpPr>
            <a:stCxn id="58" idx="4"/>
            <a:endCxn id="86" idx="1"/>
          </p:cNvCxnSpPr>
          <p:nvPr/>
        </p:nvCxnSpPr>
        <p:spPr>
          <a:xfrm>
            <a:off x="2081213" y="3135313"/>
            <a:ext cx="4348162" cy="2762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95 Conector recto de flecha"/>
          <p:cNvCxnSpPr/>
          <p:nvPr/>
        </p:nvCxnSpPr>
        <p:spPr>
          <a:xfrm>
            <a:off x="3071813" y="3214688"/>
            <a:ext cx="3714750" cy="7143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96 Conector recto de flecha"/>
          <p:cNvCxnSpPr>
            <a:stCxn id="37" idx="3"/>
          </p:cNvCxnSpPr>
          <p:nvPr/>
        </p:nvCxnSpPr>
        <p:spPr>
          <a:xfrm rot="16200000" flipH="1">
            <a:off x="3558382" y="486569"/>
            <a:ext cx="500062" cy="48133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8" name="97 Conector recto de flecha"/>
          <p:cNvCxnSpPr>
            <a:stCxn id="10" idx="4"/>
            <a:endCxn id="91" idx="0"/>
          </p:cNvCxnSpPr>
          <p:nvPr/>
        </p:nvCxnSpPr>
        <p:spPr>
          <a:xfrm>
            <a:off x="2081213" y="2278063"/>
            <a:ext cx="4562475" cy="57943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9" name="98 Conector recto de flecha"/>
          <p:cNvCxnSpPr>
            <a:endCxn id="84" idx="2"/>
          </p:cNvCxnSpPr>
          <p:nvPr/>
        </p:nvCxnSpPr>
        <p:spPr>
          <a:xfrm flipV="1">
            <a:off x="1285875" y="3357563"/>
            <a:ext cx="4956175" cy="7143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0" name="99 Conector recto de flecha"/>
          <p:cNvCxnSpPr>
            <a:endCxn id="87" idx="2"/>
          </p:cNvCxnSpPr>
          <p:nvPr/>
        </p:nvCxnSpPr>
        <p:spPr>
          <a:xfrm flipV="1">
            <a:off x="2000250" y="3643313"/>
            <a:ext cx="4384675" cy="5000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4" name="113 Conector recto de flecha"/>
          <p:cNvCxnSpPr>
            <a:stCxn id="50" idx="4"/>
            <a:endCxn id="85" idx="1"/>
          </p:cNvCxnSpPr>
          <p:nvPr/>
        </p:nvCxnSpPr>
        <p:spPr>
          <a:xfrm>
            <a:off x="2867025" y="2921000"/>
            <a:ext cx="3848100" cy="2047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7" name="116 Conector recto de flecha"/>
          <p:cNvCxnSpPr>
            <a:endCxn id="88" idx="1"/>
          </p:cNvCxnSpPr>
          <p:nvPr/>
        </p:nvCxnSpPr>
        <p:spPr>
          <a:xfrm flipV="1">
            <a:off x="2500313" y="3482975"/>
            <a:ext cx="4143375" cy="16033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9" name="118 Flecha derecha"/>
          <p:cNvSpPr/>
          <p:nvPr/>
        </p:nvSpPr>
        <p:spPr>
          <a:xfrm>
            <a:off x="1857375" y="1428750"/>
            <a:ext cx="4572000" cy="484188"/>
          </a:xfrm>
          <a:prstGeom prst="right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2"/>
                </a:solidFill>
              </a:rPr>
              <a:t>P r o b a b i l i d a d</a:t>
            </a:r>
          </a:p>
        </p:txBody>
      </p:sp>
      <p:sp>
        <p:nvSpPr>
          <p:cNvPr id="120" name="119 Flecha izquierda"/>
          <p:cNvSpPr/>
          <p:nvPr/>
        </p:nvSpPr>
        <p:spPr>
          <a:xfrm>
            <a:off x="2000250" y="4643438"/>
            <a:ext cx="4500563" cy="484187"/>
          </a:xfrm>
          <a:prstGeom prst="leftArrow">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I</a:t>
            </a:r>
            <a:r>
              <a:rPr lang="es-ES" dirty="0">
                <a:solidFill>
                  <a:schemeClr val="accent2"/>
                </a:solidFill>
              </a:rPr>
              <a:t>I n f e r e n c i a  E s t a d ì s t i c a</a:t>
            </a:r>
            <a:endParaRPr lang="es-ES" dirty="0"/>
          </a:p>
        </p:txBody>
      </p:sp>
      <p:pic>
        <p:nvPicPr>
          <p:cNvPr id="20582" name="101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83" name="8 Grupo"/>
          <p:cNvGrpSpPr>
            <a:grpSpLocks/>
          </p:cNvGrpSpPr>
          <p:nvPr/>
        </p:nvGrpSpPr>
        <p:grpSpPr bwMode="auto">
          <a:xfrm>
            <a:off x="2786063" y="6072188"/>
            <a:ext cx="6215062" cy="635000"/>
            <a:chOff x="357158" y="6072206"/>
            <a:chExt cx="6215090" cy="634189"/>
          </a:xfrm>
        </p:grpSpPr>
        <p:sp>
          <p:nvSpPr>
            <p:cNvPr id="20584" name="104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0585" name="105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Marcador de número de diapositiva 5">
            <a:extLst>
              <a:ext uri="{FF2B5EF4-FFF2-40B4-BE49-F238E27FC236}">
                <a16:creationId xmlns:a16="http://schemas.microsoft.com/office/drawing/2014/main" xmlns="" id="{12B39832-84E1-4F7D-A7D9-190BD886CE42}"/>
              </a:ext>
            </a:extLst>
          </p:cNvPr>
          <p:cNvSpPr>
            <a:spLocks noGrp="1"/>
          </p:cNvSpPr>
          <p:nvPr>
            <p:ph type="sldNum" sz="quarter" idx="12"/>
          </p:nvPr>
        </p:nvSpPr>
        <p:spPr/>
        <p:txBody>
          <a:bodyPr/>
          <a:lstStyle/>
          <a:p>
            <a:pPr>
              <a:defRPr/>
            </a:pPr>
            <a:fld id="{B853B906-A380-4D10-92C1-BB9F366D5D6D}" type="slidenum">
              <a:rPr lang="es-ES" smtClean="0"/>
              <a:pPr>
                <a:defRPr/>
              </a:pPr>
              <a:t>15</a:t>
            </a:fld>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00034" y="1214422"/>
            <a:ext cx="2786082" cy="2062103"/>
          </a:xfrm>
          <a:prstGeom prst="rect">
            <a:avLst/>
          </a:prstGeom>
          <a:effectLst>
            <a:glow rad="228600">
              <a:schemeClr val="accent2">
                <a:satMod val="175000"/>
                <a:alpha val="40000"/>
              </a:schemeClr>
            </a:glow>
          </a:effectLst>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fontAlgn="auto">
              <a:spcBef>
                <a:spcPts val="0"/>
              </a:spcBef>
              <a:spcAft>
                <a:spcPts val="0"/>
              </a:spcAft>
              <a:defRPr/>
            </a:pPr>
            <a:r>
              <a:rPr lang="es-ES" sz="1600" dirty="0"/>
              <a:t>Una población representa el estado de la naturaleza o la forma de las cosas con respecto a un fenómeno aleatorio, el cual puede identificarse a través de una característica medible. </a:t>
            </a:r>
          </a:p>
        </p:txBody>
      </p:sp>
      <p:sp>
        <p:nvSpPr>
          <p:cNvPr id="3" name="2 Elipse"/>
          <p:cNvSpPr/>
          <p:nvPr/>
        </p:nvSpPr>
        <p:spPr>
          <a:xfrm>
            <a:off x="4857752" y="200024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 name="3 Elipse"/>
          <p:cNvSpPr/>
          <p:nvPr/>
        </p:nvSpPr>
        <p:spPr>
          <a:xfrm>
            <a:off x="642910" y="3214686"/>
            <a:ext cx="2286016" cy="2357454"/>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 name="4 Elipse"/>
          <p:cNvSpPr/>
          <p:nvPr/>
        </p:nvSpPr>
        <p:spPr>
          <a:xfrm>
            <a:off x="4929190" y="307181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5 Elipse"/>
          <p:cNvSpPr/>
          <p:nvPr/>
        </p:nvSpPr>
        <p:spPr>
          <a:xfrm>
            <a:off x="3786182" y="307181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6 Elipse"/>
          <p:cNvSpPr/>
          <p:nvPr/>
        </p:nvSpPr>
        <p:spPr>
          <a:xfrm>
            <a:off x="3714744" y="200024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 Elipse"/>
          <p:cNvSpPr/>
          <p:nvPr/>
        </p:nvSpPr>
        <p:spPr>
          <a:xfrm>
            <a:off x="6000760" y="1928802"/>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 name="8 Elipse"/>
          <p:cNvSpPr/>
          <p:nvPr/>
        </p:nvSpPr>
        <p:spPr>
          <a:xfrm>
            <a:off x="6000760" y="307181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9 Elipse"/>
          <p:cNvSpPr/>
          <p:nvPr/>
        </p:nvSpPr>
        <p:spPr>
          <a:xfrm>
            <a:off x="6072198" y="4357694"/>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10 Elipse"/>
          <p:cNvSpPr/>
          <p:nvPr/>
        </p:nvSpPr>
        <p:spPr>
          <a:xfrm>
            <a:off x="7572396" y="4286256"/>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2" name="11 Elipse"/>
          <p:cNvSpPr/>
          <p:nvPr/>
        </p:nvSpPr>
        <p:spPr>
          <a:xfrm>
            <a:off x="7500958" y="3143248"/>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3" name="12 Elipse"/>
          <p:cNvSpPr/>
          <p:nvPr/>
        </p:nvSpPr>
        <p:spPr>
          <a:xfrm>
            <a:off x="7429520" y="2000240"/>
            <a:ext cx="785818" cy="785818"/>
          </a:xfrm>
          <a:prstGeom prst="ellipse">
            <a:avLst/>
          </a:prstGeom>
          <a:solidFill>
            <a:schemeClr val="bg1"/>
          </a:solidFill>
          <a:ln>
            <a:solidFill>
              <a:schemeClr val="accent2"/>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13 Heptágono"/>
          <p:cNvSpPr/>
          <p:nvPr/>
        </p:nvSpPr>
        <p:spPr>
          <a:xfrm>
            <a:off x="1500188" y="357187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15" name="14 Heptágono"/>
          <p:cNvSpPr/>
          <p:nvPr/>
        </p:nvSpPr>
        <p:spPr>
          <a:xfrm>
            <a:off x="1857375" y="4929188"/>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16" name="15 Heptágono"/>
          <p:cNvSpPr/>
          <p:nvPr/>
        </p:nvSpPr>
        <p:spPr>
          <a:xfrm>
            <a:off x="928688" y="4214813"/>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17" name="16 Heptágono"/>
          <p:cNvSpPr/>
          <p:nvPr/>
        </p:nvSpPr>
        <p:spPr>
          <a:xfrm>
            <a:off x="2500313" y="40719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18" name="17 Heptágono"/>
          <p:cNvSpPr/>
          <p:nvPr/>
        </p:nvSpPr>
        <p:spPr>
          <a:xfrm>
            <a:off x="2143125" y="3643313"/>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19" name="18 Heptágono"/>
          <p:cNvSpPr/>
          <p:nvPr/>
        </p:nvSpPr>
        <p:spPr>
          <a:xfrm>
            <a:off x="3857625" y="214312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0" name="19 Heptágono"/>
          <p:cNvSpPr/>
          <p:nvPr/>
        </p:nvSpPr>
        <p:spPr>
          <a:xfrm>
            <a:off x="3857625" y="328612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1" name="20 Heptágono"/>
          <p:cNvSpPr/>
          <p:nvPr/>
        </p:nvSpPr>
        <p:spPr>
          <a:xfrm>
            <a:off x="5000625" y="214312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2" name="21 Heptágono"/>
          <p:cNvSpPr/>
          <p:nvPr/>
        </p:nvSpPr>
        <p:spPr>
          <a:xfrm>
            <a:off x="5072063" y="3357563"/>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3" name="22 Heptágono"/>
          <p:cNvSpPr/>
          <p:nvPr/>
        </p:nvSpPr>
        <p:spPr>
          <a:xfrm>
            <a:off x="6143625" y="214312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4" name="23 Heptágono"/>
          <p:cNvSpPr/>
          <p:nvPr/>
        </p:nvSpPr>
        <p:spPr>
          <a:xfrm>
            <a:off x="6143625" y="328612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1</a:t>
            </a:r>
          </a:p>
        </p:txBody>
      </p:sp>
      <p:sp>
        <p:nvSpPr>
          <p:cNvPr id="25" name="24 Heptágono"/>
          <p:cNvSpPr/>
          <p:nvPr/>
        </p:nvSpPr>
        <p:spPr>
          <a:xfrm>
            <a:off x="6357938" y="23574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26" name="25 Heptágono"/>
          <p:cNvSpPr/>
          <p:nvPr/>
        </p:nvSpPr>
        <p:spPr>
          <a:xfrm>
            <a:off x="6429375" y="4786313"/>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27" name="26 Heptágono"/>
          <p:cNvSpPr/>
          <p:nvPr/>
        </p:nvSpPr>
        <p:spPr>
          <a:xfrm>
            <a:off x="5143500" y="2500313"/>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28" name="27 Heptágono"/>
          <p:cNvSpPr/>
          <p:nvPr/>
        </p:nvSpPr>
        <p:spPr>
          <a:xfrm>
            <a:off x="4000500" y="242887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29" name="28 Heptágono"/>
          <p:cNvSpPr/>
          <p:nvPr/>
        </p:nvSpPr>
        <p:spPr>
          <a:xfrm>
            <a:off x="7572375" y="242887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30" name="29 Heptágono"/>
          <p:cNvSpPr/>
          <p:nvPr/>
        </p:nvSpPr>
        <p:spPr>
          <a:xfrm>
            <a:off x="6143625" y="471487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31" name="30 Heptágono"/>
          <p:cNvSpPr/>
          <p:nvPr/>
        </p:nvSpPr>
        <p:spPr>
          <a:xfrm>
            <a:off x="4071938" y="357187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32" name="31 Heptágono"/>
          <p:cNvSpPr/>
          <p:nvPr/>
        </p:nvSpPr>
        <p:spPr>
          <a:xfrm>
            <a:off x="6357938" y="35004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33" name="32 Heptágono"/>
          <p:cNvSpPr/>
          <p:nvPr/>
        </p:nvSpPr>
        <p:spPr>
          <a:xfrm>
            <a:off x="4143375" y="2071688"/>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34" name="33 Heptágono"/>
          <p:cNvSpPr/>
          <p:nvPr/>
        </p:nvSpPr>
        <p:spPr>
          <a:xfrm>
            <a:off x="7643813" y="35004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35" name="34 Heptágono"/>
          <p:cNvSpPr/>
          <p:nvPr/>
        </p:nvSpPr>
        <p:spPr>
          <a:xfrm>
            <a:off x="5357813" y="214312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36" name="35 Heptágono"/>
          <p:cNvSpPr/>
          <p:nvPr/>
        </p:nvSpPr>
        <p:spPr>
          <a:xfrm>
            <a:off x="4214813" y="328612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37" name="36 Heptágono"/>
          <p:cNvSpPr/>
          <p:nvPr/>
        </p:nvSpPr>
        <p:spPr>
          <a:xfrm>
            <a:off x="7643813" y="207168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38" name="37 Heptágono"/>
          <p:cNvSpPr/>
          <p:nvPr/>
        </p:nvSpPr>
        <p:spPr>
          <a:xfrm>
            <a:off x="5357813" y="35004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39" name="38 Heptágono"/>
          <p:cNvSpPr/>
          <p:nvPr/>
        </p:nvSpPr>
        <p:spPr>
          <a:xfrm>
            <a:off x="6429375" y="3214688"/>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0" name="39 Heptágono"/>
          <p:cNvSpPr/>
          <p:nvPr/>
        </p:nvSpPr>
        <p:spPr>
          <a:xfrm>
            <a:off x="7858125" y="2428875"/>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1" name="40 Heptágono"/>
          <p:cNvSpPr/>
          <p:nvPr/>
        </p:nvSpPr>
        <p:spPr>
          <a:xfrm>
            <a:off x="6357938" y="442912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2" name="41 Heptágono"/>
          <p:cNvSpPr/>
          <p:nvPr/>
        </p:nvSpPr>
        <p:spPr>
          <a:xfrm>
            <a:off x="5357813" y="3143250"/>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3" name="42 Heptágono"/>
          <p:cNvSpPr/>
          <p:nvPr/>
        </p:nvSpPr>
        <p:spPr>
          <a:xfrm>
            <a:off x="6429375" y="2071688"/>
            <a:ext cx="214313"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4" name="43 Heptágono"/>
          <p:cNvSpPr/>
          <p:nvPr/>
        </p:nvSpPr>
        <p:spPr>
          <a:xfrm>
            <a:off x="7786688" y="321468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2</a:t>
            </a:r>
          </a:p>
        </p:txBody>
      </p:sp>
      <p:sp>
        <p:nvSpPr>
          <p:cNvPr id="45" name="44 Heptágono"/>
          <p:cNvSpPr/>
          <p:nvPr/>
        </p:nvSpPr>
        <p:spPr>
          <a:xfrm>
            <a:off x="7929563" y="3500438"/>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46" name="45 Heptágono"/>
          <p:cNvSpPr/>
          <p:nvPr/>
        </p:nvSpPr>
        <p:spPr>
          <a:xfrm>
            <a:off x="7929563" y="4786313"/>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3</a:t>
            </a:r>
          </a:p>
        </p:txBody>
      </p:sp>
      <p:sp>
        <p:nvSpPr>
          <p:cNvPr id="47" name="46 Heptágono"/>
          <p:cNvSpPr/>
          <p:nvPr/>
        </p:nvSpPr>
        <p:spPr>
          <a:xfrm>
            <a:off x="7643813" y="4500563"/>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4</a:t>
            </a:r>
          </a:p>
        </p:txBody>
      </p:sp>
      <p:sp>
        <p:nvSpPr>
          <p:cNvPr id="48" name="47 Heptágono"/>
          <p:cNvSpPr/>
          <p:nvPr/>
        </p:nvSpPr>
        <p:spPr>
          <a:xfrm>
            <a:off x="7929563" y="4429125"/>
            <a:ext cx="214312" cy="285750"/>
          </a:xfrm>
          <a:prstGeom prst="heptagon">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5</a:t>
            </a:r>
          </a:p>
        </p:txBody>
      </p:sp>
      <p:sp>
        <p:nvSpPr>
          <p:cNvPr id="49" name="48 Abrir llave"/>
          <p:cNvSpPr/>
          <p:nvPr/>
        </p:nvSpPr>
        <p:spPr>
          <a:xfrm>
            <a:off x="3143250" y="1643063"/>
            <a:ext cx="500063" cy="4500562"/>
          </a:xfrm>
          <a:prstGeom prst="lef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a:p>
        </p:txBody>
      </p:sp>
      <mc:AlternateContent xmlns:mc="http://schemas.openxmlformats.org/markup-compatibility/2006" xmlns:a14="http://schemas.microsoft.com/office/drawing/2010/main">
        <mc:Choice Requires="a14">
          <p:sp>
            <p:nvSpPr>
              <p:cNvPr id="21578" name="Object 2"/>
              <p:cNvSpPr txBox="1"/>
              <p:nvPr/>
            </p:nvSpPr>
            <p:spPr bwMode="auto">
              <a:xfrm>
                <a:off x="1428750" y="3929063"/>
                <a:ext cx="714375" cy="714375"/>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5</m:t>
                          </m:r>
                        </m:den>
                      </m:f>
                    </m:oMath>
                  </m:oMathPara>
                </a14:m>
                <a:endParaRPr lang="es-MX"/>
              </a:p>
            </p:txBody>
          </p:sp>
        </mc:Choice>
        <mc:Fallback xmlns="">
          <p:sp>
            <p:nvSpPr>
              <p:cNvPr id="21578" name="Object 2"/>
              <p:cNvSpPr txBox="1">
                <a:spLocks noRot="1" noChangeAspect="1" noMove="1" noResize="1" noEditPoints="1" noAdjustHandles="1" noChangeArrowheads="1" noChangeShapeType="1" noTextEdit="1"/>
              </p:cNvSpPr>
              <p:nvPr/>
            </p:nvSpPr>
            <p:spPr bwMode="auto">
              <a:xfrm>
                <a:off x="1428750" y="3929063"/>
                <a:ext cx="714375" cy="714375"/>
              </a:xfrm>
              <a:prstGeom prst="rect">
                <a:avLst/>
              </a:prstGeom>
              <a:blipFill>
                <a:blip r:embed="rId2"/>
                <a:stretch>
                  <a:fillRect/>
                </a:stretch>
              </a:blipFill>
              <a:ln>
                <a:no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1579" name="Object 4"/>
              <p:cNvSpPr txBox="1"/>
              <p:nvPr/>
            </p:nvSpPr>
            <p:spPr bwMode="auto">
              <a:xfrm>
                <a:off x="4071938" y="4572000"/>
                <a:ext cx="830262" cy="714375"/>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10</m:t>
                          </m:r>
                        </m:den>
                      </m:f>
                    </m:oMath>
                  </m:oMathPara>
                </a14:m>
                <a:endParaRPr lang="es-MX"/>
              </a:p>
            </p:txBody>
          </p:sp>
        </mc:Choice>
        <mc:Fallback xmlns="">
          <p:sp>
            <p:nvSpPr>
              <p:cNvPr id="21579" name="Object 4"/>
              <p:cNvSpPr txBox="1">
                <a:spLocks noRot="1" noChangeAspect="1" noMove="1" noResize="1" noEditPoints="1" noAdjustHandles="1" noChangeArrowheads="1" noChangeShapeType="1" noTextEdit="1"/>
              </p:cNvSpPr>
              <p:nvPr/>
            </p:nvSpPr>
            <p:spPr bwMode="auto">
              <a:xfrm>
                <a:off x="4071938" y="4572000"/>
                <a:ext cx="830262" cy="714375"/>
              </a:xfrm>
              <a:prstGeom prst="rect">
                <a:avLst/>
              </a:prstGeom>
              <a:blipFill>
                <a:blip r:embed="rId3"/>
                <a:stretch>
                  <a:fillRect/>
                </a:stretch>
              </a:blipFill>
              <a:ln>
                <a:noFill/>
              </a:ln>
            </p:spPr>
            <p:txBody>
              <a:bodyPr/>
              <a:lstStyle/>
              <a:p>
                <a:r>
                  <a:rPr lang="es-MX">
                    <a:noFill/>
                  </a:rPr>
                  <a:t> </a:t>
                </a:r>
              </a:p>
            </p:txBody>
          </p:sp>
        </mc:Fallback>
      </mc:AlternateContent>
      <p:pic>
        <p:nvPicPr>
          <p:cNvPr id="21580" name="51 Imagen" descr="logo a color UAE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tángulo"/>
          <p:cNvSpPr/>
          <p:nvPr/>
        </p:nvSpPr>
        <p:spPr>
          <a:xfrm>
            <a:off x="221456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21582" name="8 Grupo"/>
          <p:cNvGrpSpPr>
            <a:grpSpLocks/>
          </p:cNvGrpSpPr>
          <p:nvPr/>
        </p:nvGrpSpPr>
        <p:grpSpPr bwMode="auto">
          <a:xfrm>
            <a:off x="2786063" y="6072188"/>
            <a:ext cx="6215062" cy="635000"/>
            <a:chOff x="357158" y="6072206"/>
            <a:chExt cx="6215090" cy="634189"/>
          </a:xfrm>
        </p:grpSpPr>
        <p:sp>
          <p:nvSpPr>
            <p:cNvPr id="21583" name="54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1584" name="55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0" name="Marcador de número de diapositiva 49">
            <a:extLst>
              <a:ext uri="{FF2B5EF4-FFF2-40B4-BE49-F238E27FC236}">
                <a16:creationId xmlns:a16="http://schemas.microsoft.com/office/drawing/2014/main" xmlns="" id="{AA2F9AE8-19D4-473F-A557-BA051042254F}"/>
              </a:ext>
            </a:extLst>
          </p:cNvPr>
          <p:cNvSpPr>
            <a:spLocks noGrp="1"/>
          </p:cNvSpPr>
          <p:nvPr>
            <p:ph type="sldNum" sz="quarter" idx="12"/>
          </p:nvPr>
        </p:nvSpPr>
        <p:spPr/>
        <p:txBody>
          <a:bodyPr/>
          <a:lstStyle/>
          <a:p>
            <a:pPr>
              <a:defRPr/>
            </a:pPr>
            <a:fld id="{B853B906-A380-4D10-92C1-BB9F366D5D6D}" type="slidenum">
              <a:rPr lang="es-ES" smtClean="0"/>
              <a:pPr>
                <a:defRPr/>
              </a:pPr>
              <a:t>16</a:t>
            </a:fld>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2532" name="8 Grupo"/>
          <p:cNvGrpSpPr>
            <a:grpSpLocks/>
          </p:cNvGrpSpPr>
          <p:nvPr/>
        </p:nvGrpSpPr>
        <p:grpSpPr bwMode="auto">
          <a:xfrm>
            <a:off x="2786063" y="6072188"/>
            <a:ext cx="6215062" cy="635000"/>
            <a:chOff x="357158" y="6072206"/>
            <a:chExt cx="6215090" cy="634189"/>
          </a:xfrm>
        </p:grpSpPr>
        <p:sp>
          <p:nvSpPr>
            <p:cNvPr id="22553"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2554"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8 CuadroTexto"/>
          <p:cNvSpPr txBox="1"/>
          <p:nvPr/>
        </p:nvSpPr>
        <p:spPr>
          <a:xfrm>
            <a:off x="1357290" y="1000108"/>
            <a:ext cx="1433406" cy="461665"/>
          </a:xfrm>
          <a:prstGeom prst="rect">
            <a:avLst/>
          </a:prstGeom>
          <a:solidFill>
            <a:schemeClr val="accent1"/>
          </a:solidFill>
        </p:spPr>
        <p:txBody>
          <a:bodyPr wrap="none">
            <a:spAutoFit/>
          </a:bodyPr>
          <a:lstStyle/>
          <a:p>
            <a:pPr>
              <a:defRPr/>
            </a:pPr>
            <a:r>
              <a:rPr lang="es-ES" sz="2400" dirty="0">
                <a:ln>
                  <a:solidFill>
                    <a:schemeClr val="bg1"/>
                  </a:solidFill>
                </a:ln>
                <a:solidFill>
                  <a:schemeClr val="bg1"/>
                </a:solidFill>
              </a:rPr>
              <a:t>Batería 1</a:t>
            </a:r>
          </a:p>
        </p:txBody>
      </p:sp>
      <p:sp>
        <p:nvSpPr>
          <p:cNvPr id="22534" name="11 Rectángulo"/>
          <p:cNvSpPr>
            <a:spLocks noChangeArrowheads="1"/>
          </p:cNvSpPr>
          <p:nvPr/>
        </p:nvSpPr>
        <p:spPr bwMode="auto">
          <a:xfrm>
            <a:off x="357188" y="1582738"/>
            <a:ext cx="84296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MX" altLang="es-MX"/>
              <a:t>A.7.19 – La media de una población es 200 y su desviación estándar es 50.</a:t>
            </a:r>
          </a:p>
          <a:p>
            <a:pPr eaLnBrk="1" hangingPunct="1"/>
            <a:r>
              <a:rPr lang="es-MX" altLang="es-MX"/>
              <a:t>               suponga que se selecciona una MAS de tamaño 100 y se usa     para</a:t>
            </a:r>
          </a:p>
          <a:p>
            <a:pPr eaLnBrk="1" hangingPunct="1"/>
            <a:r>
              <a:rPr lang="es-MX" altLang="es-MX"/>
              <a:t>               estimar     .</a:t>
            </a:r>
          </a:p>
          <a:p>
            <a:pPr eaLnBrk="1" hangingPunct="1"/>
            <a:r>
              <a:rPr lang="es-MX" altLang="es-MX"/>
              <a:t>               </a:t>
            </a:r>
          </a:p>
          <a:p>
            <a:pPr eaLnBrk="1" hangingPunct="1"/>
            <a:r>
              <a:rPr lang="es-MX" altLang="es-MX"/>
              <a:t>               a) ¿Cuál es la probabilidad de que la diferencia entre la media muestral </a:t>
            </a:r>
          </a:p>
          <a:p>
            <a:pPr eaLnBrk="1" hangingPunct="1"/>
            <a:r>
              <a:rPr lang="es-MX" altLang="es-MX"/>
              <a:t>                    y la media poblacional no sea mayor que       ?</a:t>
            </a:r>
          </a:p>
          <a:p>
            <a:pPr eaLnBrk="1" hangingPunct="1"/>
            <a:r>
              <a:rPr lang="es-MX" altLang="es-MX"/>
              <a:t>               b) ¿De que la diferencia entre la media muestral y la media poblacional</a:t>
            </a:r>
          </a:p>
          <a:p>
            <a:pPr eaLnBrk="1" hangingPunct="1"/>
            <a:r>
              <a:rPr lang="es-MX" altLang="es-MX"/>
              <a:t>                    no sea mayor que          ?</a:t>
            </a:r>
            <a:endParaRPr lang="es-ES" altLang="es-MX"/>
          </a:p>
        </p:txBody>
      </p:sp>
      <mc:AlternateContent xmlns:mc="http://schemas.openxmlformats.org/markup-compatibility/2006" xmlns:a14="http://schemas.microsoft.com/office/drawing/2010/main">
        <mc:Choice Requires="a14">
          <p:sp>
            <p:nvSpPr>
              <p:cNvPr id="22535" name="Object 2"/>
              <p:cNvSpPr txBox="1"/>
              <p:nvPr/>
            </p:nvSpPr>
            <p:spPr bwMode="auto">
              <a:xfrm>
                <a:off x="7715250" y="1928813"/>
                <a:ext cx="230188"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oMath>
                  </m:oMathPara>
                </a14:m>
                <a:endParaRPr lang="es-MX"/>
              </a:p>
            </p:txBody>
          </p:sp>
        </mc:Choice>
        <mc:Fallback xmlns="">
          <p:sp>
            <p:nvSpPr>
              <p:cNvPr id="22535" name="Object 2"/>
              <p:cNvSpPr txBox="1">
                <a:spLocks noRot="1" noChangeAspect="1" noMove="1" noResize="1" noEditPoints="1" noAdjustHandles="1" noChangeArrowheads="1" noChangeShapeType="1" noTextEdit="1"/>
              </p:cNvSpPr>
              <p:nvPr/>
            </p:nvSpPr>
            <p:spPr bwMode="auto">
              <a:xfrm>
                <a:off x="7715250" y="1928813"/>
                <a:ext cx="230188" cy="21431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2536" name="Object 3"/>
              <p:cNvSpPr txBox="1"/>
              <p:nvPr/>
            </p:nvSpPr>
            <p:spPr bwMode="auto">
              <a:xfrm>
                <a:off x="2143125" y="2214563"/>
                <a:ext cx="2635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22536" name="Object 3"/>
              <p:cNvSpPr txBox="1">
                <a:spLocks noRot="1" noChangeAspect="1" noMove="1" noResize="1" noEditPoints="1" noAdjustHandles="1" noChangeArrowheads="1" noChangeShapeType="1" noTextEdit="1"/>
              </p:cNvSpPr>
              <p:nvPr/>
            </p:nvSpPr>
            <p:spPr bwMode="auto">
              <a:xfrm>
                <a:off x="2143125" y="2214563"/>
                <a:ext cx="263525" cy="2857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2537" name="Object 4"/>
              <p:cNvSpPr txBox="1"/>
              <p:nvPr/>
            </p:nvSpPr>
            <p:spPr bwMode="auto">
              <a:xfrm>
                <a:off x="5929313" y="3000375"/>
                <a:ext cx="36671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±5</m:t>
                      </m:r>
                    </m:oMath>
                  </m:oMathPara>
                </a14:m>
                <a:endParaRPr lang="es-MX"/>
              </a:p>
            </p:txBody>
          </p:sp>
        </mc:Choice>
        <mc:Fallback xmlns="">
          <p:sp>
            <p:nvSpPr>
              <p:cNvPr id="22537" name="Object 4"/>
              <p:cNvSpPr txBox="1">
                <a:spLocks noRot="1" noChangeAspect="1" noMove="1" noResize="1" noEditPoints="1" noAdjustHandles="1" noChangeArrowheads="1" noChangeShapeType="1" noTextEdit="1"/>
              </p:cNvSpPr>
              <p:nvPr/>
            </p:nvSpPr>
            <p:spPr bwMode="auto">
              <a:xfrm>
                <a:off x="5929313" y="3000375"/>
                <a:ext cx="366712" cy="2857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2538" name="Object 5"/>
              <p:cNvSpPr txBox="1"/>
              <p:nvPr/>
            </p:nvSpPr>
            <p:spPr bwMode="auto">
              <a:xfrm>
                <a:off x="3643313" y="3571875"/>
                <a:ext cx="46831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±10</m:t>
                      </m:r>
                    </m:oMath>
                  </m:oMathPara>
                </a14:m>
                <a:endParaRPr lang="es-MX"/>
              </a:p>
            </p:txBody>
          </p:sp>
        </mc:Choice>
        <mc:Fallback xmlns="">
          <p:sp>
            <p:nvSpPr>
              <p:cNvPr id="22538" name="Object 5"/>
              <p:cNvSpPr txBox="1">
                <a:spLocks noRot="1" noChangeAspect="1" noMove="1" noResize="1" noEditPoints="1" noAdjustHandles="1" noChangeArrowheads="1" noChangeShapeType="1" noTextEdit="1"/>
              </p:cNvSpPr>
              <p:nvPr/>
            </p:nvSpPr>
            <p:spPr bwMode="auto">
              <a:xfrm>
                <a:off x="3643313" y="3571875"/>
                <a:ext cx="468312" cy="285750"/>
              </a:xfrm>
              <a:prstGeom prst="rect">
                <a:avLst/>
              </a:prstGeom>
              <a:blipFill>
                <a:blip r:embed="rId7"/>
                <a:stretch>
                  <a:fillRect/>
                </a:stretch>
              </a:blipFill>
              <a:ln>
                <a:noFill/>
              </a:ln>
              <a:effectLst/>
            </p:spPr>
            <p:txBody>
              <a:bodyPr/>
              <a:lstStyle/>
              <a:p>
                <a:r>
                  <a:rPr lang="es-MX">
                    <a:noFill/>
                  </a:rPr>
                  <a:t> </a:t>
                </a:r>
              </a:p>
            </p:txBody>
          </p:sp>
        </mc:Fallback>
      </mc:AlternateContent>
      <p:graphicFrame>
        <p:nvGraphicFramePr>
          <p:cNvPr id="13" name="12 Tabla"/>
          <p:cNvGraphicFramePr>
            <a:graphicFrameLocks noGrp="1"/>
          </p:cNvGraphicFramePr>
          <p:nvPr/>
        </p:nvGraphicFramePr>
        <p:xfrm>
          <a:off x="1714500" y="4357688"/>
          <a:ext cx="6096000" cy="18288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370840">
                <a:tc>
                  <a:txBody>
                    <a:bodyPr/>
                    <a:lstStyle/>
                    <a:p>
                      <a:r>
                        <a:rPr lang="es-MX" dirty="0"/>
                        <a:t>Datos</a:t>
                      </a:r>
                      <a:endParaRPr lang="es-ES" dirty="0"/>
                    </a:p>
                  </a:txBody>
                  <a:tcPr/>
                </a:tc>
                <a:tc>
                  <a:txBody>
                    <a:bodyPr/>
                    <a:lstStyle/>
                    <a:p>
                      <a:r>
                        <a:rPr lang="es-MX" dirty="0"/>
                        <a:t>Formalización de preguntas</a:t>
                      </a:r>
                      <a:endParaRPr lang="es-ES" dirty="0"/>
                    </a:p>
                  </a:txBody>
                  <a:tcPr/>
                </a:tc>
                <a:extLst>
                  <a:ext uri="{0D108BD9-81ED-4DB2-BD59-A6C34878D82A}">
                    <a16:rowId xmlns:a16="http://schemas.microsoft.com/office/drawing/2014/main" xmlns="" val="10000"/>
                  </a:ext>
                </a:extLst>
              </a:tr>
              <a:tr h="370840">
                <a:tc>
                  <a:txBody>
                    <a:bodyPr/>
                    <a:lstStyle/>
                    <a:p>
                      <a:pPr>
                        <a:buFont typeface="Wingdings" pitchFamily="2" charset="2"/>
                        <a:buChar char="ü"/>
                      </a:pPr>
                      <a:r>
                        <a:rPr lang="es-MX" dirty="0"/>
                        <a:t>.</a:t>
                      </a:r>
                    </a:p>
                    <a:p>
                      <a:pPr>
                        <a:buFont typeface="Wingdings" pitchFamily="2" charset="2"/>
                        <a:buChar char="ü"/>
                      </a:pPr>
                      <a:r>
                        <a:rPr lang="es-MX" dirty="0"/>
                        <a:t>.</a:t>
                      </a:r>
                    </a:p>
                    <a:p>
                      <a:pPr>
                        <a:buFont typeface="Wingdings" pitchFamily="2" charset="2"/>
                        <a:buChar char="ü"/>
                      </a:pPr>
                      <a:r>
                        <a:rPr lang="es-MX" dirty="0"/>
                        <a:t>.</a:t>
                      </a:r>
                    </a:p>
                    <a:p>
                      <a:pPr>
                        <a:buFont typeface="Wingdings" pitchFamily="2" charset="2"/>
                        <a:buChar char="ü"/>
                      </a:pPr>
                      <a:r>
                        <a:rPr lang="es-MX" dirty="0"/>
                        <a:t>.</a:t>
                      </a:r>
                    </a:p>
                  </a:txBody>
                  <a:tcPr/>
                </a:tc>
                <a:tc>
                  <a:txBody>
                    <a:bodyPr/>
                    <a:lstStyle/>
                    <a:p>
                      <a:r>
                        <a:rPr lang="es-MX" dirty="0"/>
                        <a:t>a) </a:t>
                      </a:r>
                    </a:p>
                    <a:p>
                      <a:endParaRPr lang="es-MX" dirty="0"/>
                    </a:p>
                    <a:p>
                      <a:r>
                        <a:rPr lang="es-MX" dirty="0"/>
                        <a:t>b)</a:t>
                      </a:r>
                      <a:endParaRPr lang="es-ES" dirty="0"/>
                    </a:p>
                  </a:txBody>
                  <a:tcPr/>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2550" name="Object 2"/>
              <p:cNvSpPr txBox="1"/>
              <p:nvPr/>
            </p:nvSpPr>
            <p:spPr bwMode="auto">
              <a:xfrm>
                <a:off x="2143125" y="5000625"/>
                <a:ext cx="1898650" cy="11557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=200</m:t>
                      </m:r>
                    </m:oMath>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=50</m:t>
                      </m:r>
                    </m:oMath>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=100</m:t>
                      </m:r>
                    </m:oMath>
                    <m:oMath xmlns:m="http://schemas.openxmlformats.org/officeDocument/2006/math">
                      <m:r>
                        <m:rPr>
                          <m:nor/>
                        </m:rPr>
                        <a:rPr lang="es-MX" i="0">
                          <a:solidFill>
                            <a:srgbClr val="000000"/>
                          </a:solidFill>
                          <a:latin typeface="Cambria Math" panose="02040503050406030204" pitchFamily="18" charset="0"/>
                        </a:rPr>
                        <m:t>Se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usa</m:t>
                      </m:r>
                      <m:r>
                        <m:rPr>
                          <m:nor/>
                        </m:rPr>
                        <a:rPr lang="es-MX" i="0">
                          <a:solidFill>
                            <a:srgbClr val="000000"/>
                          </a:solidFill>
                          <a:latin typeface="Cambria Math" panose="02040503050406030204" pitchFamily="18" charset="0"/>
                        </a:rPr>
                        <m:t> </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𝑥</m:t>
                          </m:r>
                        </m:e>
                      </m:acc>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para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estimar</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𝜇</m:t>
                      </m:r>
                    </m:oMath>
                  </m:oMathPara>
                </a14:m>
                <a:endParaRPr lang="es-MX"/>
              </a:p>
            </p:txBody>
          </p:sp>
        </mc:Choice>
        <mc:Fallback xmlns="">
          <p:sp>
            <p:nvSpPr>
              <p:cNvPr id="22550" name="Object 2"/>
              <p:cNvSpPr txBox="1">
                <a:spLocks noRot="1" noChangeAspect="1" noMove="1" noResize="1" noEditPoints="1" noAdjustHandles="1" noChangeArrowheads="1" noChangeShapeType="1" noTextEdit="1"/>
              </p:cNvSpPr>
              <p:nvPr/>
            </p:nvSpPr>
            <p:spPr bwMode="auto">
              <a:xfrm>
                <a:off x="2143125" y="5000625"/>
                <a:ext cx="1898650" cy="1155700"/>
              </a:xfrm>
              <a:prstGeom prst="rect">
                <a:avLst/>
              </a:prstGeom>
              <a:blipFill>
                <a:blip r:embed="rId8"/>
                <a:stretch>
                  <a:fillRect b="-105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2551" name="Object 7"/>
              <p:cNvSpPr txBox="1"/>
              <p:nvPr/>
            </p:nvSpPr>
            <p:spPr bwMode="auto">
              <a:xfrm>
                <a:off x="5143500" y="5000625"/>
                <a:ext cx="1285875" cy="3063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≤5</m:t>
                          </m:r>
                        </m:e>
                      </m:d>
                      <m:r>
                        <a:rPr lang="es-MX" i="1">
                          <a:solidFill>
                            <a:srgbClr val="000000"/>
                          </a:solidFill>
                          <a:latin typeface="Cambria Math" panose="02040503050406030204" pitchFamily="18" charset="0"/>
                        </a:rPr>
                        <m:t>=?</m:t>
                      </m:r>
                    </m:oMath>
                  </m:oMathPara>
                </a14:m>
                <a:endParaRPr lang="es-MX"/>
              </a:p>
            </p:txBody>
          </p:sp>
        </mc:Choice>
        <mc:Fallback xmlns="">
          <p:sp>
            <p:nvSpPr>
              <p:cNvPr id="22551" name="Object 7"/>
              <p:cNvSpPr txBox="1">
                <a:spLocks noRot="1" noChangeAspect="1" noMove="1" noResize="1" noEditPoints="1" noAdjustHandles="1" noChangeArrowheads="1" noChangeShapeType="1" noTextEdit="1"/>
              </p:cNvSpPr>
              <p:nvPr/>
            </p:nvSpPr>
            <p:spPr bwMode="auto">
              <a:xfrm>
                <a:off x="5143500" y="5000625"/>
                <a:ext cx="1285875" cy="306388"/>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2552" name="Object 8"/>
              <p:cNvSpPr txBox="1"/>
              <p:nvPr/>
            </p:nvSpPr>
            <p:spPr bwMode="auto">
              <a:xfrm>
                <a:off x="5143500" y="5500688"/>
                <a:ext cx="1362075" cy="306387"/>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≤10</m:t>
                          </m:r>
                        </m:e>
                      </m:d>
                      <m:r>
                        <a:rPr lang="es-MX" i="1">
                          <a:solidFill>
                            <a:srgbClr val="000000"/>
                          </a:solidFill>
                          <a:latin typeface="Cambria Math" panose="02040503050406030204" pitchFamily="18" charset="0"/>
                        </a:rPr>
                        <m:t>=?</m:t>
                      </m:r>
                    </m:oMath>
                  </m:oMathPara>
                </a14:m>
                <a:endParaRPr lang="es-MX"/>
              </a:p>
            </p:txBody>
          </p:sp>
        </mc:Choice>
        <mc:Fallback xmlns="">
          <p:sp>
            <p:nvSpPr>
              <p:cNvPr id="22552" name="Object 8"/>
              <p:cNvSpPr txBox="1">
                <a:spLocks noRot="1" noChangeAspect="1" noMove="1" noResize="1" noEditPoints="1" noAdjustHandles="1" noChangeArrowheads="1" noChangeShapeType="1" noTextEdit="1"/>
              </p:cNvSpPr>
              <p:nvPr/>
            </p:nvSpPr>
            <p:spPr bwMode="auto">
              <a:xfrm>
                <a:off x="5143500" y="5500688"/>
                <a:ext cx="1362075" cy="306387"/>
              </a:xfrm>
              <a:prstGeom prst="rect">
                <a:avLst/>
              </a:prstGeom>
              <a:blipFill>
                <a:blip r:embed="rId10"/>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B07B25A7-3017-43E8-96D5-75C838BEEF01}"/>
              </a:ext>
            </a:extLst>
          </p:cNvPr>
          <p:cNvSpPr>
            <a:spLocks noGrp="1"/>
          </p:cNvSpPr>
          <p:nvPr>
            <p:ph type="sldNum" sz="quarter" idx="12"/>
          </p:nvPr>
        </p:nvSpPr>
        <p:spPr/>
        <p:txBody>
          <a:bodyPr/>
          <a:lstStyle/>
          <a:p>
            <a:pPr>
              <a:defRPr/>
            </a:pPr>
            <a:fld id="{B853B906-A380-4D10-92C1-BB9F366D5D6D}" type="slidenum">
              <a:rPr lang="es-ES" smtClean="0"/>
              <a:pPr>
                <a:defRPr/>
              </a:pPr>
              <a:t>17</a:t>
            </a:fld>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1 Imagen" descr="normal-distributi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00750" y="1928813"/>
            <a:ext cx="200025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5 Conector recto"/>
          <p:cNvCxnSpPr/>
          <p:nvPr/>
        </p:nvCxnSpPr>
        <p:spPr>
          <a:xfrm>
            <a:off x="6000750" y="1285875"/>
            <a:ext cx="1928813"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16200000" flipH="1">
            <a:off x="4250531" y="3107532"/>
            <a:ext cx="5500687"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6000750" y="3214688"/>
            <a:ext cx="2000250" cy="21431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23558" name="1 Imagen" descr="normal-distributi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00750" y="4000500"/>
            <a:ext cx="200025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3559" name="Object 12"/>
              <p:cNvSpPr txBox="1"/>
              <p:nvPr/>
            </p:nvSpPr>
            <p:spPr bwMode="auto">
              <a:xfrm>
                <a:off x="8072438" y="1143000"/>
                <a:ext cx="230187"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𝑋</m:t>
                      </m:r>
                    </m:oMath>
                  </m:oMathPara>
                </a14:m>
                <a:endParaRPr lang="es-MX"/>
              </a:p>
            </p:txBody>
          </p:sp>
        </mc:Choice>
        <mc:Fallback xmlns="">
          <p:sp>
            <p:nvSpPr>
              <p:cNvPr id="23559" name="Object 12"/>
              <p:cNvSpPr txBox="1">
                <a:spLocks noRot="1" noChangeAspect="1" noMove="1" noResize="1" noEditPoints="1" noAdjustHandles="1" noChangeArrowheads="1" noChangeShapeType="1" noTextEdit="1"/>
              </p:cNvSpPr>
              <p:nvPr/>
            </p:nvSpPr>
            <p:spPr bwMode="auto">
              <a:xfrm>
                <a:off x="8072438" y="1143000"/>
                <a:ext cx="230187" cy="214313"/>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60" name="Object 13"/>
              <p:cNvSpPr txBox="1"/>
              <p:nvPr/>
            </p:nvSpPr>
            <p:spPr bwMode="auto">
              <a:xfrm>
                <a:off x="8143875" y="3143250"/>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23560" name="Object 13"/>
              <p:cNvSpPr txBox="1">
                <a:spLocks noRot="1" noChangeAspect="1" noMove="1" noResize="1" noEditPoints="1" noAdjustHandles="1" noChangeArrowheads="1" noChangeShapeType="1" noTextEdit="1"/>
              </p:cNvSpPr>
              <p:nvPr/>
            </p:nvSpPr>
            <p:spPr bwMode="auto">
              <a:xfrm>
                <a:off x="8143875" y="3143250"/>
                <a:ext cx="254000" cy="2857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61" name="Object 14"/>
              <p:cNvSpPr txBox="1"/>
              <p:nvPr/>
            </p:nvSpPr>
            <p:spPr bwMode="auto">
              <a:xfrm>
                <a:off x="8143875" y="5143500"/>
                <a:ext cx="214313"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oMath>
                  </m:oMathPara>
                </a14:m>
                <a:endParaRPr lang="es-MX"/>
              </a:p>
            </p:txBody>
          </p:sp>
        </mc:Choice>
        <mc:Fallback xmlns="">
          <p:sp>
            <p:nvSpPr>
              <p:cNvPr id="23561" name="Object 14"/>
              <p:cNvSpPr txBox="1">
                <a:spLocks noRot="1" noChangeAspect="1" noMove="1" noResize="1" noEditPoints="1" noAdjustHandles="1" noChangeArrowheads="1" noChangeShapeType="1" noTextEdit="1"/>
              </p:cNvSpPr>
              <p:nvPr/>
            </p:nvSpPr>
            <p:spPr bwMode="auto">
              <a:xfrm>
                <a:off x="8143875" y="5143500"/>
                <a:ext cx="214313" cy="231775"/>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62" name="Object 16"/>
              <p:cNvSpPr txBox="1"/>
              <p:nvPr/>
            </p:nvSpPr>
            <p:spPr bwMode="auto">
              <a:xfrm>
                <a:off x="6627813" y="3143250"/>
                <a:ext cx="82391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=200</m:t>
                      </m:r>
                    </m:oMath>
                  </m:oMathPara>
                </a14:m>
                <a:endParaRPr lang="es-MX"/>
              </a:p>
            </p:txBody>
          </p:sp>
        </mc:Choice>
        <mc:Fallback xmlns="">
          <p:sp>
            <p:nvSpPr>
              <p:cNvPr id="23562" name="Object 16"/>
              <p:cNvSpPr txBox="1">
                <a:spLocks noRot="1" noChangeAspect="1" noMove="1" noResize="1" noEditPoints="1" noAdjustHandles="1" noChangeArrowheads="1" noChangeShapeType="1" noTextEdit="1"/>
              </p:cNvSpPr>
              <p:nvPr/>
            </p:nvSpPr>
            <p:spPr bwMode="auto">
              <a:xfrm>
                <a:off x="6627813" y="3143250"/>
                <a:ext cx="823912" cy="285750"/>
              </a:xfrm>
              <a:prstGeom prst="rect">
                <a:avLst/>
              </a:prstGeom>
              <a:blipFill>
                <a:blip r:embed="rId6"/>
                <a:stretch>
                  <a:fillRect/>
                </a:stretch>
              </a:blipFill>
              <a:ln>
                <a:noFill/>
              </a:ln>
              <a:effectLst/>
            </p:spPr>
            <p:txBody>
              <a:bodyPr/>
              <a:lstStyle/>
              <a:p>
                <a:r>
                  <a:rPr lang="es-MX">
                    <a:noFill/>
                  </a:rPr>
                  <a:t> </a:t>
                </a:r>
              </a:p>
            </p:txBody>
          </p:sp>
        </mc:Fallback>
      </mc:AlternateContent>
      <p:sp>
        <p:nvSpPr>
          <p:cNvPr id="23563" name="25 CuadroTexto"/>
          <p:cNvSpPr txBox="1">
            <a:spLocks noChangeArrowheads="1"/>
          </p:cNvSpPr>
          <p:nvPr/>
        </p:nvSpPr>
        <p:spPr bwMode="auto">
          <a:xfrm>
            <a:off x="6715125" y="142875"/>
            <a:ext cx="571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6000"/>
              <a:t>?</a:t>
            </a:r>
          </a:p>
        </p:txBody>
      </p:sp>
      <mc:AlternateContent xmlns:mc="http://schemas.openxmlformats.org/markup-compatibility/2006" xmlns:a14="http://schemas.microsoft.com/office/drawing/2010/main">
        <mc:Choice Requires="a14">
          <p:sp>
            <p:nvSpPr>
              <p:cNvPr id="23564" name="Object 17"/>
              <p:cNvSpPr txBox="1"/>
              <p:nvPr/>
            </p:nvSpPr>
            <p:spPr bwMode="auto">
              <a:xfrm>
                <a:off x="7358063" y="642938"/>
                <a:ext cx="550862"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=50</m:t>
                      </m:r>
                    </m:oMath>
                  </m:oMathPara>
                </a14:m>
                <a:endParaRPr lang="es-MX"/>
              </a:p>
            </p:txBody>
          </p:sp>
        </mc:Choice>
        <mc:Fallback xmlns="">
          <p:sp>
            <p:nvSpPr>
              <p:cNvPr id="23564" name="Object 17"/>
              <p:cNvSpPr txBox="1">
                <a:spLocks noRot="1" noChangeAspect="1" noMove="1" noResize="1" noEditPoints="1" noAdjustHandles="1" noChangeArrowheads="1" noChangeShapeType="1" noTextEdit="1"/>
              </p:cNvSpPr>
              <p:nvPr/>
            </p:nvSpPr>
            <p:spPr bwMode="auto">
              <a:xfrm>
                <a:off x="7358063" y="642938"/>
                <a:ext cx="550862" cy="214312"/>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65" name="Object 18"/>
              <p:cNvSpPr txBox="1"/>
              <p:nvPr/>
            </p:nvSpPr>
            <p:spPr bwMode="auto">
              <a:xfrm>
                <a:off x="7500938" y="2286000"/>
                <a:ext cx="604837"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=5</m:t>
                      </m:r>
                    </m:oMath>
                  </m:oMathPara>
                </a14:m>
                <a:endParaRPr lang="es-MX"/>
              </a:p>
            </p:txBody>
          </p:sp>
        </mc:Choice>
        <mc:Fallback xmlns="">
          <p:sp>
            <p:nvSpPr>
              <p:cNvPr id="23565" name="Object 18"/>
              <p:cNvSpPr txBox="1">
                <a:spLocks noRot="1" noChangeAspect="1" noMove="1" noResize="1" noEditPoints="1" noAdjustHandles="1" noChangeArrowheads="1" noChangeShapeType="1" noTextEdit="1"/>
              </p:cNvSpPr>
              <p:nvPr/>
            </p:nvSpPr>
            <p:spPr bwMode="auto">
              <a:xfrm>
                <a:off x="7500938" y="2286000"/>
                <a:ext cx="604837" cy="285750"/>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66" name="Object 19"/>
              <p:cNvSpPr txBox="1"/>
              <p:nvPr/>
            </p:nvSpPr>
            <p:spPr bwMode="auto">
              <a:xfrm>
                <a:off x="7500938" y="4357688"/>
                <a:ext cx="693737" cy="357187"/>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r>
                            <a:rPr lang="es-MX" i="1">
                              <a:solidFill>
                                <a:srgbClr val="000000"/>
                              </a:solidFill>
                              <a:latin typeface="Cambria Math" panose="02040503050406030204" pitchFamily="18" charset="0"/>
                            </a:rPr>
                            <m:t>𝑍</m:t>
                          </m:r>
                        </m:sub>
                      </m:sSub>
                      <m:r>
                        <a:rPr lang="es-MX" i="1">
                          <a:solidFill>
                            <a:srgbClr val="000000"/>
                          </a:solidFill>
                          <a:latin typeface="Cambria Math" panose="02040503050406030204" pitchFamily="18" charset="0"/>
                        </a:rPr>
                        <m:t>=1</m:t>
                      </m:r>
                    </m:oMath>
                  </m:oMathPara>
                </a14:m>
                <a:endParaRPr lang="es-MX"/>
              </a:p>
            </p:txBody>
          </p:sp>
        </mc:Choice>
        <mc:Fallback xmlns="">
          <p:sp>
            <p:nvSpPr>
              <p:cNvPr id="23566" name="Object 19"/>
              <p:cNvSpPr txBox="1">
                <a:spLocks noRot="1" noChangeAspect="1" noMove="1" noResize="1" noEditPoints="1" noAdjustHandles="1" noChangeArrowheads="1" noChangeShapeType="1" noTextEdit="1"/>
              </p:cNvSpPr>
              <p:nvPr/>
            </p:nvSpPr>
            <p:spPr bwMode="auto">
              <a:xfrm>
                <a:off x="7500938" y="4357688"/>
                <a:ext cx="693737" cy="357187"/>
              </a:xfrm>
              <a:prstGeom prst="rect">
                <a:avLst/>
              </a:prstGeom>
              <a:blipFill>
                <a:blip r:embed="rId9"/>
                <a:stretch>
                  <a:fillRect/>
                </a:stretch>
              </a:blipFill>
              <a:ln>
                <a:noFill/>
              </a:ln>
              <a:effectLst/>
            </p:spPr>
            <p:txBody>
              <a:bodyPr/>
              <a:lstStyle/>
              <a:p>
                <a:r>
                  <a:rPr lang="es-MX">
                    <a:noFill/>
                  </a:rPr>
                  <a:t> </a:t>
                </a:r>
              </a:p>
            </p:txBody>
          </p:sp>
        </mc:Fallback>
      </mc:AlternateContent>
      <p:graphicFrame>
        <p:nvGraphicFramePr>
          <p:cNvPr id="30" name="29 Tabla"/>
          <p:cNvGraphicFramePr>
            <a:graphicFrameLocks noGrp="1"/>
          </p:cNvGraphicFramePr>
          <p:nvPr/>
        </p:nvGraphicFramePr>
        <p:xfrm>
          <a:off x="142875" y="928688"/>
          <a:ext cx="5214938" cy="3383248"/>
        </p:xfrm>
        <a:graphic>
          <a:graphicData uri="http://schemas.openxmlformats.org/drawingml/2006/table">
            <a:tbl>
              <a:tblPr firstRow="1" bandRow="1">
                <a:tableStyleId>{5C22544A-7EE6-4342-B048-85BDC9FD1C3A}</a:tableStyleId>
              </a:tblPr>
              <a:tblGrid>
                <a:gridCol w="5214938">
                  <a:extLst>
                    <a:ext uri="{9D8B030D-6E8A-4147-A177-3AD203B41FA5}">
                      <a16:colId xmlns:a16="http://schemas.microsoft.com/office/drawing/2014/main" xmlns="" val="20000"/>
                    </a:ext>
                  </a:extLst>
                </a:gridCol>
              </a:tblGrid>
              <a:tr h="365719">
                <a:tc>
                  <a:txBody>
                    <a:bodyPr/>
                    <a:lstStyle/>
                    <a:p>
                      <a:r>
                        <a:rPr lang="es-MX" sz="1800" dirty="0"/>
                        <a:t>Teoría</a:t>
                      </a:r>
                      <a:endParaRPr lang="es-ES" sz="1800" dirty="0"/>
                    </a:p>
                  </a:txBody>
                  <a:tcPr marL="91439" marR="91439" marT="45712" marB="45712"/>
                </a:tc>
                <a:extLst>
                  <a:ext uri="{0D108BD9-81ED-4DB2-BD59-A6C34878D82A}">
                    <a16:rowId xmlns:a16="http://schemas.microsoft.com/office/drawing/2014/main" xmlns="" val="10000"/>
                  </a:ext>
                </a:extLst>
              </a:tr>
              <a:tr h="3017243">
                <a:tc>
                  <a:txBody>
                    <a:bodyPr/>
                    <a:lstStyle/>
                    <a:p>
                      <a:r>
                        <a:rPr lang="es-MX" sz="1600" dirty="0"/>
                        <a:t>Se desconoce la forma de la población, pero como la muestra</a:t>
                      </a:r>
                      <a:r>
                        <a:rPr lang="es-MX" sz="1600" baseline="0" dirty="0"/>
                        <a:t> es grande se aplica a la distribución muestral el TLC, consecuencia de ello es que ésta tiene una distribución </a:t>
                      </a:r>
                    </a:p>
                    <a:p>
                      <a:r>
                        <a:rPr lang="es-MX" sz="1600" baseline="0" dirty="0"/>
                        <a:t>                                      </a:t>
                      </a:r>
                    </a:p>
                    <a:p>
                      <a:endParaRPr lang="es-MX" sz="1600" baseline="0" dirty="0"/>
                    </a:p>
                    <a:p>
                      <a:r>
                        <a:rPr lang="es-MX" sz="1600" baseline="0" dirty="0"/>
                        <a:t>La diferencia de medias no debe ser mayor de 5 en un caso, y de10 en el otro: </a:t>
                      </a:r>
                    </a:p>
                    <a:p>
                      <a:r>
                        <a:rPr lang="es-MX" sz="1600" dirty="0"/>
                        <a:t>                            .</a:t>
                      </a:r>
                    </a:p>
                    <a:p>
                      <a:r>
                        <a:rPr lang="es-MX" sz="1600" dirty="0"/>
                        <a:t>La</a:t>
                      </a:r>
                      <a:r>
                        <a:rPr lang="es-MX" sz="1600" baseline="0" dirty="0"/>
                        <a:t> probabilidad se determina como el área sobre el intervalo de la DMM correspondiente a la distribución N(0;1).</a:t>
                      </a:r>
                      <a:endParaRPr lang="es-ES" sz="1600" dirty="0"/>
                    </a:p>
                  </a:txBody>
                  <a:tcPr marL="91439" marR="91439" marT="45712" marB="45712"/>
                </a:tc>
                <a:extLst>
                  <a:ext uri="{0D108BD9-81ED-4DB2-BD59-A6C34878D82A}">
                    <a16:rowId xmlns:a16="http://schemas.microsoft.com/office/drawing/2014/main" xmlns="" val="10001"/>
                  </a:ext>
                </a:extLst>
              </a:tr>
            </a:tbl>
          </a:graphicData>
        </a:graphic>
      </p:graphicFrame>
      <p:sp>
        <p:nvSpPr>
          <p:cNvPr id="31" name="30 Rectángulo"/>
          <p:cNvSpPr/>
          <p:nvPr/>
        </p:nvSpPr>
        <p:spPr>
          <a:xfrm>
            <a:off x="6000750" y="1285875"/>
            <a:ext cx="2000250" cy="214313"/>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23576" name="Object 15"/>
              <p:cNvSpPr txBox="1"/>
              <p:nvPr/>
            </p:nvSpPr>
            <p:spPr bwMode="auto">
              <a:xfrm>
                <a:off x="6697663" y="1214438"/>
                <a:ext cx="7493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=200</m:t>
                      </m:r>
                    </m:oMath>
                  </m:oMathPara>
                </a14:m>
                <a:endParaRPr lang="es-MX"/>
              </a:p>
            </p:txBody>
          </p:sp>
        </mc:Choice>
        <mc:Fallback xmlns="">
          <p:sp>
            <p:nvSpPr>
              <p:cNvPr id="23576" name="Object 15"/>
              <p:cNvSpPr txBox="1">
                <a:spLocks noRot="1" noChangeAspect="1" noMove="1" noResize="1" noEditPoints="1" noAdjustHandles="1" noChangeArrowheads="1" noChangeShapeType="1" noTextEdit="1"/>
              </p:cNvSpPr>
              <p:nvPr/>
            </p:nvSpPr>
            <p:spPr bwMode="auto">
              <a:xfrm>
                <a:off x="6697663" y="1214438"/>
                <a:ext cx="749300" cy="28575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77" name="Object 20"/>
              <p:cNvSpPr txBox="1"/>
              <p:nvPr/>
            </p:nvSpPr>
            <p:spPr bwMode="auto">
              <a:xfrm>
                <a:off x="285750" y="2357438"/>
                <a:ext cx="2674938" cy="538162"/>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23577" name="Object 20"/>
              <p:cNvSpPr txBox="1">
                <a:spLocks noRot="1" noChangeAspect="1" noMove="1" noResize="1" noEditPoints="1" noAdjustHandles="1" noChangeArrowheads="1" noChangeShapeType="1" noTextEdit="1"/>
              </p:cNvSpPr>
              <p:nvPr/>
            </p:nvSpPr>
            <p:spPr bwMode="auto">
              <a:xfrm>
                <a:off x="285750" y="2357438"/>
                <a:ext cx="2674938" cy="538162"/>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78" name="Object 21"/>
              <p:cNvSpPr txBox="1"/>
              <p:nvPr/>
            </p:nvSpPr>
            <p:spPr bwMode="auto">
              <a:xfrm>
                <a:off x="214313" y="3214688"/>
                <a:ext cx="2106612" cy="357187"/>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≤5</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m:t>
                      </m:r>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≤10</m:t>
                      </m:r>
                    </m:oMath>
                  </m:oMathPara>
                </a14:m>
                <a:endParaRPr lang="es-MX"/>
              </a:p>
            </p:txBody>
          </p:sp>
        </mc:Choice>
        <mc:Fallback xmlns="">
          <p:sp>
            <p:nvSpPr>
              <p:cNvPr id="23578" name="Object 21"/>
              <p:cNvSpPr txBox="1">
                <a:spLocks noRot="1" noChangeAspect="1" noMove="1" noResize="1" noEditPoints="1" noAdjustHandles="1" noChangeArrowheads="1" noChangeShapeType="1" noTextEdit="1"/>
              </p:cNvSpPr>
              <p:nvPr/>
            </p:nvSpPr>
            <p:spPr bwMode="auto">
              <a:xfrm>
                <a:off x="214313" y="3214688"/>
                <a:ext cx="2106612" cy="357187"/>
              </a:xfrm>
              <a:prstGeom prst="rect">
                <a:avLst/>
              </a:prstGeom>
              <a:blipFill>
                <a:blip r:embed="rId12"/>
                <a:stretch>
                  <a:fillRect/>
                </a:stretch>
              </a:blipFill>
              <a:ln>
                <a:noFill/>
              </a:ln>
              <a:effectLst/>
            </p:spPr>
            <p:txBody>
              <a:bodyPr/>
              <a:lstStyle/>
              <a:p>
                <a:r>
                  <a:rPr lang="es-MX">
                    <a:noFill/>
                  </a:rPr>
                  <a:t> </a:t>
                </a:r>
              </a:p>
            </p:txBody>
          </p:sp>
        </mc:Fallback>
      </mc:AlternateContent>
      <p:graphicFrame>
        <p:nvGraphicFramePr>
          <p:cNvPr id="34" name="33 Tabla"/>
          <p:cNvGraphicFramePr>
            <a:graphicFrameLocks noGrp="1"/>
          </p:cNvGraphicFramePr>
          <p:nvPr/>
        </p:nvGraphicFramePr>
        <p:xfrm>
          <a:off x="142875" y="4500563"/>
          <a:ext cx="5214938" cy="1559239"/>
        </p:xfrm>
        <a:graphic>
          <a:graphicData uri="http://schemas.openxmlformats.org/drawingml/2006/table">
            <a:tbl>
              <a:tblPr firstRow="1" bandRow="1">
                <a:tableStyleId>{5C22544A-7EE6-4342-B048-85BDC9FD1C3A}</a:tableStyleId>
              </a:tblPr>
              <a:tblGrid>
                <a:gridCol w="5214938">
                  <a:extLst>
                    <a:ext uri="{9D8B030D-6E8A-4147-A177-3AD203B41FA5}">
                      <a16:colId xmlns:a16="http://schemas.microsoft.com/office/drawing/2014/main" xmlns="" val="20000"/>
                    </a:ext>
                  </a:extLst>
                </a:gridCol>
              </a:tblGrid>
              <a:tr h="370583">
                <a:tc>
                  <a:txBody>
                    <a:bodyPr/>
                    <a:lstStyle/>
                    <a:p>
                      <a:r>
                        <a:rPr lang="es-MX" sz="1800" dirty="0"/>
                        <a:t>Desarrollo y operaciones: a)</a:t>
                      </a:r>
                      <a:endParaRPr lang="es-ES" sz="1800" dirty="0"/>
                    </a:p>
                  </a:txBody>
                  <a:tcPr marL="91439" marR="91439" marT="45688" marB="45688"/>
                </a:tc>
                <a:extLst>
                  <a:ext uri="{0D108BD9-81ED-4DB2-BD59-A6C34878D82A}">
                    <a16:rowId xmlns:a16="http://schemas.microsoft.com/office/drawing/2014/main" xmlns="" val="10000"/>
                  </a:ext>
                </a:extLst>
              </a:tr>
              <a:tr h="1188342">
                <a:tc>
                  <a:txBody>
                    <a:bodyPr/>
                    <a:lstStyle/>
                    <a:p>
                      <a:r>
                        <a:rPr lang="es-MX" sz="1800" dirty="0"/>
                        <a:t>.</a:t>
                      </a:r>
                    </a:p>
                    <a:p>
                      <a:r>
                        <a:rPr lang="es-MX" sz="1800" dirty="0"/>
                        <a:t>.</a:t>
                      </a:r>
                    </a:p>
                    <a:p>
                      <a:r>
                        <a:rPr lang="es-MX" sz="1800" dirty="0"/>
                        <a:t>.                            Pero </a:t>
                      </a:r>
                    </a:p>
                    <a:p>
                      <a:r>
                        <a:rPr lang="es-MX" sz="1800" dirty="0"/>
                        <a:t>.  </a:t>
                      </a:r>
                      <a:endParaRPr lang="es-ES" sz="1800" dirty="0"/>
                    </a:p>
                  </a:txBody>
                  <a:tcPr marL="91439" marR="91439" marT="45688" marB="45688"/>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3587" name="Object 22"/>
              <p:cNvSpPr txBox="1"/>
              <p:nvPr/>
            </p:nvSpPr>
            <p:spPr bwMode="auto">
              <a:xfrm>
                <a:off x="419100" y="4929188"/>
                <a:ext cx="1162050" cy="30638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≤5</m:t>
                          </m:r>
                        </m:e>
                      </m:d>
                      <m:r>
                        <a:rPr lang="es-MX" i="1">
                          <a:solidFill>
                            <a:srgbClr val="000000"/>
                          </a:solidFill>
                          <a:latin typeface="Cambria Math" panose="02040503050406030204" pitchFamily="18" charset="0"/>
                        </a:rPr>
                        <m:t>=</m:t>
                      </m:r>
                    </m:oMath>
                  </m:oMathPara>
                </a14:m>
                <a:endParaRPr lang="es-MX"/>
              </a:p>
            </p:txBody>
          </p:sp>
        </mc:Choice>
        <mc:Fallback xmlns="">
          <p:sp>
            <p:nvSpPr>
              <p:cNvPr id="23587" name="Object 22"/>
              <p:cNvSpPr txBox="1">
                <a:spLocks noRot="1" noChangeAspect="1" noMove="1" noResize="1" noEditPoints="1" noAdjustHandles="1" noChangeArrowheads="1" noChangeShapeType="1" noTextEdit="1"/>
              </p:cNvSpPr>
              <p:nvPr/>
            </p:nvSpPr>
            <p:spPr bwMode="auto">
              <a:xfrm>
                <a:off x="419100" y="4929188"/>
                <a:ext cx="1162050" cy="306387"/>
              </a:xfrm>
              <a:prstGeom prst="rect">
                <a:avLst/>
              </a:prstGeom>
              <a:blipFill>
                <a:blip r:embed="rId1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88" name="Object 23"/>
              <p:cNvSpPr txBox="1"/>
              <p:nvPr/>
            </p:nvSpPr>
            <p:spPr bwMode="auto">
              <a:xfrm>
                <a:off x="428625" y="5429250"/>
                <a:ext cx="1851025" cy="5826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e>
                      </m:d>
                      <m:r>
                        <a:rPr lang="es-MX" i="1">
                          <a:solidFill>
                            <a:srgbClr val="000000"/>
                          </a:solidFill>
                          <a:latin typeface="Cambria Math" panose="02040503050406030204" pitchFamily="18" charset="0"/>
                        </a:rPr>
                        <m:t>=</m:t>
                      </m:r>
                    </m:oMath>
                  </m:oMathPara>
                </a14:m>
                <a:endParaRPr lang="es-MX"/>
              </a:p>
            </p:txBody>
          </p:sp>
        </mc:Choice>
        <mc:Fallback xmlns="">
          <p:sp>
            <p:nvSpPr>
              <p:cNvPr id="23588" name="Object 23"/>
              <p:cNvSpPr txBox="1">
                <a:spLocks noRot="1" noChangeAspect="1" noMove="1" noResize="1" noEditPoints="1" noAdjustHandles="1" noChangeArrowheads="1" noChangeShapeType="1" noTextEdit="1"/>
              </p:cNvSpPr>
              <p:nvPr/>
            </p:nvSpPr>
            <p:spPr bwMode="auto">
              <a:xfrm>
                <a:off x="428625" y="5429250"/>
                <a:ext cx="1851025" cy="582613"/>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89" name="Object 24"/>
              <p:cNvSpPr txBox="1"/>
              <p:nvPr/>
            </p:nvSpPr>
            <p:spPr bwMode="auto">
              <a:xfrm>
                <a:off x="428625" y="5214938"/>
                <a:ext cx="1530350"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−5≤</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≤5</m:t>
                          </m:r>
                        </m:e>
                      </m:d>
                      <m:r>
                        <a:rPr lang="es-MX" i="1">
                          <a:solidFill>
                            <a:srgbClr val="000000"/>
                          </a:solidFill>
                          <a:latin typeface="Cambria Math" panose="02040503050406030204" pitchFamily="18" charset="0"/>
                        </a:rPr>
                        <m:t>=</m:t>
                      </m:r>
                    </m:oMath>
                  </m:oMathPara>
                </a14:m>
                <a:endParaRPr lang="es-MX"/>
              </a:p>
            </p:txBody>
          </p:sp>
        </mc:Choice>
        <mc:Fallback xmlns="">
          <p:sp>
            <p:nvSpPr>
              <p:cNvPr id="23589" name="Object 24"/>
              <p:cNvSpPr txBox="1">
                <a:spLocks noRot="1" noChangeAspect="1" noMove="1" noResize="1" noEditPoints="1" noAdjustHandles="1" noChangeArrowheads="1" noChangeShapeType="1" noTextEdit="1"/>
              </p:cNvSpPr>
              <p:nvPr/>
            </p:nvSpPr>
            <p:spPr bwMode="auto">
              <a:xfrm>
                <a:off x="428625" y="5214938"/>
                <a:ext cx="1530350" cy="260350"/>
              </a:xfrm>
              <a:prstGeom prst="rect">
                <a:avLst/>
              </a:prstGeom>
              <a:blipFill>
                <a:blip r:embed="rId1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90" name="Object 25"/>
              <p:cNvSpPr txBox="1"/>
              <p:nvPr/>
            </p:nvSpPr>
            <p:spPr bwMode="auto">
              <a:xfrm>
                <a:off x="3000375" y="5429250"/>
                <a:ext cx="715963" cy="47783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23590" name="Object 25"/>
              <p:cNvSpPr txBox="1">
                <a:spLocks noRot="1" noChangeAspect="1" noMove="1" noResize="1" noEditPoints="1" noAdjustHandles="1" noChangeArrowheads="1" noChangeShapeType="1" noTextEdit="1"/>
              </p:cNvSpPr>
              <p:nvPr/>
            </p:nvSpPr>
            <p:spPr bwMode="auto">
              <a:xfrm>
                <a:off x="3000375" y="5429250"/>
                <a:ext cx="715963" cy="477838"/>
              </a:xfrm>
              <a:prstGeom prst="rect">
                <a:avLst/>
              </a:prstGeom>
              <a:blipFill>
                <a:blip r:embed="rId1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3591" name="Object 26"/>
              <p:cNvSpPr txBox="1"/>
              <p:nvPr/>
            </p:nvSpPr>
            <p:spPr bwMode="auto">
              <a:xfrm>
                <a:off x="3857625" y="5429250"/>
                <a:ext cx="1066800" cy="40640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100</m:t>
                              </m:r>
                            </m:e>
                          </m:rad>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m:t>
                          </m:r>
                        </m:num>
                        <m:den>
                          <m:r>
                            <a:rPr lang="es-MX" i="1">
                              <a:solidFill>
                                <a:srgbClr val="000000"/>
                              </a:solidFill>
                              <a:latin typeface="Cambria Math" panose="02040503050406030204" pitchFamily="18" charset="0"/>
                            </a:rPr>
                            <m:t>10</m:t>
                          </m:r>
                        </m:den>
                      </m:f>
                      <m:r>
                        <a:rPr lang="es-MX" i="1">
                          <a:solidFill>
                            <a:srgbClr val="000000"/>
                          </a:solidFill>
                          <a:latin typeface="Cambria Math" panose="02040503050406030204" pitchFamily="18" charset="0"/>
                        </a:rPr>
                        <m:t>=5</m:t>
                      </m:r>
                    </m:oMath>
                  </m:oMathPara>
                </a14:m>
                <a:endParaRPr lang="es-MX"/>
              </a:p>
            </p:txBody>
          </p:sp>
        </mc:Choice>
        <mc:Fallback xmlns="">
          <p:sp>
            <p:nvSpPr>
              <p:cNvPr id="23591" name="Object 26"/>
              <p:cNvSpPr txBox="1">
                <a:spLocks noRot="1" noChangeAspect="1" noMove="1" noResize="1" noEditPoints="1" noAdjustHandles="1" noChangeArrowheads="1" noChangeShapeType="1" noTextEdit="1"/>
              </p:cNvSpPr>
              <p:nvPr/>
            </p:nvSpPr>
            <p:spPr bwMode="auto">
              <a:xfrm>
                <a:off x="3857625" y="5429250"/>
                <a:ext cx="1066800" cy="406400"/>
              </a:xfrm>
              <a:prstGeom prst="rect">
                <a:avLst/>
              </a:prstGeom>
              <a:blipFill>
                <a:blip r:embed="rId17"/>
                <a:stretch>
                  <a:fillRect/>
                </a:stretch>
              </a:blipFill>
              <a:ln>
                <a:noFill/>
              </a:ln>
              <a:effectLst/>
            </p:spPr>
            <p:txBody>
              <a:bodyPr/>
              <a:lstStyle/>
              <a:p>
                <a:r>
                  <a:rPr lang="es-MX">
                    <a:noFill/>
                  </a:rPr>
                  <a:t> </a:t>
                </a:r>
              </a:p>
            </p:txBody>
          </p:sp>
        </mc:Fallback>
      </mc:AlternateContent>
      <p:pic>
        <p:nvPicPr>
          <p:cNvPr id="23592" name="25 Imagen" descr="logo a color UAEM.JP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3594" name="8 Grupo"/>
          <p:cNvGrpSpPr>
            <a:grpSpLocks/>
          </p:cNvGrpSpPr>
          <p:nvPr/>
        </p:nvGrpSpPr>
        <p:grpSpPr bwMode="auto">
          <a:xfrm>
            <a:off x="2786063" y="6072188"/>
            <a:ext cx="6215062" cy="635000"/>
            <a:chOff x="357158" y="6072206"/>
            <a:chExt cx="6215090" cy="634189"/>
          </a:xfrm>
        </p:grpSpPr>
        <p:sp>
          <p:nvSpPr>
            <p:cNvPr id="23595" name="2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3596" name="31 Imagen" descr="logomio.png"/>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51B6E059-E429-437E-A9AD-6AA9E8972673}"/>
              </a:ext>
            </a:extLst>
          </p:cNvPr>
          <p:cNvSpPr>
            <a:spLocks noGrp="1"/>
          </p:cNvSpPr>
          <p:nvPr>
            <p:ph type="sldNum" sz="quarter" idx="12"/>
          </p:nvPr>
        </p:nvSpPr>
        <p:spPr/>
        <p:txBody>
          <a:bodyPr/>
          <a:lstStyle/>
          <a:p>
            <a:pPr>
              <a:defRPr/>
            </a:pPr>
            <a:fld id="{B853B906-A380-4D10-92C1-BB9F366D5D6D}" type="slidenum">
              <a:rPr lang="es-ES" smtClean="0"/>
              <a:pPr>
                <a:defRPr/>
              </a:pPr>
              <a:t>18</a:t>
            </a:fld>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CuadroTexto"/>
          <p:cNvSpPr txBox="1">
            <a:spLocks noChangeArrowheads="1"/>
          </p:cNvSpPr>
          <p:nvPr/>
        </p:nvSpPr>
        <p:spPr bwMode="auto">
          <a:xfrm>
            <a:off x="428625" y="857250"/>
            <a:ext cx="81613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A.7.20- Suponga que la desviación estándar de la población es         . Calcule</a:t>
            </a:r>
          </a:p>
          <a:p>
            <a:pPr eaLnBrk="1" hangingPunct="1"/>
            <a:r>
              <a:rPr lang="es-ES" altLang="es-MX"/>
              <a:t>      el error estándar de la media,     , con muestras de tamaño 50, 100, 150 y </a:t>
            </a:r>
          </a:p>
          <a:p>
            <a:pPr eaLnBrk="1" hangingPunct="1"/>
            <a:r>
              <a:rPr lang="es-ES" altLang="es-MX"/>
              <a:t>      200. ¿Qué puede decir acerca del error estándar de la media conforme el</a:t>
            </a:r>
          </a:p>
          <a:p>
            <a:pPr eaLnBrk="1" hangingPunct="1"/>
            <a:r>
              <a:rPr lang="es-ES" altLang="es-MX"/>
              <a:t>      tamaño de la muestra aumenta?</a:t>
            </a:r>
          </a:p>
        </p:txBody>
      </p:sp>
      <mc:AlternateContent xmlns:mc="http://schemas.openxmlformats.org/markup-compatibility/2006" xmlns:a14="http://schemas.microsoft.com/office/drawing/2010/main">
        <mc:Choice Requires="a14">
          <p:sp>
            <p:nvSpPr>
              <p:cNvPr id="24579" name="Object 2"/>
              <p:cNvSpPr txBox="1"/>
              <p:nvPr/>
            </p:nvSpPr>
            <p:spPr bwMode="auto">
              <a:xfrm>
                <a:off x="6929438" y="928688"/>
                <a:ext cx="550862"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24579" name="Object 2"/>
              <p:cNvSpPr txBox="1">
                <a:spLocks noRot="1" noChangeAspect="1" noMove="1" noResize="1" noEditPoints="1" noAdjustHandles="1" noChangeArrowheads="1" noChangeShapeType="1" noTextEdit="1"/>
              </p:cNvSpPr>
              <p:nvPr/>
            </p:nvSpPr>
            <p:spPr bwMode="auto">
              <a:xfrm>
                <a:off x="6929438" y="928688"/>
                <a:ext cx="550862" cy="214312"/>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80" name="Object 3"/>
              <p:cNvSpPr txBox="1"/>
              <p:nvPr/>
            </p:nvSpPr>
            <p:spPr bwMode="auto">
              <a:xfrm>
                <a:off x="3929063" y="1143000"/>
                <a:ext cx="285750" cy="2698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4580" name="Object 3"/>
              <p:cNvSpPr txBox="1">
                <a:spLocks noRot="1" noChangeAspect="1" noMove="1" noResize="1" noEditPoints="1" noAdjustHandles="1" noChangeArrowheads="1" noChangeShapeType="1" noTextEdit="1"/>
              </p:cNvSpPr>
              <p:nvPr/>
            </p:nvSpPr>
            <p:spPr bwMode="auto">
              <a:xfrm>
                <a:off x="3929063" y="1143000"/>
                <a:ext cx="285750" cy="269875"/>
              </a:xfrm>
              <a:prstGeom prst="rect">
                <a:avLst/>
              </a:prstGeom>
              <a:blipFill>
                <a:blip r:embed="rId3"/>
                <a:stretch>
                  <a:fillRect r="-13043"/>
                </a:stretch>
              </a:blipFill>
              <a:ln>
                <a:noFill/>
              </a:ln>
              <a:effectLst/>
            </p:spPr>
            <p:txBody>
              <a:bodyPr/>
              <a:lstStyle/>
              <a:p>
                <a:r>
                  <a:rPr lang="es-MX">
                    <a:noFill/>
                  </a:rPr>
                  <a:t> </a:t>
                </a:r>
              </a:p>
            </p:txBody>
          </p:sp>
        </mc:Fallback>
      </mc:AlternateContent>
      <p:graphicFrame>
        <p:nvGraphicFramePr>
          <p:cNvPr id="5" name="4 Tabla"/>
          <p:cNvGraphicFramePr>
            <a:graphicFrameLocks noGrp="1"/>
          </p:cNvGraphicFramePr>
          <p:nvPr/>
        </p:nvGraphicFramePr>
        <p:xfrm>
          <a:off x="1428750" y="2214563"/>
          <a:ext cx="6096000" cy="2378075"/>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640251">
                <a:tc>
                  <a:txBody>
                    <a:bodyPr/>
                    <a:lstStyle/>
                    <a:p>
                      <a:r>
                        <a:rPr lang="es-ES" sz="1800" dirty="0"/>
                        <a:t>Datos</a:t>
                      </a:r>
                    </a:p>
                  </a:txBody>
                  <a:tcPr marT="45732" marB="4573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32" marB="45732"/>
                </a:tc>
                <a:extLst>
                  <a:ext uri="{0D108BD9-81ED-4DB2-BD59-A6C34878D82A}">
                    <a16:rowId xmlns:a16="http://schemas.microsoft.com/office/drawing/2014/main" xmlns="" val="10000"/>
                  </a:ext>
                </a:extLst>
              </a:tr>
              <a:tr h="1737824">
                <a:tc>
                  <a:txBody>
                    <a:bodyPr/>
                    <a:lstStyle/>
                    <a:p>
                      <a:r>
                        <a:rPr lang="es-ES" sz="1800" dirty="0"/>
                        <a:t>.</a:t>
                      </a:r>
                    </a:p>
                    <a:p>
                      <a:r>
                        <a:rPr lang="es-ES" sz="1800" dirty="0"/>
                        <a:t>.</a:t>
                      </a:r>
                    </a:p>
                    <a:p>
                      <a:r>
                        <a:rPr lang="es-ES" sz="1800" dirty="0"/>
                        <a:t>.</a:t>
                      </a:r>
                    </a:p>
                    <a:p>
                      <a:r>
                        <a:rPr lang="es-ES" sz="1800" dirty="0"/>
                        <a:t>.</a:t>
                      </a:r>
                    </a:p>
                    <a:p>
                      <a:r>
                        <a:rPr lang="es-ES" sz="1800" dirty="0"/>
                        <a:t>.</a:t>
                      </a:r>
                    </a:p>
                    <a:p>
                      <a:endParaRPr lang="es-ES" sz="1800" dirty="0"/>
                    </a:p>
                  </a:txBody>
                  <a:tcPr marT="45732" marB="45732"/>
                </a:tc>
                <a:tc>
                  <a:txBody>
                    <a:bodyPr/>
                    <a:lstStyle/>
                    <a:p>
                      <a:r>
                        <a:rPr lang="es-ES" sz="1800" dirty="0"/>
                        <a:t>.</a:t>
                      </a:r>
                    </a:p>
                    <a:p>
                      <a:r>
                        <a:rPr lang="es-ES" sz="1800" dirty="0"/>
                        <a:t>.</a:t>
                      </a:r>
                    </a:p>
                    <a:p>
                      <a:endParaRPr lang="es-ES" sz="1800" dirty="0"/>
                    </a:p>
                  </a:txBody>
                  <a:tcPr marT="45732" marB="4573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4592" name="Object 4"/>
              <p:cNvSpPr txBox="1"/>
              <p:nvPr/>
            </p:nvSpPr>
            <p:spPr bwMode="auto">
              <a:xfrm>
                <a:off x="1714500" y="2928938"/>
                <a:ext cx="550863"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24592" name="Object 4"/>
              <p:cNvSpPr txBox="1">
                <a:spLocks noRot="1" noChangeAspect="1" noMove="1" noResize="1" noEditPoints="1" noAdjustHandles="1" noChangeArrowheads="1" noChangeShapeType="1" noTextEdit="1"/>
              </p:cNvSpPr>
              <p:nvPr/>
            </p:nvSpPr>
            <p:spPr bwMode="auto">
              <a:xfrm>
                <a:off x="1714500" y="2928938"/>
                <a:ext cx="550863" cy="21431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3" name="Object 5"/>
              <p:cNvSpPr txBox="1"/>
              <p:nvPr/>
            </p:nvSpPr>
            <p:spPr bwMode="auto">
              <a:xfrm>
                <a:off x="1714500" y="3214688"/>
                <a:ext cx="622300" cy="28575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𝑛</m:t>
                          </m:r>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=50</m:t>
                      </m:r>
                    </m:oMath>
                  </m:oMathPara>
                </a14:m>
                <a:endParaRPr lang="es-MX"/>
              </a:p>
            </p:txBody>
          </p:sp>
        </mc:Choice>
        <mc:Fallback xmlns="">
          <p:sp>
            <p:nvSpPr>
              <p:cNvPr id="24593" name="Object 5"/>
              <p:cNvSpPr txBox="1">
                <a:spLocks noRot="1" noChangeAspect="1" noMove="1" noResize="1" noEditPoints="1" noAdjustHandles="1" noChangeArrowheads="1" noChangeShapeType="1" noTextEdit="1"/>
              </p:cNvSpPr>
              <p:nvPr/>
            </p:nvSpPr>
            <p:spPr bwMode="auto">
              <a:xfrm>
                <a:off x="1714500" y="3214688"/>
                <a:ext cx="622300" cy="2857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4" name="Object 6"/>
              <p:cNvSpPr txBox="1"/>
              <p:nvPr/>
            </p:nvSpPr>
            <p:spPr bwMode="auto">
              <a:xfrm>
                <a:off x="1663700" y="3500438"/>
                <a:ext cx="723900" cy="28575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𝑛</m:t>
                          </m:r>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=100</m:t>
                      </m:r>
                    </m:oMath>
                  </m:oMathPara>
                </a14:m>
                <a:endParaRPr lang="es-MX"/>
              </a:p>
            </p:txBody>
          </p:sp>
        </mc:Choice>
        <mc:Fallback xmlns="">
          <p:sp>
            <p:nvSpPr>
              <p:cNvPr id="24594" name="Object 6"/>
              <p:cNvSpPr txBox="1">
                <a:spLocks noRot="1" noChangeAspect="1" noMove="1" noResize="1" noEditPoints="1" noAdjustHandles="1" noChangeArrowheads="1" noChangeShapeType="1" noTextEdit="1"/>
              </p:cNvSpPr>
              <p:nvPr/>
            </p:nvSpPr>
            <p:spPr bwMode="auto">
              <a:xfrm>
                <a:off x="1663700" y="3500438"/>
                <a:ext cx="723900" cy="2857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5" name="Object 7"/>
              <p:cNvSpPr txBox="1"/>
              <p:nvPr/>
            </p:nvSpPr>
            <p:spPr bwMode="auto">
              <a:xfrm>
                <a:off x="1643063" y="3778250"/>
                <a:ext cx="723900" cy="303213"/>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𝑛</m:t>
                          </m:r>
                        </m:e>
                        <m:sub>
                          <m:r>
                            <a:rPr lang="es-MX" i="1">
                              <a:solidFill>
                                <a:srgbClr val="000000"/>
                              </a:solidFill>
                              <a:latin typeface="Cambria Math" panose="02040503050406030204" pitchFamily="18" charset="0"/>
                            </a:rPr>
                            <m:t>3</m:t>
                          </m:r>
                        </m:sub>
                      </m:sSub>
                      <m:r>
                        <a:rPr lang="es-MX" i="1">
                          <a:solidFill>
                            <a:srgbClr val="000000"/>
                          </a:solidFill>
                          <a:latin typeface="Cambria Math" panose="02040503050406030204" pitchFamily="18" charset="0"/>
                        </a:rPr>
                        <m:t>=150</m:t>
                      </m:r>
                    </m:oMath>
                  </m:oMathPara>
                </a14:m>
                <a:endParaRPr lang="es-MX"/>
              </a:p>
            </p:txBody>
          </p:sp>
        </mc:Choice>
        <mc:Fallback xmlns="">
          <p:sp>
            <p:nvSpPr>
              <p:cNvPr id="24595" name="Object 7"/>
              <p:cNvSpPr txBox="1">
                <a:spLocks noRot="1" noChangeAspect="1" noMove="1" noResize="1" noEditPoints="1" noAdjustHandles="1" noChangeArrowheads="1" noChangeShapeType="1" noTextEdit="1"/>
              </p:cNvSpPr>
              <p:nvPr/>
            </p:nvSpPr>
            <p:spPr bwMode="auto">
              <a:xfrm>
                <a:off x="1643063" y="3778250"/>
                <a:ext cx="723900" cy="303213"/>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6" name="Object 8"/>
              <p:cNvSpPr txBox="1"/>
              <p:nvPr/>
            </p:nvSpPr>
            <p:spPr bwMode="auto">
              <a:xfrm>
                <a:off x="1643063" y="4000500"/>
                <a:ext cx="758825" cy="28733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𝑛</m:t>
                          </m:r>
                        </m:e>
                        <m:sub>
                          <m:r>
                            <a:rPr lang="es-MX" i="1">
                              <a:solidFill>
                                <a:srgbClr val="000000"/>
                              </a:solidFill>
                              <a:latin typeface="Cambria Math" panose="02040503050406030204" pitchFamily="18" charset="0"/>
                            </a:rPr>
                            <m:t>4</m:t>
                          </m:r>
                        </m:sub>
                      </m:sSub>
                      <m:r>
                        <a:rPr lang="es-MX" i="1">
                          <a:solidFill>
                            <a:srgbClr val="000000"/>
                          </a:solidFill>
                          <a:latin typeface="Cambria Math" panose="02040503050406030204" pitchFamily="18" charset="0"/>
                        </a:rPr>
                        <m:t>=200</m:t>
                      </m:r>
                    </m:oMath>
                  </m:oMathPara>
                </a14:m>
                <a:endParaRPr lang="es-MX"/>
              </a:p>
            </p:txBody>
          </p:sp>
        </mc:Choice>
        <mc:Fallback xmlns="">
          <p:sp>
            <p:nvSpPr>
              <p:cNvPr id="24596" name="Object 8"/>
              <p:cNvSpPr txBox="1">
                <a:spLocks noRot="1" noChangeAspect="1" noMove="1" noResize="1" noEditPoints="1" noAdjustHandles="1" noChangeArrowheads="1" noChangeShapeType="1" noTextEdit="1"/>
              </p:cNvSpPr>
              <p:nvPr/>
            </p:nvSpPr>
            <p:spPr bwMode="auto">
              <a:xfrm>
                <a:off x="1643063" y="4000500"/>
                <a:ext cx="758825" cy="287338"/>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7" name="Object 9"/>
              <p:cNvSpPr txBox="1"/>
              <p:nvPr/>
            </p:nvSpPr>
            <p:spPr bwMode="auto">
              <a:xfrm>
                <a:off x="4643438" y="2928938"/>
                <a:ext cx="571500" cy="2698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24597" name="Object 9"/>
              <p:cNvSpPr txBox="1">
                <a:spLocks noRot="1" noChangeAspect="1" noMove="1" noResize="1" noEditPoints="1" noAdjustHandles="1" noChangeArrowheads="1" noChangeShapeType="1" noTextEdit="1"/>
              </p:cNvSpPr>
              <p:nvPr/>
            </p:nvSpPr>
            <p:spPr bwMode="auto">
              <a:xfrm>
                <a:off x="4643438" y="2928938"/>
                <a:ext cx="571500" cy="269875"/>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4598" name="Object 10"/>
              <p:cNvSpPr txBox="1"/>
              <p:nvPr/>
            </p:nvSpPr>
            <p:spPr bwMode="auto">
              <a:xfrm>
                <a:off x="4714875" y="3214688"/>
                <a:ext cx="14954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24598" name="Object 10"/>
              <p:cNvSpPr txBox="1">
                <a:spLocks noRot="1" noChangeAspect="1" noMove="1" noResize="1" noEditPoints="1" noAdjustHandles="1" noChangeArrowheads="1" noChangeShapeType="1" noTextEdit="1"/>
              </p:cNvSpPr>
              <p:nvPr/>
            </p:nvSpPr>
            <p:spPr bwMode="auto">
              <a:xfrm>
                <a:off x="4714875" y="3214688"/>
                <a:ext cx="1495425" cy="285750"/>
              </a:xfrm>
              <a:prstGeom prst="rect">
                <a:avLst/>
              </a:prstGeom>
              <a:blipFill>
                <a:blip r:embed="rId10"/>
                <a:stretch>
                  <a:fillRect/>
                </a:stretch>
              </a:blipFill>
              <a:ln>
                <a:noFill/>
              </a:ln>
              <a:effectLst/>
            </p:spPr>
            <p:txBody>
              <a:bodyPr/>
              <a:lstStyle/>
              <a:p>
                <a:r>
                  <a:rPr lang="es-MX">
                    <a:noFill/>
                  </a:rPr>
                  <a:t> </a:t>
                </a:r>
              </a:p>
            </p:txBody>
          </p:sp>
        </mc:Fallback>
      </mc:AlternateContent>
      <p:pic>
        <p:nvPicPr>
          <p:cNvPr id="24599" name="12 Imagen" descr="flecha_animada-13546.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28625" y="2500313"/>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214282" y="2285992"/>
            <a:ext cx="427569"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a:t>
            </a:r>
          </a:p>
        </p:txBody>
      </p:sp>
      <p:pic>
        <p:nvPicPr>
          <p:cNvPr id="24601" name="15 Imagen" descr="logo a color UAEM.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85750" y="142875"/>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6 Rectángulo"/>
          <p:cNvSpPr/>
          <p:nvPr/>
        </p:nvSpPr>
        <p:spPr>
          <a:xfrm>
            <a:off x="221456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24603" name="8 Grupo"/>
          <p:cNvGrpSpPr>
            <a:grpSpLocks/>
          </p:cNvGrpSpPr>
          <p:nvPr/>
        </p:nvGrpSpPr>
        <p:grpSpPr bwMode="auto">
          <a:xfrm>
            <a:off x="2786063" y="6072188"/>
            <a:ext cx="6215062" cy="635000"/>
            <a:chOff x="357158" y="6072206"/>
            <a:chExt cx="6215090" cy="634189"/>
          </a:xfrm>
        </p:grpSpPr>
        <p:sp>
          <p:nvSpPr>
            <p:cNvPr id="24604" name="1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4605" name="19 Imagen" descr="logomi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14602BCF-1482-4F51-9365-1A7AF28B36DA}"/>
              </a:ext>
            </a:extLst>
          </p:cNvPr>
          <p:cNvSpPr>
            <a:spLocks noGrp="1"/>
          </p:cNvSpPr>
          <p:nvPr>
            <p:ph type="sldNum" sz="quarter" idx="12"/>
          </p:nvPr>
        </p:nvSpPr>
        <p:spPr/>
        <p:txBody>
          <a:bodyPr/>
          <a:lstStyle/>
          <a:p>
            <a:pPr>
              <a:defRPr/>
            </a:pPr>
            <a:fld id="{B853B906-A380-4D10-92C1-BB9F366D5D6D}" type="slidenum">
              <a:rPr lang="es-ES" smtClean="0"/>
              <a:pPr>
                <a:defRPr/>
              </a:pPr>
              <a:t>19</a:t>
            </a:fld>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7" y="114302"/>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1273" name="8 Grupo"/>
          <p:cNvGrpSpPr>
            <a:grpSpLocks/>
          </p:cNvGrpSpPr>
          <p:nvPr/>
        </p:nvGrpSpPr>
        <p:grpSpPr bwMode="auto">
          <a:xfrm>
            <a:off x="2786063" y="6072188"/>
            <a:ext cx="6215062" cy="635000"/>
            <a:chOff x="357158" y="6072206"/>
            <a:chExt cx="6215090" cy="634189"/>
          </a:xfrm>
        </p:grpSpPr>
        <p:sp>
          <p:nvSpPr>
            <p:cNvPr id="1127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127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050A1D7-F5CB-4182-8642-283E8EAD04F6}"/>
              </a:ext>
            </a:extLst>
          </p:cNvPr>
          <p:cNvSpPr>
            <a:spLocks noGrp="1"/>
          </p:cNvSpPr>
          <p:nvPr>
            <p:ph type="sldNum" sz="quarter" idx="12"/>
          </p:nvPr>
        </p:nvSpPr>
        <p:spPr/>
        <p:txBody>
          <a:bodyPr/>
          <a:lstStyle/>
          <a:p>
            <a:pPr>
              <a:defRPr/>
            </a:pPr>
            <a:fld id="{B853B906-A380-4D10-92C1-BB9F366D5D6D}" type="slidenum">
              <a:rPr lang="es-ES" smtClean="0"/>
              <a:pPr>
                <a:defRPr/>
              </a:pPr>
              <a:t>2</a:t>
            </a:fld>
            <a:endParaRPr lang="es-ES"/>
          </a:p>
        </p:txBody>
      </p:sp>
      <p:sp>
        <p:nvSpPr>
          <p:cNvPr id="3" name="Rectángulo 2">
            <a:extLst>
              <a:ext uri="{FF2B5EF4-FFF2-40B4-BE49-F238E27FC236}">
                <a16:creationId xmlns:a16="http://schemas.microsoft.com/office/drawing/2014/main" xmlns="" id="{2187A2B8-6886-4DF0-8E20-AD0E1C20A7AE}"/>
              </a:ext>
            </a:extLst>
          </p:cNvPr>
          <p:cNvSpPr/>
          <p:nvPr/>
        </p:nvSpPr>
        <p:spPr>
          <a:xfrm>
            <a:off x="2786063" y="1058952"/>
            <a:ext cx="3009735" cy="523220"/>
          </a:xfrm>
          <a:prstGeom prst="rect">
            <a:avLst/>
          </a:prstGeom>
        </p:spPr>
        <p:txBody>
          <a:bodyPr wrap="none">
            <a:spAutoFit/>
          </a:bodyPr>
          <a:lstStyle/>
          <a:p>
            <a:r>
              <a:rPr lang="es-MX" sz="2800" b="1" dirty="0"/>
              <a:t>PRESENTACIÓN</a:t>
            </a:r>
          </a:p>
        </p:txBody>
      </p:sp>
      <p:sp>
        <p:nvSpPr>
          <p:cNvPr id="4" name="Rectángulo 3">
            <a:extLst>
              <a:ext uri="{FF2B5EF4-FFF2-40B4-BE49-F238E27FC236}">
                <a16:creationId xmlns:a16="http://schemas.microsoft.com/office/drawing/2014/main" xmlns="" id="{EEC875FD-4B38-4EDA-AC5B-1CD068DE3CA7}"/>
              </a:ext>
            </a:extLst>
          </p:cNvPr>
          <p:cNvSpPr/>
          <p:nvPr/>
        </p:nvSpPr>
        <p:spPr>
          <a:xfrm>
            <a:off x="285750" y="1859340"/>
            <a:ext cx="8462714" cy="3046988"/>
          </a:xfrm>
          <a:prstGeom prst="rect">
            <a:avLst/>
          </a:prstGeom>
        </p:spPr>
        <p:txBody>
          <a:bodyPr wrap="square">
            <a:spAutoFit/>
          </a:bodyPr>
          <a:lstStyle/>
          <a:p>
            <a:pPr algn="just"/>
            <a:r>
              <a:rPr lang="es-MX" sz="2400" b="1" dirty="0"/>
              <a:t>La estimación e inferencia estadística acerca de los parámetros de una población, tal como podría ser una media, la varianza o una proporción a partir únicamente de la información contenida en una muestra aleatoria de la población requiere del manejo adecuado de una serie de procedimientos estadísticos y matemáticos, los cuales son objeto de estudio de la Estadística Inferencial. </a:t>
            </a:r>
          </a:p>
        </p:txBody>
      </p:sp>
    </p:spTree>
    <p:extLst>
      <p:ext uri="{BB962C8B-B14F-4D97-AF65-F5344CB8AC3E}">
        <p14:creationId xmlns:p14="http://schemas.microsoft.com/office/powerpoint/2010/main" val="2846228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42875" y="1143000"/>
          <a:ext cx="4357688" cy="1833740"/>
        </p:xfrm>
        <a:graphic>
          <a:graphicData uri="http://schemas.openxmlformats.org/drawingml/2006/table">
            <a:tbl>
              <a:tblPr firstRow="1" bandRow="1">
                <a:tableStyleId>{5C22544A-7EE6-4342-B048-85BDC9FD1C3A}</a:tableStyleId>
              </a:tblPr>
              <a:tblGrid>
                <a:gridCol w="4357688">
                  <a:extLst>
                    <a:ext uri="{9D8B030D-6E8A-4147-A177-3AD203B41FA5}">
                      <a16:colId xmlns:a16="http://schemas.microsoft.com/office/drawing/2014/main" xmlns="" val="20000"/>
                    </a:ext>
                  </a:extLst>
                </a:gridCol>
              </a:tblGrid>
              <a:tr h="370728">
                <a:tc>
                  <a:txBody>
                    <a:bodyPr/>
                    <a:lstStyle/>
                    <a:p>
                      <a:r>
                        <a:rPr lang="es-MX" sz="1800" dirty="0"/>
                        <a:t>Desarrollo</a:t>
                      </a:r>
                      <a:r>
                        <a:rPr lang="es-MX" sz="1800" baseline="0" dirty="0"/>
                        <a:t> y operaciones</a:t>
                      </a:r>
                      <a:endParaRPr lang="es-ES" sz="1800" dirty="0"/>
                    </a:p>
                  </a:txBody>
                  <a:tcPr marL="91439" marR="91439" marT="45706" marB="45706"/>
                </a:tc>
                <a:extLst>
                  <a:ext uri="{0D108BD9-81ED-4DB2-BD59-A6C34878D82A}">
                    <a16:rowId xmlns:a16="http://schemas.microsoft.com/office/drawing/2014/main" xmlns="" val="10000"/>
                  </a:ext>
                </a:extLst>
              </a:tr>
              <a:tr h="1462835">
                <a:tc>
                  <a:txBody>
                    <a:bodyPr/>
                    <a:lstStyle/>
                    <a:p>
                      <a:r>
                        <a:rPr lang="es-MX" sz="1800" dirty="0"/>
                        <a:t>.</a:t>
                      </a:r>
                    </a:p>
                    <a:p>
                      <a:r>
                        <a:rPr lang="es-MX" sz="1800" dirty="0"/>
                        <a:t>.</a:t>
                      </a:r>
                    </a:p>
                    <a:p>
                      <a:r>
                        <a:rPr lang="es-MX" sz="1800" dirty="0"/>
                        <a:t>.</a:t>
                      </a:r>
                    </a:p>
                    <a:p>
                      <a:endParaRPr lang="es-MX" sz="1800" dirty="0"/>
                    </a:p>
                    <a:p>
                      <a:r>
                        <a:rPr lang="es-MX" sz="1800" dirty="0"/>
                        <a:t>.</a:t>
                      </a:r>
                      <a:r>
                        <a:rPr lang="es-MX" sz="1800" baseline="0" dirty="0"/>
                        <a:t>                   </a:t>
                      </a:r>
                      <a:r>
                        <a:rPr lang="es-MX" sz="1800" dirty="0"/>
                        <a:t>=0.6826</a:t>
                      </a:r>
                      <a:endParaRPr lang="es-ES" sz="1800" dirty="0"/>
                    </a:p>
                  </a:txBody>
                  <a:tcPr marL="91439" marR="91439" marT="45706" marB="45706"/>
                </a:tc>
                <a:extLst>
                  <a:ext uri="{0D108BD9-81ED-4DB2-BD59-A6C34878D82A}">
                    <a16:rowId xmlns:a16="http://schemas.microsoft.com/office/drawing/2014/main" xmlns="" val="10001"/>
                  </a:ext>
                </a:extLst>
              </a:tr>
            </a:tbl>
          </a:graphicData>
        </a:graphic>
      </p:graphicFrame>
      <p:graphicFrame>
        <p:nvGraphicFramePr>
          <p:cNvPr id="3" name="2 Tabla"/>
          <p:cNvGraphicFramePr>
            <a:graphicFrameLocks noGrp="1"/>
          </p:cNvGraphicFramePr>
          <p:nvPr/>
        </p:nvGraphicFramePr>
        <p:xfrm>
          <a:off x="4643438" y="1214438"/>
          <a:ext cx="4357687" cy="736600"/>
        </p:xfrm>
        <a:graphic>
          <a:graphicData uri="http://schemas.openxmlformats.org/drawingml/2006/table">
            <a:tbl>
              <a:tblPr firstRow="1" bandRow="1">
                <a:tableStyleId>{5C22544A-7EE6-4342-B048-85BDC9FD1C3A}</a:tableStyleId>
              </a:tblPr>
              <a:tblGrid>
                <a:gridCol w="4357687">
                  <a:extLst>
                    <a:ext uri="{9D8B030D-6E8A-4147-A177-3AD203B41FA5}">
                      <a16:colId xmlns:a16="http://schemas.microsoft.com/office/drawing/2014/main" xmlns="" val="20000"/>
                    </a:ext>
                  </a:extLst>
                </a:gridCol>
              </a:tblGrid>
              <a:tr h="299402">
                <a:tc>
                  <a:txBody>
                    <a:bodyPr/>
                    <a:lstStyle/>
                    <a:p>
                      <a:r>
                        <a:rPr lang="es-MX" dirty="0"/>
                        <a:t>Resultados y soluciones</a:t>
                      </a:r>
                      <a:endParaRPr lang="es-ES" dirty="0"/>
                    </a:p>
                  </a:txBody>
                  <a:tcPr marL="91439" marR="91439"/>
                </a:tc>
                <a:extLst>
                  <a:ext uri="{0D108BD9-81ED-4DB2-BD59-A6C34878D82A}">
                    <a16:rowId xmlns:a16="http://schemas.microsoft.com/office/drawing/2014/main" xmlns="" val="10000"/>
                  </a:ext>
                </a:extLst>
              </a:tr>
              <a:tr h="370840">
                <a:tc>
                  <a:txBody>
                    <a:bodyPr/>
                    <a:lstStyle/>
                    <a:p>
                      <a:r>
                        <a:rPr lang="es-MX" dirty="0"/>
                        <a:t>a) 0.6826</a:t>
                      </a:r>
                      <a:endParaRPr lang="es-ES" dirty="0"/>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5618" name="Object 5"/>
              <p:cNvSpPr txBox="1"/>
              <p:nvPr/>
            </p:nvSpPr>
            <p:spPr bwMode="auto">
              <a:xfrm>
                <a:off x="357188" y="1500188"/>
                <a:ext cx="1346200" cy="5207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r>
                                <a:rPr lang="es-MX" i="1">
                                  <a:solidFill>
                                    <a:srgbClr val="000000"/>
                                  </a:solidFill>
                                  <a:latin typeface="Cambria Math" panose="02040503050406030204" pitchFamily="18" charset="0"/>
                                </a:rPr>
                                <m:t>5</m:t>
                              </m:r>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r>
                                <a:rPr lang="es-MX" i="1">
                                  <a:solidFill>
                                    <a:srgbClr val="000000"/>
                                  </a:solidFill>
                                  <a:latin typeface="Cambria Math" panose="02040503050406030204" pitchFamily="18" charset="0"/>
                                </a:rPr>
                                <m:t>5</m:t>
                              </m:r>
                            </m:den>
                          </m:f>
                        </m:e>
                      </m:d>
                      <m:r>
                        <a:rPr lang="es-MX" i="1">
                          <a:solidFill>
                            <a:srgbClr val="000000"/>
                          </a:solidFill>
                          <a:latin typeface="Cambria Math" panose="02040503050406030204" pitchFamily="18" charset="0"/>
                        </a:rPr>
                        <m:t>=</m:t>
                      </m:r>
                    </m:oMath>
                  </m:oMathPara>
                </a14:m>
                <a:endParaRPr lang="es-MX"/>
              </a:p>
            </p:txBody>
          </p:sp>
        </mc:Choice>
        <mc:Fallback xmlns="">
          <p:sp>
            <p:nvSpPr>
              <p:cNvPr id="25618" name="Object 5"/>
              <p:cNvSpPr txBox="1">
                <a:spLocks noRot="1" noChangeAspect="1" noMove="1" noResize="1" noEditPoints="1" noAdjustHandles="1" noChangeArrowheads="1" noChangeShapeType="1" noTextEdit="1"/>
              </p:cNvSpPr>
              <p:nvPr/>
            </p:nvSpPr>
            <p:spPr bwMode="auto">
              <a:xfrm>
                <a:off x="357188" y="1500188"/>
                <a:ext cx="1346200" cy="520700"/>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19" name="Object 6"/>
              <p:cNvSpPr txBox="1"/>
              <p:nvPr/>
            </p:nvSpPr>
            <p:spPr bwMode="auto">
              <a:xfrm>
                <a:off x="428625" y="2071688"/>
                <a:ext cx="1162050" cy="26035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m:t>
                          </m:r>
                        </m:e>
                      </m:d>
                      <m:r>
                        <a:rPr lang="es-MX" i="1">
                          <a:solidFill>
                            <a:srgbClr val="000000"/>
                          </a:solidFill>
                          <a:latin typeface="Cambria Math" panose="02040503050406030204" pitchFamily="18" charset="0"/>
                        </a:rPr>
                        <m:t>=</m:t>
                      </m:r>
                    </m:oMath>
                  </m:oMathPara>
                </a14:m>
                <a:endParaRPr lang="es-MX"/>
              </a:p>
            </p:txBody>
          </p:sp>
        </mc:Choice>
        <mc:Fallback xmlns="">
          <p:sp>
            <p:nvSpPr>
              <p:cNvPr id="25619" name="Object 6"/>
              <p:cNvSpPr txBox="1">
                <a:spLocks noRot="1" noChangeAspect="1" noMove="1" noResize="1" noEditPoints="1" noAdjustHandles="1" noChangeArrowheads="1" noChangeShapeType="1" noTextEdit="1"/>
              </p:cNvSpPr>
              <p:nvPr/>
            </p:nvSpPr>
            <p:spPr bwMode="auto">
              <a:xfrm>
                <a:off x="428625" y="2071688"/>
                <a:ext cx="1162050" cy="260350"/>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20" name="Object 7"/>
              <p:cNvSpPr txBox="1"/>
              <p:nvPr/>
            </p:nvSpPr>
            <p:spPr bwMode="auto">
              <a:xfrm>
                <a:off x="1643063" y="2071688"/>
                <a:ext cx="963612"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1−2</m:t>
                      </m:r>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&lt;−1)</m:t>
                      </m:r>
                    </m:oMath>
                  </m:oMathPara>
                </a14:m>
                <a:endParaRPr lang="es-MX"/>
              </a:p>
            </p:txBody>
          </p:sp>
        </mc:Choice>
        <mc:Fallback xmlns="">
          <p:sp>
            <p:nvSpPr>
              <p:cNvPr id="25620" name="Object 7"/>
              <p:cNvSpPr txBox="1">
                <a:spLocks noRot="1" noChangeAspect="1" noMove="1" noResize="1" noEditPoints="1" noAdjustHandles="1" noChangeArrowheads="1" noChangeShapeType="1" noTextEdit="1"/>
              </p:cNvSpPr>
              <p:nvPr/>
            </p:nvSpPr>
            <p:spPr bwMode="auto">
              <a:xfrm>
                <a:off x="1643063" y="2071688"/>
                <a:ext cx="963612" cy="21431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21" name="Object 8"/>
              <p:cNvSpPr txBox="1"/>
              <p:nvPr/>
            </p:nvSpPr>
            <p:spPr bwMode="auto">
              <a:xfrm>
                <a:off x="500063" y="2357438"/>
                <a:ext cx="221456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1−2(0.1587)=1−0.3174</m:t>
                      </m:r>
                    </m:oMath>
                  </m:oMathPara>
                </a14:m>
                <a:endParaRPr lang="es-MX"/>
              </a:p>
            </p:txBody>
          </p:sp>
        </mc:Choice>
        <mc:Fallback xmlns="">
          <p:sp>
            <p:nvSpPr>
              <p:cNvPr id="25621" name="Object 8"/>
              <p:cNvSpPr txBox="1">
                <a:spLocks noRot="1" noChangeAspect="1" noMove="1" noResize="1" noEditPoints="1" noAdjustHandles="1" noChangeArrowheads="1" noChangeShapeType="1" noTextEdit="1"/>
              </p:cNvSpPr>
              <p:nvPr/>
            </p:nvSpPr>
            <p:spPr bwMode="auto">
              <a:xfrm>
                <a:off x="500063" y="2357438"/>
                <a:ext cx="2214562" cy="285750"/>
              </a:xfrm>
              <a:prstGeom prst="rect">
                <a:avLst/>
              </a:prstGeom>
              <a:blipFill>
                <a:blip r:embed="rId5"/>
                <a:stretch>
                  <a:fillRect/>
                </a:stretch>
              </a:blipFill>
              <a:ln>
                <a:noFill/>
              </a:ln>
              <a:effectLst/>
            </p:spPr>
            <p:txBody>
              <a:bodyPr/>
              <a:lstStyle/>
              <a:p>
                <a:r>
                  <a:rPr lang="es-MX">
                    <a:noFill/>
                  </a:rPr>
                  <a:t> </a:t>
                </a:r>
              </a:p>
            </p:txBody>
          </p:sp>
        </mc:Fallback>
      </mc:AlternateContent>
      <p:graphicFrame>
        <p:nvGraphicFramePr>
          <p:cNvPr id="11" name="10 Tabla"/>
          <p:cNvGraphicFramePr>
            <a:graphicFrameLocks noGrp="1"/>
          </p:cNvGraphicFramePr>
          <p:nvPr/>
        </p:nvGraphicFramePr>
        <p:xfrm>
          <a:off x="142875" y="3214688"/>
          <a:ext cx="4357688" cy="3200400"/>
        </p:xfrm>
        <a:graphic>
          <a:graphicData uri="http://schemas.openxmlformats.org/drawingml/2006/table">
            <a:tbl>
              <a:tblPr firstRow="1" bandRow="1">
                <a:tableStyleId>{5C22544A-7EE6-4342-B048-85BDC9FD1C3A}</a:tableStyleId>
              </a:tblPr>
              <a:tblGrid>
                <a:gridCol w="4357688">
                  <a:extLst>
                    <a:ext uri="{9D8B030D-6E8A-4147-A177-3AD203B41FA5}">
                      <a16:colId xmlns:a16="http://schemas.microsoft.com/office/drawing/2014/main" xmlns="" val="20000"/>
                    </a:ext>
                  </a:extLst>
                </a:gridCol>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Desarrollo</a:t>
                      </a:r>
                      <a:r>
                        <a:rPr lang="es-MX" baseline="0" dirty="0"/>
                        <a:t> y operaciones: b)</a:t>
                      </a:r>
                      <a:endParaRPr lang="es-ES" dirty="0"/>
                    </a:p>
                  </a:txBody>
                  <a:tcPr marL="91439" marR="91439"/>
                </a:tc>
                <a:extLst>
                  <a:ext uri="{0D108BD9-81ED-4DB2-BD59-A6C34878D82A}">
                    <a16:rowId xmlns:a16="http://schemas.microsoft.com/office/drawing/2014/main" xmlns="" val="10000"/>
                  </a:ext>
                </a:extLst>
              </a:tr>
              <a:tr h="370840">
                <a:tc>
                  <a:txBody>
                    <a:bodyPr/>
                    <a:lstStyle/>
                    <a:p>
                      <a:r>
                        <a:rPr lang="es-ES" dirty="0"/>
                        <a:t>.</a:t>
                      </a:r>
                    </a:p>
                    <a:p>
                      <a:r>
                        <a:rPr lang="es-ES" dirty="0"/>
                        <a:t>.</a:t>
                      </a:r>
                    </a:p>
                    <a:p>
                      <a:r>
                        <a:rPr lang="es-ES" dirty="0"/>
                        <a:t>.</a:t>
                      </a:r>
                    </a:p>
                    <a:p>
                      <a:r>
                        <a:rPr lang="es-ES" dirty="0"/>
                        <a:t>.</a:t>
                      </a:r>
                    </a:p>
                    <a:p>
                      <a:r>
                        <a:rPr lang="es-ES" dirty="0"/>
                        <a:t>.</a:t>
                      </a:r>
                    </a:p>
                    <a:p>
                      <a:r>
                        <a:rPr lang="es-ES" dirty="0"/>
                        <a:t>.</a:t>
                      </a:r>
                    </a:p>
                    <a:p>
                      <a:r>
                        <a:rPr lang="es-ES" dirty="0"/>
                        <a:t>.</a:t>
                      </a:r>
                    </a:p>
                    <a:p>
                      <a:r>
                        <a:rPr lang="es-ES" dirty="0"/>
                        <a:t>.</a:t>
                      </a:r>
                    </a:p>
                    <a:p>
                      <a:r>
                        <a:rPr lang="es-ES" dirty="0"/>
                        <a:t>.                 </a:t>
                      </a:r>
                      <a:r>
                        <a:rPr lang="es-ES" baseline="0" dirty="0"/>
                        <a:t> </a:t>
                      </a:r>
                      <a:r>
                        <a:rPr lang="es-ES" sz="1200" dirty="0"/>
                        <a:t>=0.9544</a:t>
                      </a:r>
                      <a:endParaRPr lang="es-ES" dirty="0"/>
                    </a:p>
                    <a:p>
                      <a:endParaRPr lang="es-ES" dirty="0"/>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5630" name="Object 22"/>
              <p:cNvSpPr txBox="1"/>
              <p:nvPr/>
            </p:nvSpPr>
            <p:spPr bwMode="auto">
              <a:xfrm>
                <a:off x="500063" y="3500438"/>
                <a:ext cx="1254125" cy="30638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e>
                          </m:d>
                          <m:r>
                            <a:rPr lang="es-MX" i="1">
                              <a:solidFill>
                                <a:srgbClr val="000000"/>
                              </a:solidFill>
                              <a:latin typeface="Cambria Math" panose="02040503050406030204" pitchFamily="18" charset="0"/>
                            </a:rPr>
                            <m:t>≤10</m:t>
                          </m:r>
                        </m:e>
                      </m:d>
                      <m:r>
                        <a:rPr lang="es-MX" i="1">
                          <a:solidFill>
                            <a:srgbClr val="000000"/>
                          </a:solidFill>
                          <a:latin typeface="Cambria Math" panose="02040503050406030204" pitchFamily="18" charset="0"/>
                        </a:rPr>
                        <m:t>=</m:t>
                      </m:r>
                    </m:oMath>
                  </m:oMathPara>
                </a14:m>
                <a:endParaRPr lang="es-MX"/>
              </a:p>
            </p:txBody>
          </p:sp>
        </mc:Choice>
        <mc:Fallback xmlns="">
          <p:sp>
            <p:nvSpPr>
              <p:cNvPr id="25630" name="Object 22"/>
              <p:cNvSpPr txBox="1">
                <a:spLocks noRot="1" noChangeAspect="1" noMove="1" noResize="1" noEditPoints="1" noAdjustHandles="1" noChangeArrowheads="1" noChangeShapeType="1" noTextEdit="1"/>
              </p:cNvSpPr>
              <p:nvPr/>
            </p:nvSpPr>
            <p:spPr bwMode="auto">
              <a:xfrm>
                <a:off x="500063" y="3500438"/>
                <a:ext cx="1254125" cy="306387"/>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1" name="Object 24"/>
              <p:cNvSpPr txBox="1"/>
              <p:nvPr/>
            </p:nvSpPr>
            <p:spPr bwMode="auto">
              <a:xfrm>
                <a:off x="428625" y="3786188"/>
                <a:ext cx="1698625"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−10≤</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m:t>
                          </m:r>
                        </m:e>
                      </m:d>
                      <m:r>
                        <a:rPr lang="es-MX" i="1">
                          <a:solidFill>
                            <a:srgbClr val="000000"/>
                          </a:solidFill>
                          <a:latin typeface="Cambria Math" panose="02040503050406030204" pitchFamily="18" charset="0"/>
                        </a:rPr>
                        <m:t>=</m:t>
                      </m:r>
                    </m:oMath>
                  </m:oMathPara>
                </a14:m>
                <a:endParaRPr lang="es-MX"/>
              </a:p>
            </p:txBody>
          </p:sp>
        </mc:Choice>
        <mc:Fallback xmlns="">
          <p:sp>
            <p:nvSpPr>
              <p:cNvPr id="25631" name="Object 24"/>
              <p:cNvSpPr txBox="1">
                <a:spLocks noRot="1" noChangeAspect="1" noMove="1" noResize="1" noEditPoints="1" noAdjustHandles="1" noChangeArrowheads="1" noChangeShapeType="1" noTextEdit="1"/>
              </p:cNvSpPr>
              <p:nvPr/>
            </p:nvSpPr>
            <p:spPr bwMode="auto">
              <a:xfrm>
                <a:off x="428625" y="3786188"/>
                <a:ext cx="1698625" cy="2603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2" name="Object 23"/>
              <p:cNvSpPr txBox="1"/>
              <p:nvPr/>
            </p:nvSpPr>
            <p:spPr bwMode="auto">
              <a:xfrm>
                <a:off x="357188" y="4000500"/>
                <a:ext cx="1927225" cy="5826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e>
                      </m:d>
                      <m:r>
                        <a:rPr lang="es-MX" i="1">
                          <a:solidFill>
                            <a:srgbClr val="000000"/>
                          </a:solidFill>
                          <a:latin typeface="Cambria Math" panose="02040503050406030204" pitchFamily="18" charset="0"/>
                        </a:rPr>
                        <m:t>=</m:t>
                      </m:r>
                    </m:oMath>
                  </m:oMathPara>
                </a14:m>
                <a:endParaRPr lang="es-MX"/>
              </a:p>
            </p:txBody>
          </p:sp>
        </mc:Choice>
        <mc:Fallback xmlns="">
          <p:sp>
            <p:nvSpPr>
              <p:cNvPr id="25632" name="Object 23"/>
              <p:cNvSpPr txBox="1">
                <a:spLocks noRot="1" noChangeAspect="1" noMove="1" noResize="1" noEditPoints="1" noAdjustHandles="1" noChangeArrowheads="1" noChangeShapeType="1" noTextEdit="1"/>
              </p:cNvSpPr>
              <p:nvPr/>
            </p:nvSpPr>
            <p:spPr bwMode="auto">
              <a:xfrm>
                <a:off x="357188" y="4000500"/>
                <a:ext cx="1927225" cy="582613"/>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3" name="Object 5"/>
              <p:cNvSpPr txBox="1"/>
              <p:nvPr/>
            </p:nvSpPr>
            <p:spPr bwMode="auto">
              <a:xfrm>
                <a:off x="428625" y="4643438"/>
                <a:ext cx="1498600" cy="5207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m:t>
                              </m:r>
                            </m:num>
                            <m:den>
                              <m:r>
                                <a:rPr lang="es-MX" i="1">
                                  <a:solidFill>
                                    <a:srgbClr val="000000"/>
                                  </a:solidFill>
                                  <a:latin typeface="Cambria Math" panose="02040503050406030204" pitchFamily="18" charset="0"/>
                                </a:rPr>
                                <m:t>5</m:t>
                              </m:r>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m:t>
                              </m:r>
                            </m:num>
                            <m:den>
                              <m:r>
                                <a:rPr lang="es-MX" i="1">
                                  <a:solidFill>
                                    <a:srgbClr val="000000"/>
                                  </a:solidFill>
                                  <a:latin typeface="Cambria Math" panose="02040503050406030204" pitchFamily="18" charset="0"/>
                                </a:rPr>
                                <m:t>5</m:t>
                              </m:r>
                            </m:den>
                          </m:f>
                        </m:e>
                      </m:d>
                      <m:r>
                        <a:rPr lang="es-MX" i="1">
                          <a:solidFill>
                            <a:srgbClr val="000000"/>
                          </a:solidFill>
                          <a:latin typeface="Cambria Math" panose="02040503050406030204" pitchFamily="18" charset="0"/>
                        </a:rPr>
                        <m:t>=</m:t>
                      </m:r>
                    </m:oMath>
                  </m:oMathPara>
                </a14:m>
                <a:endParaRPr lang="es-MX"/>
              </a:p>
            </p:txBody>
          </p:sp>
        </mc:Choice>
        <mc:Fallback xmlns="">
          <p:sp>
            <p:nvSpPr>
              <p:cNvPr id="25633" name="Object 5"/>
              <p:cNvSpPr txBox="1">
                <a:spLocks noRot="1" noChangeAspect="1" noMove="1" noResize="1" noEditPoints="1" noAdjustHandles="1" noChangeArrowheads="1" noChangeShapeType="1" noTextEdit="1"/>
              </p:cNvSpPr>
              <p:nvPr/>
            </p:nvSpPr>
            <p:spPr bwMode="auto">
              <a:xfrm>
                <a:off x="428625" y="4643438"/>
                <a:ext cx="1498600" cy="520700"/>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4" name="Object 6"/>
              <p:cNvSpPr txBox="1"/>
              <p:nvPr/>
            </p:nvSpPr>
            <p:spPr bwMode="auto">
              <a:xfrm>
                <a:off x="428625" y="5214938"/>
                <a:ext cx="1238250" cy="26035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−2≤</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≤2</m:t>
                          </m:r>
                        </m:e>
                      </m:d>
                      <m:r>
                        <a:rPr lang="es-MX" i="1">
                          <a:solidFill>
                            <a:srgbClr val="000000"/>
                          </a:solidFill>
                          <a:latin typeface="Cambria Math" panose="02040503050406030204" pitchFamily="18" charset="0"/>
                        </a:rPr>
                        <m:t>=</m:t>
                      </m:r>
                    </m:oMath>
                  </m:oMathPara>
                </a14:m>
                <a:endParaRPr lang="es-MX"/>
              </a:p>
            </p:txBody>
          </p:sp>
        </mc:Choice>
        <mc:Fallback xmlns="">
          <p:sp>
            <p:nvSpPr>
              <p:cNvPr id="25634" name="Object 6"/>
              <p:cNvSpPr txBox="1">
                <a:spLocks noRot="1" noChangeAspect="1" noMove="1" noResize="1" noEditPoints="1" noAdjustHandles="1" noChangeArrowheads="1" noChangeShapeType="1" noTextEdit="1"/>
              </p:cNvSpPr>
              <p:nvPr/>
            </p:nvSpPr>
            <p:spPr bwMode="auto">
              <a:xfrm>
                <a:off x="428625" y="5214938"/>
                <a:ext cx="1238250" cy="26035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5" name="Object 7"/>
              <p:cNvSpPr txBox="1"/>
              <p:nvPr/>
            </p:nvSpPr>
            <p:spPr bwMode="auto">
              <a:xfrm>
                <a:off x="1714500" y="5286375"/>
                <a:ext cx="977900"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1−2</m:t>
                      </m:r>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&lt;−2)</m:t>
                      </m:r>
                    </m:oMath>
                  </m:oMathPara>
                </a14:m>
                <a:endParaRPr lang="es-MX"/>
              </a:p>
            </p:txBody>
          </p:sp>
        </mc:Choice>
        <mc:Fallback xmlns="">
          <p:sp>
            <p:nvSpPr>
              <p:cNvPr id="25635" name="Object 7"/>
              <p:cNvSpPr txBox="1">
                <a:spLocks noRot="1" noChangeAspect="1" noMove="1" noResize="1" noEditPoints="1" noAdjustHandles="1" noChangeArrowheads="1" noChangeShapeType="1" noTextEdit="1"/>
              </p:cNvSpPr>
              <p:nvPr/>
            </p:nvSpPr>
            <p:spPr bwMode="auto">
              <a:xfrm>
                <a:off x="1714500" y="5286375"/>
                <a:ext cx="977900" cy="214313"/>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5636" name="Object 8"/>
              <p:cNvSpPr txBox="1"/>
              <p:nvPr/>
            </p:nvSpPr>
            <p:spPr bwMode="auto">
              <a:xfrm>
                <a:off x="428625" y="5572125"/>
                <a:ext cx="2143125" cy="27622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1−2(0.0228)=1−0.0456</m:t>
                      </m:r>
                    </m:oMath>
                  </m:oMathPara>
                </a14:m>
                <a:endParaRPr lang="es-MX"/>
              </a:p>
            </p:txBody>
          </p:sp>
        </mc:Choice>
        <mc:Fallback xmlns="">
          <p:sp>
            <p:nvSpPr>
              <p:cNvPr id="25636" name="Object 8"/>
              <p:cNvSpPr txBox="1">
                <a:spLocks noRot="1" noChangeAspect="1" noMove="1" noResize="1" noEditPoints="1" noAdjustHandles="1" noChangeArrowheads="1" noChangeShapeType="1" noTextEdit="1"/>
              </p:cNvSpPr>
              <p:nvPr/>
            </p:nvSpPr>
            <p:spPr bwMode="auto">
              <a:xfrm>
                <a:off x="428625" y="5572125"/>
                <a:ext cx="2143125" cy="276225"/>
              </a:xfrm>
              <a:prstGeom prst="rect">
                <a:avLst/>
              </a:prstGeom>
              <a:blipFill>
                <a:blip r:embed="rId12"/>
                <a:stretch>
                  <a:fillRect b="-2222"/>
                </a:stretch>
              </a:blipFill>
              <a:ln>
                <a:noFill/>
              </a:ln>
              <a:effectLst/>
            </p:spPr>
            <p:txBody>
              <a:bodyPr/>
              <a:lstStyle/>
              <a:p>
                <a:r>
                  <a:rPr lang="es-MX">
                    <a:noFill/>
                  </a:rPr>
                  <a:t> </a:t>
                </a:r>
              </a:p>
            </p:txBody>
          </p:sp>
        </mc:Fallback>
      </mc:AlternateContent>
      <p:graphicFrame>
        <p:nvGraphicFramePr>
          <p:cNvPr id="19" name="18 Tabla"/>
          <p:cNvGraphicFramePr>
            <a:graphicFrameLocks noGrp="1"/>
          </p:cNvGraphicFramePr>
          <p:nvPr/>
        </p:nvGraphicFramePr>
        <p:xfrm>
          <a:off x="4714875" y="3286125"/>
          <a:ext cx="4286250" cy="741364"/>
        </p:xfrm>
        <a:graphic>
          <a:graphicData uri="http://schemas.openxmlformats.org/drawingml/2006/table">
            <a:tbl>
              <a:tblPr firstRow="1" bandRow="1">
                <a:tableStyleId>{5C22544A-7EE6-4342-B048-85BDC9FD1C3A}</a:tableStyleId>
              </a:tblPr>
              <a:tblGrid>
                <a:gridCol w="4286250">
                  <a:extLst>
                    <a:ext uri="{9D8B030D-6E8A-4147-A177-3AD203B41FA5}">
                      <a16:colId xmlns:a16="http://schemas.microsoft.com/office/drawing/2014/main" xmlns="" val="20000"/>
                    </a:ext>
                  </a:extLst>
                </a:gridCol>
              </a:tblGrid>
              <a:tr h="3706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L="91439" marR="91439" marT="45700" marB="45700"/>
                </a:tc>
                <a:extLst>
                  <a:ext uri="{0D108BD9-81ED-4DB2-BD59-A6C34878D82A}">
                    <a16:rowId xmlns:a16="http://schemas.microsoft.com/office/drawing/2014/main" xmlns="" val="10000"/>
                  </a:ext>
                </a:extLst>
              </a:tr>
              <a:tr h="370682">
                <a:tc>
                  <a:txBody>
                    <a:bodyPr/>
                    <a:lstStyle/>
                    <a:p>
                      <a:r>
                        <a:rPr lang="es-ES" sz="1800" dirty="0"/>
                        <a:t>b) 0.9544</a:t>
                      </a:r>
                    </a:p>
                  </a:txBody>
                  <a:tcPr marL="91439" marR="91439" marT="45700" marB="45700"/>
                </a:tc>
                <a:extLst>
                  <a:ext uri="{0D108BD9-81ED-4DB2-BD59-A6C34878D82A}">
                    <a16:rowId xmlns:a16="http://schemas.microsoft.com/office/drawing/2014/main" xmlns="" val="10001"/>
                  </a:ext>
                </a:extLst>
              </a:tr>
            </a:tbl>
          </a:graphicData>
        </a:graphic>
      </p:graphicFrame>
      <p:grpSp>
        <p:nvGrpSpPr>
          <p:cNvPr id="25645" name="8 Grupo"/>
          <p:cNvGrpSpPr>
            <a:grpSpLocks/>
          </p:cNvGrpSpPr>
          <p:nvPr/>
        </p:nvGrpSpPr>
        <p:grpSpPr bwMode="auto">
          <a:xfrm>
            <a:off x="2786063" y="6072188"/>
            <a:ext cx="6215062" cy="635000"/>
            <a:chOff x="357158" y="6072206"/>
            <a:chExt cx="6215090" cy="634189"/>
          </a:xfrm>
        </p:grpSpPr>
        <p:sp>
          <p:nvSpPr>
            <p:cNvPr id="25648" name="1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5649" name="19 Imagen" descr="logomi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5646" name="20 Imagen" descr="logo a color UAEM.JP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21 Rectángulo"/>
          <p:cNvSpPr/>
          <p:nvPr/>
        </p:nvSpPr>
        <p:spPr>
          <a:xfrm>
            <a:off x="192881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4" name="Marcador de número de diapositiva 3">
            <a:extLst>
              <a:ext uri="{FF2B5EF4-FFF2-40B4-BE49-F238E27FC236}">
                <a16:creationId xmlns:a16="http://schemas.microsoft.com/office/drawing/2014/main" xmlns="" id="{6ADA76D6-9C20-4A7B-A9FF-77AB914756E0}"/>
              </a:ext>
            </a:extLst>
          </p:cNvPr>
          <p:cNvSpPr>
            <a:spLocks noGrp="1"/>
          </p:cNvSpPr>
          <p:nvPr>
            <p:ph type="sldNum" sz="quarter" idx="12"/>
          </p:nvPr>
        </p:nvSpPr>
        <p:spPr/>
        <p:txBody>
          <a:bodyPr/>
          <a:lstStyle/>
          <a:p>
            <a:pPr>
              <a:defRPr/>
            </a:pPr>
            <a:fld id="{B853B906-A380-4D10-92C1-BB9F366D5D6D}" type="slidenum">
              <a:rPr lang="es-ES" smtClean="0"/>
              <a:pPr>
                <a:defRPr/>
              </a:pPr>
              <a:t>20</a:t>
            </a:fld>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6628" name="8 Grupo"/>
          <p:cNvGrpSpPr>
            <a:grpSpLocks/>
          </p:cNvGrpSpPr>
          <p:nvPr/>
        </p:nvGrpSpPr>
        <p:grpSpPr bwMode="auto">
          <a:xfrm>
            <a:off x="2786063" y="6072188"/>
            <a:ext cx="6215062" cy="635000"/>
            <a:chOff x="357158" y="6072206"/>
            <a:chExt cx="6215090" cy="634189"/>
          </a:xfrm>
        </p:grpSpPr>
        <p:sp>
          <p:nvSpPr>
            <p:cNvPr id="2666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666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629" name="22 Grupo"/>
          <p:cNvGrpSpPr>
            <a:grpSpLocks/>
          </p:cNvGrpSpPr>
          <p:nvPr/>
        </p:nvGrpSpPr>
        <p:grpSpPr bwMode="auto">
          <a:xfrm>
            <a:off x="5357813" y="1000125"/>
            <a:ext cx="3592512" cy="5214938"/>
            <a:chOff x="5072063" y="142875"/>
            <a:chExt cx="3592512" cy="6624638"/>
          </a:xfrm>
        </p:grpSpPr>
        <p:sp>
          <p:nvSpPr>
            <p:cNvPr id="24" name="23 Forma libre"/>
            <p:cNvSpPr/>
            <p:nvPr/>
          </p:nvSpPr>
          <p:spPr>
            <a:xfrm>
              <a:off x="6143625" y="4571400"/>
              <a:ext cx="1000125" cy="2196113"/>
            </a:xfrm>
            <a:custGeom>
              <a:avLst/>
              <a:gdLst>
                <a:gd name="connsiteX0" fmla="*/ 0 w 1700784"/>
                <a:gd name="connsiteY0" fmla="*/ 1319784 h 1338072"/>
                <a:gd name="connsiteX1" fmla="*/ 795528 w 1700784"/>
                <a:gd name="connsiteY1" fmla="*/ 3048 h 1338072"/>
                <a:gd name="connsiteX2" fmla="*/ 1700784 w 1700784"/>
                <a:gd name="connsiteY2" fmla="*/ 1338072 h 1338072"/>
                <a:gd name="connsiteX3" fmla="*/ 1700784 w 1700784"/>
                <a:gd name="connsiteY3" fmla="*/ 1338072 h 1338072"/>
                <a:gd name="connsiteX4" fmla="*/ 1700784 w 1700784"/>
                <a:gd name="connsiteY4" fmla="*/ 1338072 h 1338072"/>
                <a:gd name="connsiteX5" fmla="*/ 1700784 w 1700784"/>
                <a:gd name="connsiteY5" fmla="*/ 1338072 h 13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0784" h="1338072">
                  <a:moveTo>
                    <a:pt x="0" y="1319784"/>
                  </a:moveTo>
                  <a:cubicBezTo>
                    <a:pt x="256032" y="659892"/>
                    <a:pt x="512064" y="0"/>
                    <a:pt x="795528" y="3048"/>
                  </a:cubicBezTo>
                  <a:cubicBezTo>
                    <a:pt x="1078992" y="6096"/>
                    <a:pt x="1700784" y="1338072"/>
                    <a:pt x="1700784" y="1338072"/>
                  </a:cubicBezTo>
                  <a:lnTo>
                    <a:pt x="1700784" y="1338072"/>
                  </a:lnTo>
                  <a:lnTo>
                    <a:pt x="1700784" y="1338072"/>
                  </a:lnTo>
                  <a:lnTo>
                    <a:pt x="1700784" y="1338072"/>
                  </a:lnTo>
                </a:path>
              </a:pathLst>
            </a:custGeom>
            <a:solidFill>
              <a:schemeClr val="accent1"/>
            </a:solidFill>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25" name="24 Forma libre"/>
            <p:cNvSpPr/>
            <p:nvPr/>
          </p:nvSpPr>
          <p:spPr>
            <a:xfrm>
              <a:off x="5500688" y="999944"/>
              <a:ext cx="1928812" cy="1552807"/>
            </a:xfrm>
            <a:custGeom>
              <a:avLst/>
              <a:gdLst>
                <a:gd name="connsiteX0" fmla="*/ 0 w 1700784"/>
                <a:gd name="connsiteY0" fmla="*/ 1319784 h 1338072"/>
                <a:gd name="connsiteX1" fmla="*/ 795528 w 1700784"/>
                <a:gd name="connsiteY1" fmla="*/ 3048 h 1338072"/>
                <a:gd name="connsiteX2" fmla="*/ 1700784 w 1700784"/>
                <a:gd name="connsiteY2" fmla="*/ 1338072 h 1338072"/>
                <a:gd name="connsiteX3" fmla="*/ 1700784 w 1700784"/>
                <a:gd name="connsiteY3" fmla="*/ 1338072 h 1338072"/>
                <a:gd name="connsiteX4" fmla="*/ 1700784 w 1700784"/>
                <a:gd name="connsiteY4" fmla="*/ 1338072 h 1338072"/>
                <a:gd name="connsiteX5" fmla="*/ 1700784 w 1700784"/>
                <a:gd name="connsiteY5" fmla="*/ 1338072 h 13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0784" h="1338072">
                  <a:moveTo>
                    <a:pt x="0" y="1319784"/>
                  </a:moveTo>
                  <a:cubicBezTo>
                    <a:pt x="256032" y="659892"/>
                    <a:pt x="512064" y="0"/>
                    <a:pt x="795528" y="3048"/>
                  </a:cubicBezTo>
                  <a:cubicBezTo>
                    <a:pt x="1078992" y="6096"/>
                    <a:pt x="1700784" y="1338072"/>
                    <a:pt x="1700784" y="1338072"/>
                  </a:cubicBezTo>
                  <a:lnTo>
                    <a:pt x="1700784" y="1338072"/>
                  </a:lnTo>
                  <a:lnTo>
                    <a:pt x="1700784" y="1338072"/>
                  </a:lnTo>
                  <a:lnTo>
                    <a:pt x="1700784" y="1338072"/>
                  </a:lnTo>
                </a:path>
              </a:pathLst>
            </a:custGeom>
            <a:solidFill>
              <a:schemeClr val="accent1"/>
            </a:solidFill>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26" name="25 Forma libre"/>
            <p:cNvSpPr/>
            <p:nvPr/>
          </p:nvSpPr>
          <p:spPr>
            <a:xfrm>
              <a:off x="5786438" y="2714082"/>
              <a:ext cx="1500187" cy="1766570"/>
            </a:xfrm>
            <a:custGeom>
              <a:avLst/>
              <a:gdLst>
                <a:gd name="connsiteX0" fmla="*/ 0 w 1700784"/>
                <a:gd name="connsiteY0" fmla="*/ 1319784 h 1338072"/>
                <a:gd name="connsiteX1" fmla="*/ 795528 w 1700784"/>
                <a:gd name="connsiteY1" fmla="*/ 3048 h 1338072"/>
                <a:gd name="connsiteX2" fmla="*/ 1700784 w 1700784"/>
                <a:gd name="connsiteY2" fmla="*/ 1338072 h 1338072"/>
                <a:gd name="connsiteX3" fmla="*/ 1700784 w 1700784"/>
                <a:gd name="connsiteY3" fmla="*/ 1338072 h 1338072"/>
                <a:gd name="connsiteX4" fmla="*/ 1700784 w 1700784"/>
                <a:gd name="connsiteY4" fmla="*/ 1338072 h 1338072"/>
                <a:gd name="connsiteX5" fmla="*/ 1700784 w 1700784"/>
                <a:gd name="connsiteY5" fmla="*/ 1338072 h 13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0784" h="1338072">
                  <a:moveTo>
                    <a:pt x="0" y="1319784"/>
                  </a:moveTo>
                  <a:cubicBezTo>
                    <a:pt x="256032" y="659892"/>
                    <a:pt x="512064" y="0"/>
                    <a:pt x="795528" y="3048"/>
                  </a:cubicBezTo>
                  <a:cubicBezTo>
                    <a:pt x="1078992" y="6096"/>
                    <a:pt x="1700784" y="1338072"/>
                    <a:pt x="1700784" y="1338072"/>
                  </a:cubicBezTo>
                  <a:lnTo>
                    <a:pt x="1700784" y="1338072"/>
                  </a:lnTo>
                  <a:lnTo>
                    <a:pt x="1700784" y="1338072"/>
                  </a:lnTo>
                  <a:lnTo>
                    <a:pt x="1700784" y="1338072"/>
                  </a:lnTo>
                </a:path>
              </a:pathLst>
            </a:custGeom>
            <a:solidFill>
              <a:schemeClr val="accent1"/>
            </a:solidFill>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cxnSp>
          <p:nvCxnSpPr>
            <p:cNvPr id="27" name="26 Conector recto"/>
            <p:cNvCxnSpPr/>
            <p:nvPr/>
          </p:nvCxnSpPr>
          <p:spPr>
            <a:xfrm>
              <a:off x="5072063" y="2500319"/>
              <a:ext cx="2857500" cy="2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5214938" y="4428219"/>
              <a:ext cx="2857500" cy="2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5357813" y="6715081"/>
              <a:ext cx="2857500" cy="2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6429375" y="2070776"/>
              <a:ext cx="785813" cy="20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6572250" y="3786930"/>
              <a:ext cx="4286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6643688" y="5928594"/>
              <a:ext cx="357187" cy="201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651" name="Object 7"/>
                <p:cNvSpPr txBox="1"/>
                <p:nvPr/>
              </p:nvSpPr>
              <p:spPr bwMode="auto">
                <a:xfrm>
                  <a:off x="7929563" y="2286000"/>
                  <a:ext cx="377825" cy="3571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6651" name="Object 7"/>
                <p:cNvSpPr txBox="1">
                  <a:spLocks noRot="1" noChangeAspect="1" noMove="1" noResize="1" noEditPoints="1" noAdjustHandles="1" noChangeArrowheads="1" noChangeShapeType="1" noTextEdit="1"/>
                </p:cNvSpPr>
                <p:nvPr/>
              </p:nvSpPr>
              <p:spPr bwMode="auto">
                <a:xfrm>
                  <a:off x="7929563" y="2286000"/>
                  <a:ext cx="377825" cy="357188"/>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52" name="Object 8"/>
                <p:cNvSpPr txBox="1"/>
                <p:nvPr/>
              </p:nvSpPr>
              <p:spPr bwMode="auto">
                <a:xfrm>
                  <a:off x="8072438" y="4214813"/>
                  <a:ext cx="377825" cy="357187"/>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6652" name="Object 8"/>
                <p:cNvSpPr txBox="1">
                  <a:spLocks noRot="1" noChangeAspect="1" noMove="1" noResize="1" noEditPoints="1" noAdjustHandles="1" noChangeArrowheads="1" noChangeShapeType="1" noTextEdit="1"/>
                </p:cNvSpPr>
                <p:nvPr/>
              </p:nvSpPr>
              <p:spPr bwMode="auto">
                <a:xfrm>
                  <a:off x="8072438" y="4214813"/>
                  <a:ext cx="377825" cy="357187"/>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53" name="Object 9"/>
                <p:cNvSpPr txBox="1"/>
                <p:nvPr/>
              </p:nvSpPr>
              <p:spPr bwMode="auto">
                <a:xfrm>
                  <a:off x="8286750" y="6357938"/>
                  <a:ext cx="377825" cy="357187"/>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6653" name="Object 9"/>
                <p:cNvSpPr txBox="1">
                  <a:spLocks noRot="1" noChangeAspect="1" noMove="1" noResize="1" noEditPoints="1" noAdjustHandles="1" noChangeArrowheads="1" noChangeShapeType="1" noTextEdit="1"/>
                </p:cNvSpPr>
                <p:nvPr/>
              </p:nvSpPr>
              <p:spPr bwMode="auto">
                <a:xfrm>
                  <a:off x="8286750" y="6357938"/>
                  <a:ext cx="377825" cy="357187"/>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54" name="Object 11"/>
                <p:cNvSpPr txBox="1"/>
                <p:nvPr/>
              </p:nvSpPr>
              <p:spPr bwMode="auto">
                <a:xfrm>
                  <a:off x="6572250" y="1714500"/>
                  <a:ext cx="773113" cy="285750"/>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=2.5</m:t>
                        </m:r>
                      </m:oMath>
                    </m:oMathPara>
                  </a14:m>
                  <a:endParaRPr lang="es-MX"/>
                </a:p>
              </p:txBody>
            </p:sp>
          </mc:Choice>
          <mc:Fallback xmlns="">
            <p:sp>
              <p:nvSpPr>
                <p:cNvPr id="26654" name="Object 11"/>
                <p:cNvSpPr txBox="1">
                  <a:spLocks noRot="1" noChangeAspect="1" noMove="1" noResize="1" noEditPoints="1" noAdjustHandles="1" noChangeArrowheads="1" noChangeShapeType="1" noTextEdit="1"/>
                </p:cNvSpPr>
                <p:nvPr/>
              </p:nvSpPr>
              <p:spPr bwMode="auto">
                <a:xfrm>
                  <a:off x="6572250" y="1714500"/>
                  <a:ext cx="773113" cy="2857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55" name="Object 12"/>
                <p:cNvSpPr txBox="1"/>
                <p:nvPr/>
              </p:nvSpPr>
              <p:spPr bwMode="auto">
                <a:xfrm>
                  <a:off x="6694488" y="3429000"/>
                  <a:ext cx="620712" cy="285750"/>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=2</m:t>
                        </m:r>
                      </m:oMath>
                    </m:oMathPara>
                  </a14:m>
                  <a:endParaRPr lang="es-MX"/>
                </a:p>
              </p:txBody>
            </p:sp>
          </mc:Choice>
          <mc:Fallback xmlns="">
            <p:sp>
              <p:nvSpPr>
                <p:cNvPr id="26655" name="Object 12"/>
                <p:cNvSpPr txBox="1">
                  <a:spLocks noRot="1" noChangeAspect="1" noMove="1" noResize="1" noEditPoints="1" noAdjustHandles="1" noChangeArrowheads="1" noChangeShapeType="1" noTextEdit="1"/>
                </p:cNvSpPr>
                <p:nvPr/>
              </p:nvSpPr>
              <p:spPr bwMode="auto">
                <a:xfrm>
                  <a:off x="6694488" y="3429000"/>
                  <a:ext cx="620712" cy="2857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56" name="Object 13"/>
                <p:cNvSpPr txBox="1"/>
                <p:nvPr/>
              </p:nvSpPr>
              <p:spPr bwMode="auto">
                <a:xfrm>
                  <a:off x="6705600" y="5572125"/>
                  <a:ext cx="739775" cy="285750"/>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=1.8</m:t>
                        </m:r>
                      </m:oMath>
                    </m:oMathPara>
                  </a14:m>
                  <a:endParaRPr lang="es-MX"/>
                </a:p>
              </p:txBody>
            </p:sp>
          </mc:Choice>
          <mc:Fallback xmlns="">
            <p:sp>
              <p:nvSpPr>
                <p:cNvPr id="26656" name="Object 13"/>
                <p:cNvSpPr txBox="1">
                  <a:spLocks noRot="1" noChangeAspect="1" noMove="1" noResize="1" noEditPoints="1" noAdjustHandles="1" noChangeArrowheads="1" noChangeShapeType="1" noTextEdit="1"/>
                </p:cNvSpPr>
                <p:nvPr/>
              </p:nvSpPr>
              <p:spPr bwMode="auto">
                <a:xfrm>
                  <a:off x="6705600" y="5572125"/>
                  <a:ext cx="739775" cy="285750"/>
                </a:xfrm>
                <a:prstGeom prst="rect">
                  <a:avLst/>
                </a:prstGeom>
                <a:blipFill>
                  <a:blip r:embed="rId7"/>
                  <a:stretch>
                    <a:fillRect/>
                  </a:stretch>
                </a:blipFill>
                <a:ln>
                  <a:noFill/>
                </a:ln>
                <a:effectLst/>
              </p:spPr>
              <p:txBody>
                <a:bodyPr/>
                <a:lstStyle/>
                <a:p>
                  <a:r>
                    <a:rPr lang="es-MX">
                      <a:noFill/>
                    </a:rPr>
                    <a:t> </a:t>
                  </a:r>
                </a:p>
              </p:txBody>
            </p:sp>
          </mc:Fallback>
        </mc:AlternateContent>
        <p:grpSp>
          <p:nvGrpSpPr>
            <p:cNvPr id="26657" name="34 Grupo"/>
            <p:cNvGrpSpPr>
              <a:grpSpLocks/>
            </p:cNvGrpSpPr>
            <p:nvPr/>
          </p:nvGrpSpPr>
          <p:grpSpPr bwMode="auto">
            <a:xfrm>
              <a:off x="5214938" y="142875"/>
              <a:ext cx="3021012" cy="6572205"/>
              <a:chOff x="5214938" y="142875"/>
              <a:chExt cx="3021012" cy="6572205"/>
            </a:xfrm>
          </p:grpSpPr>
          <p:sp>
            <p:nvSpPr>
              <p:cNvPr id="41" name="40 Forma libre"/>
              <p:cNvSpPr/>
              <p:nvPr/>
            </p:nvSpPr>
            <p:spPr>
              <a:xfrm>
                <a:off x="5214938" y="142875"/>
                <a:ext cx="2428875" cy="786487"/>
              </a:xfrm>
              <a:custGeom>
                <a:avLst/>
                <a:gdLst>
                  <a:gd name="connsiteX0" fmla="*/ 0 w 1700784"/>
                  <a:gd name="connsiteY0" fmla="*/ 1319784 h 1338072"/>
                  <a:gd name="connsiteX1" fmla="*/ 795528 w 1700784"/>
                  <a:gd name="connsiteY1" fmla="*/ 3048 h 1338072"/>
                  <a:gd name="connsiteX2" fmla="*/ 1700784 w 1700784"/>
                  <a:gd name="connsiteY2" fmla="*/ 1338072 h 1338072"/>
                  <a:gd name="connsiteX3" fmla="*/ 1700784 w 1700784"/>
                  <a:gd name="connsiteY3" fmla="*/ 1338072 h 1338072"/>
                  <a:gd name="connsiteX4" fmla="*/ 1700784 w 1700784"/>
                  <a:gd name="connsiteY4" fmla="*/ 1338072 h 1338072"/>
                  <a:gd name="connsiteX5" fmla="*/ 1700784 w 1700784"/>
                  <a:gd name="connsiteY5" fmla="*/ 1338072 h 13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0784" h="1338072">
                    <a:moveTo>
                      <a:pt x="0" y="1319784"/>
                    </a:moveTo>
                    <a:cubicBezTo>
                      <a:pt x="256032" y="659892"/>
                      <a:pt x="512064" y="0"/>
                      <a:pt x="795528" y="3048"/>
                    </a:cubicBezTo>
                    <a:cubicBezTo>
                      <a:pt x="1078992" y="6096"/>
                      <a:pt x="1700784" y="1338072"/>
                      <a:pt x="1700784" y="1338072"/>
                    </a:cubicBezTo>
                    <a:lnTo>
                      <a:pt x="1700784" y="1338072"/>
                    </a:lnTo>
                    <a:lnTo>
                      <a:pt x="1700784" y="1338072"/>
                    </a:lnTo>
                    <a:lnTo>
                      <a:pt x="1700784" y="1338072"/>
                    </a:lnTo>
                  </a:path>
                </a:pathLst>
              </a:custGeom>
              <a:solidFill>
                <a:schemeClr val="accent1"/>
              </a:solidFill>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cxnSp>
            <p:nvCxnSpPr>
              <p:cNvPr id="42" name="41 Conector recto"/>
              <p:cNvCxnSpPr>
                <a:stCxn id="41" idx="1"/>
              </p:cNvCxnSpPr>
              <p:nvPr/>
            </p:nvCxnSpPr>
            <p:spPr>
              <a:xfrm>
                <a:off x="6351588" y="144892"/>
                <a:ext cx="363537" cy="65701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661" name="Object 6"/>
                  <p:cNvSpPr txBox="1"/>
                  <p:nvPr/>
                </p:nvSpPr>
                <p:spPr bwMode="auto">
                  <a:xfrm>
                    <a:off x="7858125" y="714375"/>
                    <a:ext cx="377825" cy="3571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6661" name="Object 6"/>
                  <p:cNvSpPr txBox="1">
                    <a:spLocks noRot="1" noChangeAspect="1" noMove="1" noResize="1" noEditPoints="1" noAdjustHandles="1" noChangeArrowheads="1" noChangeShapeType="1" noTextEdit="1"/>
                  </p:cNvSpPr>
                  <p:nvPr/>
                </p:nvSpPr>
                <p:spPr bwMode="auto">
                  <a:xfrm>
                    <a:off x="7858125" y="714375"/>
                    <a:ext cx="377825" cy="357188"/>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62" name="Object 10"/>
                  <p:cNvSpPr txBox="1"/>
                  <p:nvPr/>
                </p:nvSpPr>
                <p:spPr bwMode="auto">
                  <a:xfrm>
                    <a:off x="7358063" y="142875"/>
                    <a:ext cx="571500" cy="234950"/>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=50</m:t>
                          </m:r>
                        </m:oMath>
                      </m:oMathPara>
                    </a14:m>
                    <a:endParaRPr lang="es-MX"/>
                  </a:p>
                </p:txBody>
              </p:sp>
            </mc:Choice>
            <mc:Fallback xmlns="">
              <p:sp>
                <p:nvSpPr>
                  <p:cNvPr id="26662" name="Object 10"/>
                  <p:cNvSpPr txBox="1">
                    <a:spLocks noRot="1" noChangeAspect="1" noMove="1" noResize="1" noEditPoints="1" noAdjustHandles="1" noChangeArrowheads="1" noChangeShapeType="1" noTextEdit="1"/>
                  </p:cNvSpPr>
                  <p:nvPr/>
                </p:nvSpPr>
                <p:spPr bwMode="auto">
                  <a:xfrm>
                    <a:off x="7358063" y="142875"/>
                    <a:ext cx="571500" cy="234950"/>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63" name="Object 15"/>
                  <p:cNvSpPr txBox="1"/>
                  <p:nvPr/>
                </p:nvSpPr>
                <p:spPr bwMode="auto">
                  <a:xfrm>
                    <a:off x="6437313" y="357188"/>
                    <a:ext cx="755650" cy="285750"/>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m:t>
                          </m:r>
                        </m:oMath>
                      </m:oMathPara>
                    </a14:m>
                    <a:endParaRPr lang="es-MX"/>
                  </a:p>
                </p:txBody>
              </p:sp>
            </mc:Choice>
            <mc:Fallback xmlns="">
              <p:sp>
                <p:nvSpPr>
                  <p:cNvPr id="26663" name="Object 15"/>
                  <p:cNvSpPr txBox="1">
                    <a:spLocks noRot="1" noChangeAspect="1" noMove="1" noResize="1" noEditPoints="1" noAdjustHandles="1" noChangeArrowheads="1" noChangeShapeType="1" noTextEdit="1"/>
                  </p:cNvSpPr>
                  <p:nvPr/>
                </p:nvSpPr>
                <p:spPr bwMode="auto">
                  <a:xfrm>
                    <a:off x="6437313" y="357188"/>
                    <a:ext cx="755650" cy="285750"/>
                  </a:xfrm>
                  <a:prstGeom prst="rect">
                    <a:avLst/>
                  </a:prstGeom>
                  <a:blipFill>
                    <a:blip r:embed="rId9"/>
                    <a:stretch>
                      <a:fillRect/>
                    </a:stretch>
                  </a:blipFill>
                  <a:ln>
                    <a:noFill/>
                  </a:ln>
                  <a:effectLst/>
                </p:spPr>
                <p:txBody>
                  <a:bodyPr/>
                  <a:lstStyle/>
                  <a:p>
                    <a:r>
                      <a:rPr lang="es-MX">
                        <a:noFill/>
                      </a:rPr>
                      <a:t> </a:t>
                    </a:r>
                  </a:p>
                </p:txBody>
              </p:sp>
            </mc:Fallback>
          </mc:AlternateContent>
        </p:grpSp>
        <mc:AlternateContent xmlns:mc="http://schemas.openxmlformats.org/markup-compatibility/2006" xmlns:a14="http://schemas.microsoft.com/office/drawing/2010/main">
          <mc:Choice Requires="a14">
            <p:sp>
              <p:nvSpPr>
                <p:cNvPr id="26658" name="Object 17"/>
                <p:cNvSpPr txBox="1"/>
                <p:nvPr/>
              </p:nvSpPr>
              <p:spPr bwMode="auto">
                <a:xfrm>
                  <a:off x="7493000" y="5000625"/>
                  <a:ext cx="673100" cy="234950"/>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=200</m:t>
                        </m:r>
                      </m:oMath>
                    </m:oMathPara>
                  </a14:m>
                  <a:endParaRPr lang="es-MX"/>
                </a:p>
              </p:txBody>
            </p:sp>
          </mc:Choice>
          <mc:Fallback xmlns="">
            <p:sp>
              <p:nvSpPr>
                <p:cNvPr id="26658" name="Object 17"/>
                <p:cNvSpPr txBox="1">
                  <a:spLocks noRot="1" noChangeAspect="1" noMove="1" noResize="1" noEditPoints="1" noAdjustHandles="1" noChangeArrowheads="1" noChangeShapeType="1" noTextEdit="1"/>
                </p:cNvSpPr>
                <p:nvPr/>
              </p:nvSpPr>
              <p:spPr bwMode="auto">
                <a:xfrm>
                  <a:off x="7493000" y="5000625"/>
                  <a:ext cx="673100" cy="234950"/>
                </a:xfrm>
                <a:prstGeom prst="rect">
                  <a:avLst/>
                </a:prstGeom>
                <a:blipFill>
                  <a:blip r:embed="rId10"/>
                  <a:stretch>
                    <a:fillRect/>
                  </a:stretch>
                </a:blipFill>
                <a:ln>
                  <a:noFill/>
                </a:ln>
                <a:effectLst/>
              </p:spPr>
              <p:txBody>
                <a:bodyPr/>
                <a:lstStyle/>
                <a:p>
                  <a:r>
                    <a:rPr lang="es-MX">
                      <a:noFill/>
                    </a:rPr>
                    <a:t> </a:t>
                  </a:r>
                </a:p>
              </p:txBody>
            </p:sp>
          </mc:Fallback>
        </mc:AlternateContent>
      </p:grpSp>
      <p:graphicFrame>
        <p:nvGraphicFramePr>
          <p:cNvPr id="46" name="45 Tabla"/>
          <p:cNvGraphicFramePr>
            <a:graphicFrameLocks noGrp="1"/>
          </p:cNvGraphicFramePr>
          <p:nvPr/>
        </p:nvGraphicFramePr>
        <p:xfrm>
          <a:off x="857250" y="1214438"/>
          <a:ext cx="4357688" cy="4851400"/>
        </p:xfrm>
        <a:graphic>
          <a:graphicData uri="http://schemas.openxmlformats.org/drawingml/2006/table">
            <a:tbl>
              <a:tblPr firstRow="1" bandRow="1">
                <a:tableStyleId>{5C22544A-7EE6-4342-B048-85BDC9FD1C3A}</a:tableStyleId>
              </a:tblPr>
              <a:tblGrid>
                <a:gridCol w="4357688">
                  <a:extLst>
                    <a:ext uri="{9D8B030D-6E8A-4147-A177-3AD203B41FA5}">
                      <a16:colId xmlns:a16="http://schemas.microsoft.com/office/drawing/2014/main" xmlns="" val="20000"/>
                    </a:ext>
                  </a:extLst>
                </a:gridCol>
              </a:tblGrid>
              <a:tr h="370840">
                <a:tc>
                  <a:txBody>
                    <a:bodyPr/>
                    <a:lstStyle/>
                    <a:p>
                      <a:r>
                        <a:rPr lang="es-ES" dirty="0"/>
                        <a:t>Teoría</a:t>
                      </a:r>
                    </a:p>
                  </a:txBody>
                  <a:tcPr marL="91439" marR="91439"/>
                </a:tc>
                <a:extLst>
                  <a:ext uri="{0D108BD9-81ED-4DB2-BD59-A6C34878D82A}">
                    <a16:rowId xmlns:a16="http://schemas.microsoft.com/office/drawing/2014/main" xmlns="" val="10000"/>
                  </a:ext>
                </a:extLst>
              </a:tr>
              <a:tr h="370840">
                <a:tc>
                  <a:txBody>
                    <a:bodyPr/>
                    <a:lstStyle/>
                    <a:p>
                      <a:r>
                        <a:rPr lang="es-ES" dirty="0"/>
                        <a:t>El error estándar de la media mide la dispersión de las medias muestrales alrededor de la media poblacional. El error estándar relaciona la dispersión de la población con el tamaño de muestra y se define como:</a:t>
                      </a:r>
                    </a:p>
                    <a:p>
                      <a:r>
                        <a:rPr lang="es-ES" dirty="0"/>
                        <a:t>.</a:t>
                      </a:r>
                    </a:p>
                    <a:p>
                      <a:r>
                        <a:rPr lang="es-ES" dirty="0"/>
                        <a:t>.</a:t>
                      </a:r>
                    </a:p>
                    <a:p>
                      <a:r>
                        <a:rPr lang="es-ES" dirty="0"/>
                        <a:t>. De la fórmula</a:t>
                      </a:r>
                      <a:r>
                        <a:rPr lang="es-ES" baseline="0" dirty="0"/>
                        <a:t> se desprende que </a:t>
                      </a:r>
                    </a:p>
                    <a:p>
                      <a:r>
                        <a:rPr lang="es-ES" baseline="0" dirty="0"/>
                        <a:t>   sólo depende del tamaño de muestra, n, ya que     es una constante. Como n se encuentra en el denominador de la razón,    conforme n se incrementa el denominador aumenta y la razón disminuye.</a:t>
                      </a:r>
                      <a:endParaRPr lang="es-ES" dirty="0"/>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6638" name="Object 2"/>
              <p:cNvSpPr txBox="1"/>
              <p:nvPr/>
            </p:nvSpPr>
            <p:spPr bwMode="auto">
              <a:xfrm>
                <a:off x="1214438" y="3286125"/>
                <a:ext cx="85725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26638" name="Object 2"/>
              <p:cNvSpPr txBox="1">
                <a:spLocks noRot="1" noChangeAspect="1" noMove="1" noResize="1" noEditPoints="1" noAdjustHandles="1" noChangeArrowheads="1" noChangeShapeType="1" noTextEdit="1"/>
              </p:cNvSpPr>
              <p:nvPr/>
            </p:nvSpPr>
            <p:spPr bwMode="auto">
              <a:xfrm>
                <a:off x="1214438" y="3286125"/>
                <a:ext cx="857250" cy="571500"/>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39" name="Object 3"/>
              <p:cNvSpPr txBox="1"/>
              <p:nvPr/>
            </p:nvSpPr>
            <p:spPr bwMode="auto">
              <a:xfrm>
                <a:off x="4714875" y="3786188"/>
                <a:ext cx="357188" cy="336550"/>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oMath>
                  </m:oMathPara>
                </a14:m>
                <a:endParaRPr lang="es-MX"/>
              </a:p>
            </p:txBody>
          </p:sp>
        </mc:Choice>
        <mc:Fallback xmlns="">
          <p:sp>
            <p:nvSpPr>
              <p:cNvPr id="26639" name="Object 3"/>
              <p:cNvSpPr txBox="1">
                <a:spLocks noRot="1" noChangeAspect="1" noMove="1" noResize="1" noEditPoints="1" noAdjustHandles="1" noChangeArrowheads="1" noChangeShapeType="1" noTextEdit="1"/>
              </p:cNvSpPr>
              <p:nvPr/>
            </p:nvSpPr>
            <p:spPr bwMode="auto">
              <a:xfrm>
                <a:off x="4714875" y="3786188"/>
                <a:ext cx="357188" cy="336550"/>
              </a:xfrm>
              <a:prstGeom prst="rect">
                <a:avLst/>
              </a:prstGeom>
              <a:blipFill>
                <a:blip r:embed="rId12"/>
                <a:stretch>
                  <a:fillRect r="-20339"/>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40" name="Object 4"/>
              <p:cNvSpPr txBox="1"/>
              <p:nvPr/>
            </p:nvSpPr>
            <p:spPr bwMode="auto">
              <a:xfrm>
                <a:off x="3071813" y="4429125"/>
                <a:ext cx="214312" cy="196850"/>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oMath>
                  </m:oMathPara>
                </a14:m>
                <a:endParaRPr lang="es-MX"/>
              </a:p>
            </p:txBody>
          </p:sp>
        </mc:Choice>
        <mc:Fallback xmlns="">
          <p:sp>
            <p:nvSpPr>
              <p:cNvPr id="26640" name="Object 4"/>
              <p:cNvSpPr txBox="1">
                <a:spLocks noRot="1" noChangeAspect="1" noMove="1" noResize="1" noEditPoints="1" noAdjustHandles="1" noChangeArrowheads="1" noChangeShapeType="1" noTextEdit="1"/>
              </p:cNvSpPr>
              <p:nvPr/>
            </p:nvSpPr>
            <p:spPr bwMode="auto">
              <a:xfrm>
                <a:off x="3071813" y="4429125"/>
                <a:ext cx="214312" cy="196850"/>
              </a:xfrm>
              <a:prstGeom prst="rect">
                <a:avLst/>
              </a:prstGeom>
              <a:blipFill>
                <a:blip r:embed="rId1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6641" name="Object 5"/>
              <p:cNvSpPr txBox="1"/>
              <p:nvPr/>
            </p:nvSpPr>
            <p:spPr bwMode="auto">
              <a:xfrm>
                <a:off x="4071938" y="4857750"/>
                <a:ext cx="285750" cy="4333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26641" name="Object 5"/>
              <p:cNvSpPr txBox="1">
                <a:spLocks noRot="1" noChangeAspect="1" noMove="1" noResize="1" noEditPoints="1" noAdjustHandles="1" noChangeArrowheads="1" noChangeShapeType="1" noTextEdit="1"/>
              </p:cNvSpPr>
              <p:nvPr/>
            </p:nvSpPr>
            <p:spPr bwMode="auto">
              <a:xfrm>
                <a:off x="4071938" y="4857750"/>
                <a:ext cx="285750" cy="433388"/>
              </a:xfrm>
              <a:prstGeom prst="rect">
                <a:avLst/>
              </a:prstGeom>
              <a:blipFill>
                <a:blip r:embed="rId14"/>
                <a:stretch>
                  <a:fillRect r="-4255"/>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921E0A93-F1B5-4782-A8E7-66D23E216113}"/>
              </a:ext>
            </a:extLst>
          </p:cNvPr>
          <p:cNvSpPr>
            <a:spLocks noGrp="1"/>
          </p:cNvSpPr>
          <p:nvPr>
            <p:ph type="sldNum" sz="quarter" idx="12"/>
          </p:nvPr>
        </p:nvSpPr>
        <p:spPr/>
        <p:txBody>
          <a:bodyPr/>
          <a:lstStyle/>
          <a:p>
            <a:pPr>
              <a:defRPr/>
            </a:pPr>
            <a:fld id="{B853B906-A380-4D10-92C1-BB9F366D5D6D}" type="slidenum">
              <a:rPr lang="es-ES" smtClean="0"/>
              <a:pPr>
                <a:defRPr/>
              </a:pPr>
              <a:t>21</a:t>
            </a:fld>
            <a:endParaRPr lang="es-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7652" name="8 Grupo"/>
          <p:cNvGrpSpPr>
            <a:grpSpLocks/>
          </p:cNvGrpSpPr>
          <p:nvPr/>
        </p:nvGrpSpPr>
        <p:grpSpPr bwMode="auto">
          <a:xfrm>
            <a:off x="2786063" y="6072188"/>
            <a:ext cx="6215062" cy="635000"/>
            <a:chOff x="357158" y="6072206"/>
            <a:chExt cx="6215090" cy="634189"/>
          </a:xfrm>
        </p:grpSpPr>
        <p:sp>
          <p:nvSpPr>
            <p:cNvPr id="27698"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7699"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13" name="12 Tabla"/>
          <p:cNvGraphicFramePr>
            <a:graphicFrameLocks noGrp="1"/>
          </p:cNvGraphicFramePr>
          <p:nvPr/>
        </p:nvGraphicFramePr>
        <p:xfrm>
          <a:off x="285750" y="1428750"/>
          <a:ext cx="4143375" cy="2382838"/>
        </p:xfrm>
        <a:graphic>
          <a:graphicData uri="http://schemas.openxmlformats.org/drawingml/2006/table">
            <a:tbl>
              <a:tblPr firstRow="1" bandRow="1">
                <a:tableStyleId>{5C22544A-7EE6-4342-B048-85BDC9FD1C3A}</a:tableStyleId>
              </a:tblPr>
              <a:tblGrid>
                <a:gridCol w="4143375">
                  <a:extLst>
                    <a:ext uri="{9D8B030D-6E8A-4147-A177-3AD203B41FA5}">
                      <a16:colId xmlns:a16="http://schemas.microsoft.com/office/drawing/2014/main" xmlns="" val="20000"/>
                    </a:ext>
                  </a:extLst>
                </a:gridCol>
              </a:tblGrid>
              <a:tr h="370889">
                <a:tc>
                  <a:txBody>
                    <a:bodyPr/>
                    <a:lstStyle/>
                    <a:p>
                      <a:r>
                        <a:rPr lang="es-ES" sz="1800" dirty="0"/>
                        <a:t>Desarrollo y operaciones: n=25</a:t>
                      </a:r>
                    </a:p>
                  </a:txBody>
                  <a:tcPr marL="91439" marR="91439" marT="45726" marB="45726"/>
                </a:tc>
                <a:extLst>
                  <a:ext uri="{0D108BD9-81ED-4DB2-BD59-A6C34878D82A}">
                    <a16:rowId xmlns:a16="http://schemas.microsoft.com/office/drawing/2014/main" xmlns="" val="10000"/>
                  </a:ext>
                </a:extLst>
              </a:tr>
              <a:tr h="2011949">
                <a:tc>
                  <a:txBody>
                    <a:bodyPr/>
                    <a:lstStyle/>
                    <a:p>
                      <a:r>
                        <a:rPr lang="es-ES" sz="1800" dirty="0"/>
                        <a:t>. </a:t>
                      </a:r>
                    </a:p>
                    <a:p>
                      <a:r>
                        <a:rPr lang="es-ES" sz="1800" dirty="0"/>
                        <a:t>.</a:t>
                      </a:r>
                    </a:p>
                    <a:p>
                      <a:r>
                        <a:rPr lang="es-ES" sz="1800" dirty="0"/>
                        <a:t>.</a:t>
                      </a:r>
                    </a:p>
                    <a:p>
                      <a:r>
                        <a:rPr lang="es-ES" sz="1800" dirty="0"/>
                        <a:t>.</a:t>
                      </a:r>
                    </a:p>
                    <a:p>
                      <a:r>
                        <a:rPr lang="es-ES" sz="1800" dirty="0"/>
                        <a:t>.</a:t>
                      </a:r>
                    </a:p>
                    <a:p>
                      <a:r>
                        <a:rPr lang="es-ES" sz="1800" dirty="0"/>
                        <a:t>.</a:t>
                      </a:r>
                    </a:p>
                    <a:p>
                      <a:r>
                        <a:rPr lang="es-ES" sz="1800" dirty="0"/>
                        <a:t>.</a:t>
                      </a:r>
                    </a:p>
                  </a:txBody>
                  <a:tcPr marL="91439" marR="91439" marT="45726" marB="4572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7661" name="Object 2"/>
              <p:cNvSpPr txBox="1"/>
              <p:nvPr/>
            </p:nvSpPr>
            <p:spPr bwMode="auto">
              <a:xfrm>
                <a:off x="536575" y="1830388"/>
                <a:ext cx="928688" cy="62547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𝑛</m:t>
                                  </m:r>
                                </m:e>
                                <m:sub>
                                  <m:r>
                                    <a:rPr lang="es-MX" i="1">
                                      <a:solidFill>
                                        <a:srgbClr val="000000"/>
                                      </a:solidFill>
                                      <a:latin typeface="Cambria Math" panose="02040503050406030204" pitchFamily="18" charset="0"/>
                                    </a:rPr>
                                    <m:t>1</m:t>
                                  </m:r>
                                </m:sub>
                              </m:sSub>
                            </m:e>
                          </m:rad>
                        </m:den>
                      </m:f>
                    </m:oMath>
                  </m:oMathPara>
                </a14:m>
                <a:endParaRPr lang="es-MX"/>
              </a:p>
            </p:txBody>
          </p:sp>
        </mc:Choice>
        <mc:Fallback xmlns="">
          <p:sp>
            <p:nvSpPr>
              <p:cNvPr id="27661" name="Object 2"/>
              <p:cNvSpPr txBox="1">
                <a:spLocks noRot="1" noChangeAspect="1" noMove="1" noResize="1" noEditPoints="1" noAdjustHandles="1" noChangeArrowheads="1" noChangeShapeType="1" noTextEdit="1"/>
              </p:cNvSpPr>
              <p:nvPr/>
            </p:nvSpPr>
            <p:spPr bwMode="auto">
              <a:xfrm>
                <a:off x="536575" y="1830388"/>
                <a:ext cx="928688" cy="625475"/>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62" name="Object 3"/>
              <p:cNvSpPr txBox="1"/>
              <p:nvPr/>
            </p:nvSpPr>
            <p:spPr bwMode="auto">
              <a:xfrm>
                <a:off x="517525" y="2357438"/>
                <a:ext cx="96520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oMath>
                  </m:oMathPara>
                </a14:m>
                <a:endParaRPr lang="es-MX"/>
              </a:p>
            </p:txBody>
          </p:sp>
        </mc:Choice>
        <mc:Fallback xmlns="">
          <p:sp>
            <p:nvSpPr>
              <p:cNvPr id="27662" name="Object 3"/>
              <p:cNvSpPr txBox="1">
                <a:spLocks noRot="1" noChangeAspect="1" noMove="1" noResize="1" noEditPoints="1" noAdjustHandles="1" noChangeArrowheads="1" noChangeShapeType="1" noTextEdit="1"/>
              </p:cNvSpPr>
              <p:nvPr/>
            </p:nvSpPr>
            <p:spPr bwMode="auto">
              <a:xfrm>
                <a:off x="517525" y="2357438"/>
                <a:ext cx="965200" cy="57150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63" name="Object 4"/>
              <p:cNvSpPr txBox="1"/>
              <p:nvPr/>
            </p:nvSpPr>
            <p:spPr bwMode="auto">
              <a:xfrm>
                <a:off x="500063" y="2786063"/>
                <a:ext cx="1054100" cy="554037"/>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
                            <a:rPr lang="es-MX" i="1">
                              <a:solidFill>
                                <a:srgbClr val="000000"/>
                              </a:solidFill>
                              <a:latin typeface="Cambria Math" panose="02040503050406030204" pitchFamily="18" charset="0"/>
                            </a:rPr>
                            <m:t>7.071</m:t>
                          </m:r>
                        </m:den>
                      </m:f>
                    </m:oMath>
                  </m:oMathPara>
                </a14:m>
                <a:endParaRPr lang="es-MX"/>
              </a:p>
            </p:txBody>
          </p:sp>
        </mc:Choice>
        <mc:Fallback xmlns="">
          <p:sp>
            <p:nvSpPr>
              <p:cNvPr id="27663" name="Object 4"/>
              <p:cNvSpPr txBox="1">
                <a:spLocks noRot="1" noChangeAspect="1" noMove="1" noResize="1" noEditPoints="1" noAdjustHandles="1" noChangeArrowheads="1" noChangeShapeType="1" noTextEdit="1"/>
              </p:cNvSpPr>
              <p:nvPr/>
            </p:nvSpPr>
            <p:spPr bwMode="auto">
              <a:xfrm>
                <a:off x="500063" y="2786063"/>
                <a:ext cx="1054100" cy="554037"/>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64" name="Object 5"/>
              <p:cNvSpPr txBox="1"/>
              <p:nvPr/>
            </p:nvSpPr>
            <p:spPr bwMode="auto">
              <a:xfrm>
                <a:off x="571500" y="3357563"/>
                <a:ext cx="928688" cy="30321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=3.54</m:t>
                      </m:r>
                    </m:oMath>
                  </m:oMathPara>
                </a14:m>
                <a:endParaRPr lang="es-MX"/>
              </a:p>
            </p:txBody>
          </p:sp>
        </mc:Choice>
        <mc:Fallback xmlns="">
          <p:sp>
            <p:nvSpPr>
              <p:cNvPr id="27664" name="Object 5"/>
              <p:cNvSpPr txBox="1">
                <a:spLocks noRot="1" noChangeAspect="1" noMove="1" noResize="1" noEditPoints="1" noAdjustHandles="1" noChangeArrowheads="1" noChangeShapeType="1" noTextEdit="1"/>
              </p:cNvSpPr>
              <p:nvPr/>
            </p:nvSpPr>
            <p:spPr bwMode="auto">
              <a:xfrm>
                <a:off x="571500" y="3357563"/>
                <a:ext cx="928688" cy="303212"/>
              </a:xfrm>
              <a:prstGeom prst="rect">
                <a:avLst/>
              </a:prstGeom>
              <a:blipFill>
                <a:blip r:embed="rId7"/>
                <a:stretch>
                  <a:fillRect/>
                </a:stretch>
              </a:blipFill>
              <a:ln>
                <a:noFill/>
              </a:ln>
              <a:effectLst/>
            </p:spPr>
            <p:txBody>
              <a:bodyPr/>
              <a:lstStyle/>
              <a:p>
                <a:r>
                  <a:rPr lang="es-MX">
                    <a:noFill/>
                  </a:rPr>
                  <a:t> </a:t>
                </a:r>
              </a:p>
            </p:txBody>
          </p:sp>
        </mc:Fallback>
      </mc:AlternateContent>
      <p:graphicFrame>
        <p:nvGraphicFramePr>
          <p:cNvPr id="18" name="17 Tabla"/>
          <p:cNvGraphicFramePr>
            <a:graphicFrameLocks noGrp="1"/>
          </p:cNvGraphicFramePr>
          <p:nvPr/>
        </p:nvGraphicFramePr>
        <p:xfrm>
          <a:off x="285750" y="3786188"/>
          <a:ext cx="4143375" cy="2108200"/>
        </p:xfrm>
        <a:graphic>
          <a:graphicData uri="http://schemas.openxmlformats.org/drawingml/2006/table">
            <a:tbl>
              <a:tblPr firstRow="1" bandRow="1">
                <a:tableStyleId>{5C22544A-7EE6-4342-B048-85BDC9FD1C3A}</a:tableStyleId>
              </a:tblPr>
              <a:tblGrid>
                <a:gridCol w="4143375">
                  <a:extLst>
                    <a:ext uri="{9D8B030D-6E8A-4147-A177-3AD203B41FA5}">
                      <a16:colId xmlns:a16="http://schemas.microsoft.com/office/drawing/2014/main" xmlns=""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Desarrollo y operaciones: n=100</a:t>
                      </a:r>
                    </a:p>
                  </a:txBody>
                  <a:tcPr marL="91439" marR="91439"/>
                </a:tc>
                <a:extLst>
                  <a:ext uri="{0D108BD9-81ED-4DB2-BD59-A6C34878D82A}">
                    <a16:rowId xmlns:a16="http://schemas.microsoft.com/office/drawing/2014/main" xmlns="" val="10000"/>
                  </a:ext>
                </a:extLst>
              </a:tr>
              <a:tr h="370840">
                <a:tc>
                  <a:txBody>
                    <a:bodyPr/>
                    <a:lstStyle/>
                    <a:p>
                      <a:r>
                        <a:rPr lang="es-ES" dirty="0"/>
                        <a:t>.</a:t>
                      </a:r>
                    </a:p>
                    <a:p>
                      <a:r>
                        <a:rPr lang="es-ES" dirty="0"/>
                        <a:t>.</a:t>
                      </a:r>
                    </a:p>
                    <a:p>
                      <a:r>
                        <a:rPr lang="es-ES" dirty="0"/>
                        <a:t>.</a:t>
                      </a:r>
                    </a:p>
                    <a:p>
                      <a:r>
                        <a:rPr lang="es-ES" dirty="0"/>
                        <a:t>.</a:t>
                      </a:r>
                    </a:p>
                    <a:p>
                      <a:r>
                        <a:rPr lang="es-ES" dirty="0"/>
                        <a:t>.</a:t>
                      </a:r>
                    </a:p>
                    <a:p>
                      <a:endParaRPr lang="es-ES" dirty="0"/>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7673" name="Object 7"/>
              <p:cNvSpPr txBox="1"/>
              <p:nvPr/>
            </p:nvSpPr>
            <p:spPr bwMode="auto">
              <a:xfrm>
                <a:off x="598488" y="4214813"/>
                <a:ext cx="105410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100</m:t>
                              </m:r>
                            </m:e>
                          </m:rad>
                        </m:den>
                      </m:f>
                    </m:oMath>
                  </m:oMathPara>
                </a14:m>
                <a:endParaRPr lang="es-MX"/>
              </a:p>
            </p:txBody>
          </p:sp>
        </mc:Choice>
        <mc:Fallback xmlns="">
          <p:sp>
            <p:nvSpPr>
              <p:cNvPr id="27673" name="Object 7"/>
              <p:cNvSpPr txBox="1">
                <a:spLocks noRot="1" noChangeAspect="1" noMove="1" noResize="1" noEditPoints="1" noAdjustHandles="1" noChangeArrowheads="1" noChangeShapeType="1" noTextEdit="1"/>
              </p:cNvSpPr>
              <p:nvPr/>
            </p:nvSpPr>
            <p:spPr bwMode="auto">
              <a:xfrm>
                <a:off x="598488" y="4214813"/>
                <a:ext cx="1054100" cy="571500"/>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74" name="Object 8"/>
              <p:cNvSpPr txBox="1"/>
              <p:nvPr/>
            </p:nvSpPr>
            <p:spPr bwMode="auto">
              <a:xfrm>
                <a:off x="642938" y="4714875"/>
                <a:ext cx="803275" cy="554038"/>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
                            <a:rPr lang="es-MX" i="1">
                              <a:solidFill>
                                <a:srgbClr val="000000"/>
                              </a:solidFill>
                              <a:latin typeface="Cambria Math" panose="02040503050406030204" pitchFamily="18" charset="0"/>
                            </a:rPr>
                            <m:t>10</m:t>
                          </m:r>
                        </m:den>
                      </m:f>
                    </m:oMath>
                  </m:oMathPara>
                </a14:m>
                <a:endParaRPr lang="es-MX"/>
              </a:p>
            </p:txBody>
          </p:sp>
        </mc:Choice>
        <mc:Fallback xmlns="">
          <p:sp>
            <p:nvSpPr>
              <p:cNvPr id="27674" name="Object 8"/>
              <p:cNvSpPr txBox="1">
                <a:spLocks noRot="1" noChangeAspect="1" noMove="1" noResize="1" noEditPoints="1" noAdjustHandles="1" noChangeArrowheads="1" noChangeShapeType="1" noTextEdit="1"/>
              </p:cNvSpPr>
              <p:nvPr/>
            </p:nvSpPr>
            <p:spPr bwMode="auto">
              <a:xfrm>
                <a:off x="642938" y="4714875"/>
                <a:ext cx="803275" cy="554038"/>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75" name="Object 9"/>
              <p:cNvSpPr txBox="1"/>
              <p:nvPr/>
            </p:nvSpPr>
            <p:spPr bwMode="auto">
              <a:xfrm>
                <a:off x="695325" y="5357813"/>
                <a:ext cx="822325" cy="30321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=2.5</m:t>
                      </m:r>
                    </m:oMath>
                  </m:oMathPara>
                </a14:m>
                <a:endParaRPr lang="es-MX"/>
              </a:p>
            </p:txBody>
          </p:sp>
        </mc:Choice>
        <mc:Fallback xmlns="">
          <p:sp>
            <p:nvSpPr>
              <p:cNvPr id="27675" name="Object 9"/>
              <p:cNvSpPr txBox="1">
                <a:spLocks noRot="1" noChangeAspect="1" noMove="1" noResize="1" noEditPoints="1" noAdjustHandles="1" noChangeArrowheads="1" noChangeShapeType="1" noTextEdit="1"/>
              </p:cNvSpPr>
              <p:nvPr/>
            </p:nvSpPr>
            <p:spPr bwMode="auto">
              <a:xfrm>
                <a:off x="695325" y="5357813"/>
                <a:ext cx="822325" cy="303212"/>
              </a:xfrm>
              <a:prstGeom prst="rect">
                <a:avLst/>
              </a:prstGeom>
              <a:blipFill>
                <a:blip r:embed="rId10"/>
                <a:stretch>
                  <a:fillRect/>
                </a:stretch>
              </a:blipFill>
              <a:ln>
                <a:noFill/>
              </a:ln>
              <a:effectLst/>
            </p:spPr>
            <p:txBody>
              <a:bodyPr/>
              <a:lstStyle/>
              <a:p>
                <a:r>
                  <a:rPr lang="es-MX">
                    <a:noFill/>
                  </a:rPr>
                  <a:t> </a:t>
                </a:r>
              </a:p>
            </p:txBody>
          </p:sp>
        </mc:Fallback>
      </mc:AlternateContent>
      <p:graphicFrame>
        <p:nvGraphicFramePr>
          <p:cNvPr id="22" name="21 Tabla"/>
          <p:cNvGraphicFramePr>
            <a:graphicFrameLocks noGrp="1"/>
          </p:cNvGraphicFramePr>
          <p:nvPr/>
        </p:nvGraphicFramePr>
        <p:xfrm>
          <a:off x="4714875" y="1357313"/>
          <a:ext cx="3857625" cy="1833740"/>
        </p:xfrm>
        <a:graphic>
          <a:graphicData uri="http://schemas.openxmlformats.org/drawingml/2006/table">
            <a:tbl>
              <a:tblPr firstRow="1" bandRow="1">
                <a:tableStyleId>{5C22544A-7EE6-4342-B048-85BDC9FD1C3A}</a:tableStyleId>
              </a:tblPr>
              <a:tblGrid>
                <a:gridCol w="3857625">
                  <a:extLst>
                    <a:ext uri="{9D8B030D-6E8A-4147-A177-3AD203B41FA5}">
                      <a16:colId xmlns:a16="http://schemas.microsoft.com/office/drawing/2014/main" xmlns="" val="20000"/>
                    </a:ext>
                  </a:extLst>
                </a:gridCol>
              </a:tblGrid>
              <a:tr h="3707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Desarrollo y operaciones: n=150</a:t>
                      </a:r>
                    </a:p>
                  </a:txBody>
                  <a:tcPr marL="91439" marR="91439" marT="45706" marB="45706"/>
                </a:tc>
                <a:extLst>
                  <a:ext uri="{0D108BD9-81ED-4DB2-BD59-A6C34878D82A}">
                    <a16:rowId xmlns:a16="http://schemas.microsoft.com/office/drawing/2014/main" xmlns="" val="10000"/>
                  </a:ext>
                </a:extLst>
              </a:tr>
              <a:tr h="1462834">
                <a:tc>
                  <a:txBody>
                    <a:bodyPr/>
                    <a:lstStyle/>
                    <a:p>
                      <a:r>
                        <a:rPr lang="es-ES" sz="1800" dirty="0"/>
                        <a:t>.</a:t>
                      </a:r>
                    </a:p>
                    <a:p>
                      <a:r>
                        <a:rPr lang="es-ES" sz="1800" dirty="0"/>
                        <a:t>.</a:t>
                      </a:r>
                    </a:p>
                    <a:p>
                      <a:r>
                        <a:rPr lang="es-ES" sz="1800" dirty="0"/>
                        <a:t>.</a:t>
                      </a:r>
                    </a:p>
                    <a:p>
                      <a:r>
                        <a:rPr lang="es-ES" sz="1800" dirty="0"/>
                        <a:t>.</a:t>
                      </a:r>
                    </a:p>
                    <a:p>
                      <a:r>
                        <a:rPr lang="es-ES" sz="1800" dirty="0"/>
                        <a:t>.</a:t>
                      </a:r>
                    </a:p>
                  </a:txBody>
                  <a:tcPr marL="91439" marR="91439" marT="45706" marB="4570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7684" name="Object 11"/>
              <p:cNvSpPr txBox="1"/>
              <p:nvPr/>
            </p:nvSpPr>
            <p:spPr bwMode="auto">
              <a:xfrm>
                <a:off x="5143500" y="1785938"/>
                <a:ext cx="105410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150</m:t>
                              </m:r>
                            </m:e>
                          </m:rad>
                        </m:den>
                      </m:f>
                    </m:oMath>
                  </m:oMathPara>
                </a14:m>
                <a:endParaRPr lang="es-MX"/>
              </a:p>
            </p:txBody>
          </p:sp>
        </mc:Choice>
        <mc:Fallback xmlns="">
          <p:sp>
            <p:nvSpPr>
              <p:cNvPr id="27684" name="Object 11"/>
              <p:cNvSpPr txBox="1">
                <a:spLocks noRot="1" noChangeAspect="1" noMove="1" noResize="1" noEditPoints="1" noAdjustHandles="1" noChangeArrowheads="1" noChangeShapeType="1" noTextEdit="1"/>
              </p:cNvSpPr>
              <p:nvPr/>
            </p:nvSpPr>
            <p:spPr bwMode="auto">
              <a:xfrm>
                <a:off x="5143500" y="1785938"/>
                <a:ext cx="1054100" cy="571500"/>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85" name="Object 13"/>
              <p:cNvSpPr txBox="1"/>
              <p:nvPr/>
            </p:nvSpPr>
            <p:spPr bwMode="auto">
              <a:xfrm>
                <a:off x="5099050" y="2286000"/>
                <a:ext cx="1035050" cy="554038"/>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
                            <a:rPr lang="es-MX" i="1">
                              <a:solidFill>
                                <a:srgbClr val="000000"/>
                              </a:solidFill>
                              <a:latin typeface="Cambria Math" panose="02040503050406030204" pitchFamily="18" charset="0"/>
                            </a:rPr>
                            <m:t>12.25</m:t>
                          </m:r>
                        </m:den>
                      </m:f>
                    </m:oMath>
                  </m:oMathPara>
                </a14:m>
                <a:endParaRPr lang="es-MX"/>
              </a:p>
            </p:txBody>
          </p:sp>
        </mc:Choice>
        <mc:Fallback xmlns="">
          <p:sp>
            <p:nvSpPr>
              <p:cNvPr id="27685" name="Object 13"/>
              <p:cNvSpPr txBox="1">
                <a:spLocks noRot="1" noChangeAspect="1" noMove="1" noResize="1" noEditPoints="1" noAdjustHandles="1" noChangeArrowheads="1" noChangeShapeType="1" noTextEdit="1"/>
              </p:cNvSpPr>
              <p:nvPr/>
            </p:nvSpPr>
            <p:spPr bwMode="auto">
              <a:xfrm>
                <a:off x="5099050" y="2286000"/>
                <a:ext cx="1035050" cy="554038"/>
              </a:xfrm>
              <a:prstGeom prst="rect">
                <a:avLst/>
              </a:prstGeom>
              <a:blipFill>
                <a:blip r:embed="rId1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86" name="Object 14"/>
              <p:cNvSpPr txBox="1"/>
              <p:nvPr/>
            </p:nvSpPr>
            <p:spPr bwMode="auto">
              <a:xfrm>
                <a:off x="5214938" y="2857500"/>
                <a:ext cx="822325" cy="303213"/>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=2.0</m:t>
                      </m:r>
                    </m:oMath>
                  </m:oMathPara>
                </a14:m>
                <a:endParaRPr lang="es-MX"/>
              </a:p>
            </p:txBody>
          </p:sp>
        </mc:Choice>
        <mc:Fallback xmlns="">
          <p:sp>
            <p:nvSpPr>
              <p:cNvPr id="27686" name="Object 14"/>
              <p:cNvSpPr txBox="1">
                <a:spLocks noRot="1" noChangeAspect="1" noMove="1" noResize="1" noEditPoints="1" noAdjustHandles="1" noChangeArrowheads="1" noChangeShapeType="1" noTextEdit="1"/>
              </p:cNvSpPr>
              <p:nvPr/>
            </p:nvSpPr>
            <p:spPr bwMode="auto">
              <a:xfrm>
                <a:off x="5214938" y="2857500"/>
                <a:ext cx="822325" cy="303213"/>
              </a:xfrm>
              <a:prstGeom prst="rect">
                <a:avLst/>
              </a:prstGeom>
              <a:blipFill>
                <a:blip r:embed="rId13"/>
                <a:stretch>
                  <a:fillRect/>
                </a:stretch>
              </a:blipFill>
              <a:ln>
                <a:noFill/>
              </a:ln>
              <a:effectLst/>
            </p:spPr>
            <p:txBody>
              <a:bodyPr/>
              <a:lstStyle/>
              <a:p>
                <a:r>
                  <a:rPr lang="es-MX">
                    <a:noFill/>
                  </a:rPr>
                  <a:t> </a:t>
                </a:r>
              </a:p>
            </p:txBody>
          </p:sp>
        </mc:Fallback>
      </mc:AlternateContent>
      <p:graphicFrame>
        <p:nvGraphicFramePr>
          <p:cNvPr id="26" name="25 Tabla"/>
          <p:cNvGraphicFramePr>
            <a:graphicFrameLocks noGrp="1"/>
          </p:cNvGraphicFramePr>
          <p:nvPr/>
        </p:nvGraphicFramePr>
        <p:xfrm>
          <a:off x="4714875" y="3357563"/>
          <a:ext cx="3857625" cy="1833740"/>
        </p:xfrm>
        <a:graphic>
          <a:graphicData uri="http://schemas.openxmlformats.org/drawingml/2006/table">
            <a:tbl>
              <a:tblPr firstRow="1" bandRow="1">
                <a:tableStyleId>{5C22544A-7EE6-4342-B048-85BDC9FD1C3A}</a:tableStyleId>
              </a:tblPr>
              <a:tblGrid>
                <a:gridCol w="3857625">
                  <a:extLst>
                    <a:ext uri="{9D8B030D-6E8A-4147-A177-3AD203B41FA5}">
                      <a16:colId xmlns:a16="http://schemas.microsoft.com/office/drawing/2014/main" xmlns="" val="20000"/>
                    </a:ext>
                  </a:extLst>
                </a:gridCol>
              </a:tblGrid>
              <a:tr h="3707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Desarrollo y operaciones: n=200</a:t>
                      </a:r>
                    </a:p>
                  </a:txBody>
                  <a:tcPr marL="91439" marR="91439" marT="45706" marB="45706"/>
                </a:tc>
                <a:extLst>
                  <a:ext uri="{0D108BD9-81ED-4DB2-BD59-A6C34878D82A}">
                    <a16:rowId xmlns:a16="http://schemas.microsoft.com/office/drawing/2014/main" xmlns="" val="10000"/>
                  </a:ext>
                </a:extLst>
              </a:tr>
              <a:tr h="1462834">
                <a:tc>
                  <a:txBody>
                    <a:bodyPr/>
                    <a:lstStyle/>
                    <a:p>
                      <a:r>
                        <a:rPr lang="es-ES" sz="1800" dirty="0"/>
                        <a:t>.</a:t>
                      </a:r>
                    </a:p>
                    <a:p>
                      <a:r>
                        <a:rPr lang="es-ES" sz="1800" dirty="0"/>
                        <a:t>.</a:t>
                      </a:r>
                    </a:p>
                    <a:p>
                      <a:r>
                        <a:rPr lang="es-ES" sz="1800" dirty="0"/>
                        <a:t>.</a:t>
                      </a:r>
                    </a:p>
                    <a:p>
                      <a:r>
                        <a:rPr lang="es-ES" sz="1800" dirty="0"/>
                        <a:t>.</a:t>
                      </a:r>
                    </a:p>
                    <a:p>
                      <a:r>
                        <a:rPr lang="es-ES" sz="1800" dirty="0"/>
                        <a:t>.</a:t>
                      </a:r>
                    </a:p>
                  </a:txBody>
                  <a:tcPr marL="91439" marR="91439" marT="45706" marB="4570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7695" name="Object 10"/>
              <p:cNvSpPr txBox="1"/>
              <p:nvPr/>
            </p:nvSpPr>
            <p:spPr bwMode="auto">
              <a:xfrm>
                <a:off x="5072063" y="3786188"/>
                <a:ext cx="1071562"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200</m:t>
                              </m:r>
                            </m:e>
                          </m:rad>
                        </m:den>
                      </m:f>
                    </m:oMath>
                  </m:oMathPara>
                </a14:m>
                <a:endParaRPr lang="es-MX"/>
              </a:p>
            </p:txBody>
          </p:sp>
        </mc:Choice>
        <mc:Fallback xmlns="">
          <p:sp>
            <p:nvSpPr>
              <p:cNvPr id="27695" name="Object 10"/>
              <p:cNvSpPr txBox="1">
                <a:spLocks noRot="1" noChangeAspect="1" noMove="1" noResize="1" noEditPoints="1" noAdjustHandles="1" noChangeArrowheads="1" noChangeShapeType="1" noTextEdit="1"/>
              </p:cNvSpPr>
              <p:nvPr/>
            </p:nvSpPr>
            <p:spPr bwMode="auto">
              <a:xfrm>
                <a:off x="5072063" y="3786188"/>
                <a:ext cx="1071562" cy="571500"/>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96" name="Object 12"/>
              <p:cNvSpPr txBox="1"/>
              <p:nvPr/>
            </p:nvSpPr>
            <p:spPr bwMode="auto">
              <a:xfrm>
                <a:off x="5000625" y="4286250"/>
                <a:ext cx="1052513" cy="554038"/>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
                            <a:rPr lang="es-MX" i="1">
                              <a:solidFill>
                                <a:srgbClr val="000000"/>
                              </a:solidFill>
                              <a:latin typeface="Cambria Math" panose="02040503050406030204" pitchFamily="18" charset="0"/>
                            </a:rPr>
                            <m:t>14.14</m:t>
                          </m:r>
                        </m:den>
                      </m:f>
                    </m:oMath>
                  </m:oMathPara>
                </a14:m>
                <a:endParaRPr lang="es-MX"/>
              </a:p>
            </p:txBody>
          </p:sp>
        </mc:Choice>
        <mc:Fallback xmlns="">
          <p:sp>
            <p:nvSpPr>
              <p:cNvPr id="27696" name="Object 12"/>
              <p:cNvSpPr txBox="1">
                <a:spLocks noRot="1" noChangeAspect="1" noMove="1" noResize="1" noEditPoints="1" noAdjustHandles="1" noChangeArrowheads="1" noChangeShapeType="1" noTextEdit="1"/>
              </p:cNvSpPr>
              <p:nvPr/>
            </p:nvSpPr>
            <p:spPr bwMode="auto">
              <a:xfrm>
                <a:off x="5000625" y="4286250"/>
                <a:ext cx="1052513" cy="554038"/>
              </a:xfrm>
              <a:prstGeom prst="rect">
                <a:avLst/>
              </a:prstGeom>
              <a:blipFill>
                <a:blip r:embed="rId1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7697" name="Object 15"/>
              <p:cNvSpPr txBox="1"/>
              <p:nvPr/>
            </p:nvSpPr>
            <p:spPr bwMode="auto">
              <a:xfrm>
                <a:off x="5089525" y="4857750"/>
                <a:ext cx="787400" cy="3032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=1.8</m:t>
                      </m:r>
                    </m:oMath>
                  </m:oMathPara>
                </a14:m>
                <a:endParaRPr lang="es-MX"/>
              </a:p>
            </p:txBody>
          </p:sp>
        </mc:Choice>
        <mc:Fallback xmlns="">
          <p:sp>
            <p:nvSpPr>
              <p:cNvPr id="27697" name="Object 15"/>
              <p:cNvSpPr txBox="1">
                <a:spLocks noRot="1" noChangeAspect="1" noMove="1" noResize="1" noEditPoints="1" noAdjustHandles="1" noChangeArrowheads="1" noChangeShapeType="1" noTextEdit="1"/>
              </p:cNvSpPr>
              <p:nvPr/>
            </p:nvSpPr>
            <p:spPr bwMode="auto">
              <a:xfrm>
                <a:off x="5089525" y="4857750"/>
                <a:ext cx="787400" cy="303213"/>
              </a:xfrm>
              <a:prstGeom prst="rect">
                <a:avLst/>
              </a:prstGeom>
              <a:blipFill>
                <a:blip r:embed="rId16"/>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F63B165F-E386-4A02-8A68-64C8929D7369}"/>
              </a:ext>
            </a:extLst>
          </p:cNvPr>
          <p:cNvSpPr>
            <a:spLocks noGrp="1"/>
          </p:cNvSpPr>
          <p:nvPr>
            <p:ph type="sldNum" sz="quarter" idx="12"/>
          </p:nvPr>
        </p:nvSpPr>
        <p:spPr/>
        <p:txBody>
          <a:bodyPr/>
          <a:lstStyle/>
          <a:p>
            <a:pPr>
              <a:defRPr/>
            </a:pPr>
            <a:fld id="{B853B906-A380-4D10-92C1-BB9F366D5D6D}" type="slidenum">
              <a:rPr lang="es-ES" smtClean="0"/>
              <a:pPr>
                <a:defRPr/>
              </a:pPr>
              <a:t>22</a:t>
            </a:fld>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8676" name="8 Grupo"/>
          <p:cNvGrpSpPr>
            <a:grpSpLocks/>
          </p:cNvGrpSpPr>
          <p:nvPr/>
        </p:nvGrpSpPr>
        <p:grpSpPr bwMode="auto">
          <a:xfrm>
            <a:off x="2786063" y="6072188"/>
            <a:ext cx="6215062" cy="635000"/>
            <a:chOff x="357158" y="6072206"/>
            <a:chExt cx="6215090" cy="634189"/>
          </a:xfrm>
        </p:grpSpPr>
        <p:sp>
          <p:nvSpPr>
            <p:cNvPr id="28707"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8708"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30" name="29 Tabla"/>
          <p:cNvGraphicFramePr>
            <a:graphicFrameLocks noGrp="1"/>
          </p:cNvGraphicFramePr>
          <p:nvPr/>
        </p:nvGraphicFramePr>
        <p:xfrm>
          <a:off x="2357438" y="1500188"/>
          <a:ext cx="3762376" cy="2225676"/>
        </p:xfrm>
        <a:graphic>
          <a:graphicData uri="http://schemas.openxmlformats.org/drawingml/2006/table">
            <a:tbl>
              <a:tblPr firstRow="1" bandRow="1">
                <a:tableStyleId>{5C22544A-7EE6-4342-B048-85BDC9FD1C3A}</a:tableStyleId>
              </a:tblPr>
              <a:tblGrid>
                <a:gridCol w="1881188">
                  <a:extLst>
                    <a:ext uri="{9D8B030D-6E8A-4147-A177-3AD203B41FA5}">
                      <a16:colId xmlns:a16="http://schemas.microsoft.com/office/drawing/2014/main" xmlns="" val="20000"/>
                    </a:ext>
                  </a:extLst>
                </a:gridCol>
                <a:gridCol w="1881188">
                  <a:extLst>
                    <a:ext uri="{9D8B030D-6E8A-4147-A177-3AD203B41FA5}">
                      <a16:colId xmlns:a16="http://schemas.microsoft.com/office/drawing/2014/main" xmlns="" val="20001"/>
                    </a:ext>
                  </a:extLst>
                </a:gridCol>
              </a:tblGrid>
              <a:tr h="370946">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T="45733" marB="45733"/>
                </a:tc>
                <a:tc hMerge="1">
                  <a:txBody>
                    <a:bodyPr/>
                    <a:lstStyle/>
                    <a:p>
                      <a:endParaRPr lang="es-ES" dirty="0"/>
                    </a:p>
                  </a:txBody>
                  <a:tcPr/>
                </a:tc>
                <a:extLst>
                  <a:ext uri="{0D108BD9-81ED-4DB2-BD59-A6C34878D82A}">
                    <a16:rowId xmlns:a16="http://schemas.microsoft.com/office/drawing/2014/main" xmlns="" val="10000"/>
                  </a:ext>
                </a:extLst>
              </a:tr>
              <a:tr h="370946">
                <a:tc>
                  <a:txBody>
                    <a:bodyPr/>
                    <a:lstStyle/>
                    <a:p>
                      <a:pPr algn="ctr"/>
                      <a:r>
                        <a:rPr lang="es-ES" sz="1800" dirty="0"/>
                        <a:t>n</a:t>
                      </a:r>
                    </a:p>
                  </a:txBody>
                  <a:tcPr marT="45733" marB="45733"/>
                </a:tc>
                <a:tc>
                  <a:txBody>
                    <a:bodyPr/>
                    <a:lstStyle/>
                    <a:p>
                      <a:endParaRPr lang="es-ES" sz="1800" dirty="0"/>
                    </a:p>
                  </a:txBody>
                  <a:tcPr marT="45733" marB="45733"/>
                </a:tc>
                <a:extLst>
                  <a:ext uri="{0D108BD9-81ED-4DB2-BD59-A6C34878D82A}">
                    <a16:rowId xmlns:a16="http://schemas.microsoft.com/office/drawing/2014/main" xmlns="" val="10001"/>
                  </a:ext>
                </a:extLst>
              </a:tr>
              <a:tr h="370946">
                <a:tc>
                  <a:txBody>
                    <a:bodyPr/>
                    <a:lstStyle/>
                    <a:p>
                      <a:pPr algn="ctr"/>
                      <a:r>
                        <a:rPr lang="es-ES" sz="1800" dirty="0"/>
                        <a:t>50</a:t>
                      </a:r>
                    </a:p>
                  </a:txBody>
                  <a:tcPr marT="45733" marB="45733"/>
                </a:tc>
                <a:tc>
                  <a:txBody>
                    <a:bodyPr/>
                    <a:lstStyle/>
                    <a:p>
                      <a:pPr algn="ctr"/>
                      <a:r>
                        <a:rPr lang="es-ES" sz="1800" dirty="0"/>
                        <a:t>3.5</a:t>
                      </a:r>
                    </a:p>
                  </a:txBody>
                  <a:tcPr marT="45733" marB="45733"/>
                </a:tc>
                <a:extLst>
                  <a:ext uri="{0D108BD9-81ED-4DB2-BD59-A6C34878D82A}">
                    <a16:rowId xmlns:a16="http://schemas.microsoft.com/office/drawing/2014/main" xmlns="" val="10002"/>
                  </a:ext>
                </a:extLst>
              </a:tr>
              <a:tr h="370946">
                <a:tc>
                  <a:txBody>
                    <a:bodyPr/>
                    <a:lstStyle/>
                    <a:p>
                      <a:pPr algn="ctr"/>
                      <a:r>
                        <a:rPr lang="es-ES" sz="1800" dirty="0"/>
                        <a:t>100</a:t>
                      </a:r>
                    </a:p>
                  </a:txBody>
                  <a:tcPr marT="45733" marB="45733"/>
                </a:tc>
                <a:tc>
                  <a:txBody>
                    <a:bodyPr/>
                    <a:lstStyle/>
                    <a:p>
                      <a:pPr algn="ctr"/>
                      <a:r>
                        <a:rPr lang="es-ES" sz="1800" dirty="0"/>
                        <a:t>2.5</a:t>
                      </a:r>
                    </a:p>
                  </a:txBody>
                  <a:tcPr marT="45733" marB="45733"/>
                </a:tc>
                <a:extLst>
                  <a:ext uri="{0D108BD9-81ED-4DB2-BD59-A6C34878D82A}">
                    <a16:rowId xmlns:a16="http://schemas.microsoft.com/office/drawing/2014/main" xmlns="" val="10003"/>
                  </a:ext>
                </a:extLst>
              </a:tr>
              <a:tr h="370946">
                <a:tc>
                  <a:txBody>
                    <a:bodyPr/>
                    <a:lstStyle/>
                    <a:p>
                      <a:pPr algn="ctr"/>
                      <a:r>
                        <a:rPr lang="es-ES" sz="1800" dirty="0"/>
                        <a:t>150</a:t>
                      </a:r>
                    </a:p>
                  </a:txBody>
                  <a:tcPr marT="45733" marB="45733"/>
                </a:tc>
                <a:tc>
                  <a:txBody>
                    <a:bodyPr/>
                    <a:lstStyle/>
                    <a:p>
                      <a:pPr algn="ctr"/>
                      <a:r>
                        <a:rPr lang="es-ES" sz="1800" dirty="0"/>
                        <a:t>2.0</a:t>
                      </a:r>
                    </a:p>
                  </a:txBody>
                  <a:tcPr marT="45733" marB="45733"/>
                </a:tc>
                <a:extLst>
                  <a:ext uri="{0D108BD9-81ED-4DB2-BD59-A6C34878D82A}">
                    <a16:rowId xmlns:a16="http://schemas.microsoft.com/office/drawing/2014/main" xmlns="" val="10004"/>
                  </a:ext>
                </a:extLst>
              </a:tr>
              <a:tr h="370946">
                <a:tc>
                  <a:txBody>
                    <a:bodyPr/>
                    <a:lstStyle/>
                    <a:p>
                      <a:pPr algn="ctr"/>
                      <a:r>
                        <a:rPr lang="es-ES" sz="1800" dirty="0"/>
                        <a:t>200</a:t>
                      </a:r>
                    </a:p>
                  </a:txBody>
                  <a:tcPr marT="45733" marB="45733"/>
                </a:tc>
                <a:tc>
                  <a:txBody>
                    <a:bodyPr/>
                    <a:lstStyle/>
                    <a:p>
                      <a:pPr algn="ctr"/>
                      <a:r>
                        <a:rPr lang="es-ES" sz="1800" dirty="0"/>
                        <a:t>1.8</a:t>
                      </a:r>
                    </a:p>
                  </a:txBody>
                  <a:tcPr marT="45733" marB="45733"/>
                </a:tc>
                <a:extLst>
                  <a:ext uri="{0D108BD9-81ED-4DB2-BD59-A6C34878D82A}">
                    <a16:rowId xmlns:a16="http://schemas.microsoft.com/office/drawing/2014/main" xmlns="" val="10005"/>
                  </a:ext>
                </a:extLst>
              </a:tr>
            </a:tbl>
          </a:graphicData>
        </a:graphic>
      </p:graphicFrame>
      <p:graphicFrame>
        <p:nvGraphicFramePr>
          <p:cNvPr id="31" name="30 Tabla"/>
          <p:cNvGraphicFramePr>
            <a:graphicFrameLocks noGrp="1"/>
          </p:cNvGraphicFramePr>
          <p:nvPr/>
        </p:nvGraphicFramePr>
        <p:xfrm>
          <a:off x="1285875" y="4214813"/>
          <a:ext cx="6096000" cy="1285875"/>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xmlns="" val="20000"/>
                    </a:ext>
                  </a:extLst>
                </a:gridCol>
              </a:tblGrid>
              <a:tr h="3710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T="45743" marB="45743"/>
                </a:tc>
                <a:extLst>
                  <a:ext uri="{0D108BD9-81ED-4DB2-BD59-A6C34878D82A}">
                    <a16:rowId xmlns:a16="http://schemas.microsoft.com/office/drawing/2014/main" xmlns="" val="10000"/>
                  </a:ext>
                </a:extLst>
              </a:tr>
              <a:tr h="914852">
                <a:tc>
                  <a:txBody>
                    <a:bodyPr/>
                    <a:lstStyle/>
                    <a:p>
                      <a:r>
                        <a:rPr lang="es-ES" sz="1800" dirty="0"/>
                        <a:t>De la tabla</a:t>
                      </a:r>
                      <a:r>
                        <a:rPr lang="es-ES" sz="1800" baseline="0" dirty="0"/>
                        <a:t> de resultados se verifica que conforme el tamaño de muestra se incrementa el error estándar disminuye. </a:t>
                      </a:r>
                    </a:p>
                  </a:txBody>
                  <a:tcPr marT="45743" marB="45743"/>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02496881-BF52-4E66-83D7-A920EA69A106}"/>
              </a:ext>
            </a:extLst>
          </p:cNvPr>
          <p:cNvSpPr>
            <a:spLocks noGrp="1"/>
          </p:cNvSpPr>
          <p:nvPr>
            <p:ph type="sldNum" sz="quarter" idx="12"/>
          </p:nvPr>
        </p:nvSpPr>
        <p:spPr/>
        <p:txBody>
          <a:bodyPr/>
          <a:lstStyle/>
          <a:p>
            <a:pPr>
              <a:defRPr/>
            </a:pPr>
            <a:fld id="{B853B906-A380-4D10-92C1-BB9F366D5D6D}" type="slidenum">
              <a:rPr lang="es-ES" smtClean="0"/>
              <a:pPr>
                <a:defRPr/>
              </a:pPr>
              <a:t>23</a:t>
            </a:fld>
            <a:endParaRPr lang="es-E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29700" name="8 Grupo"/>
          <p:cNvGrpSpPr>
            <a:grpSpLocks/>
          </p:cNvGrpSpPr>
          <p:nvPr/>
        </p:nvGrpSpPr>
        <p:grpSpPr bwMode="auto">
          <a:xfrm>
            <a:off x="2786063" y="6072188"/>
            <a:ext cx="6215062" cy="635000"/>
            <a:chOff x="357158" y="6072206"/>
            <a:chExt cx="6215090" cy="634189"/>
          </a:xfrm>
        </p:grpSpPr>
        <p:sp>
          <p:nvSpPr>
            <p:cNvPr id="29721"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29722"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9701" name="8 Rectángulo"/>
          <p:cNvSpPr>
            <a:spLocks noChangeArrowheads="1"/>
          </p:cNvSpPr>
          <p:nvPr/>
        </p:nvSpPr>
        <p:spPr bwMode="auto">
          <a:xfrm>
            <a:off x="428625" y="1214438"/>
            <a:ext cx="807243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dirty="0"/>
              <a:t>A.7.21- Suponga que de una población en la que           se toma una MAS</a:t>
            </a:r>
          </a:p>
          <a:p>
            <a:pPr eaLnBrk="1" hangingPunct="1"/>
            <a:r>
              <a:rPr lang="es-ES" altLang="es-MX" dirty="0"/>
              <a:t>             de tamaño 50. Halle el valor del error estándar de la media en cada </a:t>
            </a:r>
          </a:p>
          <a:p>
            <a:pPr eaLnBrk="1" hangingPunct="1"/>
            <a:r>
              <a:rPr lang="es-ES" altLang="es-MX" dirty="0"/>
              <a:t>             uno de los caso siguientes (si es necesario use el </a:t>
            </a:r>
            <a:r>
              <a:rPr lang="es-ES" altLang="es-MX" dirty="0" err="1"/>
              <a:t>fcpf</a:t>
            </a:r>
            <a:r>
              <a:rPr lang="es-ES" altLang="es-MX" dirty="0"/>
              <a:t>).</a:t>
            </a:r>
          </a:p>
          <a:p>
            <a:pPr eaLnBrk="1" hangingPunct="1"/>
            <a:r>
              <a:rPr lang="es-ES" altLang="es-MX" dirty="0"/>
              <a:t>             El tamaño de la población es infinito.</a:t>
            </a:r>
          </a:p>
          <a:p>
            <a:pPr eaLnBrk="1" hangingPunct="1"/>
            <a:r>
              <a:rPr lang="es-ES" altLang="es-MX" dirty="0"/>
              <a:t>             El tamaño de la población es N=50 000</a:t>
            </a:r>
          </a:p>
          <a:p>
            <a:pPr eaLnBrk="1" hangingPunct="1"/>
            <a:r>
              <a:rPr lang="es-ES" altLang="es-MX" dirty="0"/>
              <a:t>             El tamaño de la población es N=5 000</a:t>
            </a:r>
          </a:p>
          <a:p>
            <a:pPr eaLnBrk="1" hangingPunct="1"/>
            <a:r>
              <a:rPr lang="es-ES" altLang="es-MX" dirty="0"/>
              <a:t>             El tamaño de la población es  N= 500               </a:t>
            </a:r>
          </a:p>
        </p:txBody>
      </p:sp>
      <mc:AlternateContent xmlns:mc="http://schemas.openxmlformats.org/markup-compatibility/2006" xmlns:a14="http://schemas.microsoft.com/office/drawing/2010/main">
        <mc:Choice Requires="a14">
          <p:sp>
            <p:nvSpPr>
              <p:cNvPr id="29702" name="Object 7"/>
              <p:cNvSpPr txBox="1"/>
              <p:nvPr/>
            </p:nvSpPr>
            <p:spPr bwMode="auto">
              <a:xfrm>
                <a:off x="5580112" y="1214438"/>
                <a:ext cx="641350" cy="2492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29702" name="Object 7"/>
              <p:cNvSpPr txBox="1">
                <a:spLocks noRot="1" noChangeAspect="1" noMove="1" noResize="1" noEditPoints="1" noAdjustHandles="1" noChangeArrowheads="1" noChangeShapeType="1" noTextEdit="1"/>
              </p:cNvSpPr>
              <p:nvPr/>
            </p:nvSpPr>
            <p:spPr bwMode="auto">
              <a:xfrm>
                <a:off x="5580112" y="1214438"/>
                <a:ext cx="641350" cy="249237"/>
              </a:xfrm>
              <a:prstGeom prst="rect">
                <a:avLst/>
              </a:prstGeom>
              <a:blipFill>
                <a:blip r:embed="rId4"/>
                <a:stretch>
                  <a:fillRect/>
                </a:stretch>
              </a:blipFill>
              <a:ln>
                <a:noFill/>
              </a:ln>
              <a:effectLst/>
            </p:spPr>
            <p:txBody>
              <a:bodyPr/>
              <a:lstStyle/>
              <a:p>
                <a:r>
                  <a:rPr lang="es-MX">
                    <a:noFill/>
                  </a:rPr>
                  <a:t> </a:t>
                </a:r>
              </a:p>
            </p:txBody>
          </p:sp>
        </mc:Fallback>
      </mc:AlternateContent>
      <p:grpSp>
        <p:nvGrpSpPr>
          <p:cNvPr id="29703" name="11 Grupo"/>
          <p:cNvGrpSpPr>
            <a:grpSpLocks/>
          </p:cNvGrpSpPr>
          <p:nvPr/>
        </p:nvGrpSpPr>
        <p:grpSpPr bwMode="auto">
          <a:xfrm>
            <a:off x="214313" y="3643313"/>
            <a:ext cx="1309687" cy="923925"/>
            <a:chOff x="214282" y="3286124"/>
            <a:chExt cx="1309690" cy="923330"/>
          </a:xfrm>
        </p:grpSpPr>
        <p:pic>
          <p:nvPicPr>
            <p:cNvPr id="29719" name="8 Imagen" descr="flecha_animada-13546.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472" y="342900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214282" y="3286124"/>
              <a:ext cx="499007"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a:t>
              </a:r>
            </a:p>
          </p:txBody>
        </p:sp>
      </p:grpSp>
      <p:graphicFrame>
        <p:nvGraphicFramePr>
          <p:cNvPr id="15" name="14 Tabla"/>
          <p:cNvGraphicFramePr>
            <a:graphicFrameLocks noGrp="1"/>
          </p:cNvGraphicFramePr>
          <p:nvPr/>
        </p:nvGraphicFramePr>
        <p:xfrm>
          <a:off x="1785938" y="3357563"/>
          <a:ext cx="5572126" cy="2651676"/>
        </p:xfrm>
        <a:graphic>
          <a:graphicData uri="http://schemas.openxmlformats.org/drawingml/2006/table">
            <a:tbl>
              <a:tblPr firstRow="1" bandRow="1">
                <a:tableStyleId>{5C22544A-7EE6-4342-B048-85BDC9FD1C3A}</a:tableStyleId>
              </a:tblPr>
              <a:tblGrid>
                <a:gridCol w="2786063">
                  <a:extLst>
                    <a:ext uri="{9D8B030D-6E8A-4147-A177-3AD203B41FA5}">
                      <a16:colId xmlns:a16="http://schemas.microsoft.com/office/drawing/2014/main" xmlns="" val="20000"/>
                    </a:ext>
                  </a:extLst>
                </a:gridCol>
                <a:gridCol w="2786063">
                  <a:extLst>
                    <a:ext uri="{9D8B030D-6E8A-4147-A177-3AD203B41FA5}">
                      <a16:colId xmlns:a16="http://schemas.microsoft.com/office/drawing/2014/main" xmlns="" val="20001"/>
                    </a:ext>
                  </a:extLst>
                </a:gridCol>
              </a:tblGrid>
              <a:tr h="639915">
                <a:tc>
                  <a:txBody>
                    <a:bodyPr/>
                    <a:lstStyle/>
                    <a:p>
                      <a:r>
                        <a:rPr lang="es-ES" sz="1800" dirty="0"/>
                        <a:t>Datos</a:t>
                      </a:r>
                    </a:p>
                  </a:txBody>
                  <a:tcPr marL="91439" marR="91439" marT="45699" marB="4569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L="91439" marR="91439" marT="45699" marB="45699"/>
                </a:tc>
                <a:extLst>
                  <a:ext uri="{0D108BD9-81ED-4DB2-BD59-A6C34878D82A}">
                    <a16:rowId xmlns:a16="http://schemas.microsoft.com/office/drawing/2014/main" xmlns="" val="10000"/>
                  </a:ext>
                </a:extLst>
              </a:tr>
              <a:tr h="2011210">
                <a:tc>
                  <a:txBody>
                    <a:bodyPr/>
                    <a:lstStyle/>
                    <a:p>
                      <a:r>
                        <a:rPr lang="es-ES" sz="1800" dirty="0"/>
                        <a:t>.</a:t>
                      </a:r>
                    </a:p>
                    <a:p>
                      <a:pPr marL="342900" indent="-342900">
                        <a:buFont typeface="+mj-lt"/>
                        <a:buAutoNum type="arabicParenR"/>
                      </a:pPr>
                      <a:r>
                        <a:rPr lang="es-ES" sz="1800" dirty="0"/>
                        <a:t>. </a:t>
                      </a:r>
                    </a:p>
                    <a:p>
                      <a:r>
                        <a:rPr lang="es-ES" sz="1800" dirty="0"/>
                        <a:t>. </a:t>
                      </a:r>
                    </a:p>
                    <a:p>
                      <a:r>
                        <a:rPr lang="es-ES" sz="1800" dirty="0"/>
                        <a:t>.</a:t>
                      </a:r>
                    </a:p>
                    <a:p>
                      <a:r>
                        <a:rPr lang="es-ES" sz="18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a:t>
                      </a:r>
                    </a:p>
                    <a:p>
                      <a:endParaRPr lang="es-ES" sz="1800" dirty="0"/>
                    </a:p>
                  </a:txBody>
                  <a:tcPr marL="91439" marR="91439" marT="45699" marB="45699"/>
                </a:tc>
                <a:tc>
                  <a:txBody>
                    <a:bodyPr/>
                    <a:lstStyle/>
                    <a:p>
                      <a:r>
                        <a:rPr lang="es-ES" sz="1800" dirty="0"/>
                        <a:t>.</a:t>
                      </a:r>
                    </a:p>
                    <a:p>
                      <a:r>
                        <a:rPr lang="es-ES" sz="1800" dirty="0"/>
                        <a:t>.</a:t>
                      </a:r>
                    </a:p>
                    <a:p>
                      <a:endParaRPr lang="es-ES" sz="1800" dirty="0"/>
                    </a:p>
                  </a:txBody>
                  <a:tcPr marL="91439" marR="91439" marT="45699" marB="4569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29715" name="Object 2"/>
              <p:cNvSpPr txBox="1"/>
              <p:nvPr/>
            </p:nvSpPr>
            <p:spPr bwMode="auto">
              <a:xfrm>
                <a:off x="2143125" y="4286250"/>
                <a:ext cx="641350" cy="249238"/>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29715" name="Object 2"/>
              <p:cNvSpPr txBox="1">
                <a:spLocks noRot="1" noChangeAspect="1" noMove="1" noResize="1" noEditPoints="1" noAdjustHandles="1" noChangeArrowheads="1" noChangeShapeType="1" noTextEdit="1"/>
              </p:cNvSpPr>
              <p:nvPr/>
            </p:nvSpPr>
            <p:spPr bwMode="auto">
              <a:xfrm>
                <a:off x="2143125" y="4286250"/>
                <a:ext cx="641350" cy="249238"/>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9716" name="Object 5"/>
              <p:cNvSpPr txBox="1"/>
              <p:nvPr/>
            </p:nvSpPr>
            <p:spPr bwMode="auto">
              <a:xfrm>
                <a:off x="2214563" y="4572000"/>
                <a:ext cx="573087"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=50</m:t>
                      </m:r>
                    </m:oMath>
                  </m:oMathPara>
                </a14:m>
                <a:endParaRPr lang="es-MX"/>
              </a:p>
            </p:txBody>
          </p:sp>
        </mc:Choice>
        <mc:Fallback xmlns="">
          <p:sp>
            <p:nvSpPr>
              <p:cNvPr id="29716" name="Object 5"/>
              <p:cNvSpPr txBox="1">
                <a:spLocks noRot="1" noChangeAspect="1" noMove="1" noResize="1" noEditPoints="1" noAdjustHandles="1" noChangeArrowheads="1" noChangeShapeType="1" noTextEdit="1"/>
              </p:cNvSpPr>
              <p:nvPr/>
            </p:nvSpPr>
            <p:spPr bwMode="auto">
              <a:xfrm>
                <a:off x="2214563" y="4572000"/>
                <a:ext cx="573087" cy="2349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9717" name="Object 4"/>
              <p:cNvSpPr txBox="1"/>
              <p:nvPr/>
            </p:nvSpPr>
            <p:spPr bwMode="auto">
              <a:xfrm>
                <a:off x="2071688" y="4929188"/>
                <a:ext cx="785812" cy="9715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=50000</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m:t>
                      </m:r>
                    </m:oMath>
                  </m:oMathPara>
                </a14:m>
                <a:endParaRPr lang="es-MX"/>
              </a:p>
            </p:txBody>
          </p:sp>
        </mc:Choice>
        <mc:Fallback xmlns="">
          <p:sp>
            <p:nvSpPr>
              <p:cNvPr id="29717" name="Object 4"/>
              <p:cNvSpPr txBox="1">
                <a:spLocks noRot="1" noChangeAspect="1" noMove="1" noResize="1" noEditPoints="1" noAdjustHandles="1" noChangeArrowheads="1" noChangeShapeType="1" noTextEdit="1"/>
              </p:cNvSpPr>
              <p:nvPr/>
            </p:nvSpPr>
            <p:spPr bwMode="auto">
              <a:xfrm>
                <a:off x="2071688" y="4929188"/>
                <a:ext cx="785812" cy="971550"/>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9718" name="Object 9"/>
              <p:cNvSpPr txBox="1"/>
              <p:nvPr/>
            </p:nvSpPr>
            <p:spPr bwMode="auto">
              <a:xfrm>
                <a:off x="5072063" y="4429125"/>
                <a:ext cx="571500" cy="2698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29718" name="Object 9"/>
              <p:cNvSpPr txBox="1">
                <a:spLocks noRot="1" noChangeAspect="1" noMove="1" noResize="1" noEditPoints="1" noAdjustHandles="1" noChangeArrowheads="1" noChangeShapeType="1" noTextEdit="1"/>
              </p:cNvSpPr>
              <p:nvPr/>
            </p:nvSpPr>
            <p:spPr bwMode="auto">
              <a:xfrm>
                <a:off x="5072063" y="4429125"/>
                <a:ext cx="571500" cy="269875"/>
              </a:xfrm>
              <a:prstGeom prst="rect">
                <a:avLst/>
              </a:prstGeom>
              <a:blipFill>
                <a:blip r:embed="rId9"/>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BF294415-DF24-449B-9824-59DA7B674965}"/>
              </a:ext>
            </a:extLst>
          </p:cNvPr>
          <p:cNvSpPr>
            <a:spLocks noGrp="1"/>
          </p:cNvSpPr>
          <p:nvPr>
            <p:ph type="sldNum" sz="quarter" idx="12"/>
          </p:nvPr>
        </p:nvSpPr>
        <p:spPr/>
        <p:txBody>
          <a:bodyPr/>
          <a:lstStyle/>
          <a:p>
            <a:pPr>
              <a:defRPr/>
            </a:pPr>
            <a:fld id="{B853B906-A380-4D10-92C1-BB9F366D5D6D}" type="slidenum">
              <a:rPr lang="es-ES" smtClean="0"/>
              <a:pPr>
                <a:defRPr/>
              </a:pPr>
              <a:t>24</a:t>
            </a:fld>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785938" y="3143250"/>
          <a:ext cx="6096000" cy="2651676"/>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639915">
                <a:tc>
                  <a:txBody>
                    <a:bodyPr/>
                    <a:lstStyle/>
                    <a:p>
                      <a:r>
                        <a:rPr lang="es-ES" sz="1800" dirty="0"/>
                        <a:t>Datos</a:t>
                      </a:r>
                    </a:p>
                  </a:txBody>
                  <a:tcPr marT="45699" marB="4569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699" marB="45699"/>
                </a:tc>
                <a:extLst>
                  <a:ext uri="{0D108BD9-81ED-4DB2-BD59-A6C34878D82A}">
                    <a16:rowId xmlns:a16="http://schemas.microsoft.com/office/drawing/2014/main" xmlns="" val="10000"/>
                  </a:ext>
                </a:extLst>
              </a:tr>
              <a:tr h="2011210">
                <a:tc>
                  <a:txBody>
                    <a:bodyPr/>
                    <a:lstStyle/>
                    <a:p>
                      <a:r>
                        <a:rPr lang="es-ES" sz="1800" dirty="0"/>
                        <a:t>.</a:t>
                      </a:r>
                    </a:p>
                    <a:p>
                      <a:pPr marL="342900" indent="-342900">
                        <a:buFont typeface="+mj-lt"/>
                        <a:buAutoNum type="arabicParenR"/>
                      </a:pPr>
                      <a:r>
                        <a:rPr lang="es-ES" sz="1800" dirty="0"/>
                        <a:t>. </a:t>
                      </a:r>
                    </a:p>
                    <a:p>
                      <a:r>
                        <a:rPr lang="es-ES" sz="1800" dirty="0"/>
                        <a:t>. </a:t>
                      </a:r>
                    </a:p>
                    <a:p>
                      <a:r>
                        <a:rPr lang="es-ES" sz="1800" dirty="0"/>
                        <a:t>.</a:t>
                      </a:r>
                    </a:p>
                    <a:p>
                      <a:r>
                        <a:rPr lang="es-ES" sz="18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a:t>
                      </a:r>
                    </a:p>
                    <a:p>
                      <a:endParaRPr lang="es-ES" sz="1800" dirty="0"/>
                    </a:p>
                  </a:txBody>
                  <a:tcPr marT="45699" marB="45699"/>
                </a:tc>
                <a:tc>
                  <a:txBody>
                    <a:bodyPr/>
                    <a:lstStyle/>
                    <a:p>
                      <a:r>
                        <a:rPr lang="es-ES" sz="1800" dirty="0"/>
                        <a:t>.</a:t>
                      </a:r>
                    </a:p>
                    <a:p>
                      <a:r>
                        <a:rPr lang="es-ES" sz="1800" dirty="0"/>
                        <a:t>.</a:t>
                      </a:r>
                    </a:p>
                    <a:p>
                      <a:endParaRPr lang="es-ES" sz="1800" dirty="0"/>
                    </a:p>
                  </a:txBody>
                  <a:tcPr marT="45699" marB="4569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0733" name="Object 2"/>
              <p:cNvSpPr txBox="1"/>
              <p:nvPr/>
            </p:nvSpPr>
            <p:spPr bwMode="auto">
              <a:xfrm>
                <a:off x="2143125" y="3786188"/>
                <a:ext cx="641350" cy="2492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30733" name="Object 2"/>
              <p:cNvSpPr txBox="1">
                <a:spLocks noRot="1" noChangeAspect="1" noMove="1" noResize="1" noEditPoints="1" noAdjustHandles="1" noChangeArrowheads="1" noChangeShapeType="1" noTextEdit="1"/>
              </p:cNvSpPr>
              <p:nvPr/>
            </p:nvSpPr>
            <p:spPr bwMode="auto">
              <a:xfrm>
                <a:off x="2143125" y="3786188"/>
                <a:ext cx="641350" cy="249237"/>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0734" name="Object 5"/>
              <p:cNvSpPr txBox="1"/>
              <p:nvPr/>
            </p:nvSpPr>
            <p:spPr bwMode="auto">
              <a:xfrm>
                <a:off x="2214563" y="4071938"/>
                <a:ext cx="573087"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=50</m:t>
                      </m:r>
                    </m:oMath>
                  </m:oMathPara>
                </a14:m>
                <a:endParaRPr lang="es-MX"/>
              </a:p>
            </p:txBody>
          </p:sp>
        </mc:Choice>
        <mc:Fallback xmlns="">
          <p:sp>
            <p:nvSpPr>
              <p:cNvPr id="30734" name="Object 5"/>
              <p:cNvSpPr txBox="1">
                <a:spLocks noRot="1" noChangeAspect="1" noMove="1" noResize="1" noEditPoints="1" noAdjustHandles="1" noChangeArrowheads="1" noChangeShapeType="1" noTextEdit="1"/>
              </p:cNvSpPr>
              <p:nvPr/>
            </p:nvSpPr>
            <p:spPr bwMode="auto">
              <a:xfrm>
                <a:off x="2214563" y="4071938"/>
                <a:ext cx="573087" cy="234950"/>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0735" name="Object 4"/>
              <p:cNvSpPr txBox="1"/>
              <p:nvPr/>
            </p:nvSpPr>
            <p:spPr bwMode="auto">
              <a:xfrm>
                <a:off x="2071688" y="4429125"/>
                <a:ext cx="785812" cy="9715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=50000</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m:t>
                      </m:r>
                    </m:oMath>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m:t>
                      </m:r>
                    </m:oMath>
                  </m:oMathPara>
                </a14:m>
                <a:endParaRPr lang="es-MX"/>
              </a:p>
            </p:txBody>
          </p:sp>
        </mc:Choice>
        <mc:Fallback xmlns="">
          <p:sp>
            <p:nvSpPr>
              <p:cNvPr id="30735" name="Object 4"/>
              <p:cNvSpPr txBox="1">
                <a:spLocks noRot="1" noChangeAspect="1" noMove="1" noResize="1" noEditPoints="1" noAdjustHandles="1" noChangeArrowheads="1" noChangeShapeType="1" noTextEdit="1"/>
              </p:cNvSpPr>
              <p:nvPr/>
            </p:nvSpPr>
            <p:spPr bwMode="auto">
              <a:xfrm>
                <a:off x="2071688" y="4429125"/>
                <a:ext cx="785812" cy="9715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0736" name="Object 9"/>
              <p:cNvSpPr txBox="1"/>
              <p:nvPr/>
            </p:nvSpPr>
            <p:spPr bwMode="auto">
              <a:xfrm>
                <a:off x="5286375" y="3929063"/>
                <a:ext cx="571500" cy="2698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30736" name="Object 9"/>
              <p:cNvSpPr txBox="1">
                <a:spLocks noRot="1" noChangeAspect="1" noMove="1" noResize="1" noEditPoints="1" noAdjustHandles="1" noChangeArrowheads="1" noChangeShapeType="1" noTextEdit="1"/>
              </p:cNvSpPr>
              <p:nvPr/>
            </p:nvSpPr>
            <p:spPr bwMode="auto">
              <a:xfrm>
                <a:off x="5286375" y="3929063"/>
                <a:ext cx="571500" cy="269875"/>
              </a:xfrm>
              <a:prstGeom prst="rect">
                <a:avLst/>
              </a:prstGeom>
              <a:blipFill>
                <a:blip r:embed="rId5"/>
                <a:stretch>
                  <a:fillRect/>
                </a:stretch>
              </a:blipFill>
              <a:ln>
                <a:noFill/>
              </a:ln>
              <a:effectLst/>
            </p:spPr>
            <p:txBody>
              <a:bodyPr/>
              <a:lstStyle/>
              <a:p>
                <a:r>
                  <a:rPr lang="es-MX">
                    <a:noFill/>
                  </a:rPr>
                  <a:t> </a:t>
                </a:r>
              </a:p>
            </p:txBody>
          </p:sp>
        </mc:Fallback>
      </mc:AlternateContent>
      <p:sp>
        <p:nvSpPr>
          <p:cNvPr id="30737" name="8 Rectángulo"/>
          <p:cNvSpPr>
            <a:spLocks noChangeArrowheads="1"/>
          </p:cNvSpPr>
          <p:nvPr/>
        </p:nvSpPr>
        <p:spPr bwMode="auto">
          <a:xfrm>
            <a:off x="214313" y="928688"/>
            <a:ext cx="80010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A.7.21- Suponga que de una población en la que           se toma una MAS</a:t>
            </a:r>
          </a:p>
          <a:p>
            <a:pPr eaLnBrk="1" hangingPunct="1"/>
            <a:r>
              <a:rPr lang="es-ES" altLang="es-MX"/>
              <a:t>             de tamaño 50. Halle el valor del error estándar de la media en cada </a:t>
            </a:r>
          </a:p>
          <a:p>
            <a:pPr eaLnBrk="1" hangingPunct="1"/>
            <a:r>
              <a:rPr lang="es-ES" altLang="es-MX"/>
              <a:t>             uno de los caso siguientes (si es necesario use el fcpf).</a:t>
            </a:r>
          </a:p>
          <a:p>
            <a:pPr eaLnBrk="1" hangingPunct="1"/>
            <a:r>
              <a:rPr lang="es-ES" altLang="es-MX"/>
              <a:t>             El tamaño de la población es infinito.</a:t>
            </a:r>
          </a:p>
          <a:p>
            <a:pPr eaLnBrk="1" hangingPunct="1"/>
            <a:r>
              <a:rPr lang="es-ES" altLang="es-MX"/>
              <a:t>             El tamaño de la población es N=50 000</a:t>
            </a:r>
          </a:p>
          <a:p>
            <a:pPr eaLnBrk="1" hangingPunct="1"/>
            <a:r>
              <a:rPr lang="es-ES" altLang="es-MX"/>
              <a:t>             El tamaño de la población es N=5 000</a:t>
            </a:r>
          </a:p>
          <a:p>
            <a:pPr eaLnBrk="1" hangingPunct="1"/>
            <a:r>
              <a:rPr lang="es-ES" altLang="es-MX"/>
              <a:t>             El tamaño de la población es  N= 500               </a:t>
            </a:r>
          </a:p>
        </p:txBody>
      </p:sp>
      <mc:AlternateContent xmlns:mc="http://schemas.openxmlformats.org/markup-compatibility/2006" xmlns:a14="http://schemas.microsoft.com/office/drawing/2010/main">
        <mc:Choice Requires="a14">
          <p:sp>
            <p:nvSpPr>
              <p:cNvPr id="30738" name="Object 7"/>
              <p:cNvSpPr txBox="1"/>
              <p:nvPr/>
            </p:nvSpPr>
            <p:spPr bwMode="auto">
              <a:xfrm>
                <a:off x="5286375" y="1000125"/>
                <a:ext cx="641350" cy="249238"/>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=25</m:t>
                      </m:r>
                    </m:oMath>
                  </m:oMathPara>
                </a14:m>
                <a:endParaRPr lang="es-MX"/>
              </a:p>
            </p:txBody>
          </p:sp>
        </mc:Choice>
        <mc:Fallback xmlns="">
          <p:sp>
            <p:nvSpPr>
              <p:cNvPr id="30738" name="Object 7"/>
              <p:cNvSpPr txBox="1">
                <a:spLocks noRot="1" noChangeAspect="1" noMove="1" noResize="1" noEditPoints="1" noAdjustHandles="1" noChangeArrowheads="1" noChangeShapeType="1" noTextEdit="1"/>
              </p:cNvSpPr>
              <p:nvPr/>
            </p:nvSpPr>
            <p:spPr bwMode="auto">
              <a:xfrm>
                <a:off x="5286375" y="1000125"/>
                <a:ext cx="641350" cy="249238"/>
              </a:xfrm>
              <a:prstGeom prst="rect">
                <a:avLst/>
              </a:prstGeom>
              <a:blipFill>
                <a:blip r:embed="rId2"/>
                <a:stretch>
                  <a:fillRect/>
                </a:stretch>
              </a:blipFill>
              <a:ln>
                <a:noFill/>
              </a:ln>
              <a:effectLst/>
            </p:spPr>
            <p:txBody>
              <a:bodyPr/>
              <a:lstStyle/>
              <a:p>
                <a:r>
                  <a:rPr lang="es-MX">
                    <a:noFill/>
                  </a:rPr>
                  <a:t> </a:t>
                </a:r>
              </a:p>
            </p:txBody>
          </p:sp>
        </mc:Fallback>
      </mc:AlternateContent>
      <p:grpSp>
        <p:nvGrpSpPr>
          <p:cNvPr id="30739" name="11 Grupo"/>
          <p:cNvGrpSpPr>
            <a:grpSpLocks/>
          </p:cNvGrpSpPr>
          <p:nvPr/>
        </p:nvGrpSpPr>
        <p:grpSpPr bwMode="auto">
          <a:xfrm>
            <a:off x="214313" y="3286125"/>
            <a:ext cx="1309687" cy="923925"/>
            <a:chOff x="214282" y="3286124"/>
            <a:chExt cx="1309690" cy="923330"/>
          </a:xfrm>
        </p:grpSpPr>
        <p:pic>
          <p:nvPicPr>
            <p:cNvPr id="30740" name="8 Imagen" descr="flecha_animada-13546.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1472" y="342900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214282" y="3286124"/>
              <a:ext cx="499007"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a:t>
              </a:r>
            </a:p>
          </p:txBody>
        </p:sp>
      </p:grpSp>
      <p:sp>
        <p:nvSpPr>
          <p:cNvPr id="3" name="Marcador de número de diapositiva 2">
            <a:extLst>
              <a:ext uri="{FF2B5EF4-FFF2-40B4-BE49-F238E27FC236}">
                <a16:creationId xmlns:a16="http://schemas.microsoft.com/office/drawing/2014/main" xmlns="" id="{01336D5E-2912-4CE5-B2BB-90E9248BB4DD}"/>
              </a:ext>
            </a:extLst>
          </p:cNvPr>
          <p:cNvSpPr>
            <a:spLocks noGrp="1"/>
          </p:cNvSpPr>
          <p:nvPr>
            <p:ph type="sldNum" sz="quarter" idx="12"/>
          </p:nvPr>
        </p:nvSpPr>
        <p:spPr/>
        <p:txBody>
          <a:bodyPr/>
          <a:lstStyle/>
          <a:p>
            <a:pPr>
              <a:defRPr/>
            </a:pPr>
            <a:fld id="{B853B906-A380-4D10-92C1-BB9F366D5D6D}" type="slidenum">
              <a:rPr lang="es-ES" smtClean="0"/>
              <a:pPr>
                <a:defRPr/>
              </a:pPr>
              <a:t>25</a:t>
            </a:fld>
            <a:endParaRPr lang="es-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357188" y="785813"/>
          <a:ext cx="4429125" cy="2930976"/>
        </p:xfrm>
        <a:graphic>
          <a:graphicData uri="http://schemas.openxmlformats.org/drawingml/2006/table">
            <a:tbl>
              <a:tblPr firstRow="1" bandRow="1">
                <a:tableStyleId>{5C22544A-7EE6-4342-B048-85BDC9FD1C3A}</a:tableStyleId>
              </a:tblPr>
              <a:tblGrid>
                <a:gridCol w="4429125">
                  <a:extLst>
                    <a:ext uri="{9D8B030D-6E8A-4147-A177-3AD203B41FA5}">
                      <a16:colId xmlns:a16="http://schemas.microsoft.com/office/drawing/2014/main" xmlns="" val="20000"/>
                    </a:ext>
                  </a:extLst>
                </a:gridCol>
              </a:tblGrid>
              <a:tr h="370692">
                <a:tc>
                  <a:txBody>
                    <a:bodyPr/>
                    <a:lstStyle/>
                    <a:p>
                      <a:r>
                        <a:rPr lang="es-ES" sz="1800" dirty="0"/>
                        <a:t>Teoría</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dirty="0"/>
                        <a:t>El error estándar de la media mide la dispersión de las medias muestrales alrededor de la media poblacional. El error estándar relaciona la dispersión de la población con el tamaño de muestra y se define como:</a:t>
                      </a:r>
                    </a:p>
                    <a:p>
                      <a:r>
                        <a:rPr lang="es-ES" sz="1800" dirty="0"/>
                        <a:t>.</a:t>
                      </a:r>
                    </a:p>
                    <a:p>
                      <a:r>
                        <a:rPr lang="es-ES" sz="1800" dirty="0"/>
                        <a:t>.</a:t>
                      </a:r>
                    </a:p>
                    <a:p>
                      <a:r>
                        <a:rPr lang="es-ES" sz="1800" dirty="0"/>
                        <a:t>. </a:t>
                      </a:r>
                      <a:endParaRPr lang="es-ES" sz="1800" baseline="0" dirty="0"/>
                    </a:p>
                  </a:txBody>
                  <a:tcPr marL="91439" marR="91439" marT="45702" marB="4570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1754" name="Object 2"/>
              <p:cNvSpPr txBox="1"/>
              <p:nvPr/>
            </p:nvSpPr>
            <p:spPr bwMode="auto">
              <a:xfrm>
                <a:off x="714375" y="3071813"/>
                <a:ext cx="85725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1754" name="Object 2"/>
              <p:cNvSpPr txBox="1">
                <a:spLocks noRot="1" noChangeAspect="1" noMove="1" noResize="1" noEditPoints="1" noAdjustHandles="1" noChangeArrowheads="1" noChangeShapeType="1" noTextEdit="1"/>
              </p:cNvSpPr>
              <p:nvPr/>
            </p:nvSpPr>
            <p:spPr bwMode="auto">
              <a:xfrm>
                <a:off x="714375" y="3071813"/>
                <a:ext cx="857250" cy="571500"/>
              </a:xfrm>
              <a:prstGeom prst="rect">
                <a:avLst/>
              </a:prstGeom>
              <a:blipFill>
                <a:blip r:embed="rId2"/>
                <a:stretch>
                  <a:fillRect/>
                </a:stretch>
              </a:blipFill>
              <a:ln>
                <a:noFill/>
              </a:ln>
              <a:effectLst/>
            </p:spPr>
            <p:txBody>
              <a:bodyPr/>
              <a:lstStyle/>
              <a:p>
                <a:r>
                  <a:rPr lang="es-MX">
                    <a:noFill/>
                  </a:rPr>
                  <a:t> </a:t>
                </a:r>
              </a:p>
            </p:txBody>
          </p:sp>
        </mc:Fallback>
      </mc:AlternateContent>
      <p:pic>
        <p:nvPicPr>
          <p:cNvPr id="8" name="7 Imagen" descr="normal-distribution.gif"/>
          <p:cNvPicPr>
            <a:picLocks noChangeAspect="1"/>
          </p:cNvPicPr>
          <p:nvPr/>
        </p:nvPicPr>
        <p:blipFill>
          <a:blip r:embed="rId3"/>
          <a:stretch>
            <a:fillRect/>
          </a:stretch>
        </p:blipFill>
        <p:spPr>
          <a:xfrm>
            <a:off x="5000625" y="357188"/>
            <a:ext cx="3810000" cy="2857500"/>
          </a:xfrm>
          <a:prstGeom prst="rect">
            <a:avLst/>
          </a:prstGeom>
          <a:ln>
            <a:solidFill>
              <a:schemeClr val="accent4">
                <a:lumMod val="50000"/>
              </a:schemeClr>
            </a:solidFill>
          </a:ln>
        </p:spPr>
      </p:pic>
      <p:sp>
        <p:nvSpPr>
          <p:cNvPr id="9" name="8 Rectángulo"/>
          <p:cNvSpPr/>
          <p:nvPr/>
        </p:nvSpPr>
        <p:spPr>
          <a:xfrm>
            <a:off x="6715125" y="571500"/>
            <a:ext cx="200025" cy="214313"/>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0" name="9 Tarjeta"/>
          <p:cNvSpPr/>
          <p:nvPr/>
        </p:nvSpPr>
        <p:spPr>
          <a:xfrm>
            <a:off x="6215063" y="1571625"/>
            <a:ext cx="714375" cy="1071563"/>
          </a:xfrm>
          <a:prstGeom prst="flowChartPunchedCard">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1" name="10 Tarjeta"/>
          <p:cNvSpPr/>
          <p:nvPr/>
        </p:nvSpPr>
        <p:spPr>
          <a:xfrm>
            <a:off x="6357938" y="1357313"/>
            <a:ext cx="571500" cy="285750"/>
          </a:xfrm>
          <a:prstGeom prst="flowChartPunchedCard">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2" name="11 Tarjeta"/>
          <p:cNvSpPr/>
          <p:nvPr/>
        </p:nvSpPr>
        <p:spPr>
          <a:xfrm>
            <a:off x="6429375" y="1071563"/>
            <a:ext cx="500063" cy="285750"/>
          </a:xfrm>
          <a:prstGeom prst="flowChartPunchedCard">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3" name="12 Tarjeta"/>
          <p:cNvSpPr/>
          <p:nvPr/>
        </p:nvSpPr>
        <p:spPr>
          <a:xfrm>
            <a:off x="6572250" y="785813"/>
            <a:ext cx="357188" cy="285750"/>
          </a:xfrm>
          <a:prstGeom prst="flowChartPunchedCard">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31761" name="Object 2"/>
              <p:cNvSpPr txBox="1"/>
              <p:nvPr/>
            </p:nvSpPr>
            <p:spPr bwMode="auto">
              <a:xfrm>
                <a:off x="7715250" y="500063"/>
                <a:ext cx="85725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1761" name="Object 2"/>
              <p:cNvSpPr txBox="1">
                <a:spLocks noRot="1" noChangeAspect="1" noMove="1" noResize="1" noEditPoints="1" noAdjustHandles="1" noChangeArrowheads="1" noChangeShapeType="1" noTextEdit="1"/>
              </p:cNvSpPr>
              <p:nvPr/>
            </p:nvSpPr>
            <p:spPr bwMode="auto">
              <a:xfrm>
                <a:off x="7715250" y="500063"/>
                <a:ext cx="857250" cy="571500"/>
              </a:xfrm>
              <a:prstGeom prst="rect">
                <a:avLst/>
              </a:prstGeom>
              <a:blipFill>
                <a:blip r:embed="rId4"/>
                <a:stretch>
                  <a:fillRect/>
                </a:stretch>
              </a:blipFill>
              <a:ln>
                <a:noFill/>
              </a:ln>
              <a:effectLst/>
            </p:spPr>
            <p:txBody>
              <a:bodyPr/>
              <a:lstStyle/>
              <a:p>
                <a:r>
                  <a:rPr lang="es-MX">
                    <a:noFill/>
                  </a:rPr>
                  <a:t> </a:t>
                </a:r>
              </a:p>
            </p:txBody>
          </p:sp>
        </mc:Fallback>
      </mc:AlternateContent>
      <p:sp>
        <p:nvSpPr>
          <p:cNvPr id="16" name="15 Menos"/>
          <p:cNvSpPr/>
          <p:nvPr/>
        </p:nvSpPr>
        <p:spPr>
          <a:xfrm>
            <a:off x="6858000" y="1571625"/>
            <a:ext cx="857250" cy="55721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18" name="17 Conector recto de flecha"/>
          <p:cNvCxnSpPr/>
          <p:nvPr/>
        </p:nvCxnSpPr>
        <p:spPr>
          <a:xfrm rot="5400000" flipH="1" flipV="1">
            <a:off x="7250906" y="1107282"/>
            <a:ext cx="785813" cy="5715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20 Menos"/>
          <p:cNvSpPr/>
          <p:nvPr/>
        </p:nvSpPr>
        <p:spPr>
          <a:xfrm>
            <a:off x="4714875" y="2143125"/>
            <a:ext cx="4429125" cy="142875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31765" name="Object 7"/>
              <p:cNvSpPr txBox="1"/>
              <p:nvPr/>
            </p:nvSpPr>
            <p:spPr bwMode="auto">
              <a:xfrm>
                <a:off x="6858000" y="2714625"/>
                <a:ext cx="285750" cy="309563"/>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31765" name="Object 7"/>
              <p:cNvSpPr txBox="1">
                <a:spLocks noRot="1" noChangeAspect="1" noMove="1" noResize="1" noEditPoints="1" noAdjustHandles="1" noChangeArrowheads="1" noChangeShapeType="1" noTextEdit="1"/>
              </p:cNvSpPr>
              <p:nvPr/>
            </p:nvSpPr>
            <p:spPr bwMode="auto">
              <a:xfrm>
                <a:off x="6858000" y="2714625"/>
                <a:ext cx="285750" cy="309563"/>
              </a:xfrm>
              <a:prstGeom prst="rect">
                <a:avLst/>
              </a:prstGeom>
              <a:blipFill>
                <a:blip r:embed="rId5"/>
                <a:stretch>
                  <a:fillRect b="-1961"/>
                </a:stretch>
              </a:blipFill>
              <a:ln>
                <a:noFill/>
              </a:ln>
              <a:effectLst/>
            </p:spPr>
            <p:txBody>
              <a:bodyPr/>
              <a:lstStyle/>
              <a:p>
                <a:r>
                  <a:rPr lang="es-MX">
                    <a:noFill/>
                  </a:rPr>
                  <a:t> </a:t>
                </a:r>
              </a:p>
            </p:txBody>
          </p:sp>
        </mc:Fallback>
      </mc:AlternateContent>
      <p:cxnSp>
        <p:nvCxnSpPr>
          <p:cNvPr id="23" name="22 Conector recto de flecha"/>
          <p:cNvCxnSpPr>
            <a:stCxn id="16" idx="3"/>
          </p:cNvCxnSpPr>
          <p:nvPr/>
        </p:nvCxnSpPr>
        <p:spPr>
          <a:xfrm rot="16200000" flipV="1">
            <a:off x="6251575" y="749300"/>
            <a:ext cx="784225" cy="12858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767" name="Object 2"/>
              <p:cNvSpPr txBox="1"/>
              <p:nvPr/>
            </p:nvSpPr>
            <p:spPr bwMode="auto">
              <a:xfrm>
                <a:off x="5000625" y="571500"/>
                <a:ext cx="1554163" cy="6080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−1</m:t>
                              </m:r>
                            </m:den>
                          </m:f>
                        </m:e>
                      </m:rad>
                    </m:oMath>
                  </m:oMathPara>
                </a14:m>
                <a:endParaRPr lang="es-MX"/>
              </a:p>
            </p:txBody>
          </p:sp>
        </mc:Choice>
        <mc:Fallback xmlns="">
          <p:sp>
            <p:nvSpPr>
              <p:cNvPr id="31767" name="Object 2"/>
              <p:cNvSpPr txBox="1">
                <a:spLocks noRot="1" noChangeAspect="1" noMove="1" noResize="1" noEditPoints="1" noAdjustHandles="1" noChangeArrowheads="1" noChangeShapeType="1" noTextEdit="1"/>
              </p:cNvSpPr>
              <p:nvPr/>
            </p:nvSpPr>
            <p:spPr bwMode="auto">
              <a:xfrm>
                <a:off x="5000625" y="571500"/>
                <a:ext cx="1554163" cy="608013"/>
              </a:xfrm>
              <a:prstGeom prst="rect">
                <a:avLst/>
              </a:prstGeom>
              <a:blipFill>
                <a:blip r:embed="rId6"/>
                <a:stretch>
                  <a:fillRect/>
                </a:stretch>
              </a:blipFill>
              <a:ln>
                <a:noFill/>
              </a:ln>
              <a:effectLst/>
            </p:spPr>
            <p:txBody>
              <a:bodyPr/>
              <a:lstStyle/>
              <a:p>
                <a:r>
                  <a:rPr lang="es-MX">
                    <a:noFill/>
                  </a:rPr>
                  <a:t> </a:t>
                </a:r>
              </a:p>
            </p:txBody>
          </p:sp>
        </mc:Fallback>
      </mc:AlternateContent>
      <p:sp>
        <p:nvSpPr>
          <p:cNvPr id="31768" name="26 CuadroTexto"/>
          <p:cNvSpPr txBox="1">
            <a:spLocks noChangeArrowheads="1"/>
          </p:cNvSpPr>
          <p:nvPr/>
        </p:nvSpPr>
        <p:spPr bwMode="auto">
          <a:xfrm>
            <a:off x="7715250" y="1428750"/>
            <a:ext cx="1262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Población </a:t>
            </a:r>
          </a:p>
          <a:p>
            <a:pPr eaLnBrk="1" hangingPunct="1"/>
            <a:r>
              <a:rPr lang="es-ES" altLang="es-MX"/>
              <a:t>finita</a:t>
            </a:r>
          </a:p>
        </p:txBody>
      </p:sp>
      <p:sp>
        <p:nvSpPr>
          <p:cNvPr id="31769" name="27 CuadroTexto"/>
          <p:cNvSpPr txBox="1">
            <a:spLocks noChangeArrowheads="1"/>
          </p:cNvSpPr>
          <p:nvPr/>
        </p:nvSpPr>
        <p:spPr bwMode="auto">
          <a:xfrm>
            <a:off x="5072063" y="1428750"/>
            <a:ext cx="12620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Población </a:t>
            </a:r>
          </a:p>
          <a:p>
            <a:pPr eaLnBrk="1" hangingPunct="1"/>
            <a:r>
              <a:rPr lang="es-ES" altLang="es-MX"/>
              <a:t>infinita</a:t>
            </a:r>
          </a:p>
        </p:txBody>
      </p:sp>
      <p:sp>
        <p:nvSpPr>
          <p:cNvPr id="22" name="21 Rectángulo"/>
          <p:cNvSpPr/>
          <p:nvPr/>
        </p:nvSpPr>
        <p:spPr>
          <a:xfrm>
            <a:off x="5000625" y="3357563"/>
            <a:ext cx="3786188" cy="31432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s-ES" dirty="0"/>
          </a:p>
          <a:p>
            <a:pPr>
              <a:defRPr/>
            </a:pPr>
            <a:r>
              <a:rPr lang="es-ES" dirty="0">
                <a:solidFill>
                  <a:schemeClr val="tx1"/>
                </a:solidFill>
              </a:rPr>
              <a:t>2) la población sea finita y el tamaño de muestra sea menor o igual al 5% del tamaño de la población, es decir</a:t>
            </a:r>
          </a:p>
          <a:p>
            <a:pPr>
              <a:defRPr/>
            </a:pPr>
            <a:r>
              <a:rPr lang="es-ES" dirty="0">
                <a:solidFill>
                  <a:schemeClr val="tx1"/>
                </a:solidFill>
              </a:rPr>
              <a:t>.            </a:t>
            </a:r>
          </a:p>
          <a:p>
            <a:pPr>
              <a:defRPr/>
            </a:pPr>
            <a:r>
              <a:rPr lang="es-ES" dirty="0">
                <a:solidFill>
                  <a:schemeClr val="tx1"/>
                </a:solidFill>
              </a:rPr>
              <a:t> Se debe usar . </a:t>
            </a:r>
          </a:p>
          <a:p>
            <a:pPr>
              <a:defRPr/>
            </a:pPr>
            <a:endParaRPr lang="es-ES" dirty="0">
              <a:solidFill>
                <a:schemeClr val="tx1"/>
              </a:solidFill>
            </a:endParaRPr>
          </a:p>
          <a:p>
            <a:pPr>
              <a:defRPr/>
            </a:pPr>
            <a:r>
              <a:rPr lang="es-ES" dirty="0">
                <a:solidFill>
                  <a:schemeClr val="tx1"/>
                </a:solidFill>
              </a:rPr>
              <a:t>En caso contrario use:</a:t>
            </a:r>
          </a:p>
          <a:p>
            <a:pPr>
              <a:defRPr/>
            </a:pPr>
            <a:endParaRPr lang="es-ES" dirty="0">
              <a:solidFill>
                <a:schemeClr val="tx1"/>
              </a:solidFill>
            </a:endParaRPr>
          </a:p>
          <a:p>
            <a:pPr>
              <a:defRPr/>
            </a:pPr>
            <a:r>
              <a:rPr lang="es-ES" dirty="0"/>
              <a:t>.</a:t>
            </a:r>
          </a:p>
          <a:p>
            <a:pPr>
              <a:defRPr/>
            </a:pPr>
            <a:r>
              <a:rPr lang="es-ES" dirty="0"/>
              <a:t>.</a:t>
            </a:r>
          </a:p>
        </p:txBody>
      </p:sp>
      <mc:AlternateContent xmlns:mc="http://schemas.openxmlformats.org/markup-compatibility/2006" xmlns:a14="http://schemas.microsoft.com/office/drawing/2010/main">
        <mc:Choice Requires="a14">
          <p:sp>
            <p:nvSpPr>
              <p:cNvPr id="31771" name="Object 3"/>
              <p:cNvSpPr txBox="1"/>
              <p:nvPr/>
            </p:nvSpPr>
            <p:spPr bwMode="auto">
              <a:xfrm>
                <a:off x="7286625" y="4286250"/>
                <a:ext cx="1020763" cy="309563"/>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≤0.05</m:t>
                          </m:r>
                        </m:den>
                      </m:f>
                    </m:oMath>
                  </m:oMathPara>
                </a14:m>
                <a:endParaRPr lang="es-MX"/>
              </a:p>
            </p:txBody>
          </p:sp>
        </mc:Choice>
        <mc:Fallback xmlns="">
          <p:sp>
            <p:nvSpPr>
              <p:cNvPr id="31771" name="Object 3"/>
              <p:cNvSpPr txBox="1">
                <a:spLocks noRot="1" noChangeAspect="1" noMove="1" noResize="1" noEditPoints="1" noAdjustHandles="1" noChangeArrowheads="1" noChangeShapeType="1" noTextEdit="1"/>
              </p:cNvSpPr>
              <p:nvPr/>
            </p:nvSpPr>
            <p:spPr bwMode="auto">
              <a:xfrm>
                <a:off x="7286625" y="4286250"/>
                <a:ext cx="1020763" cy="309563"/>
              </a:xfrm>
              <a:prstGeom prst="rect">
                <a:avLst/>
              </a:prstGeom>
              <a:blipFill>
                <a:blip r:embed="rId7"/>
                <a:stretch>
                  <a:fillRect l="-10714" t="-92157" r="-3571" b="-15294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1772" name="Object 2"/>
              <p:cNvSpPr txBox="1"/>
              <p:nvPr/>
            </p:nvSpPr>
            <p:spPr bwMode="auto">
              <a:xfrm>
                <a:off x="6786563" y="4643438"/>
                <a:ext cx="857250" cy="571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1772" name="Object 2"/>
              <p:cNvSpPr txBox="1">
                <a:spLocks noRot="1" noChangeAspect="1" noMove="1" noResize="1" noEditPoints="1" noAdjustHandles="1" noChangeArrowheads="1" noChangeShapeType="1" noTextEdit="1"/>
              </p:cNvSpPr>
              <p:nvPr/>
            </p:nvSpPr>
            <p:spPr bwMode="auto">
              <a:xfrm>
                <a:off x="6786563" y="4643438"/>
                <a:ext cx="857250" cy="571500"/>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1773" name="Object 2"/>
              <p:cNvSpPr txBox="1"/>
              <p:nvPr/>
            </p:nvSpPr>
            <p:spPr bwMode="auto">
              <a:xfrm>
                <a:off x="6929438" y="5715000"/>
                <a:ext cx="1554162" cy="6080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−1</m:t>
                              </m:r>
                            </m:den>
                          </m:f>
                        </m:e>
                      </m:rad>
                    </m:oMath>
                  </m:oMathPara>
                </a14:m>
                <a:endParaRPr lang="es-MX"/>
              </a:p>
            </p:txBody>
          </p:sp>
        </mc:Choice>
        <mc:Fallback xmlns="">
          <p:sp>
            <p:nvSpPr>
              <p:cNvPr id="31773" name="Object 2"/>
              <p:cNvSpPr txBox="1">
                <a:spLocks noRot="1" noChangeAspect="1" noMove="1" noResize="1" noEditPoints="1" noAdjustHandles="1" noChangeArrowheads="1" noChangeShapeType="1" noTextEdit="1"/>
              </p:cNvSpPr>
              <p:nvPr/>
            </p:nvSpPr>
            <p:spPr bwMode="auto">
              <a:xfrm>
                <a:off x="6929438" y="5715000"/>
                <a:ext cx="1554162" cy="608013"/>
              </a:xfrm>
              <a:prstGeom prst="rect">
                <a:avLst/>
              </a:prstGeom>
              <a:blipFill>
                <a:blip r:embed="rId9"/>
                <a:stretch>
                  <a:fillRect/>
                </a:stretch>
              </a:blipFill>
              <a:ln>
                <a:noFill/>
              </a:ln>
              <a:effectLst/>
            </p:spPr>
            <p:txBody>
              <a:bodyPr/>
              <a:lstStyle/>
              <a:p>
                <a:r>
                  <a:rPr lang="es-MX">
                    <a:noFill/>
                  </a:rPr>
                  <a:t> </a:t>
                </a:r>
              </a:p>
            </p:txBody>
          </p:sp>
        </mc:Fallback>
      </mc:AlternateContent>
      <p:sp>
        <p:nvSpPr>
          <p:cNvPr id="27" name="26 CuadroTexto"/>
          <p:cNvSpPr txBox="1"/>
          <p:nvPr/>
        </p:nvSpPr>
        <p:spPr>
          <a:xfrm>
            <a:off x="428625" y="4071938"/>
            <a:ext cx="4357688" cy="1477962"/>
          </a:xfrm>
          <a:prstGeom prst="rect">
            <a:avLst/>
          </a:prstGeom>
          <a:solidFill>
            <a:schemeClr val="accent1">
              <a:lumMod val="40000"/>
              <a:lumOff val="60000"/>
            </a:schemeClr>
          </a:solidFill>
          <a:ln w="57150">
            <a:solidFill>
              <a:schemeClr val="accent1"/>
            </a:solidFill>
          </a:ln>
        </p:spPr>
        <p:txBody>
          <a:bodyPr>
            <a:spAutoFit/>
          </a:bodyPr>
          <a:lstStyle/>
          <a:p>
            <a:pPr>
              <a:defRPr/>
            </a:pPr>
            <a:r>
              <a:rPr lang="es-ES" dirty="0"/>
              <a:t>Al usar el MAS el error estándar de la distribución de medias depende de si la población es finita o infinita.</a:t>
            </a:r>
          </a:p>
          <a:p>
            <a:pPr>
              <a:defRPr/>
            </a:pPr>
            <a:r>
              <a:rPr lang="es-ES" dirty="0"/>
              <a:t>Cuando:</a:t>
            </a:r>
          </a:p>
          <a:p>
            <a:pPr>
              <a:defRPr/>
            </a:pPr>
            <a:r>
              <a:rPr lang="es-ES" dirty="0"/>
              <a:t>. 1) La población es infinita o</a:t>
            </a:r>
          </a:p>
        </p:txBody>
      </p:sp>
      <p:pic>
        <p:nvPicPr>
          <p:cNvPr id="31775" name="23 Imagen" descr="logo a color UAEM.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42875" y="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24 Rectángulo"/>
          <p:cNvSpPr/>
          <p:nvPr/>
        </p:nvSpPr>
        <p:spPr>
          <a:xfrm>
            <a:off x="1143000"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1777" name="8 Grupo"/>
          <p:cNvGrpSpPr>
            <a:grpSpLocks/>
          </p:cNvGrpSpPr>
          <p:nvPr/>
        </p:nvGrpSpPr>
        <p:grpSpPr bwMode="auto">
          <a:xfrm>
            <a:off x="2786063" y="6072188"/>
            <a:ext cx="6215062" cy="635000"/>
            <a:chOff x="357158" y="6072206"/>
            <a:chExt cx="6215090" cy="634189"/>
          </a:xfrm>
        </p:grpSpPr>
        <p:sp>
          <p:nvSpPr>
            <p:cNvPr id="31778" name="2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1779" name="28 Imagen" descr="logomio.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B7556306-62A3-44A3-B459-82D1F255EB3E}"/>
              </a:ext>
            </a:extLst>
          </p:cNvPr>
          <p:cNvSpPr>
            <a:spLocks noGrp="1"/>
          </p:cNvSpPr>
          <p:nvPr>
            <p:ph type="sldNum" sz="quarter" idx="12"/>
          </p:nvPr>
        </p:nvSpPr>
        <p:spPr/>
        <p:txBody>
          <a:bodyPr/>
          <a:lstStyle/>
          <a:p>
            <a:pPr>
              <a:defRPr/>
            </a:pPr>
            <a:fld id="{B853B906-A380-4D10-92C1-BB9F366D5D6D}" type="slidenum">
              <a:rPr lang="es-ES" smtClean="0"/>
              <a:pPr>
                <a:defRPr/>
              </a:pPr>
              <a:t>26</a:t>
            </a:fld>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2772" name="8 Grupo"/>
          <p:cNvGrpSpPr>
            <a:grpSpLocks/>
          </p:cNvGrpSpPr>
          <p:nvPr/>
        </p:nvGrpSpPr>
        <p:grpSpPr bwMode="auto">
          <a:xfrm>
            <a:off x="2786063" y="6072188"/>
            <a:ext cx="6215062" cy="635000"/>
            <a:chOff x="357158" y="6072206"/>
            <a:chExt cx="6215090" cy="634189"/>
          </a:xfrm>
        </p:grpSpPr>
        <p:sp>
          <p:nvSpPr>
            <p:cNvPr id="32829"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2830"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428625" y="1214438"/>
          <a:ext cx="3643313" cy="2378075"/>
        </p:xfrm>
        <a:graphic>
          <a:graphicData uri="http://schemas.openxmlformats.org/drawingml/2006/table">
            <a:tbl>
              <a:tblPr firstRow="1" bandRow="1">
                <a:tableStyleId>{5C22544A-7EE6-4342-B048-85BDC9FD1C3A}</a:tableStyleId>
              </a:tblPr>
              <a:tblGrid>
                <a:gridCol w="3643313">
                  <a:extLst>
                    <a:ext uri="{9D8B030D-6E8A-4147-A177-3AD203B41FA5}">
                      <a16:colId xmlns:a16="http://schemas.microsoft.com/office/drawing/2014/main" xmlns="" val="20000"/>
                    </a:ext>
                  </a:extLst>
                </a:gridCol>
              </a:tblGrid>
              <a:tr h="365858">
                <a:tc>
                  <a:txBody>
                    <a:bodyPr/>
                    <a:lstStyle/>
                    <a:p>
                      <a:r>
                        <a:rPr lang="es-ES" sz="1800" dirty="0"/>
                        <a:t>Desarrollo y operaciones: </a:t>
                      </a:r>
                    </a:p>
                  </a:txBody>
                  <a:tcPr marL="91439" marR="91439" marT="45732" marB="45732"/>
                </a:tc>
                <a:extLst>
                  <a:ext uri="{0D108BD9-81ED-4DB2-BD59-A6C34878D82A}">
                    <a16:rowId xmlns:a16="http://schemas.microsoft.com/office/drawing/2014/main" xmlns="" val="10000"/>
                  </a:ext>
                </a:extLst>
              </a:tr>
              <a:tr h="2012217">
                <a:tc>
                  <a:txBody>
                    <a:bodyPr/>
                    <a:lstStyle/>
                    <a:p>
                      <a:r>
                        <a:rPr lang="es-ES" sz="1800" dirty="0"/>
                        <a:t>. </a:t>
                      </a:r>
                    </a:p>
                    <a:p>
                      <a:r>
                        <a:rPr lang="es-ES" sz="1800" dirty="0"/>
                        <a:t>.</a:t>
                      </a:r>
                    </a:p>
                    <a:p>
                      <a:r>
                        <a:rPr lang="es-ES" sz="1800" dirty="0"/>
                        <a:t>.</a:t>
                      </a:r>
                    </a:p>
                    <a:p>
                      <a:r>
                        <a:rPr lang="es-ES" sz="1800" dirty="0"/>
                        <a:t>.</a:t>
                      </a:r>
                    </a:p>
                    <a:p>
                      <a:r>
                        <a:rPr lang="es-ES" sz="1800" dirty="0"/>
                        <a:t>.</a:t>
                      </a:r>
                    </a:p>
                    <a:p>
                      <a:r>
                        <a:rPr lang="es-ES" sz="1800" dirty="0"/>
                        <a:t>.</a:t>
                      </a:r>
                    </a:p>
                    <a:p>
                      <a:r>
                        <a:rPr lang="es-ES" sz="1800" dirty="0"/>
                        <a:t>.</a:t>
                      </a:r>
                    </a:p>
                  </a:txBody>
                  <a:tcPr marL="91439" marR="91439" marT="45732" marB="4573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2781" name="Object 2"/>
              <p:cNvSpPr txBox="1"/>
              <p:nvPr/>
            </p:nvSpPr>
            <p:spPr bwMode="auto">
              <a:xfrm>
                <a:off x="3357563" y="1285875"/>
                <a:ext cx="587375" cy="193675"/>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oMath>
                  </m:oMathPara>
                </a14:m>
                <a:endParaRPr lang="es-MX"/>
              </a:p>
            </p:txBody>
          </p:sp>
        </mc:Choice>
        <mc:Fallback xmlns="">
          <p:sp>
            <p:nvSpPr>
              <p:cNvPr id="32781" name="Object 2"/>
              <p:cNvSpPr txBox="1">
                <a:spLocks noRot="1" noChangeAspect="1" noMove="1" noResize="1" noEditPoints="1" noAdjustHandles="1" noChangeArrowheads="1" noChangeShapeType="1" noTextEdit="1"/>
              </p:cNvSpPr>
              <p:nvPr/>
            </p:nvSpPr>
            <p:spPr bwMode="auto">
              <a:xfrm>
                <a:off x="3357563" y="1285875"/>
                <a:ext cx="587375" cy="193675"/>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82" name="Object 2"/>
              <p:cNvSpPr txBox="1"/>
              <p:nvPr/>
            </p:nvSpPr>
            <p:spPr bwMode="auto">
              <a:xfrm>
                <a:off x="714375" y="1714500"/>
                <a:ext cx="784225" cy="4810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2782" name="Object 2"/>
              <p:cNvSpPr txBox="1">
                <a:spLocks noRot="1" noChangeAspect="1" noMove="1" noResize="1" noEditPoints="1" noAdjustHandles="1" noChangeArrowheads="1" noChangeShapeType="1" noTextEdit="1"/>
              </p:cNvSpPr>
              <p:nvPr/>
            </p:nvSpPr>
            <p:spPr bwMode="auto">
              <a:xfrm>
                <a:off x="714375" y="1714500"/>
                <a:ext cx="784225" cy="481013"/>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83" name="Object 2"/>
              <p:cNvSpPr txBox="1"/>
              <p:nvPr/>
            </p:nvSpPr>
            <p:spPr bwMode="auto">
              <a:xfrm>
                <a:off x="642938" y="2286000"/>
                <a:ext cx="882650" cy="4810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oMath>
                  </m:oMathPara>
                </a14:m>
                <a:endParaRPr lang="es-MX"/>
              </a:p>
            </p:txBody>
          </p:sp>
        </mc:Choice>
        <mc:Fallback xmlns="">
          <p:sp>
            <p:nvSpPr>
              <p:cNvPr id="32783" name="Object 2"/>
              <p:cNvSpPr txBox="1">
                <a:spLocks noRot="1" noChangeAspect="1" noMove="1" noResize="1" noEditPoints="1" noAdjustHandles="1" noChangeArrowheads="1" noChangeShapeType="1" noTextEdit="1"/>
              </p:cNvSpPr>
              <p:nvPr/>
            </p:nvSpPr>
            <p:spPr bwMode="auto">
              <a:xfrm>
                <a:off x="642938" y="2286000"/>
                <a:ext cx="882650" cy="481013"/>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84" name="Object 2"/>
              <p:cNvSpPr txBox="1"/>
              <p:nvPr/>
            </p:nvSpPr>
            <p:spPr bwMode="auto">
              <a:xfrm>
                <a:off x="642938" y="2857500"/>
                <a:ext cx="882650" cy="48101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oMath>
                  </m:oMathPara>
                </a14:m>
                <a:endParaRPr lang="es-MX"/>
              </a:p>
            </p:txBody>
          </p:sp>
        </mc:Choice>
        <mc:Fallback xmlns="">
          <p:sp>
            <p:nvSpPr>
              <p:cNvPr id="32784" name="Object 2"/>
              <p:cNvSpPr txBox="1">
                <a:spLocks noRot="1" noChangeAspect="1" noMove="1" noResize="1" noEditPoints="1" noAdjustHandles="1" noChangeArrowheads="1" noChangeShapeType="1" noTextEdit="1"/>
              </p:cNvSpPr>
              <p:nvPr/>
            </p:nvSpPr>
            <p:spPr bwMode="auto">
              <a:xfrm>
                <a:off x="642938" y="2857500"/>
                <a:ext cx="882650" cy="481013"/>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85" name="Object 2"/>
              <p:cNvSpPr txBox="1"/>
              <p:nvPr/>
            </p:nvSpPr>
            <p:spPr bwMode="auto">
              <a:xfrm>
                <a:off x="1928813" y="1785938"/>
                <a:ext cx="882650" cy="46672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
                            <a:rPr lang="es-MX" i="1">
                              <a:solidFill>
                                <a:srgbClr val="000000"/>
                              </a:solidFill>
                              <a:latin typeface="Cambria Math" panose="02040503050406030204" pitchFamily="18" charset="0"/>
                            </a:rPr>
                            <m:t>7.07</m:t>
                          </m:r>
                        </m:den>
                      </m:f>
                    </m:oMath>
                  </m:oMathPara>
                </a14:m>
                <a:endParaRPr lang="es-MX"/>
              </a:p>
            </p:txBody>
          </p:sp>
        </mc:Choice>
        <mc:Fallback xmlns="">
          <p:sp>
            <p:nvSpPr>
              <p:cNvPr id="32785" name="Object 2"/>
              <p:cNvSpPr txBox="1">
                <a:spLocks noRot="1" noChangeAspect="1" noMove="1" noResize="1" noEditPoints="1" noAdjustHandles="1" noChangeArrowheads="1" noChangeShapeType="1" noTextEdit="1"/>
              </p:cNvSpPr>
              <p:nvPr/>
            </p:nvSpPr>
            <p:spPr bwMode="auto">
              <a:xfrm>
                <a:off x="1928813" y="1785938"/>
                <a:ext cx="882650" cy="466725"/>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86" name="Object 2"/>
              <p:cNvSpPr txBox="1"/>
              <p:nvPr/>
            </p:nvSpPr>
            <p:spPr bwMode="auto">
              <a:xfrm>
                <a:off x="2000250" y="2500313"/>
                <a:ext cx="849313" cy="25558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=3.54</m:t>
                      </m:r>
                    </m:oMath>
                  </m:oMathPara>
                </a14:m>
                <a:endParaRPr lang="es-MX"/>
              </a:p>
            </p:txBody>
          </p:sp>
        </mc:Choice>
        <mc:Fallback xmlns="">
          <p:sp>
            <p:nvSpPr>
              <p:cNvPr id="32786" name="Object 2"/>
              <p:cNvSpPr txBox="1">
                <a:spLocks noRot="1" noChangeAspect="1" noMove="1" noResize="1" noEditPoints="1" noAdjustHandles="1" noChangeArrowheads="1" noChangeShapeType="1" noTextEdit="1"/>
              </p:cNvSpPr>
              <p:nvPr/>
            </p:nvSpPr>
            <p:spPr bwMode="auto">
              <a:xfrm>
                <a:off x="2000250" y="2500313"/>
                <a:ext cx="849313" cy="255587"/>
              </a:xfrm>
              <a:prstGeom prst="rect">
                <a:avLst/>
              </a:prstGeom>
              <a:blipFill>
                <a:blip r:embed="rId9"/>
                <a:stretch>
                  <a:fillRect/>
                </a:stretch>
              </a:blipFill>
              <a:ln>
                <a:noFill/>
              </a:ln>
              <a:effectLst/>
            </p:spPr>
            <p:txBody>
              <a:bodyPr/>
              <a:lstStyle/>
              <a:p>
                <a:r>
                  <a:rPr lang="es-MX">
                    <a:noFill/>
                  </a:rPr>
                  <a:t> </a:t>
                </a:r>
              </a:p>
            </p:txBody>
          </p:sp>
        </mc:Fallback>
      </mc:AlternateContent>
      <p:graphicFrame>
        <p:nvGraphicFramePr>
          <p:cNvPr id="18" name="17 Tabla"/>
          <p:cNvGraphicFramePr>
            <a:graphicFrameLocks noGrp="1"/>
          </p:cNvGraphicFramePr>
          <p:nvPr/>
        </p:nvGraphicFramePr>
        <p:xfrm>
          <a:off x="428625" y="3836988"/>
          <a:ext cx="3643313" cy="2378075"/>
        </p:xfrm>
        <a:graphic>
          <a:graphicData uri="http://schemas.openxmlformats.org/drawingml/2006/table">
            <a:tbl>
              <a:tblPr firstRow="1" bandRow="1">
                <a:tableStyleId>{5C22544A-7EE6-4342-B048-85BDC9FD1C3A}</a:tableStyleId>
              </a:tblPr>
              <a:tblGrid>
                <a:gridCol w="3643313">
                  <a:extLst>
                    <a:ext uri="{9D8B030D-6E8A-4147-A177-3AD203B41FA5}">
                      <a16:colId xmlns:a16="http://schemas.microsoft.com/office/drawing/2014/main" xmlns="" val="20000"/>
                    </a:ext>
                  </a:extLst>
                </a:gridCol>
              </a:tblGrid>
              <a:tr h="365858">
                <a:tc>
                  <a:txBody>
                    <a:bodyPr/>
                    <a:lstStyle/>
                    <a:p>
                      <a:r>
                        <a:rPr lang="es-ES" sz="1800" dirty="0"/>
                        <a:t>Desarrollo y operaciones: </a:t>
                      </a:r>
                    </a:p>
                  </a:txBody>
                  <a:tcPr marL="91439" marR="91439" marT="45732" marB="45732"/>
                </a:tc>
                <a:extLst>
                  <a:ext uri="{0D108BD9-81ED-4DB2-BD59-A6C34878D82A}">
                    <a16:rowId xmlns:a16="http://schemas.microsoft.com/office/drawing/2014/main" xmlns="" val="10000"/>
                  </a:ext>
                </a:extLst>
              </a:tr>
              <a:tr h="2012217">
                <a:tc>
                  <a:txBody>
                    <a:bodyPr/>
                    <a:lstStyle/>
                    <a:p>
                      <a:r>
                        <a:rPr lang="es-ES" sz="1800" dirty="0"/>
                        <a:t>. </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32" marB="4573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2795" name="Object 2"/>
              <p:cNvSpPr txBox="1"/>
              <p:nvPr/>
            </p:nvSpPr>
            <p:spPr bwMode="auto">
              <a:xfrm>
                <a:off x="2884488" y="4416425"/>
                <a:ext cx="784225" cy="4826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2795" name="Object 2"/>
              <p:cNvSpPr txBox="1">
                <a:spLocks noRot="1" noChangeAspect="1" noMove="1" noResize="1" noEditPoints="1" noAdjustHandles="1" noChangeArrowheads="1" noChangeShapeType="1" noTextEdit="1"/>
              </p:cNvSpPr>
              <p:nvPr/>
            </p:nvSpPr>
            <p:spPr bwMode="auto">
              <a:xfrm>
                <a:off x="2884488" y="4416425"/>
                <a:ext cx="784225" cy="48260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96" name="Object 2"/>
              <p:cNvSpPr txBox="1"/>
              <p:nvPr/>
            </p:nvSpPr>
            <p:spPr bwMode="auto">
              <a:xfrm>
                <a:off x="3286125" y="3929063"/>
                <a:ext cx="828675" cy="193675"/>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=50000</m:t>
                      </m:r>
                    </m:oMath>
                  </m:oMathPara>
                </a14:m>
                <a:endParaRPr lang="es-MX"/>
              </a:p>
            </p:txBody>
          </p:sp>
        </mc:Choice>
        <mc:Fallback xmlns="">
          <p:sp>
            <p:nvSpPr>
              <p:cNvPr id="32796" name="Object 2"/>
              <p:cNvSpPr txBox="1">
                <a:spLocks noRot="1" noChangeAspect="1" noMove="1" noResize="1" noEditPoints="1" noAdjustHandles="1" noChangeArrowheads="1" noChangeShapeType="1" noTextEdit="1"/>
              </p:cNvSpPr>
              <p:nvPr/>
            </p:nvSpPr>
            <p:spPr bwMode="auto">
              <a:xfrm>
                <a:off x="3286125" y="3929063"/>
                <a:ext cx="828675" cy="193675"/>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97" name="Object 18"/>
              <p:cNvSpPr txBox="1"/>
              <p:nvPr/>
            </p:nvSpPr>
            <p:spPr bwMode="auto">
              <a:xfrm>
                <a:off x="539552" y="4221088"/>
                <a:ext cx="2025650" cy="373063"/>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m:t>
                          </m:r>
                        </m:num>
                        <m:den>
                          <m:r>
                            <a:rPr lang="es-MX" i="1">
                              <a:solidFill>
                                <a:srgbClr val="000000"/>
                              </a:solidFill>
                              <a:latin typeface="Cambria Math" panose="02040503050406030204" pitchFamily="18" charset="0"/>
                            </a:rPr>
                            <m:t>50000</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r>
                            <a:rPr lang="es-MX" i="1">
                              <a:solidFill>
                                <a:srgbClr val="000000"/>
                              </a:solidFill>
                              <a:latin typeface="Cambria Math" panose="02040503050406030204" pitchFamily="18" charset="0"/>
                            </a:rPr>
                            <m:t>5000</m:t>
                          </m:r>
                        </m:den>
                      </m:f>
                      <m:r>
                        <a:rPr lang="es-MX" i="1">
                          <a:solidFill>
                            <a:srgbClr val="000000"/>
                          </a:solidFill>
                          <a:latin typeface="Cambria Math" panose="02040503050406030204" pitchFamily="18" charset="0"/>
                        </a:rPr>
                        <m:t>=0.001</m:t>
                      </m:r>
                    </m:oMath>
                  </m:oMathPara>
                </a14:m>
                <a:endParaRPr lang="es-MX"/>
              </a:p>
            </p:txBody>
          </p:sp>
        </mc:Choice>
        <mc:Fallback xmlns="">
          <p:sp>
            <p:nvSpPr>
              <p:cNvPr id="32797" name="Object 18"/>
              <p:cNvSpPr txBox="1">
                <a:spLocks noRot="1" noChangeAspect="1" noMove="1" noResize="1" noEditPoints="1" noAdjustHandles="1" noChangeArrowheads="1" noChangeShapeType="1" noTextEdit="1"/>
              </p:cNvSpPr>
              <p:nvPr/>
            </p:nvSpPr>
            <p:spPr bwMode="auto">
              <a:xfrm>
                <a:off x="539552" y="4221088"/>
                <a:ext cx="2025650" cy="373063"/>
              </a:xfrm>
              <a:prstGeom prst="rect">
                <a:avLst/>
              </a:prstGeom>
              <a:blipFill>
                <a:blip r:embed="rId1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98" name="Object 19"/>
              <p:cNvSpPr txBox="1"/>
              <p:nvPr/>
            </p:nvSpPr>
            <p:spPr bwMode="auto">
              <a:xfrm>
                <a:off x="611560" y="4797152"/>
                <a:ext cx="1981200" cy="301625"/>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=0.001≤0.05⇒</m:t>
                      </m:r>
                    </m:oMath>
                  </m:oMathPara>
                </a14:m>
                <a:endParaRPr lang="es-MX"/>
              </a:p>
            </p:txBody>
          </p:sp>
        </mc:Choice>
        <mc:Fallback xmlns="">
          <p:sp>
            <p:nvSpPr>
              <p:cNvPr id="32798" name="Object 19"/>
              <p:cNvSpPr txBox="1">
                <a:spLocks noRot="1" noChangeAspect="1" noMove="1" noResize="1" noEditPoints="1" noAdjustHandles="1" noChangeArrowheads="1" noChangeShapeType="1" noTextEdit="1"/>
              </p:cNvSpPr>
              <p:nvPr/>
            </p:nvSpPr>
            <p:spPr bwMode="auto">
              <a:xfrm>
                <a:off x="611560" y="4797152"/>
                <a:ext cx="1981200" cy="301625"/>
              </a:xfrm>
              <a:prstGeom prst="rect">
                <a:avLst/>
              </a:prstGeom>
              <a:blipFill>
                <a:blip r:embed="rId13"/>
                <a:stretch>
                  <a:fillRect b="-6122"/>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799" name="Object 2"/>
              <p:cNvSpPr txBox="1"/>
              <p:nvPr/>
            </p:nvSpPr>
            <p:spPr bwMode="auto">
              <a:xfrm>
                <a:off x="703263" y="5229200"/>
                <a:ext cx="882650" cy="4826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oMath>
                  </m:oMathPara>
                </a14:m>
                <a:endParaRPr lang="es-MX"/>
              </a:p>
            </p:txBody>
          </p:sp>
        </mc:Choice>
        <mc:Fallback xmlns="">
          <p:sp>
            <p:nvSpPr>
              <p:cNvPr id="32799" name="Object 2"/>
              <p:cNvSpPr txBox="1">
                <a:spLocks noRot="1" noChangeAspect="1" noMove="1" noResize="1" noEditPoints="1" noAdjustHandles="1" noChangeArrowheads="1" noChangeShapeType="1" noTextEdit="1"/>
              </p:cNvSpPr>
              <p:nvPr/>
            </p:nvSpPr>
            <p:spPr bwMode="auto">
              <a:xfrm>
                <a:off x="703263" y="5229200"/>
                <a:ext cx="882650" cy="482600"/>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00" name="Object 2"/>
              <p:cNvSpPr txBox="1"/>
              <p:nvPr/>
            </p:nvSpPr>
            <p:spPr bwMode="auto">
              <a:xfrm>
                <a:off x="715169" y="5785288"/>
                <a:ext cx="847725" cy="255588"/>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=3.54</m:t>
                      </m:r>
                    </m:oMath>
                  </m:oMathPara>
                </a14:m>
                <a:endParaRPr lang="es-MX"/>
              </a:p>
            </p:txBody>
          </p:sp>
        </mc:Choice>
        <mc:Fallback xmlns="">
          <p:sp>
            <p:nvSpPr>
              <p:cNvPr id="32800" name="Object 2"/>
              <p:cNvSpPr txBox="1">
                <a:spLocks noRot="1" noChangeAspect="1" noMove="1" noResize="1" noEditPoints="1" noAdjustHandles="1" noChangeArrowheads="1" noChangeShapeType="1" noTextEdit="1"/>
              </p:cNvSpPr>
              <p:nvPr/>
            </p:nvSpPr>
            <p:spPr bwMode="auto">
              <a:xfrm>
                <a:off x="715169" y="5785288"/>
                <a:ext cx="847725" cy="255588"/>
              </a:xfrm>
              <a:prstGeom prst="rect">
                <a:avLst/>
              </a:prstGeom>
              <a:blipFill>
                <a:blip r:embed="rId9"/>
                <a:stretch>
                  <a:fillRect/>
                </a:stretch>
              </a:blipFill>
              <a:ln>
                <a:noFill/>
              </a:ln>
              <a:effectLst/>
            </p:spPr>
            <p:txBody>
              <a:bodyPr/>
              <a:lstStyle/>
              <a:p>
                <a:r>
                  <a:rPr lang="es-MX">
                    <a:noFill/>
                  </a:rPr>
                  <a:t> </a:t>
                </a:r>
              </a:p>
            </p:txBody>
          </p:sp>
        </mc:Fallback>
      </mc:AlternateContent>
      <p:graphicFrame>
        <p:nvGraphicFramePr>
          <p:cNvPr id="25" name="24 Tabla"/>
          <p:cNvGraphicFramePr>
            <a:graphicFrameLocks noGrp="1"/>
          </p:cNvGraphicFramePr>
          <p:nvPr/>
        </p:nvGraphicFramePr>
        <p:xfrm>
          <a:off x="4714875" y="1214438"/>
          <a:ext cx="3643313" cy="2378075"/>
        </p:xfrm>
        <a:graphic>
          <a:graphicData uri="http://schemas.openxmlformats.org/drawingml/2006/table">
            <a:tbl>
              <a:tblPr firstRow="1" bandRow="1">
                <a:tableStyleId>{5C22544A-7EE6-4342-B048-85BDC9FD1C3A}</a:tableStyleId>
              </a:tblPr>
              <a:tblGrid>
                <a:gridCol w="3643313">
                  <a:extLst>
                    <a:ext uri="{9D8B030D-6E8A-4147-A177-3AD203B41FA5}">
                      <a16:colId xmlns:a16="http://schemas.microsoft.com/office/drawing/2014/main" xmlns="" val="20000"/>
                    </a:ext>
                  </a:extLst>
                </a:gridCol>
              </a:tblGrid>
              <a:tr h="365858">
                <a:tc>
                  <a:txBody>
                    <a:bodyPr/>
                    <a:lstStyle/>
                    <a:p>
                      <a:r>
                        <a:rPr lang="es-ES" sz="1800" dirty="0"/>
                        <a:t>Desarrollo y operaciones: </a:t>
                      </a:r>
                    </a:p>
                  </a:txBody>
                  <a:tcPr marL="91439" marR="91439" marT="45732" marB="45732"/>
                </a:tc>
                <a:extLst>
                  <a:ext uri="{0D108BD9-81ED-4DB2-BD59-A6C34878D82A}">
                    <a16:rowId xmlns:a16="http://schemas.microsoft.com/office/drawing/2014/main" xmlns="" val="10000"/>
                  </a:ext>
                </a:extLst>
              </a:tr>
              <a:tr h="2012217">
                <a:tc>
                  <a:txBody>
                    <a:bodyPr/>
                    <a:lstStyle/>
                    <a:p>
                      <a:r>
                        <a:rPr lang="es-ES" sz="1800" dirty="0"/>
                        <a:t>. </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32" marB="4573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2809" name="Object 2"/>
              <p:cNvSpPr txBox="1"/>
              <p:nvPr/>
            </p:nvSpPr>
            <p:spPr bwMode="auto">
              <a:xfrm>
                <a:off x="7643813" y="1285875"/>
                <a:ext cx="738187" cy="193675"/>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=5000</m:t>
                      </m:r>
                    </m:oMath>
                  </m:oMathPara>
                </a14:m>
                <a:endParaRPr lang="es-MX"/>
              </a:p>
            </p:txBody>
          </p:sp>
        </mc:Choice>
        <mc:Fallback xmlns="">
          <p:sp>
            <p:nvSpPr>
              <p:cNvPr id="32809" name="Object 2"/>
              <p:cNvSpPr txBox="1">
                <a:spLocks noRot="1" noChangeAspect="1" noMove="1" noResize="1" noEditPoints="1" noAdjustHandles="1" noChangeArrowheads="1" noChangeShapeType="1" noTextEdit="1"/>
              </p:cNvSpPr>
              <p:nvPr/>
            </p:nvSpPr>
            <p:spPr bwMode="auto">
              <a:xfrm>
                <a:off x="7643813" y="1285875"/>
                <a:ext cx="738187" cy="193675"/>
              </a:xfrm>
              <a:prstGeom prst="rect">
                <a:avLst/>
              </a:prstGeom>
              <a:blipFill>
                <a:blip r:embed="rId1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10" name="Object 23"/>
              <p:cNvSpPr txBox="1"/>
              <p:nvPr/>
            </p:nvSpPr>
            <p:spPr bwMode="auto">
              <a:xfrm>
                <a:off x="4976813" y="1331913"/>
                <a:ext cx="1790700" cy="373062"/>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m:t>
                          </m:r>
                        </m:num>
                        <m:den>
                          <m:r>
                            <a:rPr lang="es-MX" i="1">
                              <a:solidFill>
                                <a:srgbClr val="000000"/>
                              </a:solidFill>
                              <a:latin typeface="Cambria Math" panose="02040503050406030204" pitchFamily="18" charset="0"/>
                            </a:rPr>
                            <m:t>5000</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r>
                            <a:rPr lang="es-MX" i="1">
                              <a:solidFill>
                                <a:srgbClr val="000000"/>
                              </a:solidFill>
                              <a:latin typeface="Cambria Math" panose="02040503050406030204" pitchFamily="18" charset="0"/>
                            </a:rPr>
                            <m:t>500</m:t>
                          </m:r>
                        </m:den>
                      </m:f>
                      <m:r>
                        <a:rPr lang="es-MX" i="1">
                          <a:solidFill>
                            <a:srgbClr val="000000"/>
                          </a:solidFill>
                          <a:latin typeface="Cambria Math" panose="02040503050406030204" pitchFamily="18" charset="0"/>
                        </a:rPr>
                        <m:t>=0.01</m:t>
                      </m:r>
                    </m:oMath>
                  </m:oMathPara>
                </a14:m>
                <a:endParaRPr lang="es-MX"/>
              </a:p>
            </p:txBody>
          </p:sp>
        </mc:Choice>
        <mc:Fallback xmlns="">
          <p:sp>
            <p:nvSpPr>
              <p:cNvPr id="32810" name="Object 23"/>
              <p:cNvSpPr txBox="1">
                <a:spLocks noRot="1" noChangeAspect="1" noMove="1" noResize="1" noEditPoints="1" noAdjustHandles="1" noChangeArrowheads="1" noChangeShapeType="1" noTextEdit="1"/>
              </p:cNvSpPr>
              <p:nvPr/>
            </p:nvSpPr>
            <p:spPr bwMode="auto">
              <a:xfrm>
                <a:off x="4976813" y="1331913"/>
                <a:ext cx="1790700" cy="373062"/>
              </a:xfrm>
              <a:prstGeom prst="rect">
                <a:avLst/>
              </a:prstGeom>
              <a:blipFill>
                <a:blip r:embed="rId1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11" name="Object 24"/>
              <p:cNvSpPr txBox="1"/>
              <p:nvPr/>
            </p:nvSpPr>
            <p:spPr bwMode="auto">
              <a:xfrm>
                <a:off x="4997450" y="1822450"/>
                <a:ext cx="1981200" cy="301625"/>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=0.001≤0.05⇒</m:t>
                      </m:r>
                    </m:oMath>
                  </m:oMathPara>
                </a14:m>
                <a:endParaRPr lang="es-MX"/>
              </a:p>
            </p:txBody>
          </p:sp>
        </mc:Choice>
        <mc:Fallback xmlns="">
          <p:sp>
            <p:nvSpPr>
              <p:cNvPr id="32811" name="Object 24"/>
              <p:cNvSpPr txBox="1">
                <a:spLocks noRot="1" noChangeAspect="1" noMove="1" noResize="1" noEditPoints="1" noAdjustHandles="1" noChangeArrowheads="1" noChangeShapeType="1" noTextEdit="1"/>
              </p:cNvSpPr>
              <p:nvPr/>
            </p:nvSpPr>
            <p:spPr bwMode="auto">
              <a:xfrm>
                <a:off x="4997450" y="1822450"/>
                <a:ext cx="1981200" cy="301625"/>
              </a:xfrm>
              <a:prstGeom prst="rect">
                <a:avLst/>
              </a:prstGeom>
              <a:blipFill>
                <a:blip r:embed="rId13"/>
                <a:stretch>
                  <a:fillRect b="-6122"/>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12" name="Object 2"/>
              <p:cNvSpPr txBox="1"/>
              <p:nvPr/>
            </p:nvSpPr>
            <p:spPr bwMode="auto">
              <a:xfrm>
                <a:off x="7313613" y="1701800"/>
                <a:ext cx="784225" cy="4826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32812" name="Object 2"/>
              <p:cNvSpPr txBox="1">
                <a:spLocks noRot="1" noChangeAspect="1" noMove="1" noResize="1" noEditPoints="1" noAdjustHandles="1" noChangeArrowheads="1" noChangeShapeType="1" noTextEdit="1"/>
              </p:cNvSpPr>
              <p:nvPr/>
            </p:nvSpPr>
            <p:spPr bwMode="auto">
              <a:xfrm>
                <a:off x="7313613" y="1701800"/>
                <a:ext cx="784225" cy="482600"/>
              </a:xfrm>
              <a:prstGeom prst="rect">
                <a:avLst/>
              </a:prstGeom>
              <a:blipFill>
                <a:blip r:embed="rId1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13" name="Object 2"/>
              <p:cNvSpPr txBox="1"/>
              <p:nvPr/>
            </p:nvSpPr>
            <p:spPr bwMode="auto">
              <a:xfrm>
                <a:off x="4959350" y="2273300"/>
                <a:ext cx="882650" cy="4826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oMath>
                  </m:oMathPara>
                </a14:m>
                <a:endParaRPr lang="es-MX"/>
              </a:p>
            </p:txBody>
          </p:sp>
        </mc:Choice>
        <mc:Fallback xmlns="">
          <p:sp>
            <p:nvSpPr>
              <p:cNvPr id="32813" name="Object 2"/>
              <p:cNvSpPr txBox="1">
                <a:spLocks noRot="1" noChangeAspect="1" noMove="1" noResize="1" noEditPoints="1" noAdjustHandles="1" noChangeArrowheads="1" noChangeShapeType="1" noTextEdit="1"/>
              </p:cNvSpPr>
              <p:nvPr/>
            </p:nvSpPr>
            <p:spPr bwMode="auto">
              <a:xfrm>
                <a:off x="4959350" y="2273300"/>
                <a:ext cx="882650" cy="482600"/>
              </a:xfrm>
              <a:prstGeom prst="rect">
                <a:avLst/>
              </a:prstGeom>
              <a:blipFill>
                <a:blip r:embed="rId1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14" name="Object 2"/>
              <p:cNvSpPr txBox="1"/>
              <p:nvPr/>
            </p:nvSpPr>
            <p:spPr bwMode="auto">
              <a:xfrm>
                <a:off x="4959350" y="2817813"/>
                <a:ext cx="847725" cy="25558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=3.54</m:t>
                      </m:r>
                    </m:oMath>
                  </m:oMathPara>
                </a14:m>
                <a:endParaRPr lang="es-MX"/>
              </a:p>
            </p:txBody>
          </p:sp>
        </mc:Choice>
        <mc:Fallback xmlns="">
          <p:sp>
            <p:nvSpPr>
              <p:cNvPr id="32814" name="Object 2"/>
              <p:cNvSpPr txBox="1">
                <a:spLocks noRot="1" noChangeAspect="1" noMove="1" noResize="1" noEditPoints="1" noAdjustHandles="1" noChangeArrowheads="1" noChangeShapeType="1" noTextEdit="1"/>
              </p:cNvSpPr>
              <p:nvPr/>
            </p:nvSpPr>
            <p:spPr bwMode="auto">
              <a:xfrm>
                <a:off x="4959350" y="2817813"/>
                <a:ext cx="847725" cy="255587"/>
              </a:xfrm>
              <a:prstGeom prst="rect">
                <a:avLst/>
              </a:prstGeom>
              <a:blipFill>
                <a:blip r:embed="rId9"/>
                <a:stretch>
                  <a:fillRect/>
                </a:stretch>
              </a:blipFill>
              <a:ln>
                <a:noFill/>
              </a:ln>
              <a:effectLst/>
            </p:spPr>
            <p:txBody>
              <a:bodyPr/>
              <a:lstStyle/>
              <a:p>
                <a:r>
                  <a:rPr lang="es-MX">
                    <a:noFill/>
                  </a:rPr>
                  <a:t> </a:t>
                </a:r>
              </a:p>
            </p:txBody>
          </p:sp>
        </mc:Fallback>
      </mc:AlternateContent>
      <p:graphicFrame>
        <p:nvGraphicFramePr>
          <p:cNvPr id="32" name="31 Tabla"/>
          <p:cNvGraphicFramePr>
            <a:graphicFrameLocks noGrp="1"/>
          </p:cNvGraphicFramePr>
          <p:nvPr/>
        </p:nvGraphicFramePr>
        <p:xfrm>
          <a:off x="4786313" y="3836988"/>
          <a:ext cx="3643312" cy="2378075"/>
        </p:xfrm>
        <a:graphic>
          <a:graphicData uri="http://schemas.openxmlformats.org/drawingml/2006/table">
            <a:tbl>
              <a:tblPr firstRow="1" bandRow="1">
                <a:tableStyleId>{5C22544A-7EE6-4342-B048-85BDC9FD1C3A}</a:tableStyleId>
              </a:tblPr>
              <a:tblGrid>
                <a:gridCol w="3643312">
                  <a:extLst>
                    <a:ext uri="{9D8B030D-6E8A-4147-A177-3AD203B41FA5}">
                      <a16:colId xmlns:a16="http://schemas.microsoft.com/office/drawing/2014/main" xmlns="" val="20000"/>
                    </a:ext>
                  </a:extLst>
                </a:gridCol>
              </a:tblGrid>
              <a:tr h="365858">
                <a:tc>
                  <a:txBody>
                    <a:bodyPr/>
                    <a:lstStyle/>
                    <a:p>
                      <a:r>
                        <a:rPr lang="es-ES" sz="1800" dirty="0"/>
                        <a:t>Desarrollo y operaciones: </a:t>
                      </a:r>
                    </a:p>
                  </a:txBody>
                  <a:tcPr marL="91439" marR="91439" marT="45732" marB="45732"/>
                </a:tc>
                <a:extLst>
                  <a:ext uri="{0D108BD9-81ED-4DB2-BD59-A6C34878D82A}">
                    <a16:rowId xmlns:a16="http://schemas.microsoft.com/office/drawing/2014/main" xmlns="" val="10000"/>
                  </a:ext>
                </a:extLst>
              </a:tr>
              <a:tr h="2012217">
                <a:tc>
                  <a:txBody>
                    <a:bodyPr/>
                    <a:lstStyle/>
                    <a:p>
                      <a:r>
                        <a:rPr lang="es-ES" sz="1800" dirty="0"/>
                        <a:t>. </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32" marB="4573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2823" name="Object 2"/>
              <p:cNvSpPr txBox="1"/>
              <p:nvPr/>
            </p:nvSpPr>
            <p:spPr bwMode="auto">
              <a:xfrm>
                <a:off x="7786688" y="3929063"/>
                <a:ext cx="647700" cy="193675"/>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m:t>
                      </m:r>
                    </m:oMath>
                  </m:oMathPara>
                </a14:m>
                <a:endParaRPr lang="es-MX"/>
              </a:p>
            </p:txBody>
          </p:sp>
        </mc:Choice>
        <mc:Fallback xmlns="">
          <p:sp>
            <p:nvSpPr>
              <p:cNvPr id="32823" name="Object 2"/>
              <p:cNvSpPr txBox="1">
                <a:spLocks noRot="1" noChangeAspect="1" noMove="1" noResize="1" noEditPoints="1" noAdjustHandles="1" noChangeArrowheads="1" noChangeShapeType="1" noTextEdit="1"/>
              </p:cNvSpPr>
              <p:nvPr/>
            </p:nvSpPr>
            <p:spPr bwMode="auto">
              <a:xfrm>
                <a:off x="7786688" y="3929063"/>
                <a:ext cx="647700" cy="193675"/>
              </a:xfrm>
              <a:prstGeom prst="rect">
                <a:avLst/>
              </a:prstGeom>
              <a:blipFill>
                <a:blip r:embed="rId1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24" name="Object 29"/>
              <p:cNvSpPr txBox="1"/>
              <p:nvPr/>
            </p:nvSpPr>
            <p:spPr bwMode="auto">
              <a:xfrm>
                <a:off x="5072063" y="4286250"/>
                <a:ext cx="1646237" cy="373063"/>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m:t>
                          </m:r>
                        </m:num>
                        <m:den>
                          <m:r>
                            <a:rPr lang="es-MX" i="1">
                              <a:solidFill>
                                <a:srgbClr val="000000"/>
                              </a:solidFill>
                              <a:latin typeface="Cambria Math" panose="02040503050406030204" pitchFamily="18" charset="0"/>
                            </a:rPr>
                            <m:t>500</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m:t>
                          </m:r>
                        </m:num>
                        <m:den>
                          <m:r>
                            <a:rPr lang="es-MX" i="1">
                              <a:solidFill>
                                <a:srgbClr val="000000"/>
                              </a:solidFill>
                              <a:latin typeface="Cambria Math" panose="02040503050406030204" pitchFamily="18" charset="0"/>
                            </a:rPr>
                            <m:t>50</m:t>
                          </m:r>
                        </m:den>
                      </m:f>
                      <m:r>
                        <a:rPr lang="es-MX" i="1">
                          <a:solidFill>
                            <a:srgbClr val="000000"/>
                          </a:solidFill>
                          <a:latin typeface="Cambria Math" panose="02040503050406030204" pitchFamily="18" charset="0"/>
                        </a:rPr>
                        <m:t>=0.10</m:t>
                      </m:r>
                    </m:oMath>
                  </m:oMathPara>
                </a14:m>
                <a:endParaRPr lang="es-MX"/>
              </a:p>
            </p:txBody>
          </p:sp>
        </mc:Choice>
        <mc:Fallback xmlns="">
          <p:sp>
            <p:nvSpPr>
              <p:cNvPr id="32824" name="Object 29"/>
              <p:cNvSpPr txBox="1">
                <a:spLocks noRot="1" noChangeAspect="1" noMove="1" noResize="1" noEditPoints="1" noAdjustHandles="1" noChangeArrowheads="1" noChangeShapeType="1" noTextEdit="1"/>
              </p:cNvSpPr>
              <p:nvPr/>
            </p:nvSpPr>
            <p:spPr bwMode="auto">
              <a:xfrm>
                <a:off x="5072063" y="4286250"/>
                <a:ext cx="1646237" cy="373063"/>
              </a:xfrm>
              <a:prstGeom prst="rect">
                <a:avLst/>
              </a:prstGeom>
              <a:blipFill>
                <a:blip r:embed="rId2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25" name="Object 30"/>
              <p:cNvSpPr txBox="1"/>
              <p:nvPr/>
            </p:nvSpPr>
            <p:spPr bwMode="auto">
              <a:xfrm>
                <a:off x="5072063" y="4714875"/>
                <a:ext cx="1878012" cy="301625"/>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=0.10&gt;0.05⇒</m:t>
                      </m:r>
                    </m:oMath>
                  </m:oMathPara>
                </a14:m>
                <a:endParaRPr lang="es-MX"/>
              </a:p>
            </p:txBody>
          </p:sp>
        </mc:Choice>
        <mc:Fallback xmlns="">
          <p:sp>
            <p:nvSpPr>
              <p:cNvPr id="32825" name="Object 30"/>
              <p:cNvSpPr txBox="1">
                <a:spLocks noRot="1" noChangeAspect="1" noMove="1" noResize="1" noEditPoints="1" noAdjustHandles="1" noChangeArrowheads="1" noChangeShapeType="1" noTextEdit="1"/>
              </p:cNvSpPr>
              <p:nvPr/>
            </p:nvSpPr>
            <p:spPr bwMode="auto">
              <a:xfrm>
                <a:off x="5072063" y="4714875"/>
                <a:ext cx="1878012" cy="301625"/>
              </a:xfrm>
              <a:prstGeom prst="rect">
                <a:avLst/>
              </a:prstGeom>
              <a:blipFill>
                <a:blip r:embed="rId21"/>
                <a:stretch>
                  <a:fillRect b="-600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26" name="Object 2"/>
              <p:cNvSpPr txBox="1"/>
              <p:nvPr/>
            </p:nvSpPr>
            <p:spPr bwMode="auto">
              <a:xfrm>
                <a:off x="6929438" y="4572000"/>
                <a:ext cx="1420812" cy="512763"/>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−1</m:t>
                              </m:r>
                            </m:den>
                          </m:f>
                        </m:e>
                      </m:rad>
                    </m:oMath>
                  </m:oMathPara>
                </a14:m>
                <a:endParaRPr lang="es-MX"/>
              </a:p>
            </p:txBody>
          </p:sp>
        </mc:Choice>
        <mc:Fallback xmlns="">
          <p:sp>
            <p:nvSpPr>
              <p:cNvPr id="32826" name="Object 2"/>
              <p:cNvSpPr txBox="1">
                <a:spLocks noRot="1" noChangeAspect="1" noMove="1" noResize="1" noEditPoints="1" noAdjustHandles="1" noChangeArrowheads="1" noChangeShapeType="1" noTextEdit="1"/>
              </p:cNvSpPr>
              <p:nvPr/>
            </p:nvSpPr>
            <p:spPr bwMode="auto">
              <a:xfrm>
                <a:off x="6929438" y="4572000"/>
                <a:ext cx="1420812" cy="512763"/>
              </a:xfrm>
              <a:prstGeom prst="rect">
                <a:avLst/>
              </a:prstGeom>
              <a:blipFill>
                <a:blip r:embed="rId2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27" name="Object 2"/>
              <p:cNvSpPr txBox="1"/>
              <p:nvPr/>
            </p:nvSpPr>
            <p:spPr bwMode="auto">
              <a:xfrm>
                <a:off x="5072063" y="5143500"/>
                <a:ext cx="1733550" cy="5111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25</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50</m:t>
                              </m:r>
                            </m:e>
                          </m:rad>
                        </m:den>
                      </m:f>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500−50</m:t>
                              </m:r>
                            </m:num>
                            <m:den>
                              <m:r>
                                <a:rPr lang="es-MX" i="1">
                                  <a:solidFill>
                                    <a:srgbClr val="000000"/>
                                  </a:solidFill>
                                  <a:latin typeface="Cambria Math" panose="02040503050406030204" pitchFamily="18" charset="0"/>
                                </a:rPr>
                                <m:t>500−1</m:t>
                              </m:r>
                            </m:den>
                          </m:f>
                        </m:e>
                      </m:rad>
                    </m:oMath>
                  </m:oMathPara>
                </a14:m>
                <a:endParaRPr lang="es-MX"/>
              </a:p>
            </p:txBody>
          </p:sp>
        </mc:Choice>
        <mc:Fallback xmlns="">
          <p:sp>
            <p:nvSpPr>
              <p:cNvPr id="32827" name="Object 2"/>
              <p:cNvSpPr txBox="1">
                <a:spLocks noRot="1" noChangeAspect="1" noMove="1" noResize="1" noEditPoints="1" noAdjustHandles="1" noChangeArrowheads="1" noChangeShapeType="1" noTextEdit="1"/>
              </p:cNvSpPr>
              <p:nvPr/>
            </p:nvSpPr>
            <p:spPr bwMode="auto">
              <a:xfrm>
                <a:off x="5072063" y="5143500"/>
                <a:ext cx="1733550" cy="511175"/>
              </a:xfrm>
              <a:prstGeom prst="rect">
                <a:avLst/>
              </a:prstGeom>
              <a:blipFill>
                <a:blip r:embed="rId2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2828" name="Object 2"/>
              <p:cNvSpPr txBox="1"/>
              <p:nvPr/>
            </p:nvSpPr>
            <p:spPr bwMode="auto">
              <a:xfrm>
                <a:off x="5072063" y="5786438"/>
                <a:ext cx="2171700" cy="25558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=(3.54)(0.9496)=3.36</m:t>
                      </m:r>
                    </m:oMath>
                  </m:oMathPara>
                </a14:m>
                <a:endParaRPr lang="es-MX"/>
              </a:p>
            </p:txBody>
          </p:sp>
        </mc:Choice>
        <mc:Fallback xmlns="">
          <p:sp>
            <p:nvSpPr>
              <p:cNvPr id="32828" name="Object 2"/>
              <p:cNvSpPr txBox="1">
                <a:spLocks noRot="1" noChangeAspect="1" noMove="1" noResize="1" noEditPoints="1" noAdjustHandles="1" noChangeArrowheads="1" noChangeShapeType="1" noTextEdit="1"/>
              </p:cNvSpPr>
              <p:nvPr/>
            </p:nvSpPr>
            <p:spPr bwMode="auto">
              <a:xfrm>
                <a:off x="5072063" y="5786438"/>
                <a:ext cx="2171700" cy="255587"/>
              </a:xfrm>
              <a:prstGeom prst="rect">
                <a:avLst/>
              </a:prstGeom>
              <a:blipFill>
                <a:blip r:embed="rId24"/>
                <a:stretch>
                  <a:fillRect b="-2381"/>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12869476-9B48-42DC-B7A4-E9037A1ED482}"/>
              </a:ext>
            </a:extLst>
          </p:cNvPr>
          <p:cNvSpPr>
            <a:spLocks noGrp="1"/>
          </p:cNvSpPr>
          <p:nvPr>
            <p:ph type="sldNum" sz="quarter" idx="12"/>
          </p:nvPr>
        </p:nvSpPr>
        <p:spPr/>
        <p:txBody>
          <a:bodyPr/>
          <a:lstStyle/>
          <a:p>
            <a:pPr>
              <a:defRPr/>
            </a:pPr>
            <a:fld id="{B853B906-A380-4D10-92C1-BB9F366D5D6D}" type="slidenum">
              <a:rPr lang="es-ES" smtClean="0"/>
              <a:pPr>
                <a:defRPr/>
              </a:pPr>
              <a:t>27</a:t>
            </a:fld>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3796" name="8 Grupo"/>
          <p:cNvGrpSpPr>
            <a:grpSpLocks/>
          </p:cNvGrpSpPr>
          <p:nvPr/>
        </p:nvGrpSpPr>
        <p:grpSpPr bwMode="auto">
          <a:xfrm>
            <a:off x="2786063" y="6072188"/>
            <a:ext cx="6215062" cy="635000"/>
            <a:chOff x="357158" y="6072206"/>
            <a:chExt cx="6215090" cy="634189"/>
          </a:xfrm>
        </p:grpSpPr>
        <p:sp>
          <p:nvSpPr>
            <p:cNvPr id="3383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383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357438" y="1571625"/>
          <a:ext cx="3762375" cy="2493981"/>
        </p:xfrm>
        <a:graphic>
          <a:graphicData uri="http://schemas.openxmlformats.org/drawingml/2006/table">
            <a:tbl>
              <a:tblPr firstRow="1" bandRow="1">
                <a:tableStyleId>{5C22544A-7EE6-4342-B048-85BDC9FD1C3A}</a:tableStyleId>
              </a:tblPr>
              <a:tblGrid>
                <a:gridCol w="1254125">
                  <a:extLst>
                    <a:ext uri="{9D8B030D-6E8A-4147-A177-3AD203B41FA5}">
                      <a16:colId xmlns:a16="http://schemas.microsoft.com/office/drawing/2014/main" xmlns="" val="20000"/>
                    </a:ext>
                  </a:extLst>
                </a:gridCol>
                <a:gridCol w="1254125">
                  <a:extLst>
                    <a:ext uri="{9D8B030D-6E8A-4147-A177-3AD203B41FA5}">
                      <a16:colId xmlns:a16="http://schemas.microsoft.com/office/drawing/2014/main" xmlns="" val="20001"/>
                    </a:ext>
                  </a:extLst>
                </a:gridCol>
                <a:gridCol w="1254125">
                  <a:extLst>
                    <a:ext uri="{9D8B030D-6E8A-4147-A177-3AD203B41FA5}">
                      <a16:colId xmlns:a16="http://schemas.microsoft.com/office/drawing/2014/main" xmlns="" val="20002"/>
                    </a:ext>
                  </a:extLst>
                </a:gridCol>
              </a:tblGrid>
              <a:tr h="64005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T="45713" marB="45713"/>
                </a:tc>
                <a:tc hMerge="1">
                  <a:txBody>
                    <a:bodyPr/>
                    <a:lstStyle/>
                    <a:p>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800" dirty="0"/>
                    </a:p>
                  </a:txBody>
                  <a:tcPr marT="45713" marB="45713"/>
                </a:tc>
                <a:extLst>
                  <a:ext uri="{0D108BD9-81ED-4DB2-BD59-A6C34878D82A}">
                    <a16:rowId xmlns:a16="http://schemas.microsoft.com/office/drawing/2014/main" xmlns="" val="10000"/>
                  </a:ext>
                </a:extLst>
              </a:tr>
              <a:tr h="370783">
                <a:tc>
                  <a:txBody>
                    <a:bodyPr/>
                    <a:lstStyle/>
                    <a:p>
                      <a:pPr algn="ctr"/>
                      <a:r>
                        <a:rPr lang="es-ES" sz="1800" dirty="0"/>
                        <a:t>N</a:t>
                      </a:r>
                    </a:p>
                  </a:txBody>
                  <a:tcPr marT="45713" marB="45713"/>
                </a:tc>
                <a:tc>
                  <a:txBody>
                    <a:bodyPr/>
                    <a:lstStyle/>
                    <a:p>
                      <a:pPr algn="ctr"/>
                      <a:r>
                        <a:rPr lang="es-ES" sz="1800" i="1" dirty="0"/>
                        <a:t>f=n/N</a:t>
                      </a:r>
                    </a:p>
                  </a:txBody>
                  <a:tcPr marT="45713" marB="45713"/>
                </a:tc>
                <a:tc>
                  <a:txBody>
                    <a:bodyPr/>
                    <a:lstStyle/>
                    <a:p>
                      <a:endParaRPr lang="es-ES" sz="1800" dirty="0"/>
                    </a:p>
                  </a:txBody>
                  <a:tcPr marT="45713" marB="45713"/>
                </a:tc>
                <a:extLst>
                  <a:ext uri="{0D108BD9-81ED-4DB2-BD59-A6C34878D82A}">
                    <a16:rowId xmlns:a16="http://schemas.microsoft.com/office/drawing/2014/main" xmlns="" val="10001"/>
                  </a:ext>
                </a:extLst>
              </a:tr>
              <a:tr h="370783">
                <a:tc>
                  <a:txBody>
                    <a:bodyPr/>
                    <a:lstStyle/>
                    <a:p>
                      <a:pPr algn="ctr"/>
                      <a:endParaRPr lang="es-ES" sz="1800" dirty="0"/>
                    </a:p>
                  </a:txBody>
                  <a:tcPr marT="45713" marB="45713"/>
                </a:tc>
                <a:tc>
                  <a:txBody>
                    <a:bodyPr/>
                    <a:lstStyle/>
                    <a:p>
                      <a:pPr algn="ctr"/>
                      <a:endParaRPr lang="es-ES" sz="1800" dirty="0"/>
                    </a:p>
                  </a:txBody>
                  <a:tcPr marT="45713" marB="45713"/>
                </a:tc>
                <a:tc>
                  <a:txBody>
                    <a:bodyPr/>
                    <a:lstStyle/>
                    <a:p>
                      <a:pPr algn="ctr"/>
                      <a:r>
                        <a:rPr lang="es-ES" sz="1800" dirty="0"/>
                        <a:t>3.54</a:t>
                      </a:r>
                    </a:p>
                  </a:txBody>
                  <a:tcPr marT="45713" marB="45713"/>
                </a:tc>
                <a:extLst>
                  <a:ext uri="{0D108BD9-81ED-4DB2-BD59-A6C34878D82A}">
                    <a16:rowId xmlns:a16="http://schemas.microsoft.com/office/drawing/2014/main" xmlns="" val="10002"/>
                  </a:ext>
                </a:extLst>
              </a:tr>
              <a:tr h="370783">
                <a:tc>
                  <a:txBody>
                    <a:bodyPr/>
                    <a:lstStyle/>
                    <a:p>
                      <a:pPr algn="ctr"/>
                      <a:r>
                        <a:rPr lang="es-ES" sz="1800" dirty="0"/>
                        <a:t>50000</a:t>
                      </a:r>
                    </a:p>
                  </a:txBody>
                  <a:tcPr marT="45713" marB="45713"/>
                </a:tc>
                <a:tc>
                  <a:txBody>
                    <a:bodyPr/>
                    <a:lstStyle/>
                    <a:p>
                      <a:pPr algn="ctr"/>
                      <a:r>
                        <a:rPr lang="es-ES" sz="1800" dirty="0"/>
                        <a:t>0.001</a:t>
                      </a:r>
                    </a:p>
                  </a:txBody>
                  <a:tcPr marT="45713" marB="45713"/>
                </a:tc>
                <a:tc>
                  <a:txBody>
                    <a:bodyPr/>
                    <a:lstStyle/>
                    <a:p>
                      <a:pPr algn="ctr"/>
                      <a:r>
                        <a:rPr lang="es-ES" sz="1800" dirty="0"/>
                        <a:t>3.54</a:t>
                      </a:r>
                    </a:p>
                  </a:txBody>
                  <a:tcPr marT="45713" marB="45713"/>
                </a:tc>
                <a:extLst>
                  <a:ext uri="{0D108BD9-81ED-4DB2-BD59-A6C34878D82A}">
                    <a16:rowId xmlns:a16="http://schemas.microsoft.com/office/drawing/2014/main" xmlns="" val="10003"/>
                  </a:ext>
                </a:extLst>
              </a:tr>
              <a:tr h="370783">
                <a:tc>
                  <a:txBody>
                    <a:bodyPr/>
                    <a:lstStyle/>
                    <a:p>
                      <a:pPr algn="ctr"/>
                      <a:r>
                        <a:rPr lang="es-ES" sz="1800" dirty="0"/>
                        <a:t>5000</a:t>
                      </a:r>
                    </a:p>
                  </a:txBody>
                  <a:tcPr marT="45713" marB="45713"/>
                </a:tc>
                <a:tc>
                  <a:txBody>
                    <a:bodyPr/>
                    <a:lstStyle/>
                    <a:p>
                      <a:pPr algn="ctr"/>
                      <a:r>
                        <a:rPr lang="es-ES" sz="1800" dirty="0"/>
                        <a:t>0.01</a:t>
                      </a:r>
                    </a:p>
                  </a:txBody>
                  <a:tcPr marT="45713" marB="45713"/>
                </a:tc>
                <a:tc>
                  <a:txBody>
                    <a:bodyPr/>
                    <a:lstStyle/>
                    <a:p>
                      <a:pPr algn="ctr"/>
                      <a:r>
                        <a:rPr lang="es-ES" sz="1800" dirty="0"/>
                        <a:t>3.54</a:t>
                      </a:r>
                    </a:p>
                  </a:txBody>
                  <a:tcPr marT="45713" marB="45713"/>
                </a:tc>
                <a:extLst>
                  <a:ext uri="{0D108BD9-81ED-4DB2-BD59-A6C34878D82A}">
                    <a16:rowId xmlns:a16="http://schemas.microsoft.com/office/drawing/2014/main" xmlns="" val="10004"/>
                  </a:ext>
                </a:extLst>
              </a:tr>
              <a:tr h="370783">
                <a:tc>
                  <a:txBody>
                    <a:bodyPr/>
                    <a:lstStyle/>
                    <a:p>
                      <a:pPr algn="ctr"/>
                      <a:r>
                        <a:rPr lang="es-ES" sz="1800" dirty="0"/>
                        <a:t>500</a:t>
                      </a:r>
                    </a:p>
                  </a:txBody>
                  <a:tcPr marT="45713" marB="45713"/>
                </a:tc>
                <a:tc>
                  <a:txBody>
                    <a:bodyPr/>
                    <a:lstStyle/>
                    <a:p>
                      <a:pPr algn="ctr"/>
                      <a:r>
                        <a:rPr lang="es-ES" sz="1800" dirty="0"/>
                        <a:t>0.10</a:t>
                      </a:r>
                    </a:p>
                  </a:txBody>
                  <a:tcPr marT="45713" marB="45713"/>
                </a:tc>
                <a:tc>
                  <a:txBody>
                    <a:bodyPr/>
                    <a:lstStyle/>
                    <a:p>
                      <a:pPr algn="ctr"/>
                      <a:r>
                        <a:rPr lang="es-ES" sz="1800" dirty="0"/>
                        <a:t>3.36</a:t>
                      </a:r>
                    </a:p>
                  </a:txBody>
                  <a:tcPr marT="45713" marB="45713"/>
                </a:tc>
                <a:extLst>
                  <a:ext uri="{0D108BD9-81ED-4DB2-BD59-A6C34878D82A}">
                    <a16:rowId xmlns:a16="http://schemas.microsoft.com/office/drawing/2014/main" xmlns="" val="10005"/>
                  </a:ext>
                </a:extLst>
              </a:tr>
            </a:tbl>
          </a:graphicData>
        </a:graphic>
      </p:graphicFrame>
      <p:graphicFrame>
        <p:nvGraphicFramePr>
          <p:cNvPr id="12" name="11 Tabla"/>
          <p:cNvGraphicFramePr>
            <a:graphicFrameLocks noGrp="1"/>
          </p:cNvGraphicFramePr>
          <p:nvPr/>
        </p:nvGraphicFramePr>
        <p:xfrm>
          <a:off x="1428750" y="4286250"/>
          <a:ext cx="6096000" cy="1559239"/>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xmlns="" val="20000"/>
                    </a:ext>
                  </a:extLst>
                </a:gridCol>
              </a:tblGrid>
              <a:tr h="370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T="45688" marB="45688"/>
                </a:tc>
                <a:extLst>
                  <a:ext uri="{0D108BD9-81ED-4DB2-BD59-A6C34878D82A}">
                    <a16:rowId xmlns:a16="http://schemas.microsoft.com/office/drawing/2014/main" xmlns="" val="10000"/>
                  </a:ext>
                </a:extLst>
              </a:tr>
              <a:tr h="1188342">
                <a:tc>
                  <a:txBody>
                    <a:bodyPr/>
                    <a:lstStyle/>
                    <a:p>
                      <a:r>
                        <a:rPr lang="es-ES" sz="1800" dirty="0"/>
                        <a:t>De la tabla</a:t>
                      </a:r>
                      <a:r>
                        <a:rPr lang="es-ES" sz="1800" baseline="0" dirty="0"/>
                        <a:t> de resultados se observa que muestras relativamente grandes ( cuando </a:t>
                      </a:r>
                      <a:r>
                        <a:rPr lang="es-ES" sz="1800" i="1" baseline="0" dirty="0"/>
                        <a:t>f</a:t>
                      </a:r>
                      <a:r>
                        <a:rPr lang="es-ES" sz="1800" baseline="0" dirty="0"/>
                        <a:t>, la fracción de muestreo es mayor que 0.05) aplica el factor de corrección para población finita (</a:t>
                      </a:r>
                      <a:r>
                        <a:rPr lang="es-ES" sz="1800" baseline="0" dirty="0" err="1"/>
                        <a:t>fcpf</a:t>
                      </a:r>
                      <a:r>
                        <a:rPr lang="es-ES" sz="1800" baseline="0" dirty="0"/>
                        <a:t>). </a:t>
                      </a:r>
                    </a:p>
                  </a:txBody>
                  <a:tcPr marT="45688" marB="45688"/>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3963C947-7E6B-4CED-8C7B-21E08BF8B40B}"/>
              </a:ext>
            </a:extLst>
          </p:cNvPr>
          <p:cNvSpPr>
            <a:spLocks noGrp="1"/>
          </p:cNvSpPr>
          <p:nvPr>
            <p:ph type="sldNum" sz="quarter" idx="12"/>
          </p:nvPr>
        </p:nvSpPr>
        <p:spPr/>
        <p:txBody>
          <a:bodyPr/>
          <a:lstStyle/>
          <a:p>
            <a:pPr>
              <a:defRPr/>
            </a:pPr>
            <a:fld id="{B853B906-A380-4D10-92C1-BB9F366D5D6D}" type="slidenum">
              <a:rPr lang="es-E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CuadroTexto"/>
          <p:cNvSpPr txBox="1">
            <a:spLocks noChangeArrowheads="1"/>
          </p:cNvSpPr>
          <p:nvPr/>
        </p:nvSpPr>
        <p:spPr bwMode="auto">
          <a:xfrm>
            <a:off x="285750" y="1143000"/>
            <a:ext cx="83915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M.7.1- Una población consta de 500 unidades experimentales. Use una tabla de</a:t>
            </a:r>
          </a:p>
          <a:p>
            <a:pPr eaLnBrk="1" hangingPunct="1"/>
            <a:r>
              <a:rPr lang="es-ES" altLang="es-MX"/>
              <a:t> números aleatorios para seleccionar una muestra aleatoria de n= 20 unidades </a:t>
            </a:r>
          </a:p>
          <a:p>
            <a:pPr eaLnBrk="1" hangingPunct="1"/>
            <a:r>
              <a:rPr lang="es-ES" altLang="es-MX"/>
              <a:t>Experimentales. (Sugerencia: puesto que necesita usar números de tres dígitos,</a:t>
            </a:r>
          </a:p>
          <a:p>
            <a:pPr eaLnBrk="1" hangingPunct="1"/>
            <a:r>
              <a:rPr lang="es-ES" altLang="es-MX"/>
              <a:t>asigne dos números de tres dígitos a  cada una de las unidades del muestreo.</a:t>
            </a:r>
          </a:p>
          <a:p>
            <a:pPr eaLnBrk="1" hangingPunct="1"/>
            <a:r>
              <a:rPr lang="es-ES" altLang="es-MX"/>
              <a:t>¿Cuál es la probabilidad de que cada unidad experimental sea seleccionada</a:t>
            </a:r>
          </a:p>
          <a:p>
            <a:pPr eaLnBrk="1" hangingPunct="1"/>
            <a:r>
              <a:rPr lang="es-ES" altLang="es-MX"/>
              <a:t>para incluirla en la muestra?   </a:t>
            </a:r>
          </a:p>
        </p:txBody>
      </p:sp>
      <p:graphicFrame>
        <p:nvGraphicFramePr>
          <p:cNvPr id="3" name="2 Tabla"/>
          <p:cNvGraphicFramePr>
            <a:graphicFrameLocks noGrp="1"/>
          </p:cNvGraphicFramePr>
          <p:nvPr/>
        </p:nvGraphicFramePr>
        <p:xfrm>
          <a:off x="1285875" y="3071813"/>
          <a:ext cx="6096000" cy="29260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640005">
                <a:tc>
                  <a:txBody>
                    <a:bodyPr/>
                    <a:lstStyle/>
                    <a:p>
                      <a:r>
                        <a:rPr lang="es-ES" sz="1800" dirty="0"/>
                        <a:t>Datos</a:t>
                      </a:r>
                    </a:p>
                  </a:txBody>
                  <a:tcPr marT="45710" marB="4571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10" marB="45710"/>
                </a:tc>
                <a:extLst>
                  <a:ext uri="{0D108BD9-81ED-4DB2-BD59-A6C34878D82A}">
                    <a16:rowId xmlns:a16="http://schemas.microsoft.com/office/drawing/2014/main" xmlns="" val="10000"/>
                  </a:ext>
                </a:extLst>
              </a:tr>
              <a:tr h="2285757">
                <a:tc>
                  <a:txBody>
                    <a:bodyPr/>
                    <a:lstStyle/>
                    <a:p>
                      <a:r>
                        <a:rPr lang="es-ES" sz="1800" dirty="0"/>
                        <a:t>.</a:t>
                      </a:r>
                    </a:p>
                    <a:p>
                      <a:r>
                        <a:rPr lang="es-ES" sz="1800" dirty="0"/>
                        <a:t>. </a:t>
                      </a:r>
                    </a:p>
                    <a:p>
                      <a:r>
                        <a:rPr lang="es-ES" sz="1800" dirty="0"/>
                        <a:t>. </a:t>
                      </a:r>
                    </a:p>
                    <a:p>
                      <a:endParaRPr lang="es-ES" sz="1800" dirty="0"/>
                    </a:p>
                    <a:p>
                      <a:endParaRPr lang="es-ES" sz="1800" dirty="0"/>
                    </a:p>
                    <a:p>
                      <a:pPr marL="0" marR="0" indent="0" algn="l" defTabSz="914400" rtl="0" eaLnBrk="1" fontAlgn="auto" latinLnBrk="0" hangingPunct="1">
                        <a:lnSpc>
                          <a:spcPct val="100000"/>
                        </a:lnSpc>
                        <a:spcBef>
                          <a:spcPts val="0"/>
                        </a:spcBef>
                        <a:spcAft>
                          <a:spcPts val="0"/>
                        </a:spcAft>
                        <a:buClrTx/>
                        <a:buSzTx/>
                        <a:buFontTx/>
                        <a:buNone/>
                        <a:tabLst/>
                        <a:defRPr/>
                      </a:pPr>
                      <a:endParaRPr lang="es-ES" sz="1800" dirty="0"/>
                    </a:p>
                    <a:p>
                      <a:endParaRPr lang="es-ES" sz="1800" dirty="0"/>
                    </a:p>
                  </a:txBody>
                  <a:tcPr marT="45710" marB="45710"/>
                </a:tc>
                <a:tc>
                  <a:txBody>
                    <a:bodyPr/>
                    <a:lstStyle/>
                    <a:p>
                      <a:r>
                        <a:rPr lang="es-ES" sz="1800" dirty="0"/>
                        <a:t>seleccionar una muestra aleatoria  de 20 unidades:</a:t>
                      </a:r>
                      <a:r>
                        <a:rPr lang="es-ES" sz="1800" baseline="0" dirty="0"/>
                        <a:t> </a:t>
                      </a:r>
                      <a:r>
                        <a:rPr lang="es-ES" sz="1800" dirty="0"/>
                        <a:t>¿Cuáles son las 20 unidades</a:t>
                      </a:r>
                      <a:r>
                        <a:rPr lang="es-ES" sz="1800" baseline="0" dirty="0"/>
                        <a:t> </a:t>
                      </a:r>
                      <a:r>
                        <a:rPr lang="es-ES" sz="1800" dirty="0"/>
                        <a:t>experimentales</a:t>
                      </a:r>
                      <a:r>
                        <a:rPr lang="es-ES" sz="1800" baseline="0" dirty="0"/>
                        <a:t> que se incluyen en la muestra?</a:t>
                      </a:r>
                      <a:endParaRPr lang="es-ES" sz="1800" dirty="0"/>
                    </a:p>
                    <a:p>
                      <a:r>
                        <a:rPr lang="es-ES" sz="1800" dirty="0"/>
                        <a:t>.</a:t>
                      </a:r>
                    </a:p>
                    <a:p>
                      <a:endParaRPr lang="es-ES" sz="1800" dirty="0"/>
                    </a:p>
                  </a:txBody>
                  <a:tcPr marT="45710" marB="45710"/>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4830" name="Object 2"/>
              <p:cNvSpPr txBox="1"/>
              <p:nvPr/>
            </p:nvSpPr>
            <p:spPr bwMode="auto">
              <a:xfrm>
                <a:off x="1571625" y="4071938"/>
                <a:ext cx="658813"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=500</m:t>
                      </m:r>
                    </m:oMath>
                  </m:oMathPara>
                </a14:m>
                <a:endParaRPr lang="es-MX"/>
              </a:p>
            </p:txBody>
          </p:sp>
        </mc:Choice>
        <mc:Fallback xmlns="">
          <p:sp>
            <p:nvSpPr>
              <p:cNvPr id="34830" name="Object 2"/>
              <p:cNvSpPr txBox="1">
                <a:spLocks noRot="1" noChangeAspect="1" noMove="1" noResize="1" noEditPoints="1" noAdjustHandles="1" noChangeArrowheads="1" noChangeShapeType="1" noTextEdit="1"/>
              </p:cNvSpPr>
              <p:nvPr/>
            </p:nvSpPr>
            <p:spPr bwMode="auto">
              <a:xfrm>
                <a:off x="1571625" y="4071938"/>
                <a:ext cx="658813" cy="214312"/>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4831" name="Object 3"/>
              <p:cNvSpPr txBox="1"/>
              <p:nvPr/>
            </p:nvSpPr>
            <p:spPr bwMode="auto">
              <a:xfrm>
                <a:off x="1571625" y="4357688"/>
                <a:ext cx="520700"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=20</m:t>
                      </m:r>
                    </m:oMath>
                  </m:oMathPara>
                </a14:m>
                <a:endParaRPr lang="es-MX"/>
              </a:p>
            </p:txBody>
          </p:sp>
        </mc:Choice>
        <mc:Fallback xmlns="">
          <p:sp>
            <p:nvSpPr>
              <p:cNvPr id="34831" name="Object 3"/>
              <p:cNvSpPr txBox="1">
                <a:spLocks noRot="1" noChangeAspect="1" noMove="1" noResize="1" noEditPoints="1" noAdjustHandles="1" noChangeArrowheads="1" noChangeShapeType="1" noTextEdit="1"/>
              </p:cNvSpPr>
              <p:nvPr/>
            </p:nvSpPr>
            <p:spPr bwMode="auto">
              <a:xfrm>
                <a:off x="1571625" y="4357688"/>
                <a:ext cx="520700" cy="214312"/>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34832" name="Object 4"/>
              <p:cNvSpPr txBox="1"/>
              <p:nvPr/>
            </p:nvSpPr>
            <p:spPr bwMode="auto">
              <a:xfrm>
                <a:off x="4572000" y="5643563"/>
                <a:ext cx="1000125" cy="360362"/>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𝑋</m:t>
                          </m:r>
                        </m:e>
                        <m:sub>
                          <m:r>
                            <a:rPr lang="es-MX" i="1">
                              <a:solidFill>
                                <a:srgbClr val="000000"/>
                              </a:solidFill>
                              <a:latin typeface="Cambria Math" panose="02040503050406030204" pitchFamily="18" charset="0"/>
                            </a:rPr>
                            <m:t>𝑖</m:t>
                          </m:r>
                        </m:sub>
                      </m:sSub>
                      <m:r>
                        <a:rPr lang="es-MX" i="1">
                          <a:solidFill>
                            <a:srgbClr val="000000"/>
                          </a:solidFill>
                          <a:latin typeface="Cambria Math" panose="02040503050406030204" pitchFamily="18" charset="0"/>
                        </a:rPr>
                        <m:t>)=?</m:t>
                      </m:r>
                    </m:oMath>
                  </m:oMathPara>
                </a14:m>
                <a:endParaRPr lang="es-MX"/>
              </a:p>
            </p:txBody>
          </p:sp>
        </mc:Choice>
        <mc:Fallback xmlns="">
          <p:sp>
            <p:nvSpPr>
              <p:cNvPr id="34832" name="Object 4"/>
              <p:cNvSpPr txBox="1">
                <a:spLocks noRot="1" noChangeAspect="1" noMove="1" noResize="1" noEditPoints="1" noAdjustHandles="1" noChangeArrowheads="1" noChangeShapeType="1" noTextEdit="1"/>
              </p:cNvSpPr>
              <p:nvPr/>
            </p:nvSpPr>
            <p:spPr bwMode="auto">
              <a:xfrm>
                <a:off x="4572000" y="5643563"/>
                <a:ext cx="1000125" cy="360362"/>
              </a:xfrm>
              <a:prstGeom prst="rect">
                <a:avLst/>
              </a:prstGeom>
              <a:blipFill>
                <a:blip r:embed="rId4"/>
                <a:stretch>
                  <a:fillRect/>
                </a:stretch>
              </a:blipFill>
              <a:ln>
                <a:noFill/>
              </a:ln>
              <a:effectLst/>
            </p:spPr>
            <p:txBody>
              <a:bodyPr/>
              <a:lstStyle/>
              <a:p>
                <a:r>
                  <a:rPr lang="es-MX">
                    <a:noFill/>
                  </a:rPr>
                  <a:t> </a:t>
                </a:r>
              </a:p>
            </p:txBody>
          </p:sp>
        </mc:Fallback>
      </mc:AlternateContent>
      <p:grpSp>
        <p:nvGrpSpPr>
          <p:cNvPr id="34833" name="9 Grupo"/>
          <p:cNvGrpSpPr>
            <a:grpSpLocks/>
          </p:cNvGrpSpPr>
          <p:nvPr/>
        </p:nvGrpSpPr>
        <p:grpSpPr bwMode="auto">
          <a:xfrm>
            <a:off x="285750" y="3071813"/>
            <a:ext cx="1000125" cy="857250"/>
            <a:chOff x="428596" y="-142900"/>
            <a:chExt cx="1309717" cy="923330"/>
          </a:xfrm>
        </p:grpSpPr>
        <p:pic>
          <p:nvPicPr>
            <p:cNvPr id="34839" name="6 Imagen" descr="flecha_animada-13546.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3" y="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p:cNvSpPr/>
            <p:nvPr/>
          </p:nvSpPr>
          <p:spPr>
            <a:xfrm>
              <a:off x="428596" y="-142900"/>
              <a:ext cx="427569"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a:t>
              </a:r>
            </a:p>
          </p:txBody>
        </p:sp>
      </p:grpSp>
      <p:pic>
        <p:nvPicPr>
          <p:cNvPr id="34834" name="10 Imagen" descr="logo a color UAEM.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34836" name="8 Grupo"/>
          <p:cNvGrpSpPr>
            <a:grpSpLocks/>
          </p:cNvGrpSpPr>
          <p:nvPr/>
        </p:nvGrpSpPr>
        <p:grpSpPr bwMode="auto">
          <a:xfrm>
            <a:off x="2786063" y="6072188"/>
            <a:ext cx="6215062" cy="635000"/>
            <a:chOff x="357158" y="6072206"/>
            <a:chExt cx="6215090" cy="634189"/>
          </a:xfrm>
        </p:grpSpPr>
        <p:sp>
          <p:nvSpPr>
            <p:cNvPr id="34837" name="13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4838" name="14 Imagen" descr="logomio.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B4E98BA9-143F-42BD-9459-9F45F468265F}"/>
              </a:ext>
            </a:extLst>
          </p:cNvPr>
          <p:cNvSpPr>
            <a:spLocks noGrp="1"/>
          </p:cNvSpPr>
          <p:nvPr>
            <p:ph type="sldNum" sz="quarter" idx="12"/>
          </p:nvPr>
        </p:nvSpPr>
        <p:spPr/>
        <p:txBody>
          <a:bodyPr/>
          <a:lstStyle/>
          <a:p>
            <a:pPr>
              <a:defRPr/>
            </a:pPr>
            <a:fld id="{B853B906-A380-4D10-92C1-BB9F366D5D6D}" type="slidenum">
              <a:rPr lang="es-ES" smtClean="0"/>
              <a:pPr>
                <a:defRPr/>
              </a:pPr>
              <a:t>29</a:t>
            </a:fld>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7" y="114302"/>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1273" name="8 Grupo"/>
          <p:cNvGrpSpPr>
            <a:grpSpLocks/>
          </p:cNvGrpSpPr>
          <p:nvPr/>
        </p:nvGrpSpPr>
        <p:grpSpPr bwMode="auto">
          <a:xfrm>
            <a:off x="2786063" y="6072188"/>
            <a:ext cx="6215062" cy="635000"/>
            <a:chOff x="357158" y="6072206"/>
            <a:chExt cx="6215090" cy="634189"/>
          </a:xfrm>
        </p:grpSpPr>
        <p:sp>
          <p:nvSpPr>
            <p:cNvPr id="1127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127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050A1D7-F5CB-4182-8642-283E8EAD04F6}"/>
              </a:ext>
            </a:extLst>
          </p:cNvPr>
          <p:cNvSpPr>
            <a:spLocks noGrp="1"/>
          </p:cNvSpPr>
          <p:nvPr>
            <p:ph type="sldNum" sz="quarter" idx="12"/>
          </p:nvPr>
        </p:nvSpPr>
        <p:spPr/>
        <p:txBody>
          <a:bodyPr/>
          <a:lstStyle/>
          <a:p>
            <a:pPr>
              <a:defRPr/>
            </a:pPr>
            <a:fld id="{B853B906-A380-4D10-92C1-BB9F366D5D6D}" type="slidenum">
              <a:rPr lang="es-ES" smtClean="0"/>
              <a:pPr>
                <a:defRPr/>
              </a:pPr>
              <a:t>3</a:t>
            </a:fld>
            <a:endParaRPr lang="es-ES"/>
          </a:p>
        </p:txBody>
      </p:sp>
      <p:graphicFrame>
        <p:nvGraphicFramePr>
          <p:cNvPr id="3" name="Tabla 2">
            <a:extLst>
              <a:ext uri="{FF2B5EF4-FFF2-40B4-BE49-F238E27FC236}">
                <a16:creationId xmlns:a16="http://schemas.microsoft.com/office/drawing/2014/main" xmlns="" id="{6EAAD6A6-EDEE-4F06-9F00-986011760F15}"/>
              </a:ext>
            </a:extLst>
          </p:cNvPr>
          <p:cNvGraphicFramePr>
            <a:graphicFrameLocks noGrp="1"/>
          </p:cNvGraphicFramePr>
          <p:nvPr>
            <p:extLst>
              <p:ext uri="{D42A27DB-BD31-4B8C-83A1-F6EECF244321}">
                <p14:modId xmlns:p14="http://schemas.microsoft.com/office/powerpoint/2010/main" val="4114252516"/>
              </p:ext>
            </p:extLst>
          </p:nvPr>
        </p:nvGraphicFramePr>
        <p:xfrm>
          <a:off x="248563" y="1217563"/>
          <a:ext cx="8581906" cy="1310640"/>
        </p:xfrm>
        <a:graphic>
          <a:graphicData uri="http://schemas.openxmlformats.org/drawingml/2006/table">
            <a:tbl>
              <a:tblPr firstRow="1" bandRow="1">
                <a:tableStyleId>{5C22544A-7EE6-4342-B048-85BDC9FD1C3A}</a:tableStyleId>
              </a:tblPr>
              <a:tblGrid>
                <a:gridCol w="4290953">
                  <a:extLst>
                    <a:ext uri="{9D8B030D-6E8A-4147-A177-3AD203B41FA5}">
                      <a16:colId xmlns:a16="http://schemas.microsoft.com/office/drawing/2014/main" xmlns="" val="1623153327"/>
                    </a:ext>
                  </a:extLst>
                </a:gridCol>
                <a:gridCol w="4290953">
                  <a:extLst>
                    <a:ext uri="{9D8B030D-6E8A-4147-A177-3AD203B41FA5}">
                      <a16:colId xmlns:a16="http://schemas.microsoft.com/office/drawing/2014/main" xmlns="" val="3570751331"/>
                    </a:ext>
                  </a:extLst>
                </a:gridCol>
              </a:tblGrid>
              <a:tr h="370840">
                <a:tc>
                  <a:txBody>
                    <a:bodyPr/>
                    <a:lstStyle/>
                    <a:p>
                      <a:pPr algn="ctr"/>
                      <a:endParaRPr lang="es-MX" b="0" dirty="0">
                        <a:solidFill>
                          <a:schemeClr val="tx1"/>
                        </a:solidFill>
                      </a:endParaRPr>
                    </a:p>
                    <a:p>
                      <a:pPr algn="ctr"/>
                      <a:endParaRPr lang="es-MX" b="0" dirty="0">
                        <a:solidFill>
                          <a:schemeClr val="tx1"/>
                        </a:solidFill>
                      </a:endParaRPr>
                    </a:p>
                    <a:p>
                      <a:pPr algn="ctr"/>
                      <a:r>
                        <a:rPr lang="es-MX" b="0" dirty="0">
                          <a:solidFill>
                            <a:schemeClr val="tx1"/>
                          </a:solidFill>
                        </a:rPr>
                        <a:t>UNIDAD DE COMPETENCIA 1 </a:t>
                      </a:r>
                    </a:p>
                  </a:txBody>
                  <a:tcPr/>
                </a:tc>
                <a:tc>
                  <a:txBody>
                    <a:bodyPr/>
                    <a:lstStyle/>
                    <a:p>
                      <a:r>
                        <a:rPr lang="es-MX" sz="2000" dirty="0"/>
                        <a:t>Definir y ejemplificar los conceptos y procedimientos de la Estimación puntual y por intervalo </a:t>
                      </a:r>
                    </a:p>
                  </a:txBody>
                  <a:tcPr/>
                </a:tc>
                <a:extLst>
                  <a:ext uri="{0D108BD9-81ED-4DB2-BD59-A6C34878D82A}">
                    <a16:rowId xmlns:a16="http://schemas.microsoft.com/office/drawing/2014/main" xmlns="" val="2362184506"/>
                  </a:ext>
                </a:extLst>
              </a:tr>
            </a:tbl>
          </a:graphicData>
        </a:graphic>
      </p:graphicFrame>
      <p:graphicFrame>
        <p:nvGraphicFramePr>
          <p:cNvPr id="4" name="Tabla 3">
            <a:extLst>
              <a:ext uri="{FF2B5EF4-FFF2-40B4-BE49-F238E27FC236}">
                <a16:creationId xmlns:a16="http://schemas.microsoft.com/office/drawing/2014/main" xmlns="" id="{E5FFEB24-B1DD-4C5E-8FDD-3760FF01031C}"/>
              </a:ext>
            </a:extLst>
          </p:cNvPr>
          <p:cNvGraphicFramePr>
            <a:graphicFrameLocks noGrp="1"/>
          </p:cNvGraphicFramePr>
          <p:nvPr>
            <p:extLst>
              <p:ext uri="{D42A27DB-BD31-4B8C-83A1-F6EECF244321}">
                <p14:modId xmlns:p14="http://schemas.microsoft.com/office/powerpoint/2010/main" val="2323315924"/>
              </p:ext>
            </p:extLst>
          </p:nvPr>
        </p:nvGraphicFramePr>
        <p:xfrm>
          <a:off x="248563" y="2633585"/>
          <a:ext cx="8581904" cy="3271520"/>
        </p:xfrm>
        <a:graphic>
          <a:graphicData uri="http://schemas.openxmlformats.org/drawingml/2006/table">
            <a:tbl>
              <a:tblPr firstRow="1" bandRow="1">
                <a:tableStyleId>{5C22544A-7EE6-4342-B048-85BDC9FD1C3A}</a:tableStyleId>
              </a:tblPr>
              <a:tblGrid>
                <a:gridCol w="2145476">
                  <a:extLst>
                    <a:ext uri="{9D8B030D-6E8A-4147-A177-3AD203B41FA5}">
                      <a16:colId xmlns:a16="http://schemas.microsoft.com/office/drawing/2014/main" xmlns="" val="3315042303"/>
                    </a:ext>
                  </a:extLst>
                </a:gridCol>
                <a:gridCol w="2145476">
                  <a:extLst>
                    <a:ext uri="{9D8B030D-6E8A-4147-A177-3AD203B41FA5}">
                      <a16:colId xmlns:a16="http://schemas.microsoft.com/office/drawing/2014/main" xmlns="" val="3661407914"/>
                    </a:ext>
                  </a:extLst>
                </a:gridCol>
                <a:gridCol w="2145476">
                  <a:extLst>
                    <a:ext uri="{9D8B030D-6E8A-4147-A177-3AD203B41FA5}">
                      <a16:colId xmlns:a16="http://schemas.microsoft.com/office/drawing/2014/main" xmlns="" val="4136281197"/>
                    </a:ext>
                  </a:extLst>
                </a:gridCol>
                <a:gridCol w="2145476">
                  <a:extLst>
                    <a:ext uri="{9D8B030D-6E8A-4147-A177-3AD203B41FA5}">
                      <a16:colId xmlns:a16="http://schemas.microsoft.com/office/drawing/2014/main" xmlns="" val="1424789429"/>
                    </a:ext>
                  </a:extLst>
                </a:gridCol>
              </a:tblGrid>
              <a:tr h="37084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solidFill>
                            <a:schemeClr val="tx1"/>
                          </a:solidFill>
                        </a:rPr>
                        <a:t>ELEMENTOS DE COMPETENCIA</a:t>
                      </a: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xmlns="" val="1703703311"/>
                  </a:ext>
                </a:extLst>
              </a:tr>
              <a:tr h="370840">
                <a:tc>
                  <a:txBody>
                    <a:bodyPr/>
                    <a:lstStyle/>
                    <a:p>
                      <a:r>
                        <a:rPr lang="es-MX" dirty="0"/>
                        <a:t>CONOCIMIENTOS</a:t>
                      </a:r>
                    </a:p>
                  </a:txBody>
                  <a:tcPr/>
                </a:tc>
                <a:tc>
                  <a:txBody>
                    <a:bodyPr/>
                    <a:lstStyle/>
                    <a:p>
                      <a:r>
                        <a:rPr lang="es-MX" dirty="0"/>
                        <a:t>HABILIDADES</a:t>
                      </a:r>
                    </a:p>
                  </a:txBody>
                  <a:tcPr/>
                </a:tc>
                <a:tc>
                  <a:txBody>
                    <a:bodyPr/>
                    <a:lstStyle/>
                    <a:p>
                      <a:r>
                        <a:rPr lang="es-MX" dirty="0"/>
                        <a:t>ACTITUDES</a:t>
                      </a:r>
                    </a:p>
                  </a:txBody>
                  <a:tcPr/>
                </a:tc>
                <a:tc>
                  <a:txBody>
                    <a:bodyPr/>
                    <a:lstStyle/>
                    <a:p>
                      <a:r>
                        <a:rPr lang="es-MX" dirty="0"/>
                        <a:t>VALORES</a:t>
                      </a:r>
                    </a:p>
                  </a:txBody>
                  <a:tcPr/>
                </a:tc>
                <a:extLst>
                  <a:ext uri="{0D108BD9-81ED-4DB2-BD59-A6C34878D82A}">
                    <a16:rowId xmlns:a16="http://schemas.microsoft.com/office/drawing/2014/main" xmlns="" val="3368163785"/>
                  </a:ext>
                </a:extLst>
              </a:tr>
              <a:tr h="370840">
                <a:tc>
                  <a:txBody>
                    <a:bodyPr/>
                    <a:lstStyle/>
                    <a:p>
                      <a:r>
                        <a:rPr lang="es-MX" sz="1600" dirty="0"/>
                        <a:t>Estimar la media, varianza y proporción de una población y de dos poblaciones. Estimación por intervalo.</a:t>
                      </a:r>
                    </a:p>
                    <a:p>
                      <a:r>
                        <a:rPr lang="es-MX" sz="1600" dirty="0"/>
                        <a:t>Método de la variable aleatoria pivote. </a:t>
                      </a:r>
                    </a:p>
                  </a:txBody>
                  <a:tcPr/>
                </a:tc>
                <a:tc>
                  <a:txBody>
                    <a:bodyPr/>
                    <a:lstStyle/>
                    <a:p>
                      <a:r>
                        <a:rPr lang="es-MX" dirty="0"/>
                        <a:t>Observación. Organización.  Análisis. Deducción.</a:t>
                      </a:r>
                    </a:p>
                  </a:txBody>
                  <a:tcPr/>
                </a:tc>
                <a:tc>
                  <a:txBody>
                    <a:bodyPr/>
                    <a:lstStyle/>
                    <a:p>
                      <a:r>
                        <a:rPr lang="es-MX" dirty="0"/>
                        <a:t>Interés en la estimación puntual.</a:t>
                      </a:r>
                    </a:p>
                    <a:p>
                      <a:r>
                        <a:rPr lang="es-MX" dirty="0"/>
                        <a:t>Cumplir con el trabajo asignado. Reflexivo</a:t>
                      </a:r>
                    </a:p>
                  </a:txBody>
                  <a:tcPr/>
                </a:tc>
                <a:tc>
                  <a:txBody>
                    <a:bodyPr/>
                    <a:lstStyle/>
                    <a:p>
                      <a:r>
                        <a:rPr lang="es-MX" dirty="0"/>
                        <a:t>Responsabilidad.</a:t>
                      </a:r>
                    </a:p>
                    <a:p>
                      <a:r>
                        <a:rPr lang="es-MX" dirty="0"/>
                        <a:t>Respeto.</a:t>
                      </a:r>
                    </a:p>
                    <a:p>
                      <a:r>
                        <a:rPr lang="es-MX" dirty="0"/>
                        <a:t>Honradez.</a:t>
                      </a:r>
                    </a:p>
                  </a:txBody>
                  <a:tcPr/>
                </a:tc>
                <a:extLst>
                  <a:ext uri="{0D108BD9-81ED-4DB2-BD59-A6C34878D82A}">
                    <a16:rowId xmlns:a16="http://schemas.microsoft.com/office/drawing/2014/main" xmlns="" val="825307569"/>
                  </a:ext>
                </a:extLst>
              </a:tr>
            </a:tbl>
          </a:graphicData>
        </a:graphic>
      </p:graphicFrame>
    </p:spTree>
    <p:extLst>
      <p:ext uri="{BB962C8B-B14F-4D97-AF65-F5344CB8AC3E}">
        <p14:creationId xmlns:p14="http://schemas.microsoft.com/office/powerpoint/2010/main" val="2385303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5844" name="8 Grupo"/>
          <p:cNvGrpSpPr>
            <a:grpSpLocks/>
          </p:cNvGrpSpPr>
          <p:nvPr/>
        </p:nvGrpSpPr>
        <p:grpSpPr bwMode="auto">
          <a:xfrm>
            <a:off x="2786063" y="6072188"/>
            <a:ext cx="6215062" cy="635000"/>
            <a:chOff x="357158" y="6072206"/>
            <a:chExt cx="6215090" cy="634189"/>
          </a:xfrm>
        </p:grpSpPr>
        <p:sp>
          <p:nvSpPr>
            <p:cNvPr id="3589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589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4857750" y="1643063"/>
          <a:ext cx="4071938" cy="3292479"/>
        </p:xfrm>
        <a:graphic>
          <a:graphicData uri="http://schemas.openxmlformats.org/drawingml/2006/table">
            <a:tbl>
              <a:tblPr firstRow="1" bandRow="1">
                <a:tableStyleId>{5C22544A-7EE6-4342-B048-85BDC9FD1C3A}</a:tableStyleId>
              </a:tblPr>
              <a:tblGrid>
                <a:gridCol w="785813">
                  <a:extLst>
                    <a:ext uri="{9D8B030D-6E8A-4147-A177-3AD203B41FA5}">
                      <a16:colId xmlns:a16="http://schemas.microsoft.com/office/drawing/2014/main" xmlns="" val="20000"/>
                    </a:ext>
                  </a:extLst>
                </a:gridCol>
                <a:gridCol w="1397690">
                  <a:extLst>
                    <a:ext uri="{9D8B030D-6E8A-4147-A177-3AD203B41FA5}">
                      <a16:colId xmlns:a16="http://schemas.microsoft.com/office/drawing/2014/main" xmlns="" val="20001"/>
                    </a:ext>
                  </a:extLst>
                </a:gridCol>
                <a:gridCol w="1888435">
                  <a:extLst>
                    <a:ext uri="{9D8B030D-6E8A-4147-A177-3AD203B41FA5}">
                      <a16:colId xmlns:a16="http://schemas.microsoft.com/office/drawing/2014/main" xmlns="" val="20002"/>
                    </a:ext>
                  </a:extLst>
                </a:gridCol>
              </a:tblGrid>
              <a:tr h="365831">
                <a:tc>
                  <a:txBody>
                    <a:bodyPr/>
                    <a:lstStyle/>
                    <a:p>
                      <a:r>
                        <a:rPr lang="es-ES" sz="1800" dirty="0"/>
                        <a:t>U.E</a:t>
                      </a:r>
                    </a:p>
                  </a:txBody>
                  <a:tcPr marL="91439" marR="91439" marT="45729" marB="45729"/>
                </a:tc>
                <a:tc gridSpan="2">
                  <a:txBody>
                    <a:bodyPr/>
                    <a:lstStyle/>
                    <a:p>
                      <a:r>
                        <a:rPr lang="es-ES" sz="1800" dirty="0"/>
                        <a:t>Números Asignados</a:t>
                      </a:r>
                    </a:p>
                  </a:txBody>
                  <a:tcPr marL="91439" marR="91439" marT="45729" marB="45729"/>
                </a:tc>
                <a:tc hMerge="1">
                  <a:txBody>
                    <a:bodyPr/>
                    <a:lstStyle/>
                    <a:p>
                      <a:endParaRPr lang="es-ES" dirty="0"/>
                    </a:p>
                  </a:txBody>
                  <a:tcPr/>
                </a:tc>
                <a:extLst>
                  <a:ext uri="{0D108BD9-81ED-4DB2-BD59-A6C34878D82A}">
                    <a16:rowId xmlns:a16="http://schemas.microsoft.com/office/drawing/2014/main" xmlns="" val="10000"/>
                  </a:ext>
                </a:extLst>
              </a:tr>
              <a:tr h="365831">
                <a:tc>
                  <a:txBody>
                    <a:bodyPr/>
                    <a:lstStyle/>
                    <a:p>
                      <a:pPr algn="ctr"/>
                      <a:r>
                        <a:rPr lang="es-ES" sz="1800" dirty="0"/>
                        <a:t> 1</a:t>
                      </a:r>
                    </a:p>
                  </a:txBody>
                  <a:tcPr marL="91439" marR="91439" marT="45729" marB="45729"/>
                </a:tc>
                <a:tc>
                  <a:txBody>
                    <a:bodyPr/>
                    <a:lstStyle/>
                    <a:p>
                      <a:pPr algn="ctr"/>
                      <a:r>
                        <a:rPr lang="es-ES" sz="1800" dirty="0"/>
                        <a:t>001</a:t>
                      </a:r>
                    </a:p>
                  </a:txBody>
                  <a:tcPr marL="91439" marR="91439" marT="45729" marB="45729"/>
                </a:tc>
                <a:tc>
                  <a:txBody>
                    <a:bodyPr/>
                    <a:lstStyle/>
                    <a:p>
                      <a:pPr algn="ctr"/>
                      <a:r>
                        <a:rPr lang="es-ES" sz="1800" dirty="0"/>
                        <a:t>501</a:t>
                      </a:r>
                    </a:p>
                  </a:txBody>
                  <a:tcPr marL="91439" marR="91439" marT="45729" marB="45729"/>
                </a:tc>
                <a:extLst>
                  <a:ext uri="{0D108BD9-81ED-4DB2-BD59-A6C34878D82A}">
                    <a16:rowId xmlns:a16="http://schemas.microsoft.com/office/drawing/2014/main" xmlns="" val="10001"/>
                  </a:ext>
                </a:extLst>
              </a:tr>
              <a:tr h="365831">
                <a:tc>
                  <a:txBody>
                    <a:bodyPr/>
                    <a:lstStyle/>
                    <a:p>
                      <a:pPr algn="ctr"/>
                      <a:r>
                        <a:rPr lang="es-ES" sz="1800" dirty="0"/>
                        <a:t> 2</a:t>
                      </a:r>
                    </a:p>
                  </a:txBody>
                  <a:tcPr marL="91439" marR="91439" marT="45729" marB="45729"/>
                </a:tc>
                <a:tc>
                  <a:txBody>
                    <a:bodyPr/>
                    <a:lstStyle/>
                    <a:p>
                      <a:pPr algn="ctr"/>
                      <a:r>
                        <a:rPr lang="es-ES" sz="1800" dirty="0"/>
                        <a:t>002</a:t>
                      </a:r>
                    </a:p>
                  </a:txBody>
                  <a:tcPr marL="91439" marR="91439" marT="45729" marB="45729"/>
                </a:tc>
                <a:tc>
                  <a:txBody>
                    <a:bodyPr/>
                    <a:lstStyle/>
                    <a:p>
                      <a:pPr algn="ctr"/>
                      <a:r>
                        <a:rPr lang="es-ES" sz="1800" dirty="0"/>
                        <a:t>502</a:t>
                      </a:r>
                    </a:p>
                  </a:txBody>
                  <a:tcPr marL="91439" marR="91439" marT="45729" marB="45729"/>
                </a:tc>
                <a:extLst>
                  <a:ext uri="{0D108BD9-81ED-4DB2-BD59-A6C34878D82A}">
                    <a16:rowId xmlns:a16="http://schemas.microsoft.com/office/drawing/2014/main" xmlns="" val="10002"/>
                  </a:ext>
                </a:extLst>
              </a:tr>
              <a:tr h="365831">
                <a:tc>
                  <a:txBody>
                    <a:bodyPr/>
                    <a:lstStyle/>
                    <a:p>
                      <a:pPr algn="ctr"/>
                      <a:r>
                        <a:rPr lang="es-ES" sz="1800" dirty="0"/>
                        <a:t> 3</a:t>
                      </a:r>
                    </a:p>
                  </a:txBody>
                  <a:tcPr marL="91439" marR="91439" marT="45729" marB="45729"/>
                </a:tc>
                <a:tc>
                  <a:txBody>
                    <a:bodyPr/>
                    <a:lstStyle/>
                    <a:p>
                      <a:pPr algn="ctr"/>
                      <a:r>
                        <a:rPr lang="es-ES" sz="1800" dirty="0"/>
                        <a:t>003</a:t>
                      </a:r>
                    </a:p>
                  </a:txBody>
                  <a:tcPr marL="91439" marR="91439" marT="45729" marB="45729"/>
                </a:tc>
                <a:tc>
                  <a:txBody>
                    <a:bodyPr/>
                    <a:lstStyle/>
                    <a:p>
                      <a:pPr algn="ctr"/>
                      <a:r>
                        <a:rPr lang="es-ES" sz="1800" dirty="0"/>
                        <a:t>503</a:t>
                      </a:r>
                    </a:p>
                  </a:txBody>
                  <a:tcPr marL="91439" marR="91439" marT="45729" marB="45729"/>
                </a:tc>
                <a:extLst>
                  <a:ext uri="{0D108BD9-81ED-4DB2-BD59-A6C34878D82A}">
                    <a16:rowId xmlns:a16="http://schemas.microsoft.com/office/drawing/2014/main" xmlns="" val="10003"/>
                  </a:ext>
                </a:extLst>
              </a:tr>
              <a:tr h="365831">
                <a:tc>
                  <a:txBody>
                    <a:bodyPr/>
                    <a:lstStyle/>
                    <a:p>
                      <a:pPr algn="ctr"/>
                      <a:r>
                        <a:rPr lang="es-ES" sz="1800" dirty="0"/>
                        <a:t> 4</a:t>
                      </a:r>
                    </a:p>
                  </a:txBody>
                  <a:tcPr marL="91439" marR="91439" marT="45729" marB="45729"/>
                </a:tc>
                <a:tc>
                  <a:txBody>
                    <a:bodyPr/>
                    <a:lstStyle/>
                    <a:p>
                      <a:pPr algn="ctr"/>
                      <a:r>
                        <a:rPr lang="es-ES" sz="1800" dirty="0"/>
                        <a:t>004</a:t>
                      </a:r>
                    </a:p>
                  </a:txBody>
                  <a:tcPr marL="91439" marR="91439" marT="45729" marB="45729"/>
                </a:tc>
                <a:tc>
                  <a:txBody>
                    <a:bodyPr/>
                    <a:lstStyle/>
                    <a:p>
                      <a:pPr algn="ctr"/>
                      <a:r>
                        <a:rPr lang="es-ES" sz="1800" dirty="0"/>
                        <a:t>504</a:t>
                      </a:r>
                    </a:p>
                  </a:txBody>
                  <a:tcPr marL="91439" marR="91439" marT="45729" marB="45729"/>
                </a:tc>
                <a:extLst>
                  <a:ext uri="{0D108BD9-81ED-4DB2-BD59-A6C34878D82A}">
                    <a16:rowId xmlns:a16="http://schemas.microsoft.com/office/drawing/2014/main" xmlns="" val="10004"/>
                  </a:ext>
                </a:extLst>
              </a:tr>
              <a:tr h="365831">
                <a:tc>
                  <a:txBody>
                    <a:bodyPr/>
                    <a:lstStyle/>
                    <a:p>
                      <a:pPr algn="ctr"/>
                      <a:r>
                        <a:rPr lang="es-ES" sz="1800" dirty="0"/>
                        <a:t> 5</a:t>
                      </a:r>
                    </a:p>
                  </a:txBody>
                  <a:tcPr marL="91439" marR="91439" marT="45729" marB="45729"/>
                </a:tc>
                <a:tc>
                  <a:txBody>
                    <a:bodyPr/>
                    <a:lstStyle/>
                    <a:p>
                      <a:pPr algn="ctr"/>
                      <a:r>
                        <a:rPr lang="es-ES" sz="1800" dirty="0"/>
                        <a:t>005</a:t>
                      </a:r>
                    </a:p>
                  </a:txBody>
                  <a:tcPr marL="91439" marR="91439" marT="45729" marB="45729"/>
                </a:tc>
                <a:tc>
                  <a:txBody>
                    <a:bodyPr/>
                    <a:lstStyle/>
                    <a:p>
                      <a:pPr algn="ctr"/>
                      <a:r>
                        <a:rPr lang="es-ES" sz="1800" dirty="0"/>
                        <a:t>505</a:t>
                      </a:r>
                    </a:p>
                  </a:txBody>
                  <a:tcPr marL="91439" marR="91439" marT="45729" marB="45729"/>
                </a:tc>
                <a:extLst>
                  <a:ext uri="{0D108BD9-81ED-4DB2-BD59-A6C34878D82A}">
                    <a16:rowId xmlns:a16="http://schemas.microsoft.com/office/drawing/2014/main" xmlns="" val="10005"/>
                  </a:ext>
                </a:extLst>
              </a:tr>
              <a:tr h="365831">
                <a:tc>
                  <a:txBody>
                    <a:bodyPr/>
                    <a:lstStyle/>
                    <a:p>
                      <a:pPr algn="ctr"/>
                      <a:endParaRPr lang="es-ES" sz="1800" dirty="0"/>
                    </a:p>
                  </a:txBody>
                  <a:tcPr marL="91439" marR="91439" marT="45729" marB="45729"/>
                </a:tc>
                <a:tc>
                  <a:txBody>
                    <a:bodyPr/>
                    <a:lstStyle/>
                    <a:p>
                      <a:pPr algn="ctr"/>
                      <a:endParaRPr lang="es-ES" sz="1800" dirty="0"/>
                    </a:p>
                  </a:txBody>
                  <a:tcPr marL="91439" marR="91439" marT="45729" marB="45729"/>
                </a:tc>
                <a:tc>
                  <a:txBody>
                    <a:bodyPr/>
                    <a:lstStyle/>
                    <a:p>
                      <a:pPr algn="ctr"/>
                      <a:endParaRPr lang="es-ES" sz="1800" dirty="0"/>
                    </a:p>
                  </a:txBody>
                  <a:tcPr marL="91439" marR="91439" marT="45729" marB="45729"/>
                </a:tc>
                <a:extLst>
                  <a:ext uri="{0D108BD9-81ED-4DB2-BD59-A6C34878D82A}">
                    <a16:rowId xmlns:a16="http://schemas.microsoft.com/office/drawing/2014/main" xmlns="" val="10006"/>
                  </a:ext>
                </a:extLst>
              </a:tr>
              <a:tr h="365831">
                <a:tc>
                  <a:txBody>
                    <a:bodyPr/>
                    <a:lstStyle/>
                    <a:p>
                      <a:pPr algn="ctr"/>
                      <a:r>
                        <a:rPr lang="es-ES" sz="1800" dirty="0"/>
                        <a:t>499</a:t>
                      </a:r>
                    </a:p>
                  </a:txBody>
                  <a:tcPr marL="91439" marR="91439" marT="45729" marB="45729"/>
                </a:tc>
                <a:tc>
                  <a:txBody>
                    <a:bodyPr/>
                    <a:lstStyle/>
                    <a:p>
                      <a:pPr algn="ctr"/>
                      <a:r>
                        <a:rPr lang="es-ES" sz="1800" dirty="0"/>
                        <a:t>499</a:t>
                      </a:r>
                    </a:p>
                  </a:txBody>
                  <a:tcPr marL="91439" marR="91439" marT="45729" marB="45729"/>
                </a:tc>
                <a:tc>
                  <a:txBody>
                    <a:bodyPr/>
                    <a:lstStyle/>
                    <a:p>
                      <a:pPr algn="ctr"/>
                      <a:r>
                        <a:rPr lang="es-ES" sz="1800" dirty="0"/>
                        <a:t>999</a:t>
                      </a:r>
                    </a:p>
                  </a:txBody>
                  <a:tcPr marL="91439" marR="91439" marT="45729" marB="45729"/>
                </a:tc>
                <a:extLst>
                  <a:ext uri="{0D108BD9-81ED-4DB2-BD59-A6C34878D82A}">
                    <a16:rowId xmlns:a16="http://schemas.microsoft.com/office/drawing/2014/main" xmlns="" val="10007"/>
                  </a:ext>
                </a:extLst>
              </a:tr>
              <a:tr h="365831">
                <a:tc>
                  <a:txBody>
                    <a:bodyPr/>
                    <a:lstStyle/>
                    <a:p>
                      <a:pPr algn="ctr"/>
                      <a:r>
                        <a:rPr lang="es-ES" sz="1800" dirty="0"/>
                        <a:t>500</a:t>
                      </a:r>
                    </a:p>
                  </a:txBody>
                  <a:tcPr marL="91439" marR="91439" marT="45729" marB="45729"/>
                </a:tc>
                <a:tc>
                  <a:txBody>
                    <a:bodyPr/>
                    <a:lstStyle/>
                    <a:p>
                      <a:pPr algn="ctr"/>
                      <a:r>
                        <a:rPr lang="es-ES" sz="1800" dirty="0"/>
                        <a:t>500</a:t>
                      </a:r>
                    </a:p>
                  </a:txBody>
                  <a:tcPr marL="91439" marR="91439" marT="45729" marB="45729"/>
                </a:tc>
                <a:tc>
                  <a:txBody>
                    <a:bodyPr/>
                    <a:lstStyle/>
                    <a:p>
                      <a:pPr algn="ctr"/>
                      <a:r>
                        <a:rPr lang="es-ES" sz="1800" dirty="0"/>
                        <a:t>000</a:t>
                      </a:r>
                    </a:p>
                  </a:txBody>
                  <a:tcPr marL="91439" marR="91439" marT="45729" marB="45729"/>
                </a:tc>
                <a:extLst>
                  <a:ext uri="{0D108BD9-81ED-4DB2-BD59-A6C34878D82A}">
                    <a16:rowId xmlns:a16="http://schemas.microsoft.com/office/drawing/2014/main" xmlns="" val="10008"/>
                  </a:ext>
                </a:extLst>
              </a:tr>
            </a:tbl>
          </a:graphicData>
        </a:graphic>
      </p:graphicFrame>
      <p:graphicFrame>
        <p:nvGraphicFramePr>
          <p:cNvPr id="12" name="11 Tabla"/>
          <p:cNvGraphicFramePr>
            <a:graphicFrameLocks noGrp="1"/>
          </p:cNvGraphicFramePr>
          <p:nvPr/>
        </p:nvGraphicFramePr>
        <p:xfrm>
          <a:off x="285750" y="1643063"/>
          <a:ext cx="4429125" cy="2930976"/>
        </p:xfrm>
        <a:graphic>
          <a:graphicData uri="http://schemas.openxmlformats.org/drawingml/2006/table">
            <a:tbl>
              <a:tblPr firstRow="1" bandRow="1">
                <a:tableStyleId>{5C22544A-7EE6-4342-B048-85BDC9FD1C3A}</a:tableStyleId>
              </a:tblPr>
              <a:tblGrid>
                <a:gridCol w="4429125">
                  <a:extLst>
                    <a:ext uri="{9D8B030D-6E8A-4147-A177-3AD203B41FA5}">
                      <a16:colId xmlns:a16="http://schemas.microsoft.com/office/drawing/2014/main" xmlns="" val="20000"/>
                    </a:ext>
                  </a:extLst>
                </a:gridCol>
              </a:tblGrid>
              <a:tr h="370692">
                <a:tc>
                  <a:txBody>
                    <a:bodyPr/>
                    <a:lstStyle/>
                    <a:p>
                      <a:r>
                        <a:rPr lang="es-ES" sz="1800" dirty="0"/>
                        <a:t>Teoría</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baseline="0" dirty="0"/>
                        <a:t>Si se selecciona una muestra de n </a:t>
                      </a:r>
                    </a:p>
                    <a:p>
                      <a:r>
                        <a:rPr lang="es-ES" sz="1800" baseline="0" dirty="0"/>
                        <a:t>elementos de una población de N elementos por medio de un plan de muestreo en el que cada una de las posibles muestras tiene la misma probabilidad de ser seleccionada, entonces se dice que el muestreo es aleatorio y la muestra resultante es una muestra aleatoria simple, MAS.</a:t>
                      </a:r>
                    </a:p>
                  </a:txBody>
                  <a:tcPr marL="91439" marR="91439" marT="45702" marB="45702"/>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892B97CD-605D-47AF-AA2D-2B597BAA3CC7}"/>
              </a:ext>
            </a:extLst>
          </p:cNvPr>
          <p:cNvSpPr>
            <a:spLocks noGrp="1"/>
          </p:cNvSpPr>
          <p:nvPr>
            <p:ph type="sldNum" sz="quarter" idx="12"/>
          </p:nvPr>
        </p:nvSpPr>
        <p:spPr/>
        <p:txBody>
          <a:bodyPr/>
          <a:lstStyle/>
          <a:p>
            <a:pPr>
              <a:defRPr/>
            </a:pPr>
            <a:fld id="{B853B906-A380-4D10-92C1-BB9F366D5D6D}" type="slidenum">
              <a:rPr lang="es-ES" smtClean="0"/>
              <a:pPr>
                <a:defRPr/>
              </a:pPr>
              <a:t>30</a:t>
            </a:fld>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6868" name="8 Grupo"/>
          <p:cNvGrpSpPr>
            <a:grpSpLocks/>
          </p:cNvGrpSpPr>
          <p:nvPr/>
        </p:nvGrpSpPr>
        <p:grpSpPr bwMode="auto">
          <a:xfrm>
            <a:off x="2786063" y="6072188"/>
            <a:ext cx="6215062" cy="635000"/>
            <a:chOff x="357158" y="6072206"/>
            <a:chExt cx="6215090" cy="634189"/>
          </a:xfrm>
        </p:grpSpPr>
        <p:sp>
          <p:nvSpPr>
            <p:cNvPr id="36877"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6878"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85750" y="1500188"/>
          <a:ext cx="8643938" cy="4119812"/>
        </p:xfrm>
        <a:graphic>
          <a:graphicData uri="http://schemas.openxmlformats.org/drawingml/2006/table">
            <a:tbl>
              <a:tblPr firstRow="1" bandRow="1">
                <a:tableStyleId>{5C22544A-7EE6-4342-B048-85BDC9FD1C3A}</a:tableStyleId>
              </a:tblPr>
              <a:tblGrid>
                <a:gridCol w="8643938">
                  <a:extLst>
                    <a:ext uri="{9D8B030D-6E8A-4147-A177-3AD203B41FA5}">
                      <a16:colId xmlns:a16="http://schemas.microsoft.com/office/drawing/2014/main" xmlns="" val="20000"/>
                    </a:ext>
                  </a:extLst>
                </a:gridCol>
              </a:tblGrid>
              <a:tr h="370786">
                <a:tc>
                  <a:txBody>
                    <a:bodyPr/>
                    <a:lstStyle/>
                    <a:p>
                      <a:r>
                        <a:rPr lang="es-ES" sz="1800" dirty="0"/>
                        <a:t>Procedimiento</a:t>
                      </a:r>
                    </a:p>
                  </a:txBody>
                  <a:tcPr marL="91439" marR="91439" marT="45713" marB="45713"/>
                </a:tc>
                <a:extLst>
                  <a:ext uri="{0D108BD9-81ED-4DB2-BD59-A6C34878D82A}">
                    <a16:rowId xmlns:a16="http://schemas.microsoft.com/office/drawing/2014/main" xmlns="" val="10000"/>
                  </a:ext>
                </a:extLst>
              </a:tr>
              <a:tr h="3748776">
                <a:tc>
                  <a:txBody>
                    <a:bodyPr/>
                    <a:lstStyle/>
                    <a:p>
                      <a:r>
                        <a:rPr lang="es-ES" sz="2400" baseline="0" dirty="0"/>
                        <a:t>A cada elemento le asignamos un numero ( la población es de 500 elementos y requerimos tres dígitos: 001,002,…000).</a:t>
                      </a:r>
                    </a:p>
                    <a:p>
                      <a:r>
                        <a:rPr lang="es-ES" sz="2400" baseline="0" dirty="0"/>
                        <a:t>Se genera una secuencia de 20 (tamaño de muestra) números aleatorios de tres dígitos. Se puede utilizar una tabla de números aleatorios o una calculadora que los genere o bien cualquier software estadístico.</a:t>
                      </a:r>
                    </a:p>
                    <a:p>
                      <a:r>
                        <a:rPr lang="es-ES" sz="2400" baseline="0" dirty="0"/>
                        <a:t>Si usamos la tabla de números aleatorio, debemos seleccionar un punto aleatorio de partida y determinar la secuencia ya sea por fila o columna</a:t>
                      </a:r>
                      <a:r>
                        <a:rPr lang="es-ES" sz="1800" baseline="0" dirty="0"/>
                        <a:t>. </a:t>
                      </a:r>
                    </a:p>
                  </a:txBody>
                  <a:tcPr marL="91439" marR="91439" marT="45713" marB="45713"/>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B3E131D8-53DD-4142-A3C8-8AF492F8075D}"/>
              </a:ext>
            </a:extLst>
          </p:cNvPr>
          <p:cNvSpPr>
            <a:spLocks noGrp="1"/>
          </p:cNvSpPr>
          <p:nvPr>
            <p:ph type="sldNum" sz="quarter" idx="12"/>
          </p:nvPr>
        </p:nvSpPr>
        <p:spPr/>
        <p:txBody>
          <a:bodyPr/>
          <a:lstStyle/>
          <a:p>
            <a:pPr>
              <a:defRPr/>
            </a:pPr>
            <a:fld id="{B853B906-A380-4D10-92C1-BB9F366D5D6D}" type="slidenum">
              <a:rPr lang="es-ES" smtClean="0"/>
              <a:pPr>
                <a:defRPr/>
              </a:pPr>
              <a:t>31</a:t>
            </a:fld>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7892" name="8 Grupo"/>
          <p:cNvGrpSpPr>
            <a:grpSpLocks/>
          </p:cNvGrpSpPr>
          <p:nvPr/>
        </p:nvGrpSpPr>
        <p:grpSpPr bwMode="auto">
          <a:xfrm>
            <a:off x="2786063" y="6072188"/>
            <a:ext cx="6215062" cy="635000"/>
            <a:chOff x="357158" y="6072206"/>
            <a:chExt cx="6215090" cy="634189"/>
          </a:xfrm>
        </p:grpSpPr>
        <p:sp>
          <p:nvSpPr>
            <p:cNvPr id="37901"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7902"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428625" y="1357313"/>
          <a:ext cx="8358188" cy="4673600"/>
        </p:xfrm>
        <a:graphic>
          <a:graphicData uri="http://schemas.openxmlformats.org/drawingml/2006/table">
            <a:tbl>
              <a:tblPr firstRow="1" bandRow="1">
                <a:tableStyleId>{5C22544A-7EE6-4342-B048-85BDC9FD1C3A}</a:tableStyleId>
              </a:tblPr>
              <a:tblGrid>
                <a:gridCol w="8358188">
                  <a:extLst>
                    <a:ext uri="{9D8B030D-6E8A-4147-A177-3AD203B41FA5}">
                      <a16:colId xmlns:a16="http://schemas.microsoft.com/office/drawing/2014/main" xmlns="" val="20000"/>
                    </a:ext>
                  </a:extLst>
                </a:gridCol>
              </a:tblGrid>
              <a:tr h="365785">
                <a:tc>
                  <a:txBody>
                    <a:bodyPr/>
                    <a:lstStyle/>
                    <a:p>
                      <a:r>
                        <a:rPr lang="es-ES" sz="1800" dirty="0"/>
                        <a:t>Desarrollo y operaciones: </a:t>
                      </a:r>
                    </a:p>
                  </a:txBody>
                  <a:tcPr marL="91439" marR="91439" marT="45723" marB="45723"/>
                </a:tc>
                <a:extLst>
                  <a:ext uri="{0D108BD9-81ED-4DB2-BD59-A6C34878D82A}">
                    <a16:rowId xmlns:a16="http://schemas.microsoft.com/office/drawing/2014/main" xmlns="" val="10000"/>
                  </a:ext>
                </a:extLst>
              </a:tr>
              <a:tr h="4307815">
                <a:tc>
                  <a:txBody>
                    <a:bodyPr/>
                    <a:lstStyle/>
                    <a:p>
                      <a:r>
                        <a:rPr lang="es-ES" sz="1800" dirty="0"/>
                        <a:t>.</a:t>
                      </a:r>
                      <a:r>
                        <a:rPr lang="es-ES" sz="1600" dirty="0"/>
                        <a:t>Usamos</a:t>
                      </a:r>
                      <a:r>
                        <a:rPr lang="es-ES" sz="1600" baseline="0" dirty="0"/>
                        <a:t> la tabla de números aleatorios de Mendenhall: tabla10 paginas   706-707. Esta tablea presenta grupos de dígitos de cinco en cinco </a:t>
                      </a:r>
                      <a:endParaRPr lang="es-ES" sz="1600" dirty="0"/>
                    </a:p>
                    <a:p>
                      <a:r>
                        <a:rPr lang="es-ES" sz="1600" dirty="0"/>
                        <a:t>.Seleccionamos el punto de partida:</a:t>
                      </a:r>
                      <a:r>
                        <a:rPr lang="es-ES" sz="1600" baseline="0" dirty="0"/>
                        <a:t> columna1 y fila 1 y escogemos la fila para seleccionar la secuencia de 20 números.</a:t>
                      </a:r>
                    </a:p>
                    <a:p>
                      <a:r>
                        <a:rPr lang="es-ES" sz="1600" baseline="0" dirty="0"/>
                        <a:t>En la intersección de la fila 1 columna 1 el numero aleatorio que se observa es 10480, este es el punto de partida para seccionar en fila la secuencia:    </a:t>
                      </a:r>
                      <a:endParaRPr lang="es-ES" sz="1600" dirty="0"/>
                    </a:p>
                    <a:p>
                      <a:r>
                        <a:rPr lang="es-ES" sz="1600" dirty="0"/>
                        <a:t>.10480  15011  01536  02011  81647  91646  69179  14194  62590  …</a:t>
                      </a:r>
                    </a:p>
                    <a:p>
                      <a:r>
                        <a:rPr lang="es-ES" sz="1600" dirty="0"/>
                        <a:t>. </a:t>
                      </a:r>
                    </a:p>
                    <a:p>
                      <a:r>
                        <a:rPr lang="es-ES" sz="1600" dirty="0"/>
                        <a:t>  la secuencia de números</a:t>
                      </a:r>
                      <a:r>
                        <a:rPr lang="es-ES" sz="1600" baseline="0" dirty="0"/>
                        <a:t> de tres dígitos es: 104, 801, 501, 101, 536, 020, 118, 164, 791, 646, 691, 791, 419, 462, 590,… </a:t>
                      </a:r>
                      <a:endParaRPr lang="es-ES" sz="1600" dirty="0"/>
                    </a:p>
                    <a:p>
                      <a:r>
                        <a:rPr lang="es-ES" sz="1600" dirty="0"/>
                        <a:t>. De estos escogemos los 20 que están</a:t>
                      </a:r>
                      <a:r>
                        <a:rPr lang="es-ES" sz="1600" baseline="0" dirty="0"/>
                        <a:t> identificados para cada elemento que debemos incluir en la muestra: 104, 301 (801-500), 001(501-500), 101, 036 (536-500), 020, 118, 164, 291(791-500),419, 462, 090(590-500), etc., </a:t>
                      </a:r>
                      <a:endParaRPr lang="es-ES" sz="1800" dirty="0"/>
                    </a:p>
                  </a:txBody>
                  <a:tcPr marL="91439" marR="91439" marT="45723" marB="45723"/>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F88D9894-F4CD-4A8C-927F-429D381B704D}"/>
              </a:ext>
            </a:extLst>
          </p:cNvPr>
          <p:cNvSpPr>
            <a:spLocks noGrp="1"/>
          </p:cNvSpPr>
          <p:nvPr>
            <p:ph type="sldNum" sz="quarter" idx="12"/>
          </p:nvPr>
        </p:nvSpPr>
        <p:spPr/>
        <p:txBody>
          <a:bodyPr/>
          <a:lstStyle/>
          <a:p>
            <a:pPr>
              <a:defRPr/>
            </a:pPr>
            <a:fld id="{B853B906-A380-4D10-92C1-BB9F366D5D6D}" type="slidenum">
              <a:rPr lang="es-ES" smtClean="0"/>
              <a:pPr>
                <a:defRPr/>
              </a:pPr>
              <a:t>32</a:t>
            </a:fld>
            <a:endParaRPr lang="es-E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38916" name="8 Grupo"/>
          <p:cNvGrpSpPr>
            <a:grpSpLocks/>
          </p:cNvGrpSpPr>
          <p:nvPr/>
        </p:nvGrpSpPr>
        <p:grpSpPr bwMode="auto">
          <a:xfrm>
            <a:off x="2786063" y="6072188"/>
            <a:ext cx="6215062" cy="635000"/>
            <a:chOff x="357158" y="6072206"/>
            <a:chExt cx="6215090" cy="634189"/>
          </a:xfrm>
        </p:grpSpPr>
        <p:sp>
          <p:nvSpPr>
            <p:cNvPr id="39000"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39001"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500063" y="1285875"/>
          <a:ext cx="3643312" cy="4287842"/>
        </p:xfrm>
        <a:graphic>
          <a:graphicData uri="http://schemas.openxmlformats.org/drawingml/2006/table">
            <a:tbl>
              <a:tblPr firstRow="1" bandRow="1">
                <a:tableStyleId>{5C22544A-7EE6-4342-B048-85BDC9FD1C3A}</a:tableStyleId>
              </a:tblPr>
              <a:tblGrid>
                <a:gridCol w="1821656">
                  <a:extLst>
                    <a:ext uri="{9D8B030D-6E8A-4147-A177-3AD203B41FA5}">
                      <a16:colId xmlns:a16="http://schemas.microsoft.com/office/drawing/2014/main" xmlns="" val="20000"/>
                    </a:ext>
                  </a:extLst>
                </a:gridCol>
                <a:gridCol w="1821656">
                  <a:extLst>
                    <a:ext uri="{9D8B030D-6E8A-4147-A177-3AD203B41FA5}">
                      <a16:colId xmlns:a16="http://schemas.microsoft.com/office/drawing/2014/main" xmlns="" val="20001"/>
                    </a:ext>
                  </a:extLst>
                </a:gridCol>
              </a:tblGrid>
              <a:tr h="579162">
                <a:tc gridSpan="2">
                  <a:txBody>
                    <a:bodyPr/>
                    <a:lstStyle/>
                    <a:p>
                      <a:r>
                        <a:rPr lang="es-ES" sz="1600" dirty="0"/>
                        <a:t>20 elementos que debe</a:t>
                      </a:r>
                      <a:r>
                        <a:rPr lang="es-ES" sz="1600" baseline="0" dirty="0"/>
                        <a:t> incluirse en la muestra</a:t>
                      </a:r>
                      <a:endParaRPr lang="es-ES" sz="1600" dirty="0"/>
                    </a:p>
                  </a:txBody>
                  <a:tcPr marL="91439" marR="91439" marT="45723" marB="45723"/>
                </a:tc>
                <a:tc hMerge="1">
                  <a:txBody>
                    <a:bodyPr/>
                    <a:lstStyle/>
                    <a:p>
                      <a:endParaRPr lang="es-ES" dirty="0"/>
                    </a:p>
                  </a:txBody>
                  <a:tcPr/>
                </a:tc>
                <a:extLst>
                  <a:ext uri="{0D108BD9-81ED-4DB2-BD59-A6C34878D82A}">
                    <a16:rowId xmlns:a16="http://schemas.microsoft.com/office/drawing/2014/main" xmlns="" val="10000"/>
                  </a:ext>
                </a:extLst>
              </a:tr>
              <a:tr h="370868">
                <a:tc>
                  <a:txBody>
                    <a:bodyPr/>
                    <a:lstStyle/>
                    <a:p>
                      <a:pPr algn="ctr"/>
                      <a:r>
                        <a:rPr lang="es-ES" sz="1600" b="1" dirty="0"/>
                        <a:t>104</a:t>
                      </a:r>
                    </a:p>
                  </a:txBody>
                  <a:tcPr marL="91439" marR="91439" marT="45723" marB="45723"/>
                </a:tc>
                <a:tc>
                  <a:txBody>
                    <a:bodyPr/>
                    <a:lstStyle/>
                    <a:p>
                      <a:pPr algn="ctr"/>
                      <a:r>
                        <a:rPr lang="es-ES" sz="1600" b="1" dirty="0"/>
                        <a:t>191</a:t>
                      </a:r>
                    </a:p>
                  </a:txBody>
                  <a:tcPr marL="91439" marR="91439" marT="45723" marB="45723"/>
                </a:tc>
                <a:extLst>
                  <a:ext uri="{0D108BD9-81ED-4DB2-BD59-A6C34878D82A}">
                    <a16:rowId xmlns:a16="http://schemas.microsoft.com/office/drawing/2014/main" xmlns="" val="10001"/>
                  </a:ext>
                </a:extLst>
              </a:tr>
              <a:tr h="370868">
                <a:tc>
                  <a:txBody>
                    <a:bodyPr/>
                    <a:lstStyle/>
                    <a:p>
                      <a:pPr algn="ctr"/>
                      <a:r>
                        <a:rPr lang="es-ES" sz="1600" b="1" dirty="0"/>
                        <a:t>301</a:t>
                      </a:r>
                    </a:p>
                  </a:txBody>
                  <a:tcPr marL="91439" marR="91439" marT="45723" marB="45723"/>
                </a:tc>
                <a:tc>
                  <a:txBody>
                    <a:bodyPr/>
                    <a:lstStyle/>
                    <a:p>
                      <a:pPr algn="ctr"/>
                      <a:r>
                        <a:rPr lang="es-ES" sz="1600" b="1" dirty="0"/>
                        <a:t>419</a:t>
                      </a:r>
                    </a:p>
                  </a:txBody>
                  <a:tcPr marL="91439" marR="91439" marT="45723" marB="45723"/>
                </a:tc>
                <a:extLst>
                  <a:ext uri="{0D108BD9-81ED-4DB2-BD59-A6C34878D82A}">
                    <a16:rowId xmlns:a16="http://schemas.microsoft.com/office/drawing/2014/main" xmlns="" val="10002"/>
                  </a:ext>
                </a:extLst>
              </a:tr>
              <a:tr h="370868">
                <a:tc>
                  <a:txBody>
                    <a:bodyPr/>
                    <a:lstStyle/>
                    <a:p>
                      <a:pPr algn="ctr"/>
                      <a:r>
                        <a:rPr lang="es-ES" sz="1600" b="1" dirty="0"/>
                        <a:t>001</a:t>
                      </a:r>
                    </a:p>
                  </a:txBody>
                  <a:tcPr marL="91439" marR="91439" marT="45723" marB="45723"/>
                </a:tc>
                <a:tc>
                  <a:txBody>
                    <a:bodyPr/>
                    <a:lstStyle/>
                    <a:p>
                      <a:pPr algn="ctr"/>
                      <a:r>
                        <a:rPr lang="es-ES" sz="1600" b="1" dirty="0"/>
                        <a:t>446</a:t>
                      </a:r>
                    </a:p>
                  </a:txBody>
                  <a:tcPr marL="91439" marR="91439" marT="45723" marB="45723"/>
                </a:tc>
                <a:extLst>
                  <a:ext uri="{0D108BD9-81ED-4DB2-BD59-A6C34878D82A}">
                    <a16:rowId xmlns:a16="http://schemas.microsoft.com/office/drawing/2014/main" xmlns="" val="10003"/>
                  </a:ext>
                </a:extLst>
              </a:tr>
              <a:tr h="370868">
                <a:tc>
                  <a:txBody>
                    <a:bodyPr/>
                    <a:lstStyle/>
                    <a:p>
                      <a:pPr algn="ctr"/>
                      <a:r>
                        <a:rPr lang="es-ES" sz="1600" b="1" dirty="0"/>
                        <a:t>101</a:t>
                      </a:r>
                    </a:p>
                  </a:txBody>
                  <a:tcPr marL="91439" marR="91439" marT="45723" marB="45723"/>
                </a:tc>
                <a:tc>
                  <a:txBody>
                    <a:bodyPr/>
                    <a:lstStyle/>
                    <a:p>
                      <a:pPr algn="ctr"/>
                      <a:r>
                        <a:rPr lang="es-ES" sz="1600" b="1" dirty="0"/>
                        <a:t>259</a:t>
                      </a:r>
                    </a:p>
                  </a:txBody>
                  <a:tcPr marL="91439" marR="91439" marT="45723" marB="45723"/>
                </a:tc>
                <a:extLst>
                  <a:ext uri="{0D108BD9-81ED-4DB2-BD59-A6C34878D82A}">
                    <a16:rowId xmlns:a16="http://schemas.microsoft.com/office/drawing/2014/main" xmlns="" val="10004"/>
                  </a:ext>
                </a:extLst>
              </a:tr>
              <a:tr h="370868">
                <a:tc>
                  <a:txBody>
                    <a:bodyPr/>
                    <a:lstStyle/>
                    <a:p>
                      <a:pPr algn="ctr"/>
                      <a:r>
                        <a:rPr lang="es-ES" sz="1600" b="1" dirty="0"/>
                        <a:t>036</a:t>
                      </a:r>
                    </a:p>
                  </a:txBody>
                  <a:tcPr marL="91439" marR="91439" marT="45723" marB="45723"/>
                </a:tc>
                <a:tc>
                  <a:txBody>
                    <a:bodyPr/>
                    <a:lstStyle/>
                    <a:p>
                      <a:pPr algn="ctr"/>
                      <a:r>
                        <a:rPr lang="es-ES" sz="1600" b="1" dirty="0"/>
                        <a:t>303</a:t>
                      </a:r>
                    </a:p>
                  </a:txBody>
                  <a:tcPr marL="91439" marR="91439" marT="45723" marB="45723"/>
                </a:tc>
                <a:extLst>
                  <a:ext uri="{0D108BD9-81ED-4DB2-BD59-A6C34878D82A}">
                    <a16:rowId xmlns:a16="http://schemas.microsoft.com/office/drawing/2014/main" xmlns="" val="10005"/>
                  </a:ext>
                </a:extLst>
              </a:tr>
              <a:tr h="370868">
                <a:tc>
                  <a:txBody>
                    <a:bodyPr/>
                    <a:lstStyle/>
                    <a:p>
                      <a:pPr algn="ctr"/>
                      <a:r>
                        <a:rPr lang="es-ES" sz="1600" b="1" dirty="0"/>
                        <a:t>020</a:t>
                      </a:r>
                    </a:p>
                  </a:txBody>
                  <a:tcPr marL="91439" marR="91439" marT="45723" marB="45723"/>
                </a:tc>
                <a:tc>
                  <a:txBody>
                    <a:bodyPr/>
                    <a:lstStyle/>
                    <a:p>
                      <a:pPr algn="ctr"/>
                      <a:r>
                        <a:rPr lang="es-ES" sz="1600" b="1" dirty="0"/>
                        <a:t>120</a:t>
                      </a:r>
                    </a:p>
                  </a:txBody>
                  <a:tcPr marL="91439" marR="91439" marT="45723" marB="45723"/>
                </a:tc>
                <a:extLst>
                  <a:ext uri="{0D108BD9-81ED-4DB2-BD59-A6C34878D82A}">
                    <a16:rowId xmlns:a16="http://schemas.microsoft.com/office/drawing/2014/main" xmlns="" val="10006"/>
                  </a:ext>
                </a:extLst>
              </a:tr>
              <a:tr h="370868">
                <a:tc>
                  <a:txBody>
                    <a:bodyPr/>
                    <a:lstStyle/>
                    <a:p>
                      <a:pPr algn="ctr"/>
                      <a:r>
                        <a:rPr lang="es-ES" sz="1600" b="1" dirty="0"/>
                        <a:t>118</a:t>
                      </a:r>
                    </a:p>
                  </a:txBody>
                  <a:tcPr marL="91439" marR="91439" marT="45723" marB="45723"/>
                </a:tc>
                <a:tc>
                  <a:txBody>
                    <a:bodyPr/>
                    <a:lstStyle/>
                    <a:p>
                      <a:pPr algn="ctr"/>
                      <a:r>
                        <a:rPr lang="es-ES" sz="1600" b="1" dirty="0"/>
                        <a:t>220</a:t>
                      </a:r>
                    </a:p>
                  </a:txBody>
                  <a:tcPr marL="91439" marR="91439" marT="45723" marB="45723"/>
                </a:tc>
                <a:extLst>
                  <a:ext uri="{0D108BD9-81ED-4DB2-BD59-A6C34878D82A}">
                    <a16:rowId xmlns:a16="http://schemas.microsoft.com/office/drawing/2014/main" xmlns="" val="10007"/>
                  </a:ext>
                </a:extLst>
              </a:tr>
              <a:tr h="370868">
                <a:tc>
                  <a:txBody>
                    <a:bodyPr/>
                    <a:lstStyle/>
                    <a:p>
                      <a:pPr algn="ctr"/>
                      <a:r>
                        <a:rPr lang="es-ES" sz="1600" b="1" dirty="0"/>
                        <a:t>164</a:t>
                      </a:r>
                    </a:p>
                  </a:txBody>
                  <a:tcPr marL="91439" marR="91439" marT="45723" marB="45723"/>
                </a:tc>
                <a:tc>
                  <a:txBody>
                    <a:bodyPr/>
                    <a:lstStyle/>
                    <a:p>
                      <a:pPr algn="ctr"/>
                      <a:r>
                        <a:rPr lang="es-ES" sz="1600" b="1" dirty="0"/>
                        <a:t>469</a:t>
                      </a:r>
                    </a:p>
                  </a:txBody>
                  <a:tcPr marL="91439" marR="91439" marT="45723" marB="45723"/>
                </a:tc>
                <a:extLst>
                  <a:ext uri="{0D108BD9-81ED-4DB2-BD59-A6C34878D82A}">
                    <a16:rowId xmlns:a16="http://schemas.microsoft.com/office/drawing/2014/main" xmlns="" val="10008"/>
                  </a:ext>
                </a:extLst>
              </a:tr>
              <a:tr h="370868">
                <a:tc>
                  <a:txBody>
                    <a:bodyPr/>
                    <a:lstStyle/>
                    <a:p>
                      <a:pPr algn="ctr"/>
                      <a:r>
                        <a:rPr lang="es-ES" sz="1600" b="1" dirty="0"/>
                        <a:t>291</a:t>
                      </a:r>
                    </a:p>
                  </a:txBody>
                  <a:tcPr marL="91439" marR="91439" marT="45723" marB="45723"/>
                </a:tc>
                <a:tc>
                  <a:txBody>
                    <a:bodyPr/>
                    <a:lstStyle/>
                    <a:p>
                      <a:pPr algn="ctr"/>
                      <a:r>
                        <a:rPr lang="es-ES" sz="1600" b="1" dirty="0"/>
                        <a:t>495</a:t>
                      </a:r>
                    </a:p>
                  </a:txBody>
                  <a:tcPr marL="91439" marR="91439" marT="45723" marB="45723"/>
                </a:tc>
                <a:extLst>
                  <a:ext uri="{0D108BD9-81ED-4DB2-BD59-A6C34878D82A}">
                    <a16:rowId xmlns:a16="http://schemas.microsoft.com/office/drawing/2014/main" xmlns="" val="10009"/>
                  </a:ext>
                </a:extLst>
              </a:tr>
              <a:tr h="370868">
                <a:tc>
                  <a:txBody>
                    <a:bodyPr/>
                    <a:lstStyle/>
                    <a:p>
                      <a:pPr algn="ctr"/>
                      <a:r>
                        <a:rPr lang="es-ES" sz="1600" b="1" dirty="0"/>
                        <a:t>146</a:t>
                      </a:r>
                    </a:p>
                  </a:txBody>
                  <a:tcPr marL="91439" marR="91439" marT="45723" marB="45723"/>
                </a:tc>
                <a:tc>
                  <a:txBody>
                    <a:bodyPr/>
                    <a:lstStyle/>
                    <a:p>
                      <a:pPr algn="ctr"/>
                      <a:r>
                        <a:rPr lang="es-ES" sz="1600" b="1" dirty="0"/>
                        <a:t>209</a:t>
                      </a:r>
                    </a:p>
                  </a:txBody>
                  <a:tcPr marL="91439" marR="91439" marT="45723" marB="45723"/>
                </a:tc>
                <a:extLst>
                  <a:ext uri="{0D108BD9-81ED-4DB2-BD59-A6C34878D82A}">
                    <a16:rowId xmlns:a16="http://schemas.microsoft.com/office/drawing/2014/main" xmlns="" val="10010"/>
                  </a:ext>
                </a:extLst>
              </a:tr>
            </a:tbl>
          </a:graphicData>
        </a:graphic>
      </p:graphicFrame>
      <p:graphicFrame>
        <p:nvGraphicFramePr>
          <p:cNvPr id="12" name="11 Tabla"/>
          <p:cNvGraphicFramePr>
            <a:graphicFrameLocks noGrp="1"/>
          </p:cNvGraphicFramePr>
          <p:nvPr/>
        </p:nvGraphicFramePr>
        <p:xfrm>
          <a:off x="4429125" y="1285875"/>
          <a:ext cx="3643314" cy="4287842"/>
        </p:xfrm>
        <a:graphic>
          <a:graphicData uri="http://schemas.openxmlformats.org/drawingml/2006/table">
            <a:tbl>
              <a:tblPr firstRow="1" bandRow="1">
                <a:tableStyleId>{5C22544A-7EE6-4342-B048-85BDC9FD1C3A}</a:tableStyleId>
              </a:tblPr>
              <a:tblGrid>
                <a:gridCol w="1821657">
                  <a:extLst>
                    <a:ext uri="{9D8B030D-6E8A-4147-A177-3AD203B41FA5}">
                      <a16:colId xmlns:a16="http://schemas.microsoft.com/office/drawing/2014/main" xmlns="" val="20000"/>
                    </a:ext>
                  </a:extLst>
                </a:gridCol>
                <a:gridCol w="1821657">
                  <a:extLst>
                    <a:ext uri="{9D8B030D-6E8A-4147-A177-3AD203B41FA5}">
                      <a16:colId xmlns:a16="http://schemas.microsoft.com/office/drawing/2014/main" xmlns="" val="20001"/>
                    </a:ext>
                  </a:extLst>
                </a:gridCol>
              </a:tblGrid>
              <a:tr h="579162">
                <a:tc gridSpan="2">
                  <a:txBody>
                    <a:bodyPr/>
                    <a:lstStyle/>
                    <a:p>
                      <a:r>
                        <a:rPr lang="es-ES" sz="1600" dirty="0"/>
                        <a:t>20 elementos que debe</a:t>
                      </a:r>
                      <a:r>
                        <a:rPr lang="es-ES" sz="1600" baseline="0" dirty="0"/>
                        <a:t> incluirse en la muestra (ordenados)</a:t>
                      </a:r>
                      <a:endParaRPr lang="es-ES" sz="1600" dirty="0"/>
                    </a:p>
                  </a:txBody>
                  <a:tcPr marL="91439" marR="91439" marT="45723" marB="45723"/>
                </a:tc>
                <a:tc hMerge="1">
                  <a:txBody>
                    <a:bodyPr/>
                    <a:lstStyle/>
                    <a:p>
                      <a:endParaRPr lang="es-ES" dirty="0"/>
                    </a:p>
                  </a:txBody>
                  <a:tcPr/>
                </a:tc>
                <a:extLst>
                  <a:ext uri="{0D108BD9-81ED-4DB2-BD59-A6C34878D82A}">
                    <a16:rowId xmlns:a16="http://schemas.microsoft.com/office/drawing/2014/main" xmlns="" val="10000"/>
                  </a:ext>
                </a:extLst>
              </a:tr>
              <a:tr h="370868">
                <a:tc>
                  <a:txBody>
                    <a:bodyPr/>
                    <a:lstStyle/>
                    <a:p>
                      <a:pPr algn="ctr"/>
                      <a:r>
                        <a:rPr lang="es-ES" sz="1600" dirty="0"/>
                        <a:t>001</a:t>
                      </a:r>
                    </a:p>
                  </a:txBody>
                  <a:tcPr marL="91439" marR="91439" marT="45723" marB="45723"/>
                </a:tc>
                <a:tc>
                  <a:txBody>
                    <a:bodyPr/>
                    <a:lstStyle/>
                    <a:p>
                      <a:pPr algn="ctr"/>
                      <a:r>
                        <a:rPr lang="es-ES" sz="1600" dirty="0"/>
                        <a:t>209</a:t>
                      </a:r>
                    </a:p>
                  </a:txBody>
                  <a:tcPr marL="91439" marR="91439" marT="45723" marB="45723"/>
                </a:tc>
                <a:extLst>
                  <a:ext uri="{0D108BD9-81ED-4DB2-BD59-A6C34878D82A}">
                    <a16:rowId xmlns:a16="http://schemas.microsoft.com/office/drawing/2014/main" xmlns="" val="10001"/>
                  </a:ext>
                </a:extLst>
              </a:tr>
              <a:tr h="3708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a:t>020</a:t>
                      </a:r>
                    </a:p>
                  </a:txBody>
                  <a:tcPr marL="91439" marR="91439" marT="45723" marB="45723"/>
                </a:tc>
                <a:tc>
                  <a:txBody>
                    <a:bodyPr/>
                    <a:lstStyle/>
                    <a:p>
                      <a:pPr algn="ctr"/>
                      <a:r>
                        <a:rPr lang="es-ES" sz="1600" dirty="0"/>
                        <a:t>220</a:t>
                      </a:r>
                    </a:p>
                  </a:txBody>
                  <a:tcPr marL="91439" marR="91439" marT="45723" marB="45723"/>
                </a:tc>
                <a:extLst>
                  <a:ext uri="{0D108BD9-81ED-4DB2-BD59-A6C34878D82A}">
                    <a16:rowId xmlns:a16="http://schemas.microsoft.com/office/drawing/2014/main" xmlns="" val="10002"/>
                  </a:ext>
                </a:extLst>
              </a:tr>
              <a:tr h="370868">
                <a:tc>
                  <a:txBody>
                    <a:bodyPr/>
                    <a:lstStyle/>
                    <a:p>
                      <a:pPr algn="ctr"/>
                      <a:r>
                        <a:rPr lang="es-ES" sz="1600" dirty="0"/>
                        <a:t>036</a:t>
                      </a:r>
                    </a:p>
                  </a:txBody>
                  <a:tcPr marL="91439" marR="91439" marT="45723" marB="45723"/>
                </a:tc>
                <a:tc>
                  <a:txBody>
                    <a:bodyPr/>
                    <a:lstStyle/>
                    <a:p>
                      <a:pPr algn="ctr"/>
                      <a:r>
                        <a:rPr lang="es-ES" sz="1600" dirty="0"/>
                        <a:t>259</a:t>
                      </a:r>
                    </a:p>
                  </a:txBody>
                  <a:tcPr marL="91439" marR="91439" marT="45723" marB="45723"/>
                </a:tc>
                <a:extLst>
                  <a:ext uri="{0D108BD9-81ED-4DB2-BD59-A6C34878D82A}">
                    <a16:rowId xmlns:a16="http://schemas.microsoft.com/office/drawing/2014/main" xmlns="" val="10003"/>
                  </a:ext>
                </a:extLst>
              </a:tr>
              <a:tr h="370868">
                <a:tc>
                  <a:txBody>
                    <a:bodyPr/>
                    <a:lstStyle/>
                    <a:p>
                      <a:pPr algn="ctr"/>
                      <a:r>
                        <a:rPr lang="es-ES" sz="1600" dirty="0"/>
                        <a:t>101</a:t>
                      </a:r>
                    </a:p>
                  </a:txBody>
                  <a:tcPr marL="91439" marR="91439" marT="45723" marB="45723"/>
                </a:tc>
                <a:tc>
                  <a:txBody>
                    <a:bodyPr/>
                    <a:lstStyle/>
                    <a:p>
                      <a:pPr algn="ctr"/>
                      <a:r>
                        <a:rPr lang="es-ES" sz="1600" dirty="0"/>
                        <a:t>291</a:t>
                      </a:r>
                    </a:p>
                  </a:txBody>
                  <a:tcPr marL="91439" marR="91439" marT="45723" marB="45723"/>
                </a:tc>
                <a:extLst>
                  <a:ext uri="{0D108BD9-81ED-4DB2-BD59-A6C34878D82A}">
                    <a16:rowId xmlns:a16="http://schemas.microsoft.com/office/drawing/2014/main" xmlns="" val="10004"/>
                  </a:ext>
                </a:extLst>
              </a:tr>
              <a:tr h="370868">
                <a:tc>
                  <a:txBody>
                    <a:bodyPr/>
                    <a:lstStyle/>
                    <a:p>
                      <a:pPr algn="ctr"/>
                      <a:r>
                        <a:rPr lang="es-ES" sz="1600" dirty="0"/>
                        <a:t>104</a:t>
                      </a:r>
                    </a:p>
                  </a:txBody>
                  <a:tcPr marL="91439" marR="91439" marT="45723" marB="45723"/>
                </a:tc>
                <a:tc>
                  <a:txBody>
                    <a:bodyPr/>
                    <a:lstStyle/>
                    <a:p>
                      <a:pPr algn="ctr"/>
                      <a:r>
                        <a:rPr lang="es-ES" sz="1600" dirty="0"/>
                        <a:t>301</a:t>
                      </a:r>
                    </a:p>
                  </a:txBody>
                  <a:tcPr marL="91439" marR="91439" marT="45723" marB="45723"/>
                </a:tc>
                <a:extLst>
                  <a:ext uri="{0D108BD9-81ED-4DB2-BD59-A6C34878D82A}">
                    <a16:rowId xmlns:a16="http://schemas.microsoft.com/office/drawing/2014/main" xmlns="" val="10005"/>
                  </a:ext>
                </a:extLst>
              </a:tr>
              <a:tr h="370868">
                <a:tc>
                  <a:txBody>
                    <a:bodyPr/>
                    <a:lstStyle/>
                    <a:p>
                      <a:pPr algn="ctr"/>
                      <a:r>
                        <a:rPr lang="es-ES" sz="1600" dirty="0"/>
                        <a:t>118</a:t>
                      </a:r>
                    </a:p>
                  </a:txBody>
                  <a:tcPr marL="91439" marR="91439" marT="45723" marB="45723"/>
                </a:tc>
                <a:tc>
                  <a:txBody>
                    <a:bodyPr/>
                    <a:lstStyle/>
                    <a:p>
                      <a:pPr algn="ctr"/>
                      <a:r>
                        <a:rPr lang="es-ES" sz="1600" dirty="0"/>
                        <a:t>303</a:t>
                      </a:r>
                    </a:p>
                  </a:txBody>
                  <a:tcPr marL="91439" marR="91439" marT="45723" marB="45723"/>
                </a:tc>
                <a:extLst>
                  <a:ext uri="{0D108BD9-81ED-4DB2-BD59-A6C34878D82A}">
                    <a16:rowId xmlns:a16="http://schemas.microsoft.com/office/drawing/2014/main" xmlns="" val="10006"/>
                  </a:ext>
                </a:extLst>
              </a:tr>
              <a:tr h="370868">
                <a:tc>
                  <a:txBody>
                    <a:bodyPr/>
                    <a:lstStyle/>
                    <a:p>
                      <a:pPr algn="ctr"/>
                      <a:r>
                        <a:rPr lang="es-ES" sz="1600" dirty="0"/>
                        <a:t>120</a:t>
                      </a:r>
                    </a:p>
                  </a:txBody>
                  <a:tcPr marL="91439" marR="91439" marT="45723" marB="45723"/>
                </a:tc>
                <a:tc>
                  <a:txBody>
                    <a:bodyPr/>
                    <a:lstStyle/>
                    <a:p>
                      <a:pPr algn="ctr"/>
                      <a:r>
                        <a:rPr lang="es-ES" sz="1600" dirty="0"/>
                        <a:t>419</a:t>
                      </a:r>
                    </a:p>
                  </a:txBody>
                  <a:tcPr marL="91439" marR="91439" marT="45723" marB="45723"/>
                </a:tc>
                <a:extLst>
                  <a:ext uri="{0D108BD9-81ED-4DB2-BD59-A6C34878D82A}">
                    <a16:rowId xmlns:a16="http://schemas.microsoft.com/office/drawing/2014/main" xmlns="" val="10007"/>
                  </a:ext>
                </a:extLst>
              </a:tr>
              <a:tr h="370868">
                <a:tc>
                  <a:txBody>
                    <a:bodyPr/>
                    <a:lstStyle/>
                    <a:p>
                      <a:pPr algn="ctr"/>
                      <a:r>
                        <a:rPr lang="es-ES" sz="1600" dirty="0"/>
                        <a:t>146</a:t>
                      </a:r>
                    </a:p>
                  </a:txBody>
                  <a:tcPr marL="91439" marR="91439" marT="45723" marB="45723"/>
                </a:tc>
                <a:tc>
                  <a:txBody>
                    <a:bodyPr/>
                    <a:lstStyle/>
                    <a:p>
                      <a:pPr algn="ctr"/>
                      <a:r>
                        <a:rPr lang="es-ES" sz="1600" dirty="0"/>
                        <a:t>446</a:t>
                      </a:r>
                    </a:p>
                  </a:txBody>
                  <a:tcPr marL="91439" marR="91439" marT="45723" marB="45723"/>
                </a:tc>
                <a:extLst>
                  <a:ext uri="{0D108BD9-81ED-4DB2-BD59-A6C34878D82A}">
                    <a16:rowId xmlns:a16="http://schemas.microsoft.com/office/drawing/2014/main" xmlns="" val="10008"/>
                  </a:ext>
                </a:extLst>
              </a:tr>
              <a:tr h="370868">
                <a:tc>
                  <a:txBody>
                    <a:bodyPr/>
                    <a:lstStyle/>
                    <a:p>
                      <a:pPr algn="ctr"/>
                      <a:r>
                        <a:rPr lang="es-ES" sz="1600" dirty="0"/>
                        <a:t>164</a:t>
                      </a:r>
                    </a:p>
                  </a:txBody>
                  <a:tcPr marL="91439" marR="91439" marT="45723" marB="45723"/>
                </a:tc>
                <a:tc>
                  <a:txBody>
                    <a:bodyPr/>
                    <a:lstStyle/>
                    <a:p>
                      <a:pPr algn="ctr"/>
                      <a:r>
                        <a:rPr lang="es-ES" sz="1600" dirty="0"/>
                        <a:t>469</a:t>
                      </a:r>
                    </a:p>
                  </a:txBody>
                  <a:tcPr marL="91439" marR="91439" marT="45723" marB="45723"/>
                </a:tc>
                <a:extLst>
                  <a:ext uri="{0D108BD9-81ED-4DB2-BD59-A6C34878D82A}">
                    <a16:rowId xmlns:a16="http://schemas.microsoft.com/office/drawing/2014/main" xmlns="" val="10009"/>
                  </a:ext>
                </a:extLst>
              </a:tr>
              <a:tr h="370868">
                <a:tc>
                  <a:txBody>
                    <a:bodyPr/>
                    <a:lstStyle/>
                    <a:p>
                      <a:pPr algn="ctr"/>
                      <a:r>
                        <a:rPr lang="es-ES" sz="1600" dirty="0"/>
                        <a:t>191</a:t>
                      </a:r>
                    </a:p>
                  </a:txBody>
                  <a:tcPr marL="91439" marR="91439" marT="45723" marB="45723"/>
                </a:tc>
                <a:tc>
                  <a:txBody>
                    <a:bodyPr/>
                    <a:lstStyle/>
                    <a:p>
                      <a:pPr algn="ctr"/>
                      <a:r>
                        <a:rPr lang="es-ES" sz="1600" dirty="0"/>
                        <a:t>495</a:t>
                      </a:r>
                    </a:p>
                  </a:txBody>
                  <a:tcPr marL="91439" marR="91439" marT="45723" marB="45723"/>
                </a:tc>
                <a:extLst>
                  <a:ext uri="{0D108BD9-81ED-4DB2-BD59-A6C34878D82A}">
                    <a16:rowId xmlns:a16="http://schemas.microsoft.com/office/drawing/2014/main" xmlns="" val="10010"/>
                  </a:ext>
                </a:extLst>
              </a:tr>
            </a:tbl>
          </a:graphicData>
        </a:graphic>
      </p:graphicFrame>
      <p:graphicFrame>
        <p:nvGraphicFramePr>
          <p:cNvPr id="13" name="12 Tabla"/>
          <p:cNvGraphicFramePr>
            <a:graphicFrameLocks noGrp="1"/>
          </p:cNvGraphicFramePr>
          <p:nvPr/>
        </p:nvGraphicFramePr>
        <p:xfrm>
          <a:off x="4572000" y="5715000"/>
          <a:ext cx="3429000" cy="701675"/>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xmlns="" val="20000"/>
                    </a:ext>
                  </a:extLst>
                </a:gridCol>
              </a:tblGrid>
              <a:tr h="3355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a:t>Resultados y soluciones</a:t>
                      </a:r>
                      <a:endParaRPr lang="es-ES" sz="1600" dirty="0"/>
                    </a:p>
                  </a:txBody>
                  <a:tcPr marL="91439" marR="91439" marT="45761" marB="45761"/>
                </a:tc>
                <a:extLst>
                  <a:ext uri="{0D108BD9-81ED-4DB2-BD59-A6C34878D82A}">
                    <a16:rowId xmlns:a16="http://schemas.microsoft.com/office/drawing/2014/main" xmlns="" val="10000"/>
                  </a:ext>
                </a:extLst>
              </a:tr>
              <a:tr h="366091">
                <a:tc>
                  <a:txBody>
                    <a:bodyPr/>
                    <a:lstStyle/>
                    <a:p>
                      <a:pPr algn="ctr"/>
                      <a:endParaRPr lang="es-ES" sz="1800" dirty="0"/>
                    </a:p>
                  </a:txBody>
                  <a:tcPr marL="91439" marR="91439" marT="45761" marB="4576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38999" name="Object 2"/>
              <p:cNvSpPr txBox="1"/>
              <p:nvPr/>
            </p:nvSpPr>
            <p:spPr bwMode="auto">
              <a:xfrm>
                <a:off x="4714875" y="6072188"/>
                <a:ext cx="1701800" cy="39370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𝑋</m:t>
                          </m:r>
                        </m:e>
                        <m:sub>
                          <m:r>
                            <a:rPr lang="es-MX" i="1">
                              <a:solidFill>
                                <a:srgbClr val="000000"/>
                              </a:solidFill>
                              <a:latin typeface="Cambria Math" panose="02040503050406030204" pitchFamily="18" charset="0"/>
                            </a:rPr>
                            <m:t>𝑖</m:t>
                          </m:r>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𝑁</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500</m:t>
                          </m:r>
                        </m:den>
                      </m:f>
                      <m:r>
                        <a:rPr lang="es-MX" i="1">
                          <a:solidFill>
                            <a:srgbClr val="000000"/>
                          </a:solidFill>
                          <a:latin typeface="Cambria Math" panose="02040503050406030204" pitchFamily="18" charset="0"/>
                        </a:rPr>
                        <m:t>=0.0020</m:t>
                      </m:r>
                    </m:oMath>
                  </m:oMathPara>
                </a14:m>
                <a:endParaRPr lang="es-MX"/>
              </a:p>
            </p:txBody>
          </p:sp>
        </mc:Choice>
        <mc:Fallback xmlns="">
          <p:sp>
            <p:nvSpPr>
              <p:cNvPr id="38999" name="Object 2"/>
              <p:cNvSpPr txBox="1">
                <a:spLocks noRot="1" noChangeAspect="1" noMove="1" noResize="1" noEditPoints="1" noAdjustHandles="1" noChangeArrowheads="1" noChangeShapeType="1" noTextEdit="1"/>
              </p:cNvSpPr>
              <p:nvPr/>
            </p:nvSpPr>
            <p:spPr bwMode="auto">
              <a:xfrm>
                <a:off x="4714875" y="6072188"/>
                <a:ext cx="1701800" cy="393700"/>
              </a:xfrm>
              <a:prstGeom prst="rect">
                <a:avLst/>
              </a:prstGeom>
              <a:blipFill>
                <a:blip r:embed="rId4"/>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4F433587-32AE-4C1E-BD10-AD9786734015}"/>
              </a:ext>
            </a:extLst>
          </p:cNvPr>
          <p:cNvSpPr>
            <a:spLocks noGrp="1"/>
          </p:cNvSpPr>
          <p:nvPr>
            <p:ph type="sldNum" sz="quarter" idx="12"/>
          </p:nvPr>
        </p:nvSpPr>
        <p:spPr/>
        <p:txBody>
          <a:bodyPr/>
          <a:lstStyle/>
          <a:p>
            <a:pPr>
              <a:defRPr/>
            </a:pPr>
            <a:fld id="{B853B906-A380-4D10-92C1-BB9F366D5D6D}" type="slidenum">
              <a:rPr lang="es-ES" smtClean="0"/>
              <a:pPr>
                <a:defRPr/>
              </a:pPr>
              <a:t>33</a:t>
            </a:fld>
            <a:endParaRPr lang="es-E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500063" y="500063"/>
          <a:ext cx="3643312" cy="4348164"/>
        </p:xfrm>
        <a:graphic>
          <a:graphicData uri="http://schemas.openxmlformats.org/drawingml/2006/table">
            <a:tbl>
              <a:tblPr firstRow="1" bandRow="1">
                <a:tableStyleId>{5C22544A-7EE6-4342-B048-85BDC9FD1C3A}</a:tableStyleId>
              </a:tblPr>
              <a:tblGrid>
                <a:gridCol w="1821656">
                  <a:extLst>
                    <a:ext uri="{9D8B030D-6E8A-4147-A177-3AD203B41FA5}">
                      <a16:colId xmlns:a16="http://schemas.microsoft.com/office/drawing/2014/main" xmlns="" val="20000"/>
                    </a:ext>
                  </a:extLst>
                </a:gridCol>
                <a:gridCol w="1821656">
                  <a:extLst>
                    <a:ext uri="{9D8B030D-6E8A-4147-A177-3AD203B41FA5}">
                      <a16:colId xmlns:a16="http://schemas.microsoft.com/office/drawing/2014/main" xmlns="" val="20001"/>
                    </a:ext>
                  </a:extLst>
                </a:gridCol>
              </a:tblGrid>
              <a:tr h="640068">
                <a:tc gridSpan="2">
                  <a:txBody>
                    <a:bodyPr/>
                    <a:lstStyle/>
                    <a:p>
                      <a:r>
                        <a:rPr lang="es-ES" sz="1800" dirty="0"/>
                        <a:t>20 elementos que debe</a:t>
                      </a:r>
                      <a:r>
                        <a:rPr lang="es-ES" sz="1800" baseline="0" dirty="0"/>
                        <a:t> incluirse en la muestra</a:t>
                      </a:r>
                      <a:endParaRPr lang="es-ES" sz="1800" dirty="0"/>
                    </a:p>
                  </a:txBody>
                  <a:tcPr marL="91439" marR="91439" marT="45717" marB="45717"/>
                </a:tc>
                <a:tc hMerge="1">
                  <a:txBody>
                    <a:bodyPr/>
                    <a:lstStyle/>
                    <a:p>
                      <a:endParaRPr lang="es-ES" dirty="0"/>
                    </a:p>
                  </a:txBody>
                  <a:tcPr/>
                </a:tc>
                <a:extLst>
                  <a:ext uri="{0D108BD9-81ED-4DB2-BD59-A6C34878D82A}">
                    <a16:rowId xmlns:a16="http://schemas.microsoft.com/office/drawing/2014/main" xmlns="" val="10000"/>
                  </a:ext>
                </a:extLst>
              </a:tr>
              <a:tr h="370809">
                <a:tc>
                  <a:txBody>
                    <a:bodyPr/>
                    <a:lstStyle/>
                    <a:p>
                      <a:pPr algn="ctr"/>
                      <a:r>
                        <a:rPr lang="es-ES" sz="1800" b="1" dirty="0"/>
                        <a:t>104</a:t>
                      </a:r>
                    </a:p>
                  </a:txBody>
                  <a:tcPr marL="91439" marR="91439" marT="45717" marB="45717"/>
                </a:tc>
                <a:tc>
                  <a:txBody>
                    <a:bodyPr/>
                    <a:lstStyle/>
                    <a:p>
                      <a:pPr algn="ctr"/>
                      <a:r>
                        <a:rPr lang="es-ES" sz="1800" b="1" dirty="0"/>
                        <a:t>191</a:t>
                      </a:r>
                    </a:p>
                  </a:txBody>
                  <a:tcPr marL="91439" marR="91439" marT="45717" marB="45717"/>
                </a:tc>
                <a:extLst>
                  <a:ext uri="{0D108BD9-81ED-4DB2-BD59-A6C34878D82A}">
                    <a16:rowId xmlns:a16="http://schemas.microsoft.com/office/drawing/2014/main" xmlns="" val="10001"/>
                  </a:ext>
                </a:extLst>
              </a:tr>
              <a:tr h="370809">
                <a:tc>
                  <a:txBody>
                    <a:bodyPr/>
                    <a:lstStyle/>
                    <a:p>
                      <a:pPr algn="ctr"/>
                      <a:r>
                        <a:rPr lang="es-ES" sz="1800" b="1" dirty="0"/>
                        <a:t>301</a:t>
                      </a:r>
                    </a:p>
                  </a:txBody>
                  <a:tcPr marL="91439" marR="91439" marT="45717" marB="45717"/>
                </a:tc>
                <a:tc>
                  <a:txBody>
                    <a:bodyPr/>
                    <a:lstStyle/>
                    <a:p>
                      <a:pPr algn="ctr"/>
                      <a:r>
                        <a:rPr lang="es-ES" sz="1800" b="1" dirty="0"/>
                        <a:t>419</a:t>
                      </a:r>
                    </a:p>
                  </a:txBody>
                  <a:tcPr marL="91439" marR="91439" marT="45717" marB="45717"/>
                </a:tc>
                <a:extLst>
                  <a:ext uri="{0D108BD9-81ED-4DB2-BD59-A6C34878D82A}">
                    <a16:rowId xmlns:a16="http://schemas.microsoft.com/office/drawing/2014/main" xmlns="" val="10002"/>
                  </a:ext>
                </a:extLst>
              </a:tr>
              <a:tr h="370809">
                <a:tc>
                  <a:txBody>
                    <a:bodyPr/>
                    <a:lstStyle/>
                    <a:p>
                      <a:pPr algn="ctr"/>
                      <a:r>
                        <a:rPr lang="es-ES" sz="1800" b="1" dirty="0"/>
                        <a:t>001</a:t>
                      </a:r>
                    </a:p>
                  </a:txBody>
                  <a:tcPr marL="91439" marR="91439" marT="45717" marB="45717"/>
                </a:tc>
                <a:tc>
                  <a:txBody>
                    <a:bodyPr/>
                    <a:lstStyle/>
                    <a:p>
                      <a:pPr algn="ctr"/>
                      <a:r>
                        <a:rPr lang="es-ES" sz="1800" b="1" dirty="0"/>
                        <a:t>446</a:t>
                      </a:r>
                    </a:p>
                  </a:txBody>
                  <a:tcPr marL="91439" marR="91439" marT="45717" marB="45717"/>
                </a:tc>
                <a:extLst>
                  <a:ext uri="{0D108BD9-81ED-4DB2-BD59-A6C34878D82A}">
                    <a16:rowId xmlns:a16="http://schemas.microsoft.com/office/drawing/2014/main" xmlns="" val="10003"/>
                  </a:ext>
                </a:extLst>
              </a:tr>
              <a:tr h="370809">
                <a:tc>
                  <a:txBody>
                    <a:bodyPr/>
                    <a:lstStyle/>
                    <a:p>
                      <a:pPr algn="ctr"/>
                      <a:r>
                        <a:rPr lang="es-ES" sz="1800" b="1" dirty="0"/>
                        <a:t>101</a:t>
                      </a:r>
                    </a:p>
                  </a:txBody>
                  <a:tcPr marL="91439" marR="91439" marT="45717" marB="45717"/>
                </a:tc>
                <a:tc>
                  <a:txBody>
                    <a:bodyPr/>
                    <a:lstStyle/>
                    <a:p>
                      <a:pPr algn="ctr"/>
                      <a:r>
                        <a:rPr lang="es-ES" sz="1800" b="1" dirty="0"/>
                        <a:t>259</a:t>
                      </a:r>
                    </a:p>
                  </a:txBody>
                  <a:tcPr marL="91439" marR="91439" marT="45717" marB="45717"/>
                </a:tc>
                <a:extLst>
                  <a:ext uri="{0D108BD9-81ED-4DB2-BD59-A6C34878D82A}">
                    <a16:rowId xmlns:a16="http://schemas.microsoft.com/office/drawing/2014/main" xmlns="" val="10004"/>
                  </a:ext>
                </a:extLst>
              </a:tr>
              <a:tr h="370809">
                <a:tc>
                  <a:txBody>
                    <a:bodyPr/>
                    <a:lstStyle/>
                    <a:p>
                      <a:pPr algn="ctr"/>
                      <a:r>
                        <a:rPr lang="es-ES" sz="1800" b="1" dirty="0"/>
                        <a:t>036</a:t>
                      </a:r>
                    </a:p>
                  </a:txBody>
                  <a:tcPr marL="91439" marR="91439" marT="45717" marB="45717"/>
                </a:tc>
                <a:tc>
                  <a:txBody>
                    <a:bodyPr/>
                    <a:lstStyle/>
                    <a:p>
                      <a:pPr algn="ctr"/>
                      <a:r>
                        <a:rPr lang="es-ES" sz="1800" b="1" dirty="0"/>
                        <a:t>303</a:t>
                      </a:r>
                    </a:p>
                  </a:txBody>
                  <a:tcPr marL="91439" marR="91439" marT="45717" marB="45717"/>
                </a:tc>
                <a:extLst>
                  <a:ext uri="{0D108BD9-81ED-4DB2-BD59-A6C34878D82A}">
                    <a16:rowId xmlns:a16="http://schemas.microsoft.com/office/drawing/2014/main" xmlns="" val="10005"/>
                  </a:ext>
                </a:extLst>
              </a:tr>
              <a:tr h="370809">
                <a:tc>
                  <a:txBody>
                    <a:bodyPr/>
                    <a:lstStyle/>
                    <a:p>
                      <a:pPr algn="ctr"/>
                      <a:r>
                        <a:rPr lang="es-ES" sz="1800" b="1" dirty="0"/>
                        <a:t>020</a:t>
                      </a:r>
                    </a:p>
                  </a:txBody>
                  <a:tcPr marL="91439" marR="91439" marT="45717" marB="45717"/>
                </a:tc>
                <a:tc>
                  <a:txBody>
                    <a:bodyPr/>
                    <a:lstStyle/>
                    <a:p>
                      <a:pPr algn="ctr"/>
                      <a:r>
                        <a:rPr lang="es-ES" sz="1800" b="1" dirty="0"/>
                        <a:t>120</a:t>
                      </a:r>
                    </a:p>
                  </a:txBody>
                  <a:tcPr marL="91439" marR="91439" marT="45717" marB="45717"/>
                </a:tc>
                <a:extLst>
                  <a:ext uri="{0D108BD9-81ED-4DB2-BD59-A6C34878D82A}">
                    <a16:rowId xmlns:a16="http://schemas.microsoft.com/office/drawing/2014/main" xmlns="" val="10006"/>
                  </a:ext>
                </a:extLst>
              </a:tr>
              <a:tr h="370809">
                <a:tc>
                  <a:txBody>
                    <a:bodyPr/>
                    <a:lstStyle/>
                    <a:p>
                      <a:pPr algn="ctr"/>
                      <a:r>
                        <a:rPr lang="es-ES" sz="1800" b="1" dirty="0"/>
                        <a:t>118</a:t>
                      </a:r>
                    </a:p>
                  </a:txBody>
                  <a:tcPr marL="91439" marR="91439" marT="45717" marB="45717"/>
                </a:tc>
                <a:tc>
                  <a:txBody>
                    <a:bodyPr/>
                    <a:lstStyle/>
                    <a:p>
                      <a:pPr algn="ctr"/>
                      <a:r>
                        <a:rPr lang="es-ES" sz="1800" b="1" dirty="0"/>
                        <a:t>220</a:t>
                      </a:r>
                    </a:p>
                  </a:txBody>
                  <a:tcPr marL="91439" marR="91439" marT="45717" marB="45717"/>
                </a:tc>
                <a:extLst>
                  <a:ext uri="{0D108BD9-81ED-4DB2-BD59-A6C34878D82A}">
                    <a16:rowId xmlns:a16="http://schemas.microsoft.com/office/drawing/2014/main" xmlns="" val="10007"/>
                  </a:ext>
                </a:extLst>
              </a:tr>
              <a:tr h="370809">
                <a:tc>
                  <a:txBody>
                    <a:bodyPr/>
                    <a:lstStyle/>
                    <a:p>
                      <a:pPr algn="ctr"/>
                      <a:r>
                        <a:rPr lang="es-ES" sz="1800" b="1" dirty="0"/>
                        <a:t>164</a:t>
                      </a:r>
                    </a:p>
                  </a:txBody>
                  <a:tcPr marL="91439" marR="91439" marT="45717" marB="45717"/>
                </a:tc>
                <a:tc>
                  <a:txBody>
                    <a:bodyPr/>
                    <a:lstStyle/>
                    <a:p>
                      <a:pPr algn="ctr"/>
                      <a:r>
                        <a:rPr lang="es-ES" sz="1800" b="1" dirty="0"/>
                        <a:t>469</a:t>
                      </a:r>
                    </a:p>
                  </a:txBody>
                  <a:tcPr marL="91439" marR="91439" marT="45717" marB="45717"/>
                </a:tc>
                <a:extLst>
                  <a:ext uri="{0D108BD9-81ED-4DB2-BD59-A6C34878D82A}">
                    <a16:rowId xmlns:a16="http://schemas.microsoft.com/office/drawing/2014/main" xmlns="" val="10008"/>
                  </a:ext>
                </a:extLst>
              </a:tr>
              <a:tr h="370809">
                <a:tc>
                  <a:txBody>
                    <a:bodyPr/>
                    <a:lstStyle/>
                    <a:p>
                      <a:pPr algn="ctr"/>
                      <a:r>
                        <a:rPr lang="es-ES" sz="1800" b="1" dirty="0"/>
                        <a:t>291</a:t>
                      </a:r>
                    </a:p>
                  </a:txBody>
                  <a:tcPr marL="91439" marR="91439" marT="45717" marB="45717"/>
                </a:tc>
                <a:tc>
                  <a:txBody>
                    <a:bodyPr/>
                    <a:lstStyle/>
                    <a:p>
                      <a:pPr algn="ctr"/>
                      <a:r>
                        <a:rPr lang="es-ES" sz="1800" b="1" dirty="0"/>
                        <a:t>495</a:t>
                      </a:r>
                    </a:p>
                  </a:txBody>
                  <a:tcPr marL="91439" marR="91439" marT="45717" marB="45717"/>
                </a:tc>
                <a:extLst>
                  <a:ext uri="{0D108BD9-81ED-4DB2-BD59-A6C34878D82A}">
                    <a16:rowId xmlns:a16="http://schemas.microsoft.com/office/drawing/2014/main" xmlns="" val="10009"/>
                  </a:ext>
                </a:extLst>
              </a:tr>
              <a:tr h="370809">
                <a:tc>
                  <a:txBody>
                    <a:bodyPr/>
                    <a:lstStyle/>
                    <a:p>
                      <a:pPr algn="ctr"/>
                      <a:r>
                        <a:rPr lang="es-ES" sz="1800" b="1" dirty="0"/>
                        <a:t>146</a:t>
                      </a:r>
                    </a:p>
                  </a:txBody>
                  <a:tcPr marL="91439" marR="91439" marT="45717" marB="45717"/>
                </a:tc>
                <a:tc>
                  <a:txBody>
                    <a:bodyPr/>
                    <a:lstStyle/>
                    <a:p>
                      <a:pPr algn="ctr"/>
                      <a:r>
                        <a:rPr lang="es-ES" sz="1800" b="1" dirty="0"/>
                        <a:t>209</a:t>
                      </a:r>
                    </a:p>
                  </a:txBody>
                  <a:tcPr marL="91439" marR="91439" marT="45717" marB="45717"/>
                </a:tc>
                <a:extLst>
                  <a:ext uri="{0D108BD9-81ED-4DB2-BD59-A6C34878D82A}">
                    <a16:rowId xmlns:a16="http://schemas.microsoft.com/office/drawing/2014/main" xmlns="" val="10010"/>
                  </a:ext>
                </a:extLst>
              </a:tr>
            </a:tbl>
          </a:graphicData>
        </a:graphic>
      </p:graphicFrame>
      <p:graphicFrame>
        <p:nvGraphicFramePr>
          <p:cNvPr id="4" name="3 Tabla"/>
          <p:cNvGraphicFramePr>
            <a:graphicFrameLocks noGrp="1"/>
          </p:cNvGraphicFramePr>
          <p:nvPr/>
        </p:nvGraphicFramePr>
        <p:xfrm>
          <a:off x="4714875" y="428625"/>
          <a:ext cx="3643314" cy="4622800"/>
        </p:xfrm>
        <a:graphic>
          <a:graphicData uri="http://schemas.openxmlformats.org/drawingml/2006/table">
            <a:tbl>
              <a:tblPr firstRow="1" bandRow="1">
                <a:tableStyleId>{5C22544A-7EE6-4342-B048-85BDC9FD1C3A}</a:tableStyleId>
              </a:tblPr>
              <a:tblGrid>
                <a:gridCol w="1821657">
                  <a:extLst>
                    <a:ext uri="{9D8B030D-6E8A-4147-A177-3AD203B41FA5}">
                      <a16:colId xmlns:a16="http://schemas.microsoft.com/office/drawing/2014/main" xmlns="" val="20000"/>
                    </a:ext>
                  </a:extLst>
                </a:gridCol>
                <a:gridCol w="1821657">
                  <a:extLst>
                    <a:ext uri="{9D8B030D-6E8A-4147-A177-3AD203B41FA5}">
                      <a16:colId xmlns:a16="http://schemas.microsoft.com/office/drawing/2014/main" xmlns="" val="20001"/>
                    </a:ext>
                  </a:extLst>
                </a:gridCol>
              </a:tblGrid>
              <a:tr h="370840">
                <a:tc gridSpan="2">
                  <a:txBody>
                    <a:bodyPr/>
                    <a:lstStyle/>
                    <a:p>
                      <a:r>
                        <a:rPr lang="es-ES" dirty="0"/>
                        <a:t>20 elementos que debe</a:t>
                      </a:r>
                      <a:r>
                        <a:rPr lang="es-ES" baseline="0" dirty="0"/>
                        <a:t> incluirse en la muestra (ordenados)</a:t>
                      </a:r>
                      <a:endParaRPr lang="es-ES" dirty="0"/>
                    </a:p>
                  </a:txBody>
                  <a:tcPr marL="91439" marR="91439"/>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pPr algn="ctr"/>
                      <a:r>
                        <a:rPr lang="es-ES" dirty="0"/>
                        <a:t>001</a:t>
                      </a:r>
                    </a:p>
                  </a:txBody>
                  <a:tcPr marL="91439" marR="91439"/>
                </a:tc>
                <a:tc>
                  <a:txBody>
                    <a:bodyPr/>
                    <a:lstStyle/>
                    <a:p>
                      <a:pPr algn="ctr"/>
                      <a:r>
                        <a:rPr lang="es-ES" dirty="0"/>
                        <a:t>209</a:t>
                      </a:r>
                    </a:p>
                  </a:txBody>
                  <a:tcPr marL="91439" marR="91439"/>
                </a:tc>
                <a:extLst>
                  <a:ext uri="{0D108BD9-81ED-4DB2-BD59-A6C34878D82A}">
                    <a16:rowId xmlns:a16="http://schemas.microsoft.com/office/drawing/2014/main" xmlns=""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a:t>020</a:t>
                      </a:r>
                    </a:p>
                  </a:txBody>
                  <a:tcPr marL="91439" marR="91439"/>
                </a:tc>
                <a:tc>
                  <a:txBody>
                    <a:bodyPr/>
                    <a:lstStyle/>
                    <a:p>
                      <a:pPr algn="ctr"/>
                      <a:r>
                        <a:rPr lang="es-ES" dirty="0"/>
                        <a:t>220</a:t>
                      </a:r>
                    </a:p>
                  </a:txBody>
                  <a:tcPr marL="91439" marR="91439"/>
                </a:tc>
                <a:extLst>
                  <a:ext uri="{0D108BD9-81ED-4DB2-BD59-A6C34878D82A}">
                    <a16:rowId xmlns:a16="http://schemas.microsoft.com/office/drawing/2014/main" xmlns="" val="10002"/>
                  </a:ext>
                </a:extLst>
              </a:tr>
              <a:tr h="370840">
                <a:tc>
                  <a:txBody>
                    <a:bodyPr/>
                    <a:lstStyle/>
                    <a:p>
                      <a:pPr algn="ctr"/>
                      <a:r>
                        <a:rPr lang="es-ES" dirty="0"/>
                        <a:t>036</a:t>
                      </a:r>
                    </a:p>
                  </a:txBody>
                  <a:tcPr marL="91439" marR="91439"/>
                </a:tc>
                <a:tc>
                  <a:txBody>
                    <a:bodyPr/>
                    <a:lstStyle/>
                    <a:p>
                      <a:pPr algn="ctr"/>
                      <a:r>
                        <a:rPr lang="es-ES" dirty="0"/>
                        <a:t>259</a:t>
                      </a:r>
                    </a:p>
                  </a:txBody>
                  <a:tcPr marL="91439" marR="91439"/>
                </a:tc>
                <a:extLst>
                  <a:ext uri="{0D108BD9-81ED-4DB2-BD59-A6C34878D82A}">
                    <a16:rowId xmlns:a16="http://schemas.microsoft.com/office/drawing/2014/main" xmlns="" val="10003"/>
                  </a:ext>
                </a:extLst>
              </a:tr>
              <a:tr h="370840">
                <a:tc>
                  <a:txBody>
                    <a:bodyPr/>
                    <a:lstStyle/>
                    <a:p>
                      <a:pPr algn="ctr"/>
                      <a:r>
                        <a:rPr lang="es-ES" dirty="0"/>
                        <a:t>101</a:t>
                      </a:r>
                    </a:p>
                  </a:txBody>
                  <a:tcPr marL="91439" marR="91439"/>
                </a:tc>
                <a:tc>
                  <a:txBody>
                    <a:bodyPr/>
                    <a:lstStyle/>
                    <a:p>
                      <a:pPr algn="ctr"/>
                      <a:r>
                        <a:rPr lang="es-ES" dirty="0"/>
                        <a:t>291</a:t>
                      </a:r>
                    </a:p>
                  </a:txBody>
                  <a:tcPr marL="91439" marR="91439"/>
                </a:tc>
                <a:extLst>
                  <a:ext uri="{0D108BD9-81ED-4DB2-BD59-A6C34878D82A}">
                    <a16:rowId xmlns:a16="http://schemas.microsoft.com/office/drawing/2014/main" xmlns="" val="10004"/>
                  </a:ext>
                </a:extLst>
              </a:tr>
              <a:tr h="370840">
                <a:tc>
                  <a:txBody>
                    <a:bodyPr/>
                    <a:lstStyle/>
                    <a:p>
                      <a:pPr algn="ctr"/>
                      <a:r>
                        <a:rPr lang="es-ES" dirty="0"/>
                        <a:t>104</a:t>
                      </a:r>
                    </a:p>
                  </a:txBody>
                  <a:tcPr marL="91439" marR="91439"/>
                </a:tc>
                <a:tc>
                  <a:txBody>
                    <a:bodyPr/>
                    <a:lstStyle/>
                    <a:p>
                      <a:pPr algn="ctr"/>
                      <a:r>
                        <a:rPr lang="es-ES" dirty="0"/>
                        <a:t>301</a:t>
                      </a:r>
                    </a:p>
                  </a:txBody>
                  <a:tcPr marL="91439" marR="91439"/>
                </a:tc>
                <a:extLst>
                  <a:ext uri="{0D108BD9-81ED-4DB2-BD59-A6C34878D82A}">
                    <a16:rowId xmlns:a16="http://schemas.microsoft.com/office/drawing/2014/main" xmlns="" val="10005"/>
                  </a:ext>
                </a:extLst>
              </a:tr>
              <a:tr h="370840">
                <a:tc>
                  <a:txBody>
                    <a:bodyPr/>
                    <a:lstStyle/>
                    <a:p>
                      <a:pPr algn="ctr"/>
                      <a:r>
                        <a:rPr lang="es-ES" dirty="0"/>
                        <a:t>118</a:t>
                      </a:r>
                    </a:p>
                  </a:txBody>
                  <a:tcPr marL="91439" marR="91439"/>
                </a:tc>
                <a:tc>
                  <a:txBody>
                    <a:bodyPr/>
                    <a:lstStyle/>
                    <a:p>
                      <a:pPr algn="ctr"/>
                      <a:r>
                        <a:rPr lang="es-ES" dirty="0"/>
                        <a:t>303</a:t>
                      </a:r>
                    </a:p>
                  </a:txBody>
                  <a:tcPr marL="91439" marR="91439"/>
                </a:tc>
                <a:extLst>
                  <a:ext uri="{0D108BD9-81ED-4DB2-BD59-A6C34878D82A}">
                    <a16:rowId xmlns:a16="http://schemas.microsoft.com/office/drawing/2014/main" xmlns="" val="10006"/>
                  </a:ext>
                </a:extLst>
              </a:tr>
              <a:tr h="370840">
                <a:tc>
                  <a:txBody>
                    <a:bodyPr/>
                    <a:lstStyle/>
                    <a:p>
                      <a:pPr algn="ctr"/>
                      <a:r>
                        <a:rPr lang="es-ES" dirty="0"/>
                        <a:t>120</a:t>
                      </a:r>
                    </a:p>
                  </a:txBody>
                  <a:tcPr marL="91439" marR="91439"/>
                </a:tc>
                <a:tc>
                  <a:txBody>
                    <a:bodyPr/>
                    <a:lstStyle/>
                    <a:p>
                      <a:pPr algn="ctr"/>
                      <a:r>
                        <a:rPr lang="es-ES" dirty="0"/>
                        <a:t>419</a:t>
                      </a:r>
                    </a:p>
                  </a:txBody>
                  <a:tcPr marL="91439" marR="91439"/>
                </a:tc>
                <a:extLst>
                  <a:ext uri="{0D108BD9-81ED-4DB2-BD59-A6C34878D82A}">
                    <a16:rowId xmlns:a16="http://schemas.microsoft.com/office/drawing/2014/main" xmlns="" val="10007"/>
                  </a:ext>
                </a:extLst>
              </a:tr>
              <a:tr h="370840">
                <a:tc>
                  <a:txBody>
                    <a:bodyPr/>
                    <a:lstStyle/>
                    <a:p>
                      <a:pPr algn="ctr"/>
                      <a:r>
                        <a:rPr lang="es-ES" dirty="0"/>
                        <a:t>146</a:t>
                      </a:r>
                    </a:p>
                  </a:txBody>
                  <a:tcPr marL="91439" marR="91439"/>
                </a:tc>
                <a:tc>
                  <a:txBody>
                    <a:bodyPr/>
                    <a:lstStyle/>
                    <a:p>
                      <a:pPr algn="ctr"/>
                      <a:r>
                        <a:rPr lang="es-ES" dirty="0"/>
                        <a:t>446</a:t>
                      </a:r>
                    </a:p>
                  </a:txBody>
                  <a:tcPr marL="91439" marR="91439"/>
                </a:tc>
                <a:extLst>
                  <a:ext uri="{0D108BD9-81ED-4DB2-BD59-A6C34878D82A}">
                    <a16:rowId xmlns:a16="http://schemas.microsoft.com/office/drawing/2014/main" xmlns="" val="10008"/>
                  </a:ext>
                </a:extLst>
              </a:tr>
              <a:tr h="370840">
                <a:tc>
                  <a:txBody>
                    <a:bodyPr/>
                    <a:lstStyle/>
                    <a:p>
                      <a:pPr algn="ctr"/>
                      <a:r>
                        <a:rPr lang="es-ES" dirty="0"/>
                        <a:t>164</a:t>
                      </a:r>
                    </a:p>
                  </a:txBody>
                  <a:tcPr marL="91439" marR="91439"/>
                </a:tc>
                <a:tc>
                  <a:txBody>
                    <a:bodyPr/>
                    <a:lstStyle/>
                    <a:p>
                      <a:pPr algn="ctr"/>
                      <a:r>
                        <a:rPr lang="es-ES" dirty="0"/>
                        <a:t>469</a:t>
                      </a:r>
                    </a:p>
                  </a:txBody>
                  <a:tcPr marL="91439" marR="91439"/>
                </a:tc>
                <a:extLst>
                  <a:ext uri="{0D108BD9-81ED-4DB2-BD59-A6C34878D82A}">
                    <a16:rowId xmlns:a16="http://schemas.microsoft.com/office/drawing/2014/main" xmlns="" val="10009"/>
                  </a:ext>
                </a:extLst>
              </a:tr>
              <a:tr h="370840">
                <a:tc>
                  <a:txBody>
                    <a:bodyPr/>
                    <a:lstStyle/>
                    <a:p>
                      <a:pPr algn="ctr"/>
                      <a:r>
                        <a:rPr lang="es-ES" dirty="0"/>
                        <a:t>191</a:t>
                      </a:r>
                    </a:p>
                  </a:txBody>
                  <a:tcPr marL="91439" marR="91439"/>
                </a:tc>
                <a:tc>
                  <a:txBody>
                    <a:bodyPr/>
                    <a:lstStyle/>
                    <a:p>
                      <a:pPr algn="ctr"/>
                      <a:r>
                        <a:rPr lang="es-ES" dirty="0"/>
                        <a:t>495</a:t>
                      </a:r>
                    </a:p>
                  </a:txBody>
                  <a:tcPr marL="91439" marR="91439"/>
                </a:tc>
                <a:extLst>
                  <a:ext uri="{0D108BD9-81ED-4DB2-BD59-A6C34878D82A}">
                    <a16:rowId xmlns:a16="http://schemas.microsoft.com/office/drawing/2014/main" xmlns="" val="10010"/>
                  </a:ext>
                </a:extLst>
              </a:tr>
            </a:tbl>
          </a:graphicData>
        </a:graphic>
      </p:graphicFrame>
      <p:graphicFrame>
        <p:nvGraphicFramePr>
          <p:cNvPr id="6" name="5 Tabla"/>
          <p:cNvGraphicFramePr>
            <a:graphicFrameLocks noGrp="1"/>
          </p:cNvGraphicFramePr>
          <p:nvPr/>
        </p:nvGraphicFramePr>
        <p:xfrm>
          <a:off x="3857625" y="5143500"/>
          <a:ext cx="3762375" cy="1000126"/>
        </p:xfrm>
        <a:graphic>
          <a:graphicData uri="http://schemas.openxmlformats.org/drawingml/2006/table">
            <a:tbl>
              <a:tblPr firstRow="1" bandRow="1">
                <a:tableStyleId>{5C22544A-7EE6-4342-B048-85BDC9FD1C3A}</a:tableStyleId>
              </a:tblPr>
              <a:tblGrid>
                <a:gridCol w="3762375">
                  <a:extLst>
                    <a:ext uri="{9D8B030D-6E8A-4147-A177-3AD203B41FA5}">
                      <a16:colId xmlns:a16="http://schemas.microsoft.com/office/drawing/2014/main" xmlns="" val="20000"/>
                    </a:ext>
                  </a:extLst>
                </a:gridCol>
              </a:tblGrid>
              <a:tr h="5000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a:tc>
                <a:extLst>
                  <a:ext uri="{0D108BD9-81ED-4DB2-BD59-A6C34878D82A}">
                    <a16:rowId xmlns:a16="http://schemas.microsoft.com/office/drawing/2014/main" xmlns="" val="10000"/>
                  </a:ext>
                </a:extLst>
              </a:tr>
              <a:tr h="500063">
                <a:tc>
                  <a:txBody>
                    <a:bodyPr/>
                    <a:lstStyle/>
                    <a:p>
                      <a:pPr algn="ctr"/>
                      <a:endParaRPr lang="es-ES" sz="1800" dirty="0"/>
                    </a:p>
                  </a:txBody>
                  <a:tcPr/>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40020" name="Object 2"/>
              <p:cNvSpPr txBox="1"/>
              <p:nvPr/>
            </p:nvSpPr>
            <p:spPr bwMode="auto">
              <a:xfrm>
                <a:off x="3929063" y="5715000"/>
                <a:ext cx="1701800" cy="39370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𝑋</m:t>
                          </m:r>
                        </m:e>
                        <m:sub>
                          <m:r>
                            <a:rPr lang="es-MX" i="1">
                              <a:solidFill>
                                <a:srgbClr val="000000"/>
                              </a:solidFill>
                              <a:latin typeface="Cambria Math" panose="02040503050406030204" pitchFamily="18" charset="0"/>
                            </a:rPr>
                            <m:t>𝑖</m:t>
                          </m:r>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𝑁</m:t>
                          </m:r>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r>
                            <a:rPr lang="es-MX" i="1">
                              <a:solidFill>
                                <a:srgbClr val="000000"/>
                              </a:solidFill>
                              <a:latin typeface="Cambria Math" panose="02040503050406030204" pitchFamily="18" charset="0"/>
                            </a:rPr>
                            <m:t>500</m:t>
                          </m:r>
                        </m:den>
                      </m:f>
                      <m:r>
                        <a:rPr lang="es-MX" i="1">
                          <a:solidFill>
                            <a:srgbClr val="000000"/>
                          </a:solidFill>
                          <a:latin typeface="Cambria Math" panose="02040503050406030204" pitchFamily="18" charset="0"/>
                        </a:rPr>
                        <m:t>=0.0020</m:t>
                      </m:r>
                    </m:oMath>
                  </m:oMathPara>
                </a14:m>
                <a:endParaRPr lang="es-MX"/>
              </a:p>
            </p:txBody>
          </p:sp>
        </mc:Choice>
        <mc:Fallback xmlns="">
          <p:sp>
            <p:nvSpPr>
              <p:cNvPr id="40020" name="Object 2"/>
              <p:cNvSpPr txBox="1">
                <a:spLocks noRot="1" noChangeAspect="1" noMove="1" noResize="1" noEditPoints="1" noAdjustHandles="1" noChangeArrowheads="1" noChangeShapeType="1" noTextEdit="1"/>
              </p:cNvSpPr>
              <p:nvPr/>
            </p:nvSpPr>
            <p:spPr bwMode="auto">
              <a:xfrm>
                <a:off x="3929063" y="5715000"/>
                <a:ext cx="1701800" cy="393700"/>
              </a:xfrm>
              <a:prstGeom prst="rect">
                <a:avLst/>
              </a:prstGeom>
              <a:blipFill>
                <a:blip r:embed="rId2"/>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938F5F7F-8282-4012-BE9C-5AA0B655C6CB}"/>
              </a:ext>
            </a:extLst>
          </p:cNvPr>
          <p:cNvSpPr>
            <a:spLocks noGrp="1"/>
          </p:cNvSpPr>
          <p:nvPr>
            <p:ph type="sldNum" sz="quarter" idx="12"/>
          </p:nvPr>
        </p:nvSpPr>
        <p:spPr/>
        <p:txBody>
          <a:bodyPr/>
          <a:lstStyle/>
          <a:p>
            <a:pPr>
              <a:defRPr/>
            </a:pPr>
            <a:fld id="{B853B906-A380-4D10-92C1-BB9F366D5D6D}" type="slidenum">
              <a:rPr lang="es-ES" smtClean="0"/>
              <a:pPr>
                <a:defRPr/>
              </a:pPr>
              <a:t>34</a:t>
            </a:fld>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40964" name="8 Grupo"/>
          <p:cNvGrpSpPr>
            <a:grpSpLocks/>
          </p:cNvGrpSpPr>
          <p:nvPr/>
        </p:nvGrpSpPr>
        <p:grpSpPr bwMode="auto">
          <a:xfrm>
            <a:off x="2786063" y="6072188"/>
            <a:ext cx="6215062" cy="635000"/>
            <a:chOff x="357158" y="6072206"/>
            <a:chExt cx="6215090" cy="634189"/>
          </a:xfrm>
        </p:grpSpPr>
        <p:sp>
          <p:nvSpPr>
            <p:cNvPr id="40977"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0978"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965" name="11 Grupo"/>
          <p:cNvGrpSpPr>
            <a:grpSpLocks/>
          </p:cNvGrpSpPr>
          <p:nvPr/>
        </p:nvGrpSpPr>
        <p:grpSpPr bwMode="auto">
          <a:xfrm>
            <a:off x="500063" y="1285875"/>
            <a:ext cx="1238250" cy="923925"/>
            <a:chOff x="785786" y="142852"/>
            <a:chExt cx="1238277" cy="923330"/>
          </a:xfrm>
        </p:grpSpPr>
        <p:pic>
          <p:nvPicPr>
            <p:cNvPr id="40975" name="4 Imagen" descr="flecha_animada-1354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1563" y="28575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785786" y="142852"/>
              <a:ext cx="427569"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a:t>
              </a:r>
            </a:p>
          </p:txBody>
        </p:sp>
      </p:grpSp>
      <p:sp>
        <p:nvSpPr>
          <p:cNvPr id="40966" name="14 Rectángulo"/>
          <p:cNvSpPr>
            <a:spLocks noChangeArrowheads="1"/>
          </p:cNvSpPr>
          <p:nvPr/>
        </p:nvSpPr>
        <p:spPr bwMode="auto">
          <a:xfrm>
            <a:off x="500063" y="2357438"/>
            <a:ext cx="77152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M.7.5- Cada decima persona. Se obtuvo una muestra aleatoria de opinión publica en un pequeño pueblo, al seleccionar a la decima persona que pasará por la esquina más concurrida en el área del centro. Esta muestra tendrá las características de una muestra aleatoria de los ciudadanos del pueblo? Explique.</a:t>
            </a:r>
          </a:p>
        </p:txBody>
      </p:sp>
      <p:graphicFrame>
        <p:nvGraphicFramePr>
          <p:cNvPr id="16" name="15 Tabla"/>
          <p:cNvGraphicFramePr>
            <a:graphicFrameLocks noGrp="1"/>
          </p:cNvGraphicFramePr>
          <p:nvPr/>
        </p:nvGraphicFramePr>
        <p:xfrm>
          <a:off x="571500" y="4000500"/>
          <a:ext cx="6072188" cy="1139899"/>
        </p:xfrm>
        <a:graphic>
          <a:graphicData uri="http://schemas.openxmlformats.org/drawingml/2006/table">
            <a:tbl>
              <a:tblPr firstRow="1" bandRow="1">
                <a:tableStyleId>{5C22544A-7EE6-4342-B048-85BDC9FD1C3A}</a:tableStyleId>
              </a:tblPr>
              <a:tblGrid>
                <a:gridCol w="6072188">
                  <a:extLst>
                    <a:ext uri="{9D8B030D-6E8A-4147-A177-3AD203B41FA5}">
                      <a16:colId xmlns:a16="http://schemas.microsoft.com/office/drawing/2014/main" xmlns="" val="20000"/>
                    </a:ext>
                  </a:extLst>
                </a:gridCol>
              </a:tblGrid>
              <a:tr h="4998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Resultados y soluciones</a:t>
                      </a:r>
                      <a:endParaRPr lang="es-ES" sz="1800" dirty="0"/>
                    </a:p>
                  </a:txBody>
                  <a:tcPr marL="91439" marR="91439" marT="45701" marB="45701"/>
                </a:tc>
                <a:extLst>
                  <a:ext uri="{0D108BD9-81ED-4DB2-BD59-A6C34878D82A}">
                    <a16:rowId xmlns:a16="http://schemas.microsoft.com/office/drawing/2014/main" xmlns="" val="10000"/>
                  </a:ext>
                </a:extLst>
              </a:tr>
              <a:tr h="639968">
                <a:tc>
                  <a:txBody>
                    <a:bodyPr/>
                    <a:lstStyle/>
                    <a:p>
                      <a:pPr algn="ctr"/>
                      <a:r>
                        <a:rPr lang="es-ES" sz="1800" dirty="0"/>
                        <a:t>No; Se desconoce</a:t>
                      </a:r>
                      <a:r>
                        <a:rPr lang="es-ES" sz="1800" baseline="0" dirty="0"/>
                        <a:t> la probabilidad de cada elemento  y la muestra puede ser no representativa</a:t>
                      </a:r>
                      <a:endParaRPr lang="es-ES" sz="1800" dirty="0"/>
                    </a:p>
                  </a:txBody>
                  <a:tcPr marL="91439" marR="91439" marT="45701" marB="45701"/>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8F3B8E61-FC3D-4EC0-B489-7EDADFD73D08}"/>
              </a:ext>
            </a:extLst>
          </p:cNvPr>
          <p:cNvSpPr>
            <a:spLocks noGrp="1"/>
          </p:cNvSpPr>
          <p:nvPr>
            <p:ph type="sldNum" sz="quarter" idx="12"/>
          </p:nvPr>
        </p:nvSpPr>
        <p:spPr/>
        <p:txBody>
          <a:bodyPr/>
          <a:lstStyle/>
          <a:p>
            <a:pPr>
              <a:defRPr/>
            </a:pPr>
            <a:fld id="{B853B906-A380-4D10-92C1-BB9F366D5D6D}" type="slidenum">
              <a:rPr lang="es-ES" smtClean="0"/>
              <a:pPr>
                <a:defRPr/>
              </a:pPr>
              <a:t>35</a:t>
            </a:fld>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41988" name="8 Grupo"/>
          <p:cNvGrpSpPr>
            <a:grpSpLocks/>
          </p:cNvGrpSpPr>
          <p:nvPr/>
        </p:nvGrpSpPr>
        <p:grpSpPr bwMode="auto">
          <a:xfrm>
            <a:off x="2786063" y="6072188"/>
            <a:ext cx="6215062" cy="635000"/>
            <a:chOff x="357158" y="6072206"/>
            <a:chExt cx="6215090" cy="634189"/>
          </a:xfrm>
        </p:grpSpPr>
        <p:sp>
          <p:nvSpPr>
            <p:cNvPr id="41990"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1991"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8 Rectángulo"/>
          <p:cNvSpPr/>
          <p:nvPr/>
        </p:nvSpPr>
        <p:spPr>
          <a:xfrm>
            <a:off x="214313" y="1357313"/>
            <a:ext cx="8786812" cy="3970337"/>
          </a:xfrm>
          <a:prstGeom prst="rect">
            <a:avLst/>
          </a:prstGeom>
          <a:ln w="38100">
            <a:solidFill>
              <a:schemeClr val="accent1"/>
            </a:solidFill>
          </a:ln>
        </p:spPr>
        <p:txBody>
          <a:bodyPr>
            <a:spAutoFit/>
          </a:bodyPr>
          <a:lstStyle/>
          <a:p>
            <a:pPr>
              <a:defRPr/>
            </a:pPr>
            <a:r>
              <a:rPr lang="es-ES" dirty="0"/>
              <a:t>M. 7.11- Imágenes de resonancia magnética. En un estudio descrito en </a:t>
            </a:r>
          </a:p>
          <a:p>
            <a:pPr>
              <a:defRPr/>
            </a:pPr>
            <a:r>
              <a:rPr lang="es-ES" i="1" dirty="0"/>
              <a:t>American </a:t>
            </a:r>
            <a:r>
              <a:rPr lang="es-ES" i="1" dirty="0" err="1"/>
              <a:t>Journal</a:t>
            </a:r>
            <a:r>
              <a:rPr lang="es-ES" i="1" dirty="0"/>
              <a:t> of </a:t>
            </a:r>
            <a:r>
              <a:rPr lang="es-ES" i="1" dirty="0" err="1"/>
              <a:t>sports</a:t>
            </a:r>
            <a:r>
              <a:rPr lang="es-ES" i="1" dirty="0"/>
              <a:t> Medicine</a:t>
            </a:r>
            <a:r>
              <a:rPr lang="es-ES" dirty="0"/>
              <a:t>, Peter D. Franklin y colaboradores </a:t>
            </a:r>
          </a:p>
          <a:p>
            <a:pPr>
              <a:defRPr/>
            </a:pPr>
            <a:r>
              <a:rPr lang="es-ES" dirty="0"/>
              <a:t>Informaron acerca de la precisión de usar imágenes de resonancia magnética.</a:t>
            </a:r>
          </a:p>
          <a:p>
            <a:pPr>
              <a:defRPr/>
            </a:pPr>
            <a:r>
              <a:rPr lang="es-ES" dirty="0"/>
              <a:t>(IRM) para evaluar las torceduras y desgarres de ligamentos en 35 pacientes</a:t>
            </a:r>
          </a:p>
          <a:p>
            <a:pPr>
              <a:defRPr/>
            </a:pPr>
            <a:r>
              <a:rPr lang="es-ES" dirty="0"/>
              <a:t>De la consulta clínica de uno de los autores se selecciona a pacientes. </a:t>
            </a:r>
          </a:p>
          <a:p>
            <a:pPr>
              <a:defRPr/>
            </a:pPr>
            <a:r>
              <a:rPr lang="es-ES" dirty="0"/>
              <a:t>consecutivos con dolor agudo o crónico de la rodilla quienes estuvieron de </a:t>
            </a:r>
          </a:p>
          <a:p>
            <a:pPr>
              <a:defRPr/>
            </a:pPr>
            <a:r>
              <a:rPr lang="es-ES" dirty="0"/>
              <a:t>acuerdo en participar en el estudio.</a:t>
            </a:r>
          </a:p>
          <a:p>
            <a:pPr marL="342900" indent="-342900">
              <a:buFont typeface="+mj-lt"/>
              <a:buAutoNum type="alphaLcPeriod"/>
              <a:defRPr/>
            </a:pPr>
            <a:r>
              <a:rPr lang="es-ES" dirty="0"/>
              <a:t>Describa el plan de muestreo que se utilizó para seleccionar a los participantes</a:t>
            </a:r>
          </a:p>
          <a:p>
            <a:pPr marL="342900" indent="-342900">
              <a:defRPr/>
            </a:pPr>
            <a:r>
              <a:rPr lang="es-ES" dirty="0"/>
              <a:t>      en el estudio. </a:t>
            </a:r>
          </a:p>
          <a:p>
            <a:pPr marL="342900" indent="-342900">
              <a:defRPr/>
            </a:pPr>
            <a:r>
              <a:rPr lang="es-ES" dirty="0"/>
              <a:t>b ¿Qué mecanismo de probabilidad se empleó para seleccionar esta muestra de 35</a:t>
            </a:r>
          </a:p>
          <a:p>
            <a:pPr marL="342900" indent="-342900">
              <a:defRPr/>
            </a:pPr>
            <a:r>
              <a:rPr lang="es-ES" dirty="0"/>
              <a:t>      Individuos con dolor en la rodilla?</a:t>
            </a:r>
          </a:p>
          <a:p>
            <a:pPr marL="342900" indent="-342900">
              <a:defRPr/>
            </a:pPr>
            <a:r>
              <a:rPr lang="es-ES" dirty="0"/>
              <a:t>c  ¿Es posible hacer inferencias validas con los resultados de este estudio? ¿Por qué sí o por qué no?</a:t>
            </a:r>
          </a:p>
          <a:p>
            <a:pPr marL="342900" indent="-342900">
              <a:defRPr/>
            </a:pPr>
            <a:r>
              <a:rPr lang="es-ES" dirty="0"/>
              <a:t>d  Diseñe otro plan de muestreo. ¿Qué cambiaría?   </a:t>
            </a:r>
          </a:p>
        </p:txBody>
      </p:sp>
      <p:sp>
        <p:nvSpPr>
          <p:cNvPr id="2" name="Marcador de número de diapositiva 1">
            <a:extLst>
              <a:ext uri="{FF2B5EF4-FFF2-40B4-BE49-F238E27FC236}">
                <a16:creationId xmlns:a16="http://schemas.microsoft.com/office/drawing/2014/main" xmlns="" id="{4F4E1E90-019B-449F-8864-2405FB7C3EFC}"/>
              </a:ext>
            </a:extLst>
          </p:cNvPr>
          <p:cNvSpPr>
            <a:spLocks noGrp="1"/>
          </p:cNvSpPr>
          <p:nvPr>
            <p:ph type="sldNum" sz="quarter" idx="12"/>
          </p:nvPr>
        </p:nvSpPr>
        <p:spPr/>
        <p:txBody>
          <a:bodyPr/>
          <a:lstStyle/>
          <a:p>
            <a:pPr>
              <a:defRPr/>
            </a:pPr>
            <a:fld id="{B853B906-A380-4D10-92C1-BB9F366D5D6D}" type="slidenum">
              <a:rPr lang="es-ES" smtClean="0"/>
              <a:pPr>
                <a:defRPr/>
              </a:pPr>
              <a:t>36</a:t>
            </a:fld>
            <a:endParaRPr lang="es-E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43012" name="8 Grupo"/>
          <p:cNvGrpSpPr>
            <a:grpSpLocks/>
          </p:cNvGrpSpPr>
          <p:nvPr/>
        </p:nvGrpSpPr>
        <p:grpSpPr bwMode="auto">
          <a:xfrm>
            <a:off x="2786063" y="6072188"/>
            <a:ext cx="6215062" cy="635000"/>
            <a:chOff x="357158" y="6072206"/>
            <a:chExt cx="6215090" cy="634189"/>
          </a:xfrm>
        </p:grpSpPr>
        <p:sp>
          <p:nvSpPr>
            <p:cNvPr id="43027"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3028"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1357313" y="3071813"/>
          <a:ext cx="6096000" cy="1828800"/>
        </p:xfrm>
        <a:graphic>
          <a:graphicData uri="http://schemas.openxmlformats.org/drawingml/2006/table">
            <a:tbl>
              <a:tblPr firstRow="1" bandRow="1">
                <a:tableStyleId>{5C22544A-7EE6-4342-B048-85BDC9FD1C3A}</a:tableStyleId>
              </a:tblPr>
              <a:tblGrid>
                <a:gridCol w="1071570">
                  <a:extLst>
                    <a:ext uri="{9D8B030D-6E8A-4147-A177-3AD203B41FA5}">
                      <a16:colId xmlns:a16="http://schemas.microsoft.com/office/drawing/2014/main" xmlns="" val="20000"/>
                    </a:ext>
                  </a:extLst>
                </a:gridCol>
                <a:gridCol w="5024430">
                  <a:extLst>
                    <a:ext uri="{9D8B030D-6E8A-4147-A177-3AD203B41FA5}">
                      <a16:colId xmlns:a16="http://schemas.microsoft.com/office/drawing/2014/main" xmlns="" val="20001"/>
                    </a:ext>
                  </a:extLst>
                </a:gridCol>
              </a:tblGrid>
              <a:tr h="0">
                <a:tc>
                  <a:txBody>
                    <a:bodyPr/>
                    <a:lstStyle/>
                    <a:p>
                      <a:r>
                        <a:rPr lang="es-ES" dirty="0"/>
                        <a:t>Datos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Formalización de preguntas</a:t>
                      </a:r>
                      <a:endParaRPr lang="es-ES" dirty="0"/>
                    </a:p>
                  </a:txBody>
                  <a:tcPr/>
                </a:tc>
                <a:extLst>
                  <a:ext uri="{0D108BD9-81ED-4DB2-BD59-A6C34878D82A}">
                    <a16:rowId xmlns:a16="http://schemas.microsoft.com/office/drawing/2014/main" xmlns="" val="10000"/>
                  </a:ext>
                </a:extLst>
              </a:tr>
              <a:tr h="1121683">
                <a:tc>
                  <a:txBody>
                    <a:bodyPr/>
                    <a:lstStyle/>
                    <a:p>
                      <a:r>
                        <a:rPr lang="es-ES" dirty="0"/>
                        <a:t>.n=35</a:t>
                      </a:r>
                    </a:p>
                    <a:p>
                      <a:r>
                        <a:rPr lang="es-ES" dirty="0"/>
                        <a:t>. </a:t>
                      </a:r>
                    </a:p>
                    <a:p>
                      <a:r>
                        <a:rPr lang="es-ES" dirty="0"/>
                        <a:t>. </a:t>
                      </a:r>
                    </a:p>
                    <a:p>
                      <a:endParaRPr lang="es-ES" dirty="0"/>
                    </a:p>
                  </a:txBody>
                  <a:tcPr/>
                </a:tc>
                <a:tc>
                  <a:txBody>
                    <a:bodyPr/>
                    <a:lstStyle/>
                    <a:p>
                      <a:r>
                        <a:rPr lang="es-ES" dirty="0"/>
                        <a:t>.¿Cuál es el plan de muestreo?</a:t>
                      </a:r>
                    </a:p>
                    <a:p>
                      <a:r>
                        <a:rPr lang="es-ES" dirty="0"/>
                        <a:t>. ¿Qué mecanismo de probabilidad se usó?</a:t>
                      </a:r>
                    </a:p>
                    <a:p>
                      <a:r>
                        <a:rPr lang="es-ES" dirty="0"/>
                        <a:t>.¿Es posible hacer inferencias validas?</a:t>
                      </a:r>
                    </a:p>
                    <a:p>
                      <a:r>
                        <a:rPr lang="es-ES" dirty="0"/>
                        <a:t>.Con esta</a:t>
                      </a:r>
                      <a:r>
                        <a:rPr lang="es-ES" baseline="0" dirty="0"/>
                        <a:t> información qué otro plan de</a:t>
                      </a:r>
                    </a:p>
                    <a:p>
                      <a:r>
                        <a:rPr lang="es-ES" baseline="0" dirty="0"/>
                        <a:t>Muestreo se puede efectuar.</a:t>
                      </a:r>
                      <a:endParaRPr lang="es-ES" dirty="0"/>
                    </a:p>
                  </a:txBody>
                  <a:tcPr/>
                </a:tc>
                <a:extLst>
                  <a:ext uri="{0D108BD9-81ED-4DB2-BD59-A6C34878D82A}">
                    <a16:rowId xmlns:a16="http://schemas.microsoft.com/office/drawing/2014/main" xmlns="" val="10001"/>
                  </a:ext>
                </a:extLst>
              </a:tr>
            </a:tbl>
          </a:graphicData>
        </a:graphic>
      </p:graphicFrame>
      <p:grpSp>
        <p:nvGrpSpPr>
          <p:cNvPr id="43024" name="11 Grupo"/>
          <p:cNvGrpSpPr>
            <a:grpSpLocks/>
          </p:cNvGrpSpPr>
          <p:nvPr/>
        </p:nvGrpSpPr>
        <p:grpSpPr bwMode="auto">
          <a:xfrm>
            <a:off x="642938" y="1571625"/>
            <a:ext cx="1309687" cy="923925"/>
            <a:chOff x="785786" y="4572008"/>
            <a:chExt cx="1309714" cy="923330"/>
          </a:xfrm>
        </p:grpSpPr>
        <p:pic>
          <p:nvPicPr>
            <p:cNvPr id="43025" name="3 Imagen" descr="flecha_animada-1354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714875"/>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785786" y="4572008"/>
              <a:ext cx="499007"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a:t>
              </a:r>
            </a:p>
          </p:txBody>
        </p:sp>
      </p:grpSp>
      <p:sp>
        <p:nvSpPr>
          <p:cNvPr id="2" name="Marcador de número de diapositiva 1">
            <a:extLst>
              <a:ext uri="{FF2B5EF4-FFF2-40B4-BE49-F238E27FC236}">
                <a16:creationId xmlns:a16="http://schemas.microsoft.com/office/drawing/2014/main" xmlns="" id="{2664E5DF-2359-4F7A-98D0-10DB68757BEE}"/>
              </a:ext>
            </a:extLst>
          </p:cNvPr>
          <p:cNvSpPr>
            <a:spLocks noGrp="1"/>
          </p:cNvSpPr>
          <p:nvPr>
            <p:ph type="sldNum" sz="quarter" idx="12"/>
          </p:nvPr>
        </p:nvSpPr>
        <p:spPr/>
        <p:txBody>
          <a:bodyPr/>
          <a:lstStyle/>
          <a:p>
            <a:pPr>
              <a:defRPr/>
            </a:pPr>
            <a:fld id="{B853B906-A380-4D10-92C1-BB9F366D5D6D}" type="slidenum">
              <a:rPr lang="es-ES" smtClean="0"/>
              <a:pPr>
                <a:defRPr/>
              </a:pPr>
              <a:t>37</a:t>
            </a:fld>
            <a:endParaRPr lang="es-E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14313" y="1000125"/>
          <a:ext cx="8572500" cy="2930976"/>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692">
                <a:tc>
                  <a:txBody>
                    <a:bodyPr/>
                    <a:lstStyle/>
                    <a:p>
                      <a:r>
                        <a:rPr lang="es-ES" sz="1800" dirty="0"/>
                        <a:t>Teoría</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baseline="0" dirty="0"/>
                        <a:t>Los planes de muestreo aleatorios proporcionan una base probabilística para hacer inferencias. Los tres planes son: estratificado, por racimos y sistemático.</a:t>
                      </a:r>
                    </a:p>
                    <a:p>
                      <a:r>
                        <a:rPr lang="es-ES" sz="1800" baseline="0" dirty="0"/>
                        <a:t>El muestreo aleatorio estratificado, MAE requiere seleccionar una MAS de cada una de las varias subpoblaciones a estratos </a:t>
                      </a:r>
                      <a:r>
                        <a:rPr lang="es-ES" sz="1800" dirty="0"/>
                        <a:t>en los que se divide la población de </a:t>
                      </a:r>
                      <a:r>
                        <a:rPr lang="es-ES" sz="1800" i="1" dirty="0"/>
                        <a:t>N</a:t>
                      </a:r>
                      <a:r>
                        <a:rPr lang="es-ES" sz="1800" dirty="0"/>
                        <a:t> individuos,</a:t>
                      </a:r>
                      <a:r>
                        <a:rPr lang="es-ES" sz="1800" baseline="0" dirty="0"/>
                        <a:t> </a:t>
                      </a:r>
                      <a:r>
                        <a:rPr lang="es-ES" sz="1800" dirty="0"/>
                        <a:t>atendiendo a criterios que puedan ser importantes en el estudio</a:t>
                      </a:r>
                      <a:r>
                        <a:rPr lang="es-ES" sz="1800" baseline="0" dirty="0"/>
                        <a:t> </a:t>
                      </a:r>
                      <a:r>
                        <a:rPr lang="es-ES" sz="1800" dirty="0"/>
                        <a:t>y realizando en cada una de estas subpoblaciones muestreos aleatorios simples de tamaño </a:t>
                      </a:r>
                      <a:r>
                        <a:rPr lang="es-ES" sz="1800" i="1" dirty="0"/>
                        <a:t>n</a:t>
                      </a:r>
                      <a:r>
                        <a:rPr lang="es-ES" sz="1800" i="1" baseline="-25000" dirty="0"/>
                        <a:t>i</a:t>
                      </a:r>
                      <a:r>
                        <a:rPr lang="es-ES" sz="1800" dirty="0"/>
                        <a:t> . </a:t>
                      </a:r>
                    </a:p>
                    <a:p>
                      <a:endParaRPr lang="es-ES" sz="1800" baseline="0" dirty="0"/>
                    </a:p>
                  </a:txBody>
                  <a:tcPr marL="91439" marR="91439" marT="45702" marB="45702"/>
                </a:tc>
                <a:extLst>
                  <a:ext uri="{0D108BD9-81ED-4DB2-BD59-A6C34878D82A}">
                    <a16:rowId xmlns:a16="http://schemas.microsoft.com/office/drawing/2014/main" xmlns="" val="10001"/>
                  </a:ext>
                </a:extLst>
              </a:tr>
            </a:tbl>
          </a:graphicData>
        </a:graphic>
      </p:graphicFrame>
      <p:graphicFrame>
        <p:nvGraphicFramePr>
          <p:cNvPr id="3" name="2 Diagrama"/>
          <p:cNvGraphicFramePr/>
          <p:nvPr/>
        </p:nvGraphicFramePr>
        <p:xfrm>
          <a:off x="357158" y="3357562"/>
          <a:ext cx="4643470" cy="285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nvGraphicFramePr>
        <p:xfrm>
          <a:off x="5929322" y="3857628"/>
          <a:ext cx="2214610" cy="15716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4 Flecha derecha"/>
          <p:cNvSpPr/>
          <p:nvPr/>
        </p:nvSpPr>
        <p:spPr>
          <a:xfrm>
            <a:off x="4643438" y="3786188"/>
            <a:ext cx="1071562" cy="2143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MAS</a:t>
            </a:r>
          </a:p>
        </p:txBody>
      </p:sp>
      <p:pic>
        <p:nvPicPr>
          <p:cNvPr id="44045" name="5 Imagen" descr="logo a color UAEM.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44047" name="8 Grupo"/>
          <p:cNvGrpSpPr>
            <a:grpSpLocks/>
          </p:cNvGrpSpPr>
          <p:nvPr/>
        </p:nvGrpSpPr>
        <p:grpSpPr bwMode="auto">
          <a:xfrm>
            <a:off x="2786063" y="6072188"/>
            <a:ext cx="6215062" cy="635000"/>
            <a:chOff x="357158" y="6072206"/>
            <a:chExt cx="6215090" cy="634189"/>
          </a:xfrm>
        </p:grpSpPr>
        <p:sp>
          <p:nvSpPr>
            <p:cNvPr id="44048" name="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4049" name="9 Imagen" descr="logomi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Marcador de número de diapositiva 5">
            <a:extLst>
              <a:ext uri="{FF2B5EF4-FFF2-40B4-BE49-F238E27FC236}">
                <a16:creationId xmlns:a16="http://schemas.microsoft.com/office/drawing/2014/main" xmlns="" id="{872FE407-432F-40A2-8534-A726CCA91F10}"/>
              </a:ext>
            </a:extLst>
          </p:cNvPr>
          <p:cNvSpPr>
            <a:spLocks noGrp="1"/>
          </p:cNvSpPr>
          <p:nvPr>
            <p:ph type="sldNum" sz="quarter" idx="12"/>
          </p:nvPr>
        </p:nvSpPr>
        <p:spPr/>
        <p:txBody>
          <a:bodyPr/>
          <a:lstStyle/>
          <a:p>
            <a:pPr>
              <a:defRPr/>
            </a:pPr>
            <a:fld id="{B853B906-A380-4D10-92C1-BB9F366D5D6D}" type="slidenum">
              <a:rPr lang="es-ES" smtClean="0"/>
              <a:pPr>
                <a:defRPr/>
              </a:pPr>
              <a:t>38</a:t>
            </a:fld>
            <a:endParaRPr lang="es-E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857750" y="1000125"/>
          <a:ext cx="4071938" cy="1316038"/>
        </p:xfrm>
        <a:graphic>
          <a:graphicData uri="http://schemas.openxmlformats.org/drawingml/2006/table">
            <a:tbl>
              <a:tblPr firstRow="1" bandRow="1">
                <a:tableStyleId>{5C22544A-7EE6-4342-B048-85BDC9FD1C3A}</a:tableStyleId>
              </a:tblPr>
              <a:tblGrid>
                <a:gridCol w="4071938">
                  <a:extLst>
                    <a:ext uri="{9D8B030D-6E8A-4147-A177-3AD203B41FA5}">
                      <a16:colId xmlns:a16="http://schemas.microsoft.com/office/drawing/2014/main" xmlns="" val="20000"/>
                    </a:ext>
                  </a:extLst>
                </a:gridCol>
              </a:tblGrid>
              <a:tr h="370930">
                <a:tc>
                  <a:txBody>
                    <a:bodyPr/>
                    <a:lstStyle/>
                    <a:p>
                      <a:r>
                        <a:rPr lang="es-ES" sz="1400" dirty="0"/>
                        <a:t>Teoría</a:t>
                      </a:r>
                    </a:p>
                  </a:txBody>
                  <a:tcPr marL="91439" marR="91439" marT="45731" marB="45731"/>
                </a:tc>
                <a:extLst>
                  <a:ext uri="{0D108BD9-81ED-4DB2-BD59-A6C34878D82A}">
                    <a16:rowId xmlns:a16="http://schemas.microsoft.com/office/drawing/2014/main" xmlns="" val="10000"/>
                  </a:ext>
                </a:extLst>
              </a:tr>
              <a:tr h="945108">
                <a:tc>
                  <a:txBody>
                    <a:bodyPr/>
                    <a:lstStyle/>
                    <a:p>
                      <a:r>
                        <a:rPr lang="es-ES" sz="1400" baseline="0" dirty="0"/>
                        <a:t>Una muestra por racimos  o por conglomerados es una MAS de racimos de los racimos disponibles en la población</a:t>
                      </a:r>
                    </a:p>
                    <a:p>
                      <a:endParaRPr lang="es-ES" sz="1400" baseline="0" dirty="0"/>
                    </a:p>
                  </a:txBody>
                  <a:tcPr marL="91439" marR="91439" marT="45731" marB="45731"/>
                </a:tc>
                <a:extLst>
                  <a:ext uri="{0D108BD9-81ED-4DB2-BD59-A6C34878D82A}">
                    <a16:rowId xmlns:a16="http://schemas.microsoft.com/office/drawing/2014/main" xmlns="" val="10001"/>
                  </a:ext>
                </a:extLst>
              </a:tr>
            </a:tbl>
          </a:graphicData>
        </a:graphic>
      </p:graphicFrame>
      <p:graphicFrame>
        <p:nvGraphicFramePr>
          <p:cNvPr id="3" name="2 Diagrama"/>
          <p:cNvGraphicFramePr/>
          <p:nvPr/>
        </p:nvGraphicFramePr>
        <p:xfrm>
          <a:off x="-214346" y="1571612"/>
          <a:ext cx="6762776" cy="4889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Elipse"/>
          <p:cNvSpPr/>
          <p:nvPr/>
        </p:nvSpPr>
        <p:spPr>
          <a:xfrm>
            <a:off x="4857750" y="5715000"/>
            <a:ext cx="1143000" cy="1143000"/>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chemeClr val="tx1"/>
              </a:solidFill>
            </a:endParaRPr>
          </a:p>
        </p:txBody>
      </p:sp>
      <p:sp>
        <p:nvSpPr>
          <p:cNvPr id="6" name="5 Elipse"/>
          <p:cNvSpPr/>
          <p:nvPr/>
        </p:nvSpPr>
        <p:spPr>
          <a:xfrm>
            <a:off x="5857875" y="2928938"/>
            <a:ext cx="3286125" cy="3357562"/>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chemeClr val="tx1"/>
              </a:solidFill>
            </a:endParaRPr>
          </a:p>
        </p:txBody>
      </p:sp>
      <p:sp>
        <p:nvSpPr>
          <p:cNvPr id="7" name="6 Elipse"/>
          <p:cNvSpPr/>
          <p:nvPr/>
        </p:nvSpPr>
        <p:spPr>
          <a:xfrm>
            <a:off x="8215313" y="2286000"/>
            <a:ext cx="714375" cy="642938"/>
          </a:xfrm>
          <a:prstGeom prst="ellipse">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900" b="1" dirty="0">
                <a:solidFill>
                  <a:schemeClr val="tx1"/>
                </a:solidFill>
              </a:rPr>
              <a:t>C1</a:t>
            </a:r>
          </a:p>
        </p:txBody>
      </p:sp>
      <p:cxnSp>
        <p:nvCxnSpPr>
          <p:cNvPr id="9" name="8 Conector recto de flecha"/>
          <p:cNvCxnSpPr/>
          <p:nvPr/>
        </p:nvCxnSpPr>
        <p:spPr>
          <a:xfrm flipV="1">
            <a:off x="3286125" y="3429000"/>
            <a:ext cx="3643313" cy="714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endCxn id="7" idx="2"/>
          </p:cNvCxnSpPr>
          <p:nvPr/>
        </p:nvCxnSpPr>
        <p:spPr>
          <a:xfrm flipV="1">
            <a:off x="3214688" y="2606675"/>
            <a:ext cx="5000625" cy="34655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3286125" y="5572125"/>
            <a:ext cx="2000250" cy="5000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9 Elipse"/>
          <p:cNvSpPr/>
          <p:nvPr/>
        </p:nvSpPr>
        <p:spPr>
          <a:xfrm>
            <a:off x="5072063" y="6215063"/>
            <a:ext cx="714375" cy="64293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900" b="1" dirty="0">
              <a:solidFill>
                <a:schemeClr val="tx1"/>
              </a:solidFill>
            </a:endParaRPr>
          </a:p>
        </p:txBody>
      </p:sp>
      <p:sp>
        <p:nvSpPr>
          <p:cNvPr id="13" name="12 Elipse"/>
          <p:cNvSpPr/>
          <p:nvPr/>
        </p:nvSpPr>
        <p:spPr>
          <a:xfrm>
            <a:off x="5929313" y="3643313"/>
            <a:ext cx="3071812" cy="292893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chemeClr val="tx1"/>
              </a:solidFill>
            </a:endParaRPr>
          </a:p>
        </p:txBody>
      </p:sp>
      <p:sp>
        <p:nvSpPr>
          <p:cNvPr id="45075" name="15 CuadroTexto"/>
          <p:cNvSpPr txBox="1">
            <a:spLocks noChangeArrowheads="1"/>
          </p:cNvSpPr>
          <p:nvPr/>
        </p:nvSpPr>
        <p:spPr bwMode="auto">
          <a:xfrm>
            <a:off x="7143750" y="3214688"/>
            <a:ext cx="479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C5</a:t>
            </a:r>
          </a:p>
        </p:txBody>
      </p:sp>
      <p:sp>
        <p:nvSpPr>
          <p:cNvPr id="45076" name="16 CuadroTexto"/>
          <p:cNvSpPr txBox="1">
            <a:spLocks noChangeArrowheads="1"/>
          </p:cNvSpPr>
          <p:nvPr/>
        </p:nvSpPr>
        <p:spPr bwMode="auto">
          <a:xfrm>
            <a:off x="5286375" y="5857875"/>
            <a:ext cx="381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200"/>
              <a:t>C2</a:t>
            </a:r>
          </a:p>
        </p:txBody>
      </p:sp>
      <p:pic>
        <p:nvPicPr>
          <p:cNvPr id="45077" name="17 Imagen" descr="logo a color UAEM.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8 Rectángulo"/>
          <p:cNvSpPr/>
          <p:nvPr/>
        </p:nvSpPr>
        <p:spPr>
          <a:xfrm>
            <a:off x="1571625"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45079" name="8 Grupo"/>
          <p:cNvGrpSpPr>
            <a:grpSpLocks/>
          </p:cNvGrpSpPr>
          <p:nvPr/>
        </p:nvGrpSpPr>
        <p:grpSpPr bwMode="auto">
          <a:xfrm>
            <a:off x="2786063" y="6072188"/>
            <a:ext cx="6215062" cy="635000"/>
            <a:chOff x="357158" y="6072206"/>
            <a:chExt cx="6215090" cy="634189"/>
          </a:xfrm>
        </p:grpSpPr>
        <p:sp>
          <p:nvSpPr>
            <p:cNvPr id="45080" name="20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5081" name="21 Imagen" descr="logomio.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Marcador de número de diapositiva 3">
            <a:extLst>
              <a:ext uri="{FF2B5EF4-FFF2-40B4-BE49-F238E27FC236}">
                <a16:creationId xmlns:a16="http://schemas.microsoft.com/office/drawing/2014/main" xmlns="" id="{A91C8844-87B2-4C21-B214-5B1EE7D0622F}"/>
              </a:ext>
            </a:extLst>
          </p:cNvPr>
          <p:cNvSpPr>
            <a:spLocks noGrp="1"/>
          </p:cNvSpPr>
          <p:nvPr>
            <p:ph type="sldNum" sz="quarter" idx="12"/>
          </p:nvPr>
        </p:nvSpPr>
        <p:spPr/>
        <p:txBody>
          <a:bodyPr/>
          <a:lstStyle/>
          <a:p>
            <a:pPr>
              <a:defRPr/>
            </a:pPr>
            <a:fld id="{B853B906-A380-4D10-92C1-BB9F366D5D6D}" type="slidenum">
              <a:rPr lang="es-ES" smtClean="0"/>
              <a:pPr>
                <a:defRPr/>
              </a:pPr>
              <a:t>39</a:t>
            </a:fld>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7" y="114302"/>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1273" name="8 Grupo"/>
          <p:cNvGrpSpPr>
            <a:grpSpLocks/>
          </p:cNvGrpSpPr>
          <p:nvPr/>
        </p:nvGrpSpPr>
        <p:grpSpPr bwMode="auto">
          <a:xfrm>
            <a:off x="2786063" y="6072188"/>
            <a:ext cx="6215062" cy="635000"/>
            <a:chOff x="357158" y="6072206"/>
            <a:chExt cx="6215090" cy="634189"/>
          </a:xfrm>
        </p:grpSpPr>
        <p:sp>
          <p:nvSpPr>
            <p:cNvPr id="1127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127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050A1D7-F5CB-4182-8642-283E8EAD04F6}"/>
              </a:ext>
            </a:extLst>
          </p:cNvPr>
          <p:cNvSpPr>
            <a:spLocks noGrp="1"/>
          </p:cNvSpPr>
          <p:nvPr>
            <p:ph type="sldNum" sz="quarter" idx="12"/>
          </p:nvPr>
        </p:nvSpPr>
        <p:spPr/>
        <p:txBody>
          <a:bodyPr/>
          <a:lstStyle/>
          <a:p>
            <a:pPr>
              <a:defRPr/>
            </a:pPr>
            <a:fld id="{B853B906-A380-4D10-92C1-BB9F366D5D6D}" type="slidenum">
              <a:rPr lang="es-ES" smtClean="0"/>
              <a:pPr>
                <a:defRPr/>
              </a:pPr>
              <a:t>4</a:t>
            </a:fld>
            <a:endParaRPr lang="es-ES"/>
          </a:p>
        </p:txBody>
      </p:sp>
      <p:graphicFrame>
        <p:nvGraphicFramePr>
          <p:cNvPr id="3" name="Tabla 2">
            <a:extLst>
              <a:ext uri="{FF2B5EF4-FFF2-40B4-BE49-F238E27FC236}">
                <a16:creationId xmlns:a16="http://schemas.microsoft.com/office/drawing/2014/main" xmlns="" id="{A893DD2A-A584-4CA0-921C-DC8CB663E81B}"/>
              </a:ext>
            </a:extLst>
          </p:cNvPr>
          <p:cNvGraphicFramePr>
            <a:graphicFrameLocks noGrp="1"/>
          </p:cNvGraphicFramePr>
          <p:nvPr>
            <p:extLst>
              <p:ext uri="{D42A27DB-BD31-4B8C-83A1-F6EECF244321}">
                <p14:modId xmlns:p14="http://schemas.microsoft.com/office/powerpoint/2010/main" val="758910546"/>
              </p:ext>
            </p:extLst>
          </p:nvPr>
        </p:nvGraphicFramePr>
        <p:xfrm>
          <a:off x="318647" y="1667384"/>
          <a:ext cx="8572500" cy="914400"/>
        </p:xfrm>
        <a:graphic>
          <a:graphicData uri="http://schemas.openxmlformats.org/drawingml/2006/table">
            <a:tbl>
              <a:tblPr firstRow="1" bandRow="1">
                <a:tableStyleId>{5C22544A-7EE6-4342-B048-85BDC9FD1C3A}</a:tableStyleId>
              </a:tblPr>
              <a:tblGrid>
                <a:gridCol w="4286250">
                  <a:extLst>
                    <a:ext uri="{9D8B030D-6E8A-4147-A177-3AD203B41FA5}">
                      <a16:colId xmlns:a16="http://schemas.microsoft.com/office/drawing/2014/main" xmlns="" val="1017938085"/>
                    </a:ext>
                  </a:extLst>
                </a:gridCol>
                <a:gridCol w="4286250">
                  <a:extLst>
                    <a:ext uri="{9D8B030D-6E8A-4147-A177-3AD203B41FA5}">
                      <a16:colId xmlns:a16="http://schemas.microsoft.com/office/drawing/2014/main" xmlns="" val="3359416330"/>
                    </a:ext>
                  </a:extLst>
                </a:gridCol>
              </a:tblGrid>
              <a:tr h="3545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a:p>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PREGUNTA PROBLEMA </a:t>
                      </a:r>
                    </a:p>
                  </a:txBody>
                  <a:tcPr/>
                </a:tc>
                <a:tc>
                  <a:txBody>
                    <a:bodyPr/>
                    <a:lstStyle/>
                    <a:p>
                      <a:r>
                        <a:rPr lang="es-MX" dirty="0"/>
                        <a:t>¿Cómo se puede aplicar las distribuciones muestrales en la solución de situaciones concreta?  </a:t>
                      </a:r>
                    </a:p>
                  </a:txBody>
                  <a:tcPr/>
                </a:tc>
                <a:extLst>
                  <a:ext uri="{0D108BD9-81ED-4DB2-BD59-A6C34878D82A}">
                    <a16:rowId xmlns:a16="http://schemas.microsoft.com/office/drawing/2014/main" xmlns="" val="3763243116"/>
                  </a:ext>
                </a:extLst>
              </a:tr>
            </a:tbl>
          </a:graphicData>
        </a:graphic>
      </p:graphicFrame>
      <p:graphicFrame>
        <p:nvGraphicFramePr>
          <p:cNvPr id="4" name="Tabla 3">
            <a:extLst>
              <a:ext uri="{FF2B5EF4-FFF2-40B4-BE49-F238E27FC236}">
                <a16:creationId xmlns:a16="http://schemas.microsoft.com/office/drawing/2014/main" xmlns="" id="{55B4D393-271C-4ED3-9CC4-30C43BC8E074}"/>
              </a:ext>
            </a:extLst>
          </p:cNvPr>
          <p:cNvGraphicFramePr>
            <a:graphicFrameLocks noGrp="1"/>
          </p:cNvGraphicFramePr>
          <p:nvPr>
            <p:extLst>
              <p:ext uri="{D42A27DB-BD31-4B8C-83A1-F6EECF244321}">
                <p14:modId xmlns:p14="http://schemas.microsoft.com/office/powerpoint/2010/main" val="3610810913"/>
              </p:ext>
            </p:extLst>
          </p:nvPr>
        </p:nvGraphicFramePr>
        <p:xfrm>
          <a:off x="297901" y="2764843"/>
          <a:ext cx="8615336" cy="2560320"/>
        </p:xfrm>
        <a:graphic>
          <a:graphicData uri="http://schemas.openxmlformats.org/drawingml/2006/table">
            <a:tbl>
              <a:tblPr firstRow="1" bandRow="1">
                <a:tableStyleId>{5C22544A-7EE6-4342-B048-85BDC9FD1C3A}</a:tableStyleId>
              </a:tblPr>
              <a:tblGrid>
                <a:gridCol w="4307668">
                  <a:extLst>
                    <a:ext uri="{9D8B030D-6E8A-4147-A177-3AD203B41FA5}">
                      <a16:colId xmlns:a16="http://schemas.microsoft.com/office/drawing/2014/main" xmlns="" val="697965067"/>
                    </a:ext>
                  </a:extLst>
                </a:gridCol>
                <a:gridCol w="4307668">
                  <a:extLst>
                    <a:ext uri="{9D8B030D-6E8A-4147-A177-3AD203B41FA5}">
                      <a16:colId xmlns:a16="http://schemas.microsoft.com/office/drawing/2014/main" xmlns="" val="3113399403"/>
                    </a:ext>
                  </a:extLst>
                </a:gridCol>
              </a:tblGrid>
              <a:tr h="261701">
                <a:tc>
                  <a:txBody>
                    <a:bodyPr/>
                    <a:lstStyle/>
                    <a:p>
                      <a:pPr algn="ctr"/>
                      <a:endParaRPr lang="es-MX" dirty="0"/>
                    </a:p>
                    <a:p>
                      <a:pPr algn="ctr"/>
                      <a:endParaRPr lang="es-MX" dirty="0"/>
                    </a:p>
                    <a:p>
                      <a:pPr algn="ctr"/>
                      <a:endParaRPr lang="es-MX" dirty="0"/>
                    </a:p>
                    <a:p>
                      <a:pPr algn="ctr"/>
                      <a:endParaRPr lang="es-MX" dirty="0"/>
                    </a:p>
                    <a:p>
                      <a:pPr algn="ctr"/>
                      <a:r>
                        <a:rPr lang="es-MX" dirty="0"/>
                        <a:t>COMPETENCIAS ESPECÍFICAS</a:t>
                      </a:r>
                    </a:p>
                  </a:txBody>
                  <a:tcPr/>
                </a:tc>
                <a:tc>
                  <a:txBody>
                    <a:bodyPr/>
                    <a:lstStyle/>
                    <a:p>
                      <a:pPr marL="342900" indent="-342900">
                        <a:buAutoNum type="arabicPeriod"/>
                      </a:pPr>
                      <a:r>
                        <a:rPr lang="es-MX" dirty="0"/>
                        <a:t>Define que es una distribución muestral.</a:t>
                      </a:r>
                    </a:p>
                    <a:p>
                      <a:pPr marL="342900" indent="-342900">
                        <a:buAutoNum type="arabicPeriod"/>
                      </a:pPr>
                      <a:r>
                        <a:rPr lang="es-MX" dirty="0"/>
                        <a:t>Utiliza información para crear una distribución muestral.</a:t>
                      </a:r>
                    </a:p>
                    <a:p>
                      <a:pPr marL="342900" indent="-342900">
                        <a:buAutoNum type="arabicPeriod"/>
                      </a:pPr>
                      <a:r>
                        <a:rPr lang="es-MX" dirty="0"/>
                        <a:t>Aplica las distribuciones muéstrales de medias y proporciones para el cálculo de probabilidades en situaciones concretas.</a:t>
                      </a:r>
                    </a:p>
                  </a:txBody>
                  <a:tcPr/>
                </a:tc>
                <a:extLst>
                  <a:ext uri="{0D108BD9-81ED-4DB2-BD59-A6C34878D82A}">
                    <a16:rowId xmlns:a16="http://schemas.microsoft.com/office/drawing/2014/main" xmlns="" val="2056406967"/>
                  </a:ext>
                </a:extLst>
              </a:tr>
            </a:tbl>
          </a:graphicData>
        </a:graphic>
      </p:graphicFrame>
    </p:spTree>
    <p:extLst>
      <p:ext uri="{BB962C8B-B14F-4D97-AF65-F5344CB8AC3E}">
        <p14:creationId xmlns:p14="http://schemas.microsoft.com/office/powerpoint/2010/main" val="11125961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85750" y="500063"/>
          <a:ext cx="8572500" cy="3754437"/>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871">
                <a:tc>
                  <a:txBody>
                    <a:bodyPr/>
                    <a:lstStyle/>
                    <a:p>
                      <a:r>
                        <a:rPr lang="es-ES" sz="1800" dirty="0"/>
                        <a:t>Teoría</a:t>
                      </a:r>
                    </a:p>
                  </a:txBody>
                  <a:tcPr marL="91439" marR="91439" marT="45724" marB="45724"/>
                </a:tc>
                <a:extLst>
                  <a:ext uri="{0D108BD9-81ED-4DB2-BD59-A6C34878D82A}">
                    <a16:rowId xmlns:a16="http://schemas.microsoft.com/office/drawing/2014/main" xmlns="" val="10000"/>
                  </a:ext>
                </a:extLst>
              </a:tr>
              <a:tr h="3383566">
                <a:tc>
                  <a:txBody>
                    <a:bodyPr/>
                    <a:lstStyle/>
                    <a:p>
                      <a:r>
                        <a:rPr lang="es-ES" sz="1800" baseline="0" dirty="0"/>
                        <a:t>Una muestra aleatoria Sistemática 1 en K implica la selecciona aleatoria de uno de los primeros k elementos de una población ordenada y, luego, la selección sistemática de cada k-èsimo elemento.</a:t>
                      </a:r>
                    </a:p>
                    <a:p>
                      <a:r>
                        <a:rPr lang="es-ES" sz="1800" dirty="0"/>
                        <a:t>En un </a:t>
                      </a:r>
                      <a:r>
                        <a:rPr lang="es-ES" sz="1800" b="1" dirty="0"/>
                        <a:t>muestreo aleatorio sistemático</a:t>
                      </a:r>
                      <a:r>
                        <a:rPr lang="es-ES" sz="1800" dirty="0"/>
                        <a:t> se elige un individuo al azar y a partir de él, a intervalos constantes, se eligen los demás hasta completar la muestra.</a:t>
                      </a:r>
                    </a:p>
                    <a:p>
                      <a:r>
                        <a:rPr lang="es-ES" sz="1800" dirty="0"/>
                        <a:t>Por ejemplo si tenemos una población formada por 100 elementos y queremos extraer una muestra de 25 elementos, en primer lugar debemos establecer el intervalo de selección</a:t>
                      </a:r>
                      <a:r>
                        <a:rPr lang="es-ES" sz="1800" baseline="0" dirty="0"/>
                        <a:t> k, </a:t>
                      </a:r>
                      <a:r>
                        <a:rPr lang="es-ES" sz="1800" dirty="0"/>
                        <a:t> que será igual a 100/25 = 4. A continuación elegimos el elemento de arranque, tomando aleatoriamente un número entre el 1 y el 4, y a partir de él obtenemos los restantes elementos de la muestra:</a:t>
                      </a:r>
                      <a:r>
                        <a:rPr lang="es-ES" sz="1800" baseline="0" dirty="0"/>
                        <a:t> </a:t>
                      </a:r>
                      <a:r>
                        <a:rPr lang="es-ES" sz="1800" dirty="0"/>
                        <a:t>2, 6, 10, 14,..., 98</a:t>
                      </a:r>
                    </a:p>
                  </a:txBody>
                  <a:tcPr marL="91439" marR="91439" marT="45724" marB="45724"/>
                </a:tc>
                <a:extLst>
                  <a:ext uri="{0D108BD9-81ED-4DB2-BD59-A6C34878D82A}">
                    <a16:rowId xmlns:a16="http://schemas.microsoft.com/office/drawing/2014/main" xmlns="" val="10001"/>
                  </a:ext>
                </a:extLst>
              </a:tr>
            </a:tbl>
          </a:graphicData>
        </a:graphic>
      </p:graphicFrame>
      <p:sp>
        <p:nvSpPr>
          <p:cNvPr id="3" name="Marcador de número de diapositiva 2">
            <a:extLst>
              <a:ext uri="{FF2B5EF4-FFF2-40B4-BE49-F238E27FC236}">
                <a16:creationId xmlns:a16="http://schemas.microsoft.com/office/drawing/2014/main" xmlns="" id="{E6272B0A-AB87-4769-8062-D68E0016CA86}"/>
              </a:ext>
            </a:extLst>
          </p:cNvPr>
          <p:cNvSpPr>
            <a:spLocks noGrp="1"/>
          </p:cNvSpPr>
          <p:nvPr>
            <p:ph type="sldNum" sz="quarter" idx="12"/>
          </p:nvPr>
        </p:nvSpPr>
        <p:spPr/>
        <p:txBody>
          <a:bodyPr/>
          <a:lstStyle/>
          <a:p>
            <a:pPr>
              <a:defRPr/>
            </a:pPr>
            <a:fld id="{B853B906-A380-4D10-92C1-BB9F366D5D6D}" type="slidenum">
              <a:rPr lang="es-ES" smtClean="0"/>
              <a:pPr>
                <a:defRPr/>
              </a:pPr>
              <a:t>40</a:t>
            </a:fld>
            <a:endParaRPr lang="es-E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47108" name="8 Grupo"/>
          <p:cNvGrpSpPr>
            <a:grpSpLocks/>
          </p:cNvGrpSpPr>
          <p:nvPr/>
        </p:nvGrpSpPr>
        <p:grpSpPr bwMode="auto">
          <a:xfrm>
            <a:off x="2786063" y="6072188"/>
            <a:ext cx="6215062" cy="635000"/>
            <a:chOff x="357158" y="6072206"/>
            <a:chExt cx="6215090" cy="634189"/>
          </a:xfrm>
        </p:grpSpPr>
        <p:sp>
          <p:nvSpPr>
            <p:cNvPr id="47133"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7134"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14313" y="1428750"/>
          <a:ext cx="3143250" cy="4364038"/>
        </p:xfrm>
        <a:graphic>
          <a:graphicData uri="http://schemas.openxmlformats.org/drawingml/2006/table">
            <a:tbl>
              <a:tblPr firstRow="1" bandRow="1">
                <a:tableStyleId>{5C22544A-7EE6-4342-B048-85BDC9FD1C3A}</a:tableStyleId>
              </a:tblPr>
              <a:tblGrid>
                <a:gridCol w="3143250">
                  <a:extLst>
                    <a:ext uri="{9D8B030D-6E8A-4147-A177-3AD203B41FA5}">
                      <a16:colId xmlns:a16="http://schemas.microsoft.com/office/drawing/2014/main" xmlns="" val="20000"/>
                    </a:ext>
                  </a:extLst>
                </a:gridCol>
              </a:tblGrid>
              <a:tr h="370867">
                <a:tc>
                  <a:txBody>
                    <a:bodyPr/>
                    <a:lstStyle/>
                    <a:p>
                      <a:r>
                        <a:rPr lang="es-ES" sz="1600" dirty="0"/>
                        <a:t>Teoría</a:t>
                      </a:r>
                    </a:p>
                  </a:txBody>
                  <a:tcPr marL="91439" marR="91439" marT="45723" marB="45723"/>
                </a:tc>
                <a:extLst>
                  <a:ext uri="{0D108BD9-81ED-4DB2-BD59-A6C34878D82A}">
                    <a16:rowId xmlns:a16="http://schemas.microsoft.com/office/drawing/2014/main" xmlns="" val="10000"/>
                  </a:ext>
                </a:extLst>
              </a:tr>
              <a:tr h="3993171">
                <a:tc>
                  <a:txBody>
                    <a:bodyPr/>
                    <a:lstStyle/>
                    <a:p>
                      <a:r>
                        <a:rPr kumimoji="0" lang="es-ES" sz="1600" kern="1200" dirty="0">
                          <a:solidFill>
                            <a:schemeClr val="dk1"/>
                          </a:solidFill>
                          <a:latin typeface="+mn-lt"/>
                          <a:ea typeface="+mn-ea"/>
                          <a:cs typeface="+mn-cs"/>
                        </a:rPr>
                        <a:t>Muestreo de conveniencia. Consiste en la elección por </a:t>
                      </a:r>
                      <a:r>
                        <a:rPr kumimoji="0" lang="es-ES" sz="1600" b="1" kern="1200" dirty="0">
                          <a:solidFill>
                            <a:schemeClr val="dk1"/>
                          </a:solidFill>
                          <a:latin typeface="+mn-lt"/>
                          <a:ea typeface="+mn-ea"/>
                          <a:cs typeface="+mn-cs"/>
                        </a:rPr>
                        <a:t>métodos no aleatorios </a:t>
                      </a:r>
                      <a:r>
                        <a:rPr kumimoji="0" lang="es-ES" sz="1600" kern="1200" dirty="0">
                          <a:solidFill>
                            <a:schemeClr val="dk1"/>
                          </a:solidFill>
                          <a:latin typeface="+mn-lt"/>
                          <a:ea typeface="+mn-ea"/>
                          <a:cs typeface="+mn-cs"/>
                        </a:rPr>
                        <a:t>de una muestra cuyas características sean similares a las de la población objetivo. En este tipo de muestreos la “representatividad” la determina el investigador de </a:t>
                      </a:r>
                      <a:r>
                        <a:rPr kumimoji="0" lang="es-ES" sz="1600" b="1" kern="1200" dirty="0">
                          <a:solidFill>
                            <a:schemeClr val="dk1"/>
                          </a:solidFill>
                          <a:latin typeface="+mn-lt"/>
                          <a:ea typeface="+mn-ea"/>
                          <a:cs typeface="+mn-cs"/>
                        </a:rPr>
                        <a:t>modo subjetivo</a:t>
                      </a:r>
                      <a:r>
                        <a:rPr kumimoji="0" lang="es-ES" sz="1600" kern="1200" dirty="0">
                          <a:solidFill>
                            <a:schemeClr val="dk1"/>
                          </a:solidFill>
                          <a:latin typeface="+mn-lt"/>
                          <a:ea typeface="+mn-ea"/>
                          <a:cs typeface="+mn-cs"/>
                        </a:rPr>
                        <a:t>, siendo este el mayor inconveniente del método ya que no podemos cuantificar la representatividad de la muestra.</a:t>
                      </a:r>
                    </a:p>
                    <a:p>
                      <a:endParaRPr kumimoji="0" lang="es-ES" sz="1600" kern="1200" dirty="0">
                        <a:solidFill>
                          <a:schemeClr val="dk1"/>
                        </a:solidFill>
                        <a:latin typeface="+mn-lt"/>
                        <a:ea typeface="+mn-ea"/>
                        <a:cs typeface="+mn-cs"/>
                      </a:endParaRPr>
                    </a:p>
                  </a:txBody>
                  <a:tcPr marL="91439" marR="91439" marT="45723" marB="45723"/>
                </a:tc>
                <a:extLst>
                  <a:ext uri="{0D108BD9-81ED-4DB2-BD59-A6C34878D82A}">
                    <a16:rowId xmlns:a16="http://schemas.microsoft.com/office/drawing/2014/main" xmlns="" val="10001"/>
                  </a:ext>
                </a:extLst>
              </a:tr>
            </a:tbl>
          </a:graphicData>
        </a:graphic>
      </p:graphicFrame>
      <p:graphicFrame>
        <p:nvGraphicFramePr>
          <p:cNvPr id="12" name="11 Tabla"/>
          <p:cNvGraphicFramePr>
            <a:graphicFrameLocks noGrp="1"/>
          </p:cNvGraphicFramePr>
          <p:nvPr/>
        </p:nvGraphicFramePr>
        <p:xfrm>
          <a:off x="3286125" y="1428750"/>
          <a:ext cx="3357563" cy="4119812"/>
        </p:xfrm>
        <a:graphic>
          <a:graphicData uri="http://schemas.openxmlformats.org/drawingml/2006/table">
            <a:tbl>
              <a:tblPr firstRow="1" bandRow="1">
                <a:tableStyleId>{5C22544A-7EE6-4342-B048-85BDC9FD1C3A}</a:tableStyleId>
              </a:tblPr>
              <a:tblGrid>
                <a:gridCol w="3357563">
                  <a:extLst>
                    <a:ext uri="{9D8B030D-6E8A-4147-A177-3AD203B41FA5}">
                      <a16:colId xmlns:a16="http://schemas.microsoft.com/office/drawing/2014/main" xmlns="" val="20000"/>
                    </a:ext>
                  </a:extLst>
                </a:gridCol>
              </a:tblGrid>
              <a:tr h="370786">
                <a:tc>
                  <a:txBody>
                    <a:bodyPr/>
                    <a:lstStyle/>
                    <a:p>
                      <a:r>
                        <a:rPr lang="es-ES" sz="1600" dirty="0"/>
                        <a:t>Teoría</a:t>
                      </a:r>
                    </a:p>
                  </a:txBody>
                  <a:tcPr marL="91439" marR="91439" marT="45713" marB="45713"/>
                </a:tc>
                <a:extLst>
                  <a:ext uri="{0D108BD9-81ED-4DB2-BD59-A6C34878D82A}">
                    <a16:rowId xmlns:a16="http://schemas.microsoft.com/office/drawing/2014/main" xmlns="" val="10000"/>
                  </a:ext>
                </a:extLst>
              </a:tr>
              <a:tr h="3748777">
                <a:tc>
                  <a:txBody>
                    <a:bodyPr/>
                    <a:lstStyle/>
                    <a:p>
                      <a:r>
                        <a:rPr kumimoji="0" lang="es-ES" sz="1600" kern="1200" dirty="0">
                          <a:solidFill>
                            <a:schemeClr val="dk1"/>
                          </a:solidFill>
                          <a:latin typeface="+mn-lt"/>
                          <a:ea typeface="+mn-ea"/>
                          <a:cs typeface="+mn-cs"/>
                        </a:rPr>
                        <a:t>Presenta casi siempre sesgos y por tanto debe aplicarse únicamente cuando no existe alternativa. También puede ser útil cuando se pretende realizar una primera prospección de la población o cuando no existe un marco de la encuesta definido. Este tipo de muestreos puede incluir individuos próximos a la media o no, pero casi nunca representará </a:t>
                      </a:r>
                      <a:r>
                        <a:rPr kumimoji="0" lang="es-ES" sz="1600" b="1" kern="1200" dirty="0">
                          <a:solidFill>
                            <a:schemeClr val="dk1"/>
                          </a:solidFill>
                          <a:latin typeface="+mn-lt"/>
                          <a:ea typeface="+mn-ea"/>
                          <a:cs typeface="+mn-cs"/>
                        </a:rPr>
                        <a:t>la variabilidad de la población, que normalmente quedará subestimada</a:t>
                      </a:r>
                    </a:p>
                  </a:txBody>
                  <a:tcPr marL="91439" marR="91439" marT="45713" marB="45713"/>
                </a:tc>
                <a:extLst>
                  <a:ext uri="{0D108BD9-81ED-4DB2-BD59-A6C34878D82A}">
                    <a16:rowId xmlns:a16="http://schemas.microsoft.com/office/drawing/2014/main" xmlns="" val="10001"/>
                  </a:ext>
                </a:extLst>
              </a:tr>
            </a:tbl>
          </a:graphicData>
        </a:graphic>
      </p:graphicFrame>
      <p:graphicFrame>
        <p:nvGraphicFramePr>
          <p:cNvPr id="13" name="12 Tabla"/>
          <p:cNvGraphicFramePr>
            <a:graphicFrameLocks noGrp="1"/>
          </p:cNvGraphicFramePr>
          <p:nvPr/>
        </p:nvGraphicFramePr>
        <p:xfrm>
          <a:off x="6715125" y="1000125"/>
          <a:ext cx="2286000" cy="4948238"/>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xmlns="" val="20000"/>
                    </a:ext>
                  </a:extLst>
                </a:gridCol>
              </a:tblGrid>
              <a:tr h="343693">
                <a:tc>
                  <a:txBody>
                    <a:bodyPr/>
                    <a:lstStyle/>
                    <a:p>
                      <a:r>
                        <a:rPr lang="es-ES" sz="1600" dirty="0"/>
                        <a:t>Teoría</a:t>
                      </a:r>
                    </a:p>
                  </a:txBody>
                  <a:tcPr marL="91439" marR="91439" marT="45717" marB="45717"/>
                </a:tc>
                <a:extLst>
                  <a:ext uri="{0D108BD9-81ED-4DB2-BD59-A6C34878D82A}">
                    <a16:rowId xmlns:a16="http://schemas.microsoft.com/office/drawing/2014/main" xmlns="" val="10000"/>
                  </a:ext>
                </a:extLst>
              </a:tr>
              <a:tr h="4604545">
                <a:tc>
                  <a:txBody>
                    <a:bodyPr/>
                    <a:lstStyle/>
                    <a:p>
                      <a:r>
                        <a:rPr kumimoji="0" lang="es-ES" sz="1600" b="1" kern="1200" dirty="0">
                          <a:solidFill>
                            <a:schemeClr val="dk1"/>
                          </a:solidFill>
                          <a:latin typeface="+mn-lt"/>
                          <a:ea typeface="+mn-ea"/>
                          <a:cs typeface="+mn-cs"/>
                        </a:rPr>
                        <a:t>El muestreo por juicio </a:t>
                      </a:r>
                      <a:r>
                        <a:rPr kumimoji="0" lang="es-ES" sz="1600" kern="1200" dirty="0">
                          <a:solidFill>
                            <a:schemeClr val="dk1"/>
                          </a:solidFill>
                          <a:latin typeface="+mn-lt"/>
                          <a:ea typeface="+mn-ea"/>
                          <a:cs typeface="+mn-cs"/>
                        </a:rPr>
                        <a:t>implica</a:t>
                      </a:r>
                      <a:r>
                        <a:rPr kumimoji="0" lang="es-ES" sz="1600" kern="1200" baseline="0" dirty="0">
                          <a:solidFill>
                            <a:schemeClr val="dk1"/>
                          </a:solidFill>
                          <a:latin typeface="+mn-lt"/>
                          <a:ea typeface="+mn-ea"/>
                          <a:cs typeface="+mn-cs"/>
                        </a:rPr>
                        <a:t> decidir quien será o no incluido en la muestra. </a:t>
                      </a:r>
                      <a:r>
                        <a:rPr kumimoji="0" lang="es-ES" sz="1600" b="1" kern="1200" baseline="0" dirty="0">
                          <a:solidFill>
                            <a:schemeClr val="dk1"/>
                          </a:solidFill>
                          <a:latin typeface="+mn-lt"/>
                          <a:ea typeface="+mn-ea"/>
                          <a:cs typeface="+mn-cs"/>
                        </a:rPr>
                        <a:t>En el muestreo por cuota</a:t>
                      </a:r>
                      <a:r>
                        <a:rPr kumimoji="0" lang="es-ES" sz="1600" kern="1200" baseline="0" dirty="0">
                          <a:solidFill>
                            <a:schemeClr val="dk1"/>
                          </a:solidFill>
                          <a:latin typeface="+mn-lt"/>
                          <a:ea typeface="+mn-ea"/>
                          <a:cs typeface="+mn-cs"/>
                        </a:rPr>
                        <a:t> la muestra debe reflejar la composición de la población con respecto a alguna característica preseleccionada, a menudo tiene un componente no aleatorio en el proceso de selección.</a:t>
                      </a:r>
                      <a:endParaRPr kumimoji="0" lang="es-ES" sz="1600" kern="1200" dirty="0">
                        <a:solidFill>
                          <a:schemeClr val="dk1"/>
                        </a:solidFill>
                        <a:latin typeface="+mn-lt"/>
                        <a:ea typeface="+mn-ea"/>
                        <a:cs typeface="+mn-cs"/>
                      </a:endParaRPr>
                    </a:p>
                  </a:txBody>
                  <a:tcPr marL="91439" marR="91439" marT="45717" marB="45717"/>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3D4F63B5-4C0B-4221-BA17-9431255779D9}"/>
              </a:ext>
            </a:extLst>
          </p:cNvPr>
          <p:cNvSpPr>
            <a:spLocks noGrp="1"/>
          </p:cNvSpPr>
          <p:nvPr>
            <p:ph type="sldNum" sz="quarter" idx="12"/>
          </p:nvPr>
        </p:nvSpPr>
        <p:spPr/>
        <p:txBody>
          <a:bodyPr/>
          <a:lstStyle/>
          <a:p>
            <a:pPr>
              <a:defRPr/>
            </a:pPr>
            <a:fld id="{B853B906-A380-4D10-92C1-BB9F366D5D6D}" type="slidenum">
              <a:rPr lang="es-ES" smtClean="0"/>
              <a:pPr>
                <a:defRPr/>
              </a:pPr>
              <a:t>41</a:t>
            </a:fld>
            <a:endParaRPr lang="es-E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48132" name="8 Grupo"/>
          <p:cNvGrpSpPr>
            <a:grpSpLocks/>
          </p:cNvGrpSpPr>
          <p:nvPr/>
        </p:nvGrpSpPr>
        <p:grpSpPr bwMode="auto">
          <a:xfrm>
            <a:off x="2786063" y="6072188"/>
            <a:ext cx="6215062" cy="635000"/>
            <a:chOff x="357158" y="6072206"/>
            <a:chExt cx="6215090" cy="634189"/>
          </a:xfrm>
        </p:grpSpPr>
        <p:sp>
          <p:nvSpPr>
            <p:cNvPr id="48141"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8142"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12" name="11 Tabla"/>
          <p:cNvGraphicFramePr>
            <a:graphicFrameLocks noGrp="1"/>
          </p:cNvGraphicFramePr>
          <p:nvPr/>
        </p:nvGraphicFramePr>
        <p:xfrm>
          <a:off x="857250" y="2071688"/>
          <a:ext cx="7072313" cy="2786064"/>
        </p:xfrm>
        <a:graphic>
          <a:graphicData uri="http://schemas.openxmlformats.org/drawingml/2006/table">
            <a:tbl>
              <a:tblPr firstRow="1" bandRow="1">
                <a:tableStyleId>{5C22544A-7EE6-4342-B048-85BDC9FD1C3A}</a:tableStyleId>
              </a:tblPr>
              <a:tblGrid>
                <a:gridCol w="7072313">
                  <a:extLst>
                    <a:ext uri="{9D8B030D-6E8A-4147-A177-3AD203B41FA5}">
                      <a16:colId xmlns:a16="http://schemas.microsoft.com/office/drawing/2014/main" xmlns="" val="20000"/>
                    </a:ext>
                  </a:extLst>
                </a:gridCol>
              </a:tblGrid>
              <a:tr h="500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a:t>Resultados y soluciones</a:t>
                      </a:r>
                      <a:endParaRPr lang="es-ES" sz="2400" dirty="0"/>
                    </a:p>
                  </a:txBody>
                  <a:tcPr marL="91439" marR="91439"/>
                </a:tc>
                <a:extLst>
                  <a:ext uri="{0D108BD9-81ED-4DB2-BD59-A6C34878D82A}">
                    <a16:rowId xmlns:a16="http://schemas.microsoft.com/office/drawing/2014/main" xmlns="" val="10000"/>
                  </a:ext>
                </a:extLst>
              </a:tr>
              <a:tr h="2285998">
                <a:tc>
                  <a:txBody>
                    <a:bodyPr/>
                    <a:lstStyle/>
                    <a:p>
                      <a:pPr algn="ctr"/>
                      <a:r>
                        <a:rPr lang="es-ES" sz="2400" dirty="0"/>
                        <a:t>El plan de muestreo es por conveniencia. Ninguno mecanismo de probabilidad es usado y en consecuencia es</a:t>
                      </a:r>
                      <a:r>
                        <a:rPr lang="es-ES" sz="2400" baseline="0" dirty="0"/>
                        <a:t> imposible realizar indiferencias. Con la información proporcionada sólo es posible el muestreo “accidental” por que nos conviene.</a:t>
                      </a:r>
                      <a:endParaRPr lang="es-ES" sz="2400" dirty="0"/>
                    </a:p>
                  </a:txBody>
                  <a:tcPr marL="91439" marR="91439"/>
                </a:tc>
                <a:extLst>
                  <a:ext uri="{0D108BD9-81ED-4DB2-BD59-A6C34878D82A}">
                    <a16:rowId xmlns:a16="http://schemas.microsoft.com/office/drawing/2014/main" xmlns="" val="10001"/>
                  </a:ext>
                </a:extLst>
              </a:tr>
            </a:tbl>
          </a:graphicData>
        </a:graphic>
      </p:graphicFrame>
      <p:sp>
        <p:nvSpPr>
          <p:cNvPr id="2" name="Marcador de número de diapositiva 1">
            <a:extLst>
              <a:ext uri="{FF2B5EF4-FFF2-40B4-BE49-F238E27FC236}">
                <a16:creationId xmlns:a16="http://schemas.microsoft.com/office/drawing/2014/main" xmlns="" id="{16D9618A-672D-40A0-8753-483D54925C0E}"/>
              </a:ext>
            </a:extLst>
          </p:cNvPr>
          <p:cNvSpPr>
            <a:spLocks noGrp="1"/>
          </p:cNvSpPr>
          <p:nvPr>
            <p:ph type="sldNum" sz="quarter" idx="12"/>
          </p:nvPr>
        </p:nvSpPr>
        <p:spPr/>
        <p:txBody>
          <a:bodyPr/>
          <a:lstStyle/>
          <a:p>
            <a:pPr>
              <a:defRPr/>
            </a:pPr>
            <a:fld id="{B853B906-A380-4D10-92C1-BB9F366D5D6D}" type="slidenum">
              <a:rPr lang="es-ES" smtClean="0"/>
              <a:pPr>
                <a:defRPr/>
              </a:pPr>
              <a:t>42</a:t>
            </a:fld>
            <a:endParaRPr lang="es-E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750" y="1500188"/>
            <a:ext cx="8404225" cy="2308225"/>
          </a:xfrm>
          <a:prstGeom prst="rect">
            <a:avLst/>
          </a:prstGeom>
          <a:noFill/>
        </p:spPr>
        <p:txBody>
          <a:bodyPr wrap="none">
            <a:spAutoFit/>
          </a:bodyPr>
          <a:lstStyle/>
          <a:p>
            <a:pPr>
              <a:defRPr/>
            </a:pPr>
            <a:r>
              <a:rPr lang="es-ES" dirty="0"/>
              <a:t>N.7.5- Dada una población de media            y varianza            el limite central</a:t>
            </a:r>
          </a:p>
          <a:p>
            <a:pPr>
              <a:defRPr/>
            </a:pPr>
            <a:r>
              <a:rPr lang="es-ES" dirty="0"/>
              <a:t>se aplica cuando el tamaño de la muestra es          . Se obtiene una muestra </a:t>
            </a:r>
          </a:p>
          <a:p>
            <a:pPr>
              <a:defRPr/>
            </a:pPr>
            <a:r>
              <a:rPr lang="es-ES" dirty="0"/>
              <a:t>aleatoria de tamaño          .</a:t>
            </a:r>
          </a:p>
          <a:p>
            <a:pPr marL="342900" indent="-342900">
              <a:defRPr/>
            </a:pPr>
            <a:r>
              <a:rPr lang="es-ES" dirty="0"/>
              <a:t>a)  ¿Cuál son la media y la varianza de la distribución de las medias muestrales </a:t>
            </a:r>
          </a:p>
          <a:p>
            <a:pPr marL="342900" indent="-342900">
              <a:defRPr/>
            </a:pPr>
            <a:r>
              <a:rPr lang="es-ES" dirty="0"/>
              <a:t>        en el  muestreo?</a:t>
            </a:r>
          </a:p>
          <a:p>
            <a:pPr marL="342900" indent="-342900">
              <a:defRPr/>
            </a:pPr>
            <a:r>
              <a:rPr lang="es-ES" dirty="0"/>
              <a:t>b)  ¿Cuál es la probabilidad de que           ?</a:t>
            </a:r>
          </a:p>
          <a:p>
            <a:pPr marL="342900" indent="-342900">
              <a:defRPr/>
            </a:pPr>
            <a:r>
              <a:rPr lang="es-ES" dirty="0"/>
              <a:t>c)  ¿Cuál es la probabilidad de que                    ?</a:t>
            </a:r>
          </a:p>
          <a:p>
            <a:pPr marL="342900" indent="-342900">
              <a:defRPr/>
            </a:pPr>
            <a:r>
              <a:rPr lang="es-ES" dirty="0"/>
              <a:t>d)  ¿Cuál es la probabilidad de que             ?</a:t>
            </a:r>
          </a:p>
        </p:txBody>
      </p:sp>
      <mc:AlternateContent xmlns:mc="http://schemas.openxmlformats.org/markup-compatibility/2006" xmlns:a14="http://schemas.microsoft.com/office/drawing/2010/main">
        <mc:Choice Requires="a14">
          <p:sp>
            <p:nvSpPr>
              <p:cNvPr id="49155" name="Object 1"/>
              <p:cNvSpPr txBox="1"/>
              <p:nvPr/>
            </p:nvSpPr>
            <p:spPr bwMode="auto">
              <a:xfrm>
                <a:off x="4143375" y="1571625"/>
                <a:ext cx="642938"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49155" name="Object 1"/>
              <p:cNvSpPr txBox="1">
                <a:spLocks noRot="1" noChangeAspect="1" noMove="1" noResize="1" noEditPoints="1" noAdjustHandles="1" noChangeArrowheads="1" noChangeShapeType="1" noTextEdit="1"/>
              </p:cNvSpPr>
              <p:nvPr/>
            </p:nvSpPr>
            <p:spPr bwMode="auto">
              <a:xfrm>
                <a:off x="4143375" y="1571625"/>
                <a:ext cx="642938"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56" name="Object 2"/>
              <p:cNvSpPr txBox="1"/>
              <p:nvPr/>
            </p:nvSpPr>
            <p:spPr bwMode="auto">
              <a:xfrm>
                <a:off x="5929313" y="1500188"/>
                <a:ext cx="642937"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=81</m:t>
                      </m:r>
                    </m:oMath>
                  </m:oMathPara>
                </a14:m>
                <a:endParaRPr lang="es-MX"/>
              </a:p>
            </p:txBody>
          </p:sp>
        </mc:Choice>
        <mc:Fallback xmlns="">
          <p:sp>
            <p:nvSpPr>
              <p:cNvPr id="49156" name="Object 2"/>
              <p:cNvSpPr txBox="1">
                <a:spLocks noRot="1" noChangeAspect="1" noMove="1" noResize="1" noEditPoints="1" noAdjustHandles="1" noChangeArrowheads="1" noChangeShapeType="1" noTextEdit="1"/>
              </p:cNvSpPr>
              <p:nvPr/>
            </p:nvSpPr>
            <p:spPr bwMode="auto">
              <a:xfrm>
                <a:off x="5929313" y="1500188"/>
                <a:ext cx="642937" cy="257175"/>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57" name="Object 3"/>
              <p:cNvSpPr txBox="1"/>
              <p:nvPr/>
            </p:nvSpPr>
            <p:spPr bwMode="auto">
              <a:xfrm>
                <a:off x="5000625" y="1857375"/>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49157" name="Object 3"/>
              <p:cNvSpPr txBox="1">
                <a:spLocks noRot="1" noChangeAspect="1" noMove="1" noResize="1" noEditPoints="1" noAdjustHandles="1" noChangeArrowheads="1" noChangeShapeType="1" noTextEdit="1"/>
              </p:cNvSpPr>
              <p:nvPr/>
            </p:nvSpPr>
            <p:spPr bwMode="auto">
              <a:xfrm>
                <a:off x="5000625" y="1857375"/>
                <a:ext cx="571500" cy="2349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58" name="Object 4"/>
              <p:cNvSpPr txBox="1"/>
              <p:nvPr/>
            </p:nvSpPr>
            <p:spPr bwMode="auto">
              <a:xfrm>
                <a:off x="2500313" y="2143125"/>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49158" name="Object 4"/>
              <p:cNvSpPr txBox="1">
                <a:spLocks noRot="1" noChangeAspect="1" noMove="1" noResize="1" noEditPoints="1" noAdjustHandles="1" noChangeArrowheads="1" noChangeShapeType="1" noTextEdit="1"/>
              </p:cNvSpPr>
              <p:nvPr/>
            </p:nvSpPr>
            <p:spPr bwMode="auto">
              <a:xfrm>
                <a:off x="2500313" y="2143125"/>
                <a:ext cx="571500" cy="2349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59" name="Object 5"/>
              <p:cNvSpPr txBox="1"/>
              <p:nvPr/>
            </p:nvSpPr>
            <p:spPr bwMode="auto">
              <a:xfrm>
                <a:off x="3929063" y="2928938"/>
                <a:ext cx="658812"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&gt;102</m:t>
                      </m:r>
                    </m:oMath>
                  </m:oMathPara>
                </a14:m>
                <a:endParaRPr lang="es-MX"/>
              </a:p>
            </p:txBody>
          </p:sp>
        </mc:Choice>
        <mc:Fallback xmlns="">
          <p:sp>
            <p:nvSpPr>
              <p:cNvPr id="49159" name="Object 5"/>
              <p:cNvSpPr txBox="1">
                <a:spLocks noRot="1" noChangeAspect="1" noMove="1" noResize="1" noEditPoints="1" noAdjustHandles="1" noChangeArrowheads="1" noChangeShapeType="1" noTextEdit="1"/>
              </p:cNvSpPr>
              <p:nvPr/>
            </p:nvSpPr>
            <p:spPr bwMode="auto">
              <a:xfrm>
                <a:off x="3929063" y="2928938"/>
                <a:ext cx="658812" cy="214312"/>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60" name="Object 6"/>
              <p:cNvSpPr txBox="1"/>
              <p:nvPr/>
            </p:nvSpPr>
            <p:spPr bwMode="auto">
              <a:xfrm>
                <a:off x="3929063" y="3214688"/>
                <a:ext cx="1214437"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98≤</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m:t>
                      </m:r>
                    </m:oMath>
                  </m:oMathPara>
                </a14:m>
                <a:endParaRPr lang="es-MX"/>
              </a:p>
            </p:txBody>
          </p:sp>
        </mc:Choice>
        <mc:Fallback xmlns="">
          <p:sp>
            <p:nvSpPr>
              <p:cNvPr id="49160" name="Object 6"/>
              <p:cNvSpPr txBox="1">
                <a:spLocks noRot="1" noChangeAspect="1" noMove="1" noResize="1" noEditPoints="1" noAdjustHandles="1" noChangeArrowheads="1" noChangeShapeType="1" noTextEdit="1"/>
              </p:cNvSpPr>
              <p:nvPr/>
            </p:nvSpPr>
            <p:spPr bwMode="auto">
              <a:xfrm>
                <a:off x="3929063" y="3214688"/>
                <a:ext cx="1214437" cy="2603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61" name="Object 8"/>
              <p:cNvSpPr txBox="1"/>
              <p:nvPr/>
            </p:nvSpPr>
            <p:spPr bwMode="auto">
              <a:xfrm>
                <a:off x="3929063" y="3571875"/>
                <a:ext cx="782637"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≤101.5</m:t>
                      </m:r>
                    </m:oMath>
                  </m:oMathPara>
                </a14:m>
                <a:endParaRPr lang="es-MX"/>
              </a:p>
            </p:txBody>
          </p:sp>
        </mc:Choice>
        <mc:Fallback xmlns="">
          <p:sp>
            <p:nvSpPr>
              <p:cNvPr id="49161" name="Object 8"/>
              <p:cNvSpPr txBox="1">
                <a:spLocks noRot="1" noChangeAspect="1" noMove="1" noResize="1" noEditPoints="1" noAdjustHandles="1" noChangeArrowheads="1" noChangeShapeType="1" noTextEdit="1"/>
              </p:cNvSpPr>
              <p:nvPr/>
            </p:nvSpPr>
            <p:spPr bwMode="auto">
              <a:xfrm>
                <a:off x="3929063" y="3571875"/>
                <a:ext cx="782637" cy="214313"/>
              </a:xfrm>
              <a:prstGeom prst="rect">
                <a:avLst/>
              </a:prstGeom>
              <a:blipFill>
                <a:blip r:embed="rId8"/>
                <a:stretch>
                  <a:fillRect/>
                </a:stretch>
              </a:blipFill>
              <a:ln>
                <a:noFill/>
              </a:ln>
              <a:effectLst/>
            </p:spPr>
            <p:txBody>
              <a:bodyPr/>
              <a:lstStyle/>
              <a:p>
                <a:r>
                  <a:rPr lang="es-MX">
                    <a:noFill/>
                  </a:rPr>
                  <a:t> </a:t>
                </a:r>
              </a:p>
            </p:txBody>
          </p:sp>
        </mc:Fallback>
      </mc:AlternateContent>
      <p:graphicFrame>
        <p:nvGraphicFramePr>
          <p:cNvPr id="11" name="10 Tabla"/>
          <p:cNvGraphicFramePr>
            <a:graphicFrameLocks noGrp="1"/>
          </p:cNvGraphicFramePr>
          <p:nvPr/>
        </p:nvGraphicFramePr>
        <p:xfrm>
          <a:off x="2428875" y="3929063"/>
          <a:ext cx="6096000" cy="2116137"/>
        </p:xfrm>
        <a:graphic>
          <a:graphicData uri="http://schemas.openxmlformats.org/drawingml/2006/table">
            <a:tbl>
              <a:tblPr firstRow="1" bandRow="1">
                <a:tableStyleId>{5C22544A-7EE6-4342-B048-85BDC9FD1C3A}</a:tableStyleId>
              </a:tblPr>
              <a:tblGrid>
                <a:gridCol w="1071570">
                  <a:extLst>
                    <a:ext uri="{9D8B030D-6E8A-4147-A177-3AD203B41FA5}">
                      <a16:colId xmlns:a16="http://schemas.microsoft.com/office/drawing/2014/main" xmlns="" val="20000"/>
                    </a:ext>
                  </a:extLst>
                </a:gridCol>
                <a:gridCol w="5024430">
                  <a:extLst>
                    <a:ext uri="{9D8B030D-6E8A-4147-A177-3AD203B41FA5}">
                      <a16:colId xmlns:a16="http://schemas.microsoft.com/office/drawing/2014/main" xmlns="" val="20001"/>
                    </a:ext>
                  </a:extLst>
                </a:gridCol>
              </a:tblGrid>
              <a:tr h="378562">
                <a:tc>
                  <a:txBody>
                    <a:bodyPr/>
                    <a:lstStyle/>
                    <a:p>
                      <a:r>
                        <a:rPr lang="es-ES" sz="1800" dirty="0"/>
                        <a:t>Datos</a:t>
                      </a:r>
                    </a:p>
                  </a:txBody>
                  <a:tcPr marT="45726" marB="4572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26" marB="45726"/>
                </a:tc>
                <a:extLst>
                  <a:ext uri="{0D108BD9-81ED-4DB2-BD59-A6C34878D82A}">
                    <a16:rowId xmlns:a16="http://schemas.microsoft.com/office/drawing/2014/main" xmlns="" val="10000"/>
                  </a:ext>
                </a:extLst>
              </a:tr>
              <a:tr h="1737575">
                <a:tc>
                  <a:txBody>
                    <a:bodyPr/>
                    <a:lstStyle/>
                    <a:p>
                      <a:r>
                        <a:rPr lang="es-ES" sz="1800" dirty="0"/>
                        <a:t>.</a:t>
                      </a:r>
                    </a:p>
                    <a:p>
                      <a:r>
                        <a:rPr lang="es-ES" sz="1800" dirty="0"/>
                        <a:t>. </a:t>
                      </a:r>
                    </a:p>
                    <a:p>
                      <a:r>
                        <a:rPr lang="es-ES" sz="1800" dirty="0"/>
                        <a:t>. </a:t>
                      </a:r>
                    </a:p>
                    <a:p>
                      <a:endParaRPr lang="es-ES" sz="1800" dirty="0"/>
                    </a:p>
                  </a:txBody>
                  <a:tcPr marT="45726" marB="45726"/>
                </a:tc>
                <a:tc>
                  <a:txBody>
                    <a:bodyPr/>
                    <a:lstStyle/>
                    <a:p>
                      <a:r>
                        <a:rPr lang="es-ES" sz="1800" dirty="0"/>
                        <a:t>.</a:t>
                      </a:r>
                    </a:p>
                    <a:p>
                      <a:r>
                        <a:rPr lang="es-ES" sz="1800" dirty="0"/>
                        <a:t>.</a:t>
                      </a:r>
                    </a:p>
                    <a:p>
                      <a:r>
                        <a:rPr lang="es-ES" sz="1800" dirty="0"/>
                        <a:t>.</a:t>
                      </a:r>
                    </a:p>
                    <a:p>
                      <a:r>
                        <a:rPr lang="es-ES" sz="1800" dirty="0"/>
                        <a:t>.</a:t>
                      </a:r>
                    </a:p>
                    <a:p>
                      <a:r>
                        <a:rPr lang="es-ES" sz="1800" dirty="0"/>
                        <a:t>.</a:t>
                      </a:r>
                    </a:p>
                    <a:p>
                      <a:r>
                        <a:rPr lang="es-ES" sz="1800" dirty="0"/>
                        <a:t>.</a:t>
                      </a:r>
                    </a:p>
                  </a:txBody>
                  <a:tcPr marT="45726" marB="4572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49173" name="Object 9"/>
              <p:cNvSpPr txBox="1"/>
              <p:nvPr/>
            </p:nvSpPr>
            <p:spPr bwMode="auto">
              <a:xfrm>
                <a:off x="2643188" y="4429125"/>
                <a:ext cx="642937"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49173" name="Object 9"/>
              <p:cNvSpPr txBox="1">
                <a:spLocks noRot="1" noChangeAspect="1" noMove="1" noResize="1" noEditPoints="1" noAdjustHandles="1" noChangeArrowheads="1" noChangeShapeType="1" noTextEdit="1"/>
              </p:cNvSpPr>
              <p:nvPr/>
            </p:nvSpPr>
            <p:spPr bwMode="auto">
              <a:xfrm>
                <a:off x="2643188" y="4429125"/>
                <a:ext cx="642937"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4" name="Object 10"/>
              <p:cNvSpPr txBox="1"/>
              <p:nvPr/>
            </p:nvSpPr>
            <p:spPr bwMode="auto">
              <a:xfrm>
                <a:off x="2643188" y="4714875"/>
                <a:ext cx="642937"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=81</m:t>
                      </m:r>
                    </m:oMath>
                  </m:oMathPara>
                </a14:m>
                <a:endParaRPr lang="es-MX"/>
              </a:p>
            </p:txBody>
          </p:sp>
        </mc:Choice>
        <mc:Fallback xmlns="">
          <p:sp>
            <p:nvSpPr>
              <p:cNvPr id="49174" name="Object 10"/>
              <p:cNvSpPr txBox="1">
                <a:spLocks noRot="1" noChangeAspect="1" noMove="1" noResize="1" noEditPoints="1" noAdjustHandles="1" noChangeArrowheads="1" noChangeShapeType="1" noTextEdit="1"/>
              </p:cNvSpPr>
              <p:nvPr/>
            </p:nvSpPr>
            <p:spPr bwMode="auto">
              <a:xfrm>
                <a:off x="2643188" y="4714875"/>
                <a:ext cx="642937" cy="257175"/>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5" name="Object 11"/>
              <p:cNvSpPr txBox="1"/>
              <p:nvPr/>
            </p:nvSpPr>
            <p:spPr bwMode="auto">
              <a:xfrm>
                <a:off x="2643188" y="5072063"/>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49175" name="Object 11"/>
              <p:cNvSpPr txBox="1">
                <a:spLocks noRot="1" noChangeAspect="1" noMove="1" noResize="1" noEditPoints="1" noAdjustHandles="1" noChangeArrowheads="1" noChangeShapeType="1" noTextEdit="1"/>
              </p:cNvSpPr>
              <p:nvPr/>
            </p:nvSpPr>
            <p:spPr bwMode="auto">
              <a:xfrm>
                <a:off x="2643188" y="5072063"/>
                <a:ext cx="571500" cy="23495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6" name="Object 12"/>
              <p:cNvSpPr txBox="1"/>
              <p:nvPr/>
            </p:nvSpPr>
            <p:spPr bwMode="auto">
              <a:xfrm>
                <a:off x="3643313" y="4357688"/>
                <a:ext cx="1143000" cy="2587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49176" name="Object 12"/>
              <p:cNvSpPr txBox="1">
                <a:spLocks noRot="1" noChangeAspect="1" noMove="1" noResize="1" noEditPoints="1" noAdjustHandles="1" noChangeArrowheads="1" noChangeShapeType="1" noTextEdit="1"/>
              </p:cNvSpPr>
              <p:nvPr/>
            </p:nvSpPr>
            <p:spPr bwMode="auto">
              <a:xfrm>
                <a:off x="3643313" y="4357688"/>
                <a:ext cx="1143000" cy="258762"/>
              </a:xfrm>
              <a:prstGeom prst="rect">
                <a:avLst/>
              </a:prstGeom>
              <a:blipFill>
                <a:blip r:embed="rId11"/>
                <a:stretch>
                  <a:fillRect b="-238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7" name="Object 13"/>
              <p:cNvSpPr txBox="1"/>
              <p:nvPr/>
            </p:nvSpPr>
            <p:spPr bwMode="auto">
              <a:xfrm>
                <a:off x="3714750" y="4706938"/>
                <a:ext cx="1143000" cy="2746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oMath>
                  </m:oMathPara>
                </a14:m>
                <a:endParaRPr lang="es-MX"/>
              </a:p>
            </p:txBody>
          </p:sp>
        </mc:Choice>
        <mc:Fallback xmlns="">
          <p:sp>
            <p:nvSpPr>
              <p:cNvPr id="49177" name="Object 13"/>
              <p:cNvSpPr txBox="1">
                <a:spLocks noRot="1" noChangeAspect="1" noMove="1" noResize="1" noEditPoints="1" noAdjustHandles="1" noChangeArrowheads="1" noChangeShapeType="1" noTextEdit="1"/>
              </p:cNvSpPr>
              <p:nvPr/>
            </p:nvSpPr>
            <p:spPr bwMode="auto">
              <a:xfrm>
                <a:off x="3714750" y="4706938"/>
                <a:ext cx="1143000" cy="274637"/>
              </a:xfrm>
              <a:prstGeom prst="rect">
                <a:avLst/>
              </a:prstGeom>
              <a:blipFill>
                <a:blip r:embed="rId1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8" name="Object 14"/>
              <p:cNvSpPr txBox="1"/>
              <p:nvPr/>
            </p:nvSpPr>
            <p:spPr bwMode="auto">
              <a:xfrm>
                <a:off x="3714750" y="5072063"/>
                <a:ext cx="1165225" cy="2460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&gt;102)=?</m:t>
                      </m:r>
                    </m:oMath>
                  </m:oMathPara>
                </a14:m>
                <a:endParaRPr lang="es-MX"/>
              </a:p>
            </p:txBody>
          </p:sp>
        </mc:Choice>
        <mc:Fallback xmlns="">
          <p:sp>
            <p:nvSpPr>
              <p:cNvPr id="49178" name="Object 14"/>
              <p:cNvSpPr txBox="1">
                <a:spLocks noRot="1" noChangeAspect="1" noMove="1" noResize="1" noEditPoints="1" noAdjustHandles="1" noChangeArrowheads="1" noChangeShapeType="1" noTextEdit="1"/>
              </p:cNvSpPr>
              <p:nvPr/>
            </p:nvSpPr>
            <p:spPr bwMode="auto">
              <a:xfrm>
                <a:off x="3714750" y="5072063"/>
                <a:ext cx="1165225" cy="246062"/>
              </a:xfrm>
              <a:prstGeom prst="rect">
                <a:avLst/>
              </a:prstGeom>
              <a:blipFill>
                <a:blip r:embed="rId13"/>
                <a:stretch>
                  <a:fillRect b="-750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79" name="Object 15"/>
              <p:cNvSpPr txBox="1"/>
              <p:nvPr/>
            </p:nvSpPr>
            <p:spPr bwMode="auto">
              <a:xfrm>
                <a:off x="3643313" y="5357813"/>
                <a:ext cx="17526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(98≤</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m:t>
                      </m:r>
                    </m:oMath>
                  </m:oMathPara>
                </a14:m>
                <a:endParaRPr lang="es-MX"/>
              </a:p>
            </p:txBody>
          </p:sp>
        </mc:Choice>
        <mc:Fallback xmlns="">
          <p:sp>
            <p:nvSpPr>
              <p:cNvPr id="49179" name="Object 15"/>
              <p:cNvSpPr txBox="1">
                <a:spLocks noRot="1" noChangeAspect="1" noMove="1" noResize="1" noEditPoints="1" noAdjustHandles="1" noChangeArrowheads="1" noChangeShapeType="1" noTextEdit="1"/>
              </p:cNvSpPr>
              <p:nvPr/>
            </p:nvSpPr>
            <p:spPr bwMode="auto">
              <a:xfrm>
                <a:off x="3643313" y="5357813"/>
                <a:ext cx="1752600" cy="285750"/>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9180" name="Object 16"/>
              <p:cNvSpPr txBox="1"/>
              <p:nvPr/>
            </p:nvSpPr>
            <p:spPr bwMode="auto">
              <a:xfrm>
                <a:off x="3714750" y="5715000"/>
                <a:ext cx="1304925" cy="246063"/>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≤101.5)=?</m:t>
                      </m:r>
                    </m:oMath>
                  </m:oMathPara>
                </a14:m>
                <a:endParaRPr lang="es-MX"/>
              </a:p>
            </p:txBody>
          </p:sp>
        </mc:Choice>
        <mc:Fallback xmlns="">
          <p:sp>
            <p:nvSpPr>
              <p:cNvPr id="49180" name="Object 16"/>
              <p:cNvSpPr txBox="1">
                <a:spLocks noRot="1" noChangeAspect="1" noMove="1" noResize="1" noEditPoints="1" noAdjustHandles="1" noChangeArrowheads="1" noChangeShapeType="1" noTextEdit="1"/>
              </p:cNvSpPr>
              <p:nvPr/>
            </p:nvSpPr>
            <p:spPr bwMode="auto">
              <a:xfrm>
                <a:off x="3714750" y="5715000"/>
                <a:ext cx="1304925" cy="246063"/>
              </a:xfrm>
              <a:prstGeom prst="rect">
                <a:avLst/>
              </a:prstGeom>
              <a:blipFill>
                <a:blip r:embed="rId15"/>
                <a:stretch>
                  <a:fillRect b="-5000"/>
                </a:stretch>
              </a:blipFill>
              <a:ln>
                <a:noFill/>
              </a:ln>
              <a:effectLst/>
            </p:spPr>
            <p:txBody>
              <a:bodyPr/>
              <a:lstStyle/>
              <a:p>
                <a:r>
                  <a:rPr lang="es-MX">
                    <a:noFill/>
                  </a:rPr>
                  <a:t> </a:t>
                </a:r>
              </a:p>
            </p:txBody>
          </p:sp>
        </mc:Fallback>
      </mc:AlternateContent>
      <p:grpSp>
        <p:nvGrpSpPr>
          <p:cNvPr id="49181" name="30 Grupo"/>
          <p:cNvGrpSpPr>
            <a:grpSpLocks/>
          </p:cNvGrpSpPr>
          <p:nvPr/>
        </p:nvGrpSpPr>
        <p:grpSpPr bwMode="auto">
          <a:xfrm>
            <a:off x="785813" y="4286250"/>
            <a:ext cx="1238250" cy="923925"/>
            <a:chOff x="1071538" y="0"/>
            <a:chExt cx="1238275" cy="923330"/>
          </a:xfrm>
        </p:grpSpPr>
        <p:pic>
          <p:nvPicPr>
            <p:cNvPr id="49187" name="18 Imagen" descr="flecha_animada-13546.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357313" y="142875"/>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2 Rectángulo"/>
            <p:cNvSpPr/>
            <p:nvPr/>
          </p:nvSpPr>
          <p:spPr>
            <a:xfrm>
              <a:off x="1071538" y="0"/>
              <a:ext cx="427569"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a:t>
              </a:r>
            </a:p>
          </p:txBody>
        </p:sp>
      </p:grpSp>
      <p:pic>
        <p:nvPicPr>
          <p:cNvPr id="49182" name="33 Imagen" descr="logo a color UAE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34 Rectángulo"/>
          <p:cNvSpPr/>
          <p:nvPr/>
        </p:nvSpPr>
        <p:spPr>
          <a:xfrm>
            <a:off x="1857375" y="28575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49184" name="8 Grupo"/>
          <p:cNvGrpSpPr>
            <a:grpSpLocks/>
          </p:cNvGrpSpPr>
          <p:nvPr/>
        </p:nvGrpSpPr>
        <p:grpSpPr bwMode="auto">
          <a:xfrm>
            <a:off x="2786063" y="6072188"/>
            <a:ext cx="6215062" cy="635000"/>
            <a:chOff x="357158" y="6072206"/>
            <a:chExt cx="6215090" cy="634189"/>
          </a:xfrm>
        </p:grpSpPr>
        <p:sp>
          <p:nvSpPr>
            <p:cNvPr id="49185" name="3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49186" name="37 Imagen" descr="logomi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3FE89E45-6D4D-4E4D-BAE0-6785B9C5C384}"/>
              </a:ext>
            </a:extLst>
          </p:cNvPr>
          <p:cNvSpPr>
            <a:spLocks noGrp="1"/>
          </p:cNvSpPr>
          <p:nvPr>
            <p:ph type="sldNum" sz="quarter" idx="12"/>
          </p:nvPr>
        </p:nvSpPr>
        <p:spPr/>
        <p:txBody>
          <a:bodyPr/>
          <a:lstStyle/>
          <a:p>
            <a:pPr>
              <a:defRPr/>
            </a:pPr>
            <a:fld id="{B853B906-A380-4D10-92C1-BB9F366D5D6D}" type="slidenum">
              <a:rPr lang="es-ES" smtClean="0"/>
              <a:pPr>
                <a:defRPr/>
              </a:pPr>
              <a:t>43</a:t>
            </a:fld>
            <a:endParaRPr lang="es-E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14313" y="1000125"/>
          <a:ext cx="8572500" cy="1833740"/>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728">
                <a:tc>
                  <a:txBody>
                    <a:bodyPr/>
                    <a:lstStyle/>
                    <a:p>
                      <a:r>
                        <a:rPr lang="es-ES" sz="1800" dirty="0"/>
                        <a:t>Teoría</a:t>
                      </a:r>
                    </a:p>
                  </a:txBody>
                  <a:tcPr marL="91439" marR="91439" marT="45706" marB="45706"/>
                </a:tc>
                <a:extLst>
                  <a:ext uri="{0D108BD9-81ED-4DB2-BD59-A6C34878D82A}">
                    <a16:rowId xmlns:a16="http://schemas.microsoft.com/office/drawing/2014/main" xmlns="" val="10000"/>
                  </a:ext>
                </a:extLst>
              </a:tr>
              <a:tr h="1462835">
                <a:tc>
                  <a:txBody>
                    <a:bodyPr/>
                    <a:lstStyle/>
                    <a:p>
                      <a:r>
                        <a:rPr lang="es-ES" sz="1800" baseline="0" dirty="0"/>
                        <a:t>Teorema central del límite (T.C.L.). El teorema establece que la media de una muestra aleatoria, extraída de una población que tiene cualquier distribución de probabilidad, sigue aproximadamente una distribución normal que tiene una media    y una varianza         dado un tamaño de muestra suficientemente grande.     </a:t>
                      </a:r>
                    </a:p>
                  </a:txBody>
                  <a:tcPr marL="91439" marR="91439" marT="45706" marB="4570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0186" name="Object 2"/>
              <p:cNvSpPr txBox="1"/>
              <p:nvPr/>
            </p:nvSpPr>
            <p:spPr bwMode="auto">
              <a:xfrm>
                <a:off x="3436815" y="2276872"/>
                <a:ext cx="214313"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50186" name="Object 2"/>
              <p:cNvSpPr txBox="1">
                <a:spLocks noRot="1" noChangeAspect="1" noMove="1" noResize="1" noEditPoints="1" noAdjustHandles="1" noChangeArrowheads="1" noChangeShapeType="1" noTextEdit="1"/>
              </p:cNvSpPr>
              <p:nvPr/>
            </p:nvSpPr>
            <p:spPr bwMode="auto">
              <a:xfrm>
                <a:off x="3436815" y="2276872"/>
                <a:ext cx="214313" cy="2317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0187" name="Object 3"/>
              <p:cNvSpPr txBox="1"/>
              <p:nvPr/>
            </p:nvSpPr>
            <p:spPr bwMode="auto">
              <a:xfrm>
                <a:off x="5396379" y="2204864"/>
                <a:ext cx="555625" cy="35718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oMath>
                  </m:oMathPara>
                </a14:m>
                <a:endParaRPr lang="es-MX"/>
              </a:p>
            </p:txBody>
          </p:sp>
        </mc:Choice>
        <mc:Fallback xmlns="">
          <p:sp>
            <p:nvSpPr>
              <p:cNvPr id="50187" name="Object 3"/>
              <p:cNvSpPr txBox="1">
                <a:spLocks noRot="1" noChangeAspect="1" noMove="1" noResize="1" noEditPoints="1" noAdjustHandles="1" noChangeArrowheads="1" noChangeShapeType="1" noTextEdit="1"/>
              </p:cNvSpPr>
              <p:nvPr/>
            </p:nvSpPr>
            <p:spPr bwMode="auto">
              <a:xfrm>
                <a:off x="5396379" y="2204864"/>
                <a:ext cx="555625" cy="357187"/>
              </a:xfrm>
              <a:prstGeom prst="rect">
                <a:avLst/>
              </a:prstGeom>
              <a:blipFill>
                <a:blip r:embed="rId3"/>
                <a:stretch>
                  <a:fillRect l="-8791" t="-105172" r="-95604" b="-170690"/>
                </a:stretch>
              </a:blipFill>
              <a:ln>
                <a:noFill/>
              </a:ln>
              <a:effectLst/>
            </p:spPr>
            <p:txBody>
              <a:bodyPr/>
              <a:lstStyle/>
              <a:p>
                <a:r>
                  <a:rPr lang="es-MX">
                    <a:noFill/>
                  </a:rPr>
                  <a:t> </a:t>
                </a:r>
              </a:p>
            </p:txBody>
          </p:sp>
        </mc:Fallback>
      </mc:AlternateContent>
      <p:graphicFrame>
        <p:nvGraphicFramePr>
          <p:cNvPr id="5" name="4 Tabla"/>
          <p:cNvGraphicFramePr>
            <a:graphicFrameLocks noGrp="1"/>
          </p:cNvGraphicFramePr>
          <p:nvPr/>
        </p:nvGraphicFramePr>
        <p:xfrm>
          <a:off x="285750" y="2857500"/>
          <a:ext cx="4214813" cy="2930976"/>
        </p:xfrm>
        <a:graphic>
          <a:graphicData uri="http://schemas.openxmlformats.org/drawingml/2006/table">
            <a:tbl>
              <a:tblPr firstRow="1" bandRow="1">
                <a:tableStyleId>{5C22544A-7EE6-4342-B048-85BDC9FD1C3A}</a:tableStyleId>
              </a:tblPr>
              <a:tblGrid>
                <a:gridCol w="4214813">
                  <a:extLst>
                    <a:ext uri="{9D8B030D-6E8A-4147-A177-3AD203B41FA5}">
                      <a16:colId xmlns:a16="http://schemas.microsoft.com/office/drawing/2014/main" xmlns="" val="20000"/>
                    </a:ext>
                  </a:extLst>
                </a:gridCol>
              </a:tblGrid>
              <a:tr h="370692">
                <a:tc>
                  <a:txBody>
                    <a:bodyPr/>
                    <a:lstStyle/>
                    <a:p>
                      <a:r>
                        <a:rPr lang="es-ES" sz="1800" dirty="0"/>
                        <a:t>Desarrollo y operaciones: </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02" marB="4570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0196" name="Object 4"/>
              <p:cNvSpPr txBox="1"/>
              <p:nvPr/>
            </p:nvSpPr>
            <p:spPr bwMode="auto">
              <a:xfrm>
                <a:off x="428625" y="3214688"/>
                <a:ext cx="1631950" cy="2587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50196" name="Object 4"/>
              <p:cNvSpPr txBox="1">
                <a:spLocks noRot="1" noChangeAspect="1" noMove="1" noResize="1" noEditPoints="1" noAdjustHandles="1" noChangeArrowheads="1" noChangeShapeType="1" noTextEdit="1"/>
              </p:cNvSpPr>
              <p:nvPr/>
            </p:nvSpPr>
            <p:spPr bwMode="auto">
              <a:xfrm>
                <a:off x="428625" y="3214688"/>
                <a:ext cx="1631950" cy="25876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0197" name="Object 5"/>
              <p:cNvSpPr txBox="1"/>
              <p:nvPr/>
            </p:nvSpPr>
            <p:spPr bwMode="auto">
              <a:xfrm>
                <a:off x="530225" y="3786188"/>
                <a:ext cx="2513013" cy="2746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81</m:t>
                          </m:r>
                        </m:num>
                        <m:den>
                          <m:r>
                            <a:rPr lang="es-MX" i="1">
                              <a:solidFill>
                                <a:srgbClr val="000000"/>
                              </a:solidFill>
                              <a:latin typeface="Cambria Math" panose="02040503050406030204" pitchFamily="18" charset="0"/>
                            </a:rPr>
                            <m:t>25</m:t>
                          </m:r>
                        </m:den>
                      </m:f>
                      <m:r>
                        <a:rPr lang="es-MX" i="1">
                          <a:solidFill>
                            <a:srgbClr val="000000"/>
                          </a:solidFill>
                          <a:latin typeface="Cambria Math" panose="02040503050406030204" pitchFamily="18" charset="0"/>
                        </a:rPr>
                        <m:t>=3.24</m:t>
                      </m:r>
                    </m:oMath>
                  </m:oMathPara>
                </a14:m>
                <a:endParaRPr lang="es-MX"/>
              </a:p>
            </p:txBody>
          </p:sp>
        </mc:Choice>
        <mc:Fallback xmlns="">
          <p:sp>
            <p:nvSpPr>
              <p:cNvPr id="50197" name="Object 5"/>
              <p:cNvSpPr txBox="1">
                <a:spLocks noRot="1" noChangeAspect="1" noMove="1" noResize="1" noEditPoints="1" noAdjustHandles="1" noChangeArrowheads="1" noChangeShapeType="1" noTextEdit="1"/>
              </p:cNvSpPr>
              <p:nvPr/>
            </p:nvSpPr>
            <p:spPr bwMode="auto">
              <a:xfrm>
                <a:off x="530225" y="3786188"/>
                <a:ext cx="2513013" cy="274637"/>
              </a:xfrm>
              <a:prstGeom prst="rect">
                <a:avLst/>
              </a:prstGeom>
              <a:blipFill>
                <a:blip r:embed="rId5"/>
                <a:stretch>
                  <a:fillRect t="-68889" b="-11333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0198" name="Object 6"/>
              <p:cNvSpPr txBox="1"/>
              <p:nvPr/>
            </p:nvSpPr>
            <p:spPr bwMode="auto">
              <a:xfrm>
                <a:off x="538163" y="4357688"/>
                <a:ext cx="3341687" cy="109061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&gt;102)=</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&gt;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102−100</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3.24</m:t>
                                  </m:r>
                                </m:e>
                              </m:rad>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&gt;1.11)=1−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=1.11)=</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=1−0.8665=0.1335</m:t>
                      </m:r>
                    </m:oMath>
                  </m:oMathPara>
                </a14:m>
                <a:endParaRPr lang="es-MX"/>
              </a:p>
            </p:txBody>
          </p:sp>
        </mc:Choice>
        <mc:Fallback xmlns="">
          <p:sp>
            <p:nvSpPr>
              <p:cNvPr id="50198" name="Object 6"/>
              <p:cNvSpPr txBox="1">
                <a:spLocks noRot="1" noChangeAspect="1" noMove="1" noResize="1" noEditPoints="1" noAdjustHandles="1" noChangeArrowheads="1" noChangeShapeType="1" noTextEdit="1"/>
              </p:cNvSpPr>
              <p:nvPr/>
            </p:nvSpPr>
            <p:spPr bwMode="auto">
              <a:xfrm>
                <a:off x="538163" y="4357688"/>
                <a:ext cx="3341687" cy="1090612"/>
              </a:xfrm>
              <a:prstGeom prst="rect">
                <a:avLst/>
              </a:prstGeom>
              <a:blipFill>
                <a:blip r:embed="rId6"/>
                <a:stretch>
                  <a:fillRect t="-2235"/>
                </a:stretch>
              </a:blipFill>
              <a:ln>
                <a:noFill/>
              </a:ln>
              <a:effectLst/>
            </p:spPr>
            <p:txBody>
              <a:bodyPr/>
              <a:lstStyle/>
              <a:p>
                <a:r>
                  <a:rPr lang="es-MX">
                    <a:noFill/>
                  </a:rPr>
                  <a:t> </a:t>
                </a:r>
              </a:p>
            </p:txBody>
          </p:sp>
        </mc:Fallback>
      </mc:AlternateContent>
      <p:pic>
        <p:nvPicPr>
          <p:cNvPr id="50199" name="10 Imagen" descr="normal2.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278606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12 Conector recto de flecha"/>
          <p:cNvCxnSpPr/>
          <p:nvPr/>
        </p:nvCxnSpPr>
        <p:spPr>
          <a:xfrm rot="5400000" flipH="1" flipV="1">
            <a:off x="6822281" y="5107782"/>
            <a:ext cx="35877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201" name="18 CuadroTexto"/>
          <p:cNvSpPr txBox="1">
            <a:spLocks noChangeArrowheads="1"/>
          </p:cNvSpPr>
          <p:nvPr/>
        </p:nvSpPr>
        <p:spPr bwMode="auto">
          <a:xfrm>
            <a:off x="6643688" y="5286375"/>
            <a:ext cx="781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Z=1.1</a:t>
            </a:r>
          </a:p>
        </p:txBody>
      </p:sp>
      <p:cxnSp>
        <p:nvCxnSpPr>
          <p:cNvPr id="22" name="21 Conector recto"/>
          <p:cNvCxnSpPr/>
          <p:nvPr/>
        </p:nvCxnSpPr>
        <p:spPr>
          <a:xfrm rot="5400000" flipH="1" flipV="1">
            <a:off x="6607175" y="4537075"/>
            <a:ext cx="787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0203" name="25 CuadroTexto"/>
          <p:cNvSpPr txBox="1">
            <a:spLocks noChangeArrowheads="1"/>
          </p:cNvSpPr>
          <p:nvPr/>
        </p:nvSpPr>
        <p:spPr bwMode="auto">
          <a:xfrm>
            <a:off x="5929313" y="4000500"/>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0.8665</a:t>
            </a:r>
          </a:p>
        </p:txBody>
      </p:sp>
      <p:cxnSp>
        <p:nvCxnSpPr>
          <p:cNvPr id="28" name="27 Conector curvado"/>
          <p:cNvCxnSpPr/>
          <p:nvPr/>
        </p:nvCxnSpPr>
        <p:spPr>
          <a:xfrm rot="5400000" flipH="1" flipV="1">
            <a:off x="7358063" y="4071938"/>
            <a:ext cx="714375" cy="7143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205" name="34 CuadroTexto"/>
          <p:cNvSpPr txBox="1">
            <a:spLocks noChangeArrowheads="1"/>
          </p:cNvSpPr>
          <p:nvPr/>
        </p:nvSpPr>
        <p:spPr bwMode="auto">
          <a:xfrm>
            <a:off x="7715250" y="371475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0.1335</a:t>
            </a:r>
          </a:p>
        </p:txBody>
      </p:sp>
      <p:grpSp>
        <p:nvGrpSpPr>
          <p:cNvPr id="50206" name="8 Grupo"/>
          <p:cNvGrpSpPr>
            <a:grpSpLocks/>
          </p:cNvGrpSpPr>
          <p:nvPr/>
        </p:nvGrpSpPr>
        <p:grpSpPr bwMode="auto">
          <a:xfrm>
            <a:off x="2786063" y="6072188"/>
            <a:ext cx="6215062" cy="635000"/>
            <a:chOff x="357158" y="6072206"/>
            <a:chExt cx="6215090" cy="634189"/>
          </a:xfrm>
        </p:grpSpPr>
        <p:sp>
          <p:nvSpPr>
            <p:cNvPr id="50209" name="1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0210" name="17 Imagen" descr="logomio.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0207" name="18 Imagen" descr="logo a color UAEM.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19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sp>
        <p:nvSpPr>
          <p:cNvPr id="3" name="Marcador de número de diapositiva 2">
            <a:extLst>
              <a:ext uri="{FF2B5EF4-FFF2-40B4-BE49-F238E27FC236}">
                <a16:creationId xmlns:a16="http://schemas.microsoft.com/office/drawing/2014/main" xmlns="" id="{E6330676-20DD-4FE3-B181-EEEEDF862AAF}"/>
              </a:ext>
            </a:extLst>
          </p:cNvPr>
          <p:cNvSpPr>
            <a:spLocks noGrp="1"/>
          </p:cNvSpPr>
          <p:nvPr>
            <p:ph type="sldNum" sz="quarter" idx="12"/>
          </p:nvPr>
        </p:nvSpPr>
        <p:spPr/>
        <p:txBody>
          <a:bodyPr/>
          <a:lstStyle/>
          <a:p>
            <a:pPr>
              <a:defRPr/>
            </a:pPr>
            <a:fld id="{B853B906-A380-4D10-92C1-BB9F366D5D6D}" type="slidenum">
              <a:rPr lang="es-ES" smtClean="0"/>
              <a:pPr>
                <a:defRPr/>
              </a:pPr>
              <a:t>44</a:t>
            </a:fld>
            <a:endParaRPr lang="es-E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357188" y="1000125"/>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1210" name="Object 2"/>
              <p:cNvSpPr txBox="1"/>
              <p:nvPr/>
            </p:nvSpPr>
            <p:spPr bwMode="auto">
              <a:xfrm>
                <a:off x="571500" y="1357313"/>
                <a:ext cx="3927475" cy="207645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(98≤</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98−</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101−</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98−100</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25</m:t>
                                      </m:r>
                                    </m:e>
                                  </m:rad>
                                </m:den>
                              </m:f>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101−100</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25</m:t>
                                      </m:r>
                                    </m:e>
                                  </m:rad>
                                </m:den>
                              </m:f>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−1.11≤</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≤0.56</m:t>
                          </m:r>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=0.56)−(1−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=1.11)=</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=0.7123−(1−0.8665)=0.5788</m:t>
                      </m:r>
                    </m:oMath>
                  </m:oMathPara>
                </a14:m>
                <a:endParaRPr lang="es-MX"/>
              </a:p>
            </p:txBody>
          </p:sp>
        </mc:Choice>
        <mc:Fallback xmlns="">
          <p:sp>
            <p:nvSpPr>
              <p:cNvPr id="51210" name="Object 2"/>
              <p:cNvSpPr txBox="1">
                <a:spLocks noRot="1" noChangeAspect="1" noMove="1" noResize="1" noEditPoints="1" noAdjustHandles="1" noChangeArrowheads="1" noChangeShapeType="1" noTextEdit="1"/>
              </p:cNvSpPr>
              <p:nvPr/>
            </p:nvSpPr>
            <p:spPr bwMode="auto">
              <a:xfrm>
                <a:off x="571500" y="1357313"/>
                <a:ext cx="3927475" cy="2076450"/>
              </a:xfrm>
              <a:prstGeom prst="rect">
                <a:avLst/>
              </a:prstGeom>
              <a:blipFill>
                <a:blip r:embed="rId2"/>
                <a:stretch>
                  <a:fillRect t="-2059"/>
                </a:stretch>
              </a:blipFill>
              <a:ln>
                <a:noFill/>
              </a:ln>
              <a:effectLst/>
            </p:spPr>
            <p:txBody>
              <a:bodyPr/>
              <a:lstStyle/>
              <a:p>
                <a:r>
                  <a:rPr lang="es-MX">
                    <a:noFill/>
                  </a:rPr>
                  <a:t> </a:t>
                </a:r>
              </a:p>
            </p:txBody>
          </p:sp>
        </mc:Fallback>
      </mc:AlternateContent>
      <p:pic>
        <p:nvPicPr>
          <p:cNvPr id="51211"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6313" y="571500"/>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5 Conector recto"/>
          <p:cNvCxnSpPr/>
          <p:nvPr/>
        </p:nvCxnSpPr>
        <p:spPr>
          <a:xfrm rot="5400000">
            <a:off x="5358607" y="2356644"/>
            <a:ext cx="28575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flipH="1" flipV="1">
            <a:off x="6537325" y="2678113"/>
            <a:ext cx="357187"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5400000" flipH="1" flipV="1">
            <a:off x="5322888" y="2678113"/>
            <a:ext cx="357187"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 name="17 Tabla"/>
          <p:cNvGraphicFramePr>
            <a:graphicFrameLocks noGrp="1"/>
          </p:cNvGraphicFramePr>
          <p:nvPr/>
        </p:nvGraphicFramePr>
        <p:xfrm>
          <a:off x="357188" y="3571875"/>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1223" name="Object 3"/>
              <p:cNvSpPr txBox="1"/>
              <p:nvPr/>
            </p:nvSpPr>
            <p:spPr bwMode="auto">
              <a:xfrm>
                <a:off x="642938" y="4143375"/>
                <a:ext cx="2932112" cy="144462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≤101.5)=</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10.5−</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101.5−100</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25</m:t>
                                      </m:r>
                                    </m:e>
                                  </m:rad>
                                </m:den>
                              </m:f>
                            </m:den>
                          </m:f>
                        </m:e>
                      </m:d>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≤0.83</m:t>
                          </m:r>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=0.83)=0.7967</m:t>
                      </m:r>
                    </m:oMath>
                  </m:oMathPara>
                </a14:m>
                <a:endParaRPr lang="es-MX"/>
              </a:p>
            </p:txBody>
          </p:sp>
        </mc:Choice>
        <mc:Fallback xmlns="">
          <p:sp>
            <p:nvSpPr>
              <p:cNvPr id="51223" name="Object 3"/>
              <p:cNvSpPr txBox="1">
                <a:spLocks noRot="1" noChangeAspect="1" noMove="1" noResize="1" noEditPoints="1" noAdjustHandles="1" noChangeArrowheads="1" noChangeShapeType="1" noTextEdit="1"/>
              </p:cNvSpPr>
              <p:nvPr/>
            </p:nvSpPr>
            <p:spPr bwMode="auto">
              <a:xfrm>
                <a:off x="642938" y="4143375"/>
                <a:ext cx="2932112" cy="1444625"/>
              </a:xfrm>
              <a:prstGeom prst="rect">
                <a:avLst/>
              </a:prstGeom>
              <a:blipFill>
                <a:blip r:embed="rId4"/>
                <a:stretch>
                  <a:fillRect t="-1688"/>
                </a:stretch>
              </a:blipFill>
              <a:ln>
                <a:noFill/>
              </a:ln>
              <a:effectLst/>
            </p:spPr>
            <p:txBody>
              <a:bodyPr/>
              <a:lstStyle/>
              <a:p>
                <a:r>
                  <a:rPr lang="es-MX">
                    <a:noFill/>
                  </a:rPr>
                  <a:t> </a:t>
                </a:r>
              </a:p>
            </p:txBody>
          </p:sp>
        </mc:Fallback>
      </mc:AlternateContent>
      <p:cxnSp>
        <p:nvCxnSpPr>
          <p:cNvPr id="20" name="19 Conector recto de flecha"/>
          <p:cNvCxnSpPr/>
          <p:nvPr/>
        </p:nvCxnSpPr>
        <p:spPr>
          <a:xfrm rot="5400000" flipH="1" flipV="1">
            <a:off x="6787357" y="5714206"/>
            <a:ext cx="28575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225" name="30 CuadroTexto"/>
          <p:cNvSpPr txBox="1">
            <a:spLocks noChangeArrowheads="1"/>
          </p:cNvSpPr>
          <p:nvPr/>
        </p:nvSpPr>
        <p:spPr bwMode="auto">
          <a:xfrm>
            <a:off x="6286500" y="542925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cxnSp>
        <p:nvCxnSpPr>
          <p:cNvPr id="32" name="31 Conector recto"/>
          <p:cNvCxnSpPr/>
          <p:nvPr/>
        </p:nvCxnSpPr>
        <p:spPr>
          <a:xfrm rot="5400000">
            <a:off x="6358732" y="4928394"/>
            <a:ext cx="1143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227" name="25 Grupo"/>
          <p:cNvGrpSpPr>
            <a:grpSpLocks/>
          </p:cNvGrpSpPr>
          <p:nvPr/>
        </p:nvGrpSpPr>
        <p:grpSpPr bwMode="auto">
          <a:xfrm>
            <a:off x="4929188" y="928688"/>
            <a:ext cx="3448050" cy="5441950"/>
            <a:chOff x="4714875" y="785813"/>
            <a:chExt cx="3448050" cy="5441950"/>
          </a:xfrm>
        </p:grpSpPr>
        <p:cxnSp>
          <p:nvCxnSpPr>
            <p:cNvPr id="7" name="6 Conector recto"/>
            <p:cNvCxnSpPr/>
            <p:nvPr/>
          </p:nvCxnSpPr>
          <p:spPr>
            <a:xfrm rot="5400000">
              <a:off x="5965825" y="1749425"/>
              <a:ext cx="1500188"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234" name="10 CuadroTexto"/>
            <p:cNvSpPr txBox="1">
              <a:spLocks noChangeArrowheads="1"/>
            </p:cNvSpPr>
            <p:nvPr/>
          </p:nvSpPr>
          <p:spPr bwMode="auto">
            <a:xfrm>
              <a:off x="5000625" y="2857500"/>
              <a:ext cx="96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Z=-1.11</a:t>
              </a:r>
            </a:p>
          </p:txBody>
        </p:sp>
        <p:sp>
          <p:nvSpPr>
            <p:cNvPr id="51235" name="11 CuadroTexto"/>
            <p:cNvSpPr txBox="1">
              <a:spLocks noChangeArrowheads="1"/>
            </p:cNvSpPr>
            <p:nvPr/>
          </p:nvSpPr>
          <p:spPr bwMode="auto">
            <a:xfrm>
              <a:off x="6357938" y="2857500"/>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Z=0.56</a:t>
              </a:r>
            </a:p>
          </p:txBody>
        </p:sp>
        <p:cxnSp>
          <p:nvCxnSpPr>
            <p:cNvPr id="15" name="14 Conector curvado"/>
            <p:cNvCxnSpPr/>
            <p:nvPr/>
          </p:nvCxnSpPr>
          <p:spPr>
            <a:xfrm rot="16200000" flipV="1">
              <a:off x="5036344" y="2107406"/>
              <a:ext cx="500062" cy="1428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237" name="12 CuadroTexto"/>
            <p:cNvSpPr txBox="1">
              <a:spLocks noChangeArrowheads="1"/>
            </p:cNvSpPr>
            <p:nvPr/>
          </p:nvSpPr>
          <p:spPr bwMode="auto">
            <a:xfrm>
              <a:off x="5929313" y="1357313"/>
              <a:ext cx="890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0.7123</a:t>
              </a:r>
            </a:p>
          </p:txBody>
        </p:sp>
        <p:sp>
          <p:nvSpPr>
            <p:cNvPr id="51238" name="13 CuadroTexto"/>
            <p:cNvSpPr txBox="1">
              <a:spLocks noChangeArrowheads="1"/>
            </p:cNvSpPr>
            <p:nvPr/>
          </p:nvSpPr>
          <p:spPr bwMode="auto">
            <a:xfrm>
              <a:off x="4786313" y="1571625"/>
              <a:ext cx="109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1-0.8665</a:t>
              </a:r>
            </a:p>
          </p:txBody>
        </p:sp>
        <p:pic>
          <p:nvPicPr>
            <p:cNvPr id="51239"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335756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26 Conector recto"/>
            <p:cNvCxnSpPr/>
            <p:nvPr/>
          </p:nvCxnSpPr>
          <p:spPr>
            <a:xfrm rot="5400000">
              <a:off x="5644356" y="4642644"/>
              <a:ext cx="17145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644356" y="1642269"/>
              <a:ext cx="17145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242" name="29 CuadroTexto"/>
            <p:cNvSpPr txBox="1">
              <a:spLocks noChangeArrowheads="1"/>
            </p:cNvSpPr>
            <p:nvPr/>
          </p:nvSpPr>
          <p:spPr bwMode="auto">
            <a:xfrm>
              <a:off x="6286500" y="242887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sp>
          <p:nvSpPr>
            <p:cNvPr id="51243" name="33 CuadroTexto"/>
            <p:cNvSpPr txBox="1">
              <a:spLocks noChangeArrowheads="1"/>
            </p:cNvSpPr>
            <p:nvPr/>
          </p:nvSpPr>
          <p:spPr bwMode="auto">
            <a:xfrm>
              <a:off x="6500813" y="5857875"/>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Z=0.83</a:t>
              </a:r>
            </a:p>
          </p:txBody>
        </p:sp>
        <p:sp>
          <p:nvSpPr>
            <p:cNvPr id="51244" name="34 CuadroTexto"/>
            <p:cNvSpPr txBox="1">
              <a:spLocks noChangeArrowheads="1"/>
            </p:cNvSpPr>
            <p:nvPr/>
          </p:nvSpPr>
          <p:spPr bwMode="auto">
            <a:xfrm>
              <a:off x="6000750" y="4643438"/>
              <a:ext cx="890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0.7967</a:t>
              </a:r>
            </a:p>
          </p:txBody>
        </p:sp>
        <p:sp>
          <p:nvSpPr>
            <p:cNvPr id="51245" name="35 CuadroTexto"/>
            <p:cNvSpPr txBox="1">
              <a:spLocks noChangeArrowheads="1"/>
            </p:cNvSpPr>
            <p:nvPr/>
          </p:nvSpPr>
          <p:spPr bwMode="auto">
            <a:xfrm>
              <a:off x="5572125" y="2143125"/>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0.5788</a:t>
              </a:r>
            </a:p>
          </p:txBody>
        </p:sp>
      </p:grpSp>
      <p:pic>
        <p:nvPicPr>
          <p:cNvPr id="51228" name="27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0"/>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29 Rectángulo"/>
          <p:cNvSpPr/>
          <p:nvPr/>
        </p:nvSpPr>
        <p:spPr>
          <a:xfrm>
            <a:off x="1714500"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1230" name="8 Grupo"/>
          <p:cNvGrpSpPr>
            <a:grpSpLocks/>
          </p:cNvGrpSpPr>
          <p:nvPr/>
        </p:nvGrpSpPr>
        <p:grpSpPr bwMode="auto">
          <a:xfrm>
            <a:off x="2786063" y="6072188"/>
            <a:ext cx="6215062" cy="635000"/>
            <a:chOff x="357158" y="6072206"/>
            <a:chExt cx="6215090" cy="634189"/>
          </a:xfrm>
        </p:grpSpPr>
        <p:sp>
          <p:nvSpPr>
            <p:cNvPr id="51231" name="3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1232" name="33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AD885B11-31C1-4ECC-8B3A-EAEC208ACE44}"/>
              </a:ext>
            </a:extLst>
          </p:cNvPr>
          <p:cNvSpPr>
            <a:spLocks noGrp="1"/>
          </p:cNvSpPr>
          <p:nvPr>
            <p:ph type="sldNum" sz="quarter" idx="12"/>
          </p:nvPr>
        </p:nvSpPr>
        <p:spPr/>
        <p:txBody>
          <a:bodyPr/>
          <a:lstStyle/>
          <a:p>
            <a:pPr>
              <a:defRPr/>
            </a:pPr>
            <a:fld id="{B853B906-A380-4D10-92C1-BB9F366D5D6D}" type="slidenum">
              <a:rPr lang="es-ES" smtClean="0"/>
              <a:pPr>
                <a:defRPr/>
              </a:pPr>
              <a:t>45</a:t>
            </a:fld>
            <a:endParaRPr lang="es-E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313" y="1143000"/>
            <a:ext cx="8501062" cy="2308225"/>
          </a:xfrm>
          <a:prstGeom prst="rect">
            <a:avLst/>
          </a:prstGeom>
        </p:spPr>
        <p:txBody>
          <a:bodyPr>
            <a:spAutoFit/>
          </a:bodyPr>
          <a:lstStyle/>
          <a:p>
            <a:pPr>
              <a:defRPr/>
            </a:pPr>
            <a:r>
              <a:rPr lang="es-ES" dirty="0"/>
              <a:t>N.7.6- Dada una población de media            y varianza            el limite central</a:t>
            </a:r>
          </a:p>
          <a:p>
            <a:pPr>
              <a:defRPr/>
            </a:pPr>
            <a:r>
              <a:rPr lang="es-ES" dirty="0"/>
              <a:t>se aplica cuando el tamaño de la muestra es          . Se obtiene una muestra </a:t>
            </a:r>
          </a:p>
          <a:p>
            <a:pPr>
              <a:defRPr/>
            </a:pPr>
            <a:r>
              <a:rPr lang="es-ES" dirty="0"/>
              <a:t>aleatoria de tamaño           .</a:t>
            </a:r>
          </a:p>
          <a:p>
            <a:pPr marL="342900" indent="-342900">
              <a:defRPr/>
            </a:pPr>
            <a:r>
              <a:rPr lang="es-ES" dirty="0"/>
              <a:t>a)  ¿Cuál son la media y la varianza de la distribución de las medias muestrales </a:t>
            </a:r>
          </a:p>
          <a:p>
            <a:pPr marL="342900" indent="-342900">
              <a:defRPr/>
            </a:pPr>
            <a:r>
              <a:rPr lang="es-ES" dirty="0"/>
              <a:t>        en el  muestreo?</a:t>
            </a:r>
          </a:p>
          <a:p>
            <a:pPr marL="342900" indent="-342900">
              <a:defRPr/>
            </a:pPr>
            <a:r>
              <a:rPr lang="es-ES" dirty="0"/>
              <a:t>b)  ¿Cuál es la probabilidad de que           ?</a:t>
            </a:r>
          </a:p>
          <a:p>
            <a:pPr marL="342900" indent="-342900">
              <a:defRPr/>
            </a:pPr>
            <a:r>
              <a:rPr lang="es-ES" dirty="0"/>
              <a:t>c)  ¿Cuál es la probabilidad de que                    ?</a:t>
            </a:r>
          </a:p>
          <a:p>
            <a:pPr marL="342900" indent="-342900">
              <a:defRPr/>
            </a:pPr>
            <a:r>
              <a:rPr lang="es-ES" dirty="0"/>
              <a:t>d)  ¿Cuál es la probabilidad de que             ?</a:t>
            </a:r>
          </a:p>
        </p:txBody>
      </p:sp>
      <mc:AlternateContent xmlns:mc="http://schemas.openxmlformats.org/markup-compatibility/2006" xmlns:a14="http://schemas.microsoft.com/office/drawing/2010/main">
        <mc:Choice Requires="a14">
          <p:sp>
            <p:nvSpPr>
              <p:cNvPr id="52227" name="Object 1"/>
              <p:cNvSpPr txBox="1"/>
              <p:nvPr/>
            </p:nvSpPr>
            <p:spPr bwMode="auto">
              <a:xfrm>
                <a:off x="4071938" y="1214438"/>
                <a:ext cx="642937"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52227" name="Object 1"/>
              <p:cNvSpPr txBox="1">
                <a:spLocks noRot="1" noChangeAspect="1" noMove="1" noResize="1" noEditPoints="1" noAdjustHandles="1" noChangeArrowheads="1" noChangeShapeType="1" noTextEdit="1"/>
              </p:cNvSpPr>
              <p:nvPr/>
            </p:nvSpPr>
            <p:spPr bwMode="auto">
              <a:xfrm>
                <a:off x="4071938" y="1214438"/>
                <a:ext cx="642937"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28" name="Object 2"/>
              <p:cNvSpPr txBox="1"/>
              <p:nvPr/>
            </p:nvSpPr>
            <p:spPr bwMode="auto">
              <a:xfrm>
                <a:off x="5786438" y="1214438"/>
                <a:ext cx="755650"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=900</m:t>
                      </m:r>
                    </m:oMath>
                  </m:oMathPara>
                </a14:m>
                <a:endParaRPr lang="es-MX"/>
              </a:p>
            </p:txBody>
          </p:sp>
        </mc:Choice>
        <mc:Fallback xmlns="">
          <p:sp>
            <p:nvSpPr>
              <p:cNvPr id="52228" name="Object 2"/>
              <p:cNvSpPr txBox="1">
                <a:spLocks noRot="1" noChangeAspect="1" noMove="1" noResize="1" noEditPoints="1" noAdjustHandles="1" noChangeArrowheads="1" noChangeShapeType="1" noTextEdit="1"/>
              </p:cNvSpPr>
              <p:nvPr/>
            </p:nvSpPr>
            <p:spPr bwMode="auto">
              <a:xfrm>
                <a:off x="5786438" y="1214438"/>
                <a:ext cx="755650" cy="257175"/>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29" name="Object 3"/>
              <p:cNvSpPr txBox="1"/>
              <p:nvPr/>
            </p:nvSpPr>
            <p:spPr bwMode="auto">
              <a:xfrm>
                <a:off x="4929188" y="1500188"/>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52229" name="Object 3"/>
              <p:cNvSpPr txBox="1">
                <a:spLocks noRot="1" noChangeAspect="1" noMove="1" noResize="1" noEditPoints="1" noAdjustHandles="1" noChangeArrowheads="1" noChangeShapeType="1" noTextEdit="1"/>
              </p:cNvSpPr>
              <p:nvPr/>
            </p:nvSpPr>
            <p:spPr bwMode="auto">
              <a:xfrm>
                <a:off x="4929188" y="1500188"/>
                <a:ext cx="571500" cy="2349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30" name="Object 4"/>
              <p:cNvSpPr txBox="1"/>
              <p:nvPr/>
            </p:nvSpPr>
            <p:spPr bwMode="auto">
              <a:xfrm>
                <a:off x="2357438" y="1714500"/>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=30</m:t>
                      </m:r>
                    </m:oMath>
                  </m:oMathPara>
                </a14:m>
                <a:endParaRPr lang="es-MX"/>
              </a:p>
            </p:txBody>
          </p:sp>
        </mc:Choice>
        <mc:Fallback xmlns="">
          <p:sp>
            <p:nvSpPr>
              <p:cNvPr id="52230" name="Object 4"/>
              <p:cNvSpPr txBox="1">
                <a:spLocks noRot="1" noChangeAspect="1" noMove="1" noResize="1" noEditPoints="1" noAdjustHandles="1" noChangeArrowheads="1" noChangeShapeType="1" noTextEdit="1"/>
              </p:cNvSpPr>
              <p:nvPr/>
            </p:nvSpPr>
            <p:spPr bwMode="auto">
              <a:xfrm>
                <a:off x="2357438" y="1714500"/>
                <a:ext cx="571500" cy="2349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31" name="Object 5"/>
              <p:cNvSpPr txBox="1"/>
              <p:nvPr/>
            </p:nvSpPr>
            <p:spPr bwMode="auto">
              <a:xfrm>
                <a:off x="3857625" y="2571750"/>
                <a:ext cx="658813"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&gt;109</m:t>
                      </m:r>
                    </m:oMath>
                  </m:oMathPara>
                </a14:m>
                <a:endParaRPr lang="es-MX"/>
              </a:p>
            </p:txBody>
          </p:sp>
        </mc:Choice>
        <mc:Fallback xmlns="">
          <p:sp>
            <p:nvSpPr>
              <p:cNvPr id="52231" name="Object 5"/>
              <p:cNvSpPr txBox="1">
                <a:spLocks noRot="1" noChangeAspect="1" noMove="1" noResize="1" noEditPoints="1" noAdjustHandles="1" noChangeArrowheads="1" noChangeShapeType="1" noTextEdit="1"/>
              </p:cNvSpPr>
              <p:nvPr/>
            </p:nvSpPr>
            <p:spPr bwMode="auto">
              <a:xfrm>
                <a:off x="3857625" y="2571750"/>
                <a:ext cx="658813" cy="214313"/>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32" name="Object 6"/>
              <p:cNvSpPr txBox="1"/>
              <p:nvPr/>
            </p:nvSpPr>
            <p:spPr bwMode="auto">
              <a:xfrm>
                <a:off x="3857625" y="2857500"/>
                <a:ext cx="1233488"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96≤</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≤110</m:t>
                      </m:r>
                    </m:oMath>
                  </m:oMathPara>
                </a14:m>
                <a:endParaRPr lang="es-MX"/>
              </a:p>
            </p:txBody>
          </p:sp>
        </mc:Choice>
        <mc:Fallback xmlns="">
          <p:sp>
            <p:nvSpPr>
              <p:cNvPr id="52232" name="Object 6"/>
              <p:cNvSpPr txBox="1">
                <a:spLocks noRot="1" noChangeAspect="1" noMove="1" noResize="1" noEditPoints="1" noAdjustHandles="1" noChangeArrowheads="1" noChangeShapeType="1" noTextEdit="1"/>
              </p:cNvSpPr>
              <p:nvPr/>
            </p:nvSpPr>
            <p:spPr bwMode="auto">
              <a:xfrm>
                <a:off x="3857625" y="2857500"/>
                <a:ext cx="1233488" cy="2603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33" name="Object 8"/>
              <p:cNvSpPr txBox="1"/>
              <p:nvPr/>
            </p:nvSpPr>
            <p:spPr bwMode="auto">
              <a:xfrm>
                <a:off x="3929063" y="3214688"/>
                <a:ext cx="658812"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≤107</m:t>
                      </m:r>
                    </m:oMath>
                  </m:oMathPara>
                </a14:m>
                <a:endParaRPr lang="es-MX"/>
              </a:p>
            </p:txBody>
          </p:sp>
        </mc:Choice>
        <mc:Fallback xmlns="">
          <p:sp>
            <p:nvSpPr>
              <p:cNvPr id="52233" name="Object 8"/>
              <p:cNvSpPr txBox="1">
                <a:spLocks noRot="1" noChangeAspect="1" noMove="1" noResize="1" noEditPoints="1" noAdjustHandles="1" noChangeArrowheads="1" noChangeShapeType="1" noTextEdit="1"/>
              </p:cNvSpPr>
              <p:nvPr/>
            </p:nvSpPr>
            <p:spPr bwMode="auto">
              <a:xfrm>
                <a:off x="3929063" y="3214688"/>
                <a:ext cx="658812" cy="214312"/>
              </a:xfrm>
              <a:prstGeom prst="rect">
                <a:avLst/>
              </a:prstGeom>
              <a:blipFill>
                <a:blip r:embed="rId8"/>
                <a:stretch>
                  <a:fillRect/>
                </a:stretch>
              </a:blipFill>
              <a:ln>
                <a:noFill/>
              </a:ln>
              <a:effectLst/>
            </p:spPr>
            <p:txBody>
              <a:bodyPr/>
              <a:lstStyle/>
              <a:p>
                <a:r>
                  <a:rPr lang="es-MX">
                    <a:noFill/>
                  </a:rPr>
                  <a:t> </a:t>
                </a:r>
              </a:p>
            </p:txBody>
          </p:sp>
        </mc:Fallback>
      </mc:AlternateContent>
      <p:graphicFrame>
        <p:nvGraphicFramePr>
          <p:cNvPr id="10" name="9 Tabla"/>
          <p:cNvGraphicFramePr>
            <a:graphicFrameLocks noGrp="1"/>
          </p:cNvGraphicFramePr>
          <p:nvPr/>
        </p:nvGraphicFramePr>
        <p:xfrm>
          <a:off x="2428875" y="3786188"/>
          <a:ext cx="6096000" cy="2116137"/>
        </p:xfrm>
        <a:graphic>
          <a:graphicData uri="http://schemas.openxmlformats.org/drawingml/2006/table">
            <a:tbl>
              <a:tblPr firstRow="1" bandRow="1">
                <a:tableStyleId>{5C22544A-7EE6-4342-B048-85BDC9FD1C3A}</a:tableStyleId>
              </a:tblPr>
              <a:tblGrid>
                <a:gridCol w="1071570">
                  <a:extLst>
                    <a:ext uri="{9D8B030D-6E8A-4147-A177-3AD203B41FA5}">
                      <a16:colId xmlns:a16="http://schemas.microsoft.com/office/drawing/2014/main" xmlns="" val="20000"/>
                    </a:ext>
                  </a:extLst>
                </a:gridCol>
                <a:gridCol w="5024430">
                  <a:extLst>
                    <a:ext uri="{9D8B030D-6E8A-4147-A177-3AD203B41FA5}">
                      <a16:colId xmlns:a16="http://schemas.microsoft.com/office/drawing/2014/main" xmlns="" val="20001"/>
                    </a:ext>
                  </a:extLst>
                </a:gridCol>
              </a:tblGrid>
              <a:tr h="378562">
                <a:tc>
                  <a:txBody>
                    <a:bodyPr/>
                    <a:lstStyle/>
                    <a:p>
                      <a:r>
                        <a:rPr lang="es-ES" sz="1800" dirty="0"/>
                        <a:t>Datos</a:t>
                      </a:r>
                    </a:p>
                  </a:txBody>
                  <a:tcPr marT="45726" marB="4572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26" marB="45726"/>
                </a:tc>
                <a:extLst>
                  <a:ext uri="{0D108BD9-81ED-4DB2-BD59-A6C34878D82A}">
                    <a16:rowId xmlns:a16="http://schemas.microsoft.com/office/drawing/2014/main" xmlns="" val="10000"/>
                  </a:ext>
                </a:extLst>
              </a:tr>
              <a:tr h="1737575">
                <a:tc>
                  <a:txBody>
                    <a:bodyPr/>
                    <a:lstStyle/>
                    <a:p>
                      <a:r>
                        <a:rPr lang="es-ES" sz="1800" dirty="0"/>
                        <a:t>.</a:t>
                      </a:r>
                    </a:p>
                    <a:p>
                      <a:r>
                        <a:rPr lang="es-ES" sz="1800" dirty="0"/>
                        <a:t>. </a:t>
                      </a:r>
                    </a:p>
                    <a:p>
                      <a:r>
                        <a:rPr lang="es-ES" sz="1800" dirty="0"/>
                        <a:t>. </a:t>
                      </a:r>
                    </a:p>
                    <a:p>
                      <a:endParaRPr lang="es-ES" sz="1800" dirty="0"/>
                    </a:p>
                  </a:txBody>
                  <a:tcPr marT="45726" marB="45726"/>
                </a:tc>
                <a:tc>
                  <a:txBody>
                    <a:bodyPr/>
                    <a:lstStyle/>
                    <a:p>
                      <a:r>
                        <a:rPr lang="es-ES" sz="1800" dirty="0"/>
                        <a:t>.</a:t>
                      </a:r>
                    </a:p>
                    <a:p>
                      <a:r>
                        <a:rPr lang="es-ES" sz="1800" dirty="0"/>
                        <a:t>.</a:t>
                      </a:r>
                    </a:p>
                    <a:p>
                      <a:r>
                        <a:rPr lang="es-ES" sz="1800" dirty="0"/>
                        <a:t>.</a:t>
                      </a:r>
                    </a:p>
                    <a:p>
                      <a:r>
                        <a:rPr lang="es-ES" sz="1800" dirty="0"/>
                        <a:t>.</a:t>
                      </a:r>
                    </a:p>
                    <a:p>
                      <a:r>
                        <a:rPr lang="es-ES" sz="1800" dirty="0"/>
                        <a:t>.</a:t>
                      </a:r>
                    </a:p>
                    <a:p>
                      <a:r>
                        <a:rPr lang="es-ES" sz="1800" dirty="0"/>
                        <a:t>.</a:t>
                      </a:r>
                    </a:p>
                  </a:txBody>
                  <a:tcPr marT="45726" marB="4572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2245" name="Object 9"/>
              <p:cNvSpPr txBox="1"/>
              <p:nvPr/>
            </p:nvSpPr>
            <p:spPr bwMode="auto">
              <a:xfrm>
                <a:off x="2643188" y="4286250"/>
                <a:ext cx="642937"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52245" name="Object 9"/>
              <p:cNvSpPr txBox="1">
                <a:spLocks noRot="1" noChangeAspect="1" noMove="1" noResize="1" noEditPoints="1" noAdjustHandles="1" noChangeArrowheads="1" noChangeShapeType="1" noTextEdit="1"/>
              </p:cNvSpPr>
              <p:nvPr/>
            </p:nvSpPr>
            <p:spPr bwMode="auto">
              <a:xfrm>
                <a:off x="2643188" y="4286250"/>
                <a:ext cx="642937"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46" name="Object 10"/>
              <p:cNvSpPr txBox="1"/>
              <p:nvPr/>
            </p:nvSpPr>
            <p:spPr bwMode="auto">
              <a:xfrm>
                <a:off x="2587625" y="4572000"/>
                <a:ext cx="755650"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=900</m:t>
                      </m:r>
                    </m:oMath>
                  </m:oMathPara>
                </a14:m>
                <a:endParaRPr lang="es-MX"/>
              </a:p>
            </p:txBody>
          </p:sp>
        </mc:Choice>
        <mc:Fallback xmlns="">
          <p:sp>
            <p:nvSpPr>
              <p:cNvPr id="52246" name="Object 10"/>
              <p:cNvSpPr txBox="1">
                <a:spLocks noRot="1" noChangeAspect="1" noMove="1" noResize="1" noEditPoints="1" noAdjustHandles="1" noChangeArrowheads="1" noChangeShapeType="1" noTextEdit="1"/>
              </p:cNvSpPr>
              <p:nvPr/>
            </p:nvSpPr>
            <p:spPr bwMode="auto">
              <a:xfrm>
                <a:off x="2587625" y="4572000"/>
                <a:ext cx="755650" cy="257175"/>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47" name="Object 11"/>
              <p:cNvSpPr txBox="1"/>
              <p:nvPr/>
            </p:nvSpPr>
            <p:spPr bwMode="auto">
              <a:xfrm>
                <a:off x="2643188" y="4929188"/>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=30</m:t>
                      </m:r>
                    </m:oMath>
                  </m:oMathPara>
                </a14:m>
                <a:endParaRPr lang="es-MX"/>
              </a:p>
            </p:txBody>
          </p:sp>
        </mc:Choice>
        <mc:Fallback xmlns="">
          <p:sp>
            <p:nvSpPr>
              <p:cNvPr id="52247" name="Object 11"/>
              <p:cNvSpPr txBox="1">
                <a:spLocks noRot="1" noChangeAspect="1" noMove="1" noResize="1" noEditPoints="1" noAdjustHandles="1" noChangeArrowheads="1" noChangeShapeType="1" noTextEdit="1"/>
              </p:cNvSpPr>
              <p:nvPr/>
            </p:nvSpPr>
            <p:spPr bwMode="auto">
              <a:xfrm>
                <a:off x="2643188" y="4929188"/>
                <a:ext cx="571500" cy="23495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48" name="Object 12"/>
              <p:cNvSpPr txBox="1"/>
              <p:nvPr/>
            </p:nvSpPr>
            <p:spPr bwMode="auto">
              <a:xfrm>
                <a:off x="3857625" y="4286250"/>
                <a:ext cx="1143000" cy="258763"/>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52248" name="Object 12"/>
              <p:cNvSpPr txBox="1">
                <a:spLocks noRot="1" noChangeAspect="1" noMove="1" noResize="1" noEditPoints="1" noAdjustHandles="1" noChangeArrowheads="1" noChangeShapeType="1" noTextEdit="1"/>
              </p:cNvSpPr>
              <p:nvPr/>
            </p:nvSpPr>
            <p:spPr bwMode="auto">
              <a:xfrm>
                <a:off x="3857625" y="4286250"/>
                <a:ext cx="1143000" cy="258763"/>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49" name="Object 13"/>
              <p:cNvSpPr txBox="1"/>
              <p:nvPr/>
            </p:nvSpPr>
            <p:spPr bwMode="auto">
              <a:xfrm>
                <a:off x="3857625" y="4572000"/>
                <a:ext cx="1143000" cy="274638"/>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oMath>
                  </m:oMathPara>
                </a14:m>
                <a:endParaRPr lang="es-MX"/>
              </a:p>
            </p:txBody>
          </p:sp>
        </mc:Choice>
        <mc:Fallback xmlns="">
          <p:sp>
            <p:nvSpPr>
              <p:cNvPr id="52249" name="Object 13"/>
              <p:cNvSpPr txBox="1">
                <a:spLocks noRot="1" noChangeAspect="1" noMove="1" noResize="1" noEditPoints="1" noAdjustHandles="1" noChangeArrowheads="1" noChangeShapeType="1" noTextEdit="1"/>
              </p:cNvSpPr>
              <p:nvPr/>
            </p:nvSpPr>
            <p:spPr bwMode="auto">
              <a:xfrm>
                <a:off x="3857625" y="4572000"/>
                <a:ext cx="1143000" cy="274638"/>
              </a:xfrm>
              <a:prstGeom prst="rect">
                <a:avLst/>
              </a:prstGeom>
              <a:blipFill>
                <a:blip r:embed="rId1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50" name="Object 14"/>
              <p:cNvSpPr txBox="1"/>
              <p:nvPr/>
            </p:nvSpPr>
            <p:spPr bwMode="auto">
              <a:xfrm>
                <a:off x="3786188" y="4857750"/>
                <a:ext cx="1165225" cy="246063"/>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&gt;109)=?</m:t>
                      </m:r>
                    </m:oMath>
                  </m:oMathPara>
                </a14:m>
                <a:endParaRPr lang="es-MX"/>
              </a:p>
            </p:txBody>
          </p:sp>
        </mc:Choice>
        <mc:Fallback xmlns="">
          <p:sp>
            <p:nvSpPr>
              <p:cNvPr id="52250" name="Object 14"/>
              <p:cNvSpPr txBox="1">
                <a:spLocks noRot="1" noChangeAspect="1" noMove="1" noResize="1" noEditPoints="1" noAdjustHandles="1" noChangeArrowheads="1" noChangeShapeType="1" noTextEdit="1"/>
              </p:cNvSpPr>
              <p:nvPr/>
            </p:nvSpPr>
            <p:spPr bwMode="auto">
              <a:xfrm>
                <a:off x="3786188" y="4857750"/>
                <a:ext cx="1165225" cy="246063"/>
              </a:xfrm>
              <a:prstGeom prst="rect">
                <a:avLst/>
              </a:prstGeom>
              <a:blipFill>
                <a:blip r:embed="rId13"/>
                <a:stretch>
                  <a:fillRect b="-750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51" name="Object 15"/>
              <p:cNvSpPr txBox="1"/>
              <p:nvPr/>
            </p:nvSpPr>
            <p:spPr bwMode="auto">
              <a:xfrm>
                <a:off x="3786188" y="5143500"/>
                <a:ext cx="177006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(96≤</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≤110)=?</m:t>
                      </m:r>
                    </m:oMath>
                  </m:oMathPara>
                </a14:m>
                <a:endParaRPr lang="es-MX"/>
              </a:p>
            </p:txBody>
          </p:sp>
        </mc:Choice>
        <mc:Fallback xmlns="">
          <p:sp>
            <p:nvSpPr>
              <p:cNvPr id="52251" name="Object 15"/>
              <p:cNvSpPr txBox="1">
                <a:spLocks noRot="1" noChangeAspect="1" noMove="1" noResize="1" noEditPoints="1" noAdjustHandles="1" noChangeArrowheads="1" noChangeShapeType="1" noTextEdit="1"/>
              </p:cNvSpPr>
              <p:nvPr/>
            </p:nvSpPr>
            <p:spPr bwMode="auto">
              <a:xfrm>
                <a:off x="3786188" y="5143500"/>
                <a:ext cx="1770062" cy="285750"/>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2252" name="Object 16"/>
              <p:cNvSpPr txBox="1"/>
              <p:nvPr/>
            </p:nvSpPr>
            <p:spPr bwMode="auto">
              <a:xfrm>
                <a:off x="3783013" y="5500688"/>
                <a:ext cx="1166812" cy="2460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≤107)=?</m:t>
                      </m:r>
                    </m:oMath>
                  </m:oMathPara>
                </a14:m>
                <a:endParaRPr lang="es-MX"/>
              </a:p>
            </p:txBody>
          </p:sp>
        </mc:Choice>
        <mc:Fallback xmlns="">
          <p:sp>
            <p:nvSpPr>
              <p:cNvPr id="52252" name="Object 16"/>
              <p:cNvSpPr txBox="1">
                <a:spLocks noRot="1" noChangeAspect="1" noMove="1" noResize="1" noEditPoints="1" noAdjustHandles="1" noChangeArrowheads="1" noChangeShapeType="1" noTextEdit="1"/>
              </p:cNvSpPr>
              <p:nvPr/>
            </p:nvSpPr>
            <p:spPr bwMode="auto">
              <a:xfrm>
                <a:off x="3783013" y="5500688"/>
                <a:ext cx="1166812" cy="246062"/>
              </a:xfrm>
              <a:prstGeom prst="rect">
                <a:avLst/>
              </a:prstGeom>
              <a:blipFill>
                <a:blip r:embed="rId15"/>
                <a:stretch>
                  <a:fillRect b="-4878"/>
                </a:stretch>
              </a:blipFill>
              <a:ln>
                <a:noFill/>
              </a:ln>
              <a:effectLst/>
            </p:spPr>
            <p:txBody>
              <a:bodyPr/>
              <a:lstStyle/>
              <a:p>
                <a:r>
                  <a:rPr lang="es-MX">
                    <a:noFill/>
                  </a:rPr>
                  <a:t> </a:t>
                </a:r>
              </a:p>
            </p:txBody>
          </p:sp>
        </mc:Fallback>
      </mc:AlternateContent>
      <p:grpSp>
        <p:nvGrpSpPr>
          <p:cNvPr id="52253" name="21 Grupo"/>
          <p:cNvGrpSpPr>
            <a:grpSpLocks/>
          </p:cNvGrpSpPr>
          <p:nvPr/>
        </p:nvGrpSpPr>
        <p:grpSpPr bwMode="auto">
          <a:xfrm>
            <a:off x="500063" y="4357688"/>
            <a:ext cx="1166812" cy="923925"/>
            <a:chOff x="214282" y="2643182"/>
            <a:chExt cx="1166843" cy="923330"/>
          </a:xfrm>
        </p:grpSpPr>
        <p:pic>
          <p:nvPicPr>
            <p:cNvPr id="52259" name="18 Imagen" descr="flecha_animada-13546.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428625" y="2786063"/>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20 Rectángulo"/>
            <p:cNvSpPr/>
            <p:nvPr/>
          </p:nvSpPr>
          <p:spPr>
            <a:xfrm>
              <a:off x="214282" y="2643182"/>
              <a:ext cx="356131"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8</a:t>
              </a:r>
            </a:p>
          </p:txBody>
        </p:sp>
      </p:grpSp>
      <p:pic>
        <p:nvPicPr>
          <p:cNvPr id="52254" name="22 Imagen" descr="logo a color UAE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tángulo"/>
          <p:cNvSpPr/>
          <p:nvPr/>
        </p:nvSpPr>
        <p:spPr>
          <a:xfrm>
            <a:off x="192881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2256" name="8 Grupo"/>
          <p:cNvGrpSpPr>
            <a:grpSpLocks/>
          </p:cNvGrpSpPr>
          <p:nvPr/>
        </p:nvGrpSpPr>
        <p:grpSpPr bwMode="auto">
          <a:xfrm>
            <a:off x="2786063" y="6072188"/>
            <a:ext cx="6215062" cy="635000"/>
            <a:chOff x="357158" y="6072206"/>
            <a:chExt cx="6215090" cy="634189"/>
          </a:xfrm>
        </p:grpSpPr>
        <p:sp>
          <p:nvSpPr>
            <p:cNvPr id="52257" name="25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2258" name="26 Imagen" descr="logomi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4EB44E4C-0A6B-4067-93B6-A2059B6F5605}"/>
              </a:ext>
            </a:extLst>
          </p:cNvPr>
          <p:cNvSpPr>
            <a:spLocks noGrp="1"/>
          </p:cNvSpPr>
          <p:nvPr>
            <p:ph type="sldNum" sz="quarter" idx="12"/>
          </p:nvPr>
        </p:nvSpPr>
        <p:spPr/>
        <p:txBody>
          <a:bodyPr/>
          <a:lstStyle/>
          <a:p>
            <a:pPr>
              <a:defRPr/>
            </a:pPr>
            <a:fld id="{B853B906-A380-4D10-92C1-BB9F366D5D6D}" type="slidenum">
              <a:rPr lang="es-ES" smtClean="0"/>
              <a:pPr>
                <a:defRPr/>
              </a:pPr>
              <a:t>46</a:t>
            </a:fld>
            <a:endParaRPr lang="es-E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3250" name="Object 2"/>
              <p:cNvSpPr txBox="1"/>
              <p:nvPr/>
            </p:nvSpPr>
            <p:spPr bwMode="auto">
              <a:xfrm>
                <a:off x="3429000" y="1928813"/>
                <a:ext cx="214313"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53250" name="Object 2"/>
              <p:cNvSpPr txBox="1">
                <a:spLocks noRot="1" noChangeAspect="1" noMove="1" noResize="1" noEditPoints="1" noAdjustHandles="1" noChangeArrowheads="1" noChangeShapeType="1" noTextEdit="1"/>
              </p:cNvSpPr>
              <p:nvPr/>
            </p:nvSpPr>
            <p:spPr bwMode="auto">
              <a:xfrm>
                <a:off x="3429000" y="1928813"/>
                <a:ext cx="214313" cy="2317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3251" name="Object 3"/>
              <p:cNvSpPr txBox="1"/>
              <p:nvPr/>
            </p:nvSpPr>
            <p:spPr bwMode="auto">
              <a:xfrm>
                <a:off x="5357813" y="1785938"/>
                <a:ext cx="555625" cy="35718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oMath>
                  </m:oMathPara>
                </a14:m>
                <a:endParaRPr lang="es-MX"/>
              </a:p>
            </p:txBody>
          </p:sp>
        </mc:Choice>
        <mc:Fallback xmlns="">
          <p:sp>
            <p:nvSpPr>
              <p:cNvPr id="53251" name="Object 3"/>
              <p:cNvSpPr txBox="1">
                <a:spLocks noRot="1" noChangeAspect="1" noMove="1" noResize="1" noEditPoints="1" noAdjustHandles="1" noChangeArrowheads="1" noChangeShapeType="1" noTextEdit="1"/>
              </p:cNvSpPr>
              <p:nvPr/>
            </p:nvSpPr>
            <p:spPr bwMode="auto">
              <a:xfrm>
                <a:off x="5357813" y="1785938"/>
                <a:ext cx="555625" cy="357187"/>
              </a:xfrm>
              <a:prstGeom prst="rect">
                <a:avLst/>
              </a:prstGeom>
              <a:blipFill>
                <a:blip r:embed="rId3"/>
                <a:stretch>
                  <a:fillRect l="-9890" t="-103390" r="-94505" b="-166102"/>
                </a:stretch>
              </a:blipFill>
              <a:ln>
                <a:noFill/>
              </a:ln>
              <a:effectLst/>
            </p:spPr>
            <p:txBody>
              <a:bodyPr/>
              <a:lstStyle/>
              <a:p>
                <a:r>
                  <a:rPr lang="es-MX">
                    <a:noFill/>
                  </a:rPr>
                  <a:t> </a:t>
                </a:r>
              </a:p>
            </p:txBody>
          </p:sp>
        </mc:Fallback>
      </mc:AlternateContent>
      <p:graphicFrame>
        <p:nvGraphicFramePr>
          <p:cNvPr id="5" name="4 Tabla"/>
          <p:cNvGraphicFramePr>
            <a:graphicFrameLocks noGrp="1"/>
          </p:cNvGraphicFramePr>
          <p:nvPr/>
        </p:nvGraphicFramePr>
        <p:xfrm>
          <a:off x="285750" y="3071813"/>
          <a:ext cx="4214813" cy="2930976"/>
        </p:xfrm>
        <a:graphic>
          <a:graphicData uri="http://schemas.openxmlformats.org/drawingml/2006/table">
            <a:tbl>
              <a:tblPr firstRow="1" bandRow="1">
                <a:tableStyleId>{5C22544A-7EE6-4342-B048-85BDC9FD1C3A}</a:tableStyleId>
              </a:tblPr>
              <a:tblGrid>
                <a:gridCol w="4214813">
                  <a:extLst>
                    <a:ext uri="{9D8B030D-6E8A-4147-A177-3AD203B41FA5}">
                      <a16:colId xmlns:a16="http://schemas.microsoft.com/office/drawing/2014/main" xmlns="" val="20000"/>
                    </a:ext>
                  </a:extLst>
                </a:gridCol>
              </a:tblGrid>
              <a:tr h="370692">
                <a:tc>
                  <a:txBody>
                    <a:bodyPr/>
                    <a:lstStyle/>
                    <a:p>
                      <a:r>
                        <a:rPr lang="es-ES" sz="1800" dirty="0"/>
                        <a:t>Desarrollo y operaciones: </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02" marB="4570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3260" name="Object 4"/>
              <p:cNvSpPr txBox="1"/>
              <p:nvPr/>
            </p:nvSpPr>
            <p:spPr bwMode="auto">
              <a:xfrm>
                <a:off x="642938" y="3357563"/>
                <a:ext cx="1631950" cy="2587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=100</m:t>
                      </m:r>
                    </m:oMath>
                  </m:oMathPara>
                </a14:m>
                <a:endParaRPr lang="es-MX"/>
              </a:p>
            </p:txBody>
          </p:sp>
        </mc:Choice>
        <mc:Fallback xmlns="">
          <p:sp>
            <p:nvSpPr>
              <p:cNvPr id="53260" name="Object 4"/>
              <p:cNvSpPr txBox="1">
                <a:spLocks noRot="1" noChangeAspect="1" noMove="1" noResize="1" noEditPoints="1" noAdjustHandles="1" noChangeArrowheads="1" noChangeShapeType="1" noTextEdit="1"/>
              </p:cNvSpPr>
              <p:nvPr/>
            </p:nvSpPr>
            <p:spPr bwMode="auto">
              <a:xfrm>
                <a:off x="642938" y="3357563"/>
                <a:ext cx="1631950" cy="258762"/>
              </a:xfrm>
              <a:prstGeom prst="rect">
                <a:avLst/>
              </a:prstGeom>
              <a:blipFill>
                <a:blip r:embed="rId4"/>
                <a:stretch>
                  <a:fillRect b="-238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3261" name="Object 5"/>
              <p:cNvSpPr txBox="1"/>
              <p:nvPr/>
            </p:nvSpPr>
            <p:spPr bwMode="auto">
              <a:xfrm>
                <a:off x="544513" y="3786188"/>
                <a:ext cx="2482850" cy="2746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900</m:t>
                          </m:r>
                        </m:num>
                        <m:den>
                          <m:r>
                            <a:rPr lang="es-MX" i="1">
                              <a:solidFill>
                                <a:srgbClr val="000000"/>
                              </a:solidFill>
                              <a:latin typeface="Cambria Math" panose="02040503050406030204" pitchFamily="18" charset="0"/>
                            </a:rPr>
                            <m:t>30</m:t>
                          </m:r>
                        </m:den>
                      </m:f>
                      <m:r>
                        <a:rPr lang="es-MX" i="1">
                          <a:solidFill>
                            <a:srgbClr val="000000"/>
                          </a:solidFill>
                          <a:latin typeface="Cambria Math" panose="02040503050406030204" pitchFamily="18" charset="0"/>
                        </a:rPr>
                        <m:t>=30</m:t>
                      </m:r>
                    </m:oMath>
                  </m:oMathPara>
                </a14:m>
                <a:endParaRPr lang="es-MX"/>
              </a:p>
            </p:txBody>
          </p:sp>
        </mc:Choice>
        <mc:Fallback xmlns="">
          <p:sp>
            <p:nvSpPr>
              <p:cNvPr id="53261" name="Object 5"/>
              <p:cNvSpPr txBox="1">
                <a:spLocks noRot="1" noChangeAspect="1" noMove="1" noResize="1" noEditPoints="1" noAdjustHandles="1" noChangeArrowheads="1" noChangeShapeType="1" noTextEdit="1"/>
              </p:cNvSpPr>
              <p:nvPr/>
            </p:nvSpPr>
            <p:spPr bwMode="auto">
              <a:xfrm>
                <a:off x="544513" y="3786188"/>
                <a:ext cx="2482850" cy="274637"/>
              </a:xfrm>
              <a:prstGeom prst="rect">
                <a:avLst/>
              </a:prstGeom>
              <a:blipFill>
                <a:blip r:embed="rId5"/>
                <a:stretch>
                  <a:fillRect t="-68889" b="-11333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3262" name="Object 6"/>
              <p:cNvSpPr txBox="1"/>
              <p:nvPr/>
            </p:nvSpPr>
            <p:spPr bwMode="auto">
              <a:xfrm>
                <a:off x="500063" y="4500563"/>
                <a:ext cx="3371850" cy="109061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&gt;109)=</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&gt;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109−100</m:t>
                              </m:r>
                            </m:num>
                            <m:den>
                              <m:r>
                                <a:rPr lang="es-MX" i="1">
                                  <a:solidFill>
                                    <a:srgbClr val="000000"/>
                                  </a:solidFill>
                                  <a:latin typeface="Cambria Math" panose="02040503050406030204" pitchFamily="18" charset="0"/>
                                </a:rPr>
                                <m:t>5.48</m:t>
                              </m:r>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&gt;1.64)=1−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=1.64)=</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=1−0.9495=0.0505</m:t>
                      </m:r>
                    </m:oMath>
                  </m:oMathPara>
                </a14:m>
                <a:endParaRPr lang="es-MX"/>
              </a:p>
            </p:txBody>
          </p:sp>
        </mc:Choice>
        <mc:Fallback xmlns="">
          <p:sp>
            <p:nvSpPr>
              <p:cNvPr id="53262" name="Object 6"/>
              <p:cNvSpPr txBox="1">
                <a:spLocks noRot="1" noChangeAspect="1" noMove="1" noResize="1" noEditPoints="1" noAdjustHandles="1" noChangeArrowheads="1" noChangeShapeType="1" noTextEdit="1"/>
              </p:cNvSpPr>
              <p:nvPr/>
            </p:nvSpPr>
            <p:spPr bwMode="auto">
              <a:xfrm>
                <a:off x="500063" y="4500563"/>
                <a:ext cx="3371850" cy="1090612"/>
              </a:xfrm>
              <a:prstGeom prst="rect">
                <a:avLst/>
              </a:prstGeom>
              <a:blipFill>
                <a:blip r:embed="rId6"/>
                <a:stretch>
                  <a:fillRect t="-2235"/>
                </a:stretch>
              </a:blipFill>
              <a:ln>
                <a:noFill/>
              </a:ln>
              <a:effectLst/>
            </p:spPr>
            <p:txBody>
              <a:bodyPr/>
              <a:lstStyle/>
              <a:p>
                <a:r>
                  <a:rPr lang="es-MX">
                    <a:noFill/>
                  </a:rPr>
                  <a:t> </a:t>
                </a:r>
              </a:p>
            </p:txBody>
          </p:sp>
        </mc:Fallback>
      </mc:AlternateContent>
      <p:pic>
        <p:nvPicPr>
          <p:cNvPr id="53263" name="10 Imagen" descr="normal2.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278606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12 Conector recto de flecha"/>
          <p:cNvCxnSpPr/>
          <p:nvPr/>
        </p:nvCxnSpPr>
        <p:spPr>
          <a:xfrm rot="5400000" flipH="1" flipV="1">
            <a:off x="6822281" y="5107782"/>
            <a:ext cx="35877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265" name="18 CuadroTexto"/>
          <p:cNvSpPr txBox="1">
            <a:spLocks noChangeArrowheads="1"/>
          </p:cNvSpPr>
          <p:nvPr/>
        </p:nvSpPr>
        <p:spPr bwMode="auto">
          <a:xfrm>
            <a:off x="6643688" y="5286375"/>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Z=1.64</a:t>
            </a:r>
          </a:p>
        </p:txBody>
      </p:sp>
      <p:cxnSp>
        <p:nvCxnSpPr>
          <p:cNvPr id="22" name="21 Conector recto"/>
          <p:cNvCxnSpPr/>
          <p:nvPr/>
        </p:nvCxnSpPr>
        <p:spPr>
          <a:xfrm rot="5400000" flipH="1" flipV="1">
            <a:off x="6607175" y="4537075"/>
            <a:ext cx="787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267" name="25 CuadroTexto"/>
          <p:cNvSpPr txBox="1">
            <a:spLocks noChangeArrowheads="1"/>
          </p:cNvSpPr>
          <p:nvPr/>
        </p:nvSpPr>
        <p:spPr bwMode="auto">
          <a:xfrm>
            <a:off x="5929313" y="4000500"/>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0.9495</a:t>
            </a:r>
          </a:p>
        </p:txBody>
      </p:sp>
      <p:cxnSp>
        <p:nvCxnSpPr>
          <p:cNvPr id="28" name="27 Conector curvado"/>
          <p:cNvCxnSpPr/>
          <p:nvPr/>
        </p:nvCxnSpPr>
        <p:spPr>
          <a:xfrm rot="5400000" flipH="1" flipV="1">
            <a:off x="7358063" y="4071938"/>
            <a:ext cx="714375" cy="7143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269" name="34 CuadroTexto"/>
          <p:cNvSpPr txBox="1">
            <a:spLocks noChangeArrowheads="1"/>
          </p:cNvSpPr>
          <p:nvPr/>
        </p:nvSpPr>
        <p:spPr bwMode="auto">
          <a:xfrm>
            <a:off x="7715250" y="371475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0.0505</a:t>
            </a:r>
          </a:p>
        </p:txBody>
      </p:sp>
      <mc:AlternateContent xmlns:mc="http://schemas.openxmlformats.org/markup-compatibility/2006" xmlns:a14="http://schemas.microsoft.com/office/drawing/2010/main">
        <mc:Choice Requires="a14">
          <p:sp>
            <p:nvSpPr>
              <p:cNvPr id="53270" name="Object 5"/>
              <p:cNvSpPr txBox="1"/>
              <p:nvPr/>
            </p:nvSpPr>
            <p:spPr bwMode="auto">
              <a:xfrm>
                <a:off x="1143000" y="4071938"/>
                <a:ext cx="2117725" cy="304800"/>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e>
                      </m:rad>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30</m:t>
                          </m:r>
                        </m:e>
                      </m:rad>
                      <m:r>
                        <a:rPr lang="es-MX" i="1">
                          <a:solidFill>
                            <a:srgbClr val="000000"/>
                          </a:solidFill>
                          <a:latin typeface="Cambria Math" panose="02040503050406030204" pitchFamily="18" charset="0"/>
                        </a:rPr>
                        <m:t>=5.48</m:t>
                      </m:r>
                    </m:oMath>
                  </m:oMathPara>
                </a14:m>
                <a:endParaRPr lang="es-MX"/>
              </a:p>
            </p:txBody>
          </p:sp>
        </mc:Choice>
        <mc:Fallback xmlns="">
          <p:sp>
            <p:nvSpPr>
              <p:cNvPr id="53270" name="Object 5"/>
              <p:cNvSpPr txBox="1">
                <a:spLocks noRot="1" noChangeAspect="1" noMove="1" noResize="1" noEditPoints="1" noAdjustHandles="1" noChangeArrowheads="1" noChangeShapeType="1" noTextEdit="1"/>
              </p:cNvSpPr>
              <p:nvPr/>
            </p:nvSpPr>
            <p:spPr bwMode="auto">
              <a:xfrm>
                <a:off x="1143000" y="4071938"/>
                <a:ext cx="2117725" cy="304800"/>
              </a:xfrm>
              <a:prstGeom prst="rect">
                <a:avLst/>
              </a:prstGeom>
              <a:blipFill>
                <a:blip r:embed="rId8"/>
                <a:stretch>
                  <a:fillRect/>
                </a:stretch>
              </a:blipFill>
              <a:ln>
                <a:noFill/>
              </a:ln>
              <a:effectLst/>
            </p:spPr>
            <p:txBody>
              <a:bodyPr/>
              <a:lstStyle/>
              <a:p>
                <a:r>
                  <a:rPr lang="es-MX">
                    <a:noFill/>
                  </a:rPr>
                  <a:t> </a:t>
                </a:r>
              </a:p>
            </p:txBody>
          </p:sp>
        </mc:Fallback>
      </mc:AlternateContent>
      <p:graphicFrame>
        <p:nvGraphicFramePr>
          <p:cNvPr id="2" name="1 Tabla"/>
          <p:cNvGraphicFramePr>
            <a:graphicFrameLocks noGrp="1"/>
          </p:cNvGraphicFramePr>
          <p:nvPr/>
        </p:nvGraphicFramePr>
        <p:xfrm>
          <a:off x="214313" y="1143000"/>
          <a:ext cx="8572500" cy="1833740"/>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728">
                <a:tc>
                  <a:txBody>
                    <a:bodyPr/>
                    <a:lstStyle/>
                    <a:p>
                      <a:r>
                        <a:rPr lang="es-ES" sz="1800" dirty="0"/>
                        <a:t>Teoría</a:t>
                      </a:r>
                    </a:p>
                  </a:txBody>
                  <a:tcPr marL="91439" marR="91439" marT="45706" marB="45706"/>
                </a:tc>
                <a:extLst>
                  <a:ext uri="{0D108BD9-81ED-4DB2-BD59-A6C34878D82A}">
                    <a16:rowId xmlns:a16="http://schemas.microsoft.com/office/drawing/2014/main" xmlns="" val="10000"/>
                  </a:ext>
                </a:extLst>
              </a:tr>
              <a:tr h="1462835">
                <a:tc>
                  <a:txBody>
                    <a:bodyPr/>
                    <a:lstStyle/>
                    <a:p>
                      <a:r>
                        <a:rPr lang="es-ES" sz="1800" baseline="0" dirty="0"/>
                        <a:t>Teorema central del límite (T.C.L.). El teorema establece que la media de una muestra aleatoria, extraída de una población que tiene cualquier distribución de probabilidad, sigue aproximadamente una distribución normal que tiene una media    y una varianza         dado un tamaño de muestra suficientemente grande.     </a:t>
                      </a:r>
                    </a:p>
                  </a:txBody>
                  <a:tcPr marL="91439" marR="91439" marT="45706" marB="45706"/>
                </a:tc>
                <a:extLst>
                  <a:ext uri="{0D108BD9-81ED-4DB2-BD59-A6C34878D82A}">
                    <a16:rowId xmlns:a16="http://schemas.microsoft.com/office/drawing/2014/main" xmlns="" val="10001"/>
                  </a:ext>
                </a:extLst>
              </a:tr>
            </a:tbl>
          </a:graphicData>
        </a:graphic>
      </p:graphicFrame>
      <p:pic>
        <p:nvPicPr>
          <p:cNvPr id="53279" name="16 Imagen" descr="logo a color UAEM.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7 Rectángulo"/>
          <p:cNvSpPr/>
          <p:nvPr/>
        </p:nvSpPr>
        <p:spPr>
          <a:xfrm>
            <a:off x="221456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3281" name="8 Grupo"/>
          <p:cNvGrpSpPr>
            <a:grpSpLocks/>
          </p:cNvGrpSpPr>
          <p:nvPr/>
        </p:nvGrpSpPr>
        <p:grpSpPr bwMode="auto">
          <a:xfrm>
            <a:off x="2786063" y="6072188"/>
            <a:ext cx="6215062" cy="635000"/>
            <a:chOff x="357158" y="6072206"/>
            <a:chExt cx="6215090" cy="634189"/>
          </a:xfrm>
        </p:grpSpPr>
        <p:sp>
          <p:nvSpPr>
            <p:cNvPr id="53282" name="1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3283" name="20 Imagen" descr="logomio.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27C8B515-309A-4760-9831-E5EC9E3A042B}"/>
              </a:ext>
            </a:extLst>
          </p:cNvPr>
          <p:cNvSpPr>
            <a:spLocks noGrp="1"/>
          </p:cNvSpPr>
          <p:nvPr>
            <p:ph type="sldNum" sz="quarter" idx="12"/>
          </p:nvPr>
        </p:nvSpPr>
        <p:spPr/>
        <p:txBody>
          <a:bodyPr/>
          <a:lstStyle/>
          <a:p>
            <a:pPr>
              <a:defRPr/>
            </a:pPr>
            <a:fld id="{B853B906-A380-4D10-92C1-BB9F366D5D6D}" type="slidenum">
              <a:rPr lang="es-ES" smtClean="0"/>
              <a:pPr>
                <a:defRPr/>
              </a:pPr>
              <a:t>47</a:t>
            </a:fld>
            <a:endParaRPr lang="es-E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357188" y="1000125"/>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4282" name="Object 2"/>
              <p:cNvSpPr txBox="1"/>
              <p:nvPr/>
            </p:nvSpPr>
            <p:spPr bwMode="auto">
              <a:xfrm>
                <a:off x="555625" y="1531938"/>
                <a:ext cx="3959225" cy="201295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(96≤</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≤109)=</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96−</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109−</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96−100</m:t>
                              </m:r>
                            </m:num>
                            <m:den>
                              <m:r>
                                <a:rPr lang="es-MX" i="1">
                                  <a:solidFill>
                                    <a:srgbClr val="000000"/>
                                  </a:solidFill>
                                  <a:latin typeface="Cambria Math" panose="02040503050406030204" pitchFamily="18" charset="0"/>
                                </a:rPr>
                                <m:t>5.48</m:t>
                              </m:r>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109−100</m:t>
                              </m:r>
                            </m:num>
                            <m:den>
                              <m:r>
                                <a:rPr lang="es-MX" i="1">
                                  <a:solidFill>
                                    <a:srgbClr val="000000"/>
                                  </a:solidFill>
                                  <a:latin typeface="Cambria Math" panose="02040503050406030204" pitchFamily="18" charset="0"/>
                                </a:rPr>
                                <m:t>5.48</m:t>
                              </m:r>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−0.73≤</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≤1.64</m:t>
                          </m:r>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=1.64)−(1−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=0.73)=</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=0.9495−(1−0.7673)=0.7168</m:t>
                      </m:r>
                    </m:oMath>
                  </m:oMathPara>
                </a14:m>
                <a:endParaRPr lang="es-MX"/>
              </a:p>
            </p:txBody>
          </p:sp>
        </mc:Choice>
        <mc:Fallback xmlns="">
          <p:sp>
            <p:nvSpPr>
              <p:cNvPr id="54282" name="Object 2"/>
              <p:cNvSpPr txBox="1">
                <a:spLocks noRot="1" noChangeAspect="1" noMove="1" noResize="1" noEditPoints="1" noAdjustHandles="1" noChangeArrowheads="1" noChangeShapeType="1" noTextEdit="1"/>
              </p:cNvSpPr>
              <p:nvPr/>
            </p:nvSpPr>
            <p:spPr bwMode="auto">
              <a:xfrm>
                <a:off x="555625" y="1531938"/>
                <a:ext cx="3959225" cy="2012950"/>
              </a:xfrm>
              <a:prstGeom prst="rect">
                <a:avLst/>
              </a:prstGeom>
              <a:blipFill>
                <a:blip r:embed="rId2"/>
                <a:stretch>
                  <a:fillRect t="-2115"/>
                </a:stretch>
              </a:blipFill>
              <a:ln>
                <a:noFill/>
              </a:ln>
              <a:effectLst/>
            </p:spPr>
            <p:txBody>
              <a:bodyPr/>
              <a:lstStyle/>
              <a:p>
                <a:r>
                  <a:rPr lang="es-MX">
                    <a:noFill/>
                  </a:rPr>
                  <a:t> </a:t>
                </a:r>
              </a:p>
            </p:txBody>
          </p:sp>
        </mc:Fallback>
      </mc:AlternateContent>
      <p:pic>
        <p:nvPicPr>
          <p:cNvPr id="54283"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857250"/>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5 Conector recto"/>
          <p:cNvCxnSpPr/>
          <p:nvPr/>
        </p:nvCxnSpPr>
        <p:spPr>
          <a:xfrm rot="5400000">
            <a:off x="5358607" y="2856706"/>
            <a:ext cx="28575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5965825" y="1963738"/>
            <a:ext cx="1500187"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flipH="1" flipV="1">
            <a:off x="6537325" y="2820988"/>
            <a:ext cx="357187"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5400000" flipH="1" flipV="1">
            <a:off x="5322888" y="3178175"/>
            <a:ext cx="357188"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288" name="10 CuadroTexto"/>
          <p:cNvSpPr txBox="1">
            <a:spLocks noChangeArrowheads="1"/>
          </p:cNvSpPr>
          <p:nvPr/>
        </p:nvSpPr>
        <p:spPr bwMode="auto">
          <a:xfrm>
            <a:off x="5000625" y="3214688"/>
            <a:ext cx="985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Z=-0.73</a:t>
            </a:r>
          </a:p>
        </p:txBody>
      </p:sp>
      <p:sp>
        <p:nvSpPr>
          <p:cNvPr id="54289" name="11 CuadroTexto"/>
          <p:cNvSpPr txBox="1">
            <a:spLocks noChangeArrowheads="1"/>
          </p:cNvSpPr>
          <p:nvPr/>
        </p:nvSpPr>
        <p:spPr bwMode="auto">
          <a:xfrm>
            <a:off x="6357938" y="3143250"/>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Z=1.64</a:t>
            </a:r>
          </a:p>
        </p:txBody>
      </p:sp>
      <p:cxnSp>
        <p:nvCxnSpPr>
          <p:cNvPr id="15" name="14 Conector curvado"/>
          <p:cNvCxnSpPr/>
          <p:nvPr/>
        </p:nvCxnSpPr>
        <p:spPr>
          <a:xfrm rot="16200000" flipV="1">
            <a:off x="5393531" y="2464594"/>
            <a:ext cx="500063" cy="1428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291" name="12 CuadroTexto"/>
          <p:cNvSpPr txBox="1">
            <a:spLocks noChangeArrowheads="1"/>
          </p:cNvSpPr>
          <p:nvPr/>
        </p:nvSpPr>
        <p:spPr bwMode="auto">
          <a:xfrm>
            <a:off x="5715000" y="2143125"/>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0.7168</a:t>
            </a:r>
          </a:p>
        </p:txBody>
      </p:sp>
      <p:sp>
        <p:nvSpPr>
          <p:cNvPr id="54292" name="13 CuadroTexto"/>
          <p:cNvSpPr txBox="1">
            <a:spLocks noChangeArrowheads="1"/>
          </p:cNvSpPr>
          <p:nvPr/>
        </p:nvSpPr>
        <p:spPr bwMode="auto">
          <a:xfrm>
            <a:off x="4786313" y="1857375"/>
            <a:ext cx="109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1-0.7673</a:t>
            </a:r>
          </a:p>
        </p:txBody>
      </p:sp>
      <p:graphicFrame>
        <p:nvGraphicFramePr>
          <p:cNvPr id="18" name="17 Tabla"/>
          <p:cNvGraphicFramePr>
            <a:graphicFrameLocks noGrp="1"/>
          </p:cNvGraphicFramePr>
          <p:nvPr/>
        </p:nvGraphicFramePr>
        <p:xfrm>
          <a:off x="357188" y="3857625"/>
          <a:ext cx="4214812" cy="2108200"/>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840">
                <a:tc>
                  <a:txBody>
                    <a:bodyPr/>
                    <a:lstStyle/>
                    <a:p>
                      <a:r>
                        <a:rPr lang="es-ES" dirty="0"/>
                        <a:t>Desarrollo y operaciones: </a:t>
                      </a:r>
                    </a:p>
                  </a:txBody>
                  <a:tcPr marL="91439" marR="91439"/>
                </a:tc>
                <a:extLst>
                  <a:ext uri="{0D108BD9-81ED-4DB2-BD59-A6C34878D82A}">
                    <a16:rowId xmlns:a16="http://schemas.microsoft.com/office/drawing/2014/main" xmlns="" val="10000"/>
                  </a:ext>
                </a:extLst>
              </a:tr>
              <a:tr h="370840">
                <a:tc>
                  <a:txBody>
                    <a:bodyPr/>
                    <a:lstStyle/>
                    <a:p>
                      <a:endParaRPr lang="es-ES" dirty="0"/>
                    </a:p>
                    <a:p>
                      <a:r>
                        <a:rPr lang="es-ES" dirty="0"/>
                        <a:t>.</a:t>
                      </a:r>
                    </a:p>
                    <a:p>
                      <a:r>
                        <a:rPr lang="es-ES" dirty="0"/>
                        <a:t>.</a:t>
                      </a:r>
                    </a:p>
                    <a:p>
                      <a:r>
                        <a:rPr lang="es-ES" dirty="0"/>
                        <a:t>. </a:t>
                      </a:r>
                    </a:p>
                    <a:p>
                      <a:r>
                        <a:rPr lang="es-ES" dirty="0"/>
                        <a:t>.</a:t>
                      </a:r>
                    </a:p>
                    <a:p>
                      <a:r>
                        <a:rPr lang="es-ES" dirty="0"/>
                        <a:t>.</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4301" name="Object 3"/>
              <p:cNvSpPr txBox="1"/>
              <p:nvPr/>
            </p:nvSpPr>
            <p:spPr bwMode="auto">
              <a:xfrm>
                <a:off x="727075" y="4451350"/>
                <a:ext cx="2762250" cy="13985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≤107)=</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107−</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107−100</m:t>
                              </m:r>
                            </m:num>
                            <m:den>
                              <m:r>
                                <a:rPr lang="es-MX" i="1">
                                  <a:solidFill>
                                    <a:srgbClr val="000000"/>
                                  </a:solidFill>
                                  <a:latin typeface="Cambria Math" panose="02040503050406030204" pitchFamily="18" charset="0"/>
                                </a:rPr>
                                <m:t>5.48</m:t>
                              </m:r>
                            </m:den>
                          </m:f>
                        </m:e>
                      </m:d>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≤1.28</m:t>
                          </m:r>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=1.28)=0.8997</m:t>
                      </m:r>
                    </m:oMath>
                  </m:oMathPara>
                </a14:m>
                <a:endParaRPr lang="es-MX"/>
              </a:p>
            </p:txBody>
          </p:sp>
        </mc:Choice>
        <mc:Fallback xmlns="">
          <p:sp>
            <p:nvSpPr>
              <p:cNvPr id="54301" name="Object 3"/>
              <p:cNvSpPr txBox="1">
                <a:spLocks noRot="1" noChangeAspect="1" noMove="1" noResize="1" noEditPoints="1" noAdjustHandles="1" noChangeArrowheads="1" noChangeShapeType="1" noTextEdit="1"/>
              </p:cNvSpPr>
              <p:nvPr/>
            </p:nvSpPr>
            <p:spPr bwMode="auto">
              <a:xfrm>
                <a:off x="727075" y="4451350"/>
                <a:ext cx="2762250" cy="1398588"/>
              </a:xfrm>
              <a:prstGeom prst="rect">
                <a:avLst/>
              </a:prstGeom>
              <a:blipFill>
                <a:blip r:embed="rId4"/>
                <a:stretch>
                  <a:fillRect t="-1739"/>
                </a:stretch>
              </a:blipFill>
              <a:ln>
                <a:noFill/>
              </a:ln>
              <a:effectLst/>
            </p:spPr>
            <p:txBody>
              <a:bodyPr/>
              <a:lstStyle/>
              <a:p>
                <a:r>
                  <a:rPr lang="es-MX">
                    <a:noFill/>
                  </a:rPr>
                  <a:t> </a:t>
                </a:r>
              </a:p>
            </p:txBody>
          </p:sp>
        </mc:Fallback>
      </mc:AlternateContent>
      <p:pic>
        <p:nvPicPr>
          <p:cNvPr id="54302"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364331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19 Conector recto de flecha"/>
          <p:cNvCxnSpPr/>
          <p:nvPr/>
        </p:nvCxnSpPr>
        <p:spPr>
          <a:xfrm rot="5400000" flipH="1" flipV="1">
            <a:off x="6787357" y="5714206"/>
            <a:ext cx="28575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rot="5400000">
            <a:off x="5644357" y="4928394"/>
            <a:ext cx="17145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644357" y="2142331"/>
            <a:ext cx="17145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306" name="29 CuadroTexto"/>
          <p:cNvSpPr txBox="1">
            <a:spLocks noChangeArrowheads="1"/>
          </p:cNvSpPr>
          <p:nvPr/>
        </p:nvSpPr>
        <p:spPr bwMode="auto">
          <a:xfrm>
            <a:off x="6286500" y="242887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sp>
        <p:nvSpPr>
          <p:cNvPr id="54307" name="30 CuadroTexto"/>
          <p:cNvSpPr txBox="1">
            <a:spLocks noChangeArrowheads="1"/>
          </p:cNvSpPr>
          <p:nvPr/>
        </p:nvSpPr>
        <p:spPr bwMode="auto">
          <a:xfrm>
            <a:off x="6286500" y="542925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cxnSp>
        <p:nvCxnSpPr>
          <p:cNvPr id="32" name="31 Conector recto"/>
          <p:cNvCxnSpPr/>
          <p:nvPr/>
        </p:nvCxnSpPr>
        <p:spPr>
          <a:xfrm rot="5400000">
            <a:off x="6358732" y="5071269"/>
            <a:ext cx="1143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309" name="33 CuadroTexto"/>
          <p:cNvSpPr txBox="1">
            <a:spLocks noChangeArrowheads="1"/>
          </p:cNvSpPr>
          <p:nvPr/>
        </p:nvSpPr>
        <p:spPr bwMode="auto">
          <a:xfrm>
            <a:off x="6500813" y="5857875"/>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Z=1.28</a:t>
            </a:r>
          </a:p>
        </p:txBody>
      </p:sp>
      <p:sp>
        <p:nvSpPr>
          <p:cNvPr id="54310" name="34 CuadroTexto"/>
          <p:cNvSpPr txBox="1">
            <a:spLocks noChangeArrowheads="1"/>
          </p:cNvSpPr>
          <p:nvPr/>
        </p:nvSpPr>
        <p:spPr bwMode="auto">
          <a:xfrm>
            <a:off x="6000750" y="4643438"/>
            <a:ext cx="890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0.8997</a:t>
            </a:r>
          </a:p>
        </p:txBody>
      </p:sp>
      <p:sp>
        <p:nvSpPr>
          <p:cNvPr id="54311" name="24 CuadroTexto"/>
          <p:cNvSpPr txBox="1">
            <a:spLocks noChangeArrowheads="1"/>
          </p:cNvSpPr>
          <p:nvPr/>
        </p:nvSpPr>
        <p:spPr bwMode="auto">
          <a:xfrm>
            <a:off x="6072188" y="1571625"/>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0.9495</a:t>
            </a:r>
          </a:p>
        </p:txBody>
      </p:sp>
      <p:pic>
        <p:nvPicPr>
          <p:cNvPr id="54312" name="25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27 Rectángulo"/>
          <p:cNvSpPr/>
          <p:nvPr/>
        </p:nvSpPr>
        <p:spPr>
          <a:xfrm>
            <a:off x="185737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4314" name="8 Grupo"/>
          <p:cNvGrpSpPr>
            <a:grpSpLocks/>
          </p:cNvGrpSpPr>
          <p:nvPr/>
        </p:nvGrpSpPr>
        <p:grpSpPr bwMode="auto">
          <a:xfrm>
            <a:off x="2786063" y="6072188"/>
            <a:ext cx="6215062" cy="635000"/>
            <a:chOff x="357158" y="6072206"/>
            <a:chExt cx="6215090" cy="634189"/>
          </a:xfrm>
        </p:grpSpPr>
        <p:sp>
          <p:nvSpPr>
            <p:cNvPr id="54315" name="30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4316" name="32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361B7AEF-AAAD-4069-BDBC-9354969D6914}"/>
              </a:ext>
            </a:extLst>
          </p:cNvPr>
          <p:cNvSpPr>
            <a:spLocks noGrp="1"/>
          </p:cNvSpPr>
          <p:nvPr>
            <p:ph type="sldNum" sz="quarter" idx="12"/>
          </p:nvPr>
        </p:nvSpPr>
        <p:spPr/>
        <p:txBody>
          <a:bodyPr/>
          <a:lstStyle/>
          <a:p>
            <a:pPr>
              <a:defRPr/>
            </a:pPr>
            <a:fld id="{B853B906-A380-4D10-92C1-BB9F366D5D6D}" type="slidenum">
              <a:rPr lang="es-ES" smtClean="0"/>
              <a:pPr>
                <a:defRPr/>
              </a:pPr>
              <a:t>48</a:t>
            </a:fld>
            <a:endParaRPr lang="es-E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313" y="1000125"/>
            <a:ext cx="8501062" cy="2308225"/>
          </a:xfrm>
          <a:prstGeom prst="rect">
            <a:avLst/>
          </a:prstGeom>
        </p:spPr>
        <p:txBody>
          <a:bodyPr>
            <a:spAutoFit/>
          </a:bodyPr>
          <a:lstStyle/>
          <a:p>
            <a:pPr>
              <a:defRPr/>
            </a:pPr>
            <a:r>
              <a:rPr lang="es-ES" dirty="0"/>
              <a:t>N.7.7- Dada una población de media            y varianza            el limite central</a:t>
            </a:r>
          </a:p>
          <a:p>
            <a:pPr>
              <a:defRPr/>
            </a:pPr>
            <a:r>
              <a:rPr lang="es-ES" dirty="0"/>
              <a:t>se aplica cuando el tamaño de la muestra es          . Se obtiene una muestra </a:t>
            </a:r>
          </a:p>
          <a:p>
            <a:pPr>
              <a:defRPr/>
            </a:pPr>
            <a:r>
              <a:rPr lang="es-ES" dirty="0"/>
              <a:t>aleatoria de tamaño           .</a:t>
            </a:r>
          </a:p>
          <a:p>
            <a:pPr marL="342900" indent="-342900">
              <a:defRPr/>
            </a:pPr>
            <a:r>
              <a:rPr lang="es-ES" dirty="0"/>
              <a:t>a)  ¿Cuál son la media y la varianza de la distribución de las medias muestrales </a:t>
            </a:r>
          </a:p>
          <a:p>
            <a:pPr marL="342900" indent="-342900">
              <a:defRPr/>
            </a:pPr>
            <a:r>
              <a:rPr lang="es-ES" dirty="0"/>
              <a:t>        en el  muestreo?</a:t>
            </a:r>
          </a:p>
          <a:p>
            <a:pPr marL="342900" indent="-342900">
              <a:defRPr/>
            </a:pPr>
            <a:r>
              <a:rPr lang="es-ES" dirty="0"/>
              <a:t>b)  ¿Cuál es la probabilidad de que           ?</a:t>
            </a:r>
          </a:p>
          <a:p>
            <a:pPr marL="342900" indent="-342900">
              <a:defRPr/>
            </a:pPr>
            <a:r>
              <a:rPr lang="es-ES" dirty="0"/>
              <a:t>c)  ¿Cuál es la probabilidad de que                    ?</a:t>
            </a:r>
          </a:p>
          <a:p>
            <a:pPr marL="342900" indent="-342900">
              <a:defRPr/>
            </a:pPr>
            <a:r>
              <a:rPr lang="es-ES" dirty="0"/>
              <a:t>d)  ¿Cuál es la probabilidad de que             ?</a:t>
            </a:r>
          </a:p>
        </p:txBody>
      </p:sp>
      <mc:AlternateContent xmlns:mc="http://schemas.openxmlformats.org/markup-compatibility/2006" xmlns:a14="http://schemas.microsoft.com/office/drawing/2010/main">
        <mc:Choice Requires="a14">
          <p:sp>
            <p:nvSpPr>
              <p:cNvPr id="55299" name="Object 1"/>
              <p:cNvSpPr txBox="1"/>
              <p:nvPr/>
            </p:nvSpPr>
            <p:spPr bwMode="auto">
              <a:xfrm>
                <a:off x="4056063" y="1071563"/>
                <a:ext cx="676275"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=200</m:t>
                      </m:r>
                    </m:oMath>
                  </m:oMathPara>
                </a14:m>
                <a:endParaRPr lang="es-MX"/>
              </a:p>
            </p:txBody>
          </p:sp>
        </mc:Choice>
        <mc:Fallback xmlns="">
          <p:sp>
            <p:nvSpPr>
              <p:cNvPr id="55299" name="Object 1"/>
              <p:cNvSpPr txBox="1">
                <a:spLocks noRot="1" noChangeAspect="1" noMove="1" noResize="1" noEditPoints="1" noAdjustHandles="1" noChangeArrowheads="1" noChangeShapeType="1" noTextEdit="1"/>
              </p:cNvSpPr>
              <p:nvPr/>
            </p:nvSpPr>
            <p:spPr bwMode="auto">
              <a:xfrm>
                <a:off x="4056063" y="1071563"/>
                <a:ext cx="676275"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0" name="Object 2"/>
              <p:cNvSpPr txBox="1"/>
              <p:nvPr/>
            </p:nvSpPr>
            <p:spPr bwMode="auto">
              <a:xfrm>
                <a:off x="5802313" y="1071563"/>
                <a:ext cx="755650"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=625</m:t>
                      </m:r>
                    </m:oMath>
                  </m:oMathPara>
                </a14:m>
                <a:endParaRPr lang="es-MX"/>
              </a:p>
            </p:txBody>
          </p:sp>
        </mc:Choice>
        <mc:Fallback xmlns="">
          <p:sp>
            <p:nvSpPr>
              <p:cNvPr id="55300" name="Object 2"/>
              <p:cNvSpPr txBox="1">
                <a:spLocks noRot="1" noChangeAspect="1" noMove="1" noResize="1" noEditPoints="1" noAdjustHandles="1" noChangeArrowheads="1" noChangeShapeType="1" noTextEdit="1"/>
              </p:cNvSpPr>
              <p:nvPr/>
            </p:nvSpPr>
            <p:spPr bwMode="auto">
              <a:xfrm>
                <a:off x="5802313" y="1071563"/>
                <a:ext cx="755650" cy="257175"/>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1" name="Object 3"/>
              <p:cNvSpPr txBox="1"/>
              <p:nvPr/>
            </p:nvSpPr>
            <p:spPr bwMode="auto">
              <a:xfrm>
                <a:off x="4929188" y="1357313"/>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55301" name="Object 3"/>
              <p:cNvSpPr txBox="1">
                <a:spLocks noRot="1" noChangeAspect="1" noMove="1" noResize="1" noEditPoints="1" noAdjustHandles="1" noChangeArrowheads="1" noChangeShapeType="1" noTextEdit="1"/>
              </p:cNvSpPr>
              <p:nvPr/>
            </p:nvSpPr>
            <p:spPr bwMode="auto">
              <a:xfrm>
                <a:off x="4929188" y="1357313"/>
                <a:ext cx="571500" cy="2349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2" name="Object 4"/>
              <p:cNvSpPr txBox="1"/>
              <p:nvPr/>
            </p:nvSpPr>
            <p:spPr bwMode="auto">
              <a:xfrm>
                <a:off x="2357438" y="1643063"/>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55302" name="Object 4"/>
              <p:cNvSpPr txBox="1">
                <a:spLocks noRot="1" noChangeAspect="1" noMove="1" noResize="1" noEditPoints="1" noAdjustHandles="1" noChangeArrowheads="1" noChangeShapeType="1" noTextEdit="1"/>
              </p:cNvSpPr>
              <p:nvPr/>
            </p:nvSpPr>
            <p:spPr bwMode="auto">
              <a:xfrm>
                <a:off x="2357438" y="1643063"/>
                <a:ext cx="571500" cy="2349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3" name="Object 5"/>
              <p:cNvSpPr txBox="1"/>
              <p:nvPr/>
            </p:nvSpPr>
            <p:spPr bwMode="auto">
              <a:xfrm>
                <a:off x="3851275" y="2428875"/>
                <a:ext cx="673100"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&gt;209</m:t>
                      </m:r>
                    </m:oMath>
                  </m:oMathPara>
                </a14:m>
                <a:endParaRPr lang="es-MX"/>
              </a:p>
            </p:txBody>
          </p:sp>
        </mc:Choice>
        <mc:Fallback xmlns="">
          <p:sp>
            <p:nvSpPr>
              <p:cNvPr id="55303" name="Object 5"/>
              <p:cNvSpPr txBox="1">
                <a:spLocks noRot="1" noChangeAspect="1" noMove="1" noResize="1" noEditPoints="1" noAdjustHandles="1" noChangeArrowheads="1" noChangeShapeType="1" noTextEdit="1"/>
              </p:cNvSpPr>
              <p:nvPr/>
            </p:nvSpPr>
            <p:spPr bwMode="auto">
              <a:xfrm>
                <a:off x="3851275" y="2428875"/>
                <a:ext cx="673100" cy="214313"/>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4" name="Object 6"/>
              <p:cNvSpPr txBox="1"/>
              <p:nvPr/>
            </p:nvSpPr>
            <p:spPr bwMode="auto">
              <a:xfrm>
                <a:off x="3802063" y="2714625"/>
                <a:ext cx="1327150"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198≤</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≤211</m:t>
                      </m:r>
                    </m:oMath>
                  </m:oMathPara>
                </a14:m>
                <a:endParaRPr lang="es-MX"/>
              </a:p>
            </p:txBody>
          </p:sp>
        </mc:Choice>
        <mc:Fallback xmlns="">
          <p:sp>
            <p:nvSpPr>
              <p:cNvPr id="55304" name="Object 6"/>
              <p:cNvSpPr txBox="1">
                <a:spLocks noRot="1" noChangeAspect="1" noMove="1" noResize="1" noEditPoints="1" noAdjustHandles="1" noChangeArrowheads="1" noChangeShapeType="1" noTextEdit="1"/>
              </p:cNvSpPr>
              <p:nvPr/>
            </p:nvSpPr>
            <p:spPr bwMode="auto">
              <a:xfrm>
                <a:off x="3802063" y="2714625"/>
                <a:ext cx="1327150" cy="2603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05" name="Object 8"/>
              <p:cNvSpPr txBox="1"/>
              <p:nvPr/>
            </p:nvSpPr>
            <p:spPr bwMode="auto">
              <a:xfrm>
                <a:off x="3911600" y="3000375"/>
                <a:ext cx="674688" cy="214313"/>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≤202</m:t>
                      </m:r>
                    </m:oMath>
                  </m:oMathPara>
                </a14:m>
                <a:endParaRPr lang="es-MX"/>
              </a:p>
            </p:txBody>
          </p:sp>
        </mc:Choice>
        <mc:Fallback xmlns="">
          <p:sp>
            <p:nvSpPr>
              <p:cNvPr id="55305" name="Object 8"/>
              <p:cNvSpPr txBox="1">
                <a:spLocks noRot="1" noChangeAspect="1" noMove="1" noResize="1" noEditPoints="1" noAdjustHandles="1" noChangeArrowheads="1" noChangeShapeType="1" noTextEdit="1"/>
              </p:cNvSpPr>
              <p:nvPr/>
            </p:nvSpPr>
            <p:spPr bwMode="auto">
              <a:xfrm>
                <a:off x="3911600" y="3000375"/>
                <a:ext cx="674688" cy="214313"/>
              </a:xfrm>
              <a:prstGeom prst="rect">
                <a:avLst/>
              </a:prstGeom>
              <a:blipFill>
                <a:blip r:embed="rId8"/>
                <a:stretch>
                  <a:fillRect/>
                </a:stretch>
              </a:blipFill>
              <a:ln>
                <a:noFill/>
              </a:ln>
              <a:effectLst/>
            </p:spPr>
            <p:txBody>
              <a:bodyPr/>
              <a:lstStyle/>
              <a:p>
                <a:r>
                  <a:rPr lang="es-MX">
                    <a:noFill/>
                  </a:rPr>
                  <a:t> </a:t>
                </a:r>
              </a:p>
            </p:txBody>
          </p:sp>
        </mc:Fallback>
      </mc:AlternateContent>
      <p:graphicFrame>
        <p:nvGraphicFramePr>
          <p:cNvPr id="10" name="9 Tabla"/>
          <p:cNvGraphicFramePr>
            <a:graphicFrameLocks noGrp="1"/>
          </p:cNvGraphicFramePr>
          <p:nvPr/>
        </p:nvGraphicFramePr>
        <p:xfrm>
          <a:off x="2571750" y="3429000"/>
          <a:ext cx="6096000" cy="2116138"/>
        </p:xfrm>
        <a:graphic>
          <a:graphicData uri="http://schemas.openxmlformats.org/drawingml/2006/table">
            <a:tbl>
              <a:tblPr firstRow="1" bandRow="1">
                <a:tableStyleId>{5C22544A-7EE6-4342-B048-85BDC9FD1C3A}</a:tableStyleId>
              </a:tblPr>
              <a:tblGrid>
                <a:gridCol w="1071570">
                  <a:extLst>
                    <a:ext uri="{9D8B030D-6E8A-4147-A177-3AD203B41FA5}">
                      <a16:colId xmlns:a16="http://schemas.microsoft.com/office/drawing/2014/main" xmlns="" val="20000"/>
                    </a:ext>
                  </a:extLst>
                </a:gridCol>
                <a:gridCol w="5024430">
                  <a:extLst>
                    <a:ext uri="{9D8B030D-6E8A-4147-A177-3AD203B41FA5}">
                      <a16:colId xmlns:a16="http://schemas.microsoft.com/office/drawing/2014/main" xmlns="" val="20001"/>
                    </a:ext>
                  </a:extLst>
                </a:gridCol>
              </a:tblGrid>
              <a:tr h="378562">
                <a:tc>
                  <a:txBody>
                    <a:bodyPr/>
                    <a:lstStyle/>
                    <a:p>
                      <a:r>
                        <a:rPr lang="es-ES" sz="1800" dirty="0"/>
                        <a:t>Datos</a:t>
                      </a:r>
                    </a:p>
                  </a:txBody>
                  <a:tcPr marT="45726" marB="4572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26" marB="45726"/>
                </a:tc>
                <a:extLst>
                  <a:ext uri="{0D108BD9-81ED-4DB2-BD59-A6C34878D82A}">
                    <a16:rowId xmlns:a16="http://schemas.microsoft.com/office/drawing/2014/main" xmlns="" val="10000"/>
                  </a:ext>
                </a:extLst>
              </a:tr>
              <a:tr h="1737576">
                <a:tc>
                  <a:txBody>
                    <a:bodyPr/>
                    <a:lstStyle/>
                    <a:p>
                      <a:r>
                        <a:rPr lang="es-ES" sz="1800" dirty="0"/>
                        <a:t>.</a:t>
                      </a:r>
                    </a:p>
                    <a:p>
                      <a:r>
                        <a:rPr lang="es-ES" sz="1800" dirty="0"/>
                        <a:t>. </a:t>
                      </a:r>
                    </a:p>
                    <a:p>
                      <a:r>
                        <a:rPr lang="es-ES" sz="1800" dirty="0"/>
                        <a:t>. </a:t>
                      </a:r>
                    </a:p>
                    <a:p>
                      <a:endParaRPr lang="es-ES" sz="1800" dirty="0"/>
                    </a:p>
                  </a:txBody>
                  <a:tcPr marT="45726" marB="45726"/>
                </a:tc>
                <a:tc>
                  <a:txBody>
                    <a:bodyPr/>
                    <a:lstStyle/>
                    <a:p>
                      <a:r>
                        <a:rPr lang="es-ES" sz="1800" dirty="0"/>
                        <a:t>.</a:t>
                      </a:r>
                    </a:p>
                    <a:p>
                      <a:r>
                        <a:rPr lang="es-ES" sz="1800" dirty="0"/>
                        <a:t>.</a:t>
                      </a:r>
                    </a:p>
                    <a:p>
                      <a:r>
                        <a:rPr lang="es-ES" sz="1800" dirty="0"/>
                        <a:t>.</a:t>
                      </a:r>
                    </a:p>
                    <a:p>
                      <a:r>
                        <a:rPr lang="es-ES" sz="1800" dirty="0"/>
                        <a:t>.</a:t>
                      </a:r>
                    </a:p>
                    <a:p>
                      <a:r>
                        <a:rPr lang="es-ES" sz="1800" dirty="0"/>
                        <a:t>.</a:t>
                      </a:r>
                    </a:p>
                    <a:p>
                      <a:r>
                        <a:rPr lang="es-ES" sz="1800" dirty="0"/>
                        <a:t>.</a:t>
                      </a:r>
                    </a:p>
                  </a:txBody>
                  <a:tcPr marT="45726" marB="45726"/>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5317" name="Object 9"/>
              <p:cNvSpPr txBox="1"/>
              <p:nvPr/>
            </p:nvSpPr>
            <p:spPr bwMode="auto">
              <a:xfrm>
                <a:off x="2770188" y="3929063"/>
                <a:ext cx="676275"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=200</m:t>
                      </m:r>
                    </m:oMath>
                  </m:oMathPara>
                </a14:m>
                <a:endParaRPr lang="es-MX"/>
              </a:p>
            </p:txBody>
          </p:sp>
        </mc:Choice>
        <mc:Fallback xmlns="">
          <p:sp>
            <p:nvSpPr>
              <p:cNvPr id="55317" name="Object 9"/>
              <p:cNvSpPr txBox="1">
                <a:spLocks noRot="1" noChangeAspect="1" noMove="1" noResize="1" noEditPoints="1" noAdjustHandles="1" noChangeArrowheads="1" noChangeShapeType="1" noTextEdit="1"/>
              </p:cNvSpPr>
              <p:nvPr/>
            </p:nvSpPr>
            <p:spPr bwMode="auto">
              <a:xfrm>
                <a:off x="2770188" y="3929063"/>
                <a:ext cx="676275" cy="2571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18" name="Object 10"/>
              <p:cNvSpPr txBox="1"/>
              <p:nvPr/>
            </p:nvSpPr>
            <p:spPr bwMode="auto">
              <a:xfrm>
                <a:off x="2730500" y="4214813"/>
                <a:ext cx="755650" cy="257175"/>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r>
                        <a:rPr lang="es-MX" i="1">
                          <a:solidFill>
                            <a:srgbClr val="000000"/>
                          </a:solidFill>
                          <a:latin typeface="Cambria Math" panose="02040503050406030204" pitchFamily="18" charset="0"/>
                        </a:rPr>
                        <m:t>=625</m:t>
                      </m:r>
                    </m:oMath>
                  </m:oMathPara>
                </a14:m>
                <a:endParaRPr lang="es-MX"/>
              </a:p>
            </p:txBody>
          </p:sp>
        </mc:Choice>
        <mc:Fallback xmlns="">
          <p:sp>
            <p:nvSpPr>
              <p:cNvPr id="55318" name="Object 10"/>
              <p:cNvSpPr txBox="1">
                <a:spLocks noRot="1" noChangeAspect="1" noMove="1" noResize="1" noEditPoints="1" noAdjustHandles="1" noChangeArrowheads="1" noChangeShapeType="1" noTextEdit="1"/>
              </p:cNvSpPr>
              <p:nvPr/>
            </p:nvSpPr>
            <p:spPr bwMode="auto">
              <a:xfrm>
                <a:off x="2730500" y="4214813"/>
                <a:ext cx="755650" cy="257175"/>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19" name="Object 11"/>
              <p:cNvSpPr txBox="1"/>
              <p:nvPr/>
            </p:nvSpPr>
            <p:spPr bwMode="auto">
              <a:xfrm>
                <a:off x="2786063" y="4572000"/>
                <a:ext cx="571500" cy="2349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=25</m:t>
                      </m:r>
                    </m:oMath>
                  </m:oMathPara>
                </a14:m>
                <a:endParaRPr lang="es-MX"/>
              </a:p>
            </p:txBody>
          </p:sp>
        </mc:Choice>
        <mc:Fallback xmlns="">
          <p:sp>
            <p:nvSpPr>
              <p:cNvPr id="55319" name="Object 11"/>
              <p:cNvSpPr txBox="1">
                <a:spLocks noRot="1" noChangeAspect="1" noMove="1" noResize="1" noEditPoints="1" noAdjustHandles="1" noChangeArrowheads="1" noChangeShapeType="1" noTextEdit="1"/>
              </p:cNvSpPr>
              <p:nvPr/>
            </p:nvSpPr>
            <p:spPr bwMode="auto">
              <a:xfrm>
                <a:off x="2786063" y="4572000"/>
                <a:ext cx="571500" cy="234950"/>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20" name="Object 12"/>
              <p:cNvSpPr txBox="1"/>
              <p:nvPr/>
            </p:nvSpPr>
            <p:spPr bwMode="auto">
              <a:xfrm>
                <a:off x="4000500" y="3929063"/>
                <a:ext cx="1143000" cy="2587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55320" name="Object 12"/>
              <p:cNvSpPr txBox="1">
                <a:spLocks noRot="1" noChangeAspect="1" noMove="1" noResize="1" noEditPoints="1" noAdjustHandles="1" noChangeArrowheads="1" noChangeShapeType="1" noTextEdit="1"/>
              </p:cNvSpPr>
              <p:nvPr/>
            </p:nvSpPr>
            <p:spPr bwMode="auto">
              <a:xfrm>
                <a:off x="4000500" y="3929063"/>
                <a:ext cx="1143000" cy="258762"/>
              </a:xfrm>
              <a:prstGeom prst="rect">
                <a:avLst/>
              </a:prstGeom>
              <a:blipFill>
                <a:blip r:embed="rId11"/>
                <a:stretch>
                  <a:fillRect b="-238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21" name="Object 13"/>
              <p:cNvSpPr txBox="1"/>
              <p:nvPr/>
            </p:nvSpPr>
            <p:spPr bwMode="auto">
              <a:xfrm>
                <a:off x="4000500" y="4214813"/>
                <a:ext cx="1143000" cy="2746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oMath>
                  </m:oMathPara>
                </a14:m>
                <a:endParaRPr lang="es-MX"/>
              </a:p>
            </p:txBody>
          </p:sp>
        </mc:Choice>
        <mc:Fallback xmlns="">
          <p:sp>
            <p:nvSpPr>
              <p:cNvPr id="55321" name="Object 13"/>
              <p:cNvSpPr txBox="1">
                <a:spLocks noRot="1" noChangeAspect="1" noMove="1" noResize="1" noEditPoints="1" noAdjustHandles="1" noChangeArrowheads="1" noChangeShapeType="1" noTextEdit="1"/>
              </p:cNvSpPr>
              <p:nvPr/>
            </p:nvSpPr>
            <p:spPr bwMode="auto">
              <a:xfrm>
                <a:off x="4000500" y="4214813"/>
                <a:ext cx="1143000" cy="274637"/>
              </a:xfrm>
              <a:prstGeom prst="rect">
                <a:avLst/>
              </a:prstGeom>
              <a:blipFill>
                <a:blip r:embed="rId1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22" name="Object 14"/>
              <p:cNvSpPr txBox="1"/>
              <p:nvPr/>
            </p:nvSpPr>
            <p:spPr bwMode="auto">
              <a:xfrm>
                <a:off x="3921125" y="4500563"/>
                <a:ext cx="1181100" cy="2460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&gt;209)=?</m:t>
                      </m:r>
                    </m:oMath>
                  </m:oMathPara>
                </a14:m>
                <a:endParaRPr lang="es-MX"/>
              </a:p>
            </p:txBody>
          </p:sp>
        </mc:Choice>
        <mc:Fallback xmlns="">
          <p:sp>
            <p:nvSpPr>
              <p:cNvPr id="55322" name="Object 14"/>
              <p:cNvSpPr txBox="1">
                <a:spLocks noRot="1" noChangeAspect="1" noMove="1" noResize="1" noEditPoints="1" noAdjustHandles="1" noChangeArrowheads="1" noChangeShapeType="1" noTextEdit="1"/>
              </p:cNvSpPr>
              <p:nvPr/>
            </p:nvSpPr>
            <p:spPr bwMode="auto">
              <a:xfrm>
                <a:off x="3921125" y="4500563"/>
                <a:ext cx="1181100" cy="246062"/>
              </a:xfrm>
              <a:prstGeom prst="rect">
                <a:avLst/>
              </a:prstGeom>
              <a:blipFill>
                <a:blip r:embed="rId13"/>
                <a:stretch>
                  <a:fillRect b="-4878"/>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23" name="Object 15"/>
              <p:cNvSpPr txBox="1"/>
              <p:nvPr/>
            </p:nvSpPr>
            <p:spPr bwMode="auto">
              <a:xfrm>
                <a:off x="3876675" y="4786313"/>
                <a:ext cx="18764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(198≤</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≤211)=?</m:t>
                      </m:r>
                    </m:oMath>
                  </m:oMathPara>
                </a14:m>
                <a:endParaRPr lang="es-MX"/>
              </a:p>
            </p:txBody>
          </p:sp>
        </mc:Choice>
        <mc:Fallback xmlns="">
          <p:sp>
            <p:nvSpPr>
              <p:cNvPr id="55323" name="Object 15"/>
              <p:cNvSpPr txBox="1">
                <a:spLocks noRot="1" noChangeAspect="1" noMove="1" noResize="1" noEditPoints="1" noAdjustHandles="1" noChangeArrowheads="1" noChangeShapeType="1" noTextEdit="1"/>
              </p:cNvSpPr>
              <p:nvPr/>
            </p:nvSpPr>
            <p:spPr bwMode="auto">
              <a:xfrm>
                <a:off x="3876675" y="4786313"/>
                <a:ext cx="1876425" cy="285750"/>
              </a:xfrm>
              <a:prstGeom prst="rect">
                <a:avLst/>
              </a:prstGeom>
              <a:blipFill>
                <a:blip r:embed="rId1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5324" name="Object 16"/>
              <p:cNvSpPr txBox="1"/>
              <p:nvPr/>
            </p:nvSpPr>
            <p:spPr bwMode="auto">
              <a:xfrm>
                <a:off x="3917950" y="5143500"/>
                <a:ext cx="1182688" cy="246063"/>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≤202)=?</m:t>
                      </m:r>
                    </m:oMath>
                  </m:oMathPara>
                </a14:m>
                <a:endParaRPr lang="es-MX"/>
              </a:p>
            </p:txBody>
          </p:sp>
        </mc:Choice>
        <mc:Fallback xmlns="">
          <p:sp>
            <p:nvSpPr>
              <p:cNvPr id="55324" name="Object 16"/>
              <p:cNvSpPr txBox="1">
                <a:spLocks noRot="1" noChangeAspect="1" noMove="1" noResize="1" noEditPoints="1" noAdjustHandles="1" noChangeArrowheads="1" noChangeShapeType="1" noTextEdit="1"/>
              </p:cNvSpPr>
              <p:nvPr/>
            </p:nvSpPr>
            <p:spPr bwMode="auto">
              <a:xfrm>
                <a:off x="3917950" y="5143500"/>
                <a:ext cx="1182688" cy="246063"/>
              </a:xfrm>
              <a:prstGeom prst="rect">
                <a:avLst/>
              </a:prstGeom>
              <a:blipFill>
                <a:blip r:embed="rId15"/>
                <a:stretch>
                  <a:fillRect b="-7500"/>
                </a:stretch>
              </a:blipFill>
              <a:ln>
                <a:noFill/>
              </a:ln>
              <a:effectLst/>
            </p:spPr>
            <p:txBody>
              <a:bodyPr/>
              <a:lstStyle/>
              <a:p>
                <a:r>
                  <a:rPr lang="es-MX">
                    <a:noFill/>
                  </a:rPr>
                  <a:t> </a:t>
                </a:r>
              </a:p>
            </p:txBody>
          </p:sp>
        </mc:Fallback>
      </mc:AlternateContent>
      <p:grpSp>
        <p:nvGrpSpPr>
          <p:cNvPr id="55325" name="21 Grupo"/>
          <p:cNvGrpSpPr>
            <a:grpSpLocks/>
          </p:cNvGrpSpPr>
          <p:nvPr/>
        </p:nvGrpSpPr>
        <p:grpSpPr bwMode="auto">
          <a:xfrm>
            <a:off x="428625" y="3786188"/>
            <a:ext cx="1238250" cy="923925"/>
            <a:chOff x="357158" y="2571744"/>
            <a:chExt cx="1238280" cy="923330"/>
          </a:xfrm>
        </p:grpSpPr>
        <p:pic>
          <p:nvPicPr>
            <p:cNvPr id="55331" name="18 Imagen" descr="flecha_animada-13546.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642938" y="2714625"/>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20 Rectángulo"/>
            <p:cNvSpPr/>
            <p:nvPr/>
          </p:nvSpPr>
          <p:spPr>
            <a:xfrm>
              <a:off x="357158" y="2571744"/>
              <a:ext cx="427569"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9</a:t>
              </a:r>
            </a:p>
          </p:txBody>
        </p:sp>
      </p:grpSp>
      <p:pic>
        <p:nvPicPr>
          <p:cNvPr id="55326" name="22 Imagen" descr="logo a color UAE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5328" name="8 Grupo"/>
          <p:cNvGrpSpPr>
            <a:grpSpLocks/>
          </p:cNvGrpSpPr>
          <p:nvPr/>
        </p:nvGrpSpPr>
        <p:grpSpPr bwMode="auto">
          <a:xfrm>
            <a:off x="2786063" y="6072188"/>
            <a:ext cx="6215062" cy="635000"/>
            <a:chOff x="357158" y="6072206"/>
            <a:chExt cx="6215090" cy="634189"/>
          </a:xfrm>
        </p:grpSpPr>
        <p:sp>
          <p:nvSpPr>
            <p:cNvPr id="55329" name="25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5330" name="26 Imagen" descr="logomi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47705D0B-A056-424F-B59D-4FBB897910A9}"/>
              </a:ext>
            </a:extLst>
          </p:cNvPr>
          <p:cNvSpPr>
            <a:spLocks noGrp="1"/>
          </p:cNvSpPr>
          <p:nvPr>
            <p:ph type="sldNum" sz="quarter" idx="12"/>
          </p:nvPr>
        </p:nvSpPr>
        <p:spPr/>
        <p:txBody>
          <a:bodyPr/>
          <a:lstStyle/>
          <a:p>
            <a:pPr>
              <a:defRPr/>
            </a:pPr>
            <a:fld id="{B853B906-A380-4D10-92C1-BB9F366D5D6D}" type="slidenum">
              <a:rPr lang="es-ES" smtClean="0"/>
              <a:pPr>
                <a:defRPr/>
              </a:pPr>
              <a:t>49</a:t>
            </a:fld>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7" y="114302"/>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1273" name="8 Grupo"/>
          <p:cNvGrpSpPr>
            <a:grpSpLocks/>
          </p:cNvGrpSpPr>
          <p:nvPr/>
        </p:nvGrpSpPr>
        <p:grpSpPr bwMode="auto">
          <a:xfrm>
            <a:off x="2786063" y="6072188"/>
            <a:ext cx="6215062" cy="635000"/>
            <a:chOff x="357158" y="6072206"/>
            <a:chExt cx="6215090" cy="634189"/>
          </a:xfrm>
        </p:grpSpPr>
        <p:sp>
          <p:nvSpPr>
            <p:cNvPr id="1127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127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050A1D7-F5CB-4182-8642-283E8EAD04F6}"/>
              </a:ext>
            </a:extLst>
          </p:cNvPr>
          <p:cNvSpPr>
            <a:spLocks noGrp="1"/>
          </p:cNvSpPr>
          <p:nvPr>
            <p:ph type="sldNum" sz="quarter" idx="12"/>
          </p:nvPr>
        </p:nvSpPr>
        <p:spPr/>
        <p:txBody>
          <a:bodyPr/>
          <a:lstStyle/>
          <a:p>
            <a:pPr>
              <a:defRPr/>
            </a:pPr>
            <a:fld id="{B853B906-A380-4D10-92C1-BB9F366D5D6D}" type="slidenum">
              <a:rPr lang="es-ES" smtClean="0"/>
              <a:pPr>
                <a:defRPr/>
              </a:pPr>
              <a:t>5</a:t>
            </a:fld>
            <a:endParaRPr lang="es-ES"/>
          </a:p>
        </p:txBody>
      </p:sp>
      <p:graphicFrame>
        <p:nvGraphicFramePr>
          <p:cNvPr id="3" name="Tabla 2">
            <a:extLst>
              <a:ext uri="{FF2B5EF4-FFF2-40B4-BE49-F238E27FC236}">
                <a16:creationId xmlns:a16="http://schemas.microsoft.com/office/drawing/2014/main" xmlns="" id="{876A646F-CA61-4CC6-8DD6-CFFC56E5C9DF}"/>
              </a:ext>
            </a:extLst>
          </p:cNvPr>
          <p:cNvGraphicFramePr>
            <a:graphicFrameLocks noGrp="1"/>
          </p:cNvGraphicFramePr>
          <p:nvPr>
            <p:extLst>
              <p:ext uri="{D42A27DB-BD31-4B8C-83A1-F6EECF244321}">
                <p14:modId xmlns:p14="http://schemas.microsoft.com/office/powerpoint/2010/main" val="3387342689"/>
              </p:ext>
            </p:extLst>
          </p:nvPr>
        </p:nvGraphicFramePr>
        <p:xfrm>
          <a:off x="266427" y="1279289"/>
          <a:ext cx="8572500" cy="1463040"/>
        </p:xfrm>
        <a:graphic>
          <a:graphicData uri="http://schemas.openxmlformats.org/drawingml/2006/table">
            <a:tbl>
              <a:tblPr firstRow="1" bandRow="1">
                <a:tableStyleId>{5C22544A-7EE6-4342-B048-85BDC9FD1C3A}</a:tableStyleId>
              </a:tblPr>
              <a:tblGrid>
                <a:gridCol w="4286250">
                  <a:extLst>
                    <a:ext uri="{9D8B030D-6E8A-4147-A177-3AD203B41FA5}">
                      <a16:colId xmlns:a16="http://schemas.microsoft.com/office/drawing/2014/main" xmlns="" val="3780980363"/>
                    </a:ext>
                  </a:extLst>
                </a:gridCol>
                <a:gridCol w="4286250">
                  <a:extLst>
                    <a:ext uri="{9D8B030D-6E8A-4147-A177-3AD203B41FA5}">
                      <a16:colId xmlns:a16="http://schemas.microsoft.com/office/drawing/2014/main" xmlns="" val="1914589917"/>
                    </a:ext>
                  </a:extLst>
                </a:gridCol>
              </a:tblGrid>
              <a:tr h="3545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a:p>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SABERES</a:t>
                      </a:r>
                    </a:p>
                  </a:txBody>
                  <a:tcPr/>
                </a:tc>
                <a:tc>
                  <a:txBody>
                    <a:bodyPr/>
                    <a:lstStyle/>
                    <a:p>
                      <a:pPr marL="285750" indent="-285750">
                        <a:buFont typeface="Wingdings" panose="05000000000000000000" pitchFamily="2" charset="2"/>
                        <a:buChar char="q"/>
                      </a:pPr>
                      <a:r>
                        <a:rPr lang="es-MX" dirty="0"/>
                        <a:t>Distribución muestral.</a:t>
                      </a:r>
                    </a:p>
                    <a:p>
                      <a:pPr marL="285750" indent="-285750">
                        <a:buFont typeface="Wingdings" panose="05000000000000000000" pitchFamily="2" charset="2"/>
                        <a:buChar char="q"/>
                      </a:pPr>
                      <a:r>
                        <a:rPr lang="es-MX" dirty="0"/>
                        <a:t>Distribución en el muestreo de la media muestral.</a:t>
                      </a:r>
                    </a:p>
                    <a:p>
                      <a:pPr marL="285750" indent="-285750">
                        <a:buFont typeface="Wingdings" panose="05000000000000000000" pitchFamily="2" charset="2"/>
                        <a:buChar char="q"/>
                      </a:pPr>
                      <a:r>
                        <a:rPr lang="es-MX" dirty="0"/>
                        <a:t>Distribución en el muestreo de una proporción muestral</a:t>
                      </a:r>
                    </a:p>
                  </a:txBody>
                  <a:tcPr/>
                </a:tc>
                <a:extLst>
                  <a:ext uri="{0D108BD9-81ED-4DB2-BD59-A6C34878D82A}">
                    <a16:rowId xmlns:a16="http://schemas.microsoft.com/office/drawing/2014/main" xmlns="" val="908231023"/>
                  </a:ext>
                </a:extLst>
              </a:tr>
            </a:tbl>
          </a:graphicData>
        </a:graphic>
      </p:graphicFrame>
      <p:pic>
        <p:nvPicPr>
          <p:cNvPr id="14" name="1 Imagen" descr="normal-distribution.gif">
            <a:extLst>
              <a:ext uri="{FF2B5EF4-FFF2-40B4-BE49-F238E27FC236}">
                <a16:creationId xmlns:a16="http://schemas.microsoft.com/office/drawing/2014/main" xmlns="" id="{BFCA7FF0-CA2B-4C9B-A079-F8BB2CA6AF78}"/>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91869" y="3329927"/>
            <a:ext cx="3321615" cy="249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14313" y="1071563"/>
          <a:ext cx="8572500" cy="1559239"/>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583">
                <a:tc>
                  <a:txBody>
                    <a:bodyPr/>
                    <a:lstStyle/>
                    <a:p>
                      <a:r>
                        <a:rPr lang="es-ES" sz="1800" dirty="0"/>
                        <a:t>Teoría</a:t>
                      </a:r>
                    </a:p>
                  </a:txBody>
                  <a:tcPr marL="91439" marR="91439" marT="45688" marB="45688"/>
                </a:tc>
                <a:extLst>
                  <a:ext uri="{0D108BD9-81ED-4DB2-BD59-A6C34878D82A}">
                    <a16:rowId xmlns:a16="http://schemas.microsoft.com/office/drawing/2014/main" xmlns="" val="10000"/>
                  </a:ext>
                </a:extLst>
              </a:tr>
              <a:tr h="1188342">
                <a:tc>
                  <a:txBody>
                    <a:bodyPr/>
                    <a:lstStyle/>
                    <a:p>
                      <a:r>
                        <a:rPr lang="es-ES" sz="1800" baseline="0" dirty="0">
                          <a:latin typeface="Arial" pitchFamily="34" charset="0"/>
                          <a:cs typeface="Arial" pitchFamily="34" charset="0"/>
                        </a:rPr>
                        <a:t>Teorema central del límite (T.C.L.). El teorema establece que la media de una muestra aleatoria, extraída de una población que tiene cualquier distribución de probabilidad, sigue aproximadamente una distribución normal que tiene una </a:t>
                      </a:r>
                    </a:p>
                    <a:p>
                      <a:r>
                        <a:rPr lang="es-ES" sz="1800" baseline="0" dirty="0">
                          <a:latin typeface="Arial" pitchFamily="34" charset="0"/>
                          <a:cs typeface="Arial" pitchFamily="34" charset="0"/>
                        </a:rPr>
                        <a:t>media    y una varianza         dado un tamaño de muestra suficientemente grande.     </a:t>
                      </a:r>
                    </a:p>
                  </a:txBody>
                  <a:tcPr marL="91439" marR="91439" marT="45688" marB="45688"/>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6330" name="Object 2"/>
              <p:cNvSpPr txBox="1"/>
              <p:nvPr/>
            </p:nvSpPr>
            <p:spPr bwMode="auto">
              <a:xfrm>
                <a:off x="928688" y="1928813"/>
                <a:ext cx="214312"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56330" name="Object 2"/>
              <p:cNvSpPr txBox="1">
                <a:spLocks noRot="1" noChangeAspect="1" noMove="1" noResize="1" noEditPoints="1" noAdjustHandles="1" noChangeArrowheads="1" noChangeShapeType="1" noTextEdit="1"/>
              </p:cNvSpPr>
              <p:nvPr/>
            </p:nvSpPr>
            <p:spPr bwMode="auto">
              <a:xfrm>
                <a:off x="928688" y="1928813"/>
                <a:ext cx="214312" cy="23177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6331" name="Object 3"/>
              <p:cNvSpPr txBox="1"/>
              <p:nvPr/>
            </p:nvSpPr>
            <p:spPr bwMode="auto">
              <a:xfrm>
                <a:off x="2714625" y="1857375"/>
                <a:ext cx="555625" cy="357188"/>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oMath>
                  </m:oMathPara>
                </a14:m>
                <a:endParaRPr lang="es-MX"/>
              </a:p>
            </p:txBody>
          </p:sp>
        </mc:Choice>
        <mc:Fallback xmlns="">
          <p:sp>
            <p:nvSpPr>
              <p:cNvPr id="56331" name="Object 3"/>
              <p:cNvSpPr txBox="1">
                <a:spLocks noRot="1" noChangeAspect="1" noMove="1" noResize="1" noEditPoints="1" noAdjustHandles="1" noChangeArrowheads="1" noChangeShapeType="1" noTextEdit="1"/>
              </p:cNvSpPr>
              <p:nvPr/>
            </p:nvSpPr>
            <p:spPr bwMode="auto">
              <a:xfrm>
                <a:off x="2714625" y="1857375"/>
                <a:ext cx="555625" cy="357188"/>
              </a:xfrm>
              <a:prstGeom prst="rect">
                <a:avLst/>
              </a:prstGeom>
              <a:blipFill>
                <a:blip r:embed="rId3"/>
                <a:stretch>
                  <a:fillRect l="-8791" t="-105172" r="-95604" b="-170690"/>
                </a:stretch>
              </a:blipFill>
              <a:ln>
                <a:noFill/>
              </a:ln>
              <a:effectLst/>
            </p:spPr>
            <p:txBody>
              <a:bodyPr/>
              <a:lstStyle/>
              <a:p>
                <a:r>
                  <a:rPr lang="es-MX">
                    <a:noFill/>
                  </a:rPr>
                  <a:t> </a:t>
                </a:r>
              </a:p>
            </p:txBody>
          </p:sp>
        </mc:Fallback>
      </mc:AlternateContent>
      <p:graphicFrame>
        <p:nvGraphicFramePr>
          <p:cNvPr id="5" name="4 Tabla"/>
          <p:cNvGraphicFramePr>
            <a:graphicFrameLocks noGrp="1"/>
          </p:cNvGraphicFramePr>
          <p:nvPr/>
        </p:nvGraphicFramePr>
        <p:xfrm>
          <a:off x="285750" y="2857500"/>
          <a:ext cx="4214813" cy="2930976"/>
        </p:xfrm>
        <a:graphic>
          <a:graphicData uri="http://schemas.openxmlformats.org/drawingml/2006/table">
            <a:tbl>
              <a:tblPr firstRow="1" bandRow="1">
                <a:tableStyleId>{5C22544A-7EE6-4342-B048-85BDC9FD1C3A}</a:tableStyleId>
              </a:tblPr>
              <a:tblGrid>
                <a:gridCol w="4214813">
                  <a:extLst>
                    <a:ext uri="{9D8B030D-6E8A-4147-A177-3AD203B41FA5}">
                      <a16:colId xmlns:a16="http://schemas.microsoft.com/office/drawing/2014/main" xmlns="" val="20000"/>
                    </a:ext>
                  </a:extLst>
                </a:gridCol>
              </a:tblGrid>
              <a:tr h="370692">
                <a:tc>
                  <a:txBody>
                    <a:bodyPr/>
                    <a:lstStyle/>
                    <a:p>
                      <a:r>
                        <a:rPr lang="es-ES" sz="1800" dirty="0"/>
                        <a:t>Desarrollo y operaciones: </a:t>
                      </a:r>
                    </a:p>
                  </a:txBody>
                  <a:tcPr marL="91439" marR="91439" marT="45702" marB="45702"/>
                </a:tc>
                <a:extLst>
                  <a:ext uri="{0D108BD9-81ED-4DB2-BD59-A6C34878D82A}">
                    <a16:rowId xmlns:a16="http://schemas.microsoft.com/office/drawing/2014/main" xmlns="" val="10000"/>
                  </a:ext>
                </a:extLst>
              </a:tr>
              <a:tr h="2559833">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p>
                      <a:r>
                        <a:rPr lang="es-ES" sz="1800" dirty="0"/>
                        <a:t>.</a:t>
                      </a:r>
                    </a:p>
                  </a:txBody>
                  <a:tcPr marL="91439" marR="91439" marT="45702" marB="45702"/>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6340" name="Object 4"/>
              <p:cNvSpPr txBox="1"/>
              <p:nvPr/>
            </p:nvSpPr>
            <p:spPr bwMode="auto">
              <a:xfrm>
                <a:off x="636588" y="3357563"/>
                <a:ext cx="1646237" cy="25876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=200</m:t>
                      </m:r>
                    </m:oMath>
                  </m:oMathPara>
                </a14:m>
                <a:endParaRPr lang="es-MX"/>
              </a:p>
            </p:txBody>
          </p:sp>
        </mc:Choice>
        <mc:Fallback xmlns="">
          <p:sp>
            <p:nvSpPr>
              <p:cNvPr id="56340" name="Object 4"/>
              <p:cNvSpPr txBox="1">
                <a:spLocks noRot="1" noChangeAspect="1" noMove="1" noResize="1" noEditPoints="1" noAdjustHandles="1" noChangeArrowheads="1" noChangeShapeType="1" noTextEdit="1"/>
              </p:cNvSpPr>
              <p:nvPr/>
            </p:nvSpPr>
            <p:spPr bwMode="auto">
              <a:xfrm>
                <a:off x="636588" y="3357563"/>
                <a:ext cx="1646237" cy="258762"/>
              </a:xfrm>
              <a:prstGeom prst="rect">
                <a:avLst/>
              </a:prstGeom>
              <a:blipFill>
                <a:blip r:embed="rId4"/>
                <a:stretch>
                  <a:fillRect b="-238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6341" name="Object 5"/>
              <p:cNvSpPr txBox="1"/>
              <p:nvPr/>
            </p:nvSpPr>
            <p:spPr bwMode="auto">
              <a:xfrm>
                <a:off x="544513" y="3786188"/>
                <a:ext cx="2482850" cy="274637"/>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up>
                          <m:r>
                            <a:rPr lang="es-MX" i="1">
                              <a:solidFill>
                                <a:srgbClr val="000000"/>
                              </a:solidFill>
                              <a:latin typeface="Cambria Math" panose="02040503050406030204" pitchFamily="18" charset="0"/>
                            </a:rPr>
                            <m:t>2</m:t>
                          </m:r>
                        </m:sup>
                      </m:sSubSup>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𝜎</m:t>
                              </m:r>
                            </m:e>
                            <m:sup>
                              <m:r>
                                <a:rPr lang="es-MX" i="1">
                                  <a:solidFill>
                                    <a:srgbClr val="000000"/>
                                  </a:solidFill>
                                  <a:latin typeface="Cambria Math" panose="02040503050406030204" pitchFamily="18" charset="0"/>
                                </a:rPr>
                                <m:t>2</m:t>
                              </m:r>
                            </m:sup>
                          </m:sSup>
                        </m:num>
                        <m:den>
                          <m:r>
                            <a:rPr lang="es-MX" i="1">
                              <a:solidFill>
                                <a:srgbClr val="000000"/>
                              </a:solidFill>
                              <a:latin typeface="Cambria Math" panose="02040503050406030204" pitchFamily="18" charset="0"/>
                            </a:rPr>
                            <m:t>𝑛</m:t>
                          </m:r>
                        </m:den>
                      </m:f>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625</m:t>
                          </m:r>
                        </m:num>
                        <m:den>
                          <m:r>
                            <a:rPr lang="es-MX" i="1">
                              <a:solidFill>
                                <a:srgbClr val="000000"/>
                              </a:solidFill>
                              <a:latin typeface="Cambria Math" panose="02040503050406030204" pitchFamily="18" charset="0"/>
                            </a:rPr>
                            <m:t>25</m:t>
                          </m:r>
                        </m:den>
                      </m:f>
                      <m:r>
                        <a:rPr lang="es-MX" i="1">
                          <a:solidFill>
                            <a:srgbClr val="000000"/>
                          </a:solidFill>
                          <a:latin typeface="Cambria Math" panose="02040503050406030204" pitchFamily="18" charset="0"/>
                        </a:rPr>
                        <m:t>=25</m:t>
                      </m:r>
                    </m:oMath>
                  </m:oMathPara>
                </a14:m>
                <a:endParaRPr lang="es-MX"/>
              </a:p>
            </p:txBody>
          </p:sp>
        </mc:Choice>
        <mc:Fallback xmlns="">
          <p:sp>
            <p:nvSpPr>
              <p:cNvPr id="56341" name="Object 5"/>
              <p:cNvSpPr txBox="1">
                <a:spLocks noRot="1" noChangeAspect="1" noMove="1" noResize="1" noEditPoints="1" noAdjustHandles="1" noChangeArrowheads="1" noChangeShapeType="1" noTextEdit="1"/>
              </p:cNvSpPr>
              <p:nvPr/>
            </p:nvSpPr>
            <p:spPr bwMode="auto">
              <a:xfrm>
                <a:off x="544513" y="3786188"/>
                <a:ext cx="2482850" cy="274637"/>
              </a:xfrm>
              <a:prstGeom prst="rect">
                <a:avLst/>
              </a:prstGeom>
              <a:blipFill>
                <a:blip r:embed="rId5"/>
                <a:stretch>
                  <a:fillRect t="-68889" b="-11333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6342" name="Object 6"/>
              <p:cNvSpPr txBox="1"/>
              <p:nvPr/>
            </p:nvSpPr>
            <p:spPr bwMode="auto">
              <a:xfrm>
                <a:off x="500063" y="4500563"/>
                <a:ext cx="3371850" cy="109061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&gt;209)=</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&gt;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209−200</m:t>
                              </m:r>
                            </m:num>
                            <m:den>
                              <m:r>
                                <a:rPr lang="es-MX" i="1">
                                  <a:solidFill>
                                    <a:srgbClr val="000000"/>
                                  </a:solidFill>
                                  <a:latin typeface="Cambria Math" panose="02040503050406030204" pitchFamily="18" charset="0"/>
                                </a:rPr>
                                <m:t>5.00</m:t>
                              </m:r>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&gt;1.80)=1−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=1.80)=</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=1−0.9641=0.0359</m:t>
                      </m:r>
                    </m:oMath>
                  </m:oMathPara>
                </a14:m>
                <a:endParaRPr lang="es-MX"/>
              </a:p>
            </p:txBody>
          </p:sp>
        </mc:Choice>
        <mc:Fallback xmlns="">
          <p:sp>
            <p:nvSpPr>
              <p:cNvPr id="56342" name="Object 6"/>
              <p:cNvSpPr txBox="1">
                <a:spLocks noRot="1" noChangeAspect="1" noMove="1" noResize="1" noEditPoints="1" noAdjustHandles="1" noChangeArrowheads="1" noChangeShapeType="1" noTextEdit="1"/>
              </p:cNvSpPr>
              <p:nvPr/>
            </p:nvSpPr>
            <p:spPr bwMode="auto">
              <a:xfrm>
                <a:off x="500063" y="4500563"/>
                <a:ext cx="3371850" cy="1090612"/>
              </a:xfrm>
              <a:prstGeom prst="rect">
                <a:avLst/>
              </a:prstGeom>
              <a:blipFill>
                <a:blip r:embed="rId6"/>
                <a:stretch>
                  <a:fillRect t="-2235"/>
                </a:stretch>
              </a:blipFill>
              <a:ln>
                <a:noFill/>
              </a:ln>
              <a:effectLst/>
            </p:spPr>
            <p:txBody>
              <a:bodyPr/>
              <a:lstStyle/>
              <a:p>
                <a:r>
                  <a:rPr lang="es-MX">
                    <a:noFill/>
                  </a:rPr>
                  <a:t> </a:t>
                </a:r>
              </a:p>
            </p:txBody>
          </p:sp>
        </mc:Fallback>
      </mc:AlternateContent>
      <p:pic>
        <p:nvPicPr>
          <p:cNvPr id="56343" name="10 Imagen" descr="normal2.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278606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12 Conector recto de flecha"/>
          <p:cNvCxnSpPr/>
          <p:nvPr/>
        </p:nvCxnSpPr>
        <p:spPr>
          <a:xfrm rot="5400000" flipH="1" flipV="1">
            <a:off x="6822281" y="5107782"/>
            <a:ext cx="35877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345" name="18 CuadroTexto"/>
          <p:cNvSpPr txBox="1">
            <a:spLocks noChangeArrowheads="1"/>
          </p:cNvSpPr>
          <p:nvPr/>
        </p:nvSpPr>
        <p:spPr bwMode="auto">
          <a:xfrm>
            <a:off x="6643688" y="5286375"/>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Z=1.80</a:t>
            </a:r>
          </a:p>
        </p:txBody>
      </p:sp>
      <p:cxnSp>
        <p:nvCxnSpPr>
          <p:cNvPr id="22" name="21 Conector recto"/>
          <p:cNvCxnSpPr/>
          <p:nvPr/>
        </p:nvCxnSpPr>
        <p:spPr>
          <a:xfrm rot="5400000" flipH="1" flipV="1">
            <a:off x="6607175" y="4537075"/>
            <a:ext cx="787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6347" name="25 CuadroTexto"/>
          <p:cNvSpPr txBox="1">
            <a:spLocks noChangeArrowheads="1"/>
          </p:cNvSpPr>
          <p:nvPr/>
        </p:nvSpPr>
        <p:spPr bwMode="auto">
          <a:xfrm>
            <a:off x="5929313" y="4000500"/>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0.9641</a:t>
            </a:r>
          </a:p>
        </p:txBody>
      </p:sp>
      <p:cxnSp>
        <p:nvCxnSpPr>
          <p:cNvPr id="28" name="27 Conector curvado"/>
          <p:cNvCxnSpPr/>
          <p:nvPr/>
        </p:nvCxnSpPr>
        <p:spPr>
          <a:xfrm rot="5400000" flipH="1" flipV="1">
            <a:off x="7358063" y="4071938"/>
            <a:ext cx="714375" cy="7143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349" name="34 CuadroTexto"/>
          <p:cNvSpPr txBox="1">
            <a:spLocks noChangeArrowheads="1"/>
          </p:cNvSpPr>
          <p:nvPr/>
        </p:nvSpPr>
        <p:spPr bwMode="auto">
          <a:xfrm>
            <a:off x="7715250" y="371475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0.0359</a:t>
            </a:r>
          </a:p>
        </p:txBody>
      </p:sp>
      <mc:AlternateContent xmlns:mc="http://schemas.openxmlformats.org/markup-compatibility/2006" xmlns:a14="http://schemas.microsoft.com/office/drawing/2010/main">
        <mc:Choice Requires="a14">
          <p:sp>
            <p:nvSpPr>
              <p:cNvPr id="56350" name="Object 5"/>
              <p:cNvSpPr txBox="1"/>
              <p:nvPr/>
            </p:nvSpPr>
            <p:spPr bwMode="auto">
              <a:xfrm>
                <a:off x="1135063" y="4071938"/>
                <a:ext cx="2133600" cy="304800"/>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𝑉</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e>
                      </m:rad>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25</m:t>
                          </m:r>
                        </m:e>
                      </m:rad>
                      <m:r>
                        <a:rPr lang="es-MX" i="1">
                          <a:solidFill>
                            <a:srgbClr val="000000"/>
                          </a:solidFill>
                          <a:latin typeface="Cambria Math" panose="02040503050406030204" pitchFamily="18" charset="0"/>
                        </a:rPr>
                        <m:t>=5.00</m:t>
                      </m:r>
                    </m:oMath>
                  </m:oMathPara>
                </a14:m>
                <a:endParaRPr lang="es-MX"/>
              </a:p>
            </p:txBody>
          </p:sp>
        </mc:Choice>
        <mc:Fallback xmlns="">
          <p:sp>
            <p:nvSpPr>
              <p:cNvPr id="56350" name="Object 5"/>
              <p:cNvSpPr txBox="1">
                <a:spLocks noRot="1" noChangeAspect="1" noMove="1" noResize="1" noEditPoints="1" noAdjustHandles="1" noChangeArrowheads="1" noChangeShapeType="1" noTextEdit="1"/>
              </p:cNvSpPr>
              <p:nvPr/>
            </p:nvSpPr>
            <p:spPr bwMode="auto">
              <a:xfrm>
                <a:off x="1135063" y="4071938"/>
                <a:ext cx="2133600" cy="304800"/>
              </a:xfrm>
              <a:prstGeom prst="rect">
                <a:avLst/>
              </a:prstGeom>
              <a:blipFill>
                <a:blip r:embed="rId8"/>
                <a:stretch>
                  <a:fillRect/>
                </a:stretch>
              </a:blipFill>
              <a:ln>
                <a:noFill/>
              </a:ln>
              <a:effectLst/>
            </p:spPr>
            <p:txBody>
              <a:bodyPr/>
              <a:lstStyle/>
              <a:p>
                <a:r>
                  <a:rPr lang="es-MX">
                    <a:noFill/>
                  </a:rPr>
                  <a:t> </a:t>
                </a:r>
              </a:p>
            </p:txBody>
          </p:sp>
        </mc:Fallback>
      </mc:AlternateContent>
      <p:grpSp>
        <p:nvGrpSpPr>
          <p:cNvPr id="56351" name="8 Grupo"/>
          <p:cNvGrpSpPr>
            <a:grpSpLocks/>
          </p:cNvGrpSpPr>
          <p:nvPr/>
        </p:nvGrpSpPr>
        <p:grpSpPr bwMode="auto">
          <a:xfrm>
            <a:off x="2786063" y="6072188"/>
            <a:ext cx="6215062" cy="635000"/>
            <a:chOff x="357158" y="6072206"/>
            <a:chExt cx="6215090" cy="634189"/>
          </a:xfrm>
        </p:grpSpPr>
        <p:sp>
          <p:nvSpPr>
            <p:cNvPr id="56354" name="1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6355" name="18 Imagen" descr="logomio.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6352" name="19 Imagen" descr="logo a color UAEM.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20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3" name="Marcador de número de diapositiva 2">
            <a:extLst>
              <a:ext uri="{FF2B5EF4-FFF2-40B4-BE49-F238E27FC236}">
                <a16:creationId xmlns:a16="http://schemas.microsoft.com/office/drawing/2014/main" xmlns="" id="{601373F4-E4EA-43C7-B0DB-C43B3A722F36}"/>
              </a:ext>
            </a:extLst>
          </p:cNvPr>
          <p:cNvSpPr>
            <a:spLocks noGrp="1"/>
          </p:cNvSpPr>
          <p:nvPr>
            <p:ph type="sldNum" sz="quarter" idx="12"/>
          </p:nvPr>
        </p:nvSpPr>
        <p:spPr/>
        <p:txBody>
          <a:bodyPr/>
          <a:lstStyle/>
          <a:p>
            <a:pPr>
              <a:defRPr/>
            </a:pPr>
            <a:fld id="{B853B906-A380-4D10-92C1-BB9F366D5D6D}" type="slidenum">
              <a:rPr lang="es-ES" smtClean="0"/>
              <a:pPr>
                <a:defRPr/>
              </a:pPr>
              <a:t>50</a:t>
            </a:fld>
            <a:endParaRPr lang="es-E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357188" y="1000125"/>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7354" name="Object 2"/>
              <p:cNvSpPr txBox="1"/>
              <p:nvPr/>
            </p:nvSpPr>
            <p:spPr bwMode="auto">
              <a:xfrm>
                <a:off x="468313" y="1531938"/>
                <a:ext cx="4135437" cy="201295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(196≤</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≤211)=</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198−</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211−</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198−200</m:t>
                              </m:r>
                            </m:num>
                            <m:den>
                              <m:r>
                                <a:rPr lang="es-MX" i="1">
                                  <a:solidFill>
                                    <a:srgbClr val="000000"/>
                                  </a:solidFill>
                                  <a:latin typeface="Cambria Math" panose="02040503050406030204" pitchFamily="18" charset="0"/>
                                </a:rPr>
                                <m:t>5.00</m:t>
                              </m:r>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211−200</m:t>
                              </m:r>
                            </m:num>
                            <m:den>
                              <m:r>
                                <a:rPr lang="es-MX" i="1">
                                  <a:solidFill>
                                    <a:srgbClr val="000000"/>
                                  </a:solidFill>
                                  <a:latin typeface="Cambria Math" panose="02040503050406030204" pitchFamily="18" charset="0"/>
                                </a:rPr>
                                <m:t>5.00</m:t>
                              </m:r>
                            </m:den>
                          </m:f>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−0.40≤</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≤2.20</m:t>
                          </m:r>
                        </m:e>
                      </m:d>
                      <m:r>
                        <a:rPr lang="es-MX" i="1">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=2.20)−(1−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=0.40)=</m:t>
                      </m:r>
                    </m:oMath>
                    <m:oMath xmlns:m="http://schemas.openxmlformats.org/officeDocument/2006/math">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=0.9861−(1−0.6554)=0.6415</m:t>
                      </m:r>
                    </m:oMath>
                  </m:oMathPara>
                </a14:m>
                <a:endParaRPr lang="es-MX"/>
              </a:p>
            </p:txBody>
          </p:sp>
        </mc:Choice>
        <mc:Fallback xmlns="">
          <p:sp>
            <p:nvSpPr>
              <p:cNvPr id="57354" name="Object 2"/>
              <p:cNvSpPr txBox="1">
                <a:spLocks noRot="1" noChangeAspect="1" noMove="1" noResize="1" noEditPoints="1" noAdjustHandles="1" noChangeArrowheads="1" noChangeShapeType="1" noTextEdit="1"/>
              </p:cNvSpPr>
              <p:nvPr/>
            </p:nvSpPr>
            <p:spPr bwMode="auto">
              <a:xfrm>
                <a:off x="468313" y="1531938"/>
                <a:ext cx="4135437" cy="2012950"/>
              </a:xfrm>
              <a:prstGeom prst="rect">
                <a:avLst/>
              </a:prstGeom>
              <a:blipFill>
                <a:blip r:embed="rId2"/>
                <a:stretch>
                  <a:fillRect t="-2115"/>
                </a:stretch>
              </a:blipFill>
              <a:ln>
                <a:noFill/>
              </a:ln>
              <a:effectLst/>
            </p:spPr>
            <p:txBody>
              <a:bodyPr/>
              <a:lstStyle/>
              <a:p>
                <a:r>
                  <a:rPr lang="es-MX">
                    <a:noFill/>
                  </a:rPr>
                  <a:t> </a:t>
                </a:r>
              </a:p>
            </p:txBody>
          </p:sp>
        </mc:Fallback>
      </mc:AlternateContent>
      <p:pic>
        <p:nvPicPr>
          <p:cNvPr id="57355"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357188"/>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5 Conector recto"/>
          <p:cNvCxnSpPr/>
          <p:nvPr/>
        </p:nvCxnSpPr>
        <p:spPr>
          <a:xfrm rot="5400000">
            <a:off x="5358607" y="2356644"/>
            <a:ext cx="28575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5965825" y="1749425"/>
            <a:ext cx="1500188"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flipH="1" flipV="1">
            <a:off x="6537325" y="2678113"/>
            <a:ext cx="357187"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5400000" flipH="1" flipV="1">
            <a:off x="5322888" y="2678113"/>
            <a:ext cx="357187"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360" name="10 CuadroTexto"/>
          <p:cNvSpPr txBox="1">
            <a:spLocks noChangeArrowheads="1"/>
          </p:cNvSpPr>
          <p:nvPr/>
        </p:nvSpPr>
        <p:spPr bwMode="auto">
          <a:xfrm>
            <a:off x="5000625" y="2857500"/>
            <a:ext cx="985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Z=-0.40</a:t>
            </a:r>
          </a:p>
        </p:txBody>
      </p:sp>
      <p:sp>
        <p:nvSpPr>
          <p:cNvPr id="57361" name="11 CuadroTexto"/>
          <p:cNvSpPr txBox="1">
            <a:spLocks noChangeArrowheads="1"/>
          </p:cNvSpPr>
          <p:nvPr/>
        </p:nvSpPr>
        <p:spPr bwMode="auto">
          <a:xfrm>
            <a:off x="6357938" y="2857500"/>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Z=2.20</a:t>
            </a:r>
          </a:p>
        </p:txBody>
      </p:sp>
      <p:cxnSp>
        <p:nvCxnSpPr>
          <p:cNvPr id="15" name="14 Conector curvado"/>
          <p:cNvCxnSpPr/>
          <p:nvPr/>
        </p:nvCxnSpPr>
        <p:spPr>
          <a:xfrm rot="16200000" flipV="1">
            <a:off x="5036345" y="2107406"/>
            <a:ext cx="500062" cy="142875"/>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363" name="12 CuadroTexto"/>
          <p:cNvSpPr txBox="1">
            <a:spLocks noChangeArrowheads="1"/>
          </p:cNvSpPr>
          <p:nvPr/>
        </p:nvSpPr>
        <p:spPr bwMode="auto">
          <a:xfrm>
            <a:off x="5572125" y="2143125"/>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0.6415</a:t>
            </a:r>
          </a:p>
        </p:txBody>
      </p:sp>
      <p:sp>
        <p:nvSpPr>
          <p:cNvPr id="57364" name="13 CuadroTexto"/>
          <p:cNvSpPr txBox="1">
            <a:spLocks noChangeArrowheads="1"/>
          </p:cNvSpPr>
          <p:nvPr/>
        </p:nvSpPr>
        <p:spPr bwMode="auto">
          <a:xfrm>
            <a:off x="4786313" y="1571625"/>
            <a:ext cx="109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1-0.6554</a:t>
            </a:r>
          </a:p>
        </p:txBody>
      </p:sp>
      <p:graphicFrame>
        <p:nvGraphicFramePr>
          <p:cNvPr id="18" name="17 Tabla"/>
          <p:cNvGraphicFramePr>
            <a:graphicFrameLocks noGrp="1"/>
          </p:cNvGraphicFramePr>
          <p:nvPr/>
        </p:nvGraphicFramePr>
        <p:xfrm>
          <a:off x="357188" y="3857625"/>
          <a:ext cx="4214812" cy="2108200"/>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840">
                <a:tc>
                  <a:txBody>
                    <a:bodyPr/>
                    <a:lstStyle/>
                    <a:p>
                      <a:r>
                        <a:rPr lang="es-ES" dirty="0"/>
                        <a:t>Desarrollo y operaciones: </a:t>
                      </a:r>
                    </a:p>
                  </a:txBody>
                  <a:tcPr marL="91439" marR="91439"/>
                </a:tc>
                <a:extLst>
                  <a:ext uri="{0D108BD9-81ED-4DB2-BD59-A6C34878D82A}">
                    <a16:rowId xmlns:a16="http://schemas.microsoft.com/office/drawing/2014/main" xmlns="" val="10000"/>
                  </a:ext>
                </a:extLst>
              </a:tr>
              <a:tr h="370840">
                <a:tc>
                  <a:txBody>
                    <a:bodyPr/>
                    <a:lstStyle/>
                    <a:p>
                      <a:r>
                        <a:rPr lang="es-ES" dirty="0"/>
                        <a:t>.</a:t>
                      </a:r>
                    </a:p>
                    <a:p>
                      <a:r>
                        <a:rPr lang="es-ES" dirty="0"/>
                        <a:t>.</a:t>
                      </a:r>
                    </a:p>
                    <a:p>
                      <a:r>
                        <a:rPr lang="es-ES" dirty="0"/>
                        <a:t>.</a:t>
                      </a:r>
                    </a:p>
                    <a:p>
                      <a:r>
                        <a:rPr lang="es-ES" dirty="0"/>
                        <a:t>. </a:t>
                      </a:r>
                    </a:p>
                    <a:p>
                      <a:r>
                        <a:rPr lang="es-ES" dirty="0"/>
                        <a:t>.</a:t>
                      </a:r>
                    </a:p>
                    <a:p>
                      <a:r>
                        <a:rPr lang="es-ES" dirty="0"/>
                        <a:t>.</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7373" name="Object 3"/>
              <p:cNvSpPr txBox="1"/>
              <p:nvPr/>
            </p:nvSpPr>
            <p:spPr bwMode="auto">
              <a:xfrm>
                <a:off x="712788" y="4451350"/>
                <a:ext cx="2792412" cy="1398588"/>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≤202)=</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202−</m:t>
                              </m:r>
                              <m:r>
                                <a:rPr lang="es-MX" i="1">
                                  <a:solidFill>
                                    <a:srgbClr val="000000"/>
                                  </a:solidFill>
                                  <a:latin typeface="Cambria Math" panose="02040503050406030204" pitchFamily="18" charset="0"/>
                                </a:rPr>
                                <m:t>𝜇</m:t>
                              </m:r>
                            </m:num>
                            <m:den>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202−200</m:t>
                              </m:r>
                            </m:num>
                            <m:den>
                              <m:r>
                                <a:rPr lang="es-MX" i="1">
                                  <a:solidFill>
                                    <a:srgbClr val="000000"/>
                                  </a:solidFill>
                                  <a:latin typeface="Cambria Math" panose="02040503050406030204" pitchFamily="18" charset="0"/>
                                </a:rPr>
                                <m:t>5.00</m:t>
                              </m:r>
                            </m:den>
                          </m:f>
                        </m:e>
                      </m:d>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≤0.40</m:t>
                          </m:r>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𝑧</m:t>
                      </m:r>
                      <m:r>
                        <a:rPr lang="es-MX" i="1">
                          <a:solidFill>
                            <a:srgbClr val="000000"/>
                          </a:solidFill>
                          <a:latin typeface="Cambria Math" panose="02040503050406030204" pitchFamily="18" charset="0"/>
                        </a:rPr>
                        <m:t>=0.40)=0.6554</m:t>
                      </m:r>
                    </m:oMath>
                  </m:oMathPara>
                </a14:m>
                <a:endParaRPr lang="es-MX"/>
              </a:p>
            </p:txBody>
          </p:sp>
        </mc:Choice>
        <mc:Fallback xmlns="">
          <p:sp>
            <p:nvSpPr>
              <p:cNvPr id="57373" name="Object 3"/>
              <p:cNvSpPr txBox="1">
                <a:spLocks noRot="1" noChangeAspect="1" noMove="1" noResize="1" noEditPoints="1" noAdjustHandles="1" noChangeArrowheads="1" noChangeShapeType="1" noTextEdit="1"/>
              </p:cNvSpPr>
              <p:nvPr/>
            </p:nvSpPr>
            <p:spPr bwMode="auto">
              <a:xfrm>
                <a:off x="712788" y="4451350"/>
                <a:ext cx="2792412" cy="1398588"/>
              </a:xfrm>
              <a:prstGeom prst="rect">
                <a:avLst/>
              </a:prstGeom>
              <a:blipFill>
                <a:blip r:embed="rId4"/>
                <a:stretch>
                  <a:fillRect t="-1739"/>
                </a:stretch>
              </a:blipFill>
              <a:ln>
                <a:noFill/>
              </a:ln>
              <a:effectLst/>
            </p:spPr>
            <p:txBody>
              <a:bodyPr/>
              <a:lstStyle/>
              <a:p>
                <a:r>
                  <a:rPr lang="es-MX">
                    <a:noFill/>
                  </a:rPr>
                  <a:t> </a:t>
                </a:r>
              </a:p>
            </p:txBody>
          </p:sp>
        </mc:Fallback>
      </mc:AlternateContent>
      <p:pic>
        <p:nvPicPr>
          <p:cNvPr id="57374"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335756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19 Conector recto de flecha"/>
          <p:cNvCxnSpPr/>
          <p:nvPr/>
        </p:nvCxnSpPr>
        <p:spPr>
          <a:xfrm rot="5400000" flipH="1" flipV="1">
            <a:off x="6787357" y="5714206"/>
            <a:ext cx="28575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rot="5400000">
            <a:off x="5644357" y="4642644"/>
            <a:ext cx="17145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644357" y="1642269"/>
            <a:ext cx="17145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378" name="29 CuadroTexto"/>
          <p:cNvSpPr txBox="1">
            <a:spLocks noChangeArrowheads="1"/>
          </p:cNvSpPr>
          <p:nvPr/>
        </p:nvSpPr>
        <p:spPr bwMode="auto">
          <a:xfrm>
            <a:off x="6286500" y="242887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sp>
        <p:nvSpPr>
          <p:cNvPr id="57379" name="30 CuadroTexto"/>
          <p:cNvSpPr txBox="1">
            <a:spLocks noChangeArrowheads="1"/>
          </p:cNvSpPr>
          <p:nvPr/>
        </p:nvSpPr>
        <p:spPr bwMode="auto">
          <a:xfrm>
            <a:off x="6286500" y="542925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cxnSp>
        <p:nvCxnSpPr>
          <p:cNvPr id="32" name="31 Conector recto"/>
          <p:cNvCxnSpPr/>
          <p:nvPr/>
        </p:nvCxnSpPr>
        <p:spPr>
          <a:xfrm rot="5400000">
            <a:off x="6358732" y="4928394"/>
            <a:ext cx="1143000"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381" name="33 CuadroTexto"/>
          <p:cNvSpPr txBox="1">
            <a:spLocks noChangeArrowheads="1"/>
          </p:cNvSpPr>
          <p:nvPr/>
        </p:nvSpPr>
        <p:spPr bwMode="auto">
          <a:xfrm>
            <a:off x="6500813" y="5857875"/>
            <a:ext cx="90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Z=0.40</a:t>
            </a:r>
          </a:p>
        </p:txBody>
      </p:sp>
      <p:sp>
        <p:nvSpPr>
          <p:cNvPr id="57382" name="34 CuadroTexto"/>
          <p:cNvSpPr txBox="1">
            <a:spLocks noChangeArrowheads="1"/>
          </p:cNvSpPr>
          <p:nvPr/>
        </p:nvSpPr>
        <p:spPr bwMode="auto">
          <a:xfrm>
            <a:off x="6000750" y="4643438"/>
            <a:ext cx="890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0.6554</a:t>
            </a:r>
          </a:p>
        </p:txBody>
      </p:sp>
      <p:sp>
        <p:nvSpPr>
          <p:cNvPr id="57383" name="24 CuadroTexto"/>
          <p:cNvSpPr txBox="1">
            <a:spLocks noChangeArrowheads="1"/>
          </p:cNvSpPr>
          <p:nvPr/>
        </p:nvSpPr>
        <p:spPr bwMode="auto">
          <a:xfrm>
            <a:off x="5929313" y="1285875"/>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0.9861</a:t>
            </a:r>
          </a:p>
        </p:txBody>
      </p:sp>
      <p:sp>
        <p:nvSpPr>
          <p:cNvPr id="26" name="25 Rectángulo"/>
          <p:cNvSpPr/>
          <p:nvPr/>
        </p:nvSpPr>
        <p:spPr>
          <a:xfrm>
            <a:off x="171450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pic>
        <p:nvPicPr>
          <p:cNvPr id="57385" name="27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386" name="8 Grupo"/>
          <p:cNvGrpSpPr>
            <a:grpSpLocks/>
          </p:cNvGrpSpPr>
          <p:nvPr/>
        </p:nvGrpSpPr>
        <p:grpSpPr bwMode="auto">
          <a:xfrm>
            <a:off x="2786063" y="6072188"/>
            <a:ext cx="6215062" cy="635000"/>
            <a:chOff x="357158" y="6072206"/>
            <a:chExt cx="6215090" cy="634189"/>
          </a:xfrm>
        </p:grpSpPr>
        <p:sp>
          <p:nvSpPr>
            <p:cNvPr id="57387" name="30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7388" name="32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DC8C1D7E-3130-4E48-BAE1-F42B5B420916}"/>
              </a:ext>
            </a:extLst>
          </p:cNvPr>
          <p:cNvSpPr>
            <a:spLocks noGrp="1"/>
          </p:cNvSpPr>
          <p:nvPr>
            <p:ph type="sldNum" sz="quarter" idx="12"/>
          </p:nvPr>
        </p:nvSpPr>
        <p:spPr/>
        <p:txBody>
          <a:bodyPr/>
          <a:lstStyle/>
          <a:p>
            <a:pPr>
              <a:defRPr/>
            </a:pPr>
            <a:fld id="{B853B906-A380-4D10-92C1-BB9F366D5D6D}" type="slidenum">
              <a:rPr lang="es-ES" smtClean="0"/>
              <a:pPr>
                <a:defRPr/>
              </a:pPr>
              <a:t>51</a:t>
            </a:fld>
            <a:endParaRPr lang="es-E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428992" y="1214422"/>
            <a:ext cx="1223412" cy="400110"/>
          </a:xfrm>
          <a:prstGeom prst="rect">
            <a:avLst/>
          </a:prstGeom>
          <a:solidFill>
            <a:schemeClr val="accent1"/>
          </a:solidFill>
        </p:spPr>
        <p:txBody>
          <a:bodyPr wrap="none">
            <a:spAutoFit/>
          </a:bodyPr>
          <a:lstStyle/>
          <a:p>
            <a:pPr>
              <a:defRPr/>
            </a:pPr>
            <a:r>
              <a:rPr lang="es-ES" sz="2000" dirty="0">
                <a:ln>
                  <a:solidFill>
                    <a:schemeClr val="bg1"/>
                  </a:solidFill>
                </a:ln>
                <a:solidFill>
                  <a:schemeClr val="bg1"/>
                </a:solidFill>
              </a:rPr>
              <a:t>Batería 2</a:t>
            </a:r>
          </a:p>
        </p:txBody>
      </p:sp>
      <p:sp>
        <p:nvSpPr>
          <p:cNvPr id="3" name="2 Rectángulo"/>
          <p:cNvSpPr/>
          <p:nvPr/>
        </p:nvSpPr>
        <p:spPr>
          <a:xfrm>
            <a:off x="214313" y="1785938"/>
            <a:ext cx="8643937" cy="2308225"/>
          </a:xfrm>
          <a:prstGeom prst="rect">
            <a:avLst/>
          </a:prstGeom>
        </p:spPr>
        <p:txBody>
          <a:bodyPr>
            <a:spAutoFit/>
          </a:bodyPr>
          <a:lstStyle/>
          <a:p>
            <a:pPr>
              <a:defRPr/>
            </a:pPr>
            <a:r>
              <a:rPr lang="es-MX" dirty="0"/>
              <a:t>A.7.50 –  cerca de 28% de las empresas tiene como propietario una mujer.             Responda estas preguntas con base en una muestra de 240 empresas.</a:t>
            </a:r>
          </a:p>
          <a:p>
            <a:pPr marL="342900" indent="-342900">
              <a:buFontTx/>
              <a:buAutoNum type="alphaLcParenR"/>
              <a:defRPr/>
            </a:pPr>
            <a:r>
              <a:rPr lang="es-MX" dirty="0"/>
              <a:t>Muestre la distribución muestral de    , la proporción muestral de las empresas propiedad de una mujer.</a:t>
            </a:r>
          </a:p>
          <a:p>
            <a:pPr marL="342900" indent="-342900">
              <a:buFontTx/>
              <a:buAutoNum type="alphaLcParenR"/>
              <a:defRPr/>
            </a:pPr>
            <a:r>
              <a:rPr lang="es-MX" dirty="0"/>
              <a:t>¿Cuál es la probabilidad de que la proporción muestral esté a no más de          de la proporción poblacional.</a:t>
            </a:r>
          </a:p>
          <a:p>
            <a:pPr marL="342900" indent="-342900">
              <a:buFontTx/>
              <a:buAutoNum type="alphaLcParenR"/>
              <a:defRPr/>
            </a:pPr>
            <a:r>
              <a:rPr lang="es-MX" dirty="0"/>
              <a:t>¿Cuál es la probabilidad de que la proporción muestral esté a no más de          de la proporción poblacional.            </a:t>
            </a:r>
          </a:p>
        </p:txBody>
      </p:sp>
      <p:grpSp>
        <p:nvGrpSpPr>
          <p:cNvPr id="58372" name="13 Grupo"/>
          <p:cNvGrpSpPr>
            <a:grpSpLocks/>
          </p:cNvGrpSpPr>
          <p:nvPr/>
        </p:nvGrpSpPr>
        <p:grpSpPr bwMode="auto">
          <a:xfrm>
            <a:off x="428625" y="4572000"/>
            <a:ext cx="1666875" cy="923925"/>
            <a:chOff x="214282" y="142852"/>
            <a:chExt cx="1666906" cy="923330"/>
          </a:xfrm>
        </p:grpSpPr>
        <p:pic>
          <p:nvPicPr>
            <p:cNvPr id="58394" name="4 Imagen" descr="flecha_animada-13546.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8688" y="28575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p:cNvSpPr/>
            <p:nvPr/>
          </p:nvSpPr>
          <p:spPr>
            <a:xfrm>
              <a:off x="214282" y="142852"/>
              <a:ext cx="954107" cy="923330"/>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10</a:t>
              </a:r>
            </a:p>
          </p:txBody>
        </p:sp>
      </p:grpSp>
      <mc:AlternateContent xmlns:mc="http://schemas.openxmlformats.org/markup-compatibility/2006" xmlns:a14="http://schemas.microsoft.com/office/drawing/2010/main">
        <mc:Choice Requires="a14">
          <p:sp>
            <p:nvSpPr>
              <p:cNvPr id="58373" name="Object 1"/>
              <p:cNvSpPr txBox="1"/>
              <p:nvPr/>
            </p:nvSpPr>
            <p:spPr bwMode="auto">
              <a:xfrm>
                <a:off x="4286250" y="2357438"/>
                <a:ext cx="214313" cy="268287"/>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oMath>
                  </m:oMathPara>
                </a14:m>
                <a:endParaRPr lang="es-MX"/>
              </a:p>
            </p:txBody>
          </p:sp>
        </mc:Choice>
        <mc:Fallback xmlns="">
          <p:sp>
            <p:nvSpPr>
              <p:cNvPr id="58373" name="Object 1"/>
              <p:cNvSpPr txBox="1">
                <a:spLocks noRot="1" noChangeAspect="1" noMove="1" noResize="1" noEditPoints="1" noAdjustHandles="1" noChangeArrowheads="1" noChangeShapeType="1" noTextEdit="1"/>
              </p:cNvSpPr>
              <p:nvPr/>
            </p:nvSpPr>
            <p:spPr bwMode="auto">
              <a:xfrm>
                <a:off x="4286250" y="2357438"/>
                <a:ext cx="214313" cy="268287"/>
              </a:xfrm>
              <a:prstGeom prst="rect">
                <a:avLst/>
              </a:prstGeom>
              <a:blipFill>
                <a:blip r:embed="rId3"/>
                <a:stretch>
                  <a:fillRect r="-14286"/>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8374" name="Object 2"/>
              <p:cNvSpPr txBox="1"/>
              <p:nvPr/>
            </p:nvSpPr>
            <p:spPr bwMode="auto">
              <a:xfrm>
                <a:off x="8100392" y="2940050"/>
                <a:ext cx="546100"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±0.04</m:t>
                      </m:r>
                    </m:oMath>
                  </m:oMathPara>
                </a14:m>
                <a:endParaRPr lang="es-MX"/>
              </a:p>
            </p:txBody>
          </p:sp>
        </mc:Choice>
        <mc:Fallback xmlns="">
          <p:sp>
            <p:nvSpPr>
              <p:cNvPr id="58374" name="Object 2"/>
              <p:cNvSpPr txBox="1">
                <a:spLocks noRot="1" noChangeAspect="1" noMove="1" noResize="1" noEditPoints="1" noAdjustHandles="1" noChangeArrowheads="1" noChangeShapeType="1" noTextEdit="1"/>
              </p:cNvSpPr>
              <p:nvPr/>
            </p:nvSpPr>
            <p:spPr bwMode="auto">
              <a:xfrm>
                <a:off x="8100392" y="2940050"/>
                <a:ext cx="546100" cy="231775"/>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8375" name="Object 3"/>
              <p:cNvSpPr txBox="1"/>
              <p:nvPr/>
            </p:nvSpPr>
            <p:spPr bwMode="auto">
              <a:xfrm>
                <a:off x="8100392" y="3501008"/>
                <a:ext cx="546100"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±0.02</m:t>
                      </m:r>
                    </m:oMath>
                  </m:oMathPara>
                </a14:m>
                <a:endParaRPr lang="es-MX"/>
              </a:p>
            </p:txBody>
          </p:sp>
        </mc:Choice>
        <mc:Fallback xmlns="">
          <p:sp>
            <p:nvSpPr>
              <p:cNvPr id="58375" name="Object 3"/>
              <p:cNvSpPr txBox="1">
                <a:spLocks noRot="1" noChangeAspect="1" noMove="1" noResize="1" noEditPoints="1" noAdjustHandles="1" noChangeArrowheads="1" noChangeShapeType="1" noTextEdit="1"/>
              </p:cNvSpPr>
              <p:nvPr/>
            </p:nvSpPr>
            <p:spPr bwMode="auto">
              <a:xfrm>
                <a:off x="8100392" y="3501008"/>
                <a:ext cx="546100" cy="231775"/>
              </a:xfrm>
              <a:prstGeom prst="rect">
                <a:avLst/>
              </a:prstGeom>
              <a:blipFill>
                <a:blip r:embed="rId5"/>
                <a:stretch>
                  <a:fillRect/>
                </a:stretch>
              </a:blipFill>
              <a:ln>
                <a:noFill/>
              </a:ln>
              <a:effectLst/>
            </p:spPr>
            <p:txBody>
              <a:bodyPr/>
              <a:lstStyle/>
              <a:p>
                <a:r>
                  <a:rPr lang="es-MX">
                    <a:noFill/>
                  </a:rPr>
                  <a:t> </a:t>
                </a:r>
              </a:p>
            </p:txBody>
          </p:sp>
        </mc:Fallback>
      </mc:AlternateContent>
      <p:graphicFrame>
        <p:nvGraphicFramePr>
          <p:cNvPr id="12" name="11 Tabla"/>
          <p:cNvGraphicFramePr>
            <a:graphicFrameLocks noGrp="1"/>
          </p:cNvGraphicFramePr>
          <p:nvPr>
            <p:extLst>
              <p:ext uri="{D42A27DB-BD31-4B8C-83A1-F6EECF244321}">
                <p14:modId xmlns:p14="http://schemas.microsoft.com/office/powerpoint/2010/main" val="4268644225"/>
              </p:ext>
            </p:extLst>
          </p:nvPr>
        </p:nvGraphicFramePr>
        <p:xfrm>
          <a:off x="2428874" y="4286250"/>
          <a:ext cx="6175573" cy="1841531"/>
        </p:xfrm>
        <a:graphic>
          <a:graphicData uri="http://schemas.openxmlformats.org/drawingml/2006/table">
            <a:tbl>
              <a:tblPr firstRow="1" bandRow="1">
                <a:tableStyleId>{5C22544A-7EE6-4342-B048-85BDC9FD1C3A}</a:tableStyleId>
              </a:tblPr>
              <a:tblGrid>
                <a:gridCol w="1230299">
                  <a:extLst>
                    <a:ext uri="{9D8B030D-6E8A-4147-A177-3AD203B41FA5}">
                      <a16:colId xmlns:a16="http://schemas.microsoft.com/office/drawing/2014/main" xmlns="" val="20000"/>
                    </a:ext>
                  </a:extLst>
                </a:gridCol>
                <a:gridCol w="4945274">
                  <a:extLst>
                    <a:ext uri="{9D8B030D-6E8A-4147-A177-3AD203B41FA5}">
                      <a16:colId xmlns:a16="http://schemas.microsoft.com/office/drawing/2014/main" xmlns="" val="20001"/>
                    </a:ext>
                  </a:extLst>
                </a:gridCol>
              </a:tblGrid>
              <a:tr h="378495">
                <a:tc>
                  <a:txBody>
                    <a:bodyPr/>
                    <a:lstStyle/>
                    <a:p>
                      <a:r>
                        <a:rPr lang="es-ES" sz="1800" dirty="0"/>
                        <a:t>Datos</a:t>
                      </a:r>
                    </a:p>
                  </a:txBody>
                  <a:tcPr marT="45718" marB="4571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18" marB="45718"/>
                </a:tc>
                <a:extLst>
                  <a:ext uri="{0D108BD9-81ED-4DB2-BD59-A6C34878D82A}">
                    <a16:rowId xmlns:a16="http://schemas.microsoft.com/office/drawing/2014/main" xmlns="" val="10000"/>
                  </a:ext>
                </a:extLst>
              </a:tr>
              <a:tr h="1463005">
                <a:tc>
                  <a:txBody>
                    <a:bodyPr/>
                    <a:lstStyle/>
                    <a:p>
                      <a:r>
                        <a:rPr lang="es-ES" sz="1800" dirty="0"/>
                        <a:t>. P=0.28</a:t>
                      </a:r>
                    </a:p>
                    <a:p>
                      <a:r>
                        <a:rPr lang="es-ES" sz="1800" dirty="0"/>
                        <a:t>. n=240</a:t>
                      </a:r>
                    </a:p>
                    <a:p>
                      <a:r>
                        <a:rPr lang="es-ES" sz="1800" dirty="0"/>
                        <a:t>. </a:t>
                      </a:r>
                    </a:p>
                    <a:p>
                      <a:endParaRPr lang="es-ES" sz="1800" dirty="0"/>
                    </a:p>
                  </a:txBody>
                  <a:tcPr marT="45718" marB="45718"/>
                </a:tc>
                <a:tc>
                  <a:txBody>
                    <a:bodyPr/>
                    <a:lstStyle/>
                    <a:p>
                      <a:r>
                        <a:rPr lang="es-ES" sz="1800" dirty="0"/>
                        <a:t>.Distribución muestral de proporciones</a:t>
                      </a:r>
                    </a:p>
                    <a:p>
                      <a:r>
                        <a:rPr lang="es-ES" sz="1800" dirty="0"/>
                        <a:t>.</a:t>
                      </a:r>
                    </a:p>
                    <a:p>
                      <a:r>
                        <a:rPr lang="es-ES" sz="1800" dirty="0"/>
                        <a:t>.</a:t>
                      </a:r>
                    </a:p>
                    <a:p>
                      <a:r>
                        <a:rPr lang="es-ES" sz="1800" dirty="0"/>
                        <a:t>.</a:t>
                      </a:r>
                    </a:p>
                    <a:p>
                      <a:endParaRPr lang="es-ES" sz="1800" dirty="0"/>
                    </a:p>
                  </a:txBody>
                  <a:tcPr marT="45718" marB="45718"/>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8387" name="Object 4"/>
              <p:cNvSpPr txBox="1"/>
              <p:nvPr/>
            </p:nvSpPr>
            <p:spPr bwMode="auto">
              <a:xfrm>
                <a:off x="4079875" y="5072063"/>
                <a:ext cx="1411288" cy="29686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±0.04)=?</m:t>
                      </m:r>
                    </m:oMath>
                  </m:oMathPara>
                </a14:m>
                <a:endParaRPr lang="es-MX"/>
              </a:p>
            </p:txBody>
          </p:sp>
        </mc:Choice>
        <mc:Fallback xmlns="">
          <p:sp>
            <p:nvSpPr>
              <p:cNvPr id="58387" name="Object 4"/>
              <p:cNvSpPr txBox="1">
                <a:spLocks noRot="1" noChangeAspect="1" noMove="1" noResize="1" noEditPoints="1" noAdjustHandles="1" noChangeArrowheads="1" noChangeShapeType="1" noTextEdit="1"/>
              </p:cNvSpPr>
              <p:nvPr/>
            </p:nvSpPr>
            <p:spPr bwMode="auto">
              <a:xfrm>
                <a:off x="4079875" y="5072063"/>
                <a:ext cx="1411288" cy="296862"/>
              </a:xfrm>
              <a:prstGeom prst="rect">
                <a:avLst/>
              </a:prstGeom>
              <a:blipFill>
                <a:blip r:embed="rId6"/>
                <a:stretch>
                  <a:fillRect b="-816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8388" name="Object 5"/>
              <p:cNvSpPr txBox="1"/>
              <p:nvPr/>
            </p:nvSpPr>
            <p:spPr bwMode="auto">
              <a:xfrm>
                <a:off x="4079875" y="5572125"/>
                <a:ext cx="1411288" cy="296863"/>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±0.02)=?</m:t>
                      </m:r>
                    </m:oMath>
                  </m:oMathPara>
                </a14:m>
                <a:endParaRPr lang="es-MX"/>
              </a:p>
            </p:txBody>
          </p:sp>
        </mc:Choice>
        <mc:Fallback xmlns="">
          <p:sp>
            <p:nvSpPr>
              <p:cNvPr id="58388" name="Object 5"/>
              <p:cNvSpPr txBox="1">
                <a:spLocks noRot="1" noChangeAspect="1" noMove="1" noResize="1" noEditPoints="1" noAdjustHandles="1" noChangeArrowheads="1" noChangeShapeType="1" noTextEdit="1"/>
              </p:cNvSpPr>
              <p:nvPr/>
            </p:nvSpPr>
            <p:spPr bwMode="auto">
              <a:xfrm>
                <a:off x="4079875" y="5572125"/>
                <a:ext cx="1411288" cy="296863"/>
              </a:xfrm>
              <a:prstGeom prst="rect">
                <a:avLst/>
              </a:prstGeom>
              <a:blipFill>
                <a:blip r:embed="rId7"/>
                <a:stretch>
                  <a:fillRect b="-8163"/>
                </a:stretch>
              </a:blipFill>
              <a:ln>
                <a:noFill/>
              </a:ln>
              <a:effectLst/>
            </p:spPr>
            <p:txBody>
              <a:bodyPr/>
              <a:lstStyle/>
              <a:p>
                <a:r>
                  <a:rPr lang="es-MX">
                    <a:noFill/>
                  </a:rPr>
                  <a:t> </a:t>
                </a:r>
              </a:p>
            </p:txBody>
          </p:sp>
        </mc:Fallback>
      </mc:AlternateContent>
      <p:pic>
        <p:nvPicPr>
          <p:cNvPr id="58389" name="14 Imagen" descr="logo a color UAEM.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tángulo"/>
          <p:cNvSpPr/>
          <p:nvPr/>
        </p:nvSpPr>
        <p:spPr>
          <a:xfrm>
            <a:off x="200025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58391" name="8 Grupo"/>
          <p:cNvGrpSpPr>
            <a:grpSpLocks/>
          </p:cNvGrpSpPr>
          <p:nvPr/>
        </p:nvGrpSpPr>
        <p:grpSpPr bwMode="auto">
          <a:xfrm>
            <a:off x="2786063" y="6072188"/>
            <a:ext cx="6215062" cy="635000"/>
            <a:chOff x="357158" y="6072206"/>
            <a:chExt cx="6215090" cy="634189"/>
          </a:xfrm>
        </p:grpSpPr>
        <p:sp>
          <p:nvSpPr>
            <p:cNvPr id="58392" name="1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8393" name="18 Imagen" descr="logomio.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Marcador de número de diapositiva 3">
            <a:extLst>
              <a:ext uri="{FF2B5EF4-FFF2-40B4-BE49-F238E27FC236}">
                <a16:creationId xmlns:a16="http://schemas.microsoft.com/office/drawing/2014/main" xmlns="" id="{90EBB1F7-3AEB-426C-83F8-A9787C08FD2C}"/>
              </a:ext>
            </a:extLst>
          </p:cNvPr>
          <p:cNvSpPr>
            <a:spLocks noGrp="1"/>
          </p:cNvSpPr>
          <p:nvPr>
            <p:ph type="sldNum" sz="quarter" idx="12"/>
          </p:nvPr>
        </p:nvSpPr>
        <p:spPr/>
        <p:txBody>
          <a:bodyPr/>
          <a:lstStyle/>
          <a:p>
            <a:pPr>
              <a:defRPr/>
            </a:pPr>
            <a:fld id="{B853B906-A380-4D10-92C1-BB9F366D5D6D}" type="slidenum">
              <a:rPr lang="es-ES" smtClean="0"/>
              <a:pPr>
                <a:defRPr/>
              </a:pPr>
              <a:t>52</a:t>
            </a:fld>
            <a:endParaRPr lang="es-E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59396" name="8 Grupo"/>
          <p:cNvGrpSpPr>
            <a:grpSpLocks/>
          </p:cNvGrpSpPr>
          <p:nvPr/>
        </p:nvGrpSpPr>
        <p:grpSpPr bwMode="auto">
          <a:xfrm>
            <a:off x="2786063" y="6072188"/>
            <a:ext cx="6215062" cy="635000"/>
            <a:chOff x="357158" y="6072206"/>
            <a:chExt cx="6215090" cy="634189"/>
          </a:xfrm>
        </p:grpSpPr>
        <p:sp>
          <p:nvSpPr>
            <p:cNvPr id="59408"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59409"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9397" name="8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26670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12 Tabla"/>
          <p:cNvGraphicFramePr>
            <a:graphicFrameLocks noGrp="1"/>
          </p:cNvGraphicFramePr>
          <p:nvPr/>
        </p:nvGraphicFramePr>
        <p:xfrm>
          <a:off x="142875" y="1357313"/>
          <a:ext cx="8643938" cy="3214687"/>
        </p:xfrm>
        <a:graphic>
          <a:graphicData uri="http://schemas.openxmlformats.org/drawingml/2006/table">
            <a:tbl>
              <a:tblPr firstRow="1" bandRow="1">
                <a:tableStyleId>{5C22544A-7EE6-4342-B048-85BDC9FD1C3A}</a:tableStyleId>
              </a:tblPr>
              <a:tblGrid>
                <a:gridCol w="8643938">
                  <a:extLst>
                    <a:ext uri="{9D8B030D-6E8A-4147-A177-3AD203B41FA5}">
                      <a16:colId xmlns:a16="http://schemas.microsoft.com/office/drawing/2014/main" xmlns="" val="20000"/>
                    </a:ext>
                  </a:extLst>
                </a:gridCol>
              </a:tblGrid>
              <a:tr h="448704">
                <a:tc>
                  <a:txBody>
                    <a:bodyPr/>
                    <a:lstStyle/>
                    <a:p>
                      <a:r>
                        <a:rPr lang="es-ES" sz="1800" dirty="0"/>
                        <a:t>Teoría</a:t>
                      </a:r>
                    </a:p>
                  </a:txBody>
                  <a:tcPr marL="91439" marR="91439"/>
                </a:tc>
                <a:extLst>
                  <a:ext uri="{0D108BD9-81ED-4DB2-BD59-A6C34878D82A}">
                    <a16:rowId xmlns:a16="http://schemas.microsoft.com/office/drawing/2014/main" xmlns="" val="10000"/>
                  </a:ext>
                </a:extLst>
              </a:tr>
              <a:tr h="2765983">
                <a:tc>
                  <a:txBody>
                    <a:bodyPr/>
                    <a:lstStyle/>
                    <a:p>
                      <a:r>
                        <a:rPr lang="es-ES" sz="1800" baseline="0" dirty="0">
                          <a:latin typeface="Arial" pitchFamily="34" charset="0"/>
                          <a:cs typeface="Arial" pitchFamily="34" charset="0"/>
                        </a:rPr>
                        <a:t>Teorema central del límite (T.C.L.). El teorema establece que la proporción de una muestra aleatoria, extraída de una población que tiene distribución no normal de probabilidad, sigue aproximadamente una distribución muestral normal que tiene una media  P  y una desviación estándar                       dado un tamaño de muestra suficientemente grande.</a:t>
                      </a:r>
                    </a:p>
                    <a:p>
                      <a:r>
                        <a:rPr lang="es-ES" sz="1800" baseline="0" dirty="0">
                          <a:latin typeface="Arial" pitchFamily="34" charset="0"/>
                          <a:cs typeface="Arial" pitchFamily="34" charset="0"/>
                        </a:rPr>
                        <a:t>Una distribución Binomial se aproxima mediante una distribución normal siempre que la muestra sea suficientemente grande para satisfacer las dos condiciones siguientes  :      </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59406" name="Object 2"/>
              <p:cNvSpPr txBox="1"/>
              <p:nvPr/>
            </p:nvSpPr>
            <p:spPr bwMode="auto">
              <a:xfrm>
                <a:off x="4357688" y="2643188"/>
                <a:ext cx="1406525" cy="604837"/>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num>
                            <m:den>
                              <m:r>
                                <a:rPr lang="es-MX" i="1">
                                  <a:solidFill>
                                    <a:srgbClr val="000000"/>
                                  </a:solidFill>
                                  <a:latin typeface="Cambria Math" panose="02040503050406030204" pitchFamily="18" charset="0"/>
                                </a:rPr>
                                <m:t>𝑛</m:t>
                              </m:r>
                            </m:den>
                          </m:f>
                        </m:e>
                      </m:rad>
                    </m:oMath>
                  </m:oMathPara>
                </a14:m>
                <a:endParaRPr lang="es-MX"/>
              </a:p>
            </p:txBody>
          </p:sp>
        </mc:Choice>
        <mc:Fallback xmlns="">
          <p:sp>
            <p:nvSpPr>
              <p:cNvPr id="59406" name="Object 2"/>
              <p:cNvSpPr txBox="1">
                <a:spLocks noRot="1" noChangeAspect="1" noMove="1" noResize="1" noEditPoints="1" noAdjustHandles="1" noChangeArrowheads="1" noChangeShapeType="1" noTextEdit="1"/>
              </p:cNvSpPr>
              <p:nvPr/>
            </p:nvSpPr>
            <p:spPr bwMode="auto">
              <a:xfrm>
                <a:off x="4357688" y="2643188"/>
                <a:ext cx="1406525" cy="604837"/>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9407" name="Object 3"/>
              <p:cNvSpPr txBox="1"/>
              <p:nvPr/>
            </p:nvSpPr>
            <p:spPr bwMode="auto">
              <a:xfrm>
                <a:off x="1571625" y="3786188"/>
                <a:ext cx="1846263" cy="31432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≥5</m:t>
                      </m:r>
                      <m:r>
                        <a:rPr lang="es-MX" i="1">
                          <a:solidFill>
                            <a:srgbClr val="000000"/>
                          </a:solidFill>
                          <a:latin typeface="Cambria Math" panose="02040503050406030204" pitchFamily="18" charset="0"/>
                        </a:rPr>
                        <m:t>𝑦𝑛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)≥5</m:t>
                      </m:r>
                    </m:oMath>
                  </m:oMathPara>
                </a14:m>
                <a:endParaRPr lang="es-MX"/>
              </a:p>
            </p:txBody>
          </p:sp>
        </mc:Choice>
        <mc:Fallback xmlns="">
          <p:sp>
            <p:nvSpPr>
              <p:cNvPr id="59407" name="Object 3"/>
              <p:cNvSpPr txBox="1">
                <a:spLocks noRot="1" noChangeAspect="1" noMove="1" noResize="1" noEditPoints="1" noAdjustHandles="1" noChangeArrowheads="1" noChangeShapeType="1" noTextEdit="1"/>
              </p:cNvSpPr>
              <p:nvPr/>
            </p:nvSpPr>
            <p:spPr bwMode="auto">
              <a:xfrm>
                <a:off x="1571625" y="3786188"/>
                <a:ext cx="1846263" cy="314325"/>
              </a:xfrm>
              <a:prstGeom prst="rect">
                <a:avLst/>
              </a:prstGeom>
              <a:blipFill>
                <a:blip r:embed="rId5"/>
                <a:stretch>
                  <a:fillRect b="-5769"/>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2A96E1D1-9DB7-4CDC-8240-38C7A327D587}"/>
              </a:ext>
            </a:extLst>
          </p:cNvPr>
          <p:cNvSpPr>
            <a:spLocks noGrp="1"/>
          </p:cNvSpPr>
          <p:nvPr>
            <p:ph type="sldNum" sz="quarter" idx="12"/>
          </p:nvPr>
        </p:nvSpPr>
        <p:spPr/>
        <p:txBody>
          <a:bodyPr/>
          <a:lstStyle/>
          <a:p>
            <a:pPr>
              <a:defRPr/>
            </a:pPr>
            <a:fld id="{B853B906-A380-4D10-92C1-BB9F366D5D6D}" type="slidenum">
              <a:rPr lang="es-ES" smtClean="0"/>
              <a:pPr>
                <a:defRPr/>
              </a:pPr>
              <a:t>53</a:t>
            </a:fld>
            <a:endParaRPr lang="es-E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nvGraphicFramePr>
        <p:xfrm>
          <a:off x="214313" y="1928813"/>
          <a:ext cx="4214812" cy="3200400"/>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30096">
                <a:tc>
                  <a:txBody>
                    <a:bodyPr/>
                    <a:lstStyle/>
                    <a:p>
                      <a:r>
                        <a:rPr lang="es-ES" dirty="0"/>
                        <a:t>Desarrollo y operaciones: </a:t>
                      </a:r>
                    </a:p>
                  </a:txBody>
                  <a:tcPr marL="91439" marR="91439"/>
                </a:tc>
                <a:extLst>
                  <a:ext uri="{0D108BD9-81ED-4DB2-BD59-A6C34878D82A}">
                    <a16:rowId xmlns:a16="http://schemas.microsoft.com/office/drawing/2014/main" xmlns="" val="10000"/>
                  </a:ext>
                </a:extLst>
              </a:tr>
              <a:tr h="2027358">
                <a:tc>
                  <a:txBody>
                    <a:bodyPr/>
                    <a:lstStyle/>
                    <a:p>
                      <a:r>
                        <a:rPr lang="es-ES" dirty="0"/>
                        <a:t>.Muestra</a:t>
                      </a:r>
                      <a:r>
                        <a:rPr lang="es-ES" baseline="0" dirty="0"/>
                        <a:t> grande n=240</a:t>
                      </a:r>
                    </a:p>
                    <a:p>
                      <a:r>
                        <a:rPr lang="es-ES" baseline="0" dirty="0"/>
                        <a:t>  </a:t>
                      </a:r>
                      <a:endParaRPr lang="es-ES" dirty="0"/>
                    </a:p>
                    <a:p>
                      <a:r>
                        <a:rPr lang="es-ES" dirty="0"/>
                        <a:t>.</a:t>
                      </a:r>
                    </a:p>
                    <a:p>
                      <a:r>
                        <a:rPr lang="es-ES" dirty="0"/>
                        <a:t>.</a:t>
                      </a:r>
                    </a:p>
                    <a:p>
                      <a:r>
                        <a:rPr lang="es-ES" dirty="0"/>
                        <a:t>. </a:t>
                      </a:r>
                    </a:p>
                    <a:p>
                      <a:r>
                        <a:rPr lang="es-ES" dirty="0"/>
                        <a:t>.</a:t>
                      </a:r>
                    </a:p>
                    <a:p>
                      <a:r>
                        <a:rPr lang="es-ES" dirty="0"/>
                        <a:t>.</a:t>
                      </a:r>
                    </a:p>
                    <a:p>
                      <a:r>
                        <a:rPr lang="es-ES" dirty="0"/>
                        <a:t>.</a:t>
                      </a:r>
                    </a:p>
                    <a:p>
                      <a:r>
                        <a:rPr lang="es-ES" dirty="0"/>
                        <a:t>.</a:t>
                      </a:r>
                    </a:p>
                    <a:p>
                      <a:r>
                        <a:rPr lang="es-ES" dirty="0"/>
                        <a:t>.</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0426" name="Object 5"/>
              <p:cNvSpPr txBox="1"/>
              <p:nvPr/>
            </p:nvSpPr>
            <p:spPr bwMode="auto">
              <a:xfrm>
                <a:off x="500063" y="2643188"/>
                <a:ext cx="1857375" cy="120332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=(240)(0.28)</m:t>
                      </m:r>
                    </m:oMath>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=67.2</m:t>
                      </m:r>
                    </m:oMath>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)=(240)(0.72)</m:t>
                      </m:r>
                    </m:oMath>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)=172.8</m:t>
                      </m:r>
                    </m:oMath>
                  </m:oMathPara>
                </a14:m>
                <a:endParaRPr lang="es-MX"/>
              </a:p>
            </p:txBody>
          </p:sp>
        </mc:Choice>
        <mc:Fallback xmlns="">
          <p:sp>
            <p:nvSpPr>
              <p:cNvPr id="60426" name="Object 5"/>
              <p:cNvSpPr txBox="1">
                <a:spLocks noRot="1" noChangeAspect="1" noMove="1" noResize="1" noEditPoints="1" noAdjustHandles="1" noChangeArrowheads="1" noChangeShapeType="1" noTextEdit="1"/>
              </p:cNvSpPr>
              <p:nvPr/>
            </p:nvSpPr>
            <p:spPr bwMode="auto">
              <a:xfrm>
                <a:off x="500063" y="2643188"/>
                <a:ext cx="1857375" cy="1203325"/>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0427" name="Object 6"/>
              <p:cNvSpPr txBox="1"/>
              <p:nvPr/>
            </p:nvSpPr>
            <p:spPr bwMode="auto">
              <a:xfrm>
                <a:off x="500063" y="3929063"/>
                <a:ext cx="1500187" cy="107632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)=0.28</m:t>
                      </m:r>
                    </m:oMath>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(0.28)(0.72)</m:t>
                              </m:r>
                            </m:num>
                            <m:den>
                              <m:r>
                                <a:rPr lang="es-MX" i="1">
                                  <a:solidFill>
                                    <a:srgbClr val="000000"/>
                                  </a:solidFill>
                                  <a:latin typeface="Cambria Math" panose="02040503050406030204" pitchFamily="18" charset="0"/>
                                </a:rPr>
                                <m:t>240</m:t>
                              </m:r>
                            </m:den>
                          </m:f>
                        </m:e>
                      </m:rad>
                    </m:oMath>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=0.029</m:t>
                      </m:r>
                    </m:oMath>
                  </m:oMathPara>
                </a14:m>
                <a:endParaRPr lang="es-MX"/>
              </a:p>
            </p:txBody>
          </p:sp>
        </mc:Choice>
        <mc:Fallback xmlns="">
          <p:sp>
            <p:nvSpPr>
              <p:cNvPr id="60427" name="Object 6"/>
              <p:cNvSpPr txBox="1">
                <a:spLocks noRot="1" noChangeAspect="1" noMove="1" noResize="1" noEditPoints="1" noAdjustHandles="1" noChangeArrowheads="1" noChangeShapeType="1" noTextEdit="1"/>
              </p:cNvSpPr>
              <p:nvPr/>
            </p:nvSpPr>
            <p:spPr bwMode="auto">
              <a:xfrm>
                <a:off x="500063" y="3929063"/>
                <a:ext cx="1500187" cy="1076325"/>
              </a:xfrm>
              <a:prstGeom prst="rect">
                <a:avLst/>
              </a:prstGeom>
              <a:blipFill>
                <a:blip r:embed="rId3"/>
                <a:stretch>
                  <a:fillRect/>
                </a:stretch>
              </a:blipFill>
              <a:ln>
                <a:noFill/>
              </a:ln>
              <a:effectLst/>
            </p:spPr>
            <p:txBody>
              <a:bodyPr/>
              <a:lstStyle/>
              <a:p>
                <a:r>
                  <a:rPr lang="es-MX">
                    <a:noFill/>
                  </a:rPr>
                  <a:t> </a:t>
                </a:r>
              </a:p>
            </p:txBody>
          </p:sp>
        </mc:Fallback>
      </mc:AlternateContent>
      <p:pic>
        <p:nvPicPr>
          <p:cNvPr id="60428" name="10 Imagen" descr="normal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92881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10 Conector recto"/>
          <p:cNvCxnSpPr/>
          <p:nvPr/>
        </p:nvCxnSpPr>
        <p:spPr>
          <a:xfrm>
            <a:off x="4786313" y="4071938"/>
            <a:ext cx="3357562"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430" name="Object 7"/>
              <p:cNvSpPr txBox="1"/>
              <p:nvPr/>
            </p:nvSpPr>
            <p:spPr bwMode="auto">
              <a:xfrm>
                <a:off x="8143875" y="3894931"/>
                <a:ext cx="285750" cy="35718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oMath>
                  </m:oMathPara>
                </a14:m>
                <a:endParaRPr lang="es-MX"/>
              </a:p>
            </p:txBody>
          </p:sp>
        </mc:Choice>
        <mc:Fallback xmlns="">
          <p:sp>
            <p:nvSpPr>
              <p:cNvPr id="60430" name="Object 7"/>
              <p:cNvSpPr txBox="1">
                <a:spLocks noRot="1" noChangeAspect="1" noMove="1" noResize="1" noEditPoints="1" noAdjustHandles="1" noChangeArrowheads="1" noChangeShapeType="1" noTextEdit="1"/>
              </p:cNvSpPr>
              <p:nvPr/>
            </p:nvSpPr>
            <p:spPr bwMode="auto">
              <a:xfrm>
                <a:off x="8143875" y="3894931"/>
                <a:ext cx="285750" cy="357187"/>
              </a:xfrm>
              <a:prstGeom prst="rect">
                <a:avLst/>
              </a:prstGeom>
              <a:blipFill>
                <a:blip r:embed="rId5"/>
                <a:stretch>
                  <a:fillRect r="-4255" b="-3390"/>
                </a:stretch>
              </a:blipFill>
              <a:ln>
                <a:noFill/>
              </a:ln>
              <a:effectLst/>
            </p:spPr>
            <p:txBody>
              <a:bodyPr/>
              <a:lstStyle/>
              <a:p>
                <a:r>
                  <a:rPr lang="es-MX">
                    <a:noFill/>
                  </a:rPr>
                  <a:t> </a:t>
                </a:r>
              </a:p>
            </p:txBody>
          </p:sp>
        </mc:Fallback>
      </mc:AlternateContent>
      <p:cxnSp>
        <p:nvCxnSpPr>
          <p:cNvPr id="14" name="13 Conector recto"/>
          <p:cNvCxnSpPr/>
          <p:nvPr/>
        </p:nvCxnSpPr>
        <p:spPr>
          <a:xfrm rot="5400000">
            <a:off x="5501482" y="3213894"/>
            <a:ext cx="1714500"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6357938" y="3286125"/>
            <a:ext cx="5715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433" name="Object 8"/>
              <p:cNvSpPr txBox="1"/>
              <p:nvPr/>
            </p:nvSpPr>
            <p:spPr bwMode="auto">
              <a:xfrm>
                <a:off x="5786438" y="4143375"/>
                <a:ext cx="10890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)=0.28</m:t>
                      </m:r>
                    </m:oMath>
                  </m:oMathPara>
                </a14:m>
                <a:endParaRPr lang="es-MX"/>
              </a:p>
            </p:txBody>
          </p:sp>
        </mc:Choice>
        <mc:Fallback xmlns="">
          <p:sp>
            <p:nvSpPr>
              <p:cNvPr id="60433" name="Object 8"/>
              <p:cNvSpPr txBox="1">
                <a:spLocks noRot="1" noChangeAspect="1" noMove="1" noResize="1" noEditPoints="1" noAdjustHandles="1" noChangeArrowheads="1" noChangeShapeType="1" noTextEdit="1"/>
              </p:cNvSpPr>
              <p:nvPr/>
            </p:nvSpPr>
            <p:spPr bwMode="auto">
              <a:xfrm>
                <a:off x="5786438" y="4143375"/>
                <a:ext cx="1089025" cy="2857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0434" name="Object 9"/>
              <p:cNvSpPr txBox="1"/>
              <p:nvPr/>
            </p:nvSpPr>
            <p:spPr bwMode="auto">
              <a:xfrm>
                <a:off x="6429375" y="2928938"/>
                <a:ext cx="842963" cy="285750"/>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=0.029</m:t>
                      </m:r>
                    </m:oMath>
                  </m:oMathPara>
                </a14:m>
                <a:endParaRPr lang="es-MX"/>
              </a:p>
            </p:txBody>
          </p:sp>
        </mc:Choice>
        <mc:Fallback xmlns="">
          <p:sp>
            <p:nvSpPr>
              <p:cNvPr id="60434" name="Object 9"/>
              <p:cNvSpPr txBox="1">
                <a:spLocks noRot="1" noChangeAspect="1" noMove="1" noResize="1" noEditPoints="1" noAdjustHandles="1" noChangeArrowheads="1" noChangeShapeType="1" noTextEdit="1"/>
              </p:cNvSpPr>
              <p:nvPr/>
            </p:nvSpPr>
            <p:spPr bwMode="auto">
              <a:xfrm>
                <a:off x="6429375" y="2928938"/>
                <a:ext cx="842963" cy="285750"/>
              </a:xfrm>
              <a:prstGeom prst="rect">
                <a:avLst/>
              </a:prstGeom>
              <a:blipFill>
                <a:blip r:embed="rId7"/>
                <a:stretch>
                  <a:fillRect/>
                </a:stretch>
              </a:blipFill>
              <a:ln>
                <a:noFill/>
              </a:ln>
              <a:effectLst/>
            </p:spPr>
            <p:txBody>
              <a:bodyPr/>
              <a:lstStyle/>
              <a:p>
                <a:r>
                  <a:rPr lang="es-MX">
                    <a:noFill/>
                  </a:rPr>
                  <a:t> </a:t>
                </a:r>
              </a:p>
            </p:txBody>
          </p:sp>
        </mc:Fallback>
      </mc:AlternateContent>
      <p:pic>
        <p:nvPicPr>
          <p:cNvPr id="60435" name="14 Imagen" descr="logo a color UAEM.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19075" y="26670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6 Rectángulo"/>
          <p:cNvSpPr/>
          <p:nvPr/>
        </p:nvSpPr>
        <p:spPr>
          <a:xfrm>
            <a:off x="192881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0437" name="8 Grupo"/>
          <p:cNvGrpSpPr>
            <a:grpSpLocks/>
          </p:cNvGrpSpPr>
          <p:nvPr/>
        </p:nvGrpSpPr>
        <p:grpSpPr bwMode="auto">
          <a:xfrm>
            <a:off x="2786063" y="6072188"/>
            <a:ext cx="6215062" cy="635000"/>
            <a:chOff x="357158" y="6072206"/>
            <a:chExt cx="6215090" cy="634189"/>
          </a:xfrm>
        </p:grpSpPr>
        <p:sp>
          <p:nvSpPr>
            <p:cNvPr id="60438" name="1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0439" name="20 Imagen" descr="logomio.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E03913A2-95E3-4974-BD8B-64ECCE1F3FEB}"/>
              </a:ext>
            </a:extLst>
          </p:cNvPr>
          <p:cNvSpPr>
            <a:spLocks noGrp="1"/>
          </p:cNvSpPr>
          <p:nvPr>
            <p:ph type="sldNum" sz="quarter" idx="12"/>
          </p:nvPr>
        </p:nvSpPr>
        <p:spPr/>
        <p:txBody>
          <a:bodyPr/>
          <a:lstStyle/>
          <a:p>
            <a:pPr>
              <a:defRPr/>
            </a:pPr>
            <a:fld id="{B853B906-A380-4D10-92C1-BB9F366D5D6D}" type="slidenum">
              <a:rPr lang="es-ES" smtClean="0"/>
              <a:pPr>
                <a:defRPr/>
              </a:pPr>
              <a:t>54</a:t>
            </a:fld>
            <a:endParaRPr lang="es-E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28625" y="928688"/>
          <a:ext cx="4214813" cy="2657475"/>
        </p:xfrm>
        <a:graphic>
          <a:graphicData uri="http://schemas.openxmlformats.org/drawingml/2006/table">
            <a:tbl>
              <a:tblPr firstRow="1" bandRow="1">
                <a:tableStyleId>{5C22544A-7EE6-4342-B048-85BDC9FD1C3A}</a:tableStyleId>
              </a:tblPr>
              <a:tblGrid>
                <a:gridCol w="4214813">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1450" name="Object 3"/>
              <p:cNvSpPr txBox="1"/>
              <p:nvPr/>
            </p:nvSpPr>
            <p:spPr bwMode="auto">
              <a:xfrm>
                <a:off x="785813" y="1285875"/>
                <a:ext cx="2625725" cy="2214563"/>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𝑀𝐸</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𝑀𝐸</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oMath>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𝑀𝐸</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0.04</m:t>
                          </m:r>
                        </m:num>
                        <m:den>
                          <m:r>
                            <a:rPr lang="es-MX" i="1">
                              <a:solidFill>
                                <a:srgbClr val="000000"/>
                              </a:solidFill>
                              <a:latin typeface="Cambria Math" panose="02040503050406030204" pitchFamily="18" charset="0"/>
                            </a:rPr>
                            <m:t>0.029</m:t>
                          </m:r>
                        </m:den>
                      </m:f>
                      <m:r>
                        <a:rPr lang="es-MX" i="1">
                          <a:solidFill>
                            <a:srgbClr val="000000"/>
                          </a:solidFill>
                          <a:latin typeface="Cambria Math" panose="02040503050406030204" pitchFamily="18" charset="0"/>
                        </a:rPr>
                        <m:t>=1.38</m:t>
                      </m:r>
                    </m:oMath>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(−1.38&lt;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&lt;1.38)=</m:t>
                      </m:r>
                    </m:oMath>
                    <m:oMath xmlns:m="http://schemas.openxmlformats.org/officeDocument/2006/math">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=1.38)−</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(−1.38)</m:t>
                          </m:r>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0.9162−0.0838=0.8324</m:t>
                      </m:r>
                    </m:oMath>
                  </m:oMathPara>
                </a14:m>
                <a:endParaRPr lang="es-MX"/>
              </a:p>
            </p:txBody>
          </p:sp>
        </mc:Choice>
        <mc:Fallback xmlns="">
          <p:sp>
            <p:nvSpPr>
              <p:cNvPr id="61450" name="Object 3"/>
              <p:cNvSpPr txBox="1">
                <a:spLocks noRot="1" noChangeAspect="1" noMove="1" noResize="1" noEditPoints="1" noAdjustHandles="1" noChangeArrowheads="1" noChangeShapeType="1" noTextEdit="1"/>
              </p:cNvSpPr>
              <p:nvPr/>
            </p:nvSpPr>
            <p:spPr bwMode="auto">
              <a:xfrm>
                <a:off x="785813" y="1285875"/>
                <a:ext cx="2625725" cy="2214563"/>
              </a:xfrm>
              <a:prstGeom prst="rect">
                <a:avLst/>
              </a:prstGeom>
              <a:blipFill>
                <a:blip r:embed="rId2"/>
                <a:stretch>
                  <a:fillRect/>
                </a:stretch>
              </a:blipFill>
              <a:ln>
                <a:noFill/>
              </a:ln>
              <a:effectLst/>
            </p:spPr>
            <p:txBody>
              <a:bodyPr/>
              <a:lstStyle/>
              <a:p>
                <a:r>
                  <a:rPr lang="es-MX">
                    <a:noFill/>
                  </a:rPr>
                  <a:t> </a:t>
                </a:r>
              </a:p>
            </p:txBody>
          </p:sp>
        </mc:Fallback>
      </mc:AlternateContent>
      <p:pic>
        <p:nvPicPr>
          <p:cNvPr id="61451"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78581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6 Conector recto"/>
          <p:cNvCxnSpPr/>
          <p:nvPr/>
        </p:nvCxnSpPr>
        <p:spPr>
          <a:xfrm>
            <a:off x="5000625" y="2928938"/>
            <a:ext cx="3214688"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1453" name="7 CuadroTexto"/>
          <p:cNvSpPr txBox="1">
            <a:spLocks noChangeArrowheads="1"/>
          </p:cNvSpPr>
          <p:nvPr/>
        </p:nvSpPr>
        <p:spPr bwMode="auto">
          <a:xfrm>
            <a:off x="8286750" y="2714625"/>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a:t>
            </a:r>
          </a:p>
        </p:txBody>
      </p:sp>
      <p:cxnSp>
        <p:nvCxnSpPr>
          <p:cNvPr id="10" name="9 Conector recto"/>
          <p:cNvCxnSpPr/>
          <p:nvPr/>
        </p:nvCxnSpPr>
        <p:spPr>
          <a:xfrm rot="5400000">
            <a:off x="5465763" y="2463800"/>
            <a:ext cx="928688"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6608763" y="2463800"/>
            <a:ext cx="928688"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61456" name="11 CuadroTexto"/>
          <p:cNvSpPr txBox="1">
            <a:spLocks noChangeArrowheads="1"/>
          </p:cNvSpPr>
          <p:nvPr/>
        </p:nvSpPr>
        <p:spPr bwMode="auto">
          <a:xfrm>
            <a:off x="5429250" y="3000375"/>
            <a:ext cx="985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Z=-1.38</a:t>
            </a:r>
          </a:p>
        </p:txBody>
      </p:sp>
      <p:sp>
        <p:nvSpPr>
          <p:cNvPr id="61457" name="12 CuadroTexto"/>
          <p:cNvSpPr txBox="1">
            <a:spLocks noChangeArrowheads="1"/>
          </p:cNvSpPr>
          <p:nvPr/>
        </p:nvSpPr>
        <p:spPr bwMode="auto">
          <a:xfrm>
            <a:off x="6858000" y="3000375"/>
            <a:ext cx="909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Z=1.38</a:t>
            </a:r>
          </a:p>
        </p:txBody>
      </p:sp>
      <p:sp>
        <p:nvSpPr>
          <p:cNvPr id="61458" name="13 CuadroTexto"/>
          <p:cNvSpPr txBox="1">
            <a:spLocks noChangeArrowheads="1"/>
          </p:cNvSpPr>
          <p:nvPr/>
        </p:nvSpPr>
        <p:spPr bwMode="auto">
          <a:xfrm>
            <a:off x="6072188" y="2143125"/>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0.8324</a:t>
            </a:r>
          </a:p>
        </p:txBody>
      </p:sp>
      <p:graphicFrame>
        <p:nvGraphicFramePr>
          <p:cNvPr id="15" name="14 Tabla"/>
          <p:cNvGraphicFramePr>
            <a:graphicFrameLocks noGrp="1"/>
          </p:cNvGraphicFramePr>
          <p:nvPr/>
        </p:nvGraphicFramePr>
        <p:xfrm>
          <a:off x="357188" y="3643313"/>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1467" name="Object 4"/>
              <p:cNvSpPr txBox="1"/>
              <p:nvPr/>
            </p:nvSpPr>
            <p:spPr bwMode="auto">
              <a:xfrm>
                <a:off x="706438" y="4071938"/>
                <a:ext cx="2643187" cy="2214562"/>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𝑀𝐸</m:t>
                      </m:r>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𝑀𝐸</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oMath>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𝑀𝐸</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0.02</m:t>
                          </m:r>
                        </m:num>
                        <m:den>
                          <m:r>
                            <a:rPr lang="es-MX" i="1">
                              <a:solidFill>
                                <a:srgbClr val="000000"/>
                              </a:solidFill>
                              <a:latin typeface="Cambria Math" panose="02040503050406030204" pitchFamily="18" charset="0"/>
                            </a:rPr>
                            <m:t>0.029</m:t>
                          </m:r>
                        </m:den>
                      </m:f>
                      <m:r>
                        <a:rPr lang="es-MX" i="1">
                          <a:solidFill>
                            <a:srgbClr val="000000"/>
                          </a:solidFill>
                          <a:latin typeface="Cambria Math" panose="02040503050406030204" pitchFamily="18" charset="0"/>
                        </a:rPr>
                        <m:t>=0.69</m:t>
                      </m:r>
                    </m:oMath>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(−0.69&lt;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&lt;0.69)=</m:t>
                      </m:r>
                    </m:oMath>
                    <m:oMath xmlns:m="http://schemas.openxmlformats.org/officeDocument/2006/math">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=0.69)−</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(−0.69)</m:t>
                          </m:r>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0.7549−0.2451=0.5098</m:t>
                      </m:r>
                    </m:oMath>
                  </m:oMathPara>
                </a14:m>
                <a:endParaRPr lang="es-MX"/>
              </a:p>
            </p:txBody>
          </p:sp>
        </mc:Choice>
        <mc:Fallback xmlns="">
          <p:sp>
            <p:nvSpPr>
              <p:cNvPr id="61467" name="Object 4"/>
              <p:cNvSpPr txBox="1">
                <a:spLocks noRot="1" noChangeAspect="1" noMove="1" noResize="1" noEditPoints="1" noAdjustHandles="1" noChangeArrowheads="1" noChangeShapeType="1" noTextEdit="1"/>
              </p:cNvSpPr>
              <p:nvPr/>
            </p:nvSpPr>
            <p:spPr bwMode="auto">
              <a:xfrm>
                <a:off x="706438" y="4071938"/>
                <a:ext cx="2643187" cy="2214562"/>
              </a:xfrm>
              <a:prstGeom prst="rect">
                <a:avLst/>
              </a:prstGeom>
              <a:blipFill>
                <a:blip r:embed="rId4"/>
                <a:stretch>
                  <a:fillRect/>
                </a:stretch>
              </a:blipFill>
              <a:ln>
                <a:noFill/>
              </a:ln>
              <a:effectLst/>
            </p:spPr>
            <p:txBody>
              <a:bodyPr/>
              <a:lstStyle/>
              <a:p>
                <a:r>
                  <a:rPr lang="es-MX">
                    <a:noFill/>
                  </a:rPr>
                  <a:t> </a:t>
                </a:r>
              </a:p>
            </p:txBody>
          </p:sp>
        </mc:Fallback>
      </mc:AlternateContent>
      <p:pic>
        <p:nvPicPr>
          <p:cNvPr id="61468" name="3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3786188"/>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17 Conector recto"/>
          <p:cNvCxnSpPr/>
          <p:nvPr/>
        </p:nvCxnSpPr>
        <p:spPr>
          <a:xfrm>
            <a:off x="5143500" y="5929313"/>
            <a:ext cx="3214688"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1470" name="18 CuadroTexto"/>
          <p:cNvSpPr txBox="1">
            <a:spLocks noChangeArrowheads="1"/>
          </p:cNvSpPr>
          <p:nvPr/>
        </p:nvSpPr>
        <p:spPr bwMode="auto">
          <a:xfrm>
            <a:off x="8429625" y="57150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a:t>
            </a:r>
          </a:p>
        </p:txBody>
      </p:sp>
      <p:cxnSp>
        <p:nvCxnSpPr>
          <p:cNvPr id="20" name="19 Conector recto"/>
          <p:cNvCxnSpPr/>
          <p:nvPr/>
        </p:nvCxnSpPr>
        <p:spPr>
          <a:xfrm rot="5400000">
            <a:off x="5680075" y="5464175"/>
            <a:ext cx="928688" cy="158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rot="5400000">
            <a:off x="6751638" y="5464175"/>
            <a:ext cx="928688"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61473" name="21 CuadroTexto"/>
          <p:cNvSpPr txBox="1">
            <a:spLocks noChangeArrowheads="1"/>
          </p:cNvSpPr>
          <p:nvPr/>
        </p:nvSpPr>
        <p:spPr bwMode="auto">
          <a:xfrm>
            <a:off x="5715000" y="6000750"/>
            <a:ext cx="985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Z=-0.69</a:t>
            </a:r>
          </a:p>
        </p:txBody>
      </p:sp>
      <p:sp>
        <p:nvSpPr>
          <p:cNvPr id="61474" name="23 CuadroTexto"/>
          <p:cNvSpPr txBox="1">
            <a:spLocks noChangeArrowheads="1"/>
          </p:cNvSpPr>
          <p:nvPr/>
        </p:nvSpPr>
        <p:spPr bwMode="auto">
          <a:xfrm>
            <a:off x="6858000" y="6000750"/>
            <a:ext cx="909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Z=0.69</a:t>
            </a:r>
          </a:p>
        </p:txBody>
      </p:sp>
      <p:sp>
        <p:nvSpPr>
          <p:cNvPr id="61475" name="24 CuadroTexto"/>
          <p:cNvSpPr txBox="1">
            <a:spLocks noChangeArrowheads="1"/>
          </p:cNvSpPr>
          <p:nvPr/>
        </p:nvSpPr>
        <p:spPr bwMode="auto">
          <a:xfrm>
            <a:off x="6286500" y="5214938"/>
            <a:ext cx="890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0.5098</a:t>
            </a:r>
          </a:p>
        </p:txBody>
      </p:sp>
      <p:pic>
        <p:nvPicPr>
          <p:cNvPr id="61476" name="21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22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1478" name="8 Grupo"/>
          <p:cNvGrpSpPr>
            <a:grpSpLocks/>
          </p:cNvGrpSpPr>
          <p:nvPr/>
        </p:nvGrpSpPr>
        <p:grpSpPr bwMode="auto">
          <a:xfrm>
            <a:off x="2786063" y="6072188"/>
            <a:ext cx="6215062" cy="635000"/>
            <a:chOff x="357158" y="6072206"/>
            <a:chExt cx="6215090" cy="634189"/>
          </a:xfrm>
        </p:grpSpPr>
        <p:sp>
          <p:nvSpPr>
            <p:cNvPr id="61479" name="24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1480" name="25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354252DA-7313-4F76-B26D-EB9BBEB242E9}"/>
              </a:ext>
            </a:extLst>
          </p:cNvPr>
          <p:cNvSpPr>
            <a:spLocks noGrp="1"/>
          </p:cNvSpPr>
          <p:nvPr>
            <p:ph type="sldNum" sz="quarter" idx="12"/>
          </p:nvPr>
        </p:nvSpPr>
        <p:spPr/>
        <p:txBody>
          <a:bodyPr/>
          <a:lstStyle/>
          <a:p>
            <a:pPr>
              <a:defRPr/>
            </a:pPr>
            <a:fld id="{B853B906-A380-4D10-92C1-BB9F366D5D6D}" type="slidenum">
              <a:rPr lang="es-ES" smtClean="0"/>
              <a:pPr>
                <a:defRPr/>
              </a:pPr>
              <a:t>55</a:t>
            </a:fld>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Rectángulo"/>
          <p:cNvSpPr>
            <a:spLocks noChangeArrowheads="1"/>
          </p:cNvSpPr>
          <p:nvPr/>
        </p:nvSpPr>
        <p:spPr bwMode="auto">
          <a:xfrm>
            <a:off x="214313" y="1643063"/>
            <a:ext cx="8643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MX" altLang="es-MX"/>
              <a:t>A.7.51 –  Una empresa de investigación de mercados realiza encuestas telefónicas</a:t>
            </a:r>
          </a:p>
          <a:p>
            <a:pPr eaLnBrk="1" hangingPunct="1"/>
            <a:r>
              <a:rPr lang="es-MX" altLang="es-MX"/>
              <a:t>                con una tasa de respuesta de 40% de acuerdo con la experiencia. ¿Cuál </a:t>
            </a:r>
          </a:p>
          <a:p>
            <a:pPr eaLnBrk="1" hangingPunct="1"/>
            <a:r>
              <a:rPr lang="es-MX" altLang="es-MX"/>
              <a:t>                es la probabilidad de que en una muestra de 400 números telefónicos </a:t>
            </a:r>
          </a:p>
          <a:p>
            <a:pPr eaLnBrk="1" hangingPunct="1"/>
            <a:r>
              <a:rPr lang="es-MX" altLang="es-MX"/>
              <a:t>                 150 personas cooperen y respondan las preguntas? En otras palabras, </a:t>
            </a:r>
          </a:p>
          <a:p>
            <a:pPr eaLnBrk="1" hangingPunct="1"/>
            <a:r>
              <a:rPr lang="es-MX" altLang="es-MX"/>
              <a:t>                ¿cuál es la probabilidad de que la proporción muestral sea al menos de</a:t>
            </a:r>
          </a:p>
          <a:p>
            <a:pPr eaLnBrk="1" hangingPunct="1"/>
            <a:r>
              <a:rPr lang="es-MX" altLang="es-MX"/>
              <a:t>                 150/400=0.375?  </a:t>
            </a:r>
            <a:endParaRPr lang="es-ES" altLang="es-MX"/>
          </a:p>
        </p:txBody>
      </p:sp>
      <p:grpSp>
        <p:nvGrpSpPr>
          <p:cNvPr id="62467" name="7 Grupo"/>
          <p:cNvGrpSpPr>
            <a:grpSpLocks/>
          </p:cNvGrpSpPr>
          <p:nvPr/>
        </p:nvGrpSpPr>
        <p:grpSpPr bwMode="auto">
          <a:xfrm>
            <a:off x="214313" y="3857625"/>
            <a:ext cx="1595437" cy="822325"/>
            <a:chOff x="285720" y="0"/>
            <a:chExt cx="1595468" cy="822960"/>
          </a:xfrm>
        </p:grpSpPr>
        <p:pic>
          <p:nvPicPr>
            <p:cNvPr id="62486" name="2 Imagen" descr="flecha_animada-13546.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8688" y="0"/>
              <a:ext cx="952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285720" y="0"/>
              <a:ext cx="724154" cy="822960"/>
            </a:xfrm>
            <a:prstGeom prst="rect">
              <a:avLst/>
            </a:prstGeom>
            <a:noFill/>
          </p:spPr>
          <p:txBody>
            <a:bodyPr wrap="none">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11</a:t>
              </a:r>
            </a:p>
          </p:txBody>
        </p:sp>
      </p:grpSp>
      <p:graphicFrame>
        <p:nvGraphicFramePr>
          <p:cNvPr id="6" name="5 Tabla"/>
          <p:cNvGraphicFramePr>
            <a:graphicFrameLocks noGrp="1"/>
          </p:cNvGraphicFramePr>
          <p:nvPr/>
        </p:nvGraphicFramePr>
        <p:xfrm>
          <a:off x="1500188" y="3929063"/>
          <a:ext cx="6096000" cy="1912966"/>
        </p:xfrm>
        <a:graphic>
          <a:graphicData uri="http://schemas.openxmlformats.org/drawingml/2006/table">
            <a:tbl>
              <a:tblPr firstRow="1" bandRow="1">
                <a:tableStyleId>{5C22544A-7EE6-4342-B048-85BDC9FD1C3A}</a:tableStyleId>
              </a:tblPr>
              <a:tblGrid>
                <a:gridCol w="1214446">
                  <a:extLst>
                    <a:ext uri="{9D8B030D-6E8A-4147-A177-3AD203B41FA5}">
                      <a16:colId xmlns:a16="http://schemas.microsoft.com/office/drawing/2014/main" xmlns="" val="20000"/>
                    </a:ext>
                  </a:extLst>
                </a:gridCol>
                <a:gridCol w="4881554">
                  <a:extLst>
                    <a:ext uri="{9D8B030D-6E8A-4147-A177-3AD203B41FA5}">
                      <a16:colId xmlns:a16="http://schemas.microsoft.com/office/drawing/2014/main" xmlns="" val="20001"/>
                    </a:ext>
                  </a:extLst>
                </a:gridCol>
              </a:tblGrid>
              <a:tr h="449930">
                <a:tc>
                  <a:txBody>
                    <a:bodyPr/>
                    <a:lstStyle/>
                    <a:p>
                      <a:r>
                        <a:rPr lang="es-ES" sz="1800" dirty="0"/>
                        <a:t>Datos</a:t>
                      </a:r>
                    </a:p>
                  </a:txBody>
                  <a:tcPr marT="45718" marB="4571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18" marB="45718"/>
                </a:tc>
                <a:extLst>
                  <a:ext uri="{0D108BD9-81ED-4DB2-BD59-A6C34878D82A}">
                    <a16:rowId xmlns:a16="http://schemas.microsoft.com/office/drawing/2014/main" xmlns="" val="10000"/>
                  </a:ext>
                </a:extLst>
              </a:tr>
              <a:tr h="1463007">
                <a:tc>
                  <a:txBody>
                    <a:bodyPr/>
                    <a:lstStyle/>
                    <a:p>
                      <a:r>
                        <a:rPr lang="es-ES" sz="1800" dirty="0"/>
                        <a:t>. P=0.40</a:t>
                      </a:r>
                    </a:p>
                    <a:p>
                      <a:r>
                        <a:rPr lang="es-ES" sz="1800" dirty="0"/>
                        <a:t>. n=400</a:t>
                      </a:r>
                    </a:p>
                    <a:p>
                      <a:r>
                        <a:rPr lang="es-ES" sz="1800" dirty="0"/>
                        <a:t>  X=150</a:t>
                      </a:r>
                    </a:p>
                    <a:p>
                      <a:r>
                        <a:rPr lang="es-ES" sz="1800" dirty="0"/>
                        <a:t>. </a:t>
                      </a:r>
                    </a:p>
                    <a:p>
                      <a:endParaRPr lang="es-ES" sz="1800" dirty="0"/>
                    </a:p>
                  </a:txBody>
                  <a:tcPr marT="45718" marB="45718"/>
                </a:tc>
                <a:tc>
                  <a:txBody>
                    <a:bodyPr/>
                    <a:lstStyle/>
                    <a:p>
                      <a:endParaRPr lang="es-ES" sz="1800" dirty="0"/>
                    </a:p>
                    <a:p>
                      <a:endParaRPr lang="es-ES" sz="1800" dirty="0"/>
                    </a:p>
                    <a:p>
                      <a:endParaRPr lang="es-ES" sz="1800" dirty="0"/>
                    </a:p>
                    <a:p>
                      <a:r>
                        <a:rPr lang="es-ES" sz="1800" dirty="0"/>
                        <a:t>  </a:t>
                      </a:r>
                    </a:p>
                  </a:txBody>
                  <a:tcPr marT="45718" marB="45718"/>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2479" name="Object 2"/>
              <p:cNvSpPr txBox="1"/>
              <p:nvPr/>
            </p:nvSpPr>
            <p:spPr bwMode="auto">
              <a:xfrm>
                <a:off x="1714500" y="5357813"/>
                <a:ext cx="89217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=0.375</m:t>
                      </m:r>
                    </m:oMath>
                  </m:oMathPara>
                </a14:m>
                <a:endParaRPr lang="es-MX"/>
              </a:p>
            </p:txBody>
          </p:sp>
        </mc:Choice>
        <mc:Fallback xmlns="">
          <p:sp>
            <p:nvSpPr>
              <p:cNvPr id="62479" name="Object 2"/>
              <p:cNvSpPr txBox="1">
                <a:spLocks noRot="1" noChangeAspect="1" noMove="1" noResize="1" noEditPoints="1" noAdjustHandles="1" noChangeArrowheads="1" noChangeShapeType="1" noTextEdit="1"/>
              </p:cNvSpPr>
              <p:nvPr/>
            </p:nvSpPr>
            <p:spPr bwMode="auto">
              <a:xfrm>
                <a:off x="1714500" y="5357813"/>
                <a:ext cx="892175" cy="285750"/>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2480" name="Object 3"/>
              <p:cNvSpPr txBox="1"/>
              <p:nvPr/>
            </p:nvSpPr>
            <p:spPr bwMode="auto">
              <a:xfrm>
                <a:off x="3071813" y="4572000"/>
                <a:ext cx="1643062" cy="3175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≥0.375)=?</m:t>
                      </m:r>
                    </m:oMath>
                  </m:oMathPara>
                </a14:m>
                <a:endParaRPr lang="es-MX"/>
              </a:p>
            </p:txBody>
          </p:sp>
        </mc:Choice>
        <mc:Fallback xmlns="">
          <p:sp>
            <p:nvSpPr>
              <p:cNvPr id="62480" name="Object 3"/>
              <p:cNvSpPr txBox="1">
                <a:spLocks noRot="1" noChangeAspect="1" noMove="1" noResize="1" noEditPoints="1" noAdjustHandles="1" noChangeArrowheads="1" noChangeShapeType="1" noTextEdit="1"/>
              </p:cNvSpPr>
              <p:nvPr/>
            </p:nvSpPr>
            <p:spPr bwMode="auto">
              <a:xfrm>
                <a:off x="3071813" y="4572000"/>
                <a:ext cx="1643062" cy="317500"/>
              </a:xfrm>
              <a:prstGeom prst="rect">
                <a:avLst/>
              </a:prstGeom>
              <a:blipFill>
                <a:blip r:embed="rId4"/>
                <a:stretch>
                  <a:fillRect b="-5769"/>
                </a:stretch>
              </a:blipFill>
              <a:ln>
                <a:noFill/>
              </a:ln>
              <a:effectLst/>
            </p:spPr>
            <p:txBody>
              <a:bodyPr/>
              <a:lstStyle/>
              <a:p>
                <a:r>
                  <a:rPr lang="es-MX">
                    <a:noFill/>
                  </a:rPr>
                  <a:t> </a:t>
                </a:r>
              </a:p>
            </p:txBody>
          </p:sp>
        </mc:Fallback>
      </mc:AlternateContent>
      <p:pic>
        <p:nvPicPr>
          <p:cNvPr id="62481" name="8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2071688"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2483" name="8 Grupo"/>
          <p:cNvGrpSpPr>
            <a:grpSpLocks/>
          </p:cNvGrpSpPr>
          <p:nvPr/>
        </p:nvGrpSpPr>
        <p:grpSpPr bwMode="auto">
          <a:xfrm>
            <a:off x="2786063" y="6072188"/>
            <a:ext cx="6215062" cy="635000"/>
            <a:chOff x="357158" y="6072206"/>
            <a:chExt cx="6215090" cy="634189"/>
          </a:xfrm>
        </p:grpSpPr>
        <p:sp>
          <p:nvSpPr>
            <p:cNvPr id="62484" name="11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2485" name="12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F7F7F9FE-8B58-4683-A644-FCC3B7DAF10F}"/>
              </a:ext>
            </a:extLst>
          </p:cNvPr>
          <p:cNvSpPr>
            <a:spLocks noGrp="1"/>
          </p:cNvSpPr>
          <p:nvPr>
            <p:ph type="sldNum" sz="quarter" idx="12"/>
          </p:nvPr>
        </p:nvSpPr>
        <p:spPr/>
        <p:txBody>
          <a:bodyPr/>
          <a:lstStyle/>
          <a:p>
            <a:pPr>
              <a:defRPr/>
            </a:pPr>
            <a:fld id="{B853B906-A380-4D10-92C1-BB9F366D5D6D}" type="slidenum">
              <a:rPr lang="es-ES" smtClean="0"/>
              <a:pPr>
                <a:defRPr/>
              </a:pPr>
              <a:t>56</a:t>
            </a:fld>
            <a:endParaRPr lang="es-E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85750" y="714375"/>
          <a:ext cx="8572500" cy="2657475"/>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xmlns="" val="20000"/>
                    </a:ext>
                  </a:extLst>
                </a:gridCol>
              </a:tblGrid>
              <a:tr h="370929">
                <a:tc>
                  <a:txBody>
                    <a:bodyPr/>
                    <a:lstStyle/>
                    <a:p>
                      <a:r>
                        <a:rPr lang="es-ES" sz="1800" dirty="0"/>
                        <a:t>Teoría</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baseline="0" dirty="0">
                          <a:latin typeface="Arial" pitchFamily="34" charset="0"/>
                          <a:cs typeface="Arial" pitchFamily="34" charset="0"/>
                        </a:rPr>
                        <a:t>Teorema central del límite (T.C.L.). El teorema establece que la proporción de una muestra aleatoria, extraída de una población que tiene distribución no normal de probabilidad, sigue aproximadamente una distribución muestral normal que tiene una media  P  y una desviación estándar                   dado un tamaño de muestra suficientemente grande.</a:t>
                      </a:r>
                    </a:p>
                    <a:p>
                      <a:r>
                        <a:rPr lang="es-ES" sz="1800" baseline="0" dirty="0">
                          <a:latin typeface="Arial" pitchFamily="34" charset="0"/>
                          <a:cs typeface="Arial" pitchFamily="34" charset="0"/>
                        </a:rPr>
                        <a:t>Una distribución Binomial se aproxima mediante una distribución normal siempre que la muestra sea suficientemente grande para satisfacer las dos condiciones siguientes:      </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3498" name="Object 2"/>
              <p:cNvSpPr txBox="1"/>
              <p:nvPr/>
            </p:nvSpPr>
            <p:spPr bwMode="auto">
              <a:xfrm>
                <a:off x="4500563" y="1857375"/>
                <a:ext cx="1162050" cy="500063"/>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num>
                            <m:den>
                              <m:r>
                                <a:rPr lang="es-MX" i="1">
                                  <a:solidFill>
                                    <a:srgbClr val="000000"/>
                                  </a:solidFill>
                                  <a:latin typeface="Cambria Math" panose="02040503050406030204" pitchFamily="18" charset="0"/>
                                </a:rPr>
                                <m:t>𝑛</m:t>
                              </m:r>
                            </m:den>
                          </m:f>
                        </m:e>
                      </m:rad>
                    </m:oMath>
                  </m:oMathPara>
                </a14:m>
                <a:endParaRPr lang="es-MX"/>
              </a:p>
            </p:txBody>
          </p:sp>
        </mc:Choice>
        <mc:Fallback xmlns="">
          <p:sp>
            <p:nvSpPr>
              <p:cNvPr id="63498" name="Object 2"/>
              <p:cNvSpPr txBox="1">
                <a:spLocks noRot="1" noChangeAspect="1" noMove="1" noResize="1" noEditPoints="1" noAdjustHandles="1" noChangeArrowheads="1" noChangeShapeType="1" noTextEdit="1"/>
              </p:cNvSpPr>
              <p:nvPr/>
            </p:nvSpPr>
            <p:spPr bwMode="auto">
              <a:xfrm>
                <a:off x="4500563" y="1857375"/>
                <a:ext cx="1162050" cy="500063"/>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3499" name="Object 4"/>
              <p:cNvSpPr txBox="1"/>
              <p:nvPr/>
            </p:nvSpPr>
            <p:spPr bwMode="auto">
              <a:xfrm>
                <a:off x="1571625" y="3071813"/>
                <a:ext cx="1525588" cy="2603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≥5</m:t>
                      </m:r>
                      <m:r>
                        <a:rPr lang="es-MX" i="1">
                          <a:solidFill>
                            <a:srgbClr val="000000"/>
                          </a:solidFill>
                          <a:latin typeface="Cambria Math" panose="02040503050406030204" pitchFamily="18" charset="0"/>
                        </a:rPr>
                        <m:t>𝑦𝑛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)≥5</m:t>
                      </m:r>
                    </m:oMath>
                  </m:oMathPara>
                </a14:m>
                <a:endParaRPr lang="es-MX"/>
              </a:p>
            </p:txBody>
          </p:sp>
        </mc:Choice>
        <mc:Fallback xmlns="">
          <p:sp>
            <p:nvSpPr>
              <p:cNvPr id="63499" name="Object 4"/>
              <p:cNvSpPr txBox="1">
                <a:spLocks noRot="1" noChangeAspect="1" noMove="1" noResize="1" noEditPoints="1" noAdjustHandles="1" noChangeArrowheads="1" noChangeShapeType="1" noTextEdit="1"/>
              </p:cNvSpPr>
              <p:nvPr/>
            </p:nvSpPr>
            <p:spPr bwMode="auto">
              <a:xfrm>
                <a:off x="1571625" y="3071813"/>
                <a:ext cx="1525588" cy="260350"/>
              </a:xfrm>
              <a:prstGeom prst="rect">
                <a:avLst/>
              </a:prstGeom>
              <a:blipFill>
                <a:blip r:embed="rId3"/>
                <a:stretch>
                  <a:fillRect b="-4651"/>
                </a:stretch>
              </a:blipFill>
              <a:ln>
                <a:noFill/>
              </a:ln>
              <a:effectLst/>
            </p:spPr>
            <p:txBody>
              <a:bodyPr/>
              <a:lstStyle/>
              <a:p>
                <a:r>
                  <a:rPr lang="es-MX">
                    <a:noFill/>
                  </a:rPr>
                  <a:t> </a:t>
                </a:r>
              </a:p>
            </p:txBody>
          </p:sp>
        </mc:Fallback>
      </mc:AlternateContent>
      <p:graphicFrame>
        <p:nvGraphicFramePr>
          <p:cNvPr id="6" name="5 Tabla"/>
          <p:cNvGraphicFramePr>
            <a:graphicFrameLocks noGrp="1"/>
          </p:cNvGraphicFramePr>
          <p:nvPr/>
        </p:nvGraphicFramePr>
        <p:xfrm>
          <a:off x="357188" y="3357563"/>
          <a:ext cx="4214812" cy="3200400"/>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30096">
                <a:tc>
                  <a:txBody>
                    <a:bodyPr/>
                    <a:lstStyle/>
                    <a:p>
                      <a:r>
                        <a:rPr lang="es-ES" dirty="0"/>
                        <a:t>Desarrollo y operaciones: </a:t>
                      </a:r>
                    </a:p>
                  </a:txBody>
                  <a:tcPr marL="91439" marR="91439"/>
                </a:tc>
                <a:extLst>
                  <a:ext uri="{0D108BD9-81ED-4DB2-BD59-A6C34878D82A}">
                    <a16:rowId xmlns:a16="http://schemas.microsoft.com/office/drawing/2014/main" xmlns="" val="10000"/>
                  </a:ext>
                </a:extLst>
              </a:tr>
              <a:tr h="2027358">
                <a:tc>
                  <a:txBody>
                    <a:bodyPr/>
                    <a:lstStyle/>
                    <a:p>
                      <a:r>
                        <a:rPr lang="es-ES" dirty="0"/>
                        <a:t>.Muestra</a:t>
                      </a:r>
                      <a:r>
                        <a:rPr lang="es-ES" baseline="0" dirty="0"/>
                        <a:t> grande n=400</a:t>
                      </a:r>
                    </a:p>
                    <a:p>
                      <a:r>
                        <a:rPr lang="es-ES" baseline="0" dirty="0"/>
                        <a:t>  </a:t>
                      </a:r>
                      <a:endParaRPr lang="es-ES" dirty="0"/>
                    </a:p>
                    <a:p>
                      <a:r>
                        <a:rPr lang="es-ES" dirty="0"/>
                        <a:t>.</a:t>
                      </a:r>
                    </a:p>
                    <a:p>
                      <a:r>
                        <a:rPr lang="es-ES" dirty="0"/>
                        <a:t>.</a:t>
                      </a:r>
                    </a:p>
                    <a:p>
                      <a:r>
                        <a:rPr lang="es-ES" dirty="0"/>
                        <a:t>. </a:t>
                      </a:r>
                    </a:p>
                    <a:p>
                      <a:r>
                        <a:rPr lang="es-ES" dirty="0"/>
                        <a:t>.</a:t>
                      </a:r>
                    </a:p>
                    <a:p>
                      <a:r>
                        <a:rPr lang="es-ES" dirty="0"/>
                        <a:t>.</a:t>
                      </a:r>
                    </a:p>
                    <a:p>
                      <a:r>
                        <a:rPr lang="es-ES" dirty="0"/>
                        <a:t>.</a:t>
                      </a:r>
                    </a:p>
                    <a:p>
                      <a:r>
                        <a:rPr lang="es-ES" dirty="0"/>
                        <a:t>.</a:t>
                      </a:r>
                    </a:p>
                    <a:p>
                      <a:r>
                        <a:rPr lang="es-ES" dirty="0"/>
                        <a:t>.</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3508" name="Object 5"/>
              <p:cNvSpPr txBox="1"/>
              <p:nvPr/>
            </p:nvSpPr>
            <p:spPr bwMode="auto">
              <a:xfrm>
                <a:off x="642938" y="4143375"/>
                <a:ext cx="1960562" cy="120332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=(400)(0.375)</m:t>
                      </m:r>
                    </m:oMath>
                    <m:oMath xmlns:m="http://schemas.openxmlformats.org/officeDocument/2006/math">
                      <m:r>
                        <a:rPr lang="es-MX" i="1">
                          <a:solidFill>
                            <a:srgbClr val="000000"/>
                          </a:solidFill>
                          <a:latin typeface="Cambria Math" panose="02040503050406030204" pitchFamily="18" charset="0"/>
                        </a:rPr>
                        <m:t>𝑛</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=150</m:t>
                      </m:r>
                    </m:oMath>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)=(400)(0.625)</m:t>
                      </m:r>
                    </m:oMath>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)=250</m:t>
                      </m:r>
                    </m:oMath>
                  </m:oMathPara>
                </a14:m>
                <a:endParaRPr lang="es-MX"/>
              </a:p>
            </p:txBody>
          </p:sp>
        </mc:Choice>
        <mc:Fallback xmlns="">
          <p:sp>
            <p:nvSpPr>
              <p:cNvPr id="63508" name="Object 5"/>
              <p:cNvSpPr txBox="1">
                <a:spLocks noRot="1" noChangeAspect="1" noMove="1" noResize="1" noEditPoints="1" noAdjustHandles="1" noChangeArrowheads="1" noChangeShapeType="1" noTextEdit="1"/>
              </p:cNvSpPr>
              <p:nvPr/>
            </p:nvSpPr>
            <p:spPr bwMode="auto">
              <a:xfrm>
                <a:off x="642938" y="4143375"/>
                <a:ext cx="1960562" cy="1203325"/>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3509" name="Object 6"/>
              <p:cNvSpPr txBox="1"/>
              <p:nvPr/>
            </p:nvSpPr>
            <p:spPr bwMode="auto">
              <a:xfrm>
                <a:off x="560388" y="5357813"/>
                <a:ext cx="1666875" cy="107632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)=0.375</m:t>
                      </m:r>
                    </m:oMath>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(0.375)(0.625)</m:t>
                              </m:r>
                            </m:num>
                            <m:den>
                              <m:r>
                                <a:rPr lang="es-MX" i="1">
                                  <a:solidFill>
                                    <a:srgbClr val="000000"/>
                                  </a:solidFill>
                                  <a:latin typeface="Cambria Math" panose="02040503050406030204" pitchFamily="18" charset="0"/>
                                </a:rPr>
                                <m:t>400</m:t>
                              </m:r>
                            </m:den>
                          </m:f>
                        </m:e>
                      </m:rad>
                    </m:oMath>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r>
                        <a:rPr lang="es-MX" i="1">
                          <a:solidFill>
                            <a:srgbClr val="000000"/>
                          </a:solidFill>
                          <a:latin typeface="Cambria Math" panose="02040503050406030204" pitchFamily="18" charset="0"/>
                        </a:rPr>
                        <m:t>=0.024</m:t>
                      </m:r>
                    </m:oMath>
                  </m:oMathPara>
                </a14:m>
                <a:endParaRPr lang="es-MX"/>
              </a:p>
            </p:txBody>
          </p:sp>
        </mc:Choice>
        <mc:Fallback xmlns="">
          <p:sp>
            <p:nvSpPr>
              <p:cNvPr id="63509" name="Object 6"/>
              <p:cNvSpPr txBox="1">
                <a:spLocks noRot="1" noChangeAspect="1" noMove="1" noResize="1" noEditPoints="1" noAdjustHandles="1" noChangeArrowheads="1" noChangeShapeType="1" noTextEdit="1"/>
              </p:cNvSpPr>
              <p:nvPr/>
            </p:nvSpPr>
            <p:spPr bwMode="auto">
              <a:xfrm>
                <a:off x="560388" y="5357813"/>
                <a:ext cx="1666875" cy="1076325"/>
              </a:xfrm>
              <a:prstGeom prst="rect">
                <a:avLst/>
              </a:prstGeom>
              <a:blipFill>
                <a:blip r:embed="rId5"/>
                <a:stretch>
                  <a:fillRect/>
                </a:stretch>
              </a:blipFill>
              <a:ln>
                <a:noFill/>
              </a:ln>
              <a:effectLst/>
            </p:spPr>
            <p:txBody>
              <a:bodyPr/>
              <a:lstStyle/>
              <a:p>
                <a:r>
                  <a:rPr lang="es-MX">
                    <a:noFill/>
                  </a:rPr>
                  <a:t> </a:t>
                </a:r>
              </a:p>
            </p:txBody>
          </p:sp>
        </mc:Fallback>
      </mc:AlternateContent>
      <p:pic>
        <p:nvPicPr>
          <p:cNvPr id="63510" name="10 Imagen" descr="normal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43438" y="3714750"/>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10 Conector recto"/>
          <p:cNvCxnSpPr/>
          <p:nvPr/>
        </p:nvCxnSpPr>
        <p:spPr>
          <a:xfrm>
            <a:off x="4929188" y="5857875"/>
            <a:ext cx="3286125"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512" name="Object 7"/>
              <p:cNvSpPr txBox="1"/>
              <p:nvPr/>
            </p:nvSpPr>
            <p:spPr bwMode="auto">
              <a:xfrm>
                <a:off x="8286750" y="5643563"/>
                <a:ext cx="285750" cy="35718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oMath>
                  </m:oMathPara>
                </a14:m>
                <a:endParaRPr lang="es-MX"/>
              </a:p>
            </p:txBody>
          </p:sp>
        </mc:Choice>
        <mc:Fallback xmlns="">
          <p:sp>
            <p:nvSpPr>
              <p:cNvPr id="63512" name="Object 7"/>
              <p:cNvSpPr txBox="1">
                <a:spLocks noRot="1" noChangeAspect="1" noMove="1" noResize="1" noEditPoints="1" noAdjustHandles="1" noChangeArrowheads="1" noChangeShapeType="1" noTextEdit="1"/>
              </p:cNvSpPr>
              <p:nvPr/>
            </p:nvSpPr>
            <p:spPr bwMode="auto">
              <a:xfrm>
                <a:off x="8286750" y="5643563"/>
                <a:ext cx="285750" cy="357187"/>
              </a:xfrm>
              <a:prstGeom prst="rect">
                <a:avLst/>
              </a:prstGeom>
              <a:blipFill>
                <a:blip r:embed="rId7"/>
                <a:stretch>
                  <a:fillRect r="-6383" b="-5172"/>
                </a:stretch>
              </a:blipFill>
              <a:ln>
                <a:noFill/>
              </a:ln>
              <a:effectLst/>
            </p:spPr>
            <p:txBody>
              <a:bodyPr/>
              <a:lstStyle/>
              <a:p>
                <a:r>
                  <a:rPr lang="es-MX">
                    <a:noFill/>
                  </a:rPr>
                  <a:t> </a:t>
                </a:r>
              </a:p>
            </p:txBody>
          </p:sp>
        </mc:Fallback>
      </mc:AlternateContent>
      <p:cxnSp>
        <p:nvCxnSpPr>
          <p:cNvPr id="15" name="14 Conector recto"/>
          <p:cNvCxnSpPr/>
          <p:nvPr/>
        </p:nvCxnSpPr>
        <p:spPr>
          <a:xfrm rot="5400000">
            <a:off x="5608637" y="5037138"/>
            <a:ext cx="1643063"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5400000">
            <a:off x="5430044" y="5358607"/>
            <a:ext cx="1000125"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3515" name="17 CuadroTexto"/>
          <p:cNvSpPr txBox="1">
            <a:spLocks noChangeArrowheads="1"/>
          </p:cNvSpPr>
          <p:nvPr/>
        </p:nvSpPr>
        <p:spPr bwMode="auto">
          <a:xfrm>
            <a:off x="5572125" y="5929313"/>
            <a:ext cx="76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0.375</a:t>
            </a:r>
          </a:p>
        </p:txBody>
      </p:sp>
      <p:cxnSp>
        <p:nvCxnSpPr>
          <p:cNvPr id="19" name="18 Conector recto"/>
          <p:cNvCxnSpPr/>
          <p:nvPr/>
        </p:nvCxnSpPr>
        <p:spPr>
          <a:xfrm rot="5400000">
            <a:off x="5501482" y="5214144"/>
            <a:ext cx="1143000"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5400000">
            <a:off x="5501482" y="5071269"/>
            <a:ext cx="1428750"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rot="5400000">
            <a:off x="6287294" y="5285581"/>
            <a:ext cx="1143000"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rot="5400000">
            <a:off x="5715794" y="4999832"/>
            <a:ext cx="1571625"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5400000">
            <a:off x="6501606" y="5428457"/>
            <a:ext cx="1000125"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5400000">
            <a:off x="5537201" y="5035550"/>
            <a:ext cx="1643062"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5400000">
            <a:off x="6037262" y="5106988"/>
            <a:ext cx="1357313"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5400000">
            <a:off x="6823075" y="5535613"/>
            <a:ext cx="642937"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rot="5400000">
            <a:off x="7001669" y="5642769"/>
            <a:ext cx="571500"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rot="5400000">
            <a:off x="7251700" y="5749925"/>
            <a:ext cx="357188" cy="15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rot="5400000">
            <a:off x="7511257" y="5785643"/>
            <a:ext cx="133350" cy="111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rot="5400000">
            <a:off x="5858669" y="5071269"/>
            <a:ext cx="1571625"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3528" name="8 Grupo"/>
          <p:cNvGrpSpPr>
            <a:grpSpLocks/>
          </p:cNvGrpSpPr>
          <p:nvPr/>
        </p:nvGrpSpPr>
        <p:grpSpPr bwMode="auto">
          <a:xfrm>
            <a:off x="2786063" y="6072188"/>
            <a:ext cx="6215062" cy="635000"/>
            <a:chOff x="357158" y="6072206"/>
            <a:chExt cx="6215090" cy="634189"/>
          </a:xfrm>
        </p:grpSpPr>
        <p:sp>
          <p:nvSpPr>
            <p:cNvPr id="63531" name="2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3532" name="30 Imagen" descr="logomio.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3529" name="31 Imagen" descr="logo a color UAEM.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2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sp>
        <p:nvSpPr>
          <p:cNvPr id="3" name="Marcador de número de diapositiva 2">
            <a:extLst>
              <a:ext uri="{FF2B5EF4-FFF2-40B4-BE49-F238E27FC236}">
                <a16:creationId xmlns:a16="http://schemas.microsoft.com/office/drawing/2014/main" xmlns="" id="{657944A5-5998-4851-BB2A-2CBF50DD4EA8}"/>
              </a:ext>
            </a:extLst>
          </p:cNvPr>
          <p:cNvSpPr>
            <a:spLocks noGrp="1"/>
          </p:cNvSpPr>
          <p:nvPr>
            <p:ph type="sldNum" sz="quarter" idx="12"/>
          </p:nvPr>
        </p:nvSpPr>
        <p:spPr/>
        <p:txBody>
          <a:bodyPr/>
          <a:lstStyle/>
          <a:p>
            <a:pPr>
              <a:defRPr/>
            </a:pPr>
            <a:fld id="{B853B906-A380-4D10-92C1-BB9F366D5D6D}" type="slidenum">
              <a:rPr lang="es-ES" smtClean="0"/>
              <a:pPr>
                <a:defRPr/>
              </a:pPr>
              <a:t>57</a:t>
            </a:fld>
            <a:endParaRPr lang="es-E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00063" y="1000125"/>
          <a:ext cx="4214812" cy="2657475"/>
        </p:xfrm>
        <a:graphic>
          <a:graphicData uri="http://schemas.openxmlformats.org/drawingml/2006/table">
            <a:tbl>
              <a:tblPr firstRow="1" bandRow="1">
                <a:tableStyleId>{5C22544A-7EE6-4342-B048-85BDC9FD1C3A}</a:tableStyleId>
              </a:tblPr>
              <a:tblGrid>
                <a:gridCol w="4214812">
                  <a:extLst>
                    <a:ext uri="{9D8B030D-6E8A-4147-A177-3AD203B41FA5}">
                      <a16:colId xmlns:a16="http://schemas.microsoft.com/office/drawing/2014/main" xmlns="" val="20000"/>
                    </a:ext>
                  </a:extLst>
                </a:gridCol>
              </a:tblGrid>
              <a:tr h="370929">
                <a:tc>
                  <a:txBody>
                    <a:bodyPr/>
                    <a:lstStyle/>
                    <a:p>
                      <a:r>
                        <a:rPr lang="es-ES" sz="1800" dirty="0"/>
                        <a:t>Desarrollo y operaciones: </a:t>
                      </a:r>
                    </a:p>
                  </a:txBody>
                  <a:tcPr marL="91439" marR="91439" marT="45731" marB="45731"/>
                </a:tc>
                <a:extLst>
                  <a:ext uri="{0D108BD9-81ED-4DB2-BD59-A6C34878D82A}">
                    <a16:rowId xmlns:a16="http://schemas.microsoft.com/office/drawing/2014/main" xmlns="" val="10000"/>
                  </a:ext>
                </a:extLst>
              </a:tr>
              <a:tr h="2286546">
                <a:tc>
                  <a:txBody>
                    <a:bodyPr/>
                    <a:lstStyle/>
                    <a:p>
                      <a:r>
                        <a:rPr lang="es-ES" sz="1800" dirty="0"/>
                        <a:t>.</a:t>
                      </a:r>
                    </a:p>
                    <a:p>
                      <a:r>
                        <a:rPr lang="es-ES" sz="1800" dirty="0"/>
                        <a:t>.</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txBody>
                  <a:tcPr marL="91439" marR="91439" marT="45731" marB="4573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64522" name="Object 2"/>
              <p:cNvSpPr txBox="1"/>
              <p:nvPr/>
            </p:nvSpPr>
            <p:spPr bwMode="auto">
              <a:xfrm>
                <a:off x="785813" y="1500188"/>
                <a:ext cx="2751137" cy="1825625"/>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sub>
                              </m:sSub>
                            </m:den>
                          </m:f>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0.375−0.400</m:t>
                              </m:r>
                            </m:num>
                            <m:den>
                              <m:r>
                                <a:rPr lang="es-MX" i="1">
                                  <a:solidFill>
                                    <a:srgbClr val="000000"/>
                                  </a:solidFill>
                                  <a:latin typeface="Cambria Math" panose="02040503050406030204" pitchFamily="18" charset="0"/>
                                </a:rPr>
                                <m:t>0.024</m:t>
                              </m:r>
                            </m:den>
                          </m:f>
                        </m:e>
                      </m:d>
                      <m:r>
                        <a:rPr lang="es-MX" i="1">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≥−1.04)=</m:t>
                      </m:r>
                    </m:oMath>
                    <m:oMath xmlns:m="http://schemas.openxmlformats.org/officeDocument/2006/math">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𝐹</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=−1.04)</m:t>
                      </m:r>
                    </m:oMath>
                    <m:oMath xmlns:m="http://schemas.openxmlformats.org/officeDocument/2006/math">
                      <m:r>
                        <a:rPr lang="es-MX" i="1">
                          <a:solidFill>
                            <a:srgbClr val="000000"/>
                          </a:solidFill>
                          <a:latin typeface="Cambria Math" panose="02040503050406030204" pitchFamily="18" charset="0"/>
                        </a:rPr>
                        <m:t>1−0.1492=0.8508</m:t>
                      </m:r>
                    </m:oMath>
                  </m:oMathPara>
                </a14:m>
                <a:endParaRPr lang="es-MX"/>
              </a:p>
            </p:txBody>
          </p:sp>
        </mc:Choice>
        <mc:Fallback xmlns="">
          <p:sp>
            <p:nvSpPr>
              <p:cNvPr id="64522" name="Object 2"/>
              <p:cNvSpPr txBox="1">
                <a:spLocks noRot="1" noChangeAspect="1" noMove="1" noResize="1" noEditPoints="1" noAdjustHandles="1" noChangeArrowheads="1" noChangeShapeType="1" noTextEdit="1"/>
              </p:cNvSpPr>
              <p:nvPr/>
            </p:nvSpPr>
            <p:spPr bwMode="auto">
              <a:xfrm>
                <a:off x="785813" y="1500188"/>
                <a:ext cx="2751137" cy="1825625"/>
              </a:xfrm>
              <a:prstGeom prst="rect">
                <a:avLst/>
              </a:prstGeom>
              <a:blipFill>
                <a:blip r:embed="rId2"/>
                <a:stretch>
                  <a:fillRect/>
                </a:stretch>
              </a:blipFill>
              <a:ln>
                <a:noFill/>
              </a:ln>
              <a:effectLst/>
            </p:spPr>
            <p:txBody>
              <a:bodyPr/>
              <a:lstStyle/>
              <a:p>
                <a:r>
                  <a:rPr lang="es-MX">
                    <a:noFill/>
                  </a:rPr>
                  <a:t> </a:t>
                </a:r>
              </a:p>
            </p:txBody>
          </p:sp>
        </mc:Fallback>
      </mc:AlternateContent>
      <p:pic>
        <p:nvPicPr>
          <p:cNvPr id="64523" name="10 Imagen" descr="normal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6313" y="1357313"/>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4 Conector recto"/>
          <p:cNvCxnSpPr/>
          <p:nvPr/>
        </p:nvCxnSpPr>
        <p:spPr>
          <a:xfrm rot="5400000">
            <a:off x="5572919" y="2999582"/>
            <a:ext cx="1000125" cy="15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5072063" y="3500438"/>
            <a:ext cx="3286125"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4526" name="6 CuadroTexto"/>
          <p:cNvSpPr txBox="1">
            <a:spLocks noChangeArrowheads="1"/>
          </p:cNvSpPr>
          <p:nvPr/>
        </p:nvSpPr>
        <p:spPr bwMode="auto">
          <a:xfrm>
            <a:off x="6286500" y="2786063"/>
            <a:ext cx="890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0.8508</a:t>
            </a:r>
          </a:p>
        </p:txBody>
      </p:sp>
      <p:sp>
        <p:nvSpPr>
          <p:cNvPr id="64527" name="7 CuadroTexto"/>
          <p:cNvSpPr txBox="1">
            <a:spLocks noChangeArrowheads="1"/>
          </p:cNvSpPr>
          <p:nvPr/>
        </p:nvSpPr>
        <p:spPr bwMode="auto">
          <a:xfrm>
            <a:off x="5572125" y="3571875"/>
            <a:ext cx="985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Z=-1.04</a:t>
            </a:r>
          </a:p>
        </p:txBody>
      </p:sp>
      <p:sp>
        <p:nvSpPr>
          <p:cNvPr id="9" name="8 Rectángulo"/>
          <p:cNvSpPr/>
          <p:nvPr/>
        </p:nvSpPr>
        <p:spPr>
          <a:xfrm>
            <a:off x="228600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pic>
        <p:nvPicPr>
          <p:cNvPr id="64529" name="9 Imagen" descr="logo a color UAE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4530" name="8 Grupo"/>
          <p:cNvGrpSpPr>
            <a:grpSpLocks/>
          </p:cNvGrpSpPr>
          <p:nvPr/>
        </p:nvGrpSpPr>
        <p:grpSpPr bwMode="auto">
          <a:xfrm>
            <a:off x="2786063" y="6072188"/>
            <a:ext cx="6215062" cy="635000"/>
            <a:chOff x="357158" y="6072206"/>
            <a:chExt cx="6215090" cy="634189"/>
          </a:xfrm>
        </p:grpSpPr>
        <p:sp>
          <p:nvSpPr>
            <p:cNvPr id="64531" name="11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4532" name="12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B27D2079-BCEA-4598-AD5E-4BAADA25F0B2}"/>
              </a:ext>
            </a:extLst>
          </p:cNvPr>
          <p:cNvSpPr>
            <a:spLocks noGrp="1"/>
          </p:cNvSpPr>
          <p:nvPr>
            <p:ph type="sldNum" sz="quarter" idx="12"/>
          </p:nvPr>
        </p:nvSpPr>
        <p:spPr/>
        <p:txBody>
          <a:bodyPr/>
          <a:lstStyle/>
          <a:p>
            <a:pPr>
              <a:defRPr/>
            </a:pPr>
            <a:fld id="{B853B906-A380-4D10-92C1-BB9F366D5D6D}" type="slidenum">
              <a:rPr lang="es-ES" smtClean="0"/>
              <a:pPr>
                <a:defRPr/>
              </a:pPr>
              <a:t>58</a:t>
            </a:fld>
            <a:endParaRPr lang="es-E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5538" name="Object 2"/>
              <p:cNvSpPr txBox="1"/>
              <p:nvPr/>
            </p:nvSpPr>
            <p:spPr bwMode="auto">
              <a:xfrm>
                <a:off x="6572250" y="857250"/>
                <a:ext cx="1984375" cy="357188"/>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=5;</m:t>
                      </m:r>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=3;</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𝑁</m:t>
                          </m:r>
                        </m:e>
                        <m:sub>
                          <m:r>
                            <a:rPr lang="es-MX" i="1">
                              <a:solidFill>
                                <a:srgbClr val="000000"/>
                              </a:solidFill>
                              <a:latin typeface="Cambria Math" panose="02040503050406030204" pitchFamily="18" charset="0"/>
                            </a:rPr>
                            <m:t>𝑛</m:t>
                          </m:r>
                        </m:sub>
                      </m:sSub>
                      <m:r>
                        <a:rPr lang="es-MX" i="1">
                          <a:solidFill>
                            <a:srgbClr val="000000"/>
                          </a:solidFill>
                          <a:latin typeface="Cambria Math" panose="02040503050406030204" pitchFamily="18" charset="0"/>
                        </a:rPr>
                        <m:t>=10</m:t>
                      </m:r>
                    </m:oMath>
                  </m:oMathPara>
                </a14:m>
                <a:endParaRPr lang="es-MX"/>
              </a:p>
            </p:txBody>
          </p:sp>
        </mc:Choice>
        <mc:Fallback xmlns="">
          <p:sp>
            <p:nvSpPr>
              <p:cNvPr id="65538" name="Object 2"/>
              <p:cNvSpPr txBox="1">
                <a:spLocks noRot="1" noChangeAspect="1" noMove="1" noResize="1" noEditPoints="1" noAdjustHandles="1" noChangeArrowheads="1" noChangeShapeType="1" noTextEdit="1"/>
              </p:cNvSpPr>
              <p:nvPr/>
            </p:nvSpPr>
            <p:spPr bwMode="auto">
              <a:xfrm>
                <a:off x="6572250" y="857250"/>
                <a:ext cx="1984375" cy="357188"/>
              </a:xfrm>
              <a:prstGeom prst="rect">
                <a:avLst/>
              </a:prstGeom>
              <a:blipFill>
                <a:blip r:embed="rId2"/>
                <a:stretch>
                  <a:fillRect/>
                </a:stretch>
              </a:blipFill>
              <a:ln>
                <a:noFill/>
              </a:ln>
            </p:spPr>
            <p:txBody>
              <a:bodyPr/>
              <a:lstStyle/>
              <a:p>
                <a:r>
                  <a:rPr lang="es-MX">
                    <a:noFill/>
                  </a:rPr>
                  <a:t> </a:t>
                </a:r>
              </a:p>
            </p:txBody>
          </p:sp>
        </mc:Fallback>
      </mc:AlternateContent>
      <p:graphicFrame>
        <p:nvGraphicFramePr>
          <p:cNvPr id="7" name="6 Tabla"/>
          <p:cNvGraphicFramePr>
            <a:graphicFrameLocks noGrp="1"/>
          </p:cNvGraphicFramePr>
          <p:nvPr/>
        </p:nvGraphicFramePr>
        <p:xfrm>
          <a:off x="285750" y="1214438"/>
          <a:ext cx="8501066" cy="4902200"/>
        </p:xfrm>
        <a:graphic>
          <a:graphicData uri="http://schemas.openxmlformats.org/drawingml/2006/table">
            <a:tbl>
              <a:tblPr firstRow="1" bandRow="1">
                <a:tableStyleId>{5C22544A-7EE6-4342-B048-85BDC9FD1C3A}</a:tableStyleId>
              </a:tblPr>
              <a:tblGrid>
                <a:gridCol w="1214438">
                  <a:extLst>
                    <a:ext uri="{9D8B030D-6E8A-4147-A177-3AD203B41FA5}">
                      <a16:colId xmlns:a16="http://schemas.microsoft.com/office/drawing/2014/main" xmlns="" val="20000"/>
                    </a:ext>
                  </a:extLst>
                </a:gridCol>
                <a:gridCol w="1357283">
                  <a:extLst>
                    <a:ext uri="{9D8B030D-6E8A-4147-A177-3AD203B41FA5}">
                      <a16:colId xmlns:a16="http://schemas.microsoft.com/office/drawing/2014/main" xmlns="" val="20001"/>
                    </a:ext>
                  </a:extLst>
                </a:gridCol>
                <a:gridCol w="1071593">
                  <a:extLst>
                    <a:ext uri="{9D8B030D-6E8A-4147-A177-3AD203B41FA5}">
                      <a16:colId xmlns:a16="http://schemas.microsoft.com/office/drawing/2014/main" xmlns="" val="20002"/>
                    </a:ext>
                  </a:extLst>
                </a:gridCol>
                <a:gridCol w="1214438">
                  <a:extLst>
                    <a:ext uri="{9D8B030D-6E8A-4147-A177-3AD203B41FA5}">
                      <a16:colId xmlns:a16="http://schemas.microsoft.com/office/drawing/2014/main" xmlns="" val="20003"/>
                    </a:ext>
                  </a:extLst>
                </a:gridCol>
                <a:gridCol w="1214438">
                  <a:extLst>
                    <a:ext uri="{9D8B030D-6E8A-4147-A177-3AD203B41FA5}">
                      <a16:colId xmlns:a16="http://schemas.microsoft.com/office/drawing/2014/main" xmlns="" val="20004"/>
                    </a:ext>
                  </a:extLst>
                </a:gridCol>
                <a:gridCol w="1214438">
                  <a:extLst>
                    <a:ext uri="{9D8B030D-6E8A-4147-A177-3AD203B41FA5}">
                      <a16:colId xmlns:a16="http://schemas.microsoft.com/office/drawing/2014/main" xmlns="" val="20005"/>
                    </a:ext>
                  </a:extLst>
                </a:gridCol>
                <a:gridCol w="1214438">
                  <a:extLst>
                    <a:ext uri="{9D8B030D-6E8A-4147-A177-3AD203B41FA5}">
                      <a16:colId xmlns:a16="http://schemas.microsoft.com/office/drawing/2014/main" xmlns="" val="20006"/>
                    </a:ext>
                  </a:extLst>
                </a:gridCol>
              </a:tblGrid>
              <a:tr h="370840">
                <a:tc>
                  <a:txBody>
                    <a:bodyPr/>
                    <a:lstStyle/>
                    <a:p>
                      <a:r>
                        <a:rPr lang="es-ES" sz="1600" dirty="0"/>
                        <a:t>No de muestra</a:t>
                      </a:r>
                    </a:p>
                  </a:txBody>
                  <a:tcPr marL="91439" marR="91439"/>
                </a:tc>
                <a:tc>
                  <a:txBody>
                    <a:bodyPr/>
                    <a:lstStyle/>
                    <a:p>
                      <a:r>
                        <a:rPr lang="es-ES" sz="1600" dirty="0"/>
                        <a:t>Elementos en muestra</a:t>
                      </a:r>
                    </a:p>
                  </a:txBody>
                  <a:tcPr marL="91439" marR="91439"/>
                </a:tc>
                <a:tc>
                  <a:txBody>
                    <a:bodyPr/>
                    <a:lstStyle/>
                    <a:p>
                      <a:r>
                        <a:rPr lang="es-ES" sz="1600" dirty="0"/>
                        <a:t>Suma</a:t>
                      </a:r>
                    </a:p>
                  </a:txBody>
                  <a:tcPr marL="91439" marR="91439"/>
                </a:tc>
                <a:tc>
                  <a:txBody>
                    <a:bodyPr/>
                    <a:lstStyle/>
                    <a:p>
                      <a:r>
                        <a:rPr lang="es-ES" sz="1600" dirty="0"/>
                        <a:t>Mediana</a:t>
                      </a:r>
                    </a:p>
                  </a:txBody>
                  <a:tcPr marL="91439" marR="91439"/>
                </a:tc>
                <a:tc>
                  <a:txBody>
                    <a:bodyPr/>
                    <a:lstStyle/>
                    <a:p>
                      <a:r>
                        <a:rPr lang="es-ES" sz="1600" dirty="0"/>
                        <a:t>Media </a:t>
                      </a:r>
                    </a:p>
                  </a:txBody>
                  <a:tcPr marL="91439" marR="91439"/>
                </a:tc>
                <a:tc>
                  <a:txBody>
                    <a:bodyPr/>
                    <a:lstStyle/>
                    <a:p>
                      <a:r>
                        <a:rPr lang="es-ES" sz="1600" dirty="0"/>
                        <a:t>varianza</a:t>
                      </a:r>
                    </a:p>
                  </a:txBody>
                  <a:tcPr marL="91439" marR="91439"/>
                </a:tc>
                <a:tc>
                  <a:txBody>
                    <a:bodyPr/>
                    <a:lstStyle/>
                    <a:p>
                      <a:r>
                        <a:rPr lang="es-ES" sz="1600" dirty="0"/>
                        <a:t>Desviación estándar</a:t>
                      </a:r>
                    </a:p>
                  </a:txBody>
                  <a:tcPr marL="91439" marR="91439"/>
                </a:tc>
                <a:extLst>
                  <a:ext uri="{0D108BD9-81ED-4DB2-BD59-A6C34878D82A}">
                    <a16:rowId xmlns:a16="http://schemas.microsoft.com/office/drawing/2014/main" xmlns="" val="10000"/>
                  </a:ext>
                </a:extLst>
              </a:tr>
              <a:tr h="370840">
                <a:tc>
                  <a:txBody>
                    <a:bodyPr/>
                    <a:lstStyle/>
                    <a:p>
                      <a:r>
                        <a:rPr lang="es-ES" sz="1600" dirty="0"/>
                        <a:t>1</a:t>
                      </a:r>
                    </a:p>
                  </a:txBody>
                  <a:tcPr marL="91439" marR="91439"/>
                </a:tc>
                <a:tc>
                  <a:txBody>
                    <a:bodyPr/>
                    <a:lstStyle/>
                    <a:p>
                      <a:r>
                        <a:rPr lang="es-ES" sz="1600" dirty="0"/>
                        <a:t>1,2,3</a:t>
                      </a:r>
                    </a:p>
                  </a:txBody>
                  <a:tcPr marL="91439" marR="91439"/>
                </a:tc>
                <a:tc>
                  <a:txBody>
                    <a:bodyPr/>
                    <a:lstStyle/>
                    <a:p>
                      <a:r>
                        <a:rPr lang="es-ES" sz="1600" dirty="0"/>
                        <a:t>6</a:t>
                      </a:r>
                    </a:p>
                  </a:txBody>
                  <a:tcPr marL="91439" marR="91439"/>
                </a:tc>
                <a:tc>
                  <a:txBody>
                    <a:bodyPr/>
                    <a:lstStyle/>
                    <a:p>
                      <a:r>
                        <a:rPr lang="es-ES" sz="1600" dirty="0"/>
                        <a:t>2</a:t>
                      </a:r>
                    </a:p>
                  </a:txBody>
                  <a:tcPr marL="91439" marR="91439"/>
                </a:tc>
                <a:tc>
                  <a:txBody>
                    <a:bodyPr/>
                    <a:lstStyle/>
                    <a:p>
                      <a:r>
                        <a:rPr lang="es-ES" sz="1600" dirty="0"/>
                        <a:t>2.0</a:t>
                      </a:r>
                    </a:p>
                  </a:txBody>
                  <a:tcPr marL="91439" marR="91439"/>
                </a:tc>
                <a:tc>
                  <a:txBody>
                    <a:bodyPr/>
                    <a:lstStyle/>
                    <a:p>
                      <a:r>
                        <a:rPr lang="es-ES" sz="1600" dirty="0"/>
                        <a:t>1</a:t>
                      </a:r>
                    </a:p>
                  </a:txBody>
                  <a:tcPr marL="91439" marR="91439"/>
                </a:tc>
                <a:tc>
                  <a:txBody>
                    <a:bodyPr/>
                    <a:lstStyle/>
                    <a:p>
                      <a:r>
                        <a:rPr lang="es-ES" sz="1600" dirty="0"/>
                        <a:t>1</a:t>
                      </a:r>
                    </a:p>
                  </a:txBody>
                  <a:tcPr marL="91439" marR="91439"/>
                </a:tc>
                <a:extLst>
                  <a:ext uri="{0D108BD9-81ED-4DB2-BD59-A6C34878D82A}">
                    <a16:rowId xmlns:a16="http://schemas.microsoft.com/office/drawing/2014/main" xmlns="" val="10001"/>
                  </a:ext>
                </a:extLst>
              </a:tr>
              <a:tr h="370840">
                <a:tc>
                  <a:txBody>
                    <a:bodyPr/>
                    <a:lstStyle/>
                    <a:p>
                      <a:r>
                        <a:rPr lang="es-ES" sz="1600" dirty="0"/>
                        <a:t>2</a:t>
                      </a:r>
                    </a:p>
                  </a:txBody>
                  <a:tcPr marL="91439" marR="91439"/>
                </a:tc>
                <a:tc>
                  <a:txBody>
                    <a:bodyPr/>
                    <a:lstStyle/>
                    <a:p>
                      <a:r>
                        <a:rPr lang="es-ES" sz="1600" dirty="0"/>
                        <a:t>1,2,4</a:t>
                      </a:r>
                    </a:p>
                  </a:txBody>
                  <a:tcPr marL="91439" marR="91439"/>
                </a:tc>
                <a:tc>
                  <a:txBody>
                    <a:bodyPr/>
                    <a:lstStyle/>
                    <a:p>
                      <a:r>
                        <a:rPr lang="es-ES" sz="1600" dirty="0"/>
                        <a:t>7</a:t>
                      </a:r>
                    </a:p>
                  </a:txBody>
                  <a:tcPr marL="91439" marR="91439"/>
                </a:tc>
                <a:tc>
                  <a:txBody>
                    <a:bodyPr/>
                    <a:lstStyle/>
                    <a:p>
                      <a:r>
                        <a:rPr lang="es-ES" sz="1600" dirty="0"/>
                        <a:t>2</a:t>
                      </a:r>
                    </a:p>
                  </a:txBody>
                  <a:tcPr marL="91439" marR="91439"/>
                </a:tc>
                <a:tc>
                  <a:txBody>
                    <a:bodyPr/>
                    <a:lstStyle/>
                    <a:p>
                      <a:r>
                        <a:rPr lang="es-ES" sz="1600" dirty="0"/>
                        <a:t>2.3</a:t>
                      </a:r>
                    </a:p>
                  </a:txBody>
                  <a:tcPr marL="91439" marR="91439"/>
                </a:tc>
                <a:tc>
                  <a:txBody>
                    <a:bodyPr/>
                    <a:lstStyle/>
                    <a:p>
                      <a:r>
                        <a:rPr lang="es-ES" sz="1600" dirty="0"/>
                        <a:t>2.3</a:t>
                      </a:r>
                    </a:p>
                  </a:txBody>
                  <a:tcPr marL="91439" marR="91439"/>
                </a:tc>
                <a:tc>
                  <a:txBody>
                    <a:bodyPr/>
                    <a:lstStyle/>
                    <a:p>
                      <a:r>
                        <a:rPr lang="es-ES" sz="1600" dirty="0"/>
                        <a:t>1.5</a:t>
                      </a:r>
                    </a:p>
                  </a:txBody>
                  <a:tcPr marL="91439" marR="91439"/>
                </a:tc>
                <a:extLst>
                  <a:ext uri="{0D108BD9-81ED-4DB2-BD59-A6C34878D82A}">
                    <a16:rowId xmlns:a16="http://schemas.microsoft.com/office/drawing/2014/main" xmlns="" val="10002"/>
                  </a:ext>
                </a:extLst>
              </a:tr>
              <a:tr h="370840">
                <a:tc>
                  <a:txBody>
                    <a:bodyPr/>
                    <a:lstStyle/>
                    <a:p>
                      <a:r>
                        <a:rPr lang="es-ES" sz="1600" dirty="0"/>
                        <a:t>3</a:t>
                      </a:r>
                    </a:p>
                  </a:txBody>
                  <a:tcPr marL="91439" marR="91439"/>
                </a:tc>
                <a:tc>
                  <a:txBody>
                    <a:bodyPr/>
                    <a:lstStyle/>
                    <a:p>
                      <a:r>
                        <a:rPr lang="es-ES" sz="1600" dirty="0"/>
                        <a:t>1,2,5</a:t>
                      </a:r>
                    </a:p>
                  </a:txBody>
                  <a:tcPr marL="91439" marR="91439"/>
                </a:tc>
                <a:tc>
                  <a:txBody>
                    <a:bodyPr/>
                    <a:lstStyle/>
                    <a:p>
                      <a:r>
                        <a:rPr lang="es-ES" sz="1600" dirty="0"/>
                        <a:t>8</a:t>
                      </a:r>
                    </a:p>
                  </a:txBody>
                  <a:tcPr marL="91439" marR="91439"/>
                </a:tc>
                <a:tc>
                  <a:txBody>
                    <a:bodyPr/>
                    <a:lstStyle/>
                    <a:p>
                      <a:r>
                        <a:rPr lang="es-ES" sz="1600" dirty="0"/>
                        <a:t>2</a:t>
                      </a:r>
                    </a:p>
                  </a:txBody>
                  <a:tcPr marL="91439" marR="91439"/>
                </a:tc>
                <a:tc>
                  <a:txBody>
                    <a:bodyPr/>
                    <a:lstStyle/>
                    <a:p>
                      <a:r>
                        <a:rPr lang="es-ES" sz="1600" dirty="0"/>
                        <a:t>2.7</a:t>
                      </a:r>
                    </a:p>
                  </a:txBody>
                  <a:tcPr marL="91439" marR="91439"/>
                </a:tc>
                <a:tc>
                  <a:txBody>
                    <a:bodyPr/>
                    <a:lstStyle/>
                    <a:p>
                      <a:r>
                        <a:rPr lang="es-ES" sz="1600" dirty="0"/>
                        <a:t>4.3</a:t>
                      </a:r>
                    </a:p>
                  </a:txBody>
                  <a:tcPr marL="91439" marR="91439"/>
                </a:tc>
                <a:tc>
                  <a:txBody>
                    <a:bodyPr/>
                    <a:lstStyle/>
                    <a:p>
                      <a:r>
                        <a:rPr lang="es-ES" sz="1600" dirty="0"/>
                        <a:t>2.1</a:t>
                      </a:r>
                    </a:p>
                  </a:txBody>
                  <a:tcPr marL="91439" marR="91439"/>
                </a:tc>
                <a:extLst>
                  <a:ext uri="{0D108BD9-81ED-4DB2-BD59-A6C34878D82A}">
                    <a16:rowId xmlns:a16="http://schemas.microsoft.com/office/drawing/2014/main" xmlns="" val="10003"/>
                  </a:ext>
                </a:extLst>
              </a:tr>
              <a:tr h="370840">
                <a:tc>
                  <a:txBody>
                    <a:bodyPr/>
                    <a:lstStyle/>
                    <a:p>
                      <a:r>
                        <a:rPr lang="es-ES" sz="1600" dirty="0"/>
                        <a:t>4</a:t>
                      </a:r>
                    </a:p>
                  </a:txBody>
                  <a:tcPr marL="91439" marR="91439"/>
                </a:tc>
                <a:tc>
                  <a:txBody>
                    <a:bodyPr/>
                    <a:lstStyle/>
                    <a:p>
                      <a:r>
                        <a:rPr lang="es-ES" sz="1600" dirty="0"/>
                        <a:t>1,3,4</a:t>
                      </a:r>
                    </a:p>
                  </a:txBody>
                  <a:tcPr marL="91439" marR="91439"/>
                </a:tc>
                <a:tc>
                  <a:txBody>
                    <a:bodyPr/>
                    <a:lstStyle/>
                    <a:p>
                      <a:r>
                        <a:rPr lang="es-ES" sz="1600" dirty="0"/>
                        <a:t>8</a:t>
                      </a:r>
                    </a:p>
                  </a:txBody>
                  <a:tcPr marL="91439" marR="91439"/>
                </a:tc>
                <a:tc>
                  <a:txBody>
                    <a:bodyPr/>
                    <a:lstStyle/>
                    <a:p>
                      <a:r>
                        <a:rPr lang="es-ES" sz="1600" dirty="0"/>
                        <a:t>3</a:t>
                      </a:r>
                    </a:p>
                  </a:txBody>
                  <a:tcPr marL="91439" marR="91439"/>
                </a:tc>
                <a:tc>
                  <a:txBody>
                    <a:bodyPr/>
                    <a:lstStyle/>
                    <a:p>
                      <a:r>
                        <a:rPr lang="es-ES" sz="1600" dirty="0"/>
                        <a:t>2.7</a:t>
                      </a:r>
                    </a:p>
                  </a:txBody>
                  <a:tcPr marL="91439" marR="91439"/>
                </a:tc>
                <a:tc>
                  <a:txBody>
                    <a:bodyPr/>
                    <a:lstStyle/>
                    <a:p>
                      <a:r>
                        <a:rPr lang="es-ES" sz="1600" dirty="0"/>
                        <a:t>2.3</a:t>
                      </a:r>
                    </a:p>
                  </a:txBody>
                  <a:tcPr marL="91439" marR="91439"/>
                </a:tc>
                <a:tc>
                  <a:txBody>
                    <a:bodyPr/>
                    <a:lstStyle/>
                    <a:p>
                      <a:r>
                        <a:rPr lang="es-ES" sz="1600" dirty="0"/>
                        <a:t>1.5</a:t>
                      </a:r>
                    </a:p>
                  </a:txBody>
                  <a:tcPr marL="91439" marR="91439"/>
                </a:tc>
                <a:extLst>
                  <a:ext uri="{0D108BD9-81ED-4DB2-BD59-A6C34878D82A}">
                    <a16:rowId xmlns:a16="http://schemas.microsoft.com/office/drawing/2014/main" xmlns="" val="10004"/>
                  </a:ext>
                </a:extLst>
              </a:tr>
              <a:tr h="370840">
                <a:tc>
                  <a:txBody>
                    <a:bodyPr/>
                    <a:lstStyle/>
                    <a:p>
                      <a:r>
                        <a:rPr lang="es-ES" sz="1600" dirty="0"/>
                        <a:t>5</a:t>
                      </a:r>
                    </a:p>
                  </a:txBody>
                  <a:tcPr marL="91439" marR="91439"/>
                </a:tc>
                <a:tc>
                  <a:txBody>
                    <a:bodyPr/>
                    <a:lstStyle/>
                    <a:p>
                      <a:r>
                        <a:rPr lang="es-ES" sz="1600" dirty="0"/>
                        <a:t>1,3,5</a:t>
                      </a:r>
                    </a:p>
                  </a:txBody>
                  <a:tcPr marL="91439" marR="91439"/>
                </a:tc>
                <a:tc>
                  <a:txBody>
                    <a:bodyPr/>
                    <a:lstStyle/>
                    <a:p>
                      <a:r>
                        <a:rPr lang="es-ES" sz="1600" dirty="0"/>
                        <a:t>9</a:t>
                      </a:r>
                    </a:p>
                  </a:txBody>
                  <a:tcPr marL="91439" marR="91439"/>
                </a:tc>
                <a:tc>
                  <a:txBody>
                    <a:bodyPr/>
                    <a:lstStyle/>
                    <a:p>
                      <a:r>
                        <a:rPr lang="es-ES" sz="1600" dirty="0"/>
                        <a:t>3</a:t>
                      </a:r>
                    </a:p>
                  </a:txBody>
                  <a:tcPr marL="91439" marR="91439"/>
                </a:tc>
                <a:tc>
                  <a:txBody>
                    <a:bodyPr/>
                    <a:lstStyle/>
                    <a:p>
                      <a:r>
                        <a:rPr lang="es-ES" sz="1600" dirty="0"/>
                        <a:t>3.0</a:t>
                      </a:r>
                    </a:p>
                  </a:txBody>
                  <a:tcPr marL="91439" marR="91439"/>
                </a:tc>
                <a:tc>
                  <a:txBody>
                    <a:bodyPr/>
                    <a:lstStyle/>
                    <a:p>
                      <a:r>
                        <a:rPr lang="es-ES" sz="1600" dirty="0"/>
                        <a:t>4</a:t>
                      </a:r>
                    </a:p>
                  </a:txBody>
                  <a:tcPr marL="91439" marR="91439"/>
                </a:tc>
                <a:tc>
                  <a:txBody>
                    <a:bodyPr/>
                    <a:lstStyle/>
                    <a:p>
                      <a:r>
                        <a:rPr lang="es-ES" sz="1600" dirty="0"/>
                        <a:t>2.0</a:t>
                      </a:r>
                    </a:p>
                  </a:txBody>
                  <a:tcPr marL="91439" marR="91439"/>
                </a:tc>
                <a:extLst>
                  <a:ext uri="{0D108BD9-81ED-4DB2-BD59-A6C34878D82A}">
                    <a16:rowId xmlns:a16="http://schemas.microsoft.com/office/drawing/2014/main" xmlns="" val="10005"/>
                  </a:ext>
                </a:extLst>
              </a:tr>
              <a:tr h="370840">
                <a:tc>
                  <a:txBody>
                    <a:bodyPr/>
                    <a:lstStyle/>
                    <a:p>
                      <a:r>
                        <a:rPr lang="es-ES" sz="1600" dirty="0"/>
                        <a:t>6</a:t>
                      </a:r>
                    </a:p>
                  </a:txBody>
                  <a:tcPr marL="91439" marR="91439"/>
                </a:tc>
                <a:tc>
                  <a:txBody>
                    <a:bodyPr/>
                    <a:lstStyle/>
                    <a:p>
                      <a:r>
                        <a:rPr lang="es-ES" sz="1600" dirty="0"/>
                        <a:t>1,4,5</a:t>
                      </a:r>
                    </a:p>
                  </a:txBody>
                  <a:tcPr marL="91439" marR="91439"/>
                </a:tc>
                <a:tc>
                  <a:txBody>
                    <a:bodyPr/>
                    <a:lstStyle/>
                    <a:p>
                      <a:r>
                        <a:rPr lang="es-ES" sz="1600" dirty="0"/>
                        <a:t>10</a:t>
                      </a:r>
                    </a:p>
                  </a:txBody>
                  <a:tcPr marL="91439" marR="91439"/>
                </a:tc>
                <a:tc>
                  <a:txBody>
                    <a:bodyPr/>
                    <a:lstStyle/>
                    <a:p>
                      <a:r>
                        <a:rPr lang="es-ES" sz="1600" dirty="0"/>
                        <a:t>4</a:t>
                      </a:r>
                    </a:p>
                  </a:txBody>
                  <a:tcPr marL="91439" marR="91439"/>
                </a:tc>
                <a:tc>
                  <a:txBody>
                    <a:bodyPr/>
                    <a:lstStyle/>
                    <a:p>
                      <a:r>
                        <a:rPr lang="es-ES" sz="1600" dirty="0"/>
                        <a:t>3.3</a:t>
                      </a:r>
                    </a:p>
                  </a:txBody>
                  <a:tcPr marL="91439" marR="91439"/>
                </a:tc>
                <a:tc>
                  <a:txBody>
                    <a:bodyPr/>
                    <a:lstStyle/>
                    <a:p>
                      <a:r>
                        <a:rPr lang="es-ES" sz="1600" dirty="0"/>
                        <a:t>4.3</a:t>
                      </a:r>
                    </a:p>
                  </a:txBody>
                  <a:tcPr marL="91439" marR="91439"/>
                </a:tc>
                <a:tc>
                  <a:txBody>
                    <a:bodyPr/>
                    <a:lstStyle/>
                    <a:p>
                      <a:r>
                        <a:rPr lang="es-ES" sz="1600" dirty="0"/>
                        <a:t>2.1</a:t>
                      </a:r>
                    </a:p>
                  </a:txBody>
                  <a:tcPr marL="91439" marR="91439"/>
                </a:tc>
                <a:extLst>
                  <a:ext uri="{0D108BD9-81ED-4DB2-BD59-A6C34878D82A}">
                    <a16:rowId xmlns:a16="http://schemas.microsoft.com/office/drawing/2014/main" xmlns="" val="10006"/>
                  </a:ext>
                </a:extLst>
              </a:tr>
              <a:tr h="370840">
                <a:tc>
                  <a:txBody>
                    <a:bodyPr/>
                    <a:lstStyle/>
                    <a:p>
                      <a:r>
                        <a:rPr lang="es-ES" sz="1600" dirty="0"/>
                        <a:t>7</a:t>
                      </a:r>
                    </a:p>
                  </a:txBody>
                  <a:tcPr marL="91439" marR="91439"/>
                </a:tc>
                <a:tc>
                  <a:txBody>
                    <a:bodyPr/>
                    <a:lstStyle/>
                    <a:p>
                      <a:r>
                        <a:rPr lang="es-ES" sz="1600" dirty="0"/>
                        <a:t>2,3,4</a:t>
                      </a:r>
                    </a:p>
                  </a:txBody>
                  <a:tcPr marL="91439" marR="91439"/>
                </a:tc>
                <a:tc>
                  <a:txBody>
                    <a:bodyPr/>
                    <a:lstStyle/>
                    <a:p>
                      <a:r>
                        <a:rPr lang="es-ES" sz="1600" dirty="0"/>
                        <a:t>9</a:t>
                      </a:r>
                    </a:p>
                  </a:txBody>
                  <a:tcPr marL="91439" marR="91439"/>
                </a:tc>
                <a:tc>
                  <a:txBody>
                    <a:bodyPr/>
                    <a:lstStyle/>
                    <a:p>
                      <a:r>
                        <a:rPr lang="es-ES" sz="1600" dirty="0"/>
                        <a:t>3</a:t>
                      </a:r>
                    </a:p>
                  </a:txBody>
                  <a:tcPr marL="91439" marR="91439"/>
                </a:tc>
                <a:tc>
                  <a:txBody>
                    <a:bodyPr/>
                    <a:lstStyle/>
                    <a:p>
                      <a:r>
                        <a:rPr lang="es-ES" sz="1600" dirty="0"/>
                        <a:t>3.0</a:t>
                      </a:r>
                    </a:p>
                  </a:txBody>
                  <a:tcPr marL="91439" marR="91439"/>
                </a:tc>
                <a:tc>
                  <a:txBody>
                    <a:bodyPr/>
                    <a:lstStyle/>
                    <a:p>
                      <a:r>
                        <a:rPr lang="es-ES" sz="1600" dirty="0"/>
                        <a:t>1</a:t>
                      </a:r>
                    </a:p>
                  </a:txBody>
                  <a:tcPr marL="91439" marR="91439"/>
                </a:tc>
                <a:tc>
                  <a:txBody>
                    <a:bodyPr/>
                    <a:lstStyle/>
                    <a:p>
                      <a:r>
                        <a:rPr lang="es-ES" sz="1600" dirty="0"/>
                        <a:t>1</a:t>
                      </a:r>
                    </a:p>
                  </a:txBody>
                  <a:tcPr marL="91439" marR="91439"/>
                </a:tc>
                <a:extLst>
                  <a:ext uri="{0D108BD9-81ED-4DB2-BD59-A6C34878D82A}">
                    <a16:rowId xmlns:a16="http://schemas.microsoft.com/office/drawing/2014/main" xmlns="" val="10007"/>
                  </a:ext>
                </a:extLst>
              </a:tr>
              <a:tr h="370840">
                <a:tc>
                  <a:txBody>
                    <a:bodyPr/>
                    <a:lstStyle/>
                    <a:p>
                      <a:r>
                        <a:rPr lang="es-ES" sz="1600" dirty="0"/>
                        <a:t>8</a:t>
                      </a:r>
                    </a:p>
                  </a:txBody>
                  <a:tcPr marL="91439" marR="91439"/>
                </a:tc>
                <a:tc>
                  <a:txBody>
                    <a:bodyPr/>
                    <a:lstStyle/>
                    <a:p>
                      <a:r>
                        <a:rPr lang="es-ES" sz="1600" dirty="0"/>
                        <a:t>2,3,5</a:t>
                      </a:r>
                    </a:p>
                  </a:txBody>
                  <a:tcPr marL="91439" marR="91439"/>
                </a:tc>
                <a:tc>
                  <a:txBody>
                    <a:bodyPr/>
                    <a:lstStyle/>
                    <a:p>
                      <a:r>
                        <a:rPr lang="es-ES" sz="1600" dirty="0"/>
                        <a:t>10</a:t>
                      </a:r>
                    </a:p>
                  </a:txBody>
                  <a:tcPr marL="91439" marR="91439"/>
                </a:tc>
                <a:tc>
                  <a:txBody>
                    <a:bodyPr/>
                    <a:lstStyle/>
                    <a:p>
                      <a:r>
                        <a:rPr lang="es-ES" sz="1600" dirty="0"/>
                        <a:t>3</a:t>
                      </a:r>
                    </a:p>
                  </a:txBody>
                  <a:tcPr marL="91439" marR="91439"/>
                </a:tc>
                <a:tc>
                  <a:txBody>
                    <a:bodyPr/>
                    <a:lstStyle/>
                    <a:p>
                      <a:r>
                        <a:rPr lang="es-ES" sz="1600" dirty="0"/>
                        <a:t>3.3</a:t>
                      </a:r>
                    </a:p>
                  </a:txBody>
                  <a:tcPr marL="91439" marR="91439"/>
                </a:tc>
                <a:tc>
                  <a:txBody>
                    <a:bodyPr/>
                    <a:lstStyle/>
                    <a:p>
                      <a:r>
                        <a:rPr lang="es-ES" sz="1600" dirty="0"/>
                        <a:t>2.3</a:t>
                      </a:r>
                    </a:p>
                  </a:txBody>
                  <a:tcPr marL="91439" marR="91439"/>
                </a:tc>
                <a:tc>
                  <a:txBody>
                    <a:bodyPr/>
                    <a:lstStyle/>
                    <a:p>
                      <a:r>
                        <a:rPr lang="es-ES" sz="1600" dirty="0"/>
                        <a:t>1.5</a:t>
                      </a:r>
                    </a:p>
                  </a:txBody>
                  <a:tcPr marL="91439" marR="91439"/>
                </a:tc>
                <a:extLst>
                  <a:ext uri="{0D108BD9-81ED-4DB2-BD59-A6C34878D82A}">
                    <a16:rowId xmlns:a16="http://schemas.microsoft.com/office/drawing/2014/main" xmlns="" val="10008"/>
                  </a:ext>
                </a:extLst>
              </a:tr>
              <a:tr h="370840">
                <a:tc>
                  <a:txBody>
                    <a:bodyPr/>
                    <a:lstStyle/>
                    <a:p>
                      <a:r>
                        <a:rPr lang="es-ES" sz="1600" dirty="0"/>
                        <a:t>9</a:t>
                      </a:r>
                    </a:p>
                  </a:txBody>
                  <a:tcPr marL="91439" marR="91439"/>
                </a:tc>
                <a:tc>
                  <a:txBody>
                    <a:bodyPr/>
                    <a:lstStyle/>
                    <a:p>
                      <a:r>
                        <a:rPr lang="es-ES" sz="1600" dirty="0"/>
                        <a:t>2,4,5</a:t>
                      </a:r>
                    </a:p>
                  </a:txBody>
                  <a:tcPr marL="91439" marR="91439"/>
                </a:tc>
                <a:tc>
                  <a:txBody>
                    <a:bodyPr/>
                    <a:lstStyle/>
                    <a:p>
                      <a:r>
                        <a:rPr lang="es-ES" sz="1600" dirty="0"/>
                        <a:t>11</a:t>
                      </a:r>
                    </a:p>
                  </a:txBody>
                  <a:tcPr marL="91439" marR="91439"/>
                </a:tc>
                <a:tc>
                  <a:txBody>
                    <a:bodyPr/>
                    <a:lstStyle/>
                    <a:p>
                      <a:r>
                        <a:rPr lang="es-ES" sz="1600" dirty="0"/>
                        <a:t>4</a:t>
                      </a:r>
                    </a:p>
                  </a:txBody>
                  <a:tcPr marL="91439" marR="91439"/>
                </a:tc>
                <a:tc>
                  <a:txBody>
                    <a:bodyPr/>
                    <a:lstStyle/>
                    <a:p>
                      <a:r>
                        <a:rPr lang="es-ES" sz="1600" dirty="0"/>
                        <a:t>3.7</a:t>
                      </a:r>
                    </a:p>
                  </a:txBody>
                  <a:tcPr marL="91439" marR="91439"/>
                </a:tc>
                <a:tc>
                  <a:txBody>
                    <a:bodyPr/>
                    <a:lstStyle/>
                    <a:p>
                      <a:r>
                        <a:rPr lang="es-ES" sz="1600" dirty="0"/>
                        <a:t>2.3</a:t>
                      </a:r>
                    </a:p>
                  </a:txBody>
                  <a:tcPr marL="91439" marR="91439"/>
                </a:tc>
                <a:tc>
                  <a:txBody>
                    <a:bodyPr/>
                    <a:lstStyle/>
                    <a:p>
                      <a:r>
                        <a:rPr lang="es-ES" sz="1600" dirty="0"/>
                        <a:t>1.5</a:t>
                      </a:r>
                    </a:p>
                  </a:txBody>
                  <a:tcPr marL="91439" marR="91439"/>
                </a:tc>
                <a:extLst>
                  <a:ext uri="{0D108BD9-81ED-4DB2-BD59-A6C34878D82A}">
                    <a16:rowId xmlns:a16="http://schemas.microsoft.com/office/drawing/2014/main" xmlns="" val="10009"/>
                  </a:ext>
                </a:extLst>
              </a:tr>
              <a:tr h="370840">
                <a:tc>
                  <a:txBody>
                    <a:bodyPr/>
                    <a:lstStyle/>
                    <a:p>
                      <a:r>
                        <a:rPr lang="es-ES" sz="1600" dirty="0"/>
                        <a:t>10</a:t>
                      </a:r>
                    </a:p>
                  </a:txBody>
                  <a:tcPr marL="91439" marR="91439"/>
                </a:tc>
                <a:tc>
                  <a:txBody>
                    <a:bodyPr/>
                    <a:lstStyle/>
                    <a:p>
                      <a:r>
                        <a:rPr lang="es-ES" sz="1600" dirty="0"/>
                        <a:t>3,4,5</a:t>
                      </a:r>
                    </a:p>
                  </a:txBody>
                  <a:tcPr marL="91439" marR="91439"/>
                </a:tc>
                <a:tc>
                  <a:txBody>
                    <a:bodyPr/>
                    <a:lstStyle/>
                    <a:p>
                      <a:r>
                        <a:rPr lang="es-ES" sz="1600" dirty="0"/>
                        <a:t>12</a:t>
                      </a:r>
                    </a:p>
                  </a:txBody>
                  <a:tcPr marL="91439" marR="91439"/>
                </a:tc>
                <a:tc>
                  <a:txBody>
                    <a:bodyPr/>
                    <a:lstStyle/>
                    <a:p>
                      <a:r>
                        <a:rPr lang="es-ES" sz="1600" dirty="0"/>
                        <a:t>4</a:t>
                      </a:r>
                    </a:p>
                  </a:txBody>
                  <a:tcPr marL="91439" marR="91439"/>
                </a:tc>
                <a:tc>
                  <a:txBody>
                    <a:bodyPr/>
                    <a:lstStyle/>
                    <a:p>
                      <a:r>
                        <a:rPr lang="es-ES" sz="1600" dirty="0"/>
                        <a:t>4.0</a:t>
                      </a:r>
                    </a:p>
                  </a:txBody>
                  <a:tcPr marL="91439" marR="91439"/>
                </a:tc>
                <a:tc>
                  <a:txBody>
                    <a:bodyPr/>
                    <a:lstStyle/>
                    <a:p>
                      <a:r>
                        <a:rPr lang="es-ES" sz="1600" dirty="0"/>
                        <a:t>1</a:t>
                      </a:r>
                    </a:p>
                  </a:txBody>
                  <a:tcPr marL="91439" marR="91439"/>
                </a:tc>
                <a:tc>
                  <a:txBody>
                    <a:bodyPr/>
                    <a:lstStyle/>
                    <a:p>
                      <a:r>
                        <a:rPr lang="es-ES" sz="1600" dirty="0"/>
                        <a:t>1</a:t>
                      </a:r>
                    </a:p>
                  </a:txBody>
                  <a:tcPr marL="91439" marR="91439"/>
                </a:tc>
                <a:extLst>
                  <a:ext uri="{0D108BD9-81ED-4DB2-BD59-A6C34878D82A}">
                    <a16:rowId xmlns:a16="http://schemas.microsoft.com/office/drawing/2014/main" xmlns="" val="10010"/>
                  </a:ext>
                </a:extLst>
              </a:tr>
              <a:tr h="370840">
                <a:tc>
                  <a:txBody>
                    <a:bodyPr/>
                    <a:lstStyle/>
                    <a:p>
                      <a:endParaRPr lang="es-ES" sz="1600" dirty="0"/>
                    </a:p>
                  </a:txBody>
                  <a:tcPr marL="91439" marR="91439"/>
                </a:tc>
                <a:tc>
                  <a:txBody>
                    <a:bodyPr/>
                    <a:lstStyle/>
                    <a:p>
                      <a:endParaRPr lang="es-ES" sz="1600" dirty="0"/>
                    </a:p>
                  </a:txBody>
                  <a:tcPr marL="91439" marR="91439"/>
                </a:tc>
                <a:tc>
                  <a:txBody>
                    <a:bodyPr/>
                    <a:lstStyle/>
                    <a:p>
                      <a:endParaRPr lang="es-ES" sz="1600" dirty="0"/>
                    </a:p>
                  </a:txBody>
                  <a:tcPr marL="91439" marR="91439"/>
                </a:tc>
                <a:tc>
                  <a:txBody>
                    <a:bodyPr/>
                    <a:lstStyle/>
                    <a:p>
                      <a:endParaRPr lang="es-ES" sz="1600" dirty="0"/>
                    </a:p>
                  </a:txBody>
                  <a:tcPr marL="91439" marR="91439"/>
                </a:tc>
                <a:tc>
                  <a:txBody>
                    <a:bodyPr/>
                    <a:lstStyle/>
                    <a:p>
                      <a:r>
                        <a:rPr lang="es-ES" sz="1600" dirty="0"/>
                        <a:t>3.0</a:t>
                      </a:r>
                    </a:p>
                  </a:txBody>
                  <a:tcPr marL="91439" marR="91439"/>
                </a:tc>
                <a:tc>
                  <a:txBody>
                    <a:bodyPr/>
                    <a:lstStyle/>
                    <a:p>
                      <a:r>
                        <a:rPr lang="es-ES" sz="1600" dirty="0"/>
                        <a:t>0.37</a:t>
                      </a:r>
                    </a:p>
                  </a:txBody>
                  <a:tcPr marL="91439" marR="91439"/>
                </a:tc>
                <a:tc>
                  <a:txBody>
                    <a:bodyPr/>
                    <a:lstStyle/>
                    <a:p>
                      <a:endParaRPr lang="es-ES" sz="1600" dirty="0"/>
                    </a:p>
                  </a:txBody>
                  <a:tcPr marL="91439" marR="91439"/>
                </a:tc>
                <a:extLst>
                  <a:ext uri="{0D108BD9-81ED-4DB2-BD59-A6C34878D82A}">
                    <a16:rowId xmlns:a16="http://schemas.microsoft.com/office/drawing/2014/main" xmlns="" val="10011"/>
                  </a:ext>
                </a:extLst>
              </a:tr>
            </a:tbl>
          </a:graphicData>
        </a:graphic>
      </p:graphicFrame>
      <p:pic>
        <p:nvPicPr>
          <p:cNvPr id="65645" name="3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5647" name="8 Grupo"/>
          <p:cNvGrpSpPr>
            <a:grpSpLocks/>
          </p:cNvGrpSpPr>
          <p:nvPr/>
        </p:nvGrpSpPr>
        <p:grpSpPr bwMode="auto">
          <a:xfrm>
            <a:off x="2786063" y="6072188"/>
            <a:ext cx="6215062" cy="635000"/>
            <a:chOff x="357158" y="6072206"/>
            <a:chExt cx="6215090" cy="634189"/>
          </a:xfrm>
        </p:grpSpPr>
        <p:sp>
          <p:nvSpPr>
            <p:cNvPr id="65648" name="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5649" name="8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55E42039-E514-4683-887C-8EEFC42C75B5}"/>
              </a:ext>
            </a:extLst>
          </p:cNvPr>
          <p:cNvSpPr>
            <a:spLocks noGrp="1"/>
          </p:cNvSpPr>
          <p:nvPr>
            <p:ph type="sldNum" sz="quarter" idx="12"/>
          </p:nvPr>
        </p:nvSpPr>
        <p:spPr/>
        <p:txBody>
          <a:bodyPr/>
          <a:lstStyle/>
          <a:p>
            <a:pPr>
              <a:defRPr/>
            </a:pPr>
            <a:fld id="{B853B906-A380-4D10-92C1-BB9F366D5D6D}" type="slidenum">
              <a:rPr lang="es-ES" smtClean="0"/>
              <a:pPr>
                <a:defRPr/>
              </a:pPr>
              <a:t>59</a:t>
            </a:fld>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1143000" y="1189038"/>
          <a:ext cx="7000875" cy="4311650"/>
        </p:xfrm>
        <a:graphic>
          <a:graphicData uri="http://schemas.openxmlformats.org/presentationml/2006/ole">
            <mc:AlternateContent xmlns:mc="http://schemas.openxmlformats.org/markup-compatibility/2006">
              <mc:Choice xmlns:v="urn:schemas-microsoft-com:vml" Requires="v">
                <p:oleObj spid="_x0000_s12293" name="Edraw" r:id="rId3" imgW="5904000" imgH="3627000" progId="Edraw.Document">
                  <p:embed/>
                </p:oleObj>
              </mc:Choice>
              <mc:Fallback>
                <p:oleObj name="Edraw" r:id="rId3" imgW="5904000" imgH="3627000" progId="Edraw.Document">
                  <p:embed/>
                  <p:pic>
                    <p:nvPicPr>
                      <p:cNvPr id="1126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189038"/>
                        <a:ext cx="7000875" cy="431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11267" name="Object 3"/>
              <p:cNvSpPr txBox="1"/>
              <p:nvPr/>
            </p:nvSpPr>
            <p:spPr bwMode="auto">
              <a:xfrm>
                <a:off x="2238982" y="1607344"/>
                <a:ext cx="4666035" cy="78581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acc>
                        <m:accPr>
                          <m:chr m:val="̄"/>
                          <m:ctrlPr>
                            <a:rPr lang="es-MX" sz="2800" i="1" smtClean="0">
                              <a:solidFill>
                                <a:srgbClr val="000000"/>
                              </a:solidFill>
                              <a:latin typeface="Cambria Math" panose="02040503050406030204" pitchFamily="18" charset="0"/>
                            </a:rPr>
                          </m:ctrlPr>
                        </m:accPr>
                        <m:e>
                          <m:r>
                            <a:rPr lang="es-MX" sz="2800" i="1">
                              <a:solidFill>
                                <a:srgbClr val="000000"/>
                              </a:solidFill>
                              <a:latin typeface="Cambria Math" panose="02040503050406030204" pitchFamily="18" charset="0"/>
                            </a:rPr>
                            <m:t>𝑋</m:t>
                          </m:r>
                        </m:e>
                      </m:acc>
                      <m:r>
                        <a:rPr lang="es-MX" sz="2800" i="1">
                          <a:solidFill>
                            <a:srgbClr val="000000"/>
                          </a:solidFill>
                          <a:latin typeface="Cambria Math" panose="02040503050406030204" pitchFamily="18" charset="0"/>
                        </a:rPr>
                        <m:t>=</m:t>
                      </m:r>
                      <m:r>
                        <a:rPr lang="es-MX" sz="2800" i="1" smtClean="0">
                          <a:solidFill>
                            <a:srgbClr val="000000"/>
                          </a:solidFill>
                          <a:latin typeface="Cambria Math" panose="02040503050406030204" pitchFamily="18" charset="0"/>
                          <a:ea typeface="Cambria Math" panose="02040503050406030204" pitchFamily="18" charset="0"/>
                        </a:rPr>
                        <m:t>~</m:t>
                      </m:r>
                      <m:r>
                        <a:rPr lang="es-MX" sz="2800" i="1">
                          <a:solidFill>
                            <a:srgbClr val="000000"/>
                          </a:solidFill>
                          <a:latin typeface="Cambria Math" panose="02040503050406030204" pitchFamily="18" charset="0"/>
                        </a:rPr>
                        <m:t>𝑁</m:t>
                      </m:r>
                      <m:d>
                        <m:dPr>
                          <m:ctrlPr>
                            <a:rPr lang="es-MX" sz="2800" i="1" smtClean="0">
                              <a:solidFill>
                                <a:srgbClr val="000000"/>
                              </a:solidFill>
                              <a:latin typeface="Cambria Math" panose="02040503050406030204" pitchFamily="18" charset="0"/>
                            </a:rPr>
                          </m:ctrlPr>
                        </m:dPr>
                        <m:e>
                          <m:r>
                            <a:rPr lang="es-MX" sz="2800" i="1" smtClean="0">
                              <a:solidFill>
                                <a:srgbClr val="000000"/>
                              </a:solidFill>
                              <a:latin typeface="Cambria Math" panose="02040503050406030204" pitchFamily="18" charset="0"/>
                              <a:ea typeface="Cambria Math" panose="02040503050406030204" pitchFamily="18" charset="0"/>
                            </a:rPr>
                            <m:t>𝜇</m:t>
                          </m:r>
                          <m:r>
                            <a:rPr lang="es-MX" sz="2800" b="0" i="1" smtClean="0">
                              <a:solidFill>
                                <a:srgbClr val="000000"/>
                              </a:solidFill>
                              <a:latin typeface="Cambria Math" panose="02040503050406030204" pitchFamily="18" charset="0"/>
                              <a:ea typeface="Cambria Math" panose="02040503050406030204" pitchFamily="18" charset="0"/>
                            </a:rPr>
                            <m:t>,</m:t>
                          </m:r>
                          <m:r>
                            <a:rPr lang="es-MX" sz="2800" b="0" i="1" smtClean="0">
                              <a:solidFill>
                                <a:srgbClr val="000000"/>
                              </a:solidFill>
                              <a:latin typeface="Cambria Math" panose="02040503050406030204" pitchFamily="18" charset="0"/>
                              <a:ea typeface="Cambria Math" panose="02040503050406030204" pitchFamily="18" charset="0"/>
                            </a:rPr>
                            <m:t>𝜎</m:t>
                          </m:r>
                        </m:e>
                      </m:d>
                      <m:r>
                        <m:rPr>
                          <m:nor/>
                        </m:rPr>
                        <a:rPr lang="es-MX" sz="2800" i="0">
                          <a:solidFill>
                            <a:srgbClr val="000000"/>
                          </a:solidFill>
                          <a:latin typeface="Cambria Math" panose="02040503050406030204" pitchFamily="18" charset="0"/>
                        </a:rPr>
                        <m:t> </m:t>
                      </m:r>
                      <m:r>
                        <a:rPr lang="es-MX" sz="2800" i="1" smtClean="0">
                          <a:solidFill>
                            <a:srgbClr val="000000"/>
                          </a:solidFill>
                          <a:latin typeface="Cambria Math" panose="02040503050406030204" pitchFamily="18" charset="0"/>
                          <a:ea typeface="Cambria Math" panose="02040503050406030204" pitchFamily="18" charset="0"/>
                        </a:rPr>
                        <m:t>↔</m:t>
                      </m:r>
                      <m:r>
                        <m:rPr>
                          <m:nor/>
                        </m:rPr>
                        <a:rPr lang="es-MX" sz="2800" i="0">
                          <a:solidFill>
                            <a:srgbClr val="000000"/>
                          </a:solidFill>
                          <a:latin typeface="Cambria Math" panose="02040503050406030204" pitchFamily="18" charset="0"/>
                        </a:rPr>
                        <m:t> </m:t>
                      </m:r>
                      <m:r>
                        <a:rPr lang="es-MX" sz="2800" i="1">
                          <a:solidFill>
                            <a:srgbClr val="000000"/>
                          </a:solidFill>
                          <a:latin typeface="Cambria Math" panose="02040503050406030204" pitchFamily="18" charset="0"/>
                        </a:rPr>
                        <m:t>𝑛</m:t>
                      </m:r>
                      <m:r>
                        <a:rPr lang="es-MX" sz="2800" i="1">
                          <a:solidFill>
                            <a:srgbClr val="000000"/>
                          </a:solidFill>
                          <a:latin typeface="Cambria Math" panose="02040503050406030204" pitchFamily="18" charset="0"/>
                        </a:rPr>
                        <m:t>→∞</m:t>
                      </m:r>
                    </m:oMath>
                  </m:oMathPara>
                </a14:m>
                <a:endParaRPr lang="es-MX" sz="2800" dirty="0"/>
              </a:p>
            </p:txBody>
          </p:sp>
        </mc:Choice>
        <mc:Fallback xmlns="">
          <p:sp>
            <p:nvSpPr>
              <p:cNvPr id="11267" name="Object 3"/>
              <p:cNvSpPr txBox="1">
                <a:spLocks noRot="1" noChangeAspect="1" noMove="1" noResize="1" noEditPoints="1" noAdjustHandles="1" noChangeArrowheads="1" noChangeShapeType="1" noTextEdit="1"/>
              </p:cNvSpPr>
              <p:nvPr/>
            </p:nvSpPr>
            <p:spPr bwMode="auto">
              <a:xfrm>
                <a:off x="2238982" y="1607344"/>
                <a:ext cx="4666035" cy="785812"/>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268" name="Object 4"/>
              <p:cNvSpPr txBox="1"/>
              <p:nvPr/>
            </p:nvSpPr>
            <p:spPr bwMode="auto">
              <a:xfrm>
                <a:off x="8286750" y="2928938"/>
                <a:ext cx="500063" cy="4635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oMath>
                  </m:oMathPara>
                </a14:m>
                <a:endParaRPr lang="es-MX" dirty="0"/>
              </a:p>
            </p:txBody>
          </p:sp>
        </mc:Choice>
        <mc:Fallback xmlns="">
          <p:sp>
            <p:nvSpPr>
              <p:cNvPr id="11268" name="Object 4"/>
              <p:cNvSpPr txBox="1">
                <a:spLocks noRot="1" noChangeAspect="1" noMove="1" noResize="1" noEditPoints="1" noAdjustHandles="1" noChangeArrowheads="1" noChangeShapeType="1" noTextEdit="1"/>
              </p:cNvSpPr>
              <p:nvPr/>
            </p:nvSpPr>
            <p:spPr bwMode="auto">
              <a:xfrm>
                <a:off x="8286750" y="2928938"/>
                <a:ext cx="500063" cy="4635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269" name="Object 5"/>
              <p:cNvSpPr txBox="1"/>
              <p:nvPr/>
            </p:nvSpPr>
            <p:spPr bwMode="auto">
              <a:xfrm>
                <a:off x="500063" y="2857500"/>
                <a:ext cx="465137" cy="4635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𝑃</m:t>
                          </m:r>
                        </m:e>
                      </m:acc>
                    </m:oMath>
                  </m:oMathPara>
                </a14:m>
                <a:endParaRPr lang="es-MX" dirty="0"/>
              </a:p>
            </p:txBody>
          </p:sp>
        </mc:Choice>
        <mc:Fallback xmlns="">
          <p:sp>
            <p:nvSpPr>
              <p:cNvPr id="11269" name="Object 5"/>
              <p:cNvSpPr txBox="1">
                <a:spLocks noRot="1" noChangeAspect="1" noMove="1" noResize="1" noEditPoints="1" noAdjustHandles="1" noChangeArrowheads="1" noChangeShapeType="1" noTextEdit="1"/>
              </p:cNvSpPr>
              <p:nvPr/>
            </p:nvSpPr>
            <p:spPr bwMode="auto">
              <a:xfrm>
                <a:off x="500063" y="2857500"/>
                <a:ext cx="465137" cy="4635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270" name="Object 6"/>
              <p:cNvSpPr txBox="1"/>
              <p:nvPr/>
            </p:nvSpPr>
            <p:spPr bwMode="auto">
              <a:xfrm>
                <a:off x="5429250" y="4857750"/>
                <a:ext cx="536575" cy="57150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𝑆</m:t>
                          </m:r>
                        </m:e>
                        <m:sup>
                          <m:r>
                            <a:rPr lang="es-MX" i="1">
                              <a:solidFill>
                                <a:srgbClr val="000000"/>
                              </a:solidFill>
                              <a:latin typeface="Cambria Math" panose="02040503050406030204" pitchFamily="18" charset="0"/>
                            </a:rPr>
                            <m:t>2</m:t>
                          </m:r>
                        </m:sup>
                      </m:sSup>
                    </m:oMath>
                  </m:oMathPara>
                </a14:m>
                <a:endParaRPr lang="es-MX" dirty="0"/>
              </a:p>
            </p:txBody>
          </p:sp>
        </mc:Choice>
        <mc:Fallback xmlns="">
          <p:sp>
            <p:nvSpPr>
              <p:cNvPr id="11270" name="Object 6"/>
              <p:cNvSpPr txBox="1">
                <a:spLocks noRot="1" noChangeAspect="1" noMove="1" noResize="1" noEditPoints="1" noAdjustHandles="1" noChangeArrowheads="1" noChangeShapeType="1" noTextEdit="1"/>
              </p:cNvSpPr>
              <p:nvPr/>
            </p:nvSpPr>
            <p:spPr bwMode="auto">
              <a:xfrm>
                <a:off x="5429250" y="4857750"/>
                <a:ext cx="536575" cy="571500"/>
              </a:xfrm>
              <a:prstGeom prst="rect">
                <a:avLst/>
              </a:prstGeom>
              <a:blipFill>
                <a:blip r:embed="rId8"/>
                <a:stretch>
                  <a:fillRect/>
                </a:stretch>
              </a:blipFill>
              <a:ln>
                <a:noFill/>
              </a:ln>
              <a:effectLst/>
            </p:spPr>
            <p:txBody>
              <a:bodyPr/>
              <a:lstStyle/>
              <a:p>
                <a:r>
                  <a:rPr lang="es-MX">
                    <a:noFill/>
                  </a:rPr>
                  <a:t> </a:t>
                </a:r>
              </a:p>
            </p:txBody>
          </p:sp>
        </mc:Fallback>
      </mc:AlternateContent>
      <p:pic>
        <p:nvPicPr>
          <p:cNvPr id="11271" name="6 Imagen" descr="logo a color UAEM.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7" y="114302"/>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1273" name="8 Grupo"/>
          <p:cNvGrpSpPr>
            <a:grpSpLocks/>
          </p:cNvGrpSpPr>
          <p:nvPr/>
        </p:nvGrpSpPr>
        <p:grpSpPr bwMode="auto">
          <a:xfrm>
            <a:off x="2786063" y="6072188"/>
            <a:ext cx="6215062" cy="635000"/>
            <a:chOff x="357158" y="6072206"/>
            <a:chExt cx="6215090" cy="634189"/>
          </a:xfrm>
        </p:grpSpPr>
        <p:sp>
          <p:nvSpPr>
            <p:cNvPr id="1127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1275" name="10 Imagen" descr="logomio.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050A1D7-F5CB-4182-8642-283E8EAD04F6}"/>
              </a:ext>
            </a:extLst>
          </p:cNvPr>
          <p:cNvSpPr>
            <a:spLocks noGrp="1"/>
          </p:cNvSpPr>
          <p:nvPr>
            <p:ph type="sldNum" sz="quarter" idx="12"/>
          </p:nvPr>
        </p:nvSpPr>
        <p:spPr/>
        <p:txBody>
          <a:bodyPr/>
          <a:lstStyle/>
          <a:p>
            <a:pPr>
              <a:defRPr/>
            </a:pPr>
            <a:fld id="{B853B906-A380-4D10-92C1-BB9F366D5D6D}" type="slidenum">
              <a:rPr lang="es-ES" smtClean="0"/>
              <a:pPr>
                <a:defRPr/>
              </a:pPr>
              <a:t>6</a:t>
            </a:fld>
            <a:endParaRPr lang="es-ES"/>
          </a:p>
        </p:txBody>
      </p:sp>
    </p:spTree>
    <p:extLst>
      <p:ext uri="{BB962C8B-B14F-4D97-AF65-F5344CB8AC3E}">
        <p14:creationId xmlns:p14="http://schemas.microsoft.com/office/powerpoint/2010/main" val="27762812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2 Rectángulo"/>
          <p:cNvSpPr>
            <a:spLocks noChangeArrowheads="1"/>
          </p:cNvSpPr>
          <p:nvPr/>
        </p:nvSpPr>
        <p:spPr bwMode="auto">
          <a:xfrm>
            <a:off x="468313" y="2492375"/>
            <a:ext cx="8215312" cy="2586038"/>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Ahora, vamos obtener los llamados </a:t>
            </a:r>
            <a:r>
              <a:rPr lang="es-ES" altLang="es-MX" b="1"/>
              <a:t>Estadísticos de la Muestra</a:t>
            </a:r>
            <a:r>
              <a:rPr lang="es-ES" altLang="es-MX"/>
              <a:t>, que constituyen </a:t>
            </a:r>
            <a:r>
              <a:rPr lang="es-ES" altLang="es-MX" b="1"/>
              <a:t>variables muestrales</a:t>
            </a:r>
            <a:r>
              <a:rPr lang="es-ES" altLang="es-MX"/>
              <a:t> con una determinada </a:t>
            </a:r>
            <a:r>
              <a:rPr lang="es-ES" altLang="es-MX" b="1"/>
              <a:t>distribución muestral (</a:t>
            </a:r>
            <a:r>
              <a:rPr lang="es-ES" altLang="es-MX"/>
              <a:t>la media muestral, la varianza muestral, la proporción muestral, etc.,).</a:t>
            </a:r>
          </a:p>
          <a:p>
            <a:pPr eaLnBrk="1" hangingPunct="1"/>
            <a:r>
              <a:rPr lang="es-ES" altLang="es-MX"/>
              <a:t> </a:t>
            </a:r>
          </a:p>
          <a:p>
            <a:pPr eaLnBrk="1" hangingPunct="1"/>
            <a:r>
              <a:rPr lang="es-ES" altLang="es-MX"/>
              <a:t>Cuando usamos estos </a:t>
            </a:r>
            <a:r>
              <a:rPr lang="es-ES" altLang="es-MX" b="1"/>
              <a:t>Estadísticos Muestrales</a:t>
            </a:r>
            <a:r>
              <a:rPr lang="es-ES" altLang="es-MX"/>
              <a:t> para estimar los parámetros poblacionales; lo fundamentamos teóricamente en la Ley de Grandes Números y el Teorema del Límite Central, dos grandes teoremas de la Estadística. </a:t>
            </a:r>
          </a:p>
          <a:p>
            <a:pPr eaLnBrk="1" hangingPunct="1"/>
            <a:r>
              <a:rPr lang="es-ES" altLang="es-MX"/>
              <a:t> </a:t>
            </a:r>
          </a:p>
        </p:txBody>
      </p:sp>
      <p:pic>
        <p:nvPicPr>
          <p:cNvPr id="66563" name="4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185737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6565" name="8 Grupo"/>
          <p:cNvGrpSpPr>
            <a:grpSpLocks/>
          </p:cNvGrpSpPr>
          <p:nvPr/>
        </p:nvGrpSpPr>
        <p:grpSpPr bwMode="auto">
          <a:xfrm>
            <a:off x="2786063" y="6072188"/>
            <a:ext cx="6215062" cy="635000"/>
            <a:chOff x="357158" y="6072206"/>
            <a:chExt cx="6215090" cy="634189"/>
          </a:xfrm>
        </p:grpSpPr>
        <p:sp>
          <p:nvSpPr>
            <p:cNvPr id="66566" name="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6567" name="8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D4102775-A1D0-4FB2-BAE4-012918E158D8}"/>
              </a:ext>
            </a:extLst>
          </p:cNvPr>
          <p:cNvSpPr>
            <a:spLocks noGrp="1"/>
          </p:cNvSpPr>
          <p:nvPr>
            <p:ph type="sldNum" sz="quarter" idx="12"/>
          </p:nvPr>
        </p:nvSpPr>
        <p:spPr/>
        <p:txBody>
          <a:bodyPr/>
          <a:lstStyle/>
          <a:p>
            <a:pPr>
              <a:defRPr/>
            </a:pPr>
            <a:fld id="{B853B906-A380-4D10-92C1-BB9F366D5D6D}" type="slidenum">
              <a:rPr lang="es-ES" smtClean="0"/>
              <a:pPr>
                <a:defRPr/>
              </a:pPr>
              <a:t>60</a:t>
            </a:fld>
            <a:endParaRPr lang="es-E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3 Rectángulo"/>
          <p:cNvSpPr>
            <a:spLocks noChangeArrowheads="1"/>
          </p:cNvSpPr>
          <p:nvPr/>
        </p:nvSpPr>
        <p:spPr bwMode="auto">
          <a:xfrm>
            <a:off x="525463" y="2781300"/>
            <a:ext cx="8208962" cy="2954338"/>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a:t>A continuación, usamos Minitab </a:t>
            </a:r>
          </a:p>
          <a:p>
            <a:pPr eaLnBrk="1" hangingPunct="1"/>
            <a:endParaRPr lang="es-ES" altLang="es-MX" sz="2800"/>
          </a:p>
          <a:p>
            <a:pPr eaLnBrk="1" hangingPunct="1"/>
            <a:r>
              <a:rPr lang="es-ES" altLang="es-MX" sz="2800"/>
              <a:t> </a:t>
            </a:r>
          </a:p>
          <a:p>
            <a:pPr eaLnBrk="1" hangingPunct="1"/>
            <a:r>
              <a:rPr lang="es-ES" altLang="es-MX" sz="2800"/>
              <a:t>Vamos a generar 100 valores en la columna C1, de 1 a 100, que indicará el i-ésimo elemento de la población, de tamaño 100; es decir N = 100.</a:t>
            </a:r>
          </a:p>
          <a:p>
            <a:pPr eaLnBrk="1" hangingPunct="1"/>
            <a:r>
              <a:rPr lang="es-ES" altLang="es-MX"/>
              <a:t> </a:t>
            </a:r>
          </a:p>
        </p:txBody>
      </p:sp>
      <p:pic>
        <p:nvPicPr>
          <p:cNvPr id="67587" name="4 Imagen" descr="minitab-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26125" y="1196975"/>
            <a:ext cx="287972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4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185737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7590" name="8 Grupo"/>
          <p:cNvGrpSpPr>
            <a:grpSpLocks/>
          </p:cNvGrpSpPr>
          <p:nvPr/>
        </p:nvGrpSpPr>
        <p:grpSpPr bwMode="auto">
          <a:xfrm>
            <a:off x="2786063" y="6072188"/>
            <a:ext cx="6215062" cy="635000"/>
            <a:chOff x="357158" y="6072206"/>
            <a:chExt cx="6215090" cy="634189"/>
          </a:xfrm>
        </p:grpSpPr>
        <p:sp>
          <p:nvSpPr>
            <p:cNvPr id="67591" name="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7592" name="8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165EB397-4594-4C75-B415-D64CA3E5C485}"/>
              </a:ext>
            </a:extLst>
          </p:cNvPr>
          <p:cNvSpPr>
            <a:spLocks noGrp="1"/>
          </p:cNvSpPr>
          <p:nvPr>
            <p:ph type="sldNum" sz="quarter" idx="12"/>
          </p:nvPr>
        </p:nvSpPr>
        <p:spPr/>
        <p:txBody>
          <a:bodyPr/>
          <a:lstStyle/>
          <a:p>
            <a:pPr>
              <a:defRPr/>
            </a:pPr>
            <a:fld id="{B853B906-A380-4D10-92C1-BB9F366D5D6D}" type="slidenum">
              <a:rPr lang="es-ES" smtClean="0"/>
              <a:pPr>
                <a:defRPr/>
              </a:pPr>
              <a:t>61</a:t>
            </a:fld>
            <a:endParaRPr lang="es-E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Rectángulo"/>
          <p:cNvSpPr>
            <a:spLocks noChangeArrowheads="1"/>
          </p:cNvSpPr>
          <p:nvPr/>
        </p:nvSpPr>
        <p:spPr bwMode="auto">
          <a:xfrm>
            <a:off x="266700" y="973138"/>
            <a:ext cx="85010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400"/>
              <a:t>Pasos: </a:t>
            </a:r>
          </a:p>
          <a:p>
            <a:pPr eaLnBrk="1" hangingPunct="1"/>
            <a:r>
              <a:rPr lang="es-ES" altLang="es-MX" sz="2400" b="1"/>
              <a:t>Paso 1</a:t>
            </a:r>
            <a:r>
              <a:rPr lang="es-ES" altLang="es-MX" sz="2400"/>
              <a:t>: </a:t>
            </a:r>
            <a:r>
              <a:rPr lang="es-ES" altLang="es-MX" sz="2400" b="1"/>
              <a:t>/Calc/Make patterned data/Simple of set numbers/</a:t>
            </a:r>
          </a:p>
          <a:p>
            <a:pPr eaLnBrk="1" hangingPunct="1"/>
            <a:r>
              <a:rPr lang="es-ES" altLang="es-MX" sz="2400"/>
              <a:t>             Valor inicial: 1 </a:t>
            </a:r>
          </a:p>
          <a:p>
            <a:pPr eaLnBrk="1" hangingPunct="1"/>
            <a:r>
              <a:rPr lang="es-ES" altLang="es-MX" sz="2400"/>
              <a:t>             Valor final: 100. </a:t>
            </a:r>
          </a:p>
          <a:p>
            <a:pPr eaLnBrk="1" hangingPunct="1"/>
            <a:r>
              <a:rPr lang="es-ES" altLang="es-MX" sz="2400"/>
              <a:t>             Incrementos: 1. </a:t>
            </a:r>
          </a:p>
        </p:txBody>
      </p:sp>
      <p:pic>
        <p:nvPicPr>
          <p:cNvPr id="68611" name="13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6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8613" name="8 Grupo"/>
          <p:cNvGrpSpPr>
            <a:grpSpLocks/>
          </p:cNvGrpSpPr>
          <p:nvPr/>
        </p:nvGrpSpPr>
        <p:grpSpPr bwMode="auto">
          <a:xfrm>
            <a:off x="2786063" y="6072188"/>
            <a:ext cx="6215062" cy="635000"/>
            <a:chOff x="357158" y="6072206"/>
            <a:chExt cx="6215090" cy="634189"/>
          </a:xfrm>
        </p:grpSpPr>
        <p:sp>
          <p:nvSpPr>
            <p:cNvPr id="68615" name="1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8616" name="2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8614" name="1 Rectángulo"/>
          <p:cNvSpPr>
            <a:spLocks noChangeArrowheads="1"/>
          </p:cNvSpPr>
          <p:nvPr/>
        </p:nvSpPr>
        <p:spPr bwMode="auto">
          <a:xfrm>
            <a:off x="207963" y="3617913"/>
            <a:ext cx="817721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400" b="1"/>
              <a:t>Paso 2</a:t>
            </a:r>
            <a:r>
              <a:rPr lang="es-ES" altLang="es-MX" sz="2400"/>
              <a:t>: En la columna C2 vamos a generar aleatoriamente las notas vigesimales de 100 alumnos de un determinado colegio. Supongamos que las notas van de 05 a 18. </a:t>
            </a:r>
          </a:p>
          <a:p>
            <a:pPr eaLnBrk="1" hangingPunct="1"/>
            <a:r>
              <a:rPr lang="es-ES" altLang="es-MX" sz="2400" b="1"/>
              <a:t>Secuencia:/Calc/Random data/Integer/ </a:t>
            </a:r>
          </a:p>
          <a:p>
            <a:pPr eaLnBrk="1" hangingPunct="1"/>
            <a:r>
              <a:rPr lang="es-ES" altLang="es-MX" sz="2400"/>
              <a:t> </a:t>
            </a:r>
          </a:p>
        </p:txBody>
      </p:sp>
      <p:sp>
        <p:nvSpPr>
          <p:cNvPr id="2" name="Marcador de número de diapositiva 1">
            <a:extLst>
              <a:ext uri="{FF2B5EF4-FFF2-40B4-BE49-F238E27FC236}">
                <a16:creationId xmlns:a16="http://schemas.microsoft.com/office/drawing/2014/main" xmlns="" id="{DE7C70F3-1EC4-49B5-87F8-01DF4BCA8FE8}"/>
              </a:ext>
            </a:extLst>
          </p:cNvPr>
          <p:cNvSpPr>
            <a:spLocks noGrp="1"/>
          </p:cNvSpPr>
          <p:nvPr>
            <p:ph type="sldNum" sz="quarter" idx="12"/>
          </p:nvPr>
        </p:nvSpPr>
        <p:spPr/>
        <p:txBody>
          <a:bodyPr/>
          <a:lstStyle/>
          <a:p>
            <a:pPr>
              <a:defRPr/>
            </a:pPr>
            <a:fld id="{B853B906-A380-4D10-92C1-BB9F366D5D6D}" type="slidenum">
              <a:rPr lang="es-ES" smtClean="0"/>
              <a:pPr>
                <a:defRPr/>
              </a:pPr>
              <a:t>62</a:t>
            </a:fld>
            <a:endParaRPr lang="es-E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2 Imagen" descr="muetra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2343150"/>
            <a:ext cx="371475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3 CuadroTexto"/>
          <p:cNvSpPr txBox="1">
            <a:spLocks noChangeArrowheads="1"/>
          </p:cNvSpPr>
          <p:nvPr/>
        </p:nvSpPr>
        <p:spPr bwMode="auto">
          <a:xfrm>
            <a:off x="3478213" y="1516063"/>
            <a:ext cx="5699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100</a:t>
            </a:r>
          </a:p>
        </p:txBody>
      </p:sp>
      <p:sp>
        <p:nvSpPr>
          <p:cNvPr id="69636" name="4 CuadroTexto"/>
          <p:cNvSpPr txBox="1">
            <a:spLocks noChangeArrowheads="1"/>
          </p:cNvSpPr>
          <p:nvPr/>
        </p:nvSpPr>
        <p:spPr bwMode="auto">
          <a:xfrm>
            <a:off x="3475038" y="2886075"/>
            <a:ext cx="47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C2</a:t>
            </a:r>
          </a:p>
        </p:txBody>
      </p:sp>
      <p:sp>
        <p:nvSpPr>
          <p:cNvPr id="69637" name="5 CuadroTexto"/>
          <p:cNvSpPr txBox="1">
            <a:spLocks noChangeArrowheads="1"/>
          </p:cNvSpPr>
          <p:nvPr/>
        </p:nvSpPr>
        <p:spPr bwMode="auto">
          <a:xfrm>
            <a:off x="3714750" y="51435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05</a:t>
            </a:r>
          </a:p>
        </p:txBody>
      </p:sp>
      <p:sp>
        <p:nvSpPr>
          <p:cNvPr id="69638" name="6 CuadroTexto"/>
          <p:cNvSpPr txBox="1">
            <a:spLocks noChangeArrowheads="1"/>
          </p:cNvSpPr>
          <p:nvPr/>
        </p:nvSpPr>
        <p:spPr bwMode="auto">
          <a:xfrm>
            <a:off x="3714750" y="5572125"/>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18</a:t>
            </a:r>
          </a:p>
        </p:txBody>
      </p:sp>
      <p:cxnSp>
        <p:nvCxnSpPr>
          <p:cNvPr id="9" name="8 Conector recto de flecha"/>
          <p:cNvCxnSpPr>
            <a:stCxn id="69635" idx="3"/>
          </p:cNvCxnSpPr>
          <p:nvPr/>
        </p:nvCxnSpPr>
        <p:spPr>
          <a:xfrm>
            <a:off x="4048125" y="1700213"/>
            <a:ext cx="2667000" cy="93662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69636" idx="3"/>
          </p:cNvCxnSpPr>
          <p:nvPr/>
        </p:nvCxnSpPr>
        <p:spPr>
          <a:xfrm>
            <a:off x="3954463" y="3070225"/>
            <a:ext cx="224631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69637" idx="3"/>
          </p:cNvCxnSpPr>
          <p:nvPr/>
        </p:nvCxnSpPr>
        <p:spPr>
          <a:xfrm flipV="1">
            <a:off x="4156075" y="4043363"/>
            <a:ext cx="2863850" cy="12858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69638" idx="3"/>
          </p:cNvCxnSpPr>
          <p:nvPr/>
        </p:nvCxnSpPr>
        <p:spPr>
          <a:xfrm flipV="1">
            <a:off x="4156075" y="4192588"/>
            <a:ext cx="2946400" cy="15652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9643" name="18 Imagen" descr="flechasadelante.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71688" y="3421063"/>
            <a:ext cx="1524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19 Rectángulo"/>
          <p:cNvSpPr/>
          <p:nvPr/>
        </p:nvSpPr>
        <p:spPr>
          <a:xfrm>
            <a:off x="357188" y="3233738"/>
            <a:ext cx="1785937" cy="1200150"/>
          </a:xfrm>
          <a:prstGeom prst="rect">
            <a:avLst/>
          </a:prstGeom>
          <a:blipFill>
            <a:blip r:embed="rId4"/>
            <a:tile tx="0" ty="0" sx="100000" sy="100000" flip="none" algn="tl"/>
          </a:blipFill>
          <a:ln>
            <a:solidFill>
              <a:schemeClr val="accent4">
                <a:lumMod val="50000"/>
              </a:schemeClr>
            </a:solidFill>
          </a:ln>
        </p:spPr>
        <p:txBody>
          <a:bodyPr>
            <a:spAutoFit/>
          </a:bodyPr>
          <a:lstStyle/>
          <a:p>
            <a:pPr>
              <a:defRPr/>
            </a:pPr>
            <a:r>
              <a:rPr lang="es-ES" dirty="0">
                <a:solidFill>
                  <a:schemeClr val="bg1"/>
                </a:solidFill>
              </a:rPr>
              <a:t>En la ventana </a:t>
            </a:r>
          </a:p>
          <a:p>
            <a:pPr>
              <a:defRPr/>
            </a:pPr>
            <a:r>
              <a:rPr lang="es-ES" dirty="0">
                <a:solidFill>
                  <a:schemeClr val="bg1"/>
                </a:solidFill>
              </a:rPr>
              <a:t>debemos </a:t>
            </a:r>
          </a:p>
          <a:p>
            <a:pPr>
              <a:defRPr/>
            </a:pPr>
            <a:r>
              <a:rPr lang="es-ES" dirty="0">
                <a:solidFill>
                  <a:schemeClr val="bg1"/>
                </a:solidFill>
              </a:rPr>
              <a:t>ingresar</a:t>
            </a:r>
          </a:p>
          <a:p>
            <a:pPr>
              <a:defRPr/>
            </a:pPr>
            <a:r>
              <a:rPr lang="es-ES" dirty="0">
                <a:solidFill>
                  <a:schemeClr val="bg1"/>
                </a:solidFill>
              </a:rPr>
              <a:t> los datos </a:t>
            </a:r>
          </a:p>
        </p:txBody>
      </p:sp>
      <p:pic>
        <p:nvPicPr>
          <p:cNvPr id="69645" name="13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6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69647" name="8 Grupo"/>
          <p:cNvGrpSpPr>
            <a:grpSpLocks/>
          </p:cNvGrpSpPr>
          <p:nvPr/>
        </p:nvGrpSpPr>
        <p:grpSpPr bwMode="auto">
          <a:xfrm>
            <a:off x="2786063" y="6072188"/>
            <a:ext cx="6215062" cy="635000"/>
            <a:chOff x="357158" y="6072206"/>
            <a:chExt cx="6215090" cy="634189"/>
          </a:xfrm>
        </p:grpSpPr>
        <p:sp>
          <p:nvSpPr>
            <p:cNvPr id="69648" name="1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69649" name="20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D1EA2A24-2B89-405B-8028-5BDE4DDE2CF7}"/>
              </a:ext>
            </a:extLst>
          </p:cNvPr>
          <p:cNvSpPr>
            <a:spLocks noGrp="1"/>
          </p:cNvSpPr>
          <p:nvPr>
            <p:ph type="sldNum" sz="quarter" idx="12"/>
          </p:nvPr>
        </p:nvSpPr>
        <p:spPr/>
        <p:txBody>
          <a:bodyPr/>
          <a:lstStyle/>
          <a:p>
            <a:pPr>
              <a:defRPr/>
            </a:pPr>
            <a:fld id="{B853B906-A380-4D10-92C1-BB9F366D5D6D}" type="slidenum">
              <a:rPr lang="es-ES" smtClean="0"/>
              <a:pPr>
                <a:defRPr/>
              </a:pPr>
              <a:t>63</a:t>
            </a:fld>
            <a:endParaRPr lang="es-E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2 Imagen" descr="a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6613" y="1646238"/>
            <a:ext cx="7264400" cy="451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4 Rectángulo"/>
          <p:cNvSpPr>
            <a:spLocks noChangeArrowheads="1"/>
          </p:cNvSpPr>
          <p:nvPr/>
        </p:nvSpPr>
        <p:spPr bwMode="auto">
          <a:xfrm>
            <a:off x="306388" y="998538"/>
            <a:ext cx="86915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u="sng"/>
              <a:t>Primera muestra para la columna C3 (Obs 01):</a:t>
            </a:r>
            <a:r>
              <a:rPr lang="es-ES" altLang="es-MX"/>
              <a:t> La variable está en la columna C2  ó X. La almacenaremos en   C3  ú Obs 01. </a:t>
            </a:r>
          </a:p>
        </p:txBody>
      </p:sp>
      <p:pic>
        <p:nvPicPr>
          <p:cNvPr id="70660" name="6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0662" name="8 Grupo"/>
          <p:cNvGrpSpPr>
            <a:grpSpLocks/>
          </p:cNvGrpSpPr>
          <p:nvPr/>
        </p:nvGrpSpPr>
        <p:grpSpPr bwMode="auto">
          <a:xfrm>
            <a:off x="2786063" y="6072188"/>
            <a:ext cx="6215062" cy="635000"/>
            <a:chOff x="357158" y="6072206"/>
            <a:chExt cx="6215090" cy="634189"/>
          </a:xfrm>
        </p:grpSpPr>
        <p:sp>
          <p:nvSpPr>
            <p:cNvPr id="70663"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0664" name="10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EBF7CF81-F617-4014-97C2-3FD29E05367A}"/>
              </a:ext>
            </a:extLst>
          </p:cNvPr>
          <p:cNvSpPr>
            <a:spLocks noGrp="1"/>
          </p:cNvSpPr>
          <p:nvPr>
            <p:ph type="sldNum" sz="quarter" idx="12"/>
          </p:nvPr>
        </p:nvSpPr>
        <p:spPr/>
        <p:txBody>
          <a:bodyPr/>
          <a:lstStyle/>
          <a:p>
            <a:pPr>
              <a:defRPr/>
            </a:pPr>
            <a:fld id="{B853B906-A380-4D10-92C1-BB9F366D5D6D}" type="slidenum">
              <a:rPr lang="es-ES" smtClean="0"/>
              <a:pPr>
                <a:defRPr/>
              </a:pPr>
              <a:t>64</a:t>
            </a:fld>
            <a:endParaRPr lang="es-E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5 Rectángulo"/>
          <p:cNvSpPr>
            <a:spLocks noChangeArrowheads="1"/>
          </p:cNvSpPr>
          <p:nvPr/>
        </p:nvSpPr>
        <p:spPr bwMode="auto">
          <a:xfrm>
            <a:off x="214313" y="1125538"/>
            <a:ext cx="850106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b="1"/>
              <a:t> </a:t>
            </a:r>
            <a:r>
              <a:rPr lang="es-ES" altLang="es-MX" sz="2800" b="1"/>
              <a:t>Secuencia: /Calc/Random data/Sample from columns/Sample 36 rows/</a:t>
            </a:r>
            <a:endParaRPr lang="es-ES" altLang="es-MX" sz="2800"/>
          </a:p>
          <a:p>
            <a:pPr eaLnBrk="1" hangingPunct="1"/>
            <a:r>
              <a:rPr lang="es-ES" altLang="es-MX" sz="2800"/>
              <a:t> </a:t>
            </a:r>
          </a:p>
          <a:p>
            <a:pPr eaLnBrk="1" hangingPunct="1"/>
            <a:r>
              <a:rPr lang="es-ES" altLang="es-MX" sz="2800"/>
              <a:t>Las otras muestras: Repetir para las otras columnas,C4,C5,C6 y C7, de la misma forma (parte de lo cual se muestra en la figura anterior).</a:t>
            </a:r>
          </a:p>
        </p:txBody>
      </p:sp>
      <p:pic>
        <p:nvPicPr>
          <p:cNvPr id="71683"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1685" name="8 Grupo"/>
          <p:cNvGrpSpPr>
            <a:grpSpLocks/>
          </p:cNvGrpSpPr>
          <p:nvPr/>
        </p:nvGrpSpPr>
        <p:grpSpPr bwMode="auto">
          <a:xfrm>
            <a:off x="2786063" y="6072188"/>
            <a:ext cx="6215062" cy="635000"/>
            <a:chOff x="357158" y="6072206"/>
            <a:chExt cx="6215090" cy="634189"/>
          </a:xfrm>
        </p:grpSpPr>
        <p:sp>
          <p:nvSpPr>
            <p:cNvPr id="71686"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1687"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169D7A4-EC00-4611-905D-5659FFBED130}"/>
              </a:ext>
            </a:extLst>
          </p:cNvPr>
          <p:cNvSpPr>
            <a:spLocks noGrp="1"/>
          </p:cNvSpPr>
          <p:nvPr>
            <p:ph type="sldNum" sz="quarter" idx="12"/>
          </p:nvPr>
        </p:nvSpPr>
        <p:spPr/>
        <p:txBody>
          <a:bodyPr/>
          <a:lstStyle/>
          <a:p>
            <a:pPr>
              <a:defRPr/>
            </a:pPr>
            <a:fld id="{B853B906-A380-4D10-92C1-BB9F366D5D6D}" type="slidenum">
              <a:rPr lang="es-ES" smtClean="0"/>
              <a:pPr>
                <a:defRPr/>
              </a:pPr>
              <a:t>65</a:t>
            </a:fld>
            <a:endParaRPr lang="es-E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Rectángulo"/>
          <p:cNvSpPr>
            <a:spLocks noChangeArrowheads="1"/>
          </p:cNvSpPr>
          <p:nvPr/>
        </p:nvSpPr>
        <p:spPr bwMode="auto">
          <a:xfrm>
            <a:off x="428625" y="928688"/>
            <a:ext cx="828675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b="1"/>
              <a:t>Paso 3: </a:t>
            </a:r>
            <a:r>
              <a:rPr lang="es-ES" altLang="es-MX" sz="2800"/>
              <a:t>Obtención de la media y desviación estándar de la muestra:</a:t>
            </a:r>
          </a:p>
          <a:p>
            <a:pPr eaLnBrk="1" hangingPunct="1"/>
            <a:r>
              <a:rPr lang="es-ES" altLang="es-MX" sz="2800"/>
              <a:t> </a:t>
            </a:r>
            <a:r>
              <a:rPr lang="es-ES" altLang="es-MX" sz="2800" b="1"/>
              <a:t>Secuencia:/Stat/Basic statistics/Display descriptive statistics/ </a:t>
            </a:r>
            <a:r>
              <a:rPr lang="es-ES" altLang="es-MX" sz="2800"/>
              <a:t>La media, 11.92  y la desviación estándar, 3.892, se muestra en las primeras líneas de la salida</a:t>
            </a:r>
          </a:p>
        </p:txBody>
      </p:sp>
      <p:sp>
        <p:nvSpPr>
          <p:cNvPr id="72707" name="3 Rectángulo"/>
          <p:cNvSpPr>
            <a:spLocks noChangeArrowheads="1"/>
          </p:cNvSpPr>
          <p:nvPr/>
        </p:nvSpPr>
        <p:spPr bwMode="auto">
          <a:xfrm>
            <a:off x="500063" y="4240213"/>
            <a:ext cx="810418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b="1"/>
              <a:t>Paso 4</a:t>
            </a:r>
            <a:r>
              <a:rPr lang="es-ES" altLang="es-MX" sz="2800"/>
              <a:t>: Ahora vamos a extraer 5 muestras aleatorias de tamaño 36 que las  almacenaremos en  las columnas C3 – C7:</a:t>
            </a:r>
          </a:p>
        </p:txBody>
      </p:sp>
      <p:sp>
        <p:nvSpPr>
          <p:cNvPr id="72708" name="5 Rectángulo"/>
          <p:cNvSpPr>
            <a:spLocks noChangeArrowheads="1"/>
          </p:cNvSpPr>
          <p:nvPr/>
        </p:nvSpPr>
        <p:spPr bwMode="auto">
          <a:xfrm>
            <a:off x="500063" y="5000625"/>
            <a:ext cx="8501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b="1"/>
              <a:t> </a:t>
            </a:r>
            <a:endParaRPr lang="es-ES" altLang="es-MX"/>
          </a:p>
        </p:txBody>
      </p:sp>
      <p:pic>
        <p:nvPicPr>
          <p:cNvPr id="72709"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35743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2711" name="8 Grupo"/>
          <p:cNvGrpSpPr>
            <a:grpSpLocks/>
          </p:cNvGrpSpPr>
          <p:nvPr/>
        </p:nvGrpSpPr>
        <p:grpSpPr bwMode="auto">
          <a:xfrm>
            <a:off x="2786063" y="6072188"/>
            <a:ext cx="6215062" cy="635000"/>
            <a:chOff x="357158" y="6072206"/>
            <a:chExt cx="6215090" cy="634189"/>
          </a:xfrm>
        </p:grpSpPr>
        <p:sp>
          <p:nvSpPr>
            <p:cNvPr id="72712"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2713"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694DEB45-7799-4C8B-AD45-DC51D26AD2E1}"/>
              </a:ext>
            </a:extLst>
          </p:cNvPr>
          <p:cNvSpPr>
            <a:spLocks noGrp="1"/>
          </p:cNvSpPr>
          <p:nvPr>
            <p:ph type="sldNum" sz="quarter" idx="12"/>
          </p:nvPr>
        </p:nvSpPr>
        <p:spPr/>
        <p:txBody>
          <a:bodyPr/>
          <a:lstStyle/>
          <a:p>
            <a:pPr>
              <a:defRPr/>
            </a:pPr>
            <a:fld id="{B853B906-A380-4D10-92C1-BB9F366D5D6D}" type="slidenum">
              <a:rPr lang="es-ES" smtClean="0"/>
              <a:pPr>
                <a:defRPr/>
              </a:pPr>
              <a:t>66</a:t>
            </a:fld>
            <a:endParaRPr lang="es-E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Rectángulo"/>
          <p:cNvSpPr>
            <a:spLocks noChangeArrowheads="1"/>
          </p:cNvSpPr>
          <p:nvPr/>
        </p:nvSpPr>
        <p:spPr bwMode="auto">
          <a:xfrm>
            <a:off x="214313" y="1166813"/>
            <a:ext cx="8786812"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b="1"/>
              <a:t>Paso 5</a:t>
            </a:r>
            <a:r>
              <a:rPr lang="es-ES" altLang="es-MX" sz="2800"/>
              <a:t>: Calcular la media de cada una de estas muestras: </a:t>
            </a:r>
          </a:p>
          <a:p>
            <a:pPr eaLnBrk="1" hangingPunct="1"/>
            <a:r>
              <a:rPr lang="es-ES" altLang="es-MX" sz="2800"/>
              <a:t>             Las medias por fila, la que se dispone en la columna C8</a:t>
            </a:r>
          </a:p>
          <a:p>
            <a:pPr eaLnBrk="1" hangingPunct="1"/>
            <a:r>
              <a:rPr lang="es-ES" altLang="es-MX" sz="2800"/>
              <a:t>             Las medias por columna (que no se ve) son: 11.0278, 12.5278, 12.2222,     11.2222 y 10.8333, para las 5 muestras. </a:t>
            </a:r>
          </a:p>
          <a:p>
            <a:pPr eaLnBrk="1" hangingPunct="1"/>
            <a:r>
              <a:rPr lang="es-ES" altLang="es-MX" sz="2800"/>
              <a:t> </a:t>
            </a:r>
          </a:p>
          <a:p>
            <a:pPr eaLnBrk="1" hangingPunct="1"/>
            <a:r>
              <a:rPr lang="es-ES" altLang="es-MX" sz="2800" b="1"/>
              <a:t>Paso 6</a:t>
            </a:r>
            <a:r>
              <a:rPr lang="es-ES" altLang="es-MX" sz="2800"/>
              <a:t>: Calcular la </a:t>
            </a:r>
            <a:r>
              <a:rPr lang="es-ES" altLang="es-MX" sz="2800" b="1"/>
              <a:t>media muestral de medias muestrales: </a:t>
            </a:r>
            <a:r>
              <a:rPr lang="es-ES" altLang="es-MX" sz="2800"/>
              <a:t>este  valor es 11.5667, (ver celda C10(3) y en la hoja de trabajo, encerrada en una elipse.</a:t>
            </a:r>
          </a:p>
          <a:p>
            <a:pPr eaLnBrk="1" hangingPunct="1"/>
            <a:r>
              <a:rPr lang="es-ES" altLang="es-MX" sz="2800"/>
              <a:t> </a:t>
            </a:r>
          </a:p>
        </p:txBody>
      </p:sp>
      <p:grpSp>
        <p:nvGrpSpPr>
          <p:cNvPr id="73731" name="8 Grupo"/>
          <p:cNvGrpSpPr>
            <a:grpSpLocks/>
          </p:cNvGrpSpPr>
          <p:nvPr/>
        </p:nvGrpSpPr>
        <p:grpSpPr bwMode="auto">
          <a:xfrm>
            <a:off x="2786063" y="6072188"/>
            <a:ext cx="6215062" cy="635000"/>
            <a:chOff x="357158" y="6072206"/>
            <a:chExt cx="6215090" cy="634189"/>
          </a:xfrm>
        </p:grpSpPr>
        <p:sp>
          <p:nvSpPr>
            <p:cNvPr id="73734" name="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3735" name="7 Imagen" descr="logomi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3732" name="8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2" name="Marcador de número de diapositiva 1">
            <a:extLst>
              <a:ext uri="{FF2B5EF4-FFF2-40B4-BE49-F238E27FC236}">
                <a16:creationId xmlns:a16="http://schemas.microsoft.com/office/drawing/2014/main" xmlns="" id="{14D4CF15-42AD-4AAA-BAB9-6C997A03DCFB}"/>
              </a:ext>
            </a:extLst>
          </p:cNvPr>
          <p:cNvSpPr>
            <a:spLocks noGrp="1"/>
          </p:cNvSpPr>
          <p:nvPr>
            <p:ph type="sldNum" sz="quarter" idx="12"/>
          </p:nvPr>
        </p:nvSpPr>
        <p:spPr/>
        <p:txBody>
          <a:bodyPr/>
          <a:lstStyle/>
          <a:p>
            <a:pPr>
              <a:defRPr/>
            </a:pPr>
            <a:fld id="{B853B906-A380-4D10-92C1-BB9F366D5D6D}" type="slidenum">
              <a:rPr lang="es-ES" smtClean="0"/>
              <a:pPr>
                <a:defRPr/>
              </a:pPr>
              <a:t>67</a:t>
            </a:fld>
            <a:endParaRPr lang="es-E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Rectángulo"/>
          <p:cNvSpPr>
            <a:spLocks noChangeArrowheads="1"/>
          </p:cNvSpPr>
          <p:nvPr/>
        </p:nvSpPr>
        <p:spPr bwMode="auto">
          <a:xfrm>
            <a:off x="214313" y="928688"/>
            <a:ext cx="8786812"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a:t>Si tomamos            MAS, n = 36, la media muestral de medias muestrales es 11.5667 y está muy cerca de la media poblacional, 11.9200. Del mismo modo,  mue de n = 36, encontramos que su media 11.5667 es la misma que la media de las medias muestrales de tamaño 36 y muy cerca de la media poblacional.</a:t>
            </a:r>
          </a:p>
        </p:txBody>
      </p:sp>
      <p:sp>
        <p:nvSpPr>
          <p:cNvPr id="74755" name="2 Rectángulo"/>
          <p:cNvSpPr>
            <a:spLocks noChangeArrowheads="1"/>
          </p:cNvSpPr>
          <p:nvPr/>
        </p:nvSpPr>
        <p:spPr bwMode="auto">
          <a:xfrm>
            <a:off x="214313" y="4429125"/>
            <a:ext cx="850106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s-ES" altLang="es-MX">
                <a:cs typeface="Arial" charset="0"/>
              </a:rPr>
              <a:t>Esto nos dice que la media de medias muestrales podría ser tomada como un buen estadístico capaz de ser considerado como valor de la media poblacional. Como un dato adicional, la desviación poblacional dividida entre la raíz cuadrada del tamaño de la muestra, n = 5, que es igual a 1.74042, nos da un valor muy cercano a la desviación estándar de la media de las medias muestrales.</a:t>
            </a:r>
            <a:endParaRPr lang="es-ES" altLang="es-MX"/>
          </a:p>
        </p:txBody>
      </p:sp>
      <mc:AlternateContent xmlns:mc="http://schemas.openxmlformats.org/markup-compatibility/2006" xmlns:a14="http://schemas.microsoft.com/office/drawing/2010/main">
        <mc:Choice Requires="a14">
          <p:sp>
            <p:nvSpPr>
              <p:cNvPr id="74756" name="Object 1"/>
              <p:cNvSpPr txBox="1"/>
              <p:nvPr/>
            </p:nvSpPr>
            <p:spPr bwMode="auto">
              <a:xfrm>
                <a:off x="2339975" y="973138"/>
                <a:ext cx="876300" cy="439737"/>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𝑁</m:t>
                          </m:r>
                        </m:e>
                        <m:sub>
                          <m:r>
                            <a:rPr lang="es-MX" i="1">
                              <a:solidFill>
                                <a:srgbClr val="000000"/>
                              </a:solidFill>
                              <a:latin typeface="Cambria Math" panose="02040503050406030204" pitchFamily="18" charset="0"/>
                            </a:rPr>
                            <m:t>𝑛</m:t>
                          </m:r>
                        </m:sub>
                      </m:sSub>
                      <m:r>
                        <a:rPr lang="es-MX" i="1">
                          <a:solidFill>
                            <a:srgbClr val="000000"/>
                          </a:solidFill>
                          <a:latin typeface="Cambria Math" panose="02040503050406030204" pitchFamily="18" charset="0"/>
                        </a:rPr>
                        <m:t>=5</m:t>
                      </m:r>
                    </m:oMath>
                  </m:oMathPara>
                </a14:m>
                <a:endParaRPr lang="es-MX"/>
              </a:p>
            </p:txBody>
          </p:sp>
        </mc:Choice>
        <mc:Fallback xmlns="">
          <p:sp>
            <p:nvSpPr>
              <p:cNvPr id="74756" name="Object 1"/>
              <p:cNvSpPr txBox="1">
                <a:spLocks noRot="1" noChangeAspect="1" noMove="1" noResize="1" noEditPoints="1" noAdjustHandles="1" noChangeArrowheads="1" noChangeShapeType="1" noTextEdit="1"/>
              </p:cNvSpPr>
              <p:nvPr/>
            </p:nvSpPr>
            <p:spPr bwMode="auto">
              <a:xfrm>
                <a:off x="2339975" y="973138"/>
                <a:ext cx="876300" cy="439737"/>
              </a:xfrm>
              <a:prstGeom prst="rect">
                <a:avLst/>
              </a:prstGeom>
              <a:blipFill>
                <a:blip r:embed="rId2"/>
                <a:stretch>
                  <a:fillRect/>
                </a:stretch>
              </a:blipFill>
              <a:ln>
                <a:no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4757" name="Object 2"/>
              <p:cNvSpPr txBox="1"/>
              <p:nvPr/>
            </p:nvSpPr>
            <p:spPr bwMode="auto">
              <a:xfrm>
                <a:off x="7667625" y="625475"/>
                <a:ext cx="604838" cy="303213"/>
              </a:xfrm>
              <a:prstGeom prst="rect">
                <a:avLst/>
              </a:prstGeom>
              <a:noFill/>
              <a:ln>
                <a:noFill/>
              </a:ln>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𝑁</m:t>
                          </m:r>
                        </m:e>
                        <m:sub>
                          <m:r>
                            <a:rPr lang="es-MX" i="1">
                              <a:solidFill>
                                <a:srgbClr val="000000"/>
                              </a:solidFill>
                              <a:latin typeface="Cambria Math" panose="02040503050406030204" pitchFamily="18" charset="0"/>
                            </a:rPr>
                            <m:t>𝑛</m:t>
                          </m:r>
                        </m:sub>
                      </m:sSub>
                      <m:r>
                        <a:rPr lang="es-MX" i="1">
                          <a:solidFill>
                            <a:srgbClr val="000000"/>
                          </a:solidFill>
                          <a:latin typeface="Cambria Math" panose="02040503050406030204" pitchFamily="18" charset="0"/>
                        </a:rPr>
                        <m:t>=4</m:t>
                      </m:r>
                    </m:oMath>
                  </m:oMathPara>
                </a14:m>
                <a:endParaRPr lang="es-MX"/>
              </a:p>
            </p:txBody>
          </p:sp>
        </mc:Choice>
        <mc:Fallback xmlns="">
          <p:sp>
            <p:nvSpPr>
              <p:cNvPr id="74757" name="Object 2"/>
              <p:cNvSpPr txBox="1">
                <a:spLocks noRot="1" noChangeAspect="1" noMove="1" noResize="1" noEditPoints="1" noAdjustHandles="1" noChangeArrowheads="1" noChangeShapeType="1" noTextEdit="1"/>
              </p:cNvSpPr>
              <p:nvPr/>
            </p:nvSpPr>
            <p:spPr bwMode="auto">
              <a:xfrm>
                <a:off x="7667625" y="625475"/>
                <a:ext cx="604838" cy="303213"/>
              </a:xfrm>
              <a:prstGeom prst="rect">
                <a:avLst/>
              </a:prstGeom>
              <a:blipFill>
                <a:blip r:embed="rId3"/>
                <a:stretch>
                  <a:fillRect/>
                </a:stretch>
              </a:blipFill>
              <a:ln>
                <a:noFill/>
              </a:ln>
            </p:spPr>
            <p:txBody>
              <a:bodyPr/>
              <a:lstStyle/>
              <a:p>
                <a:r>
                  <a:rPr lang="es-MX">
                    <a:noFill/>
                  </a:rPr>
                  <a:t> </a:t>
                </a:r>
              </a:p>
            </p:txBody>
          </p:sp>
        </mc:Fallback>
      </mc:AlternateContent>
      <p:grpSp>
        <p:nvGrpSpPr>
          <p:cNvPr id="74758" name="8 Grupo"/>
          <p:cNvGrpSpPr>
            <a:grpSpLocks/>
          </p:cNvGrpSpPr>
          <p:nvPr/>
        </p:nvGrpSpPr>
        <p:grpSpPr bwMode="auto">
          <a:xfrm>
            <a:off x="2786063" y="6072188"/>
            <a:ext cx="6215062" cy="635000"/>
            <a:chOff x="357158" y="6072206"/>
            <a:chExt cx="6215090" cy="634189"/>
          </a:xfrm>
        </p:grpSpPr>
        <p:sp>
          <p:nvSpPr>
            <p:cNvPr id="74761" name="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4762" name="7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4759" name="8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2" name="Marcador de número de diapositiva 1">
            <a:extLst>
              <a:ext uri="{FF2B5EF4-FFF2-40B4-BE49-F238E27FC236}">
                <a16:creationId xmlns:a16="http://schemas.microsoft.com/office/drawing/2014/main" xmlns="" id="{CFB0B606-C34E-4A56-B534-AF5708CAF6AB}"/>
              </a:ext>
            </a:extLst>
          </p:cNvPr>
          <p:cNvSpPr>
            <a:spLocks noGrp="1"/>
          </p:cNvSpPr>
          <p:nvPr>
            <p:ph type="sldNum" sz="quarter" idx="12"/>
          </p:nvPr>
        </p:nvSpPr>
        <p:spPr/>
        <p:txBody>
          <a:bodyPr/>
          <a:lstStyle/>
          <a:p>
            <a:pPr>
              <a:defRPr/>
            </a:pPr>
            <a:fld id="{B853B906-A380-4D10-92C1-BB9F366D5D6D}" type="slidenum">
              <a:rPr lang="es-ES" smtClean="0"/>
              <a:pPr>
                <a:defRPr/>
              </a:pPr>
              <a:t>68</a:t>
            </a:fld>
            <a:endParaRPr lang="es-E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285750" y="1143000"/>
            <a:ext cx="8215313"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01" tIns="33327" rIns="36501" bIns="33327"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s-ES" altLang="es-MX">
                <a:cs typeface="Arial" charset="0"/>
              </a:rPr>
              <a:t> Finalmente, la siguiente figura contiene la gráfica de histogramas de los datos poblacionales y la gráfica de las medias muestrales.</a:t>
            </a:r>
            <a:endParaRPr lang="es-ES" altLang="es-MX"/>
          </a:p>
          <a:p>
            <a:pPr algn="just"/>
            <a:r>
              <a:rPr lang="es-ES" altLang="es-MX">
                <a:cs typeface="Arial" charset="0"/>
              </a:rPr>
              <a:t> </a:t>
            </a:r>
            <a:endParaRPr lang="es-ES" altLang="es-MX"/>
          </a:p>
          <a:p>
            <a:pPr algn="just"/>
            <a:r>
              <a:rPr lang="es-ES" altLang="es-MX">
                <a:cs typeface="Arial" charset="0"/>
              </a:rPr>
              <a:t>Observe que si n = 36, la gráfica (de la derecha) nos da la forma de la campana de Gauss indicándonos que LA DISTRIBUCIÓN MUESTRAL (eso es lo que representa la columna C8) </a:t>
            </a:r>
            <a:r>
              <a:rPr lang="es-ES" altLang="es-MX">
                <a:solidFill>
                  <a:srgbClr val="FF0000"/>
                </a:solidFill>
                <a:cs typeface="Arial" charset="0"/>
              </a:rPr>
              <a:t>de las medias muestrales tiene una distribución aproximadamente normal, con parámetros    </a:t>
            </a:r>
          </a:p>
        </p:txBody>
      </p:sp>
      <p:pic>
        <p:nvPicPr>
          <p:cNvPr id="75779" name="Picture 2" descr="http://www.aulaclic.es/minitab/graficos4/image0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3588" y="274638"/>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3" descr="http://www.aulaclic.es/minitab/graficos4/image004.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9325" y="274638"/>
            <a:ext cx="7810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75781" name="Object 4"/>
              <p:cNvSpPr txBox="1"/>
              <p:nvPr/>
            </p:nvSpPr>
            <p:spPr bwMode="auto">
              <a:xfrm>
                <a:off x="4643438" y="2071688"/>
                <a:ext cx="22193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=11.5667</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=1.6406</m:t>
                      </m:r>
                    </m:oMath>
                  </m:oMathPara>
                </a14:m>
                <a:endParaRPr lang="es-MX"/>
              </a:p>
            </p:txBody>
          </p:sp>
        </mc:Choice>
        <mc:Fallback xmlns="">
          <p:sp>
            <p:nvSpPr>
              <p:cNvPr id="75781" name="Object 4"/>
              <p:cNvSpPr txBox="1">
                <a:spLocks noRot="1" noChangeAspect="1" noMove="1" noResize="1" noEditPoints="1" noAdjustHandles="1" noChangeArrowheads="1" noChangeShapeType="1" noTextEdit="1"/>
              </p:cNvSpPr>
              <p:nvPr/>
            </p:nvSpPr>
            <p:spPr bwMode="auto">
              <a:xfrm>
                <a:off x="4643438" y="2071688"/>
                <a:ext cx="2219325" cy="285750"/>
              </a:xfrm>
              <a:prstGeom prst="rect">
                <a:avLst/>
              </a:prstGeom>
              <a:blipFill>
                <a:blip r:embed="rId4"/>
                <a:stretch>
                  <a:fillRect/>
                </a:stretch>
              </a:blipFill>
              <a:ln>
                <a:noFill/>
              </a:ln>
              <a:effectLst/>
            </p:spPr>
            <p:txBody>
              <a:bodyPr/>
              <a:lstStyle/>
              <a:p>
                <a:r>
                  <a:rPr lang="es-MX">
                    <a:noFill/>
                  </a:rPr>
                  <a:t> </a:t>
                </a:r>
              </a:p>
            </p:txBody>
          </p:sp>
        </mc:Fallback>
      </mc:AlternateContent>
      <p:pic>
        <p:nvPicPr>
          <p:cNvPr id="75782" name="5 Imagen" descr="a3.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2875" y="3286125"/>
            <a:ext cx="8539163"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p:cNvSpPr/>
          <p:nvPr/>
        </p:nvSpPr>
        <p:spPr>
          <a:xfrm>
            <a:off x="2071688"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pic>
        <p:nvPicPr>
          <p:cNvPr id="75784" name="7 Imagen" descr="logo a color UAEM.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785" name="8 Grupo"/>
          <p:cNvGrpSpPr>
            <a:grpSpLocks/>
          </p:cNvGrpSpPr>
          <p:nvPr/>
        </p:nvGrpSpPr>
        <p:grpSpPr bwMode="auto">
          <a:xfrm>
            <a:off x="2786063" y="6072188"/>
            <a:ext cx="6215062" cy="635000"/>
            <a:chOff x="357158" y="6072206"/>
            <a:chExt cx="6215090" cy="634189"/>
          </a:xfrm>
        </p:grpSpPr>
        <p:sp>
          <p:nvSpPr>
            <p:cNvPr id="75786"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5787" name="10 Imagen" descr="logomio.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9DCA547A-56D5-4EF3-91B8-D035B977A1BD}"/>
              </a:ext>
            </a:extLst>
          </p:cNvPr>
          <p:cNvSpPr>
            <a:spLocks noGrp="1"/>
          </p:cNvSpPr>
          <p:nvPr>
            <p:ph type="sldNum" sz="quarter" idx="12"/>
          </p:nvPr>
        </p:nvSpPr>
        <p:spPr/>
        <p:txBody>
          <a:bodyPr/>
          <a:lstStyle/>
          <a:p>
            <a:pPr>
              <a:defRPr/>
            </a:pPr>
            <a:fld id="{B853B906-A380-4D10-92C1-BB9F366D5D6D}" type="slidenum">
              <a:rPr lang="es-ES" smtClean="0"/>
              <a:pPr>
                <a:defRPr/>
              </a:pPr>
              <a:t>69</a:t>
            </a:fld>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2292" name="8 Grupo"/>
          <p:cNvGrpSpPr>
            <a:grpSpLocks/>
          </p:cNvGrpSpPr>
          <p:nvPr/>
        </p:nvGrpSpPr>
        <p:grpSpPr bwMode="auto">
          <a:xfrm>
            <a:off x="2786063" y="6072188"/>
            <a:ext cx="6215062" cy="635000"/>
            <a:chOff x="357158" y="6072206"/>
            <a:chExt cx="6215090" cy="634189"/>
          </a:xfrm>
        </p:grpSpPr>
        <p:sp>
          <p:nvSpPr>
            <p:cNvPr id="12326"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2327"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12" name="11 Tabla"/>
          <p:cNvGraphicFramePr>
            <a:graphicFrameLocks noGrp="1"/>
          </p:cNvGraphicFramePr>
          <p:nvPr/>
        </p:nvGraphicFramePr>
        <p:xfrm>
          <a:off x="900113" y="2492375"/>
          <a:ext cx="7572376" cy="3384550"/>
        </p:xfrm>
        <a:graphic>
          <a:graphicData uri="http://schemas.openxmlformats.org/drawingml/2006/table">
            <a:tbl>
              <a:tblPr firstRow="1" bandRow="1">
                <a:tableStyleId>{5C22544A-7EE6-4342-B048-85BDC9FD1C3A}</a:tableStyleId>
              </a:tblPr>
              <a:tblGrid>
                <a:gridCol w="1009650">
                  <a:extLst>
                    <a:ext uri="{9D8B030D-6E8A-4147-A177-3AD203B41FA5}">
                      <a16:colId xmlns:a16="http://schemas.microsoft.com/office/drawing/2014/main" xmlns="" val="20000"/>
                    </a:ext>
                  </a:extLst>
                </a:gridCol>
                <a:gridCol w="2776538">
                  <a:extLst>
                    <a:ext uri="{9D8B030D-6E8A-4147-A177-3AD203B41FA5}">
                      <a16:colId xmlns:a16="http://schemas.microsoft.com/office/drawing/2014/main" xmlns="" val="20001"/>
                    </a:ext>
                  </a:extLst>
                </a:gridCol>
                <a:gridCol w="1893094">
                  <a:extLst>
                    <a:ext uri="{9D8B030D-6E8A-4147-A177-3AD203B41FA5}">
                      <a16:colId xmlns:a16="http://schemas.microsoft.com/office/drawing/2014/main" xmlns="" val="20002"/>
                    </a:ext>
                  </a:extLst>
                </a:gridCol>
                <a:gridCol w="1893094">
                  <a:extLst>
                    <a:ext uri="{9D8B030D-6E8A-4147-A177-3AD203B41FA5}">
                      <a16:colId xmlns:a16="http://schemas.microsoft.com/office/drawing/2014/main" xmlns="" val="20003"/>
                    </a:ext>
                  </a:extLst>
                </a:gridCol>
              </a:tblGrid>
              <a:tr h="457369">
                <a:tc>
                  <a:txBody>
                    <a:bodyPr/>
                    <a:lstStyle/>
                    <a:p>
                      <a:r>
                        <a:rPr lang="es-ES" sz="1200" dirty="0"/>
                        <a:t>Capitulo/tema</a:t>
                      </a:r>
                    </a:p>
                  </a:txBody>
                  <a:tcPr marL="91439" marR="91439" marT="45734" marB="45734"/>
                </a:tc>
                <a:tc>
                  <a:txBody>
                    <a:bodyPr/>
                    <a:lstStyle/>
                    <a:p>
                      <a:r>
                        <a:rPr lang="es-ES" sz="1200" dirty="0"/>
                        <a:t>Anderson</a:t>
                      </a:r>
                    </a:p>
                  </a:txBody>
                  <a:tcPr marL="91439" marR="91439" marT="45734" marB="457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Mendenhall</a:t>
                      </a:r>
                    </a:p>
                  </a:txBody>
                  <a:tcPr marL="91439" marR="91439" marT="45734" marB="45734"/>
                </a:tc>
                <a:tc>
                  <a:txBody>
                    <a:bodyPr/>
                    <a:lstStyle/>
                    <a:p>
                      <a:r>
                        <a:rPr lang="es-ES" sz="1200" dirty="0"/>
                        <a:t>Newbold</a:t>
                      </a:r>
                    </a:p>
                  </a:txBody>
                  <a:tcPr marL="91439" marR="91439" marT="45734" marB="45734"/>
                </a:tc>
                <a:extLst>
                  <a:ext uri="{0D108BD9-81ED-4DB2-BD59-A6C34878D82A}">
                    <a16:rowId xmlns:a16="http://schemas.microsoft.com/office/drawing/2014/main" xmlns="" val="10000"/>
                  </a:ext>
                </a:extLst>
              </a:tr>
              <a:tr h="457369">
                <a:tc>
                  <a:txBody>
                    <a:bodyPr/>
                    <a:lstStyle/>
                    <a:p>
                      <a:r>
                        <a:rPr lang="es-ES" sz="1200" dirty="0"/>
                        <a:t>7.1</a:t>
                      </a:r>
                    </a:p>
                  </a:txBody>
                  <a:tcPr marL="91439" marR="91439" marT="45734" marB="45734"/>
                </a:tc>
                <a:tc>
                  <a:txBody>
                    <a:bodyPr/>
                    <a:lstStyle/>
                    <a:p>
                      <a:r>
                        <a:rPr lang="es-ES" sz="1200" dirty="0"/>
                        <a:t>El</a:t>
                      </a:r>
                      <a:r>
                        <a:rPr lang="es-ES" sz="1200" baseline="0" dirty="0"/>
                        <a:t> problema</a:t>
                      </a:r>
                      <a:endParaRPr lang="es-ES" sz="1200" dirty="0"/>
                    </a:p>
                  </a:txBody>
                  <a:tcPr marL="91439" marR="91439" marT="45734" marB="45734"/>
                </a:tc>
                <a:tc>
                  <a:txBody>
                    <a:bodyPr/>
                    <a:lstStyle/>
                    <a:p>
                      <a:r>
                        <a:rPr lang="es-ES" sz="1200" dirty="0"/>
                        <a:t>Introducción</a:t>
                      </a:r>
                    </a:p>
                  </a:txBody>
                  <a:tcPr marL="91439" marR="91439" marT="45734" marB="45734"/>
                </a:tc>
                <a:tc>
                  <a:txBody>
                    <a:bodyPr/>
                    <a:lstStyle/>
                    <a:p>
                      <a:r>
                        <a:rPr lang="es-ES" sz="1200" dirty="0"/>
                        <a:t>Muestreo de una población</a:t>
                      </a:r>
                    </a:p>
                  </a:txBody>
                  <a:tcPr marL="91439" marR="91439" marT="45734" marB="45734"/>
                </a:tc>
                <a:extLst>
                  <a:ext uri="{0D108BD9-81ED-4DB2-BD59-A6C34878D82A}">
                    <a16:rowId xmlns:a16="http://schemas.microsoft.com/office/drawing/2014/main" xmlns="" val="10001"/>
                  </a:ext>
                </a:extLst>
              </a:tr>
              <a:tr h="1006221">
                <a:tc>
                  <a:txBody>
                    <a:bodyPr/>
                    <a:lstStyle/>
                    <a:p>
                      <a:r>
                        <a:rPr lang="es-ES" sz="1200" dirty="0"/>
                        <a:t>7.2</a:t>
                      </a:r>
                    </a:p>
                  </a:txBody>
                  <a:tcPr marL="91439" marR="91439" marT="45734" marB="45734"/>
                </a:tc>
                <a:tc>
                  <a:txBody>
                    <a:bodyPr/>
                    <a:lstStyle/>
                    <a:p>
                      <a:r>
                        <a:rPr lang="es-ES" sz="1200" dirty="0"/>
                        <a:t>MAS</a:t>
                      </a:r>
                    </a:p>
                  </a:txBody>
                  <a:tcPr marL="91439" marR="91439" marT="45734" marB="45734"/>
                </a:tc>
                <a:tc>
                  <a:txBody>
                    <a:bodyPr/>
                    <a:lstStyle/>
                    <a:p>
                      <a:r>
                        <a:rPr lang="es-ES" sz="1200" dirty="0"/>
                        <a:t>7.2 Planes de muestreo y diseños experimentales</a:t>
                      </a:r>
                    </a:p>
                  </a:txBody>
                  <a:tcPr marL="91439" marR="91439" marT="45734" marB="45734"/>
                </a:tc>
                <a:tc>
                  <a:txBody>
                    <a:bodyPr/>
                    <a:lstStyle/>
                    <a:p>
                      <a:r>
                        <a:rPr lang="es-ES" sz="1200" dirty="0"/>
                        <a:t>Distribución de las medias muestrales en el muestreo. TLC. Intervalos de aceptación</a:t>
                      </a:r>
                    </a:p>
                  </a:txBody>
                  <a:tcPr marL="91439" marR="91439" marT="45734" marB="45734"/>
                </a:tc>
                <a:extLst>
                  <a:ext uri="{0D108BD9-81ED-4DB2-BD59-A6C34878D82A}">
                    <a16:rowId xmlns:a16="http://schemas.microsoft.com/office/drawing/2014/main" xmlns="" val="10002"/>
                  </a:ext>
                </a:extLst>
              </a:tr>
              <a:tr h="823271">
                <a:tc>
                  <a:txBody>
                    <a:bodyPr/>
                    <a:lstStyle/>
                    <a:p>
                      <a:r>
                        <a:rPr lang="es-ES" sz="1200" dirty="0"/>
                        <a:t>7.3</a:t>
                      </a:r>
                    </a:p>
                  </a:txBody>
                  <a:tcPr marL="91439" marR="91439" marT="45734" marB="45734"/>
                </a:tc>
                <a:tc>
                  <a:txBody>
                    <a:bodyPr/>
                    <a:lstStyle/>
                    <a:p>
                      <a:r>
                        <a:rPr lang="es-ES" sz="1200" dirty="0"/>
                        <a:t>Estimación puntual</a:t>
                      </a:r>
                    </a:p>
                  </a:txBody>
                  <a:tcPr marL="91439" marR="91439" marT="45734" marB="45734"/>
                </a:tc>
                <a:tc>
                  <a:txBody>
                    <a:bodyPr/>
                    <a:lstStyle/>
                    <a:p>
                      <a:r>
                        <a:rPr lang="es-ES" sz="1200" dirty="0"/>
                        <a:t> Estadísticos y distribuciones muestrales</a:t>
                      </a:r>
                    </a:p>
                  </a:txBody>
                  <a:tcPr marL="91439" marR="91439" marT="45734" marB="45734"/>
                </a:tc>
                <a:tc>
                  <a:txBody>
                    <a:bodyPr/>
                    <a:lstStyle/>
                    <a:p>
                      <a:r>
                        <a:rPr lang="es-ES" sz="1200" dirty="0"/>
                        <a:t>Distribución de proporciones muestrales en el muestreo</a:t>
                      </a:r>
                    </a:p>
                  </a:txBody>
                  <a:tcPr marL="91439" marR="91439" marT="45734" marB="45734"/>
                </a:tc>
                <a:extLst>
                  <a:ext uri="{0D108BD9-81ED-4DB2-BD59-A6C34878D82A}">
                    <a16:rowId xmlns:a16="http://schemas.microsoft.com/office/drawing/2014/main" xmlns="" val="10003"/>
                  </a:ext>
                </a:extLst>
              </a:tr>
              <a:tr h="640320">
                <a:tc>
                  <a:txBody>
                    <a:bodyPr/>
                    <a:lstStyle/>
                    <a:p>
                      <a:r>
                        <a:rPr lang="es-ES" sz="1200" dirty="0"/>
                        <a:t>7.4</a:t>
                      </a:r>
                    </a:p>
                  </a:txBody>
                  <a:tcPr marL="91439" marR="91439" marT="45734" marB="45734"/>
                </a:tc>
                <a:tc>
                  <a:txBody>
                    <a:bodyPr/>
                    <a:lstStyle/>
                    <a:p>
                      <a:r>
                        <a:rPr lang="es-ES" sz="1200" dirty="0"/>
                        <a:t>Introducción Distribuciones muestrales</a:t>
                      </a:r>
                    </a:p>
                  </a:txBody>
                  <a:tcPr marL="91439" marR="91439" marT="45734" marB="45734"/>
                </a:tc>
                <a:tc>
                  <a:txBody>
                    <a:bodyPr/>
                    <a:lstStyle/>
                    <a:p>
                      <a:r>
                        <a:rPr lang="es-ES" sz="1200" dirty="0"/>
                        <a:t>TLC</a:t>
                      </a:r>
                    </a:p>
                  </a:txBody>
                  <a:tcPr marL="91439" marR="91439" marT="45734" marB="45734"/>
                </a:tc>
                <a:tc>
                  <a:txBody>
                    <a:bodyPr/>
                    <a:lstStyle/>
                    <a:p>
                      <a:r>
                        <a:rPr lang="es-ES" sz="1200" dirty="0"/>
                        <a:t>Distribución</a:t>
                      </a:r>
                      <a:r>
                        <a:rPr lang="es-ES" sz="1200" baseline="0" dirty="0"/>
                        <a:t> de las varianzas muestrales en el muestreo.</a:t>
                      </a:r>
                      <a:endParaRPr lang="es-ES" sz="1200" dirty="0"/>
                    </a:p>
                  </a:txBody>
                  <a:tcPr marL="91439" marR="91439" marT="45734" marB="45734"/>
                </a:tc>
                <a:extLst>
                  <a:ext uri="{0D108BD9-81ED-4DB2-BD59-A6C34878D82A}">
                    <a16:rowId xmlns:a16="http://schemas.microsoft.com/office/drawing/2014/main" xmlns="" val="10004"/>
                  </a:ext>
                </a:extLst>
              </a:tr>
            </a:tbl>
          </a:graphicData>
        </a:graphic>
      </p:graphicFrame>
      <p:sp>
        <p:nvSpPr>
          <p:cNvPr id="3" name="2 Rectángulo"/>
          <p:cNvSpPr/>
          <p:nvPr/>
        </p:nvSpPr>
        <p:spPr>
          <a:xfrm>
            <a:off x="2627784" y="1455167"/>
            <a:ext cx="3608680" cy="923330"/>
          </a:xfrm>
          <a:prstGeom prst="rect">
            <a:avLst/>
          </a:prstGeom>
          <a:noFill/>
        </p:spPr>
        <p:txBody>
          <a:bodyPr wrap="none">
            <a:spAutoFit/>
          </a:bodyPr>
          <a:lstStyle/>
          <a:p>
            <a:pPr algn="ctr">
              <a:defRPr/>
            </a:pPr>
            <a:r>
              <a:rPr lang="es-MX"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Contenido</a:t>
            </a:r>
          </a:p>
        </p:txBody>
      </p:sp>
      <p:sp>
        <p:nvSpPr>
          <p:cNvPr id="2" name="Marcador de número de diapositiva 1">
            <a:extLst>
              <a:ext uri="{FF2B5EF4-FFF2-40B4-BE49-F238E27FC236}">
                <a16:creationId xmlns:a16="http://schemas.microsoft.com/office/drawing/2014/main" xmlns="" id="{6A888E8B-7589-4D58-B054-1A3E45BFF135}"/>
              </a:ext>
            </a:extLst>
          </p:cNvPr>
          <p:cNvSpPr>
            <a:spLocks noGrp="1"/>
          </p:cNvSpPr>
          <p:nvPr>
            <p:ph type="sldNum" sz="quarter" idx="12"/>
          </p:nvPr>
        </p:nvSpPr>
        <p:spPr/>
        <p:txBody>
          <a:bodyPr/>
          <a:lstStyle/>
          <a:p>
            <a:pPr>
              <a:defRPr/>
            </a:pPr>
            <a:fld id="{B853B906-A380-4D10-92C1-BB9F366D5D6D}" type="slidenum">
              <a:rPr lang="es-ES" smtClean="0"/>
              <a:pPr>
                <a:defRPr/>
              </a:pPr>
              <a:t>7</a:t>
            </a:fld>
            <a:endParaRPr lang="es-E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Rectángulo"/>
          <p:cNvSpPr>
            <a:spLocks noChangeArrowheads="1"/>
          </p:cNvSpPr>
          <p:nvPr/>
        </p:nvSpPr>
        <p:spPr bwMode="auto">
          <a:xfrm>
            <a:off x="285750" y="1000125"/>
            <a:ext cx="8429625" cy="13239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600"/>
              <a:t>Nota:</a:t>
            </a:r>
          </a:p>
          <a:p>
            <a:pPr eaLnBrk="1" hangingPunct="1"/>
            <a:r>
              <a:rPr lang="es-ES" altLang="es-MX" sz="1600"/>
              <a:t>Como el valor de la media de cada muestra puede ser considerada como un valor de la media de las medias muestrales, podemos considerar a la media de las medias muestrales como una variable aleatoria, de allí su nombre: Variable aleatoria definida como la Media muestral de medias muestrales.</a:t>
            </a:r>
          </a:p>
        </p:txBody>
      </p:sp>
      <p:sp>
        <p:nvSpPr>
          <p:cNvPr id="76803" name="2 Rectángulo"/>
          <p:cNvSpPr>
            <a:spLocks noChangeArrowheads="1"/>
          </p:cNvSpPr>
          <p:nvPr/>
        </p:nvSpPr>
        <p:spPr bwMode="auto">
          <a:xfrm>
            <a:off x="285750" y="2286000"/>
            <a:ext cx="5214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La siguiente gráfica prueba nuestra afirmación.</a:t>
            </a:r>
          </a:p>
        </p:txBody>
      </p:sp>
      <p:pic>
        <p:nvPicPr>
          <p:cNvPr id="76804" name="3 Imagen" descr="a5.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2643188"/>
            <a:ext cx="5580062" cy="371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5" name="5 Rectángulo"/>
          <p:cNvSpPr>
            <a:spLocks noChangeArrowheads="1"/>
          </p:cNvSpPr>
          <p:nvPr/>
        </p:nvSpPr>
        <p:spPr bwMode="auto">
          <a:xfrm>
            <a:off x="357188" y="3000375"/>
            <a:ext cx="3286125" cy="28622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Cuando  </a:t>
            </a:r>
          </a:p>
          <a:p>
            <a:pPr eaLnBrk="1" hangingPunct="1"/>
            <a:r>
              <a:rPr lang="es-ES" altLang="es-MX"/>
              <a:t>es decir cuando el tamaño de la muestra se hace bastante grande, la media muestral de medias muestrales se aproxima a la media poblacional. Y la distribución de las medias muestrales tiene un comportamiento normal. </a:t>
            </a:r>
          </a:p>
        </p:txBody>
      </p:sp>
      <mc:AlternateContent xmlns:mc="http://schemas.openxmlformats.org/markup-compatibility/2006" xmlns:a14="http://schemas.microsoft.com/office/drawing/2010/main">
        <mc:Choice Requires="a14">
          <p:sp>
            <p:nvSpPr>
              <p:cNvPr id="76806" name="Object 2"/>
              <p:cNvSpPr txBox="1"/>
              <p:nvPr/>
            </p:nvSpPr>
            <p:spPr bwMode="auto">
              <a:xfrm>
                <a:off x="1428750" y="3000375"/>
                <a:ext cx="1933575" cy="357188"/>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oMath>
                  </m:oMathPara>
                </a14:m>
                <a:endParaRPr lang="es-MX"/>
              </a:p>
            </p:txBody>
          </p:sp>
        </mc:Choice>
        <mc:Fallback xmlns="">
          <p:sp>
            <p:nvSpPr>
              <p:cNvPr id="76806" name="Object 2"/>
              <p:cNvSpPr txBox="1">
                <a:spLocks noRot="1" noChangeAspect="1" noMove="1" noResize="1" noEditPoints="1" noAdjustHandles="1" noChangeArrowheads="1" noChangeShapeType="1" noTextEdit="1"/>
              </p:cNvSpPr>
              <p:nvPr/>
            </p:nvSpPr>
            <p:spPr bwMode="auto">
              <a:xfrm>
                <a:off x="1428750" y="3000375"/>
                <a:ext cx="1933575" cy="357188"/>
              </a:xfrm>
              <a:prstGeom prst="rect">
                <a:avLst/>
              </a:prstGeom>
              <a:blipFill>
                <a:blip r:embed="rId3"/>
                <a:stretch>
                  <a:fillRect b="-3390"/>
                </a:stretch>
              </a:blipFill>
              <a:ln>
                <a:noFill/>
              </a:ln>
              <a:effectLst/>
            </p:spPr>
            <p:txBody>
              <a:bodyPr/>
              <a:lstStyle/>
              <a:p>
                <a:r>
                  <a:rPr lang="es-MX">
                    <a:noFill/>
                  </a:rPr>
                  <a:t> </a:t>
                </a:r>
              </a:p>
            </p:txBody>
          </p:sp>
        </mc:Fallback>
      </mc:AlternateContent>
      <p:pic>
        <p:nvPicPr>
          <p:cNvPr id="76807" name="6 Imagen" descr="logo a color UAE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6809" name="8 Grupo"/>
          <p:cNvGrpSpPr>
            <a:grpSpLocks/>
          </p:cNvGrpSpPr>
          <p:nvPr/>
        </p:nvGrpSpPr>
        <p:grpSpPr bwMode="auto">
          <a:xfrm>
            <a:off x="2786063" y="6072188"/>
            <a:ext cx="6215062" cy="635000"/>
            <a:chOff x="357158" y="6072206"/>
            <a:chExt cx="6215090" cy="634189"/>
          </a:xfrm>
        </p:grpSpPr>
        <p:sp>
          <p:nvSpPr>
            <p:cNvPr id="76810"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6811" name="10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A3FB353B-BB70-4FAE-AEF1-7A84B738B694}"/>
              </a:ext>
            </a:extLst>
          </p:cNvPr>
          <p:cNvSpPr>
            <a:spLocks noGrp="1"/>
          </p:cNvSpPr>
          <p:nvPr>
            <p:ph type="sldNum" sz="quarter" idx="12"/>
          </p:nvPr>
        </p:nvSpPr>
        <p:spPr/>
        <p:txBody>
          <a:bodyPr/>
          <a:lstStyle/>
          <a:p>
            <a:pPr>
              <a:defRPr/>
            </a:pPr>
            <a:fld id="{B853B906-A380-4D10-92C1-BB9F366D5D6D}" type="slidenum">
              <a:rPr lang="es-ES" smtClean="0"/>
              <a:pPr>
                <a:defRPr/>
              </a:pPr>
              <a:t>70</a:t>
            </a:fld>
            <a:endParaRPr lang="es-E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2 Rectángulo"/>
          <p:cNvSpPr>
            <a:spLocks noChangeArrowheads="1"/>
          </p:cNvSpPr>
          <p:nvPr/>
        </p:nvSpPr>
        <p:spPr bwMode="auto">
          <a:xfrm>
            <a:off x="4500563" y="3214688"/>
            <a:ext cx="3714750" cy="3416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  </a:t>
            </a:r>
          </a:p>
          <a:p>
            <a:pPr eaLnBrk="1" hangingPunct="1"/>
            <a:r>
              <a:rPr lang="es-ES" altLang="es-MX"/>
              <a:t>Midpoint        Count</a:t>
            </a:r>
          </a:p>
          <a:p>
            <a:pPr eaLnBrk="1" hangingPunct="1"/>
            <a:r>
              <a:rPr lang="es-ES" altLang="es-MX"/>
              <a:t>       6           11  ***********</a:t>
            </a:r>
          </a:p>
          <a:p>
            <a:pPr eaLnBrk="1" hangingPunct="1"/>
            <a:r>
              <a:rPr lang="es-ES" altLang="es-MX"/>
              <a:t>       8           18  ******************</a:t>
            </a:r>
          </a:p>
          <a:p>
            <a:pPr eaLnBrk="1" hangingPunct="1"/>
            <a:r>
              <a:rPr lang="es-ES" altLang="es-MX"/>
              <a:t>      10           17  *****************</a:t>
            </a:r>
          </a:p>
          <a:p>
            <a:pPr eaLnBrk="1" hangingPunct="1"/>
            <a:r>
              <a:rPr lang="es-ES" altLang="es-MX"/>
              <a:t>      12           11  ***********</a:t>
            </a:r>
          </a:p>
          <a:p>
            <a:pPr eaLnBrk="1" hangingPunct="1"/>
            <a:r>
              <a:rPr lang="es-ES" altLang="es-MX"/>
              <a:t>      14            7  *******</a:t>
            </a:r>
          </a:p>
          <a:p>
            <a:pPr eaLnBrk="1" hangingPunct="1"/>
            <a:r>
              <a:rPr lang="es-ES" altLang="es-MX"/>
              <a:t>      16           12  ************</a:t>
            </a:r>
          </a:p>
          <a:p>
            <a:pPr eaLnBrk="1" hangingPunct="1"/>
            <a:r>
              <a:rPr lang="es-ES" altLang="es-MX"/>
              <a:t>      18           19  *******************</a:t>
            </a:r>
          </a:p>
          <a:p>
            <a:pPr eaLnBrk="1" hangingPunct="1"/>
            <a:r>
              <a:rPr lang="es-ES" altLang="es-MX"/>
              <a:t>      20            5  *****</a:t>
            </a:r>
          </a:p>
          <a:p>
            <a:pPr eaLnBrk="1" hangingPunct="1"/>
            <a:r>
              <a:rPr lang="es-ES" altLang="es-MX"/>
              <a:t> </a:t>
            </a:r>
          </a:p>
          <a:p>
            <a:pPr eaLnBrk="1" hangingPunct="1"/>
            <a:r>
              <a:rPr lang="es-ES" altLang="es-MX"/>
              <a:t> </a:t>
            </a:r>
          </a:p>
        </p:txBody>
      </p:sp>
      <p:sp>
        <p:nvSpPr>
          <p:cNvPr id="5" name="4 Flecha derecha"/>
          <p:cNvSpPr/>
          <p:nvPr/>
        </p:nvSpPr>
        <p:spPr>
          <a:xfrm>
            <a:off x="1143000" y="3857625"/>
            <a:ext cx="2428875" cy="20002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chemeClr val="tx1"/>
                </a:solidFill>
              </a:rPr>
              <a:t>Histograma N=100</a:t>
            </a:r>
          </a:p>
        </p:txBody>
      </p:sp>
      <p:pic>
        <p:nvPicPr>
          <p:cNvPr id="77828" name="5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9" name="1 Rectángulo"/>
          <p:cNvSpPr>
            <a:spLocks noChangeArrowheads="1"/>
          </p:cNvSpPr>
          <p:nvPr/>
        </p:nvSpPr>
        <p:spPr bwMode="auto">
          <a:xfrm>
            <a:off x="285750" y="857250"/>
            <a:ext cx="864393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 El siguiente trabajo de simulación consiste de una población de 100 alumnos cuyas notas se muestran en la columna C2. Su media (poblacional) y su desviación estándar (poblacional) se muestran a continuación, así como un histograma de frecuencias en modo texto.</a:t>
            </a:r>
          </a:p>
          <a:p>
            <a:pPr eaLnBrk="1" hangingPunct="1"/>
            <a:r>
              <a:rPr lang="es-ES" altLang="es-MX"/>
              <a:t> Variable             N       Mean     Median     TrMean      StDev    SE Mean</a:t>
            </a:r>
          </a:p>
          <a:p>
            <a:pPr eaLnBrk="1" hangingPunct="1"/>
            <a:r>
              <a:rPr lang="es-ES" altLang="es-MX"/>
              <a:t>    X                  100     11.880     12.000     11.867      4.430      0.443</a:t>
            </a:r>
          </a:p>
          <a:p>
            <a:pPr eaLnBrk="1" hangingPunct="1"/>
            <a:r>
              <a:rPr lang="es-ES" altLang="es-MX"/>
              <a:t> </a:t>
            </a:r>
          </a:p>
          <a:p>
            <a:pPr eaLnBrk="1" hangingPunct="1"/>
            <a:r>
              <a:rPr lang="es-ES" altLang="es-MX"/>
              <a:t>Variable       Minimum    Maximum         Q1         Q3</a:t>
            </a:r>
          </a:p>
          <a:p>
            <a:pPr eaLnBrk="1" hangingPunct="1"/>
            <a:r>
              <a:rPr lang="es-ES" altLang="es-MX"/>
              <a:t>      X                5.000       19.000        8.000     16.000</a:t>
            </a:r>
          </a:p>
        </p:txBody>
      </p:sp>
      <p:sp>
        <p:nvSpPr>
          <p:cNvPr id="7" name="6 Rectángulo"/>
          <p:cNvSpPr/>
          <p:nvPr/>
        </p:nvSpPr>
        <p:spPr>
          <a:xfrm>
            <a:off x="221456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7831" name="7 Grupo"/>
          <p:cNvGrpSpPr>
            <a:grpSpLocks/>
          </p:cNvGrpSpPr>
          <p:nvPr/>
        </p:nvGrpSpPr>
        <p:grpSpPr bwMode="auto">
          <a:xfrm>
            <a:off x="2786063" y="6224588"/>
            <a:ext cx="6215062" cy="633412"/>
            <a:chOff x="357158" y="6072206"/>
            <a:chExt cx="6215090" cy="634189"/>
          </a:xfrm>
        </p:grpSpPr>
        <p:sp>
          <p:nvSpPr>
            <p:cNvPr id="77832" name="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7833" name="9 Imagen" descr="logomio.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00E56C0C-D778-4778-A9A1-7F39F1D31303}"/>
              </a:ext>
            </a:extLst>
          </p:cNvPr>
          <p:cNvSpPr>
            <a:spLocks noGrp="1"/>
          </p:cNvSpPr>
          <p:nvPr>
            <p:ph type="sldNum" sz="quarter" idx="12"/>
          </p:nvPr>
        </p:nvSpPr>
        <p:spPr/>
        <p:txBody>
          <a:bodyPr/>
          <a:lstStyle/>
          <a:p>
            <a:pPr>
              <a:defRPr/>
            </a:pPr>
            <a:fld id="{B853B906-A380-4D10-92C1-BB9F366D5D6D}" type="slidenum">
              <a:rPr lang="es-ES" smtClean="0"/>
              <a:pPr>
                <a:defRPr/>
              </a:pPr>
              <a:t>71</a:t>
            </a:fld>
            <a:endParaRPr lang="es-E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Rectángulo"/>
          <p:cNvSpPr>
            <a:spLocks noChangeArrowheads="1"/>
          </p:cNvSpPr>
          <p:nvPr/>
        </p:nvSpPr>
        <p:spPr bwMode="auto">
          <a:xfrm>
            <a:off x="285750" y="928688"/>
            <a:ext cx="85725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A continuación hemos generado 36 muestras de tamaño 16 (columnas de 3 a 18) y en la columna C19 hemos obtenido las medias de cada muestra. La media muestral de las medias muestrales obtenidas es 11.5747; la desviación de la media muestral de medias es 1.0034. (Este resultado es aproximado a la poblacional y 1.003 = (4.4297 / 4)).</a:t>
            </a:r>
          </a:p>
        </p:txBody>
      </p:sp>
      <p:pic>
        <p:nvPicPr>
          <p:cNvPr id="78851" name="2 Imagen" descr="a2.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2938" y="3786188"/>
            <a:ext cx="7615237"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3 Rectángulo"/>
          <p:cNvSpPr>
            <a:spLocks noChangeArrowheads="1"/>
          </p:cNvSpPr>
          <p:nvPr/>
        </p:nvSpPr>
        <p:spPr bwMode="auto">
          <a:xfrm>
            <a:off x="214313" y="2500313"/>
            <a:ext cx="74295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En la siguiente figura apreciamos lo siguiente: la primera gráfica es la distribución poblacional de las notas. Como es lógico, no tenía por qué ser normal. Sin  embargo la gráfica de las medias muestrales sí tiene, aproximadamente, un comportamiento normal, con media 11.5747 y una varianza 1.003².</a:t>
            </a:r>
          </a:p>
        </p:txBody>
      </p:sp>
      <p:pic>
        <p:nvPicPr>
          <p:cNvPr id="78853" name="4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8855" name="6 Grupo"/>
          <p:cNvGrpSpPr>
            <a:grpSpLocks/>
          </p:cNvGrpSpPr>
          <p:nvPr/>
        </p:nvGrpSpPr>
        <p:grpSpPr bwMode="auto">
          <a:xfrm>
            <a:off x="2786063" y="6072188"/>
            <a:ext cx="6215062" cy="635000"/>
            <a:chOff x="357158" y="6072206"/>
            <a:chExt cx="6215090" cy="634189"/>
          </a:xfrm>
        </p:grpSpPr>
        <p:sp>
          <p:nvSpPr>
            <p:cNvPr id="78856" name="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8857" name="8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404B84E3-D7A5-4596-9A35-48E0662F7E8A}"/>
              </a:ext>
            </a:extLst>
          </p:cNvPr>
          <p:cNvSpPr>
            <a:spLocks noGrp="1"/>
          </p:cNvSpPr>
          <p:nvPr>
            <p:ph type="sldNum" sz="quarter" idx="12"/>
          </p:nvPr>
        </p:nvSpPr>
        <p:spPr/>
        <p:txBody>
          <a:bodyPr/>
          <a:lstStyle/>
          <a:p>
            <a:pPr>
              <a:defRPr/>
            </a:pPr>
            <a:fld id="{B853B906-A380-4D10-92C1-BB9F366D5D6D}" type="slidenum">
              <a:rPr lang="es-ES" smtClean="0"/>
              <a:pPr>
                <a:defRPr/>
              </a:pPr>
              <a:t>72</a:t>
            </a:fld>
            <a:endParaRPr lang="es-E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Rectángulo"/>
          <p:cNvSpPr>
            <a:spLocks noChangeArrowheads="1"/>
          </p:cNvSpPr>
          <p:nvPr/>
        </p:nvSpPr>
        <p:spPr bwMode="auto">
          <a:xfrm>
            <a:off x="285750" y="1071563"/>
            <a:ext cx="82153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b="1" u="sng"/>
              <a:t>De todo lo dicho, podemos emitir dos conclusiones muy importantes</a:t>
            </a:r>
            <a:r>
              <a:rPr lang="es-ES" altLang="es-MX" u="sng"/>
              <a:t>:</a:t>
            </a:r>
            <a:endParaRPr lang="es-ES" altLang="es-MX"/>
          </a:p>
          <a:p>
            <a:pPr eaLnBrk="1" hangingPunct="1"/>
            <a:r>
              <a:rPr lang="es-ES" altLang="es-MX"/>
              <a:t> </a:t>
            </a:r>
          </a:p>
          <a:p>
            <a:pPr eaLnBrk="1" hangingPunct="1"/>
            <a:r>
              <a:rPr lang="es-ES" altLang="es-MX" b="1"/>
              <a:t>La primera</a:t>
            </a:r>
            <a:r>
              <a:rPr lang="es-ES" altLang="es-MX"/>
              <a:t>: Podemos usar la distribución normal para resolver problemas poblacionales cuya distribución es desconocida o no interesa conocerla. Teorizada esta afirmación, dio origen al Teorema del Límite Central (TLC) en su forma generalizada.</a:t>
            </a:r>
          </a:p>
          <a:p>
            <a:pPr eaLnBrk="1" hangingPunct="1"/>
            <a:r>
              <a:rPr lang="es-ES" altLang="es-MX"/>
              <a:t> </a:t>
            </a:r>
          </a:p>
        </p:txBody>
      </p:sp>
      <p:pic>
        <p:nvPicPr>
          <p:cNvPr id="79875" name="2 Imagen" descr="iq-gaussian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3357563"/>
            <a:ext cx="3643313"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2643188" y="3357563"/>
            <a:ext cx="3286125" cy="714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 name="4 Rectángulo"/>
          <p:cNvSpPr/>
          <p:nvPr/>
        </p:nvSpPr>
        <p:spPr>
          <a:xfrm rot="5400000">
            <a:off x="1285875" y="4500563"/>
            <a:ext cx="257175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6" name="5 Rectángulo"/>
          <p:cNvSpPr/>
          <p:nvPr/>
        </p:nvSpPr>
        <p:spPr>
          <a:xfrm rot="5400000">
            <a:off x="4536282" y="4679156"/>
            <a:ext cx="2571750" cy="714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 name="6 Rectángulo"/>
          <p:cNvSpPr/>
          <p:nvPr/>
        </p:nvSpPr>
        <p:spPr>
          <a:xfrm>
            <a:off x="4143375" y="6143625"/>
            <a:ext cx="28575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9880" name="7 Rectángulo"/>
          <p:cNvSpPr>
            <a:spLocks noChangeArrowheads="1"/>
          </p:cNvSpPr>
          <p:nvPr/>
        </p:nvSpPr>
        <p:spPr bwMode="auto">
          <a:xfrm>
            <a:off x="285750" y="3071813"/>
            <a:ext cx="45720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b="1"/>
              <a:t>La segunda</a:t>
            </a:r>
            <a:r>
              <a:rPr lang="es-ES" altLang="es-MX"/>
              <a:t>: Podemos usar los estadísticos de la muestra para realizar estimaciones sobre el comportamiento poblacional. Teorizado esta afirmación, dio origen a la Ley de Grandes Números (LGN).</a:t>
            </a:r>
          </a:p>
        </p:txBody>
      </p:sp>
      <p:pic>
        <p:nvPicPr>
          <p:cNvPr id="79881" name="8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228600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79883" name="10 Grupo"/>
          <p:cNvGrpSpPr>
            <a:grpSpLocks/>
          </p:cNvGrpSpPr>
          <p:nvPr/>
        </p:nvGrpSpPr>
        <p:grpSpPr bwMode="auto">
          <a:xfrm>
            <a:off x="2786063" y="6072188"/>
            <a:ext cx="6215062" cy="635000"/>
            <a:chOff x="357158" y="6072206"/>
            <a:chExt cx="6215090" cy="634189"/>
          </a:xfrm>
        </p:grpSpPr>
        <p:sp>
          <p:nvSpPr>
            <p:cNvPr id="79884" name="11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79885" name="12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CB4E919A-9E1B-4BF4-A487-5CA91D1DBFAC}"/>
              </a:ext>
            </a:extLst>
          </p:cNvPr>
          <p:cNvSpPr>
            <a:spLocks noGrp="1"/>
          </p:cNvSpPr>
          <p:nvPr>
            <p:ph type="sldNum" sz="quarter" idx="12"/>
          </p:nvPr>
        </p:nvSpPr>
        <p:spPr/>
        <p:txBody>
          <a:bodyPr/>
          <a:lstStyle/>
          <a:p>
            <a:pPr>
              <a:defRPr/>
            </a:pPr>
            <a:fld id="{B853B906-A380-4D10-92C1-BB9F366D5D6D}" type="slidenum">
              <a:rPr lang="es-ES" smtClean="0"/>
              <a:pPr>
                <a:defRPr/>
              </a:pPr>
              <a:t>73</a:t>
            </a:fld>
            <a:endParaRPr lang="es-E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85750" y="1143000"/>
          <a:ext cx="8572501" cy="4668836"/>
        </p:xfrm>
        <a:graphic>
          <a:graphicData uri="http://schemas.openxmlformats.org/drawingml/2006/table">
            <a:tbl>
              <a:tblPr firstRow="1" bandRow="1">
                <a:tableStyleId>{5C22544A-7EE6-4342-B048-85BDC9FD1C3A}</a:tableStyleId>
              </a:tblPr>
              <a:tblGrid>
                <a:gridCol w="4214782">
                  <a:extLst>
                    <a:ext uri="{9D8B030D-6E8A-4147-A177-3AD203B41FA5}">
                      <a16:colId xmlns:a16="http://schemas.microsoft.com/office/drawing/2014/main" xmlns="" val="20000"/>
                    </a:ext>
                  </a:extLst>
                </a:gridCol>
                <a:gridCol w="1428750">
                  <a:extLst>
                    <a:ext uri="{9D8B030D-6E8A-4147-A177-3AD203B41FA5}">
                      <a16:colId xmlns:a16="http://schemas.microsoft.com/office/drawing/2014/main" xmlns="" val="20001"/>
                    </a:ext>
                  </a:extLst>
                </a:gridCol>
                <a:gridCol w="1500188">
                  <a:extLst>
                    <a:ext uri="{9D8B030D-6E8A-4147-A177-3AD203B41FA5}">
                      <a16:colId xmlns:a16="http://schemas.microsoft.com/office/drawing/2014/main" xmlns="" val="20002"/>
                    </a:ext>
                  </a:extLst>
                </a:gridCol>
                <a:gridCol w="1428781">
                  <a:extLst>
                    <a:ext uri="{9D8B030D-6E8A-4147-A177-3AD203B41FA5}">
                      <a16:colId xmlns:a16="http://schemas.microsoft.com/office/drawing/2014/main" xmlns="" val="20003"/>
                    </a:ext>
                  </a:extLst>
                </a:gridCol>
              </a:tblGrid>
              <a:tr h="370865">
                <a:tc>
                  <a:txBody>
                    <a:bodyPr/>
                    <a:lstStyle/>
                    <a:p>
                      <a:pPr marL="0" algn="l" rtl="0" eaLnBrk="1" latinLnBrk="0" hangingPunct="1"/>
                      <a:r>
                        <a:rPr kumimoji="0" lang="es-ES" sz="1800" b="1" kern="1200" dirty="0">
                          <a:solidFill>
                            <a:schemeClr val="lt1"/>
                          </a:solidFill>
                          <a:latin typeface="+mn-lt"/>
                          <a:ea typeface="+mn-ea"/>
                          <a:cs typeface="+mn-cs"/>
                        </a:rPr>
                        <a:t>Capitulo/tema</a:t>
                      </a:r>
                    </a:p>
                  </a:txBody>
                  <a:tcPr marL="91439" marR="91439" marT="45723" marB="45723"/>
                </a:tc>
                <a:tc>
                  <a:txBody>
                    <a:bodyPr/>
                    <a:lstStyle/>
                    <a:p>
                      <a:r>
                        <a:rPr lang="es-ES" sz="1800" dirty="0"/>
                        <a:t>Anderson</a:t>
                      </a:r>
                    </a:p>
                  </a:txBody>
                  <a:tcPr marL="91439" marR="91439"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a:t>Mendenhall</a:t>
                      </a:r>
                    </a:p>
                  </a:txBody>
                  <a:tcPr marL="91439" marR="91439" marT="45723" marB="45723"/>
                </a:tc>
                <a:tc>
                  <a:txBody>
                    <a:bodyPr/>
                    <a:lstStyle/>
                    <a:p>
                      <a:r>
                        <a:rPr lang="es-ES" sz="1800" dirty="0"/>
                        <a:t>Newbold</a:t>
                      </a:r>
                    </a:p>
                  </a:txBody>
                  <a:tcPr marL="91439" marR="91439" marT="45723" marB="45723"/>
                </a:tc>
                <a:extLst>
                  <a:ext uri="{0D108BD9-81ED-4DB2-BD59-A6C34878D82A}">
                    <a16:rowId xmlns:a16="http://schemas.microsoft.com/office/drawing/2014/main" xmlns="" val="10000"/>
                  </a:ext>
                </a:extLst>
              </a:tr>
              <a:tr h="9449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2800" kern="1200" dirty="0">
                          <a:solidFill>
                            <a:schemeClr val="dk1"/>
                          </a:solidFill>
                          <a:latin typeface="+mn-lt"/>
                          <a:ea typeface="+mn-ea"/>
                          <a:cs typeface="+mn-cs"/>
                        </a:rPr>
                        <a:t>Propiedades de los estimadores puntuales</a:t>
                      </a:r>
                    </a:p>
                  </a:txBody>
                  <a:tcPr marL="91439" marR="91439" marT="45723" marB="45723"/>
                </a:tc>
                <a:tc>
                  <a:txBody>
                    <a:bodyPr/>
                    <a:lstStyle/>
                    <a:p>
                      <a:endParaRPr lang="es-ES" sz="2800"/>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8.3</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8.1</a:t>
                      </a:r>
                    </a:p>
                  </a:txBody>
                  <a:tcPr marL="91439" marR="91439" marT="45723" marB="45723"/>
                </a:tc>
                <a:extLst>
                  <a:ext uri="{0D108BD9-81ED-4DB2-BD59-A6C34878D82A}">
                    <a16:rowId xmlns:a16="http://schemas.microsoft.com/office/drawing/2014/main" xmlns="" val="10001"/>
                  </a:ext>
                </a:extLst>
              </a:tr>
              <a:tr h="944944">
                <a:tc>
                  <a:txBody>
                    <a:bodyPr/>
                    <a:lstStyle/>
                    <a:p>
                      <a:pPr marL="0" algn="l" rtl="0" eaLnBrk="1" latinLnBrk="0" hangingPunct="1"/>
                      <a:r>
                        <a:rPr kumimoji="0" lang="es-ES" sz="2800" kern="1200" dirty="0">
                          <a:solidFill>
                            <a:schemeClr val="dk1"/>
                          </a:solidFill>
                          <a:latin typeface="+mn-lt"/>
                          <a:ea typeface="+mn-ea"/>
                          <a:cs typeface="+mn-cs"/>
                        </a:rPr>
                        <a:t>Media poblacional: </a:t>
                      </a:r>
                      <a:r>
                        <a:rPr kumimoji="0" lang="el-GR" sz="2800" kern="1200" dirty="0">
                          <a:solidFill>
                            <a:schemeClr val="dk1"/>
                          </a:solidFill>
                          <a:latin typeface="+mn-lt"/>
                          <a:ea typeface="+mn-ea"/>
                          <a:cs typeface="+mn-cs"/>
                        </a:rPr>
                        <a:t>σ</a:t>
                      </a:r>
                      <a:r>
                        <a:rPr kumimoji="0" lang="es-ES" sz="2800" kern="1200" dirty="0">
                          <a:solidFill>
                            <a:schemeClr val="dk1"/>
                          </a:solidFill>
                          <a:latin typeface="+mn-lt"/>
                          <a:ea typeface="+mn-ea"/>
                          <a:cs typeface="+mn-cs"/>
                        </a:rPr>
                        <a:t> conocida</a:t>
                      </a:r>
                    </a:p>
                  </a:txBody>
                  <a:tcPr marL="91439" marR="91439" marT="45723" marB="45723"/>
                </a:tc>
                <a:tc>
                  <a:txBody>
                    <a:bodyPr/>
                    <a:lstStyle/>
                    <a:p>
                      <a:r>
                        <a:rPr lang="es-ES" sz="2800" dirty="0"/>
                        <a:t>8.1</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8.5</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8.2</a:t>
                      </a:r>
                    </a:p>
                  </a:txBody>
                  <a:tcPr marL="91439" marR="91439" marT="45723" marB="45723"/>
                </a:tc>
                <a:extLst>
                  <a:ext uri="{0D108BD9-81ED-4DB2-BD59-A6C34878D82A}">
                    <a16:rowId xmlns:a16="http://schemas.microsoft.com/office/drawing/2014/main" xmlns="" val="10002"/>
                  </a:ext>
                </a:extLst>
              </a:tr>
              <a:tr h="944944">
                <a:tc>
                  <a:txBody>
                    <a:bodyPr/>
                    <a:lstStyle/>
                    <a:p>
                      <a:pPr marL="0" algn="l" rtl="0" eaLnBrk="1" latinLnBrk="0" hangingPunct="1"/>
                      <a:r>
                        <a:rPr kumimoji="0" lang="es-ES" sz="2800" kern="1200" dirty="0">
                          <a:solidFill>
                            <a:schemeClr val="dk1"/>
                          </a:solidFill>
                          <a:latin typeface="+mn-lt"/>
                          <a:ea typeface="+mn-ea"/>
                          <a:cs typeface="+mn-cs"/>
                        </a:rPr>
                        <a:t>Media poblacional: </a:t>
                      </a:r>
                      <a:r>
                        <a:rPr kumimoji="0" lang="el-GR" sz="2800" kern="1200" dirty="0">
                          <a:solidFill>
                            <a:schemeClr val="dk1"/>
                          </a:solidFill>
                          <a:latin typeface="+mn-lt"/>
                          <a:ea typeface="+mn-ea"/>
                          <a:cs typeface="+mn-cs"/>
                        </a:rPr>
                        <a:t>σ</a:t>
                      </a:r>
                      <a:r>
                        <a:rPr kumimoji="0" lang="es-ES" sz="2800" kern="1200" dirty="0">
                          <a:solidFill>
                            <a:schemeClr val="dk1"/>
                          </a:solidFill>
                          <a:latin typeface="+mn-lt"/>
                          <a:ea typeface="+mn-ea"/>
                          <a:cs typeface="+mn-cs"/>
                        </a:rPr>
                        <a:t> desconocida</a:t>
                      </a:r>
                    </a:p>
                  </a:txBody>
                  <a:tcPr marL="91439" marR="91439" marT="45723" marB="45723"/>
                </a:tc>
                <a:tc>
                  <a:txBody>
                    <a:bodyPr/>
                    <a:lstStyle/>
                    <a:p>
                      <a:r>
                        <a:rPr lang="es-ES" sz="2800" dirty="0"/>
                        <a:t>8.2</a:t>
                      </a:r>
                    </a:p>
                  </a:txBody>
                  <a:tcPr marL="91439" marR="91439" marT="45723" marB="45723"/>
                </a:tc>
                <a:tc>
                  <a:txBody>
                    <a:bodyPr/>
                    <a:lstStyle/>
                    <a:p>
                      <a:pPr marL="0" algn="l" rtl="0" eaLnBrk="1" latinLnBrk="0" hangingPunct="1"/>
                      <a:endParaRPr kumimoji="0" lang="es-ES" sz="2800" kern="1200" dirty="0">
                        <a:solidFill>
                          <a:schemeClr val="dk1"/>
                        </a:solidFill>
                        <a:latin typeface="+mn-lt"/>
                        <a:ea typeface="+mn-ea"/>
                        <a:cs typeface="+mn-cs"/>
                      </a:endParaRP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8.3</a:t>
                      </a:r>
                    </a:p>
                  </a:txBody>
                  <a:tcPr marL="91439" marR="91439" marT="45723" marB="45723"/>
                </a:tc>
                <a:extLst>
                  <a:ext uri="{0D108BD9-81ED-4DB2-BD59-A6C34878D82A}">
                    <a16:rowId xmlns:a16="http://schemas.microsoft.com/office/drawing/2014/main" xmlns="" val="10003"/>
                  </a:ext>
                </a:extLst>
              </a:tr>
              <a:tr h="944944">
                <a:tc>
                  <a:txBody>
                    <a:bodyPr/>
                    <a:lstStyle/>
                    <a:p>
                      <a:pPr marL="0" algn="l" rtl="0" eaLnBrk="1" latinLnBrk="0" hangingPunct="1"/>
                      <a:r>
                        <a:rPr kumimoji="0" lang="es-ES" sz="2800" kern="1200" dirty="0">
                          <a:solidFill>
                            <a:schemeClr val="dk1"/>
                          </a:solidFill>
                          <a:latin typeface="+mn-lt"/>
                          <a:ea typeface="+mn-ea"/>
                          <a:cs typeface="+mn-cs"/>
                        </a:rPr>
                        <a:t>Determinación del tamaño de muestra</a:t>
                      </a:r>
                    </a:p>
                  </a:txBody>
                  <a:tcPr marL="91439" marR="91439" marT="45723" marB="45723"/>
                </a:tc>
                <a:tc>
                  <a:txBody>
                    <a:bodyPr/>
                    <a:lstStyle/>
                    <a:p>
                      <a:r>
                        <a:rPr lang="es-ES" sz="2800" dirty="0"/>
                        <a:t>8.3</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8.9</a:t>
                      </a:r>
                    </a:p>
                  </a:txBody>
                  <a:tcPr marL="91439" marR="91439" marT="45723" marB="45723"/>
                </a:tc>
                <a:tc>
                  <a:txBody>
                    <a:bodyPr/>
                    <a:lstStyle/>
                    <a:p>
                      <a:pPr marL="0" algn="l" rtl="0" eaLnBrk="1" latinLnBrk="0" hangingPunct="1"/>
                      <a:endParaRPr kumimoji="0" lang="es-ES" sz="2800" kern="1200" dirty="0">
                        <a:solidFill>
                          <a:schemeClr val="dk1"/>
                        </a:solidFill>
                        <a:latin typeface="+mn-lt"/>
                        <a:ea typeface="+mn-ea"/>
                        <a:cs typeface="+mn-cs"/>
                      </a:endParaRPr>
                    </a:p>
                  </a:txBody>
                  <a:tcPr marL="91439" marR="91439" marT="45723" marB="45723"/>
                </a:tc>
                <a:extLst>
                  <a:ext uri="{0D108BD9-81ED-4DB2-BD59-A6C34878D82A}">
                    <a16:rowId xmlns:a16="http://schemas.microsoft.com/office/drawing/2014/main" xmlns="" val="10004"/>
                  </a:ext>
                </a:extLst>
              </a:tr>
              <a:tr h="518195">
                <a:tc>
                  <a:txBody>
                    <a:bodyPr/>
                    <a:lstStyle/>
                    <a:p>
                      <a:pPr marL="0" algn="l" rtl="0" eaLnBrk="1" latinLnBrk="0" hangingPunct="1"/>
                      <a:r>
                        <a:rPr kumimoji="0" lang="es-ES" sz="2800" kern="1200" dirty="0">
                          <a:solidFill>
                            <a:schemeClr val="dk1"/>
                          </a:solidFill>
                          <a:latin typeface="+mn-lt"/>
                          <a:ea typeface="+mn-ea"/>
                          <a:cs typeface="+mn-cs"/>
                        </a:rPr>
                        <a:t>Proporción poblacional</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8.4</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8.5</a:t>
                      </a:r>
                    </a:p>
                  </a:txBody>
                  <a:tcPr marL="91439" marR="91439" marT="45723" marB="45723"/>
                </a:tc>
                <a:tc>
                  <a:txBody>
                    <a:bodyPr/>
                    <a:lstStyle/>
                    <a:p>
                      <a:pPr marL="0" algn="l" rtl="0" eaLnBrk="1" latinLnBrk="0" hangingPunct="1"/>
                      <a:r>
                        <a:rPr kumimoji="0" lang="es-ES" sz="2800" kern="1200" dirty="0">
                          <a:solidFill>
                            <a:schemeClr val="dk1"/>
                          </a:solidFill>
                          <a:latin typeface="+mn-lt"/>
                          <a:ea typeface="+mn-ea"/>
                          <a:cs typeface="+mn-cs"/>
                        </a:rPr>
                        <a:t>8.4</a:t>
                      </a:r>
                    </a:p>
                  </a:txBody>
                  <a:tcPr marL="91439" marR="91439" marT="45723" marB="45723"/>
                </a:tc>
                <a:extLst>
                  <a:ext uri="{0D108BD9-81ED-4DB2-BD59-A6C34878D82A}">
                    <a16:rowId xmlns:a16="http://schemas.microsoft.com/office/drawing/2014/main" xmlns="" val="10005"/>
                  </a:ext>
                </a:extLst>
              </a:tr>
            </a:tbl>
          </a:graphicData>
        </a:graphic>
      </p:graphicFrame>
      <p:pic>
        <p:nvPicPr>
          <p:cNvPr id="80935" name="2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2143125"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0937" name="5 Grupo"/>
          <p:cNvGrpSpPr>
            <a:grpSpLocks/>
          </p:cNvGrpSpPr>
          <p:nvPr/>
        </p:nvGrpSpPr>
        <p:grpSpPr bwMode="auto">
          <a:xfrm>
            <a:off x="2786063" y="6072188"/>
            <a:ext cx="6215062" cy="635000"/>
            <a:chOff x="357158" y="6072206"/>
            <a:chExt cx="6215090" cy="634189"/>
          </a:xfrm>
        </p:grpSpPr>
        <p:sp>
          <p:nvSpPr>
            <p:cNvPr id="80938" name="6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0939" name="7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F22B012F-2F90-482E-8F80-375EAABFE283}"/>
              </a:ext>
            </a:extLst>
          </p:cNvPr>
          <p:cNvSpPr>
            <a:spLocks noGrp="1"/>
          </p:cNvSpPr>
          <p:nvPr>
            <p:ph type="sldNum" sz="quarter" idx="12"/>
          </p:nvPr>
        </p:nvSpPr>
        <p:spPr/>
        <p:txBody>
          <a:bodyPr/>
          <a:lstStyle/>
          <a:p>
            <a:pPr>
              <a:defRPr/>
            </a:pPr>
            <a:fld id="{B853B906-A380-4D10-92C1-BB9F366D5D6D}" type="slidenum">
              <a:rPr lang="es-ES" smtClean="0"/>
              <a:pPr>
                <a:defRPr/>
              </a:pPr>
              <a:t>74</a:t>
            </a:fld>
            <a:endParaRPr lang="es-E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CuadroTexto"/>
          <p:cNvSpPr txBox="1">
            <a:spLocks noChangeArrowheads="1"/>
          </p:cNvSpPr>
          <p:nvPr/>
        </p:nvSpPr>
        <p:spPr bwMode="auto">
          <a:xfrm>
            <a:off x="214313" y="1214438"/>
            <a:ext cx="2214562"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3200">
                <a:solidFill>
                  <a:schemeClr val="bg1"/>
                </a:solidFill>
              </a:rPr>
              <a:t>Estimación</a:t>
            </a:r>
          </a:p>
        </p:txBody>
      </p:sp>
      <p:pic>
        <p:nvPicPr>
          <p:cNvPr id="81923" name="1 Imagen" descr="normal-distributi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214438"/>
            <a:ext cx="3143250"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4" name="1 Imagen" descr="normal-distributi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71813" y="3500438"/>
            <a:ext cx="2071687"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571750" y="3143250"/>
            <a:ext cx="3214688"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 name="6 Rectángulo"/>
          <p:cNvSpPr/>
          <p:nvPr/>
        </p:nvSpPr>
        <p:spPr>
          <a:xfrm>
            <a:off x="2500313" y="5500688"/>
            <a:ext cx="3214687"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81927" name="7 CuadroTexto"/>
          <p:cNvSpPr txBox="1">
            <a:spLocks noChangeArrowheads="1"/>
          </p:cNvSpPr>
          <p:nvPr/>
        </p:nvSpPr>
        <p:spPr bwMode="auto">
          <a:xfrm>
            <a:off x="1214438" y="1857375"/>
            <a:ext cx="1274762"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Supuestos</a:t>
            </a:r>
          </a:p>
        </p:txBody>
      </p:sp>
      <mc:AlternateContent xmlns:mc="http://schemas.openxmlformats.org/markup-compatibility/2006" xmlns:a14="http://schemas.microsoft.com/office/drawing/2010/main">
        <mc:Choice Requires="a14">
          <p:sp>
            <p:nvSpPr>
              <p:cNvPr id="81928" name="Object 1"/>
              <p:cNvSpPr txBox="1"/>
              <p:nvPr/>
            </p:nvSpPr>
            <p:spPr bwMode="auto">
              <a:xfrm>
                <a:off x="7072313" y="1785938"/>
                <a:ext cx="1344612" cy="50006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m:t>
                      </m:r>
                    </m:oMath>
                  </m:oMathPara>
                </a14:m>
                <a:endParaRPr lang="es-MX"/>
              </a:p>
            </p:txBody>
          </p:sp>
        </mc:Choice>
        <mc:Fallback xmlns="">
          <p:sp>
            <p:nvSpPr>
              <p:cNvPr id="81928" name="Object 1"/>
              <p:cNvSpPr txBox="1">
                <a:spLocks noRot="1" noChangeAspect="1" noMove="1" noResize="1" noEditPoints="1" noAdjustHandles="1" noChangeArrowheads="1" noChangeShapeType="1" noTextEdit="1"/>
              </p:cNvSpPr>
              <p:nvPr/>
            </p:nvSpPr>
            <p:spPr bwMode="auto">
              <a:xfrm>
                <a:off x="7072313" y="1785938"/>
                <a:ext cx="1344612" cy="500062"/>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1929" name="Object 2"/>
              <p:cNvSpPr txBox="1"/>
              <p:nvPr/>
            </p:nvSpPr>
            <p:spPr bwMode="auto">
              <a:xfrm>
                <a:off x="5857875" y="3071813"/>
                <a:ext cx="285750" cy="320675"/>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𝑋</m:t>
                          </m:r>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1929" name="Object 2"/>
              <p:cNvSpPr txBox="1">
                <a:spLocks noRot="1" noChangeAspect="1" noMove="1" noResize="1" noEditPoints="1" noAdjustHandles="1" noChangeArrowheads="1" noChangeShapeType="1" noTextEdit="1"/>
              </p:cNvSpPr>
              <p:nvPr/>
            </p:nvSpPr>
            <p:spPr bwMode="auto">
              <a:xfrm>
                <a:off x="5857875" y="3071813"/>
                <a:ext cx="285750" cy="320675"/>
              </a:xfrm>
              <a:prstGeom prst="rect">
                <a:avLst/>
              </a:prstGeom>
              <a:blipFill>
                <a:blip r:embed="rId4"/>
                <a:stretch>
                  <a:fillRect r="-6383"/>
                </a:stretch>
              </a:blipFill>
              <a:ln>
                <a:noFill/>
              </a:ln>
              <a:effectLst/>
            </p:spPr>
            <p:txBody>
              <a:bodyPr/>
              <a:lstStyle/>
              <a:p>
                <a:r>
                  <a:rPr lang="es-MX">
                    <a:noFill/>
                  </a:rPr>
                  <a:t> </a:t>
                </a:r>
              </a:p>
            </p:txBody>
          </p:sp>
        </mc:Fallback>
      </mc:AlternateContent>
      <p:sp>
        <p:nvSpPr>
          <p:cNvPr id="12" name="11 Flecha curvada hacia la izquierda"/>
          <p:cNvSpPr/>
          <p:nvPr/>
        </p:nvSpPr>
        <p:spPr>
          <a:xfrm>
            <a:off x="6215063" y="3143250"/>
            <a:ext cx="731837" cy="107315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mc:AlternateContent xmlns:mc="http://schemas.openxmlformats.org/markup-compatibility/2006" xmlns:a14="http://schemas.microsoft.com/office/drawing/2010/main">
        <mc:Choice Requires="a14">
          <p:sp>
            <p:nvSpPr>
              <p:cNvPr id="81931" name="Object 3"/>
              <p:cNvSpPr txBox="1"/>
              <p:nvPr/>
            </p:nvSpPr>
            <p:spPr bwMode="auto">
              <a:xfrm>
                <a:off x="5857875" y="4071938"/>
                <a:ext cx="285750" cy="31432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oMath>
                  </m:oMathPara>
                </a14:m>
                <a:endParaRPr lang="es-MX"/>
              </a:p>
            </p:txBody>
          </p:sp>
        </mc:Choice>
        <mc:Fallback xmlns="">
          <p:sp>
            <p:nvSpPr>
              <p:cNvPr id="81931" name="Object 3"/>
              <p:cNvSpPr txBox="1">
                <a:spLocks noRot="1" noChangeAspect="1" noMove="1" noResize="1" noEditPoints="1" noAdjustHandles="1" noChangeArrowheads="1" noChangeShapeType="1" noTextEdit="1"/>
              </p:cNvSpPr>
              <p:nvPr/>
            </p:nvSpPr>
            <p:spPr bwMode="auto">
              <a:xfrm>
                <a:off x="5857875" y="4071938"/>
                <a:ext cx="285750" cy="314325"/>
              </a:xfrm>
              <a:prstGeom prst="rect">
                <a:avLst/>
              </a:prstGeom>
              <a:blipFill>
                <a:blip r:embed="rId5"/>
                <a:stretch>
                  <a:fillRect/>
                </a:stretch>
              </a:blipFill>
              <a:ln>
                <a:noFill/>
              </a:ln>
              <a:effectLst/>
            </p:spPr>
            <p:txBody>
              <a:bodyPr/>
              <a:lstStyle/>
              <a:p>
                <a:r>
                  <a:rPr lang="es-MX">
                    <a:noFill/>
                  </a:rPr>
                  <a:t> </a:t>
                </a:r>
              </a:p>
            </p:txBody>
          </p:sp>
        </mc:Fallback>
      </mc:AlternateContent>
      <p:sp>
        <p:nvSpPr>
          <p:cNvPr id="14" name="13 Flecha curvada hacia la izquierda"/>
          <p:cNvSpPr/>
          <p:nvPr/>
        </p:nvSpPr>
        <p:spPr>
          <a:xfrm>
            <a:off x="6215063" y="4214813"/>
            <a:ext cx="803275" cy="157162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mc:AlternateContent xmlns:mc="http://schemas.openxmlformats.org/markup-compatibility/2006" xmlns:a14="http://schemas.microsoft.com/office/drawing/2010/main">
        <mc:Choice Requires="a14">
          <p:sp>
            <p:nvSpPr>
              <p:cNvPr id="81933" name="Object 4"/>
              <p:cNvSpPr txBox="1"/>
              <p:nvPr/>
            </p:nvSpPr>
            <p:spPr bwMode="auto">
              <a:xfrm>
                <a:off x="5857875" y="5500688"/>
                <a:ext cx="317500" cy="35718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1933" name="Object 4"/>
              <p:cNvSpPr txBox="1">
                <a:spLocks noRot="1" noChangeAspect="1" noMove="1" noResize="1" noEditPoints="1" noAdjustHandles="1" noChangeArrowheads="1" noChangeShapeType="1" noTextEdit="1"/>
              </p:cNvSpPr>
              <p:nvPr/>
            </p:nvSpPr>
            <p:spPr bwMode="auto">
              <a:xfrm>
                <a:off x="5857875" y="5500688"/>
                <a:ext cx="317500" cy="357187"/>
              </a:xfrm>
              <a:prstGeom prst="rect">
                <a:avLst/>
              </a:prstGeom>
              <a:blipFill>
                <a:blip r:embed="rId6"/>
                <a:stretch>
                  <a:fillRect r="-3846"/>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1934" name="Object 5"/>
              <p:cNvSpPr txBox="1"/>
              <p:nvPr/>
            </p:nvSpPr>
            <p:spPr bwMode="auto">
              <a:xfrm>
                <a:off x="1000125" y="4357688"/>
                <a:ext cx="1562100" cy="5302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81934" name="Object 5"/>
              <p:cNvSpPr txBox="1">
                <a:spLocks noRot="1" noChangeAspect="1" noMove="1" noResize="1" noEditPoints="1" noAdjustHandles="1" noChangeArrowheads="1" noChangeShapeType="1" noTextEdit="1"/>
              </p:cNvSpPr>
              <p:nvPr/>
            </p:nvSpPr>
            <p:spPr bwMode="auto">
              <a:xfrm>
                <a:off x="1000125" y="4357688"/>
                <a:ext cx="1562100" cy="530225"/>
              </a:xfrm>
              <a:prstGeom prst="rect">
                <a:avLst/>
              </a:prstGeom>
              <a:blipFill>
                <a:blip r:embed="rId7"/>
                <a:stretch>
                  <a:fillRect/>
                </a:stretch>
              </a:blipFill>
              <a:ln>
                <a:noFill/>
              </a:ln>
              <a:effectLst/>
            </p:spPr>
            <p:txBody>
              <a:bodyPr/>
              <a:lstStyle/>
              <a:p>
                <a:r>
                  <a:rPr lang="es-MX">
                    <a:noFill/>
                  </a:rPr>
                  <a:t> </a:t>
                </a:r>
              </a:p>
            </p:txBody>
          </p:sp>
        </mc:Fallback>
      </mc:AlternateContent>
      <p:sp>
        <p:nvSpPr>
          <p:cNvPr id="81935" name="16 CuadroTexto"/>
          <p:cNvSpPr txBox="1">
            <a:spLocks noChangeArrowheads="1"/>
          </p:cNvSpPr>
          <p:nvPr/>
        </p:nvSpPr>
        <p:spPr bwMode="auto">
          <a:xfrm>
            <a:off x="428625" y="6000750"/>
            <a:ext cx="8396288"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dirty="0"/>
              <a:t>¿Entre cuáles dos valores de     cae el 95% de los valores más cercanos a </a:t>
            </a:r>
            <a:r>
              <a:rPr lang="el-GR" altLang="es-MX" dirty="0"/>
              <a:t>μ</a:t>
            </a:r>
            <a:r>
              <a:rPr lang="es-ES" altLang="es-MX" dirty="0"/>
              <a:t>?  </a:t>
            </a:r>
          </a:p>
        </p:txBody>
      </p:sp>
      <mc:AlternateContent xmlns:mc="http://schemas.openxmlformats.org/markup-compatibility/2006" xmlns:a14="http://schemas.microsoft.com/office/drawing/2010/main">
        <mc:Choice Requires="a14">
          <p:sp>
            <p:nvSpPr>
              <p:cNvPr id="81936" name="Object 6"/>
              <p:cNvSpPr txBox="1"/>
              <p:nvPr/>
            </p:nvSpPr>
            <p:spPr bwMode="auto">
              <a:xfrm>
                <a:off x="3503417" y="6098971"/>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1936" name="Object 6"/>
              <p:cNvSpPr txBox="1">
                <a:spLocks noRot="1" noChangeAspect="1" noMove="1" noResize="1" noEditPoints="1" noAdjustHandles="1" noChangeArrowheads="1" noChangeShapeType="1" noTextEdit="1"/>
              </p:cNvSpPr>
              <p:nvPr/>
            </p:nvSpPr>
            <p:spPr bwMode="auto">
              <a:xfrm>
                <a:off x="3503417" y="6098971"/>
                <a:ext cx="254000" cy="285750"/>
              </a:xfrm>
              <a:prstGeom prst="rect">
                <a:avLst/>
              </a:prstGeom>
              <a:blipFill>
                <a:blip r:embed="rId8"/>
                <a:stretch>
                  <a:fillRect/>
                </a:stretch>
              </a:blipFill>
              <a:ln>
                <a:noFill/>
              </a:ln>
              <a:effectLst/>
            </p:spPr>
            <p:txBody>
              <a:bodyPr/>
              <a:lstStyle/>
              <a:p>
                <a:r>
                  <a:rPr lang="es-MX">
                    <a:noFill/>
                  </a:rPr>
                  <a:t> </a:t>
                </a:r>
              </a:p>
            </p:txBody>
          </p:sp>
        </mc:Fallback>
      </mc:AlternateContent>
      <p:pic>
        <p:nvPicPr>
          <p:cNvPr id="81937" name="16 Imagen" descr="logo a color UAEM.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7 Rectángulo"/>
          <p:cNvSpPr/>
          <p:nvPr/>
        </p:nvSpPr>
        <p:spPr>
          <a:xfrm>
            <a:off x="228600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1939" name="18 Grupo"/>
          <p:cNvGrpSpPr>
            <a:grpSpLocks/>
          </p:cNvGrpSpPr>
          <p:nvPr/>
        </p:nvGrpSpPr>
        <p:grpSpPr bwMode="auto">
          <a:xfrm>
            <a:off x="2786063" y="6224588"/>
            <a:ext cx="6215062" cy="633412"/>
            <a:chOff x="357158" y="6072206"/>
            <a:chExt cx="6215090" cy="634189"/>
          </a:xfrm>
        </p:grpSpPr>
        <p:sp>
          <p:nvSpPr>
            <p:cNvPr id="81940" name="1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1941" name="20 Imagen" descr="logomio.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52F79DDA-5EB8-4FCA-956C-1A2166840C7C}"/>
              </a:ext>
            </a:extLst>
          </p:cNvPr>
          <p:cNvSpPr>
            <a:spLocks noGrp="1"/>
          </p:cNvSpPr>
          <p:nvPr>
            <p:ph type="sldNum" sz="quarter" idx="12"/>
          </p:nvPr>
        </p:nvSpPr>
        <p:spPr/>
        <p:txBody>
          <a:bodyPr/>
          <a:lstStyle/>
          <a:p>
            <a:pPr>
              <a:defRPr/>
            </a:pPr>
            <a:fld id="{B853B906-A380-4D10-92C1-BB9F366D5D6D}" type="slidenum">
              <a:rPr lang="es-ES" smtClean="0"/>
              <a:pPr>
                <a:defRPr/>
              </a:pPr>
              <a:t>75</a:t>
            </a:fld>
            <a:endParaRPr lang="es-E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2946" name="Object 2"/>
              <p:cNvSpPr txBox="1"/>
              <p:nvPr/>
            </p:nvSpPr>
            <p:spPr bwMode="auto">
              <a:xfrm>
                <a:off x="285750" y="1000125"/>
                <a:ext cx="2643188" cy="40481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e>
                      </m:d>
                      <m:r>
                        <a:rPr lang="es-MX" i="1">
                          <a:solidFill>
                            <a:srgbClr val="000000"/>
                          </a:solidFill>
                          <a:latin typeface="Cambria Math" panose="02040503050406030204" pitchFamily="18" charset="0"/>
                        </a:rPr>
                        <m:t>=0.95</m:t>
                      </m:r>
                    </m:oMath>
                  </m:oMathPara>
                </a14:m>
                <a:endParaRPr lang="es-MX"/>
              </a:p>
            </p:txBody>
          </p:sp>
        </mc:Choice>
        <mc:Fallback xmlns="">
          <p:sp>
            <p:nvSpPr>
              <p:cNvPr id="82946" name="Object 2"/>
              <p:cNvSpPr txBox="1">
                <a:spLocks noRot="1" noChangeAspect="1" noMove="1" noResize="1" noEditPoints="1" noAdjustHandles="1" noChangeArrowheads="1" noChangeShapeType="1" noTextEdit="1"/>
              </p:cNvSpPr>
              <p:nvPr/>
            </p:nvSpPr>
            <p:spPr bwMode="auto">
              <a:xfrm>
                <a:off x="285750" y="1000125"/>
                <a:ext cx="2643188" cy="404813"/>
              </a:xfrm>
              <a:prstGeom prst="rect">
                <a:avLst/>
              </a:prstGeom>
              <a:blipFill>
                <a:blip r:embed="rId2"/>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2947" name="Object 3"/>
              <p:cNvSpPr txBox="1"/>
              <p:nvPr/>
            </p:nvSpPr>
            <p:spPr bwMode="auto">
              <a:xfrm>
                <a:off x="214313" y="1357313"/>
                <a:ext cx="8542337" cy="392906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m:rPr>
                          <m:nor/>
                        </m:rPr>
                        <a:rPr lang="es-MX" i="0">
                          <a:solidFill>
                            <a:srgbClr val="000000"/>
                          </a:solidFill>
                          <a:latin typeface="Cambria Math" panose="02040503050406030204" pitchFamily="18" charset="0"/>
                        </a:rPr>
                        <m:t>Deseamos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que</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func>
                        <m:funcPr>
                          <m:ctrlPr>
                            <a:rPr lang="es-MX" i="1">
                              <a:solidFill>
                                <a:srgbClr val="000000"/>
                              </a:solidFill>
                              <a:latin typeface="Cambria Math" panose="02040503050406030204" pitchFamily="18" charset="0"/>
                            </a:rPr>
                          </m:ctrlPr>
                        </m:funcPr>
                        <m:fName>
                          <m:r>
                            <m:rPr>
                              <m:sty m:val="p"/>
                            </m:rPr>
                            <a:rPr lang="es-MX" i="0">
                              <a:solidFill>
                                <a:srgbClr val="000000"/>
                              </a:solidFill>
                              <a:latin typeface="Cambria Math" panose="02040503050406030204" pitchFamily="18" charset="0"/>
                            </a:rPr>
                            <m:t>min</m:t>
                          </m:r>
                        </m:fName>
                        <m:e>
                          <m:r>
                            <a:rPr lang="es-MX" i="1">
                              <a:solidFill>
                                <a:srgbClr val="000000"/>
                              </a:solidFill>
                              <a:latin typeface="Cambria Math" panose="02040503050406030204" pitchFamily="18" charset="0"/>
                            </a:rPr>
                            <m:t>;</m:t>
                          </m:r>
                        </m:e>
                      </m:func>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que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poblaci</m:t>
                      </m:r>
                      <m:r>
                        <m:rPr>
                          <m:nor/>
                        </m:rPr>
                        <a:rPr lang="es-MX" i="0">
                          <a:solidFill>
                            <a:srgbClr val="000000"/>
                          </a:solidFill>
                          <a:latin typeface="Cambria Math" panose="02040503050406030204" pitchFamily="18" charset="0"/>
                        </a:rPr>
                        <m:t>ò</m:t>
                      </m:r>
                      <m:r>
                        <m:rPr>
                          <m:nor/>
                        </m:rPr>
                        <a:rPr lang="es-MX" i="0">
                          <a:solidFill>
                            <a:srgbClr val="000000"/>
                          </a:solidFill>
                          <a:latin typeface="Cambria Math" panose="02040503050406030204" pitchFamily="18" charset="0"/>
                        </a:rPr>
                        <m:t>n</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sim</m:t>
                      </m:r>
                      <m:r>
                        <m:rPr>
                          <m:nor/>
                        </m:rPr>
                        <a:rPr lang="es-MX" i="0">
                          <a:solidFill>
                            <a:srgbClr val="000000"/>
                          </a:solidFill>
                          <a:latin typeface="Cambria Math" panose="02040503050406030204" pitchFamily="18" charset="0"/>
                        </a:rPr>
                        <m:t>é</m:t>
                      </m:r>
                      <m:r>
                        <m:rPr>
                          <m:nor/>
                        </m:rPr>
                        <a:rPr lang="es-MX" i="0">
                          <a:solidFill>
                            <a:srgbClr val="000000"/>
                          </a:solidFill>
                          <a:latin typeface="Cambria Math" panose="02040503050406030204" pitchFamily="18" charset="0"/>
                        </a:rPr>
                        <m:t>trica</m:t>
                      </m:r>
                    </m:oMath>
                    <m:oMath xmlns:m="http://schemas.openxmlformats.org/officeDocument/2006/math">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1</m:t>
                          </m:r>
                        </m:sub>
                      </m:sSub>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deben</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estar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misma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distancia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𝜇</m:t>
                      </m:r>
                      <m:r>
                        <a:rPr lang="es-MX" i="0">
                          <a:solidFill>
                            <a:srgbClr val="000000"/>
                          </a:solidFill>
                          <a:latin typeface="Cambria Math" panose="02040503050406030204" pitchFamily="18" charset="0"/>
                        </a:rPr>
                        <m:t>.</m:t>
                      </m:r>
                    </m:oMath>
                    <m:oMath xmlns:m="http://schemas.openxmlformats.org/officeDocument/2006/math">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oMath>
                    <m:oMath xmlns:m="http://schemas.openxmlformats.org/officeDocument/2006/math">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oMath>
                    <m:oMath xmlns:m="http://schemas.openxmlformats.org/officeDocument/2006/math">
                      <m:func>
                        <m:funcPr>
                          <m:ctrlPr>
                            <a:rPr lang="es-MX" i="1">
                              <a:solidFill>
                                <a:srgbClr val="000000"/>
                              </a:solidFill>
                              <a:latin typeface="Cambria Math" panose="02040503050406030204" pitchFamily="18" charset="0"/>
                            </a:rPr>
                          </m:ctrlPr>
                        </m:funcPr>
                        <m:fName>
                          <m:r>
                            <m:rPr>
                              <m:sty m:val="p"/>
                            </m:rPr>
                            <a:rPr lang="es-MX" i="0">
                              <a:solidFill>
                                <a:srgbClr val="000000"/>
                              </a:solidFill>
                              <a:latin typeface="Cambria Math" panose="02040503050406030204" pitchFamily="18" charset="0"/>
                            </a:rPr>
                            <m:t>Pr</m:t>
                          </m:r>
                        </m:fName>
                        <m:e>
                          <m:r>
                            <m:rPr>
                              <m:sty m:val="p"/>
                            </m:rPr>
                            <a:rPr lang="es-MX" i="1">
                              <a:solidFill>
                                <a:srgbClr val="000000"/>
                              </a:solidFill>
                              <a:latin typeface="Cambria Math" panose="02040503050406030204" pitchFamily="18" charset="0"/>
                            </a:rPr>
                            <m:t>o</m:t>
                          </m:r>
                        </m:e>
                      </m:func>
                      <m:r>
                        <m:rPr>
                          <m:nor/>
                        </m:rPr>
                        <a:rPr lang="es-MX" i="0">
                          <a:solidFill>
                            <a:srgbClr val="000000"/>
                          </a:solidFill>
                          <a:latin typeface="Cambria Math" panose="02040503050406030204" pitchFamily="18" charset="0"/>
                        </a:rPr>
                        <m:t>blema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encontrar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el</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valor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apropiado</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𝑘</m:t>
                      </m:r>
                      <m:r>
                        <a:rPr lang="es-MX" i="0">
                          <a:solidFill>
                            <a:srgbClr val="000000"/>
                          </a:solidFill>
                          <a:latin typeface="Cambria Math" panose="02040503050406030204" pitchFamily="18" charset="0"/>
                        </a:rPr>
                        <m:t> </m:t>
                      </m:r>
                    </m:oMath>
                    <m:oMath xmlns:m="http://schemas.openxmlformats.org/officeDocument/2006/math">
                      <m:r>
                        <m:rPr>
                          <m:nor/>
                        </m:rPr>
                        <a:rPr lang="es-MX" i="0">
                          <a:solidFill>
                            <a:srgbClr val="000000"/>
                          </a:solidFill>
                          <a:latin typeface="Cambria Math" panose="02040503050406030204" pitchFamily="18" charset="0"/>
                        </a:rPr>
                        <m:t>Consideremos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el</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m:t>
                      </m:r>
                      <m:r>
                        <m:rPr>
                          <m:nor/>
                        </m:rPr>
                        <a:rPr lang="es-MX" i="0">
                          <a:solidFill>
                            <a:srgbClr val="000000"/>
                          </a:solidFill>
                          <a:latin typeface="Cambria Math" panose="02040503050406030204" pitchFamily="18" charset="0"/>
                        </a:rPr>
                        <m:t>í</m:t>
                      </m:r>
                      <m:r>
                        <m:rPr>
                          <m:nor/>
                        </m:rPr>
                        <a:rPr lang="es-MX" i="0">
                          <a:solidFill>
                            <a:srgbClr val="000000"/>
                          </a:solidFill>
                          <a:latin typeface="Cambria Math" panose="02040503050406030204" pitchFamily="18" charset="0"/>
                        </a:rPr>
                        <m:t>mite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superior</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Sabemos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que</m:t>
                      </m:r>
                      <m:r>
                        <m:rPr>
                          <m:nor/>
                        </m:rPr>
                        <a:rPr lang="es-MX" i="0">
                          <a:solidFill>
                            <a:srgbClr val="000000"/>
                          </a:solidFill>
                          <a:latin typeface="Cambria Math" panose="02040503050406030204" pitchFamily="18" charset="0"/>
                        </a:rPr>
                        <m:t>:</m:t>
                      </m:r>
                    </m:oMath>
                    <m:oMath xmlns:m="http://schemas.openxmlformats.org/officeDocument/2006/math">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num>
                        <m:den>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den>
                      </m:f>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82947" name="Object 3"/>
              <p:cNvSpPr txBox="1">
                <a:spLocks noRot="1" noChangeAspect="1" noMove="1" noResize="1" noEditPoints="1" noAdjustHandles="1" noChangeArrowheads="1" noChangeShapeType="1" noTextEdit="1"/>
              </p:cNvSpPr>
              <p:nvPr/>
            </p:nvSpPr>
            <p:spPr bwMode="auto">
              <a:xfrm>
                <a:off x="214313" y="1357313"/>
                <a:ext cx="8542337" cy="3929062"/>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2948" name="Object 4"/>
              <p:cNvSpPr txBox="1"/>
              <p:nvPr/>
            </p:nvSpPr>
            <p:spPr bwMode="auto">
              <a:xfrm>
                <a:off x="6000750" y="5214938"/>
                <a:ext cx="2736850" cy="57150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2</m:t>
                          </m:r>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82948" name="Object 4"/>
              <p:cNvSpPr txBox="1">
                <a:spLocks noRot="1" noChangeAspect="1" noMove="1" noResize="1" noEditPoints="1" noAdjustHandles="1" noChangeArrowheads="1" noChangeShapeType="1" noTextEdit="1"/>
              </p:cNvSpPr>
              <p:nvPr/>
            </p:nvSpPr>
            <p:spPr bwMode="auto">
              <a:xfrm>
                <a:off x="6000750" y="5214938"/>
                <a:ext cx="2736850" cy="571500"/>
              </a:xfrm>
              <a:prstGeom prst="rect">
                <a:avLst/>
              </a:prstGeom>
              <a:blipFill>
                <a:blip r:embed="rId4"/>
                <a:stretch>
                  <a:fillRect t="-73404" b="-80851"/>
                </a:stretch>
              </a:blipFill>
              <a:ln>
                <a:noFill/>
              </a:ln>
              <a:effectLst/>
            </p:spPr>
            <p:txBody>
              <a:bodyPr/>
              <a:lstStyle/>
              <a:p>
                <a:r>
                  <a:rPr lang="es-MX">
                    <a:noFill/>
                  </a:rPr>
                  <a:t> </a:t>
                </a:r>
              </a:p>
            </p:txBody>
          </p:sp>
        </mc:Fallback>
      </mc:AlternateContent>
      <p:sp>
        <p:nvSpPr>
          <p:cNvPr id="82949" name="6 CuadroTexto"/>
          <p:cNvSpPr txBox="1">
            <a:spLocks noChangeArrowheads="1"/>
          </p:cNvSpPr>
          <p:nvPr/>
        </p:nvSpPr>
        <p:spPr bwMode="auto">
          <a:xfrm>
            <a:off x="4714875" y="5715000"/>
            <a:ext cx="3916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¡Podemos determinar el valor de     !</a:t>
            </a:r>
          </a:p>
        </p:txBody>
      </p:sp>
      <mc:AlternateContent xmlns:mc="http://schemas.openxmlformats.org/markup-compatibility/2006" xmlns:a14="http://schemas.microsoft.com/office/drawing/2010/main">
        <mc:Choice Requires="a14">
          <p:sp>
            <p:nvSpPr>
              <p:cNvPr id="82950" name="Object 5"/>
              <p:cNvSpPr txBox="1"/>
              <p:nvPr/>
            </p:nvSpPr>
            <p:spPr bwMode="auto">
              <a:xfrm>
                <a:off x="8143875" y="5715000"/>
                <a:ext cx="285750" cy="323850"/>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2</m:t>
                          </m:r>
                        </m:sub>
                      </m:sSub>
                    </m:oMath>
                  </m:oMathPara>
                </a14:m>
                <a:endParaRPr lang="es-MX"/>
              </a:p>
            </p:txBody>
          </p:sp>
        </mc:Choice>
        <mc:Fallback xmlns="">
          <p:sp>
            <p:nvSpPr>
              <p:cNvPr id="82950" name="Object 5"/>
              <p:cNvSpPr txBox="1">
                <a:spLocks noRot="1" noChangeAspect="1" noMove="1" noResize="1" noEditPoints="1" noAdjustHandles="1" noChangeArrowheads="1" noChangeShapeType="1" noTextEdit="1"/>
              </p:cNvSpPr>
              <p:nvPr/>
            </p:nvSpPr>
            <p:spPr bwMode="auto">
              <a:xfrm>
                <a:off x="8143875" y="5715000"/>
                <a:ext cx="285750" cy="323850"/>
              </a:xfrm>
              <a:prstGeom prst="rect">
                <a:avLst/>
              </a:prstGeom>
              <a:blipFill>
                <a:blip r:embed="rId5"/>
                <a:stretch>
                  <a:fillRect r="-12766"/>
                </a:stretch>
              </a:blipFill>
              <a:ln>
                <a:noFill/>
              </a:ln>
              <a:effectLst/>
            </p:spPr>
            <p:txBody>
              <a:bodyPr/>
              <a:lstStyle/>
              <a:p>
                <a:r>
                  <a:rPr lang="es-MX">
                    <a:noFill/>
                  </a:rPr>
                  <a:t> </a:t>
                </a:r>
              </a:p>
            </p:txBody>
          </p:sp>
        </mc:Fallback>
      </mc:AlternateContent>
      <p:pic>
        <p:nvPicPr>
          <p:cNvPr id="82951" name="6 Imagen" descr="logo a color UAEM.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2953" name="8 Grupo"/>
          <p:cNvGrpSpPr>
            <a:grpSpLocks/>
          </p:cNvGrpSpPr>
          <p:nvPr/>
        </p:nvGrpSpPr>
        <p:grpSpPr bwMode="auto">
          <a:xfrm>
            <a:off x="2786063" y="6072188"/>
            <a:ext cx="6215062" cy="635000"/>
            <a:chOff x="357158" y="6072206"/>
            <a:chExt cx="6215090" cy="634189"/>
          </a:xfrm>
        </p:grpSpPr>
        <p:sp>
          <p:nvSpPr>
            <p:cNvPr id="8295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2955" name="10 Imagen" descr="logomio.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3E06998F-EAFC-47B1-8C41-C6AC00F6FDB2}"/>
              </a:ext>
            </a:extLst>
          </p:cNvPr>
          <p:cNvSpPr>
            <a:spLocks noGrp="1"/>
          </p:cNvSpPr>
          <p:nvPr>
            <p:ph type="sldNum" sz="quarter" idx="12"/>
          </p:nvPr>
        </p:nvSpPr>
        <p:spPr/>
        <p:txBody>
          <a:bodyPr/>
          <a:lstStyle/>
          <a:p>
            <a:pPr>
              <a:defRPr/>
            </a:pPr>
            <a:fld id="{B853B906-A380-4D10-92C1-BB9F366D5D6D}" type="slidenum">
              <a:rPr lang="es-ES" smtClean="0"/>
              <a:pPr>
                <a:defRPr/>
              </a:pPr>
              <a:t>76</a:t>
            </a:fld>
            <a:endParaRPr lang="es-E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3970" name="Object 3"/>
              <p:cNvSpPr txBox="1"/>
              <p:nvPr/>
            </p:nvSpPr>
            <p:spPr bwMode="auto">
              <a:xfrm>
                <a:off x="6072188" y="1143000"/>
                <a:ext cx="285750" cy="320675"/>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𝑋</m:t>
                          </m:r>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0" name="Object 3"/>
              <p:cNvSpPr txBox="1">
                <a:spLocks noRot="1" noChangeAspect="1" noMove="1" noResize="1" noEditPoints="1" noAdjustHandles="1" noChangeArrowheads="1" noChangeShapeType="1" noTextEdit="1"/>
              </p:cNvSpPr>
              <p:nvPr/>
            </p:nvSpPr>
            <p:spPr bwMode="auto">
              <a:xfrm>
                <a:off x="6072188" y="1143000"/>
                <a:ext cx="285750" cy="320675"/>
              </a:xfrm>
              <a:prstGeom prst="rect">
                <a:avLst/>
              </a:prstGeom>
              <a:blipFill>
                <a:blip r:embed="rId2"/>
                <a:stretch>
                  <a:fillRect r="-638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71" name="Object 8"/>
              <p:cNvSpPr txBox="1"/>
              <p:nvPr/>
            </p:nvSpPr>
            <p:spPr bwMode="auto">
              <a:xfrm>
                <a:off x="3786188" y="3500438"/>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1" name="Object 8"/>
              <p:cNvSpPr txBox="1">
                <a:spLocks noRot="1" noChangeAspect="1" noMove="1" noResize="1" noEditPoints="1" noAdjustHandles="1" noChangeArrowheads="1" noChangeShapeType="1" noTextEdit="1"/>
              </p:cNvSpPr>
              <p:nvPr/>
            </p:nvSpPr>
            <p:spPr bwMode="auto">
              <a:xfrm>
                <a:off x="3786188" y="3500438"/>
                <a:ext cx="254000" cy="285750"/>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72" name="Object 9"/>
              <p:cNvSpPr txBox="1"/>
              <p:nvPr/>
            </p:nvSpPr>
            <p:spPr bwMode="auto">
              <a:xfrm>
                <a:off x="3857625" y="4357688"/>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2" name="Object 9"/>
              <p:cNvSpPr txBox="1">
                <a:spLocks noRot="1" noChangeAspect="1" noMove="1" noResize="1" noEditPoints="1" noAdjustHandles="1" noChangeArrowheads="1" noChangeShapeType="1" noTextEdit="1"/>
              </p:cNvSpPr>
              <p:nvPr/>
            </p:nvSpPr>
            <p:spPr bwMode="auto">
              <a:xfrm>
                <a:off x="3857625" y="4357688"/>
                <a:ext cx="254000" cy="285750"/>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73" name="Object 10"/>
              <p:cNvSpPr txBox="1"/>
              <p:nvPr/>
            </p:nvSpPr>
            <p:spPr bwMode="auto">
              <a:xfrm>
                <a:off x="3786188" y="5214938"/>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3" name="Object 10"/>
              <p:cNvSpPr txBox="1">
                <a:spLocks noRot="1" noChangeAspect="1" noMove="1" noResize="1" noEditPoints="1" noAdjustHandles="1" noChangeArrowheads="1" noChangeShapeType="1" noTextEdit="1"/>
              </p:cNvSpPr>
              <p:nvPr/>
            </p:nvSpPr>
            <p:spPr bwMode="auto">
              <a:xfrm>
                <a:off x="3786188" y="5214938"/>
                <a:ext cx="254000" cy="285750"/>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74" name="Object 11"/>
              <p:cNvSpPr txBox="1"/>
              <p:nvPr/>
            </p:nvSpPr>
            <p:spPr bwMode="auto">
              <a:xfrm>
                <a:off x="3786188" y="3929063"/>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4" name="Object 11"/>
              <p:cNvSpPr txBox="1">
                <a:spLocks noRot="1" noChangeAspect="1" noMove="1" noResize="1" noEditPoints="1" noAdjustHandles="1" noChangeArrowheads="1" noChangeShapeType="1" noTextEdit="1"/>
              </p:cNvSpPr>
              <p:nvPr/>
            </p:nvSpPr>
            <p:spPr bwMode="auto">
              <a:xfrm>
                <a:off x="3786188" y="3929063"/>
                <a:ext cx="254000" cy="285750"/>
              </a:xfrm>
              <a:prstGeom prst="rect">
                <a:avLst/>
              </a:prstGeom>
              <a:blipFill>
                <a:blip r:embed="rId5"/>
                <a:stretch>
                  <a:fillRect/>
                </a:stretch>
              </a:blipFill>
              <a:ln>
                <a:noFill/>
              </a:ln>
              <a:effectLst/>
            </p:spPr>
            <p:txBody>
              <a:bodyPr/>
              <a:lstStyle/>
              <a:p>
                <a:r>
                  <a:rPr lang="es-MX">
                    <a:noFill/>
                  </a:rPr>
                  <a:t> </a:t>
                </a:r>
              </a:p>
            </p:txBody>
          </p:sp>
        </mc:Fallback>
      </mc:AlternateContent>
      <p:sp>
        <p:nvSpPr>
          <p:cNvPr id="83975" name="42 CuadroTexto"/>
          <p:cNvSpPr txBox="1">
            <a:spLocks noChangeArrowheads="1"/>
          </p:cNvSpPr>
          <p:nvPr/>
        </p:nvSpPr>
        <p:spPr bwMode="auto">
          <a:xfrm>
            <a:off x="4572000" y="314325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a:t>
            </a:r>
          </a:p>
        </p:txBody>
      </p:sp>
      <mc:AlternateContent xmlns:mc="http://schemas.openxmlformats.org/markup-compatibility/2006" xmlns:a14="http://schemas.microsoft.com/office/drawing/2010/main">
        <mc:Choice Requires="a14">
          <p:sp>
            <p:nvSpPr>
              <p:cNvPr id="83976" name="Object 13"/>
              <p:cNvSpPr txBox="1"/>
              <p:nvPr/>
            </p:nvSpPr>
            <p:spPr bwMode="auto">
              <a:xfrm>
                <a:off x="3714750" y="4714875"/>
                <a:ext cx="25400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76" name="Object 13"/>
              <p:cNvSpPr txBox="1">
                <a:spLocks noRot="1" noChangeAspect="1" noMove="1" noResize="1" noEditPoints="1" noAdjustHandles="1" noChangeArrowheads="1" noChangeShapeType="1" noTextEdit="1"/>
              </p:cNvSpPr>
              <p:nvPr/>
            </p:nvSpPr>
            <p:spPr bwMode="auto">
              <a:xfrm>
                <a:off x="3714750" y="4714875"/>
                <a:ext cx="254000" cy="285750"/>
              </a:xfrm>
              <a:prstGeom prst="rect">
                <a:avLst/>
              </a:prstGeom>
              <a:blipFill>
                <a:blip r:embed="rId3"/>
                <a:stretch>
                  <a:fillRect/>
                </a:stretch>
              </a:blipFill>
              <a:ln>
                <a:noFill/>
              </a:ln>
              <a:effectLst/>
            </p:spPr>
            <p:txBody>
              <a:bodyPr/>
              <a:lstStyle/>
              <a:p>
                <a:r>
                  <a:rPr lang="es-MX">
                    <a:noFill/>
                  </a:rPr>
                  <a:t> </a:t>
                </a:r>
              </a:p>
            </p:txBody>
          </p:sp>
        </mc:Fallback>
      </mc:AlternateContent>
      <p:cxnSp>
        <p:nvCxnSpPr>
          <p:cNvPr id="55" name="54 Conector recto"/>
          <p:cNvCxnSpPr>
            <a:stCxn id="47" idx="1"/>
            <a:endCxn id="7" idx="1"/>
          </p:cNvCxnSpPr>
          <p:nvPr/>
        </p:nvCxnSpPr>
        <p:spPr>
          <a:xfrm rot="10800000" flipH="1">
            <a:off x="4857750" y="2925763"/>
            <a:ext cx="428625" cy="638175"/>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63" name="62 Conector recto"/>
          <p:cNvCxnSpPr>
            <a:endCxn id="48" idx="1"/>
          </p:cNvCxnSpPr>
          <p:nvPr/>
        </p:nvCxnSpPr>
        <p:spPr>
          <a:xfrm>
            <a:off x="4857750" y="3571875"/>
            <a:ext cx="571500" cy="514350"/>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65" name="64 Conector recto"/>
          <p:cNvCxnSpPr>
            <a:endCxn id="48" idx="3"/>
          </p:cNvCxnSpPr>
          <p:nvPr/>
        </p:nvCxnSpPr>
        <p:spPr>
          <a:xfrm>
            <a:off x="6072188" y="3571875"/>
            <a:ext cx="571500" cy="514350"/>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68" name="67 Conector recto"/>
          <p:cNvCxnSpPr>
            <a:endCxn id="49" idx="1"/>
          </p:cNvCxnSpPr>
          <p:nvPr/>
        </p:nvCxnSpPr>
        <p:spPr>
          <a:xfrm>
            <a:off x="5429250" y="4286250"/>
            <a:ext cx="714375" cy="206375"/>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71" name="70 Conector recto"/>
          <p:cNvCxnSpPr>
            <a:endCxn id="49" idx="3"/>
          </p:cNvCxnSpPr>
          <p:nvPr/>
        </p:nvCxnSpPr>
        <p:spPr>
          <a:xfrm>
            <a:off x="6715125" y="4286250"/>
            <a:ext cx="642938" cy="206375"/>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75" name="74 Conector recto"/>
          <p:cNvCxnSpPr>
            <a:endCxn id="50" idx="3"/>
          </p:cNvCxnSpPr>
          <p:nvPr/>
        </p:nvCxnSpPr>
        <p:spPr>
          <a:xfrm rot="10800000" flipV="1">
            <a:off x="5500688" y="4786313"/>
            <a:ext cx="1857375" cy="112712"/>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grpSp>
        <p:nvGrpSpPr>
          <p:cNvPr id="83983" name="51 Grupo"/>
          <p:cNvGrpSpPr>
            <a:grpSpLocks/>
          </p:cNvGrpSpPr>
          <p:nvPr/>
        </p:nvGrpSpPr>
        <p:grpSpPr bwMode="auto">
          <a:xfrm>
            <a:off x="3929063" y="642938"/>
            <a:ext cx="4897437" cy="5572125"/>
            <a:chOff x="2428875" y="0"/>
            <a:chExt cx="4897438" cy="6858000"/>
          </a:xfrm>
        </p:grpSpPr>
        <p:pic>
          <p:nvPicPr>
            <p:cNvPr id="83989" name="35 Imagen" descr="normal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71813" y="1357313"/>
              <a:ext cx="2571750"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83990" name="Object 5"/>
                <p:cNvSpPr txBox="1"/>
                <p:nvPr/>
              </p:nvSpPr>
              <p:spPr bwMode="auto">
                <a:xfrm>
                  <a:off x="5715023" y="2637692"/>
                  <a:ext cx="317500" cy="357188"/>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90" name="Object 5"/>
                <p:cNvSpPr txBox="1">
                  <a:spLocks noRot="1" noChangeAspect="1" noMove="1" noResize="1" noEditPoints="1" noAdjustHandles="1" noChangeArrowheads="1" noChangeShapeType="1" noTextEdit="1"/>
                </p:cNvSpPr>
                <p:nvPr/>
              </p:nvSpPr>
              <p:spPr bwMode="auto">
                <a:xfrm>
                  <a:off x="5715023" y="2637692"/>
                  <a:ext cx="317500" cy="357188"/>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91" name="Object 6"/>
                <p:cNvSpPr txBox="1"/>
                <p:nvPr/>
              </p:nvSpPr>
              <p:spPr bwMode="auto">
                <a:xfrm>
                  <a:off x="5516563" y="1785938"/>
                  <a:ext cx="1562100" cy="5302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𝜎</m:t>
                            </m:r>
                          </m:e>
                          <m:sub>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sub>
                        </m:sSub>
                        <m:r>
                          <a:rPr lang="es-MX" i="1">
                            <a:solidFill>
                              <a:srgbClr val="000000"/>
                            </a:solidFill>
                            <a:latin typeface="Cambria Math" panose="02040503050406030204" pitchFamily="18" charset="0"/>
                          </a:rPr>
                          <m:t>)</m:t>
                        </m:r>
                      </m:oMath>
                    </m:oMathPara>
                  </a14:m>
                  <a:endParaRPr lang="es-MX"/>
                </a:p>
              </p:txBody>
            </p:sp>
          </mc:Choice>
          <mc:Fallback xmlns="">
            <p:sp>
              <p:nvSpPr>
                <p:cNvPr id="83991" name="Object 6"/>
                <p:cNvSpPr txBox="1">
                  <a:spLocks noRot="1" noChangeAspect="1" noMove="1" noResize="1" noEditPoints="1" noAdjustHandles="1" noChangeArrowheads="1" noChangeShapeType="1" noTextEdit="1"/>
                </p:cNvSpPr>
                <p:nvPr/>
              </p:nvSpPr>
              <p:spPr bwMode="auto">
                <a:xfrm>
                  <a:off x="5516563" y="1785938"/>
                  <a:ext cx="1562100" cy="530225"/>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3992" name="Object 7"/>
                <p:cNvSpPr txBox="1"/>
                <p:nvPr/>
              </p:nvSpPr>
              <p:spPr bwMode="auto">
                <a:xfrm>
                  <a:off x="7072313" y="4857750"/>
                  <a:ext cx="254000" cy="285750"/>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3992" name="Object 7"/>
                <p:cNvSpPr txBox="1">
                  <a:spLocks noRot="1" noChangeAspect="1" noMove="1" noResize="1" noEditPoints="1" noAdjustHandles="1" noChangeArrowheads="1" noChangeShapeType="1" noTextEdit="1"/>
                </p:cNvSpPr>
                <p:nvPr/>
              </p:nvSpPr>
              <p:spPr bwMode="auto">
                <a:xfrm>
                  <a:off x="7072313" y="4857750"/>
                  <a:ext cx="254000" cy="285750"/>
                </a:xfrm>
                <a:prstGeom prst="rect">
                  <a:avLst/>
                </a:prstGeom>
                <a:blipFill>
                  <a:blip r:embed="rId9"/>
                  <a:stretch>
                    <a:fillRect/>
                  </a:stretch>
                </a:blipFill>
                <a:ln>
                  <a:noFill/>
                </a:ln>
                <a:effectLst/>
              </p:spPr>
              <p:txBody>
                <a:bodyPr/>
                <a:lstStyle/>
                <a:p>
                  <a:r>
                    <a:rPr lang="es-MX">
                      <a:noFill/>
                    </a:rPr>
                    <a:t> </a:t>
                  </a:r>
                </a:p>
              </p:txBody>
            </p:sp>
          </mc:Fallback>
        </mc:AlternateContent>
        <p:pic>
          <p:nvPicPr>
            <p:cNvPr id="83993" name="18 Imagen" descr="normal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57500" y="285750"/>
              <a:ext cx="28575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786062" y="1215292"/>
              <a:ext cx="3214689" cy="70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83995" name="Object 2"/>
                <p:cNvSpPr txBox="1"/>
                <p:nvPr/>
              </p:nvSpPr>
              <p:spPr bwMode="auto">
                <a:xfrm>
                  <a:off x="5572147" y="527538"/>
                  <a:ext cx="1346200" cy="50006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m:t>
                        </m:r>
                      </m:oMath>
                    </m:oMathPara>
                  </a14:m>
                  <a:endParaRPr lang="es-MX"/>
                </a:p>
              </p:txBody>
            </p:sp>
          </mc:Choice>
          <mc:Fallback xmlns="">
            <p:sp>
              <p:nvSpPr>
                <p:cNvPr id="83995" name="Object 2"/>
                <p:cNvSpPr txBox="1">
                  <a:spLocks noRot="1" noChangeAspect="1" noMove="1" noResize="1" noEditPoints="1" noAdjustHandles="1" noChangeArrowheads="1" noChangeShapeType="1" noTextEdit="1"/>
                </p:cNvSpPr>
                <p:nvPr/>
              </p:nvSpPr>
              <p:spPr bwMode="auto">
                <a:xfrm>
                  <a:off x="5572147" y="527538"/>
                  <a:ext cx="1346200" cy="500063"/>
                </a:xfrm>
                <a:prstGeom prst="rect">
                  <a:avLst/>
                </a:prstGeom>
                <a:blipFill>
                  <a:blip r:embed="rId10"/>
                  <a:stretch>
                    <a:fillRect b="-4545"/>
                  </a:stretch>
                </a:blipFill>
                <a:ln>
                  <a:noFill/>
                </a:ln>
                <a:effectLst/>
              </p:spPr>
              <p:txBody>
                <a:bodyPr/>
                <a:lstStyle/>
                <a:p>
                  <a:r>
                    <a:rPr lang="es-MX">
                      <a:noFill/>
                    </a:rPr>
                    <a:t> </a:t>
                  </a:r>
                </a:p>
              </p:txBody>
            </p:sp>
          </mc:Fallback>
        </mc:AlternateContent>
        <p:cxnSp>
          <p:nvCxnSpPr>
            <p:cNvPr id="21" name="20 Conector recto"/>
            <p:cNvCxnSpPr/>
            <p:nvPr/>
          </p:nvCxnSpPr>
          <p:spPr>
            <a:xfrm rot="16200000" flipH="1">
              <a:off x="1285814" y="3429427"/>
              <a:ext cx="6215185" cy="714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16200000" flipH="1">
              <a:off x="1392787" y="3250650"/>
              <a:ext cx="657273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16200000" flipH="1">
              <a:off x="1678537" y="3250650"/>
              <a:ext cx="657273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16200000" flipH="1">
              <a:off x="821287" y="3393280"/>
              <a:ext cx="657273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16200000" flipH="1">
              <a:off x="535537" y="3535912"/>
              <a:ext cx="657273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flipV="1">
              <a:off x="2500312" y="3571631"/>
              <a:ext cx="4000501" cy="722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flipV="1">
              <a:off x="2500312" y="4714630"/>
              <a:ext cx="4000501" cy="72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flipV="1">
              <a:off x="2500312" y="5714999"/>
              <a:ext cx="4000501" cy="72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V="1">
              <a:off x="2571750" y="4144107"/>
              <a:ext cx="4000501" cy="70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flipV="1">
              <a:off x="2428875" y="5214815"/>
              <a:ext cx="4000501" cy="72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flipV="1">
              <a:off x="2571750" y="3214076"/>
              <a:ext cx="4000501" cy="72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flipV="1">
              <a:off x="3786187" y="2786185"/>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84008" name="Object 12"/>
                <p:cNvSpPr txBox="1"/>
                <p:nvPr/>
              </p:nvSpPr>
              <p:spPr bwMode="auto">
                <a:xfrm>
                  <a:off x="6643688" y="3071813"/>
                  <a:ext cx="285750" cy="36671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𝑖</m:t>
                            </m:r>
                          </m:sub>
                        </m:sSub>
                      </m:oMath>
                    </m:oMathPara>
                  </a14:m>
                  <a:endParaRPr lang="es-MX"/>
                </a:p>
              </p:txBody>
            </p:sp>
          </mc:Choice>
          <mc:Fallback xmlns="">
            <p:sp>
              <p:nvSpPr>
                <p:cNvPr id="84008" name="Object 12"/>
                <p:cNvSpPr txBox="1">
                  <a:spLocks noRot="1" noChangeAspect="1" noMove="1" noResize="1" noEditPoints="1" noAdjustHandles="1" noChangeArrowheads="1" noChangeShapeType="1" noTextEdit="1"/>
                </p:cNvSpPr>
                <p:nvPr/>
              </p:nvSpPr>
              <p:spPr bwMode="auto">
                <a:xfrm>
                  <a:off x="6643688" y="3071813"/>
                  <a:ext cx="285750" cy="366712"/>
                </a:xfrm>
                <a:prstGeom prst="rect">
                  <a:avLst/>
                </a:prstGeom>
                <a:blipFill>
                  <a:blip r:embed="rId11"/>
                  <a:stretch>
                    <a:fillRect/>
                  </a:stretch>
                </a:blipFill>
                <a:ln>
                  <a:noFill/>
                </a:ln>
                <a:effectLst/>
              </p:spPr>
              <p:txBody>
                <a:bodyPr/>
                <a:lstStyle/>
                <a:p>
                  <a:r>
                    <a:rPr lang="es-MX">
                      <a:noFill/>
                    </a:rPr>
                    <a:t> </a:t>
                  </a:r>
                </a:p>
              </p:txBody>
            </p:sp>
          </mc:Fallback>
        </mc:AlternateContent>
        <p:sp>
          <p:nvSpPr>
            <p:cNvPr id="41" name="40 Cerrar llave"/>
            <p:cNvSpPr/>
            <p:nvPr/>
          </p:nvSpPr>
          <p:spPr>
            <a:xfrm>
              <a:off x="6572251" y="3428999"/>
              <a:ext cx="441325" cy="3143739"/>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84010" name="41 CuadroTexto"/>
            <p:cNvSpPr txBox="1">
              <a:spLocks noChangeArrowheads="1"/>
            </p:cNvSpPr>
            <p:nvPr/>
          </p:nvSpPr>
          <p:spPr bwMode="auto">
            <a:xfrm>
              <a:off x="4214813" y="3143250"/>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0</a:t>
              </a:r>
            </a:p>
          </p:txBody>
        </p:sp>
        <p:sp>
          <p:nvSpPr>
            <p:cNvPr id="84011" name="43 CuadroTexto"/>
            <p:cNvSpPr txBox="1">
              <a:spLocks noChangeArrowheads="1"/>
            </p:cNvSpPr>
            <p:nvPr/>
          </p:nvSpPr>
          <p:spPr bwMode="auto">
            <a:xfrm>
              <a:off x="3857625" y="3143250"/>
              <a:ext cx="390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a:t>
              </a:r>
            </a:p>
          </p:txBody>
        </p:sp>
        <p:sp>
          <p:nvSpPr>
            <p:cNvPr id="84012" name="44 CuadroTexto"/>
            <p:cNvSpPr txBox="1">
              <a:spLocks noChangeArrowheads="1"/>
            </p:cNvSpPr>
            <p:nvPr/>
          </p:nvSpPr>
          <p:spPr bwMode="auto">
            <a:xfrm>
              <a:off x="4857750" y="314325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2</a:t>
              </a:r>
            </a:p>
          </p:txBody>
        </p:sp>
        <p:sp>
          <p:nvSpPr>
            <p:cNvPr id="84013" name="45 CuadroTexto"/>
            <p:cNvSpPr txBox="1">
              <a:spLocks noChangeArrowheads="1"/>
            </p:cNvSpPr>
            <p:nvPr/>
          </p:nvSpPr>
          <p:spPr bwMode="auto">
            <a:xfrm>
              <a:off x="3500438" y="3143250"/>
              <a:ext cx="390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-2</a:t>
              </a:r>
            </a:p>
          </p:txBody>
        </p:sp>
        <p:sp>
          <p:nvSpPr>
            <p:cNvPr id="47" name="46 Rectángulo"/>
            <p:cNvSpPr/>
            <p:nvPr/>
          </p:nvSpPr>
          <p:spPr>
            <a:xfrm flipV="1">
              <a:off x="3357562" y="3571631"/>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8" name="47 Rectángulo"/>
            <p:cNvSpPr/>
            <p:nvPr/>
          </p:nvSpPr>
          <p:spPr>
            <a:xfrm flipV="1">
              <a:off x="3929062" y="4214446"/>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9" name="48 Rectángulo"/>
            <p:cNvSpPr/>
            <p:nvPr/>
          </p:nvSpPr>
          <p:spPr>
            <a:xfrm flipV="1">
              <a:off x="4643437" y="4714630"/>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0" name="49 Rectángulo"/>
            <p:cNvSpPr/>
            <p:nvPr/>
          </p:nvSpPr>
          <p:spPr>
            <a:xfrm flipV="1">
              <a:off x="2786062" y="5214815"/>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1" name="50 Rectángulo"/>
            <p:cNvSpPr/>
            <p:nvPr/>
          </p:nvSpPr>
          <p:spPr>
            <a:xfrm flipV="1">
              <a:off x="4214812" y="5714999"/>
              <a:ext cx="1214438" cy="46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54" name="53 Conector recto"/>
            <p:cNvCxnSpPr>
              <a:endCxn id="51" idx="1"/>
            </p:cNvCxnSpPr>
            <p:nvPr/>
          </p:nvCxnSpPr>
          <p:spPr>
            <a:xfrm>
              <a:off x="2786062" y="5287108"/>
              <a:ext cx="1428750" cy="449385"/>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59" name="58 Conector recto"/>
            <p:cNvCxnSpPr>
              <a:stCxn id="7" idx="3"/>
              <a:endCxn id="47" idx="3"/>
            </p:cNvCxnSpPr>
            <p:nvPr/>
          </p:nvCxnSpPr>
          <p:spPr>
            <a:xfrm flipH="1">
              <a:off x="4572000" y="2807676"/>
              <a:ext cx="428625" cy="787401"/>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73" name="72 Conector recto"/>
            <p:cNvCxnSpPr>
              <a:endCxn id="50" idx="1"/>
            </p:cNvCxnSpPr>
            <p:nvPr/>
          </p:nvCxnSpPr>
          <p:spPr>
            <a:xfrm rot="10800000" flipV="1">
              <a:off x="2786062" y="4786923"/>
              <a:ext cx="1857375" cy="449385"/>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cxnSp>
          <p:nvCxnSpPr>
            <p:cNvPr id="78" name="77 Conector recto"/>
            <p:cNvCxnSpPr>
              <a:endCxn id="51" idx="3"/>
            </p:cNvCxnSpPr>
            <p:nvPr/>
          </p:nvCxnSpPr>
          <p:spPr>
            <a:xfrm>
              <a:off x="4000500" y="5214815"/>
              <a:ext cx="1428750" cy="521678"/>
            </a:xfrm>
            <a:prstGeom prst="line">
              <a:avLst/>
            </a:prstGeom>
            <a:ln>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grpSp>
      <p:pic>
        <p:nvPicPr>
          <p:cNvPr id="83984" name="52 Imagen" descr="logo a color UAEM.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55 Rectángulo"/>
          <p:cNvSpPr/>
          <p:nvPr/>
        </p:nvSpPr>
        <p:spPr>
          <a:xfrm>
            <a:off x="200025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3986" name="56 Grupo"/>
          <p:cNvGrpSpPr>
            <a:grpSpLocks/>
          </p:cNvGrpSpPr>
          <p:nvPr/>
        </p:nvGrpSpPr>
        <p:grpSpPr bwMode="auto">
          <a:xfrm>
            <a:off x="2786063" y="6072188"/>
            <a:ext cx="6215062" cy="635000"/>
            <a:chOff x="357158" y="6072206"/>
            <a:chExt cx="6215090" cy="634189"/>
          </a:xfrm>
        </p:grpSpPr>
        <p:sp>
          <p:nvSpPr>
            <p:cNvPr id="83987" name="57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3988" name="59 Imagen" descr="logomi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057C043A-5960-4E9E-88E2-B2552DDD1D97}"/>
              </a:ext>
            </a:extLst>
          </p:cNvPr>
          <p:cNvSpPr>
            <a:spLocks noGrp="1"/>
          </p:cNvSpPr>
          <p:nvPr>
            <p:ph type="sldNum" sz="quarter" idx="12"/>
          </p:nvPr>
        </p:nvSpPr>
        <p:spPr/>
        <p:txBody>
          <a:bodyPr/>
          <a:lstStyle/>
          <a:p>
            <a:pPr>
              <a:defRPr/>
            </a:pPr>
            <a:fld id="{B853B906-A380-4D10-92C1-BB9F366D5D6D}" type="slidenum">
              <a:rPr lang="es-ES" smtClean="0"/>
              <a:pPr>
                <a:defRPr/>
              </a:pPr>
              <a:t>77</a:t>
            </a:fld>
            <a:endParaRPr lang="es-E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4994" name="Object 2"/>
              <p:cNvSpPr txBox="1"/>
              <p:nvPr/>
            </p:nvSpPr>
            <p:spPr bwMode="auto">
              <a:xfrm>
                <a:off x="428625" y="1071563"/>
                <a:ext cx="7359650" cy="249078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1.96</m:t>
                          </m:r>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1.96</m:t>
                          </m:r>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 xmlns:m="http://schemas.openxmlformats.org/officeDocument/2006/math">
                      <m:r>
                        <a:rPr lang="es-MX" i="1">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Probabilidad</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obtener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una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media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una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MAS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en</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el</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rango</m:t>
                      </m:r>
                    </m:oMath>
                    <m:oMath xmlns:m="http://schemas.openxmlformats.org/officeDocument/2006/math">
                      <m: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1.96</m:t>
                          </m:r>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m:t>
                      </m:r>
                      <m:r>
                        <m:rPr>
                          <m:nor/>
                        </m:rPr>
                        <a:rPr lang="es-MX" i="0">
                          <a:solidFill>
                            <a:srgbClr val="000000"/>
                          </a:solidFill>
                          <a:latin typeface="Cambria Math" panose="02040503050406030204" pitchFamily="18" charset="0"/>
                        </a:rPr>
                        <m:t> 0.95 </m:t>
                      </m:r>
                      <m:r>
                        <m:rPr>
                          <m:nor/>
                        </m:rPr>
                        <a:rPr lang="es-MX" i="0">
                          <a:solidFill>
                            <a:srgbClr val="000000"/>
                          </a:solidFill>
                          <a:latin typeface="Cambria Math" panose="02040503050406030204" pitchFamily="18" charset="0"/>
                        </a:rPr>
                        <m:t>o</m:t>
                      </m:r>
                    </m:oMath>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−1.96</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𝑖</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+1.96</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e>
                      </m:d>
                      <m:r>
                        <a:rPr lang="es-MX" i="1">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0.95 </m:t>
                      </m:r>
                      <m:r>
                        <a:rPr lang="es-MX" i="1">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IOM</m:t>
                      </m:r>
                      <m:r>
                        <a:rPr lang="es-MX" i="1">
                          <a:solidFill>
                            <a:srgbClr val="000000"/>
                          </a:solidFill>
                          <a:latin typeface="Cambria Math" panose="02040503050406030204" pitchFamily="18" charset="0"/>
                        </a:rPr>
                        <m:t>)</m:t>
                      </m:r>
                      <m:r>
                        <a:rPr lang="es-MX" i="0">
                          <a:solidFill>
                            <a:srgbClr val="000000"/>
                          </a:solidFill>
                          <a:latin typeface="Cambria Math" panose="02040503050406030204" pitchFamily="18" charset="0"/>
                        </a:rPr>
                        <m:t> </m:t>
                      </m:r>
                    </m:oMath>
                  </m:oMathPara>
                </a14:m>
                <a:endParaRPr lang="es-MX"/>
              </a:p>
            </p:txBody>
          </p:sp>
        </mc:Choice>
        <mc:Fallback xmlns="">
          <p:sp>
            <p:nvSpPr>
              <p:cNvPr id="84994" name="Object 2"/>
              <p:cNvSpPr txBox="1">
                <a:spLocks noRot="1" noChangeAspect="1" noMove="1" noResize="1" noEditPoints="1" noAdjustHandles="1" noChangeArrowheads="1" noChangeShapeType="1" noTextEdit="1"/>
              </p:cNvSpPr>
              <p:nvPr/>
            </p:nvSpPr>
            <p:spPr bwMode="auto">
              <a:xfrm>
                <a:off x="428625" y="1071563"/>
                <a:ext cx="7359650" cy="2490787"/>
              </a:xfrm>
              <a:prstGeom prst="rect">
                <a:avLst/>
              </a:prstGeom>
              <a:blipFill>
                <a:blip r:embed="rId2"/>
                <a:stretch>
                  <a:fillRect/>
                </a:stretch>
              </a:blipFill>
              <a:ln>
                <a:noFill/>
              </a:ln>
              <a:effectLst/>
            </p:spPr>
            <p:txBody>
              <a:bodyPr/>
              <a:lstStyle/>
              <a:p>
                <a:r>
                  <a:rPr lang="es-MX">
                    <a:noFill/>
                  </a:rPr>
                  <a:t> </a:t>
                </a:r>
              </a:p>
            </p:txBody>
          </p:sp>
        </mc:Fallback>
      </mc:AlternateContent>
      <p:sp>
        <p:nvSpPr>
          <p:cNvPr id="84995" name="2 CuadroTexto"/>
          <p:cNvSpPr txBox="1">
            <a:spLocks noChangeArrowheads="1"/>
          </p:cNvSpPr>
          <p:nvPr/>
        </p:nvSpPr>
        <p:spPr bwMode="auto">
          <a:xfrm>
            <a:off x="714375" y="3929063"/>
            <a:ext cx="24844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a:t>El IOM </a:t>
            </a:r>
          </a:p>
          <a:p>
            <a:pPr eaLnBrk="1" hangingPunct="1"/>
            <a:r>
              <a:rPr lang="es-ES" altLang="es-MX" sz="2800"/>
              <a:t>se describe</a:t>
            </a:r>
          </a:p>
          <a:p>
            <a:pPr eaLnBrk="1" hangingPunct="1"/>
            <a:r>
              <a:rPr lang="es-ES" altLang="es-MX" sz="2800"/>
              <a:t>especificando:</a:t>
            </a:r>
          </a:p>
        </p:txBody>
      </p:sp>
      <p:sp>
        <p:nvSpPr>
          <p:cNvPr id="5" name="4 Abrir llave"/>
          <p:cNvSpPr/>
          <p:nvPr/>
        </p:nvSpPr>
        <p:spPr>
          <a:xfrm>
            <a:off x="2857488" y="3571876"/>
            <a:ext cx="642942" cy="2428892"/>
          </a:xfrm>
          <a:prstGeom prst="leftBrace">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84999" name="5 CuadroTexto"/>
          <p:cNvSpPr txBox="1">
            <a:spLocks noChangeArrowheads="1"/>
          </p:cNvSpPr>
          <p:nvPr/>
        </p:nvSpPr>
        <p:spPr bwMode="auto">
          <a:xfrm>
            <a:off x="3786188" y="3714750"/>
            <a:ext cx="1671637"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 Su Longitud</a:t>
            </a:r>
          </a:p>
        </p:txBody>
      </p:sp>
      <p:sp>
        <p:nvSpPr>
          <p:cNvPr id="85000" name="6 CuadroTexto"/>
          <p:cNvSpPr txBox="1">
            <a:spLocks noChangeArrowheads="1"/>
          </p:cNvSpPr>
          <p:nvPr/>
        </p:nvSpPr>
        <p:spPr bwMode="auto">
          <a:xfrm>
            <a:off x="3786188" y="5143500"/>
            <a:ext cx="3916362"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2. La localización de su punto medio</a:t>
            </a:r>
          </a:p>
        </p:txBody>
      </p:sp>
      <mc:AlternateContent xmlns:mc="http://schemas.openxmlformats.org/markup-compatibility/2006" xmlns:a14="http://schemas.microsoft.com/office/drawing/2010/main">
        <mc:Choice Requires="a14">
          <p:sp>
            <p:nvSpPr>
              <p:cNvPr id="85001" name="Object 4"/>
              <p:cNvSpPr txBox="1"/>
              <p:nvPr/>
            </p:nvSpPr>
            <p:spPr bwMode="auto">
              <a:xfrm>
                <a:off x="3786188" y="4143375"/>
                <a:ext cx="4343400" cy="357188"/>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𝜀</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+1.96</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−1.96</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oMath>
                  </m:oMathPara>
                </a14:m>
                <a:endParaRPr lang="es-MX"/>
              </a:p>
            </p:txBody>
          </p:sp>
        </mc:Choice>
        <mc:Fallback xmlns="">
          <p:sp>
            <p:nvSpPr>
              <p:cNvPr id="85001" name="Object 4"/>
              <p:cNvSpPr txBox="1">
                <a:spLocks noRot="1" noChangeAspect="1" noMove="1" noResize="1" noEditPoints="1" noAdjustHandles="1" noChangeArrowheads="1" noChangeShapeType="1" noTextEdit="1"/>
              </p:cNvSpPr>
              <p:nvPr/>
            </p:nvSpPr>
            <p:spPr bwMode="auto">
              <a:xfrm>
                <a:off x="3786188" y="4143375"/>
                <a:ext cx="4343400" cy="357188"/>
              </a:xfrm>
              <a:prstGeom prst="rect">
                <a:avLst/>
              </a:prstGeom>
              <a:blipFill>
                <a:blip r:embed="rId3"/>
                <a:stretch>
                  <a:fillRect t="-94828" r="-3787" b="-144828"/>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5002" name="Object 5"/>
              <p:cNvSpPr txBox="1"/>
              <p:nvPr/>
            </p:nvSpPr>
            <p:spPr bwMode="auto">
              <a:xfrm>
                <a:off x="3786188" y="4500563"/>
                <a:ext cx="2120900" cy="4286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𝜀</m:t>
                      </m:r>
                      <m:r>
                        <a:rPr lang="es-MX" i="1">
                          <a:solidFill>
                            <a:srgbClr val="000000"/>
                          </a:solidFill>
                          <a:latin typeface="Cambria Math" panose="02040503050406030204" pitchFamily="18" charset="0"/>
                        </a:rPr>
                        <m:t>=(2)(1.96)</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oMath>
                  </m:oMathPara>
                </a14:m>
                <a:endParaRPr lang="es-MX"/>
              </a:p>
            </p:txBody>
          </p:sp>
        </mc:Choice>
        <mc:Fallback xmlns="">
          <p:sp>
            <p:nvSpPr>
              <p:cNvPr id="85002" name="Object 5"/>
              <p:cNvSpPr txBox="1">
                <a:spLocks noRot="1" noChangeAspect="1" noMove="1" noResize="1" noEditPoints="1" noAdjustHandles="1" noChangeArrowheads="1" noChangeShapeType="1" noTextEdit="1"/>
              </p:cNvSpPr>
              <p:nvPr/>
            </p:nvSpPr>
            <p:spPr bwMode="auto">
              <a:xfrm>
                <a:off x="3786188" y="4500563"/>
                <a:ext cx="2120900" cy="428625"/>
              </a:xfrm>
              <a:prstGeom prst="rect">
                <a:avLst/>
              </a:prstGeom>
              <a:blipFill>
                <a:blip r:embed="rId4"/>
                <a:stretch>
                  <a:fillRect t="-97183" r="-16667" b="-139437"/>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5003" name="Object 6"/>
              <p:cNvSpPr txBox="1"/>
              <p:nvPr/>
            </p:nvSpPr>
            <p:spPr bwMode="auto">
              <a:xfrm>
                <a:off x="4071938" y="5715000"/>
                <a:ext cx="285750" cy="309563"/>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85003" name="Object 6"/>
              <p:cNvSpPr txBox="1">
                <a:spLocks noRot="1" noChangeAspect="1" noMove="1" noResize="1" noEditPoints="1" noAdjustHandles="1" noChangeArrowheads="1" noChangeShapeType="1" noTextEdit="1"/>
              </p:cNvSpPr>
              <p:nvPr/>
            </p:nvSpPr>
            <p:spPr bwMode="auto">
              <a:xfrm>
                <a:off x="4071938" y="5715000"/>
                <a:ext cx="285750" cy="309563"/>
              </a:xfrm>
              <a:prstGeom prst="rect">
                <a:avLst/>
              </a:prstGeom>
              <a:blipFill>
                <a:blip r:embed="rId5"/>
                <a:stretch>
                  <a:fillRect b="-2000"/>
                </a:stretch>
              </a:blipFill>
              <a:ln>
                <a:noFill/>
              </a:ln>
              <a:effectLst/>
            </p:spPr>
            <p:txBody>
              <a:bodyPr/>
              <a:lstStyle/>
              <a:p>
                <a:r>
                  <a:rPr lang="es-MX">
                    <a:noFill/>
                  </a:rPr>
                  <a:t> </a:t>
                </a:r>
              </a:p>
            </p:txBody>
          </p:sp>
        </mc:Fallback>
      </mc:AlternateContent>
      <p:grpSp>
        <p:nvGrpSpPr>
          <p:cNvPr id="85004" name="9 Grupo"/>
          <p:cNvGrpSpPr>
            <a:grpSpLocks/>
          </p:cNvGrpSpPr>
          <p:nvPr/>
        </p:nvGrpSpPr>
        <p:grpSpPr bwMode="auto">
          <a:xfrm>
            <a:off x="2786063" y="6072188"/>
            <a:ext cx="6215062" cy="635000"/>
            <a:chOff x="357158" y="6072206"/>
            <a:chExt cx="6215090" cy="634189"/>
          </a:xfrm>
        </p:grpSpPr>
        <p:sp>
          <p:nvSpPr>
            <p:cNvPr id="85007" name="10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5008" name="11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5005" name="12 Imagen" descr="logo a color UAEM.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2" name="Marcador de número de diapositiva 1">
            <a:extLst>
              <a:ext uri="{FF2B5EF4-FFF2-40B4-BE49-F238E27FC236}">
                <a16:creationId xmlns:a16="http://schemas.microsoft.com/office/drawing/2014/main" xmlns="" id="{6EAF0BB7-AF8B-4C82-838A-BB2C7A101561}"/>
              </a:ext>
            </a:extLst>
          </p:cNvPr>
          <p:cNvSpPr>
            <a:spLocks noGrp="1"/>
          </p:cNvSpPr>
          <p:nvPr>
            <p:ph type="sldNum" sz="quarter" idx="12"/>
          </p:nvPr>
        </p:nvSpPr>
        <p:spPr/>
        <p:txBody>
          <a:bodyPr/>
          <a:lstStyle/>
          <a:p>
            <a:pPr>
              <a:defRPr/>
            </a:pPr>
            <a:fld id="{B853B906-A380-4D10-92C1-BB9F366D5D6D}" type="slidenum">
              <a:rPr lang="es-ES" smtClean="0"/>
              <a:pPr>
                <a:defRPr/>
              </a:pPr>
              <a:t>78</a:t>
            </a:fld>
            <a:endParaRPr lang="es-E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5 CuadroTexto"/>
          <p:cNvSpPr txBox="1">
            <a:spLocks noChangeArrowheads="1"/>
          </p:cNvSpPr>
          <p:nvPr/>
        </p:nvSpPr>
        <p:spPr bwMode="auto">
          <a:xfrm>
            <a:off x="2571750" y="1500188"/>
            <a:ext cx="3070225"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2. Localización desconocida</a:t>
            </a:r>
          </a:p>
        </p:txBody>
      </p:sp>
      <p:grpSp>
        <p:nvGrpSpPr>
          <p:cNvPr id="86019" name="9 Grupo"/>
          <p:cNvGrpSpPr>
            <a:grpSpLocks/>
          </p:cNvGrpSpPr>
          <p:nvPr/>
        </p:nvGrpSpPr>
        <p:grpSpPr bwMode="auto">
          <a:xfrm>
            <a:off x="714375" y="928688"/>
            <a:ext cx="7108825" cy="1071562"/>
            <a:chOff x="714375" y="428625"/>
            <a:chExt cx="7108825" cy="1071563"/>
          </a:xfrm>
        </p:grpSpPr>
        <p:sp>
          <p:nvSpPr>
            <p:cNvPr id="86026" name="2 CuadroTexto"/>
            <p:cNvSpPr txBox="1">
              <a:spLocks noChangeArrowheads="1"/>
            </p:cNvSpPr>
            <p:nvPr/>
          </p:nvSpPr>
          <p:spPr bwMode="auto">
            <a:xfrm>
              <a:off x="714375" y="785813"/>
              <a:ext cx="1312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IOM→→IC</a:t>
              </a:r>
            </a:p>
          </p:txBody>
        </p:sp>
        <p:sp>
          <p:nvSpPr>
            <p:cNvPr id="4" name="3 Abrir llave"/>
            <p:cNvSpPr/>
            <p:nvPr/>
          </p:nvSpPr>
          <p:spPr>
            <a:xfrm>
              <a:off x="2000250" y="428625"/>
              <a:ext cx="357188" cy="1071563"/>
            </a:xfrm>
            <a:prstGeom prst="leftBrace">
              <a:avLst/>
            </a:prstGeom>
            <a:solidFill>
              <a:schemeClr val="accent1"/>
            </a:solidFill>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86028" name="4 CuadroTexto"/>
            <p:cNvSpPr txBox="1">
              <a:spLocks noChangeArrowheads="1"/>
            </p:cNvSpPr>
            <p:nvPr/>
          </p:nvSpPr>
          <p:spPr bwMode="auto">
            <a:xfrm>
              <a:off x="2643188" y="500063"/>
              <a:ext cx="23129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1. Longitud conocida</a:t>
              </a:r>
            </a:p>
          </p:txBody>
        </p:sp>
        <mc:AlternateContent xmlns:mc="http://schemas.openxmlformats.org/markup-compatibility/2006" xmlns:a14="http://schemas.microsoft.com/office/drawing/2010/main">
          <mc:Choice Requires="a14">
            <p:sp>
              <p:nvSpPr>
                <p:cNvPr id="86029" name="Object 3"/>
                <p:cNvSpPr txBox="1"/>
                <p:nvPr/>
              </p:nvSpPr>
              <p:spPr bwMode="auto">
                <a:xfrm>
                  <a:off x="5072063" y="500063"/>
                  <a:ext cx="285750" cy="314325"/>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𝜀</m:t>
                        </m:r>
                      </m:oMath>
                    </m:oMathPara>
                  </a14:m>
                  <a:endParaRPr lang="es-MX"/>
                </a:p>
              </p:txBody>
            </p:sp>
          </mc:Choice>
          <mc:Fallback xmlns="">
            <p:sp>
              <p:nvSpPr>
                <p:cNvPr id="86029" name="Object 3"/>
                <p:cNvSpPr txBox="1">
                  <a:spLocks noRot="1" noChangeAspect="1" noMove="1" noResize="1" noEditPoints="1" noAdjustHandles="1" noChangeArrowheads="1" noChangeShapeType="1" noTextEdit="1"/>
                </p:cNvSpPr>
                <p:nvPr/>
              </p:nvSpPr>
              <p:spPr bwMode="auto">
                <a:xfrm>
                  <a:off x="5072063" y="500063"/>
                  <a:ext cx="285750" cy="314325"/>
                </a:xfrm>
                <a:prstGeom prst="rect">
                  <a:avLst/>
                </a:prstGeom>
                <a:blipFill>
                  <a:blip r:embed="rId2"/>
                  <a:stretch>
                    <a:fillRect/>
                  </a:stretch>
                </a:blipFill>
                <a:ln>
                  <a:noFill/>
                </a:ln>
                <a:effectLst/>
              </p:spPr>
              <p:txBody>
                <a:bodyPr/>
                <a:lstStyle/>
                <a:p>
                  <a:r>
                    <a:rPr lang="es-MX">
                      <a:noFill/>
                    </a:rPr>
                    <a:t> </a:t>
                  </a:r>
                </a:p>
              </p:txBody>
            </p:sp>
          </mc:Fallback>
        </mc:AlternateContent>
        <p:sp>
          <p:nvSpPr>
            <p:cNvPr id="8" name="7 Flecha derecha"/>
            <p:cNvSpPr/>
            <p:nvPr/>
          </p:nvSpPr>
          <p:spPr>
            <a:xfrm>
              <a:off x="5786438" y="714375"/>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86031" name="8 CuadroTexto"/>
            <p:cNvSpPr txBox="1">
              <a:spLocks noChangeArrowheads="1"/>
            </p:cNvSpPr>
            <p:nvPr/>
          </p:nvSpPr>
          <p:spPr bwMode="auto">
            <a:xfrm>
              <a:off x="6929438" y="642938"/>
              <a:ext cx="8937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3600"/>
                <a:t>v.a.</a:t>
              </a:r>
            </a:p>
          </p:txBody>
        </p:sp>
      </p:grpSp>
      <p:sp>
        <p:nvSpPr>
          <p:cNvPr id="9" name="8 Rectángulo redondeado"/>
          <p:cNvSpPr/>
          <p:nvPr/>
        </p:nvSpPr>
        <p:spPr>
          <a:xfrm>
            <a:off x="500063" y="2357438"/>
            <a:ext cx="8001000" cy="4000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Char char="ü"/>
              <a:defRPr/>
            </a:pPr>
            <a:r>
              <a:rPr lang="es-ES" sz="4400" dirty="0">
                <a:solidFill>
                  <a:schemeClr val="tx1"/>
                </a:solidFill>
              </a:rPr>
              <a:t>Estimación estadística.</a:t>
            </a:r>
          </a:p>
          <a:p>
            <a:pPr algn="ctr">
              <a:buFont typeface="Wingdings" pitchFamily="2" charset="2"/>
              <a:buChar char="ü"/>
              <a:defRPr/>
            </a:pPr>
            <a:r>
              <a:rPr lang="es-ES" sz="4400" dirty="0">
                <a:solidFill>
                  <a:schemeClr val="tx1"/>
                </a:solidFill>
              </a:rPr>
              <a:t>Estimación.</a:t>
            </a:r>
          </a:p>
          <a:p>
            <a:pPr algn="ctr">
              <a:buFont typeface="Wingdings" pitchFamily="2" charset="2"/>
              <a:buChar char="ü"/>
              <a:defRPr/>
            </a:pPr>
            <a:r>
              <a:rPr lang="es-ES" sz="4400" dirty="0">
                <a:solidFill>
                  <a:schemeClr val="tx1"/>
                </a:solidFill>
              </a:rPr>
              <a:t>Estimador.</a:t>
            </a:r>
          </a:p>
          <a:p>
            <a:pPr algn="ctr">
              <a:buFont typeface="Wingdings" pitchFamily="2" charset="2"/>
              <a:buChar char="ü"/>
              <a:defRPr/>
            </a:pPr>
            <a:r>
              <a:rPr lang="es-ES" sz="4400" dirty="0">
                <a:solidFill>
                  <a:schemeClr val="tx1"/>
                </a:solidFill>
              </a:rPr>
              <a:t>Estimación puntual.</a:t>
            </a:r>
          </a:p>
          <a:p>
            <a:pPr algn="ctr">
              <a:buFont typeface="Wingdings" pitchFamily="2" charset="2"/>
              <a:buChar char="ü"/>
              <a:defRPr/>
            </a:pPr>
            <a:r>
              <a:rPr lang="es-ES" sz="4400" dirty="0">
                <a:solidFill>
                  <a:schemeClr val="tx1"/>
                </a:solidFill>
              </a:rPr>
              <a:t>Estimación por intervalo.</a:t>
            </a:r>
          </a:p>
        </p:txBody>
      </p:sp>
      <p:pic>
        <p:nvPicPr>
          <p:cNvPr id="86021" name="10 Imagen" descr="logo a color UAE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2071688"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6023" name="12 Grupo"/>
          <p:cNvGrpSpPr>
            <a:grpSpLocks/>
          </p:cNvGrpSpPr>
          <p:nvPr/>
        </p:nvGrpSpPr>
        <p:grpSpPr bwMode="auto">
          <a:xfrm>
            <a:off x="2786063" y="6072188"/>
            <a:ext cx="6215062" cy="635000"/>
            <a:chOff x="357158" y="6072206"/>
            <a:chExt cx="6215090" cy="634189"/>
          </a:xfrm>
        </p:grpSpPr>
        <p:sp>
          <p:nvSpPr>
            <p:cNvPr id="86024" name="13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6025" name="14 Imagen" descr="logomi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118EDD34-EF1F-47FB-B91E-62291C22A4F8}"/>
              </a:ext>
            </a:extLst>
          </p:cNvPr>
          <p:cNvSpPr>
            <a:spLocks noGrp="1"/>
          </p:cNvSpPr>
          <p:nvPr>
            <p:ph type="sldNum" sz="quarter" idx="12"/>
          </p:nvPr>
        </p:nvSpPr>
        <p:spPr/>
        <p:txBody>
          <a:bodyPr/>
          <a:lstStyle/>
          <a:p>
            <a:pPr>
              <a:defRPr/>
            </a:pPr>
            <a:fld id="{B853B906-A380-4D10-92C1-BB9F366D5D6D}" type="slidenum">
              <a:rPr lang="es-ES" smtClean="0"/>
              <a:pPr>
                <a:defRPr/>
              </a:pPr>
              <a:t>79</a:t>
            </a:fld>
            <a:endParaRPr lang="es-E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3316" name="8 Grupo"/>
          <p:cNvGrpSpPr>
            <a:grpSpLocks/>
          </p:cNvGrpSpPr>
          <p:nvPr/>
        </p:nvGrpSpPr>
        <p:grpSpPr bwMode="auto">
          <a:xfrm>
            <a:off x="2786063" y="6072188"/>
            <a:ext cx="6215062" cy="635000"/>
            <a:chOff x="357158" y="6072206"/>
            <a:chExt cx="6215090" cy="634189"/>
          </a:xfrm>
        </p:grpSpPr>
        <p:sp>
          <p:nvSpPr>
            <p:cNvPr id="13354"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3355"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12" name="11 Tabla"/>
          <p:cNvGraphicFramePr>
            <a:graphicFrameLocks noGrp="1"/>
          </p:cNvGraphicFramePr>
          <p:nvPr/>
        </p:nvGraphicFramePr>
        <p:xfrm>
          <a:off x="428625" y="1500188"/>
          <a:ext cx="8358188" cy="3627437"/>
        </p:xfrm>
        <a:graphic>
          <a:graphicData uri="http://schemas.openxmlformats.org/drawingml/2006/table">
            <a:tbl>
              <a:tblPr firstRow="1" bandRow="1">
                <a:tableStyleId>{5C22544A-7EE6-4342-B048-85BDC9FD1C3A}</a:tableStyleId>
              </a:tblPr>
              <a:tblGrid>
                <a:gridCol w="1114425">
                  <a:extLst>
                    <a:ext uri="{9D8B030D-6E8A-4147-A177-3AD203B41FA5}">
                      <a16:colId xmlns:a16="http://schemas.microsoft.com/office/drawing/2014/main" xmlns="" val="20000"/>
                    </a:ext>
                  </a:extLst>
                </a:gridCol>
                <a:gridCol w="3064669">
                  <a:extLst>
                    <a:ext uri="{9D8B030D-6E8A-4147-A177-3AD203B41FA5}">
                      <a16:colId xmlns:a16="http://schemas.microsoft.com/office/drawing/2014/main" xmlns="" val="20001"/>
                    </a:ext>
                  </a:extLst>
                </a:gridCol>
                <a:gridCol w="2089547">
                  <a:extLst>
                    <a:ext uri="{9D8B030D-6E8A-4147-A177-3AD203B41FA5}">
                      <a16:colId xmlns:a16="http://schemas.microsoft.com/office/drawing/2014/main" xmlns="" val="20002"/>
                    </a:ext>
                  </a:extLst>
                </a:gridCol>
                <a:gridCol w="2089547">
                  <a:extLst>
                    <a:ext uri="{9D8B030D-6E8A-4147-A177-3AD203B41FA5}">
                      <a16:colId xmlns:a16="http://schemas.microsoft.com/office/drawing/2014/main" xmlns="" val="20003"/>
                    </a:ext>
                  </a:extLst>
                </a:gridCol>
              </a:tblGrid>
              <a:tr h="595129">
                <a:tc>
                  <a:txBody>
                    <a:bodyPr/>
                    <a:lstStyle/>
                    <a:p>
                      <a:r>
                        <a:rPr lang="es-ES" sz="1200" dirty="0"/>
                        <a:t>Capitulo/tema</a:t>
                      </a:r>
                    </a:p>
                  </a:txBody>
                  <a:tcPr marL="91439" marR="91439" marT="45724" marB="45724"/>
                </a:tc>
                <a:tc>
                  <a:txBody>
                    <a:bodyPr/>
                    <a:lstStyle/>
                    <a:p>
                      <a:r>
                        <a:rPr lang="es-ES" sz="1200" dirty="0"/>
                        <a:t>Anderson</a:t>
                      </a:r>
                    </a:p>
                  </a:txBody>
                  <a:tcPr marL="91439" marR="91439"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Mendenhall</a:t>
                      </a:r>
                    </a:p>
                  </a:txBody>
                  <a:tcPr marL="91439" marR="91439" marT="45724" marB="45724"/>
                </a:tc>
                <a:tc>
                  <a:txBody>
                    <a:bodyPr/>
                    <a:lstStyle/>
                    <a:p>
                      <a:r>
                        <a:rPr lang="es-ES" sz="1200" dirty="0"/>
                        <a:t>Newbold</a:t>
                      </a:r>
                    </a:p>
                  </a:txBody>
                  <a:tcPr marL="91439" marR="91439" marT="45724" marB="45724"/>
                </a:tc>
                <a:extLst>
                  <a:ext uri="{0D108BD9-81ED-4DB2-BD59-A6C34878D82A}">
                    <a16:rowId xmlns:a16="http://schemas.microsoft.com/office/drawing/2014/main" xmlns="" val="10000"/>
                  </a:ext>
                </a:extLst>
              </a:tr>
              <a:tr h="457242">
                <a:tc>
                  <a:txBody>
                    <a:bodyPr/>
                    <a:lstStyle/>
                    <a:p>
                      <a:r>
                        <a:rPr lang="es-ES" sz="1200" dirty="0"/>
                        <a:t>7.5</a:t>
                      </a:r>
                    </a:p>
                  </a:txBody>
                  <a:tcPr marL="91439" marR="91439" marT="45724" marB="45724"/>
                </a:tc>
                <a:tc>
                  <a:txBody>
                    <a:bodyPr/>
                    <a:lstStyle/>
                    <a:p>
                      <a:r>
                        <a:rPr lang="es-ES" sz="1200" dirty="0"/>
                        <a:t>Distribuciones muestrales de medias</a:t>
                      </a:r>
                    </a:p>
                  </a:txBody>
                  <a:tcPr marL="91439" marR="91439"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Distribución muestral de medias</a:t>
                      </a:r>
                    </a:p>
                  </a:txBody>
                  <a:tcPr marL="91439" marR="91439" marT="45724" marB="45724"/>
                </a:tc>
                <a:tc>
                  <a:txBody>
                    <a:bodyPr/>
                    <a:lstStyle/>
                    <a:p>
                      <a:endParaRPr lang="es-ES" sz="1200" dirty="0"/>
                    </a:p>
                  </a:txBody>
                  <a:tcPr marL="91439" marR="91439" marT="45724" marB="45724"/>
                </a:tc>
                <a:extLst>
                  <a:ext uri="{0D108BD9-81ED-4DB2-BD59-A6C34878D82A}">
                    <a16:rowId xmlns:a16="http://schemas.microsoft.com/office/drawing/2014/main" xmlns="" val="10001"/>
                  </a:ext>
                </a:extLst>
              </a:tr>
              <a:tr h="935202">
                <a:tc>
                  <a:txBody>
                    <a:bodyPr/>
                    <a:lstStyle/>
                    <a:p>
                      <a:r>
                        <a:rPr lang="es-ES" sz="1200" dirty="0"/>
                        <a:t>7.6</a:t>
                      </a:r>
                    </a:p>
                  </a:txBody>
                  <a:tcPr marL="91439" marR="91439" marT="45724" marB="45724"/>
                </a:tc>
                <a:tc>
                  <a:txBody>
                    <a:bodyPr/>
                    <a:lstStyle/>
                    <a:p>
                      <a:r>
                        <a:rPr lang="es-ES" sz="1200" dirty="0"/>
                        <a:t>Distribuciones muestrales de proporciones</a:t>
                      </a:r>
                    </a:p>
                  </a:txBody>
                  <a:tcPr marL="91439" marR="91439"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Distribuciones muestrales de proporciones</a:t>
                      </a:r>
                    </a:p>
                  </a:txBody>
                  <a:tcPr marL="91439" marR="91439" marT="45724" marB="45724"/>
                </a:tc>
                <a:tc>
                  <a:txBody>
                    <a:bodyPr/>
                    <a:lstStyle/>
                    <a:p>
                      <a:endParaRPr lang="es-ES" sz="1200" dirty="0"/>
                    </a:p>
                  </a:txBody>
                  <a:tcPr marL="91439" marR="91439" marT="45724" marB="45724"/>
                </a:tc>
                <a:extLst>
                  <a:ext uri="{0D108BD9-81ED-4DB2-BD59-A6C34878D82A}">
                    <a16:rowId xmlns:a16="http://schemas.microsoft.com/office/drawing/2014/main" xmlns="" val="10002"/>
                  </a:ext>
                </a:extLst>
              </a:tr>
              <a:tr h="765165">
                <a:tc>
                  <a:txBody>
                    <a:bodyPr/>
                    <a:lstStyle/>
                    <a:p>
                      <a:r>
                        <a:rPr lang="es-ES" sz="1200" dirty="0"/>
                        <a:t>7.7</a:t>
                      </a:r>
                    </a:p>
                  </a:txBody>
                  <a:tcPr marL="91439" marR="91439" marT="45724" marB="45724"/>
                </a:tc>
                <a:tc>
                  <a:txBody>
                    <a:bodyPr/>
                    <a:lstStyle/>
                    <a:p>
                      <a:r>
                        <a:rPr lang="es-ES" sz="1200" dirty="0"/>
                        <a:t>Propiedades de los estimadores puntuales</a:t>
                      </a:r>
                    </a:p>
                  </a:txBody>
                  <a:tcPr marL="91439" marR="91439" marT="45724" marB="45724"/>
                </a:tc>
                <a:tc>
                  <a:txBody>
                    <a:bodyPr/>
                    <a:lstStyle/>
                    <a:p>
                      <a:r>
                        <a:rPr lang="es-ES" sz="1200" dirty="0"/>
                        <a:t>Control estadístico de procesos</a:t>
                      </a:r>
                    </a:p>
                  </a:txBody>
                  <a:tcPr marL="91439" marR="91439" marT="45724" marB="45724"/>
                </a:tc>
                <a:tc>
                  <a:txBody>
                    <a:bodyPr/>
                    <a:lstStyle/>
                    <a:p>
                      <a:endParaRPr lang="es-ES" sz="1200" dirty="0"/>
                    </a:p>
                  </a:txBody>
                  <a:tcPr marL="91439" marR="91439" marT="45724" marB="45724"/>
                </a:tc>
                <a:extLst>
                  <a:ext uri="{0D108BD9-81ED-4DB2-BD59-A6C34878D82A}">
                    <a16:rowId xmlns:a16="http://schemas.microsoft.com/office/drawing/2014/main" xmlns="" val="10003"/>
                  </a:ext>
                </a:extLst>
              </a:tr>
              <a:tr h="595129">
                <a:tc>
                  <a:txBody>
                    <a:bodyPr/>
                    <a:lstStyle/>
                    <a:p>
                      <a:r>
                        <a:rPr lang="es-ES" sz="1200" dirty="0"/>
                        <a:t>7.8</a:t>
                      </a:r>
                    </a:p>
                  </a:txBody>
                  <a:tcPr marL="91439" marR="91439" marT="45724" marB="45724"/>
                </a:tc>
                <a:tc>
                  <a:txBody>
                    <a:bodyPr/>
                    <a:lstStyle/>
                    <a:p>
                      <a:r>
                        <a:rPr lang="es-ES" sz="1200" dirty="0"/>
                        <a:t>Otros métodos de muestreo</a:t>
                      </a:r>
                    </a:p>
                  </a:txBody>
                  <a:tcPr marL="91439" marR="91439" marT="45724" marB="45724"/>
                </a:tc>
                <a:tc>
                  <a:txBody>
                    <a:bodyPr/>
                    <a:lstStyle/>
                    <a:p>
                      <a:endParaRPr lang="es-ES" sz="1200" dirty="0"/>
                    </a:p>
                  </a:txBody>
                  <a:tcPr marL="91439" marR="91439" marT="45724" marB="45724"/>
                </a:tc>
                <a:tc>
                  <a:txBody>
                    <a:bodyPr/>
                    <a:lstStyle/>
                    <a:p>
                      <a:endParaRPr lang="es-ES" sz="1200" dirty="0"/>
                    </a:p>
                  </a:txBody>
                  <a:tcPr marL="91439" marR="91439" marT="45724" marB="45724"/>
                </a:tc>
                <a:extLst>
                  <a:ext uri="{0D108BD9-81ED-4DB2-BD59-A6C34878D82A}">
                    <a16:rowId xmlns:a16="http://schemas.microsoft.com/office/drawing/2014/main" xmlns="" val="10004"/>
                  </a:ext>
                </a:extLst>
              </a:tr>
              <a:tr h="279570">
                <a:tc>
                  <a:txBody>
                    <a:bodyPr/>
                    <a:lstStyle/>
                    <a:p>
                      <a:r>
                        <a:rPr lang="es-ES" sz="1200" dirty="0"/>
                        <a:t>7.8</a:t>
                      </a:r>
                    </a:p>
                  </a:txBody>
                  <a:tcPr marL="91439" marR="91439" marT="45724" marB="45724"/>
                </a:tc>
                <a:tc>
                  <a:txBody>
                    <a:bodyPr/>
                    <a:lstStyle/>
                    <a:p>
                      <a:r>
                        <a:rPr lang="es-ES" sz="1200" dirty="0"/>
                        <a:t>Otros métodos de muestreo</a:t>
                      </a:r>
                    </a:p>
                  </a:txBody>
                  <a:tcPr marL="91439" marR="91439" marT="45724" marB="45724"/>
                </a:tc>
                <a:tc>
                  <a:txBody>
                    <a:bodyPr/>
                    <a:lstStyle/>
                    <a:p>
                      <a:endParaRPr lang="es-ES" sz="1200" dirty="0"/>
                    </a:p>
                  </a:txBody>
                  <a:tcPr marL="91439" marR="91439" marT="45724" marB="45724"/>
                </a:tc>
                <a:tc>
                  <a:txBody>
                    <a:bodyPr/>
                    <a:lstStyle/>
                    <a:p>
                      <a:endParaRPr lang="es-ES" sz="1200" dirty="0"/>
                    </a:p>
                  </a:txBody>
                  <a:tcPr marL="91439" marR="91439" marT="45724" marB="45724"/>
                </a:tc>
                <a:extLst>
                  <a:ext uri="{0D108BD9-81ED-4DB2-BD59-A6C34878D82A}">
                    <a16:rowId xmlns:a16="http://schemas.microsoft.com/office/drawing/2014/main" xmlns="" val="10005"/>
                  </a:ext>
                </a:extLst>
              </a:tr>
            </a:tbl>
          </a:graphicData>
        </a:graphic>
      </p:graphicFrame>
      <p:sp>
        <p:nvSpPr>
          <p:cNvPr id="2" name="Marcador de número de diapositiva 1">
            <a:extLst>
              <a:ext uri="{FF2B5EF4-FFF2-40B4-BE49-F238E27FC236}">
                <a16:creationId xmlns:a16="http://schemas.microsoft.com/office/drawing/2014/main" xmlns="" id="{A181282D-3B10-4AAA-9953-A82223AD06B4}"/>
              </a:ext>
            </a:extLst>
          </p:cNvPr>
          <p:cNvSpPr>
            <a:spLocks noGrp="1"/>
          </p:cNvSpPr>
          <p:nvPr>
            <p:ph type="sldNum" sz="quarter" idx="12"/>
          </p:nvPr>
        </p:nvSpPr>
        <p:spPr/>
        <p:txBody>
          <a:bodyPr/>
          <a:lstStyle/>
          <a:p>
            <a:pPr>
              <a:defRPr/>
            </a:pPr>
            <a:fld id="{B853B906-A380-4D10-92C1-BB9F366D5D6D}" type="slidenum">
              <a:rPr lang="es-ES" smtClean="0"/>
              <a:pPr>
                <a:defRPr/>
              </a:pPr>
              <a:t>8</a:t>
            </a:fld>
            <a:endParaRPr lang="es-E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CuadroTexto"/>
          <p:cNvSpPr txBox="1">
            <a:spLocks noChangeArrowheads="1"/>
          </p:cNvSpPr>
          <p:nvPr/>
        </p:nvSpPr>
        <p:spPr bwMode="auto">
          <a:xfrm>
            <a:off x="1214438" y="1214438"/>
            <a:ext cx="5356225" cy="4619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400"/>
              <a:t>Pautas para seleccionar un estimador</a:t>
            </a:r>
          </a:p>
        </p:txBody>
      </p:sp>
      <mc:AlternateContent xmlns:mc="http://schemas.openxmlformats.org/markup-compatibility/2006" xmlns:a14="http://schemas.microsoft.com/office/drawing/2010/main">
        <mc:Choice Requires="a14">
          <p:sp>
            <p:nvSpPr>
              <p:cNvPr id="87043" name="Object 2"/>
              <p:cNvSpPr txBox="1"/>
              <p:nvPr/>
            </p:nvSpPr>
            <p:spPr bwMode="auto">
              <a:xfrm>
                <a:off x="1143000" y="1785938"/>
                <a:ext cx="374650" cy="240823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m>
                        <m:mPr>
                          <m:plcHide m:val="on"/>
                          <m:mcs>
                            <m:mc>
                              <m:mcPr>
                                <m:count m:val="1"/>
                                <m:mcJc m:val="center"/>
                              </m:mcPr>
                            </m:mc>
                          </m:mcs>
                          <m:ctrlPr>
                            <a:rPr lang="es-MX" i="1">
                              <a:solidFill>
                                <a:srgbClr val="000000"/>
                              </a:solidFill>
                              <a:latin typeface="Cambria Math" panose="02040503050406030204" pitchFamily="18" charset="0"/>
                            </a:rPr>
                          </m:ctrlPr>
                        </m:mP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2</m:t>
                                </m:r>
                              </m:sub>
                            </m:sSub>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3</m:t>
                                </m:r>
                              </m:sub>
                            </m:sSub>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4</m:t>
                                </m:r>
                              </m:sub>
                            </m:sSub>
                          </m:e>
                        </m:mr>
                        <m:mr>
                          <m:e>
                            <m:r>
                              <a:rPr lang="es-MX" i="1">
                                <a:solidFill>
                                  <a:srgbClr val="000000"/>
                                </a:solidFill>
                                <a:latin typeface="Cambria Math" panose="02040503050406030204" pitchFamily="18" charset="0"/>
                              </a:rPr>
                              <m:t>⋮</m:t>
                            </m:r>
                          </m:e>
                        </m:mr>
                      </m:m>
                    </m:oMath>
                  </m:oMathPara>
                </a14:m>
                <a:endParaRPr lang="es-MX"/>
              </a:p>
            </p:txBody>
          </p:sp>
        </mc:Choice>
        <mc:Fallback xmlns="">
          <p:sp>
            <p:nvSpPr>
              <p:cNvPr id="87043" name="Object 2"/>
              <p:cNvSpPr txBox="1">
                <a:spLocks noRot="1" noChangeAspect="1" noMove="1" noResize="1" noEditPoints="1" noAdjustHandles="1" noChangeArrowheads="1" noChangeShapeType="1" noTextEdit="1"/>
              </p:cNvSpPr>
              <p:nvPr/>
            </p:nvSpPr>
            <p:spPr bwMode="auto">
              <a:xfrm>
                <a:off x="1143000" y="1785938"/>
                <a:ext cx="374650" cy="2408237"/>
              </a:xfrm>
              <a:prstGeom prst="rect">
                <a:avLst/>
              </a:prstGeom>
              <a:blipFill>
                <a:blip r:embed="rId2"/>
                <a:stretch>
                  <a:fillRect/>
                </a:stretch>
              </a:blipFill>
              <a:ln>
                <a:noFill/>
              </a:ln>
              <a:effectLst/>
            </p:spPr>
            <p:txBody>
              <a:bodyPr/>
              <a:lstStyle/>
              <a:p>
                <a:r>
                  <a:rPr lang="es-MX">
                    <a:noFill/>
                  </a:rPr>
                  <a:t> </a:t>
                </a:r>
              </a:p>
            </p:txBody>
          </p:sp>
        </mc:Fallback>
      </mc:AlternateContent>
      <p:sp>
        <p:nvSpPr>
          <p:cNvPr id="4" name="3 Cerrar llave"/>
          <p:cNvSpPr/>
          <p:nvPr/>
        </p:nvSpPr>
        <p:spPr>
          <a:xfrm>
            <a:off x="1571625" y="1785938"/>
            <a:ext cx="1227138" cy="2357437"/>
          </a:xfrm>
          <a:prstGeom prst="righ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87045" name="Object 3"/>
              <p:cNvSpPr txBox="1"/>
              <p:nvPr/>
            </p:nvSpPr>
            <p:spPr bwMode="auto">
              <a:xfrm>
                <a:off x="3143250" y="2786063"/>
                <a:ext cx="277813" cy="38893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𝜃</m:t>
                      </m:r>
                    </m:oMath>
                  </m:oMathPara>
                </a14:m>
                <a:endParaRPr lang="es-MX"/>
              </a:p>
            </p:txBody>
          </p:sp>
        </mc:Choice>
        <mc:Fallback xmlns="">
          <p:sp>
            <p:nvSpPr>
              <p:cNvPr id="87045" name="Object 3"/>
              <p:cNvSpPr txBox="1">
                <a:spLocks noRot="1" noChangeAspect="1" noMove="1" noResize="1" noEditPoints="1" noAdjustHandles="1" noChangeArrowheads="1" noChangeShapeType="1" noTextEdit="1"/>
              </p:cNvSpPr>
              <p:nvPr/>
            </p:nvSpPr>
            <p:spPr bwMode="auto">
              <a:xfrm>
                <a:off x="3143250" y="2786063"/>
                <a:ext cx="277813" cy="388937"/>
              </a:xfrm>
              <a:prstGeom prst="rect">
                <a:avLst/>
              </a:prstGeom>
              <a:blipFill>
                <a:blip r:embed="rId3"/>
                <a:stretch>
                  <a:fillRect r="-8889"/>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7046" name="Object 4"/>
              <p:cNvSpPr txBox="1"/>
              <p:nvPr/>
            </p:nvSpPr>
            <p:spPr bwMode="auto">
              <a:xfrm>
                <a:off x="4452938" y="1785938"/>
                <a:ext cx="1042987" cy="240823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m>
                        <m:mPr>
                          <m:plcHide m:val="on"/>
                          <m:mcs>
                            <m:mc>
                              <m:mcPr>
                                <m:count m:val="1"/>
                                <m:mcJc m:val="center"/>
                              </m:mcPr>
                            </m:mc>
                          </m:mcs>
                          <m:ctrlPr>
                            <a:rPr lang="es-MX" i="1">
                              <a:solidFill>
                                <a:srgbClr val="000000"/>
                              </a:solidFill>
                              <a:latin typeface="Cambria Math" panose="02040503050406030204" pitchFamily="18" charset="0"/>
                            </a:rPr>
                          </m:ctrlPr>
                        </m:mP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3</m:t>
                                </m:r>
                              </m:sub>
                            </m:sSub>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e>
                        </m:mr>
                        <m:m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4</m:t>
                                </m:r>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𝑄</m:t>
                                </m:r>
                              </m:e>
                              <m:sub>
                                <m:r>
                                  <a:rPr lang="es-MX" i="1">
                                    <a:solidFill>
                                      <a:srgbClr val="000000"/>
                                    </a:solidFill>
                                    <a:latin typeface="Cambria Math" panose="02040503050406030204" pitchFamily="18" charset="0"/>
                                  </a:rPr>
                                  <m:t>2</m:t>
                                </m:r>
                              </m:sub>
                            </m:sSub>
                          </m:e>
                        </m:mr>
                        <m:mr>
                          <m:e>
                            <m:r>
                              <a:rPr lang="es-MX" i="1">
                                <a:solidFill>
                                  <a:srgbClr val="000000"/>
                                </a:solidFill>
                                <a:latin typeface="Cambria Math" panose="02040503050406030204" pitchFamily="18" charset="0"/>
                              </a:rPr>
                              <m:t>⋮</m:t>
                            </m:r>
                          </m:e>
                        </m:mr>
                      </m:m>
                    </m:oMath>
                  </m:oMathPara>
                </a14:m>
                <a:endParaRPr lang="es-MX"/>
              </a:p>
            </p:txBody>
          </p:sp>
        </mc:Choice>
        <mc:Fallback xmlns="">
          <p:sp>
            <p:nvSpPr>
              <p:cNvPr id="87046" name="Object 4"/>
              <p:cNvSpPr txBox="1">
                <a:spLocks noRot="1" noChangeAspect="1" noMove="1" noResize="1" noEditPoints="1" noAdjustHandles="1" noChangeArrowheads="1" noChangeShapeType="1" noTextEdit="1"/>
              </p:cNvSpPr>
              <p:nvPr/>
            </p:nvSpPr>
            <p:spPr bwMode="auto">
              <a:xfrm>
                <a:off x="4452938" y="1785938"/>
                <a:ext cx="1042987" cy="2408237"/>
              </a:xfrm>
              <a:prstGeom prst="rect">
                <a:avLst/>
              </a:prstGeom>
              <a:blipFill>
                <a:blip r:embed="rId4"/>
                <a:stretch>
                  <a:fillRect/>
                </a:stretch>
              </a:blipFill>
              <a:ln>
                <a:noFill/>
              </a:ln>
              <a:effectLst/>
            </p:spPr>
            <p:txBody>
              <a:bodyPr/>
              <a:lstStyle/>
              <a:p>
                <a:r>
                  <a:rPr lang="es-MX">
                    <a:noFill/>
                  </a:rPr>
                  <a:t> </a:t>
                </a:r>
              </a:p>
            </p:txBody>
          </p:sp>
        </mc:Fallback>
      </mc:AlternateContent>
      <p:sp>
        <p:nvSpPr>
          <p:cNvPr id="7" name="6 Cerrar llave"/>
          <p:cNvSpPr/>
          <p:nvPr/>
        </p:nvSpPr>
        <p:spPr>
          <a:xfrm>
            <a:off x="6072188" y="1857375"/>
            <a:ext cx="1227137" cy="2357438"/>
          </a:xfrm>
          <a:prstGeom prst="righ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87048" name="Object 5"/>
              <p:cNvSpPr txBox="1"/>
              <p:nvPr/>
            </p:nvSpPr>
            <p:spPr bwMode="auto">
              <a:xfrm>
                <a:off x="7429500" y="2786063"/>
                <a:ext cx="860425" cy="44450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oMath>
                  </m:oMathPara>
                </a14:m>
                <a:endParaRPr lang="es-MX"/>
              </a:p>
            </p:txBody>
          </p:sp>
        </mc:Choice>
        <mc:Fallback xmlns="">
          <p:sp>
            <p:nvSpPr>
              <p:cNvPr id="87048" name="Object 5"/>
              <p:cNvSpPr txBox="1">
                <a:spLocks noRot="1" noChangeAspect="1" noMove="1" noResize="1" noEditPoints="1" noAdjustHandles="1" noChangeArrowheads="1" noChangeShapeType="1" noTextEdit="1"/>
              </p:cNvSpPr>
              <p:nvPr/>
            </p:nvSpPr>
            <p:spPr bwMode="auto">
              <a:xfrm>
                <a:off x="7429500" y="2786063"/>
                <a:ext cx="860425" cy="44450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7049" name="Object 6"/>
              <p:cNvSpPr txBox="1"/>
              <p:nvPr/>
            </p:nvSpPr>
            <p:spPr bwMode="auto">
              <a:xfrm>
                <a:off x="661988" y="4429125"/>
                <a:ext cx="7015162" cy="428625"/>
              </a:xfrm>
              <a:prstGeom prst="rect">
                <a:avLst/>
              </a:prstGeom>
              <a:noFill/>
              <a:ln w="38100">
                <a:solidFill>
                  <a:srgbClr val="000000"/>
                </a:solidFill>
                <a:miter lim="800000"/>
                <a:headEnd/>
                <a:tailEnd/>
              </a:ln>
              <a:effectLst/>
            </p:spPr>
            <p:txBody>
              <a:bodyPr>
                <a:normAutofit/>
              </a:bodyPr>
              <a:lstStyle/>
              <a:p>
                <a:pPr/>
                <a14:m>
                  <m:oMathPara xmlns:m="http://schemas.openxmlformats.org/officeDocument/2006/math">
                    <m:oMathParaPr>
                      <m:jc m:val="left"/>
                    </m:oMathParaPr>
                    <m:oMath xmlns:m="http://schemas.openxmlformats.org/officeDocument/2006/math">
                      <m:r>
                        <m:rPr>
                          <m:nor/>
                        </m:rPr>
                        <a:rPr lang="es-MX" i="0">
                          <a:solidFill>
                            <a:srgbClr val="000000"/>
                          </a:solidFill>
                          <a:latin typeface="Cambria Math" panose="02040503050406030204" pitchFamily="18" charset="0"/>
                        </a:rPr>
                        <m:t>Si</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hacemos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que</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sSup>
                        <m:sSupPr>
                          <m:ctrlPr>
                            <a:rPr lang="es-MX" i="1">
                              <a:solidFill>
                                <a:srgbClr val="000000"/>
                              </a:solidFill>
                              <a:latin typeface="Cambria Math" panose="02040503050406030204" pitchFamily="18" charset="0"/>
                            </a:rPr>
                          </m:ctrlPr>
                        </m:sSupP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e>
                        <m:sup>
                          <m:r>
                            <a:rPr lang="es-MX" i="1">
                              <a:solidFill>
                                <a:srgbClr val="000000"/>
                              </a:solidFill>
                              <a:latin typeface="Cambria Math" panose="02040503050406030204" pitchFamily="18" charset="0"/>
                            </a:rPr>
                            <m:t>∗</m:t>
                          </m:r>
                        </m:sup>
                      </m:sSup>
                      <m: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m:t>
                      </m:r>
                      <m:sSup>
                        <m:sSupPr>
                          <m:ctrlPr>
                            <a:rPr lang="es-MX" i="1">
                              <a:solidFill>
                                <a:srgbClr val="000000"/>
                              </a:solidFill>
                              <a:latin typeface="Cambria Math" panose="02040503050406030204" pitchFamily="18" charset="0"/>
                            </a:rPr>
                          </m:ctrlPr>
                        </m:sSupPr>
                        <m:e>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e>
                        <m:sup>
                          <m:r>
                            <a:rPr lang="es-MX" i="1">
                              <a:solidFill>
                                <a:srgbClr val="000000"/>
                              </a:solidFill>
                              <a:latin typeface="Cambria Math" panose="02040503050406030204" pitchFamily="18" charset="0"/>
                            </a:rPr>
                            <m:t>∗</m:t>
                          </m:r>
                        </m:sup>
                      </m:sSup>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una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estimaci</m:t>
                      </m:r>
                      <m:r>
                        <m:rPr>
                          <m:nor/>
                        </m:rPr>
                        <a:rPr lang="es-MX" i="0">
                          <a:solidFill>
                            <a:srgbClr val="000000"/>
                          </a:solidFill>
                          <a:latin typeface="Cambria Math" panose="02040503050406030204" pitchFamily="18" charset="0"/>
                        </a:rPr>
                        <m:t>ò</m:t>
                      </m:r>
                      <m:r>
                        <m:rPr>
                          <m:nor/>
                        </m:rPr>
                        <a:rPr lang="es-MX" i="0">
                          <a:solidFill>
                            <a:srgbClr val="000000"/>
                          </a:solidFill>
                          <a:latin typeface="Cambria Math" panose="02040503050406030204" pitchFamily="18" charset="0"/>
                        </a:rPr>
                        <m:t>n</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del</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estimador</m:t>
                      </m:r>
                      <m:r>
                        <m:rPr>
                          <m:nor/>
                        </m:rPr>
                        <a:rPr lang="es-MX" i="0">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r>
                        <m:rPr>
                          <m:nor/>
                        </m:rPr>
                        <a:rPr lang="es-MX" i="0">
                          <a:solidFill>
                            <a:srgbClr val="000000"/>
                          </a:solidFill>
                          <a:latin typeface="Cambria Math" panose="02040503050406030204" pitchFamily="18" charset="0"/>
                        </a:rPr>
                        <m:t>  </m:t>
                      </m:r>
                    </m:oMath>
                  </m:oMathPara>
                </a14:m>
                <a:endParaRPr lang="es-MX"/>
              </a:p>
            </p:txBody>
          </p:sp>
        </mc:Choice>
        <mc:Fallback xmlns="">
          <p:sp>
            <p:nvSpPr>
              <p:cNvPr id="87049" name="Object 6"/>
              <p:cNvSpPr txBox="1">
                <a:spLocks noRot="1" noChangeAspect="1" noMove="1" noResize="1" noEditPoints="1" noAdjustHandles="1" noChangeArrowheads="1" noChangeShapeType="1" noTextEdit="1"/>
              </p:cNvSpPr>
              <p:nvPr/>
            </p:nvSpPr>
            <p:spPr bwMode="auto">
              <a:xfrm>
                <a:off x="661988" y="4429125"/>
                <a:ext cx="7015162" cy="428625"/>
              </a:xfrm>
              <a:prstGeom prst="rect">
                <a:avLst/>
              </a:prstGeom>
              <a:blipFill>
                <a:blip r:embed="rId6"/>
                <a:stretch>
                  <a:fillRect/>
                </a:stretch>
              </a:blipFill>
              <a:ln w="38100">
                <a:solidFill>
                  <a:srgbClr val="000000"/>
                </a:solidFill>
                <a:miter lim="800000"/>
                <a:headEnd/>
                <a:tailEnd/>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7050" name="Object 7"/>
              <p:cNvSpPr txBox="1"/>
              <p:nvPr/>
            </p:nvSpPr>
            <p:spPr bwMode="auto">
              <a:xfrm>
                <a:off x="857250" y="5143500"/>
                <a:ext cx="1143000" cy="466725"/>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𝜁</m:t>
                      </m:r>
                      <m:r>
                        <a:rPr lang="es-MX" i="1">
                          <a:solidFill>
                            <a:srgbClr val="000000"/>
                          </a:solidFill>
                          <a:latin typeface="Cambria Math" panose="02040503050406030204" pitchFamily="18" charset="0"/>
                        </a:rPr>
                        <m:t>=</m:t>
                      </m:r>
                      <m:sSubSup>
                        <m:sSubSupPr>
                          <m:ctrlPr>
                            <a:rPr lang="es-MX" i="1">
                              <a:solidFill>
                                <a:srgbClr val="000000"/>
                              </a:solidFill>
                              <a:latin typeface="Cambria Math" panose="02040503050406030204" pitchFamily="18" charset="0"/>
                            </a:rPr>
                          </m:ctrlPr>
                        </m:sSubSupPr>
                        <m:e>
                          <m:r>
                            <a:rPr lang="es-MX" i="1">
                              <a:solidFill>
                                <a:srgbClr val="000000"/>
                              </a:solidFill>
                              <a:latin typeface="Cambria Math" panose="02040503050406030204" pitchFamily="18" charset="0"/>
                            </a:rPr>
                            <m:t>𝜃</m:t>
                          </m:r>
                        </m:e>
                        <m:sub>
                          <m:r>
                            <a:rPr lang="es-MX" i="1">
                              <a:solidFill>
                                <a:srgbClr val="000000"/>
                              </a:solidFill>
                              <a:latin typeface="Cambria Math" panose="02040503050406030204" pitchFamily="18" charset="0"/>
                            </a:rPr>
                            <m:t>1</m:t>
                          </m:r>
                        </m:sub>
                        <m:sup>
                          <m:r>
                            <a:rPr lang="es-MX" i="1">
                              <a:solidFill>
                                <a:srgbClr val="000000"/>
                              </a:solidFill>
                              <a:latin typeface="Cambria Math" panose="02040503050406030204" pitchFamily="18" charset="0"/>
                            </a:rPr>
                            <m:t>∗</m:t>
                          </m:r>
                        </m:sup>
                      </m:sSubSup>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𝜃</m:t>
                      </m:r>
                    </m:oMath>
                  </m:oMathPara>
                </a14:m>
                <a:endParaRPr lang="es-MX"/>
              </a:p>
            </p:txBody>
          </p:sp>
        </mc:Choice>
        <mc:Fallback xmlns="">
          <p:sp>
            <p:nvSpPr>
              <p:cNvPr id="87050" name="Object 7"/>
              <p:cNvSpPr txBox="1">
                <a:spLocks noRot="1" noChangeAspect="1" noMove="1" noResize="1" noEditPoints="1" noAdjustHandles="1" noChangeArrowheads="1" noChangeShapeType="1" noTextEdit="1"/>
              </p:cNvSpPr>
              <p:nvPr/>
            </p:nvSpPr>
            <p:spPr bwMode="auto">
              <a:xfrm>
                <a:off x="857250" y="5143500"/>
                <a:ext cx="1143000" cy="466725"/>
              </a:xfrm>
              <a:prstGeom prst="rect">
                <a:avLst/>
              </a:prstGeom>
              <a:blipFill>
                <a:blip r:embed="rId7"/>
                <a:stretch>
                  <a:fillRect/>
                </a:stretch>
              </a:blipFill>
              <a:ln>
                <a:noFill/>
              </a:ln>
              <a:effectLst/>
            </p:spPr>
            <p:txBody>
              <a:bodyPr/>
              <a:lstStyle/>
              <a:p>
                <a:r>
                  <a:rPr lang="es-MX">
                    <a:noFill/>
                  </a:rPr>
                  <a:t> </a:t>
                </a:r>
              </a:p>
            </p:txBody>
          </p:sp>
        </mc:Fallback>
      </mc:AlternateContent>
      <p:sp>
        <p:nvSpPr>
          <p:cNvPr id="87051" name="10 CuadroTexto"/>
          <p:cNvSpPr txBox="1">
            <a:spLocks noChangeArrowheads="1"/>
          </p:cNvSpPr>
          <p:nvPr/>
        </p:nvSpPr>
        <p:spPr bwMode="auto">
          <a:xfrm>
            <a:off x="1500188" y="5643563"/>
            <a:ext cx="6442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Un “buen” estimador disminuiría      tanto como fuera posible:</a:t>
            </a:r>
          </a:p>
        </p:txBody>
      </p:sp>
      <mc:AlternateContent xmlns:mc="http://schemas.openxmlformats.org/markup-compatibility/2006" xmlns:a14="http://schemas.microsoft.com/office/drawing/2010/main">
        <mc:Choice Requires="a14">
          <p:sp>
            <p:nvSpPr>
              <p:cNvPr id="87052" name="Object 8"/>
              <p:cNvSpPr txBox="1"/>
              <p:nvPr/>
            </p:nvSpPr>
            <p:spPr bwMode="auto">
              <a:xfrm>
                <a:off x="4929188" y="5643563"/>
                <a:ext cx="263525" cy="41433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𝜁</m:t>
                      </m:r>
                    </m:oMath>
                  </m:oMathPara>
                </a14:m>
                <a:endParaRPr lang="es-MX"/>
              </a:p>
            </p:txBody>
          </p:sp>
        </mc:Choice>
        <mc:Fallback xmlns="">
          <p:sp>
            <p:nvSpPr>
              <p:cNvPr id="87052" name="Object 8"/>
              <p:cNvSpPr txBox="1">
                <a:spLocks noRot="1" noChangeAspect="1" noMove="1" noResize="1" noEditPoints="1" noAdjustHandles="1" noChangeArrowheads="1" noChangeShapeType="1" noTextEdit="1"/>
              </p:cNvSpPr>
              <p:nvPr/>
            </p:nvSpPr>
            <p:spPr bwMode="auto">
              <a:xfrm>
                <a:off x="4929188" y="5643563"/>
                <a:ext cx="263525" cy="414337"/>
              </a:xfrm>
              <a:prstGeom prst="rect">
                <a:avLst/>
              </a:prstGeom>
              <a:blipFill>
                <a:blip r:embed="rId8"/>
                <a:stretch>
                  <a:fillRect l="-6977" r="-16279" b="-147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7053" name="Object 9"/>
              <p:cNvSpPr txBox="1"/>
              <p:nvPr/>
            </p:nvSpPr>
            <p:spPr bwMode="auto">
              <a:xfrm>
                <a:off x="8039100" y="5597525"/>
                <a:ext cx="638175" cy="414338"/>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𝜁</m:t>
                      </m:r>
                      <m:r>
                        <a:rPr lang="es-MX" i="1">
                          <a:solidFill>
                            <a:srgbClr val="000000"/>
                          </a:solidFill>
                          <a:latin typeface="Cambria Math" panose="02040503050406030204" pitchFamily="18" charset="0"/>
                        </a:rPr>
                        <m:t>=0</m:t>
                      </m:r>
                    </m:oMath>
                  </m:oMathPara>
                </a14:m>
                <a:endParaRPr lang="es-MX"/>
              </a:p>
            </p:txBody>
          </p:sp>
        </mc:Choice>
        <mc:Fallback xmlns="">
          <p:sp>
            <p:nvSpPr>
              <p:cNvPr id="87053" name="Object 9"/>
              <p:cNvSpPr txBox="1">
                <a:spLocks noRot="1" noChangeAspect="1" noMove="1" noResize="1" noEditPoints="1" noAdjustHandles="1" noChangeArrowheads="1" noChangeShapeType="1" noTextEdit="1"/>
              </p:cNvSpPr>
              <p:nvPr/>
            </p:nvSpPr>
            <p:spPr bwMode="auto">
              <a:xfrm>
                <a:off x="8039100" y="5597525"/>
                <a:ext cx="638175" cy="414338"/>
              </a:xfrm>
              <a:prstGeom prst="rect">
                <a:avLst/>
              </a:prstGeom>
              <a:blipFill>
                <a:blip r:embed="rId9"/>
                <a:stretch>
                  <a:fillRect/>
                </a:stretch>
              </a:blipFill>
              <a:ln>
                <a:noFill/>
              </a:ln>
              <a:effectLst/>
            </p:spPr>
            <p:txBody>
              <a:bodyPr/>
              <a:lstStyle/>
              <a:p>
                <a:r>
                  <a:rPr lang="es-MX">
                    <a:noFill/>
                  </a:rPr>
                  <a:t> </a:t>
                </a:r>
              </a:p>
            </p:txBody>
          </p:sp>
        </mc:Fallback>
      </mc:AlternateContent>
      <p:sp>
        <p:nvSpPr>
          <p:cNvPr id="87054" name="13 CuadroTexto"/>
          <p:cNvSpPr txBox="1">
            <a:spLocks noChangeArrowheads="1"/>
          </p:cNvSpPr>
          <p:nvPr/>
        </p:nvSpPr>
        <p:spPr bwMode="auto">
          <a:xfrm>
            <a:off x="8072438" y="6000750"/>
            <a:ext cx="684212"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Ideal</a:t>
            </a:r>
          </a:p>
        </p:txBody>
      </p:sp>
      <p:grpSp>
        <p:nvGrpSpPr>
          <p:cNvPr id="87055" name="14 Grupo"/>
          <p:cNvGrpSpPr>
            <a:grpSpLocks/>
          </p:cNvGrpSpPr>
          <p:nvPr/>
        </p:nvGrpSpPr>
        <p:grpSpPr bwMode="auto">
          <a:xfrm>
            <a:off x="2786063" y="6072188"/>
            <a:ext cx="6215062" cy="635000"/>
            <a:chOff x="357158" y="6072206"/>
            <a:chExt cx="6215090" cy="634189"/>
          </a:xfrm>
        </p:grpSpPr>
        <p:sp>
          <p:nvSpPr>
            <p:cNvPr id="87058" name="15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7059" name="16 Imagen" descr="logomio.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7056" name="17 Imagen" descr="logo a color UAEM.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8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2" name="Marcador de número de diapositiva 1">
            <a:extLst>
              <a:ext uri="{FF2B5EF4-FFF2-40B4-BE49-F238E27FC236}">
                <a16:creationId xmlns:a16="http://schemas.microsoft.com/office/drawing/2014/main" xmlns="" id="{A959020C-44FB-45D8-A657-3E565F4D0AE0}"/>
              </a:ext>
            </a:extLst>
          </p:cNvPr>
          <p:cNvSpPr>
            <a:spLocks noGrp="1"/>
          </p:cNvSpPr>
          <p:nvPr>
            <p:ph type="sldNum" sz="quarter" idx="12"/>
          </p:nvPr>
        </p:nvSpPr>
        <p:spPr/>
        <p:txBody>
          <a:bodyPr/>
          <a:lstStyle/>
          <a:p>
            <a:pPr>
              <a:defRPr/>
            </a:pPr>
            <a:fld id="{B853B906-A380-4D10-92C1-BB9F366D5D6D}" type="slidenum">
              <a:rPr lang="es-ES" smtClean="0"/>
              <a:pPr>
                <a:defRPr/>
              </a:pPr>
              <a:t>80</a:t>
            </a:fld>
            <a:endParaRPr lang="es-E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28625" y="2500313"/>
          <a:ext cx="8215314" cy="2560636"/>
        </p:xfrm>
        <a:graphic>
          <a:graphicData uri="http://schemas.openxmlformats.org/drawingml/2006/table">
            <a:tbl>
              <a:tblPr firstRow="1" bandRow="1">
                <a:tableStyleId>{5C22544A-7EE6-4342-B048-85BDC9FD1C3A}</a:tableStyleId>
              </a:tblPr>
              <a:tblGrid>
                <a:gridCol w="4107657">
                  <a:extLst>
                    <a:ext uri="{9D8B030D-6E8A-4147-A177-3AD203B41FA5}">
                      <a16:colId xmlns:a16="http://schemas.microsoft.com/office/drawing/2014/main" xmlns="" val="20000"/>
                    </a:ext>
                  </a:extLst>
                </a:gridCol>
                <a:gridCol w="4107657">
                  <a:extLst>
                    <a:ext uri="{9D8B030D-6E8A-4147-A177-3AD203B41FA5}">
                      <a16:colId xmlns:a16="http://schemas.microsoft.com/office/drawing/2014/main" xmlns="" val="20001"/>
                    </a:ext>
                  </a:extLst>
                </a:gridCol>
              </a:tblGrid>
              <a:tr h="640159">
                <a:tc>
                  <a:txBody>
                    <a:bodyPr/>
                    <a:lstStyle/>
                    <a:p>
                      <a:r>
                        <a:rPr lang="es-ES" sz="3600" dirty="0"/>
                        <a:t>Propiedad</a:t>
                      </a:r>
                    </a:p>
                  </a:txBody>
                  <a:tcPr marL="91439" marR="91439" marT="45726" marB="45726"/>
                </a:tc>
                <a:tc>
                  <a:txBody>
                    <a:bodyPr/>
                    <a:lstStyle/>
                    <a:p>
                      <a:r>
                        <a:rPr lang="es-ES" sz="3600" dirty="0"/>
                        <a:t>Formalización</a:t>
                      </a:r>
                    </a:p>
                  </a:txBody>
                  <a:tcPr marL="91439" marR="91439" marT="45726" marB="45726"/>
                </a:tc>
                <a:extLst>
                  <a:ext uri="{0D108BD9-81ED-4DB2-BD59-A6C34878D82A}">
                    <a16:rowId xmlns:a16="http://schemas.microsoft.com/office/drawing/2014/main" xmlns="" val="10000"/>
                  </a:ext>
                </a:extLst>
              </a:tr>
              <a:tr h="640159">
                <a:tc>
                  <a:txBody>
                    <a:bodyPr/>
                    <a:lstStyle/>
                    <a:p>
                      <a:r>
                        <a:rPr lang="es-ES" sz="3600" dirty="0"/>
                        <a:t>Insesgamiento</a:t>
                      </a:r>
                    </a:p>
                  </a:txBody>
                  <a:tcPr marL="91439" marR="91439" marT="45726" marB="45726"/>
                </a:tc>
                <a:tc>
                  <a:txBody>
                    <a:bodyPr/>
                    <a:lstStyle/>
                    <a:p>
                      <a:endParaRPr lang="es-ES" sz="3600" dirty="0"/>
                    </a:p>
                  </a:txBody>
                  <a:tcPr marL="91439" marR="91439" marT="45726" marB="45726"/>
                </a:tc>
                <a:extLst>
                  <a:ext uri="{0D108BD9-81ED-4DB2-BD59-A6C34878D82A}">
                    <a16:rowId xmlns:a16="http://schemas.microsoft.com/office/drawing/2014/main" xmlns="" val="10001"/>
                  </a:ext>
                </a:extLst>
              </a:tr>
              <a:tr h="640159">
                <a:tc>
                  <a:txBody>
                    <a:bodyPr/>
                    <a:lstStyle/>
                    <a:p>
                      <a:r>
                        <a:rPr lang="es-ES" sz="3600" dirty="0"/>
                        <a:t>Eficiencia</a:t>
                      </a:r>
                    </a:p>
                  </a:txBody>
                  <a:tcPr marL="91439" marR="91439" marT="45726" marB="45726"/>
                </a:tc>
                <a:tc>
                  <a:txBody>
                    <a:bodyPr/>
                    <a:lstStyle/>
                    <a:p>
                      <a:endParaRPr lang="es-ES" sz="3600" dirty="0"/>
                    </a:p>
                  </a:txBody>
                  <a:tcPr marL="91439" marR="91439" marT="45726" marB="45726"/>
                </a:tc>
                <a:extLst>
                  <a:ext uri="{0D108BD9-81ED-4DB2-BD59-A6C34878D82A}">
                    <a16:rowId xmlns:a16="http://schemas.microsoft.com/office/drawing/2014/main" xmlns="" val="10002"/>
                  </a:ext>
                </a:extLst>
              </a:tr>
              <a:tr h="640159">
                <a:tc>
                  <a:txBody>
                    <a:bodyPr/>
                    <a:lstStyle/>
                    <a:p>
                      <a:r>
                        <a:rPr lang="es-ES" sz="3600" dirty="0"/>
                        <a:t>consistencia</a:t>
                      </a:r>
                    </a:p>
                  </a:txBody>
                  <a:tcPr marL="91439" marR="91439" marT="45726" marB="45726"/>
                </a:tc>
                <a:tc>
                  <a:txBody>
                    <a:bodyPr/>
                    <a:lstStyle/>
                    <a:p>
                      <a:endParaRPr lang="es-ES" sz="3600" dirty="0"/>
                    </a:p>
                  </a:txBody>
                  <a:tcPr marL="91439" marR="91439" marT="45726" marB="45726"/>
                </a:tc>
                <a:extLst>
                  <a:ext uri="{0D108BD9-81ED-4DB2-BD59-A6C34878D82A}">
                    <a16:rowId xmlns:a16="http://schemas.microsoft.com/office/drawing/2014/main" xmlns="" val="10003"/>
                  </a:ext>
                </a:extLst>
              </a:tr>
            </a:tbl>
          </a:graphicData>
        </a:graphic>
      </p:graphicFrame>
      <mc:AlternateContent xmlns:mc="http://schemas.openxmlformats.org/markup-compatibility/2006" xmlns:a14="http://schemas.microsoft.com/office/drawing/2010/main">
        <mc:Choice Requires="a14">
          <p:sp>
            <p:nvSpPr>
              <p:cNvPr id="88083" name="Object 2"/>
              <p:cNvSpPr txBox="1"/>
              <p:nvPr/>
            </p:nvSpPr>
            <p:spPr bwMode="auto">
              <a:xfrm>
                <a:off x="4538663" y="3143250"/>
                <a:ext cx="1570037" cy="61436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𝐸</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𝜃</m:t>
                      </m:r>
                    </m:oMath>
                  </m:oMathPara>
                </a14:m>
                <a:endParaRPr lang="es-MX"/>
              </a:p>
            </p:txBody>
          </p:sp>
        </mc:Choice>
        <mc:Fallback xmlns="">
          <p:sp>
            <p:nvSpPr>
              <p:cNvPr id="88083" name="Object 2"/>
              <p:cNvSpPr txBox="1">
                <a:spLocks noRot="1" noChangeAspect="1" noMove="1" noResize="1" noEditPoints="1" noAdjustHandles="1" noChangeArrowheads="1" noChangeShapeType="1" noTextEdit="1"/>
              </p:cNvSpPr>
              <p:nvPr/>
            </p:nvSpPr>
            <p:spPr bwMode="auto">
              <a:xfrm>
                <a:off x="4538663" y="3143250"/>
                <a:ext cx="1570037" cy="614363"/>
              </a:xfrm>
              <a:prstGeom prst="rect">
                <a:avLst/>
              </a:prstGeom>
              <a:blipFill>
                <a:blip r:embed="rId2"/>
                <a:stretch>
                  <a:fillRect t="-400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8084" name="Object 3"/>
              <p:cNvSpPr txBox="1"/>
              <p:nvPr/>
            </p:nvSpPr>
            <p:spPr bwMode="auto">
              <a:xfrm>
                <a:off x="4572000" y="3786188"/>
                <a:ext cx="2654300" cy="5429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𝑉𝑎𝑟</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)&lt;</m:t>
                      </m:r>
                      <m:r>
                        <a:rPr lang="es-MX" i="1">
                          <a:solidFill>
                            <a:srgbClr val="000000"/>
                          </a:solidFill>
                          <a:latin typeface="Cambria Math" panose="02040503050406030204" pitchFamily="18" charset="0"/>
                        </a:rPr>
                        <m:t>𝑉𝑎𝑟</m:t>
                      </m:r>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e>
                        <m:sub>
                          <m:r>
                            <a:rPr lang="es-MX" i="1">
                              <a:solidFill>
                                <a:srgbClr val="000000"/>
                              </a:solidFill>
                              <a:latin typeface="Cambria Math" panose="02040503050406030204" pitchFamily="18" charset="0"/>
                            </a:rPr>
                            <m:t>2</m:t>
                          </m:r>
                        </m:sub>
                      </m:sSub>
                      <m:r>
                        <a:rPr lang="es-MX" i="1">
                          <a:solidFill>
                            <a:srgbClr val="000000"/>
                          </a:solidFill>
                          <a:latin typeface="Cambria Math" panose="02040503050406030204" pitchFamily="18" charset="0"/>
                        </a:rPr>
                        <m:t>)</m:t>
                      </m:r>
                    </m:oMath>
                  </m:oMathPara>
                </a14:m>
                <a:endParaRPr lang="es-MX"/>
              </a:p>
            </p:txBody>
          </p:sp>
        </mc:Choice>
        <mc:Fallback xmlns="">
          <p:sp>
            <p:nvSpPr>
              <p:cNvPr id="88084" name="Object 3"/>
              <p:cNvSpPr txBox="1">
                <a:spLocks noRot="1" noChangeAspect="1" noMove="1" noResize="1" noEditPoints="1" noAdjustHandles="1" noChangeArrowheads="1" noChangeShapeType="1" noTextEdit="1"/>
              </p:cNvSpPr>
              <p:nvPr/>
            </p:nvSpPr>
            <p:spPr bwMode="auto">
              <a:xfrm>
                <a:off x="4572000" y="3786188"/>
                <a:ext cx="2654300" cy="542925"/>
              </a:xfrm>
              <a:prstGeom prst="rect">
                <a:avLst/>
              </a:prstGeom>
              <a:blipFill>
                <a:blip r:embed="rId3"/>
                <a:stretch>
                  <a:fillRect t="-4494"/>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8085" name="Object 4"/>
              <p:cNvSpPr txBox="1"/>
              <p:nvPr/>
            </p:nvSpPr>
            <p:spPr bwMode="auto">
              <a:xfrm>
                <a:off x="4572000" y="4500563"/>
                <a:ext cx="3571875" cy="50958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d>
                            <m:dPr>
                              <m:begChr m:val="|"/>
                              <m:endChr m:val="|"/>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𝜃</m:t>
                              </m:r>
                            </m:e>
                          </m:d>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𝜀</m:t>
                          </m:r>
                        </m:e>
                      </m:d>
                      <m:r>
                        <a:rPr lang="es-MX" i="1">
                          <a:solidFill>
                            <a:srgbClr val="000000"/>
                          </a:solidFill>
                          <a:latin typeface="Cambria Math" panose="02040503050406030204" pitchFamily="18" charset="0"/>
                        </a:rPr>
                        <m:t>⇒1</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cuando</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m:t>
                      </m:r>
                    </m:oMath>
                  </m:oMathPara>
                </a14:m>
                <a:endParaRPr lang="es-MX"/>
              </a:p>
            </p:txBody>
          </p:sp>
        </mc:Choice>
        <mc:Fallback xmlns="">
          <p:sp>
            <p:nvSpPr>
              <p:cNvPr id="88085" name="Object 4"/>
              <p:cNvSpPr txBox="1">
                <a:spLocks noRot="1" noChangeAspect="1" noMove="1" noResize="1" noEditPoints="1" noAdjustHandles="1" noChangeArrowheads="1" noChangeShapeType="1" noTextEdit="1"/>
              </p:cNvSpPr>
              <p:nvPr/>
            </p:nvSpPr>
            <p:spPr bwMode="auto">
              <a:xfrm>
                <a:off x="4572000" y="4500563"/>
                <a:ext cx="3571875" cy="509587"/>
              </a:xfrm>
              <a:prstGeom prst="rect">
                <a:avLst/>
              </a:prstGeom>
              <a:blipFill>
                <a:blip r:embed="rId4"/>
                <a:stretch>
                  <a:fillRect t="-3571"/>
                </a:stretch>
              </a:blipFill>
              <a:ln>
                <a:noFill/>
              </a:ln>
              <a:effectLst/>
            </p:spPr>
            <p:txBody>
              <a:bodyPr/>
              <a:lstStyle/>
              <a:p>
                <a:r>
                  <a:rPr lang="es-MX">
                    <a:noFill/>
                  </a:rPr>
                  <a:t> </a:t>
                </a:r>
              </a:p>
            </p:txBody>
          </p:sp>
        </mc:Fallback>
      </mc:AlternateContent>
      <p:pic>
        <p:nvPicPr>
          <p:cNvPr id="88086" name="5 Imagen" descr="logo a color UAEM.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88088" name="7 Grupo"/>
          <p:cNvGrpSpPr>
            <a:grpSpLocks/>
          </p:cNvGrpSpPr>
          <p:nvPr/>
        </p:nvGrpSpPr>
        <p:grpSpPr bwMode="auto">
          <a:xfrm>
            <a:off x="2786063" y="6072188"/>
            <a:ext cx="6215062" cy="635000"/>
            <a:chOff x="357158" y="6072206"/>
            <a:chExt cx="6215090" cy="634189"/>
          </a:xfrm>
        </p:grpSpPr>
        <p:sp>
          <p:nvSpPr>
            <p:cNvPr id="88089" name="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8090" name="9 Imagen" descr="logomi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Marcador de número de diapositiva 2">
            <a:extLst>
              <a:ext uri="{FF2B5EF4-FFF2-40B4-BE49-F238E27FC236}">
                <a16:creationId xmlns:a16="http://schemas.microsoft.com/office/drawing/2014/main" xmlns="" id="{ECCC8874-83DA-4F74-A17D-B6CD32FD085D}"/>
              </a:ext>
            </a:extLst>
          </p:cNvPr>
          <p:cNvSpPr>
            <a:spLocks noGrp="1"/>
          </p:cNvSpPr>
          <p:nvPr>
            <p:ph type="sldNum" sz="quarter" idx="12"/>
          </p:nvPr>
        </p:nvSpPr>
        <p:spPr/>
        <p:txBody>
          <a:bodyPr/>
          <a:lstStyle/>
          <a:p>
            <a:pPr>
              <a:defRPr/>
            </a:pPr>
            <a:fld id="{B853B906-A380-4D10-92C1-BB9F366D5D6D}" type="slidenum">
              <a:rPr lang="es-ES" smtClean="0"/>
              <a:pPr>
                <a:defRPr/>
              </a:pPr>
              <a:t>81</a:t>
            </a:fld>
            <a:endParaRPr lang="es-E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CuadroTexto"/>
          <p:cNvSpPr txBox="1">
            <a:spLocks noChangeArrowheads="1"/>
          </p:cNvSpPr>
          <p:nvPr/>
        </p:nvSpPr>
        <p:spPr bwMode="auto">
          <a:xfrm>
            <a:off x="214313" y="1071563"/>
            <a:ext cx="786130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a:t>Estimación con I.C. de la media de la población.</a:t>
            </a:r>
          </a:p>
        </p:txBody>
      </p:sp>
      <p:sp>
        <p:nvSpPr>
          <p:cNvPr id="89091" name="2 CuadroTexto"/>
          <p:cNvSpPr txBox="1">
            <a:spLocks noChangeArrowheads="1"/>
          </p:cNvSpPr>
          <p:nvPr/>
        </p:nvSpPr>
        <p:spPr bwMode="auto">
          <a:xfrm>
            <a:off x="214313" y="1928813"/>
            <a:ext cx="8597900" cy="646112"/>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Problema básico: Estimar      con información proporcionada por una sola muestra</a:t>
            </a:r>
          </a:p>
          <a:p>
            <a:pPr eaLnBrk="1" hangingPunct="1"/>
            <a:r>
              <a:rPr lang="es-ES" altLang="es-MX"/>
              <a:t>                             de la población seleccionada al azar.  </a:t>
            </a:r>
          </a:p>
        </p:txBody>
      </p:sp>
      <mc:AlternateContent xmlns:mc="http://schemas.openxmlformats.org/markup-compatibility/2006" xmlns:a14="http://schemas.microsoft.com/office/drawing/2010/main">
        <mc:Choice Requires="a14">
          <p:sp>
            <p:nvSpPr>
              <p:cNvPr id="89092" name="Object 5"/>
              <p:cNvSpPr txBox="1"/>
              <p:nvPr/>
            </p:nvSpPr>
            <p:spPr bwMode="auto">
              <a:xfrm>
                <a:off x="2928938" y="2000250"/>
                <a:ext cx="341312"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89092" name="Object 5"/>
              <p:cNvSpPr txBox="1">
                <a:spLocks noRot="1" noChangeAspect="1" noMove="1" noResize="1" noEditPoints="1" noAdjustHandles="1" noChangeArrowheads="1" noChangeShapeType="1" noTextEdit="1"/>
              </p:cNvSpPr>
              <p:nvPr/>
            </p:nvSpPr>
            <p:spPr bwMode="auto">
              <a:xfrm>
                <a:off x="2928938" y="2000250"/>
                <a:ext cx="341312" cy="285750"/>
              </a:xfrm>
              <a:prstGeom prst="rect">
                <a:avLst/>
              </a:prstGeom>
              <a:blipFill>
                <a:blip r:embed="rId2"/>
                <a:stretch>
                  <a:fillRect/>
                </a:stretch>
              </a:blipFill>
              <a:ln>
                <a:noFill/>
              </a:ln>
              <a:effectLst/>
            </p:spPr>
            <p:txBody>
              <a:bodyPr/>
              <a:lstStyle/>
              <a:p>
                <a:r>
                  <a:rPr lang="es-MX">
                    <a:noFill/>
                  </a:rPr>
                  <a:t> </a:t>
                </a:r>
              </a:p>
            </p:txBody>
          </p:sp>
        </mc:Fallback>
      </mc:AlternateContent>
      <p:sp>
        <p:nvSpPr>
          <p:cNvPr id="89093" name="4 CuadroTexto"/>
          <p:cNvSpPr txBox="1">
            <a:spLocks noChangeArrowheads="1"/>
          </p:cNvSpPr>
          <p:nvPr/>
        </p:nvSpPr>
        <p:spPr bwMode="auto">
          <a:xfrm>
            <a:off x="214313" y="2786063"/>
            <a:ext cx="6391275" cy="369887"/>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Qué sabemos: la forma general de una EIC de un parámetro</a:t>
            </a:r>
          </a:p>
        </p:txBody>
      </p:sp>
      <mc:AlternateContent xmlns:mc="http://schemas.openxmlformats.org/markup-compatibility/2006" xmlns:a14="http://schemas.microsoft.com/office/drawing/2010/main">
        <mc:Choice Requires="a14">
          <p:sp>
            <p:nvSpPr>
              <p:cNvPr id="89094" name="Object 3"/>
              <p:cNvSpPr txBox="1"/>
              <p:nvPr/>
            </p:nvSpPr>
            <p:spPr bwMode="auto">
              <a:xfrm>
                <a:off x="2357438" y="3286125"/>
                <a:ext cx="4554537" cy="14287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r>
                        <a:rPr lang="es-MX" i="1">
                          <a:solidFill>
                            <a:srgbClr val="000000"/>
                          </a:solidFill>
                          <a:latin typeface="Cambria Math" panose="02040503050406030204" pitchFamily="18" charset="0"/>
                        </a:rPr>
                        <m:t>∴0≤</m:t>
                      </m:r>
                      <m:r>
                        <a:rPr lang="es-MX" i="1">
                          <a:solidFill>
                            <a:srgbClr val="000000"/>
                          </a:solidFill>
                          <a:latin typeface="Cambria Math" panose="02040503050406030204" pitchFamily="18" charset="0"/>
                        </a:rPr>
                        <m:t>𝛼</m:t>
                      </m:r>
                      <m:r>
                        <a:rPr lang="es-MX" i="1">
                          <a:solidFill>
                            <a:srgbClr val="000000"/>
                          </a:solidFill>
                          <a:latin typeface="Cambria Math" panose="02040503050406030204" pitchFamily="18" charset="0"/>
                        </a:rPr>
                        <m:t>≤1</m:t>
                      </m:r>
                    </m:oMath>
                    <m:oMath xmlns:m="http://schemas.openxmlformats.org/officeDocument/2006/math">
                      <m:r>
                        <m:rPr>
                          <m:nor/>
                        </m:rPr>
                        <a:rPr lang="es-MX" i="0">
                          <a:solidFill>
                            <a:srgbClr val="000000"/>
                          </a:solidFill>
                          <a:latin typeface="Cambria Math" panose="02040503050406030204" pitchFamily="18" charset="0"/>
                        </a:rPr>
                        <m:t>I</m:t>
                      </m:r>
                      <m:r>
                        <m:rPr>
                          <m:nor/>
                        </m:rPr>
                        <a:rPr lang="es-MX" i="0">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C</m:t>
                      </m:r>
                      <m:r>
                        <m:rPr>
                          <m:nor/>
                        </m:rPr>
                        <a:rPr lang="es-MX" i="0">
                          <a:solidFill>
                            <a:srgbClr val="000000"/>
                          </a:solidFill>
                          <a:latin typeface="Cambria Math" panose="02040503050406030204" pitchFamily="18" charset="0"/>
                        </a:rPr>
                        <m:t>.  </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𝑣</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𝑎</m:t>
                      </m:r>
                      <m:r>
                        <a:rPr lang="es-MX" i="1">
                          <a:solidFill>
                            <a:srgbClr val="000000"/>
                          </a:solidFill>
                          <a:latin typeface="Cambria Math" panose="02040503050406030204" pitchFamily="18" charset="0"/>
                        </a:rPr>
                        <m:t>.</m:t>
                      </m:r>
                    </m:oMath>
                  </m:oMathPara>
                </a14:m>
                <a:r>
                  <a:rPr lang="es-MX">
                    <a:solidFill>
                      <a:srgbClr val="000000"/>
                    </a:solidFill>
                  </a:rPr>
                  <a:t/>
                </a:r>
                <a:br>
                  <a:rPr lang="es-MX">
                    <a:solidFill>
                      <a:srgbClr val="000000"/>
                    </a:solidFill>
                  </a:rPr>
                </a:br>
                <a:endParaRPr lang="es-MX"/>
              </a:p>
            </p:txBody>
          </p:sp>
        </mc:Choice>
        <mc:Fallback xmlns="">
          <p:sp>
            <p:nvSpPr>
              <p:cNvPr id="89094" name="Object 3"/>
              <p:cNvSpPr txBox="1">
                <a:spLocks noRot="1" noChangeAspect="1" noMove="1" noResize="1" noEditPoints="1" noAdjustHandles="1" noChangeArrowheads="1" noChangeShapeType="1" noTextEdit="1"/>
              </p:cNvSpPr>
              <p:nvPr/>
            </p:nvSpPr>
            <p:spPr bwMode="auto">
              <a:xfrm>
                <a:off x="2357438" y="3286125"/>
                <a:ext cx="4554537" cy="1428750"/>
              </a:xfrm>
              <a:prstGeom prst="rect">
                <a:avLst/>
              </a:prstGeom>
              <a:blipFill>
                <a:blip r:embed="rId3"/>
                <a:stretch>
                  <a:fillRect t="-1282"/>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9095" name="Object 4"/>
              <p:cNvSpPr txBox="1"/>
              <p:nvPr/>
            </p:nvSpPr>
            <p:spPr bwMode="auto">
              <a:xfrm>
                <a:off x="2286000" y="4429125"/>
                <a:ext cx="5711825" cy="10001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&gt;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e>
                      </m:d>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&lt;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e>
                      </m:d>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oMath>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&gt;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e>
                      </m:d>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o</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r>
                            <a:rPr lang="es-MX" i="1">
                              <a:solidFill>
                                <a:srgbClr val="000000"/>
                              </a:solidFill>
                              <a:latin typeface="Cambria Math" panose="02040503050406030204" pitchFamily="18" charset="0"/>
                            </a:rPr>
                            <m:t>𝜃</m:t>
                          </m:r>
                          <m:r>
                            <a:rPr lang="es-MX" i="1">
                              <a:solidFill>
                                <a:srgbClr val="000000"/>
                              </a:solidFill>
                              <a:latin typeface="Cambria Math" panose="02040503050406030204" pitchFamily="18" charset="0"/>
                            </a:rPr>
                            <m:t>&lt;</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𝜃</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e>
                      </m:d>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r>
                        <a:rPr lang="es-MX" i="1">
                          <a:solidFill>
                            <a:srgbClr val="000000"/>
                          </a:solidFill>
                          <a:latin typeface="Cambria Math" panose="02040503050406030204" pitchFamily="18" charset="0"/>
                        </a:rPr>
                        <m:t>+</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𝛼</m:t>
                      </m:r>
                    </m:oMath>
                  </m:oMathPara>
                </a14:m>
                <a:endParaRPr lang="es-MX"/>
              </a:p>
            </p:txBody>
          </p:sp>
        </mc:Choice>
        <mc:Fallback xmlns="">
          <p:sp>
            <p:nvSpPr>
              <p:cNvPr id="89095" name="Object 4"/>
              <p:cNvSpPr txBox="1">
                <a:spLocks noRot="1" noChangeAspect="1" noMove="1" noResize="1" noEditPoints="1" noAdjustHandles="1" noChangeArrowheads="1" noChangeShapeType="1" noTextEdit="1"/>
              </p:cNvSpPr>
              <p:nvPr/>
            </p:nvSpPr>
            <p:spPr bwMode="auto">
              <a:xfrm>
                <a:off x="2286000" y="4429125"/>
                <a:ext cx="5711825" cy="1000125"/>
              </a:xfrm>
              <a:prstGeom prst="rect">
                <a:avLst/>
              </a:prstGeom>
              <a:blipFill>
                <a:blip r:embed="rId4"/>
                <a:stretch>
                  <a:fillRect t="-40854" b="-35976"/>
                </a:stretch>
              </a:blipFill>
              <a:ln>
                <a:noFill/>
              </a:ln>
              <a:effectLst/>
            </p:spPr>
            <p:txBody>
              <a:bodyPr/>
              <a:lstStyle/>
              <a:p>
                <a:r>
                  <a:rPr lang="es-MX">
                    <a:noFill/>
                  </a:rPr>
                  <a:t> </a:t>
                </a:r>
              </a:p>
            </p:txBody>
          </p:sp>
        </mc:Fallback>
      </mc:AlternateContent>
      <p:grpSp>
        <p:nvGrpSpPr>
          <p:cNvPr id="89096" name="7 Grupo"/>
          <p:cNvGrpSpPr>
            <a:grpSpLocks/>
          </p:cNvGrpSpPr>
          <p:nvPr/>
        </p:nvGrpSpPr>
        <p:grpSpPr bwMode="auto">
          <a:xfrm>
            <a:off x="2786063" y="6072188"/>
            <a:ext cx="6215062" cy="635000"/>
            <a:chOff x="357158" y="6072206"/>
            <a:chExt cx="6215090" cy="634189"/>
          </a:xfrm>
        </p:grpSpPr>
        <p:sp>
          <p:nvSpPr>
            <p:cNvPr id="89099" name="8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89100" name="9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9097" name="10 Imagen" descr="logo a color UAEM.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192881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sp>
        <p:nvSpPr>
          <p:cNvPr id="2" name="Marcador de número de diapositiva 1">
            <a:extLst>
              <a:ext uri="{FF2B5EF4-FFF2-40B4-BE49-F238E27FC236}">
                <a16:creationId xmlns:a16="http://schemas.microsoft.com/office/drawing/2014/main" xmlns="" id="{A8519265-490B-476D-98E3-8005810F6EAA}"/>
              </a:ext>
            </a:extLst>
          </p:cNvPr>
          <p:cNvSpPr>
            <a:spLocks noGrp="1"/>
          </p:cNvSpPr>
          <p:nvPr>
            <p:ph type="sldNum" sz="quarter" idx="12"/>
          </p:nvPr>
        </p:nvSpPr>
        <p:spPr/>
        <p:txBody>
          <a:bodyPr/>
          <a:lstStyle/>
          <a:p>
            <a:pPr>
              <a:defRPr/>
            </a:pPr>
            <a:fld id="{B853B906-A380-4D10-92C1-BB9F366D5D6D}" type="slidenum">
              <a:rPr lang="es-ES" smtClean="0"/>
              <a:pPr>
                <a:defRPr/>
              </a:pPr>
              <a:t>82</a:t>
            </a:fld>
            <a:endParaRPr lang="es-E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CuadroTexto"/>
          <p:cNvSpPr txBox="1">
            <a:spLocks noChangeArrowheads="1"/>
          </p:cNvSpPr>
          <p:nvPr/>
        </p:nvSpPr>
        <p:spPr bwMode="auto">
          <a:xfrm>
            <a:off x="285750" y="1571625"/>
            <a:ext cx="833438"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800"/>
              <a:t>K=?</a:t>
            </a:r>
          </a:p>
        </p:txBody>
      </p:sp>
      <p:sp>
        <p:nvSpPr>
          <p:cNvPr id="90115" name="2 CuadroTexto"/>
          <p:cNvSpPr txBox="1">
            <a:spLocks noChangeArrowheads="1"/>
          </p:cNvSpPr>
          <p:nvPr/>
        </p:nvSpPr>
        <p:spPr bwMode="auto">
          <a:xfrm>
            <a:off x="1357313" y="1214438"/>
            <a:ext cx="7358062" cy="1200150"/>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En estimación, tanto en teoría como en la práctica siempre se utiliza toda la información disponible  sobre la población. En general cuánto más información  se tenga respecto a la población menor es el valor de K.</a:t>
            </a:r>
          </a:p>
        </p:txBody>
      </p:sp>
      <p:sp>
        <p:nvSpPr>
          <p:cNvPr id="90116" name="3 CuadroTexto"/>
          <p:cNvSpPr txBox="1">
            <a:spLocks noChangeArrowheads="1"/>
          </p:cNvSpPr>
          <p:nvPr/>
        </p:nvSpPr>
        <p:spPr bwMode="auto">
          <a:xfrm>
            <a:off x="285750" y="2643188"/>
            <a:ext cx="4945063" cy="4619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400"/>
              <a:t>¿Qué conocemos de la población?</a:t>
            </a:r>
          </a:p>
        </p:txBody>
      </p:sp>
      <mc:AlternateContent xmlns:mc="http://schemas.openxmlformats.org/markup-compatibility/2006" xmlns:a14="http://schemas.microsoft.com/office/drawing/2010/main">
        <mc:Choice Requires="a14">
          <p:sp>
            <p:nvSpPr>
              <p:cNvPr id="90117" name="Object 2"/>
              <p:cNvSpPr txBox="1"/>
              <p:nvPr/>
            </p:nvSpPr>
            <p:spPr bwMode="auto">
              <a:xfrm>
                <a:off x="357188" y="3143250"/>
                <a:ext cx="2781300" cy="45878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𝐶𝑎𝑠𝑜</m:t>
                      </m:r>
                      <m: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m:t>
                      </m:r>
                    </m:oMath>
                  </m:oMathPara>
                </a14:m>
                <a:endParaRPr lang="es-MX"/>
              </a:p>
            </p:txBody>
          </p:sp>
        </mc:Choice>
        <mc:Fallback xmlns="">
          <p:sp>
            <p:nvSpPr>
              <p:cNvPr id="90117" name="Object 2"/>
              <p:cNvSpPr txBox="1">
                <a:spLocks noRot="1" noChangeAspect="1" noMove="1" noResize="1" noEditPoints="1" noAdjustHandles="1" noChangeArrowheads="1" noChangeShapeType="1" noTextEdit="1"/>
              </p:cNvSpPr>
              <p:nvPr/>
            </p:nvSpPr>
            <p:spPr bwMode="auto">
              <a:xfrm>
                <a:off x="357188" y="3143250"/>
                <a:ext cx="2781300" cy="458788"/>
              </a:xfrm>
              <a:prstGeom prst="rect">
                <a:avLst/>
              </a:prstGeom>
              <a:blipFill>
                <a:blip r:embed="rId2"/>
                <a:stretch>
                  <a:fillRect/>
                </a:stretch>
              </a:blipFill>
              <a:ln>
                <a:noFill/>
              </a:ln>
              <a:effectLst/>
            </p:spPr>
            <p:txBody>
              <a:bodyPr/>
              <a:lstStyle/>
              <a:p>
                <a:r>
                  <a:rPr lang="es-MX">
                    <a:noFill/>
                  </a:rPr>
                  <a:t> </a:t>
                </a:r>
              </a:p>
            </p:txBody>
          </p:sp>
        </mc:Fallback>
      </mc:AlternateContent>
      <p:sp>
        <p:nvSpPr>
          <p:cNvPr id="90118" name="5 CuadroTexto"/>
          <p:cNvSpPr txBox="1">
            <a:spLocks noChangeArrowheads="1"/>
          </p:cNvSpPr>
          <p:nvPr/>
        </p:nvSpPr>
        <p:spPr bwMode="auto">
          <a:xfrm>
            <a:off x="357188" y="3643313"/>
            <a:ext cx="2532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El analista selecciona: </a:t>
            </a:r>
          </a:p>
        </p:txBody>
      </p:sp>
      <mc:AlternateContent xmlns:mc="http://schemas.openxmlformats.org/markup-compatibility/2006" xmlns:a14="http://schemas.microsoft.com/office/drawing/2010/main">
        <mc:Choice Requires="a14">
          <p:sp>
            <p:nvSpPr>
              <p:cNvPr id="90119" name="Object 3"/>
              <p:cNvSpPr txBox="1"/>
              <p:nvPr/>
            </p:nvSpPr>
            <p:spPr bwMode="auto">
              <a:xfrm>
                <a:off x="2928938" y="3643313"/>
                <a:ext cx="1071562" cy="4286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y</m:t>
                      </m:r>
                      <m:r>
                        <m:rPr>
                          <m:nor/>
                        </m:rPr>
                        <a:rPr lang="es-MX" i="0">
                          <a:solidFill>
                            <a:srgbClr val="000000"/>
                          </a:solidFill>
                          <a:latin typeface="Cambria Math" panose="02040503050406030204" pitchFamily="18" charset="0"/>
                        </a:rPr>
                        <m:t> 1−</m:t>
                      </m:r>
                      <m:r>
                        <a:rPr lang="es-MX" i="1">
                          <a:solidFill>
                            <a:srgbClr val="000000"/>
                          </a:solidFill>
                          <a:latin typeface="Cambria Math" panose="02040503050406030204" pitchFamily="18" charset="0"/>
                        </a:rPr>
                        <m:t>𝛼</m:t>
                      </m:r>
                    </m:oMath>
                  </m:oMathPara>
                </a14:m>
                <a:endParaRPr lang="es-MX"/>
              </a:p>
            </p:txBody>
          </p:sp>
        </mc:Choice>
        <mc:Fallback xmlns="">
          <p:sp>
            <p:nvSpPr>
              <p:cNvPr id="90119" name="Object 3"/>
              <p:cNvSpPr txBox="1">
                <a:spLocks noRot="1" noChangeAspect="1" noMove="1" noResize="1" noEditPoints="1" noAdjustHandles="1" noChangeArrowheads="1" noChangeShapeType="1" noTextEdit="1"/>
              </p:cNvSpPr>
              <p:nvPr/>
            </p:nvSpPr>
            <p:spPr bwMode="auto">
              <a:xfrm>
                <a:off x="2928938" y="3643313"/>
                <a:ext cx="1071562" cy="428625"/>
              </a:xfrm>
              <a:prstGeom prst="rect">
                <a:avLst/>
              </a:prstGeom>
              <a:blipFill>
                <a:blip r:embed="rId3"/>
                <a:stretch>
                  <a:fillRect/>
                </a:stretch>
              </a:blipFill>
              <a:ln>
                <a:noFill/>
              </a:ln>
              <a:effectLst/>
            </p:spPr>
            <p:txBody>
              <a:bodyPr/>
              <a:lstStyle/>
              <a:p>
                <a:r>
                  <a:rPr lang="es-MX">
                    <a:noFill/>
                  </a:rPr>
                  <a:t> </a:t>
                </a:r>
              </a:p>
            </p:txBody>
          </p:sp>
        </mc:Fallback>
      </mc:AlternateContent>
      <p:sp>
        <p:nvSpPr>
          <p:cNvPr id="90120" name="7 CuadroTexto"/>
          <p:cNvSpPr txBox="1">
            <a:spLocks noChangeArrowheads="1"/>
          </p:cNvSpPr>
          <p:nvPr/>
        </p:nvSpPr>
        <p:spPr bwMode="auto">
          <a:xfrm>
            <a:off x="357188" y="4214813"/>
            <a:ext cx="8275637" cy="15700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400"/>
              <a:t>Proceso: 1 Población</a:t>
            </a:r>
          </a:p>
          <a:p>
            <a:pPr eaLnBrk="1" hangingPunct="1"/>
            <a:r>
              <a:rPr lang="es-ES" altLang="es-MX" sz="2400"/>
              <a:t>                2 D.M. de medias</a:t>
            </a:r>
          </a:p>
          <a:p>
            <a:pPr eaLnBrk="1" hangingPunct="1"/>
            <a:r>
              <a:rPr lang="es-ES" altLang="es-MX" sz="2400"/>
              <a:t>                3 Probabilidad de obtener la media de la muestra</a:t>
            </a:r>
          </a:p>
          <a:p>
            <a:pPr eaLnBrk="1" hangingPunct="1"/>
            <a:r>
              <a:rPr lang="es-ES" altLang="es-MX" sz="2400"/>
              <a:t>                4 Estimación del I.C.</a:t>
            </a:r>
          </a:p>
        </p:txBody>
      </p:sp>
      <p:pic>
        <p:nvPicPr>
          <p:cNvPr id="90121" name="8 Imagen" descr="logo a color UAE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2143125"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0123" name="10 Grupo"/>
          <p:cNvGrpSpPr>
            <a:grpSpLocks/>
          </p:cNvGrpSpPr>
          <p:nvPr/>
        </p:nvGrpSpPr>
        <p:grpSpPr bwMode="auto">
          <a:xfrm>
            <a:off x="2786063" y="6072188"/>
            <a:ext cx="6215062" cy="635000"/>
            <a:chOff x="357158" y="6072206"/>
            <a:chExt cx="6215090" cy="634189"/>
          </a:xfrm>
        </p:grpSpPr>
        <p:sp>
          <p:nvSpPr>
            <p:cNvPr id="90124" name="11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0125" name="12 Imagen" descr="logomi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C8822F6F-0F55-4C3B-AACB-85DD6C0A3DC7}"/>
              </a:ext>
            </a:extLst>
          </p:cNvPr>
          <p:cNvSpPr>
            <a:spLocks noGrp="1"/>
          </p:cNvSpPr>
          <p:nvPr>
            <p:ph type="sldNum" sz="quarter" idx="12"/>
          </p:nvPr>
        </p:nvSpPr>
        <p:spPr/>
        <p:txBody>
          <a:bodyPr/>
          <a:lstStyle/>
          <a:p>
            <a:pPr>
              <a:defRPr/>
            </a:pPr>
            <a:fld id="{B853B906-A380-4D10-92C1-BB9F366D5D6D}" type="slidenum">
              <a:rPr lang="es-ES" smtClean="0"/>
              <a:pPr>
                <a:defRPr/>
              </a:pPr>
              <a:t>83</a:t>
            </a:fld>
            <a:endParaRPr lang="es-E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onector"/>
          <p:cNvSpPr/>
          <p:nvPr/>
        </p:nvSpPr>
        <p:spPr>
          <a:xfrm>
            <a:off x="2357438" y="3214688"/>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grpSp>
        <p:nvGrpSpPr>
          <p:cNvPr id="91139" name="58 Grupo"/>
          <p:cNvGrpSpPr>
            <a:grpSpLocks/>
          </p:cNvGrpSpPr>
          <p:nvPr/>
        </p:nvGrpSpPr>
        <p:grpSpPr bwMode="auto">
          <a:xfrm>
            <a:off x="2214563" y="928688"/>
            <a:ext cx="6445250" cy="5786437"/>
            <a:chOff x="214313" y="142875"/>
            <a:chExt cx="8445500" cy="6572250"/>
          </a:xfrm>
        </p:grpSpPr>
        <p:sp>
          <p:nvSpPr>
            <p:cNvPr id="40" name="39 Rectángulo"/>
            <p:cNvSpPr/>
            <p:nvPr/>
          </p:nvSpPr>
          <p:spPr>
            <a:xfrm>
              <a:off x="1643391" y="999341"/>
              <a:ext cx="572048" cy="4073173"/>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9" name="38 Rectángulo"/>
            <p:cNvSpPr/>
            <p:nvPr/>
          </p:nvSpPr>
          <p:spPr>
            <a:xfrm>
              <a:off x="2928937" y="499886"/>
              <a:ext cx="572048" cy="550121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8" name="37 Rectángulo"/>
            <p:cNvSpPr/>
            <p:nvPr/>
          </p:nvSpPr>
          <p:spPr>
            <a:xfrm>
              <a:off x="4285210" y="142875"/>
              <a:ext cx="572048" cy="657225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 name="4 Conector"/>
            <p:cNvSpPr/>
            <p:nvPr/>
          </p:nvSpPr>
          <p:spPr>
            <a:xfrm>
              <a:off x="1643391" y="1286032"/>
              <a:ext cx="572048" cy="4561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dirty="0"/>
                <a:t>Si</a:t>
              </a:r>
              <a:endParaRPr lang="es-ES" dirty="0"/>
            </a:p>
          </p:txBody>
        </p:sp>
        <p:sp>
          <p:nvSpPr>
            <p:cNvPr id="6" name="5 Conector"/>
            <p:cNvSpPr/>
            <p:nvPr/>
          </p:nvSpPr>
          <p:spPr>
            <a:xfrm>
              <a:off x="1643391" y="4286368"/>
              <a:ext cx="572048" cy="42913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700" dirty="0"/>
                <a:t>No</a:t>
              </a:r>
            </a:p>
          </p:txBody>
        </p:sp>
        <p:sp>
          <p:nvSpPr>
            <p:cNvPr id="7" name="6 Conector"/>
            <p:cNvSpPr/>
            <p:nvPr/>
          </p:nvSpPr>
          <p:spPr>
            <a:xfrm>
              <a:off x="2928937" y="786576"/>
              <a:ext cx="572048" cy="45618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dirty="0"/>
                <a:t>Si</a:t>
              </a:r>
            </a:p>
          </p:txBody>
        </p:sp>
        <p:sp>
          <p:nvSpPr>
            <p:cNvPr id="8" name="7 Conector"/>
            <p:cNvSpPr/>
            <p:nvPr/>
          </p:nvSpPr>
          <p:spPr>
            <a:xfrm>
              <a:off x="2928937" y="1785486"/>
              <a:ext cx="572048" cy="50125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700" dirty="0"/>
                <a:t>No</a:t>
              </a:r>
            </a:p>
          </p:txBody>
        </p:sp>
        <p:sp>
          <p:nvSpPr>
            <p:cNvPr id="9" name="8 Conector"/>
            <p:cNvSpPr/>
            <p:nvPr/>
          </p:nvSpPr>
          <p:spPr>
            <a:xfrm>
              <a:off x="2928937" y="3500222"/>
              <a:ext cx="572048" cy="49945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050" dirty="0"/>
                <a:t>Si</a:t>
              </a:r>
            </a:p>
          </p:txBody>
        </p:sp>
        <p:sp>
          <p:nvSpPr>
            <p:cNvPr id="10" name="9 Conector"/>
            <p:cNvSpPr/>
            <p:nvPr/>
          </p:nvSpPr>
          <p:spPr>
            <a:xfrm>
              <a:off x="2858211" y="5357401"/>
              <a:ext cx="642774" cy="4579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900" dirty="0"/>
                <a:t>No</a:t>
              </a:r>
            </a:p>
          </p:txBody>
        </p:sp>
        <p:sp>
          <p:nvSpPr>
            <p:cNvPr id="11" name="10 Conector"/>
            <p:cNvSpPr/>
            <p:nvPr/>
          </p:nvSpPr>
          <p:spPr>
            <a:xfrm>
              <a:off x="4285210" y="214998"/>
              <a:ext cx="457638" cy="4561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dirty="0"/>
                <a:t>C</a:t>
              </a:r>
            </a:p>
          </p:txBody>
        </p:sp>
        <p:sp>
          <p:nvSpPr>
            <p:cNvPr id="12" name="11 Conector"/>
            <p:cNvSpPr/>
            <p:nvPr/>
          </p:nvSpPr>
          <p:spPr>
            <a:xfrm>
              <a:off x="4358016" y="1286032"/>
              <a:ext cx="457638" cy="4561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dirty="0"/>
                <a:t>G</a:t>
              </a:r>
            </a:p>
          </p:txBody>
        </p:sp>
        <p:sp>
          <p:nvSpPr>
            <p:cNvPr id="13" name="12 Conector"/>
            <p:cNvSpPr/>
            <p:nvPr/>
          </p:nvSpPr>
          <p:spPr>
            <a:xfrm>
              <a:off x="4285210" y="2357065"/>
              <a:ext cx="457638" cy="4579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14" name="13 Conector"/>
            <p:cNvSpPr/>
            <p:nvPr/>
          </p:nvSpPr>
          <p:spPr>
            <a:xfrm>
              <a:off x="4358016" y="3143211"/>
              <a:ext cx="457638" cy="4579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G</a:t>
              </a:r>
            </a:p>
          </p:txBody>
        </p:sp>
        <p:sp>
          <p:nvSpPr>
            <p:cNvPr id="15" name="14 Conector"/>
            <p:cNvSpPr/>
            <p:nvPr/>
          </p:nvSpPr>
          <p:spPr>
            <a:xfrm>
              <a:off x="4285210" y="4071800"/>
              <a:ext cx="457638" cy="4579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16" name="15 Conector"/>
            <p:cNvSpPr/>
            <p:nvPr/>
          </p:nvSpPr>
          <p:spPr>
            <a:xfrm>
              <a:off x="4358016" y="4857946"/>
              <a:ext cx="457638" cy="45618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G</a:t>
              </a:r>
            </a:p>
          </p:txBody>
        </p:sp>
        <p:sp>
          <p:nvSpPr>
            <p:cNvPr id="17" name="16 Conector"/>
            <p:cNvSpPr/>
            <p:nvPr/>
          </p:nvSpPr>
          <p:spPr>
            <a:xfrm>
              <a:off x="4285210" y="6001103"/>
              <a:ext cx="457638" cy="45618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18" name="17 Flecha derecha"/>
            <p:cNvSpPr/>
            <p:nvPr/>
          </p:nvSpPr>
          <p:spPr>
            <a:xfrm rot="18940322">
              <a:off x="474334" y="2183969"/>
              <a:ext cx="1468602" cy="119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9" name="18 Flecha derecha"/>
            <p:cNvSpPr/>
            <p:nvPr/>
          </p:nvSpPr>
          <p:spPr>
            <a:xfrm rot="20489850">
              <a:off x="2105189" y="1197680"/>
              <a:ext cx="852871" cy="973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0" name="19 Flecha derecha"/>
            <p:cNvSpPr/>
            <p:nvPr/>
          </p:nvSpPr>
          <p:spPr>
            <a:xfrm rot="20358785">
              <a:off x="3488504" y="654952"/>
              <a:ext cx="902795" cy="1045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1" name="20 Flecha derecha"/>
            <p:cNvSpPr/>
            <p:nvPr/>
          </p:nvSpPr>
          <p:spPr>
            <a:xfrm rot="1121249">
              <a:off x="2148873" y="1771062"/>
              <a:ext cx="817507" cy="1009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2" name="21 Flecha derecha"/>
            <p:cNvSpPr/>
            <p:nvPr/>
          </p:nvSpPr>
          <p:spPr>
            <a:xfrm rot="20465603">
              <a:off x="3432339" y="1653862"/>
              <a:ext cx="973521" cy="131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3" name="22 Flecha derecha"/>
            <p:cNvSpPr/>
            <p:nvPr/>
          </p:nvSpPr>
          <p:spPr>
            <a:xfrm rot="1061475">
              <a:off x="3424018" y="2248880"/>
              <a:ext cx="946479" cy="111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4" name="23 Flecha derecha"/>
            <p:cNvSpPr/>
            <p:nvPr/>
          </p:nvSpPr>
          <p:spPr>
            <a:xfrm rot="1391105">
              <a:off x="3374094" y="5892918"/>
              <a:ext cx="921517" cy="847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5" name="24 Flecha derecha"/>
            <p:cNvSpPr/>
            <p:nvPr/>
          </p:nvSpPr>
          <p:spPr>
            <a:xfrm>
              <a:off x="4857258" y="1358155"/>
              <a:ext cx="977681" cy="2127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6" name="25 Flecha derecha"/>
            <p:cNvSpPr/>
            <p:nvPr/>
          </p:nvSpPr>
          <p:spPr>
            <a:xfrm rot="19471166">
              <a:off x="2107270" y="4019511"/>
              <a:ext cx="898634" cy="865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7" name="26 Flecha derecha"/>
            <p:cNvSpPr/>
            <p:nvPr/>
          </p:nvSpPr>
          <p:spPr>
            <a:xfrm rot="20488244">
              <a:off x="3451061" y="3339747"/>
              <a:ext cx="948559" cy="1568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8" name="27 Flecha derecha"/>
            <p:cNvSpPr/>
            <p:nvPr/>
          </p:nvSpPr>
          <p:spPr>
            <a:xfrm rot="1498511">
              <a:off x="3413618" y="4010495"/>
              <a:ext cx="898634" cy="1280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9" name="28 Flecha derecha"/>
            <p:cNvSpPr/>
            <p:nvPr/>
          </p:nvSpPr>
          <p:spPr>
            <a:xfrm rot="2730168">
              <a:off x="1958253" y="5056433"/>
              <a:ext cx="1011531" cy="106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0" name="29 Flecha derecha"/>
            <p:cNvSpPr/>
            <p:nvPr/>
          </p:nvSpPr>
          <p:spPr>
            <a:xfrm rot="20462713">
              <a:off x="3440660" y="5213154"/>
              <a:ext cx="884074" cy="865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1" name="30 Flecha derecha"/>
            <p:cNvSpPr/>
            <p:nvPr/>
          </p:nvSpPr>
          <p:spPr>
            <a:xfrm>
              <a:off x="4786532" y="2499509"/>
              <a:ext cx="977681" cy="214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2" name="31 Flecha derecha"/>
            <p:cNvSpPr/>
            <p:nvPr/>
          </p:nvSpPr>
          <p:spPr>
            <a:xfrm>
              <a:off x="4857258" y="3285654"/>
              <a:ext cx="977681" cy="214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3" name="32 Flecha derecha"/>
            <p:cNvSpPr/>
            <p:nvPr/>
          </p:nvSpPr>
          <p:spPr>
            <a:xfrm>
              <a:off x="4786532" y="4214244"/>
              <a:ext cx="977681" cy="214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4" name="33 Flecha derecha"/>
            <p:cNvSpPr/>
            <p:nvPr/>
          </p:nvSpPr>
          <p:spPr>
            <a:xfrm>
              <a:off x="4786532" y="285318"/>
              <a:ext cx="977681" cy="2145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5" name="34 Flecha derecha"/>
            <p:cNvSpPr/>
            <p:nvPr/>
          </p:nvSpPr>
          <p:spPr>
            <a:xfrm>
              <a:off x="4857258" y="5000390"/>
              <a:ext cx="977681" cy="214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6" name="35 Flecha derecha"/>
            <p:cNvSpPr/>
            <p:nvPr/>
          </p:nvSpPr>
          <p:spPr>
            <a:xfrm>
              <a:off x="4786532" y="6071424"/>
              <a:ext cx="977681" cy="214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Flecha derecha"/>
            <p:cNvSpPr/>
            <p:nvPr/>
          </p:nvSpPr>
          <p:spPr>
            <a:xfrm rot="2452691">
              <a:off x="590824" y="3633651"/>
              <a:ext cx="1366674" cy="2344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91181" name="Object 2"/>
                <p:cNvSpPr txBox="1"/>
                <p:nvPr/>
              </p:nvSpPr>
              <p:spPr bwMode="auto">
                <a:xfrm>
                  <a:off x="428625" y="2786063"/>
                  <a:ext cx="428625" cy="46513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91181" name="Object 2"/>
                <p:cNvSpPr txBox="1">
                  <a:spLocks noRot="1" noChangeAspect="1" noMove="1" noResize="1" noEditPoints="1" noAdjustHandles="1" noChangeArrowheads="1" noChangeShapeType="1" noTextEdit="1"/>
                </p:cNvSpPr>
                <p:nvPr/>
              </p:nvSpPr>
              <p:spPr bwMode="auto">
                <a:xfrm>
                  <a:off x="428625" y="2786063"/>
                  <a:ext cx="428625" cy="465137"/>
                </a:xfrm>
                <a:prstGeom prst="rect">
                  <a:avLst/>
                </a:prstGeom>
                <a:blipFill>
                  <a:blip r:embed="rId2"/>
                  <a:stretch>
                    <a:fillRect/>
                  </a:stretch>
                </a:blipFill>
                <a:ln>
                  <a:noFill/>
                </a:ln>
                <a:effectLst/>
              </p:spPr>
              <p:txBody>
                <a:bodyPr/>
                <a:lstStyle/>
                <a:p>
                  <a:r>
                    <a:rPr lang="es-MX">
                      <a:noFill/>
                    </a:rPr>
                    <a:t> </a:t>
                  </a:r>
                </a:p>
              </p:txBody>
            </p:sp>
          </mc:Fallback>
        </mc:AlternateContent>
        <p:sp>
          <p:nvSpPr>
            <p:cNvPr id="41" name="40 CuadroTexto"/>
            <p:cNvSpPr txBox="1"/>
            <p:nvPr/>
          </p:nvSpPr>
          <p:spPr>
            <a:xfrm>
              <a:off x="214313" y="999341"/>
              <a:ext cx="1947041" cy="277675"/>
            </a:xfrm>
            <a:prstGeom prst="rect">
              <a:avLst/>
            </a:prstGeom>
            <a:solidFill>
              <a:schemeClr val="accent4"/>
            </a:solidFill>
          </p:spPr>
          <p:txBody>
            <a:bodyPr wrap="none">
              <a:spAutoFit/>
            </a:bodyPr>
            <a:lstStyle/>
            <a:p>
              <a:pPr>
                <a:defRPr/>
              </a:pPr>
              <a:r>
                <a:rPr lang="es-ES" sz="1200" dirty="0">
                  <a:solidFill>
                    <a:schemeClr val="bg1"/>
                  </a:solidFill>
                </a:rPr>
                <a:t>¿La población es normal?</a:t>
              </a:r>
            </a:p>
          </p:txBody>
        </p:sp>
        <p:sp>
          <p:nvSpPr>
            <p:cNvPr id="42" name="41 CuadroTexto"/>
            <p:cNvSpPr txBox="1"/>
            <p:nvPr/>
          </p:nvSpPr>
          <p:spPr>
            <a:xfrm>
              <a:off x="857086" y="499886"/>
              <a:ext cx="2631419" cy="275872"/>
            </a:xfrm>
            <a:prstGeom prst="rect">
              <a:avLst/>
            </a:prstGeom>
            <a:solidFill>
              <a:schemeClr val="accent4"/>
            </a:solidFill>
          </p:spPr>
          <p:txBody>
            <a:bodyPr wrap="none">
              <a:spAutoFit/>
            </a:bodyPr>
            <a:lstStyle/>
            <a:p>
              <a:pPr>
                <a:defRPr/>
              </a:pPr>
              <a:r>
                <a:rPr lang="es-ES" sz="1200" dirty="0">
                  <a:solidFill>
                    <a:schemeClr val="bg1"/>
                  </a:solidFill>
                </a:rPr>
                <a:t>¿Se conoce la desviación estándar?</a:t>
              </a:r>
            </a:p>
          </p:txBody>
        </p:sp>
        <p:sp>
          <p:nvSpPr>
            <p:cNvPr id="43" name="42 CuadroTexto"/>
            <p:cNvSpPr txBox="1"/>
            <p:nvPr/>
          </p:nvSpPr>
          <p:spPr>
            <a:xfrm>
              <a:off x="2286165" y="142875"/>
              <a:ext cx="2019847" cy="275872"/>
            </a:xfrm>
            <a:prstGeom prst="rect">
              <a:avLst/>
            </a:prstGeom>
            <a:solidFill>
              <a:schemeClr val="accent4"/>
            </a:solidFill>
          </p:spPr>
          <p:txBody>
            <a:bodyPr wrap="none">
              <a:spAutoFit/>
            </a:bodyPr>
            <a:lstStyle/>
            <a:p>
              <a:pPr>
                <a:defRPr/>
              </a:pPr>
              <a:r>
                <a:rPr lang="es-ES" sz="1200" dirty="0">
                  <a:solidFill>
                    <a:schemeClr val="bg1"/>
                  </a:solidFill>
                </a:rPr>
                <a:t>¿Qué tamaño de muestra?</a:t>
              </a:r>
            </a:p>
          </p:txBody>
        </p:sp>
        <mc:AlternateContent xmlns:mc="http://schemas.openxmlformats.org/markup-compatibility/2006" xmlns:a14="http://schemas.microsoft.com/office/drawing/2010/main">
          <mc:Choice Requires="a14">
            <p:sp>
              <p:nvSpPr>
                <p:cNvPr id="91185" name="Object 37"/>
                <p:cNvSpPr txBox="1"/>
                <p:nvPr/>
              </p:nvSpPr>
              <p:spPr bwMode="auto">
                <a:xfrm>
                  <a:off x="4357688" y="714375"/>
                  <a:ext cx="428625" cy="214313"/>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&gt;2</m:t>
                        </m:r>
                      </m:oMath>
                    </m:oMathPara>
                  </a14:m>
                  <a:endParaRPr lang="es-MX"/>
                </a:p>
              </p:txBody>
            </p:sp>
          </mc:Choice>
          <mc:Fallback xmlns="">
            <p:sp>
              <p:nvSpPr>
                <p:cNvPr id="91185" name="Object 37"/>
                <p:cNvSpPr txBox="1">
                  <a:spLocks noRot="1" noChangeAspect="1" noMove="1" noResize="1" noEditPoints="1" noAdjustHandles="1" noChangeArrowheads="1" noChangeShapeType="1" noTextEdit="1"/>
                </p:cNvSpPr>
                <p:nvPr/>
              </p:nvSpPr>
              <p:spPr bwMode="auto">
                <a:xfrm>
                  <a:off x="4357688" y="714375"/>
                  <a:ext cx="428625" cy="214313"/>
                </a:xfrm>
                <a:prstGeom prst="rect">
                  <a:avLst/>
                </a:prstGeom>
                <a:blipFill>
                  <a:blip r:embed="rId3"/>
                  <a:stretch>
                    <a:fillRect b="-9677"/>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86" name="Object 38"/>
                <p:cNvSpPr txBox="1"/>
                <p:nvPr/>
              </p:nvSpPr>
              <p:spPr bwMode="auto">
                <a:xfrm>
                  <a:off x="4286250" y="1785938"/>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≥30</m:t>
                        </m:r>
                      </m:oMath>
                    </m:oMathPara>
                  </a14:m>
                  <a:endParaRPr lang="es-MX"/>
                </a:p>
              </p:txBody>
            </p:sp>
          </mc:Choice>
          <mc:Fallback xmlns="">
            <p:sp>
              <p:nvSpPr>
                <p:cNvPr id="91186" name="Object 38"/>
                <p:cNvSpPr txBox="1">
                  <a:spLocks noRot="1" noChangeAspect="1" noMove="1" noResize="1" noEditPoints="1" noAdjustHandles="1" noChangeArrowheads="1" noChangeShapeType="1" noTextEdit="1"/>
                </p:cNvSpPr>
                <p:nvPr/>
              </p:nvSpPr>
              <p:spPr bwMode="auto">
                <a:xfrm>
                  <a:off x="4286250" y="1785938"/>
                  <a:ext cx="504825" cy="21431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87" name="Object 39"/>
                <p:cNvSpPr txBox="1"/>
                <p:nvPr/>
              </p:nvSpPr>
              <p:spPr bwMode="auto">
                <a:xfrm>
                  <a:off x="4286250" y="2786063"/>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&lt;30</m:t>
                        </m:r>
                      </m:oMath>
                    </m:oMathPara>
                  </a14:m>
                  <a:endParaRPr lang="es-MX"/>
                </a:p>
              </p:txBody>
            </p:sp>
          </mc:Choice>
          <mc:Fallback xmlns="">
            <p:sp>
              <p:nvSpPr>
                <p:cNvPr id="91187" name="Object 39"/>
                <p:cNvSpPr txBox="1">
                  <a:spLocks noRot="1" noChangeAspect="1" noMove="1" noResize="1" noEditPoints="1" noAdjustHandles="1" noChangeArrowheads="1" noChangeShapeType="1" noTextEdit="1"/>
                </p:cNvSpPr>
                <p:nvPr/>
              </p:nvSpPr>
              <p:spPr bwMode="auto">
                <a:xfrm>
                  <a:off x="4286250" y="2786063"/>
                  <a:ext cx="504825" cy="214312"/>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88" name="Object 40"/>
                <p:cNvSpPr txBox="1"/>
                <p:nvPr/>
              </p:nvSpPr>
              <p:spPr bwMode="auto">
                <a:xfrm>
                  <a:off x="4286250" y="3643313"/>
                  <a:ext cx="520700"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≥20</m:t>
                        </m:r>
                      </m:oMath>
                    </m:oMathPara>
                  </a14:m>
                  <a:endParaRPr lang="es-MX"/>
                </a:p>
              </p:txBody>
            </p:sp>
          </mc:Choice>
          <mc:Fallback xmlns="">
            <p:sp>
              <p:nvSpPr>
                <p:cNvPr id="91188" name="Object 40"/>
                <p:cNvSpPr txBox="1">
                  <a:spLocks noRot="1" noChangeAspect="1" noMove="1" noResize="1" noEditPoints="1" noAdjustHandles="1" noChangeArrowheads="1" noChangeShapeType="1" noTextEdit="1"/>
                </p:cNvSpPr>
                <p:nvPr/>
              </p:nvSpPr>
              <p:spPr bwMode="auto">
                <a:xfrm>
                  <a:off x="4286250" y="3643313"/>
                  <a:ext cx="520700" cy="214312"/>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89" name="Object 41"/>
                <p:cNvSpPr txBox="1"/>
                <p:nvPr/>
              </p:nvSpPr>
              <p:spPr bwMode="auto">
                <a:xfrm>
                  <a:off x="4286250" y="4572000"/>
                  <a:ext cx="520700" cy="214313"/>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&lt;20</m:t>
                        </m:r>
                      </m:oMath>
                    </m:oMathPara>
                  </a14:m>
                  <a:endParaRPr lang="es-MX"/>
                </a:p>
              </p:txBody>
            </p:sp>
          </mc:Choice>
          <mc:Fallback xmlns="">
            <p:sp>
              <p:nvSpPr>
                <p:cNvPr id="91189" name="Object 41"/>
                <p:cNvSpPr txBox="1">
                  <a:spLocks noRot="1" noChangeAspect="1" noMove="1" noResize="1" noEditPoints="1" noAdjustHandles="1" noChangeArrowheads="1" noChangeShapeType="1" noTextEdit="1"/>
                </p:cNvSpPr>
                <p:nvPr/>
              </p:nvSpPr>
              <p:spPr bwMode="auto">
                <a:xfrm>
                  <a:off x="4286250" y="4572000"/>
                  <a:ext cx="520700" cy="214313"/>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0" name="Object 42"/>
                <p:cNvSpPr txBox="1"/>
                <p:nvPr/>
              </p:nvSpPr>
              <p:spPr bwMode="auto">
                <a:xfrm>
                  <a:off x="4357688" y="5357813"/>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≥50</m:t>
                        </m:r>
                      </m:oMath>
                    </m:oMathPara>
                  </a14:m>
                  <a:endParaRPr lang="es-MX"/>
                </a:p>
              </p:txBody>
            </p:sp>
          </mc:Choice>
          <mc:Fallback xmlns="">
            <p:sp>
              <p:nvSpPr>
                <p:cNvPr id="91190" name="Object 42"/>
                <p:cNvSpPr txBox="1">
                  <a:spLocks noRot="1" noChangeAspect="1" noMove="1" noResize="1" noEditPoints="1" noAdjustHandles="1" noChangeArrowheads="1" noChangeShapeType="1" noTextEdit="1"/>
                </p:cNvSpPr>
                <p:nvPr/>
              </p:nvSpPr>
              <p:spPr bwMode="auto">
                <a:xfrm>
                  <a:off x="4357688" y="5357813"/>
                  <a:ext cx="504825" cy="214312"/>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1" name="Object 43"/>
                <p:cNvSpPr txBox="1"/>
                <p:nvPr/>
              </p:nvSpPr>
              <p:spPr bwMode="auto">
                <a:xfrm>
                  <a:off x="4357688" y="6500813"/>
                  <a:ext cx="506412"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&lt;50</m:t>
                        </m:r>
                      </m:oMath>
                    </m:oMathPara>
                  </a14:m>
                  <a:endParaRPr lang="es-MX"/>
                </a:p>
              </p:txBody>
            </p:sp>
          </mc:Choice>
          <mc:Fallback xmlns="">
            <p:sp>
              <p:nvSpPr>
                <p:cNvPr id="91191" name="Object 43"/>
                <p:cNvSpPr txBox="1">
                  <a:spLocks noRot="1" noChangeAspect="1" noMove="1" noResize="1" noEditPoints="1" noAdjustHandles="1" noChangeArrowheads="1" noChangeShapeType="1" noTextEdit="1"/>
                </p:cNvSpPr>
                <p:nvPr/>
              </p:nvSpPr>
              <p:spPr bwMode="auto">
                <a:xfrm>
                  <a:off x="4357688" y="6500813"/>
                  <a:ext cx="506412" cy="214312"/>
                </a:xfrm>
                <a:prstGeom prst="rect">
                  <a:avLst/>
                </a:prstGeom>
                <a:blipFill>
                  <a:blip r:embed="rId9"/>
                  <a:stretch>
                    <a:fillRect/>
                  </a:stretch>
                </a:blipFill>
                <a:ln>
                  <a:noFill/>
                </a:ln>
                <a:effectLst/>
              </p:spPr>
              <p:txBody>
                <a:bodyPr/>
                <a:lstStyle/>
                <a:p>
                  <a:r>
                    <a:rPr lang="es-MX">
                      <a:noFill/>
                    </a:rPr>
                    <a:t> </a:t>
                  </a:r>
                </a:p>
              </p:txBody>
            </p:sp>
          </mc:Fallback>
        </mc:AlternateContent>
        <p:sp>
          <p:nvSpPr>
            <p:cNvPr id="91192" name="49 CuadroTexto"/>
            <p:cNvSpPr txBox="1">
              <a:spLocks noChangeArrowheads="1"/>
            </p:cNvSpPr>
            <p:nvPr/>
          </p:nvSpPr>
          <p:spPr bwMode="auto">
            <a:xfrm>
              <a:off x="214313" y="5572125"/>
              <a:ext cx="2071687"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400">
                  <a:solidFill>
                    <a:schemeClr val="bg1"/>
                  </a:solidFill>
                </a:rPr>
                <a:t>Población  Finita</a:t>
              </a:r>
              <a:endParaRPr lang="es-ES" altLang="es-MX">
                <a:solidFill>
                  <a:schemeClr val="bg1"/>
                </a:solidFill>
              </a:endParaRPr>
            </a:p>
          </p:txBody>
        </p:sp>
        <mc:AlternateContent xmlns:mc="http://schemas.openxmlformats.org/markup-compatibility/2006" xmlns:a14="http://schemas.microsoft.com/office/drawing/2010/main">
          <mc:Choice Requires="a14">
            <p:sp>
              <p:nvSpPr>
                <p:cNvPr id="91193" name="Object 44"/>
                <p:cNvSpPr txBox="1"/>
                <p:nvPr/>
              </p:nvSpPr>
              <p:spPr bwMode="auto">
                <a:xfrm>
                  <a:off x="214313" y="5214938"/>
                  <a:ext cx="1120775" cy="398462"/>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≥0.05</m:t>
                        </m:r>
                      </m:oMath>
                    </m:oMathPara>
                  </a14:m>
                  <a:endParaRPr lang="es-MX"/>
                </a:p>
              </p:txBody>
            </p:sp>
          </mc:Choice>
          <mc:Fallback xmlns="">
            <p:sp>
              <p:nvSpPr>
                <p:cNvPr id="91193" name="Object 44"/>
                <p:cNvSpPr txBox="1">
                  <a:spLocks noRot="1" noChangeAspect="1" noMove="1" noResize="1" noEditPoints="1" noAdjustHandles="1" noChangeArrowheads="1" noChangeShapeType="1" noTextEdit="1"/>
                </p:cNvSpPr>
                <p:nvPr/>
              </p:nvSpPr>
              <p:spPr bwMode="auto">
                <a:xfrm>
                  <a:off x="214313" y="5214938"/>
                  <a:ext cx="1120775" cy="398462"/>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4" name="Object 45"/>
                <p:cNvSpPr txBox="1"/>
                <p:nvPr/>
              </p:nvSpPr>
              <p:spPr bwMode="auto">
                <a:xfrm>
                  <a:off x="5676900" y="192088"/>
                  <a:ext cx="2730500" cy="47466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1194" name="Object 45"/>
                <p:cNvSpPr txBox="1">
                  <a:spLocks noRot="1" noChangeAspect="1" noMove="1" noResize="1" noEditPoints="1" noAdjustHandles="1" noChangeArrowheads="1" noChangeShapeType="1" noTextEdit="1"/>
                </p:cNvSpPr>
                <p:nvPr/>
              </p:nvSpPr>
              <p:spPr bwMode="auto">
                <a:xfrm>
                  <a:off x="5676900" y="192088"/>
                  <a:ext cx="2730500" cy="474662"/>
                </a:xfrm>
                <a:prstGeom prst="rect">
                  <a:avLst/>
                </a:prstGeom>
                <a:blipFill>
                  <a:blip r:embed="rId11"/>
                  <a:stretch>
                    <a:fillRect t="-65217" b="-7971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5" name="Object 46"/>
                <p:cNvSpPr txBox="1"/>
                <p:nvPr/>
              </p:nvSpPr>
              <p:spPr bwMode="auto">
                <a:xfrm>
                  <a:off x="5761038" y="1263650"/>
                  <a:ext cx="2706687" cy="47466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1195" name="Object 46"/>
                <p:cNvSpPr txBox="1">
                  <a:spLocks noRot="1" noChangeAspect="1" noMove="1" noResize="1" noEditPoints="1" noAdjustHandles="1" noChangeArrowheads="1" noChangeShapeType="1" noTextEdit="1"/>
                </p:cNvSpPr>
                <p:nvPr/>
              </p:nvSpPr>
              <p:spPr bwMode="auto">
                <a:xfrm>
                  <a:off x="5761038" y="1263650"/>
                  <a:ext cx="2706687" cy="474663"/>
                </a:xfrm>
                <a:prstGeom prst="rect">
                  <a:avLst/>
                </a:prstGeom>
                <a:blipFill>
                  <a:blip r:embed="rId12"/>
                  <a:stretch>
                    <a:fillRect t="-52174" b="-52174"/>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6" name="Object 47"/>
                <p:cNvSpPr txBox="1"/>
                <p:nvPr/>
              </p:nvSpPr>
              <p:spPr bwMode="auto">
                <a:xfrm>
                  <a:off x="5891213" y="2357438"/>
                  <a:ext cx="2638425" cy="47466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𝑡</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1196" name="Object 47"/>
                <p:cNvSpPr txBox="1">
                  <a:spLocks noRot="1" noChangeAspect="1" noMove="1" noResize="1" noEditPoints="1" noAdjustHandles="1" noChangeArrowheads="1" noChangeShapeType="1" noTextEdit="1"/>
                </p:cNvSpPr>
                <p:nvPr/>
              </p:nvSpPr>
              <p:spPr bwMode="auto">
                <a:xfrm>
                  <a:off x="5891213" y="2357438"/>
                  <a:ext cx="2638425" cy="474662"/>
                </a:xfrm>
                <a:prstGeom prst="rect">
                  <a:avLst/>
                </a:prstGeom>
                <a:blipFill>
                  <a:blip r:embed="rId13"/>
                  <a:stretch>
                    <a:fillRect t="-52174" b="-52174"/>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7" name="Object 48"/>
                <p:cNvSpPr txBox="1"/>
                <p:nvPr/>
              </p:nvSpPr>
              <p:spPr bwMode="auto">
                <a:xfrm>
                  <a:off x="5929313" y="3143250"/>
                  <a:ext cx="2730500" cy="474663"/>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1197" name="Object 48"/>
                <p:cNvSpPr txBox="1">
                  <a:spLocks noRot="1" noChangeAspect="1" noMove="1" noResize="1" noEditPoints="1" noAdjustHandles="1" noChangeArrowheads="1" noChangeShapeType="1" noTextEdit="1"/>
                </p:cNvSpPr>
                <p:nvPr/>
              </p:nvSpPr>
              <p:spPr bwMode="auto">
                <a:xfrm>
                  <a:off x="5929313" y="3143250"/>
                  <a:ext cx="2730500" cy="474663"/>
                </a:xfrm>
                <a:prstGeom prst="rect">
                  <a:avLst/>
                </a:prstGeom>
                <a:blipFill>
                  <a:blip r:embed="rId14"/>
                  <a:stretch>
                    <a:fillRect t="-66176" b="-82353"/>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8" name="Object 49"/>
                <p:cNvSpPr txBox="1"/>
                <p:nvPr/>
              </p:nvSpPr>
              <p:spPr bwMode="auto">
                <a:xfrm>
                  <a:off x="5924550" y="3959225"/>
                  <a:ext cx="2595563" cy="701675"/>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𝑘</m:t>
                                </m:r>
                              </m:e>
                              <m:sup>
                                <m:r>
                                  <a:rPr lang="es-MX" i="1">
                                    <a:solidFill>
                                      <a:srgbClr val="000000"/>
                                    </a:solidFill>
                                    <a:latin typeface="Cambria Math" panose="02040503050406030204" pitchFamily="18" charset="0"/>
                                  </a:rPr>
                                  <m:t>2</m:t>
                                </m:r>
                              </m:sup>
                            </m:sSup>
                          </m:den>
                        </m:f>
                      </m:oMath>
                    </m:oMathPara>
                  </a14:m>
                  <a:endParaRPr lang="es-MX"/>
                </a:p>
              </p:txBody>
            </p:sp>
          </mc:Choice>
          <mc:Fallback xmlns="">
            <p:sp>
              <p:nvSpPr>
                <p:cNvPr id="91198" name="Object 49"/>
                <p:cNvSpPr txBox="1">
                  <a:spLocks noRot="1" noChangeAspect="1" noMove="1" noResize="1" noEditPoints="1" noAdjustHandles="1" noChangeArrowheads="1" noChangeShapeType="1" noTextEdit="1"/>
                </p:cNvSpPr>
                <p:nvPr/>
              </p:nvSpPr>
              <p:spPr bwMode="auto">
                <a:xfrm>
                  <a:off x="5924550" y="3959225"/>
                  <a:ext cx="2595563" cy="701675"/>
                </a:xfrm>
                <a:prstGeom prst="rect">
                  <a:avLst/>
                </a:prstGeom>
                <a:blipFill>
                  <a:blip r:embed="rId15"/>
                  <a:stretch>
                    <a:fillRect t="-29703" b="-37624"/>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1199" name="Object 51"/>
                <p:cNvSpPr txBox="1"/>
                <p:nvPr/>
              </p:nvSpPr>
              <p:spPr bwMode="auto">
                <a:xfrm>
                  <a:off x="5857875" y="4929188"/>
                  <a:ext cx="2706688" cy="47466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1199" name="Object 51"/>
                <p:cNvSpPr txBox="1">
                  <a:spLocks noRot="1" noChangeAspect="1" noMove="1" noResize="1" noEditPoints="1" noAdjustHandles="1" noChangeArrowheads="1" noChangeShapeType="1" noTextEdit="1"/>
                </p:cNvSpPr>
                <p:nvPr/>
              </p:nvSpPr>
              <p:spPr bwMode="auto">
                <a:xfrm>
                  <a:off x="5857875" y="4929188"/>
                  <a:ext cx="2706688" cy="474662"/>
                </a:xfrm>
                <a:prstGeom prst="rect">
                  <a:avLst/>
                </a:prstGeom>
                <a:blipFill>
                  <a:blip r:embed="rId16"/>
                  <a:stretch>
                    <a:fillRect t="-52941" b="-54412"/>
                  </a:stretch>
                </a:blipFill>
                <a:ln>
                  <a:noFill/>
                </a:ln>
                <a:effectLst/>
              </p:spPr>
              <p:txBody>
                <a:bodyPr/>
                <a:lstStyle/>
                <a:p>
                  <a:r>
                    <a:rPr lang="es-MX">
                      <a:noFill/>
                    </a:rPr>
                    <a:t> </a:t>
                  </a:r>
                </a:p>
              </p:txBody>
            </p:sp>
          </mc:Fallback>
        </mc:AlternateContent>
        <p:sp>
          <p:nvSpPr>
            <p:cNvPr id="91200" name="58 CuadroTexto"/>
            <p:cNvSpPr txBox="1">
              <a:spLocks noChangeArrowheads="1"/>
            </p:cNvSpPr>
            <p:nvPr/>
          </p:nvSpPr>
          <p:spPr bwMode="auto">
            <a:xfrm>
              <a:off x="6000750" y="6000750"/>
              <a:ext cx="2411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000"/>
                <a:t>¡Callejón sin salida!</a:t>
              </a:r>
            </a:p>
          </p:txBody>
        </p:sp>
      </p:grpSp>
      <p:pic>
        <p:nvPicPr>
          <p:cNvPr id="91140" name="59 Imagen" descr="logo a color UAE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60 Rectángulo"/>
          <p:cNvSpPr/>
          <p:nvPr/>
        </p:nvSpPr>
        <p:spPr>
          <a:xfrm>
            <a:off x="1928813"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1142" name="61 Grupo"/>
          <p:cNvGrpSpPr>
            <a:grpSpLocks/>
          </p:cNvGrpSpPr>
          <p:nvPr/>
        </p:nvGrpSpPr>
        <p:grpSpPr bwMode="auto">
          <a:xfrm>
            <a:off x="2786063" y="6072188"/>
            <a:ext cx="6215062" cy="635000"/>
            <a:chOff x="357158" y="6072206"/>
            <a:chExt cx="6215090" cy="634189"/>
          </a:xfrm>
        </p:grpSpPr>
        <p:sp>
          <p:nvSpPr>
            <p:cNvPr id="91143" name="6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1144" name="63 Imagen" descr="logomi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17DA0334-7A6B-453D-965D-09060E457DF0}"/>
              </a:ext>
            </a:extLst>
          </p:cNvPr>
          <p:cNvSpPr>
            <a:spLocks noGrp="1"/>
          </p:cNvSpPr>
          <p:nvPr>
            <p:ph type="sldNum" sz="quarter" idx="12"/>
          </p:nvPr>
        </p:nvSpPr>
        <p:spPr/>
        <p:txBody>
          <a:bodyPr/>
          <a:lstStyle/>
          <a:p>
            <a:pPr>
              <a:defRPr/>
            </a:pPr>
            <a:fld id="{B853B906-A380-4D10-92C1-BB9F366D5D6D}" type="slidenum">
              <a:rPr lang="es-ES" smtClean="0"/>
              <a:pPr>
                <a:defRPr/>
              </a:pPr>
              <a:t>84</a:t>
            </a:fld>
            <a:endParaRPr lang="es-E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62" name="1 Grupo"/>
          <p:cNvGrpSpPr>
            <a:grpSpLocks/>
          </p:cNvGrpSpPr>
          <p:nvPr/>
        </p:nvGrpSpPr>
        <p:grpSpPr bwMode="auto">
          <a:xfrm>
            <a:off x="2357438" y="1285875"/>
            <a:ext cx="6573837" cy="5000625"/>
            <a:chOff x="214313" y="142875"/>
            <a:chExt cx="8716962" cy="6572250"/>
          </a:xfrm>
        </p:grpSpPr>
        <p:sp>
          <p:nvSpPr>
            <p:cNvPr id="3" name="2 Rectángulo"/>
            <p:cNvSpPr/>
            <p:nvPr/>
          </p:nvSpPr>
          <p:spPr>
            <a:xfrm>
              <a:off x="1643633" y="1000398"/>
              <a:ext cx="570466" cy="407270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 name="3 Rectángulo"/>
            <p:cNvSpPr/>
            <p:nvPr/>
          </p:nvSpPr>
          <p:spPr>
            <a:xfrm>
              <a:off x="2929812" y="499655"/>
              <a:ext cx="570465" cy="5501911"/>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 name="4 Rectángulo"/>
            <p:cNvSpPr/>
            <p:nvPr/>
          </p:nvSpPr>
          <p:spPr>
            <a:xfrm>
              <a:off x="4285457" y="142875"/>
              <a:ext cx="572570" cy="657225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92171" name="40 CuadroTexto"/>
            <p:cNvSpPr txBox="1">
              <a:spLocks noChangeArrowheads="1"/>
            </p:cNvSpPr>
            <p:nvPr/>
          </p:nvSpPr>
          <p:spPr bwMode="auto">
            <a:xfrm>
              <a:off x="214313" y="1000125"/>
              <a:ext cx="1947862" cy="2762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200">
                  <a:solidFill>
                    <a:schemeClr val="bg1"/>
                  </a:solidFill>
                </a:rPr>
                <a:t>¿La población es normal?</a:t>
              </a:r>
            </a:p>
          </p:txBody>
        </p:sp>
        <p:sp>
          <p:nvSpPr>
            <p:cNvPr id="92172" name="41 CuadroTexto"/>
            <p:cNvSpPr txBox="1">
              <a:spLocks noChangeArrowheads="1"/>
            </p:cNvSpPr>
            <p:nvPr/>
          </p:nvSpPr>
          <p:spPr bwMode="auto">
            <a:xfrm>
              <a:off x="857250" y="500063"/>
              <a:ext cx="2630488" cy="2762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200">
                  <a:solidFill>
                    <a:schemeClr val="bg1"/>
                  </a:solidFill>
                </a:rPr>
                <a:t>¿Se conoce la desviación estándar?</a:t>
              </a:r>
            </a:p>
          </p:txBody>
        </p:sp>
        <p:sp>
          <p:nvSpPr>
            <p:cNvPr id="92173" name="42 CuadroTexto"/>
            <p:cNvSpPr txBox="1">
              <a:spLocks noChangeArrowheads="1"/>
            </p:cNvSpPr>
            <p:nvPr/>
          </p:nvSpPr>
          <p:spPr bwMode="auto">
            <a:xfrm>
              <a:off x="2286000" y="142875"/>
              <a:ext cx="2019300" cy="2762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200">
                  <a:solidFill>
                    <a:schemeClr val="bg1"/>
                  </a:solidFill>
                </a:rPr>
                <a:t>¿Qué tamaño de muestra?</a:t>
              </a:r>
            </a:p>
          </p:txBody>
        </p:sp>
        <mc:AlternateContent xmlns:mc="http://schemas.openxmlformats.org/markup-compatibility/2006" xmlns:a14="http://schemas.microsoft.com/office/drawing/2010/main">
          <mc:Choice Requires="a14">
            <p:sp>
              <p:nvSpPr>
                <p:cNvPr id="92174" name="Object 37"/>
                <p:cNvSpPr txBox="1"/>
                <p:nvPr/>
              </p:nvSpPr>
              <p:spPr bwMode="auto">
                <a:xfrm>
                  <a:off x="4357688" y="714375"/>
                  <a:ext cx="428625" cy="214313"/>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&gt;2</m:t>
                        </m:r>
                      </m:oMath>
                    </m:oMathPara>
                  </a14:m>
                  <a:endParaRPr lang="es-MX"/>
                </a:p>
              </p:txBody>
            </p:sp>
          </mc:Choice>
          <mc:Fallback xmlns="">
            <p:sp>
              <p:nvSpPr>
                <p:cNvPr id="92174" name="Object 37"/>
                <p:cNvSpPr txBox="1">
                  <a:spLocks noRot="1" noChangeAspect="1" noMove="1" noResize="1" noEditPoints="1" noAdjustHandles="1" noChangeArrowheads="1" noChangeShapeType="1" noTextEdit="1"/>
                </p:cNvSpPr>
                <p:nvPr/>
              </p:nvSpPr>
              <p:spPr bwMode="auto">
                <a:xfrm>
                  <a:off x="4357688" y="714375"/>
                  <a:ext cx="428625" cy="214313"/>
                </a:xfrm>
                <a:prstGeom prst="rect">
                  <a:avLst/>
                </a:prstGeom>
                <a:blipFill>
                  <a:blip r:embed="rId2"/>
                  <a:stretch>
                    <a:fillRect b="-2963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75" name="Object 38"/>
                <p:cNvSpPr txBox="1"/>
                <p:nvPr/>
              </p:nvSpPr>
              <p:spPr bwMode="auto">
                <a:xfrm>
                  <a:off x="4286250" y="1785938"/>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≥30</m:t>
                        </m:r>
                      </m:oMath>
                    </m:oMathPara>
                  </a14:m>
                  <a:endParaRPr lang="es-MX"/>
                </a:p>
              </p:txBody>
            </p:sp>
          </mc:Choice>
          <mc:Fallback xmlns="">
            <p:sp>
              <p:nvSpPr>
                <p:cNvPr id="92175" name="Object 38"/>
                <p:cNvSpPr txBox="1">
                  <a:spLocks noRot="1" noChangeAspect="1" noMove="1" noResize="1" noEditPoints="1" noAdjustHandles="1" noChangeArrowheads="1" noChangeShapeType="1" noTextEdit="1"/>
                </p:cNvSpPr>
                <p:nvPr/>
              </p:nvSpPr>
              <p:spPr bwMode="auto">
                <a:xfrm>
                  <a:off x="4286250" y="1785938"/>
                  <a:ext cx="504825" cy="214312"/>
                </a:xfrm>
                <a:prstGeom prst="rect">
                  <a:avLst/>
                </a:prstGeom>
                <a:blipFill>
                  <a:blip r:embed="rId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76" name="Object 39"/>
                <p:cNvSpPr txBox="1"/>
                <p:nvPr/>
              </p:nvSpPr>
              <p:spPr bwMode="auto">
                <a:xfrm>
                  <a:off x="4286250" y="2786063"/>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&lt;30</m:t>
                        </m:r>
                      </m:oMath>
                    </m:oMathPara>
                  </a14:m>
                  <a:endParaRPr lang="es-MX"/>
                </a:p>
              </p:txBody>
            </p:sp>
          </mc:Choice>
          <mc:Fallback xmlns="">
            <p:sp>
              <p:nvSpPr>
                <p:cNvPr id="92176" name="Object 39"/>
                <p:cNvSpPr txBox="1">
                  <a:spLocks noRot="1" noChangeAspect="1" noMove="1" noResize="1" noEditPoints="1" noAdjustHandles="1" noChangeArrowheads="1" noChangeShapeType="1" noTextEdit="1"/>
                </p:cNvSpPr>
                <p:nvPr/>
              </p:nvSpPr>
              <p:spPr bwMode="auto">
                <a:xfrm>
                  <a:off x="4286250" y="2786063"/>
                  <a:ext cx="504825" cy="214312"/>
                </a:xfrm>
                <a:prstGeom prst="rect">
                  <a:avLst/>
                </a:prstGeom>
                <a:blipFill>
                  <a:blip r:embed="rId4"/>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77" name="Object 40"/>
                <p:cNvSpPr txBox="1"/>
                <p:nvPr/>
              </p:nvSpPr>
              <p:spPr bwMode="auto">
                <a:xfrm>
                  <a:off x="4286250" y="3643313"/>
                  <a:ext cx="520700"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≥20</m:t>
                        </m:r>
                      </m:oMath>
                    </m:oMathPara>
                  </a14:m>
                  <a:endParaRPr lang="es-MX"/>
                </a:p>
              </p:txBody>
            </p:sp>
          </mc:Choice>
          <mc:Fallback xmlns="">
            <p:sp>
              <p:nvSpPr>
                <p:cNvPr id="92177" name="Object 40"/>
                <p:cNvSpPr txBox="1">
                  <a:spLocks noRot="1" noChangeAspect="1" noMove="1" noResize="1" noEditPoints="1" noAdjustHandles="1" noChangeArrowheads="1" noChangeShapeType="1" noTextEdit="1"/>
                </p:cNvSpPr>
                <p:nvPr/>
              </p:nvSpPr>
              <p:spPr bwMode="auto">
                <a:xfrm>
                  <a:off x="4286250" y="3643313"/>
                  <a:ext cx="520700" cy="214312"/>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78" name="Object 41"/>
                <p:cNvSpPr txBox="1"/>
                <p:nvPr/>
              </p:nvSpPr>
              <p:spPr bwMode="auto">
                <a:xfrm>
                  <a:off x="4286250" y="4572000"/>
                  <a:ext cx="520700" cy="214313"/>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&lt;20</m:t>
                        </m:r>
                      </m:oMath>
                    </m:oMathPara>
                  </a14:m>
                  <a:endParaRPr lang="es-MX"/>
                </a:p>
              </p:txBody>
            </p:sp>
          </mc:Choice>
          <mc:Fallback xmlns="">
            <p:sp>
              <p:nvSpPr>
                <p:cNvPr id="92178" name="Object 41"/>
                <p:cNvSpPr txBox="1">
                  <a:spLocks noRot="1" noChangeAspect="1" noMove="1" noResize="1" noEditPoints="1" noAdjustHandles="1" noChangeArrowheads="1" noChangeShapeType="1" noTextEdit="1"/>
                </p:cNvSpPr>
                <p:nvPr/>
              </p:nvSpPr>
              <p:spPr bwMode="auto">
                <a:xfrm>
                  <a:off x="4286250" y="4572000"/>
                  <a:ext cx="520700" cy="214313"/>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79" name="Object 42"/>
                <p:cNvSpPr txBox="1"/>
                <p:nvPr/>
              </p:nvSpPr>
              <p:spPr bwMode="auto">
                <a:xfrm>
                  <a:off x="4357688" y="5357813"/>
                  <a:ext cx="504825"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≥50</m:t>
                        </m:r>
                      </m:oMath>
                    </m:oMathPara>
                  </a14:m>
                  <a:endParaRPr lang="es-MX"/>
                </a:p>
              </p:txBody>
            </p:sp>
          </mc:Choice>
          <mc:Fallback xmlns="">
            <p:sp>
              <p:nvSpPr>
                <p:cNvPr id="92179" name="Object 42"/>
                <p:cNvSpPr txBox="1">
                  <a:spLocks noRot="1" noChangeAspect="1" noMove="1" noResize="1" noEditPoints="1" noAdjustHandles="1" noChangeArrowheads="1" noChangeShapeType="1" noTextEdit="1"/>
                </p:cNvSpPr>
                <p:nvPr/>
              </p:nvSpPr>
              <p:spPr bwMode="auto">
                <a:xfrm>
                  <a:off x="4357688" y="5357813"/>
                  <a:ext cx="504825" cy="214312"/>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0" name="Object 43"/>
                <p:cNvSpPr txBox="1"/>
                <p:nvPr/>
              </p:nvSpPr>
              <p:spPr bwMode="auto">
                <a:xfrm>
                  <a:off x="4357688" y="6500813"/>
                  <a:ext cx="506412" cy="21431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𝑛</m:t>
                        </m:r>
                        <m:r>
                          <a:rPr lang="es-MX" i="1">
                            <a:solidFill>
                              <a:srgbClr val="000000"/>
                            </a:solidFill>
                            <a:latin typeface="Cambria Math" panose="02040503050406030204" pitchFamily="18" charset="0"/>
                          </a:rPr>
                          <m:t>&lt;50</m:t>
                        </m:r>
                      </m:oMath>
                    </m:oMathPara>
                  </a14:m>
                  <a:endParaRPr lang="es-MX"/>
                </a:p>
              </p:txBody>
            </p:sp>
          </mc:Choice>
          <mc:Fallback xmlns="">
            <p:sp>
              <p:nvSpPr>
                <p:cNvPr id="92180" name="Object 43"/>
                <p:cNvSpPr txBox="1">
                  <a:spLocks noRot="1" noChangeAspect="1" noMove="1" noResize="1" noEditPoints="1" noAdjustHandles="1" noChangeArrowheads="1" noChangeShapeType="1" noTextEdit="1"/>
                </p:cNvSpPr>
                <p:nvPr/>
              </p:nvSpPr>
              <p:spPr bwMode="auto">
                <a:xfrm>
                  <a:off x="4357688" y="6500813"/>
                  <a:ext cx="506412" cy="214312"/>
                </a:xfrm>
                <a:prstGeom prst="rect">
                  <a:avLst/>
                </a:prstGeom>
                <a:blipFill>
                  <a:blip r:embed="rId8"/>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1" name="Object 45"/>
                <p:cNvSpPr txBox="1"/>
                <p:nvPr/>
              </p:nvSpPr>
              <p:spPr bwMode="auto">
                <a:xfrm>
                  <a:off x="5407025" y="192088"/>
                  <a:ext cx="3271838" cy="47466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2181" name="Object 45"/>
                <p:cNvSpPr txBox="1">
                  <a:spLocks noRot="1" noChangeAspect="1" noMove="1" noResize="1" noEditPoints="1" noAdjustHandles="1" noChangeArrowheads="1" noChangeShapeType="1" noTextEdit="1"/>
                </p:cNvSpPr>
                <p:nvPr/>
              </p:nvSpPr>
              <p:spPr bwMode="auto">
                <a:xfrm>
                  <a:off x="5407025" y="192088"/>
                  <a:ext cx="3271838" cy="474662"/>
                </a:xfrm>
                <a:prstGeom prst="rect">
                  <a:avLst/>
                </a:prstGeom>
                <a:blipFill>
                  <a:blip r:embed="rId9"/>
                  <a:stretch>
                    <a:fillRect t="-76271" b="-110169"/>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2" name="Object 46"/>
                <p:cNvSpPr txBox="1"/>
                <p:nvPr/>
              </p:nvSpPr>
              <p:spPr bwMode="auto">
                <a:xfrm>
                  <a:off x="5491163" y="1263650"/>
                  <a:ext cx="3248025" cy="474663"/>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2182" name="Object 46"/>
                <p:cNvSpPr txBox="1">
                  <a:spLocks noRot="1" noChangeAspect="1" noMove="1" noResize="1" noEditPoints="1" noAdjustHandles="1" noChangeArrowheads="1" noChangeShapeType="1" noTextEdit="1"/>
                </p:cNvSpPr>
                <p:nvPr/>
              </p:nvSpPr>
              <p:spPr bwMode="auto">
                <a:xfrm>
                  <a:off x="5491163" y="1263650"/>
                  <a:ext cx="3248025" cy="474663"/>
                </a:xfrm>
                <a:prstGeom prst="rect">
                  <a:avLst/>
                </a:prstGeom>
                <a:blipFill>
                  <a:blip r:embed="rId10"/>
                  <a:stretch>
                    <a:fillRect t="-61017" b="-77966"/>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3" name="Object 47"/>
                <p:cNvSpPr txBox="1"/>
                <p:nvPr/>
              </p:nvSpPr>
              <p:spPr bwMode="auto">
                <a:xfrm>
                  <a:off x="5610225" y="2357438"/>
                  <a:ext cx="3201988" cy="47466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𝑡</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2183" name="Object 47"/>
                <p:cNvSpPr txBox="1">
                  <a:spLocks noRot="1" noChangeAspect="1" noMove="1" noResize="1" noEditPoints="1" noAdjustHandles="1" noChangeArrowheads="1" noChangeShapeType="1" noTextEdit="1"/>
                </p:cNvSpPr>
                <p:nvPr/>
              </p:nvSpPr>
              <p:spPr bwMode="auto">
                <a:xfrm>
                  <a:off x="5610225" y="2357438"/>
                  <a:ext cx="3201988" cy="474662"/>
                </a:xfrm>
                <a:prstGeom prst="rect">
                  <a:avLst/>
                </a:prstGeom>
                <a:blipFill>
                  <a:blip r:embed="rId11"/>
                  <a:stretch>
                    <a:fillRect t="-60000" b="-75000"/>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4" name="Object 48"/>
                <p:cNvSpPr txBox="1"/>
                <p:nvPr/>
              </p:nvSpPr>
              <p:spPr bwMode="auto">
                <a:xfrm>
                  <a:off x="5659438" y="3143250"/>
                  <a:ext cx="3271837" cy="474663"/>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2184" name="Object 48"/>
                <p:cNvSpPr txBox="1">
                  <a:spLocks noRot="1" noChangeAspect="1" noMove="1" noResize="1" noEditPoints="1" noAdjustHandles="1" noChangeArrowheads="1" noChangeShapeType="1" noTextEdit="1"/>
                </p:cNvSpPr>
                <p:nvPr/>
              </p:nvSpPr>
              <p:spPr bwMode="auto">
                <a:xfrm>
                  <a:off x="5659438" y="3143250"/>
                  <a:ext cx="3271837" cy="474663"/>
                </a:xfrm>
                <a:prstGeom prst="rect">
                  <a:avLst/>
                </a:prstGeom>
                <a:blipFill>
                  <a:blip r:embed="rId12"/>
                  <a:stretch>
                    <a:fillRect t="-75000" b="-106667"/>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5" name="Object 49"/>
                <p:cNvSpPr txBox="1"/>
                <p:nvPr/>
              </p:nvSpPr>
              <p:spPr bwMode="auto">
                <a:xfrm>
                  <a:off x="5654675" y="3959225"/>
                  <a:ext cx="3136900" cy="701675"/>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𝑘</m:t>
                            </m:r>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1</m:t>
                            </m:r>
                          </m:num>
                          <m:den>
                            <m:sSup>
                              <m:sSupPr>
                                <m:ctrlPr>
                                  <a:rPr lang="es-MX" i="1">
                                    <a:solidFill>
                                      <a:srgbClr val="000000"/>
                                    </a:solidFill>
                                    <a:latin typeface="Cambria Math" panose="02040503050406030204" pitchFamily="18" charset="0"/>
                                  </a:rPr>
                                </m:ctrlPr>
                              </m:sSupPr>
                              <m:e>
                                <m:r>
                                  <a:rPr lang="es-MX" i="1">
                                    <a:solidFill>
                                      <a:srgbClr val="000000"/>
                                    </a:solidFill>
                                    <a:latin typeface="Cambria Math" panose="02040503050406030204" pitchFamily="18" charset="0"/>
                                  </a:rPr>
                                  <m:t>𝑘</m:t>
                                </m:r>
                              </m:e>
                              <m:sup>
                                <m:r>
                                  <a:rPr lang="es-MX" i="1">
                                    <a:solidFill>
                                      <a:srgbClr val="000000"/>
                                    </a:solidFill>
                                    <a:latin typeface="Cambria Math" panose="02040503050406030204" pitchFamily="18" charset="0"/>
                                  </a:rPr>
                                  <m:t>2</m:t>
                                </m:r>
                              </m:sup>
                            </m:sSup>
                          </m:den>
                        </m:f>
                      </m:oMath>
                    </m:oMathPara>
                  </a14:m>
                  <a:endParaRPr lang="es-MX"/>
                </a:p>
              </p:txBody>
            </p:sp>
          </mc:Choice>
          <mc:Fallback xmlns="">
            <p:sp>
              <p:nvSpPr>
                <p:cNvPr id="92185" name="Object 49"/>
                <p:cNvSpPr txBox="1">
                  <a:spLocks noRot="1" noChangeAspect="1" noMove="1" noResize="1" noEditPoints="1" noAdjustHandles="1" noChangeArrowheads="1" noChangeShapeType="1" noTextEdit="1"/>
                </p:cNvSpPr>
                <p:nvPr/>
              </p:nvSpPr>
              <p:spPr bwMode="auto">
                <a:xfrm>
                  <a:off x="5654675" y="3959225"/>
                  <a:ext cx="3136900" cy="701675"/>
                </a:xfrm>
                <a:prstGeom prst="rect">
                  <a:avLst/>
                </a:prstGeom>
                <a:blipFill>
                  <a:blip r:embed="rId13"/>
                  <a:stretch>
                    <a:fillRect t="-34091" b="-57955"/>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2186" name="Object 51"/>
                <p:cNvSpPr txBox="1"/>
                <p:nvPr/>
              </p:nvSpPr>
              <p:spPr bwMode="auto">
                <a:xfrm>
                  <a:off x="5588000" y="4929188"/>
                  <a:ext cx="3248025" cy="474662"/>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𝑆</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2186" name="Object 51"/>
                <p:cNvSpPr txBox="1">
                  <a:spLocks noRot="1" noChangeAspect="1" noMove="1" noResize="1" noEditPoints="1" noAdjustHandles="1" noChangeArrowheads="1" noChangeShapeType="1" noTextEdit="1"/>
                </p:cNvSpPr>
                <p:nvPr/>
              </p:nvSpPr>
              <p:spPr bwMode="auto">
                <a:xfrm>
                  <a:off x="5588000" y="4929188"/>
                  <a:ext cx="3248025" cy="474662"/>
                </a:xfrm>
                <a:prstGeom prst="rect">
                  <a:avLst/>
                </a:prstGeom>
                <a:blipFill>
                  <a:blip r:embed="rId14"/>
                  <a:stretch>
                    <a:fillRect t="-60000" b="-75000"/>
                  </a:stretch>
                </a:blipFill>
                <a:ln>
                  <a:noFill/>
                </a:ln>
                <a:effectLst/>
              </p:spPr>
              <p:txBody>
                <a:bodyPr/>
                <a:lstStyle/>
                <a:p>
                  <a:r>
                    <a:rPr lang="es-MX">
                      <a:noFill/>
                    </a:rPr>
                    <a:t> </a:t>
                  </a:r>
                </a:p>
              </p:txBody>
            </p:sp>
          </mc:Fallback>
        </mc:AlternateContent>
        <p:sp>
          <p:nvSpPr>
            <p:cNvPr id="92187" name="58 CuadroTexto"/>
            <p:cNvSpPr txBox="1">
              <a:spLocks noChangeArrowheads="1"/>
            </p:cNvSpPr>
            <p:nvPr/>
          </p:nvSpPr>
          <p:spPr bwMode="auto">
            <a:xfrm>
              <a:off x="6000750" y="6000750"/>
              <a:ext cx="2411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2000"/>
                <a:t>¡Callejón sin salida!</a:t>
              </a:r>
            </a:p>
          </p:txBody>
        </p:sp>
        <mc:AlternateContent xmlns:mc="http://schemas.openxmlformats.org/markup-compatibility/2006" xmlns:a14="http://schemas.microsoft.com/office/drawing/2010/main">
          <mc:Choice Requires="a14">
            <p:sp>
              <p:nvSpPr>
                <p:cNvPr id="92188" name="Object 2"/>
                <p:cNvSpPr txBox="1"/>
                <p:nvPr/>
              </p:nvSpPr>
              <p:spPr bwMode="auto">
                <a:xfrm>
                  <a:off x="466725" y="2786063"/>
                  <a:ext cx="428625" cy="465137"/>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92188" name="Object 2"/>
                <p:cNvSpPr txBox="1">
                  <a:spLocks noRot="1" noChangeAspect="1" noMove="1" noResize="1" noEditPoints="1" noAdjustHandles="1" noChangeArrowheads="1" noChangeShapeType="1" noTextEdit="1"/>
                </p:cNvSpPr>
                <p:nvPr/>
              </p:nvSpPr>
              <p:spPr bwMode="auto">
                <a:xfrm>
                  <a:off x="466725" y="2786063"/>
                  <a:ext cx="428625" cy="465137"/>
                </a:xfrm>
                <a:prstGeom prst="rect">
                  <a:avLst/>
                </a:prstGeom>
                <a:blipFill>
                  <a:blip r:embed="rId15"/>
                  <a:stretch>
                    <a:fillRect b="-5172"/>
                  </a:stretch>
                </a:blipFill>
                <a:ln>
                  <a:noFill/>
                </a:ln>
                <a:effectLst/>
              </p:spPr>
              <p:txBody>
                <a:bodyPr/>
                <a:lstStyle/>
                <a:p>
                  <a:r>
                    <a:rPr lang="es-MX">
                      <a:noFill/>
                    </a:rPr>
                    <a:t> </a:t>
                  </a:r>
                </a:p>
              </p:txBody>
            </p:sp>
          </mc:Fallback>
        </mc:AlternateContent>
        <p:sp>
          <p:nvSpPr>
            <p:cNvPr id="24" name="23 Conector"/>
            <p:cNvSpPr/>
            <p:nvPr/>
          </p:nvSpPr>
          <p:spPr>
            <a:xfrm>
              <a:off x="1681524" y="1286238"/>
              <a:ext cx="570466"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Si</a:t>
              </a:r>
            </a:p>
          </p:txBody>
        </p:sp>
        <p:sp>
          <p:nvSpPr>
            <p:cNvPr id="25" name="24 Conector"/>
            <p:cNvSpPr/>
            <p:nvPr/>
          </p:nvSpPr>
          <p:spPr>
            <a:xfrm>
              <a:off x="1681524" y="4286522"/>
              <a:ext cx="570466" cy="42771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dirty="0"/>
                <a:t>No</a:t>
              </a:r>
            </a:p>
          </p:txBody>
        </p:sp>
        <p:sp>
          <p:nvSpPr>
            <p:cNvPr id="26" name="25 Conector"/>
            <p:cNvSpPr/>
            <p:nvPr/>
          </p:nvSpPr>
          <p:spPr>
            <a:xfrm>
              <a:off x="2967703" y="785495"/>
              <a:ext cx="570465"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Si</a:t>
              </a:r>
            </a:p>
          </p:txBody>
        </p:sp>
        <p:sp>
          <p:nvSpPr>
            <p:cNvPr id="27" name="26 Conector"/>
            <p:cNvSpPr/>
            <p:nvPr/>
          </p:nvSpPr>
          <p:spPr>
            <a:xfrm>
              <a:off x="2967703" y="1786981"/>
              <a:ext cx="570465" cy="498657"/>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dirty="0"/>
                <a:t>No</a:t>
              </a:r>
            </a:p>
          </p:txBody>
        </p:sp>
        <p:sp>
          <p:nvSpPr>
            <p:cNvPr id="28" name="27 Conector"/>
            <p:cNvSpPr/>
            <p:nvPr/>
          </p:nvSpPr>
          <p:spPr>
            <a:xfrm>
              <a:off x="2967703" y="3499939"/>
              <a:ext cx="570465" cy="500743"/>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Si</a:t>
              </a:r>
            </a:p>
          </p:txBody>
        </p:sp>
        <p:sp>
          <p:nvSpPr>
            <p:cNvPr id="29" name="28 Conector"/>
            <p:cNvSpPr/>
            <p:nvPr/>
          </p:nvSpPr>
          <p:spPr>
            <a:xfrm>
              <a:off x="2896132" y="5356861"/>
              <a:ext cx="642036" cy="459014"/>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dirty="0"/>
                <a:t>No</a:t>
              </a:r>
            </a:p>
          </p:txBody>
        </p:sp>
        <p:sp>
          <p:nvSpPr>
            <p:cNvPr id="30" name="29 Conector"/>
            <p:cNvSpPr/>
            <p:nvPr/>
          </p:nvSpPr>
          <p:spPr>
            <a:xfrm>
              <a:off x="4325452" y="213814"/>
              <a:ext cx="456794"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a:t>
              </a:r>
            </a:p>
          </p:txBody>
        </p:sp>
        <p:sp>
          <p:nvSpPr>
            <p:cNvPr id="31" name="30 Conector"/>
            <p:cNvSpPr/>
            <p:nvPr/>
          </p:nvSpPr>
          <p:spPr>
            <a:xfrm>
              <a:off x="4397023" y="1286238"/>
              <a:ext cx="456794"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G</a:t>
              </a:r>
            </a:p>
          </p:txBody>
        </p:sp>
        <p:sp>
          <p:nvSpPr>
            <p:cNvPr id="32" name="31 Conector"/>
            <p:cNvSpPr/>
            <p:nvPr/>
          </p:nvSpPr>
          <p:spPr>
            <a:xfrm>
              <a:off x="4325452" y="2356576"/>
              <a:ext cx="456794" cy="459014"/>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33" name="32 Conector"/>
            <p:cNvSpPr/>
            <p:nvPr/>
          </p:nvSpPr>
          <p:spPr>
            <a:xfrm>
              <a:off x="4397023" y="3143159"/>
              <a:ext cx="456794"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G</a:t>
              </a:r>
            </a:p>
          </p:txBody>
        </p:sp>
        <p:sp>
          <p:nvSpPr>
            <p:cNvPr id="34" name="33 Conector"/>
            <p:cNvSpPr/>
            <p:nvPr/>
          </p:nvSpPr>
          <p:spPr>
            <a:xfrm>
              <a:off x="4325452" y="4071621"/>
              <a:ext cx="456794" cy="456927"/>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35" name="34 Conector"/>
            <p:cNvSpPr/>
            <p:nvPr/>
          </p:nvSpPr>
          <p:spPr>
            <a:xfrm>
              <a:off x="4397023" y="4858204"/>
              <a:ext cx="456794"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G</a:t>
              </a:r>
            </a:p>
          </p:txBody>
        </p:sp>
        <p:sp>
          <p:nvSpPr>
            <p:cNvPr id="36" name="35 Conector"/>
            <p:cNvSpPr/>
            <p:nvPr/>
          </p:nvSpPr>
          <p:spPr>
            <a:xfrm>
              <a:off x="4325452" y="6001566"/>
              <a:ext cx="456794" cy="456929"/>
            </a:xfrm>
            <a:prstGeom prst="flowChartConnector">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P</a:t>
              </a:r>
            </a:p>
          </p:txBody>
        </p:sp>
        <p:sp>
          <p:nvSpPr>
            <p:cNvPr id="37" name="36 Flecha derecha"/>
            <p:cNvSpPr/>
            <p:nvPr/>
          </p:nvSpPr>
          <p:spPr>
            <a:xfrm rot="18940322">
              <a:off x="513228" y="2183402"/>
              <a:ext cx="1467211" cy="12101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8" name="37 Flecha derecha"/>
            <p:cNvSpPr/>
            <p:nvPr/>
          </p:nvSpPr>
          <p:spPr>
            <a:xfrm rot="20489850">
              <a:off x="2142528" y="1196522"/>
              <a:ext cx="852540" cy="98061"/>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9" name="38 Flecha derecha"/>
            <p:cNvSpPr/>
            <p:nvPr/>
          </p:nvSpPr>
          <p:spPr>
            <a:xfrm rot="20358785">
              <a:off x="3527643" y="656136"/>
              <a:ext cx="903061" cy="102236"/>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0" name="39 Flecha derecha"/>
            <p:cNvSpPr/>
            <p:nvPr/>
          </p:nvSpPr>
          <p:spPr>
            <a:xfrm rot="1121249">
              <a:off x="2186733" y="1772376"/>
              <a:ext cx="818860" cy="100149"/>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Flecha derecha"/>
            <p:cNvSpPr/>
            <p:nvPr/>
          </p:nvSpPr>
          <p:spPr>
            <a:xfrm rot="20465603">
              <a:off x="3470806" y="1653449"/>
              <a:ext cx="972528" cy="133531"/>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2" name="41 Flecha derecha"/>
            <p:cNvSpPr/>
            <p:nvPr/>
          </p:nvSpPr>
          <p:spPr>
            <a:xfrm rot="1391105">
              <a:off x="3413971" y="5893072"/>
              <a:ext cx="919901" cy="83457"/>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Flecha derecha"/>
            <p:cNvSpPr/>
            <p:nvPr/>
          </p:nvSpPr>
          <p:spPr>
            <a:xfrm>
              <a:off x="4895918" y="1357176"/>
              <a:ext cx="500999" cy="21490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4" name="43 Flecha derecha"/>
            <p:cNvSpPr/>
            <p:nvPr/>
          </p:nvSpPr>
          <p:spPr>
            <a:xfrm rot="19471166">
              <a:off x="2144632" y="4019459"/>
              <a:ext cx="898852" cy="85544"/>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5" name="44 Flecha derecha"/>
            <p:cNvSpPr/>
            <p:nvPr/>
          </p:nvSpPr>
          <p:spPr>
            <a:xfrm rot="20488244">
              <a:off x="3489752" y="3339284"/>
              <a:ext cx="947267" cy="158569"/>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6" name="45 Flecha derecha"/>
            <p:cNvSpPr/>
            <p:nvPr/>
          </p:nvSpPr>
          <p:spPr>
            <a:xfrm rot="1498511">
              <a:off x="3451862" y="4009028"/>
              <a:ext cx="900956" cy="129359"/>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7" name="46 Flecha derecha"/>
            <p:cNvSpPr/>
            <p:nvPr/>
          </p:nvSpPr>
          <p:spPr>
            <a:xfrm rot="2730168">
              <a:off x="1996531" y="5056992"/>
              <a:ext cx="1011919" cy="10525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8" name="47 Flecha derecha"/>
            <p:cNvSpPr/>
            <p:nvPr/>
          </p:nvSpPr>
          <p:spPr>
            <a:xfrm rot="20462713">
              <a:off x="3481332" y="5212896"/>
              <a:ext cx="882010" cy="85544"/>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9" name="48 Flecha derecha"/>
            <p:cNvSpPr/>
            <p:nvPr/>
          </p:nvSpPr>
          <p:spPr>
            <a:xfrm>
              <a:off x="4824346" y="2500539"/>
              <a:ext cx="644142" cy="21490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0" name="49 Flecha derecha"/>
            <p:cNvSpPr/>
            <p:nvPr/>
          </p:nvSpPr>
          <p:spPr>
            <a:xfrm>
              <a:off x="4895918" y="3287124"/>
              <a:ext cx="644142" cy="212816"/>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1" name="50 Flecha derecha"/>
            <p:cNvSpPr/>
            <p:nvPr/>
          </p:nvSpPr>
          <p:spPr>
            <a:xfrm>
              <a:off x="4824346" y="4215584"/>
              <a:ext cx="644142" cy="285841"/>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2" name="51 Flecha derecha"/>
            <p:cNvSpPr/>
            <p:nvPr/>
          </p:nvSpPr>
          <p:spPr>
            <a:xfrm>
              <a:off x="4895918" y="5000081"/>
              <a:ext cx="572570" cy="21490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3" name="52 Flecha derecha"/>
            <p:cNvSpPr/>
            <p:nvPr/>
          </p:nvSpPr>
          <p:spPr>
            <a:xfrm>
              <a:off x="4824346" y="6072505"/>
              <a:ext cx="572570" cy="21490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4" name="53 Flecha derecha"/>
            <p:cNvSpPr/>
            <p:nvPr/>
          </p:nvSpPr>
          <p:spPr>
            <a:xfrm rot="2452691">
              <a:off x="629005" y="3633471"/>
              <a:ext cx="1366170" cy="233680"/>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92220" name="49 CuadroTexto"/>
            <p:cNvSpPr txBox="1">
              <a:spLocks noChangeArrowheads="1"/>
            </p:cNvSpPr>
            <p:nvPr/>
          </p:nvSpPr>
          <p:spPr bwMode="auto">
            <a:xfrm>
              <a:off x="252413" y="5572125"/>
              <a:ext cx="2071687"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sz="1400">
                  <a:solidFill>
                    <a:schemeClr val="bg1"/>
                  </a:solidFill>
                </a:rPr>
                <a:t>Población  Infinita</a:t>
              </a:r>
              <a:endParaRPr lang="es-ES" altLang="es-MX">
                <a:solidFill>
                  <a:schemeClr val="bg1"/>
                </a:solidFill>
              </a:endParaRPr>
            </a:p>
          </p:txBody>
        </p:sp>
        <mc:AlternateContent xmlns:mc="http://schemas.openxmlformats.org/markup-compatibility/2006" xmlns:a14="http://schemas.microsoft.com/office/drawing/2010/main">
          <mc:Choice Requires="a14">
            <p:sp>
              <p:nvSpPr>
                <p:cNvPr id="92221" name="Object 44"/>
                <p:cNvSpPr txBox="1"/>
                <p:nvPr/>
              </p:nvSpPr>
              <p:spPr bwMode="auto">
                <a:xfrm>
                  <a:off x="252413" y="5214938"/>
                  <a:ext cx="1120775" cy="39846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𝑓</m:t>
                        </m:r>
                        <m:r>
                          <a:rPr lang="es-MX" i="1">
                            <a:solidFill>
                              <a:srgbClr val="000000"/>
                            </a:solidFill>
                            <a:latin typeface="Cambria Math" panose="02040503050406030204" pitchFamily="18" charset="0"/>
                          </a:rPr>
                          <m:t>&lt;0.05</m:t>
                        </m:r>
                      </m:oMath>
                    </m:oMathPara>
                  </a14:m>
                  <a:endParaRPr lang="es-MX"/>
                </a:p>
              </p:txBody>
            </p:sp>
          </mc:Choice>
          <mc:Fallback xmlns="">
            <p:sp>
              <p:nvSpPr>
                <p:cNvPr id="92221" name="Object 44"/>
                <p:cNvSpPr txBox="1">
                  <a:spLocks noRot="1" noChangeAspect="1" noMove="1" noResize="1" noEditPoints="1" noAdjustHandles="1" noChangeArrowheads="1" noChangeShapeType="1" noTextEdit="1"/>
                </p:cNvSpPr>
                <p:nvPr/>
              </p:nvSpPr>
              <p:spPr bwMode="auto">
                <a:xfrm>
                  <a:off x="252413" y="5214938"/>
                  <a:ext cx="1120775" cy="398462"/>
                </a:xfrm>
                <a:prstGeom prst="rect">
                  <a:avLst/>
                </a:prstGeom>
                <a:blipFill>
                  <a:blip r:embed="rId16"/>
                  <a:stretch>
                    <a:fillRect b="-6000"/>
                  </a:stretch>
                </a:blipFill>
                <a:ln>
                  <a:noFill/>
                </a:ln>
                <a:effectLst/>
              </p:spPr>
              <p:txBody>
                <a:bodyPr/>
                <a:lstStyle/>
                <a:p>
                  <a:r>
                    <a:rPr lang="es-MX">
                      <a:noFill/>
                    </a:rPr>
                    <a:t> </a:t>
                  </a:r>
                </a:p>
              </p:txBody>
            </p:sp>
          </mc:Fallback>
        </mc:AlternateContent>
      </p:grpSp>
      <p:pic>
        <p:nvPicPr>
          <p:cNvPr id="92163" name="56 Imagen" descr="logo a color UAE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Rectángulo"/>
          <p:cNvSpPr/>
          <p:nvPr/>
        </p:nvSpPr>
        <p:spPr>
          <a:xfrm>
            <a:off x="1428750" y="142875"/>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2165" name="58 Grupo"/>
          <p:cNvGrpSpPr>
            <a:grpSpLocks/>
          </p:cNvGrpSpPr>
          <p:nvPr/>
        </p:nvGrpSpPr>
        <p:grpSpPr bwMode="auto">
          <a:xfrm>
            <a:off x="2786063" y="6072188"/>
            <a:ext cx="6215062" cy="635000"/>
            <a:chOff x="357158" y="6072206"/>
            <a:chExt cx="6215090" cy="634189"/>
          </a:xfrm>
        </p:grpSpPr>
        <p:sp>
          <p:nvSpPr>
            <p:cNvPr id="92166" name="5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2167" name="60 Imagen" descr="logomio.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80B57D0D-964E-4A26-9A89-3EFE6A4B7AE2}"/>
              </a:ext>
            </a:extLst>
          </p:cNvPr>
          <p:cNvSpPr>
            <a:spLocks noGrp="1"/>
          </p:cNvSpPr>
          <p:nvPr>
            <p:ph type="sldNum" sz="quarter" idx="12"/>
          </p:nvPr>
        </p:nvSpPr>
        <p:spPr/>
        <p:txBody>
          <a:bodyPr/>
          <a:lstStyle/>
          <a:p>
            <a:pPr>
              <a:defRPr/>
            </a:pPr>
            <a:fld id="{B853B906-A380-4D10-92C1-BB9F366D5D6D}" type="slidenum">
              <a:rPr lang="es-ES" smtClean="0"/>
              <a:pPr>
                <a:defRPr/>
              </a:pPr>
              <a:t>85</a:t>
            </a:fld>
            <a:endParaRPr lang="es-E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CuadroTexto"/>
          <p:cNvSpPr txBox="1">
            <a:spLocks noChangeArrowheads="1"/>
          </p:cNvSpPr>
          <p:nvPr/>
        </p:nvSpPr>
        <p:spPr bwMode="auto">
          <a:xfrm>
            <a:off x="142875" y="2571750"/>
            <a:ext cx="1377950" cy="1477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tLang="es-MX"/>
              <a:t>Estimación </a:t>
            </a:r>
          </a:p>
          <a:p>
            <a:pPr eaLnBrk="1" hangingPunct="1"/>
            <a:r>
              <a:rPr lang="es-ES" altLang="es-MX"/>
              <a:t>de intervalo</a:t>
            </a:r>
          </a:p>
          <a:p>
            <a:pPr eaLnBrk="1" hangingPunct="1"/>
            <a:r>
              <a:rPr lang="es-ES" altLang="es-MX"/>
              <a:t> de P para </a:t>
            </a:r>
          </a:p>
          <a:p>
            <a:pPr eaLnBrk="1" hangingPunct="1"/>
            <a:r>
              <a:rPr lang="es-ES" altLang="es-MX"/>
              <a:t>muestras </a:t>
            </a:r>
          </a:p>
          <a:p>
            <a:pPr eaLnBrk="1" hangingPunct="1"/>
            <a:r>
              <a:rPr lang="es-ES" altLang="es-MX"/>
              <a:t>grandes</a:t>
            </a:r>
          </a:p>
        </p:txBody>
      </p:sp>
      <p:grpSp>
        <p:nvGrpSpPr>
          <p:cNvPr id="93187" name="8 Grupo"/>
          <p:cNvGrpSpPr>
            <a:grpSpLocks/>
          </p:cNvGrpSpPr>
          <p:nvPr/>
        </p:nvGrpSpPr>
        <p:grpSpPr bwMode="auto">
          <a:xfrm>
            <a:off x="1428750" y="1143000"/>
            <a:ext cx="6959600" cy="4214813"/>
            <a:chOff x="428596" y="714356"/>
            <a:chExt cx="7888317" cy="4214842"/>
          </a:xfrm>
        </p:grpSpPr>
        <mc:AlternateContent xmlns:mc="http://schemas.openxmlformats.org/markup-compatibility/2006" xmlns:a14="http://schemas.microsoft.com/office/drawing/2010/main">
          <mc:Choice Requires="a14">
            <p:graphicFrame>
              <p:nvGraphicFramePr>
                <p:cNvPr id="3" name="2 Diagrama"/>
                <p:cNvGraphicFramePr/>
                <p:nvPr/>
              </p:nvGraphicFramePr>
              <p:xfrm>
                <a:off x="428596" y="714356"/>
                <a:ext cx="3071834" cy="4214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3" name="2 Diagrama"/>
                <p:cNvGraphicFramePr/>
                <p:nvPr/>
              </p:nvGraphicFramePr>
              <p:xfrm>
                <a:off x="428596" y="714356"/>
                <a:ext cx="3071834" cy="42148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4" name="3 Flecha derecha"/>
            <p:cNvSpPr/>
            <p:nvPr/>
          </p:nvSpPr>
          <p:spPr>
            <a:xfrm>
              <a:off x="3500074" y="2214554"/>
              <a:ext cx="978842" cy="484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 name="4 Flecha derecha"/>
            <p:cNvSpPr/>
            <p:nvPr/>
          </p:nvSpPr>
          <p:spPr>
            <a:xfrm>
              <a:off x="3500074" y="4143380"/>
              <a:ext cx="978842" cy="484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mc:AlternateContent xmlns:mc="http://schemas.openxmlformats.org/markup-compatibility/2006" xmlns:a14="http://schemas.microsoft.com/office/drawing/2010/main">
          <mc:Choice Requires="a14">
            <p:sp>
              <p:nvSpPr>
                <p:cNvPr id="93197" name="Object 2"/>
                <p:cNvSpPr txBox="1"/>
                <p:nvPr/>
              </p:nvSpPr>
              <p:spPr bwMode="auto">
                <a:xfrm>
                  <a:off x="4572000" y="1928813"/>
                  <a:ext cx="3225800" cy="857250"/>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num>
                                  <m:den>
                                    <m:r>
                                      <a:rPr lang="es-MX" i="1">
                                        <a:solidFill>
                                          <a:srgbClr val="000000"/>
                                        </a:solidFill>
                                        <a:latin typeface="Cambria Math" panose="02040503050406030204" pitchFamily="18" charset="0"/>
                                      </a:rPr>
                                      <m:t>𝑛</m:t>
                                    </m:r>
                                  </m:den>
                                </m:f>
                              </m:e>
                            </m:rad>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3197" name="Object 2"/>
                <p:cNvSpPr txBox="1">
                  <a:spLocks noRot="1" noChangeAspect="1" noMove="1" noResize="1" noEditPoints="1" noAdjustHandles="1" noChangeArrowheads="1" noChangeShapeType="1" noTextEdit="1"/>
                </p:cNvSpPr>
                <p:nvPr/>
              </p:nvSpPr>
              <p:spPr bwMode="auto">
                <a:xfrm>
                  <a:off x="4572000" y="1928813"/>
                  <a:ext cx="3225800" cy="857250"/>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3198" name="Object 3"/>
                <p:cNvSpPr txBox="1"/>
                <p:nvPr/>
              </p:nvSpPr>
              <p:spPr bwMode="auto">
                <a:xfrm>
                  <a:off x="4572000" y="3929063"/>
                  <a:ext cx="3744913" cy="857250"/>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𝑃</m:t>
                        </m:r>
                        <m:d>
                          <m:dPr>
                            <m:ctrlPr>
                              <a:rPr lang="es-MX" i="1">
                                <a:solidFill>
                                  <a:srgbClr val="000000"/>
                                </a:solidFill>
                                <a:latin typeface="Cambria Math" panose="02040503050406030204" pitchFamily="18" charset="0"/>
                              </a:rPr>
                            </m:ctrlPr>
                          </m:dPr>
                          <m:e>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𝑧</m:t>
                                </m:r>
                              </m:e>
                              <m:sub>
                                <m:f>
                                  <m:fPr>
                                    <m:type m:val="lin"/>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𝛼</m:t>
                                    </m:r>
                                  </m:num>
                                  <m:den>
                                    <m:r>
                                      <a:rPr lang="es-MX" i="1">
                                        <a:solidFill>
                                          <a:srgbClr val="000000"/>
                                        </a:solidFill>
                                        <a:latin typeface="Cambria Math" panose="02040503050406030204" pitchFamily="18" charset="0"/>
                                      </a:rPr>
                                      <m:t>2</m:t>
                                    </m:r>
                                  </m:den>
                                </m:f>
                              </m:sub>
                            </m:sSub>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(1−</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𝑝</m:t>
                                        </m:r>
                                      </m:e>
                                    </m:acc>
                                    <m:r>
                                      <a:rPr lang="es-MX" i="1">
                                        <a:solidFill>
                                          <a:srgbClr val="000000"/>
                                        </a:solidFill>
                                        <a:latin typeface="Cambria Math" panose="02040503050406030204" pitchFamily="18" charset="0"/>
                                      </a:rPr>
                                      <m:t>)</m:t>
                                    </m:r>
                                  </m:num>
                                  <m:den>
                                    <m:r>
                                      <a:rPr lang="es-MX" i="1">
                                        <a:solidFill>
                                          <a:srgbClr val="000000"/>
                                        </a:solidFill>
                                        <a:latin typeface="Cambria Math" panose="02040503050406030204" pitchFamily="18" charset="0"/>
                                      </a:rPr>
                                      <m:t>𝑛</m:t>
                                    </m:r>
                                  </m:den>
                                </m:f>
                              </m:e>
                            </m:rad>
                            <m:r>
                              <a:rPr lang="es-MX" i="1">
                                <a:solidFill>
                                  <a:srgbClr val="000000"/>
                                </a:solidFill>
                                <a:latin typeface="Cambria Math" panose="02040503050406030204" pitchFamily="18" charset="0"/>
                              </a:rPr>
                              <m:t>𝑓𝑐𝑝𝑓</m:t>
                            </m:r>
                          </m:e>
                        </m:d>
                        <m:r>
                          <a:rPr lang="es-MX" i="1">
                            <a:solidFill>
                              <a:srgbClr val="000000"/>
                            </a:solidFill>
                            <a:latin typeface="Cambria Math" panose="02040503050406030204" pitchFamily="18" charset="0"/>
                          </a:rPr>
                          <m:t>=1−</m:t>
                        </m:r>
                        <m:r>
                          <a:rPr lang="es-MX" i="1">
                            <a:solidFill>
                              <a:srgbClr val="000000"/>
                            </a:solidFill>
                            <a:latin typeface="Cambria Math" panose="02040503050406030204" pitchFamily="18" charset="0"/>
                          </a:rPr>
                          <m:t>𝛼</m:t>
                        </m:r>
                      </m:oMath>
                    </m:oMathPara>
                  </a14:m>
                  <a:endParaRPr lang="es-MX"/>
                </a:p>
              </p:txBody>
            </p:sp>
          </mc:Choice>
          <mc:Fallback xmlns="">
            <p:sp>
              <p:nvSpPr>
                <p:cNvPr id="93198" name="Object 3"/>
                <p:cNvSpPr txBox="1">
                  <a:spLocks noRot="1" noChangeAspect="1" noMove="1" noResize="1" noEditPoints="1" noAdjustHandles="1" noChangeArrowheads="1" noChangeShapeType="1" noTextEdit="1"/>
                </p:cNvSpPr>
                <p:nvPr/>
              </p:nvSpPr>
              <p:spPr bwMode="auto">
                <a:xfrm>
                  <a:off x="4572000" y="3929063"/>
                  <a:ext cx="3744913" cy="857250"/>
                </a:xfrm>
                <a:prstGeom prst="rect">
                  <a:avLst/>
                </a:prstGeom>
                <a:blipFill>
                  <a:blip r:embed="rId12"/>
                  <a:stretch>
                    <a:fillRect/>
                  </a:stretch>
                </a:blipFill>
                <a:ln>
                  <a:noFill/>
                </a:ln>
                <a:effectLst/>
              </p:spPr>
              <p:txBody>
                <a:bodyPr/>
                <a:lstStyle/>
                <a:p>
                  <a:r>
                    <a:rPr lang="es-MX">
                      <a:noFill/>
                    </a:rPr>
                    <a:t> </a:t>
                  </a:r>
                </a:p>
              </p:txBody>
            </p:sp>
          </mc:Fallback>
        </mc:AlternateContent>
      </p:grpSp>
      <mc:AlternateContent xmlns:mc="http://schemas.openxmlformats.org/markup-compatibility/2006" xmlns:a14="http://schemas.microsoft.com/office/drawing/2010/main">
        <mc:Choice Requires="a14">
          <p:sp>
            <p:nvSpPr>
              <p:cNvPr id="93188" name="Object 4"/>
              <p:cNvSpPr txBox="1"/>
              <p:nvPr/>
            </p:nvSpPr>
            <p:spPr bwMode="auto">
              <a:xfrm>
                <a:off x="5000625" y="5500688"/>
                <a:ext cx="1987550" cy="785812"/>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𝑓𝑐𝑝𝑓</m:t>
                      </m:r>
                      <m:r>
                        <a:rPr lang="es-MX" i="1">
                          <a:solidFill>
                            <a:srgbClr val="000000"/>
                          </a:solidFill>
                          <a:latin typeface="Cambria Math" panose="02040503050406030204" pitchFamily="18" charset="0"/>
                        </a:rPr>
                        <m:t>=</m:t>
                      </m:r>
                      <m:rad>
                        <m:radPr>
                          <m:degHide m:val="on"/>
                          <m:ctrlPr>
                            <a:rPr lang="es-MX" i="1">
                              <a:solidFill>
                                <a:srgbClr val="000000"/>
                              </a:solidFill>
                              <a:latin typeface="Cambria Math" panose="02040503050406030204" pitchFamily="18" charset="0"/>
                            </a:rPr>
                          </m:ctrlPr>
                        </m:radPr>
                        <m:deg/>
                        <m:e>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𝑛</m:t>
                              </m:r>
                            </m:num>
                            <m:den>
                              <m:r>
                                <a:rPr lang="es-MX" i="1">
                                  <a:solidFill>
                                    <a:srgbClr val="000000"/>
                                  </a:solidFill>
                                  <a:latin typeface="Cambria Math" panose="02040503050406030204" pitchFamily="18" charset="0"/>
                                </a:rPr>
                                <m:t>𝑁</m:t>
                              </m:r>
                              <m:r>
                                <a:rPr lang="es-MX" i="1">
                                  <a:solidFill>
                                    <a:srgbClr val="000000"/>
                                  </a:solidFill>
                                  <a:latin typeface="Cambria Math" panose="02040503050406030204" pitchFamily="18" charset="0"/>
                                </a:rPr>
                                <m:t>−1</m:t>
                              </m:r>
                            </m:den>
                          </m:f>
                        </m:e>
                      </m:rad>
                    </m:oMath>
                  </m:oMathPara>
                </a14:m>
                <a:endParaRPr lang="es-MX"/>
              </a:p>
            </p:txBody>
          </p:sp>
        </mc:Choice>
        <mc:Fallback xmlns="">
          <p:sp>
            <p:nvSpPr>
              <p:cNvPr id="93188" name="Object 4"/>
              <p:cNvSpPr txBox="1">
                <a:spLocks noRot="1" noChangeAspect="1" noMove="1" noResize="1" noEditPoints="1" noAdjustHandles="1" noChangeArrowheads="1" noChangeShapeType="1" noTextEdit="1"/>
              </p:cNvSpPr>
              <p:nvPr/>
            </p:nvSpPr>
            <p:spPr bwMode="auto">
              <a:xfrm>
                <a:off x="5000625" y="5500688"/>
                <a:ext cx="1987550" cy="785812"/>
              </a:xfrm>
              <a:prstGeom prst="rect">
                <a:avLst/>
              </a:prstGeom>
              <a:blipFill>
                <a:blip r:embed="rId13"/>
                <a:stretch>
                  <a:fillRect/>
                </a:stretch>
              </a:blipFill>
              <a:ln>
                <a:noFill/>
              </a:ln>
              <a:effectLst/>
            </p:spPr>
            <p:txBody>
              <a:bodyPr/>
              <a:lstStyle/>
              <a:p>
                <a:r>
                  <a:rPr lang="es-MX">
                    <a:noFill/>
                  </a:rPr>
                  <a:t> </a:t>
                </a:r>
              </a:p>
            </p:txBody>
          </p:sp>
        </mc:Fallback>
      </mc:AlternateContent>
      <p:pic>
        <p:nvPicPr>
          <p:cNvPr id="93189" name="9 Imagen" descr="logo a color UAEM.JP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3191" name="11 Grupo"/>
          <p:cNvGrpSpPr>
            <a:grpSpLocks/>
          </p:cNvGrpSpPr>
          <p:nvPr/>
        </p:nvGrpSpPr>
        <p:grpSpPr bwMode="auto">
          <a:xfrm>
            <a:off x="2786063" y="6072188"/>
            <a:ext cx="6215062" cy="635000"/>
            <a:chOff x="357158" y="6072206"/>
            <a:chExt cx="6215090" cy="634189"/>
          </a:xfrm>
        </p:grpSpPr>
        <p:sp>
          <p:nvSpPr>
            <p:cNvPr id="93192"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3193" name="13 Imagen" descr="logomio.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21BDAA7C-A63A-42B4-A62F-8875CF3837C5}"/>
              </a:ext>
            </a:extLst>
          </p:cNvPr>
          <p:cNvSpPr>
            <a:spLocks noGrp="1"/>
          </p:cNvSpPr>
          <p:nvPr>
            <p:ph type="sldNum" sz="quarter" idx="12"/>
          </p:nvPr>
        </p:nvSpPr>
        <p:spPr/>
        <p:txBody>
          <a:bodyPr/>
          <a:lstStyle/>
          <a:p>
            <a:pPr>
              <a:defRPr/>
            </a:pPr>
            <a:fld id="{B853B906-A380-4D10-92C1-BB9F366D5D6D}" type="slidenum">
              <a:rPr lang="es-ES" smtClean="0"/>
              <a:pPr>
                <a:defRPr/>
              </a:pPr>
              <a:t>86</a:t>
            </a:fld>
            <a:endParaRPr lang="es-E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9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4212" name="11 Grupo"/>
          <p:cNvGrpSpPr>
            <a:grpSpLocks/>
          </p:cNvGrpSpPr>
          <p:nvPr/>
        </p:nvGrpSpPr>
        <p:grpSpPr bwMode="auto">
          <a:xfrm>
            <a:off x="2786063" y="6072188"/>
            <a:ext cx="6215062" cy="635000"/>
            <a:chOff x="357158" y="6072206"/>
            <a:chExt cx="6215090" cy="634189"/>
          </a:xfrm>
        </p:grpSpPr>
        <p:sp>
          <p:nvSpPr>
            <p:cNvPr id="94232"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4233" name="13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14 CuadroTexto"/>
          <p:cNvSpPr txBox="1"/>
          <p:nvPr/>
        </p:nvSpPr>
        <p:spPr>
          <a:xfrm>
            <a:off x="214313" y="1071563"/>
            <a:ext cx="8583612" cy="3140075"/>
          </a:xfrm>
          <a:prstGeom prst="rect">
            <a:avLst/>
          </a:prstGeom>
          <a:noFill/>
        </p:spPr>
        <p:txBody>
          <a:bodyPr wrap="none">
            <a:spAutoFit/>
          </a:bodyPr>
          <a:lstStyle/>
          <a:p>
            <a:pPr>
              <a:defRPr/>
            </a:pPr>
            <a:r>
              <a:rPr lang="es-ES" dirty="0"/>
              <a:t>Una empresa farmacéutica quiere que la concentración de impurezas de sus </a:t>
            </a:r>
          </a:p>
          <a:p>
            <a:pPr>
              <a:defRPr/>
            </a:pPr>
            <a:r>
              <a:rPr lang="es-ES" dirty="0"/>
              <a:t>píldoras no supere el 3%.  Se sabe que la concentración de impurezas de un </a:t>
            </a:r>
          </a:p>
          <a:p>
            <a:pPr>
              <a:defRPr/>
            </a:pPr>
            <a:r>
              <a:rPr lang="es-ES" dirty="0"/>
              <a:t>lote sigue una distribución normal que tiene una desviación típica de 0.4%. Se</a:t>
            </a:r>
          </a:p>
          <a:p>
            <a:pPr>
              <a:defRPr/>
            </a:pPr>
            <a:r>
              <a:rPr lang="es-ES" dirty="0"/>
              <a:t>comprueba una muestra aleatoria de 64 píldoras de un lote y se observa </a:t>
            </a:r>
          </a:p>
          <a:p>
            <a:pPr>
              <a:defRPr/>
            </a:pPr>
            <a:r>
              <a:rPr lang="es-ES" dirty="0"/>
              <a:t>que la media muestral de la concentración de impurezas es de 3.07 %.</a:t>
            </a:r>
          </a:p>
          <a:p>
            <a:pPr>
              <a:defRPr/>
            </a:pPr>
            <a:endParaRPr lang="es-ES" dirty="0"/>
          </a:p>
          <a:p>
            <a:pPr marL="342900" indent="-342900">
              <a:buFont typeface="+mj-lt"/>
              <a:buAutoNum type="alphaLcPeriod"/>
              <a:defRPr/>
            </a:pPr>
            <a:r>
              <a:rPr lang="es-ES" dirty="0"/>
              <a:t>Contraste al nivel del 5% la hipótesis nula de que la media poblacional de </a:t>
            </a:r>
          </a:p>
          <a:p>
            <a:pPr marL="342900" indent="-342900">
              <a:defRPr/>
            </a:pPr>
            <a:r>
              <a:rPr lang="es-ES" dirty="0"/>
              <a:t>     concentración de impurezas es del 3% frente a la alternativa de que es de más</a:t>
            </a:r>
          </a:p>
          <a:p>
            <a:pPr marL="342900" indent="-342900">
              <a:defRPr/>
            </a:pPr>
            <a:r>
              <a:rPr lang="es-ES" dirty="0"/>
              <a:t>     de 3% </a:t>
            </a:r>
          </a:p>
          <a:p>
            <a:pPr marL="342900" indent="-342900">
              <a:defRPr/>
            </a:pPr>
            <a:r>
              <a:rPr lang="es-ES" dirty="0"/>
              <a:t>b.  Halle la probabilidad de que un contraste rechace al nivel del 5% la hipótesis </a:t>
            </a:r>
          </a:p>
          <a:p>
            <a:pPr marL="342900" indent="-342900">
              <a:defRPr/>
            </a:pPr>
            <a:r>
              <a:rPr lang="es-ES" dirty="0"/>
              <a:t>     nula cuando la verdadera concentración media de impurezas es del 3.10% </a:t>
            </a:r>
          </a:p>
        </p:txBody>
      </p:sp>
      <p:grpSp>
        <p:nvGrpSpPr>
          <p:cNvPr id="94214" name="13 Grupo"/>
          <p:cNvGrpSpPr>
            <a:grpSpLocks/>
          </p:cNvGrpSpPr>
          <p:nvPr/>
        </p:nvGrpSpPr>
        <p:grpSpPr bwMode="auto">
          <a:xfrm>
            <a:off x="428625" y="4572000"/>
            <a:ext cx="1785938" cy="923925"/>
            <a:chOff x="214282" y="142852"/>
            <a:chExt cx="2143110" cy="922735"/>
          </a:xfrm>
        </p:grpSpPr>
        <p:pic>
          <p:nvPicPr>
            <p:cNvPr id="94230" name="4 Imagen" descr="flecha_animada-1354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4404" y="285644"/>
              <a:ext cx="1142988"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7 Rectángulo"/>
            <p:cNvSpPr/>
            <p:nvPr/>
          </p:nvSpPr>
          <p:spPr>
            <a:xfrm>
              <a:off x="214282" y="142852"/>
              <a:ext cx="954107" cy="922735"/>
            </a:xfrm>
            <a:prstGeom prst="rect">
              <a:avLst/>
            </a:prstGeom>
            <a:noFill/>
          </p:spPr>
          <p:txBody>
            <a:bodyPr>
              <a:spAutoFit/>
            </a:bodyPr>
            <a:lstStyle/>
            <a:p>
              <a:pPr algn="ctr">
                <a:defRPr/>
              </a:pPr>
              <a:r>
                <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a:t>
              </a:r>
            </a:p>
          </p:txBody>
        </p:sp>
      </p:grpSp>
      <p:graphicFrame>
        <p:nvGraphicFramePr>
          <p:cNvPr id="19" name="18 Tabla"/>
          <p:cNvGraphicFramePr>
            <a:graphicFrameLocks noGrp="1"/>
          </p:cNvGraphicFramePr>
          <p:nvPr/>
        </p:nvGraphicFramePr>
        <p:xfrm>
          <a:off x="2500313" y="4286250"/>
          <a:ext cx="6096000" cy="1567044"/>
        </p:xfrm>
        <a:graphic>
          <a:graphicData uri="http://schemas.openxmlformats.org/drawingml/2006/table">
            <a:tbl>
              <a:tblPr firstRow="1" bandRow="1">
                <a:tableStyleId>{5C22544A-7EE6-4342-B048-85BDC9FD1C3A}</a:tableStyleId>
              </a:tblPr>
              <a:tblGrid>
                <a:gridCol w="2071702">
                  <a:extLst>
                    <a:ext uri="{9D8B030D-6E8A-4147-A177-3AD203B41FA5}">
                      <a16:colId xmlns:a16="http://schemas.microsoft.com/office/drawing/2014/main" xmlns="" val="20000"/>
                    </a:ext>
                  </a:extLst>
                </a:gridCol>
                <a:gridCol w="4024298">
                  <a:extLst>
                    <a:ext uri="{9D8B030D-6E8A-4147-A177-3AD203B41FA5}">
                      <a16:colId xmlns:a16="http://schemas.microsoft.com/office/drawing/2014/main" xmlns="" val="20001"/>
                    </a:ext>
                  </a:extLst>
                </a:gridCol>
              </a:tblGrid>
              <a:tr h="378362">
                <a:tc>
                  <a:txBody>
                    <a:bodyPr/>
                    <a:lstStyle/>
                    <a:p>
                      <a:r>
                        <a:rPr lang="es-ES" sz="1800" dirty="0"/>
                        <a:t>Datos</a:t>
                      </a:r>
                    </a:p>
                  </a:txBody>
                  <a:tcPr marT="45701" marB="4570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a:t>Formalización de preguntas</a:t>
                      </a:r>
                      <a:endParaRPr lang="es-ES" sz="1800" dirty="0"/>
                    </a:p>
                  </a:txBody>
                  <a:tcPr marT="45701" marB="45701"/>
                </a:tc>
                <a:extLst>
                  <a:ext uri="{0D108BD9-81ED-4DB2-BD59-A6C34878D82A}">
                    <a16:rowId xmlns:a16="http://schemas.microsoft.com/office/drawing/2014/main" xmlns="" val="10000"/>
                  </a:ext>
                </a:extLst>
              </a:tr>
              <a:tr h="1188501">
                <a:tc>
                  <a:txBody>
                    <a:bodyPr/>
                    <a:lstStyle/>
                    <a:p>
                      <a:r>
                        <a:rPr lang="es-ES" sz="1800" dirty="0"/>
                        <a:t>. N(    ,0.16)</a:t>
                      </a:r>
                    </a:p>
                    <a:p>
                      <a:r>
                        <a:rPr lang="es-ES" sz="1800" dirty="0"/>
                        <a:t>. n=64</a:t>
                      </a:r>
                    </a:p>
                    <a:p>
                      <a:r>
                        <a:rPr lang="es-ES" sz="1800" dirty="0"/>
                        <a:t>. </a:t>
                      </a:r>
                    </a:p>
                    <a:p>
                      <a:r>
                        <a:rPr lang="es-ES" sz="1800" dirty="0"/>
                        <a:t>. </a:t>
                      </a:r>
                    </a:p>
                  </a:txBody>
                  <a:tcPr marT="45701" marB="45701"/>
                </a:tc>
                <a:tc>
                  <a:txBody>
                    <a:bodyPr/>
                    <a:lstStyle/>
                    <a:p>
                      <a:r>
                        <a:rPr lang="es-ES" sz="1800" dirty="0"/>
                        <a:t>. Paso1</a:t>
                      </a:r>
                      <a:r>
                        <a:rPr lang="es-ES" sz="1000" dirty="0"/>
                        <a:t>(</a:t>
                      </a:r>
                      <a:r>
                        <a:rPr lang="es-ES" sz="1000" dirty="0" err="1"/>
                        <a:t>Hipòtesis</a:t>
                      </a:r>
                      <a:r>
                        <a:rPr lang="es-ES" sz="1000" dirty="0"/>
                        <a:t> nula y alternativa):</a:t>
                      </a:r>
                      <a:r>
                        <a:rPr lang="es-ES" sz="1800" dirty="0"/>
                        <a:t>contrastar:</a:t>
                      </a:r>
                      <a:r>
                        <a:rPr lang="es-ES" sz="1800" baseline="0" dirty="0"/>
                        <a:t> </a:t>
                      </a:r>
                      <a:endParaRPr lang="es-ES" sz="1800" dirty="0"/>
                    </a:p>
                    <a:p>
                      <a:r>
                        <a:rPr lang="es-ES" sz="1800" dirty="0"/>
                        <a:t>.</a:t>
                      </a:r>
                    </a:p>
                    <a:p>
                      <a:r>
                        <a:rPr lang="es-ES" sz="1800" dirty="0"/>
                        <a:t>.</a:t>
                      </a:r>
                    </a:p>
                    <a:p>
                      <a:endParaRPr lang="es-ES" sz="1800" dirty="0"/>
                    </a:p>
                  </a:txBody>
                  <a:tcPr marT="45701" marB="45701"/>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94226" name="Object 5"/>
              <p:cNvSpPr txBox="1"/>
              <p:nvPr/>
            </p:nvSpPr>
            <p:spPr bwMode="auto">
              <a:xfrm>
                <a:off x="3000375" y="4714875"/>
                <a:ext cx="285750" cy="309563"/>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𝜇</m:t>
                      </m:r>
                    </m:oMath>
                  </m:oMathPara>
                </a14:m>
                <a:endParaRPr lang="es-MX"/>
              </a:p>
            </p:txBody>
          </p:sp>
        </mc:Choice>
        <mc:Fallback xmlns="">
          <p:sp>
            <p:nvSpPr>
              <p:cNvPr id="94226" name="Object 5"/>
              <p:cNvSpPr txBox="1">
                <a:spLocks noRot="1" noChangeAspect="1" noMove="1" noResize="1" noEditPoints="1" noAdjustHandles="1" noChangeArrowheads="1" noChangeShapeType="1" noTextEdit="1"/>
              </p:cNvSpPr>
              <p:nvPr/>
            </p:nvSpPr>
            <p:spPr bwMode="auto">
              <a:xfrm>
                <a:off x="3000375" y="4714875"/>
                <a:ext cx="285750" cy="309563"/>
              </a:xfrm>
              <a:prstGeom prst="rect">
                <a:avLst/>
              </a:prstGeom>
              <a:blipFill>
                <a:blip r:embed="rId5"/>
                <a:stretch>
                  <a:fillRect b="-1961"/>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4227" name="Object 6"/>
              <p:cNvSpPr txBox="1"/>
              <p:nvPr/>
            </p:nvSpPr>
            <p:spPr bwMode="auto">
              <a:xfrm>
                <a:off x="2714625" y="5286375"/>
                <a:ext cx="958850"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=3.07</m:t>
                      </m:r>
                    </m:oMath>
                  </m:oMathPara>
                </a14:m>
                <a:endParaRPr lang="es-MX"/>
              </a:p>
            </p:txBody>
          </p:sp>
        </mc:Choice>
        <mc:Fallback xmlns="">
          <p:sp>
            <p:nvSpPr>
              <p:cNvPr id="94227" name="Object 6"/>
              <p:cNvSpPr txBox="1">
                <a:spLocks noRot="1" noChangeAspect="1" noMove="1" noResize="1" noEditPoints="1" noAdjustHandles="1" noChangeArrowheads="1" noChangeShapeType="1" noTextEdit="1"/>
              </p:cNvSpPr>
              <p:nvPr/>
            </p:nvSpPr>
            <p:spPr bwMode="auto">
              <a:xfrm>
                <a:off x="2714625" y="5286375"/>
                <a:ext cx="958850" cy="2857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4228" name="Object 7"/>
              <p:cNvSpPr txBox="1"/>
              <p:nvPr/>
            </p:nvSpPr>
            <p:spPr bwMode="auto">
              <a:xfrm>
                <a:off x="2786063" y="5572125"/>
                <a:ext cx="8985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𝛼</m:t>
                      </m:r>
                      <m:r>
                        <a:rPr lang="es-MX" i="1">
                          <a:solidFill>
                            <a:srgbClr val="000000"/>
                          </a:solidFill>
                          <a:latin typeface="Cambria Math" panose="02040503050406030204" pitchFamily="18" charset="0"/>
                        </a:rPr>
                        <m:t>=0.05</m:t>
                      </m:r>
                    </m:oMath>
                  </m:oMathPara>
                </a14:m>
                <a:endParaRPr lang="es-MX"/>
              </a:p>
            </p:txBody>
          </p:sp>
        </mc:Choice>
        <mc:Fallback xmlns="">
          <p:sp>
            <p:nvSpPr>
              <p:cNvPr id="94228" name="Object 7"/>
              <p:cNvSpPr txBox="1">
                <a:spLocks noRot="1" noChangeAspect="1" noMove="1" noResize="1" noEditPoints="1" noAdjustHandles="1" noChangeArrowheads="1" noChangeShapeType="1" noTextEdit="1"/>
              </p:cNvSpPr>
              <p:nvPr/>
            </p:nvSpPr>
            <p:spPr bwMode="auto">
              <a:xfrm>
                <a:off x="2786063" y="5572125"/>
                <a:ext cx="898525" cy="285750"/>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4229" name="Object 8"/>
              <p:cNvSpPr txBox="1"/>
              <p:nvPr/>
            </p:nvSpPr>
            <p:spPr bwMode="auto">
              <a:xfrm>
                <a:off x="4786313" y="5000625"/>
                <a:ext cx="1071562" cy="714375"/>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𝐻</m:t>
                          </m:r>
                        </m:e>
                        <m:sub>
                          <m:r>
                            <a:rPr lang="es-MX" i="1">
                              <a:solidFill>
                                <a:srgbClr val="000000"/>
                              </a:solidFill>
                              <a:latin typeface="Cambria Math" panose="02040503050406030204" pitchFamily="18" charset="0"/>
                            </a:rPr>
                            <m:t>0</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=3</m:t>
                      </m:r>
                    </m:oMath>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𝐻</m:t>
                          </m:r>
                        </m:e>
                        <m:sub>
                          <m:r>
                            <a:rPr lang="es-MX" i="1">
                              <a:solidFill>
                                <a:srgbClr val="000000"/>
                              </a:solidFill>
                              <a:latin typeface="Cambria Math" panose="02040503050406030204" pitchFamily="18" charset="0"/>
                            </a:rPr>
                            <m:t>1</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𝜇</m:t>
                      </m:r>
                      <m:r>
                        <a:rPr lang="es-MX" i="1">
                          <a:solidFill>
                            <a:srgbClr val="000000"/>
                          </a:solidFill>
                          <a:latin typeface="Cambria Math" panose="02040503050406030204" pitchFamily="18" charset="0"/>
                        </a:rPr>
                        <m:t>&gt;3</m:t>
                      </m:r>
                    </m:oMath>
                  </m:oMathPara>
                </a14:m>
                <a:endParaRPr lang="es-MX"/>
              </a:p>
            </p:txBody>
          </p:sp>
        </mc:Choice>
        <mc:Fallback xmlns="">
          <p:sp>
            <p:nvSpPr>
              <p:cNvPr id="94229" name="Object 8"/>
              <p:cNvSpPr txBox="1">
                <a:spLocks noRot="1" noChangeAspect="1" noMove="1" noResize="1" noEditPoints="1" noAdjustHandles="1" noChangeArrowheads="1" noChangeShapeType="1" noTextEdit="1"/>
              </p:cNvSpPr>
              <p:nvPr/>
            </p:nvSpPr>
            <p:spPr bwMode="auto">
              <a:xfrm>
                <a:off x="4786313" y="5000625"/>
                <a:ext cx="1071562" cy="714375"/>
              </a:xfrm>
              <a:prstGeom prst="rect">
                <a:avLst/>
              </a:prstGeom>
              <a:blipFill>
                <a:blip r:embed="rId8"/>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CDF5CCFC-7877-4D62-ABE7-09F4DC111CB1}"/>
              </a:ext>
            </a:extLst>
          </p:cNvPr>
          <p:cNvSpPr>
            <a:spLocks noGrp="1"/>
          </p:cNvSpPr>
          <p:nvPr>
            <p:ph type="sldNum" sz="quarter" idx="12"/>
          </p:nvPr>
        </p:nvSpPr>
        <p:spPr/>
        <p:txBody>
          <a:bodyPr/>
          <a:lstStyle/>
          <a:p>
            <a:pPr>
              <a:defRPr/>
            </a:pPr>
            <a:fld id="{B853B906-A380-4D10-92C1-BB9F366D5D6D}" type="slidenum">
              <a:rPr lang="es-ES" smtClean="0"/>
              <a:pPr>
                <a:defRPr/>
              </a:pPr>
              <a:t>87</a:t>
            </a:fld>
            <a:endParaRPr lang="es-E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9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5236" name="11 Grupo"/>
          <p:cNvGrpSpPr>
            <a:grpSpLocks/>
          </p:cNvGrpSpPr>
          <p:nvPr/>
        </p:nvGrpSpPr>
        <p:grpSpPr bwMode="auto">
          <a:xfrm>
            <a:off x="2786063" y="6072188"/>
            <a:ext cx="6215062" cy="635000"/>
            <a:chOff x="357158" y="6072206"/>
            <a:chExt cx="6215090" cy="634189"/>
          </a:xfrm>
        </p:grpSpPr>
        <p:sp>
          <p:nvSpPr>
            <p:cNvPr id="95270"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5271" name="13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24" name="23 Tabla"/>
          <p:cNvGraphicFramePr>
            <a:graphicFrameLocks noGrp="1"/>
          </p:cNvGraphicFramePr>
          <p:nvPr/>
        </p:nvGraphicFramePr>
        <p:xfrm>
          <a:off x="285750" y="928688"/>
          <a:ext cx="4214813" cy="5072062"/>
        </p:xfrm>
        <a:graphic>
          <a:graphicData uri="http://schemas.openxmlformats.org/drawingml/2006/table">
            <a:tbl>
              <a:tblPr firstRow="1" bandRow="1">
                <a:tableStyleId>{5C22544A-7EE6-4342-B048-85BDC9FD1C3A}</a:tableStyleId>
              </a:tblPr>
              <a:tblGrid>
                <a:gridCol w="4214813">
                  <a:extLst>
                    <a:ext uri="{9D8B030D-6E8A-4147-A177-3AD203B41FA5}">
                      <a16:colId xmlns:a16="http://schemas.microsoft.com/office/drawing/2014/main" xmlns="" val="20000"/>
                    </a:ext>
                  </a:extLst>
                </a:gridCol>
              </a:tblGrid>
              <a:tr h="634008">
                <a:tc>
                  <a:txBody>
                    <a:bodyPr/>
                    <a:lstStyle/>
                    <a:p>
                      <a:r>
                        <a:rPr lang="es-ES" sz="1800" dirty="0"/>
                        <a:t>Desarrollo y operaciones: </a:t>
                      </a:r>
                    </a:p>
                  </a:txBody>
                  <a:tcPr marL="91439" marR="91439"/>
                </a:tc>
                <a:extLst>
                  <a:ext uri="{0D108BD9-81ED-4DB2-BD59-A6C34878D82A}">
                    <a16:rowId xmlns:a16="http://schemas.microsoft.com/office/drawing/2014/main" xmlns="" val="10000"/>
                  </a:ext>
                </a:extLst>
              </a:tr>
              <a:tr h="4438054">
                <a:tc>
                  <a:txBody>
                    <a:bodyPr/>
                    <a:lstStyle/>
                    <a:p>
                      <a:r>
                        <a:rPr lang="es-ES" sz="1800" dirty="0"/>
                        <a:t>.Paso</a:t>
                      </a:r>
                      <a:r>
                        <a:rPr lang="es-ES" sz="1800" baseline="0" dirty="0"/>
                        <a:t> 2 </a:t>
                      </a:r>
                      <a:r>
                        <a:rPr lang="es-ES" sz="1100" baseline="0" dirty="0"/>
                        <a:t>(Prueba estadística) </a:t>
                      </a:r>
                    </a:p>
                    <a:p>
                      <a:r>
                        <a:rPr lang="es-ES" sz="1800" dirty="0"/>
                        <a:t>.   </a:t>
                      </a:r>
                      <a:r>
                        <a:rPr kumimoji="0" lang="es-ES" sz="1200" i="1" kern="1200" dirty="0">
                          <a:solidFill>
                            <a:schemeClr val="dk1"/>
                          </a:solidFill>
                          <a:latin typeface="+mn-lt"/>
                          <a:ea typeface="+mn-ea"/>
                          <a:cs typeface="+mn-cs"/>
                        </a:rPr>
                        <a:t>Valores críticos:</a:t>
                      </a:r>
                    </a:p>
                    <a:p>
                      <a:r>
                        <a:rPr lang="es-ES" sz="1800" dirty="0"/>
                        <a:t>.</a:t>
                      </a:r>
                    </a:p>
                    <a:p>
                      <a:r>
                        <a:rPr lang="es-ES" sz="1800" dirty="0"/>
                        <a:t>. </a:t>
                      </a:r>
                    </a:p>
                    <a:p>
                      <a:r>
                        <a:rPr lang="es-ES" sz="1800" dirty="0"/>
                        <a:t>.</a:t>
                      </a:r>
                    </a:p>
                    <a:p>
                      <a:r>
                        <a:rPr lang="es-ES" sz="1800" dirty="0"/>
                        <a:t>.</a:t>
                      </a:r>
                    </a:p>
                    <a:p>
                      <a:r>
                        <a:rPr lang="es-ES" sz="1800" dirty="0"/>
                        <a:t>.</a:t>
                      </a:r>
                    </a:p>
                    <a:p>
                      <a:r>
                        <a:rPr lang="es-ES" sz="1800" dirty="0"/>
                        <a:t>.</a:t>
                      </a:r>
                    </a:p>
                    <a:p>
                      <a:r>
                        <a:rPr lang="es-ES" sz="1800" dirty="0"/>
                        <a:t>.   </a:t>
                      </a:r>
                      <a:r>
                        <a:rPr lang="es-ES" sz="1200" i="1" dirty="0"/>
                        <a:t>Estadística de prueba</a:t>
                      </a:r>
                      <a:endParaRPr lang="es-ES" sz="1800" i="1" dirty="0"/>
                    </a:p>
                    <a:p>
                      <a:r>
                        <a:rPr lang="es-ES" sz="1800" dirty="0"/>
                        <a:t>.</a:t>
                      </a:r>
                    </a:p>
                    <a:p>
                      <a:r>
                        <a:rPr lang="es-ES" sz="1800" dirty="0"/>
                        <a:t>. </a:t>
                      </a:r>
                    </a:p>
                    <a:p>
                      <a:r>
                        <a:rPr lang="es-ES" sz="1800" dirty="0"/>
                        <a:t>.</a:t>
                      </a:r>
                      <a:r>
                        <a:rPr lang="es-ES" sz="1800" baseline="0" dirty="0"/>
                        <a:t> </a:t>
                      </a:r>
                      <a:endParaRPr kumimoji="0" lang="es-ES" sz="1100" kern="1200" baseline="0" dirty="0">
                        <a:solidFill>
                          <a:schemeClr val="dk1"/>
                        </a:solidFill>
                        <a:latin typeface="+mn-lt"/>
                        <a:ea typeface="+mn-ea"/>
                        <a:cs typeface="+mn-cs"/>
                      </a:endParaRPr>
                    </a:p>
                    <a:p>
                      <a:endParaRPr lang="es-ES" sz="1800" dirty="0"/>
                    </a:p>
                  </a:txBody>
                  <a:tcPr marL="91439" marR="91439"/>
                </a:tc>
                <a:extLst>
                  <a:ext uri="{0D108BD9-81ED-4DB2-BD59-A6C34878D82A}">
                    <a16:rowId xmlns:a16="http://schemas.microsoft.com/office/drawing/2014/main" xmlns="" val="10001"/>
                  </a:ext>
                </a:extLst>
              </a:tr>
            </a:tbl>
          </a:graphicData>
        </a:graphic>
      </p:graphicFrame>
      <p:pic>
        <p:nvPicPr>
          <p:cNvPr id="95245" name="10 Imagen" descr="normal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857250"/>
            <a:ext cx="34480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26 Conector recto"/>
          <p:cNvCxnSpPr/>
          <p:nvPr/>
        </p:nvCxnSpPr>
        <p:spPr>
          <a:xfrm rot="5400000">
            <a:off x="5501482" y="2142331"/>
            <a:ext cx="17145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rot="5400000">
            <a:off x="6287294" y="3142457"/>
            <a:ext cx="157162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30 Conector curvado"/>
          <p:cNvCxnSpPr/>
          <p:nvPr/>
        </p:nvCxnSpPr>
        <p:spPr>
          <a:xfrm rot="5400000" flipH="1" flipV="1">
            <a:off x="7036594" y="2178844"/>
            <a:ext cx="1000125" cy="500063"/>
          </a:xfrm>
          <a:prstGeom prst="curved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249" name="Object 7"/>
              <p:cNvSpPr txBox="1"/>
              <p:nvPr/>
            </p:nvSpPr>
            <p:spPr bwMode="auto">
              <a:xfrm>
                <a:off x="7500938" y="1714500"/>
                <a:ext cx="898525" cy="28575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𝛼</m:t>
                      </m:r>
                      <m:r>
                        <a:rPr lang="es-MX" i="1">
                          <a:solidFill>
                            <a:srgbClr val="000000"/>
                          </a:solidFill>
                          <a:latin typeface="Cambria Math" panose="02040503050406030204" pitchFamily="18" charset="0"/>
                        </a:rPr>
                        <m:t>=0.05</m:t>
                      </m:r>
                    </m:oMath>
                  </m:oMathPara>
                </a14:m>
                <a:endParaRPr lang="es-MX"/>
              </a:p>
            </p:txBody>
          </p:sp>
        </mc:Choice>
        <mc:Fallback xmlns="">
          <p:sp>
            <p:nvSpPr>
              <p:cNvPr id="95249" name="Object 7"/>
              <p:cNvSpPr txBox="1">
                <a:spLocks noRot="1" noChangeAspect="1" noMove="1" noResize="1" noEditPoints="1" noAdjustHandles="1" noChangeArrowheads="1" noChangeShapeType="1" noTextEdit="1"/>
              </p:cNvSpPr>
              <p:nvPr/>
            </p:nvSpPr>
            <p:spPr bwMode="auto">
              <a:xfrm>
                <a:off x="7500938" y="1714500"/>
                <a:ext cx="898525" cy="285750"/>
              </a:xfrm>
              <a:prstGeom prst="rect">
                <a:avLst/>
              </a:prstGeom>
              <a:blipFill>
                <a:blip r:embed="rId5"/>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0" name="Object 8"/>
              <p:cNvSpPr txBox="1"/>
              <p:nvPr/>
            </p:nvSpPr>
            <p:spPr bwMode="auto">
              <a:xfrm>
                <a:off x="2428875" y="4143375"/>
                <a:ext cx="1547813" cy="132715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m:t>
                          </m:r>
                        </m:num>
                        <m:den>
                          <m:r>
                            <a:rPr lang="es-MX" i="1">
                              <a:solidFill>
                                <a:srgbClr val="000000"/>
                              </a:solidFill>
                              <a:latin typeface="Cambria Math" panose="02040503050406030204" pitchFamily="18" charset="0"/>
                            </a:rPr>
                            <m:t>0.05</m:t>
                          </m:r>
                        </m:den>
                      </m:f>
                    </m:oMath>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0.07</m:t>
                          </m:r>
                        </m:num>
                        <m:den>
                          <m:r>
                            <a:rPr lang="es-MX" i="1">
                              <a:solidFill>
                                <a:srgbClr val="000000"/>
                              </a:solidFill>
                              <a:latin typeface="Cambria Math" panose="02040503050406030204" pitchFamily="18" charset="0"/>
                            </a:rPr>
                            <m:t>0.05</m:t>
                          </m:r>
                        </m:den>
                      </m:f>
                    </m:oMath>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=1.4</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o</m:t>
                      </m:r>
                      <m:r>
                        <m:rPr>
                          <m:nor/>
                        </m:rPr>
                        <a:rPr lang="es-MX" i="0">
                          <a:solidFill>
                            <a:srgbClr val="000000"/>
                          </a:solidFill>
                          <a:latin typeface="Cambria Math" panose="02040503050406030204" pitchFamily="18" charset="0"/>
                        </a:rPr>
                        <m:t> </m:t>
                      </m:r>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3.07</m:t>
                      </m:r>
                    </m:oMath>
                  </m:oMathPara>
                </a14:m>
                <a:endParaRPr lang="es-MX"/>
              </a:p>
            </p:txBody>
          </p:sp>
        </mc:Choice>
        <mc:Fallback xmlns="">
          <p:sp>
            <p:nvSpPr>
              <p:cNvPr id="95250" name="Object 8"/>
              <p:cNvSpPr txBox="1">
                <a:spLocks noRot="1" noChangeAspect="1" noMove="1" noResize="1" noEditPoints="1" noAdjustHandles="1" noChangeArrowheads="1" noChangeShapeType="1" noTextEdit="1"/>
              </p:cNvSpPr>
              <p:nvPr/>
            </p:nvSpPr>
            <p:spPr bwMode="auto">
              <a:xfrm>
                <a:off x="2428875" y="4143375"/>
                <a:ext cx="1547813" cy="1327150"/>
              </a:xfrm>
              <a:prstGeom prst="rect">
                <a:avLst/>
              </a:prstGeom>
              <a:blipFill>
                <a:blip r:embed="rId6"/>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1" name="Object 9"/>
              <p:cNvSpPr txBox="1"/>
              <p:nvPr/>
            </p:nvSpPr>
            <p:spPr bwMode="auto">
              <a:xfrm>
                <a:off x="642938" y="2214563"/>
                <a:ext cx="1497012" cy="1481137"/>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𝛼</m:t>
                          </m:r>
                        </m:sub>
                      </m:sSub>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0.05</m:t>
                          </m:r>
                        </m:sub>
                      </m:sSub>
                      <m:r>
                        <a:rPr lang="es-MX" i="1">
                          <a:solidFill>
                            <a:srgbClr val="000000"/>
                          </a:solidFill>
                          <a:latin typeface="Cambria Math" panose="02040503050406030204" pitchFamily="18" charset="0"/>
                        </a:rPr>
                        <m:t>=1.645</m:t>
                      </m:r>
                    </m:oMath>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r>
                            <a:rPr lang="es-MX" i="1">
                              <a:solidFill>
                                <a:srgbClr val="000000"/>
                              </a:solidFill>
                              <a:latin typeface="Cambria Math" panose="02040503050406030204" pitchFamily="18" charset="0"/>
                            </a:rPr>
                            <m:t>0</m:t>
                          </m:r>
                        </m:sub>
                      </m:sSub>
                      <m:r>
                        <a:rPr lang="es-MX" i="1">
                          <a:solidFill>
                            <a:srgbClr val="000000"/>
                          </a:solidFill>
                          <a:latin typeface="Cambria Math" panose="02040503050406030204" pitchFamily="18" charset="0"/>
                        </a:rPr>
                        <m:t>+</m:t>
                      </m:r>
                      <m:r>
                        <a:rPr lang="es-MX" i="1">
                          <a:solidFill>
                            <a:srgbClr val="000000"/>
                          </a:solidFill>
                          <a:latin typeface="Cambria Math" panose="02040503050406030204" pitchFamily="18" charset="0"/>
                        </a:rPr>
                        <m:t>𝜎</m:t>
                      </m:r>
                      <m:r>
                        <a:rPr lang="es-MX" i="1">
                          <a:solidFill>
                            <a:srgbClr val="000000"/>
                          </a:solidFill>
                          <a:latin typeface="Cambria Math" panose="02040503050406030204" pitchFamily="18" charset="0"/>
                        </a:rPr>
                        <m:t>𝑍</m:t>
                      </m:r>
                    </m:oMath>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=3+0.05</m:t>
                      </m:r>
                      <m:r>
                        <a:rPr lang="es-MX" i="1">
                          <a:solidFill>
                            <a:srgbClr val="000000"/>
                          </a:solidFill>
                          <a:latin typeface="Cambria Math" panose="02040503050406030204" pitchFamily="18" charset="0"/>
                        </a:rPr>
                        <m:t>𝑍</m:t>
                      </m:r>
                    </m:oMath>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=3+0.08225</m:t>
                      </m:r>
                    </m:oMath>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=3.082</m:t>
                      </m:r>
                    </m:oMath>
                  </m:oMathPara>
                </a14:m>
                <a:endParaRPr lang="es-MX"/>
              </a:p>
            </p:txBody>
          </p:sp>
        </mc:Choice>
        <mc:Fallback xmlns="">
          <p:sp>
            <p:nvSpPr>
              <p:cNvPr id="95251" name="Object 9"/>
              <p:cNvSpPr txBox="1">
                <a:spLocks noRot="1" noChangeAspect="1" noMove="1" noResize="1" noEditPoints="1" noAdjustHandles="1" noChangeArrowheads="1" noChangeShapeType="1" noTextEdit="1"/>
              </p:cNvSpPr>
              <p:nvPr/>
            </p:nvSpPr>
            <p:spPr bwMode="auto">
              <a:xfrm>
                <a:off x="642938" y="2214563"/>
                <a:ext cx="1497012" cy="1481137"/>
              </a:xfrm>
              <a:prstGeom prst="rect">
                <a:avLst/>
              </a:prstGeom>
              <a:blipFill>
                <a:blip r:embed="rId7"/>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2" name="Object 10"/>
              <p:cNvSpPr txBox="1"/>
              <p:nvPr/>
            </p:nvSpPr>
            <p:spPr bwMode="auto">
              <a:xfrm>
                <a:off x="714375" y="4143375"/>
                <a:ext cx="1071563" cy="142875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𝜇</m:t>
                              </m:r>
                            </m:e>
                            <m:sub>
                              <m:r>
                                <a:rPr lang="es-MX" i="1">
                                  <a:solidFill>
                                    <a:srgbClr val="000000"/>
                                  </a:solidFill>
                                  <a:latin typeface="Cambria Math" panose="02040503050406030204" pitchFamily="18" charset="0"/>
                                </a:rPr>
                                <m:t>0</m:t>
                              </m:r>
                            </m:sub>
                          </m:sSub>
                        </m:num>
                        <m:den>
                          <m:f>
                            <m:fPr>
                              <m:type m:val="skw"/>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𝜎</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𝑛</m:t>
                                  </m:r>
                                </m:e>
                              </m:rad>
                            </m:den>
                          </m:f>
                        </m:den>
                      </m:f>
                    </m:oMath>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m:t>
                      </m:r>
                      <m:f>
                        <m:fPr>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3.07−3</m:t>
                          </m:r>
                        </m:num>
                        <m:den>
                          <m:f>
                            <m:fPr>
                              <m:type m:val="skw"/>
                              <m:ctrlPr>
                                <a:rPr lang="es-MX" i="1">
                                  <a:solidFill>
                                    <a:srgbClr val="000000"/>
                                  </a:solidFill>
                                  <a:latin typeface="Cambria Math" panose="02040503050406030204" pitchFamily="18" charset="0"/>
                                </a:rPr>
                              </m:ctrlPr>
                            </m:fPr>
                            <m:num>
                              <m:r>
                                <a:rPr lang="es-MX" i="1">
                                  <a:solidFill>
                                    <a:srgbClr val="000000"/>
                                  </a:solidFill>
                                  <a:latin typeface="Cambria Math" panose="02040503050406030204" pitchFamily="18" charset="0"/>
                                </a:rPr>
                                <m:t>0.4</m:t>
                              </m:r>
                            </m:num>
                            <m:den>
                              <m:rad>
                                <m:radPr>
                                  <m:degHide m:val="on"/>
                                  <m:ctrlPr>
                                    <a:rPr lang="es-MX" i="1">
                                      <a:solidFill>
                                        <a:srgbClr val="000000"/>
                                      </a:solidFill>
                                      <a:latin typeface="Cambria Math" panose="02040503050406030204" pitchFamily="18" charset="0"/>
                                    </a:rPr>
                                  </m:ctrlPr>
                                </m:radPr>
                                <m:deg/>
                                <m:e>
                                  <m:r>
                                    <a:rPr lang="es-MX" i="1">
                                      <a:solidFill>
                                        <a:srgbClr val="000000"/>
                                      </a:solidFill>
                                      <a:latin typeface="Cambria Math" panose="02040503050406030204" pitchFamily="18" charset="0"/>
                                    </a:rPr>
                                    <m:t>64</m:t>
                                  </m:r>
                                </m:e>
                              </m:rad>
                            </m:den>
                          </m:f>
                        </m:den>
                      </m:f>
                    </m:oMath>
                  </m:oMathPara>
                </a14:m>
                <a:endParaRPr lang="es-MX"/>
              </a:p>
            </p:txBody>
          </p:sp>
        </mc:Choice>
        <mc:Fallback xmlns="">
          <p:sp>
            <p:nvSpPr>
              <p:cNvPr id="95252" name="Object 10"/>
              <p:cNvSpPr txBox="1">
                <a:spLocks noRot="1" noChangeAspect="1" noMove="1" noResize="1" noEditPoints="1" noAdjustHandles="1" noChangeArrowheads="1" noChangeShapeType="1" noTextEdit="1"/>
              </p:cNvSpPr>
              <p:nvPr/>
            </p:nvSpPr>
            <p:spPr bwMode="auto">
              <a:xfrm>
                <a:off x="714375" y="4143375"/>
                <a:ext cx="1071563" cy="1428750"/>
              </a:xfrm>
              <a:prstGeom prst="rect">
                <a:avLst/>
              </a:prstGeom>
              <a:blipFill>
                <a:blip r:embed="rId8"/>
                <a:stretch>
                  <a:fillRect t="-9829" r="-21591" b="-33333"/>
                </a:stretch>
              </a:blipFill>
              <a:ln>
                <a:noFill/>
              </a:ln>
              <a:effectLst/>
            </p:spPr>
            <p:txBody>
              <a:bodyPr/>
              <a:lstStyle/>
              <a:p>
                <a:r>
                  <a:rPr lang="es-MX">
                    <a:noFill/>
                  </a:rPr>
                  <a:t> </a:t>
                </a:r>
              </a:p>
            </p:txBody>
          </p:sp>
        </mc:Fallback>
      </mc:AlternateContent>
      <p:cxnSp>
        <p:nvCxnSpPr>
          <p:cNvPr id="37" name="36 Conector recto"/>
          <p:cNvCxnSpPr/>
          <p:nvPr/>
        </p:nvCxnSpPr>
        <p:spPr>
          <a:xfrm>
            <a:off x="4857750" y="3357563"/>
            <a:ext cx="314325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4929188" y="3714750"/>
            <a:ext cx="314325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4857750" y="3000375"/>
            <a:ext cx="307181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256" name="Object 11"/>
              <p:cNvSpPr txBox="1"/>
              <p:nvPr/>
            </p:nvSpPr>
            <p:spPr bwMode="auto">
              <a:xfrm>
                <a:off x="8072438" y="3214688"/>
                <a:ext cx="230187" cy="214312"/>
              </a:xfrm>
              <a:prstGeom prst="rect">
                <a:avLst/>
              </a:prstGeom>
              <a:noFill/>
              <a:ln>
                <a:noFill/>
              </a:ln>
              <a:effectLst/>
            </p:spPr>
            <p:txBody>
              <a:bodyPr>
                <a:normAutofit fontScale="40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oMath>
                  </m:oMathPara>
                </a14:m>
                <a:endParaRPr lang="es-MX"/>
              </a:p>
            </p:txBody>
          </p:sp>
        </mc:Choice>
        <mc:Fallback xmlns="">
          <p:sp>
            <p:nvSpPr>
              <p:cNvPr id="95256" name="Object 11"/>
              <p:cNvSpPr txBox="1">
                <a:spLocks noRot="1" noChangeAspect="1" noMove="1" noResize="1" noEditPoints="1" noAdjustHandles="1" noChangeArrowheads="1" noChangeShapeType="1" noTextEdit="1"/>
              </p:cNvSpPr>
              <p:nvPr/>
            </p:nvSpPr>
            <p:spPr bwMode="auto">
              <a:xfrm>
                <a:off x="8072438" y="3214688"/>
                <a:ext cx="230187" cy="214312"/>
              </a:xfrm>
              <a:prstGeom prst="rect">
                <a:avLst/>
              </a:prstGeom>
              <a:blipFill>
                <a:blip r:embed="rId9"/>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7" name="Object 12"/>
              <p:cNvSpPr txBox="1"/>
              <p:nvPr/>
            </p:nvSpPr>
            <p:spPr bwMode="auto">
              <a:xfrm>
                <a:off x="8143875" y="3643313"/>
                <a:ext cx="214313" cy="231775"/>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oMath>
                  </m:oMathPara>
                </a14:m>
                <a:endParaRPr lang="es-MX"/>
              </a:p>
            </p:txBody>
          </p:sp>
        </mc:Choice>
        <mc:Fallback xmlns="">
          <p:sp>
            <p:nvSpPr>
              <p:cNvPr id="95257" name="Object 12"/>
              <p:cNvSpPr txBox="1">
                <a:spLocks noRot="1" noChangeAspect="1" noMove="1" noResize="1" noEditPoints="1" noAdjustHandles="1" noChangeArrowheads="1" noChangeShapeType="1" noTextEdit="1"/>
              </p:cNvSpPr>
              <p:nvPr/>
            </p:nvSpPr>
            <p:spPr bwMode="auto">
              <a:xfrm>
                <a:off x="8143875" y="3643313"/>
                <a:ext cx="214313" cy="231775"/>
              </a:xfrm>
              <a:prstGeom prst="rect">
                <a:avLst/>
              </a:prstGeom>
              <a:blipFill>
                <a:blip r:embed="rId10"/>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8" name="Object 13"/>
              <p:cNvSpPr txBox="1"/>
              <p:nvPr/>
            </p:nvSpPr>
            <p:spPr bwMode="auto">
              <a:xfrm>
                <a:off x="7143750" y="3786188"/>
                <a:ext cx="622300" cy="177800"/>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=1.645</m:t>
                      </m:r>
                    </m:oMath>
                  </m:oMathPara>
                </a14:m>
                <a:endParaRPr lang="es-MX"/>
              </a:p>
            </p:txBody>
          </p:sp>
        </mc:Choice>
        <mc:Fallback xmlns="">
          <p:sp>
            <p:nvSpPr>
              <p:cNvPr id="95258" name="Object 13"/>
              <p:cNvSpPr txBox="1">
                <a:spLocks noRot="1" noChangeAspect="1" noMove="1" noResize="1" noEditPoints="1" noAdjustHandles="1" noChangeArrowheads="1" noChangeShapeType="1" noTextEdit="1"/>
              </p:cNvSpPr>
              <p:nvPr/>
            </p:nvSpPr>
            <p:spPr bwMode="auto">
              <a:xfrm>
                <a:off x="7143750" y="3786188"/>
                <a:ext cx="622300" cy="177800"/>
              </a:xfrm>
              <a:prstGeom prst="rect">
                <a:avLst/>
              </a:prstGeom>
              <a:blipFill>
                <a:blip r:embed="rId11"/>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59" name="Object 14"/>
              <p:cNvSpPr txBox="1"/>
              <p:nvPr/>
            </p:nvSpPr>
            <p:spPr bwMode="auto">
              <a:xfrm>
                <a:off x="7143750" y="3429000"/>
                <a:ext cx="673100" cy="177800"/>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=3.082</m:t>
                      </m:r>
                    </m:oMath>
                  </m:oMathPara>
                </a14:m>
                <a:endParaRPr lang="es-MX"/>
              </a:p>
            </p:txBody>
          </p:sp>
        </mc:Choice>
        <mc:Fallback xmlns="">
          <p:sp>
            <p:nvSpPr>
              <p:cNvPr id="95259" name="Object 14"/>
              <p:cNvSpPr txBox="1">
                <a:spLocks noRot="1" noChangeAspect="1" noMove="1" noResize="1" noEditPoints="1" noAdjustHandles="1" noChangeArrowheads="1" noChangeShapeType="1" noTextEdit="1"/>
              </p:cNvSpPr>
              <p:nvPr/>
            </p:nvSpPr>
            <p:spPr bwMode="auto">
              <a:xfrm>
                <a:off x="7143750" y="3429000"/>
                <a:ext cx="673100" cy="177800"/>
              </a:xfrm>
              <a:prstGeom prst="rect">
                <a:avLst/>
              </a:prstGeom>
              <a:blipFill>
                <a:blip r:embed="rId12"/>
                <a:stretch>
                  <a:fillRect/>
                </a:stretch>
              </a:blipFill>
              <a:ln>
                <a:noFill/>
              </a:ln>
              <a:effectLst/>
            </p:spPr>
            <p:txBody>
              <a:bodyPr/>
              <a:lstStyle/>
              <a:p>
                <a:r>
                  <a:rPr lang="es-MX">
                    <a:noFill/>
                  </a:rPr>
                  <a:t> </a:t>
                </a:r>
              </a:p>
            </p:txBody>
          </p:sp>
        </mc:Fallback>
      </mc:AlternateContent>
      <p:graphicFrame>
        <p:nvGraphicFramePr>
          <p:cNvPr id="53" name="52 Tabla"/>
          <p:cNvGraphicFramePr>
            <a:graphicFrameLocks noGrp="1"/>
          </p:cNvGraphicFramePr>
          <p:nvPr/>
        </p:nvGraphicFramePr>
        <p:xfrm>
          <a:off x="4786313" y="4143375"/>
          <a:ext cx="3705225" cy="2286000"/>
        </p:xfrm>
        <a:graphic>
          <a:graphicData uri="http://schemas.openxmlformats.org/drawingml/2006/table">
            <a:tbl>
              <a:tblPr firstRow="1" bandRow="1">
                <a:tableStyleId>{5C22544A-7EE6-4342-B048-85BDC9FD1C3A}</a:tableStyleId>
              </a:tblPr>
              <a:tblGrid>
                <a:gridCol w="3705225">
                  <a:extLst>
                    <a:ext uri="{9D8B030D-6E8A-4147-A177-3AD203B41FA5}">
                      <a16:colId xmlns:a16="http://schemas.microsoft.com/office/drawing/2014/main" xmlns="" val="20000"/>
                    </a:ext>
                  </a:extLst>
                </a:gridCol>
              </a:tblGrid>
              <a:tr h="387210">
                <a:tc>
                  <a:txBody>
                    <a:bodyPr/>
                    <a:lstStyle/>
                    <a:p>
                      <a:r>
                        <a:rPr lang="es-ES" sz="1800" dirty="0"/>
                        <a:t>Desarrollo y operaciones: </a:t>
                      </a:r>
                    </a:p>
                  </a:txBody>
                  <a:tcPr marL="91439" marR="91439"/>
                </a:tc>
                <a:extLst>
                  <a:ext uri="{0D108BD9-81ED-4DB2-BD59-A6C34878D82A}">
                    <a16:rowId xmlns:a16="http://schemas.microsoft.com/office/drawing/2014/main" xmlns="" val="10000"/>
                  </a:ext>
                </a:extLst>
              </a:tr>
              <a:tr h="1898790">
                <a:tc>
                  <a:txBody>
                    <a:bodyPr/>
                    <a:lstStyle/>
                    <a:p>
                      <a:r>
                        <a:rPr lang="es-ES" sz="1800" dirty="0"/>
                        <a:t>.Paso 3 </a:t>
                      </a:r>
                      <a:r>
                        <a:rPr kumimoji="0" lang="es-ES" sz="1100" kern="1200" baseline="0" dirty="0">
                          <a:solidFill>
                            <a:schemeClr val="dk1"/>
                          </a:solidFill>
                          <a:latin typeface="+mn-lt"/>
                          <a:ea typeface="+mn-ea"/>
                          <a:cs typeface="+mn-cs"/>
                        </a:rPr>
                        <a:t>(regla de decisión)</a:t>
                      </a:r>
                    </a:p>
                    <a:p>
                      <a:r>
                        <a:rPr lang="es-ES" sz="1800" dirty="0"/>
                        <a:t>.</a:t>
                      </a:r>
                      <a:r>
                        <a:rPr lang="es-ES" sz="1800" baseline="0" dirty="0"/>
                        <a:t> Si </a:t>
                      </a:r>
                      <a:endParaRPr lang="es-ES" sz="1800" dirty="0"/>
                    </a:p>
                    <a:p>
                      <a:r>
                        <a:rPr lang="es-ES" sz="1800" dirty="0"/>
                        <a:t>. </a:t>
                      </a:r>
                    </a:p>
                    <a:p>
                      <a:endParaRPr kumimoji="0" lang="es-ES" sz="1100" kern="1200" baseline="0" dirty="0">
                        <a:solidFill>
                          <a:schemeClr val="dk1"/>
                        </a:solidFill>
                        <a:latin typeface="+mn-lt"/>
                        <a:ea typeface="+mn-ea"/>
                        <a:cs typeface="+mn-cs"/>
                      </a:endParaRPr>
                    </a:p>
                    <a:p>
                      <a:r>
                        <a:rPr lang="es-ES" sz="1800" dirty="0"/>
                        <a:t>.Paso 4 </a:t>
                      </a:r>
                      <a:r>
                        <a:rPr kumimoji="0" lang="es-ES" sz="1100" kern="1200" baseline="0" dirty="0">
                          <a:solidFill>
                            <a:schemeClr val="dk1"/>
                          </a:solidFill>
                          <a:latin typeface="+mn-lt"/>
                          <a:ea typeface="+mn-ea"/>
                          <a:cs typeface="+mn-cs"/>
                        </a:rPr>
                        <a:t>(conclusiones) </a:t>
                      </a:r>
                    </a:p>
                    <a:p>
                      <a:r>
                        <a:rPr kumimoji="0" lang="es-ES" sz="1800" kern="1200" dirty="0">
                          <a:solidFill>
                            <a:schemeClr val="dk1"/>
                          </a:solidFill>
                          <a:latin typeface="+mn-lt"/>
                          <a:ea typeface="+mn-ea"/>
                          <a:cs typeface="+mn-cs"/>
                        </a:rPr>
                        <a:t>.</a:t>
                      </a:r>
                    </a:p>
                  </a:txBody>
                  <a:tcPr marL="91439" marR="91439"/>
                </a:tc>
                <a:extLst>
                  <a:ext uri="{0D108BD9-81ED-4DB2-BD59-A6C34878D82A}">
                    <a16:rowId xmlns:a16="http://schemas.microsoft.com/office/drawing/2014/main" xmlns="" val="10001"/>
                  </a:ext>
                </a:extLst>
              </a:tr>
            </a:tbl>
          </a:graphicData>
        </a:graphic>
      </p:graphicFrame>
      <mc:AlternateContent xmlns:mc="http://schemas.openxmlformats.org/markup-compatibility/2006" xmlns:a14="http://schemas.microsoft.com/office/drawing/2010/main">
        <mc:Choice Requires="a14">
          <p:sp>
            <p:nvSpPr>
              <p:cNvPr id="95268" name="Object 15"/>
              <p:cNvSpPr txBox="1"/>
              <p:nvPr/>
            </p:nvSpPr>
            <p:spPr bwMode="auto">
              <a:xfrm>
                <a:off x="5286375" y="4857750"/>
                <a:ext cx="2190750" cy="5715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&gt;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0.05</m:t>
                          </m:r>
                        </m:sub>
                      </m:sSub>
                      <m:r>
                        <a:rPr lang="es-MX" i="1">
                          <a:solidFill>
                            <a:srgbClr val="000000"/>
                          </a:solidFill>
                          <a:latin typeface="Cambria Math" panose="02040503050406030204" pitchFamily="18" charset="0"/>
                        </a:rPr>
                        <m:t>⇒</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rechazar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r>
                            <m:rPr>
                              <m:nor/>
                            </m:rPr>
                            <a:rPr lang="es-MX" i="0">
                              <a:solidFill>
                                <a:srgbClr val="000000"/>
                              </a:solidFill>
                              <a:latin typeface="Cambria Math" panose="02040503050406030204" pitchFamily="18" charset="0"/>
                            </a:rPr>
                            <m:t>H</m:t>
                          </m:r>
                        </m:e>
                        <m:sub>
                          <m:r>
                            <a:rPr lang="es-MX" i="0">
                              <a:solidFill>
                                <a:srgbClr val="000000"/>
                              </a:solidFill>
                              <a:latin typeface="Cambria Math" panose="02040503050406030204" pitchFamily="18" charset="0"/>
                            </a:rPr>
                            <m:t>0</m:t>
                          </m:r>
                        </m:sub>
                      </m:sSub>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o</m:t>
                      </m:r>
                    </m:oMath>
                    <m:oMath xmlns:m="http://schemas.openxmlformats.org/officeDocument/2006/math">
                      <m:acc>
                        <m:accPr>
                          <m:chr m:val="̄"/>
                          <m:ctrlPr>
                            <a:rPr lang="es-MX" i="1">
                              <a:solidFill>
                                <a:srgbClr val="000000"/>
                              </a:solidFill>
                              <a:latin typeface="Cambria Math" panose="02040503050406030204" pitchFamily="18" charset="0"/>
                            </a:rPr>
                          </m:ctrlPr>
                        </m:accPr>
                        <m:e>
                          <m:r>
                            <a:rPr lang="es-MX" i="1">
                              <a:solidFill>
                                <a:srgbClr val="000000"/>
                              </a:solidFill>
                              <a:latin typeface="Cambria Math" panose="02040503050406030204" pitchFamily="18" charset="0"/>
                            </a:rPr>
                            <m:t>𝑋</m:t>
                          </m:r>
                        </m:e>
                      </m:acc>
                      <m:r>
                        <a:rPr lang="es-MX" i="1">
                          <a:solidFill>
                            <a:srgbClr val="000000"/>
                          </a:solidFill>
                          <a:latin typeface="Cambria Math" panose="02040503050406030204" pitchFamily="18" charset="0"/>
                        </a:rPr>
                        <m:t>&gt;3.082⇒</m:t>
                      </m:r>
                      <m:r>
                        <m:rPr>
                          <m:nor/>
                        </m:rPr>
                        <a:rPr lang="es-MX" i="0">
                          <a:solidFill>
                            <a:srgbClr val="000000"/>
                          </a:solidFill>
                          <a:latin typeface="Cambria Math" panose="02040503050406030204" pitchFamily="18" charset="0"/>
                        </a:rPr>
                        <m:t>rechazar</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sSub>
                        <m:sSubPr>
                          <m:ctrlPr>
                            <a:rPr lang="es-MX" i="1">
                              <a:solidFill>
                                <a:srgbClr val="000000"/>
                              </a:solidFill>
                              <a:latin typeface="Cambria Math" panose="02040503050406030204" pitchFamily="18" charset="0"/>
                            </a:rPr>
                          </m:ctrlPr>
                        </m:sSubPr>
                        <m:e>
                          <m:r>
                            <m:rPr>
                              <m:nor/>
                            </m:rPr>
                            <a:rPr lang="es-MX" i="0">
                              <a:solidFill>
                                <a:srgbClr val="000000"/>
                              </a:solidFill>
                              <a:latin typeface="Cambria Math" panose="02040503050406030204" pitchFamily="18" charset="0"/>
                            </a:rPr>
                            <m:t>H</m:t>
                          </m:r>
                        </m:e>
                        <m:sub>
                          <m:r>
                            <a:rPr lang="es-MX" i="0">
                              <a:solidFill>
                                <a:srgbClr val="000000"/>
                              </a:solidFill>
                              <a:latin typeface="Cambria Math" panose="02040503050406030204" pitchFamily="18" charset="0"/>
                            </a:rPr>
                            <m:t>0</m:t>
                          </m:r>
                        </m:sub>
                      </m:sSub>
                    </m:oMath>
                  </m:oMathPara>
                </a14:m>
                <a:endParaRPr lang="es-MX"/>
              </a:p>
            </p:txBody>
          </p:sp>
        </mc:Choice>
        <mc:Fallback xmlns="">
          <p:sp>
            <p:nvSpPr>
              <p:cNvPr id="95268" name="Object 15"/>
              <p:cNvSpPr txBox="1">
                <a:spLocks noRot="1" noChangeAspect="1" noMove="1" noResize="1" noEditPoints="1" noAdjustHandles="1" noChangeArrowheads="1" noChangeShapeType="1" noTextEdit="1"/>
              </p:cNvSpPr>
              <p:nvPr/>
            </p:nvSpPr>
            <p:spPr bwMode="auto">
              <a:xfrm>
                <a:off x="5286375" y="4857750"/>
                <a:ext cx="2190750" cy="571500"/>
              </a:xfrm>
              <a:prstGeom prst="rect">
                <a:avLst/>
              </a:prstGeom>
              <a:blipFill>
                <a:blip r:embed="rId13"/>
                <a:stretch>
                  <a:fillRect/>
                </a:stretch>
              </a:blipFill>
              <a:ln>
                <a:noFill/>
              </a:ln>
              <a:effectLst/>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5269" name="Object 16"/>
              <p:cNvSpPr txBox="1"/>
              <p:nvPr/>
            </p:nvSpPr>
            <p:spPr bwMode="auto">
              <a:xfrm>
                <a:off x="5000625" y="5786438"/>
                <a:ext cx="2413000" cy="5715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r>
                        <m:rPr>
                          <m:nor/>
                        </m:rPr>
                        <a:rPr lang="es-MX" i="0">
                          <a:solidFill>
                            <a:srgbClr val="000000"/>
                          </a:solidFill>
                          <a:latin typeface="Cambria Math" panose="02040503050406030204" pitchFamily="18" charset="0"/>
                        </a:rPr>
                        <m:t>como</m:t>
                      </m:r>
                      <m:r>
                        <m:rPr>
                          <m:nor/>
                        </m:rPr>
                        <a:rPr lang="es-MX" i="0">
                          <a:solidFill>
                            <a:srgbClr val="000000"/>
                          </a:solidFill>
                          <a:latin typeface="Cambria Math" panose="02040503050406030204" pitchFamily="18" charset="0"/>
                        </a:rPr>
                        <m:t> </m:t>
                      </m:r>
                      <m:r>
                        <a:rPr lang="es-MX" i="1">
                          <a:solidFill>
                            <a:srgbClr val="000000"/>
                          </a:solidFill>
                          <a:latin typeface="Cambria Math" panose="02040503050406030204" pitchFamily="18" charset="0"/>
                        </a:rPr>
                        <m:t>𝑍</m:t>
                      </m:r>
                      <m:r>
                        <a:rPr lang="es-MX" i="1">
                          <a:solidFill>
                            <a:srgbClr val="000000"/>
                          </a:solidFill>
                          <a:latin typeface="Cambria Math" panose="02040503050406030204" pitchFamily="18" charset="0"/>
                        </a:rPr>
                        <m:t>=1.4&lt;</m:t>
                      </m:r>
                      <m:sSub>
                        <m:sSubPr>
                          <m:ctrlPr>
                            <a:rPr lang="es-MX" i="1">
                              <a:solidFill>
                                <a:srgbClr val="000000"/>
                              </a:solidFill>
                              <a:latin typeface="Cambria Math" panose="02040503050406030204" pitchFamily="18" charset="0"/>
                            </a:rPr>
                          </m:ctrlPr>
                        </m:sSubPr>
                        <m:e>
                          <m:r>
                            <a:rPr lang="es-MX" i="1">
                              <a:solidFill>
                                <a:srgbClr val="000000"/>
                              </a:solidFill>
                              <a:latin typeface="Cambria Math" panose="02040503050406030204" pitchFamily="18" charset="0"/>
                            </a:rPr>
                            <m:t>𝑍</m:t>
                          </m:r>
                        </m:e>
                        <m:sub>
                          <m:r>
                            <a:rPr lang="es-MX" i="1">
                              <a:solidFill>
                                <a:srgbClr val="000000"/>
                              </a:solidFill>
                              <a:latin typeface="Cambria Math" panose="02040503050406030204" pitchFamily="18" charset="0"/>
                            </a:rPr>
                            <m:t>0.05</m:t>
                          </m:r>
                        </m:sub>
                      </m:sSub>
                      <m:r>
                        <a:rPr lang="es-MX" i="1">
                          <a:solidFill>
                            <a:srgbClr val="000000"/>
                          </a:solidFill>
                          <a:latin typeface="Cambria Math" panose="02040503050406030204" pitchFamily="18" charset="0"/>
                        </a:rPr>
                        <m:t>=1.645⇒</m:t>
                      </m:r>
                    </m:oMath>
                    <m:oMath xmlns:m="http://schemas.openxmlformats.org/officeDocument/2006/math">
                      <m:r>
                        <m:rPr>
                          <m:nor/>
                        </m:rPr>
                        <a:rPr lang="es-MX" i="0">
                          <a:solidFill>
                            <a:srgbClr val="000000"/>
                          </a:solidFill>
                          <a:latin typeface="Cambria Math" panose="02040503050406030204" pitchFamily="18" charset="0"/>
                        </a:rPr>
                        <m:t>No</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se</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rechaza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la</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hipotesis</m:t>
                      </m:r>
                      <m:r>
                        <m:rPr>
                          <m:nor/>
                        </m:rPr>
                        <a:rPr lang="es-MX" i="0">
                          <a:solidFill>
                            <a:srgbClr val="000000"/>
                          </a:solidFill>
                          <a:latin typeface="Cambria Math" panose="02040503050406030204" pitchFamily="18" charset="0"/>
                        </a:rPr>
                        <m:t> </m:t>
                      </m:r>
                      <m:r>
                        <m:rPr>
                          <m:nor/>
                        </m:rPr>
                        <a:rPr lang="es-MX" i="0">
                          <a:solidFill>
                            <a:srgbClr val="000000"/>
                          </a:solidFill>
                          <a:latin typeface="Cambria Math" panose="02040503050406030204" pitchFamily="18" charset="0"/>
                        </a:rPr>
                        <m:t>nula</m:t>
                      </m:r>
                      <m:r>
                        <m:rPr>
                          <m:nor/>
                        </m:rPr>
                        <a:rPr lang="es-MX" i="0">
                          <a:solidFill>
                            <a:srgbClr val="000000"/>
                          </a:solidFill>
                          <a:latin typeface="Cambria Math" panose="02040503050406030204" pitchFamily="18" charset="0"/>
                        </a:rPr>
                        <m:t>.</m:t>
                      </m:r>
                    </m:oMath>
                  </m:oMathPara>
                </a14:m>
                <a:endParaRPr lang="es-MX"/>
              </a:p>
            </p:txBody>
          </p:sp>
        </mc:Choice>
        <mc:Fallback xmlns="">
          <p:sp>
            <p:nvSpPr>
              <p:cNvPr id="95269" name="Object 16"/>
              <p:cNvSpPr txBox="1">
                <a:spLocks noRot="1" noChangeAspect="1" noMove="1" noResize="1" noEditPoints="1" noAdjustHandles="1" noChangeArrowheads="1" noChangeShapeType="1" noTextEdit="1"/>
              </p:cNvSpPr>
              <p:nvPr/>
            </p:nvSpPr>
            <p:spPr bwMode="auto">
              <a:xfrm>
                <a:off x="5000625" y="5786438"/>
                <a:ext cx="2413000" cy="571500"/>
              </a:xfrm>
              <a:prstGeom prst="rect">
                <a:avLst/>
              </a:prstGeom>
              <a:blipFill>
                <a:blip r:embed="rId14"/>
                <a:stretch>
                  <a:fillRect/>
                </a:stretch>
              </a:blipFill>
              <a:ln>
                <a:noFill/>
              </a:ln>
              <a:effectLst/>
            </p:spPr>
            <p:txBody>
              <a:bodyPr/>
              <a:lstStyle/>
              <a:p>
                <a:r>
                  <a:rPr lang="es-MX">
                    <a:noFill/>
                  </a:rPr>
                  <a:t> </a:t>
                </a:r>
              </a:p>
            </p:txBody>
          </p:sp>
        </mc:Fallback>
      </mc:AlternateContent>
      <p:sp>
        <p:nvSpPr>
          <p:cNvPr id="2" name="Marcador de número de diapositiva 1">
            <a:extLst>
              <a:ext uri="{FF2B5EF4-FFF2-40B4-BE49-F238E27FC236}">
                <a16:creationId xmlns:a16="http://schemas.microsoft.com/office/drawing/2014/main" xmlns="" id="{B48269A2-63A4-47FF-B5D0-3DECE3C4E808}"/>
              </a:ext>
            </a:extLst>
          </p:cNvPr>
          <p:cNvSpPr>
            <a:spLocks noGrp="1"/>
          </p:cNvSpPr>
          <p:nvPr>
            <p:ph type="sldNum" sz="quarter" idx="12"/>
          </p:nvPr>
        </p:nvSpPr>
        <p:spPr/>
        <p:txBody>
          <a:bodyPr/>
          <a:lstStyle/>
          <a:p>
            <a:pPr>
              <a:defRPr/>
            </a:pPr>
            <a:fld id="{B853B906-A380-4D10-92C1-BB9F366D5D6D}" type="slidenum">
              <a:rPr lang="es-ES" smtClean="0"/>
              <a:pPr>
                <a:defRPr/>
              </a:pPr>
              <a:t>88</a:t>
            </a:fld>
            <a:endParaRPr lang="es-E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9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6260" name="11 Grupo"/>
          <p:cNvGrpSpPr>
            <a:grpSpLocks/>
          </p:cNvGrpSpPr>
          <p:nvPr/>
        </p:nvGrpSpPr>
        <p:grpSpPr bwMode="auto">
          <a:xfrm>
            <a:off x="2786063" y="6072188"/>
            <a:ext cx="6215062" cy="635000"/>
            <a:chOff x="357158" y="6072206"/>
            <a:chExt cx="6215090" cy="634189"/>
          </a:xfrm>
        </p:grpSpPr>
        <p:sp>
          <p:nvSpPr>
            <p:cNvPr id="96266"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6267" name="13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2 Explosión 2"/>
          <p:cNvSpPr/>
          <p:nvPr/>
        </p:nvSpPr>
        <p:spPr>
          <a:xfrm>
            <a:off x="182563" y="830263"/>
            <a:ext cx="5040312" cy="3368675"/>
          </a:xfrm>
          <a:prstGeom prst="irregularSeal2">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 name="28 Explosión 2"/>
          <p:cNvSpPr/>
          <p:nvPr/>
        </p:nvSpPr>
        <p:spPr>
          <a:xfrm>
            <a:off x="1328738" y="620713"/>
            <a:ext cx="5040312" cy="3368675"/>
          </a:xfrm>
          <a:prstGeom prst="irregularSeal2">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 name="29 Explosión 2"/>
          <p:cNvSpPr/>
          <p:nvPr/>
        </p:nvSpPr>
        <p:spPr>
          <a:xfrm>
            <a:off x="2411413" y="931863"/>
            <a:ext cx="5040312" cy="3368675"/>
          </a:xfrm>
          <a:prstGeom prst="irregularSeal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 name="31 Explosión 2"/>
          <p:cNvSpPr/>
          <p:nvPr/>
        </p:nvSpPr>
        <p:spPr>
          <a:xfrm>
            <a:off x="2786063" y="1628775"/>
            <a:ext cx="5040312" cy="336867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5 Rectángulo"/>
          <p:cNvSpPr/>
          <p:nvPr/>
        </p:nvSpPr>
        <p:spPr>
          <a:xfrm>
            <a:off x="1772359" y="2420526"/>
            <a:ext cx="5824030" cy="2800767"/>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s-MX" sz="8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r>
              <a:rPr lang="es-MX" sz="8800" dirty="0">
                <a:ln w="18415" cmpd="sng">
                  <a:solidFill>
                    <a:srgbClr val="FFFFFF"/>
                  </a:solidFill>
                  <a:prstDash val="solid"/>
                </a:ln>
                <a:solidFill>
                  <a:srgbClr val="FFFFFF"/>
                </a:solidFill>
                <a:effectLst>
                  <a:outerShdw blurRad="63500" dir="3600000" algn="tl" rotWithShape="0">
                    <a:srgbClr val="000000">
                      <a:alpha val="70000"/>
                    </a:srgbClr>
                  </a:outerShdw>
                </a:effectLst>
              </a:rPr>
              <a:t>Muchas</a:t>
            </a:r>
            <a:r>
              <a:rPr lang="es-MX" sz="8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p>
          <a:p>
            <a:pPr algn="ctr">
              <a:defRPr/>
            </a:pPr>
            <a:r>
              <a:rPr lang="es-MX" sz="8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Gracias!</a:t>
            </a:r>
          </a:p>
        </p:txBody>
      </p:sp>
      <p:sp>
        <p:nvSpPr>
          <p:cNvPr id="2" name="Marcador de número de diapositiva 1">
            <a:extLst>
              <a:ext uri="{FF2B5EF4-FFF2-40B4-BE49-F238E27FC236}">
                <a16:creationId xmlns:a16="http://schemas.microsoft.com/office/drawing/2014/main" xmlns="" id="{C9C45725-BE31-4D7A-8D8D-3F3E1E0283D7}"/>
              </a:ext>
            </a:extLst>
          </p:cNvPr>
          <p:cNvSpPr>
            <a:spLocks noGrp="1"/>
          </p:cNvSpPr>
          <p:nvPr>
            <p:ph type="sldNum" sz="quarter" idx="12"/>
          </p:nvPr>
        </p:nvSpPr>
        <p:spPr/>
        <p:txBody>
          <a:bodyPr/>
          <a:lstStyle/>
          <a:p>
            <a:pPr>
              <a:defRPr/>
            </a:pPr>
            <a:fld id="{B853B906-A380-4D10-92C1-BB9F366D5D6D}" type="slidenum">
              <a:rPr lang="es-ES" smtClean="0"/>
              <a:pPr>
                <a:defRPr/>
              </a:pPr>
              <a:t>89</a:t>
            </a:fld>
            <a:endParaRPr lang="es-E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6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85750"/>
            <a:ext cx="8588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286000" y="214313"/>
            <a:ext cx="4572000" cy="830262"/>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solidFill>
                <a:schemeClr val="accent2">
                  <a:lumMod val="50000"/>
                </a:schemeClr>
              </a:solidFill>
            </a:endParaRPr>
          </a:p>
        </p:txBody>
      </p:sp>
      <p:grpSp>
        <p:nvGrpSpPr>
          <p:cNvPr id="14340" name="8 Grupo"/>
          <p:cNvGrpSpPr>
            <a:grpSpLocks/>
          </p:cNvGrpSpPr>
          <p:nvPr/>
        </p:nvGrpSpPr>
        <p:grpSpPr bwMode="auto">
          <a:xfrm>
            <a:off x="2786063" y="6072188"/>
            <a:ext cx="6215062" cy="635000"/>
            <a:chOff x="357158" y="6072206"/>
            <a:chExt cx="6215090" cy="634189"/>
          </a:xfrm>
        </p:grpSpPr>
        <p:sp>
          <p:nvSpPr>
            <p:cNvPr id="14388" name="9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14389" name="10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 name="8 Tabla"/>
          <p:cNvGraphicFramePr>
            <a:graphicFrameLocks noGrp="1"/>
          </p:cNvGraphicFramePr>
          <p:nvPr/>
        </p:nvGraphicFramePr>
        <p:xfrm>
          <a:off x="285750" y="1785938"/>
          <a:ext cx="8643938" cy="2925936"/>
        </p:xfrm>
        <a:graphic>
          <a:graphicData uri="http://schemas.openxmlformats.org/drawingml/2006/table">
            <a:tbl>
              <a:tblPr firstRow="1" bandRow="1">
                <a:tableStyleId>{5C22544A-7EE6-4342-B048-85BDC9FD1C3A}</a:tableStyleId>
              </a:tblPr>
              <a:tblGrid>
                <a:gridCol w="6715126">
                  <a:extLst>
                    <a:ext uri="{9D8B030D-6E8A-4147-A177-3AD203B41FA5}">
                      <a16:colId xmlns:a16="http://schemas.microsoft.com/office/drawing/2014/main" xmlns="" val="20000"/>
                    </a:ext>
                  </a:extLst>
                </a:gridCol>
                <a:gridCol w="642937">
                  <a:extLst>
                    <a:ext uri="{9D8B030D-6E8A-4147-A177-3AD203B41FA5}">
                      <a16:colId xmlns:a16="http://schemas.microsoft.com/office/drawing/2014/main" xmlns="" val="20001"/>
                    </a:ext>
                  </a:extLst>
                </a:gridCol>
                <a:gridCol w="642937">
                  <a:extLst>
                    <a:ext uri="{9D8B030D-6E8A-4147-A177-3AD203B41FA5}">
                      <a16:colId xmlns:a16="http://schemas.microsoft.com/office/drawing/2014/main" xmlns="" val="20002"/>
                    </a:ext>
                  </a:extLst>
                </a:gridCol>
                <a:gridCol w="642938">
                  <a:extLst>
                    <a:ext uri="{9D8B030D-6E8A-4147-A177-3AD203B41FA5}">
                      <a16:colId xmlns:a16="http://schemas.microsoft.com/office/drawing/2014/main" xmlns="" val="20003"/>
                    </a:ext>
                  </a:extLst>
                </a:gridCol>
              </a:tblGrid>
              <a:tr h="365720">
                <a:tc>
                  <a:txBody>
                    <a:bodyPr/>
                    <a:lstStyle/>
                    <a:p>
                      <a:r>
                        <a:rPr lang="es-ES" sz="1800" dirty="0"/>
                        <a:t>Términos y</a:t>
                      </a:r>
                      <a:r>
                        <a:rPr lang="es-ES" sz="1800" baseline="0" dirty="0"/>
                        <a:t> </a:t>
                      </a:r>
                      <a:r>
                        <a:rPr lang="es-ES" sz="1800" dirty="0"/>
                        <a:t>Conceptos</a:t>
                      </a:r>
                    </a:p>
                  </a:txBody>
                  <a:tcPr marL="91439" marR="91439" marT="45711" marB="45711"/>
                </a:tc>
                <a:tc>
                  <a:txBody>
                    <a:bodyPr/>
                    <a:lstStyle/>
                    <a:p>
                      <a:r>
                        <a:rPr lang="es-ES" sz="1800" dirty="0"/>
                        <a:t>A</a:t>
                      </a:r>
                    </a:p>
                  </a:txBody>
                  <a:tcPr marL="91439" marR="91439" marT="45711" marB="45711"/>
                </a:tc>
                <a:tc>
                  <a:txBody>
                    <a:bodyPr/>
                    <a:lstStyle/>
                    <a:p>
                      <a:r>
                        <a:rPr lang="es-ES" sz="1800" dirty="0"/>
                        <a:t>M</a:t>
                      </a:r>
                    </a:p>
                  </a:txBody>
                  <a:tcPr marL="91439" marR="91439" marT="45711" marB="45711"/>
                </a:tc>
                <a:tc>
                  <a:txBody>
                    <a:bodyPr/>
                    <a:lstStyle/>
                    <a:p>
                      <a:r>
                        <a:rPr lang="es-ES" sz="1800" dirty="0"/>
                        <a:t>N</a:t>
                      </a:r>
                    </a:p>
                  </a:txBody>
                  <a:tcPr marL="91439" marR="91439" marT="45711" marB="45711"/>
                </a:tc>
                <a:extLst>
                  <a:ext uri="{0D108BD9-81ED-4DB2-BD59-A6C34878D82A}">
                    <a16:rowId xmlns:a16="http://schemas.microsoft.com/office/drawing/2014/main" xmlns="" val="10000"/>
                  </a:ext>
                </a:extLst>
              </a:tr>
              <a:tr h="365720">
                <a:tc>
                  <a:txBody>
                    <a:bodyPr/>
                    <a:lstStyle/>
                    <a:p>
                      <a:r>
                        <a:rPr lang="es-ES" sz="1800" dirty="0"/>
                        <a:t>Plan</a:t>
                      </a:r>
                      <a:r>
                        <a:rPr lang="es-ES" sz="1800" baseline="0" dirty="0"/>
                        <a:t> de muestreo</a:t>
                      </a:r>
                      <a:endParaRPr lang="es-ES" sz="1800" dirty="0"/>
                    </a:p>
                  </a:txBody>
                  <a:tcPr marL="91439" marR="91439" marT="45711" marB="45711"/>
                </a:tc>
                <a:tc>
                  <a:txBody>
                    <a:bodyPr/>
                    <a:lstStyle/>
                    <a:p>
                      <a:endParaRPr lang="es-ES" sz="1800" dirty="0"/>
                    </a:p>
                  </a:txBody>
                  <a:tcPr marL="91439" marR="91439" marT="45711" marB="45711"/>
                </a:tc>
                <a:tc>
                  <a:txBody>
                    <a:bodyPr/>
                    <a:lstStyle/>
                    <a:p>
                      <a:r>
                        <a:rPr lang="es-ES" sz="1800" dirty="0"/>
                        <a:t>255</a:t>
                      </a:r>
                    </a:p>
                  </a:txBody>
                  <a:tcPr marL="91439" marR="91439" marT="45711" marB="45711"/>
                </a:tc>
                <a:tc>
                  <a:txBody>
                    <a:bodyPr/>
                    <a:lstStyle/>
                    <a:p>
                      <a:endParaRPr lang="es-ES" sz="1800" dirty="0"/>
                    </a:p>
                  </a:txBody>
                  <a:tcPr marL="91439" marR="91439" marT="45711" marB="45711"/>
                </a:tc>
                <a:extLst>
                  <a:ext uri="{0D108BD9-81ED-4DB2-BD59-A6C34878D82A}">
                    <a16:rowId xmlns:a16="http://schemas.microsoft.com/office/drawing/2014/main" xmlns="" val="10001"/>
                  </a:ext>
                </a:extLst>
              </a:tr>
              <a:tr h="365720">
                <a:tc>
                  <a:txBody>
                    <a:bodyPr/>
                    <a:lstStyle/>
                    <a:p>
                      <a:r>
                        <a:rPr lang="es-ES" sz="1800" dirty="0"/>
                        <a:t>Estudio observacional</a:t>
                      </a:r>
                    </a:p>
                  </a:txBody>
                  <a:tcPr marL="91439" marR="91439" marT="45711" marB="45711"/>
                </a:tc>
                <a:tc>
                  <a:txBody>
                    <a:bodyPr/>
                    <a:lstStyle/>
                    <a:p>
                      <a:endParaRPr lang="es-ES" sz="1800" dirty="0"/>
                    </a:p>
                  </a:txBody>
                  <a:tcPr marL="91439" marR="91439" marT="45711" marB="45711"/>
                </a:tc>
                <a:tc>
                  <a:txBody>
                    <a:bodyPr/>
                    <a:lstStyle/>
                    <a:p>
                      <a:r>
                        <a:rPr lang="es-ES" sz="1800" dirty="0"/>
                        <a:t>256</a:t>
                      </a:r>
                    </a:p>
                  </a:txBody>
                  <a:tcPr marL="91439" marR="91439" marT="45711" marB="45711"/>
                </a:tc>
                <a:tc>
                  <a:txBody>
                    <a:bodyPr/>
                    <a:lstStyle/>
                    <a:p>
                      <a:endParaRPr lang="es-ES" sz="1800" dirty="0"/>
                    </a:p>
                  </a:txBody>
                  <a:tcPr marL="91439" marR="91439" marT="45711" marB="45711"/>
                </a:tc>
                <a:extLst>
                  <a:ext uri="{0D108BD9-81ED-4DB2-BD59-A6C34878D82A}">
                    <a16:rowId xmlns:a16="http://schemas.microsoft.com/office/drawing/2014/main" xmlns="" val="10002"/>
                  </a:ext>
                </a:extLst>
              </a:tr>
              <a:tr h="365720">
                <a:tc>
                  <a:txBody>
                    <a:bodyPr/>
                    <a:lstStyle/>
                    <a:p>
                      <a:r>
                        <a:rPr lang="es-ES" sz="1800" dirty="0"/>
                        <a:t>Estudio experimental</a:t>
                      </a:r>
                    </a:p>
                  </a:txBody>
                  <a:tcPr marL="91439" marR="91439" marT="45711" marB="45711"/>
                </a:tc>
                <a:tc>
                  <a:txBody>
                    <a:bodyPr/>
                    <a:lstStyle/>
                    <a:p>
                      <a:endParaRPr lang="es-ES" sz="1800" dirty="0"/>
                    </a:p>
                  </a:txBody>
                  <a:tcPr marL="91439" marR="91439" marT="45711" marB="45711"/>
                </a:tc>
                <a:tc>
                  <a:txBody>
                    <a:bodyPr/>
                    <a:lstStyle/>
                    <a:p>
                      <a:r>
                        <a:rPr lang="es-ES" sz="1800" dirty="0"/>
                        <a:t>257</a:t>
                      </a:r>
                    </a:p>
                  </a:txBody>
                  <a:tcPr marL="91439" marR="91439" marT="45711" marB="45711"/>
                </a:tc>
                <a:tc>
                  <a:txBody>
                    <a:bodyPr/>
                    <a:lstStyle/>
                    <a:p>
                      <a:endParaRPr lang="es-ES" sz="1800" dirty="0"/>
                    </a:p>
                  </a:txBody>
                  <a:tcPr marL="91439" marR="91439" marT="45711" marB="45711"/>
                </a:tc>
                <a:extLst>
                  <a:ext uri="{0D108BD9-81ED-4DB2-BD59-A6C34878D82A}">
                    <a16:rowId xmlns:a16="http://schemas.microsoft.com/office/drawing/2014/main" xmlns="" val="10003"/>
                  </a:ext>
                </a:extLst>
              </a:tr>
              <a:tr h="365720">
                <a:tc>
                  <a:txBody>
                    <a:bodyPr/>
                    <a:lstStyle/>
                    <a:p>
                      <a:pPr marL="0" algn="l" rtl="0" eaLnBrk="1" latinLnBrk="0" hangingPunct="1"/>
                      <a:r>
                        <a:rPr kumimoji="0" lang="es-ES" sz="1800" kern="1200" dirty="0">
                          <a:solidFill>
                            <a:schemeClr val="dk1"/>
                          </a:solidFill>
                          <a:latin typeface="+mn-lt"/>
                          <a:ea typeface="+mn-ea"/>
                          <a:cs typeface="+mn-cs"/>
                        </a:rPr>
                        <a:t>MAS de una población finita</a:t>
                      </a:r>
                    </a:p>
                  </a:txBody>
                  <a:tcPr marL="91439" marR="91439" marT="45711" marB="45711"/>
                </a:tc>
                <a:tc>
                  <a:txBody>
                    <a:bodyPr/>
                    <a:lstStyle/>
                    <a:p>
                      <a:r>
                        <a:rPr lang="es-ES" sz="1800" dirty="0"/>
                        <a:t>260</a:t>
                      </a:r>
                    </a:p>
                  </a:txBody>
                  <a:tcPr marL="91439" marR="91439" marT="45711" marB="45711"/>
                </a:tc>
                <a:tc>
                  <a:txBody>
                    <a:bodyPr/>
                    <a:lstStyle/>
                    <a:p>
                      <a:endParaRPr lang="es-ES" sz="1800" dirty="0"/>
                    </a:p>
                  </a:txBody>
                  <a:tcPr marL="91439" marR="91439" marT="45711" marB="45711"/>
                </a:tc>
                <a:tc>
                  <a:txBody>
                    <a:bodyPr/>
                    <a:lstStyle/>
                    <a:p>
                      <a:endParaRPr lang="es-ES" sz="1800" dirty="0"/>
                    </a:p>
                  </a:txBody>
                  <a:tcPr marL="91439" marR="91439" marT="45711" marB="45711"/>
                </a:tc>
                <a:extLst>
                  <a:ext uri="{0D108BD9-81ED-4DB2-BD59-A6C34878D82A}">
                    <a16:rowId xmlns:a16="http://schemas.microsoft.com/office/drawing/2014/main" xmlns="" val="10004"/>
                  </a:ext>
                </a:extLst>
              </a:tr>
              <a:tr h="365720">
                <a:tc>
                  <a:txBody>
                    <a:bodyPr/>
                    <a:lstStyle/>
                    <a:p>
                      <a:r>
                        <a:rPr lang="es-ES" sz="1800" dirty="0"/>
                        <a:t>MAS de una población infinita</a:t>
                      </a:r>
                    </a:p>
                  </a:txBody>
                  <a:tcPr marL="91439" marR="91439" marT="45711" marB="45711"/>
                </a:tc>
                <a:tc>
                  <a:txBody>
                    <a:bodyPr/>
                    <a:lstStyle/>
                    <a:p>
                      <a:r>
                        <a:rPr lang="es-ES" sz="1800" dirty="0"/>
                        <a:t>261</a:t>
                      </a:r>
                    </a:p>
                  </a:txBody>
                  <a:tcPr marL="91439" marR="91439" marT="45711" marB="45711"/>
                </a:tc>
                <a:tc>
                  <a:txBody>
                    <a:bodyPr/>
                    <a:lstStyle/>
                    <a:p>
                      <a:endParaRPr lang="es-ES" sz="1800"/>
                    </a:p>
                  </a:txBody>
                  <a:tcPr marL="91439" marR="91439" marT="45711" marB="45711"/>
                </a:tc>
                <a:tc>
                  <a:txBody>
                    <a:bodyPr/>
                    <a:lstStyle/>
                    <a:p>
                      <a:endParaRPr lang="es-ES" sz="1800"/>
                    </a:p>
                  </a:txBody>
                  <a:tcPr marL="91439" marR="91439" marT="45711" marB="45711"/>
                </a:tc>
                <a:extLst>
                  <a:ext uri="{0D108BD9-81ED-4DB2-BD59-A6C34878D82A}">
                    <a16:rowId xmlns:a16="http://schemas.microsoft.com/office/drawing/2014/main" xmlns="" val="10005"/>
                  </a:ext>
                </a:extLst>
              </a:tr>
              <a:tr h="365720">
                <a:tc>
                  <a:txBody>
                    <a:bodyPr/>
                    <a:lstStyle/>
                    <a:p>
                      <a:r>
                        <a:rPr lang="es-ES" sz="1800" dirty="0"/>
                        <a:t>Parámetro</a:t>
                      </a:r>
                    </a:p>
                  </a:txBody>
                  <a:tcPr marL="91439" marR="91439" marT="45711" marB="45711"/>
                </a:tc>
                <a:tc>
                  <a:txBody>
                    <a:bodyPr/>
                    <a:lstStyle/>
                    <a:p>
                      <a:r>
                        <a:rPr lang="es-ES" sz="1800" dirty="0"/>
                        <a:t>258</a:t>
                      </a:r>
                    </a:p>
                  </a:txBody>
                  <a:tcPr marL="91439" marR="91439" marT="45711" marB="45711"/>
                </a:tc>
                <a:tc>
                  <a:txBody>
                    <a:bodyPr/>
                    <a:lstStyle/>
                    <a:p>
                      <a:r>
                        <a:rPr lang="es-ES" sz="1800" dirty="0"/>
                        <a:t>255</a:t>
                      </a:r>
                    </a:p>
                  </a:txBody>
                  <a:tcPr marL="91439" marR="91439" marT="45711" marB="45711"/>
                </a:tc>
                <a:tc>
                  <a:txBody>
                    <a:bodyPr/>
                    <a:lstStyle/>
                    <a:p>
                      <a:endParaRPr lang="es-ES" sz="1800"/>
                    </a:p>
                  </a:txBody>
                  <a:tcPr marL="91439" marR="91439" marT="45711" marB="45711"/>
                </a:tc>
                <a:extLst>
                  <a:ext uri="{0D108BD9-81ED-4DB2-BD59-A6C34878D82A}">
                    <a16:rowId xmlns:a16="http://schemas.microsoft.com/office/drawing/2014/main" xmlns="" val="10006"/>
                  </a:ext>
                </a:extLst>
              </a:tr>
              <a:tr h="365720">
                <a:tc>
                  <a:txBody>
                    <a:bodyPr/>
                    <a:lstStyle/>
                    <a:p>
                      <a:r>
                        <a:rPr lang="es-ES" sz="1800" dirty="0"/>
                        <a:t>Estadístico</a:t>
                      </a:r>
                    </a:p>
                  </a:txBody>
                  <a:tcPr marL="91439" marR="91439" marT="45711" marB="45711"/>
                </a:tc>
                <a:tc>
                  <a:txBody>
                    <a:bodyPr/>
                    <a:lstStyle/>
                    <a:p>
                      <a:r>
                        <a:rPr lang="es-ES" sz="1800" dirty="0"/>
                        <a:t>264</a:t>
                      </a:r>
                    </a:p>
                  </a:txBody>
                  <a:tcPr marL="91439" marR="91439" marT="45711" marB="45711"/>
                </a:tc>
                <a:tc>
                  <a:txBody>
                    <a:bodyPr/>
                    <a:lstStyle/>
                    <a:p>
                      <a:r>
                        <a:rPr lang="es-ES" sz="1800" dirty="0"/>
                        <a:t>260</a:t>
                      </a:r>
                    </a:p>
                  </a:txBody>
                  <a:tcPr marL="91439" marR="91439" marT="45711" marB="45711"/>
                </a:tc>
                <a:tc>
                  <a:txBody>
                    <a:bodyPr/>
                    <a:lstStyle/>
                    <a:p>
                      <a:endParaRPr lang="es-ES" sz="1800" dirty="0"/>
                    </a:p>
                  </a:txBody>
                  <a:tcPr marL="91439" marR="91439" marT="45711" marB="45711"/>
                </a:tc>
                <a:extLst>
                  <a:ext uri="{0D108BD9-81ED-4DB2-BD59-A6C34878D82A}">
                    <a16:rowId xmlns:a16="http://schemas.microsoft.com/office/drawing/2014/main" xmlns="" val="10007"/>
                  </a:ext>
                </a:extLst>
              </a:tr>
            </a:tbl>
          </a:graphicData>
        </a:graphic>
      </p:graphicFrame>
      <p:sp>
        <p:nvSpPr>
          <p:cNvPr id="2" name="Marcador de número de diapositiva 1">
            <a:extLst>
              <a:ext uri="{FF2B5EF4-FFF2-40B4-BE49-F238E27FC236}">
                <a16:creationId xmlns:a16="http://schemas.microsoft.com/office/drawing/2014/main" xmlns="" id="{34338139-F5D0-46F6-B65E-236ED4D20C9A}"/>
              </a:ext>
            </a:extLst>
          </p:cNvPr>
          <p:cNvSpPr>
            <a:spLocks noGrp="1"/>
          </p:cNvSpPr>
          <p:nvPr>
            <p:ph type="sldNum" sz="quarter" idx="12"/>
          </p:nvPr>
        </p:nvSpPr>
        <p:spPr/>
        <p:txBody>
          <a:bodyPr/>
          <a:lstStyle/>
          <a:p>
            <a:pPr>
              <a:defRPr/>
            </a:pPr>
            <a:fld id="{B853B906-A380-4D10-92C1-BB9F366D5D6D}" type="slidenum">
              <a:rPr lang="es-ES" smtClean="0"/>
              <a:pPr>
                <a:defRPr/>
              </a:pPr>
              <a:t>9</a:t>
            </a:fld>
            <a:endParaRPr lang="es-E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9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6260" name="11 Grupo"/>
          <p:cNvGrpSpPr>
            <a:grpSpLocks/>
          </p:cNvGrpSpPr>
          <p:nvPr/>
        </p:nvGrpSpPr>
        <p:grpSpPr bwMode="auto">
          <a:xfrm>
            <a:off x="2786063" y="6072188"/>
            <a:ext cx="6215062" cy="635000"/>
            <a:chOff x="357158" y="6072206"/>
            <a:chExt cx="6215090" cy="634189"/>
          </a:xfrm>
        </p:grpSpPr>
        <p:sp>
          <p:nvSpPr>
            <p:cNvPr id="96266"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6267" name="13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C9C45725-BE31-4D7A-8D8D-3F3E1E0283D7}"/>
              </a:ext>
            </a:extLst>
          </p:cNvPr>
          <p:cNvSpPr>
            <a:spLocks noGrp="1"/>
          </p:cNvSpPr>
          <p:nvPr>
            <p:ph type="sldNum" sz="quarter" idx="12"/>
          </p:nvPr>
        </p:nvSpPr>
        <p:spPr/>
        <p:txBody>
          <a:bodyPr/>
          <a:lstStyle/>
          <a:p>
            <a:pPr>
              <a:defRPr/>
            </a:pPr>
            <a:fld id="{B853B906-A380-4D10-92C1-BB9F366D5D6D}" type="slidenum">
              <a:rPr lang="es-ES" smtClean="0"/>
              <a:pPr>
                <a:defRPr/>
              </a:pPr>
              <a:t>90</a:t>
            </a:fld>
            <a:endParaRPr lang="es-ES"/>
          </a:p>
        </p:txBody>
      </p:sp>
      <p:sp>
        <p:nvSpPr>
          <p:cNvPr id="4" name="Rectángulo 3">
            <a:extLst>
              <a:ext uri="{FF2B5EF4-FFF2-40B4-BE49-F238E27FC236}">
                <a16:creationId xmlns:a16="http://schemas.microsoft.com/office/drawing/2014/main" xmlns="" id="{A99D69C6-0F6C-4ACB-B115-16CA30FA1BDD}"/>
              </a:ext>
            </a:extLst>
          </p:cNvPr>
          <p:cNvSpPr/>
          <p:nvPr/>
        </p:nvSpPr>
        <p:spPr>
          <a:xfrm>
            <a:off x="158848" y="1102577"/>
            <a:ext cx="8488265" cy="378565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Bibliografía </a:t>
            </a:r>
          </a:p>
          <a:p>
            <a:pPr algn="just"/>
            <a:endParaRPr lang="es-MX" sz="1200" dirty="0">
              <a:solidFill>
                <a:srgbClr val="990000"/>
              </a:solidFill>
              <a:latin typeface="Arial" panose="020B0604020202020204" pitchFamily="34" charset="0"/>
              <a:cs typeface="Arial" panose="020B0604020202020204" pitchFamily="34" charset="0"/>
            </a:endParaRPr>
          </a:p>
          <a:p>
            <a:pPr algn="just"/>
            <a:r>
              <a:rPr lang="es-MX" sz="1600" dirty="0">
                <a:solidFill>
                  <a:srgbClr val="000000"/>
                </a:solidFill>
                <a:latin typeface="Arial" panose="020B0604020202020204" pitchFamily="34" charset="0"/>
                <a:cs typeface="Arial" panose="020B0604020202020204" pitchFamily="34" charset="0"/>
              </a:rPr>
              <a:t>CANAVOS, G. (1988)</a:t>
            </a:r>
            <a:r>
              <a:rPr lang="es-MX" sz="1600" i="1" dirty="0">
                <a:solidFill>
                  <a:srgbClr val="000000"/>
                </a:solidFill>
                <a:latin typeface="Arial" panose="020B0604020202020204" pitchFamily="34" charset="0"/>
                <a:cs typeface="Arial" panose="020B0604020202020204" pitchFamily="34" charset="0"/>
              </a:rPr>
              <a:t> Probabilidad y Estadística. Aplicaciones y Métodos</a:t>
            </a:r>
            <a:r>
              <a:rPr lang="es-MX" sz="1600" dirty="0">
                <a:solidFill>
                  <a:srgbClr val="000000"/>
                </a:solidFill>
                <a:latin typeface="Arial" panose="020B0604020202020204" pitchFamily="34" charset="0"/>
                <a:cs typeface="Arial" panose="020B0604020202020204" pitchFamily="34" charset="0"/>
              </a:rPr>
              <a:t>. México: McGraw-Hill.</a:t>
            </a:r>
          </a:p>
          <a:p>
            <a:pPr algn="just"/>
            <a:r>
              <a:rPr lang="es-MX" sz="1600" dirty="0">
                <a:solidFill>
                  <a:srgbClr val="000000"/>
                </a:solidFill>
                <a:latin typeface="Arial" panose="020B0604020202020204" pitchFamily="34" charset="0"/>
                <a:cs typeface="Arial" panose="020B0604020202020204" pitchFamily="34" charset="0"/>
              </a:rPr>
              <a:t>DURA PEIRÓ, J. M. y LÓPEZ CUÑAT, J.M. (1992) </a:t>
            </a:r>
            <a:r>
              <a:rPr lang="es-MX" sz="1600" i="1" dirty="0">
                <a:solidFill>
                  <a:srgbClr val="000000"/>
                </a:solidFill>
                <a:latin typeface="Arial" panose="020B0604020202020204" pitchFamily="34" charset="0"/>
                <a:cs typeface="Arial" panose="020B0604020202020204" pitchFamily="34" charset="0"/>
              </a:rPr>
              <a:t>Fundamentos de Estadística. Estadística Descriptiva y Modelos Probabilísticos para la Inferencia</a:t>
            </a:r>
            <a:r>
              <a:rPr lang="es-MX" sz="1600" dirty="0">
                <a:solidFill>
                  <a:srgbClr val="000000"/>
                </a:solidFill>
                <a:latin typeface="Arial" panose="020B0604020202020204" pitchFamily="34" charset="0"/>
                <a:cs typeface="Arial" panose="020B0604020202020204" pitchFamily="34" charset="0"/>
              </a:rPr>
              <a:t>. Madrid: Ariel Editorial.</a:t>
            </a:r>
          </a:p>
          <a:p>
            <a:pPr algn="just"/>
            <a:r>
              <a:rPr lang="es-MX" sz="1600" dirty="0">
                <a:solidFill>
                  <a:srgbClr val="000000"/>
                </a:solidFill>
                <a:latin typeface="Arial" panose="020B0604020202020204" pitchFamily="34" charset="0"/>
                <a:cs typeface="Arial" panose="020B0604020202020204" pitchFamily="34" charset="0"/>
              </a:rPr>
              <a:t>ESCUDER, R. y SANTIAGO, J. (1995)</a:t>
            </a:r>
            <a:r>
              <a:rPr lang="es-MX" sz="1600" i="1" dirty="0">
                <a:solidFill>
                  <a:srgbClr val="000000"/>
                </a:solidFill>
                <a:latin typeface="Arial" panose="020B0604020202020204" pitchFamily="34" charset="0"/>
                <a:cs typeface="Arial" panose="020B0604020202020204" pitchFamily="34" charset="0"/>
              </a:rPr>
              <a:t> Estadística aplicada. Economía y Ciencias Sociales.</a:t>
            </a:r>
            <a:r>
              <a:rPr lang="es-MX" sz="1600" dirty="0">
                <a:solidFill>
                  <a:srgbClr val="000000"/>
                </a:solidFill>
                <a:latin typeface="Arial" panose="020B0604020202020204" pitchFamily="34" charset="0"/>
                <a:cs typeface="Arial" panose="020B0604020202020204" pitchFamily="34" charset="0"/>
              </a:rPr>
              <a:t> Valencia: Tirant lo Blanch.</a:t>
            </a:r>
          </a:p>
          <a:p>
            <a:pPr algn="just"/>
            <a:r>
              <a:rPr lang="es-MX" sz="1600" dirty="0">
                <a:solidFill>
                  <a:srgbClr val="000000"/>
                </a:solidFill>
                <a:latin typeface="Arial" panose="020B0604020202020204" pitchFamily="34" charset="0"/>
                <a:cs typeface="Arial" panose="020B0604020202020204" pitchFamily="34" charset="0"/>
              </a:rPr>
              <a:t>FREEDMAN, D., et al. (1991) </a:t>
            </a:r>
            <a:r>
              <a:rPr lang="es-MX" sz="1600" i="1" dirty="0">
                <a:solidFill>
                  <a:srgbClr val="000000"/>
                </a:solidFill>
                <a:latin typeface="Arial" panose="020B0604020202020204" pitchFamily="34" charset="0"/>
                <a:cs typeface="Arial" panose="020B0604020202020204" pitchFamily="34" charset="0"/>
              </a:rPr>
              <a:t>Estadística.</a:t>
            </a:r>
            <a:r>
              <a:rPr lang="es-MX" sz="1600" dirty="0">
                <a:solidFill>
                  <a:srgbClr val="000000"/>
                </a:solidFill>
                <a:latin typeface="Arial" panose="020B0604020202020204" pitchFamily="34" charset="0"/>
                <a:cs typeface="Arial" panose="020B0604020202020204" pitchFamily="34" charset="0"/>
              </a:rPr>
              <a:t> Barcelona: A. Bosch Ed.</a:t>
            </a:r>
          </a:p>
          <a:p>
            <a:pPr algn="just"/>
            <a:r>
              <a:rPr lang="es-MX" sz="1600" dirty="0">
                <a:solidFill>
                  <a:srgbClr val="000000"/>
                </a:solidFill>
                <a:latin typeface="Arial" panose="020B0604020202020204" pitchFamily="34" charset="0"/>
                <a:cs typeface="Arial" panose="020B0604020202020204" pitchFamily="34" charset="0"/>
              </a:rPr>
              <a:t>FREIXA, M., et al. (1992) </a:t>
            </a:r>
            <a:r>
              <a:rPr lang="es-MX" sz="1600" i="1" dirty="0">
                <a:solidFill>
                  <a:srgbClr val="000000"/>
                </a:solidFill>
                <a:latin typeface="Arial" panose="020B0604020202020204" pitchFamily="34" charset="0"/>
                <a:cs typeface="Arial" panose="020B0604020202020204" pitchFamily="34" charset="0"/>
              </a:rPr>
              <a:t>Análisis exploratorio de datos: Nuevas técnicas estadísticas</a:t>
            </a:r>
            <a:r>
              <a:rPr lang="es-MX" sz="1600" dirty="0">
                <a:solidFill>
                  <a:srgbClr val="000000"/>
                </a:solidFill>
                <a:latin typeface="Arial" panose="020B0604020202020204" pitchFamily="34" charset="0"/>
                <a:cs typeface="Arial" panose="020B0604020202020204" pitchFamily="34" charset="0"/>
              </a:rPr>
              <a:t>. Barcelona: PPU.</a:t>
            </a:r>
          </a:p>
          <a:p>
            <a:pPr algn="just"/>
            <a:r>
              <a:rPr lang="es-MX" sz="1600" dirty="0">
                <a:solidFill>
                  <a:srgbClr val="000000"/>
                </a:solidFill>
                <a:latin typeface="Arial" panose="020B0604020202020204" pitchFamily="34" charset="0"/>
                <a:cs typeface="Arial" panose="020B0604020202020204" pitchFamily="34" charset="0"/>
              </a:rPr>
              <a:t>GUJARATI, D. (1997) </a:t>
            </a:r>
            <a:r>
              <a:rPr lang="es-MX" sz="1600" i="1" dirty="0">
                <a:solidFill>
                  <a:srgbClr val="000000"/>
                </a:solidFill>
                <a:latin typeface="Arial" panose="020B0604020202020204" pitchFamily="34" charset="0"/>
                <a:cs typeface="Arial" panose="020B0604020202020204" pitchFamily="34" charset="0"/>
              </a:rPr>
              <a:t>Econometría Básica.</a:t>
            </a:r>
            <a:r>
              <a:rPr lang="es-MX" sz="1600" dirty="0">
                <a:solidFill>
                  <a:srgbClr val="000000"/>
                </a:solidFill>
                <a:latin typeface="Arial" panose="020B0604020202020204" pitchFamily="34" charset="0"/>
                <a:cs typeface="Arial" panose="020B0604020202020204" pitchFamily="34" charset="0"/>
              </a:rPr>
              <a:t> Bogotá: McGraw-Hill.</a:t>
            </a:r>
          </a:p>
          <a:p>
            <a:pPr algn="just"/>
            <a:r>
              <a:rPr lang="es-MX" sz="1600" dirty="0">
                <a:solidFill>
                  <a:srgbClr val="000000"/>
                </a:solidFill>
                <a:latin typeface="Arial" panose="020B0604020202020204" pitchFamily="34" charset="0"/>
                <a:cs typeface="Arial" panose="020B0604020202020204" pitchFamily="34" charset="0"/>
              </a:rPr>
              <a:t>KMENTA, J (1980) </a:t>
            </a:r>
            <a:r>
              <a:rPr lang="es-MX" sz="1600" i="1" dirty="0">
                <a:solidFill>
                  <a:srgbClr val="000000"/>
                </a:solidFill>
                <a:latin typeface="Arial" panose="020B0604020202020204" pitchFamily="34" charset="0"/>
                <a:cs typeface="Arial" panose="020B0604020202020204" pitchFamily="34" charset="0"/>
              </a:rPr>
              <a:t>Elementos de Econometría.</a:t>
            </a:r>
            <a:r>
              <a:rPr lang="es-MX" sz="1600" dirty="0">
                <a:solidFill>
                  <a:srgbClr val="000000"/>
                </a:solidFill>
                <a:latin typeface="Arial" panose="020B0604020202020204" pitchFamily="34" charset="0"/>
                <a:cs typeface="Arial" panose="020B0604020202020204" pitchFamily="34" charset="0"/>
              </a:rPr>
              <a:t> Barcelona: Vicens Universidad.</a:t>
            </a:r>
          </a:p>
          <a:p>
            <a:pPr algn="just"/>
            <a:r>
              <a:rPr lang="es-MX" sz="1600" dirty="0">
                <a:solidFill>
                  <a:srgbClr val="000000"/>
                </a:solidFill>
                <a:latin typeface="Arial" panose="020B0604020202020204" pitchFamily="34" charset="0"/>
                <a:cs typeface="Arial" panose="020B0604020202020204" pitchFamily="34" charset="0"/>
              </a:rPr>
              <a:t>MARTÍN PLIEGO, F. (1994) </a:t>
            </a:r>
            <a:r>
              <a:rPr lang="es-MX" sz="1600" i="1" dirty="0">
                <a:solidFill>
                  <a:srgbClr val="000000"/>
                </a:solidFill>
                <a:latin typeface="Arial" panose="020B0604020202020204" pitchFamily="34" charset="0"/>
                <a:cs typeface="Arial" panose="020B0604020202020204" pitchFamily="34" charset="0"/>
              </a:rPr>
              <a:t>Introducción a la Estadística Económica y Empresarial</a:t>
            </a:r>
            <a:r>
              <a:rPr lang="es-MX" sz="1600" dirty="0">
                <a:solidFill>
                  <a:srgbClr val="000000"/>
                </a:solidFill>
                <a:latin typeface="Arial" panose="020B0604020202020204" pitchFamily="34" charset="0"/>
                <a:cs typeface="Arial" panose="020B0604020202020204" pitchFamily="34" charset="0"/>
              </a:rPr>
              <a:t>. (Teoría y Práctica) Madrid: AC.</a:t>
            </a:r>
          </a:p>
        </p:txBody>
      </p:sp>
    </p:spTree>
    <p:extLst>
      <p:ext uri="{BB962C8B-B14F-4D97-AF65-F5344CB8AC3E}">
        <p14:creationId xmlns:p14="http://schemas.microsoft.com/office/powerpoint/2010/main" val="130058866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9 Imagen" descr="logo a color UAE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42875"/>
            <a:ext cx="858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p:nvSpPr>
        <p:spPr>
          <a:xfrm>
            <a:off x="1928813" y="0"/>
            <a:ext cx="4572000" cy="830263"/>
          </a:xfrm>
          <a:prstGeom prst="rect">
            <a:avLst/>
          </a:prstGeom>
        </p:spPr>
        <p:txBody>
          <a:bodyPr>
            <a:spAutoFit/>
          </a:bodyPr>
          <a:lstStyle/>
          <a:p>
            <a:pPr algn="ctr">
              <a:defRPr/>
            </a:pPr>
            <a:r>
              <a:rPr lang="es-CO" dirty="0">
                <a:solidFill>
                  <a:schemeClr val="accent2">
                    <a:lumMod val="50000"/>
                  </a:schemeClr>
                </a:solidFill>
                <a:latin typeface="Franklin Gothic Book" pitchFamily="34" charset="0"/>
              </a:rPr>
              <a:t>Universidad Autónoma de Estado de México</a:t>
            </a:r>
          </a:p>
          <a:p>
            <a:pPr algn="ctr">
              <a:defRPr/>
            </a:pPr>
            <a:r>
              <a:rPr lang="es-CO" sz="1600" dirty="0">
                <a:solidFill>
                  <a:schemeClr val="accent2">
                    <a:lumMod val="50000"/>
                  </a:schemeClr>
                </a:solidFill>
                <a:latin typeface="Franklin Gothic Book" pitchFamily="34" charset="0"/>
              </a:rPr>
              <a:t>Facultad de Economía</a:t>
            </a:r>
          </a:p>
          <a:p>
            <a:pPr algn="ctr">
              <a:defRPr/>
            </a:pPr>
            <a:r>
              <a:rPr lang="es-CO" sz="1400" dirty="0">
                <a:solidFill>
                  <a:schemeClr val="accent2">
                    <a:lumMod val="50000"/>
                  </a:schemeClr>
                </a:solidFill>
                <a:latin typeface="Franklin Gothic Book" pitchFamily="34" charset="0"/>
              </a:rPr>
              <a:t>Licenciatura en Economía</a:t>
            </a:r>
            <a:endParaRPr lang="es-ES" dirty="0"/>
          </a:p>
        </p:txBody>
      </p:sp>
      <p:grpSp>
        <p:nvGrpSpPr>
          <p:cNvPr id="96260" name="11 Grupo"/>
          <p:cNvGrpSpPr>
            <a:grpSpLocks/>
          </p:cNvGrpSpPr>
          <p:nvPr/>
        </p:nvGrpSpPr>
        <p:grpSpPr bwMode="auto">
          <a:xfrm>
            <a:off x="2786063" y="6072188"/>
            <a:ext cx="6215062" cy="635000"/>
            <a:chOff x="357158" y="6072206"/>
            <a:chExt cx="6215090" cy="634189"/>
          </a:xfrm>
        </p:grpSpPr>
        <p:sp>
          <p:nvSpPr>
            <p:cNvPr id="96266" name="12 Rectángulo"/>
            <p:cNvSpPr>
              <a:spLocks noChangeArrowheads="1"/>
            </p:cNvSpPr>
            <p:nvPr/>
          </p:nvSpPr>
          <p:spPr bwMode="auto">
            <a:xfrm>
              <a:off x="1285852" y="6429396"/>
              <a:ext cx="5286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O" altLang="es-MX" sz="1200" b="1"/>
                <a:t>Material didáctico: visual elaborado por Fidelmar Sandoval Durán</a:t>
              </a:r>
            </a:p>
          </p:txBody>
        </p:sp>
        <p:pic>
          <p:nvPicPr>
            <p:cNvPr id="96267" name="13 Imagen" descr="logomi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158" y="6072206"/>
              <a:ext cx="844358" cy="62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Marcador de número de diapositiva 1">
            <a:extLst>
              <a:ext uri="{FF2B5EF4-FFF2-40B4-BE49-F238E27FC236}">
                <a16:creationId xmlns:a16="http://schemas.microsoft.com/office/drawing/2014/main" xmlns="" id="{C9C45725-BE31-4D7A-8D8D-3F3E1E0283D7}"/>
              </a:ext>
            </a:extLst>
          </p:cNvPr>
          <p:cNvSpPr>
            <a:spLocks noGrp="1"/>
          </p:cNvSpPr>
          <p:nvPr>
            <p:ph type="sldNum" sz="quarter" idx="12"/>
          </p:nvPr>
        </p:nvSpPr>
        <p:spPr/>
        <p:txBody>
          <a:bodyPr/>
          <a:lstStyle/>
          <a:p>
            <a:pPr>
              <a:defRPr/>
            </a:pPr>
            <a:fld id="{B853B906-A380-4D10-92C1-BB9F366D5D6D}" type="slidenum">
              <a:rPr lang="es-ES" smtClean="0"/>
              <a:pPr>
                <a:defRPr/>
              </a:pPr>
              <a:t>91</a:t>
            </a:fld>
            <a:endParaRPr lang="es-ES"/>
          </a:p>
        </p:txBody>
      </p:sp>
      <p:sp>
        <p:nvSpPr>
          <p:cNvPr id="4" name="Rectángulo 3">
            <a:extLst>
              <a:ext uri="{FF2B5EF4-FFF2-40B4-BE49-F238E27FC236}">
                <a16:creationId xmlns:a16="http://schemas.microsoft.com/office/drawing/2014/main" xmlns="" id="{A99D69C6-0F6C-4ACB-B115-16CA30FA1BDD}"/>
              </a:ext>
            </a:extLst>
          </p:cNvPr>
          <p:cNvSpPr/>
          <p:nvPr/>
        </p:nvSpPr>
        <p:spPr>
          <a:xfrm>
            <a:off x="323528" y="1456520"/>
            <a:ext cx="8208912" cy="1815882"/>
          </a:xfrm>
          <a:prstGeom prst="rect">
            <a:avLst/>
          </a:prstGeom>
        </p:spPr>
        <p:txBody>
          <a:bodyPr wrap="square">
            <a:spAutoFit/>
          </a:bodyPr>
          <a:lstStyle/>
          <a:p>
            <a:pPr algn="just"/>
            <a:r>
              <a:rPr lang="es-MX" sz="1600" dirty="0">
                <a:solidFill>
                  <a:srgbClr val="000000"/>
                </a:solidFill>
                <a:latin typeface="Arial" panose="020B0604020202020204" pitchFamily="34" charset="0"/>
                <a:cs typeface="Arial" panose="020B0604020202020204" pitchFamily="34" charset="0"/>
              </a:rPr>
              <a:t>MENDENHALL, W., et al. (1994) Estadística Matemática con Aplicaciones. México: Grupo Editorial Iberoamérica.</a:t>
            </a:r>
          </a:p>
          <a:p>
            <a:pPr algn="just"/>
            <a:r>
              <a:rPr lang="es-MX" sz="1600" dirty="0">
                <a:solidFill>
                  <a:srgbClr val="000000"/>
                </a:solidFill>
                <a:latin typeface="Arial" panose="020B0604020202020204" pitchFamily="34" charset="0"/>
                <a:cs typeface="Arial" panose="020B0604020202020204" pitchFamily="34" charset="0"/>
              </a:rPr>
              <a:t>MONTIEL, A.M., RIUS, F. y BARÓN, F.J. (1997) Elementos Básicos de Estadística Económica y Empresarial. Madrid: Prentice Hall.</a:t>
            </a:r>
          </a:p>
          <a:p>
            <a:pPr algn="just"/>
            <a:r>
              <a:rPr lang="es-MX" sz="1600" dirty="0">
                <a:solidFill>
                  <a:srgbClr val="000000"/>
                </a:solidFill>
                <a:latin typeface="Arial" panose="020B0604020202020204" pitchFamily="34" charset="0"/>
                <a:cs typeface="Arial" panose="020B0604020202020204" pitchFamily="34" charset="0"/>
              </a:rPr>
              <a:t>NEWBOLD, P. (1996) Estadística para los negocios y la economía. Madrid: Prentice Hall.</a:t>
            </a:r>
          </a:p>
          <a:p>
            <a:pPr algn="just"/>
            <a:r>
              <a:rPr lang="es-MX" sz="1600" dirty="0">
                <a:solidFill>
                  <a:srgbClr val="000000"/>
                </a:solidFill>
                <a:latin typeface="Arial" panose="020B0604020202020204" pitchFamily="34" charset="0"/>
                <a:cs typeface="Arial" panose="020B0604020202020204" pitchFamily="34" charset="0"/>
              </a:rPr>
              <a:t>TANUR, J. (1992) La Estadística, una Guía de lo Desconocido. Madrid: Alianza Editorial.</a:t>
            </a:r>
          </a:p>
        </p:txBody>
      </p:sp>
    </p:spTree>
    <p:extLst>
      <p:ext uri="{BB962C8B-B14F-4D97-AF65-F5344CB8AC3E}">
        <p14:creationId xmlns:p14="http://schemas.microsoft.com/office/powerpoint/2010/main" val="27432625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3.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4.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Concourse</Template>
  <TotalTime>5002</TotalTime>
  <Words>7774</Words>
  <Application>Microsoft Office PowerPoint</Application>
  <PresentationFormat>Presentación en pantalla (4:3)</PresentationFormat>
  <Paragraphs>2009</Paragraphs>
  <Slides>91</Slides>
  <Notes>2</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91</vt:i4>
      </vt:variant>
    </vt:vector>
  </HeadingPairs>
  <TitlesOfParts>
    <vt:vector size="102" baseType="lpstr">
      <vt:lpstr>Arial</vt:lpstr>
      <vt:lpstr>Calibri</vt:lpstr>
      <vt:lpstr>Cambria Math</vt:lpstr>
      <vt:lpstr>Franklin Gothic Book</vt:lpstr>
      <vt:lpstr>Lucida Sans Unicode</vt:lpstr>
      <vt:lpstr>Verdana</vt:lpstr>
      <vt:lpstr>Wingdings</vt:lpstr>
      <vt:lpstr>Wingdings 2</vt:lpstr>
      <vt:lpstr>Wingdings 3</vt:lpstr>
      <vt:lpstr>Concurrencia</vt:lpstr>
      <vt:lpstr>Edraw</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Fidelmar</dc:creator>
  <cp:lastModifiedBy>Fidelmar SAndp</cp:lastModifiedBy>
  <cp:revision>89</cp:revision>
  <dcterms:created xsi:type="dcterms:W3CDTF">2010-08-13T15:08:44Z</dcterms:created>
  <dcterms:modified xsi:type="dcterms:W3CDTF">2019-09-30T18:33:56Z</dcterms:modified>
</cp:coreProperties>
</file>