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9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86" r:id="rId14"/>
    <p:sldId id="287" r:id="rId15"/>
    <p:sldId id="288" r:id="rId16"/>
    <p:sldId id="289" r:id="rId17"/>
    <p:sldId id="290" r:id="rId18"/>
    <p:sldId id="267" r:id="rId19"/>
    <p:sldId id="269" r:id="rId20"/>
    <p:sldId id="268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81" r:id="rId30"/>
    <p:sldId id="278" r:id="rId31"/>
    <p:sldId id="279" r:id="rId32"/>
    <p:sldId id="280" r:id="rId33"/>
    <p:sldId id="282" r:id="rId34"/>
    <p:sldId id="283" r:id="rId35"/>
    <p:sldId id="284" r:id="rId36"/>
    <p:sldId id="285" r:id="rId37"/>
    <p:sldId id="292" r:id="rId38"/>
    <p:sldId id="291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EADDAC-4830-4A96-AE4A-8F5F47B44977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55D57548-542D-46CC-A5B9-1D6CC2DD59CB}">
      <dgm:prSet phldrT="[Texto]"/>
      <dgm:spPr/>
      <dgm:t>
        <a:bodyPr/>
        <a:lstStyle/>
        <a:p>
          <a:r>
            <a:rPr lang="es-MX" dirty="0" smtClean="0"/>
            <a:t>Compartidos</a:t>
          </a:r>
          <a:endParaRPr lang="es-MX" dirty="0"/>
        </a:p>
      </dgm:t>
    </dgm:pt>
    <dgm:pt modelId="{F9BA0DD8-37B0-4606-A1B7-32DCF8E45205}" type="parTrans" cxnId="{E0296618-D4CF-46D1-898C-FF6ED78BFBA4}">
      <dgm:prSet/>
      <dgm:spPr/>
      <dgm:t>
        <a:bodyPr/>
        <a:lstStyle/>
        <a:p>
          <a:endParaRPr lang="es-MX"/>
        </a:p>
      </dgm:t>
    </dgm:pt>
    <dgm:pt modelId="{7BCB71F7-CACE-4C32-9419-20869FE76164}" type="sibTrans" cxnId="{E0296618-D4CF-46D1-898C-FF6ED78BFBA4}">
      <dgm:prSet/>
      <dgm:spPr/>
      <dgm:t>
        <a:bodyPr/>
        <a:lstStyle/>
        <a:p>
          <a:endParaRPr lang="es-MX"/>
        </a:p>
      </dgm:t>
    </dgm:pt>
    <dgm:pt modelId="{94552349-153C-4F98-9716-9C3856C17F4B}">
      <dgm:prSet phldrT="[Texto]"/>
      <dgm:spPr/>
      <dgm:t>
        <a:bodyPr/>
        <a:lstStyle/>
        <a:p>
          <a:r>
            <a:rPr lang="es-MX" dirty="0" smtClean="0"/>
            <a:t>Virtuales</a:t>
          </a:r>
          <a:endParaRPr lang="es-MX" dirty="0"/>
        </a:p>
      </dgm:t>
    </dgm:pt>
    <dgm:pt modelId="{6097435F-53CD-41FF-90EB-06D89C0BF69E}" type="parTrans" cxnId="{0C1E4B95-0477-4C34-B9E5-CE5220C7C02E}">
      <dgm:prSet/>
      <dgm:spPr/>
      <dgm:t>
        <a:bodyPr/>
        <a:lstStyle/>
        <a:p>
          <a:endParaRPr lang="es-MX"/>
        </a:p>
      </dgm:t>
    </dgm:pt>
    <dgm:pt modelId="{769B474B-AEA9-4572-B744-1EBA2D824679}" type="sibTrans" cxnId="{0C1E4B95-0477-4C34-B9E5-CE5220C7C02E}">
      <dgm:prSet/>
      <dgm:spPr/>
      <dgm:t>
        <a:bodyPr/>
        <a:lstStyle/>
        <a:p>
          <a:endParaRPr lang="es-MX"/>
        </a:p>
      </dgm:t>
    </dgm:pt>
    <dgm:pt modelId="{C7E1EBBD-1AAD-4C0D-BBDE-583DD9BA86A6}">
      <dgm:prSet phldrT="[Texto]"/>
      <dgm:spPr/>
      <dgm:t>
        <a:bodyPr/>
        <a:lstStyle/>
        <a:p>
          <a:r>
            <a:rPr lang="es-MX" dirty="0" smtClean="0"/>
            <a:t>Dedicados</a:t>
          </a:r>
          <a:endParaRPr lang="es-MX" dirty="0"/>
        </a:p>
      </dgm:t>
    </dgm:pt>
    <dgm:pt modelId="{0CC75B46-9603-431D-8090-8CFA4D9BAC5A}" type="parTrans" cxnId="{4B307D36-DF1F-4594-B187-7BADA736D7C1}">
      <dgm:prSet/>
      <dgm:spPr/>
      <dgm:t>
        <a:bodyPr/>
        <a:lstStyle/>
        <a:p>
          <a:endParaRPr lang="es-MX"/>
        </a:p>
      </dgm:t>
    </dgm:pt>
    <dgm:pt modelId="{35D11E9B-2D6B-4FFA-899F-E1EBE755F9EB}" type="sibTrans" cxnId="{4B307D36-DF1F-4594-B187-7BADA736D7C1}">
      <dgm:prSet/>
      <dgm:spPr/>
      <dgm:t>
        <a:bodyPr/>
        <a:lstStyle/>
        <a:p>
          <a:endParaRPr lang="es-MX"/>
        </a:p>
      </dgm:t>
    </dgm:pt>
    <dgm:pt modelId="{BCADC6C2-D245-481D-8320-C457CB8B1DBE}" type="pres">
      <dgm:prSet presAssocID="{C2EADDAC-4830-4A96-AE4A-8F5F47B44977}" presName="compositeShape" presStyleCnt="0">
        <dgm:presLayoutVars>
          <dgm:chMax val="7"/>
          <dgm:dir/>
          <dgm:resizeHandles val="exact"/>
        </dgm:presLayoutVars>
      </dgm:prSet>
      <dgm:spPr/>
    </dgm:pt>
    <dgm:pt modelId="{B625010F-9046-4518-BA79-37326A36A77C}" type="pres">
      <dgm:prSet presAssocID="{55D57548-542D-46CC-A5B9-1D6CC2DD59CB}" presName="circ1" presStyleLbl="vennNode1" presStyleIdx="0" presStyleCnt="3"/>
      <dgm:spPr/>
      <dgm:t>
        <a:bodyPr/>
        <a:lstStyle/>
        <a:p>
          <a:endParaRPr lang="es-MX"/>
        </a:p>
      </dgm:t>
    </dgm:pt>
    <dgm:pt modelId="{EBD216DB-8A3E-474C-80E9-F8DC1BF24E26}" type="pres">
      <dgm:prSet presAssocID="{55D57548-542D-46CC-A5B9-1D6CC2DD59C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759B6F-7A02-4138-9BA9-6F00B2F38EBA}" type="pres">
      <dgm:prSet presAssocID="{94552349-153C-4F98-9716-9C3856C17F4B}" presName="circ2" presStyleLbl="vennNode1" presStyleIdx="1" presStyleCnt="3"/>
      <dgm:spPr/>
      <dgm:t>
        <a:bodyPr/>
        <a:lstStyle/>
        <a:p>
          <a:endParaRPr lang="es-MX"/>
        </a:p>
      </dgm:t>
    </dgm:pt>
    <dgm:pt modelId="{339BE9F6-BC2B-4AD0-BE5B-41E1EA625D92}" type="pres">
      <dgm:prSet presAssocID="{94552349-153C-4F98-9716-9C3856C17F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CE874B-6821-42AC-9DC4-E3115D6001D3}" type="pres">
      <dgm:prSet presAssocID="{C7E1EBBD-1AAD-4C0D-BBDE-583DD9BA86A6}" presName="circ3" presStyleLbl="vennNode1" presStyleIdx="2" presStyleCnt="3"/>
      <dgm:spPr/>
      <dgm:t>
        <a:bodyPr/>
        <a:lstStyle/>
        <a:p>
          <a:endParaRPr lang="es-MX"/>
        </a:p>
      </dgm:t>
    </dgm:pt>
    <dgm:pt modelId="{000F1D4E-2F8D-42DD-8D47-24B4007943F3}" type="pres">
      <dgm:prSet presAssocID="{C7E1EBBD-1AAD-4C0D-BBDE-583DD9BA86A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16D3FF-E51C-4240-BF82-239F228F22D5}" type="presOf" srcId="{55D57548-542D-46CC-A5B9-1D6CC2DD59CB}" destId="{B625010F-9046-4518-BA79-37326A36A77C}" srcOrd="0" destOrd="0" presId="urn:microsoft.com/office/officeart/2005/8/layout/venn1"/>
    <dgm:cxn modelId="{26443C52-820D-4C1F-8D91-441148E0CE0F}" type="presOf" srcId="{C7E1EBBD-1AAD-4C0D-BBDE-583DD9BA86A6}" destId="{BCCE874B-6821-42AC-9DC4-E3115D6001D3}" srcOrd="0" destOrd="0" presId="urn:microsoft.com/office/officeart/2005/8/layout/venn1"/>
    <dgm:cxn modelId="{0C1E4B95-0477-4C34-B9E5-CE5220C7C02E}" srcId="{C2EADDAC-4830-4A96-AE4A-8F5F47B44977}" destId="{94552349-153C-4F98-9716-9C3856C17F4B}" srcOrd="1" destOrd="0" parTransId="{6097435F-53CD-41FF-90EB-06D89C0BF69E}" sibTransId="{769B474B-AEA9-4572-B744-1EBA2D824679}"/>
    <dgm:cxn modelId="{2FEA9290-0F24-48A3-9449-8F3F7EC3CC17}" type="presOf" srcId="{55D57548-542D-46CC-A5B9-1D6CC2DD59CB}" destId="{EBD216DB-8A3E-474C-80E9-F8DC1BF24E26}" srcOrd="1" destOrd="0" presId="urn:microsoft.com/office/officeart/2005/8/layout/venn1"/>
    <dgm:cxn modelId="{233C86A2-F06B-420D-87E0-160CE93A7C45}" type="presOf" srcId="{C2EADDAC-4830-4A96-AE4A-8F5F47B44977}" destId="{BCADC6C2-D245-481D-8320-C457CB8B1DBE}" srcOrd="0" destOrd="0" presId="urn:microsoft.com/office/officeart/2005/8/layout/venn1"/>
    <dgm:cxn modelId="{E419FEF4-1C94-43F4-A6AF-27A1D96F2BE4}" type="presOf" srcId="{94552349-153C-4F98-9716-9C3856C17F4B}" destId="{339BE9F6-BC2B-4AD0-BE5B-41E1EA625D92}" srcOrd="1" destOrd="0" presId="urn:microsoft.com/office/officeart/2005/8/layout/venn1"/>
    <dgm:cxn modelId="{913444B3-8CAE-4A16-95E7-0E65ECC572CC}" type="presOf" srcId="{C7E1EBBD-1AAD-4C0D-BBDE-583DD9BA86A6}" destId="{000F1D4E-2F8D-42DD-8D47-24B4007943F3}" srcOrd="1" destOrd="0" presId="urn:microsoft.com/office/officeart/2005/8/layout/venn1"/>
    <dgm:cxn modelId="{E0296618-D4CF-46D1-898C-FF6ED78BFBA4}" srcId="{C2EADDAC-4830-4A96-AE4A-8F5F47B44977}" destId="{55D57548-542D-46CC-A5B9-1D6CC2DD59CB}" srcOrd="0" destOrd="0" parTransId="{F9BA0DD8-37B0-4606-A1B7-32DCF8E45205}" sibTransId="{7BCB71F7-CACE-4C32-9419-20869FE76164}"/>
    <dgm:cxn modelId="{4B307D36-DF1F-4594-B187-7BADA736D7C1}" srcId="{C2EADDAC-4830-4A96-AE4A-8F5F47B44977}" destId="{C7E1EBBD-1AAD-4C0D-BBDE-583DD9BA86A6}" srcOrd="2" destOrd="0" parTransId="{0CC75B46-9603-431D-8090-8CFA4D9BAC5A}" sibTransId="{35D11E9B-2D6B-4FFA-899F-E1EBE755F9EB}"/>
    <dgm:cxn modelId="{A65D8BF4-24DD-4985-B65A-7A63C07EE2D0}" type="presOf" srcId="{94552349-153C-4F98-9716-9C3856C17F4B}" destId="{83759B6F-7A02-4138-9BA9-6F00B2F38EBA}" srcOrd="0" destOrd="0" presId="urn:microsoft.com/office/officeart/2005/8/layout/venn1"/>
    <dgm:cxn modelId="{BC7E219B-1ABE-4062-8A74-C198074BF16F}" type="presParOf" srcId="{BCADC6C2-D245-481D-8320-C457CB8B1DBE}" destId="{B625010F-9046-4518-BA79-37326A36A77C}" srcOrd="0" destOrd="0" presId="urn:microsoft.com/office/officeart/2005/8/layout/venn1"/>
    <dgm:cxn modelId="{11A2A0B4-6160-45EA-9919-3D271D09ED74}" type="presParOf" srcId="{BCADC6C2-D245-481D-8320-C457CB8B1DBE}" destId="{EBD216DB-8A3E-474C-80E9-F8DC1BF24E26}" srcOrd="1" destOrd="0" presId="urn:microsoft.com/office/officeart/2005/8/layout/venn1"/>
    <dgm:cxn modelId="{74B10D20-E9E6-4E1E-9244-F187E99F3394}" type="presParOf" srcId="{BCADC6C2-D245-481D-8320-C457CB8B1DBE}" destId="{83759B6F-7A02-4138-9BA9-6F00B2F38EBA}" srcOrd="2" destOrd="0" presId="urn:microsoft.com/office/officeart/2005/8/layout/venn1"/>
    <dgm:cxn modelId="{81CD4C7B-D0BD-4ED6-A367-A91D0CC6E0C1}" type="presParOf" srcId="{BCADC6C2-D245-481D-8320-C457CB8B1DBE}" destId="{339BE9F6-BC2B-4AD0-BE5B-41E1EA625D92}" srcOrd="3" destOrd="0" presId="urn:microsoft.com/office/officeart/2005/8/layout/venn1"/>
    <dgm:cxn modelId="{720604B8-EE9F-4257-9C90-37F684663628}" type="presParOf" srcId="{BCADC6C2-D245-481D-8320-C457CB8B1DBE}" destId="{BCCE874B-6821-42AC-9DC4-E3115D6001D3}" srcOrd="4" destOrd="0" presId="urn:microsoft.com/office/officeart/2005/8/layout/venn1"/>
    <dgm:cxn modelId="{7E1A73AB-6331-44BE-9901-5385C6BDDF19}" type="presParOf" srcId="{BCADC6C2-D245-481D-8320-C457CB8B1DBE}" destId="{000F1D4E-2F8D-42DD-8D47-24B4007943F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25010F-9046-4518-BA79-37326A36A77C}">
      <dsp:nvSpPr>
        <dsp:cNvPr id="0" name=""/>
        <dsp:cNvSpPr/>
      </dsp:nvSpPr>
      <dsp:spPr>
        <a:xfrm>
          <a:off x="2988331" y="58506"/>
          <a:ext cx="2808312" cy="280831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Compartidos</a:t>
          </a:r>
          <a:endParaRPr lang="es-MX" sz="3100" kern="1200" dirty="0"/>
        </a:p>
      </dsp:txBody>
      <dsp:txXfrm>
        <a:off x="3362773" y="549961"/>
        <a:ext cx="2059428" cy="1263740"/>
      </dsp:txXfrm>
    </dsp:sp>
    <dsp:sp modelId="{83759B6F-7A02-4138-9BA9-6F00B2F38EBA}">
      <dsp:nvSpPr>
        <dsp:cNvPr id="0" name=""/>
        <dsp:cNvSpPr/>
      </dsp:nvSpPr>
      <dsp:spPr>
        <a:xfrm>
          <a:off x="4001664" y="1813701"/>
          <a:ext cx="2808312" cy="2808312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Virtuales</a:t>
          </a:r>
          <a:endParaRPr lang="es-MX" sz="3100" kern="1200" dirty="0"/>
        </a:p>
      </dsp:txBody>
      <dsp:txXfrm>
        <a:off x="4860540" y="2539182"/>
        <a:ext cx="1684987" cy="1544571"/>
      </dsp:txXfrm>
    </dsp:sp>
    <dsp:sp modelId="{BCCE874B-6821-42AC-9DC4-E3115D6001D3}">
      <dsp:nvSpPr>
        <dsp:cNvPr id="0" name=""/>
        <dsp:cNvSpPr/>
      </dsp:nvSpPr>
      <dsp:spPr>
        <a:xfrm>
          <a:off x="1974999" y="1813701"/>
          <a:ext cx="2808312" cy="2808312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Dedicados</a:t>
          </a:r>
          <a:endParaRPr lang="es-MX" sz="3100" kern="1200" dirty="0"/>
        </a:p>
      </dsp:txBody>
      <dsp:txXfrm>
        <a:off x="2239448" y="2539182"/>
        <a:ext cx="1684987" cy="1544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D686F-9134-46D6-BF61-74B9CA07DB53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0D1A3-092E-49B0-A084-4CB1D47B7A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25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1A3-092E-49B0-A084-4CB1D47B7A8D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9947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464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09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065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011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1210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0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074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390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855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777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741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3B51-8B95-4F6A-A331-F2331FD1D8D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7040-7F55-4133-BF90-4FB356113F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563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hyperlink" Target="http://2.bp.blogspot.com/-4gUBsFL7DeU/VWyVmRKXYDI/AAAAAAAABQQ/NcCl11m0kqo/s320/ded.jpg" TargetMode="External"/><Relationship Id="rId4" Type="http://schemas.openxmlformats.org/officeDocument/2006/relationships/hyperlink" Target="http://3.bp.blogspot.com/-4MskTBL0uoI/VWyVp9Byu6I/AAAAAAAABQY/fsQ82DSvJQY/s1600/com.p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ibrary.org/books/OL26458950M/OS_X_Mavericks_portable_genius" TargetMode="External"/><Relationship Id="rId2" Type="http://schemas.openxmlformats.org/officeDocument/2006/relationships/hyperlink" Target="https://openlibrary.org/authors/OL3356697A/Dwight_Spivey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6" y="44624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Universidad Autónoma del  Estado de México</a:t>
            </a:r>
            <a:endParaRPr lang="es-MX" sz="3200" b="1" dirty="0"/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539552" y="1052736"/>
            <a:ext cx="8424936" cy="13681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3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</a:t>
            </a: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Valle de México</a:t>
            </a:r>
          </a:p>
          <a:p>
            <a:pPr algn="ctr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Ingeniería en Computación</a:t>
            </a:r>
          </a:p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2420888"/>
            <a:ext cx="90364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</a:p>
          <a:p>
            <a:pPr algn="ctr"/>
            <a:endParaRPr lang="es-MX" sz="3200" dirty="0"/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Operativos</a:t>
            </a:r>
          </a:p>
          <a:p>
            <a:pPr algn="ctr"/>
            <a:endPara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Administrador de Dispositivos</a:t>
            </a:r>
          </a:p>
          <a:p>
            <a:pPr algn="ctr"/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800" dirty="0">
                <a:solidFill>
                  <a:srgbClr val="000000"/>
                </a:solidFill>
              </a:rPr>
              <a:t>		</a:t>
            </a:r>
            <a:endParaRPr lang="es-MX" sz="2800" dirty="0" smtClean="0">
              <a:solidFill>
                <a:srgbClr val="000000"/>
              </a:solidFill>
            </a:endParaRPr>
          </a:p>
          <a:p>
            <a:pPr algn="ctr"/>
            <a:endParaRPr lang="es-MX" sz="2800" dirty="0" smtClean="0">
              <a:solidFill>
                <a:srgbClr val="000000"/>
              </a:solidFill>
            </a:endParaRPr>
          </a:p>
          <a:p>
            <a:pPr algn="r"/>
            <a:r>
              <a:rPr lang="es-MX" sz="2800" b="1" dirty="0" smtClean="0"/>
              <a:t>Elaboró:</a:t>
            </a:r>
            <a:endParaRPr lang="es-MX" sz="2800" b="1" dirty="0"/>
          </a:p>
          <a:p>
            <a:pPr algn="r"/>
            <a:r>
              <a:rPr lang="es-MX" sz="2800" b="1" dirty="0"/>
              <a:t>Ivonne Rodríguez </a:t>
            </a:r>
            <a:r>
              <a:rPr lang="es-MX" sz="2800" b="1" dirty="0" smtClean="0"/>
              <a:t>Pérez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496" y="638646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2019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6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ES" dirty="0">
                <a:solidFill>
                  <a:prstClr val="black"/>
                </a:solidFill>
              </a:rPr>
              <a:t>Dispositivos de sistema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5451">
            <a:off x="336074" y="2044657"/>
            <a:ext cx="2788987" cy="20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2263">
            <a:off x="6084168" y="1964475"/>
            <a:ext cx="2574032" cy="25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707904" y="6234608"/>
            <a:ext cx="53295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>
                <a:hlinkClick r:id="rId4"/>
              </a:rPr>
              <a:t>http://3.bp.blogspot.com/-4MskTBL0uoI/VWyVp9Byu6I/AAAAAAAABQY/fsQ82DSvJQY/s1600/com.png</a:t>
            </a:r>
            <a:endParaRPr lang="es-MX" sz="900" dirty="0" smtClean="0"/>
          </a:p>
          <a:p>
            <a:r>
              <a:rPr lang="es-MX" sz="900" dirty="0" smtClean="0">
                <a:hlinkClick r:id="rId5"/>
              </a:rPr>
              <a:t>http://2.bp.blogspot.com/-4gUBsFL7DeU/VWyVmRKXYDI/AAAAAAAABQQ/NcCl11m0kqo/s320/ded.jpg</a:t>
            </a:r>
            <a:endParaRPr lang="es-MX" sz="900" dirty="0" smtClean="0"/>
          </a:p>
          <a:p>
            <a:r>
              <a:rPr lang="es-MX" sz="900" dirty="0" smtClean="0"/>
              <a:t>http://www.hp.com/latam/mx/pyme/productos/hub/laserjet/media/features/ps-fleet-management.png</a:t>
            </a:r>
            <a:endParaRPr lang="es-MX" sz="9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617">
            <a:off x="3444704" y="3251492"/>
            <a:ext cx="2194173" cy="227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242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Medios de Almacenamiento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9512" y="2132856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prstClr val="black"/>
                </a:solidFill>
              </a:rPr>
              <a:t>Los medios de almacenamiento se dividen en dos grupos</a:t>
            </a:r>
            <a:r>
              <a:rPr lang="es-MX" sz="3200" dirty="0" smtClean="0">
                <a:solidFill>
                  <a:prstClr val="black"/>
                </a:solidFill>
              </a:rPr>
              <a:t>:</a:t>
            </a: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Medios </a:t>
            </a:r>
            <a:r>
              <a:rPr lang="es-MX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almacenamiento de acceso secuencial</a:t>
            </a:r>
            <a:r>
              <a:rPr lang="es-MX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30425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635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Dispositivos de almacenamiento de acceso </a:t>
            </a:r>
            <a:r>
              <a:rPr lang="es-MX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 </a:t>
            </a:r>
            <a:r>
              <a:rPr lang="es-MX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MX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DASD</a:t>
            </a:r>
            <a:r>
              <a:rPr lang="es-MX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136339"/>
            <a:ext cx="3960440" cy="440120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prstClr val="black"/>
                </a:solidFill>
              </a:rPr>
              <a:t>También se conocen como dispositivos de almacenamiento de acceso aleatorio. Se agrupan en dos </a:t>
            </a:r>
            <a:r>
              <a:rPr lang="es-MX" sz="2800" dirty="0" smtClean="0">
                <a:solidFill>
                  <a:prstClr val="black"/>
                </a:solidFill>
              </a:rPr>
              <a:t>categorías:</a:t>
            </a:r>
          </a:p>
          <a:p>
            <a:pPr algn="just"/>
            <a:r>
              <a:rPr lang="es-MX" sz="2800" b="1" dirty="0" smtClean="0">
                <a:solidFill>
                  <a:prstClr val="black"/>
                </a:solidFill>
              </a:rPr>
              <a:t>a</a:t>
            </a:r>
            <a:r>
              <a:rPr lang="es-MX" sz="2800" b="1" dirty="0">
                <a:solidFill>
                  <a:prstClr val="black"/>
                </a:solidFill>
              </a:rPr>
              <a:t>) Con cabezas de lectura y </a:t>
            </a:r>
            <a:r>
              <a:rPr lang="es-MX" sz="2800" b="1" dirty="0" smtClean="0">
                <a:solidFill>
                  <a:prstClr val="black"/>
                </a:solidFill>
              </a:rPr>
              <a:t>escritura fijas</a:t>
            </a:r>
            <a:r>
              <a:rPr lang="es-MX" sz="2800" dirty="0" smtClean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es-MX" sz="2800" b="1" dirty="0" smtClean="0">
                <a:solidFill>
                  <a:prstClr val="black"/>
                </a:solidFill>
              </a:rPr>
              <a:t>b</a:t>
            </a:r>
            <a:r>
              <a:rPr lang="es-MX" sz="2800" b="1" dirty="0">
                <a:solidFill>
                  <a:prstClr val="black"/>
                </a:solidFill>
              </a:rPr>
              <a:t>) Con cabezas de lectura y escritura móviles</a:t>
            </a:r>
            <a:r>
              <a:rPr lang="es-MX" sz="28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355"/>
            <a:ext cx="2940174" cy="264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89774"/>
            <a:ext cx="4190668" cy="20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161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Componentes de subsistema de entrada/salida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1916832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prstClr val="black"/>
                </a:solidFill>
              </a:rPr>
              <a:t>Los componentes del subsistema de entrada/salida son: </a:t>
            </a:r>
            <a:endParaRPr lang="es-MX" sz="3200" dirty="0" smtClean="0">
              <a:solidFill>
                <a:prstClr val="black"/>
              </a:solidFill>
            </a:endParaRPr>
          </a:p>
          <a:p>
            <a:pPr algn="just"/>
            <a:endParaRPr lang="es-MX" sz="3200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3200" dirty="0">
                <a:solidFill>
                  <a:prstClr val="black"/>
                </a:solidFill>
              </a:rPr>
              <a:t>C</a:t>
            </a:r>
            <a:r>
              <a:rPr lang="es-MX" sz="3200" dirty="0" smtClean="0">
                <a:solidFill>
                  <a:prstClr val="black"/>
                </a:solidFill>
              </a:rPr>
              <a:t>anales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3200" dirty="0">
                <a:solidFill>
                  <a:prstClr val="black"/>
                </a:solidFill>
              </a:rPr>
              <a:t>U</a:t>
            </a:r>
            <a:r>
              <a:rPr lang="es-MX" sz="3200" dirty="0" smtClean="0">
                <a:solidFill>
                  <a:prstClr val="black"/>
                </a:solidFill>
              </a:rPr>
              <a:t>nidad </a:t>
            </a:r>
            <a:r>
              <a:rPr lang="es-MX" sz="3200" dirty="0">
                <a:solidFill>
                  <a:prstClr val="black"/>
                </a:solidFill>
              </a:rPr>
              <a:t>de </a:t>
            </a:r>
            <a:r>
              <a:rPr lang="es-MX" sz="3200" dirty="0" smtClean="0">
                <a:solidFill>
                  <a:prstClr val="black"/>
                </a:solidFill>
              </a:rPr>
              <a:t>control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s-MX" sz="3200" dirty="0">
                <a:solidFill>
                  <a:prstClr val="black"/>
                </a:solidFill>
              </a:rPr>
              <a:t>D</a:t>
            </a:r>
            <a:r>
              <a:rPr lang="es-MX" sz="3200" dirty="0" smtClean="0">
                <a:solidFill>
                  <a:prstClr val="black"/>
                </a:solidFill>
              </a:rPr>
              <a:t>ispositivos de entrada/salida.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15366"/>
            <a:ext cx="3335647" cy="175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0465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entre dispositivos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1785005"/>
            <a:ext cx="3384376" cy="4524315"/>
          </a:xfrm>
          <a:prstGeom prst="rect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prstClr val="black"/>
                </a:solidFill>
              </a:rPr>
              <a:t>Para que un sistema de cómputo ocupado funcione </a:t>
            </a:r>
            <a:r>
              <a:rPr lang="es-MX" sz="3200" dirty="0" smtClean="0">
                <a:solidFill>
                  <a:prstClr val="black"/>
                </a:solidFill>
              </a:rPr>
              <a:t>eficientemente, </a:t>
            </a:r>
            <a:r>
              <a:rPr lang="es-MX" sz="3200" dirty="0">
                <a:solidFill>
                  <a:prstClr val="black"/>
                </a:solidFill>
              </a:rPr>
              <a:t>el administrador de dispositivos </a:t>
            </a:r>
            <a:r>
              <a:rPr lang="es-MX" sz="3200" dirty="0" smtClean="0">
                <a:solidFill>
                  <a:prstClr val="black"/>
                </a:solidFill>
              </a:rPr>
              <a:t>necesita resolver tres problemas: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63797">
            <a:off x="4209443" y="2991826"/>
            <a:ext cx="4305439" cy="220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75856" y="6545684"/>
            <a:ext cx="57606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https://www.selecciones.com.ar/storage/Article/10-maneras-de-resolver-problemas-cotidianos-180-mainImage-0.jpg</a:t>
            </a:r>
          </a:p>
        </p:txBody>
      </p:sp>
    </p:spTree>
    <p:extLst>
      <p:ext uri="{BB962C8B-B14F-4D97-AF65-F5344CB8AC3E}">
        <p14:creationId xmlns:p14="http://schemas.microsoft.com/office/powerpoint/2010/main" val="2155315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entre dispositivos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1484784"/>
            <a:ext cx="88569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AutoNum type="arabicPeriod"/>
            </a:pPr>
            <a:r>
              <a:rPr lang="es-MX" sz="3200" dirty="0" smtClean="0">
                <a:solidFill>
                  <a:prstClr val="black"/>
                </a:solidFill>
              </a:rPr>
              <a:t>Necesita </a:t>
            </a:r>
            <a:r>
              <a:rPr lang="es-MX" sz="3200" dirty="0">
                <a:solidFill>
                  <a:prstClr val="black"/>
                </a:solidFill>
              </a:rPr>
              <a:t>saber qué componentes están ocupados y cuáles están </a:t>
            </a:r>
            <a:r>
              <a:rPr lang="es-MX" sz="3200" dirty="0" smtClean="0">
                <a:solidFill>
                  <a:prstClr val="black"/>
                </a:solidFill>
              </a:rPr>
              <a:t>libres</a:t>
            </a:r>
          </a:p>
          <a:p>
            <a:pPr lvl="0" algn="just"/>
            <a:endParaRPr lang="es-MX" sz="3200" dirty="0">
              <a:solidFill>
                <a:prstClr val="black"/>
              </a:solidFill>
            </a:endParaRPr>
          </a:p>
          <a:p>
            <a:pPr lvl="0" algn="just"/>
            <a:r>
              <a:rPr lang="es-MX" sz="3200" dirty="0">
                <a:solidFill>
                  <a:prstClr val="black"/>
                </a:solidFill>
              </a:rPr>
              <a:t>2. Debe ser capaz de aceptar las solicitudes que llegan durante el tráfico pesado de </a:t>
            </a:r>
            <a:r>
              <a:rPr lang="es-MX" sz="3200" dirty="0" smtClean="0">
                <a:solidFill>
                  <a:prstClr val="black"/>
                </a:solidFill>
              </a:rPr>
              <a:t>entrada/salida</a:t>
            </a:r>
          </a:p>
          <a:p>
            <a:pPr lvl="0" algn="just"/>
            <a:endParaRPr lang="es-MX" sz="3200" dirty="0">
              <a:solidFill>
                <a:prstClr val="black"/>
              </a:solidFill>
            </a:endParaRPr>
          </a:p>
          <a:p>
            <a:pPr lvl="0" algn="just"/>
            <a:r>
              <a:rPr lang="es-MX" sz="3200" dirty="0">
                <a:solidFill>
                  <a:prstClr val="black"/>
                </a:solidFill>
              </a:rPr>
              <a:t>3. Debe aceptar la disparidad de velocidades entre el CPU y los dispositivos de entrada/salida.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85184"/>
            <a:ext cx="1534468" cy="153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75856" y="6388820"/>
            <a:ext cx="39604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https://i1.wp.com/www.monografias.com/trabajos82/actitudes/image003.gif</a:t>
            </a:r>
          </a:p>
        </p:txBody>
      </p:sp>
    </p:spTree>
    <p:extLst>
      <p:ext uri="{BB962C8B-B14F-4D97-AF65-F5344CB8AC3E}">
        <p14:creationId xmlns:p14="http://schemas.microsoft.com/office/powerpoint/2010/main" val="3421518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de las solicitudes de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entrada/salida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1712997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 </a:t>
            </a:r>
            <a:r>
              <a:rPr lang="es-MX" sz="3200" dirty="0">
                <a:solidFill>
                  <a:prstClr val="black"/>
                </a:solidFill>
              </a:rPr>
              <a:t>El administrador de dispositivos divide la tarea en tres partes, cada una manejada por un componente especifico de </a:t>
            </a:r>
            <a:r>
              <a:rPr lang="es-MX" sz="3200" dirty="0" smtClean="0">
                <a:solidFill>
                  <a:prstClr val="black"/>
                </a:solidFill>
              </a:rPr>
              <a:t>software </a:t>
            </a:r>
            <a:r>
              <a:rPr lang="es-MX" sz="3200" dirty="0">
                <a:solidFill>
                  <a:prstClr val="black"/>
                </a:solidFill>
              </a:rPr>
              <a:t>del subsistema de entrada/salida</a:t>
            </a:r>
            <a:r>
              <a:rPr lang="es-MX" sz="3200" dirty="0" smtClean="0">
                <a:solidFill>
                  <a:prstClr val="black"/>
                </a:solidFill>
              </a:rPr>
              <a:t>:</a:t>
            </a:r>
            <a:endParaRPr lang="es-MX" sz="3200" dirty="0">
              <a:solidFill>
                <a:prstClr val="black"/>
              </a:solidFill>
            </a:endParaRPr>
          </a:p>
          <a:p>
            <a:pPr algn="just"/>
            <a:r>
              <a:rPr lang="es-MX" sz="3200" dirty="0">
                <a:solidFill>
                  <a:prstClr val="black"/>
                </a:solidFill>
              </a:rPr>
              <a:t>* El controlador de tráfico de entrada/salida.</a:t>
            </a:r>
          </a:p>
          <a:p>
            <a:pPr algn="just"/>
            <a:r>
              <a:rPr lang="es-MX" sz="3200" dirty="0">
                <a:solidFill>
                  <a:prstClr val="black"/>
                </a:solidFill>
              </a:rPr>
              <a:t>* El planificador de entrada/salida.</a:t>
            </a:r>
          </a:p>
          <a:p>
            <a:pPr algn="just"/>
            <a:r>
              <a:rPr lang="es-MX" sz="3200" dirty="0">
                <a:solidFill>
                  <a:prstClr val="black"/>
                </a:solidFill>
              </a:rPr>
              <a:t>* El manejador de dispositivos de entrada/salida</a:t>
            </a:r>
            <a:r>
              <a:rPr lang="es-MX" sz="3200" dirty="0" smtClean="0">
                <a:solidFill>
                  <a:prstClr val="black"/>
                </a:solidFill>
              </a:rPr>
              <a:t>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104022"/>
            <a:ext cx="1628160" cy="170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331640" y="6453336"/>
            <a:ext cx="57606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http://3.bp.blogspot.com/_3kCid317zn4/SswCP1q5hqI/AAAAAAAAACU/dgrxuQGIUJM/s400/esquema+con+dibujos!.jpg</a:t>
            </a:r>
          </a:p>
        </p:txBody>
      </p:sp>
    </p:spTree>
    <p:extLst>
      <p:ext uri="{BB962C8B-B14F-4D97-AF65-F5344CB8AC3E}">
        <p14:creationId xmlns:p14="http://schemas.microsoft.com/office/powerpoint/2010/main" val="222802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de las solicitudes de entrada/salida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508104" y="2132856"/>
            <a:ext cx="32403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prstClr val="black"/>
                </a:solidFill>
              </a:rPr>
              <a:t>El controlador de tráfico de entrada/salida vigila el estado de los dispositivos, unidades de control y </a:t>
            </a:r>
            <a:r>
              <a:rPr lang="es-MX" sz="3200" dirty="0" smtClean="0">
                <a:solidFill>
                  <a:prstClr val="black"/>
                </a:solidFill>
              </a:rPr>
              <a:t>canales.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3507">
            <a:off x="526273" y="3053145"/>
            <a:ext cx="4407024" cy="260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7504" y="6453336"/>
            <a:ext cx="388843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http://reflejosdeluz.es/wp-content/uploads/2017/12/vigilar-reflejos-de-luz.jpg</a:t>
            </a:r>
          </a:p>
        </p:txBody>
      </p:sp>
    </p:spTree>
    <p:extLst>
      <p:ext uri="{BB962C8B-B14F-4D97-AF65-F5344CB8AC3E}">
        <p14:creationId xmlns:p14="http://schemas.microsoft.com/office/powerpoint/2010/main" val="3793494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 de Acceso Requerido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691680" y="3924672"/>
            <a:ext cx="7416824" cy="1016496"/>
          </a:xfrm>
          <a:prstGeom prst="round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 de  Latencia </a:t>
            </a:r>
            <a:r>
              <a:rPr 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Retardo  Rotacional 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179512" y="5661248"/>
            <a:ext cx="7416824" cy="1016496"/>
          </a:xfrm>
          <a:prstGeom prst="roundRect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 de Transferencia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107504" y="2132856"/>
            <a:ext cx="7416824" cy="1016496"/>
          </a:xfrm>
          <a:prstGeom prst="round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 de Búsqueda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863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Estrategias de búsqueda del manejo de dispositivos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132856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dirty="0">
                <a:solidFill>
                  <a:prstClr val="black"/>
                </a:solidFill>
              </a:rPr>
              <a:t>Es una política determinada para dar acceso al dispositivo a los procesos que pueden estar </a:t>
            </a:r>
            <a:r>
              <a:rPr lang="es-ES" sz="3200" dirty="0" smtClean="0">
                <a:solidFill>
                  <a:prstClr val="black"/>
                </a:solidFill>
              </a:rPr>
              <a:t>esperando. Definen </a:t>
            </a:r>
            <a:r>
              <a:rPr lang="es-ES" sz="3200" dirty="0">
                <a:solidFill>
                  <a:prstClr val="black"/>
                </a:solidFill>
              </a:rPr>
              <a:t>el orden en el cual los procesos obtienen el dispositivo y la meta es obtener el tiempo de búsqueda mínimo.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947" y="4437112"/>
            <a:ext cx="2327028" cy="217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7152"/>
            <a:ext cx="2664296" cy="177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3623" y="6573905"/>
            <a:ext cx="41582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https://poiritem.files.wordpress.com/2009/12/agentes-basados-en-busqueda.png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268841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26591" y="476672"/>
            <a:ext cx="7772400" cy="147002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6600" dirty="0" smtClean="0"/>
              <a:t>Sistemas Operativos</a:t>
            </a:r>
            <a:endParaRPr lang="es-MX" sz="6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4556720"/>
            <a:ext cx="6400800" cy="1752600"/>
          </a:xfr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Administrador de Dispositivos</a:t>
            </a:r>
            <a:endParaRPr lang="es-MX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432" y="2132856"/>
            <a:ext cx="4258047" cy="233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76256" y="64533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 de 2019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184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Búsqueda del Manejo de Dispositivos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0137" y="2003325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dirty="0">
                <a:solidFill>
                  <a:prstClr val="black"/>
                </a:solidFill>
              </a:rPr>
              <a:t>Todo algoritmo de programación debe efectuar lo </a:t>
            </a:r>
            <a:r>
              <a:rPr lang="es-ES" sz="3200" dirty="0" smtClean="0">
                <a:solidFill>
                  <a:prstClr val="black"/>
                </a:solidFill>
              </a:rPr>
              <a:t>siguiente:</a:t>
            </a: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50137" y="3083476"/>
            <a:ext cx="88863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s-ES" sz="3200" dirty="0">
                <a:solidFill>
                  <a:srgbClr val="00B050"/>
                </a:solidFill>
              </a:rPr>
              <a:t>Mínimo movimiento del brazo</a:t>
            </a:r>
            <a:endParaRPr lang="es-MX" sz="3200" dirty="0">
              <a:solidFill>
                <a:srgbClr val="00B050"/>
              </a:solidFill>
            </a:endParaRP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s-ES" sz="3200" dirty="0">
                <a:solidFill>
                  <a:srgbClr val="0070C0"/>
                </a:solidFill>
              </a:rPr>
              <a:t>Llevar al mínimo el tiempo de respuesta</a:t>
            </a:r>
            <a:endParaRPr lang="es-MX" sz="3200" dirty="0">
              <a:solidFill>
                <a:srgbClr val="0070C0"/>
              </a:solidFill>
            </a:endParaRP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s-ES" sz="3200" dirty="0">
                <a:solidFill>
                  <a:srgbClr val="C00000"/>
                </a:solidFill>
              </a:rPr>
              <a:t>Minimizar la variación en tiempo de respuesta</a:t>
            </a:r>
            <a:r>
              <a:rPr lang="es-ES" dirty="0"/>
              <a:t>.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777" y="4669935"/>
            <a:ext cx="3024336" cy="202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993388" y="6465408"/>
            <a:ext cx="37981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https://www.ejemplode.com/images/uploads/informatica/disco-duro.jpg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885091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Búsqueda del Manejo de Dispositivos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44008" y="1916832"/>
            <a:ext cx="4248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dirty="0">
                <a:solidFill>
                  <a:prstClr val="black"/>
                </a:solidFill>
              </a:rPr>
              <a:t>Se debe seleccionar la estrategia que haga que el sistema sea tan justo como sea </a:t>
            </a:r>
            <a:r>
              <a:rPr lang="es-ES" sz="3200" dirty="0" smtClean="0">
                <a:solidFill>
                  <a:prstClr val="black"/>
                </a:solidFill>
              </a:rPr>
              <a:t>posible, </a:t>
            </a:r>
            <a:r>
              <a:rPr lang="es-ES" sz="3200" dirty="0">
                <a:solidFill>
                  <a:prstClr val="black"/>
                </a:solidFill>
              </a:rPr>
              <a:t>para los usuarios y al mismo tiempo que utilice los recursos del sistema con tanta eficiencia como sea posible.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03" y="2924944"/>
            <a:ext cx="396257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5803" y="6582544"/>
            <a:ext cx="491025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http://www.cise.com/portal/media/k2/items/cache/389b1419d386024814b9710bfcb9f5a1_XL.jpg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1800864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Algoritmos de Búsqueda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5695" y="1844824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prstClr val="black"/>
                </a:solidFill>
              </a:rPr>
              <a:t>Algunos algoritmos de búsqueda son: </a:t>
            </a:r>
            <a:endParaRPr lang="es-ES" sz="3200" dirty="0" smtClean="0">
              <a:solidFill>
                <a:prstClr val="black"/>
              </a:solidFill>
            </a:endParaRPr>
          </a:p>
          <a:p>
            <a:endParaRPr lang="es-ES" sz="3200" dirty="0">
              <a:solidFill>
                <a:prstClr val="black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>
                <a:solidFill>
                  <a:prstClr val="black"/>
                </a:solidFill>
              </a:rPr>
              <a:t>Primero en llegar, </a:t>
            </a:r>
            <a:r>
              <a:rPr lang="es-ES" sz="3200" dirty="0" smtClean="0">
                <a:solidFill>
                  <a:prstClr val="black"/>
                </a:solidFill>
              </a:rPr>
              <a:t>primero </a:t>
            </a:r>
            <a:r>
              <a:rPr lang="es-ES" sz="3200" dirty="0">
                <a:solidFill>
                  <a:prstClr val="black"/>
                </a:solidFill>
              </a:rPr>
              <a:t>en servirse (</a:t>
            </a:r>
            <a:r>
              <a:rPr lang="es-ES" sz="3200" dirty="0" err="1">
                <a:solidFill>
                  <a:prstClr val="black"/>
                </a:solidFill>
              </a:rPr>
              <a:t>FCFS</a:t>
            </a:r>
            <a:r>
              <a:rPr lang="es-ES" sz="3200" dirty="0">
                <a:solidFill>
                  <a:prstClr val="black"/>
                </a:solidFill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>
                <a:solidFill>
                  <a:prstClr val="black"/>
                </a:solidFill>
              </a:rPr>
              <a:t>Tiempo más breve de búsqueda primero (</a:t>
            </a:r>
            <a:r>
              <a:rPr lang="es-ES" sz="3200" dirty="0" err="1">
                <a:solidFill>
                  <a:prstClr val="black"/>
                </a:solidFill>
              </a:rPr>
              <a:t>STF</a:t>
            </a:r>
            <a:r>
              <a:rPr lang="es-ES" sz="3200" dirty="0">
                <a:solidFill>
                  <a:prstClr val="black"/>
                </a:solidFill>
              </a:rPr>
              <a:t>)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 err="1">
                <a:solidFill>
                  <a:prstClr val="black"/>
                </a:solidFill>
              </a:rPr>
              <a:t>SCAN</a:t>
            </a:r>
            <a:r>
              <a:rPr lang="es-ES" sz="3200" dirty="0">
                <a:solidFill>
                  <a:prstClr val="black"/>
                </a:solidFill>
              </a:rPr>
              <a:t> con sus variaciones: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>
                <a:solidFill>
                  <a:prstClr val="black"/>
                </a:solidFill>
              </a:rPr>
              <a:t>LOOK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 smtClean="0">
                <a:solidFill>
                  <a:prstClr val="black"/>
                </a:solidFill>
              </a:rPr>
              <a:t>N-</a:t>
            </a:r>
            <a:r>
              <a:rPr lang="es-ES" sz="3200" dirty="0" err="1" smtClean="0">
                <a:solidFill>
                  <a:prstClr val="black"/>
                </a:solidFill>
              </a:rPr>
              <a:t>STEP</a:t>
            </a:r>
            <a:endParaRPr lang="es-MX" sz="3200" dirty="0">
              <a:solidFill>
                <a:prstClr val="black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>
                <a:solidFill>
                  <a:prstClr val="black"/>
                </a:solidFill>
              </a:rPr>
              <a:t>C-</a:t>
            </a:r>
            <a:r>
              <a:rPr lang="es-ES" sz="3200" dirty="0" err="1">
                <a:solidFill>
                  <a:prstClr val="black"/>
                </a:solidFill>
              </a:rPr>
              <a:t>SCAN</a:t>
            </a:r>
            <a:r>
              <a:rPr lang="es-ES" sz="3200" dirty="0">
                <a:solidFill>
                  <a:prstClr val="black"/>
                </a:solidFill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ES" sz="3200" dirty="0" smtClean="0">
                <a:solidFill>
                  <a:prstClr val="black"/>
                </a:solidFill>
              </a:rPr>
              <a:t>C-LOOK</a:t>
            </a:r>
            <a:endParaRPr lang="es-MX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53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lvl="0" indent="-457200">
              <a:spcBef>
                <a:spcPts val="0"/>
              </a:spcBef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en llegar,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Servirse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FCFS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</a:t>
            </a:r>
            <a:r>
              <a:rPr lang="es-E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323528" y="3789040"/>
            <a:ext cx="8496944" cy="2160240"/>
            <a:chOff x="323528" y="3645024"/>
            <a:chExt cx="8496944" cy="2160240"/>
          </a:xfrm>
        </p:grpSpPr>
        <p:sp>
          <p:nvSpPr>
            <p:cNvPr id="5" name="4 CuadroTexto"/>
            <p:cNvSpPr txBox="1"/>
            <p:nvPr/>
          </p:nvSpPr>
          <p:spPr>
            <a:xfrm>
              <a:off x="323528" y="3645024"/>
              <a:ext cx="8496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0                   4     5            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es-MX" dirty="0" smtClean="0"/>
                <a:t>                11              14                                         35                      40       </a:t>
              </a:r>
              <a:endParaRPr lang="es-MX" dirty="0"/>
            </a:p>
          </p:txBody>
        </p:sp>
        <p:cxnSp>
          <p:nvCxnSpPr>
            <p:cNvPr id="7" name="6 Conector recto"/>
            <p:cNvCxnSpPr/>
            <p:nvPr/>
          </p:nvCxnSpPr>
          <p:spPr>
            <a:xfrm flipH="1">
              <a:off x="1600998" y="3922023"/>
              <a:ext cx="1080120" cy="1846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1600998" y="4106689"/>
              <a:ext cx="6931442" cy="114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flipH="1">
              <a:off x="3707904" y="4221088"/>
              <a:ext cx="4824536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3707904" y="4509120"/>
              <a:ext cx="3456384" cy="432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flipH="1">
              <a:off x="2141058" y="4941168"/>
              <a:ext cx="502323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2141058" y="5157192"/>
              <a:ext cx="2790982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onector"/>
            <p:cNvSpPr/>
            <p:nvPr/>
          </p:nvSpPr>
          <p:spPr>
            <a:xfrm>
              <a:off x="1619672" y="4077072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Conector"/>
            <p:cNvSpPr/>
            <p:nvPr/>
          </p:nvSpPr>
          <p:spPr>
            <a:xfrm>
              <a:off x="8460432" y="4175369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1 Conector"/>
            <p:cNvSpPr/>
            <p:nvPr/>
          </p:nvSpPr>
          <p:spPr>
            <a:xfrm>
              <a:off x="3635896" y="4463401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22 Conector"/>
            <p:cNvSpPr/>
            <p:nvPr/>
          </p:nvSpPr>
          <p:spPr>
            <a:xfrm>
              <a:off x="7092280" y="4941168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Conector"/>
            <p:cNvSpPr/>
            <p:nvPr/>
          </p:nvSpPr>
          <p:spPr>
            <a:xfrm>
              <a:off x="2123728" y="5157192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24 Conector"/>
            <p:cNvSpPr/>
            <p:nvPr/>
          </p:nvSpPr>
          <p:spPr>
            <a:xfrm>
              <a:off x="4860032" y="5759545"/>
              <a:ext cx="144016" cy="45719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671508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en llegar, primero en Servirse (</a:t>
            </a:r>
            <a:r>
              <a:rPr lang="es-E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FCFS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26957"/>
              </p:ext>
            </p:extLst>
          </p:nvPr>
        </p:nvGraphicFramePr>
        <p:xfrm>
          <a:off x="467544" y="1916832"/>
          <a:ext cx="388843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Recorrido de la cabeza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Pistas recorridas</a:t>
                      </a:r>
                      <a:endParaRPr lang="es-MX" sz="24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7-4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4-40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36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40-11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29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11-35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24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35-5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30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5-14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9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Total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131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716016" y="301146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prstClr val="black"/>
                </a:solidFill>
              </a:rPr>
              <a:t>Total de pistas= 131</a:t>
            </a:r>
          </a:p>
          <a:p>
            <a:r>
              <a:rPr lang="es-MX" sz="3200" dirty="0">
                <a:solidFill>
                  <a:prstClr val="black"/>
                </a:solidFill>
              </a:rPr>
              <a:t>Número promedio de pistas</a:t>
            </a:r>
            <a:r>
              <a:rPr lang="es-MX" sz="3200" dirty="0" smtClean="0">
                <a:solidFill>
                  <a:prstClr val="black"/>
                </a:solidFill>
              </a:rPr>
              <a:t>:   131/6=</a:t>
            </a:r>
            <a:r>
              <a:rPr lang="es-MX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21.8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5651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dirty="0">
                <a:solidFill>
                  <a:prstClr val="black"/>
                </a:solidFill>
              </a:rPr>
              <a:t>Tiempo más breve de búsqueda primero (</a:t>
            </a:r>
            <a:r>
              <a:rPr lang="es-ES" dirty="0" err="1" smtClean="0">
                <a:solidFill>
                  <a:prstClr val="black"/>
                </a:solidFill>
              </a:rPr>
              <a:t>STF</a:t>
            </a:r>
            <a:r>
              <a:rPr lang="es-ES" dirty="0" smtClean="0">
                <a:solidFill>
                  <a:prstClr val="black"/>
                </a:solidFill>
              </a:rPr>
              <a:t>)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r>
              <a:rPr lang="es-E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s-MX" dirty="0" smtClean="0"/>
              <a:t>                11              14                                         35                      40       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 flipH="1">
            <a:off x="1600998" y="4066039"/>
            <a:ext cx="1080120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onector"/>
          <p:cNvSpPr/>
          <p:nvPr/>
        </p:nvSpPr>
        <p:spPr>
          <a:xfrm>
            <a:off x="1619672" y="4221088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onector"/>
          <p:cNvSpPr/>
          <p:nvPr/>
        </p:nvSpPr>
        <p:spPr>
          <a:xfrm>
            <a:off x="3640301" y="4385773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onector"/>
          <p:cNvSpPr/>
          <p:nvPr/>
        </p:nvSpPr>
        <p:spPr>
          <a:xfrm>
            <a:off x="4680996" y="4579502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onector"/>
          <p:cNvSpPr/>
          <p:nvPr/>
        </p:nvSpPr>
        <p:spPr>
          <a:xfrm>
            <a:off x="8532440" y="5061857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onector"/>
          <p:cNvSpPr/>
          <p:nvPr/>
        </p:nvSpPr>
        <p:spPr>
          <a:xfrm>
            <a:off x="7020272" y="4797152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onector"/>
          <p:cNvSpPr/>
          <p:nvPr/>
        </p:nvSpPr>
        <p:spPr>
          <a:xfrm>
            <a:off x="1907704" y="417536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0" name="19 Conector recto"/>
          <p:cNvCxnSpPr/>
          <p:nvPr/>
        </p:nvCxnSpPr>
        <p:spPr>
          <a:xfrm>
            <a:off x="1691680" y="4221088"/>
            <a:ext cx="21602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3851920" y="4437112"/>
            <a:ext cx="1008112" cy="161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4860032" y="4621798"/>
            <a:ext cx="2376264" cy="247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7236296" y="4869160"/>
            <a:ext cx="1296144" cy="200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055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 más breve de búsqueda primero (</a:t>
            </a:r>
            <a:r>
              <a:rPr lang="es-ES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STF</a:t>
            </a:r>
            <a:r>
              <a:rPr lang="es-E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377822"/>
              </p:ext>
            </p:extLst>
          </p:nvPr>
        </p:nvGraphicFramePr>
        <p:xfrm>
          <a:off x="467544" y="1916832"/>
          <a:ext cx="388843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Recorrido de la cabeza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Pistas recorridas</a:t>
                      </a:r>
                      <a:endParaRPr lang="es-MX" sz="24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7-5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5-4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4-11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7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11-14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14-35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21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35-40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Total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39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716016" y="301146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prstClr val="black"/>
                </a:solidFill>
              </a:rPr>
              <a:t>Total de pistas= </a:t>
            </a:r>
            <a:r>
              <a:rPr lang="es-MX" sz="3200" dirty="0" smtClean="0">
                <a:solidFill>
                  <a:prstClr val="black"/>
                </a:solidFill>
              </a:rPr>
              <a:t>39</a:t>
            </a:r>
            <a:endParaRPr lang="es-MX" sz="3200" dirty="0">
              <a:solidFill>
                <a:prstClr val="black"/>
              </a:solidFill>
            </a:endParaRPr>
          </a:p>
          <a:p>
            <a:r>
              <a:rPr lang="es-MX" sz="3200" dirty="0">
                <a:solidFill>
                  <a:prstClr val="black"/>
                </a:solidFill>
              </a:rPr>
              <a:t>Número promedio de pistas</a:t>
            </a:r>
            <a:r>
              <a:rPr lang="es-MX" sz="3200" dirty="0" smtClean="0">
                <a:solidFill>
                  <a:prstClr val="black"/>
                </a:solidFill>
              </a:rPr>
              <a:t>:   39/6=</a:t>
            </a:r>
            <a:r>
              <a:rPr lang="es-MX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6.5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830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0                   4     5                            11              14                                         35                      40       </a:t>
            </a:r>
            <a:endParaRPr lang="es-MX" dirty="0"/>
          </a:p>
        </p:txBody>
      </p:sp>
      <p:sp>
        <p:nvSpPr>
          <p:cNvPr id="12" name="11 Conector"/>
          <p:cNvSpPr/>
          <p:nvPr/>
        </p:nvSpPr>
        <p:spPr>
          <a:xfrm>
            <a:off x="1547664" y="4319385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onector"/>
          <p:cNvSpPr/>
          <p:nvPr/>
        </p:nvSpPr>
        <p:spPr>
          <a:xfrm>
            <a:off x="8316416" y="433724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onector"/>
          <p:cNvSpPr/>
          <p:nvPr/>
        </p:nvSpPr>
        <p:spPr>
          <a:xfrm>
            <a:off x="1907704" y="433186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onector"/>
          <p:cNvSpPr/>
          <p:nvPr/>
        </p:nvSpPr>
        <p:spPr>
          <a:xfrm>
            <a:off x="6948264" y="4331868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onector"/>
          <p:cNvSpPr/>
          <p:nvPr/>
        </p:nvSpPr>
        <p:spPr>
          <a:xfrm>
            <a:off x="3568293" y="430900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onector"/>
          <p:cNvSpPr/>
          <p:nvPr/>
        </p:nvSpPr>
        <p:spPr>
          <a:xfrm>
            <a:off x="4499992" y="4319384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9" name="18 Conector recto"/>
          <p:cNvCxnSpPr/>
          <p:nvPr/>
        </p:nvCxnSpPr>
        <p:spPr>
          <a:xfrm>
            <a:off x="503548" y="436510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>
            <a:off x="323528" y="4382965"/>
            <a:ext cx="8316924" cy="918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99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o Algoritmo del Elevador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r>
              <a:rPr lang="es-E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es-MX" dirty="0" smtClean="0"/>
              <a:t>                11              14                                         35                      40       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2627784" y="4158372"/>
            <a:ext cx="1224136" cy="20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3851920" y="4365104"/>
            <a:ext cx="100811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860032" y="4509120"/>
            <a:ext cx="23762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7236296" y="4725144"/>
            <a:ext cx="136815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H="1">
            <a:off x="1979712" y="4941168"/>
            <a:ext cx="6624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flipH="1">
            <a:off x="1475656" y="494116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onector"/>
          <p:cNvSpPr/>
          <p:nvPr/>
        </p:nvSpPr>
        <p:spPr>
          <a:xfrm>
            <a:off x="3568293" y="430900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onector"/>
          <p:cNvSpPr/>
          <p:nvPr/>
        </p:nvSpPr>
        <p:spPr>
          <a:xfrm>
            <a:off x="4644008" y="443854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Conector"/>
          <p:cNvSpPr/>
          <p:nvPr/>
        </p:nvSpPr>
        <p:spPr>
          <a:xfrm>
            <a:off x="7020272" y="4679425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Conector"/>
          <p:cNvSpPr/>
          <p:nvPr/>
        </p:nvSpPr>
        <p:spPr>
          <a:xfrm>
            <a:off x="8460432" y="489544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Conector"/>
          <p:cNvSpPr/>
          <p:nvPr/>
        </p:nvSpPr>
        <p:spPr>
          <a:xfrm>
            <a:off x="1979712" y="491860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Conector"/>
          <p:cNvSpPr/>
          <p:nvPr/>
        </p:nvSpPr>
        <p:spPr>
          <a:xfrm>
            <a:off x="1475656" y="4895449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73582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o Algoritmo del Elevador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501496"/>
              </p:ext>
            </p:extLst>
          </p:nvPr>
        </p:nvGraphicFramePr>
        <p:xfrm>
          <a:off x="467544" y="1916832"/>
          <a:ext cx="388843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Recorrido de la cabeza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Pistas recorridas</a:t>
                      </a:r>
                      <a:endParaRPr lang="es-MX" sz="24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7-11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4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11-14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14-35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21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35-40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40-5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35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5-4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1</a:t>
                      </a:r>
                      <a:endParaRPr lang="es-MX" sz="2800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Total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69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716016" y="301146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prstClr val="black"/>
                </a:solidFill>
              </a:rPr>
              <a:t>Total de pistas= 6</a:t>
            </a:r>
            <a:r>
              <a:rPr lang="es-MX" sz="3200" dirty="0" smtClean="0">
                <a:solidFill>
                  <a:prstClr val="black"/>
                </a:solidFill>
              </a:rPr>
              <a:t>9</a:t>
            </a:r>
            <a:endParaRPr lang="es-MX" sz="3200" dirty="0">
              <a:solidFill>
                <a:prstClr val="black"/>
              </a:solidFill>
            </a:endParaRPr>
          </a:p>
          <a:p>
            <a:r>
              <a:rPr lang="es-MX" sz="3200" dirty="0">
                <a:solidFill>
                  <a:prstClr val="black"/>
                </a:solidFill>
              </a:rPr>
              <a:t>Número promedio de pistas</a:t>
            </a:r>
            <a:r>
              <a:rPr lang="es-MX" sz="3200" dirty="0" smtClean="0">
                <a:solidFill>
                  <a:prstClr val="black"/>
                </a:solidFill>
              </a:rPr>
              <a:t>:   69/6=</a:t>
            </a:r>
            <a:r>
              <a:rPr lang="es-MX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11.5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08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34634"/>
            <a:ext cx="8808979" cy="660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053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</a:t>
            </a:r>
            <a:r>
              <a:rPr lang="es-MX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Setp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 smtClean="0"/>
              <a:t>                   11              14                                         35                      40       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467544" y="4293096"/>
            <a:ext cx="82089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467544" y="4293096"/>
            <a:ext cx="820891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onector"/>
          <p:cNvSpPr/>
          <p:nvPr/>
        </p:nvSpPr>
        <p:spPr>
          <a:xfrm>
            <a:off x="8514540" y="4283381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onector"/>
          <p:cNvSpPr/>
          <p:nvPr/>
        </p:nvSpPr>
        <p:spPr>
          <a:xfrm>
            <a:off x="7092280" y="4437112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onector"/>
          <p:cNvSpPr/>
          <p:nvPr/>
        </p:nvSpPr>
        <p:spPr>
          <a:xfrm>
            <a:off x="4716016" y="4751433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onector"/>
          <p:cNvSpPr/>
          <p:nvPr/>
        </p:nvSpPr>
        <p:spPr>
          <a:xfrm>
            <a:off x="3640301" y="4869160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onector"/>
          <p:cNvSpPr/>
          <p:nvPr/>
        </p:nvSpPr>
        <p:spPr>
          <a:xfrm>
            <a:off x="1967639" y="5085184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onector"/>
          <p:cNvSpPr/>
          <p:nvPr/>
        </p:nvSpPr>
        <p:spPr>
          <a:xfrm>
            <a:off x="1547664" y="5130903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12283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MX" dirty="0" smtClean="0"/>
              <a:t>                11              14                                         35                      40      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23528" y="2135758"/>
            <a:ext cx="66335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– 40 –  11 -  35 -  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95536" y="4302388"/>
            <a:ext cx="8208912" cy="134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395536" y="4302388"/>
            <a:ext cx="8208912" cy="1286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onector"/>
          <p:cNvSpPr/>
          <p:nvPr/>
        </p:nvSpPr>
        <p:spPr>
          <a:xfrm>
            <a:off x="1547664" y="4396187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onector"/>
          <p:cNvSpPr/>
          <p:nvPr/>
        </p:nvSpPr>
        <p:spPr>
          <a:xfrm>
            <a:off x="1932856" y="4396187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onector"/>
          <p:cNvSpPr/>
          <p:nvPr/>
        </p:nvSpPr>
        <p:spPr>
          <a:xfrm>
            <a:off x="3650110" y="4355262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onector"/>
          <p:cNvSpPr/>
          <p:nvPr/>
        </p:nvSpPr>
        <p:spPr>
          <a:xfrm>
            <a:off x="4572000" y="4355261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onector"/>
          <p:cNvSpPr/>
          <p:nvPr/>
        </p:nvSpPr>
        <p:spPr>
          <a:xfrm>
            <a:off x="6980739" y="4300482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onector"/>
          <p:cNvSpPr/>
          <p:nvPr/>
        </p:nvSpPr>
        <p:spPr>
          <a:xfrm>
            <a:off x="8532440" y="4309543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5271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C-Look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3528" y="378904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0                   4     5         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es-MX" dirty="0" smtClean="0"/>
              <a:t>                11              14                                         35                      40      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23528" y="2135758"/>
            <a:ext cx="590738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</a:rPr>
              <a:t>Solicitudes:  </a:t>
            </a:r>
            <a:r>
              <a:rPr lang="es-ES" sz="3200" dirty="0">
                <a:solidFill>
                  <a:prstClr val="black"/>
                </a:solidFill>
              </a:rPr>
              <a:t>4 </a:t>
            </a:r>
            <a:r>
              <a:rPr lang="es-ES" sz="3200" dirty="0" smtClean="0">
                <a:solidFill>
                  <a:prstClr val="black"/>
                </a:solidFill>
              </a:rPr>
              <a:t>–  </a:t>
            </a:r>
            <a:r>
              <a:rPr lang="es-ES" sz="3200" dirty="0">
                <a:solidFill>
                  <a:prstClr val="black"/>
                </a:solidFill>
              </a:rPr>
              <a:t>11 –</a:t>
            </a:r>
            <a:r>
              <a:rPr lang="es-ES" sz="3200" dirty="0" smtClean="0">
                <a:solidFill>
                  <a:prstClr val="black"/>
                </a:solidFill>
              </a:rPr>
              <a:t>  </a:t>
            </a:r>
            <a:r>
              <a:rPr lang="es-ES" sz="3200" dirty="0">
                <a:solidFill>
                  <a:prstClr val="black"/>
                </a:solidFill>
              </a:rPr>
              <a:t>35 –</a:t>
            </a:r>
            <a:r>
              <a:rPr lang="es-ES" sz="3200" dirty="0" smtClean="0">
                <a:solidFill>
                  <a:prstClr val="black"/>
                </a:solidFill>
              </a:rPr>
              <a:t>  </a:t>
            </a:r>
            <a:r>
              <a:rPr lang="es-ES" sz="3200" dirty="0">
                <a:solidFill>
                  <a:prstClr val="black"/>
                </a:solidFill>
              </a:rPr>
              <a:t>5 </a:t>
            </a:r>
            <a:r>
              <a:rPr lang="es-ES" sz="3200" dirty="0" smtClean="0">
                <a:solidFill>
                  <a:prstClr val="black"/>
                </a:solidFill>
              </a:rPr>
              <a:t>– 14 </a:t>
            </a:r>
          </a:p>
          <a:p>
            <a:r>
              <a:rPr lang="es-ES" sz="3200" dirty="0" smtClean="0">
                <a:solidFill>
                  <a:prstClr val="black"/>
                </a:solidFill>
              </a:rPr>
              <a:t>Pista de inicio: </a:t>
            </a:r>
            <a:endParaRPr lang="es-MX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23528" y="4293096"/>
            <a:ext cx="691276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onector"/>
          <p:cNvSpPr/>
          <p:nvPr/>
        </p:nvSpPr>
        <p:spPr>
          <a:xfrm>
            <a:off x="1547664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onector"/>
          <p:cNvSpPr/>
          <p:nvPr/>
        </p:nvSpPr>
        <p:spPr>
          <a:xfrm>
            <a:off x="1923162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onector"/>
          <p:cNvSpPr/>
          <p:nvPr/>
        </p:nvSpPr>
        <p:spPr>
          <a:xfrm>
            <a:off x="2555776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onector"/>
          <p:cNvSpPr/>
          <p:nvPr/>
        </p:nvSpPr>
        <p:spPr>
          <a:xfrm>
            <a:off x="3635896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onector"/>
          <p:cNvSpPr/>
          <p:nvPr/>
        </p:nvSpPr>
        <p:spPr>
          <a:xfrm>
            <a:off x="4644008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onector"/>
          <p:cNvSpPr/>
          <p:nvPr/>
        </p:nvSpPr>
        <p:spPr>
          <a:xfrm>
            <a:off x="7020272" y="4293096"/>
            <a:ext cx="144016" cy="4571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7928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latencia o retardo rotacional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187624" y="2060848"/>
            <a:ext cx="1512168" cy="2880320"/>
            <a:chOff x="2901" y="9311"/>
            <a:chExt cx="1320" cy="2700"/>
          </a:xfrm>
        </p:grpSpPr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2901" y="9311"/>
              <a:ext cx="1320" cy="2700"/>
            </a:xfrm>
            <a:prstGeom prst="can">
              <a:avLst>
                <a:gd name="adj" fmla="val 6197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itchFamily="34" charset="0"/>
                  <a:cs typeface="Arial" pitchFamily="34" charset="0"/>
                </a:rPr>
                <a:t>       0,0         0,1                  0,2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s-MX" altLang="es-MX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itchFamily="34" charset="0"/>
                  <a:cs typeface="Arial" pitchFamily="34" charset="0"/>
                </a:rPr>
                <a:t>1,0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itchFamily="34" charset="0"/>
                  <a:cs typeface="Arial" pitchFamily="34" charset="0"/>
                </a:rPr>
                <a:t>2,0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s-MX" altLang="es-MX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itchFamily="34" charset="0"/>
                  <a:cs typeface="Arial" pitchFamily="34" charset="0"/>
                </a:rPr>
                <a:t>3,0               3,1</a:t>
              </a:r>
              <a:endParaRPr kumimoji="0" lang="es-MX" alt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2901" y="10571"/>
              <a:ext cx="1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901" y="10931"/>
              <a:ext cx="1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2901" y="11291"/>
              <a:ext cx="1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901" y="11651"/>
              <a:ext cx="1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Arc 20"/>
            <p:cNvSpPr>
              <a:spLocks/>
            </p:cNvSpPr>
            <p:nvPr/>
          </p:nvSpPr>
          <p:spPr bwMode="auto">
            <a:xfrm rot="16200000" flipV="1">
              <a:off x="3372" y="9740"/>
              <a:ext cx="257" cy="480"/>
            </a:xfrm>
            <a:custGeom>
              <a:avLst/>
              <a:gdLst>
                <a:gd name="G0" fmla="+- 607 0 0"/>
                <a:gd name="G1" fmla="+- 21600 0 0"/>
                <a:gd name="G2" fmla="+- 21600 0 0"/>
                <a:gd name="T0" fmla="*/ 607 w 22207"/>
                <a:gd name="T1" fmla="*/ 0 h 43200"/>
                <a:gd name="T2" fmla="*/ 0 w 22207"/>
                <a:gd name="T3" fmla="*/ 43191 h 43200"/>
                <a:gd name="T4" fmla="*/ 607 w 22207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07" h="43200" fill="none" extrusionOk="0">
                  <a:moveTo>
                    <a:pt x="607" y="0"/>
                  </a:moveTo>
                  <a:cubicBezTo>
                    <a:pt x="12536" y="0"/>
                    <a:pt x="22207" y="9670"/>
                    <a:pt x="22207" y="21600"/>
                  </a:cubicBezTo>
                  <a:cubicBezTo>
                    <a:pt x="22207" y="33529"/>
                    <a:pt x="12536" y="43200"/>
                    <a:pt x="607" y="43200"/>
                  </a:cubicBezTo>
                  <a:cubicBezTo>
                    <a:pt x="404" y="43200"/>
                    <a:pt x="202" y="43197"/>
                    <a:pt x="-1" y="43191"/>
                  </a:cubicBezTo>
                </a:path>
                <a:path w="22207" h="43200" stroke="0" extrusionOk="0">
                  <a:moveTo>
                    <a:pt x="607" y="0"/>
                  </a:moveTo>
                  <a:cubicBezTo>
                    <a:pt x="12536" y="0"/>
                    <a:pt x="22207" y="9670"/>
                    <a:pt x="22207" y="21600"/>
                  </a:cubicBezTo>
                  <a:cubicBezTo>
                    <a:pt x="22207" y="33529"/>
                    <a:pt x="12536" y="43200"/>
                    <a:pt x="607" y="43200"/>
                  </a:cubicBezTo>
                  <a:cubicBezTo>
                    <a:pt x="404" y="43200"/>
                    <a:pt x="202" y="43197"/>
                    <a:pt x="-1" y="43191"/>
                  </a:cubicBezTo>
                  <a:lnTo>
                    <a:pt x="607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501" y="9311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261" y="10110"/>
              <a:ext cx="0" cy="17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41" y="10110"/>
              <a:ext cx="0" cy="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461714"/>
              </p:ext>
            </p:extLst>
          </p:nvPr>
        </p:nvGraphicFramePr>
        <p:xfrm>
          <a:off x="5796136" y="2596737"/>
          <a:ext cx="2016224" cy="2468880"/>
        </p:xfrm>
        <a:graphic>
          <a:graphicData uri="http://schemas.openxmlformats.org/drawingml/2006/table">
            <a:tbl>
              <a:tblPr firstRow="1" firstCol="1" bandRow="1" bandCol="1">
                <a:tableStyleId>{775DCB02-9BB8-47FD-8907-85C794F793BA}</a:tableStyleId>
              </a:tblPr>
              <a:tblGrid>
                <a:gridCol w="2016224"/>
              </a:tblGrid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S</a:t>
                      </a:r>
                      <a:r>
                        <a:rPr lang="es-ES" sz="1800" kern="1200" dirty="0" smtClean="0"/>
                        <a:t>olicitudes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0,1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1,4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1,3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2,0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2,3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2,4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3,2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8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1200" dirty="0"/>
                        <a:t>3,0</a:t>
                      </a:r>
                      <a:endParaRPr lang="es-MX" sz="18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8828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latencia o retardo rotacional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094103"/>
              </p:ext>
            </p:extLst>
          </p:nvPr>
        </p:nvGraphicFramePr>
        <p:xfrm>
          <a:off x="251520" y="1988840"/>
          <a:ext cx="8712968" cy="432048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Tiempo de búsqueda</a:t>
                      </a:r>
                      <a:endParaRPr lang="es-MX" sz="2000" b="1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 smtClean="0"/>
                        <a:t>Tiempo</a:t>
                      </a:r>
                      <a:r>
                        <a:rPr lang="es-ES" sz="2000" kern="1200" baseline="0" dirty="0" smtClean="0"/>
                        <a:t> de </a:t>
                      </a:r>
                      <a:r>
                        <a:rPr lang="es-ES" sz="2000" kern="1200" dirty="0" smtClean="0"/>
                        <a:t>Latencia</a:t>
                      </a:r>
                      <a:endParaRPr lang="es-MX" sz="2000" b="1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 smtClean="0"/>
                        <a:t>Tiempo de Transferencia</a:t>
                      </a:r>
                      <a:endParaRPr lang="es-MX" sz="2000" b="1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Total</a:t>
                      </a:r>
                      <a:endParaRPr lang="es-MX" sz="2000" b="1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0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0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5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2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0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3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5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/>
                        <a:t>1</a:t>
                      </a:r>
                      <a:endParaRPr lang="es-MX" sz="2000" kern="120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0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2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0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/>
                        <a:t>0</a:t>
                      </a:r>
                      <a:endParaRPr lang="es-MX" sz="2000" kern="120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5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/>
                        <a:t>2</a:t>
                      </a:r>
                      <a:endParaRPr lang="es-MX" sz="2000" kern="120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7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0" kern="1200" dirty="0"/>
                        <a:t>0</a:t>
                      </a:r>
                      <a:endParaRPr lang="es-MX" sz="2000" b="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/>
                        <a:t>2</a:t>
                      </a:r>
                      <a:endParaRPr lang="es-MX" sz="2000" kern="120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/>
                        <a:t>1</a:t>
                      </a:r>
                      <a:endParaRPr lang="es-MX" sz="2000" kern="1200" dirty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697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s-ES" sz="20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</a:t>
                      </a:r>
                      <a:endParaRPr lang="es-MX" sz="2000" b="1" kern="1200" dirty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3945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Cuadro comparativo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804175"/>
              </p:ext>
            </p:extLst>
          </p:nvPr>
        </p:nvGraphicFramePr>
        <p:xfrm>
          <a:off x="179510" y="1556792"/>
          <a:ext cx="8784978" cy="5230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6"/>
                <a:gridCol w="2928326"/>
                <a:gridCol w="2928326"/>
              </a:tblGrid>
              <a:tr h="1255721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Estrategias de búsqueda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Ventajas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Desventajas</a:t>
                      </a:r>
                      <a:endParaRPr lang="es-MX" sz="2400" dirty="0"/>
                    </a:p>
                  </a:txBody>
                  <a:tcPr/>
                </a:tc>
              </a:tr>
              <a:tr h="1255721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err="1" smtClean="0"/>
                        <a:t>FCFS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Fácil de implementar Suficiente para cargas ligeras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No proporciona el mejor servicio promedio No maximiza la producción</a:t>
                      </a:r>
                      <a:endParaRPr lang="es-MX" sz="1800" dirty="0"/>
                    </a:p>
                  </a:txBody>
                  <a:tcPr/>
                </a:tc>
              </a:tr>
              <a:tr h="1255721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err="1" smtClean="0"/>
                        <a:t>STF</a:t>
                      </a:r>
                      <a:r>
                        <a:rPr lang="es-MX" sz="1800" b="1" dirty="0" smtClean="0"/>
                        <a:t> 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Producción mejor que el </a:t>
                      </a:r>
                      <a:r>
                        <a:rPr lang="es-MX" sz="1800" dirty="0" err="1" smtClean="0"/>
                        <a:t>FCFS</a:t>
                      </a:r>
                      <a:r>
                        <a:rPr lang="es-MX" sz="1800" dirty="0" smtClean="0"/>
                        <a:t> Tiende a minimizar el movimiento del brazo Tiende a minimizar la respuesta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Puede causar la espera indefinida en algunas solicitudes Se localiza con cargas pesadas</a:t>
                      </a:r>
                      <a:endParaRPr lang="es-MX" sz="1800" dirty="0"/>
                    </a:p>
                  </a:txBody>
                  <a:tcPr/>
                </a:tc>
              </a:tr>
              <a:tr h="1417412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err="1" smtClean="0"/>
                        <a:t>Scan</a:t>
                      </a:r>
                      <a:r>
                        <a:rPr lang="es-MX" sz="1800" b="1" dirty="0" smtClean="0"/>
                        <a:t>/Look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Elimina la espera indefinida Producción similar a </a:t>
                      </a:r>
                      <a:r>
                        <a:rPr lang="es-MX" dirty="0" err="1" smtClean="0"/>
                        <a:t>SSTF</a:t>
                      </a:r>
                      <a:r>
                        <a:rPr lang="es-MX" dirty="0" smtClean="0"/>
                        <a:t> Trabaja bien con cargas ligeras a moderadas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Necesita bit direccional Implementación de algoritmo un tanto complicado Mayor carga general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990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Cuadro comparativo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449918"/>
              </p:ext>
            </p:extLst>
          </p:nvPr>
        </p:nvGraphicFramePr>
        <p:xfrm>
          <a:off x="107503" y="1556790"/>
          <a:ext cx="8928993" cy="3811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6331"/>
                <a:gridCol w="2976331"/>
                <a:gridCol w="2976331"/>
              </a:tblGrid>
              <a:tr h="1036916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Estrategias de búsqueda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Ventajas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Desventajas</a:t>
                      </a:r>
                      <a:endParaRPr lang="es-MX" sz="2400" dirty="0"/>
                    </a:p>
                  </a:txBody>
                  <a:tcPr/>
                </a:tc>
              </a:tr>
              <a:tr h="10369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N-</a:t>
                      </a:r>
                      <a:r>
                        <a:rPr lang="es-MX" b="1" dirty="0" err="1" smtClean="0"/>
                        <a:t>Step</a:t>
                      </a:r>
                      <a:endParaRPr lang="es-MX" b="1" dirty="0" smtClean="0"/>
                    </a:p>
                    <a:p>
                      <a:pPr algn="ctr"/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Mas fácil de implementar que </a:t>
                      </a:r>
                      <a:r>
                        <a:rPr lang="es-MX" dirty="0" err="1" smtClean="0"/>
                        <a:t>Scan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Las solicitudes mas recientes tienen que esperar mas que con </a:t>
                      </a:r>
                      <a:r>
                        <a:rPr lang="es-MX" dirty="0" err="1" smtClean="0"/>
                        <a:t>Scan</a:t>
                      </a:r>
                      <a:endParaRPr lang="es-MX" dirty="0"/>
                    </a:p>
                  </a:txBody>
                  <a:tcPr anchor="ctr"/>
                </a:tc>
              </a:tr>
              <a:tr h="10369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C-</a:t>
                      </a:r>
                      <a:r>
                        <a:rPr lang="es-MX" b="1" dirty="0" err="1" smtClean="0"/>
                        <a:t>Scan</a:t>
                      </a:r>
                      <a:r>
                        <a:rPr lang="es-MX" b="1" dirty="0" smtClean="0"/>
                        <a:t>/C-Look</a:t>
                      </a:r>
                    </a:p>
                    <a:p>
                      <a:pPr algn="ctr"/>
                      <a:endParaRPr lang="es-MX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Funciona bien con cargas moderadas a pesadas. No tiene bit direccional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Pudiera no ser justo con solicitudes recientes de pistas de numero alto. Algoritmo mas complicado que N-</a:t>
                      </a:r>
                      <a:r>
                        <a:rPr lang="es-MX" dirty="0" err="1" smtClean="0"/>
                        <a:t>Step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scan</a:t>
                      </a:r>
                      <a:r>
                        <a:rPr lang="es-MX" dirty="0" smtClean="0"/>
                        <a:t> por lo que hay mayor carga general. </a:t>
                      </a:r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221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1700808"/>
            <a:ext cx="88204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000" dirty="0"/>
              <a:t>Aguilera, S. (2015). Sistemas Operativos Avanzados: desarrollo de Distribución Linux.</a:t>
            </a:r>
          </a:p>
          <a:p>
            <a:pPr lvl="0"/>
            <a:r>
              <a:rPr lang="en-US" sz="2000" dirty="0" err="1"/>
              <a:t>Arpaci-Dusseau</a:t>
            </a:r>
            <a:r>
              <a:rPr lang="en-US" sz="2000" dirty="0"/>
              <a:t>, R. H., &amp; </a:t>
            </a:r>
            <a:r>
              <a:rPr lang="en-US" sz="2000" dirty="0" err="1"/>
              <a:t>Arpaci-Dusseau</a:t>
            </a:r>
            <a:r>
              <a:rPr lang="en-US" sz="2000" dirty="0"/>
              <a:t>, A. C. (2018). </a:t>
            </a:r>
            <a:r>
              <a:rPr lang="en-US" sz="2000" i="1" dirty="0"/>
              <a:t>Operating systems: Three easy pieces</a:t>
            </a:r>
            <a:r>
              <a:rPr lang="en-US" sz="2000" dirty="0"/>
              <a:t>. </a:t>
            </a:r>
            <a:r>
              <a:rPr lang="es-MX" sz="2000" dirty="0" err="1"/>
              <a:t>Arpaci-Dusseau</a:t>
            </a:r>
            <a:r>
              <a:rPr lang="es-MX" sz="2000" dirty="0"/>
              <a:t> </a:t>
            </a:r>
            <a:r>
              <a:rPr lang="es-MX" sz="2000" dirty="0" err="1"/>
              <a:t>Books</a:t>
            </a:r>
            <a:r>
              <a:rPr lang="es-MX" sz="2000" dirty="0"/>
              <a:t> </a:t>
            </a:r>
            <a:r>
              <a:rPr lang="es-MX" sz="2000" dirty="0" err="1"/>
              <a:t>LLC</a:t>
            </a:r>
            <a:r>
              <a:rPr lang="es-MX" sz="2000" dirty="0"/>
              <a:t>.</a:t>
            </a:r>
          </a:p>
          <a:p>
            <a:pPr lvl="0"/>
            <a:r>
              <a:rPr lang="en-US" sz="2000" dirty="0"/>
              <a:t>Buhl, R., &amp; </a:t>
            </a:r>
            <a:r>
              <a:rPr lang="en-US" sz="2000" dirty="0" err="1"/>
              <a:t>Jahn</a:t>
            </a:r>
            <a:r>
              <a:rPr lang="en-US" sz="2000" dirty="0"/>
              <a:t>, C. (2016). </a:t>
            </a:r>
            <a:r>
              <a:rPr lang="en-US" sz="2000" i="1" dirty="0"/>
              <a:t>Terminal Operating Systems 2016: An International Market Review of Current Software Applications for Terminal Operators</a:t>
            </a:r>
            <a:r>
              <a:rPr lang="en-US" sz="2000" dirty="0"/>
              <a:t>. </a:t>
            </a:r>
            <a:r>
              <a:rPr lang="es-MX" sz="2000" dirty="0" err="1"/>
              <a:t>Fraunhofer</a:t>
            </a:r>
            <a:r>
              <a:rPr lang="es-MX" sz="2000" dirty="0"/>
              <a:t> </a:t>
            </a:r>
            <a:r>
              <a:rPr lang="es-MX" sz="2000" dirty="0" err="1"/>
              <a:t>IRB</a:t>
            </a:r>
            <a:r>
              <a:rPr lang="es-MX" sz="2000" dirty="0"/>
              <a:t> </a:t>
            </a:r>
            <a:r>
              <a:rPr lang="es-MX" sz="2000" dirty="0" err="1"/>
              <a:t>Verlag</a:t>
            </a:r>
            <a:r>
              <a:rPr lang="es-MX" sz="2000" dirty="0"/>
              <a:t>.</a:t>
            </a:r>
          </a:p>
          <a:p>
            <a:pPr lvl="0"/>
            <a:r>
              <a:rPr lang="en-US" sz="2000" dirty="0">
                <a:hlinkClick r:id="rId2"/>
              </a:rPr>
              <a:t>Dwight Spivey</a:t>
            </a:r>
            <a:r>
              <a:rPr lang="es-ES_tradnl" sz="2000" dirty="0"/>
              <a:t> </a:t>
            </a:r>
            <a:r>
              <a:rPr lang="en-US" sz="2000" dirty="0"/>
              <a:t>2014, </a:t>
            </a:r>
            <a:r>
              <a:rPr lang="en-US" sz="2000" dirty="0">
                <a:hlinkClick r:id="rId3"/>
              </a:rPr>
              <a:t>OS X Mavericks portable genius</a:t>
            </a:r>
            <a:r>
              <a:rPr lang="en-US" sz="2000" dirty="0"/>
              <a:t> J. Wiley &amp; Sons.</a:t>
            </a:r>
            <a:endParaRPr lang="es-MX" sz="2000" dirty="0"/>
          </a:p>
          <a:p>
            <a:pPr lvl="0"/>
            <a:r>
              <a:rPr lang="es-MX" sz="2000" dirty="0" err="1"/>
              <a:t>Gomez</a:t>
            </a:r>
            <a:r>
              <a:rPr lang="es-MX" sz="2000" dirty="0"/>
              <a:t> Silva Martin.(2014). Sistemas </a:t>
            </a:r>
            <a:r>
              <a:rPr lang="es-MX" sz="2000" dirty="0" err="1"/>
              <a:t>Operativos.Alfaomega</a:t>
            </a:r>
            <a:r>
              <a:rPr lang="es-MX" sz="2000" dirty="0"/>
              <a:t>.</a:t>
            </a:r>
          </a:p>
          <a:p>
            <a:pPr lvl="0"/>
            <a:r>
              <a:rPr lang="es-MX" sz="2000" dirty="0" err="1"/>
              <a:t>Llaven</a:t>
            </a:r>
            <a:r>
              <a:rPr lang="es-MX" sz="2000" dirty="0"/>
              <a:t>, D. S. (2015). </a:t>
            </a:r>
            <a:r>
              <a:rPr lang="es-MX" sz="2000" i="1" dirty="0"/>
              <a:t>Sistemas Operativos: Panorama para ingeniería en computación e informática</a:t>
            </a:r>
            <a:r>
              <a:rPr lang="es-MX" sz="2000" dirty="0"/>
              <a:t>. Grupo Editorial Patria.</a:t>
            </a:r>
          </a:p>
          <a:p>
            <a:pPr lvl="0"/>
            <a:r>
              <a:rPr lang="es-MX" sz="2000" dirty="0"/>
              <a:t>Pérez, B. S. (2015). </a:t>
            </a:r>
            <a:r>
              <a:rPr lang="es-MX" sz="2000" i="1" dirty="0"/>
              <a:t>Cuaderno práctico de Windows. Sistemas Operativos </a:t>
            </a:r>
            <a:r>
              <a:rPr lang="es-MX" sz="2000" i="1" dirty="0" err="1"/>
              <a:t>Monopuestos</a:t>
            </a:r>
            <a:r>
              <a:rPr lang="es-MX" sz="2000" i="1" dirty="0"/>
              <a:t>. Ciclos Formativos de Informática</a:t>
            </a:r>
            <a:r>
              <a:rPr lang="es-MX" sz="2000" dirty="0"/>
              <a:t>. </a:t>
            </a:r>
            <a:r>
              <a:rPr lang="es-MX" sz="2000" dirty="0" err="1"/>
              <a:t>Lulu</a:t>
            </a:r>
            <a:r>
              <a:rPr lang="es-MX" sz="2000" dirty="0"/>
              <a:t>. com.</a:t>
            </a:r>
          </a:p>
          <a:p>
            <a:pPr lvl="0"/>
            <a:r>
              <a:rPr lang="en-US" sz="2000" dirty="0" err="1"/>
              <a:t>Silberschatz</a:t>
            </a:r>
            <a:r>
              <a:rPr lang="en-US" sz="2000" dirty="0"/>
              <a:t>, A., Gagne, G., &amp; Galvin, P. B. (2018). </a:t>
            </a:r>
            <a:r>
              <a:rPr lang="es-MX" sz="2000" i="1" dirty="0" err="1"/>
              <a:t>Operating</a:t>
            </a:r>
            <a:r>
              <a:rPr lang="es-MX" sz="2000" i="1" dirty="0"/>
              <a:t> </a:t>
            </a:r>
            <a:r>
              <a:rPr lang="es-MX" sz="2000" i="1" dirty="0" err="1"/>
              <a:t>system</a:t>
            </a:r>
            <a:r>
              <a:rPr lang="es-MX" sz="2000" i="1" dirty="0"/>
              <a:t> </a:t>
            </a:r>
            <a:r>
              <a:rPr lang="es-MX" sz="2000" i="1" dirty="0" err="1"/>
              <a:t>concepts</a:t>
            </a:r>
            <a:r>
              <a:rPr lang="es-MX" sz="2000" dirty="0"/>
              <a:t>. </a:t>
            </a:r>
            <a:r>
              <a:rPr lang="es-MX" sz="2000" dirty="0" err="1"/>
              <a:t>Wiley</a:t>
            </a:r>
            <a:r>
              <a:rPr lang="es-MX" sz="2000" dirty="0"/>
              <a:t>.</a:t>
            </a:r>
          </a:p>
          <a:p>
            <a:pPr lvl="0"/>
            <a:r>
              <a:rPr lang="es-MX" sz="2000" dirty="0"/>
              <a:t>Silva, M. (2015). </a:t>
            </a:r>
            <a:r>
              <a:rPr lang="es-MX" sz="2000" i="1" dirty="0"/>
              <a:t>Sistemas operativos</a:t>
            </a:r>
            <a:r>
              <a:rPr lang="es-MX" sz="2000" dirty="0"/>
              <a:t>. </a:t>
            </a:r>
            <a:r>
              <a:rPr lang="es-MX" sz="2000" dirty="0" err="1"/>
              <a:t>Alfaomega</a:t>
            </a:r>
            <a:r>
              <a:rPr lang="es-MX" sz="2000" dirty="0"/>
              <a:t> Grupo Editor.</a:t>
            </a:r>
          </a:p>
          <a:p>
            <a:pPr lvl="0"/>
            <a:r>
              <a:rPr lang="es-MX" sz="2000" dirty="0" err="1"/>
              <a:t>Tanenbaum</a:t>
            </a:r>
            <a:r>
              <a:rPr lang="es-MX" sz="2000" dirty="0"/>
              <a:t>, A. S., &amp; </a:t>
            </a:r>
            <a:r>
              <a:rPr lang="es-MX" sz="2000" dirty="0" err="1"/>
              <a:t>Bos</a:t>
            </a:r>
            <a:r>
              <a:rPr lang="es-MX" sz="2000" dirty="0"/>
              <a:t>, H. (2015). </a:t>
            </a:r>
            <a:r>
              <a:rPr lang="es-MX" sz="2000" i="1" dirty="0"/>
              <a:t>Modern </a:t>
            </a:r>
            <a:r>
              <a:rPr lang="es-MX" sz="2000" i="1" dirty="0" err="1"/>
              <a:t>operating</a:t>
            </a:r>
            <a:r>
              <a:rPr lang="es-MX" sz="2000" i="1" dirty="0"/>
              <a:t> </a:t>
            </a:r>
            <a:r>
              <a:rPr lang="es-MX" sz="2000" i="1" dirty="0" err="1"/>
              <a:t>systems</a:t>
            </a:r>
            <a:r>
              <a:rPr lang="es-MX" sz="2000" dirty="0"/>
              <a:t>. Pearson</a:t>
            </a:r>
            <a:r>
              <a:rPr lang="es-MX" sz="2000" dirty="0" smtClean="0"/>
              <a:t>.</a:t>
            </a:r>
            <a:r>
              <a:rPr lang="es-MX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1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4290" y="1412776"/>
            <a:ext cx="89522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latin typeface="+mj-lt"/>
              </a:rPr>
              <a:t>El material esta diseñado para se utilizado en </a:t>
            </a:r>
            <a:r>
              <a:rPr lang="es-MX" sz="2400" b="1" dirty="0" smtClean="0">
                <a:latin typeface="+mj-lt"/>
              </a:rPr>
              <a:t>la quinta </a:t>
            </a:r>
            <a:r>
              <a:rPr lang="es-MX" sz="2400" b="1" dirty="0">
                <a:latin typeface="+mj-lt"/>
              </a:rPr>
              <a:t>unidad de competencia.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Se dejaran actividades como la realización de ensayos, mapas conceptuales y discusiones </a:t>
            </a:r>
            <a:r>
              <a:rPr lang="es-MX" sz="2400" b="1" dirty="0" smtClean="0">
                <a:latin typeface="+mj-lt"/>
              </a:rPr>
              <a:t>grupales</a:t>
            </a:r>
            <a:r>
              <a:rPr lang="es-MX" sz="2400" dirty="0" smtClean="0"/>
              <a:t>  </a:t>
            </a:r>
          </a:p>
          <a:p>
            <a:pPr algn="just"/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Nota. Las imágenes que no tienen fuente, fueron tomadas de las imágenes prediseñadas de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1981224" y="332656"/>
            <a:ext cx="515833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Guión</a:t>
            </a:r>
            <a:r>
              <a:rPr lang="es-MX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s-MX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explicativo</a:t>
            </a:r>
            <a:endParaRPr lang="es-MX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2349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083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 txBox="1">
            <a:spLocks/>
          </p:cNvSpPr>
          <p:nvPr/>
        </p:nvSpPr>
        <p:spPr>
          <a:xfrm>
            <a:off x="179512" y="980728"/>
            <a:ext cx="8856984" cy="50405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Unidad de competencia V</a:t>
            </a:r>
          </a:p>
          <a:p>
            <a:pPr marL="0" indent="0">
              <a:buFont typeface="Arial" pitchFamily="34" charset="0"/>
              <a:buNone/>
            </a:pPr>
            <a:endParaRPr lang="es-MX" sz="2800" b="1" dirty="0" smtClean="0">
              <a:solidFill>
                <a:prstClr val="black"/>
              </a:solidFill>
              <a:latin typeface="Century Gothic"/>
            </a:endParaRPr>
          </a:p>
          <a:p>
            <a:endParaRPr lang="es-MX" sz="2800" b="1" dirty="0" smtClean="0">
              <a:solidFill>
                <a:prstClr val="black"/>
              </a:solidFill>
              <a:latin typeface="Century Gothic"/>
            </a:endParaRPr>
          </a:p>
          <a:p>
            <a:pPr marL="0" indent="0">
              <a:buNone/>
            </a:pPr>
            <a:endParaRPr lang="es-MX" sz="2800" b="1" dirty="0" smtClean="0">
              <a:solidFill>
                <a:prstClr val="black"/>
              </a:solidFill>
              <a:latin typeface="Century Gothic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MX" sz="3600" b="1" dirty="0" smtClean="0">
                <a:solidFill>
                  <a:prstClr val="black"/>
                </a:solidFill>
                <a:latin typeface="Century Gothic"/>
              </a:rPr>
              <a:t>Aplicar y manejar la forma de realizar las entradas y salidas de los dispositivos del sistema operativo.</a:t>
            </a:r>
            <a:endParaRPr lang="es-MX" sz="3600" b="1" dirty="0">
              <a:solidFill>
                <a:prstClr val="black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4581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519025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La administración de dispositivos, es la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gestión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de todos los recursos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de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hardware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disponibles,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tanto los estándar que viene de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fábrica,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como las que se van agregando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a la computadora.</a:t>
            </a:r>
            <a:endParaRPr lang="es-MX" sz="3200" dirty="0">
              <a:solidFill>
                <a:schemeClr val="dk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395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1700808"/>
            <a:ext cx="88123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prstClr val="black"/>
                </a:solidFill>
              </a:rPr>
              <a:t>Todo dispositivo necesita presentarse al sistema operativo, agregando un pequeño programa que permite su uso. </a:t>
            </a:r>
            <a:r>
              <a:rPr lang="es-MX" sz="3200" dirty="0" smtClean="0">
                <a:solidFill>
                  <a:prstClr val="black"/>
                </a:solidFill>
              </a:rPr>
              <a:t>Este programa </a:t>
            </a:r>
            <a:r>
              <a:rPr lang="es-MX" sz="3200" dirty="0">
                <a:solidFill>
                  <a:prstClr val="black"/>
                </a:solidFill>
              </a:rPr>
              <a:t>es llamado controlador. </a:t>
            </a:r>
            <a:r>
              <a:rPr lang="es-MX" sz="3200" dirty="0" smtClean="0">
                <a:solidFill>
                  <a:prstClr val="black"/>
                </a:solidFill>
              </a:rPr>
              <a:t>El </a:t>
            </a:r>
            <a:r>
              <a:rPr lang="es-MX" sz="3200" dirty="0">
                <a:solidFill>
                  <a:prstClr val="black"/>
                </a:solidFill>
              </a:rPr>
              <a:t>controlador es un software que utiliza el sistema operativo para </a:t>
            </a:r>
            <a:r>
              <a:rPr lang="es-MX" sz="3200" dirty="0" smtClean="0">
                <a:solidFill>
                  <a:prstClr val="black"/>
                </a:solidFill>
              </a:rPr>
              <a:t>reconocer el hardware.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65104"/>
            <a:ext cx="1761513" cy="228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11560" y="6306116"/>
            <a:ext cx="59914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http://2.bp.blogspot.com/-sU6GciY-5vc/UGDRE-5HNjI/AAAAAAAAACk/fQaRDOzDz9Y/s1600/4faf5bf0-3218-41db-84df-be609bc261e3_0.png</a:t>
            </a:r>
          </a:p>
        </p:txBody>
      </p:sp>
    </p:spTree>
    <p:extLst>
      <p:ext uri="{BB962C8B-B14F-4D97-AF65-F5344CB8AC3E}">
        <p14:creationId xmlns:p14="http://schemas.microsoft.com/office/powerpoint/2010/main" val="1952062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Funciones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1857013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3200" dirty="0">
                <a:solidFill>
                  <a:prstClr val="black"/>
                </a:solidFill>
              </a:rPr>
              <a:t>Controlar el estado de cada dispositivo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3200" dirty="0">
                <a:solidFill>
                  <a:prstClr val="black"/>
                </a:solidFill>
              </a:rPr>
              <a:t>Utilizar políticas preestablecidas para determinar que proceso obtendrá un dispositivo y durante cuanto tiempo.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MX" sz="3200" dirty="0">
                <a:solidFill>
                  <a:prstClr val="black"/>
                </a:solidFill>
              </a:rPr>
              <a:t>Asignar los dispositivos.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ES" sz="3200" dirty="0">
                <a:solidFill>
                  <a:prstClr val="black"/>
                </a:solidFill>
              </a:rPr>
              <a:t>Designar los dispositivos. Esta acción la realiza en dos niveles:</a:t>
            </a:r>
            <a:endParaRPr lang="es-MX" sz="3200" dirty="0">
              <a:solidFill>
                <a:prstClr val="black"/>
              </a:solidFill>
            </a:endParaRPr>
          </a:p>
          <a:p>
            <a:pPr marL="742950" lvl="1" indent="-285750" algn="just">
              <a:spcAft>
                <a:spcPts val="0"/>
              </a:spcAft>
              <a:buFont typeface="+mj-lt"/>
              <a:buAutoNum type="arabicParenR"/>
              <a:tabLst>
                <a:tab pos="1017270" algn="l"/>
              </a:tabLst>
            </a:pPr>
            <a:r>
              <a:rPr lang="es-ES" sz="3200" dirty="0">
                <a:solidFill>
                  <a:prstClr val="black"/>
                </a:solidFill>
              </a:rPr>
              <a:t>Nivel de proceso.</a:t>
            </a:r>
          </a:p>
          <a:p>
            <a:pPr marL="742950" lvl="1" indent="-285750" algn="just">
              <a:spcAft>
                <a:spcPts val="0"/>
              </a:spcAft>
              <a:buFont typeface="+mj-lt"/>
              <a:buAutoNum type="arabicParenR"/>
              <a:tabLst>
                <a:tab pos="1017270" algn="l"/>
              </a:tabLst>
            </a:pPr>
            <a:r>
              <a:rPr lang="es-ES" sz="3200" dirty="0">
                <a:solidFill>
                  <a:prstClr val="black"/>
                </a:solidFill>
              </a:rPr>
              <a:t>Nivel de trabajo.</a:t>
            </a:r>
            <a:endParaRPr lang="es-MX" sz="32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45010"/>
            <a:ext cx="3060340" cy="173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942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dirty="0" smtClean="0"/>
              <a:t>Dispositivos de sistema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518814542"/>
              </p:ext>
            </p:extLst>
          </p:nvPr>
        </p:nvGraphicFramePr>
        <p:xfrm>
          <a:off x="251520" y="1772816"/>
          <a:ext cx="878497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533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1318</Words>
  <Application>Microsoft Office PowerPoint</Application>
  <PresentationFormat>Presentación en pantalla (4:3)</PresentationFormat>
  <Paragraphs>287</Paragraphs>
  <Slides>38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Presentación de PowerPoint</vt:lpstr>
      <vt:lpstr>Sistemas Operativos</vt:lpstr>
      <vt:lpstr>Presentación de PowerPoint</vt:lpstr>
      <vt:lpstr>Presentación de PowerPoint</vt:lpstr>
      <vt:lpstr>Presentación de PowerPoint</vt:lpstr>
      <vt:lpstr>Introducción</vt:lpstr>
      <vt:lpstr>Introducción</vt:lpstr>
      <vt:lpstr>Funciones</vt:lpstr>
      <vt:lpstr>Dispositivos de sistema</vt:lpstr>
      <vt:lpstr>Dispositivos de sistema</vt:lpstr>
      <vt:lpstr>Medios de Almacenamiento</vt:lpstr>
      <vt:lpstr>Dispositivos de almacenamiento de acceso directo (DASD)</vt:lpstr>
      <vt:lpstr>Componentes de subsistema de entrada/salida</vt:lpstr>
      <vt:lpstr>Comunicación entre dispositivos</vt:lpstr>
      <vt:lpstr>Comunicación entre dispositivos</vt:lpstr>
      <vt:lpstr>Administración de las solicitudes de entrada/salida</vt:lpstr>
      <vt:lpstr>Administración de las solicitudes de entrada/salida</vt:lpstr>
      <vt:lpstr>Tiempo de Acceso Requerido</vt:lpstr>
      <vt:lpstr>Estrategias de búsqueda del manejo de dispositivos</vt:lpstr>
      <vt:lpstr>Estrategia de Búsqueda del Manejo de Dispositivos</vt:lpstr>
      <vt:lpstr>Estrategia de Búsqueda del Manejo de Dispositivos</vt:lpstr>
      <vt:lpstr>Algoritmos de Búsqueda</vt:lpstr>
      <vt:lpstr>Primero en llegar, primero en Servirse (FCFS)</vt:lpstr>
      <vt:lpstr>Primero en llegar, primero en Servirse (FCFS)</vt:lpstr>
      <vt:lpstr>Tiempo más breve de búsqueda primero (STF)</vt:lpstr>
      <vt:lpstr>Tiempo más breve de búsqueda primero (STF)</vt:lpstr>
      <vt:lpstr>Scan</vt:lpstr>
      <vt:lpstr>Look o Algoritmo del Elevador</vt:lpstr>
      <vt:lpstr>Look o Algoritmo del Elevador</vt:lpstr>
      <vt:lpstr>N-Setp</vt:lpstr>
      <vt:lpstr>C-Scan</vt:lpstr>
      <vt:lpstr>C-Look</vt:lpstr>
      <vt:lpstr>Estrategia de latencia o retardo rotacional</vt:lpstr>
      <vt:lpstr>Estrategia de latencia o retardo rotacional</vt:lpstr>
      <vt:lpstr>Cuadro comparativo</vt:lpstr>
      <vt:lpstr>Cuadro comparativo</vt:lpstr>
      <vt:lpstr>Referencias</vt:lpstr>
      <vt:lpstr>Presentación de PowerPoint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Operativos</dc:title>
  <dc:creator>CUUAEMVM</dc:creator>
  <cp:lastModifiedBy>CUUAEMVM</cp:lastModifiedBy>
  <cp:revision>49</cp:revision>
  <dcterms:created xsi:type="dcterms:W3CDTF">2019-07-24T18:50:42Z</dcterms:created>
  <dcterms:modified xsi:type="dcterms:W3CDTF">2019-09-30T19:19:16Z</dcterms:modified>
</cp:coreProperties>
</file>