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  <p:sldId id="260" r:id="rId5"/>
    <p:sldId id="261" r:id="rId6"/>
    <p:sldId id="256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89" r:id="rId16"/>
    <p:sldId id="270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71" r:id="rId30"/>
    <p:sldId id="286" r:id="rId31"/>
    <p:sldId id="287" r:id="rId32"/>
    <p:sldId id="288" r:id="rId33"/>
    <p:sldId id="272" r:id="rId34"/>
    <p:sldId id="290" r:id="rId35"/>
    <p:sldId id="273" r:id="rId3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8" autoAdjust="0"/>
    <p:restoredTop sz="94660"/>
  </p:normalViewPr>
  <p:slideViewPr>
    <p:cSldViewPr>
      <p:cViewPr>
        <p:scale>
          <a:sx n="76" d="100"/>
          <a:sy n="76" d="100"/>
        </p:scale>
        <p:origin x="-1200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4980-1CE8-4B9E-A972-9913AD7D2D78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245A-9A00-4E3A-9CC1-D2A9E801FA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5050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4980-1CE8-4B9E-A972-9913AD7D2D78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245A-9A00-4E3A-9CC1-D2A9E801FA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42008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4980-1CE8-4B9E-A972-9913AD7D2D78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245A-9A00-4E3A-9CC1-D2A9E801FA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17089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4980-1CE8-4B9E-A972-9913AD7D2D78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245A-9A00-4E3A-9CC1-D2A9E801FA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62557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4980-1CE8-4B9E-A972-9913AD7D2D78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245A-9A00-4E3A-9CC1-D2A9E801FA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63423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4980-1CE8-4B9E-A972-9913AD7D2D78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245A-9A00-4E3A-9CC1-D2A9E801FA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67707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4980-1CE8-4B9E-A972-9913AD7D2D78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245A-9A00-4E3A-9CC1-D2A9E801FA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47087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4980-1CE8-4B9E-A972-9913AD7D2D78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245A-9A00-4E3A-9CC1-D2A9E801FA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2515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4980-1CE8-4B9E-A972-9913AD7D2D78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245A-9A00-4E3A-9CC1-D2A9E801FA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6131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4980-1CE8-4B9E-A972-9913AD7D2D78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245A-9A00-4E3A-9CC1-D2A9E801FA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35817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4980-1CE8-4B9E-A972-9913AD7D2D78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245A-9A00-4E3A-9CC1-D2A9E801FA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93613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4B4980-1CE8-4B9E-A972-9913AD7D2D78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97245A-9A00-4E3A-9CC1-D2A9E801FA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99962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eg"/><Relationship Id="rId4" Type="http://schemas.openxmlformats.org/officeDocument/2006/relationships/image" Target="../media/image23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755576" y="44624"/>
            <a:ext cx="7772400" cy="147002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b="1" dirty="0" smtClean="0"/>
              <a:t>Universidad Autónoma del  Estado de México</a:t>
            </a:r>
            <a:endParaRPr lang="es-MX" sz="3200" b="1" dirty="0"/>
          </a:p>
        </p:txBody>
      </p:sp>
      <p:sp>
        <p:nvSpPr>
          <p:cNvPr id="3" name="2 Subtítulo"/>
          <p:cNvSpPr txBox="1">
            <a:spLocks/>
          </p:cNvSpPr>
          <p:nvPr/>
        </p:nvSpPr>
        <p:spPr>
          <a:xfrm>
            <a:off x="539552" y="1052736"/>
            <a:ext cx="8424936" cy="1368152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Centro Universitario </a:t>
            </a:r>
            <a:r>
              <a:rPr lang="es-MX" sz="33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UAEM</a:t>
            </a:r>
            <a:r>
              <a:rPr lang="es-MX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Valle de México</a:t>
            </a:r>
          </a:p>
          <a:p>
            <a:pPr algn="ctr"/>
            <a:endPara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es-MX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Ingeniería en Computación</a:t>
            </a:r>
          </a:p>
          <a:p>
            <a:pPr algn="ctr"/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07504" y="2420888"/>
            <a:ext cx="9036496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de </a:t>
            </a:r>
            <a:r>
              <a:rPr lang="es-MX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Aprendizaje</a:t>
            </a:r>
          </a:p>
          <a:p>
            <a:pPr algn="ctr"/>
            <a: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Programación Estructurada</a:t>
            </a:r>
          </a:p>
          <a:p>
            <a:pPr algn="ctr"/>
            <a:endParaRPr lang="es-MX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MX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de Competencia</a:t>
            </a:r>
          </a:p>
          <a:p>
            <a:pPr algn="ctr"/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Arreglos unidimensionales y bidimensionales para el almacenamiento de datos en la solución de problemas</a:t>
            </a:r>
            <a:r>
              <a:rPr lang="es-MX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es-MX" sz="2800" dirty="0">
                <a:solidFill>
                  <a:srgbClr val="000000"/>
                </a:solidFill>
              </a:rPr>
              <a:t>	</a:t>
            </a:r>
            <a:endParaRPr lang="es-MX" sz="2800" dirty="0" smtClean="0">
              <a:solidFill>
                <a:srgbClr val="000000"/>
              </a:solidFill>
            </a:endParaRPr>
          </a:p>
          <a:p>
            <a:pPr algn="r"/>
            <a:r>
              <a:rPr lang="es-MX" sz="2800" b="1" dirty="0" smtClean="0"/>
              <a:t>Elaboró:</a:t>
            </a:r>
            <a:endParaRPr lang="es-MX" sz="2800" b="1" dirty="0"/>
          </a:p>
          <a:p>
            <a:pPr algn="r"/>
            <a:r>
              <a:rPr lang="es-MX" sz="2800" b="1" dirty="0"/>
              <a:t>Ivonne Rodríguez </a:t>
            </a:r>
            <a:r>
              <a:rPr lang="es-MX" sz="2800" b="1" dirty="0" smtClean="0"/>
              <a:t>Pérez</a:t>
            </a:r>
            <a:endPara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07504" y="6386462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Agosto 2019</a:t>
            </a:r>
            <a:endParaRPr lang="es-MX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8368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Explosión 2"/>
          <p:cNvSpPr/>
          <p:nvPr/>
        </p:nvSpPr>
        <p:spPr>
          <a:xfrm>
            <a:off x="4283968" y="1722124"/>
            <a:ext cx="4608512" cy="2835315"/>
          </a:xfrm>
          <a:prstGeom prst="irregularSeal2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Homogéneas</a:t>
            </a:r>
            <a:endParaRPr lang="es-MX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5 Llamada de nube"/>
          <p:cNvSpPr/>
          <p:nvPr/>
        </p:nvSpPr>
        <p:spPr>
          <a:xfrm>
            <a:off x="539552" y="3780944"/>
            <a:ext cx="3456384" cy="2569786"/>
          </a:xfrm>
          <a:prstGeom prst="cloudCallou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Heterogéneas</a:t>
            </a:r>
            <a:endParaRPr lang="es-MX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3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1">
            <a:schemeClr val="accent2"/>
          </a:lnRef>
          <a:fillRef idx="1003">
            <a:schemeClr val="l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ts val="58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F5897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uLnTx/>
                <a:uFillTx/>
                <a:latin typeface="Palatino Linotype"/>
                <a:ea typeface="+mj-ea"/>
                <a:cs typeface="+mj-cs"/>
              </a:rPr>
              <a:t>Introducción</a:t>
            </a:r>
            <a:endParaRPr kumimoji="0" lang="es-MX" sz="5400" b="1" i="0" u="none" strike="noStrike" kern="1200" cap="none" spc="0" normalizeH="0" baseline="0" noProof="0" dirty="0">
              <a:ln>
                <a:noFill/>
              </a:ln>
              <a:solidFill>
                <a:srgbClr val="2F5897"/>
              </a:solidFill>
              <a:effectLst>
                <a:outerShdw blurRad="63500" dist="38100" dir="5400000" algn="t" rotWithShape="0">
                  <a:prstClr val="black">
                    <a:alpha val="25000"/>
                  </a:prstClr>
                </a:outerShdw>
              </a:effectLst>
              <a:uLnTx/>
              <a:uFillTx/>
              <a:latin typeface="Palatino Linotype"/>
              <a:ea typeface="+mj-ea"/>
              <a:cs typeface="+mj-cs"/>
            </a:endParaRPr>
          </a:p>
        </p:txBody>
      </p:sp>
      <p:pic>
        <p:nvPicPr>
          <p:cNvPr id="5123" name="Picture 3" descr="C:\Users\UAEM\AppData\Local\Microsoft\Windows\Temporary Internet Files\Content.IE5\IQPXJT62\Equals_sign_in_mathematics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5692" y="5390193"/>
            <a:ext cx="1439038" cy="995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Distinto de"/>
          <p:cNvSpPr/>
          <p:nvPr/>
        </p:nvSpPr>
        <p:spPr>
          <a:xfrm>
            <a:off x="1187624" y="2204864"/>
            <a:ext cx="1656184" cy="1224136"/>
          </a:xfrm>
          <a:prstGeom prst="mathNotEqua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038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251520" y="1916832"/>
            <a:ext cx="8712968" cy="440120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Datos simples</a:t>
            </a:r>
          </a:p>
          <a:p>
            <a:endParaRPr lang="es-MX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MX" sz="2800" dirty="0" smtClean="0"/>
              <a:t>Estándar </a:t>
            </a:r>
            <a:r>
              <a:rPr lang="es-MX" sz="2800" dirty="0"/>
              <a:t>--&gt; Entero – Real – Caracteres </a:t>
            </a:r>
            <a:r>
              <a:rPr lang="es-MX" sz="2800" dirty="0" smtClean="0"/>
              <a:t>– Lógico</a:t>
            </a:r>
          </a:p>
          <a:p>
            <a:endParaRPr lang="es-MX" sz="2800" dirty="0"/>
          </a:p>
          <a:p>
            <a:endParaRPr lang="es-MX" sz="2800" dirty="0"/>
          </a:p>
          <a:p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Estructura de datos</a:t>
            </a:r>
          </a:p>
          <a:p>
            <a:endParaRPr lang="es-MX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MX" sz="2800" b="1" dirty="0" smtClean="0"/>
              <a:t>Estática</a:t>
            </a:r>
            <a:r>
              <a:rPr lang="es-MX" sz="2800" dirty="0" smtClean="0"/>
              <a:t> </a:t>
            </a:r>
            <a:r>
              <a:rPr lang="es-MX" sz="2800" dirty="0"/>
              <a:t>--&gt; Vectores y Matrices, Registro, Archivos</a:t>
            </a:r>
          </a:p>
          <a:p>
            <a:r>
              <a:rPr lang="es-MX" sz="2800" b="1" dirty="0" smtClean="0"/>
              <a:t>Dinámica </a:t>
            </a:r>
            <a:r>
              <a:rPr lang="es-MX" sz="2800" dirty="0"/>
              <a:t>--&gt; Lineales: Listas, Pilas Colas</a:t>
            </a:r>
          </a:p>
          <a:p>
            <a:r>
              <a:rPr lang="es-MX" sz="2800" dirty="0" smtClean="0"/>
              <a:t>                        --&gt; </a:t>
            </a:r>
            <a:r>
              <a:rPr lang="es-MX" sz="2800" dirty="0"/>
              <a:t>No lineales: Arboles y Grafos</a:t>
            </a:r>
          </a:p>
        </p:txBody>
      </p:sp>
      <p:sp>
        <p:nvSpPr>
          <p:cNvPr id="5" name="3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1">
            <a:schemeClr val="accent2"/>
          </a:lnRef>
          <a:fillRef idx="1003">
            <a:schemeClr val="l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ts val="58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F5897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uLnTx/>
                <a:uFillTx/>
                <a:latin typeface="Palatino Linotype"/>
                <a:ea typeface="+mj-ea"/>
                <a:cs typeface="+mj-cs"/>
              </a:rPr>
              <a:t>Introducción</a:t>
            </a:r>
            <a:endParaRPr kumimoji="0" lang="es-MX" sz="5400" b="1" i="0" u="none" strike="noStrike" kern="1200" cap="none" spc="0" normalizeH="0" baseline="0" noProof="0" dirty="0">
              <a:ln>
                <a:noFill/>
              </a:ln>
              <a:solidFill>
                <a:srgbClr val="2F5897"/>
              </a:solidFill>
              <a:effectLst>
                <a:outerShdw blurRad="63500" dist="38100" dir="5400000" algn="t" rotWithShape="0">
                  <a:prstClr val="black">
                    <a:alpha val="25000"/>
                  </a:prstClr>
                </a:outerShdw>
              </a:effectLst>
              <a:uLnTx/>
              <a:uFillTx/>
              <a:latin typeface="Palatino Linotype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187794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s-MX" sz="5400" b="1" dirty="0">
                <a:solidFill>
                  <a:srgbClr val="2F5897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Palatino Linotype"/>
              </a:rPr>
              <a:t>Definición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79512" y="3105835"/>
            <a:ext cx="87849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200" dirty="0" smtClean="0"/>
              <a:t>Es </a:t>
            </a:r>
            <a:r>
              <a:rPr lang="es-MX" sz="3200" dirty="0"/>
              <a:t>una colección </a:t>
            </a:r>
            <a:r>
              <a:rPr lang="es-MX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finita</a:t>
            </a:r>
            <a:r>
              <a:rPr lang="es-MX" sz="3200" dirty="0"/>
              <a:t>, </a:t>
            </a:r>
            <a:r>
              <a:rPr lang="es-MX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homogénea</a:t>
            </a:r>
            <a:r>
              <a:rPr lang="es-MX" sz="3200" dirty="0"/>
              <a:t> </a:t>
            </a:r>
            <a:r>
              <a:rPr lang="es-MX" sz="3200" dirty="0" smtClean="0"/>
              <a:t>y </a:t>
            </a:r>
            <a: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ordenada</a:t>
            </a:r>
            <a:r>
              <a:rPr lang="es-MX" sz="3200" dirty="0" smtClean="0"/>
              <a:t> </a:t>
            </a:r>
            <a:r>
              <a:rPr lang="es-MX" sz="3200" dirty="0"/>
              <a:t>de elementos.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467544" y="1949931"/>
            <a:ext cx="207249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Arreglo</a:t>
            </a:r>
            <a:endParaRPr lang="es-ES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8" name="7 Conector recto de flecha"/>
          <p:cNvCxnSpPr/>
          <p:nvPr/>
        </p:nvCxnSpPr>
        <p:spPr>
          <a:xfrm flipV="1">
            <a:off x="2195736" y="5029975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 flipV="1">
            <a:off x="3779912" y="5013176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 flipV="1">
            <a:off x="6876256" y="5029975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2753692"/>
              </p:ext>
            </p:extLst>
          </p:nvPr>
        </p:nvGraphicFramePr>
        <p:xfrm>
          <a:off x="1524000" y="4581128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13" name="12 CuadroTexto"/>
          <p:cNvSpPr txBox="1"/>
          <p:nvPr/>
        </p:nvSpPr>
        <p:spPr>
          <a:xfrm>
            <a:off x="1121331" y="5724173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1er.   Elemento</a:t>
            </a:r>
            <a:endParaRPr lang="es-MX" b="1" dirty="0"/>
          </a:p>
        </p:txBody>
      </p:sp>
      <p:sp>
        <p:nvSpPr>
          <p:cNvPr id="15" name="14 CuadroTexto"/>
          <p:cNvSpPr txBox="1"/>
          <p:nvPr/>
        </p:nvSpPr>
        <p:spPr>
          <a:xfrm>
            <a:off x="3059832" y="5724173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2do.   Elemento</a:t>
            </a:r>
            <a:endParaRPr lang="es-MX" b="1" dirty="0"/>
          </a:p>
        </p:txBody>
      </p:sp>
      <p:sp>
        <p:nvSpPr>
          <p:cNvPr id="16" name="15 CuadroTexto"/>
          <p:cNvSpPr txBox="1"/>
          <p:nvPr/>
        </p:nvSpPr>
        <p:spPr>
          <a:xfrm>
            <a:off x="6192180" y="5732348"/>
            <a:ext cx="1548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n</a:t>
            </a:r>
            <a:r>
              <a:rPr lang="es-MX" b="1" dirty="0" smtClean="0"/>
              <a:t>     Elemento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68210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 rot="16200000">
            <a:off x="-3032557" y="2997859"/>
            <a:ext cx="6856188" cy="864096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lvl="0" algn="ctr"/>
            <a:r>
              <a:rPr lang="es-MX" sz="4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Características</a:t>
            </a:r>
            <a:endParaRPr lang="es-MX" sz="48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Rectángulo"/>
          <p:cNvSpPr/>
          <p:nvPr/>
        </p:nvSpPr>
        <p:spPr>
          <a:xfrm rot="21386960">
            <a:off x="1154040" y="537642"/>
            <a:ext cx="4176464" cy="35394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800" dirty="0" smtClean="0"/>
              <a:t>Un </a:t>
            </a:r>
            <a:r>
              <a:rPr lang="es-MX" sz="2800" dirty="0"/>
              <a:t>arreglo tiene la </a:t>
            </a:r>
            <a:r>
              <a:rPr lang="es-MX" sz="2800" dirty="0" smtClean="0"/>
              <a:t>característica </a:t>
            </a:r>
            <a:r>
              <a:rPr lang="es-MX" sz="2800" dirty="0"/>
              <a:t>de que puede almacenar </a:t>
            </a:r>
            <a:r>
              <a:rPr lang="es-MX" sz="2800" dirty="0" smtClean="0"/>
              <a:t>N </a:t>
            </a:r>
            <a:r>
              <a:rPr lang="es-MX" sz="2800" dirty="0"/>
              <a:t>elementos </a:t>
            </a:r>
            <a:r>
              <a:rPr lang="es-MX" sz="2800" dirty="0" smtClean="0"/>
              <a:t>del mismo tipo y permite </a:t>
            </a:r>
            <a:r>
              <a:rPr lang="es-MX" sz="2800" dirty="0"/>
              <a:t>seleccionar </a:t>
            </a:r>
            <a:r>
              <a:rPr lang="es-MX" sz="2800" dirty="0" smtClean="0"/>
              <a:t>cada </a:t>
            </a:r>
            <a:r>
              <a:rPr lang="es-MX" sz="2800" dirty="0"/>
              <a:t>uno </a:t>
            </a:r>
            <a:r>
              <a:rPr lang="es-MX" sz="2800" dirty="0" smtClean="0"/>
              <a:t>de ellos</a:t>
            </a:r>
            <a:r>
              <a:rPr lang="es-MX" sz="2800" dirty="0"/>
              <a:t>. </a:t>
            </a:r>
            <a:endParaRPr lang="es-MX" sz="2800" dirty="0" smtClean="0"/>
          </a:p>
          <a:p>
            <a:pPr algn="just"/>
            <a:r>
              <a:rPr lang="es-MX" sz="2800" dirty="0" smtClean="0"/>
              <a:t>Así </a:t>
            </a:r>
            <a:r>
              <a:rPr lang="es-MX" sz="2800" dirty="0"/>
              <a:t>se distinguen dos partes en los </a:t>
            </a:r>
            <a:r>
              <a:rPr lang="es-MX" sz="2800" dirty="0" smtClean="0"/>
              <a:t>arreglos:</a:t>
            </a:r>
            <a:endParaRPr lang="es-MX" sz="2800" dirty="0"/>
          </a:p>
        </p:txBody>
      </p:sp>
      <p:sp>
        <p:nvSpPr>
          <p:cNvPr id="10" name="9 Rectángulo"/>
          <p:cNvSpPr/>
          <p:nvPr/>
        </p:nvSpPr>
        <p:spPr>
          <a:xfrm rot="1124645">
            <a:off x="6203012" y="1093123"/>
            <a:ext cx="2196435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Índices</a:t>
            </a:r>
            <a:endParaRPr lang="es-E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10 Rectángulo"/>
          <p:cNvSpPr/>
          <p:nvPr/>
        </p:nvSpPr>
        <p:spPr>
          <a:xfrm rot="20508941">
            <a:off x="1221395" y="4630048"/>
            <a:ext cx="7338419" cy="76944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MX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Componentes o elementos</a:t>
            </a:r>
            <a:endParaRPr lang="es-MX" sz="4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6335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79512" y="1844824"/>
            <a:ext cx="871296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b="1" dirty="0" smtClean="0">
                <a:solidFill>
                  <a:schemeClr val="dk1"/>
                </a:solidFill>
              </a:rPr>
              <a:t>Ejemplo</a:t>
            </a:r>
          </a:p>
          <a:p>
            <a:endParaRPr lang="es-MX" sz="2800" dirty="0">
              <a:solidFill>
                <a:schemeClr val="dk1"/>
              </a:solidFill>
            </a:endParaRPr>
          </a:p>
          <a:p>
            <a:pPr algn="just"/>
            <a:r>
              <a:rPr lang="es-MX" sz="2800" dirty="0">
                <a:solidFill>
                  <a:schemeClr val="dk1"/>
                </a:solidFill>
              </a:rPr>
              <a:t>Sea </a:t>
            </a:r>
            <a:r>
              <a:rPr lang="es-MX" sz="28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s-MX" sz="2800" dirty="0">
                <a:solidFill>
                  <a:schemeClr val="dk1"/>
                </a:solidFill>
              </a:rPr>
              <a:t> un arreglo de </a:t>
            </a:r>
            <a:r>
              <a:rPr lang="es-MX" sz="28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es-MX" sz="2800" dirty="0" smtClean="0">
                <a:solidFill>
                  <a:schemeClr val="dk1"/>
                </a:solidFill>
              </a:rPr>
              <a:t> </a:t>
            </a:r>
            <a:r>
              <a:rPr lang="es-MX" sz="2800" dirty="0">
                <a:solidFill>
                  <a:schemeClr val="dk1"/>
                </a:solidFill>
              </a:rPr>
              <a:t>elementos enteros con </a:t>
            </a:r>
            <a:r>
              <a:rPr lang="es-MX" sz="2800" dirty="0" smtClean="0">
                <a:solidFill>
                  <a:schemeClr val="dk1"/>
                </a:solidFill>
              </a:rPr>
              <a:t>índices </a:t>
            </a:r>
            <a:r>
              <a:rPr lang="es-MX" sz="2800" dirty="0">
                <a:solidFill>
                  <a:schemeClr val="dk1"/>
                </a:solidFill>
              </a:rPr>
              <a:t>enteros</a:t>
            </a:r>
            <a:r>
              <a:rPr lang="es-MX" sz="2800" dirty="0" smtClean="0">
                <a:solidFill>
                  <a:schemeClr val="dk1"/>
                </a:solidFill>
              </a:rPr>
              <a:t>.</a:t>
            </a:r>
          </a:p>
          <a:p>
            <a:pPr algn="just"/>
            <a:r>
              <a:rPr lang="es-MX" sz="2800" dirty="0" smtClean="0">
                <a:solidFill>
                  <a:schemeClr val="dk1"/>
                </a:solidFill>
              </a:rPr>
              <a:t>V=(54,12,8,17,9)</a:t>
            </a:r>
            <a:endParaRPr lang="es-MX" sz="2800" dirty="0">
              <a:solidFill>
                <a:schemeClr val="dk1"/>
              </a:solidFill>
            </a:endParaRPr>
          </a:p>
        </p:txBody>
      </p:sp>
      <p:sp>
        <p:nvSpPr>
          <p:cNvPr id="4" name="2 Título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es-MX" sz="4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Características</a:t>
            </a:r>
            <a:endParaRPr lang="es-MX" sz="48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6552403"/>
              </p:ext>
            </p:extLst>
          </p:nvPr>
        </p:nvGraphicFramePr>
        <p:xfrm>
          <a:off x="1547664" y="4797152"/>
          <a:ext cx="6096000" cy="72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es-MX" sz="3600" dirty="0" smtClean="0"/>
                        <a:t>54</a:t>
                      </a:r>
                      <a:endParaRPr lang="es-MX" sz="3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3600" dirty="0" smtClean="0"/>
                        <a:t>12</a:t>
                      </a:r>
                      <a:endParaRPr lang="es-MX" sz="3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3600" dirty="0" smtClean="0"/>
                        <a:t>8</a:t>
                      </a:r>
                      <a:endParaRPr lang="es-MX" sz="3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3600" dirty="0" smtClean="0"/>
                        <a:t>17</a:t>
                      </a:r>
                      <a:endParaRPr lang="es-MX" sz="3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3600" dirty="0" smtClean="0"/>
                        <a:t>9</a:t>
                      </a:r>
                      <a:endParaRPr lang="es-MX" sz="3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3635896" y="4091593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Componentes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9 Conector recto"/>
          <p:cNvCxnSpPr>
            <a:stCxn id="6" idx="1"/>
          </p:cNvCxnSpPr>
          <p:nvPr/>
        </p:nvCxnSpPr>
        <p:spPr>
          <a:xfrm flipH="1">
            <a:off x="1979712" y="4276259"/>
            <a:ext cx="165618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>
            <a:stCxn id="6" idx="3"/>
          </p:cNvCxnSpPr>
          <p:nvPr/>
        </p:nvCxnSpPr>
        <p:spPr>
          <a:xfrm>
            <a:off x="5220072" y="4276259"/>
            <a:ext cx="216024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>
            <a:off x="1979712" y="4276259"/>
            <a:ext cx="0" cy="3768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>
            <a:off x="3131840" y="4276259"/>
            <a:ext cx="0" cy="3768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/>
          <p:nvPr/>
        </p:nvCxnSpPr>
        <p:spPr>
          <a:xfrm>
            <a:off x="7380312" y="4276259"/>
            <a:ext cx="0" cy="3768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>
            <a:off x="5796136" y="4276259"/>
            <a:ext cx="0" cy="3768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2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7628934"/>
              </p:ext>
            </p:extLst>
          </p:nvPr>
        </p:nvGraphicFramePr>
        <p:xfrm>
          <a:off x="1487996" y="5517232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s-MX" sz="16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es-MX" sz="16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mpd="sng">
                      <a:noFill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es-MX" sz="16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endParaRPr lang="es-MX" sz="16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</a:t>
                      </a:r>
                      <a:endParaRPr lang="es-MX" sz="16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28" name="27 CuadroTexto"/>
          <p:cNvSpPr txBox="1"/>
          <p:nvPr/>
        </p:nvSpPr>
        <p:spPr>
          <a:xfrm>
            <a:off x="4137395" y="6093296"/>
            <a:ext cx="866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Índice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0" name="29 Conector recto"/>
          <p:cNvCxnSpPr>
            <a:stCxn id="28" idx="1"/>
          </p:cNvCxnSpPr>
          <p:nvPr/>
        </p:nvCxnSpPr>
        <p:spPr>
          <a:xfrm flipH="1">
            <a:off x="2123728" y="6277962"/>
            <a:ext cx="201366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31 Conector recto"/>
          <p:cNvCxnSpPr/>
          <p:nvPr/>
        </p:nvCxnSpPr>
        <p:spPr>
          <a:xfrm>
            <a:off x="5004048" y="6277962"/>
            <a:ext cx="19442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33 Conector recto de flecha"/>
          <p:cNvCxnSpPr/>
          <p:nvPr/>
        </p:nvCxnSpPr>
        <p:spPr>
          <a:xfrm flipV="1">
            <a:off x="2123728" y="5805264"/>
            <a:ext cx="0" cy="47269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35 Conector recto de flecha"/>
          <p:cNvCxnSpPr/>
          <p:nvPr/>
        </p:nvCxnSpPr>
        <p:spPr>
          <a:xfrm flipV="1">
            <a:off x="3347864" y="5805264"/>
            <a:ext cx="0" cy="47269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36 Conector recto de flecha"/>
          <p:cNvCxnSpPr/>
          <p:nvPr/>
        </p:nvCxnSpPr>
        <p:spPr>
          <a:xfrm flipV="1">
            <a:off x="5772409" y="5805264"/>
            <a:ext cx="0" cy="47269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37 Conector recto de flecha"/>
          <p:cNvCxnSpPr/>
          <p:nvPr/>
        </p:nvCxnSpPr>
        <p:spPr>
          <a:xfrm flipV="1">
            <a:off x="6948264" y="5805264"/>
            <a:ext cx="0" cy="47269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1898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es-MX" sz="4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Ejemplo</a:t>
            </a: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5925533"/>
              </p:ext>
            </p:extLst>
          </p:nvPr>
        </p:nvGraphicFramePr>
        <p:xfrm>
          <a:off x="251520" y="1844824"/>
          <a:ext cx="8712968" cy="453950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4356484"/>
                <a:gridCol w="4356484"/>
              </a:tblGrid>
              <a:tr h="1062902">
                <a:tc>
                  <a:txBody>
                    <a:bodyPr/>
                    <a:lstStyle/>
                    <a:p>
                      <a:pPr algn="just"/>
                      <a:r>
                        <a:rPr lang="es-MX" sz="2800" b="0" kern="1200" dirty="0" err="1" smtClean="0"/>
                        <a:t>float</a:t>
                      </a:r>
                      <a:r>
                        <a:rPr lang="es-MX" sz="2800" b="0" kern="1200" dirty="0" smtClean="0"/>
                        <a:t> numero[10];</a:t>
                      </a:r>
                      <a:endParaRPr lang="es-MX" sz="28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2800" b="0" kern="1200" dirty="0" smtClean="0"/>
                        <a:t>Arreglo de 10 números</a:t>
                      </a:r>
                      <a:r>
                        <a:rPr lang="es-MX" sz="2800" b="0" kern="1200" baseline="0" dirty="0" smtClean="0"/>
                        <a:t> </a:t>
                      </a:r>
                      <a:r>
                        <a:rPr lang="es-MX" sz="2800" b="0" kern="1200" dirty="0" smtClean="0"/>
                        <a:t>reales</a:t>
                      </a:r>
                      <a:endParaRPr lang="es-MX" sz="28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870775">
                <a:tc>
                  <a:txBody>
                    <a:bodyPr/>
                    <a:lstStyle/>
                    <a:p>
                      <a:pPr algn="just"/>
                      <a:r>
                        <a:rPr lang="es-MX" sz="2800" kern="1200" dirty="0" err="1" smtClean="0"/>
                        <a:t>int</a:t>
                      </a:r>
                      <a:r>
                        <a:rPr lang="es-MX" sz="2800" kern="1200" dirty="0" smtClean="0"/>
                        <a:t> k[104];</a:t>
                      </a:r>
                      <a:endParaRPr lang="es-MX" sz="2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2800" kern="1200" dirty="0" smtClean="0"/>
                        <a:t>Arreglo de 104 enteros</a:t>
                      </a:r>
                      <a:endParaRPr lang="es-MX" sz="2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062902">
                <a:tc>
                  <a:txBody>
                    <a:bodyPr/>
                    <a:lstStyle/>
                    <a:p>
                      <a:pPr algn="just"/>
                      <a:r>
                        <a:rPr lang="es-MX" sz="2800" kern="1200" dirty="0" err="1" smtClean="0"/>
                        <a:t>char</a:t>
                      </a:r>
                      <a:r>
                        <a:rPr lang="es-MX" sz="2800" kern="1200" dirty="0" smtClean="0"/>
                        <a:t> ch[300];</a:t>
                      </a:r>
                      <a:endParaRPr lang="es-MX" sz="2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2800" kern="1200" dirty="0" smtClean="0"/>
                        <a:t>Cadena de 299</a:t>
                      </a:r>
                      <a:r>
                        <a:rPr lang="es-MX" sz="2800" kern="1200" baseline="0" dirty="0" smtClean="0"/>
                        <a:t>  </a:t>
                      </a:r>
                      <a:r>
                        <a:rPr lang="es-MX" sz="2800" kern="1200" dirty="0" smtClean="0"/>
                        <a:t>caracteres</a:t>
                      </a:r>
                      <a:endParaRPr lang="es-MX" sz="2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542923">
                <a:tc>
                  <a:txBody>
                    <a:bodyPr/>
                    <a:lstStyle/>
                    <a:p>
                      <a:pPr algn="just"/>
                      <a:r>
                        <a:rPr lang="es-MX" sz="2800" kern="1200" dirty="0" err="1" smtClean="0"/>
                        <a:t>int</a:t>
                      </a:r>
                      <a:r>
                        <a:rPr lang="es-MX" sz="2800" kern="1200" dirty="0" smtClean="0"/>
                        <a:t> m[23][3]</a:t>
                      </a:r>
                      <a:endParaRPr lang="es-MX" sz="2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2800" kern="1200" dirty="0" smtClean="0"/>
                        <a:t>Matriz de </a:t>
                      </a:r>
                      <a:r>
                        <a:rPr lang="es-MX" sz="2800" kern="1200" smtClean="0"/>
                        <a:t>2 dimensiones,</a:t>
                      </a:r>
                      <a:r>
                        <a:rPr lang="es-MX" sz="2800" kern="1200" baseline="0" smtClean="0"/>
                        <a:t> </a:t>
                      </a:r>
                      <a:r>
                        <a:rPr lang="es-MX" sz="2800" kern="1200" smtClean="0"/>
                        <a:t>con </a:t>
                      </a:r>
                      <a:r>
                        <a:rPr lang="es-MX" sz="2800" kern="1200" dirty="0" smtClean="0"/>
                        <a:t>23 renglones </a:t>
                      </a:r>
                      <a:r>
                        <a:rPr lang="es-MX" sz="2800" kern="1200" smtClean="0"/>
                        <a:t>y 3</a:t>
                      </a:r>
                      <a:r>
                        <a:rPr lang="es-MX" sz="2800" kern="1200" baseline="0" smtClean="0"/>
                        <a:t> </a:t>
                      </a:r>
                      <a:r>
                        <a:rPr lang="es-MX" sz="2800" kern="1200" smtClean="0"/>
                        <a:t>columnas</a:t>
                      </a:r>
                      <a:r>
                        <a:rPr lang="es-MX" sz="2800" kern="1200" dirty="0" smtClean="0"/>
                        <a:t>.</a:t>
                      </a:r>
                      <a:endParaRPr lang="es-MX" sz="2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094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3099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es-MX" sz="4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Dimensiones</a:t>
            </a:r>
            <a:endParaRPr lang="es-MX" sz="48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07504" y="1628800"/>
            <a:ext cx="892899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Unidimensional o vector:</a:t>
            </a:r>
            <a:r>
              <a:rPr lang="es-MX" sz="2800" dirty="0">
                <a:solidFill>
                  <a:srgbClr val="0070C0"/>
                </a:solidFill>
              </a:rPr>
              <a:t> </a:t>
            </a:r>
            <a:r>
              <a:rPr lang="es-MX" sz="2800" dirty="0">
                <a:solidFill>
                  <a:schemeClr val="dk1"/>
                </a:solidFill>
              </a:rPr>
              <a:t>un solo </a:t>
            </a:r>
            <a:r>
              <a:rPr lang="es-MX" sz="2800" dirty="0" smtClean="0">
                <a:solidFill>
                  <a:schemeClr val="dk1"/>
                </a:solidFill>
              </a:rPr>
              <a:t>índice</a:t>
            </a:r>
          </a:p>
          <a:p>
            <a:endParaRPr lang="es-MX" sz="2800" dirty="0" smtClean="0">
              <a:solidFill>
                <a:schemeClr val="dk1"/>
              </a:solidFill>
            </a:endParaRPr>
          </a:p>
          <a:p>
            <a:endParaRPr lang="es-MX" sz="2800" dirty="0" smtClean="0">
              <a:solidFill>
                <a:schemeClr val="dk1"/>
              </a:solidFill>
            </a:endParaRPr>
          </a:p>
          <a:p>
            <a:endParaRPr lang="es-MX" sz="2800" dirty="0" smtClean="0">
              <a:solidFill>
                <a:schemeClr val="dk1"/>
              </a:solidFill>
            </a:endParaRPr>
          </a:p>
          <a:p>
            <a:endParaRPr lang="es-MX" sz="2800" dirty="0">
              <a:solidFill>
                <a:schemeClr val="dk1"/>
              </a:solidFill>
            </a:endParaRPr>
          </a:p>
          <a:p>
            <a:pPr algn="r"/>
            <a:r>
              <a:rPr lang="pt-BR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Bidimensional </a:t>
            </a:r>
            <a:r>
              <a:rPr lang="pt-B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matriz</a:t>
            </a:r>
            <a:r>
              <a:rPr lang="pt-BR" sz="2800" b="1" dirty="0">
                <a:solidFill>
                  <a:srgbClr val="FF0000"/>
                </a:solidFill>
              </a:rPr>
              <a:t>:</a:t>
            </a:r>
            <a:r>
              <a:rPr lang="pt-BR" sz="2800" dirty="0">
                <a:solidFill>
                  <a:srgbClr val="FF0000"/>
                </a:solidFill>
              </a:rPr>
              <a:t> </a:t>
            </a:r>
            <a:r>
              <a:rPr lang="pt-BR" sz="2800" dirty="0">
                <a:solidFill>
                  <a:schemeClr val="dk1"/>
                </a:solidFill>
              </a:rPr>
              <a:t>dos </a:t>
            </a:r>
            <a:r>
              <a:rPr lang="pt-BR" sz="2800" dirty="0" smtClean="0">
                <a:solidFill>
                  <a:schemeClr val="dk1"/>
                </a:solidFill>
              </a:rPr>
              <a:t>índices</a:t>
            </a:r>
          </a:p>
          <a:p>
            <a:pPr algn="r"/>
            <a:endParaRPr lang="pt-BR" sz="2800" dirty="0" smtClean="0">
              <a:solidFill>
                <a:schemeClr val="dk1"/>
              </a:solidFill>
            </a:endParaRPr>
          </a:p>
          <a:p>
            <a:pPr algn="r"/>
            <a:endParaRPr lang="pt-BR" sz="2800" dirty="0" smtClean="0">
              <a:solidFill>
                <a:schemeClr val="dk1"/>
              </a:solidFill>
            </a:endParaRPr>
          </a:p>
          <a:p>
            <a:pPr algn="r"/>
            <a:endParaRPr lang="pt-BR" sz="2800" dirty="0" smtClean="0">
              <a:solidFill>
                <a:schemeClr val="dk1"/>
              </a:solidFill>
            </a:endParaRPr>
          </a:p>
          <a:p>
            <a:endParaRPr lang="pt-BR" sz="2800" dirty="0">
              <a:solidFill>
                <a:schemeClr val="dk1"/>
              </a:solidFill>
            </a:endParaRPr>
          </a:p>
          <a:p>
            <a:r>
              <a:rPr lang="pt-BR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Multidimensional</a:t>
            </a:r>
            <a:r>
              <a:rPr lang="pt-B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pt-BR" sz="2800" dirty="0">
                <a:solidFill>
                  <a:srgbClr val="00B0F0"/>
                </a:solidFill>
              </a:rPr>
              <a:t> </a:t>
            </a:r>
            <a:r>
              <a:rPr lang="pt-BR" sz="2800" dirty="0">
                <a:solidFill>
                  <a:schemeClr val="dk1"/>
                </a:solidFill>
              </a:rPr>
              <a:t>mas de dos </a:t>
            </a:r>
            <a:r>
              <a:rPr lang="pt-BR" sz="2800" dirty="0" smtClean="0">
                <a:solidFill>
                  <a:schemeClr val="dk1"/>
                </a:solidFill>
              </a:rPr>
              <a:t>índices</a:t>
            </a:r>
            <a:endParaRPr lang="es-MX" sz="2800" dirty="0">
              <a:solidFill>
                <a:schemeClr val="dk1"/>
              </a:solidFill>
            </a:endParaRPr>
          </a:p>
        </p:txBody>
      </p:sp>
      <p:grpSp>
        <p:nvGrpSpPr>
          <p:cNvPr id="5" name="4 Grupo"/>
          <p:cNvGrpSpPr/>
          <p:nvPr/>
        </p:nvGrpSpPr>
        <p:grpSpPr>
          <a:xfrm>
            <a:off x="6732240" y="1916832"/>
            <a:ext cx="504056" cy="1729816"/>
            <a:chOff x="6732240" y="1484784"/>
            <a:chExt cx="504056" cy="2161864"/>
          </a:xfrm>
          <a:solidFill>
            <a:srgbClr val="00B0F0"/>
          </a:solidFill>
        </p:grpSpPr>
        <p:sp>
          <p:nvSpPr>
            <p:cNvPr id="6" name="5 Rectángulo"/>
            <p:cNvSpPr/>
            <p:nvPr/>
          </p:nvSpPr>
          <p:spPr>
            <a:xfrm>
              <a:off x="6732240" y="1484784"/>
              <a:ext cx="504056" cy="432048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                      </a:t>
              </a:r>
              <a:endParaRPr lang="es-MX" dirty="0"/>
            </a:p>
          </p:txBody>
        </p:sp>
        <p:sp>
          <p:nvSpPr>
            <p:cNvPr id="7" name="6 Rectángulo"/>
            <p:cNvSpPr/>
            <p:nvPr/>
          </p:nvSpPr>
          <p:spPr>
            <a:xfrm>
              <a:off x="6732240" y="1916832"/>
              <a:ext cx="504056" cy="432048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" name="7 Rectángulo"/>
            <p:cNvSpPr/>
            <p:nvPr/>
          </p:nvSpPr>
          <p:spPr>
            <a:xfrm>
              <a:off x="6732240" y="3214600"/>
              <a:ext cx="504056" cy="432048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9" name="8 Rectángulo"/>
            <p:cNvSpPr/>
            <p:nvPr/>
          </p:nvSpPr>
          <p:spPr>
            <a:xfrm>
              <a:off x="6732240" y="2792875"/>
              <a:ext cx="504056" cy="432048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" name="9 Rectángulo"/>
            <p:cNvSpPr/>
            <p:nvPr/>
          </p:nvSpPr>
          <p:spPr>
            <a:xfrm>
              <a:off x="6732240" y="2360827"/>
              <a:ext cx="504056" cy="432048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12" name="11 Rectángulo"/>
          <p:cNvSpPr/>
          <p:nvPr/>
        </p:nvSpPr>
        <p:spPr>
          <a:xfrm>
            <a:off x="811072" y="3395904"/>
            <a:ext cx="495427" cy="38853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                      </a:t>
            </a:r>
            <a:endParaRPr lang="es-MX" dirty="0"/>
          </a:p>
        </p:txBody>
      </p:sp>
      <p:sp>
        <p:nvSpPr>
          <p:cNvPr id="13" name="12 Rectángulo"/>
          <p:cNvSpPr/>
          <p:nvPr/>
        </p:nvSpPr>
        <p:spPr>
          <a:xfrm>
            <a:off x="811072" y="4175942"/>
            <a:ext cx="495427" cy="38853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Rectángulo"/>
          <p:cNvSpPr/>
          <p:nvPr/>
        </p:nvSpPr>
        <p:spPr>
          <a:xfrm>
            <a:off x="2297353" y="3778690"/>
            <a:ext cx="495427" cy="38853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Rectángulo"/>
          <p:cNvSpPr/>
          <p:nvPr/>
        </p:nvSpPr>
        <p:spPr>
          <a:xfrm>
            <a:off x="1825395" y="3787408"/>
            <a:ext cx="495427" cy="38853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15 Rectángulo"/>
          <p:cNvSpPr/>
          <p:nvPr/>
        </p:nvSpPr>
        <p:spPr>
          <a:xfrm>
            <a:off x="1328418" y="3787408"/>
            <a:ext cx="495427" cy="38853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16 Rectángulo"/>
          <p:cNvSpPr/>
          <p:nvPr/>
        </p:nvSpPr>
        <p:spPr>
          <a:xfrm>
            <a:off x="811072" y="3787408"/>
            <a:ext cx="495427" cy="38853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17 Rectángulo"/>
          <p:cNvSpPr/>
          <p:nvPr/>
        </p:nvSpPr>
        <p:spPr>
          <a:xfrm>
            <a:off x="2297353" y="3390155"/>
            <a:ext cx="495427" cy="38853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18 Rectángulo"/>
          <p:cNvSpPr/>
          <p:nvPr/>
        </p:nvSpPr>
        <p:spPr>
          <a:xfrm>
            <a:off x="1819695" y="3395904"/>
            <a:ext cx="495427" cy="38853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19 Rectángulo"/>
          <p:cNvSpPr/>
          <p:nvPr/>
        </p:nvSpPr>
        <p:spPr>
          <a:xfrm>
            <a:off x="1306499" y="3398873"/>
            <a:ext cx="495427" cy="38853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20 Rectángulo"/>
          <p:cNvSpPr/>
          <p:nvPr/>
        </p:nvSpPr>
        <p:spPr>
          <a:xfrm>
            <a:off x="811072" y="4545040"/>
            <a:ext cx="495427" cy="38853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2" name="21 Rectángulo"/>
          <p:cNvSpPr/>
          <p:nvPr/>
        </p:nvSpPr>
        <p:spPr>
          <a:xfrm>
            <a:off x="1306499" y="4173270"/>
            <a:ext cx="495427" cy="38853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3" name="22 Rectángulo"/>
          <p:cNvSpPr/>
          <p:nvPr/>
        </p:nvSpPr>
        <p:spPr>
          <a:xfrm>
            <a:off x="1329968" y="4545040"/>
            <a:ext cx="495427" cy="38853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Rectángulo"/>
          <p:cNvSpPr/>
          <p:nvPr/>
        </p:nvSpPr>
        <p:spPr>
          <a:xfrm>
            <a:off x="1801926" y="4167225"/>
            <a:ext cx="495427" cy="38853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5" name="24 Rectángulo"/>
          <p:cNvSpPr/>
          <p:nvPr/>
        </p:nvSpPr>
        <p:spPr>
          <a:xfrm>
            <a:off x="2297353" y="4167225"/>
            <a:ext cx="495427" cy="38853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25 Rectángulo"/>
          <p:cNvSpPr/>
          <p:nvPr/>
        </p:nvSpPr>
        <p:spPr>
          <a:xfrm>
            <a:off x="2297353" y="4545040"/>
            <a:ext cx="495427" cy="38853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7" name="26 Rectángulo"/>
          <p:cNvSpPr/>
          <p:nvPr/>
        </p:nvSpPr>
        <p:spPr>
          <a:xfrm>
            <a:off x="1801926" y="4545040"/>
            <a:ext cx="495427" cy="38853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8194" name="Picture 2" descr="C:\Users\UAEM\AppData\Local\Microsoft\Windows\Temporary Internet Files\Content.IE5\IQPXJT62\1200px-Rubiks_cube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4174" y="5157192"/>
            <a:ext cx="1375949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1678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61308"/>
            <a:ext cx="8229600" cy="15696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es-MX" sz="4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Arreglos  </a:t>
            </a:r>
            <a:r>
              <a:rPr lang="es-MX" sz="4800" b="1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Unidimesionales</a:t>
            </a:r>
            <a:r>
              <a:rPr lang="es-MX" sz="4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(Vectores)</a:t>
            </a:r>
            <a:endParaRPr lang="es-MX" sz="48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79512" y="1988840"/>
            <a:ext cx="87849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" sz="2800" dirty="0">
                <a:solidFill>
                  <a:schemeClr val="dk1"/>
                </a:solidFill>
              </a:rPr>
              <a:t>Un arreglo unidimensional o vector es un conjunto finito y ordenado de elementos homogéneos. </a:t>
            </a:r>
            <a:endParaRPr lang="es-MX" sz="2800" dirty="0">
              <a:solidFill>
                <a:schemeClr val="dk1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79512" y="2924944"/>
            <a:ext cx="87849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" sz="2800" dirty="0">
                <a:solidFill>
                  <a:schemeClr val="dk1"/>
                </a:solidFill>
              </a:rPr>
              <a:t>La forma general para definir un arreglo de sólo una dimensión es la siguiente</a:t>
            </a:r>
            <a:r>
              <a:rPr lang="es-ES" dirty="0" smtClean="0">
                <a:effectLst/>
                <a:latin typeface="Arial"/>
                <a:ea typeface="Times New Roman"/>
                <a:cs typeface="Times New Roman"/>
              </a:rPr>
              <a:t>:</a:t>
            </a:r>
            <a:endParaRPr lang="es-MX" dirty="0">
              <a:effectLst/>
              <a:latin typeface="Times New Roman"/>
              <a:ea typeface="Times New Roman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757416" y="4192450"/>
            <a:ext cx="5442876" cy="60470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s-MX" altLang="es-MX" sz="2400" b="1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tipo_de_dato</a:t>
            </a:r>
            <a:r>
              <a:rPr lang="es-MX" altLang="es-MX" sz="24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altLang="es-MX" sz="2400" b="1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nombre_variable</a:t>
            </a:r>
            <a:r>
              <a:rPr lang="es-MX" altLang="es-MX" sz="24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[tamaño]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09244" y="5301208"/>
            <a:ext cx="7531108" cy="93610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s-MX" altLang="es-MX" sz="2000" b="1" dirty="0" err="1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tipo_de_dato</a:t>
            </a:r>
            <a:r>
              <a:rPr lang="es-MX" altLang="es-MX" sz="20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s-MX" altLang="es-MX" sz="2000" dirty="0">
                <a:solidFill>
                  <a:schemeClr val="dk1"/>
                </a:solidFill>
              </a:rPr>
              <a:t>se refiere al tipo de dato de cada elemento del arreglo.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s-MX" altLang="es-MX" sz="20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Tamaño:  </a:t>
            </a:r>
            <a:r>
              <a:rPr lang="es-MX" altLang="es-MX" sz="2000" dirty="0">
                <a:solidFill>
                  <a:schemeClr val="dk1"/>
                </a:solidFill>
              </a:rPr>
              <a:t>es la cantidad de elementos agrupados en la misma variable.</a:t>
            </a:r>
          </a:p>
        </p:txBody>
      </p:sp>
    </p:spTree>
    <p:extLst>
      <p:ext uri="{BB962C8B-B14F-4D97-AF65-F5344CB8AC3E}">
        <p14:creationId xmlns:p14="http://schemas.microsoft.com/office/powerpoint/2010/main" val="2280059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MX" sz="4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Ejemplo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07504" y="1772816"/>
            <a:ext cx="8856984" cy="410445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s-MX" altLang="es-MX" sz="3200" dirty="0" err="1">
                <a:solidFill>
                  <a:schemeClr val="dk1"/>
                </a:solidFill>
              </a:rPr>
              <a:t>int</a:t>
            </a:r>
            <a:r>
              <a:rPr lang="es-MX" altLang="es-MX" sz="3200" dirty="0">
                <a:solidFill>
                  <a:schemeClr val="dk1"/>
                </a:solidFill>
              </a:rPr>
              <a:t> vector [10]</a:t>
            </a:r>
          </a:p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lang="es-MX" altLang="es-MX" sz="3200" dirty="0" smtClean="0">
              <a:solidFill>
                <a:schemeClr val="dk1"/>
              </a:solidFill>
            </a:endParaRPr>
          </a:p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s-MX" altLang="es-MX" sz="32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Entero:  </a:t>
            </a:r>
            <a:r>
              <a:rPr lang="es-MX" altLang="es-MX" sz="3200" dirty="0">
                <a:solidFill>
                  <a:schemeClr val="dk1"/>
                </a:solidFill>
              </a:rPr>
              <a:t>tipo de dato</a:t>
            </a:r>
          </a:p>
          <a:p>
            <a:pPr marR="0" lvl="0" indent="0" algn="just" fontAlgn="base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s-MX" altLang="es-MX" sz="32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Vector: </a:t>
            </a:r>
            <a:r>
              <a:rPr lang="es-MX" altLang="es-MX" sz="3200" dirty="0" smtClean="0">
                <a:solidFill>
                  <a:schemeClr val="dk1"/>
                </a:solidFill>
              </a:rPr>
              <a:t>nombre </a:t>
            </a:r>
            <a:r>
              <a:rPr lang="es-MX" altLang="es-MX" sz="3200" dirty="0">
                <a:solidFill>
                  <a:schemeClr val="dk1"/>
                </a:solidFill>
              </a:rPr>
              <a:t>de la variable que representa a todo el arreglo</a:t>
            </a:r>
          </a:p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s-MX" altLang="es-MX" sz="32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10: </a:t>
            </a:r>
            <a:r>
              <a:rPr lang="es-MX" altLang="es-MX" sz="3200" dirty="0" smtClean="0">
                <a:solidFill>
                  <a:schemeClr val="dk1"/>
                </a:solidFill>
              </a:rPr>
              <a:t> </a:t>
            </a:r>
            <a:r>
              <a:rPr lang="es-MX" altLang="es-MX" sz="3200" dirty="0">
                <a:solidFill>
                  <a:schemeClr val="dk1"/>
                </a:solidFill>
              </a:rPr>
              <a:t>tamaño del arreglo</a:t>
            </a:r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5952" y="4473808"/>
            <a:ext cx="2138536" cy="2075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745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MX" sz="4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Ejemplo</a:t>
            </a: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9472830"/>
              </p:ext>
            </p:extLst>
          </p:nvPr>
        </p:nvGraphicFramePr>
        <p:xfrm>
          <a:off x="1259632" y="2384896"/>
          <a:ext cx="1008112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s-MX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24</a:t>
                      </a:r>
                      <a:endParaRPr lang="es-MX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35</a:t>
                      </a:r>
                      <a:endParaRPr lang="es-MX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12</a:t>
                      </a:r>
                      <a:endParaRPr lang="es-MX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78</a:t>
                      </a:r>
                      <a:endParaRPr lang="es-MX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53</a:t>
                      </a:r>
                      <a:endParaRPr lang="es-MX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71</a:t>
                      </a:r>
                      <a:endParaRPr lang="es-MX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29</a:t>
                      </a:r>
                      <a:endParaRPr lang="es-MX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30</a:t>
                      </a:r>
                      <a:endParaRPr lang="es-MX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83</a:t>
                      </a:r>
                      <a:endParaRPr lang="es-MX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1259632" y="1948770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>
                <a:solidFill>
                  <a:schemeClr val="dk1"/>
                </a:solidFill>
              </a:rPr>
              <a:t>Vector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1096311"/>
              </p:ext>
            </p:extLst>
          </p:nvPr>
        </p:nvGraphicFramePr>
        <p:xfrm>
          <a:off x="683568" y="2420888"/>
          <a:ext cx="432048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"/>
              </a:tblGrid>
              <a:tr h="370840">
                <a:tc>
                  <a:txBody>
                    <a:bodyPr/>
                    <a:lstStyle/>
                    <a:p>
                      <a:r>
                        <a:rPr lang="es-MX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s-MX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1</a:t>
                      </a:r>
                      <a:endParaRPr lang="es-MX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2</a:t>
                      </a:r>
                      <a:endParaRPr lang="es-MX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3</a:t>
                      </a:r>
                      <a:endParaRPr lang="es-MX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5</a:t>
                      </a:r>
                      <a:endParaRPr lang="es-MX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6</a:t>
                      </a:r>
                      <a:endParaRPr lang="es-MX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7</a:t>
                      </a:r>
                      <a:endParaRPr lang="es-MX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8</a:t>
                      </a:r>
                      <a:endParaRPr lang="es-MX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9</a:t>
                      </a:r>
                      <a:endParaRPr lang="es-MX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3059832" y="2610217"/>
            <a:ext cx="5616624" cy="2835007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s-MX" altLang="es-MX" sz="2800" dirty="0" smtClean="0">
                <a:solidFill>
                  <a:schemeClr val="dk1"/>
                </a:solidFill>
              </a:rPr>
              <a:t>x[5</a:t>
            </a:r>
            <a:r>
              <a:rPr lang="es-MX" altLang="es-MX" sz="2800" dirty="0">
                <a:solidFill>
                  <a:schemeClr val="dk1"/>
                </a:solidFill>
              </a:rPr>
              <a:t>] = 53</a:t>
            </a:r>
          </a:p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s-MX" altLang="es-MX" sz="2800" dirty="0">
                <a:solidFill>
                  <a:schemeClr val="dk1"/>
                </a:solidFill>
              </a:rPr>
              <a:t>x[9] = 83</a:t>
            </a:r>
          </a:p>
          <a:p>
            <a:pPr marR="0" lvl="0" indent="0" algn="just" fontAlgn="base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s-MX" altLang="es-MX" sz="2800" dirty="0" smtClean="0">
                <a:solidFill>
                  <a:schemeClr val="dk1"/>
                </a:solidFill>
              </a:rPr>
              <a:t>El arreglo almacena </a:t>
            </a:r>
            <a:r>
              <a:rPr lang="es-MX" altLang="es-MX" sz="2800" dirty="0">
                <a:solidFill>
                  <a:schemeClr val="dk1"/>
                </a:solidFill>
              </a:rPr>
              <a:t>desde la </a:t>
            </a:r>
            <a:r>
              <a:rPr lang="es-MX" altLang="es-MX" sz="2800" dirty="0" smtClean="0">
                <a:solidFill>
                  <a:schemeClr val="dk1"/>
                </a:solidFill>
              </a:rPr>
              <a:t>casilla 0</a:t>
            </a:r>
            <a:r>
              <a:rPr lang="es-MX" altLang="es-MX" sz="2800" dirty="0">
                <a:solidFill>
                  <a:schemeClr val="dk1"/>
                </a:solidFill>
              </a:rPr>
              <a:t>. Por tanto, en un </a:t>
            </a:r>
            <a:r>
              <a:rPr lang="es-MX" altLang="es-MX" sz="2800" dirty="0" smtClean="0">
                <a:solidFill>
                  <a:schemeClr val="dk1"/>
                </a:solidFill>
              </a:rPr>
              <a:t>arreglo de </a:t>
            </a:r>
            <a:r>
              <a:rPr lang="es-MX" altLang="es-MX" sz="2800" dirty="0">
                <a:solidFill>
                  <a:schemeClr val="dk1"/>
                </a:solidFill>
              </a:rPr>
              <a:t>10 casillas, éstas </a:t>
            </a:r>
            <a:r>
              <a:rPr lang="es-MX" altLang="es-MX" sz="2800" dirty="0" smtClean="0">
                <a:solidFill>
                  <a:schemeClr val="dk1"/>
                </a:solidFill>
              </a:rPr>
              <a:t>están numeradas </a:t>
            </a:r>
            <a:r>
              <a:rPr lang="es-MX" altLang="es-MX" sz="2800" dirty="0">
                <a:solidFill>
                  <a:schemeClr val="dk1"/>
                </a:solidFill>
              </a:rPr>
              <a:t>del 0 al </a:t>
            </a:r>
            <a:r>
              <a:rPr lang="es-MX" altLang="es-MX" sz="2800" dirty="0" smtClean="0">
                <a:solidFill>
                  <a:schemeClr val="dk1"/>
                </a:solidFill>
              </a:rPr>
              <a:t>9</a:t>
            </a: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2377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8" y="-227013"/>
            <a:ext cx="9210676" cy="7019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8416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323528" y="2193826"/>
            <a:ext cx="410445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" sz="2800" dirty="0">
                <a:solidFill>
                  <a:schemeClr val="dk1"/>
                </a:solidFill>
              </a:rPr>
              <a:t>Para la introducción de valores a todos los elementos de un vector, la mejor opción es utilizando estructuras repetitivas como  para </a:t>
            </a:r>
            <a:r>
              <a:rPr lang="es-ES" sz="2800" b="1" dirty="0">
                <a:solidFill>
                  <a:schemeClr val="dk1"/>
                </a:solidFill>
              </a:rPr>
              <a:t>(</a:t>
            </a:r>
            <a:r>
              <a:rPr lang="es-ES" sz="2800" b="1" dirty="0" err="1" smtClean="0">
                <a:solidFill>
                  <a:schemeClr val="dk1"/>
                </a:solidFill>
              </a:rPr>
              <a:t>for</a:t>
            </a:r>
            <a:r>
              <a:rPr lang="es-ES" sz="2800" b="1" dirty="0" smtClean="0">
                <a:solidFill>
                  <a:schemeClr val="dk1"/>
                </a:solidFill>
              </a:rPr>
              <a:t>)</a:t>
            </a:r>
            <a:r>
              <a:rPr lang="es-ES" sz="2800" dirty="0" smtClean="0">
                <a:solidFill>
                  <a:schemeClr val="dk1"/>
                </a:solidFill>
              </a:rPr>
              <a:t>, </a:t>
            </a:r>
            <a:r>
              <a:rPr lang="es-ES" sz="2800" dirty="0">
                <a:solidFill>
                  <a:schemeClr val="dk1"/>
                </a:solidFill>
              </a:rPr>
              <a:t>mientras </a:t>
            </a:r>
            <a:r>
              <a:rPr lang="es-ES" sz="2800" b="1" dirty="0" smtClean="0">
                <a:solidFill>
                  <a:schemeClr val="dk1"/>
                </a:solidFill>
              </a:rPr>
              <a:t>(</a:t>
            </a:r>
            <a:r>
              <a:rPr lang="es-ES" sz="2800" b="1" dirty="0" err="1" smtClean="0">
                <a:solidFill>
                  <a:schemeClr val="dk1"/>
                </a:solidFill>
              </a:rPr>
              <a:t>while</a:t>
            </a:r>
            <a:r>
              <a:rPr lang="es-ES" sz="2800" b="1" dirty="0">
                <a:solidFill>
                  <a:schemeClr val="dk1"/>
                </a:solidFill>
              </a:rPr>
              <a:t>) </a:t>
            </a:r>
            <a:r>
              <a:rPr lang="es-ES" sz="2800" dirty="0">
                <a:solidFill>
                  <a:schemeClr val="dk1"/>
                </a:solidFill>
              </a:rPr>
              <a:t>y repetir hasta </a:t>
            </a:r>
            <a:r>
              <a:rPr lang="es-ES" sz="2800" b="1" dirty="0">
                <a:solidFill>
                  <a:schemeClr val="dk1"/>
                </a:solidFill>
              </a:rPr>
              <a:t>(</a:t>
            </a:r>
            <a:r>
              <a:rPr lang="es-ES" sz="2800" b="1" dirty="0" err="1">
                <a:solidFill>
                  <a:schemeClr val="dk1"/>
                </a:solidFill>
              </a:rPr>
              <a:t>repeat</a:t>
            </a:r>
            <a:r>
              <a:rPr lang="es-ES" sz="2800" b="1" dirty="0">
                <a:solidFill>
                  <a:schemeClr val="dk1"/>
                </a:solidFill>
              </a:rPr>
              <a:t> </a:t>
            </a:r>
            <a:r>
              <a:rPr lang="es-ES" sz="2800" b="1" dirty="0" err="1">
                <a:solidFill>
                  <a:schemeClr val="dk1"/>
                </a:solidFill>
              </a:rPr>
              <a:t>until</a:t>
            </a:r>
            <a:r>
              <a:rPr lang="es-ES" sz="2800" b="1" dirty="0">
                <a:solidFill>
                  <a:schemeClr val="dk1"/>
                </a:solidFill>
              </a:rPr>
              <a:t>)</a:t>
            </a:r>
            <a:r>
              <a:rPr lang="es-ES" sz="2800" dirty="0">
                <a:solidFill>
                  <a:schemeClr val="dk1"/>
                </a:solidFill>
              </a:rPr>
              <a:t>.</a:t>
            </a:r>
            <a:endParaRPr lang="es-MX" sz="2800" dirty="0">
              <a:solidFill>
                <a:schemeClr val="dk1"/>
              </a:solidFill>
            </a:endParaRP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MX" sz="4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Ejemplo</a:t>
            </a:r>
          </a:p>
        </p:txBody>
      </p:sp>
      <p:pic>
        <p:nvPicPr>
          <p:cNvPr id="13314" name="Picture 2" descr="Resultado de imagen para sentencia f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2680" y="2263328"/>
            <a:ext cx="2867307" cy="346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6292123" y="5733256"/>
            <a:ext cx="108818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 smtClean="0"/>
              <a:t>Creación propia</a:t>
            </a:r>
            <a:endParaRPr lang="es-MX" sz="900" dirty="0"/>
          </a:p>
        </p:txBody>
      </p:sp>
    </p:spTree>
    <p:extLst>
      <p:ext uri="{BB962C8B-B14F-4D97-AF65-F5344CB8AC3E}">
        <p14:creationId xmlns:p14="http://schemas.microsoft.com/office/powerpoint/2010/main" val="81243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565695"/>
            <a:ext cx="6840759" cy="5031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MX" sz="4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Ejemplo</a:t>
            </a:r>
          </a:p>
        </p:txBody>
      </p:sp>
    </p:spTree>
    <p:extLst>
      <p:ext uri="{BB962C8B-B14F-4D97-AF65-F5344CB8AC3E}">
        <p14:creationId xmlns:p14="http://schemas.microsoft.com/office/powerpoint/2010/main" val="60433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s-MX" sz="4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Arreglos Bidimensionales (Matrices)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79512" y="2136339"/>
            <a:ext cx="3456384" cy="35394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800" dirty="0">
                <a:solidFill>
                  <a:schemeClr val="dk1"/>
                </a:solidFill>
              </a:rPr>
              <a:t>Un arreglo de dos dimensiones, </a:t>
            </a:r>
            <a:r>
              <a:rPr lang="es-MX" sz="2800" dirty="0" smtClean="0">
                <a:solidFill>
                  <a:schemeClr val="dk1"/>
                </a:solidFill>
              </a:rPr>
              <a:t>también denominado matriz o tabla, se </a:t>
            </a:r>
            <a:r>
              <a:rPr lang="es-MX" sz="2800" dirty="0"/>
              <a:t>necesitan </a:t>
            </a:r>
            <a:r>
              <a:rPr lang="es-MX" sz="2800" dirty="0" smtClean="0"/>
              <a:t>especificar </a:t>
            </a:r>
            <a:r>
              <a:rPr lang="es-MX" sz="2800" dirty="0"/>
              <a:t>dos subíndices para poder identificar cada elemento de la matriz. </a:t>
            </a:r>
            <a:endParaRPr lang="es-MX" sz="2800" dirty="0">
              <a:solidFill>
                <a:schemeClr val="dk1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4355976" y="3129930"/>
            <a:ext cx="4499992" cy="35394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s-MX" sz="2800" dirty="0" smtClean="0">
                <a:solidFill>
                  <a:schemeClr val="dk1"/>
                </a:solidFill>
              </a:rPr>
              <a:t>La </a:t>
            </a:r>
            <a:r>
              <a:rPr lang="es-MX" sz="2800" dirty="0">
                <a:solidFill>
                  <a:schemeClr val="dk1"/>
                </a:solidFill>
              </a:rPr>
              <a:t>primera dimensión establece la cantidad de filas. </a:t>
            </a:r>
            <a:endParaRPr lang="es-MX" sz="2800" dirty="0" smtClean="0">
              <a:solidFill>
                <a:schemeClr val="dk1"/>
              </a:solidFill>
            </a:endParaRP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s-MX" sz="2800" dirty="0" smtClean="0">
                <a:solidFill>
                  <a:schemeClr val="dk1"/>
                </a:solidFill>
              </a:rPr>
              <a:t>La </a:t>
            </a:r>
            <a:r>
              <a:rPr lang="es-MX" sz="2800" dirty="0">
                <a:solidFill>
                  <a:schemeClr val="dk1"/>
                </a:solidFill>
              </a:rPr>
              <a:t>segunda dimensión establece la cantidad de columnas. </a:t>
            </a:r>
            <a:endParaRPr lang="es-MX" sz="2800" dirty="0" smtClean="0">
              <a:solidFill>
                <a:schemeClr val="dk1"/>
              </a:solidFill>
            </a:endParaRP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s-MX" sz="2800" dirty="0" smtClean="0"/>
              <a:t>Los datos son del </a:t>
            </a:r>
            <a:r>
              <a:rPr lang="es-MX" sz="2800" dirty="0" smtClean="0">
                <a:solidFill>
                  <a:schemeClr val="dk1"/>
                </a:solidFill>
              </a:rPr>
              <a:t>mismo tipo.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7970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9343238"/>
              </p:ext>
            </p:extLst>
          </p:nvPr>
        </p:nvGraphicFramePr>
        <p:xfrm>
          <a:off x="2339753" y="2348880"/>
          <a:ext cx="5760639" cy="432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0213"/>
                <a:gridCol w="1920213"/>
                <a:gridCol w="1920213"/>
              </a:tblGrid>
              <a:tr h="1440160">
                <a:tc>
                  <a:txBody>
                    <a:bodyPr/>
                    <a:lstStyle/>
                    <a:p>
                      <a:pPr algn="l"/>
                      <a:r>
                        <a:rPr lang="es-MX" sz="3200" b="1" dirty="0" smtClean="0">
                          <a:solidFill>
                            <a:schemeClr val="tx1"/>
                          </a:solidFill>
                        </a:rPr>
                        <a:t>1,1</a:t>
                      </a:r>
                      <a:endParaRPr lang="es-MX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3200" b="1" dirty="0" smtClean="0">
                          <a:solidFill>
                            <a:schemeClr val="tx1"/>
                          </a:solidFill>
                        </a:rPr>
                        <a:t>1,2</a:t>
                      </a:r>
                      <a:endParaRPr lang="es-MX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3200" b="1" dirty="0" smtClean="0">
                          <a:solidFill>
                            <a:schemeClr val="tx1"/>
                          </a:solidFill>
                        </a:rPr>
                        <a:t>1,3</a:t>
                      </a:r>
                      <a:endParaRPr lang="es-MX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1440160">
                <a:tc>
                  <a:txBody>
                    <a:bodyPr/>
                    <a:lstStyle/>
                    <a:p>
                      <a:pPr algn="l"/>
                      <a:r>
                        <a:rPr lang="es-MX" sz="3200" b="1" dirty="0" smtClean="0">
                          <a:solidFill>
                            <a:schemeClr val="tx1"/>
                          </a:solidFill>
                        </a:rPr>
                        <a:t>2,1</a:t>
                      </a:r>
                      <a:endParaRPr lang="es-MX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3200" b="1" dirty="0" smtClean="0">
                          <a:solidFill>
                            <a:schemeClr val="tx1"/>
                          </a:solidFill>
                        </a:rPr>
                        <a:t>2,2</a:t>
                      </a:r>
                      <a:endParaRPr lang="es-MX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3200" b="1" dirty="0" smtClean="0">
                          <a:solidFill>
                            <a:schemeClr val="tx1"/>
                          </a:solidFill>
                        </a:rPr>
                        <a:t>2,3</a:t>
                      </a:r>
                      <a:endParaRPr lang="es-MX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1440160">
                <a:tc>
                  <a:txBody>
                    <a:bodyPr/>
                    <a:lstStyle/>
                    <a:p>
                      <a:pPr algn="l"/>
                      <a:r>
                        <a:rPr lang="es-MX" sz="3200" b="1" dirty="0" smtClean="0">
                          <a:solidFill>
                            <a:schemeClr val="tx1"/>
                          </a:solidFill>
                        </a:rPr>
                        <a:t>3,1</a:t>
                      </a:r>
                      <a:endParaRPr lang="es-MX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3200" b="1" dirty="0" smtClean="0">
                          <a:solidFill>
                            <a:schemeClr val="tx1"/>
                          </a:solidFill>
                        </a:rPr>
                        <a:t>3,2</a:t>
                      </a:r>
                      <a:endParaRPr lang="es-MX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3200" b="1" dirty="0" smtClean="0">
                          <a:solidFill>
                            <a:schemeClr val="tx1"/>
                          </a:solidFill>
                        </a:rPr>
                        <a:t>3,3</a:t>
                      </a:r>
                      <a:endParaRPr lang="es-MX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295871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s-MX" sz="4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Arreglos Bidimensionales (Matrices)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964049" y="3212976"/>
            <a:ext cx="1015663" cy="172819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s-MX" sz="5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Filas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3995936" y="1620089"/>
            <a:ext cx="2736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Columnas</a:t>
            </a:r>
            <a:endParaRPr lang="es-MX" sz="4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7362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69462" y="1970837"/>
            <a:ext cx="8784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" sz="2800" dirty="0">
                <a:solidFill>
                  <a:schemeClr val="dk1"/>
                </a:solidFill>
              </a:rPr>
              <a:t>La forma general para definir </a:t>
            </a:r>
            <a:r>
              <a:rPr lang="es-ES" sz="2800" dirty="0" smtClean="0">
                <a:solidFill>
                  <a:schemeClr val="dk1"/>
                </a:solidFill>
              </a:rPr>
              <a:t>una matriz es </a:t>
            </a:r>
            <a:r>
              <a:rPr lang="es-ES" sz="2800" dirty="0">
                <a:solidFill>
                  <a:schemeClr val="dk1"/>
                </a:solidFill>
              </a:rPr>
              <a:t>la siguiente</a:t>
            </a:r>
            <a:r>
              <a:rPr lang="es-ES" dirty="0" smtClean="0">
                <a:effectLst/>
                <a:latin typeface="Arial"/>
                <a:ea typeface="Times New Roman"/>
                <a:cs typeface="Times New Roman"/>
              </a:rPr>
              <a:t>:</a:t>
            </a:r>
            <a:endParaRPr lang="es-MX" dirty="0">
              <a:effectLst/>
              <a:latin typeface="Times New Roman"/>
              <a:ea typeface="Times New Roman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223628" y="3256346"/>
            <a:ext cx="6300700" cy="60470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s-MX" altLang="es-MX" sz="2400" b="1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tipo_de_dato</a:t>
            </a:r>
            <a:r>
              <a:rPr lang="es-MX" altLang="es-MX" sz="24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altLang="es-MX" sz="2400" b="1" dirty="0" err="1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nombre_variable</a:t>
            </a:r>
            <a:r>
              <a:rPr lang="es-MX" altLang="es-MX" sz="24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[fila][columna]</a:t>
            </a:r>
            <a:endParaRPr lang="es-MX" altLang="es-MX" sz="2400" b="1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09244" y="4941168"/>
            <a:ext cx="7531108" cy="122413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s-MX" altLang="es-MX" sz="2000" b="1" dirty="0" err="1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tipo_de_dato</a:t>
            </a:r>
            <a:r>
              <a:rPr lang="es-MX" altLang="es-MX" sz="20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 </a:t>
            </a:r>
            <a:r>
              <a:rPr lang="es-MX" altLang="es-MX" sz="2000" dirty="0" smtClean="0">
                <a:solidFill>
                  <a:schemeClr val="dk1"/>
                </a:solidFill>
              </a:rPr>
              <a:t>se </a:t>
            </a:r>
            <a:r>
              <a:rPr lang="es-MX" altLang="es-MX" sz="2000" dirty="0">
                <a:solidFill>
                  <a:schemeClr val="dk1"/>
                </a:solidFill>
              </a:rPr>
              <a:t>refiere al tipo de dato de cada elemento del arreglo.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s-MX" altLang="es-MX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Fila:  </a:t>
            </a:r>
            <a:r>
              <a:rPr lang="es-MX" altLang="es-MX" sz="2000" dirty="0" smtClean="0">
                <a:solidFill>
                  <a:schemeClr val="dk1"/>
                </a:solidFill>
              </a:rPr>
              <a:t>es </a:t>
            </a:r>
            <a:r>
              <a:rPr lang="es-MX" altLang="es-MX" sz="2000" dirty="0">
                <a:solidFill>
                  <a:schemeClr val="dk1"/>
                </a:solidFill>
              </a:rPr>
              <a:t>la cantidad de elementos </a:t>
            </a:r>
            <a:r>
              <a:rPr lang="es-MX" altLang="es-MX" sz="2000" dirty="0" smtClean="0">
                <a:solidFill>
                  <a:schemeClr val="dk1"/>
                </a:solidFill>
              </a:rPr>
              <a:t>de las filas</a:t>
            </a:r>
          </a:p>
          <a:p>
            <a:pPr lvl="0" fontAlgn="base">
              <a:spcBef>
                <a:spcPct val="0"/>
              </a:spcBef>
              <a:spcAft>
                <a:spcPts val="1000"/>
              </a:spcAft>
            </a:pPr>
            <a:r>
              <a:rPr lang="es-MX" altLang="es-MX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Columna:</a:t>
            </a:r>
            <a:r>
              <a:rPr lang="es-MX" altLang="es-MX" sz="2000" dirty="0" smtClean="0"/>
              <a:t>  </a:t>
            </a:r>
            <a:r>
              <a:rPr lang="es-MX" altLang="es-MX" sz="2000" dirty="0" smtClean="0">
                <a:solidFill>
                  <a:schemeClr val="dk1"/>
                </a:solidFill>
              </a:rPr>
              <a:t>es la cantidad de elementos de  columnas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lang="es-MX" altLang="es-MX" sz="2000" dirty="0" smtClean="0">
              <a:solidFill>
                <a:schemeClr val="dk1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s-MX" altLang="es-MX" sz="2000" dirty="0" smtClean="0">
                <a:solidFill>
                  <a:schemeClr val="dk1"/>
                </a:solidFill>
              </a:rPr>
              <a:t>.</a:t>
            </a:r>
            <a:endParaRPr lang="es-MX" altLang="es-MX" sz="2000" dirty="0">
              <a:solidFill>
                <a:schemeClr val="dk1"/>
              </a:solidFill>
            </a:endParaRPr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s-MX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Arreglos Bidimensionales (Matrices)</a:t>
            </a:r>
          </a:p>
        </p:txBody>
      </p:sp>
    </p:spTree>
    <p:extLst>
      <p:ext uri="{BB962C8B-B14F-4D97-AF65-F5344CB8AC3E}">
        <p14:creationId xmlns:p14="http://schemas.microsoft.com/office/powerpoint/2010/main" val="252343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07504" y="1772816"/>
            <a:ext cx="8856984" cy="410445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s-MX" altLang="es-MX" sz="3200" dirty="0" err="1">
                <a:solidFill>
                  <a:schemeClr val="dk1"/>
                </a:solidFill>
              </a:rPr>
              <a:t>int</a:t>
            </a:r>
            <a:r>
              <a:rPr lang="es-MX" altLang="es-MX" sz="3200" dirty="0">
                <a:solidFill>
                  <a:schemeClr val="dk1"/>
                </a:solidFill>
              </a:rPr>
              <a:t> </a:t>
            </a:r>
            <a:r>
              <a:rPr lang="es-MX" altLang="es-MX" sz="3200" dirty="0" smtClean="0">
                <a:solidFill>
                  <a:schemeClr val="dk1"/>
                </a:solidFill>
              </a:rPr>
              <a:t>tabla [4][4]</a:t>
            </a:r>
            <a:endParaRPr lang="es-MX" altLang="es-MX" sz="3200" dirty="0">
              <a:solidFill>
                <a:schemeClr val="dk1"/>
              </a:solidFill>
            </a:endParaRPr>
          </a:p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lang="es-MX" altLang="es-MX" sz="3200" dirty="0" smtClean="0">
              <a:solidFill>
                <a:schemeClr val="dk1"/>
              </a:solidFill>
            </a:endParaRPr>
          </a:p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s-MX" altLang="es-MX" sz="32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Entero:  </a:t>
            </a:r>
            <a:r>
              <a:rPr lang="es-MX" altLang="es-MX" sz="3200" dirty="0">
                <a:solidFill>
                  <a:schemeClr val="dk1"/>
                </a:solidFill>
              </a:rPr>
              <a:t>tipo de dato</a:t>
            </a:r>
          </a:p>
          <a:p>
            <a:pPr marR="0" lvl="0" indent="0" algn="just" fontAlgn="base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s-MX" altLang="es-MX" sz="32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Tabla: </a:t>
            </a:r>
            <a:r>
              <a:rPr lang="es-MX" altLang="es-MX" sz="3200" dirty="0" smtClean="0">
                <a:solidFill>
                  <a:schemeClr val="dk1"/>
                </a:solidFill>
              </a:rPr>
              <a:t>nombre </a:t>
            </a:r>
            <a:r>
              <a:rPr lang="es-MX" altLang="es-MX" sz="3200" dirty="0">
                <a:solidFill>
                  <a:schemeClr val="dk1"/>
                </a:solidFill>
              </a:rPr>
              <a:t>de la variable que representa a todo el arreglo</a:t>
            </a:r>
          </a:p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s-MX" altLang="es-MX" sz="32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4: </a:t>
            </a:r>
            <a:r>
              <a:rPr lang="es-MX" altLang="es-MX" sz="3200" dirty="0" smtClean="0">
                <a:solidFill>
                  <a:schemeClr val="dk1"/>
                </a:solidFill>
              </a:rPr>
              <a:t> cantidad de filas y columnas</a:t>
            </a:r>
            <a:endParaRPr lang="es-MX" altLang="es-MX" sz="3200" dirty="0">
              <a:solidFill>
                <a:schemeClr val="dk1"/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437112"/>
            <a:ext cx="2046337" cy="204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blipFill>
            <a:blip r:embed="rId3"/>
            <a:tile tx="0" ty="0" sx="100000" sy="100000" flip="none" algn="tl"/>
          </a:blip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MX" sz="4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Ejemplo</a:t>
            </a:r>
          </a:p>
        </p:txBody>
      </p:sp>
    </p:spTree>
    <p:extLst>
      <p:ext uri="{BB962C8B-B14F-4D97-AF65-F5344CB8AC3E}">
        <p14:creationId xmlns:p14="http://schemas.microsoft.com/office/powerpoint/2010/main" val="190552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MX" sz="4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Ejemplo</a:t>
            </a: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9190460"/>
              </p:ext>
            </p:extLst>
          </p:nvPr>
        </p:nvGraphicFramePr>
        <p:xfrm>
          <a:off x="1115616" y="2420888"/>
          <a:ext cx="3960440" cy="3240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110"/>
                <a:gridCol w="990110"/>
                <a:gridCol w="990110"/>
                <a:gridCol w="990110"/>
              </a:tblGrid>
              <a:tr h="810090">
                <a:tc>
                  <a:txBody>
                    <a:bodyPr/>
                    <a:lstStyle/>
                    <a:p>
                      <a:r>
                        <a:rPr lang="es-MX" dirty="0" smtClean="0"/>
                        <a:t>1,1</a:t>
                      </a:r>
                      <a:endParaRPr lang="es-MX" dirty="0"/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1,2</a:t>
                      </a:r>
                      <a:endParaRPr lang="es-MX" dirty="0"/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1,3</a:t>
                      </a:r>
                      <a:endParaRPr lang="es-MX" dirty="0"/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1,4</a:t>
                      </a:r>
                      <a:endParaRPr lang="es-MX" dirty="0"/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810090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Mat(</a:t>
                      </a:r>
                      <a:r>
                        <a:rPr lang="es-MX" b="1" dirty="0" err="1" smtClean="0"/>
                        <a:t>I,J</a:t>
                      </a:r>
                      <a:r>
                        <a:rPr lang="es-MX" b="1" dirty="0" smtClean="0"/>
                        <a:t>)</a:t>
                      </a:r>
                      <a:endParaRPr lang="es-MX" b="1" dirty="0"/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810090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810090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6866020"/>
              </p:ext>
            </p:extLst>
          </p:nvPr>
        </p:nvGraphicFramePr>
        <p:xfrm>
          <a:off x="1043608" y="1916832"/>
          <a:ext cx="4032448" cy="4320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008112"/>
                <a:gridCol w="1008112"/>
                <a:gridCol w="1008112"/>
              </a:tblGrid>
              <a:tr h="432048">
                <a:tc>
                  <a:txBody>
                    <a:bodyPr/>
                    <a:lstStyle/>
                    <a:p>
                      <a:r>
                        <a:rPr lang="es-MX" dirty="0" smtClean="0"/>
                        <a:t>|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8150887"/>
              </p:ext>
            </p:extLst>
          </p:nvPr>
        </p:nvGraphicFramePr>
        <p:xfrm>
          <a:off x="659904" y="2420888"/>
          <a:ext cx="455712" cy="3240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5712"/>
              </a:tblGrid>
              <a:tr h="81009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</a:t>
                      </a:r>
                      <a:endParaRPr lang="es-MX" dirty="0"/>
                    </a:p>
                  </a:txBody>
                  <a:tcPr/>
                </a:tc>
              </a:tr>
              <a:tr h="81009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</a:t>
                      </a:r>
                      <a:endParaRPr lang="es-MX" dirty="0"/>
                    </a:p>
                  </a:txBody>
                  <a:tcPr/>
                </a:tc>
              </a:tr>
              <a:tr h="81009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</a:t>
                      </a:r>
                      <a:endParaRPr lang="es-MX" dirty="0"/>
                    </a:p>
                  </a:txBody>
                  <a:tcPr/>
                </a:tc>
              </a:tr>
              <a:tr h="81009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5 Rectángulo"/>
          <p:cNvSpPr/>
          <p:nvPr/>
        </p:nvSpPr>
        <p:spPr>
          <a:xfrm>
            <a:off x="5508104" y="1906954"/>
            <a:ext cx="340387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 smtClean="0">
                <a:solidFill>
                  <a:schemeClr val="dk1"/>
                </a:solidFill>
              </a:rPr>
              <a:t>La </a:t>
            </a:r>
            <a:r>
              <a:rPr lang="es-MX" sz="2800" dirty="0">
                <a:solidFill>
                  <a:schemeClr val="dk1"/>
                </a:solidFill>
              </a:rPr>
              <a:t>matriz llamada MAT </a:t>
            </a:r>
            <a:r>
              <a:rPr lang="es-MX" sz="2800" dirty="0" smtClean="0">
                <a:solidFill>
                  <a:schemeClr val="dk1"/>
                </a:solidFill>
              </a:rPr>
              <a:t>tiene filas </a:t>
            </a:r>
            <a:r>
              <a:rPr lang="es-MX" sz="2800" dirty="0">
                <a:solidFill>
                  <a:schemeClr val="dk1"/>
                </a:solidFill>
              </a:rPr>
              <a:t>que varían de 1 a 3 y columnas </a:t>
            </a:r>
            <a:r>
              <a:rPr lang="es-MX" sz="2800" dirty="0" smtClean="0">
                <a:solidFill>
                  <a:schemeClr val="dk1"/>
                </a:solidFill>
              </a:rPr>
              <a:t>de </a:t>
            </a:r>
            <a:r>
              <a:rPr lang="es-MX" sz="2800" dirty="0">
                <a:solidFill>
                  <a:schemeClr val="dk1"/>
                </a:solidFill>
              </a:rPr>
              <a:t>1 a 4, por lo tanto </a:t>
            </a:r>
            <a:r>
              <a:rPr lang="es-MX" sz="2800" dirty="0" smtClean="0">
                <a:solidFill>
                  <a:schemeClr val="dk1"/>
                </a:solidFill>
              </a:rPr>
              <a:t>diremos que </a:t>
            </a:r>
            <a:r>
              <a:rPr lang="es-MX" sz="2800" dirty="0">
                <a:solidFill>
                  <a:schemeClr val="dk1"/>
                </a:solidFill>
              </a:rPr>
              <a:t>la matriz MAT tiene 4 x </a:t>
            </a:r>
            <a:r>
              <a:rPr lang="es-MX" sz="2800" dirty="0" smtClean="0">
                <a:solidFill>
                  <a:schemeClr val="dk1"/>
                </a:solidFill>
              </a:rPr>
              <a:t>4 elementos</a:t>
            </a:r>
            <a:r>
              <a:rPr lang="es-MX" sz="2800" dirty="0">
                <a:solidFill>
                  <a:schemeClr val="dk1"/>
                </a:solidFill>
              </a:rPr>
              <a:t>.</a:t>
            </a:r>
          </a:p>
          <a:p>
            <a:pPr algn="just"/>
            <a:r>
              <a:rPr lang="es-MX" sz="2800" dirty="0">
                <a:solidFill>
                  <a:schemeClr val="dk1"/>
                </a:solidFill>
              </a:rPr>
              <a:t>I = 1...4</a:t>
            </a:r>
          </a:p>
          <a:p>
            <a:pPr algn="just"/>
            <a:r>
              <a:rPr lang="es-MX" sz="2800" dirty="0">
                <a:solidFill>
                  <a:schemeClr val="dk1"/>
                </a:solidFill>
              </a:rPr>
              <a:t>J = 1....4</a:t>
            </a:r>
          </a:p>
        </p:txBody>
      </p:sp>
    </p:spTree>
    <p:extLst>
      <p:ext uri="{BB962C8B-B14F-4D97-AF65-F5344CB8AC3E}">
        <p14:creationId xmlns:p14="http://schemas.microsoft.com/office/powerpoint/2010/main" val="1086233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MX" sz="4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Recorrido de una matriz</a:t>
            </a:r>
            <a:endParaRPr lang="es-MX" sz="48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132856"/>
            <a:ext cx="3783483" cy="1980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16832"/>
            <a:ext cx="2706768" cy="2864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540265" y="4991943"/>
            <a:ext cx="3024336" cy="1384995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just"/>
            <a:r>
              <a:rPr lang="es-MX" sz="2800" dirty="0">
                <a:solidFill>
                  <a:srgbClr val="00B0F0"/>
                </a:solidFill>
              </a:rPr>
              <a:t>Sentido en el que se recorre una matriz por fila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5436096" y="4636293"/>
            <a:ext cx="3168352" cy="138499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txBody>
          <a:bodyPr wrap="square" rtlCol="0">
            <a:spAutoFit/>
          </a:bodyPr>
          <a:lstStyle/>
          <a:p>
            <a:pPr algn="just"/>
            <a:r>
              <a:rPr lang="es-MX" sz="2800" dirty="0">
                <a:solidFill>
                  <a:srgbClr val="7030A0"/>
                </a:solidFill>
              </a:rPr>
              <a:t>Sentido en el que se recorre una matriz por columna</a:t>
            </a:r>
          </a:p>
        </p:txBody>
      </p:sp>
      <p:cxnSp>
        <p:nvCxnSpPr>
          <p:cNvPr id="8" name="7 Conector recto de flecha"/>
          <p:cNvCxnSpPr>
            <a:stCxn id="1026" idx="2"/>
          </p:cNvCxnSpPr>
          <p:nvPr/>
        </p:nvCxnSpPr>
        <p:spPr>
          <a:xfrm flipH="1">
            <a:off x="6967797" y="4113147"/>
            <a:ext cx="1" cy="66834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>
            <a:off x="1691680" y="4636293"/>
            <a:ext cx="0" cy="3556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472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79512" y="1631016"/>
            <a:ext cx="878497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Recorrido de una </a:t>
            </a:r>
            <a:r>
              <a:rPr lang="es-MX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matriz</a:t>
            </a:r>
          </a:p>
          <a:p>
            <a:pPr algn="just"/>
            <a:endParaRPr lang="es-MX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es-MX" sz="2600" dirty="0"/>
              <a:t>El </a:t>
            </a:r>
            <a:r>
              <a:rPr lang="es-MX" sz="2600" dirty="0" smtClean="0"/>
              <a:t>Pseudocódigo correspondiente </a:t>
            </a:r>
            <a:r>
              <a:rPr lang="es-MX" sz="2600" dirty="0"/>
              <a:t>para recorrer e imprimir </a:t>
            </a:r>
            <a:r>
              <a:rPr lang="es-MX" sz="2600" dirty="0" smtClean="0"/>
              <a:t>la  matriz MAT(4,4</a:t>
            </a:r>
            <a:r>
              <a:rPr lang="es-MX" sz="2600" dirty="0"/>
              <a:t>) seria</a:t>
            </a:r>
            <a:r>
              <a:rPr lang="es-MX" sz="2600" dirty="0" smtClean="0"/>
              <a:t>:</a:t>
            </a:r>
          </a:p>
          <a:p>
            <a:pPr algn="just"/>
            <a:endParaRPr lang="es-MX" sz="2600" dirty="0"/>
          </a:p>
          <a:p>
            <a:pPr algn="just"/>
            <a:r>
              <a:rPr lang="es-MX" sz="2600" dirty="0"/>
              <a:t>Comenzar</a:t>
            </a:r>
          </a:p>
          <a:p>
            <a:pPr algn="just"/>
            <a:r>
              <a:rPr lang="pt-BR" sz="2600" dirty="0" smtClean="0"/>
              <a:t>       Para </a:t>
            </a:r>
            <a:r>
              <a:rPr lang="pt-BR" sz="2600" dirty="0"/>
              <a:t>I = 1 a 4</a:t>
            </a:r>
          </a:p>
          <a:p>
            <a:pPr algn="just"/>
            <a:r>
              <a:rPr lang="pt-BR" sz="2600" dirty="0" smtClean="0"/>
              <a:t>              Para </a:t>
            </a:r>
            <a:r>
              <a:rPr lang="pt-BR" sz="2600" dirty="0"/>
              <a:t>J = 1 a 4</a:t>
            </a:r>
          </a:p>
          <a:p>
            <a:pPr algn="just"/>
            <a:r>
              <a:rPr lang="es-MX" sz="2600" dirty="0" smtClean="0"/>
              <a:t>                            Imprimir MAT(</a:t>
            </a:r>
            <a:r>
              <a:rPr lang="es-MX" sz="2600" dirty="0" err="1" smtClean="0"/>
              <a:t>I,J</a:t>
            </a:r>
            <a:r>
              <a:rPr lang="es-MX" sz="2600" dirty="0"/>
              <a:t>)</a:t>
            </a:r>
          </a:p>
          <a:p>
            <a:pPr algn="just"/>
            <a:r>
              <a:rPr lang="es-MX" sz="2600" dirty="0" smtClean="0"/>
              <a:t>              </a:t>
            </a:r>
            <a:r>
              <a:rPr lang="es-MX" sz="2600" dirty="0" err="1" smtClean="0"/>
              <a:t>Fin_para</a:t>
            </a:r>
            <a:endParaRPr lang="es-MX" sz="2600" dirty="0"/>
          </a:p>
          <a:p>
            <a:pPr algn="just"/>
            <a:r>
              <a:rPr lang="es-MX" sz="2600" dirty="0" smtClean="0"/>
              <a:t>        </a:t>
            </a:r>
            <a:r>
              <a:rPr lang="es-MX" sz="2600" dirty="0" err="1" smtClean="0"/>
              <a:t>Fin_para</a:t>
            </a:r>
            <a:endParaRPr lang="es-MX" sz="2600" dirty="0"/>
          </a:p>
          <a:p>
            <a:pPr algn="just"/>
            <a:r>
              <a:rPr lang="es-MX" sz="2600" dirty="0" smtClean="0"/>
              <a:t>Parar</a:t>
            </a:r>
            <a:endParaRPr lang="es-MX" sz="2600" dirty="0"/>
          </a:p>
        </p:txBody>
      </p:sp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MX" sz="4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Recorrido de una matriz</a:t>
            </a:r>
            <a:endParaRPr lang="es-MX" sz="48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890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 rot="20500911">
            <a:off x="395536" y="2136339"/>
            <a:ext cx="66247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 smtClean="0">
                <a:solidFill>
                  <a:schemeClr val="dk1"/>
                </a:solidFill>
              </a:rPr>
              <a:t>● </a:t>
            </a:r>
            <a:r>
              <a:rPr lang="es-MX" sz="2800" dirty="0">
                <a:solidFill>
                  <a:schemeClr val="dk1"/>
                </a:solidFill>
              </a:rPr>
              <a:t>Lectura / escritura</a:t>
            </a:r>
          </a:p>
          <a:p>
            <a:r>
              <a:rPr lang="es-MX" sz="2800" dirty="0">
                <a:solidFill>
                  <a:schemeClr val="dk1"/>
                </a:solidFill>
              </a:rPr>
              <a:t>● Recorrido</a:t>
            </a:r>
          </a:p>
          <a:p>
            <a:r>
              <a:rPr lang="es-MX" sz="2800" dirty="0">
                <a:solidFill>
                  <a:schemeClr val="dk1"/>
                </a:solidFill>
              </a:rPr>
              <a:t>● </a:t>
            </a:r>
            <a:r>
              <a:rPr lang="es-MX" sz="2800" dirty="0" smtClean="0">
                <a:solidFill>
                  <a:schemeClr val="dk1"/>
                </a:solidFill>
              </a:rPr>
              <a:t>Asignación</a:t>
            </a:r>
            <a:endParaRPr lang="es-MX" sz="2800" dirty="0">
              <a:solidFill>
                <a:schemeClr val="dk1"/>
              </a:solidFill>
            </a:endParaRPr>
          </a:p>
          <a:p>
            <a:r>
              <a:rPr lang="es-MX" sz="2800" dirty="0">
                <a:solidFill>
                  <a:schemeClr val="dk1"/>
                </a:solidFill>
              </a:rPr>
              <a:t>● </a:t>
            </a:r>
            <a:r>
              <a:rPr lang="es-MX" sz="2800" dirty="0" smtClean="0">
                <a:solidFill>
                  <a:schemeClr val="dk1"/>
                </a:solidFill>
              </a:rPr>
              <a:t>Actualización </a:t>
            </a:r>
            <a:r>
              <a:rPr lang="es-MX" sz="2800" dirty="0">
                <a:solidFill>
                  <a:schemeClr val="dk1"/>
                </a:solidFill>
              </a:rPr>
              <a:t>(Anadir, eliminar, insertar)</a:t>
            </a:r>
          </a:p>
          <a:p>
            <a:r>
              <a:rPr lang="es-MX" sz="2800" dirty="0">
                <a:solidFill>
                  <a:schemeClr val="dk1"/>
                </a:solidFill>
              </a:rPr>
              <a:t>● </a:t>
            </a:r>
            <a:r>
              <a:rPr lang="es-MX" sz="2800" dirty="0" smtClean="0">
                <a:solidFill>
                  <a:schemeClr val="dk1"/>
                </a:solidFill>
              </a:rPr>
              <a:t>Ordenación</a:t>
            </a:r>
            <a:endParaRPr lang="es-MX" sz="2800" dirty="0">
              <a:solidFill>
                <a:schemeClr val="dk1"/>
              </a:solidFill>
            </a:endParaRPr>
          </a:p>
          <a:p>
            <a:r>
              <a:rPr lang="es-MX" sz="2800" dirty="0">
                <a:solidFill>
                  <a:schemeClr val="dk1"/>
                </a:solidFill>
              </a:rPr>
              <a:t>● </a:t>
            </a:r>
            <a:r>
              <a:rPr lang="es-MX" sz="2800" dirty="0" smtClean="0">
                <a:solidFill>
                  <a:schemeClr val="dk1"/>
                </a:solidFill>
              </a:rPr>
              <a:t>Búsqueda</a:t>
            </a:r>
            <a:endParaRPr lang="es-MX" sz="2800" dirty="0">
              <a:solidFill>
                <a:schemeClr val="dk1"/>
              </a:solidFill>
            </a:endParaRPr>
          </a:p>
        </p:txBody>
      </p:sp>
      <p:sp>
        <p:nvSpPr>
          <p:cNvPr id="5" name="2 Título"/>
          <p:cNvSpPr>
            <a:spLocks noGrp="1"/>
          </p:cNvSpPr>
          <p:nvPr>
            <p:ph type="title"/>
          </p:nvPr>
        </p:nvSpPr>
        <p:spPr>
          <a:xfrm>
            <a:off x="107504" y="260648"/>
            <a:ext cx="8928992" cy="83099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s-MX" sz="4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Operaciones</a:t>
            </a:r>
            <a:endParaRPr lang="es-MX" sz="48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 descr="C:\Users\UAEM\AppData\Local\Microsoft\Windows\Temporary Internet Files\Content.IE5\78LNZISA\Productividad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005064"/>
            <a:ext cx="3560812" cy="2497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709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84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3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s-MX" dirty="0" smtClean="0"/>
              <a:t>Arreglos y cadenas de caracteres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179512" y="1988840"/>
            <a:ext cx="87849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>
                <a:solidFill>
                  <a:schemeClr val="dk1"/>
                </a:solidFill>
              </a:rPr>
              <a:t>Una cadena de caracteres </a:t>
            </a:r>
            <a:r>
              <a:rPr lang="es-MX" sz="2800" dirty="0" smtClean="0">
                <a:solidFill>
                  <a:schemeClr val="dk1"/>
                </a:solidFill>
              </a:rPr>
              <a:t>se representa </a:t>
            </a:r>
            <a:r>
              <a:rPr lang="es-MX" sz="2800" dirty="0">
                <a:solidFill>
                  <a:schemeClr val="dk1"/>
                </a:solidFill>
              </a:rPr>
              <a:t>por un arreglo unidimensional </a:t>
            </a:r>
            <a:r>
              <a:rPr lang="es-MX" sz="2800" dirty="0" smtClean="0">
                <a:solidFill>
                  <a:schemeClr val="dk1"/>
                </a:solidFill>
              </a:rPr>
              <a:t>de caracteres</a:t>
            </a:r>
            <a:r>
              <a:rPr lang="es-MX" sz="2800" dirty="0">
                <a:solidFill>
                  <a:schemeClr val="dk1"/>
                </a:solidFill>
              </a:rPr>
              <a:t>.</a:t>
            </a:r>
          </a:p>
          <a:p>
            <a:pPr algn="just"/>
            <a:r>
              <a:rPr lang="es-MX" sz="2800" dirty="0">
                <a:solidFill>
                  <a:schemeClr val="dk1"/>
                </a:solidFill>
              </a:rPr>
              <a:t>Cada carácter de la cadena se almacena en </a:t>
            </a:r>
            <a:r>
              <a:rPr lang="es-MX" sz="2800" dirty="0" smtClean="0">
                <a:solidFill>
                  <a:schemeClr val="dk1"/>
                </a:solidFill>
              </a:rPr>
              <a:t>un elemento </a:t>
            </a:r>
            <a:r>
              <a:rPr lang="es-MX" sz="2800" dirty="0">
                <a:solidFill>
                  <a:schemeClr val="dk1"/>
                </a:solidFill>
              </a:rPr>
              <a:t>del arreglo. </a:t>
            </a:r>
            <a:endParaRPr lang="es-MX" sz="2800" dirty="0" smtClean="0">
              <a:solidFill>
                <a:schemeClr val="dk1"/>
              </a:solidFill>
            </a:endParaRPr>
          </a:p>
          <a:p>
            <a:pPr algn="just"/>
            <a:r>
              <a:rPr lang="es-MX" sz="2800" dirty="0" smtClean="0">
                <a:solidFill>
                  <a:schemeClr val="dk1"/>
                </a:solidFill>
              </a:rPr>
              <a:t>En </a:t>
            </a:r>
            <a:r>
              <a:rPr lang="es-MX" sz="2800" dirty="0">
                <a:solidFill>
                  <a:schemeClr val="dk1"/>
                </a:solidFill>
              </a:rPr>
              <a:t>general el último </a:t>
            </a:r>
            <a:r>
              <a:rPr lang="es-MX" sz="2800" dirty="0" smtClean="0">
                <a:solidFill>
                  <a:schemeClr val="dk1"/>
                </a:solidFill>
              </a:rPr>
              <a:t>elemento de </a:t>
            </a:r>
            <a:r>
              <a:rPr lang="es-MX" sz="2800" dirty="0">
                <a:solidFill>
                  <a:schemeClr val="dk1"/>
                </a:solidFill>
              </a:rPr>
              <a:t>la cadena es el carácter nulo (‘\0’).</a:t>
            </a:r>
          </a:p>
        </p:txBody>
      </p:sp>
      <p:pic>
        <p:nvPicPr>
          <p:cNvPr id="4098" name="Picture 2" descr="C:\Users\UAEM\AppData\Local\Microsoft\Windows\Temporary Internet Files\Content.IE5\RJZ5JBKN\chain-146909_960_72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104" y="4230216"/>
            <a:ext cx="5022304" cy="2511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837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</p:spPr>
        <p:txBody>
          <a:bodyPr/>
          <a:lstStyle/>
          <a:p>
            <a:r>
              <a:rPr lang="es-MX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Representación gráfica</a:t>
            </a:r>
            <a:endParaRPr lang="es-MX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9666349"/>
              </p:ext>
            </p:extLst>
          </p:nvPr>
        </p:nvGraphicFramePr>
        <p:xfrm>
          <a:off x="683568" y="2276872"/>
          <a:ext cx="6096000" cy="316835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792088">
                <a:tc>
                  <a:txBody>
                    <a:bodyPr/>
                    <a:lstStyle/>
                    <a:p>
                      <a:r>
                        <a:rPr lang="es-MX" dirty="0" smtClean="0"/>
                        <a:t>H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es-MX" b="1" dirty="0" smtClean="0"/>
                        <a:t>C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b="1" dirty="0" smtClean="0"/>
                        <a:t>0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b="1" dirty="0" smtClean="0"/>
                        <a:t>M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b="1" dirty="0" smtClean="0"/>
                        <a:t>O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b="1" dirty="0" smtClean="0"/>
                        <a:t>L</a:t>
                      </a:r>
                      <a:endParaRPr lang="es-MX" b="1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es-MX" b="1" dirty="0" smtClean="0"/>
                        <a:t>H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b="1" dirty="0" smtClean="0"/>
                        <a:t>O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b="1" dirty="0" smtClean="0"/>
                        <a:t>Y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b="1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es-MX" b="1" dirty="0" smtClean="0"/>
                        <a:t>L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b="1" dirty="0" smtClean="0"/>
                        <a:t>E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b="1" dirty="0" smtClean="0"/>
                        <a:t>O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1790211"/>
              </p:ext>
            </p:extLst>
          </p:nvPr>
        </p:nvGraphicFramePr>
        <p:xfrm>
          <a:off x="6948264" y="2276872"/>
          <a:ext cx="864096" cy="324036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864096"/>
              </a:tblGrid>
              <a:tr h="792088">
                <a:tc>
                  <a:txBody>
                    <a:bodyPr/>
                    <a:lstStyle/>
                    <a:p>
                      <a:r>
                        <a:rPr lang="es-MX" dirty="0" smtClean="0"/>
                        <a:t>Mat[0]</a:t>
                      </a:r>
                      <a:endParaRPr lang="es-MX" dirty="0"/>
                    </a:p>
                  </a:txBody>
                  <a:tcPr/>
                </a:tc>
              </a:tr>
              <a:tr h="8640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b="1" dirty="0" smtClean="0"/>
                        <a:t>Mat[1]</a:t>
                      </a:r>
                    </a:p>
                    <a:p>
                      <a:endParaRPr lang="es-MX" b="1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b="1" dirty="0" smtClean="0"/>
                        <a:t>Mat[2]</a:t>
                      </a:r>
                    </a:p>
                    <a:p>
                      <a:endParaRPr lang="es-MX" b="1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b="1" dirty="0" smtClean="0"/>
                        <a:t>Mat[3]</a:t>
                      </a:r>
                    </a:p>
                    <a:p>
                      <a:endParaRPr lang="es-MX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2843808" y="1628800"/>
            <a:ext cx="29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/>
              <a:t>Mat [renglón] [columna</a:t>
            </a:r>
            <a:r>
              <a:rPr lang="es-MX" b="1" dirty="0" smtClean="0"/>
              <a:t>]</a:t>
            </a:r>
            <a:endParaRPr lang="es-MX" b="1" dirty="0"/>
          </a:p>
        </p:txBody>
      </p:sp>
      <p:sp>
        <p:nvSpPr>
          <p:cNvPr id="7" name="6 CuadroTexto"/>
          <p:cNvSpPr txBox="1"/>
          <p:nvPr/>
        </p:nvSpPr>
        <p:spPr>
          <a:xfrm>
            <a:off x="2483768" y="5805264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Vector de cadenas</a:t>
            </a:r>
            <a:endParaRPr lang="es-MX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64923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es-MX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Ejemplo</a:t>
            </a:r>
            <a:endParaRPr lang="es-MX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11560" y="1555913"/>
            <a:ext cx="4572000" cy="540147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2300" b="1" dirty="0" err="1"/>
              <a:t>void</a:t>
            </a:r>
            <a:r>
              <a:rPr lang="es-MX" sz="2300" b="1" dirty="0"/>
              <a:t> </a:t>
            </a:r>
            <a:r>
              <a:rPr lang="es-MX" sz="2300" b="1" dirty="0" err="1"/>
              <a:t>main</a:t>
            </a:r>
            <a:r>
              <a:rPr lang="es-MX" sz="2300" b="1" dirty="0"/>
              <a:t>()</a:t>
            </a:r>
          </a:p>
          <a:p>
            <a:r>
              <a:rPr lang="es-MX" sz="2300" b="1" dirty="0"/>
              <a:t>{</a:t>
            </a:r>
          </a:p>
          <a:p>
            <a:r>
              <a:rPr lang="es-MX" sz="2300" b="1" dirty="0" err="1"/>
              <a:t>char</a:t>
            </a:r>
            <a:r>
              <a:rPr lang="es-MX" sz="2300" b="1" dirty="0"/>
              <a:t> nombre[5][45];</a:t>
            </a:r>
          </a:p>
          <a:p>
            <a:r>
              <a:rPr lang="es-MX" sz="2300" b="1" dirty="0" err="1"/>
              <a:t>int</a:t>
            </a:r>
            <a:r>
              <a:rPr lang="es-MX" sz="2300" b="1" dirty="0"/>
              <a:t> t;</a:t>
            </a:r>
          </a:p>
          <a:p>
            <a:r>
              <a:rPr lang="es-MX" sz="2300" b="1" dirty="0" err="1"/>
              <a:t>for</a:t>
            </a:r>
            <a:r>
              <a:rPr lang="es-MX" sz="2300" b="1" dirty="0"/>
              <a:t>(t=0;t&lt;5;t++)</a:t>
            </a:r>
          </a:p>
          <a:p>
            <a:r>
              <a:rPr lang="es-MX" sz="2300" b="1" dirty="0"/>
              <a:t>{</a:t>
            </a:r>
          </a:p>
          <a:p>
            <a:r>
              <a:rPr lang="es-MX" sz="2300" b="1" dirty="0" err="1"/>
              <a:t>printf</a:t>
            </a:r>
            <a:r>
              <a:rPr lang="es-MX" sz="2300" b="1" dirty="0"/>
              <a:t>(“introducir el nombre de k[%d]”,t);</a:t>
            </a:r>
          </a:p>
          <a:p>
            <a:r>
              <a:rPr lang="es-MX" sz="2300" b="1" dirty="0" err="1"/>
              <a:t>scanf</a:t>
            </a:r>
            <a:r>
              <a:rPr lang="es-MX" sz="2300" b="1" dirty="0"/>
              <a:t>(“%</a:t>
            </a:r>
            <a:r>
              <a:rPr lang="es-MX" sz="2300" b="1" dirty="0" err="1"/>
              <a:t>s”,&amp;nombre</a:t>
            </a:r>
            <a:r>
              <a:rPr lang="es-MX" sz="2300" b="1" dirty="0"/>
              <a:t>[t]);</a:t>
            </a:r>
          </a:p>
          <a:p>
            <a:r>
              <a:rPr lang="es-MX" sz="2300" b="1" dirty="0"/>
              <a:t>} </a:t>
            </a:r>
            <a:r>
              <a:rPr lang="es-MX" sz="2300" b="1" dirty="0" err="1"/>
              <a:t>for</a:t>
            </a:r>
            <a:r>
              <a:rPr lang="es-MX" sz="2300" b="1" dirty="0"/>
              <a:t>(t=4;t&gt;=0;t--)</a:t>
            </a:r>
          </a:p>
          <a:p>
            <a:r>
              <a:rPr lang="es-MX" sz="2300" b="1" dirty="0"/>
              <a:t>{</a:t>
            </a:r>
          </a:p>
          <a:p>
            <a:r>
              <a:rPr lang="es-MX" sz="2300" b="1" dirty="0" err="1"/>
              <a:t>printf</a:t>
            </a:r>
            <a:r>
              <a:rPr lang="es-MX" sz="2300" b="1" dirty="0"/>
              <a:t>(“Los nombres han sido</a:t>
            </a:r>
          </a:p>
          <a:p>
            <a:r>
              <a:rPr lang="es-MX" sz="2300" b="1" dirty="0"/>
              <a:t>%</a:t>
            </a:r>
            <a:r>
              <a:rPr lang="es-MX" sz="2300" b="1" dirty="0" err="1"/>
              <a:t>s”,nombre</a:t>
            </a:r>
            <a:r>
              <a:rPr lang="es-MX" sz="2300" b="1" dirty="0"/>
              <a:t>[t]);</a:t>
            </a:r>
          </a:p>
          <a:p>
            <a:r>
              <a:rPr lang="es-MX" sz="2300" b="1" dirty="0"/>
              <a:t>}</a:t>
            </a:r>
          </a:p>
          <a:p>
            <a:r>
              <a:rPr lang="es-MX" sz="2300" b="1" dirty="0"/>
              <a:t>}</a:t>
            </a:r>
          </a:p>
        </p:txBody>
      </p:sp>
      <p:pic>
        <p:nvPicPr>
          <p:cNvPr id="3074" name="Picture 2" descr="C:\Users\UAEM\AppData\Local\Microsoft\Windows\Temporary Internet Files\Content.IE5\G2QSLZPQ\lenguajes-programacion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636912"/>
            <a:ext cx="2420888" cy="242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767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Ventajas de usar arreglos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79512" y="1844824"/>
            <a:ext cx="87129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s-MX" sz="2800" dirty="0">
                <a:solidFill>
                  <a:schemeClr val="dk1"/>
                </a:solidFill>
              </a:rPr>
              <a:t>Posibilita el uso de menor cantidad de nombres de variables</a:t>
            </a:r>
            <a:r>
              <a:rPr lang="es-MX" sz="2800" dirty="0" smtClean="0">
                <a:solidFill>
                  <a:schemeClr val="dk1"/>
                </a:solidFill>
              </a:rPr>
              <a:t>.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endParaRPr lang="es-MX" sz="2800" dirty="0">
              <a:solidFill>
                <a:schemeClr val="dk1"/>
              </a:solidFill>
            </a:endParaRP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s-MX" sz="2800" dirty="0">
                <a:solidFill>
                  <a:schemeClr val="dk1"/>
                </a:solidFill>
              </a:rPr>
              <a:t>Menor tamaño del algoritmo cuando se utiliza gran cantidad de variables </a:t>
            </a:r>
            <a:r>
              <a:rPr lang="es-MX" sz="2800" dirty="0" smtClean="0">
                <a:solidFill>
                  <a:schemeClr val="dk1"/>
                </a:solidFill>
              </a:rPr>
              <a:t>al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endParaRPr lang="es-MX" sz="2800" dirty="0">
              <a:solidFill>
                <a:schemeClr val="dk1"/>
              </a:solidFill>
            </a:endParaRP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s-MX" sz="2800" dirty="0">
                <a:solidFill>
                  <a:schemeClr val="dk1"/>
                </a:solidFill>
              </a:rPr>
              <a:t>mismo tiempo en memoria</a:t>
            </a:r>
            <a:r>
              <a:rPr lang="es-MX" sz="2800" dirty="0" smtClean="0">
                <a:solidFill>
                  <a:schemeClr val="dk1"/>
                </a:solidFill>
              </a:rPr>
              <a:t>.</a:t>
            </a:r>
          </a:p>
          <a:p>
            <a:pPr algn="just"/>
            <a:endParaRPr lang="es-MX" sz="2800" dirty="0">
              <a:solidFill>
                <a:schemeClr val="dk1"/>
              </a:solidFill>
            </a:endParaRP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s-MX" sz="2800" dirty="0">
                <a:solidFill>
                  <a:schemeClr val="dk1"/>
                </a:solidFill>
              </a:rPr>
              <a:t>La facilidad de acceso a la información</a:t>
            </a:r>
          </a:p>
        </p:txBody>
      </p:sp>
      <p:pic>
        <p:nvPicPr>
          <p:cNvPr id="2051" name="Picture 3" descr="C:\Users\UAEM\AppData\Local\Microsoft\Windows\Temporary Internet Files\Content.IE5\IQPXJT62\Yes_check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0476" y="4165754"/>
            <a:ext cx="1633364" cy="1633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722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es-MX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Referencias</a:t>
            </a:r>
            <a:endParaRPr lang="es-MX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72008" y="2078846"/>
            <a:ext cx="903649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/>
              <a:t>1. </a:t>
            </a:r>
            <a:r>
              <a:rPr lang="es-MX" sz="2400" dirty="0" err="1" smtClean="0"/>
              <a:t>Guardati</a:t>
            </a:r>
            <a:r>
              <a:rPr lang="es-MX" sz="2400" dirty="0" smtClean="0"/>
              <a:t> </a:t>
            </a:r>
            <a:r>
              <a:rPr lang="es-MX" sz="2400" dirty="0" err="1"/>
              <a:t>Buemo</a:t>
            </a:r>
            <a:r>
              <a:rPr lang="es-MX" sz="2400" dirty="0"/>
              <a:t> Silvia. (2016). Estructuras de datos básicas programación orientada a objetos con java. </a:t>
            </a:r>
            <a:r>
              <a:rPr lang="es-MX" sz="2400" dirty="0" err="1"/>
              <a:t>Alfaomega</a:t>
            </a:r>
            <a:r>
              <a:rPr lang="es-MX" sz="2400" dirty="0"/>
              <a:t> Grupo Editor. </a:t>
            </a:r>
          </a:p>
          <a:p>
            <a:pPr algn="just"/>
            <a:r>
              <a:rPr lang="es-MX" sz="2400" dirty="0" smtClean="0"/>
              <a:t>2. López </a:t>
            </a:r>
            <a:r>
              <a:rPr lang="es-MX" sz="2400" dirty="0" err="1"/>
              <a:t>Goytia</a:t>
            </a:r>
            <a:r>
              <a:rPr lang="es-MX" sz="2400" dirty="0"/>
              <a:t>, José Luis y Ángel Gutiérrez González. (2014). Programación orientada a objetos con C++ y Java. Un acercamiento disciplinario. Grupo Editorial Patria. </a:t>
            </a:r>
          </a:p>
          <a:p>
            <a:pPr algn="just"/>
            <a:r>
              <a:rPr lang="es-MX" sz="2400" dirty="0" smtClean="0"/>
              <a:t>3. López </a:t>
            </a:r>
            <a:r>
              <a:rPr lang="es-MX" sz="2400" dirty="0"/>
              <a:t>José, Gutiérrez Ángel. (2017). Programación orientada a objetos con C++ y Java. Grupo Editorial Patria </a:t>
            </a:r>
          </a:p>
          <a:p>
            <a:pPr algn="just"/>
            <a:r>
              <a:rPr lang="es-MX" sz="2400" dirty="0" smtClean="0"/>
              <a:t>4. López </a:t>
            </a:r>
            <a:r>
              <a:rPr lang="es-MX" sz="2400" dirty="0"/>
              <a:t>Román, Leobardo. (2013). Metodología de la programación orientada a objetos. </a:t>
            </a:r>
            <a:r>
              <a:rPr lang="es-MX" sz="2400" dirty="0" err="1"/>
              <a:t>Alfaomega</a:t>
            </a:r>
            <a:r>
              <a:rPr lang="es-MX" sz="2400" dirty="0"/>
              <a:t> Grupo Editor. 2ª Ed. </a:t>
            </a:r>
          </a:p>
          <a:p>
            <a:pPr algn="just"/>
            <a:r>
              <a:rPr lang="es-MX" sz="2400" dirty="0" smtClean="0"/>
              <a:t>5. Martínez</a:t>
            </a:r>
            <a:r>
              <a:rPr lang="es-MX" sz="2400" dirty="0"/>
              <a:t>, Román y Elda Quiroga. (2004). Estructuras de datos. Referencia práctica orientada a objetos. Thomson </a:t>
            </a:r>
            <a:r>
              <a:rPr lang="es-MX" sz="2400" dirty="0" err="1"/>
              <a:t>Learning</a:t>
            </a:r>
            <a:r>
              <a:rPr lang="es-MX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54743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84290" y="1268760"/>
            <a:ext cx="895220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b="1" dirty="0">
                <a:latin typeface="+mj-lt"/>
              </a:rPr>
              <a:t>El material esta diseñado para se utilizado en la primera unidad de competencia.</a:t>
            </a:r>
          </a:p>
          <a:p>
            <a:pPr algn="just"/>
            <a:endParaRPr lang="es-MX" sz="2400" b="1" dirty="0">
              <a:latin typeface="+mj-lt"/>
            </a:endParaRPr>
          </a:p>
          <a:p>
            <a:pPr algn="just"/>
            <a:r>
              <a:rPr lang="es-MX" sz="2400" b="1" dirty="0">
                <a:latin typeface="+mj-lt"/>
              </a:rPr>
              <a:t>Es necesario que los alumnos realicen una investigación previa de los temas que se trataran en la sesión.</a:t>
            </a:r>
          </a:p>
          <a:p>
            <a:pPr algn="just"/>
            <a:endParaRPr lang="es-MX" sz="2400" b="1" dirty="0">
              <a:latin typeface="+mj-lt"/>
            </a:endParaRPr>
          </a:p>
          <a:p>
            <a:pPr algn="just"/>
            <a:r>
              <a:rPr lang="es-MX" sz="2400" b="1" dirty="0">
                <a:latin typeface="+mj-lt"/>
              </a:rPr>
              <a:t>El desarrollo de la clase es con la exposición del profesor, el cual pondrá ejemplos de cada uno de los temas para que al alumno le quede lo más claro posible.</a:t>
            </a:r>
          </a:p>
          <a:p>
            <a:pPr algn="just"/>
            <a:endParaRPr lang="es-MX" sz="2400" b="1" dirty="0">
              <a:latin typeface="+mj-lt"/>
            </a:endParaRPr>
          </a:p>
          <a:p>
            <a:pPr algn="just"/>
            <a:r>
              <a:rPr lang="es-MX" sz="2400" b="1" dirty="0">
                <a:latin typeface="+mj-lt"/>
              </a:rPr>
              <a:t>Se dejaran actividades como la realización de ensayos, mapas conceptuales y discusiones grupales</a:t>
            </a:r>
          </a:p>
          <a:p>
            <a:endParaRPr lang="es-MX" dirty="0"/>
          </a:p>
          <a:p>
            <a:pPr algn="just"/>
            <a:r>
              <a:rPr lang="es-MX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Nota. Las imágenes que no tienen fuente, fueron tomadas de las imágenes prediseñadas de </a:t>
            </a:r>
            <a:r>
              <a:rPr lang="es-MX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</a:t>
            </a:r>
            <a:r>
              <a:rPr lang="es-MX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point</a:t>
            </a:r>
            <a:r>
              <a:rPr lang="es-MX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MX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Título"/>
          <p:cNvSpPr txBox="1">
            <a:spLocks/>
          </p:cNvSpPr>
          <p:nvPr/>
        </p:nvSpPr>
        <p:spPr>
          <a:xfrm>
            <a:off x="611560" y="260648"/>
            <a:ext cx="8229600" cy="93610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s-MX" b="1" dirty="0" err="1" smtClean="0"/>
              <a:t>Guión</a:t>
            </a:r>
            <a:r>
              <a:rPr lang="es-MX" b="1" dirty="0" smtClean="0"/>
              <a:t> explicativo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854260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971600" y="293747"/>
            <a:ext cx="6912768" cy="830997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lvl="0" algn="ctr"/>
            <a:r>
              <a:rPr lang="es-MX" sz="4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de competencia </a:t>
            </a:r>
            <a:r>
              <a:rPr lang="es-MX" sz="4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</a:t>
            </a:r>
            <a:endParaRPr lang="es-MX" sz="48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5 Explosión 2"/>
          <p:cNvSpPr/>
          <p:nvPr/>
        </p:nvSpPr>
        <p:spPr>
          <a:xfrm>
            <a:off x="144016" y="1340768"/>
            <a:ext cx="8892480" cy="5328592"/>
          </a:xfrm>
          <a:prstGeom prst="irregularSeal2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s-MX" sz="2800" dirty="0" smtClean="0"/>
          </a:p>
          <a:p>
            <a:pPr algn="ctr"/>
            <a:r>
              <a:rPr lang="es-MX" sz="2800" dirty="0"/>
              <a:t>Utilizar arreglos unidimensionales y bidimensionales para el almacenamiento de datos en la solución de problemas 	</a:t>
            </a:r>
          </a:p>
          <a:p>
            <a:pPr algn="ctr"/>
            <a:r>
              <a:rPr lang="es-MX" sz="28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074161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 rot="5400000">
            <a:off x="5285451" y="2999809"/>
            <a:ext cx="6885384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s-MX" sz="4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Contenido</a:t>
            </a:r>
            <a:endParaRPr lang="es-MX" sz="2800" b="1" dirty="0">
              <a:solidFill>
                <a:prstClr val="black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98868" y="447753"/>
            <a:ext cx="575730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just">
              <a:buFont typeface="Wingdings" panose="05000000000000000000" pitchFamily="2" charset="2"/>
              <a:buChar char="v"/>
            </a:pPr>
            <a: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Introducción</a:t>
            </a:r>
          </a:p>
          <a:p>
            <a:pPr marL="571500" indent="-571500" algn="just">
              <a:buFont typeface="Wingdings" panose="05000000000000000000" pitchFamily="2" charset="2"/>
              <a:buChar char="v"/>
            </a:pPr>
            <a: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Definición</a:t>
            </a:r>
            <a:endParaRPr lang="es-MX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571500" indent="-571500" algn="just">
              <a:buFont typeface="Wingdings" panose="05000000000000000000" pitchFamily="2" charset="2"/>
              <a:buChar char="v"/>
            </a:pPr>
            <a: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Características</a:t>
            </a:r>
          </a:p>
          <a:p>
            <a:pPr marL="571500" indent="-571500" algn="just">
              <a:buFont typeface="Wingdings" panose="05000000000000000000" pitchFamily="2" charset="2"/>
              <a:buChar char="v"/>
            </a:pPr>
            <a: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Dimensiones</a:t>
            </a:r>
          </a:p>
          <a:p>
            <a:pPr marL="571500" indent="-571500" algn="just">
              <a:buFont typeface="Wingdings" panose="05000000000000000000" pitchFamily="2" charset="2"/>
              <a:buChar char="v"/>
            </a:pPr>
            <a: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Operaciones con arreglos</a:t>
            </a:r>
            <a:endParaRPr lang="es-MX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571500" indent="-571500" algn="just">
              <a:buFont typeface="Wingdings" panose="05000000000000000000" pitchFamily="2" charset="2"/>
              <a:buChar char="v"/>
            </a:pPr>
            <a: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Arreglos unidimensionales</a:t>
            </a:r>
            <a:endParaRPr lang="es-MX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571500" indent="-571500" algn="just">
              <a:buFont typeface="Wingdings" panose="05000000000000000000" pitchFamily="2" charset="2"/>
              <a:buChar char="v"/>
            </a:pPr>
            <a: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Arreglos bidimensionales</a:t>
            </a:r>
            <a:endParaRPr lang="es-MX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571500" indent="-571500" algn="just">
              <a:buFont typeface="Wingdings" panose="05000000000000000000" pitchFamily="2" charset="2"/>
              <a:buChar char="v"/>
            </a:pPr>
            <a: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Ventajas del uso de arreglos</a:t>
            </a:r>
            <a:r>
              <a:rPr lang="es-MX" sz="3200" dirty="0">
                <a:latin typeface="+mj-lt"/>
              </a:rPr>
              <a:t>	 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458726"/>
            <a:ext cx="2765673" cy="2325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8" name="27 Grupo"/>
          <p:cNvGrpSpPr/>
          <p:nvPr/>
        </p:nvGrpSpPr>
        <p:grpSpPr>
          <a:xfrm>
            <a:off x="6732240" y="1484784"/>
            <a:ext cx="504056" cy="2161864"/>
            <a:chOff x="6732240" y="1484784"/>
            <a:chExt cx="504056" cy="2161864"/>
          </a:xfrm>
        </p:grpSpPr>
        <p:sp>
          <p:nvSpPr>
            <p:cNvPr id="5" name="4 Rectángulo"/>
            <p:cNvSpPr/>
            <p:nvPr/>
          </p:nvSpPr>
          <p:spPr>
            <a:xfrm>
              <a:off x="6732240" y="1484784"/>
              <a:ext cx="504056" cy="432048"/>
            </a:xfrm>
            <a:prstGeom prst="rect">
              <a:avLst/>
            </a:prstGeom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                      </a:t>
              </a:r>
              <a:endParaRPr lang="es-MX" dirty="0"/>
            </a:p>
          </p:txBody>
        </p:sp>
        <p:sp>
          <p:nvSpPr>
            <p:cNvPr id="6" name="5 Rectángulo"/>
            <p:cNvSpPr/>
            <p:nvPr/>
          </p:nvSpPr>
          <p:spPr>
            <a:xfrm>
              <a:off x="6732240" y="1916832"/>
              <a:ext cx="504056" cy="432048"/>
            </a:xfrm>
            <a:prstGeom prst="rect">
              <a:avLst/>
            </a:prstGeom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" name="6 Rectángulo"/>
            <p:cNvSpPr/>
            <p:nvPr/>
          </p:nvSpPr>
          <p:spPr>
            <a:xfrm>
              <a:off x="6732240" y="3214600"/>
              <a:ext cx="504056" cy="432048"/>
            </a:xfrm>
            <a:prstGeom prst="rect">
              <a:avLst/>
            </a:prstGeom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" name="7 Rectángulo"/>
            <p:cNvSpPr/>
            <p:nvPr/>
          </p:nvSpPr>
          <p:spPr>
            <a:xfrm>
              <a:off x="6732240" y="2792875"/>
              <a:ext cx="504056" cy="432048"/>
            </a:xfrm>
            <a:prstGeom prst="rect">
              <a:avLst/>
            </a:prstGeom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9" name="8 Rectángulo"/>
            <p:cNvSpPr/>
            <p:nvPr/>
          </p:nvSpPr>
          <p:spPr>
            <a:xfrm>
              <a:off x="6732240" y="2360827"/>
              <a:ext cx="504056" cy="432048"/>
            </a:xfrm>
            <a:prstGeom prst="rect">
              <a:avLst/>
            </a:prstGeom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27" name="26 Grupo"/>
          <p:cNvGrpSpPr/>
          <p:nvPr/>
        </p:nvGrpSpPr>
        <p:grpSpPr>
          <a:xfrm>
            <a:off x="1043608" y="4737064"/>
            <a:ext cx="2016224" cy="1716272"/>
            <a:chOff x="1043608" y="4449032"/>
            <a:chExt cx="2016224" cy="1716272"/>
          </a:xfrm>
        </p:grpSpPr>
        <p:sp>
          <p:nvSpPr>
            <p:cNvPr id="10" name="9 Rectángulo"/>
            <p:cNvSpPr/>
            <p:nvPr/>
          </p:nvSpPr>
          <p:spPr>
            <a:xfrm>
              <a:off x="1043608" y="4455425"/>
              <a:ext cx="504056" cy="432048"/>
            </a:xfrm>
            <a:prstGeom prst="rect">
              <a:avLst/>
            </a:prstGeom>
            <a:solidFill>
              <a:srgbClr val="0070C0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                      </a:t>
              </a:r>
              <a:endParaRPr lang="es-MX" dirty="0"/>
            </a:p>
          </p:txBody>
        </p:sp>
        <p:sp>
          <p:nvSpPr>
            <p:cNvPr id="11" name="10 Rectángulo"/>
            <p:cNvSpPr/>
            <p:nvPr/>
          </p:nvSpPr>
          <p:spPr>
            <a:xfrm>
              <a:off x="1043608" y="5322822"/>
              <a:ext cx="504056" cy="432048"/>
            </a:xfrm>
            <a:prstGeom prst="rect">
              <a:avLst/>
            </a:prstGeom>
            <a:solidFill>
              <a:srgbClr val="0070C0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" name="11 Rectángulo"/>
            <p:cNvSpPr/>
            <p:nvPr/>
          </p:nvSpPr>
          <p:spPr>
            <a:xfrm>
              <a:off x="2555776" y="4881080"/>
              <a:ext cx="504056" cy="432048"/>
            </a:xfrm>
            <a:prstGeom prst="rect">
              <a:avLst/>
            </a:prstGeom>
            <a:solidFill>
              <a:srgbClr val="0070C0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" name="12 Rectángulo"/>
            <p:cNvSpPr/>
            <p:nvPr/>
          </p:nvSpPr>
          <p:spPr>
            <a:xfrm>
              <a:off x="2075598" y="4890774"/>
              <a:ext cx="504056" cy="432048"/>
            </a:xfrm>
            <a:prstGeom prst="rect">
              <a:avLst/>
            </a:prstGeom>
            <a:solidFill>
              <a:srgbClr val="0070C0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4" name="13 Rectángulo"/>
            <p:cNvSpPr/>
            <p:nvPr/>
          </p:nvSpPr>
          <p:spPr>
            <a:xfrm>
              <a:off x="1569965" y="4890774"/>
              <a:ext cx="504056" cy="432048"/>
            </a:xfrm>
            <a:prstGeom prst="rect">
              <a:avLst/>
            </a:prstGeom>
            <a:solidFill>
              <a:srgbClr val="0070C0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5" name="14 Rectángulo"/>
            <p:cNvSpPr/>
            <p:nvPr/>
          </p:nvSpPr>
          <p:spPr>
            <a:xfrm>
              <a:off x="1043608" y="4890774"/>
              <a:ext cx="504056" cy="432048"/>
            </a:xfrm>
            <a:prstGeom prst="rect">
              <a:avLst/>
            </a:prstGeom>
            <a:solidFill>
              <a:srgbClr val="0070C0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6" name="15 Rectángulo"/>
            <p:cNvSpPr/>
            <p:nvPr/>
          </p:nvSpPr>
          <p:spPr>
            <a:xfrm>
              <a:off x="2555776" y="4449032"/>
              <a:ext cx="504056" cy="432048"/>
            </a:xfrm>
            <a:prstGeom prst="rect">
              <a:avLst/>
            </a:prstGeom>
            <a:solidFill>
              <a:srgbClr val="0070C0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" name="16 Rectángulo"/>
            <p:cNvSpPr/>
            <p:nvPr/>
          </p:nvSpPr>
          <p:spPr>
            <a:xfrm>
              <a:off x="2069798" y="4455425"/>
              <a:ext cx="504056" cy="432048"/>
            </a:xfrm>
            <a:prstGeom prst="rect">
              <a:avLst/>
            </a:prstGeom>
            <a:solidFill>
              <a:srgbClr val="0070C0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" name="17 Rectángulo"/>
            <p:cNvSpPr/>
            <p:nvPr/>
          </p:nvSpPr>
          <p:spPr>
            <a:xfrm>
              <a:off x="1547664" y="4458726"/>
              <a:ext cx="504056" cy="432048"/>
            </a:xfrm>
            <a:prstGeom prst="rect">
              <a:avLst/>
            </a:prstGeom>
            <a:solidFill>
              <a:srgbClr val="0070C0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9" name="18 Rectángulo"/>
            <p:cNvSpPr/>
            <p:nvPr/>
          </p:nvSpPr>
          <p:spPr>
            <a:xfrm>
              <a:off x="1043608" y="5733256"/>
              <a:ext cx="504056" cy="432048"/>
            </a:xfrm>
            <a:prstGeom prst="rect">
              <a:avLst/>
            </a:prstGeom>
            <a:solidFill>
              <a:srgbClr val="0070C0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0" name="19 Rectángulo"/>
            <p:cNvSpPr/>
            <p:nvPr/>
          </p:nvSpPr>
          <p:spPr>
            <a:xfrm>
              <a:off x="1547664" y="5319850"/>
              <a:ext cx="504056" cy="432048"/>
            </a:xfrm>
            <a:prstGeom prst="rect">
              <a:avLst/>
            </a:prstGeom>
            <a:solidFill>
              <a:srgbClr val="0070C0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1" name="20 Rectángulo"/>
            <p:cNvSpPr/>
            <p:nvPr/>
          </p:nvSpPr>
          <p:spPr>
            <a:xfrm>
              <a:off x="1571542" y="5733256"/>
              <a:ext cx="504056" cy="432048"/>
            </a:xfrm>
            <a:prstGeom prst="rect">
              <a:avLst/>
            </a:prstGeom>
            <a:solidFill>
              <a:srgbClr val="0070C0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2" name="21 Rectángulo"/>
            <p:cNvSpPr/>
            <p:nvPr/>
          </p:nvSpPr>
          <p:spPr>
            <a:xfrm>
              <a:off x="2051720" y="5313128"/>
              <a:ext cx="504056" cy="432048"/>
            </a:xfrm>
            <a:prstGeom prst="rect">
              <a:avLst/>
            </a:prstGeom>
            <a:solidFill>
              <a:srgbClr val="0070C0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3" name="22 Rectángulo"/>
            <p:cNvSpPr/>
            <p:nvPr/>
          </p:nvSpPr>
          <p:spPr>
            <a:xfrm>
              <a:off x="2555776" y="5313128"/>
              <a:ext cx="504056" cy="432048"/>
            </a:xfrm>
            <a:prstGeom prst="rect">
              <a:avLst/>
            </a:prstGeom>
            <a:solidFill>
              <a:srgbClr val="0070C0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4" name="23 Rectángulo"/>
            <p:cNvSpPr/>
            <p:nvPr/>
          </p:nvSpPr>
          <p:spPr>
            <a:xfrm>
              <a:off x="2555776" y="5733256"/>
              <a:ext cx="504056" cy="432048"/>
            </a:xfrm>
            <a:prstGeom prst="rect">
              <a:avLst/>
            </a:prstGeom>
            <a:solidFill>
              <a:srgbClr val="0070C0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5" name="24 Rectángulo"/>
            <p:cNvSpPr/>
            <p:nvPr/>
          </p:nvSpPr>
          <p:spPr>
            <a:xfrm>
              <a:off x="2051720" y="5733256"/>
              <a:ext cx="504056" cy="432048"/>
            </a:xfrm>
            <a:prstGeom prst="rect">
              <a:avLst/>
            </a:prstGeom>
            <a:solidFill>
              <a:srgbClr val="0070C0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</p:spTree>
    <p:extLst>
      <p:ext uri="{BB962C8B-B14F-4D97-AF65-F5344CB8AC3E}">
        <p14:creationId xmlns:p14="http://schemas.microsoft.com/office/powerpoint/2010/main" val="1351021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3 Título"/>
          <p:cNvSpPr txBox="1">
            <a:spLocks/>
          </p:cNvSpPr>
          <p:nvPr/>
        </p:nvSpPr>
        <p:spPr>
          <a:xfrm>
            <a:off x="251519" y="116632"/>
            <a:ext cx="8611791" cy="111418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ts val="58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F5897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uLnTx/>
                <a:uFillTx/>
                <a:latin typeface="Palatino Linotype"/>
                <a:ea typeface="+mj-ea"/>
                <a:cs typeface="+mj-cs"/>
              </a:rPr>
              <a:t>Introducción</a:t>
            </a:r>
            <a:endParaRPr kumimoji="0" lang="es-MX" sz="5400" b="1" i="0" u="none" strike="noStrike" kern="1200" cap="none" spc="0" normalizeH="0" baseline="0" noProof="0" dirty="0">
              <a:ln>
                <a:noFill/>
              </a:ln>
              <a:solidFill>
                <a:srgbClr val="2F5897"/>
              </a:solidFill>
              <a:effectLst>
                <a:outerShdw blurRad="63500" dist="38100" dir="5400000" algn="t" rotWithShape="0">
                  <a:prstClr val="black">
                    <a:alpha val="25000"/>
                  </a:prstClr>
                </a:outerShdw>
              </a:effectLst>
              <a:uLnTx/>
              <a:uFillTx/>
              <a:latin typeface="Palatino Linotype"/>
              <a:ea typeface="+mj-ea"/>
              <a:cs typeface="+mj-cs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51519" y="2564904"/>
            <a:ext cx="4608513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 smtClean="0"/>
              <a:t>En la solución de problemas, el primer paso es detectar los datos que conforman el universo del problema. Por lo tanto, la selección de estos y su posterior organización es fundamental para resolverlo. </a:t>
            </a:r>
            <a:endParaRPr lang="es-MX" sz="2800" dirty="0">
              <a:latin typeface="+mj-lt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285" y="2132856"/>
            <a:ext cx="4246415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4751182" y="6309320"/>
            <a:ext cx="43573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 smtClean="0"/>
              <a:t>https://www.google.com.mx/url?sa=i&amp;rct=j&amp;q=&amp;esrc=s&amp;source=images&amp;cd=&amp;ved=2ahUKEwj8p9jA4q3kAhUScq0KHQfA9UQjRx6BAgBEAQ&amp;url=https%3A%2F%2Fdefinicion.de%2Fresolucion-de-problemas%2F&amp;psig=AOvVaw3nUuowyKA5N2Lo695c2D6H&amp;ust=1567363491733007</a:t>
            </a:r>
            <a:endParaRPr lang="es-MX" sz="800" dirty="0"/>
          </a:p>
        </p:txBody>
      </p:sp>
    </p:spTree>
    <p:extLst>
      <p:ext uri="{BB962C8B-B14F-4D97-AF65-F5344CB8AC3E}">
        <p14:creationId xmlns:p14="http://schemas.microsoft.com/office/powerpoint/2010/main" val="3836116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ts val="58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F5897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uLnTx/>
                <a:uFillTx/>
                <a:latin typeface="Palatino Linotype"/>
                <a:ea typeface="+mj-ea"/>
                <a:cs typeface="+mj-cs"/>
              </a:rPr>
              <a:t>Introducción</a:t>
            </a:r>
            <a:endParaRPr kumimoji="0" lang="es-MX" sz="5400" b="1" i="0" u="none" strike="noStrike" kern="1200" cap="none" spc="0" normalizeH="0" baseline="0" noProof="0" dirty="0">
              <a:ln>
                <a:noFill/>
              </a:ln>
              <a:solidFill>
                <a:srgbClr val="2F5897"/>
              </a:solidFill>
              <a:effectLst>
                <a:outerShdw blurRad="63500" dist="38100" dir="5400000" algn="t" rotWithShape="0">
                  <a:prstClr val="black">
                    <a:alpha val="25000"/>
                  </a:prstClr>
                </a:outerShdw>
              </a:effectLst>
              <a:uLnTx/>
              <a:uFillTx/>
              <a:latin typeface="Palatino Linotype"/>
              <a:ea typeface="+mj-ea"/>
              <a:cs typeface="+mj-cs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5364088" y="2708920"/>
            <a:ext cx="31500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>
                <a:solidFill>
                  <a:prstClr val="black"/>
                </a:solidFill>
              </a:rPr>
              <a:t>Todas las formas en que se relacionan lógicamente los datos, definen distintas estructuras de datos</a:t>
            </a:r>
            <a:endParaRPr lang="es-MX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380" y="2525709"/>
            <a:ext cx="3096344" cy="2322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122548" y="4847967"/>
            <a:ext cx="464400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 smtClean="0"/>
              <a:t>http://3.bp.blogspot.com/-ra3ptx7TiyQ/TpcTO5Qp4rI/AAAAAAAAAfQ/20eqViyZoUw/s1600/Relaciones.jpg</a:t>
            </a:r>
            <a:endParaRPr lang="es-MX" sz="800" dirty="0"/>
          </a:p>
        </p:txBody>
      </p:sp>
    </p:spTree>
    <p:extLst>
      <p:ext uri="{BB962C8B-B14F-4D97-AF65-F5344CB8AC3E}">
        <p14:creationId xmlns:p14="http://schemas.microsoft.com/office/powerpoint/2010/main" val="3545208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07504" y="1859340"/>
            <a:ext cx="88569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/>
              <a:t>Las </a:t>
            </a:r>
            <a:r>
              <a:rPr lang="es-MX" sz="2800" dirty="0" smtClean="0"/>
              <a:t>estructuras </a:t>
            </a:r>
            <a:r>
              <a:rPr lang="es-MX" sz="2800" dirty="0"/>
              <a:t>se diferencian </a:t>
            </a:r>
            <a:r>
              <a:rPr lang="es-MX" sz="2800" dirty="0" smtClean="0"/>
              <a:t>entre si por </a:t>
            </a:r>
            <a:r>
              <a:rPr lang="es-MX" sz="2800" dirty="0"/>
              <a:t>la forma en que sus componentes se relacionan, y por el tipo de </a:t>
            </a:r>
            <a:r>
              <a:rPr lang="es-MX" sz="2800" dirty="0" smtClean="0"/>
              <a:t>dato que contiene. Los </a:t>
            </a:r>
            <a:r>
              <a:rPr lang="es-MX" sz="2800" dirty="0"/>
              <a:t>datos estructurados </a:t>
            </a:r>
            <a:r>
              <a:rPr lang="es-MX" sz="2800" dirty="0" smtClean="0"/>
              <a:t>son construidos </a:t>
            </a:r>
            <a:r>
              <a:rPr lang="es-MX" sz="2800" dirty="0"/>
              <a:t>a partir de datos primitivos. </a:t>
            </a:r>
          </a:p>
        </p:txBody>
      </p:sp>
      <p:pic>
        <p:nvPicPr>
          <p:cNvPr id="4099" name="Picture 3" descr="C:\Users\UAEM\AppData\Local\Microsoft\Windows\Temporary Internet Files\Content.IE5\IQPXJT62\puzzle-305529_960_72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159939"/>
            <a:ext cx="3456430" cy="2340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3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ts val="58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F5897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uLnTx/>
                <a:uFillTx/>
                <a:latin typeface="Palatino Linotype"/>
                <a:ea typeface="+mj-ea"/>
                <a:cs typeface="+mj-cs"/>
              </a:rPr>
              <a:t>Introducción</a:t>
            </a:r>
            <a:endParaRPr kumimoji="0" lang="es-MX" sz="5400" b="1" i="0" u="none" strike="noStrike" kern="1200" cap="none" spc="0" normalizeH="0" baseline="0" noProof="0" dirty="0">
              <a:ln>
                <a:noFill/>
              </a:ln>
              <a:solidFill>
                <a:srgbClr val="2F5897"/>
              </a:solidFill>
              <a:effectLst>
                <a:outerShdw blurRad="63500" dist="38100" dir="5400000" algn="t" rotWithShape="0">
                  <a:prstClr val="black">
                    <a:alpha val="25000"/>
                  </a:prstClr>
                </a:outerShdw>
              </a:effectLst>
              <a:uLnTx/>
              <a:uFillTx/>
              <a:latin typeface="Palatino Linotype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82368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3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style>
          <a:lnRef idx="1">
            <a:schemeClr val="accent2"/>
          </a:lnRef>
          <a:fillRef idx="1003">
            <a:schemeClr val="l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ts val="58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F5897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uLnTx/>
                <a:uFillTx/>
                <a:latin typeface="Palatino Linotype"/>
                <a:ea typeface="+mj-ea"/>
                <a:cs typeface="+mj-cs"/>
              </a:rPr>
              <a:t>Introducción</a:t>
            </a:r>
            <a:endParaRPr kumimoji="0" lang="es-MX" sz="5400" b="1" i="0" u="none" strike="noStrike" kern="1200" cap="none" spc="0" normalizeH="0" baseline="0" noProof="0" dirty="0">
              <a:ln>
                <a:noFill/>
              </a:ln>
              <a:solidFill>
                <a:srgbClr val="2F5897"/>
              </a:solidFill>
              <a:effectLst>
                <a:outerShdw blurRad="63500" dist="38100" dir="5400000" algn="t" rotWithShape="0">
                  <a:prstClr val="black">
                    <a:alpha val="25000"/>
                  </a:prstClr>
                </a:outerShdw>
              </a:effectLst>
              <a:uLnTx/>
              <a:uFillTx/>
              <a:latin typeface="Palatino Linotype"/>
              <a:ea typeface="+mj-ea"/>
              <a:cs typeface="+mj-cs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51520" y="1720840"/>
            <a:ext cx="8712968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Estructura de datos compuesta</a:t>
            </a:r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just"/>
            <a:endParaRPr lang="es-MX" sz="2800" dirty="0"/>
          </a:p>
          <a:p>
            <a:pPr algn="just"/>
            <a:r>
              <a:rPr lang="es-MX" sz="2800" dirty="0"/>
              <a:t>“Una estructura de datos compuesta es un conjunto de datos reunidos bajo un nombre único y colectivo</a:t>
            </a:r>
            <a:r>
              <a:rPr lang="es-MX" sz="2800" dirty="0" smtClean="0"/>
              <a:t>.”</a:t>
            </a:r>
          </a:p>
          <a:p>
            <a:pPr algn="just"/>
            <a:endParaRPr lang="es-MX" sz="2800" dirty="0"/>
          </a:p>
          <a:p>
            <a:pPr algn="just"/>
            <a:r>
              <a:rPr lang="es-MX" sz="2800" dirty="0"/>
              <a:t>Ahora bien, estas estructuras de datos compuestas se dividen en </a:t>
            </a:r>
            <a:r>
              <a:rPr lang="es-MX" sz="2800" b="1" dirty="0"/>
              <a:t>homogéneas y heterogéneas</a:t>
            </a:r>
          </a:p>
          <a:p>
            <a:r>
              <a:rPr lang="es-MX" dirty="0" smtClean="0">
                <a:effectLst/>
              </a:rPr>
              <a:t/>
            </a:r>
            <a:br>
              <a:rPr lang="es-MX" dirty="0" smtClean="0">
                <a:effectLst/>
              </a:rPr>
            </a:br>
            <a:endParaRPr lang="es-MX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7013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704</TotalTime>
  <Words>1314</Words>
  <Application>Microsoft Office PowerPoint</Application>
  <PresentationFormat>Presentación en pantalla (4:3)</PresentationFormat>
  <Paragraphs>284</Paragraphs>
  <Slides>35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36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Introducción</vt:lpstr>
      <vt:lpstr>Introducción</vt:lpstr>
      <vt:lpstr>Introducción</vt:lpstr>
      <vt:lpstr>Introducción</vt:lpstr>
      <vt:lpstr>Introducción</vt:lpstr>
      <vt:lpstr>Definición</vt:lpstr>
      <vt:lpstr>Características</vt:lpstr>
      <vt:lpstr>Características</vt:lpstr>
      <vt:lpstr>Ejemplo</vt:lpstr>
      <vt:lpstr>Dimensiones</vt:lpstr>
      <vt:lpstr>Arreglos  Unidimesionales (Vectores)</vt:lpstr>
      <vt:lpstr>Ejemplo</vt:lpstr>
      <vt:lpstr>Ejemplo</vt:lpstr>
      <vt:lpstr>Ejemplo</vt:lpstr>
      <vt:lpstr>Ejemplo</vt:lpstr>
      <vt:lpstr>Arreglos Bidimensionales (Matrices)</vt:lpstr>
      <vt:lpstr>Arreglos Bidimensionales (Matrices)</vt:lpstr>
      <vt:lpstr>Arreglos Bidimensionales (Matrices)</vt:lpstr>
      <vt:lpstr>Ejemplo</vt:lpstr>
      <vt:lpstr>Ejemplo</vt:lpstr>
      <vt:lpstr>Recorrido de una matriz</vt:lpstr>
      <vt:lpstr>Recorrido de una matriz</vt:lpstr>
      <vt:lpstr>Operaciones</vt:lpstr>
      <vt:lpstr>Arreglos y cadenas de caracteres</vt:lpstr>
      <vt:lpstr>Representación gráfica</vt:lpstr>
      <vt:lpstr>Ejemplo</vt:lpstr>
      <vt:lpstr>Ventajas de usar arreglos</vt:lpstr>
      <vt:lpstr>Referencias</vt:lpstr>
      <vt:lpstr>Presentación de PowerPoint</vt:lpstr>
    </vt:vector>
  </TitlesOfParts>
  <Company>UAEM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CUUAEMVM</dc:creator>
  <cp:lastModifiedBy>CUUAEMVM</cp:lastModifiedBy>
  <cp:revision>54</cp:revision>
  <dcterms:created xsi:type="dcterms:W3CDTF">2019-08-31T17:56:43Z</dcterms:created>
  <dcterms:modified xsi:type="dcterms:W3CDTF">2019-09-30T19:23:32Z</dcterms:modified>
</cp:coreProperties>
</file>