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71" r:id="rId15"/>
    <p:sldId id="272" r:id="rId16"/>
    <p:sldId id="273" r:id="rId17"/>
    <p:sldId id="274" r:id="rId18"/>
    <p:sldId id="270" r:id="rId19"/>
    <p:sldId id="275" r:id="rId20"/>
    <p:sldId id="290" r:id="rId21"/>
    <p:sldId id="291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8" r:id="rId34"/>
    <p:sldId id="289" r:id="rId35"/>
    <p:sldId id="292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1" d="100"/>
          <a:sy n="71" d="100"/>
        </p:scale>
        <p:origin x="-135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8888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1195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4125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894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4254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20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4795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5536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4585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1543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2697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BD987-DC7E-4D65-9426-CB419C577FB5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FABEC-146F-4EE8-80F8-26ACDDFA5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495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755576" y="44624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/>
              <a:t>Universidad Autónoma del  Estado de México</a:t>
            </a:r>
            <a:endParaRPr lang="es-MX" sz="3200" b="1" dirty="0"/>
          </a:p>
        </p:txBody>
      </p:sp>
      <p:sp>
        <p:nvSpPr>
          <p:cNvPr id="3" name="2 Subtítulo"/>
          <p:cNvSpPr txBox="1">
            <a:spLocks/>
          </p:cNvSpPr>
          <p:nvPr/>
        </p:nvSpPr>
        <p:spPr>
          <a:xfrm>
            <a:off x="539552" y="1052736"/>
            <a:ext cx="8424936" cy="136815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Universitario </a:t>
            </a:r>
            <a:r>
              <a:rPr lang="es-MX" sz="33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UAEM</a:t>
            </a: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Valle de México</a:t>
            </a:r>
          </a:p>
          <a:p>
            <a:pPr algn="ctr"/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s-MX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Ingeniería en Computación</a:t>
            </a:r>
          </a:p>
          <a:p>
            <a:pPr algn="ctr"/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504" y="2420888"/>
            <a:ext cx="903649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Aprendizaje</a:t>
            </a:r>
          </a:p>
          <a:p>
            <a:pPr algn="ctr"/>
            <a:endParaRPr lang="es-MX" sz="3200" dirty="0"/>
          </a:p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Administración y Seguridad de Sistemas Operativos</a:t>
            </a:r>
          </a:p>
          <a:p>
            <a:pPr algn="ctr"/>
            <a:endParaRPr lang="es-MX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Comprender y aplicar la forma  de administrar el sistema operativo </a:t>
            </a:r>
            <a:r>
              <a:rPr lang="es-MX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LINIX</a:t>
            </a:r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800" dirty="0">
                <a:solidFill>
                  <a:srgbClr val="000000"/>
                </a:solidFill>
              </a:rPr>
              <a:t>		</a:t>
            </a:r>
            <a:endParaRPr lang="es-MX" sz="2800" dirty="0" smtClean="0">
              <a:solidFill>
                <a:srgbClr val="000000"/>
              </a:solidFill>
            </a:endParaRPr>
          </a:p>
          <a:p>
            <a:pPr algn="r"/>
            <a:r>
              <a:rPr lang="es-MX" sz="2800" b="1" dirty="0" smtClean="0"/>
              <a:t>Elaboró:</a:t>
            </a:r>
            <a:endParaRPr lang="es-MX" sz="2800" b="1" dirty="0"/>
          </a:p>
          <a:p>
            <a:pPr algn="r"/>
            <a:r>
              <a:rPr lang="es-MX" sz="2800" b="1" dirty="0"/>
              <a:t>Ivonne Rodríguez </a:t>
            </a:r>
            <a:r>
              <a:rPr lang="es-MX" sz="2800" b="1" dirty="0" smtClean="0"/>
              <a:t>Pérez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7504" y="616530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Marzo  </a:t>
            </a:r>
            <a:r>
              <a:rPr lang="es-MX" sz="2800" b="1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0836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b="1" dirty="0" smtClean="0"/>
              <a:t>Seguridad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87016" y="1916832"/>
            <a:ext cx="8856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 smtClean="0">
                <a:solidFill>
                  <a:schemeClr val="dk1"/>
                </a:solidFill>
                <a:latin typeface="+mj-lt"/>
              </a:rPr>
              <a:t>Al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definir diferentes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usuarios y grupos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para controlar el acceso al sistema, es necesario aplicar algunas medidas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01008"/>
            <a:ext cx="5472608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411760" y="6525344"/>
            <a:ext cx="66247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https://st2.depositphotos.com/1720162/10456/v/950/depositphotos_104564372-stock-illustration-flat-line-design-website-banner.jpg</a:t>
            </a:r>
          </a:p>
        </p:txBody>
      </p:sp>
    </p:spTree>
    <p:extLst>
      <p:ext uri="{BB962C8B-B14F-4D97-AF65-F5344CB8AC3E}">
        <p14:creationId xmlns:p14="http://schemas.microsoft.com/office/powerpoint/2010/main" val="2134607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/>
              <a:t>Seguridad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07504" y="1844824"/>
            <a:ext cx="4752528" cy="4832092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Se debe explicar a los usuarios que las cuentas son personales. </a:t>
            </a: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No se deben escribir las contraseñas en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papel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, ni en el teclado, ni en la mesa debajo del teclado, ni en una nota junto al monitor, etc...</a:t>
            </a: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Las contraseñas no deben ser fáciles de adivinar. </a:t>
            </a:r>
            <a:endParaRPr lang="es-MX" sz="2800" dirty="0" smtClean="0">
              <a:solidFill>
                <a:schemeClr val="dk1"/>
              </a:solidFill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50752">
            <a:off x="5581111" y="2029393"/>
            <a:ext cx="28575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8344">
            <a:off x="5808544" y="4790560"/>
            <a:ext cx="2888776" cy="151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680520" y="6597352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900" dirty="0"/>
              <a:t>https://sophosnews.files.wordpress.com/2016/03/passwordeasy.jpg?w=780&amp;h=408&amp;crop=1</a:t>
            </a:r>
          </a:p>
        </p:txBody>
      </p:sp>
    </p:spTree>
    <p:extLst>
      <p:ext uri="{BB962C8B-B14F-4D97-AF65-F5344CB8AC3E}">
        <p14:creationId xmlns:p14="http://schemas.microsoft.com/office/powerpoint/2010/main" val="1601770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/>
              <a:t>Seguridad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88074" y="2276872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La seguridad no es algo que se pueda alcanzar de manera automática con un producto o una acción. Es un objetivo que se debe tener en mente cuando se realiza cualquier acción.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10307"/>
            <a:ext cx="4421485" cy="276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322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/>
              <a:t>Seguridad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104456" y="1846993"/>
            <a:ext cx="4788024" cy="4832092"/>
          </a:xfrm>
          <a:prstGeom prst="rect">
            <a:avLst/>
          </a:prstGeom>
          <a:ln w="38100">
            <a:solidFill>
              <a:srgbClr val="0070C0"/>
            </a:solidFill>
          </a:ln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Se debe configurar el sistema para que permita al usuario realizar su labor, pero no entorpecer la de los otros usuarios, ni robarles información.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Se debe configurar el sistema para que un usuario no pueda acaparar tantos recursos que provoque una denegación de servicio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12179"/>
            <a:ext cx="2405261" cy="2405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43989"/>
            <a:ext cx="2385950" cy="1742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575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Usuarios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2136339"/>
            <a:ext cx="8784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Usuario normal:</a:t>
            </a:r>
          </a:p>
          <a:p>
            <a:pPr algn="just"/>
            <a:r>
              <a:rPr lang="es-MX" sz="2800" dirty="0" smtClean="0">
                <a:solidFill>
                  <a:schemeClr val="dk1"/>
                </a:solidFill>
                <a:latin typeface="+mj-lt"/>
              </a:rPr>
              <a:t>Es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el que tiene la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autorización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de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entrar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en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el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sistema y poder trabajar con los recursos de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este,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estos pueden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registrarse en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el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sistema, crear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directorios y archivos en el home que les pertenece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.</a:t>
            </a:r>
            <a:endParaRPr lang="es-MX" sz="2800" dirty="0">
              <a:solidFill>
                <a:schemeClr val="dk1"/>
              </a:solidFill>
              <a:latin typeface="+mj-lt"/>
            </a:endParaRPr>
          </a:p>
        </p:txBody>
      </p:sp>
      <p:pic>
        <p:nvPicPr>
          <p:cNvPr id="1028" name="Picture 4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508" y="4282575"/>
            <a:ext cx="2299938" cy="23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891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Usuarios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323528" y="2846592"/>
            <a:ext cx="3816424" cy="224676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Usuarios del sistema</a:t>
            </a:r>
          </a:p>
          <a:p>
            <a:endParaRPr lang="es-MX" sz="28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Estos no representan personas si no partes de un sistema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672" y="2060848"/>
            <a:ext cx="348986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707904" y="6525344"/>
            <a:ext cx="53285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http://www.clipartquery.com/images/94/cartoon-clipart-smiling-man-using-a-desktop-computer-kboLAx.jpg</a:t>
            </a:r>
          </a:p>
        </p:txBody>
      </p:sp>
    </p:spTree>
    <p:extLst>
      <p:ext uri="{BB962C8B-B14F-4D97-AF65-F5344CB8AC3E}">
        <p14:creationId xmlns:p14="http://schemas.microsoft.com/office/powerpoint/2010/main" val="3092387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Usuarios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79512" y="2412171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Usuario </a:t>
            </a:r>
            <a:r>
              <a:rPr lang="es-MX" sz="2800" b="1" dirty="0" err="1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root</a:t>
            </a:r>
            <a:endParaRPr lang="es-MX" sz="2800" b="1" dirty="0" smtClean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/>
            <a:endParaRPr lang="es-MX" sz="2800" b="1" dirty="0" smtClean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/>
            <a:r>
              <a:rPr lang="es-MX" sz="2800" dirty="0" smtClean="0">
                <a:solidFill>
                  <a:schemeClr val="dk1"/>
                </a:solidFill>
                <a:latin typeface="+mj-lt"/>
              </a:rPr>
              <a:t>Es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comúnmente denominado como el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super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usuario. </a:t>
            </a:r>
          </a:p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/>
            </a:r>
            <a:br>
              <a:rPr lang="es-MX" sz="2800" dirty="0">
                <a:solidFill>
                  <a:schemeClr val="dk1"/>
                </a:solidFill>
                <a:latin typeface="+mj-lt"/>
              </a:rPr>
            </a:b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–El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usuario principal del sistema,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es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el que tiene los privilegios de crear usuarios, darles de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alta, que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se encarga de la configuración y administración de todo el sistema.</a:t>
            </a:r>
          </a:p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-Tiene su directorio personal /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root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como directorio de inicio pero este usuario a diferencia de los otros  puede crear editar eliminar archivos en todo el sistema.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726" y="1628800"/>
            <a:ext cx="1441628" cy="173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13468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usuarios en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entorno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gráfico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20" y="2190343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>
                <a:solidFill>
                  <a:schemeClr val="dk1"/>
                </a:solidFill>
                <a:latin typeface="+mj-lt"/>
              </a:rPr>
              <a:t>Configuración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del sistema → Cuentas de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usuario</a:t>
            </a:r>
          </a:p>
          <a:p>
            <a:endParaRPr lang="es-MX" sz="2800" dirty="0">
              <a:solidFill>
                <a:schemeClr val="dk1"/>
              </a:solidFill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Configuración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del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usuario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Configuración básica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de otros usuarios (administrador)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Anadir/eliminar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usuarios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767" y="4077072"/>
            <a:ext cx="3643426" cy="253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8447" y="6597352"/>
            <a:ext cx="51663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https://www.ochobitshacenunbyte.com/wp-content/uploads/2018/06/add-user-ubuntu-gnome-002.jpg</a:t>
            </a:r>
          </a:p>
        </p:txBody>
      </p:sp>
    </p:spTree>
    <p:extLst>
      <p:ext uri="{BB962C8B-B14F-4D97-AF65-F5344CB8AC3E}">
        <p14:creationId xmlns:p14="http://schemas.microsoft.com/office/powerpoint/2010/main" val="4139014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usuarios y grupos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línea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comandos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51520" y="1916832"/>
            <a:ext cx="871296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Añadir Usuarios</a:t>
            </a:r>
          </a:p>
          <a:p>
            <a:r>
              <a:rPr lang="es-MX" sz="2800" dirty="0" smtClean="0">
                <a:solidFill>
                  <a:schemeClr val="dk1"/>
                </a:solidFill>
                <a:latin typeface="+mj-lt"/>
              </a:rPr>
              <a:t>     </a:t>
            </a:r>
            <a:r>
              <a:rPr lang="es-MX" sz="2800" b="1" dirty="0" smtClean="0">
                <a:solidFill>
                  <a:schemeClr val="dk1"/>
                </a:solidFill>
                <a:latin typeface="+mj-lt"/>
              </a:rPr>
              <a:t>#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adduser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&lt;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username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&gt;</a:t>
            </a:r>
          </a:p>
          <a:p>
            <a:r>
              <a:rPr lang="es-MX" sz="2800" dirty="0">
                <a:solidFill>
                  <a:schemeClr val="dk1"/>
                </a:solidFill>
                <a:latin typeface="+mj-lt"/>
              </a:rPr>
              <a:t>● Asignar un usuario a un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grupo</a:t>
            </a:r>
          </a:p>
          <a:p>
            <a:r>
              <a:rPr lang="es-MX" sz="2800" dirty="0">
                <a:solidFill>
                  <a:schemeClr val="dk1"/>
                </a:solidFill>
                <a:latin typeface="+mj-lt"/>
              </a:rPr>
              <a:t>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   </a:t>
            </a:r>
            <a:r>
              <a:rPr lang="es-MX" sz="2800" b="1" dirty="0" smtClean="0">
                <a:solidFill>
                  <a:schemeClr val="dk1"/>
                </a:solidFill>
                <a:latin typeface="+mj-lt"/>
              </a:rPr>
              <a:t># </a:t>
            </a:r>
            <a:r>
              <a:rPr lang="es-MX" sz="2800" b="1" dirty="0" err="1" smtClean="0">
                <a:solidFill>
                  <a:schemeClr val="dk1"/>
                </a:solidFill>
                <a:latin typeface="+mj-lt"/>
              </a:rPr>
              <a:t>adduser</a:t>
            </a:r>
            <a:r>
              <a:rPr lang="es-MX" sz="2800" b="1" dirty="0" smtClean="0">
                <a:solidFill>
                  <a:schemeClr val="dk1"/>
                </a:solidFill>
                <a:latin typeface="+mj-lt"/>
              </a:rPr>
              <a:t> &lt;</a:t>
            </a:r>
            <a:r>
              <a:rPr lang="es-MX" sz="2800" b="1" dirty="0" err="1" smtClean="0">
                <a:solidFill>
                  <a:schemeClr val="dk1"/>
                </a:solidFill>
                <a:latin typeface="+mj-lt"/>
              </a:rPr>
              <a:t>username</a:t>
            </a:r>
            <a:r>
              <a:rPr lang="es-MX" sz="2800" b="1" dirty="0" smtClean="0">
                <a:solidFill>
                  <a:schemeClr val="dk1"/>
                </a:solidFill>
                <a:latin typeface="+mj-lt"/>
              </a:rPr>
              <a:t>&gt; &lt;</a:t>
            </a:r>
            <a:r>
              <a:rPr lang="es-MX" sz="2800" b="1" dirty="0" err="1" smtClean="0">
                <a:solidFill>
                  <a:schemeClr val="dk1"/>
                </a:solidFill>
                <a:latin typeface="+mj-lt"/>
              </a:rPr>
              <a:t>groupname</a:t>
            </a:r>
            <a:r>
              <a:rPr lang="es-MX" sz="2800" b="1" dirty="0" smtClean="0">
                <a:solidFill>
                  <a:schemeClr val="dk1"/>
                </a:solidFill>
                <a:latin typeface="+mj-lt"/>
              </a:rPr>
              <a:t>&gt;</a:t>
            </a:r>
          </a:p>
          <a:p>
            <a:r>
              <a:rPr lang="es-MX" sz="2800" dirty="0" smtClean="0">
                <a:solidFill>
                  <a:schemeClr val="dk1"/>
                </a:solidFill>
                <a:latin typeface="+mj-lt"/>
              </a:rPr>
              <a:t>●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Borrar usuarios:</a:t>
            </a:r>
          </a:p>
          <a:p>
            <a:r>
              <a:rPr lang="es-MX" sz="2800" dirty="0">
                <a:solidFill>
                  <a:schemeClr val="dk1"/>
                </a:solidFill>
                <a:latin typeface="+mj-lt"/>
              </a:rPr>
              <a:t>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   </a:t>
            </a:r>
            <a:r>
              <a:rPr lang="es-MX" sz="2800" b="1" dirty="0" smtClean="0">
                <a:solidFill>
                  <a:schemeClr val="dk1"/>
                </a:solidFill>
                <a:latin typeface="+mj-lt"/>
              </a:rPr>
              <a:t>#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userdel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&lt;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username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&gt;</a:t>
            </a:r>
          </a:p>
          <a:p>
            <a:r>
              <a:rPr lang="es-MX" sz="2800" dirty="0">
                <a:solidFill>
                  <a:schemeClr val="dk1"/>
                </a:solidFill>
                <a:latin typeface="+mj-lt"/>
              </a:rPr>
              <a:t>● Anadir grupos:</a:t>
            </a:r>
          </a:p>
          <a:p>
            <a:r>
              <a:rPr lang="es-MX" sz="2800" dirty="0">
                <a:solidFill>
                  <a:schemeClr val="dk1"/>
                </a:solidFill>
                <a:latin typeface="+mj-lt"/>
              </a:rPr>
              <a:t>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   </a:t>
            </a:r>
            <a:r>
              <a:rPr lang="es-MX" sz="2800" b="1" dirty="0" smtClean="0">
                <a:solidFill>
                  <a:schemeClr val="dk1"/>
                </a:solidFill>
                <a:latin typeface="+mj-lt"/>
              </a:rPr>
              <a:t>#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addgroup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&lt;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groupname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&gt;</a:t>
            </a:r>
          </a:p>
          <a:p>
            <a:r>
              <a:rPr lang="es-MX" sz="2800" dirty="0">
                <a:solidFill>
                  <a:schemeClr val="dk1"/>
                </a:solidFill>
                <a:latin typeface="+mj-lt"/>
              </a:rPr>
              <a:t>● Borrar grupos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:</a:t>
            </a:r>
          </a:p>
          <a:p>
            <a:r>
              <a:rPr lang="es-MX" sz="2800" dirty="0">
                <a:solidFill>
                  <a:schemeClr val="dk1"/>
                </a:solidFill>
                <a:latin typeface="+mj-lt"/>
              </a:rPr>
              <a:t>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   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#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groupdel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&lt;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groupname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&gt;</a:t>
            </a:r>
          </a:p>
        </p:txBody>
      </p:sp>
      <p:pic>
        <p:nvPicPr>
          <p:cNvPr id="2052" name="Picture 4" descr="C:\Users\UAEM\AppData\Local\Microsoft\Windows\Temporary Internet Files\Content.IE5\RJZ5JBKN\Crystal_Project_Add_user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78904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754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usuarios y grupos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línea de comandos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251520" y="1988840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E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l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archivo 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/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etc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/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passwd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: en este archivo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se pueden ver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todos los usuarios creados, sus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UID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y sus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GID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s-MX" sz="2800" dirty="0">
              <a:solidFill>
                <a:schemeClr val="dk1"/>
              </a:solidFill>
              <a:latin typeface="+mj-lt"/>
            </a:endParaRPr>
          </a:p>
          <a:p>
            <a:pPr algn="just"/>
            <a:endParaRPr lang="es-MX" sz="2800" dirty="0">
              <a:solidFill>
                <a:schemeClr val="dk1"/>
              </a:solidFill>
              <a:latin typeface="+mj-lt"/>
            </a:endParaRPr>
          </a:p>
        </p:txBody>
      </p:sp>
      <p:sp>
        <p:nvSpPr>
          <p:cNvPr id="5" name="File"/>
          <p:cNvSpPr>
            <a:spLocks noEditPoints="1" noChangeArrowheads="1"/>
          </p:cNvSpPr>
          <p:nvPr/>
        </p:nvSpPr>
        <p:spPr bwMode="auto">
          <a:xfrm>
            <a:off x="7164289" y="5620469"/>
            <a:ext cx="1704172" cy="1120899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74" name="Picture 2" descr="C:\Users\UAEM\AppData\Local\Microsoft\Windows\Temporary Internet Files\Content.IE5\G2QSLZPQ\ubuntu-social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04" y="3284985"/>
            <a:ext cx="5661672" cy="293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082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285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 rot="21188763">
            <a:off x="467545" y="2194986"/>
            <a:ext cx="3672407" cy="39703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q"/>
            </a:pPr>
            <a:r>
              <a:rPr lang="es-MX" sz="2800" dirty="0">
                <a:solidFill>
                  <a:prstClr val="black"/>
                </a:solidFill>
              </a:rPr>
              <a:t>El archivo </a:t>
            </a:r>
            <a:r>
              <a:rPr lang="es-MX" sz="2800" b="1" dirty="0">
                <a:solidFill>
                  <a:prstClr val="black"/>
                </a:solidFill>
              </a:rPr>
              <a:t>/</a:t>
            </a:r>
            <a:r>
              <a:rPr lang="es-MX" sz="2800" b="1" dirty="0" err="1">
                <a:solidFill>
                  <a:prstClr val="black"/>
                </a:solidFill>
              </a:rPr>
              <a:t>etc</a:t>
            </a:r>
            <a:r>
              <a:rPr lang="es-MX" sz="2800" b="1" dirty="0">
                <a:solidFill>
                  <a:prstClr val="black"/>
                </a:solidFill>
              </a:rPr>
              <a:t>/</a:t>
            </a:r>
            <a:r>
              <a:rPr lang="es-MX" sz="2800" b="1" dirty="0" err="1">
                <a:solidFill>
                  <a:prstClr val="black"/>
                </a:solidFill>
              </a:rPr>
              <a:t>group</a:t>
            </a:r>
            <a:r>
              <a:rPr lang="es-MX" sz="2800" b="1" dirty="0">
                <a:solidFill>
                  <a:prstClr val="black"/>
                </a:solidFill>
              </a:rPr>
              <a:t> </a:t>
            </a:r>
            <a:r>
              <a:rPr lang="es-MX" sz="2800" dirty="0">
                <a:solidFill>
                  <a:prstClr val="black"/>
                </a:solidFill>
              </a:rPr>
              <a:t>: En este archivo se pueden ver los </a:t>
            </a:r>
            <a:r>
              <a:rPr lang="es-MX" sz="2800" dirty="0" err="1">
                <a:solidFill>
                  <a:prstClr val="black"/>
                </a:solidFill>
              </a:rPr>
              <a:t>GID</a:t>
            </a:r>
            <a:r>
              <a:rPr lang="es-MX" sz="2800" dirty="0">
                <a:solidFill>
                  <a:prstClr val="black"/>
                </a:solidFill>
              </a:rPr>
              <a:t> de los grupos existentes en el sistema, y los usuarios pertenecientes a cada grupo.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usuarios y grupos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línea de comandos</a:t>
            </a:r>
            <a:endParaRPr lang="es-MX" dirty="0"/>
          </a:p>
        </p:txBody>
      </p:sp>
      <p:pic>
        <p:nvPicPr>
          <p:cNvPr id="4098" name="Picture 2" descr="C:\Users\UAEM\AppData\Local\Microsoft\Windows\Temporary Internet Files\Content.IE5\IQPXJT62\identidad-digital-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91998"/>
            <a:ext cx="3488572" cy="316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5099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644008" y="4062551"/>
            <a:ext cx="4248472" cy="22467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q"/>
            </a:pPr>
            <a:r>
              <a:rPr lang="es-MX" sz="2800" dirty="0">
                <a:solidFill>
                  <a:prstClr val="black"/>
                </a:solidFill>
              </a:rPr>
              <a:t>El archivo </a:t>
            </a:r>
            <a:r>
              <a:rPr lang="es-MX" sz="2800" b="1" dirty="0">
                <a:solidFill>
                  <a:prstClr val="black"/>
                </a:solidFill>
              </a:rPr>
              <a:t>/</a:t>
            </a:r>
            <a:r>
              <a:rPr lang="es-MX" sz="2800" b="1" dirty="0" err="1">
                <a:solidFill>
                  <a:prstClr val="black"/>
                </a:solidFill>
              </a:rPr>
              <a:t>etc</a:t>
            </a:r>
            <a:r>
              <a:rPr lang="es-MX" sz="2800" b="1" dirty="0">
                <a:solidFill>
                  <a:prstClr val="black"/>
                </a:solidFill>
              </a:rPr>
              <a:t>/</a:t>
            </a:r>
            <a:r>
              <a:rPr lang="es-MX" sz="2800" b="1" dirty="0" err="1">
                <a:solidFill>
                  <a:prstClr val="black"/>
                </a:solidFill>
              </a:rPr>
              <a:t>shadow</a:t>
            </a:r>
            <a:r>
              <a:rPr lang="es-MX" sz="2800" b="1" dirty="0">
                <a:solidFill>
                  <a:prstClr val="black"/>
                </a:solidFill>
              </a:rPr>
              <a:t> </a:t>
            </a:r>
            <a:r>
              <a:rPr lang="es-MX" sz="2800" dirty="0">
                <a:solidFill>
                  <a:prstClr val="black"/>
                </a:solidFill>
              </a:rPr>
              <a:t>: En este archivo se encuentran cifradas las contraseñas de los usuarios.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Gestión de usuarios y grupos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línea de comandos</a:t>
            </a:r>
            <a:endParaRPr lang="es-MX" dirty="0"/>
          </a:p>
        </p:txBody>
      </p:sp>
      <p:pic>
        <p:nvPicPr>
          <p:cNvPr id="5123" name="Picture 3" descr="C:\Users\UAEM\AppData\Local\Microsoft\Windows\Temporary Internet Files\Content.IE5\RJZ5JBKN\login-username-password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5005">
            <a:off x="617947" y="2440981"/>
            <a:ext cx="3672408" cy="214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565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Creación de Usuarios en Linux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355976" y="1844824"/>
            <a:ext cx="45365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Al crear un usuario en Linux, este recibe un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UID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(Identificador de Usuario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Único)</a:t>
            </a:r>
            <a:endParaRPr lang="es-MX" sz="2800" dirty="0">
              <a:solidFill>
                <a:schemeClr val="dk1"/>
              </a:solidFill>
              <a:latin typeface="+mj-lt"/>
            </a:endParaRPr>
          </a:p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Es un ID, un código único para el usuario. Al crear un usuario, a su vez se crea un grupo para ese usuario y un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GID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(Identificador Único de Grupo) para ese grupo del nuevo usuario.</a:t>
            </a:r>
          </a:p>
        </p:txBody>
      </p:sp>
      <p:pic>
        <p:nvPicPr>
          <p:cNvPr id="3075" name="Picture 3" descr="C:\Users\UAEM\AppData\Local\Microsoft\Windows\Temporary Internet Files\Content.IE5\G2QSLZPQ\ubuntu-social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85993">
            <a:off x="343121" y="3126921"/>
            <a:ext cx="3838289" cy="198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296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Comandos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20" y="1844824"/>
            <a:ext cx="5927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dk1"/>
                </a:solidFill>
                <a:latin typeface="+mj-lt"/>
              </a:rPr>
              <a:t>Comando para crear usuarios: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useradd</a:t>
            </a:r>
            <a:endParaRPr lang="es-MX" sz="2800" b="1" dirty="0">
              <a:solidFill>
                <a:schemeClr val="dk1"/>
              </a:solidFill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520" y="2511446"/>
            <a:ext cx="8640959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solidFill>
                  <a:schemeClr val="dk1"/>
                </a:solidFill>
                <a:latin typeface="+mj-lt"/>
              </a:rPr>
              <a:t>Opciones del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comando:</a:t>
            </a:r>
            <a:endParaRPr lang="es-MX" sz="2800" dirty="0">
              <a:solidFill>
                <a:schemeClr val="dk1"/>
              </a:solidFill>
              <a:latin typeface="+mj-lt"/>
            </a:endParaRPr>
          </a:p>
          <a:p>
            <a:pPr algn="just"/>
            <a:r>
              <a:rPr lang="es-MX" dirty="0"/>
              <a:t> </a:t>
            </a:r>
            <a:br>
              <a:rPr lang="es-MX" dirty="0"/>
            </a:br>
            <a:r>
              <a:rPr lang="es-MX" b="1" dirty="0" smtClean="0"/>
              <a:t>-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m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  crea automáticamente el directorio personal del usuario</a:t>
            </a:r>
          </a:p>
          <a:p>
            <a:pPr algn="just"/>
            <a:r>
              <a:rPr lang="es-MX" sz="2800" b="1" dirty="0">
                <a:solidFill>
                  <a:schemeClr val="dk1"/>
                </a:solidFill>
                <a:latin typeface="+mj-lt"/>
              </a:rPr>
              <a:t>-g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   grupo principal al que añadimos el usuario</a:t>
            </a:r>
          </a:p>
          <a:p>
            <a:pPr algn="just"/>
            <a:r>
              <a:rPr lang="es-MX" sz="2800" b="1" dirty="0">
                <a:solidFill>
                  <a:schemeClr val="dk1"/>
                </a:solidFill>
                <a:latin typeface="+mj-lt"/>
              </a:rPr>
              <a:t>-G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  grupo secundario</a:t>
            </a:r>
          </a:p>
          <a:p>
            <a:pPr algn="just"/>
            <a:r>
              <a:rPr lang="es-MX" sz="2800" b="1" dirty="0">
                <a:solidFill>
                  <a:schemeClr val="dk1"/>
                </a:solidFill>
                <a:latin typeface="+mj-lt"/>
              </a:rPr>
              <a:t>-d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  permite especificar el directorio personal del usuario, que será creado a la vez que el usuario</a:t>
            </a:r>
          </a:p>
          <a:p>
            <a:pPr algn="just"/>
            <a:r>
              <a:rPr lang="es-MX" sz="2800" b="1" dirty="0">
                <a:solidFill>
                  <a:schemeClr val="dk1"/>
                </a:solidFill>
                <a:latin typeface="+mj-lt"/>
              </a:rPr>
              <a:t>-s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  especifica el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shell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por defecto que utilizará el usuario</a:t>
            </a:r>
          </a:p>
        </p:txBody>
      </p:sp>
      <p:pic>
        <p:nvPicPr>
          <p:cNvPr id="4099" name="Picture 3" descr="C:\Users\UAEM\AppData\Local\Microsoft\Windows\Temporary Internet Files\Content.IE5\IQPXJT62\30Symbol-Add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614428"/>
            <a:ext cx="1507232" cy="150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206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7504" y="2996952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useradd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-g grupo1 -d /home/usuario1 -m -s /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bin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/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bash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usuario1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07504" y="1916832"/>
            <a:ext cx="8928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Crear usuario, asignarlo a un grupo, especificar su directorio personal y el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shell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a utilizar: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07504" y="4365104"/>
            <a:ext cx="89289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Evidentemente, antes de realizar este paso se crea el grupo1, de esta forma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:</a:t>
            </a:r>
          </a:p>
          <a:p>
            <a:pPr algn="just"/>
            <a:endParaRPr lang="es-MX" sz="2800" dirty="0">
              <a:solidFill>
                <a:schemeClr val="dk1"/>
              </a:solidFill>
              <a:latin typeface="+mj-lt"/>
            </a:endParaRPr>
          </a:p>
          <a:p>
            <a:pPr algn="just"/>
            <a:r>
              <a:rPr lang="es-MX" sz="2800" b="1" dirty="0" err="1" smtClean="0">
                <a:solidFill>
                  <a:schemeClr val="dk1"/>
                </a:solidFill>
                <a:latin typeface="+mj-lt"/>
              </a:rPr>
              <a:t>groupadd</a:t>
            </a:r>
            <a:r>
              <a:rPr lang="es-MX" sz="2800" b="1" dirty="0" smtClean="0">
                <a:solidFill>
                  <a:schemeClr val="dk1"/>
                </a:solidFill>
                <a:latin typeface="+mj-lt"/>
              </a:rPr>
              <a:t> grupo1</a:t>
            </a:r>
            <a:endParaRPr lang="es-MX" sz="2800" b="1" dirty="0">
              <a:solidFill>
                <a:schemeClr val="dk1"/>
              </a:solidFill>
              <a:latin typeface="+mj-lt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941168"/>
            <a:ext cx="1800200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475656" y="6499144"/>
            <a:ext cx="53285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http://3.bp.blogspot.com/-k1jiquqBtSk/Vhuq17nDKSI/AAAAAAAALuE/q2_9JFDNOM8/s1600/user_tour.jpg</a:t>
            </a:r>
          </a:p>
        </p:txBody>
      </p:sp>
    </p:spTree>
    <p:extLst>
      <p:ext uri="{BB962C8B-B14F-4D97-AF65-F5344CB8AC3E}">
        <p14:creationId xmlns:p14="http://schemas.microsoft.com/office/powerpoint/2010/main" val="40171306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Comandos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2132856"/>
            <a:ext cx="4464496" cy="252376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Después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se asigna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un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password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a esa nueva cuenta de usuario Linux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:</a:t>
            </a:r>
          </a:p>
          <a:p>
            <a:pPr algn="just"/>
            <a:endParaRPr lang="es-MX" sz="2800" dirty="0">
              <a:solidFill>
                <a:schemeClr val="dk1"/>
              </a:solidFill>
              <a:latin typeface="+mj-lt"/>
            </a:endParaRPr>
          </a:p>
          <a:p>
            <a:pPr algn="just"/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passwd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usuario1</a:t>
            </a:r>
          </a:p>
          <a:p>
            <a:endParaRPr lang="es-MX" dirty="0"/>
          </a:p>
        </p:txBody>
      </p:sp>
      <p:pic>
        <p:nvPicPr>
          <p:cNvPr id="6147" name="Picture 3" descr="C:\Users\UAEM\AppData\Local\Microsoft\Windows\Temporary Internet Files\Content.IE5\IQPXJT62\how-secure-is-my-password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195543"/>
            <a:ext cx="3767403" cy="211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423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Comando</a:t>
            </a:r>
            <a:r>
              <a:rPr lang="es-MX" b="1" dirty="0" smtClean="0"/>
              <a:t>s</a:t>
            </a:r>
            <a:endParaRPr lang="es-MX" b="1" dirty="0"/>
          </a:p>
        </p:txBody>
      </p:sp>
      <p:sp>
        <p:nvSpPr>
          <p:cNvPr id="3" name="2 Rectángulo"/>
          <p:cNvSpPr/>
          <p:nvPr/>
        </p:nvSpPr>
        <p:spPr>
          <a:xfrm>
            <a:off x="251520" y="2276872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Se ejecuta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cat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/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etc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/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passwd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para ver los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GID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de los grupos en los que se encuentra el nuevo usuario creado: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8125564" cy="1886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113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Comandos para la gestión de grupos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9512" y="1821345"/>
            <a:ext cx="54726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Creación de grupos 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/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groupadd</a:t>
            </a:r>
            <a:endParaRPr lang="es-MX" sz="2800" b="1" dirty="0">
              <a:solidFill>
                <a:schemeClr val="dk1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Modificación de grupos 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/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groupmod</a:t>
            </a:r>
            <a:endParaRPr lang="es-MX" sz="2800" b="1" dirty="0">
              <a:solidFill>
                <a:schemeClr val="dk1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Eliminación de grupos 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/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groupdel</a:t>
            </a:r>
            <a:endParaRPr lang="es-MX" sz="2800" b="1" dirty="0">
              <a:solidFill>
                <a:schemeClr val="dk1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Añadir usuarios a un grupo 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/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adduser</a:t>
            </a:r>
            <a:endParaRPr lang="es-MX" sz="2800" b="1" dirty="0">
              <a:solidFill>
                <a:schemeClr val="dk1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>
                <a:solidFill>
                  <a:schemeClr val="dk1"/>
                </a:solidFill>
                <a:latin typeface="+mj-lt"/>
              </a:rPr>
              <a:t>Quitar usuarios de un grupo 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/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deluser</a:t>
            </a:r>
            <a:endParaRPr lang="es-MX" sz="2800" b="1" dirty="0">
              <a:solidFill>
                <a:schemeClr val="dk1"/>
              </a:solidFill>
              <a:latin typeface="+mj-lt"/>
            </a:endParaRPr>
          </a:p>
        </p:txBody>
      </p:sp>
      <p:pic>
        <p:nvPicPr>
          <p:cNvPr id="8194" name="Picture 2" descr="C:\Users\UAEM\AppData\Local\Microsoft\Windows\Temporary Internet Files\Content.IE5\IQPXJT62\EsuLfCh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82034"/>
            <a:ext cx="3385631" cy="244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8135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Creación de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1988840"/>
            <a:ext cx="885698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 </a:t>
            </a:r>
          </a:p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El comando </a:t>
            </a:r>
            <a:r>
              <a:rPr lang="es-MX" sz="28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groupadd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permite añadir un grupo indicando como parámetro el nombre del grupo. </a:t>
            </a:r>
            <a:endParaRPr lang="es-MX" sz="2800" dirty="0" smtClean="0">
              <a:solidFill>
                <a:schemeClr val="dk1"/>
              </a:solidFill>
              <a:latin typeface="+mj-lt"/>
            </a:endParaRPr>
          </a:p>
          <a:p>
            <a:pPr algn="just"/>
            <a:endParaRPr lang="es-MX" sz="2800" dirty="0" smtClean="0">
              <a:solidFill>
                <a:schemeClr val="dk1"/>
              </a:solidFill>
              <a:latin typeface="+mj-lt"/>
            </a:endParaRPr>
          </a:p>
          <a:p>
            <a:pPr algn="just"/>
            <a:r>
              <a:rPr lang="es-MX" sz="2800" dirty="0" smtClean="0">
                <a:solidFill>
                  <a:schemeClr val="dk1"/>
                </a:solidFill>
                <a:latin typeface="+mj-lt"/>
              </a:rPr>
              <a:t>Ejemplo crear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un grupo llamado 'alumnos'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:</a:t>
            </a:r>
            <a:endParaRPr lang="es-MX" sz="2800" dirty="0">
              <a:solidFill>
                <a:schemeClr val="dk1"/>
              </a:solidFill>
              <a:latin typeface="+mj-lt"/>
            </a:endParaRPr>
          </a:p>
          <a:p>
            <a:endParaRPr lang="es-MX" sz="2800" dirty="0">
              <a:solidFill>
                <a:schemeClr val="dk1"/>
              </a:solidFill>
              <a:latin typeface="+mj-lt"/>
            </a:endParaRPr>
          </a:p>
          <a:p>
            <a:r>
              <a:rPr lang="es-MX" sz="2800" b="1" dirty="0" smtClean="0">
                <a:solidFill>
                  <a:schemeClr val="dk1"/>
                </a:solidFill>
                <a:latin typeface="+mj-lt"/>
              </a:rPr>
              <a:t>sudo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groupadd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alumnos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4503210"/>
            <a:ext cx="3403554" cy="1798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336845" y="6506565"/>
            <a:ext cx="47716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http://escuelaiphone.net/wp-content/uploads/2014/11/grupos-de-estudos-online.jpg</a:t>
            </a:r>
          </a:p>
        </p:txBody>
      </p:sp>
    </p:spTree>
    <p:extLst>
      <p:ext uri="{BB962C8B-B14F-4D97-AF65-F5344CB8AC3E}">
        <p14:creationId xmlns:p14="http://schemas.microsoft.com/office/powerpoint/2010/main" val="37144109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Eliminación de grupos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9512" y="1628800"/>
            <a:ext cx="885698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/>
          </a:p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 </a:t>
            </a:r>
          </a:p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Se realiza con el comando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groupdel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seguido del nombre del grupo, ejemplo:</a:t>
            </a:r>
          </a:p>
          <a:p>
            <a:pPr algn="just"/>
            <a:endParaRPr lang="es-MX" sz="2800" dirty="0">
              <a:solidFill>
                <a:schemeClr val="dk1"/>
              </a:solidFill>
              <a:latin typeface="+mj-lt"/>
            </a:endParaRPr>
          </a:p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    </a:t>
            </a:r>
          </a:p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    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sudo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groupdel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profesores</a:t>
            </a:r>
          </a:p>
        </p:txBody>
      </p:sp>
      <p:pic>
        <p:nvPicPr>
          <p:cNvPr id="9218" name="Picture 2" descr="C:\Users\UAEM\AppData\Local\Microsoft\Windows\Temporary Internet Files\Content.IE5\78LNZISA\768px-Gnome-edit-delete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7515">
            <a:off x="6440921" y="4145794"/>
            <a:ext cx="1926016" cy="192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545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4194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Elipse"/>
          <p:cNvSpPr/>
          <p:nvPr/>
        </p:nvSpPr>
        <p:spPr>
          <a:xfrm>
            <a:off x="7164288" y="5529014"/>
            <a:ext cx="93610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08042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Modificación de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1988840"/>
            <a:ext cx="885698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/>
          </a:p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El comando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groupmod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permite modificar el nombre de un grupo o el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gid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del mismo. </a:t>
            </a:r>
            <a:endParaRPr lang="es-MX" sz="2800" dirty="0" smtClean="0">
              <a:solidFill>
                <a:schemeClr val="dk1"/>
              </a:solidFill>
              <a:latin typeface="+mj-lt"/>
            </a:endParaRPr>
          </a:p>
          <a:p>
            <a:pPr algn="just"/>
            <a:r>
              <a:rPr lang="es-MX" sz="2800" dirty="0" smtClean="0">
                <a:solidFill>
                  <a:schemeClr val="dk1"/>
                </a:solidFill>
                <a:latin typeface="+mj-lt"/>
              </a:rPr>
              <a:t>La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sintaxis es: sudo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groupmod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[-g nuevo-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gid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] [-n nuevo-nombre] nombre-grupo, ejemplo:</a:t>
            </a:r>
          </a:p>
          <a:p>
            <a:pPr algn="just"/>
            <a:endParaRPr lang="es-MX" sz="2800" dirty="0">
              <a:solidFill>
                <a:schemeClr val="dk1"/>
              </a:solidFill>
              <a:latin typeface="+mj-lt"/>
            </a:endParaRPr>
          </a:p>
          <a:p>
            <a:pPr algn="just"/>
            <a:r>
              <a:rPr lang="es-MX" sz="2800" b="1" dirty="0">
                <a:solidFill>
                  <a:schemeClr val="dk1"/>
                </a:solidFill>
                <a:latin typeface="+mj-lt"/>
              </a:rPr>
              <a:t>sudo </a:t>
            </a:r>
            <a:r>
              <a:rPr lang="es-MX" sz="2800" b="1" dirty="0" err="1">
                <a:solidFill>
                  <a:schemeClr val="dk1"/>
                </a:solidFill>
                <a:latin typeface="+mj-lt"/>
              </a:rPr>
              <a:t>groupmod</a:t>
            </a:r>
            <a:r>
              <a:rPr lang="es-MX" sz="2800" b="1" dirty="0">
                <a:solidFill>
                  <a:schemeClr val="dk1"/>
                </a:solidFill>
                <a:latin typeface="+mj-lt"/>
              </a:rPr>
              <a:t> -g 2000 profesores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365104"/>
            <a:ext cx="2304256" cy="22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0935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Comando su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2060848"/>
            <a:ext cx="4320480" cy="4401205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+mj-lt"/>
              </a:rPr>
              <a:t>El nombre su proviene del inglés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substitute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user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(usuario substituto). También hay quien lo hace derivar de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superuser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(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super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-usuario, es decir, el usuario </a:t>
            </a:r>
            <a:r>
              <a:rPr lang="es-MX" sz="2800" dirty="0" err="1">
                <a:solidFill>
                  <a:schemeClr val="dk1"/>
                </a:solidFill>
                <a:latin typeface="+mj-lt"/>
              </a:rPr>
              <a:t>root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 o administrador) ya que habitualmente se utiliza para adoptar el rol de administrador del sistema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888" y="2719674"/>
            <a:ext cx="4057600" cy="2336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8956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Comando sudo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2117174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>
                <a:solidFill>
                  <a:schemeClr val="dk1"/>
                </a:solidFill>
                <a:latin typeface="+mj-lt"/>
              </a:rPr>
              <a:t>Ejecuta </a:t>
            </a:r>
            <a:r>
              <a:rPr lang="es-MX" sz="2800" dirty="0">
                <a:solidFill>
                  <a:schemeClr val="dk1"/>
                </a:solidFill>
                <a:latin typeface="+mj-lt"/>
              </a:rPr>
              <a:t>un comando como otro usuario, pero respetando una serie de restricciones sobre qué usuarios pueden ejecutar qué comandos en nombre de qué otros </a:t>
            </a:r>
            <a:r>
              <a:rPr lang="es-MX" sz="2800" dirty="0" smtClean="0">
                <a:solidFill>
                  <a:schemeClr val="dk1"/>
                </a:solidFill>
                <a:latin typeface="+mj-lt"/>
              </a:rPr>
              <a:t>usuarios.</a:t>
            </a:r>
            <a:endParaRPr lang="es-MX" sz="2800" dirty="0">
              <a:solidFill>
                <a:schemeClr val="dk1"/>
              </a:solidFill>
              <a:latin typeface="+mj-lt"/>
            </a:endParaRPr>
          </a:p>
          <a:p>
            <a:endParaRPr lang="es-MX" sz="2800" dirty="0">
              <a:solidFill>
                <a:schemeClr val="dk1"/>
              </a:solidFill>
              <a:latin typeface="+mj-lt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455102"/>
            <a:ext cx="2411760" cy="11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4119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7504" y="2204864"/>
            <a:ext cx="89289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800" dirty="0" smtClean="0">
                <a:solidFill>
                  <a:prstClr val="black"/>
                </a:solidFill>
              </a:rPr>
              <a:t>A </a:t>
            </a:r>
            <a:r>
              <a:rPr lang="es-MX" sz="2800" dirty="0">
                <a:solidFill>
                  <a:prstClr val="black"/>
                </a:solidFill>
              </a:rPr>
              <a:t>diferencia de su, sudo pide a los usuarios su propia contraseña en lugar de la del usuario requerido; esto permite la delegación de comandos a usuarios en otras máquinas sin tener que compartir contraseñas, reduciendo el riesgo de dejar terminales desatendidas.  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Comando sudo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AEM\AppData\Local\Microsoft\Windows\Temporary Internet Files\Content.IE5\IQPXJT62\Computadora-Bajo-Consumo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545" y="4406249"/>
            <a:ext cx="2402927" cy="216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984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7504" y="1550397"/>
            <a:ext cx="89289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/>
              <a:t>El material esta diseñado para se utilizado en la </a:t>
            </a:r>
            <a:r>
              <a:rPr lang="es-MX" sz="2400" b="1" dirty="0" smtClean="0"/>
              <a:t>quinta </a:t>
            </a:r>
            <a:r>
              <a:rPr lang="es-MX" sz="2400" b="1" dirty="0"/>
              <a:t>unidad de competencia.</a:t>
            </a:r>
          </a:p>
          <a:p>
            <a:pPr algn="just"/>
            <a:endParaRPr lang="es-MX" sz="2400" b="1" dirty="0"/>
          </a:p>
          <a:p>
            <a:pPr algn="just"/>
            <a:r>
              <a:rPr lang="es-MX" sz="2400" b="1" dirty="0"/>
              <a:t>Es necesario que los alumnos realicen una investigación previa de los temas que se trataran en la sesión.</a:t>
            </a:r>
          </a:p>
          <a:p>
            <a:pPr algn="just"/>
            <a:endParaRPr lang="es-MX" sz="2400" b="1" dirty="0"/>
          </a:p>
          <a:p>
            <a:pPr algn="just"/>
            <a:r>
              <a:rPr lang="es-MX" sz="2400" b="1" dirty="0"/>
              <a:t>El desarrollo de la clase es con la exposición del profesor, el cual pondrá ejemplos de cada uno de los temas para que al alumno le quede lo más claro posible.</a:t>
            </a:r>
          </a:p>
          <a:p>
            <a:pPr algn="just"/>
            <a:endParaRPr lang="es-MX" sz="2400" b="1" dirty="0"/>
          </a:p>
          <a:p>
            <a:pPr algn="just"/>
            <a:r>
              <a:rPr lang="es-MX" sz="2400" b="1" dirty="0"/>
              <a:t>Se dejaran actividades como la realización de ensayos, mapas conceptuales y discusiones grupales</a:t>
            </a:r>
            <a:r>
              <a:rPr lang="es-MX" sz="2400" dirty="0"/>
              <a:t>  </a:t>
            </a:r>
          </a:p>
          <a:p>
            <a:pPr algn="just"/>
            <a:r>
              <a:rPr lang="es-MX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Nota. Las imágenes que no tienen fuente, fueron tomadas de las imágenes prediseñadas de </a:t>
            </a:r>
            <a:r>
              <a:rPr lang="es-MX" sz="24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</a:t>
            </a:r>
            <a:r>
              <a:rPr lang="es-MX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4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</a:t>
            </a:r>
            <a:r>
              <a:rPr lang="es-MX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sz="24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Guión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Explicativo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28002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20" y="1916832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err="1">
                <a:solidFill>
                  <a:prstClr val="black"/>
                </a:solidFill>
              </a:rPr>
              <a:t>Petersen</a:t>
            </a:r>
            <a:r>
              <a:rPr lang="es-MX" sz="2800" dirty="0">
                <a:solidFill>
                  <a:prstClr val="black"/>
                </a:solidFill>
              </a:rPr>
              <a:t> Richard.(2015). Linux Manual de referencia. Sexta edición. Mc Graw Hill</a:t>
            </a:r>
          </a:p>
          <a:p>
            <a:pPr algn="just"/>
            <a:r>
              <a:rPr lang="es-MX" sz="2800" dirty="0" err="1">
                <a:solidFill>
                  <a:prstClr val="black"/>
                </a:solidFill>
              </a:rPr>
              <a:t>Kubuntu</a:t>
            </a:r>
            <a:r>
              <a:rPr lang="es-MX" sz="2800" dirty="0">
                <a:solidFill>
                  <a:prstClr val="black"/>
                </a:solidFill>
              </a:rPr>
              <a:t> General News: </a:t>
            </a:r>
            <a:r>
              <a:rPr lang="es-MX" sz="2800" dirty="0" err="1">
                <a:solidFill>
                  <a:prstClr val="black"/>
                </a:solidFill>
              </a:rPr>
              <a:t>Kubuntu</a:t>
            </a:r>
            <a:r>
              <a:rPr lang="es-MX" sz="2800" dirty="0">
                <a:solidFill>
                  <a:prstClr val="black"/>
                </a:solidFill>
              </a:rPr>
              <a:t> 16.04.2 </a:t>
            </a:r>
            <a:r>
              <a:rPr lang="es-MX" sz="2800" dirty="0" err="1">
                <a:solidFill>
                  <a:prstClr val="black"/>
                </a:solidFill>
              </a:rPr>
              <a:t>LTS</a:t>
            </a:r>
            <a:r>
              <a:rPr lang="es-MX" sz="2800" dirty="0">
                <a:solidFill>
                  <a:prstClr val="black"/>
                </a:solidFill>
              </a:rPr>
              <a:t> </a:t>
            </a:r>
            <a:r>
              <a:rPr lang="es-MX" sz="2800" dirty="0" err="1">
                <a:solidFill>
                  <a:prstClr val="black"/>
                </a:solidFill>
              </a:rPr>
              <a:t>Update</a:t>
            </a:r>
            <a:r>
              <a:rPr lang="es-MX" sz="2800" dirty="0">
                <a:solidFill>
                  <a:prstClr val="black"/>
                </a:solidFill>
              </a:rPr>
              <a:t> </a:t>
            </a:r>
            <a:r>
              <a:rPr lang="es-MX" sz="2800" dirty="0" err="1">
                <a:solidFill>
                  <a:prstClr val="black"/>
                </a:solidFill>
              </a:rPr>
              <a:t>Available</a:t>
            </a:r>
            <a:r>
              <a:rPr lang="es-MX" sz="2800" dirty="0">
                <a:solidFill>
                  <a:prstClr val="black"/>
                </a:solidFill>
              </a:rPr>
              <a:t> </a:t>
            </a:r>
          </a:p>
          <a:p>
            <a:pPr algn="just"/>
            <a:r>
              <a:rPr lang="en-US" sz="2800" dirty="0">
                <a:solidFill>
                  <a:prstClr val="black"/>
                </a:solidFill>
              </a:rPr>
              <a:t>Simon </a:t>
            </a:r>
            <a:r>
              <a:rPr lang="en-US" sz="2800" dirty="0" err="1">
                <a:solidFill>
                  <a:prstClr val="black"/>
                </a:solidFill>
              </a:rPr>
              <a:t>Raffeiner</a:t>
            </a:r>
            <a:r>
              <a:rPr lang="en-US" sz="2800" dirty="0">
                <a:solidFill>
                  <a:prstClr val="black"/>
                </a:solidFill>
              </a:rPr>
              <a:t>: Setting up an? </a:t>
            </a:r>
            <a:r>
              <a:rPr lang="es-MX" sz="2800" dirty="0" err="1">
                <a:solidFill>
                  <a:prstClr val="black"/>
                </a:solidFill>
              </a:rPr>
              <a:t>All</a:t>
            </a:r>
            <a:r>
              <a:rPr lang="es-MX" sz="2800" dirty="0">
                <a:solidFill>
                  <a:prstClr val="black"/>
                </a:solidFill>
              </a:rPr>
              <a:t>-Snap? Ubuntu Core </a:t>
            </a:r>
            <a:r>
              <a:rPr lang="es-MX" sz="2800" dirty="0" err="1">
                <a:solidFill>
                  <a:prstClr val="black"/>
                </a:solidFill>
              </a:rPr>
              <a:t>image</a:t>
            </a:r>
            <a:r>
              <a:rPr lang="es-MX" sz="2800" dirty="0">
                <a:solidFill>
                  <a:prstClr val="black"/>
                </a:solidFill>
              </a:rPr>
              <a:t> in a </a:t>
            </a:r>
            <a:r>
              <a:rPr lang="es-MX" sz="2800" dirty="0" err="1">
                <a:solidFill>
                  <a:prstClr val="black"/>
                </a:solidFill>
              </a:rPr>
              <a:t>QEMU</a:t>
            </a:r>
            <a:r>
              <a:rPr lang="es-MX" sz="2800" dirty="0">
                <a:solidFill>
                  <a:prstClr val="black"/>
                </a:solidFill>
              </a:rPr>
              <a:t>/</a:t>
            </a:r>
            <a:r>
              <a:rPr lang="es-MX" sz="2800" dirty="0" err="1">
                <a:solidFill>
                  <a:prstClr val="black"/>
                </a:solidFill>
              </a:rPr>
              <a:t>KVM</a:t>
            </a:r>
            <a:r>
              <a:rPr lang="es-MX" sz="2800" dirty="0">
                <a:solidFill>
                  <a:prstClr val="black"/>
                </a:solidFill>
              </a:rPr>
              <a:t> virtual machine </a:t>
            </a:r>
          </a:p>
          <a:p>
            <a:pPr algn="just"/>
            <a:r>
              <a:rPr lang="es-MX" sz="2800" dirty="0" smtClean="0">
                <a:solidFill>
                  <a:prstClr val="black"/>
                </a:solidFill>
              </a:rPr>
              <a:t>Ubuntu </a:t>
            </a:r>
            <a:r>
              <a:rPr lang="es-MX" sz="2800" dirty="0" err="1">
                <a:solidFill>
                  <a:prstClr val="black"/>
                </a:solidFill>
              </a:rPr>
              <a:t>Insights</a:t>
            </a:r>
            <a:r>
              <a:rPr lang="es-MX" sz="2800" dirty="0">
                <a:solidFill>
                  <a:prstClr val="black"/>
                </a:solidFill>
              </a:rPr>
              <a:t>: </a:t>
            </a:r>
            <a:r>
              <a:rPr lang="es-MX" sz="2800" dirty="0" err="1">
                <a:solidFill>
                  <a:prstClr val="black"/>
                </a:solidFill>
              </a:rPr>
              <a:t>Webinar</a:t>
            </a:r>
            <a:r>
              <a:rPr lang="es-MX" sz="2800" dirty="0">
                <a:solidFill>
                  <a:prstClr val="black"/>
                </a:solidFill>
              </a:rPr>
              <a:t>: </a:t>
            </a:r>
            <a:r>
              <a:rPr lang="es-MX" sz="2800" dirty="0" err="1">
                <a:solidFill>
                  <a:prstClr val="black"/>
                </a:solidFill>
              </a:rPr>
              <a:t>Qt</a:t>
            </a:r>
            <a:r>
              <a:rPr lang="es-MX" sz="2800" dirty="0">
                <a:solidFill>
                  <a:prstClr val="black"/>
                </a:solidFill>
              </a:rPr>
              <a:t> </a:t>
            </a:r>
            <a:r>
              <a:rPr lang="es-MX" sz="2800" dirty="0" err="1">
                <a:solidFill>
                  <a:prstClr val="black"/>
                </a:solidFill>
              </a:rPr>
              <a:t>on</a:t>
            </a:r>
            <a:r>
              <a:rPr lang="es-MX" sz="2800" dirty="0">
                <a:solidFill>
                  <a:prstClr val="black"/>
                </a:solidFill>
              </a:rPr>
              <a:t> Ubuntu Core </a:t>
            </a:r>
            <a:r>
              <a:rPr lang="es-MX" sz="2800" dirty="0" err="1">
                <a:solidFill>
                  <a:prstClr val="black"/>
                </a:solidFill>
              </a:rPr>
              <a:t>The</a:t>
            </a:r>
            <a:r>
              <a:rPr lang="es-MX" sz="2800" dirty="0">
                <a:solidFill>
                  <a:prstClr val="black"/>
                </a:solidFill>
              </a:rPr>
              <a:t> </a:t>
            </a:r>
            <a:r>
              <a:rPr lang="es-MX" sz="2800" dirty="0" err="1">
                <a:solidFill>
                  <a:prstClr val="black"/>
                </a:solidFill>
              </a:rPr>
              <a:t>Fridge</a:t>
            </a:r>
            <a:r>
              <a:rPr lang="es-MX" sz="2800" dirty="0">
                <a:solidFill>
                  <a:prstClr val="black"/>
                </a:solidFill>
              </a:rPr>
              <a:t>: Ubuntu </a:t>
            </a:r>
            <a:r>
              <a:rPr lang="es-MX" sz="2800" dirty="0" err="1">
                <a:solidFill>
                  <a:prstClr val="black"/>
                </a:solidFill>
              </a:rPr>
              <a:t>Weekly</a:t>
            </a:r>
            <a:r>
              <a:rPr lang="es-MX" sz="2800" dirty="0">
                <a:solidFill>
                  <a:prstClr val="black"/>
                </a:solidFill>
              </a:rPr>
              <a:t> </a:t>
            </a:r>
            <a:r>
              <a:rPr lang="es-MX" sz="2800" dirty="0" err="1">
                <a:solidFill>
                  <a:prstClr val="black"/>
                </a:solidFill>
              </a:rPr>
              <a:t>Newsletter</a:t>
            </a:r>
            <a:r>
              <a:rPr lang="es-MX" sz="2800" dirty="0">
                <a:solidFill>
                  <a:prstClr val="black"/>
                </a:solidFill>
              </a:rPr>
              <a:t> </a:t>
            </a:r>
            <a:r>
              <a:rPr lang="es-MX" sz="2800" dirty="0" err="1">
                <a:solidFill>
                  <a:prstClr val="black"/>
                </a:solidFill>
              </a:rPr>
              <a:t>Issue</a:t>
            </a:r>
            <a:r>
              <a:rPr lang="es-MX" sz="2800" dirty="0">
                <a:solidFill>
                  <a:prstClr val="black"/>
                </a:solidFill>
              </a:rPr>
              <a:t> 499 </a:t>
            </a:r>
          </a:p>
        </p:txBody>
      </p:sp>
    </p:spTree>
    <p:extLst>
      <p:ext uri="{BB962C8B-B14F-4D97-AF65-F5344CB8AC3E}">
        <p14:creationId xmlns:p14="http://schemas.microsoft.com/office/powerpoint/2010/main" val="2936935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 txBox="1">
            <a:spLocks/>
          </p:cNvSpPr>
          <p:nvPr/>
        </p:nvSpPr>
        <p:spPr>
          <a:xfrm>
            <a:off x="179512" y="980728"/>
            <a:ext cx="8856984" cy="5040560"/>
          </a:xfrm>
          <a:prstGeom prst="rect">
            <a:avLst/>
          </a:prstGeom>
          <a:solidFill>
            <a:srgbClr val="00B0F0"/>
          </a:solidFill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Unidad de competencia V</a:t>
            </a:r>
          </a:p>
          <a:p>
            <a:pPr marL="0" indent="0">
              <a:buFont typeface="Arial" pitchFamily="34" charset="0"/>
              <a:buNone/>
            </a:pPr>
            <a:endParaRPr lang="es-MX" sz="2800" b="1" dirty="0" smtClean="0">
              <a:solidFill>
                <a:prstClr val="black"/>
              </a:solidFill>
              <a:latin typeface="Century Gothic"/>
            </a:endParaRPr>
          </a:p>
          <a:p>
            <a:endParaRPr lang="es-MX" sz="2800" b="1" dirty="0" smtClean="0">
              <a:solidFill>
                <a:prstClr val="black"/>
              </a:solidFill>
              <a:latin typeface="Century Gothic"/>
            </a:endParaRPr>
          </a:p>
          <a:p>
            <a:pPr marL="0" indent="0" algn="ctr">
              <a:buNone/>
            </a:pPr>
            <a:r>
              <a:rPr lang="es-MX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Comprender </a:t>
            </a:r>
            <a:r>
              <a:rPr lang="es-MX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y aplicar la forma de administrar el sistema operativo Linux</a:t>
            </a:r>
          </a:p>
        </p:txBody>
      </p:sp>
    </p:spTree>
    <p:extLst>
      <p:ext uri="{BB962C8B-B14F-4D97-AF65-F5344CB8AC3E}">
        <p14:creationId xmlns:p14="http://schemas.microsoft.com/office/powerpoint/2010/main" val="67772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79512" y="1988840"/>
            <a:ext cx="4320480" cy="4524315"/>
          </a:xfrm>
          <a:prstGeom prst="rect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chemeClr val="dk1"/>
                </a:solidFill>
                <a:latin typeface="+mj-lt"/>
              </a:rPr>
              <a:t>Normalmente antes de trabajar en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un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sistema es necesario iniciar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la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sesión, momento en el que la persona que quiere acceder al sistema se identifica como uno de los usuarios del sistema.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1947">
            <a:off x="4958680" y="2671548"/>
            <a:ext cx="3852412" cy="201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871420" y="6513155"/>
            <a:ext cx="518457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 smtClean="0"/>
              <a:t>https://sophosnews.files.wordpress.com/2018/02/shutterstock_531384298.jpg?w=780&amp;h=408&amp;crop=1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1909617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3923928" y="2073037"/>
            <a:ext cx="4968552" cy="4524315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chemeClr val="dk1"/>
                </a:solidFill>
                <a:latin typeface="+mj-lt"/>
              </a:rPr>
              <a:t>En un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Sistema Operativo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multiusuario se utiliza el concepto de usuario para controlar el acceso al sistema. Se pueden declarar diferentes usuarios y asignar un nivel de acceso diferente, o unos privilegios, para cada uno de ellos.</a:t>
            </a:r>
          </a:p>
        </p:txBody>
      </p:sp>
      <p:pic>
        <p:nvPicPr>
          <p:cNvPr id="4098" name="Picture 2" descr="C:\Users\UAEM\AppData\Local\Microsoft\Windows\Temporary Internet Files\Content.IE5\IQPXJT62\Un-sistema-operativo-mutiusuarios-multitareas-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356666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081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51520" y="2060848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chemeClr val="dk1"/>
                </a:solidFill>
                <a:latin typeface="+mj-lt"/>
              </a:rPr>
              <a:t>Además, es común definir usuarios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que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no corresponden a ninguna persona. Son usuarios que se utilizan para ejecutar determinados procesos, normalmente servicios, y restringir el acceso a los recursos por parte de dichos procesos.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364" y="4615393"/>
            <a:ext cx="2810091" cy="211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7979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395536" y="1988840"/>
            <a:ext cx="5112568" cy="452431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38100">
            <a:prstDash val="lg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chemeClr val="dk1"/>
                </a:solidFill>
                <a:latin typeface="+mj-lt"/>
              </a:rPr>
              <a:t>Un usuario del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Sistema Operativo puede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corresponder con:</a:t>
            </a:r>
          </a:p>
          <a:p>
            <a:pPr marL="457200" lvl="0" indent="-457200" algn="just">
              <a:buFont typeface="Wingdings" panose="05000000000000000000" pitchFamily="2" charset="2"/>
              <a:buChar char="q"/>
            </a:pPr>
            <a:r>
              <a:rPr lang="es-MX" sz="3200" dirty="0">
                <a:solidFill>
                  <a:schemeClr val="dk1"/>
                </a:solidFill>
                <a:latin typeface="+mj-lt"/>
              </a:rPr>
              <a:t>Una persona</a:t>
            </a:r>
          </a:p>
          <a:p>
            <a:pPr marL="457200" lvl="0" indent="-457200" algn="just">
              <a:buFont typeface="Wingdings" panose="05000000000000000000" pitchFamily="2" charset="2"/>
              <a:buChar char="q"/>
            </a:pPr>
            <a:r>
              <a:rPr lang="es-MX" sz="3200" dirty="0">
                <a:solidFill>
                  <a:schemeClr val="dk1"/>
                </a:solidFill>
                <a:latin typeface="+mj-lt"/>
              </a:rPr>
              <a:t>Un conjunto de personas (todas conocen el identificador y contraseña del usuario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), grupo</a:t>
            </a:r>
            <a:endParaRPr lang="es-MX" sz="3200" dirty="0">
              <a:solidFill>
                <a:schemeClr val="dk1"/>
              </a:solidFill>
              <a:latin typeface="+mj-lt"/>
            </a:endParaRPr>
          </a:p>
          <a:p>
            <a:pPr marL="457200" lvl="0" indent="-457200" algn="just">
              <a:buFont typeface="Wingdings" panose="05000000000000000000" pitchFamily="2" charset="2"/>
              <a:buChar char="q"/>
            </a:pPr>
            <a:r>
              <a:rPr lang="es-MX" sz="3200" dirty="0">
                <a:solidFill>
                  <a:schemeClr val="dk1"/>
                </a:solidFill>
                <a:latin typeface="+mj-lt"/>
              </a:rPr>
              <a:t>Ninguna persona</a:t>
            </a:r>
          </a:p>
        </p:txBody>
      </p:sp>
      <p:pic>
        <p:nvPicPr>
          <p:cNvPr id="3075" name="Picture 3" descr="C:\Users\UAEM\AppData\Local\Microsoft\Windows\Temporary Internet Files\Content.IE5\G2QSLZPQ\person-311134_960_7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0909">
            <a:off x="6516216" y="1987740"/>
            <a:ext cx="125583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AEM\AppData\Local\Microsoft\Windows\Temporary Internet Files\Content.IE5\78LNZISA\computer-1331579_960_72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507563"/>
            <a:ext cx="1986655" cy="198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744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251520" y="2132856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chemeClr val="dk1"/>
                </a:solidFill>
                <a:latin typeface="+mj-lt"/>
              </a:rPr>
              <a:t>Los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Sistemas Operativos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que trabajan con usuarios, normalmente también permiten declarar grupos. Un grupo es una colección de usuarios y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se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utiliza para aplicar un mismo trato </a:t>
            </a:r>
            <a:r>
              <a:rPr lang="es-MX" sz="3200" dirty="0" smtClean="0">
                <a:solidFill>
                  <a:schemeClr val="dk1"/>
                </a:solidFill>
                <a:latin typeface="+mj-lt"/>
              </a:rPr>
              <a:t>a </a:t>
            </a:r>
            <a:r>
              <a:rPr lang="es-MX" sz="3200" dirty="0">
                <a:solidFill>
                  <a:schemeClr val="dk1"/>
                </a:solidFill>
                <a:latin typeface="+mj-lt"/>
              </a:rPr>
              <a:t>cada uno de los usuarios que pertenecen al grupo.</a:t>
            </a:r>
          </a:p>
        </p:txBody>
      </p:sp>
      <p:pic>
        <p:nvPicPr>
          <p:cNvPr id="2051" name="Picture 3" descr="C:\Users\UAEM\AppData\Local\Microsoft\Windows\Temporary Internet Files\Content.IE5\78LNZISA\usuarios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93096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AEM\AppData\Local\Microsoft\Windows\Temporary Internet Files\Content.IE5\IQPXJT62\live77894_cmo-crear-un-grupo-en-facebook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97273"/>
            <a:ext cx="2437366" cy="204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265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1239</Words>
  <Application>Microsoft Office PowerPoint</Application>
  <PresentationFormat>Presentación en pantalla (4:3)</PresentationFormat>
  <Paragraphs>153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Introducción</vt:lpstr>
      <vt:lpstr>Introducción</vt:lpstr>
      <vt:lpstr>Introducción</vt:lpstr>
      <vt:lpstr>Introducción</vt:lpstr>
      <vt:lpstr>Introducción</vt:lpstr>
      <vt:lpstr>Seguridad</vt:lpstr>
      <vt:lpstr>Seguridad</vt:lpstr>
      <vt:lpstr>Seguridad</vt:lpstr>
      <vt:lpstr>Seguridad</vt:lpstr>
      <vt:lpstr>Tipos de Usuarios</vt:lpstr>
      <vt:lpstr>Tipos de Usuarios</vt:lpstr>
      <vt:lpstr>Tipos de Usuarios</vt:lpstr>
      <vt:lpstr>Gestión de usuarios en entorno gráfico</vt:lpstr>
      <vt:lpstr>Gestión de usuarios y grupos en línea de comandos</vt:lpstr>
      <vt:lpstr>Gestión de usuarios y grupos en línea de comandos</vt:lpstr>
      <vt:lpstr>Gestión de usuarios y grupos en línea de comandos</vt:lpstr>
      <vt:lpstr>Gestión de usuarios y grupos en línea de comandos</vt:lpstr>
      <vt:lpstr>Creación de Usuarios en Linux</vt:lpstr>
      <vt:lpstr>Comandos</vt:lpstr>
      <vt:lpstr>Ejemplo</vt:lpstr>
      <vt:lpstr>Comandos</vt:lpstr>
      <vt:lpstr>Comandos</vt:lpstr>
      <vt:lpstr>Comandos para la gestión de grupos</vt:lpstr>
      <vt:lpstr>Creación de grupos</vt:lpstr>
      <vt:lpstr>Eliminación de grupos</vt:lpstr>
      <vt:lpstr>Modificación de grupos</vt:lpstr>
      <vt:lpstr>Comando su</vt:lpstr>
      <vt:lpstr>Comando sudo</vt:lpstr>
      <vt:lpstr>Comando sudo</vt:lpstr>
      <vt:lpstr>Guión Explicativo</vt:lpstr>
      <vt:lpstr>Referencias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Administración y Seguridad de Sistemas Operativos</dc:title>
  <dc:creator>CUUAEMVM</dc:creator>
  <cp:lastModifiedBy>CUUAEMVM</cp:lastModifiedBy>
  <cp:revision>53</cp:revision>
  <dcterms:created xsi:type="dcterms:W3CDTF">2019-07-31T00:26:33Z</dcterms:created>
  <dcterms:modified xsi:type="dcterms:W3CDTF">2019-10-01T00:02:40Z</dcterms:modified>
</cp:coreProperties>
</file>