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5" r:id="rId21"/>
    <p:sldId id="277" r:id="rId22"/>
    <p:sldId id="278" r:id="rId23"/>
    <p:sldId id="279" r:id="rId24"/>
    <p:sldId id="280" r:id="rId25"/>
    <p:sldId id="281" r:id="rId26"/>
    <p:sldId id="282" r:id="rId27"/>
    <p:sldId id="266" r:id="rId28"/>
    <p:sldId id="283" r:id="rId29"/>
    <p:sldId id="284" r:id="rId30"/>
    <p:sldId id="285" r:id="rId31"/>
    <p:sldId id="286" r:id="rId32"/>
    <p:sldId id="267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81DF3C-74DB-4AE4-9EEA-909B0C766676}" type="doc">
      <dgm:prSet loTypeId="urn:microsoft.com/office/officeart/2005/8/layout/radial5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4C7E5AE-7E71-4DFE-8DBE-670918E5BF88}">
      <dgm:prSet phldrT="[Texto]"/>
      <dgm:spPr/>
      <dgm:t>
        <a:bodyPr/>
        <a:lstStyle/>
        <a:p>
          <a:r>
            <a:rPr lang="es-MX" dirty="0" smtClean="0"/>
            <a:t>Herramientas de las TE</a:t>
          </a:r>
          <a:endParaRPr lang="es-MX" dirty="0"/>
        </a:p>
      </dgm:t>
    </dgm:pt>
    <dgm:pt modelId="{41895C26-EAF5-43B8-8AC2-47121C04A983}" type="parTrans" cxnId="{A6CA017E-C6EC-460A-8939-73826D37702E}">
      <dgm:prSet/>
      <dgm:spPr/>
      <dgm:t>
        <a:bodyPr/>
        <a:lstStyle/>
        <a:p>
          <a:endParaRPr lang="es-MX"/>
        </a:p>
      </dgm:t>
    </dgm:pt>
    <dgm:pt modelId="{7668ABC0-3FBD-4F60-9709-A01E97C97120}" type="sibTrans" cxnId="{A6CA017E-C6EC-460A-8939-73826D37702E}">
      <dgm:prSet/>
      <dgm:spPr/>
      <dgm:t>
        <a:bodyPr/>
        <a:lstStyle/>
        <a:p>
          <a:endParaRPr lang="es-MX"/>
        </a:p>
      </dgm:t>
    </dgm:pt>
    <dgm:pt modelId="{733B4DCA-7E02-41CC-AB3A-BFBEF2F7BE5E}">
      <dgm:prSet phldrT="[Texto]"/>
      <dgm:spPr/>
      <dgm:t>
        <a:bodyPr/>
        <a:lstStyle/>
        <a:p>
          <a:r>
            <a:rPr lang="es-MX" dirty="0" smtClean="0"/>
            <a:t>Cómputo en la nube</a:t>
          </a:r>
          <a:endParaRPr lang="es-MX" dirty="0"/>
        </a:p>
      </dgm:t>
    </dgm:pt>
    <dgm:pt modelId="{4160AE11-E0EF-4904-8661-FB59CEEECAE1}" type="parTrans" cxnId="{F4568732-DD20-4B4D-BB0C-C1D52AE55550}">
      <dgm:prSet/>
      <dgm:spPr/>
      <dgm:t>
        <a:bodyPr/>
        <a:lstStyle/>
        <a:p>
          <a:endParaRPr lang="es-MX"/>
        </a:p>
      </dgm:t>
    </dgm:pt>
    <dgm:pt modelId="{25852369-0CA2-4918-AF34-E86132F2B095}" type="sibTrans" cxnId="{F4568732-DD20-4B4D-BB0C-C1D52AE55550}">
      <dgm:prSet/>
      <dgm:spPr/>
      <dgm:t>
        <a:bodyPr/>
        <a:lstStyle/>
        <a:p>
          <a:endParaRPr lang="es-MX"/>
        </a:p>
      </dgm:t>
    </dgm:pt>
    <dgm:pt modelId="{0D069323-4B92-4325-BE14-6F097BEB8988}">
      <dgm:prSet phldrT="[Texto]"/>
      <dgm:spPr/>
      <dgm:t>
        <a:bodyPr/>
        <a:lstStyle/>
        <a:p>
          <a:r>
            <a:rPr lang="es-MX" dirty="0" smtClean="0"/>
            <a:t>Inteligencia Colectiva</a:t>
          </a:r>
          <a:endParaRPr lang="es-MX" dirty="0"/>
        </a:p>
      </dgm:t>
    </dgm:pt>
    <dgm:pt modelId="{5E67B99B-5834-461A-8233-6D281B6E8979}" type="parTrans" cxnId="{856FE8C4-E1C7-4805-912E-6EBA56F8F2D6}">
      <dgm:prSet/>
      <dgm:spPr/>
      <dgm:t>
        <a:bodyPr/>
        <a:lstStyle/>
        <a:p>
          <a:endParaRPr lang="es-MX"/>
        </a:p>
      </dgm:t>
    </dgm:pt>
    <dgm:pt modelId="{153803C9-9C51-4C60-B731-8D83F80EC904}" type="sibTrans" cxnId="{856FE8C4-E1C7-4805-912E-6EBA56F8F2D6}">
      <dgm:prSet/>
      <dgm:spPr/>
      <dgm:t>
        <a:bodyPr/>
        <a:lstStyle/>
        <a:p>
          <a:endParaRPr lang="es-MX"/>
        </a:p>
      </dgm:t>
    </dgm:pt>
    <dgm:pt modelId="{A4C80994-3C84-470C-8934-9879CF8BCAA9}">
      <dgm:prSet phldrT="[Texto]"/>
      <dgm:spPr/>
      <dgm:t>
        <a:bodyPr/>
        <a:lstStyle/>
        <a:p>
          <a:r>
            <a:rPr lang="es-MX" dirty="0" smtClean="0"/>
            <a:t>Nashua datos</a:t>
          </a:r>
          <a:endParaRPr lang="es-MX" dirty="0"/>
        </a:p>
      </dgm:t>
    </dgm:pt>
    <dgm:pt modelId="{DD78F3D6-8C53-4B54-AB96-8E2D65F6719A}" type="parTrans" cxnId="{89B2596B-3507-4E01-A681-5AB14795EC1F}">
      <dgm:prSet/>
      <dgm:spPr/>
      <dgm:t>
        <a:bodyPr/>
        <a:lstStyle/>
        <a:p>
          <a:endParaRPr lang="es-MX"/>
        </a:p>
      </dgm:t>
    </dgm:pt>
    <dgm:pt modelId="{42E96A76-2C2B-4C9F-8002-C731F044127A}" type="sibTrans" cxnId="{89B2596B-3507-4E01-A681-5AB14795EC1F}">
      <dgm:prSet/>
      <dgm:spPr/>
      <dgm:t>
        <a:bodyPr/>
        <a:lstStyle/>
        <a:p>
          <a:endParaRPr lang="es-MX"/>
        </a:p>
      </dgm:t>
    </dgm:pt>
    <dgm:pt modelId="{5AA1CFAE-4BC1-46D0-93C9-FAAC9F02CDC8}">
      <dgm:prSet phldrT="[Texto]"/>
      <dgm:spPr/>
      <dgm:t>
        <a:bodyPr/>
        <a:lstStyle/>
        <a:p>
          <a:r>
            <a:rPr lang="es-MX" dirty="0" smtClean="0"/>
            <a:t>Web colaborativa</a:t>
          </a:r>
          <a:endParaRPr lang="es-MX" dirty="0"/>
        </a:p>
      </dgm:t>
    </dgm:pt>
    <dgm:pt modelId="{1B262981-0B16-4DD1-B0E5-65D7834308FF}" type="parTrans" cxnId="{EBC5E83E-C0C6-42B4-ACC6-381A2170E242}">
      <dgm:prSet/>
      <dgm:spPr/>
      <dgm:t>
        <a:bodyPr/>
        <a:lstStyle/>
        <a:p>
          <a:endParaRPr lang="es-MX"/>
        </a:p>
      </dgm:t>
    </dgm:pt>
    <dgm:pt modelId="{521CE327-E025-4A4F-ADA4-37946EDF1040}" type="sibTrans" cxnId="{EBC5E83E-C0C6-42B4-ACC6-381A2170E242}">
      <dgm:prSet/>
      <dgm:spPr/>
      <dgm:t>
        <a:bodyPr/>
        <a:lstStyle/>
        <a:p>
          <a:endParaRPr lang="es-MX"/>
        </a:p>
      </dgm:t>
    </dgm:pt>
    <dgm:pt modelId="{FD874B54-08B4-4539-9EA4-2648E823C9D4}">
      <dgm:prSet phldrT="[Texto]"/>
      <dgm:spPr/>
      <dgm:t>
        <a:bodyPr/>
        <a:lstStyle/>
        <a:p>
          <a:endParaRPr lang="es-MX" dirty="0"/>
        </a:p>
      </dgm:t>
    </dgm:pt>
    <dgm:pt modelId="{47F2B7A1-C473-46B9-ACD9-6D7AD824D29A}" type="parTrans" cxnId="{EF65C892-C663-46C7-8288-DB033C6F5928}">
      <dgm:prSet/>
      <dgm:spPr/>
      <dgm:t>
        <a:bodyPr/>
        <a:lstStyle/>
        <a:p>
          <a:endParaRPr lang="es-MX"/>
        </a:p>
      </dgm:t>
    </dgm:pt>
    <dgm:pt modelId="{99E6B642-55FB-4E43-B961-B1FE6F3428BF}" type="sibTrans" cxnId="{EF65C892-C663-46C7-8288-DB033C6F5928}">
      <dgm:prSet/>
      <dgm:spPr/>
      <dgm:t>
        <a:bodyPr/>
        <a:lstStyle/>
        <a:p>
          <a:endParaRPr lang="es-MX"/>
        </a:p>
      </dgm:t>
    </dgm:pt>
    <dgm:pt modelId="{7DA069BC-C61B-40BB-AF33-B55D5CF37FE0}" type="pres">
      <dgm:prSet presAssocID="{EC81DF3C-74DB-4AE4-9EEA-909B0C76667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A152075-B8E3-4591-877A-4DCD9129666F}" type="pres">
      <dgm:prSet presAssocID="{C4C7E5AE-7E71-4DFE-8DBE-670918E5BF88}" presName="centerShape" presStyleLbl="node0" presStyleIdx="0" presStyleCnt="1"/>
      <dgm:spPr/>
      <dgm:t>
        <a:bodyPr/>
        <a:lstStyle/>
        <a:p>
          <a:endParaRPr lang="es-MX"/>
        </a:p>
      </dgm:t>
    </dgm:pt>
    <dgm:pt modelId="{FB37C13C-5A88-4096-BC74-8B71CBB65708}" type="pres">
      <dgm:prSet presAssocID="{4160AE11-E0EF-4904-8661-FB59CEEECAE1}" presName="parTrans" presStyleLbl="sibTrans2D1" presStyleIdx="0" presStyleCnt="4"/>
      <dgm:spPr/>
    </dgm:pt>
    <dgm:pt modelId="{65AADA46-C85F-4CB0-B1BE-FA0682B1170F}" type="pres">
      <dgm:prSet presAssocID="{4160AE11-E0EF-4904-8661-FB59CEEECAE1}" presName="connectorText" presStyleLbl="sibTrans2D1" presStyleIdx="0" presStyleCnt="4"/>
      <dgm:spPr/>
    </dgm:pt>
    <dgm:pt modelId="{19790FB9-DF9E-4045-86FF-3E3B6B93E34B}" type="pres">
      <dgm:prSet presAssocID="{733B4DCA-7E02-41CC-AB3A-BFBEF2F7BE5E}" presName="node" presStyleLbl="node1" presStyleIdx="0" presStyleCnt="4">
        <dgm:presLayoutVars>
          <dgm:bulletEnabled val="1"/>
        </dgm:presLayoutVars>
      </dgm:prSet>
      <dgm:spPr/>
    </dgm:pt>
    <dgm:pt modelId="{7CFE2AA8-EB00-47AE-B522-68950EACC454}" type="pres">
      <dgm:prSet presAssocID="{5E67B99B-5834-461A-8233-6D281B6E8979}" presName="parTrans" presStyleLbl="sibTrans2D1" presStyleIdx="1" presStyleCnt="4"/>
      <dgm:spPr/>
    </dgm:pt>
    <dgm:pt modelId="{1E46499A-F70D-4A2E-BEFF-EE01301F772C}" type="pres">
      <dgm:prSet presAssocID="{5E67B99B-5834-461A-8233-6D281B6E8979}" presName="connectorText" presStyleLbl="sibTrans2D1" presStyleIdx="1" presStyleCnt="4"/>
      <dgm:spPr/>
    </dgm:pt>
    <dgm:pt modelId="{F2BC9A7D-B386-4D2B-8DF1-FAD2A364C54B}" type="pres">
      <dgm:prSet presAssocID="{0D069323-4B92-4325-BE14-6F097BEB8988}" presName="node" presStyleLbl="node1" presStyleIdx="1" presStyleCnt="4">
        <dgm:presLayoutVars>
          <dgm:bulletEnabled val="1"/>
        </dgm:presLayoutVars>
      </dgm:prSet>
      <dgm:spPr/>
    </dgm:pt>
    <dgm:pt modelId="{24E7A2C0-71F0-4E86-8B98-CD832CEBBE5F}" type="pres">
      <dgm:prSet presAssocID="{DD78F3D6-8C53-4B54-AB96-8E2D65F6719A}" presName="parTrans" presStyleLbl="sibTrans2D1" presStyleIdx="2" presStyleCnt="4"/>
      <dgm:spPr/>
    </dgm:pt>
    <dgm:pt modelId="{777BF691-DA57-4DEC-AA52-D58D07423DA8}" type="pres">
      <dgm:prSet presAssocID="{DD78F3D6-8C53-4B54-AB96-8E2D65F6719A}" presName="connectorText" presStyleLbl="sibTrans2D1" presStyleIdx="2" presStyleCnt="4"/>
      <dgm:spPr/>
    </dgm:pt>
    <dgm:pt modelId="{407F422B-DB6F-43B2-9507-98B0ECBB0A0A}" type="pres">
      <dgm:prSet presAssocID="{A4C80994-3C84-470C-8934-9879CF8BCAA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A72DEE-6BBA-4B21-9839-FE1AEEB186BB}" type="pres">
      <dgm:prSet presAssocID="{1B262981-0B16-4DD1-B0E5-65D7834308FF}" presName="parTrans" presStyleLbl="sibTrans2D1" presStyleIdx="3" presStyleCnt="4"/>
      <dgm:spPr/>
    </dgm:pt>
    <dgm:pt modelId="{F4F5BC2F-3E26-479F-8B03-E950D6965436}" type="pres">
      <dgm:prSet presAssocID="{1B262981-0B16-4DD1-B0E5-65D7834308FF}" presName="connectorText" presStyleLbl="sibTrans2D1" presStyleIdx="3" presStyleCnt="4"/>
      <dgm:spPr/>
    </dgm:pt>
    <dgm:pt modelId="{4B7753EC-E7B0-4C72-8356-0A404B268490}" type="pres">
      <dgm:prSet presAssocID="{5AA1CFAE-4BC1-46D0-93C9-FAAC9F02CD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F65C892-C663-46C7-8288-DB033C6F5928}" srcId="{EC81DF3C-74DB-4AE4-9EEA-909B0C766676}" destId="{FD874B54-08B4-4539-9EA4-2648E823C9D4}" srcOrd="1" destOrd="0" parTransId="{47F2B7A1-C473-46B9-ACD9-6D7AD824D29A}" sibTransId="{99E6B642-55FB-4E43-B961-B1FE6F3428BF}"/>
    <dgm:cxn modelId="{9D9C16A6-9EF2-4958-A75A-931EA94E4609}" type="presOf" srcId="{A4C80994-3C84-470C-8934-9879CF8BCAA9}" destId="{407F422B-DB6F-43B2-9507-98B0ECBB0A0A}" srcOrd="0" destOrd="0" presId="urn:microsoft.com/office/officeart/2005/8/layout/radial5"/>
    <dgm:cxn modelId="{EBC5E83E-C0C6-42B4-ACC6-381A2170E242}" srcId="{C4C7E5AE-7E71-4DFE-8DBE-670918E5BF88}" destId="{5AA1CFAE-4BC1-46D0-93C9-FAAC9F02CDC8}" srcOrd="3" destOrd="0" parTransId="{1B262981-0B16-4DD1-B0E5-65D7834308FF}" sibTransId="{521CE327-E025-4A4F-ADA4-37946EDF1040}"/>
    <dgm:cxn modelId="{5D35E6BA-87B9-4E37-87E5-39A1A93D825F}" type="presOf" srcId="{4160AE11-E0EF-4904-8661-FB59CEEECAE1}" destId="{65AADA46-C85F-4CB0-B1BE-FA0682B1170F}" srcOrd="1" destOrd="0" presId="urn:microsoft.com/office/officeart/2005/8/layout/radial5"/>
    <dgm:cxn modelId="{B34FDE44-D8C8-414F-9771-0E86E626C04D}" type="presOf" srcId="{5E67B99B-5834-461A-8233-6D281B6E8979}" destId="{7CFE2AA8-EB00-47AE-B522-68950EACC454}" srcOrd="0" destOrd="0" presId="urn:microsoft.com/office/officeart/2005/8/layout/radial5"/>
    <dgm:cxn modelId="{856FE8C4-E1C7-4805-912E-6EBA56F8F2D6}" srcId="{C4C7E5AE-7E71-4DFE-8DBE-670918E5BF88}" destId="{0D069323-4B92-4325-BE14-6F097BEB8988}" srcOrd="1" destOrd="0" parTransId="{5E67B99B-5834-461A-8233-6D281B6E8979}" sibTransId="{153803C9-9C51-4C60-B731-8D83F80EC904}"/>
    <dgm:cxn modelId="{6A8D4E44-A9E7-4156-8878-0FBAA1555C63}" type="presOf" srcId="{4160AE11-E0EF-4904-8661-FB59CEEECAE1}" destId="{FB37C13C-5A88-4096-BC74-8B71CBB65708}" srcOrd="0" destOrd="0" presId="urn:microsoft.com/office/officeart/2005/8/layout/radial5"/>
    <dgm:cxn modelId="{0D018378-7ABE-42CA-84F4-6A0981FCF240}" type="presOf" srcId="{DD78F3D6-8C53-4B54-AB96-8E2D65F6719A}" destId="{777BF691-DA57-4DEC-AA52-D58D07423DA8}" srcOrd="1" destOrd="0" presId="urn:microsoft.com/office/officeart/2005/8/layout/radial5"/>
    <dgm:cxn modelId="{89B2596B-3507-4E01-A681-5AB14795EC1F}" srcId="{C4C7E5AE-7E71-4DFE-8DBE-670918E5BF88}" destId="{A4C80994-3C84-470C-8934-9879CF8BCAA9}" srcOrd="2" destOrd="0" parTransId="{DD78F3D6-8C53-4B54-AB96-8E2D65F6719A}" sibTransId="{42E96A76-2C2B-4C9F-8002-C731F044127A}"/>
    <dgm:cxn modelId="{D74162D4-2E1F-47A3-AF89-3060299E947D}" type="presOf" srcId="{DD78F3D6-8C53-4B54-AB96-8E2D65F6719A}" destId="{24E7A2C0-71F0-4E86-8B98-CD832CEBBE5F}" srcOrd="0" destOrd="0" presId="urn:microsoft.com/office/officeart/2005/8/layout/radial5"/>
    <dgm:cxn modelId="{F4568732-DD20-4B4D-BB0C-C1D52AE55550}" srcId="{C4C7E5AE-7E71-4DFE-8DBE-670918E5BF88}" destId="{733B4DCA-7E02-41CC-AB3A-BFBEF2F7BE5E}" srcOrd="0" destOrd="0" parTransId="{4160AE11-E0EF-4904-8661-FB59CEEECAE1}" sibTransId="{25852369-0CA2-4918-AF34-E86132F2B095}"/>
    <dgm:cxn modelId="{114626D7-3F19-4F90-B913-C0D267CA9195}" type="presOf" srcId="{5E67B99B-5834-461A-8233-6D281B6E8979}" destId="{1E46499A-F70D-4A2E-BEFF-EE01301F772C}" srcOrd="1" destOrd="0" presId="urn:microsoft.com/office/officeart/2005/8/layout/radial5"/>
    <dgm:cxn modelId="{68F9C6AB-7A5F-4998-AEB5-FF5C2D1983C3}" type="presOf" srcId="{1B262981-0B16-4DD1-B0E5-65D7834308FF}" destId="{F4F5BC2F-3E26-479F-8B03-E950D6965436}" srcOrd="1" destOrd="0" presId="urn:microsoft.com/office/officeart/2005/8/layout/radial5"/>
    <dgm:cxn modelId="{C7A7726E-3196-412F-92CC-2753562B2EC2}" type="presOf" srcId="{1B262981-0B16-4DD1-B0E5-65D7834308FF}" destId="{37A72DEE-6BBA-4B21-9839-FE1AEEB186BB}" srcOrd="0" destOrd="0" presId="urn:microsoft.com/office/officeart/2005/8/layout/radial5"/>
    <dgm:cxn modelId="{A6CA017E-C6EC-460A-8939-73826D37702E}" srcId="{EC81DF3C-74DB-4AE4-9EEA-909B0C766676}" destId="{C4C7E5AE-7E71-4DFE-8DBE-670918E5BF88}" srcOrd="0" destOrd="0" parTransId="{41895C26-EAF5-43B8-8AC2-47121C04A983}" sibTransId="{7668ABC0-3FBD-4F60-9709-A01E97C97120}"/>
    <dgm:cxn modelId="{B22663DA-DF49-4CD1-A830-5A6A16A17A28}" type="presOf" srcId="{C4C7E5AE-7E71-4DFE-8DBE-670918E5BF88}" destId="{4A152075-B8E3-4591-877A-4DCD9129666F}" srcOrd="0" destOrd="0" presId="urn:microsoft.com/office/officeart/2005/8/layout/radial5"/>
    <dgm:cxn modelId="{C434670D-82FE-48DC-9269-D14A56AD3552}" type="presOf" srcId="{EC81DF3C-74DB-4AE4-9EEA-909B0C766676}" destId="{7DA069BC-C61B-40BB-AF33-B55D5CF37FE0}" srcOrd="0" destOrd="0" presId="urn:microsoft.com/office/officeart/2005/8/layout/radial5"/>
    <dgm:cxn modelId="{849531D3-0A35-4C1B-9131-0391F118D29B}" type="presOf" srcId="{733B4DCA-7E02-41CC-AB3A-BFBEF2F7BE5E}" destId="{19790FB9-DF9E-4045-86FF-3E3B6B93E34B}" srcOrd="0" destOrd="0" presId="urn:microsoft.com/office/officeart/2005/8/layout/radial5"/>
    <dgm:cxn modelId="{61B0092C-2BBC-4394-B9AB-ACD2D87A8C1A}" type="presOf" srcId="{0D069323-4B92-4325-BE14-6F097BEB8988}" destId="{F2BC9A7D-B386-4D2B-8DF1-FAD2A364C54B}" srcOrd="0" destOrd="0" presId="urn:microsoft.com/office/officeart/2005/8/layout/radial5"/>
    <dgm:cxn modelId="{32FC3105-96EF-4A8B-B571-77971B6C5A93}" type="presOf" srcId="{5AA1CFAE-4BC1-46D0-93C9-FAAC9F02CDC8}" destId="{4B7753EC-E7B0-4C72-8356-0A404B268490}" srcOrd="0" destOrd="0" presId="urn:microsoft.com/office/officeart/2005/8/layout/radial5"/>
    <dgm:cxn modelId="{6417B188-51FE-4779-9780-90D82351436E}" type="presParOf" srcId="{7DA069BC-C61B-40BB-AF33-B55D5CF37FE0}" destId="{4A152075-B8E3-4591-877A-4DCD9129666F}" srcOrd="0" destOrd="0" presId="urn:microsoft.com/office/officeart/2005/8/layout/radial5"/>
    <dgm:cxn modelId="{43D3CDDC-2DEC-4F6F-B19B-8824BAC7B870}" type="presParOf" srcId="{7DA069BC-C61B-40BB-AF33-B55D5CF37FE0}" destId="{FB37C13C-5A88-4096-BC74-8B71CBB65708}" srcOrd="1" destOrd="0" presId="urn:microsoft.com/office/officeart/2005/8/layout/radial5"/>
    <dgm:cxn modelId="{995501C7-F985-42F6-8F02-0459B31CED51}" type="presParOf" srcId="{FB37C13C-5A88-4096-BC74-8B71CBB65708}" destId="{65AADA46-C85F-4CB0-B1BE-FA0682B1170F}" srcOrd="0" destOrd="0" presId="urn:microsoft.com/office/officeart/2005/8/layout/radial5"/>
    <dgm:cxn modelId="{DBA8CDD7-1974-45E5-B229-990210FBE576}" type="presParOf" srcId="{7DA069BC-C61B-40BB-AF33-B55D5CF37FE0}" destId="{19790FB9-DF9E-4045-86FF-3E3B6B93E34B}" srcOrd="2" destOrd="0" presId="urn:microsoft.com/office/officeart/2005/8/layout/radial5"/>
    <dgm:cxn modelId="{938D5652-392E-4B74-B3ED-F4EF29C24BDE}" type="presParOf" srcId="{7DA069BC-C61B-40BB-AF33-B55D5CF37FE0}" destId="{7CFE2AA8-EB00-47AE-B522-68950EACC454}" srcOrd="3" destOrd="0" presId="urn:microsoft.com/office/officeart/2005/8/layout/radial5"/>
    <dgm:cxn modelId="{315B5377-5310-49D7-869E-633BE4A8FBEB}" type="presParOf" srcId="{7CFE2AA8-EB00-47AE-B522-68950EACC454}" destId="{1E46499A-F70D-4A2E-BEFF-EE01301F772C}" srcOrd="0" destOrd="0" presId="urn:microsoft.com/office/officeart/2005/8/layout/radial5"/>
    <dgm:cxn modelId="{06F81BDF-74C1-4885-8BA7-FAF1F6A7049D}" type="presParOf" srcId="{7DA069BC-C61B-40BB-AF33-B55D5CF37FE0}" destId="{F2BC9A7D-B386-4D2B-8DF1-FAD2A364C54B}" srcOrd="4" destOrd="0" presId="urn:microsoft.com/office/officeart/2005/8/layout/radial5"/>
    <dgm:cxn modelId="{7DBCD4FC-C32F-4609-A2B1-891AE9FE50D2}" type="presParOf" srcId="{7DA069BC-C61B-40BB-AF33-B55D5CF37FE0}" destId="{24E7A2C0-71F0-4E86-8B98-CD832CEBBE5F}" srcOrd="5" destOrd="0" presId="urn:microsoft.com/office/officeart/2005/8/layout/radial5"/>
    <dgm:cxn modelId="{6C5B6568-7CD0-407C-8948-BB7852085A61}" type="presParOf" srcId="{24E7A2C0-71F0-4E86-8B98-CD832CEBBE5F}" destId="{777BF691-DA57-4DEC-AA52-D58D07423DA8}" srcOrd="0" destOrd="0" presId="urn:microsoft.com/office/officeart/2005/8/layout/radial5"/>
    <dgm:cxn modelId="{26A2C3BA-D22B-471F-8881-06C2D727761B}" type="presParOf" srcId="{7DA069BC-C61B-40BB-AF33-B55D5CF37FE0}" destId="{407F422B-DB6F-43B2-9507-98B0ECBB0A0A}" srcOrd="6" destOrd="0" presId="urn:microsoft.com/office/officeart/2005/8/layout/radial5"/>
    <dgm:cxn modelId="{8BB1BA1F-3805-4D66-B164-AF573B109E8A}" type="presParOf" srcId="{7DA069BC-C61B-40BB-AF33-B55D5CF37FE0}" destId="{37A72DEE-6BBA-4B21-9839-FE1AEEB186BB}" srcOrd="7" destOrd="0" presId="urn:microsoft.com/office/officeart/2005/8/layout/radial5"/>
    <dgm:cxn modelId="{47F5C484-CFA2-4D07-80AB-E67B1F01CE8D}" type="presParOf" srcId="{37A72DEE-6BBA-4B21-9839-FE1AEEB186BB}" destId="{F4F5BC2F-3E26-479F-8B03-E950D6965436}" srcOrd="0" destOrd="0" presId="urn:microsoft.com/office/officeart/2005/8/layout/radial5"/>
    <dgm:cxn modelId="{3CB16EA9-828D-427F-BD8C-27AD949FE7A5}" type="presParOf" srcId="{7DA069BC-C61B-40BB-AF33-B55D5CF37FE0}" destId="{4B7753EC-E7B0-4C72-8356-0A404B268490}" srcOrd="8" destOrd="0" presId="urn:microsoft.com/office/officeart/2005/8/layout/radial5"/>
  </dgm:cxnLst>
  <dgm:bg/>
  <dgm:whole>
    <a:ln w="57150">
      <a:solidFill>
        <a:srgbClr val="FF00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152075-B8E3-4591-877A-4DCD9129666F}">
      <dsp:nvSpPr>
        <dsp:cNvPr id="0" name=""/>
        <dsp:cNvSpPr/>
      </dsp:nvSpPr>
      <dsp:spPr>
        <a:xfrm>
          <a:off x="3785192" y="1804972"/>
          <a:ext cx="1286598" cy="128659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Herramientas de las TE</a:t>
          </a:r>
          <a:endParaRPr lang="es-MX" sz="1200" kern="1200" dirty="0"/>
        </a:p>
      </dsp:txBody>
      <dsp:txXfrm>
        <a:off x="3973610" y="1993390"/>
        <a:ext cx="909762" cy="909762"/>
      </dsp:txXfrm>
    </dsp:sp>
    <dsp:sp modelId="{FB37C13C-5A88-4096-BC74-8B71CBB65708}">
      <dsp:nvSpPr>
        <dsp:cNvPr id="0" name=""/>
        <dsp:cNvSpPr/>
      </dsp:nvSpPr>
      <dsp:spPr>
        <a:xfrm rot="16200000">
          <a:off x="4291896" y="1336256"/>
          <a:ext cx="273190" cy="437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4332875" y="1464724"/>
        <a:ext cx="191233" cy="262465"/>
      </dsp:txXfrm>
    </dsp:sp>
    <dsp:sp modelId="{19790FB9-DF9E-4045-86FF-3E3B6B93E34B}">
      <dsp:nvSpPr>
        <dsp:cNvPr id="0" name=""/>
        <dsp:cNvSpPr/>
      </dsp:nvSpPr>
      <dsp:spPr>
        <a:xfrm>
          <a:off x="3785192" y="2921"/>
          <a:ext cx="1286598" cy="128659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Cómputo en la nube</a:t>
          </a:r>
          <a:endParaRPr lang="es-MX" sz="1200" kern="1200" dirty="0"/>
        </a:p>
      </dsp:txBody>
      <dsp:txXfrm>
        <a:off x="3973610" y="191339"/>
        <a:ext cx="909762" cy="909762"/>
      </dsp:txXfrm>
    </dsp:sp>
    <dsp:sp modelId="{7CFE2AA8-EB00-47AE-B522-68950EACC454}">
      <dsp:nvSpPr>
        <dsp:cNvPr id="0" name=""/>
        <dsp:cNvSpPr/>
      </dsp:nvSpPr>
      <dsp:spPr>
        <a:xfrm>
          <a:off x="5185190" y="2229550"/>
          <a:ext cx="273190" cy="437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5185190" y="2317039"/>
        <a:ext cx="191233" cy="262465"/>
      </dsp:txXfrm>
    </dsp:sp>
    <dsp:sp modelId="{F2BC9A7D-B386-4D2B-8DF1-FAD2A364C54B}">
      <dsp:nvSpPr>
        <dsp:cNvPr id="0" name=""/>
        <dsp:cNvSpPr/>
      </dsp:nvSpPr>
      <dsp:spPr>
        <a:xfrm>
          <a:off x="5587244" y="1804972"/>
          <a:ext cx="1286598" cy="1286598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Inteligencia Colectiva</a:t>
          </a:r>
          <a:endParaRPr lang="es-MX" sz="1200" kern="1200" dirty="0"/>
        </a:p>
      </dsp:txBody>
      <dsp:txXfrm>
        <a:off x="5775662" y="1993390"/>
        <a:ext cx="909762" cy="909762"/>
      </dsp:txXfrm>
    </dsp:sp>
    <dsp:sp modelId="{24E7A2C0-71F0-4E86-8B98-CD832CEBBE5F}">
      <dsp:nvSpPr>
        <dsp:cNvPr id="0" name=""/>
        <dsp:cNvSpPr/>
      </dsp:nvSpPr>
      <dsp:spPr>
        <a:xfrm rot="5400000">
          <a:off x="4291896" y="3122844"/>
          <a:ext cx="273190" cy="437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4332875" y="3169355"/>
        <a:ext cx="191233" cy="262465"/>
      </dsp:txXfrm>
    </dsp:sp>
    <dsp:sp modelId="{407F422B-DB6F-43B2-9507-98B0ECBB0A0A}">
      <dsp:nvSpPr>
        <dsp:cNvPr id="0" name=""/>
        <dsp:cNvSpPr/>
      </dsp:nvSpPr>
      <dsp:spPr>
        <a:xfrm>
          <a:off x="3785192" y="3607024"/>
          <a:ext cx="1286598" cy="1286598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Nashua datos</a:t>
          </a:r>
          <a:endParaRPr lang="es-MX" sz="1200" kern="1200" dirty="0"/>
        </a:p>
      </dsp:txBody>
      <dsp:txXfrm>
        <a:off x="3973610" y="3795442"/>
        <a:ext cx="909762" cy="909762"/>
      </dsp:txXfrm>
    </dsp:sp>
    <dsp:sp modelId="{37A72DEE-6BBA-4B21-9839-FE1AEEB186BB}">
      <dsp:nvSpPr>
        <dsp:cNvPr id="0" name=""/>
        <dsp:cNvSpPr/>
      </dsp:nvSpPr>
      <dsp:spPr>
        <a:xfrm rot="10800000">
          <a:off x="3398603" y="2229550"/>
          <a:ext cx="273190" cy="437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 rot="10800000">
        <a:off x="3480560" y="2317039"/>
        <a:ext cx="191233" cy="262465"/>
      </dsp:txXfrm>
    </dsp:sp>
    <dsp:sp modelId="{4B7753EC-E7B0-4C72-8356-0A404B268490}">
      <dsp:nvSpPr>
        <dsp:cNvPr id="0" name=""/>
        <dsp:cNvSpPr/>
      </dsp:nvSpPr>
      <dsp:spPr>
        <a:xfrm>
          <a:off x="1983141" y="1804972"/>
          <a:ext cx="1286598" cy="1286598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Web colaborativa</a:t>
          </a:r>
          <a:endParaRPr lang="es-MX" sz="1200" kern="1200" dirty="0"/>
        </a:p>
      </dsp:txBody>
      <dsp:txXfrm>
        <a:off x="2171559" y="1993390"/>
        <a:ext cx="909762" cy="909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47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574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2561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550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550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076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54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165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317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92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48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4586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579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67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83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553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1547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293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74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6403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076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741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81012-5CD7-41EC-B078-CCE86F5C1FEB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149C6-055A-4126-8BA4-AF10E00806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4958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B4980-1CE8-4B9E-A972-9913AD7D2D7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30/09/2019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7245A-9A00-4E3A-9CC1-D2A9E801FA4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982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6" y="44624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/>
              <a:t>Universidad Autónoma del  Estado de México</a:t>
            </a:r>
            <a:endParaRPr lang="es-MX" sz="3200" b="1" dirty="0"/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539552" y="1052736"/>
            <a:ext cx="8424936" cy="136815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</a:t>
            </a:r>
            <a:r>
              <a:rPr lang="es-MX" sz="3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UAEM</a:t>
            </a: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Valle de México</a:t>
            </a:r>
          </a:p>
          <a:p>
            <a:pPr algn="ctr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Maestría en Ciencias de la Computación</a:t>
            </a:r>
            <a:endParaRPr lang="es-MX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MX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4" y="2420888"/>
            <a:ext cx="903649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Aprendizaje</a:t>
            </a:r>
          </a:p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Tecnologías y Aprendizaje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Competencia</a:t>
            </a:r>
          </a:p>
          <a:p>
            <a:pPr algn="ct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Tecnologías  Emergentes</a:t>
            </a:r>
          </a:p>
          <a:p>
            <a:pPr algn="ct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MX" sz="2800" b="1" dirty="0"/>
              <a:t>Elaboró:</a:t>
            </a:r>
            <a:endParaRPr lang="es-MX" sz="2800" b="1" dirty="0"/>
          </a:p>
          <a:p>
            <a:pPr algn="r"/>
            <a:r>
              <a:rPr lang="es-MX" sz="2800" b="1" dirty="0"/>
              <a:t>Ivonne Rodríguez </a:t>
            </a:r>
            <a:r>
              <a:rPr lang="es-MX" sz="2800" b="1" dirty="0"/>
              <a:t>Pérez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7504" y="638646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Agosto 2019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785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Cómputo en la Nube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 rot="20867231">
            <a:off x="321600" y="2799798"/>
            <a:ext cx="8614180" cy="2554545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latin typeface="+mj-lt"/>
              </a:rPr>
              <a:t>Dentro </a:t>
            </a:r>
            <a:r>
              <a:rPr lang="es-MX" sz="3200" dirty="0">
                <a:latin typeface="+mj-lt"/>
              </a:rPr>
              <a:t>del concepto de </a:t>
            </a:r>
            <a:r>
              <a:rPr lang="es-MX" sz="3200" dirty="0" smtClean="0">
                <a:latin typeface="+mj-lt"/>
              </a:rPr>
              <a:t>nube se pueden </a:t>
            </a:r>
            <a:r>
              <a:rPr lang="es-MX" sz="3200" dirty="0">
                <a:latin typeface="+mj-lt"/>
              </a:rPr>
              <a:t>encontrar herramientas para editar o crear documentos con formato procesador de texto u hoja de cálculo, o se pueden subir archivos organizados en carpetas </a:t>
            </a:r>
            <a:r>
              <a:rPr lang="es-MX" sz="3200" dirty="0" smtClean="0">
                <a:latin typeface="+mj-lt"/>
              </a:rPr>
              <a:t>y </a:t>
            </a:r>
            <a:r>
              <a:rPr lang="es-MX" sz="3200" dirty="0">
                <a:latin typeface="+mj-lt"/>
              </a:rPr>
              <a:t>compartirlos con quienes sea necesario. </a:t>
            </a:r>
          </a:p>
        </p:txBody>
      </p:sp>
    </p:spTree>
    <p:extLst>
      <p:ext uri="{BB962C8B-B14F-4D97-AF65-F5344CB8AC3E}">
        <p14:creationId xmlns:p14="http://schemas.microsoft.com/office/powerpoint/2010/main" val="5685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Aplicaciones   de Google (ofimática)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21248">
            <a:off x="1895965" y="2959224"/>
            <a:ext cx="5211691" cy="186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86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Dropbox 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24970"/>
            <a:ext cx="7071161" cy="41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5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dirty="0" err="1"/>
              <a:t>ICloud</a:t>
            </a:r>
            <a:r>
              <a:rPr lang="es-MX" dirty="0"/>
              <a:t> de Apple </a:t>
            </a:r>
            <a:br>
              <a:rPr lang="es-MX" dirty="0"/>
            </a:br>
            <a:endParaRPr lang="es-MX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620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721260" y="6103092"/>
            <a:ext cx="59766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https://www.macworld.es/cmsdata/features/3694861/configurar_icloud_cuenta-id-apple__thumb800.png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13302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Mega, </a:t>
            </a:r>
            <a:r>
              <a:rPr lang="es-MX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Box y </a:t>
            </a:r>
            <a:r>
              <a:rPr lang="es-MX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MediaFire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7397997" cy="345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602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Amazon </a:t>
            </a:r>
            <a:r>
              <a:rPr lang="es-MX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WebServices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0687">
            <a:off x="2267744" y="2600987"/>
            <a:ext cx="5118551" cy="289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3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0" i="0" u="none" strike="noStrike" baseline="0" dirty="0" smtClean="0">
                <a:solidFill>
                  <a:srgbClr val="000000"/>
                </a:solidFill>
              </a:rPr>
              <a:t/>
            </a:r>
            <a:br>
              <a:rPr lang="es-MX" b="0" i="0" u="none" strike="noStrike" baseline="0" dirty="0" smtClean="0">
                <a:solidFill>
                  <a:srgbClr val="000000"/>
                </a:solidFill>
              </a:rPr>
            </a:br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Google Cloud </a:t>
            </a:r>
            <a:r>
              <a:rPr lang="es-MX" b="1" i="0" u="none" strike="noStrike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Platform</a:t>
            </a:r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7584">
            <a:off x="1862033" y="2616243"/>
            <a:ext cx="5320686" cy="31234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82116" y="6233617"/>
            <a:ext cx="46805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https://www.divisadero.es/wp-content/uploads/google_cloud_platform_763x447.jpg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1058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Windows </a:t>
            </a:r>
            <a:r>
              <a:rPr lang="es-MX" dirty="0" err="1" smtClean="0"/>
              <a:t>Azure</a:t>
            </a: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7046366" cy="3316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15174" y="5517232"/>
            <a:ext cx="89213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https://msdnshared.blob.core.windows.net/media/TNBlogsFS/prod.evol.blogs.technet.com/CommunityServer.Blogs.Components.WeblogFiles/00/00/00/62/43/metablogapi/3124.image_2.png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670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Dataprius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933330" cy="2859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483768" y="5301208"/>
            <a:ext cx="52565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https://static.comunicae.com/photos/notas/1187920/1499443661_office_dataprius.jpg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419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solidFill>
                  <a:srgbClr val="000000"/>
                </a:solidFill>
              </a:rPr>
              <a:t>Inteligencia colectiva </a:t>
            </a:r>
            <a:endParaRPr lang="es-MX" dirty="0"/>
          </a:p>
        </p:txBody>
      </p:sp>
      <p:pic>
        <p:nvPicPr>
          <p:cNvPr id="7170" name="Picture 2" descr="C:\Users\UAEM\AppData\Local\Microsoft\Windows\Temporary Internet Files\Content.IE5\RJZ5JBKN\brainstorming-lluvia-de-idea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58" y="3861048"/>
            <a:ext cx="3977181" cy="240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AEM\AppData\Local\Microsoft\Windows\Temporary Internet Files\Content.IE5\G2QSLZPQ\MASTERMIND-Group-stockfresh_5193154_brainstorming_sizeS_4dca1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60848"/>
            <a:ext cx="3165700" cy="316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2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53988"/>
            <a:ext cx="8967787" cy="654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96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 w="57150">
            <a:solidFill>
              <a:srgbClr val="00206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Inteligencia colectiva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7504" y="1988840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+mj-lt"/>
              </a:rPr>
              <a:t>Una forma de administrar los recursos de la inteligencia colectiva es usando Wikis, la más famosa es Wikipedia, pero existen otras como </a:t>
            </a:r>
            <a:r>
              <a:rPr lang="es-MX" sz="3200" dirty="0" err="1">
                <a:latin typeface="+mj-lt"/>
              </a:rPr>
              <a:t>eduwikis</a:t>
            </a:r>
            <a:r>
              <a:rPr lang="es-MX" sz="3200" dirty="0">
                <a:latin typeface="+mj-lt"/>
              </a:rPr>
              <a:t> que tienen un propósito específico. </a:t>
            </a:r>
            <a:endParaRPr lang="es-MX" sz="3200" dirty="0" smtClean="0">
              <a:latin typeface="+mj-lt"/>
            </a:endParaRPr>
          </a:p>
          <a:p>
            <a:pPr algn="just"/>
            <a:endParaRPr lang="es-MX" sz="3200" dirty="0" smtClean="0">
              <a:latin typeface="+mj-lt"/>
            </a:endParaRPr>
          </a:p>
          <a:p>
            <a:pPr algn="just"/>
            <a:endParaRPr lang="es-MX" sz="3200" dirty="0" smtClean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El </a:t>
            </a:r>
            <a:r>
              <a:rPr lang="es-MX" sz="3200" dirty="0">
                <a:latin typeface="+mj-lt"/>
              </a:rPr>
              <a:t>uso de foros o blogs también puede ser parte de la inteligencia colectiva, ya que nos permite reunir conocimiento de las personas que participan en él. </a:t>
            </a:r>
          </a:p>
        </p:txBody>
      </p:sp>
    </p:spTree>
    <p:extLst>
      <p:ext uri="{BB962C8B-B14F-4D97-AF65-F5344CB8AC3E}">
        <p14:creationId xmlns:p14="http://schemas.microsoft.com/office/powerpoint/2010/main" val="8695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Google </a:t>
            </a:r>
            <a:endParaRPr lang="es-MX" b="1" i="0" u="none" strike="noStrike" baseline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36" y="1886006"/>
            <a:ext cx="7616132" cy="427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23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0" i="0" u="none" strike="noStrike" baseline="0" dirty="0" smtClean="0">
                <a:solidFill>
                  <a:srgbClr val="000000"/>
                </a:solidFill>
              </a:rPr>
              <a:t/>
            </a:r>
            <a:br>
              <a:rPr lang="es-MX" b="0" i="0" u="none" strike="noStrike" baseline="0" dirty="0" smtClean="0">
                <a:solidFill>
                  <a:srgbClr val="000000"/>
                </a:solidFill>
              </a:rPr>
            </a:br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Wikipedia </a:t>
            </a:r>
            <a:b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45" y="1700808"/>
            <a:ext cx="4710436" cy="4710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270083" y="6411244"/>
            <a:ext cx="68407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https://upload.wikimedia.org/wikipedia/commons/thumb/8/80/Wikipedia-logo-v2.svg/1200px-Wikipedia-logo-v2.svg.png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1010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YouTube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04764"/>
            <a:ext cx="7620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915816" y="5877272"/>
            <a:ext cx="40929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https://static.iris.net.co/dinero/upload/images/2016/6/9/224543_1.jpg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62655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0" i="0" u="none" strike="noStrike" baseline="0" dirty="0" smtClean="0">
                <a:solidFill>
                  <a:srgbClr val="000000"/>
                </a:solidFill>
              </a:rPr>
              <a:t/>
            </a:r>
            <a:br>
              <a:rPr lang="es-MX" b="0" i="0" u="none" strike="noStrike" baseline="0" dirty="0" smtClean="0">
                <a:solidFill>
                  <a:srgbClr val="000000"/>
                </a:solidFill>
              </a:rPr>
            </a:br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Pinterest </a:t>
            </a:r>
            <a:b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095500"/>
            <a:ext cx="3205708" cy="320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95736" y="5733256"/>
            <a:ext cx="50405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https://i.pinimg.com/280x280_RS/a8/ef/98/a8ef985655a5b4b2b5d1dbb7b47dfc9c.jpg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3213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Canvas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610200" cy="420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267744" y="6237312"/>
            <a:ext cx="48245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https://about.canva.com/es_mx/wp-content/uploads/sites/3/2015/04/11-Icons_-1.jpg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7785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Mashup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datos 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1706091"/>
            <a:ext cx="36671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339752" y="5517232"/>
            <a:ext cx="44644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http://www.masweb.es/wp-content/uploads/pagina-web-hibrida-385x385.png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5683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Ejemplos de </a:t>
            </a:r>
            <a:r>
              <a:rPr lang="es-MX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Mashup</a:t>
            </a:r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2 Rectángulo"/>
          <p:cNvSpPr/>
          <p:nvPr/>
        </p:nvSpPr>
        <p:spPr>
          <a:xfrm rot="1450570">
            <a:off x="578094" y="3212116"/>
            <a:ext cx="8066521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b="1" dirty="0">
                <a:solidFill>
                  <a:srgbClr val="002060"/>
                </a:solidFill>
                <a:latin typeface="+mj-lt"/>
              </a:rPr>
              <a:t>Un </a:t>
            </a:r>
            <a:r>
              <a:rPr lang="es-MX" sz="3200" b="1" dirty="0" err="1">
                <a:solidFill>
                  <a:srgbClr val="002060"/>
                </a:solidFill>
                <a:latin typeface="+mj-lt"/>
              </a:rPr>
              <a:t>Mashup</a:t>
            </a:r>
            <a:r>
              <a:rPr lang="es-MX" sz="3200" b="1" dirty="0">
                <a:solidFill>
                  <a:srgbClr val="002060"/>
                </a:solidFill>
                <a:latin typeface="+mj-lt"/>
              </a:rPr>
              <a:t> de datos es una mezcla de tecnologías personalizada de acuerdo con las necesidades del equipo de trabajo o quizá de una sola persona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2786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0" i="0" u="none" strike="noStrike" baseline="0" dirty="0" smtClean="0">
                <a:solidFill>
                  <a:srgbClr val="000000"/>
                </a:solidFill>
              </a:rPr>
              <a:t/>
            </a:r>
            <a:br>
              <a:rPr lang="es-MX" b="0" i="0" u="none" strike="noStrike" baseline="0" dirty="0" smtClean="0">
                <a:solidFill>
                  <a:srgbClr val="000000"/>
                </a:solidFill>
              </a:rPr>
            </a:br>
            <a:r>
              <a:rPr lang="es-MX" b="1" i="0" u="none" strike="noStrike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Squidoo</a:t>
            </a:r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6655">
            <a:off x="2333449" y="2208220"/>
            <a:ext cx="4038980" cy="344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115616" y="6327714"/>
            <a:ext cx="58326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https://www.smartearningmethods.com/wp-content/uploads/2012/03/create-a-squidoo-lens-300x256.jpg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7176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Tagzania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20" y="1844824"/>
            <a:ext cx="7029870" cy="430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823293" y="6381328"/>
            <a:ext cx="7524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https://images.sftcdn.net/images/t_app-cover-l,f_auto/p/9be64264-a936-11e6-a45f-00163ed833e7/556780256/tagzania-screenshot.png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53662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57150"/>
            <a:ext cx="9059863" cy="674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2 Conector recto"/>
          <p:cNvCxnSpPr/>
          <p:nvPr/>
        </p:nvCxnSpPr>
        <p:spPr>
          <a:xfrm>
            <a:off x="755576" y="260648"/>
            <a:ext cx="31683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0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0" i="0" u="none" strike="noStrike" baseline="0" dirty="0" smtClean="0">
                <a:solidFill>
                  <a:srgbClr val="000000"/>
                </a:solidFill>
              </a:rPr>
              <a:t/>
            </a:r>
            <a:br>
              <a:rPr lang="es-MX" b="0" i="0" u="none" strike="noStrike" baseline="0" dirty="0" smtClean="0">
                <a:solidFill>
                  <a:srgbClr val="000000"/>
                </a:solidFill>
              </a:rPr>
            </a:br>
            <a:r>
              <a:rPr lang="es-MX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MX" b="1" i="0" u="none" strike="noStrike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aps</a:t>
            </a:r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s-MX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MX" b="1" i="0" u="none" strike="noStrike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ixagogo</a:t>
            </a:r>
            <a: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MX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0451">
            <a:off x="2411619" y="2106975"/>
            <a:ext cx="4572000" cy="365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907704" y="6239320"/>
            <a:ext cx="36724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http://blog.espol.edu.ec/jgcampov/files/2011/01/Imagen6.jpg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75122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/>
              <a:t>Web colaborativa </a:t>
            </a:r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2" y="2208002"/>
            <a:ext cx="3988470" cy="298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15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la </a:t>
            </a:r>
            <a:r>
              <a:rPr lang="es-MX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colaborativa 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27584" y="2564904"/>
            <a:ext cx="7704856" cy="20621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Algunas de las herramientas de la Web colaborativa son muy conocidas, como lo es Skype y Facebook. Ambos permiten compartir información.</a:t>
            </a:r>
          </a:p>
        </p:txBody>
      </p:sp>
    </p:spTree>
    <p:extLst>
      <p:ext uri="{BB962C8B-B14F-4D97-AF65-F5344CB8AC3E}">
        <p14:creationId xmlns:p14="http://schemas.microsoft.com/office/powerpoint/2010/main" val="19166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859" y="2060848"/>
            <a:ext cx="6619875" cy="407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la </a:t>
            </a: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colaborativa </a:t>
            </a:r>
          </a:p>
        </p:txBody>
      </p:sp>
    </p:spTree>
    <p:extLst>
      <p:ext uri="{BB962C8B-B14F-4D97-AF65-F5344CB8AC3E}">
        <p14:creationId xmlns:p14="http://schemas.microsoft.com/office/powerpoint/2010/main" val="11632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Aplicación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las tecnologías emergentes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10669" y="2238450"/>
            <a:ext cx="4572000" cy="35394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+mj-lt"/>
              </a:rPr>
              <a:t>Las tecnologías emergentes se desarrollan siguiendo una serie de pasos, que se enlistan a continuación, con el objeto de explotar el uso de las herramientas </a:t>
            </a:r>
          </a:p>
        </p:txBody>
      </p:sp>
      <p:pic>
        <p:nvPicPr>
          <p:cNvPr id="27650" name="Picture 2" descr="C:\Users\UAEM\AppData\Local\Microsoft\Windows\Temporary Internet Files\Content.IE5\RJZ5JBKN\footsteps-98468_960_72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20888"/>
            <a:ext cx="2457132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88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Aplicación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las tecnologías emergentes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120680" cy="47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71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1631697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err="1"/>
              <a:t>Levicoy</a:t>
            </a:r>
            <a:r>
              <a:rPr lang="es-MX" sz="2400" dirty="0"/>
              <a:t>, D. D. (2013). TIC en Educación Superior: Ventajas y desventajas. Revista educación y tecnología, (4), 44-50. </a:t>
            </a:r>
          </a:p>
          <a:p>
            <a:pPr algn="just"/>
            <a:r>
              <a:rPr lang="es-MX" sz="2400" dirty="0"/>
              <a:t>Díaz Barriga, F. (2010). Integración de las TIC en el currículo y la enseñanza para promover la calidad educativa y la innovación. Pensamiento Iberoamericano, 7, 129-149.</a:t>
            </a:r>
          </a:p>
          <a:p>
            <a:pPr algn="just"/>
            <a:r>
              <a:rPr lang="es-MX" sz="2400" dirty="0" err="1"/>
              <a:t>Barberà</a:t>
            </a:r>
            <a:r>
              <a:rPr lang="es-MX" sz="2400" dirty="0"/>
              <a:t>, E.; </a:t>
            </a:r>
            <a:r>
              <a:rPr lang="es-MX" sz="2400" dirty="0" err="1"/>
              <a:t>Mauri</a:t>
            </a:r>
            <a:r>
              <a:rPr lang="es-MX" sz="2400" dirty="0"/>
              <a:t>, T. y </a:t>
            </a:r>
            <a:r>
              <a:rPr lang="es-MX" sz="2400" dirty="0" err="1"/>
              <a:t>Onrubia</a:t>
            </a:r>
            <a:r>
              <a:rPr lang="es-MX" sz="2400" dirty="0"/>
              <a:t>, J. (coordinadores). (2015. Cómo valorar la calidad de la enseñanza basada en las TIC. Pautas e instrumentos de análisis. Serie Tecnologías de la información y de la comunicación. Colección Crítica y Fundamentos. Barcelona, España: Grao.</a:t>
            </a:r>
          </a:p>
          <a:p>
            <a:pPr algn="just"/>
            <a:r>
              <a:rPr lang="es-MX" sz="2400" dirty="0" err="1"/>
              <a:t>Gisbert</a:t>
            </a:r>
            <a:r>
              <a:rPr lang="es-MX" sz="2400" dirty="0"/>
              <a:t>, M., &amp; Esteve, F. (2014). Digital </a:t>
            </a:r>
            <a:r>
              <a:rPr lang="es-MX" sz="2400" dirty="0" err="1"/>
              <a:t>learners</a:t>
            </a:r>
            <a:r>
              <a:rPr lang="es-MX" sz="2400" dirty="0"/>
              <a:t>: la competencia digital de los estudiantes universitarios. La cuestión universitaria, 7(2011), 48-59.</a:t>
            </a:r>
          </a:p>
        </p:txBody>
      </p:sp>
    </p:spTree>
    <p:extLst>
      <p:ext uri="{BB962C8B-B14F-4D97-AF65-F5344CB8AC3E}">
        <p14:creationId xmlns:p14="http://schemas.microsoft.com/office/powerpoint/2010/main" val="309550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Guión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Explicativo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1550397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El material esta diseñado para se utilizado en la </a:t>
            </a:r>
            <a:r>
              <a:rPr lang="es-MX" sz="2400" b="1" dirty="0" smtClean="0"/>
              <a:t>sexta unidad </a:t>
            </a:r>
            <a:r>
              <a:rPr lang="es-MX" sz="2400" b="1" dirty="0"/>
              <a:t>de competencia.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/>
              <a:t>Es necesario que los alumnos realicen una investigación previa de los temas que se trataran en la sesión.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/>
              <a:t>El desarrollo de la clase es con la exposición del profesor, el cual pondrá ejemplos de cada uno de los temas para que al alumno le quede lo más claro posible.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/>
              <a:t>Se dejaran actividades como la realización de ensayos, mapas conceptuales y discusiones grupales</a:t>
            </a:r>
            <a:r>
              <a:rPr lang="es-MX" sz="2400" dirty="0"/>
              <a:t>  </a:t>
            </a:r>
          </a:p>
          <a:p>
            <a:pPr algn="just"/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Nota. Las imágenes que no tienen fuente, fueron tomadas de las imágenes prediseñadas de </a:t>
            </a:r>
            <a:r>
              <a:rPr lang="es-MX" sz="2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6417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79512" y="188640"/>
            <a:ext cx="8856984" cy="64087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Unidad de competencia VI</a:t>
            </a:r>
            <a:b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Tecnologías Emergentes (TE)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lvl="0"/>
            <a:r>
              <a:rPr lang="es-MX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Conocer </a:t>
            </a:r>
            <a:r>
              <a:rPr lang="es-MX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conceptos básicos de las </a:t>
            </a:r>
            <a:r>
              <a:rPr lang="es-MX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tecnologías emergentes y </a:t>
            </a:r>
            <a:r>
              <a:rPr lang="es-MX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herramientas asociadas a ellas</a:t>
            </a:r>
            <a: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/>
            </a:r>
            <a:b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</a:br>
            <a: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/>
            </a:r>
            <a:b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</a:br>
            <a:endParaRPr kumimoji="0" lang="es-MX" sz="36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594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700808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+mj-lt"/>
              </a:rPr>
              <a:t>La utilidad de las Tecnologías de la Información y la Comunicación (TIC) como herramientas pedagógicas han sido ampliamente estudiadas, en donde surge la necesidad de una planificación didáctica para que se conviertan en recursos de mejora para la calidad educativa. </a:t>
            </a:r>
          </a:p>
        </p:txBody>
      </p:sp>
      <p:pic>
        <p:nvPicPr>
          <p:cNvPr id="3074" name="Picture 2" descr="C:\Users\UAEM\AppData\Local\Microsoft\Windows\Temporary Internet Files\Content.IE5\IQPXJT62\herramientas_emprendedo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279" y="4941168"/>
            <a:ext cx="3983683" cy="145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AEM\AppData\Local\Microsoft\Windows\Temporary Internet Files\Content.IE5\G2QSLZPQ\tic-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47796"/>
            <a:ext cx="2664296" cy="18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00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 w="571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274838"/>
            <a:ext cx="42484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+mj-lt"/>
              </a:rPr>
              <a:t>Las </a:t>
            </a:r>
            <a:r>
              <a:rPr lang="es-MX" sz="3200" dirty="0" smtClean="0">
                <a:latin typeface="+mj-lt"/>
              </a:rPr>
              <a:t>TE son </a:t>
            </a:r>
            <a:r>
              <a:rPr lang="es-MX" sz="3200" dirty="0">
                <a:latin typeface="+mj-lt"/>
              </a:rPr>
              <a:t>nuevas creaciones, es decir, innovaciones científicas que </a:t>
            </a:r>
            <a:r>
              <a:rPr lang="es-MX" sz="3200" dirty="0" smtClean="0">
                <a:latin typeface="+mj-lt"/>
              </a:rPr>
              <a:t>permite </a:t>
            </a:r>
            <a:r>
              <a:rPr lang="es-MX" sz="3200" dirty="0">
                <a:latin typeface="+mj-lt"/>
              </a:rPr>
              <a:t>el uso de las tecnologías existentes mezcladas con las </a:t>
            </a:r>
            <a:r>
              <a:rPr lang="es-MX" sz="3200" dirty="0" smtClean="0">
                <a:latin typeface="+mj-lt"/>
              </a:rPr>
              <a:t>nuevas</a:t>
            </a:r>
            <a:r>
              <a:rPr lang="es-MX" sz="3200" dirty="0">
                <a:latin typeface="+mj-lt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9055">
            <a:off x="5074573" y="3284984"/>
            <a:ext cx="353994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2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148064" y="2061423"/>
            <a:ext cx="35638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+mj-lt"/>
              </a:rPr>
              <a:t>Estas tecnologías fueron creadas como apoyo a las actividades diarias del ser humano aprovechando el avance actual de la </a:t>
            </a:r>
            <a:r>
              <a:rPr lang="es-MX" sz="3200" dirty="0" smtClean="0">
                <a:latin typeface="+mj-lt"/>
              </a:rPr>
              <a:t>tecnología. </a:t>
            </a:r>
            <a:endParaRPr lang="es-MX" sz="3200" dirty="0">
              <a:latin typeface="+mj-lt"/>
            </a:endParaRPr>
          </a:p>
        </p:txBody>
      </p:sp>
      <p:pic>
        <p:nvPicPr>
          <p:cNvPr id="5123" name="Picture 3" descr="C:\Users\UAEM\AppData\Local\Microsoft\Windows\Temporary Internet Files\Content.IE5\G2QSLZPQ\mentoring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93504"/>
            <a:ext cx="4298974" cy="281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65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Herramientas de las tecnologías emergentes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727375925"/>
              </p:ext>
            </p:extLst>
          </p:nvPr>
        </p:nvGraphicFramePr>
        <p:xfrm>
          <a:off x="107504" y="1844824"/>
          <a:ext cx="885698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27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/>
              <a:t>Cómputo en la nube 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380312" cy="369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385392" y="5911337"/>
            <a:ext cx="62646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smtClean="0"/>
              <a:t>http://blog.derecho-informatico.org/wp-content/uploads/2011/09/Definici%C3%B3n-legal-de-C%C3%B3mputo-en-la-NUbe.png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373254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550</Words>
  <Application>Microsoft Office PowerPoint</Application>
  <PresentationFormat>Presentación en pantalla (4:3)</PresentationFormat>
  <Paragraphs>92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39" baseType="lpstr"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Introducción</vt:lpstr>
      <vt:lpstr>Introducción</vt:lpstr>
      <vt:lpstr>Herramientas de las tecnologías emergentes</vt:lpstr>
      <vt:lpstr>Cómputo en la nube </vt:lpstr>
      <vt:lpstr>Ejemplos de Cómputo en la Nube</vt:lpstr>
      <vt:lpstr>Aplicaciones   de Google (ofimática)</vt:lpstr>
      <vt:lpstr>Dropbox </vt:lpstr>
      <vt:lpstr> ICloud de Apple  </vt:lpstr>
      <vt:lpstr> Mega, Copy, Box y MediaFire  </vt:lpstr>
      <vt:lpstr> Amazon WebServices  </vt:lpstr>
      <vt:lpstr> Google Cloud Platform  </vt:lpstr>
      <vt:lpstr>Windows Azure</vt:lpstr>
      <vt:lpstr> Dataprius  </vt:lpstr>
      <vt:lpstr>Inteligencia colectiva </vt:lpstr>
      <vt:lpstr>Ejemplos de Inteligencia colectiva </vt:lpstr>
      <vt:lpstr>Google </vt:lpstr>
      <vt:lpstr> Wikipedia  </vt:lpstr>
      <vt:lpstr> YouTube  </vt:lpstr>
      <vt:lpstr> Pinterest  </vt:lpstr>
      <vt:lpstr>Canvas</vt:lpstr>
      <vt:lpstr>Mashup de datos </vt:lpstr>
      <vt:lpstr>Ejemplos de Mashup </vt:lpstr>
      <vt:lpstr> Squidoo  </vt:lpstr>
      <vt:lpstr> Tagzania  </vt:lpstr>
      <vt:lpstr> Maps de Pixagogo  </vt:lpstr>
      <vt:lpstr>Web colaborativa </vt:lpstr>
      <vt:lpstr>Ejemplos de la Web colaborativa </vt:lpstr>
      <vt:lpstr>Ejemplos de la Web colaborativa </vt:lpstr>
      <vt:lpstr>Aplicación de las tecnologías emergentes </vt:lpstr>
      <vt:lpstr>Aplicación de las tecnologías emergentes </vt:lpstr>
      <vt:lpstr>Referencias</vt:lpstr>
      <vt:lpstr>Guión Explicativo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CUUAEMVM</dc:creator>
  <cp:lastModifiedBy>CUUAEMVM</cp:lastModifiedBy>
  <cp:revision>24</cp:revision>
  <dcterms:created xsi:type="dcterms:W3CDTF">2019-10-01T00:10:05Z</dcterms:created>
  <dcterms:modified xsi:type="dcterms:W3CDTF">2019-10-01T02:57:24Z</dcterms:modified>
</cp:coreProperties>
</file>