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307" r:id="rId3"/>
    <p:sldId id="308" r:id="rId4"/>
    <p:sldId id="309" r:id="rId5"/>
    <p:sldId id="310" r:id="rId6"/>
    <p:sldId id="311" r:id="rId7"/>
    <p:sldId id="312" r:id="rId8"/>
    <p:sldId id="313" r:id="rId9"/>
    <p:sldId id="259" r:id="rId10"/>
    <p:sldId id="260" r:id="rId11"/>
    <p:sldId id="261" r:id="rId12"/>
    <p:sldId id="263" r:id="rId13"/>
    <p:sldId id="266" r:id="rId14"/>
    <p:sldId id="267" r:id="rId15"/>
    <p:sldId id="268" r:id="rId16"/>
    <p:sldId id="269" r:id="rId17"/>
    <p:sldId id="272" r:id="rId18"/>
    <p:sldId id="273" r:id="rId19"/>
    <p:sldId id="274" r:id="rId20"/>
    <p:sldId id="275" r:id="rId21"/>
    <p:sldId id="276" r:id="rId22"/>
    <p:sldId id="277" r:id="rId23"/>
    <p:sldId id="281" r:id="rId24"/>
    <p:sldId id="278" r:id="rId25"/>
    <p:sldId id="279" r:id="rId26"/>
    <p:sldId id="264" r:id="rId27"/>
    <p:sldId id="282" r:id="rId28"/>
    <p:sldId id="287" r:id="rId29"/>
    <p:sldId id="285" r:id="rId30"/>
    <p:sldId id="286" r:id="rId31"/>
    <p:sldId id="283" r:id="rId32"/>
    <p:sldId id="298" r:id="rId33"/>
    <p:sldId id="299" r:id="rId34"/>
    <p:sldId id="306" r:id="rId35"/>
    <p:sldId id="300" r:id="rId36"/>
    <p:sldId id="301" r:id="rId37"/>
    <p:sldId id="302" r:id="rId38"/>
    <p:sldId id="303" r:id="rId39"/>
    <p:sldId id="304" r:id="rId40"/>
    <p:sldId id="305" r:id="rId41"/>
    <p:sldId id="294" r:id="rId42"/>
    <p:sldId id="292" r:id="rId4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ECC7FD-94CD-47C5-AA37-20A176ED0183}" type="doc">
      <dgm:prSet loTypeId="urn:microsoft.com/office/officeart/2005/8/layout/chevron2" loCatId="list" qsTypeId="urn:microsoft.com/office/officeart/2005/8/quickstyle/simple3" qsCatId="simple" csTypeId="urn:microsoft.com/office/officeart/2005/8/colors/colorful1" csCatId="colorful" phldr="1"/>
      <dgm:spPr/>
      <dgm:t>
        <a:bodyPr/>
        <a:lstStyle/>
        <a:p>
          <a:endParaRPr lang="es-MX"/>
        </a:p>
      </dgm:t>
    </dgm:pt>
    <dgm:pt modelId="{FD777261-5031-42E1-9391-99D7AE8129DF}">
      <dgm:prSet phldrT="[Texto]"/>
      <dgm:spPr/>
      <dgm:t>
        <a:bodyPr/>
        <a:lstStyle/>
        <a:p>
          <a:r>
            <a:rPr lang="es-MX" dirty="0"/>
            <a:t>Unidad1</a:t>
          </a:r>
        </a:p>
      </dgm:t>
    </dgm:pt>
    <dgm:pt modelId="{E3007BFA-3BB9-49D5-A243-6FF1C0AC3053}" type="parTrans" cxnId="{5B460896-1F8C-4FAF-86EF-BC9245A91D59}">
      <dgm:prSet/>
      <dgm:spPr/>
      <dgm:t>
        <a:bodyPr/>
        <a:lstStyle/>
        <a:p>
          <a:endParaRPr lang="es-MX"/>
        </a:p>
      </dgm:t>
    </dgm:pt>
    <dgm:pt modelId="{C561DB75-06B8-4681-80F8-466911C4DD7B}" type="sibTrans" cxnId="{5B460896-1F8C-4FAF-86EF-BC9245A91D59}">
      <dgm:prSet/>
      <dgm:spPr/>
      <dgm:t>
        <a:bodyPr/>
        <a:lstStyle/>
        <a:p>
          <a:endParaRPr lang="es-MX"/>
        </a:p>
      </dgm:t>
    </dgm:pt>
    <dgm:pt modelId="{BF7F21BF-0ED3-46BB-BEEA-6BB5566E0154}">
      <dgm:prSet phldrT="[Texto]"/>
      <dgm:spPr/>
      <dgm:t>
        <a:bodyPr/>
        <a:lstStyle/>
        <a:p>
          <a:r>
            <a:rPr lang="es-MX" dirty="0"/>
            <a:t>Introducción, Arquitecturas y metodologías para la construcción del </a:t>
          </a:r>
          <a:r>
            <a:rPr lang="es-MX" dirty="0" err="1"/>
            <a:t>Sw</a:t>
          </a:r>
          <a:r>
            <a:rPr lang="es-MX" dirty="0"/>
            <a:t>.</a:t>
          </a:r>
        </a:p>
      </dgm:t>
    </dgm:pt>
    <dgm:pt modelId="{7A7BFEA8-3457-46DA-ADA7-9849FAB6126F}" type="parTrans" cxnId="{630744D5-CD6F-4FFD-BF6C-6181AF023A9B}">
      <dgm:prSet/>
      <dgm:spPr/>
      <dgm:t>
        <a:bodyPr/>
        <a:lstStyle/>
        <a:p>
          <a:endParaRPr lang="es-MX"/>
        </a:p>
      </dgm:t>
    </dgm:pt>
    <dgm:pt modelId="{755A2D61-B592-4602-8F3A-51C993BD5BFC}" type="sibTrans" cxnId="{630744D5-CD6F-4FFD-BF6C-6181AF023A9B}">
      <dgm:prSet/>
      <dgm:spPr/>
      <dgm:t>
        <a:bodyPr/>
        <a:lstStyle/>
        <a:p>
          <a:endParaRPr lang="es-MX"/>
        </a:p>
      </dgm:t>
    </dgm:pt>
    <dgm:pt modelId="{E7122999-9EDA-4C6F-B1A1-5C1B58ACB58C}">
      <dgm:prSet phldrT="[Texto]"/>
      <dgm:spPr/>
      <dgm:t>
        <a:bodyPr/>
        <a:lstStyle/>
        <a:p>
          <a:r>
            <a:rPr lang="es-MX" dirty="0"/>
            <a:t>Unidad 2</a:t>
          </a:r>
        </a:p>
      </dgm:t>
    </dgm:pt>
    <dgm:pt modelId="{B72E1BAD-CE64-4AD0-ACF8-679FC7228E54}" type="parTrans" cxnId="{2D378C8C-3FBE-45E4-B5CD-78A6910A7772}">
      <dgm:prSet/>
      <dgm:spPr/>
      <dgm:t>
        <a:bodyPr/>
        <a:lstStyle/>
        <a:p>
          <a:endParaRPr lang="es-MX"/>
        </a:p>
      </dgm:t>
    </dgm:pt>
    <dgm:pt modelId="{56CB96F0-C5E6-441A-8B02-0A86B545BCCC}" type="sibTrans" cxnId="{2D378C8C-3FBE-45E4-B5CD-78A6910A7772}">
      <dgm:prSet/>
      <dgm:spPr/>
      <dgm:t>
        <a:bodyPr/>
        <a:lstStyle/>
        <a:p>
          <a:endParaRPr lang="es-MX"/>
        </a:p>
      </dgm:t>
    </dgm:pt>
    <dgm:pt modelId="{ABD8E125-C95E-48D6-89B3-80C98E772053}">
      <dgm:prSet phldrT="[Texto]"/>
      <dgm:spPr/>
      <dgm:t>
        <a:bodyPr/>
        <a:lstStyle/>
        <a:p>
          <a:endParaRPr lang="es-MX" sz="2100" dirty="0"/>
        </a:p>
      </dgm:t>
    </dgm:pt>
    <dgm:pt modelId="{A70BA651-77B9-494D-9B86-69BEED18AD68}" type="parTrans" cxnId="{F509680A-FFCC-454F-9C89-FFB44B78DD20}">
      <dgm:prSet/>
      <dgm:spPr/>
      <dgm:t>
        <a:bodyPr/>
        <a:lstStyle/>
        <a:p>
          <a:endParaRPr lang="es-MX"/>
        </a:p>
      </dgm:t>
    </dgm:pt>
    <dgm:pt modelId="{18376975-91B7-4E01-B0E5-17C5AF042EA4}" type="sibTrans" cxnId="{F509680A-FFCC-454F-9C89-FFB44B78DD20}">
      <dgm:prSet/>
      <dgm:spPr/>
      <dgm:t>
        <a:bodyPr/>
        <a:lstStyle/>
        <a:p>
          <a:endParaRPr lang="es-MX"/>
        </a:p>
      </dgm:t>
    </dgm:pt>
    <dgm:pt modelId="{E7AA6FF7-9852-4944-9C09-091628A6D463}">
      <dgm:prSet phldrT="[Texto]"/>
      <dgm:spPr/>
      <dgm:t>
        <a:bodyPr/>
        <a:lstStyle/>
        <a:p>
          <a:r>
            <a:rPr lang="es-MX" dirty="0"/>
            <a:t>Unidad 3</a:t>
          </a:r>
        </a:p>
      </dgm:t>
    </dgm:pt>
    <dgm:pt modelId="{96AC9AA7-7095-4EE0-9B08-B57F980F7DD2}" type="parTrans" cxnId="{71EE406A-1D11-420A-8B72-69B3B5324120}">
      <dgm:prSet/>
      <dgm:spPr/>
      <dgm:t>
        <a:bodyPr/>
        <a:lstStyle/>
        <a:p>
          <a:endParaRPr lang="es-MX"/>
        </a:p>
      </dgm:t>
    </dgm:pt>
    <dgm:pt modelId="{8EB2CA1F-B32A-4DEF-A287-972B04D8D369}" type="sibTrans" cxnId="{71EE406A-1D11-420A-8B72-69B3B5324120}">
      <dgm:prSet/>
      <dgm:spPr/>
      <dgm:t>
        <a:bodyPr/>
        <a:lstStyle/>
        <a:p>
          <a:endParaRPr lang="es-MX"/>
        </a:p>
      </dgm:t>
    </dgm:pt>
    <dgm:pt modelId="{E8D82DF2-58E8-42F2-BC88-297F54CBED1A}">
      <dgm:prSet phldrT="[Texto]" custT="1"/>
      <dgm:spPr/>
      <dgm:t>
        <a:bodyPr/>
        <a:lstStyle/>
        <a:p>
          <a:r>
            <a:rPr lang="es-MX" sz="2800" dirty="0"/>
            <a:t>Planeación de proyectos de </a:t>
          </a:r>
          <a:r>
            <a:rPr lang="es-MX" sz="2800" dirty="0" err="1"/>
            <a:t>Sw</a:t>
          </a:r>
          <a:r>
            <a:rPr lang="es-MX" sz="2800" dirty="0"/>
            <a:t>.</a:t>
          </a:r>
          <a:r>
            <a:rPr lang="es-MX" sz="2100" dirty="0"/>
            <a:t> </a:t>
          </a:r>
        </a:p>
      </dgm:t>
    </dgm:pt>
    <dgm:pt modelId="{4C35C19A-E326-4732-AF2A-97F4179C4446}" type="parTrans" cxnId="{CCC8FFAC-CFA7-4DB5-95AE-35662B141233}">
      <dgm:prSet/>
      <dgm:spPr/>
      <dgm:t>
        <a:bodyPr/>
        <a:lstStyle/>
        <a:p>
          <a:endParaRPr lang="es-MX"/>
        </a:p>
      </dgm:t>
    </dgm:pt>
    <dgm:pt modelId="{47C77208-A4D9-41E9-81A8-60B13D56EB99}" type="sibTrans" cxnId="{CCC8FFAC-CFA7-4DB5-95AE-35662B141233}">
      <dgm:prSet/>
      <dgm:spPr/>
      <dgm:t>
        <a:bodyPr/>
        <a:lstStyle/>
        <a:p>
          <a:endParaRPr lang="es-MX"/>
        </a:p>
      </dgm:t>
    </dgm:pt>
    <dgm:pt modelId="{7D84A639-3FB4-44B7-899A-D399B4C30F3F}">
      <dgm:prSet custT="1"/>
      <dgm:spPr/>
      <dgm:t>
        <a:bodyPr/>
        <a:lstStyle/>
        <a:p>
          <a:r>
            <a:rPr lang="es-MX" sz="2400" dirty="0"/>
            <a:t>Gestión de proyectos de </a:t>
          </a:r>
          <a:r>
            <a:rPr lang="es-MX" sz="2400" dirty="0" err="1"/>
            <a:t>Sw</a:t>
          </a:r>
          <a:r>
            <a:rPr lang="es-MX" sz="2400" dirty="0"/>
            <a:t>. Aplicará los conceptos sobre gestión de proyectos al iniciar la planeación de un proyecto de </a:t>
          </a:r>
          <a:r>
            <a:rPr lang="es-MX" sz="2400" dirty="0" err="1"/>
            <a:t>sw</a:t>
          </a:r>
          <a:r>
            <a:rPr lang="es-MX" sz="2400" dirty="0"/>
            <a:t>.</a:t>
          </a:r>
        </a:p>
      </dgm:t>
    </dgm:pt>
    <dgm:pt modelId="{01FBF19B-18B3-4601-885E-514D4F7F21B7}" type="parTrans" cxnId="{6E9EE609-B08E-4F13-92E8-F6EA8F1522A5}">
      <dgm:prSet/>
      <dgm:spPr/>
      <dgm:t>
        <a:bodyPr/>
        <a:lstStyle/>
        <a:p>
          <a:endParaRPr lang="es-MX"/>
        </a:p>
      </dgm:t>
    </dgm:pt>
    <dgm:pt modelId="{CD4ECAB5-97EC-4D5F-B344-FF95E7BB4C29}" type="sibTrans" cxnId="{6E9EE609-B08E-4F13-92E8-F6EA8F1522A5}">
      <dgm:prSet/>
      <dgm:spPr/>
      <dgm:t>
        <a:bodyPr/>
        <a:lstStyle/>
        <a:p>
          <a:endParaRPr lang="es-MX"/>
        </a:p>
      </dgm:t>
    </dgm:pt>
    <dgm:pt modelId="{41015E97-0E2E-45BD-A764-4C5176F256F6}" type="pres">
      <dgm:prSet presAssocID="{78ECC7FD-94CD-47C5-AA37-20A176ED0183}" presName="linearFlow" presStyleCnt="0">
        <dgm:presLayoutVars>
          <dgm:dir/>
          <dgm:animLvl val="lvl"/>
          <dgm:resizeHandles val="exact"/>
        </dgm:presLayoutVars>
      </dgm:prSet>
      <dgm:spPr/>
    </dgm:pt>
    <dgm:pt modelId="{0DEA89B6-148C-47D6-9AD8-DAAB75E557B6}" type="pres">
      <dgm:prSet presAssocID="{FD777261-5031-42E1-9391-99D7AE8129DF}" presName="composite" presStyleCnt="0"/>
      <dgm:spPr/>
    </dgm:pt>
    <dgm:pt modelId="{467B0E0E-3F36-4226-B67F-F4F38010168D}" type="pres">
      <dgm:prSet presAssocID="{FD777261-5031-42E1-9391-99D7AE8129DF}" presName="parentText" presStyleLbl="alignNode1" presStyleIdx="0" presStyleCnt="3">
        <dgm:presLayoutVars>
          <dgm:chMax val="1"/>
          <dgm:bulletEnabled val="1"/>
        </dgm:presLayoutVars>
      </dgm:prSet>
      <dgm:spPr/>
    </dgm:pt>
    <dgm:pt modelId="{DAC6DD62-4E1A-4A23-8E5B-30E65CDCF0DD}" type="pres">
      <dgm:prSet presAssocID="{FD777261-5031-42E1-9391-99D7AE8129DF}" presName="descendantText" presStyleLbl="alignAcc1" presStyleIdx="0" presStyleCnt="3">
        <dgm:presLayoutVars>
          <dgm:bulletEnabled val="1"/>
        </dgm:presLayoutVars>
      </dgm:prSet>
      <dgm:spPr/>
    </dgm:pt>
    <dgm:pt modelId="{B45A0964-573A-4D24-893A-796AB0832B36}" type="pres">
      <dgm:prSet presAssocID="{C561DB75-06B8-4681-80F8-466911C4DD7B}" presName="sp" presStyleCnt="0"/>
      <dgm:spPr/>
    </dgm:pt>
    <dgm:pt modelId="{73FAE620-F43C-4A5F-B0AC-9FFB1009D4C7}" type="pres">
      <dgm:prSet presAssocID="{E7122999-9EDA-4C6F-B1A1-5C1B58ACB58C}" presName="composite" presStyleCnt="0"/>
      <dgm:spPr/>
    </dgm:pt>
    <dgm:pt modelId="{C6EB9F6C-80FE-4ADA-847C-B48A5361A584}" type="pres">
      <dgm:prSet presAssocID="{E7122999-9EDA-4C6F-B1A1-5C1B58ACB58C}" presName="parentText" presStyleLbl="alignNode1" presStyleIdx="1" presStyleCnt="3">
        <dgm:presLayoutVars>
          <dgm:chMax val="1"/>
          <dgm:bulletEnabled val="1"/>
        </dgm:presLayoutVars>
      </dgm:prSet>
      <dgm:spPr/>
    </dgm:pt>
    <dgm:pt modelId="{7ABD44E8-16EF-4170-A9F0-2FEC8D7AC503}" type="pres">
      <dgm:prSet presAssocID="{E7122999-9EDA-4C6F-B1A1-5C1B58ACB58C}" presName="descendantText" presStyleLbl="alignAcc1" presStyleIdx="1" presStyleCnt="3" custScaleY="128359">
        <dgm:presLayoutVars>
          <dgm:bulletEnabled val="1"/>
        </dgm:presLayoutVars>
      </dgm:prSet>
      <dgm:spPr/>
    </dgm:pt>
    <dgm:pt modelId="{F62A04B2-81BA-447C-905A-3809C930BB7D}" type="pres">
      <dgm:prSet presAssocID="{56CB96F0-C5E6-441A-8B02-0A86B545BCCC}" presName="sp" presStyleCnt="0"/>
      <dgm:spPr/>
    </dgm:pt>
    <dgm:pt modelId="{94BB3872-498D-402A-85A1-8357A4DD23D7}" type="pres">
      <dgm:prSet presAssocID="{E7AA6FF7-9852-4944-9C09-091628A6D463}" presName="composite" presStyleCnt="0"/>
      <dgm:spPr/>
    </dgm:pt>
    <dgm:pt modelId="{F87E46C7-AAF3-4BA6-A68C-3FCB1C8352E2}" type="pres">
      <dgm:prSet presAssocID="{E7AA6FF7-9852-4944-9C09-091628A6D463}" presName="parentText" presStyleLbl="alignNode1" presStyleIdx="2" presStyleCnt="3">
        <dgm:presLayoutVars>
          <dgm:chMax val="1"/>
          <dgm:bulletEnabled val="1"/>
        </dgm:presLayoutVars>
      </dgm:prSet>
      <dgm:spPr/>
    </dgm:pt>
    <dgm:pt modelId="{C2A510A4-02BD-4279-9234-19FFFB05EA6D}" type="pres">
      <dgm:prSet presAssocID="{E7AA6FF7-9852-4944-9C09-091628A6D463}" presName="descendantText" presStyleLbl="alignAcc1" presStyleIdx="2" presStyleCnt="3">
        <dgm:presLayoutVars>
          <dgm:bulletEnabled val="1"/>
        </dgm:presLayoutVars>
      </dgm:prSet>
      <dgm:spPr/>
    </dgm:pt>
  </dgm:ptLst>
  <dgm:cxnLst>
    <dgm:cxn modelId="{6E9EE609-B08E-4F13-92E8-F6EA8F1522A5}" srcId="{E7122999-9EDA-4C6F-B1A1-5C1B58ACB58C}" destId="{7D84A639-3FB4-44B7-899A-D399B4C30F3F}" srcOrd="1" destOrd="0" parTransId="{01FBF19B-18B3-4601-885E-514D4F7F21B7}" sibTransId="{CD4ECAB5-97EC-4D5F-B344-FF95E7BB4C29}"/>
    <dgm:cxn modelId="{F509680A-FFCC-454F-9C89-FFB44B78DD20}" srcId="{E7122999-9EDA-4C6F-B1A1-5C1B58ACB58C}" destId="{ABD8E125-C95E-48D6-89B3-80C98E772053}" srcOrd="0" destOrd="0" parTransId="{A70BA651-77B9-494D-9B86-69BEED18AD68}" sibTransId="{18376975-91B7-4E01-B0E5-17C5AF042EA4}"/>
    <dgm:cxn modelId="{D743BF1E-1342-4F8B-A1EA-F33F3F34403D}" type="presOf" srcId="{7D84A639-3FB4-44B7-899A-D399B4C30F3F}" destId="{7ABD44E8-16EF-4170-A9F0-2FEC8D7AC503}" srcOrd="0" destOrd="1" presId="urn:microsoft.com/office/officeart/2005/8/layout/chevron2"/>
    <dgm:cxn modelId="{AC40E930-215B-46CB-8DE5-349BF3D31DA0}" type="presOf" srcId="{78ECC7FD-94CD-47C5-AA37-20A176ED0183}" destId="{41015E97-0E2E-45BD-A764-4C5176F256F6}" srcOrd="0" destOrd="0" presId="urn:microsoft.com/office/officeart/2005/8/layout/chevron2"/>
    <dgm:cxn modelId="{7A2F6331-8A7A-46D7-8DD8-72AADBAD0C59}" type="presOf" srcId="{BF7F21BF-0ED3-46BB-BEEA-6BB5566E0154}" destId="{DAC6DD62-4E1A-4A23-8E5B-30E65CDCF0DD}" srcOrd="0" destOrd="0" presId="urn:microsoft.com/office/officeart/2005/8/layout/chevron2"/>
    <dgm:cxn modelId="{71EE406A-1D11-420A-8B72-69B3B5324120}" srcId="{78ECC7FD-94CD-47C5-AA37-20A176ED0183}" destId="{E7AA6FF7-9852-4944-9C09-091628A6D463}" srcOrd="2" destOrd="0" parTransId="{96AC9AA7-7095-4EE0-9B08-B57F980F7DD2}" sibTransId="{8EB2CA1F-B32A-4DEF-A287-972B04D8D369}"/>
    <dgm:cxn modelId="{472DD176-2446-48D3-95B8-A1BD76695C0C}" type="presOf" srcId="{E7AA6FF7-9852-4944-9C09-091628A6D463}" destId="{F87E46C7-AAF3-4BA6-A68C-3FCB1C8352E2}" srcOrd="0" destOrd="0" presId="urn:microsoft.com/office/officeart/2005/8/layout/chevron2"/>
    <dgm:cxn modelId="{2D378C8C-3FBE-45E4-B5CD-78A6910A7772}" srcId="{78ECC7FD-94CD-47C5-AA37-20A176ED0183}" destId="{E7122999-9EDA-4C6F-B1A1-5C1B58ACB58C}" srcOrd="1" destOrd="0" parTransId="{B72E1BAD-CE64-4AD0-ACF8-679FC7228E54}" sibTransId="{56CB96F0-C5E6-441A-8B02-0A86B545BCCC}"/>
    <dgm:cxn modelId="{5B460896-1F8C-4FAF-86EF-BC9245A91D59}" srcId="{78ECC7FD-94CD-47C5-AA37-20A176ED0183}" destId="{FD777261-5031-42E1-9391-99D7AE8129DF}" srcOrd="0" destOrd="0" parTransId="{E3007BFA-3BB9-49D5-A243-6FF1C0AC3053}" sibTransId="{C561DB75-06B8-4681-80F8-466911C4DD7B}"/>
    <dgm:cxn modelId="{C832F4A6-0274-47A6-8F72-0F49BF11C002}" type="presOf" srcId="{FD777261-5031-42E1-9391-99D7AE8129DF}" destId="{467B0E0E-3F36-4226-B67F-F4F38010168D}" srcOrd="0" destOrd="0" presId="urn:microsoft.com/office/officeart/2005/8/layout/chevron2"/>
    <dgm:cxn modelId="{CCC8FFAC-CFA7-4DB5-95AE-35662B141233}" srcId="{E7AA6FF7-9852-4944-9C09-091628A6D463}" destId="{E8D82DF2-58E8-42F2-BC88-297F54CBED1A}" srcOrd="0" destOrd="0" parTransId="{4C35C19A-E326-4732-AF2A-97F4179C4446}" sibTransId="{47C77208-A4D9-41E9-81A8-60B13D56EB99}"/>
    <dgm:cxn modelId="{42C338D3-01A9-4D0F-97BA-765A12090BD8}" type="presOf" srcId="{ABD8E125-C95E-48D6-89B3-80C98E772053}" destId="{7ABD44E8-16EF-4170-A9F0-2FEC8D7AC503}" srcOrd="0" destOrd="0" presId="urn:microsoft.com/office/officeart/2005/8/layout/chevron2"/>
    <dgm:cxn modelId="{630744D5-CD6F-4FFD-BF6C-6181AF023A9B}" srcId="{FD777261-5031-42E1-9391-99D7AE8129DF}" destId="{BF7F21BF-0ED3-46BB-BEEA-6BB5566E0154}" srcOrd="0" destOrd="0" parTransId="{7A7BFEA8-3457-46DA-ADA7-9849FAB6126F}" sibTransId="{755A2D61-B592-4602-8F3A-51C993BD5BFC}"/>
    <dgm:cxn modelId="{A93FD0E5-99B0-4B68-B01F-2AAE58804B91}" type="presOf" srcId="{E8D82DF2-58E8-42F2-BC88-297F54CBED1A}" destId="{C2A510A4-02BD-4279-9234-19FFFB05EA6D}" srcOrd="0" destOrd="0" presId="urn:microsoft.com/office/officeart/2005/8/layout/chevron2"/>
    <dgm:cxn modelId="{B0AF2CEF-1F41-4639-8E78-EAA4725CE561}" type="presOf" srcId="{E7122999-9EDA-4C6F-B1A1-5C1B58ACB58C}" destId="{C6EB9F6C-80FE-4ADA-847C-B48A5361A584}" srcOrd="0" destOrd="0" presId="urn:microsoft.com/office/officeart/2005/8/layout/chevron2"/>
    <dgm:cxn modelId="{DC806B37-D90B-4440-A704-BC6B194D565B}" type="presParOf" srcId="{41015E97-0E2E-45BD-A764-4C5176F256F6}" destId="{0DEA89B6-148C-47D6-9AD8-DAAB75E557B6}" srcOrd="0" destOrd="0" presId="urn:microsoft.com/office/officeart/2005/8/layout/chevron2"/>
    <dgm:cxn modelId="{4966B9EA-12E4-4E1C-9E8F-3428B9BEEEF4}" type="presParOf" srcId="{0DEA89B6-148C-47D6-9AD8-DAAB75E557B6}" destId="{467B0E0E-3F36-4226-B67F-F4F38010168D}" srcOrd="0" destOrd="0" presId="urn:microsoft.com/office/officeart/2005/8/layout/chevron2"/>
    <dgm:cxn modelId="{B7B720FB-6966-49CC-9F1C-2EE5168C7039}" type="presParOf" srcId="{0DEA89B6-148C-47D6-9AD8-DAAB75E557B6}" destId="{DAC6DD62-4E1A-4A23-8E5B-30E65CDCF0DD}" srcOrd="1" destOrd="0" presId="urn:microsoft.com/office/officeart/2005/8/layout/chevron2"/>
    <dgm:cxn modelId="{0730FC56-EC81-4578-BA3A-1E33747FBE73}" type="presParOf" srcId="{41015E97-0E2E-45BD-A764-4C5176F256F6}" destId="{B45A0964-573A-4D24-893A-796AB0832B36}" srcOrd="1" destOrd="0" presId="urn:microsoft.com/office/officeart/2005/8/layout/chevron2"/>
    <dgm:cxn modelId="{78C8BF12-403F-4BE2-9CC1-9E82A974C93F}" type="presParOf" srcId="{41015E97-0E2E-45BD-A764-4C5176F256F6}" destId="{73FAE620-F43C-4A5F-B0AC-9FFB1009D4C7}" srcOrd="2" destOrd="0" presId="urn:microsoft.com/office/officeart/2005/8/layout/chevron2"/>
    <dgm:cxn modelId="{E9384525-976C-4EC6-B155-E966B53A530C}" type="presParOf" srcId="{73FAE620-F43C-4A5F-B0AC-9FFB1009D4C7}" destId="{C6EB9F6C-80FE-4ADA-847C-B48A5361A584}" srcOrd="0" destOrd="0" presId="urn:microsoft.com/office/officeart/2005/8/layout/chevron2"/>
    <dgm:cxn modelId="{E9F2F890-EFB8-4EA9-AD76-BA1D57D20192}" type="presParOf" srcId="{73FAE620-F43C-4A5F-B0AC-9FFB1009D4C7}" destId="{7ABD44E8-16EF-4170-A9F0-2FEC8D7AC503}" srcOrd="1" destOrd="0" presId="urn:microsoft.com/office/officeart/2005/8/layout/chevron2"/>
    <dgm:cxn modelId="{43AE26C5-E4B4-46F8-B708-A4D677F68A16}" type="presParOf" srcId="{41015E97-0E2E-45BD-A764-4C5176F256F6}" destId="{F62A04B2-81BA-447C-905A-3809C930BB7D}" srcOrd="3" destOrd="0" presId="urn:microsoft.com/office/officeart/2005/8/layout/chevron2"/>
    <dgm:cxn modelId="{1892B80B-26BF-4A65-9E74-FEA2F1598ACA}" type="presParOf" srcId="{41015E97-0E2E-45BD-A764-4C5176F256F6}" destId="{94BB3872-498D-402A-85A1-8357A4DD23D7}" srcOrd="4" destOrd="0" presId="urn:microsoft.com/office/officeart/2005/8/layout/chevron2"/>
    <dgm:cxn modelId="{1FB9E833-956D-4360-A233-7315D77FFE20}" type="presParOf" srcId="{94BB3872-498D-402A-85A1-8357A4DD23D7}" destId="{F87E46C7-AAF3-4BA6-A68C-3FCB1C8352E2}" srcOrd="0" destOrd="0" presId="urn:microsoft.com/office/officeart/2005/8/layout/chevron2"/>
    <dgm:cxn modelId="{E1219BFF-6BFC-4F27-989B-F77B5DA8C7D1}" type="presParOf" srcId="{94BB3872-498D-402A-85A1-8357A4DD23D7}" destId="{C2A510A4-02BD-4279-9234-19FFFB05EA6D}" srcOrd="1" destOrd="0" presId="urn:microsoft.com/office/officeart/2005/8/layout/chevro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ECC7FD-94CD-47C5-AA37-20A176ED0183}" type="doc">
      <dgm:prSet loTypeId="urn:microsoft.com/office/officeart/2005/8/layout/chevron2" loCatId="list" qsTypeId="urn:microsoft.com/office/officeart/2005/8/quickstyle/simple3" qsCatId="simple" csTypeId="urn:microsoft.com/office/officeart/2005/8/colors/colorful1" csCatId="colorful" phldr="1"/>
      <dgm:spPr/>
      <dgm:t>
        <a:bodyPr/>
        <a:lstStyle/>
        <a:p>
          <a:endParaRPr lang="es-MX"/>
        </a:p>
      </dgm:t>
    </dgm:pt>
    <dgm:pt modelId="{FD777261-5031-42E1-9391-99D7AE8129DF}">
      <dgm:prSet phldrT="[Texto]"/>
      <dgm:spPr>
        <a:solidFill>
          <a:schemeClr val="accent2">
            <a:lumMod val="75000"/>
          </a:schemeClr>
        </a:solidFill>
      </dgm:spPr>
      <dgm:t>
        <a:bodyPr/>
        <a:lstStyle/>
        <a:p>
          <a:r>
            <a:rPr lang="es-MX" dirty="0"/>
            <a:t>Unidad 4</a:t>
          </a:r>
        </a:p>
      </dgm:t>
    </dgm:pt>
    <dgm:pt modelId="{E3007BFA-3BB9-49D5-A243-6FF1C0AC3053}" type="parTrans" cxnId="{5B460896-1F8C-4FAF-86EF-BC9245A91D59}">
      <dgm:prSet/>
      <dgm:spPr/>
      <dgm:t>
        <a:bodyPr/>
        <a:lstStyle/>
        <a:p>
          <a:endParaRPr lang="es-MX"/>
        </a:p>
      </dgm:t>
    </dgm:pt>
    <dgm:pt modelId="{C561DB75-06B8-4681-80F8-466911C4DD7B}" type="sibTrans" cxnId="{5B460896-1F8C-4FAF-86EF-BC9245A91D59}">
      <dgm:prSet/>
      <dgm:spPr/>
      <dgm:t>
        <a:bodyPr/>
        <a:lstStyle/>
        <a:p>
          <a:endParaRPr lang="es-MX"/>
        </a:p>
      </dgm:t>
    </dgm:pt>
    <dgm:pt modelId="{BF7F21BF-0ED3-46BB-BEEA-6BB5566E0154}">
      <dgm:prSet phldrT="[Texto]" custT="1"/>
      <dgm:spPr/>
      <dgm:t>
        <a:bodyPr/>
        <a:lstStyle/>
        <a:p>
          <a:r>
            <a:rPr lang="es-MX" sz="3600" dirty="0"/>
            <a:t>Análisis y Gestión de riesgos </a:t>
          </a:r>
        </a:p>
      </dgm:t>
    </dgm:pt>
    <dgm:pt modelId="{7A7BFEA8-3457-46DA-ADA7-9849FAB6126F}" type="parTrans" cxnId="{630744D5-CD6F-4FFD-BF6C-6181AF023A9B}">
      <dgm:prSet/>
      <dgm:spPr/>
      <dgm:t>
        <a:bodyPr/>
        <a:lstStyle/>
        <a:p>
          <a:endParaRPr lang="es-MX"/>
        </a:p>
      </dgm:t>
    </dgm:pt>
    <dgm:pt modelId="{755A2D61-B592-4602-8F3A-51C993BD5BFC}" type="sibTrans" cxnId="{630744D5-CD6F-4FFD-BF6C-6181AF023A9B}">
      <dgm:prSet/>
      <dgm:spPr/>
      <dgm:t>
        <a:bodyPr/>
        <a:lstStyle/>
        <a:p>
          <a:endParaRPr lang="es-MX"/>
        </a:p>
      </dgm:t>
    </dgm:pt>
    <dgm:pt modelId="{41015E97-0E2E-45BD-A764-4C5176F256F6}" type="pres">
      <dgm:prSet presAssocID="{78ECC7FD-94CD-47C5-AA37-20A176ED0183}" presName="linearFlow" presStyleCnt="0">
        <dgm:presLayoutVars>
          <dgm:dir/>
          <dgm:animLvl val="lvl"/>
          <dgm:resizeHandles val="exact"/>
        </dgm:presLayoutVars>
      </dgm:prSet>
      <dgm:spPr/>
    </dgm:pt>
    <dgm:pt modelId="{0DEA89B6-148C-47D6-9AD8-DAAB75E557B6}" type="pres">
      <dgm:prSet presAssocID="{FD777261-5031-42E1-9391-99D7AE8129DF}" presName="composite" presStyleCnt="0"/>
      <dgm:spPr/>
    </dgm:pt>
    <dgm:pt modelId="{467B0E0E-3F36-4226-B67F-F4F38010168D}" type="pres">
      <dgm:prSet presAssocID="{FD777261-5031-42E1-9391-99D7AE8129DF}" presName="parentText" presStyleLbl="alignNode1" presStyleIdx="0" presStyleCnt="1">
        <dgm:presLayoutVars>
          <dgm:chMax val="1"/>
          <dgm:bulletEnabled val="1"/>
        </dgm:presLayoutVars>
      </dgm:prSet>
      <dgm:spPr/>
    </dgm:pt>
    <dgm:pt modelId="{DAC6DD62-4E1A-4A23-8E5B-30E65CDCF0DD}" type="pres">
      <dgm:prSet presAssocID="{FD777261-5031-42E1-9391-99D7AE8129DF}" presName="descendantText" presStyleLbl="alignAcc1" presStyleIdx="0" presStyleCnt="1">
        <dgm:presLayoutVars>
          <dgm:bulletEnabled val="1"/>
        </dgm:presLayoutVars>
      </dgm:prSet>
      <dgm:spPr/>
    </dgm:pt>
  </dgm:ptLst>
  <dgm:cxnLst>
    <dgm:cxn modelId="{F3104578-8D02-4FBE-88ED-BB97F459C6EF}" type="presOf" srcId="{BF7F21BF-0ED3-46BB-BEEA-6BB5566E0154}" destId="{DAC6DD62-4E1A-4A23-8E5B-30E65CDCF0DD}" srcOrd="0" destOrd="0" presId="urn:microsoft.com/office/officeart/2005/8/layout/chevron2"/>
    <dgm:cxn modelId="{5B460896-1F8C-4FAF-86EF-BC9245A91D59}" srcId="{78ECC7FD-94CD-47C5-AA37-20A176ED0183}" destId="{FD777261-5031-42E1-9391-99D7AE8129DF}" srcOrd="0" destOrd="0" parTransId="{E3007BFA-3BB9-49D5-A243-6FF1C0AC3053}" sibTransId="{C561DB75-06B8-4681-80F8-466911C4DD7B}"/>
    <dgm:cxn modelId="{E73CFBA2-4EF9-44D8-B8B4-E02B9AC7B2AF}" type="presOf" srcId="{78ECC7FD-94CD-47C5-AA37-20A176ED0183}" destId="{41015E97-0E2E-45BD-A764-4C5176F256F6}" srcOrd="0" destOrd="0" presId="urn:microsoft.com/office/officeart/2005/8/layout/chevron2"/>
    <dgm:cxn modelId="{3A26F8CC-3E28-42AC-84D4-F934B1FB1A5C}" type="presOf" srcId="{FD777261-5031-42E1-9391-99D7AE8129DF}" destId="{467B0E0E-3F36-4226-B67F-F4F38010168D}" srcOrd="0" destOrd="0" presId="urn:microsoft.com/office/officeart/2005/8/layout/chevron2"/>
    <dgm:cxn modelId="{630744D5-CD6F-4FFD-BF6C-6181AF023A9B}" srcId="{FD777261-5031-42E1-9391-99D7AE8129DF}" destId="{BF7F21BF-0ED3-46BB-BEEA-6BB5566E0154}" srcOrd="0" destOrd="0" parTransId="{7A7BFEA8-3457-46DA-ADA7-9849FAB6126F}" sibTransId="{755A2D61-B592-4602-8F3A-51C993BD5BFC}"/>
    <dgm:cxn modelId="{40B8C86A-BCA4-414A-B89A-C2B8F2093630}" type="presParOf" srcId="{41015E97-0E2E-45BD-A764-4C5176F256F6}" destId="{0DEA89B6-148C-47D6-9AD8-DAAB75E557B6}" srcOrd="0" destOrd="0" presId="urn:microsoft.com/office/officeart/2005/8/layout/chevron2"/>
    <dgm:cxn modelId="{700677DD-99ED-4C6F-99F6-E039E1F20E31}" type="presParOf" srcId="{0DEA89B6-148C-47D6-9AD8-DAAB75E557B6}" destId="{467B0E0E-3F36-4226-B67F-F4F38010168D}" srcOrd="0" destOrd="0" presId="urn:microsoft.com/office/officeart/2005/8/layout/chevron2"/>
    <dgm:cxn modelId="{33D29E83-7341-4C02-8568-7A02D626C38C}" type="presParOf" srcId="{0DEA89B6-148C-47D6-9AD8-DAAB75E557B6}" destId="{DAC6DD62-4E1A-4A23-8E5B-30E65CDCF0DD}" srcOrd="1" destOrd="0" presId="urn:microsoft.com/office/officeart/2005/8/layout/chevron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028438-3CE1-45F5-9F6A-6C5E58110131}"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s-MX"/>
        </a:p>
      </dgm:t>
    </dgm:pt>
    <dgm:pt modelId="{7C08EBBE-795D-495E-B01B-9C6BA1C2F57B}">
      <dgm:prSet phldrT="[Texto]"/>
      <dgm:spPr>
        <a:solidFill>
          <a:schemeClr val="bg1">
            <a:lumMod val="65000"/>
          </a:schemeClr>
        </a:solidFill>
      </dgm:spPr>
      <dgm:t>
        <a:bodyPr/>
        <a:lstStyle/>
        <a:p>
          <a:r>
            <a:rPr lang="es-MX" dirty="0">
              <a:solidFill>
                <a:schemeClr val="tx1"/>
              </a:solidFill>
            </a:rPr>
            <a:t>Conceptos Básicos</a:t>
          </a:r>
        </a:p>
      </dgm:t>
    </dgm:pt>
    <dgm:pt modelId="{835791B8-039E-4958-8601-2B04A7600C1C}" type="parTrans" cxnId="{EB8F7090-C4B4-4D75-AA60-82467A162BE2}">
      <dgm:prSet/>
      <dgm:spPr/>
      <dgm:t>
        <a:bodyPr/>
        <a:lstStyle/>
        <a:p>
          <a:endParaRPr lang="es-MX"/>
        </a:p>
      </dgm:t>
    </dgm:pt>
    <dgm:pt modelId="{AB17F543-D1C2-4D22-A6A2-E3F697546C30}" type="sibTrans" cxnId="{EB8F7090-C4B4-4D75-AA60-82467A162BE2}">
      <dgm:prSet/>
      <dgm:spPr/>
      <dgm:t>
        <a:bodyPr/>
        <a:lstStyle/>
        <a:p>
          <a:endParaRPr lang="es-MX"/>
        </a:p>
      </dgm:t>
    </dgm:pt>
    <dgm:pt modelId="{00195A38-C2AD-4382-BE0F-27B802D46A5B}">
      <dgm:prSet phldrT="[Texto]" custT="1"/>
      <dgm:spPr>
        <a:solidFill>
          <a:schemeClr val="accent2"/>
        </a:solidFill>
      </dgm:spPr>
      <dgm:t>
        <a:bodyPr/>
        <a:lstStyle/>
        <a:p>
          <a:r>
            <a:rPr lang="es-MX" sz="1200" dirty="0">
              <a:solidFill>
                <a:schemeClr val="tx1"/>
              </a:solidFill>
            </a:rPr>
            <a:t>¿Qué es una herramienta?</a:t>
          </a:r>
        </a:p>
        <a:p>
          <a:r>
            <a:rPr lang="es-MX" sz="1200" dirty="0">
              <a:solidFill>
                <a:schemeClr val="tx1"/>
              </a:solidFill>
            </a:rPr>
            <a:t> Conjunto de instrumentos que se utilizan para desempeñar un oficio o un trabajo determinado.</a:t>
          </a:r>
        </a:p>
      </dgm:t>
    </dgm:pt>
    <dgm:pt modelId="{C63F098A-708C-4B4F-A8FF-21C8648B8A06}" type="parTrans" cxnId="{FC76B80C-5D5A-41AB-9AA2-560806FF765C}">
      <dgm:prSet/>
      <dgm:spPr/>
      <dgm:t>
        <a:bodyPr/>
        <a:lstStyle/>
        <a:p>
          <a:endParaRPr lang="es-MX"/>
        </a:p>
      </dgm:t>
    </dgm:pt>
    <dgm:pt modelId="{41546008-CD68-4C54-97BC-2841E7D9ECE5}" type="sibTrans" cxnId="{FC76B80C-5D5A-41AB-9AA2-560806FF765C}">
      <dgm:prSet/>
      <dgm:spPr/>
      <dgm:t>
        <a:bodyPr/>
        <a:lstStyle/>
        <a:p>
          <a:endParaRPr lang="es-MX"/>
        </a:p>
      </dgm:t>
    </dgm:pt>
    <dgm:pt modelId="{7D23CAB7-A2E3-46AF-AF4D-B96A3EEA7E8A}">
      <dgm:prSet phldrT="[Texto]" custT="1"/>
      <dgm:spPr>
        <a:solidFill>
          <a:schemeClr val="accent3"/>
        </a:solidFill>
      </dgm:spPr>
      <dgm:t>
        <a:bodyPr/>
        <a:lstStyle/>
        <a:p>
          <a:r>
            <a:rPr lang="es-MX" sz="1200" b="0" i="0" dirty="0">
              <a:solidFill>
                <a:schemeClr val="tx1"/>
              </a:solidFill>
            </a:rPr>
            <a:t>¿Qué es un método? Modo ordenado y sistemático de proceder para llegar a un resultado o fin determinado.</a:t>
          </a:r>
          <a:endParaRPr lang="es-MX" sz="1200" dirty="0">
            <a:solidFill>
              <a:schemeClr val="tx1"/>
            </a:solidFill>
          </a:endParaRPr>
        </a:p>
      </dgm:t>
    </dgm:pt>
    <dgm:pt modelId="{B8162A22-89C6-4157-A549-DA867954E9A0}" type="parTrans" cxnId="{3C124F9D-4422-4712-BA3A-871C56DA77FD}">
      <dgm:prSet/>
      <dgm:spPr/>
      <dgm:t>
        <a:bodyPr/>
        <a:lstStyle/>
        <a:p>
          <a:endParaRPr lang="es-MX"/>
        </a:p>
      </dgm:t>
    </dgm:pt>
    <dgm:pt modelId="{9DE55134-5D2A-4E3A-B2B2-A87095546810}" type="sibTrans" cxnId="{3C124F9D-4422-4712-BA3A-871C56DA77FD}">
      <dgm:prSet/>
      <dgm:spPr/>
      <dgm:t>
        <a:bodyPr/>
        <a:lstStyle/>
        <a:p>
          <a:endParaRPr lang="es-MX"/>
        </a:p>
      </dgm:t>
    </dgm:pt>
    <dgm:pt modelId="{71566CF5-7D51-487A-8F00-DD949BC12201}">
      <dgm:prSet phldrT="[Texto]" custT="1"/>
      <dgm:spPr>
        <a:solidFill>
          <a:schemeClr val="accent6">
            <a:lumMod val="75000"/>
          </a:schemeClr>
        </a:solidFill>
      </dgm:spPr>
      <dgm:t>
        <a:bodyPr/>
        <a:lstStyle/>
        <a:p>
          <a:r>
            <a:rPr lang="es-MX" sz="1200" b="0" i="0" dirty="0">
              <a:solidFill>
                <a:schemeClr val="tx1"/>
              </a:solidFill>
            </a:rPr>
            <a:t>¿Qué es un proceso?</a:t>
          </a:r>
        </a:p>
        <a:p>
          <a:r>
            <a:rPr lang="es-MX" sz="1200" b="0" i="0" dirty="0">
              <a:solidFill>
                <a:schemeClr val="tx1"/>
              </a:solidFill>
            </a:rPr>
            <a:t>Procesamiento o conjunto de operaciones a que se somete una cosa para elaborarla o transformarla.</a:t>
          </a:r>
          <a:endParaRPr lang="es-MX" sz="1200" dirty="0">
            <a:solidFill>
              <a:schemeClr val="tx1"/>
            </a:solidFill>
          </a:endParaRPr>
        </a:p>
      </dgm:t>
    </dgm:pt>
    <dgm:pt modelId="{97019FF0-16B8-4FA5-94BF-93F5779BA710}" type="parTrans" cxnId="{C96286AC-B0C7-4F96-AC65-97B49422CD24}">
      <dgm:prSet/>
      <dgm:spPr/>
      <dgm:t>
        <a:bodyPr/>
        <a:lstStyle/>
        <a:p>
          <a:endParaRPr lang="es-MX"/>
        </a:p>
      </dgm:t>
    </dgm:pt>
    <dgm:pt modelId="{5480CD0B-45ED-4697-A53E-3342B521E26C}" type="sibTrans" cxnId="{C96286AC-B0C7-4F96-AC65-97B49422CD24}">
      <dgm:prSet/>
      <dgm:spPr/>
      <dgm:t>
        <a:bodyPr/>
        <a:lstStyle/>
        <a:p>
          <a:endParaRPr lang="es-MX"/>
        </a:p>
      </dgm:t>
    </dgm:pt>
    <dgm:pt modelId="{A5AA13AD-136A-4313-970A-AC2E964E1B08}">
      <dgm:prSet phldrT="[Texto]" custT="1"/>
      <dgm:spPr/>
      <dgm:t>
        <a:bodyPr/>
        <a:lstStyle/>
        <a:p>
          <a:r>
            <a:rPr lang="es-MX" sz="1200" b="0" i="0" dirty="0">
              <a:solidFill>
                <a:schemeClr val="tx1"/>
              </a:solidFill>
            </a:rPr>
            <a:t>¿Qué es calidad?</a:t>
          </a:r>
        </a:p>
        <a:p>
          <a:r>
            <a:rPr lang="es-MX" sz="1200" b="0" i="0" dirty="0">
              <a:solidFill>
                <a:schemeClr val="tx1"/>
              </a:solidFill>
            </a:rPr>
            <a:t>Conjunto de propiedades inherentes a una cosa que permite caracterizarla y valorarla con respecto a las restantes de su especie.</a:t>
          </a:r>
          <a:endParaRPr lang="es-MX" sz="1200" dirty="0">
            <a:solidFill>
              <a:schemeClr val="tx1"/>
            </a:solidFill>
          </a:endParaRPr>
        </a:p>
      </dgm:t>
    </dgm:pt>
    <dgm:pt modelId="{E17545E7-F277-4C5B-A52B-62D3F4C9AEFB}" type="parTrans" cxnId="{A62348B2-463B-4BEB-B0D5-74B0748252ED}">
      <dgm:prSet/>
      <dgm:spPr/>
      <dgm:t>
        <a:bodyPr/>
        <a:lstStyle/>
        <a:p>
          <a:endParaRPr lang="es-MX"/>
        </a:p>
      </dgm:t>
    </dgm:pt>
    <dgm:pt modelId="{46ECFCD8-2048-4F70-8C1E-12B77E878E16}" type="sibTrans" cxnId="{A62348B2-463B-4BEB-B0D5-74B0748252ED}">
      <dgm:prSet/>
      <dgm:spPr/>
      <dgm:t>
        <a:bodyPr/>
        <a:lstStyle/>
        <a:p>
          <a:endParaRPr lang="es-MX"/>
        </a:p>
      </dgm:t>
    </dgm:pt>
    <dgm:pt modelId="{D9B2056F-6989-4375-A52F-4B1E1901E313}" type="pres">
      <dgm:prSet presAssocID="{B8028438-3CE1-45F5-9F6A-6C5E58110131}" presName="cycle" presStyleCnt="0">
        <dgm:presLayoutVars>
          <dgm:chMax val="1"/>
          <dgm:dir/>
          <dgm:animLvl val="ctr"/>
          <dgm:resizeHandles val="exact"/>
        </dgm:presLayoutVars>
      </dgm:prSet>
      <dgm:spPr/>
    </dgm:pt>
    <dgm:pt modelId="{41E8ECDC-03CA-46E0-B358-75E18EDC274F}" type="pres">
      <dgm:prSet presAssocID="{7C08EBBE-795D-495E-B01B-9C6BA1C2F57B}" presName="centerShape" presStyleLbl="node0" presStyleIdx="0" presStyleCnt="1"/>
      <dgm:spPr/>
    </dgm:pt>
    <dgm:pt modelId="{8455E6CF-0D59-477F-8626-C7750E8D388A}" type="pres">
      <dgm:prSet presAssocID="{C63F098A-708C-4B4F-A8FF-21C8648B8A06}" presName="Name9" presStyleLbl="parChTrans1D2" presStyleIdx="0" presStyleCnt="4"/>
      <dgm:spPr/>
    </dgm:pt>
    <dgm:pt modelId="{1FEAD5C7-115F-418F-920F-929C29CBC67E}" type="pres">
      <dgm:prSet presAssocID="{C63F098A-708C-4B4F-A8FF-21C8648B8A06}" presName="connTx" presStyleLbl="parChTrans1D2" presStyleIdx="0" presStyleCnt="4"/>
      <dgm:spPr/>
    </dgm:pt>
    <dgm:pt modelId="{D2F42A87-632D-489C-A644-16B6C2D7BE7E}" type="pres">
      <dgm:prSet presAssocID="{00195A38-C2AD-4382-BE0F-27B802D46A5B}" presName="node" presStyleLbl="node1" presStyleIdx="0" presStyleCnt="4" custScaleX="134049" custScaleY="130704">
        <dgm:presLayoutVars>
          <dgm:bulletEnabled val="1"/>
        </dgm:presLayoutVars>
      </dgm:prSet>
      <dgm:spPr/>
    </dgm:pt>
    <dgm:pt modelId="{3AA6317F-789B-4FB8-8F3F-81CBD9651633}" type="pres">
      <dgm:prSet presAssocID="{B8162A22-89C6-4157-A549-DA867954E9A0}" presName="Name9" presStyleLbl="parChTrans1D2" presStyleIdx="1" presStyleCnt="4"/>
      <dgm:spPr/>
    </dgm:pt>
    <dgm:pt modelId="{7673384B-BFBC-4C5E-9E08-B64FB53E1D10}" type="pres">
      <dgm:prSet presAssocID="{B8162A22-89C6-4157-A549-DA867954E9A0}" presName="connTx" presStyleLbl="parChTrans1D2" presStyleIdx="1" presStyleCnt="4"/>
      <dgm:spPr/>
    </dgm:pt>
    <dgm:pt modelId="{325A8771-4733-41A4-82A9-0302E682D2E9}" type="pres">
      <dgm:prSet presAssocID="{7D23CAB7-A2E3-46AF-AF4D-B96A3EEA7E8A}" presName="node" presStyleLbl="node1" presStyleIdx="1" presStyleCnt="4" custScaleX="134049" custScaleY="130704">
        <dgm:presLayoutVars>
          <dgm:bulletEnabled val="1"/>
        </dgm:presLayoutVars>
      </dgm:prSet>
      <dgm:spPr/>
    </dgm:pt>
    <dgm:pt modelId="{BE165A7E-C31F-46FC-BF07-8996996E2DE0}" type="pres">
      <dgm:prSet presAssocID="{97019FF0-16B8-4FA5-94BF-93F5779BA710}" presName="Name9" presStyleLbl="parChTrans1D2" presStyleIdx="2" presStyleCnt="4"/>
      <dgm:spPr/>
    </dgm:pt>
    <dgm:pt modelId="{E3DDEC94-4BF3-4B7A-9104-BD25C901565C}" type="pres">
      <dgm:prSet presAssocID="{97019FF0-16B8-4FA5-94BF-93F5779BA710}" presName="connTx" presStyleLbl="parChTrans1D2" presStyleIdx="2" presStyleCnt="4"/>
      <dgm:spPr/>
    </dgm:pt>
    <dgm:pt modelId="{77B5F7C9-2ED5-4927-B381-8CEDE0E3A521}" type="pres">
      <dgm:prSet presAssocID="{71566CF5-7D51-487A-8F00-DD949BC12201}" presName="node" presStyleLbl="node1" presStyleIdx="2" presStyleCnt="4" custScaleX="134049" custScaleY="130704">
        <dgm:presLayoutVars>
          <dgm:bulletEnabled val="1"/>
        </dgm:presLayoutVars>
      </dgm:prSet>
      <dgm:spPr/>
    </dgm:pt>
    <dgm:pt modelId="{F3E98166-94D2-4F57-BB90-C6D17D279FAF}" type="pres">
      <dgm:prSet presAssocID="{E17545E7-F277-4C5B-A52B-62D3F4C9AEFB}" presName="Name9" presStyleLbl="parChTrans1D2" presStyleIdx="3" presStyleCnt="4"/>
      <dgm:spPr/>
    </dgm:pt>
    <dgm:pt modelId="{B2DD5D7C-D472-4B2C-9FD2-4B7B7DEB9378}" type="pres">
      <dgm:prSet presAssocID="{E17545E7-F277-4C5B-A52B-62D3F4C9AEFB}" presName="connTx" presStyleLbl="parChTrans1D2" presStyleIdx="3" presStyleCnt="4"/>
      <dgm:spPr/>
    </dgm:pt>
    <dgm:pt modelId="{BB59BAC4-EC24-44CA-B20D-A81D7133779D}" type="pres">
      <dgm:prSet presAssocID="{A5AA13AD-136A-4313-970A-AC2E964E1B08}" presName="node" presStyleLbl="node1" presStyleIdx="3" presStyleCnt="4" custScaleX="134049" custScaleY="130704">
        <dgm:presLayoutVars>
          <dgm:bulletEnabled val="1"/>
        </dgm:presLayoutVars>
      </dgm:prSet>
      <dgm:spPr/>
    </dgm:pt>
  </dgm:ptLst>
  <dgm:cxnLst>
    <dgm:cxn modelId="{FC76B80C-5D5A-41AB-9AA2-560806FF765C}" srcId="{7C08EBBE-795D-495E-B01B-9C6BA1C2F57B}" destId="{00195A38-C2AD-4382-BE0F-27B802D46A5B}" srcOrd="0" destOrd="0" parTransId="{C63F098A-708C-4B4F-A8FF-21C8648B8A06}" sibTransId="{41546008-CD68-4C54-97BC-2841E7D9ECE5}"/>
    <dgm:cxn modelId="{9060A81C-074A-48D0-A050-68C508D32D05}" type="presOf" srcId="{C63F098A-708C-4B4F-A8FF-21C8648B8A06}" destId="{1FEAD5C7-115F-418F-920F-929C29CBC67E}" srcOrd="1" destOrd="0" presId="urn:microsoft.com/office/officeart/2005/8/layout/radial1"/>
    <dgm:cxn modelId="{96962A3B-645D-491B-9E23-C263BB2A3533}" type="presOf" srcId="{00195A38-C2AD-4382-BE0F-27B802D46A5B}" destId="{D2F42A87-632D-489C-A644-16B6C2D7BE7E}" srcOrd="0" destOrd="0" presId="urn:microsoft.com/office/officeart/2005/8/layout/radial1"/>
    <dgm:cxn modelId="{4D88563D-D9F4-4111-A8F7-860CE246DC02}" type="presOf" srcId="{7D23CAB7-A2E3-46AF-AF4D-B96A3EEA7E8A}" destId="{325A8771-4733-41A4-82A9-0302E682D2E9}" srcOrd="0" destOrd="0" presId="urn:microsoft.com/office/officeart/2005/8/layout/radial1"/>
    <dgm:cxn modelId="{ED10C144-016A-4562-B5EA-D7A969ED6FF7}" type="presOf" srcId="{7C08EBBE-795D-495E-B01B-9C6BA1C2F57B}" destId="{41E8ECDC-03CA-46E0-B358-75E18EDC274F}" srcOrd="0" destOrd="0" presId="urn:microsoft.com/office/officeart/2005/8/layout/radial1"/>
    <dgm:cxn modelId="{9964534A-7CCB-48D9-B610-0A594D342B8B}" type="presOf" srcId="{B8162A22-89C6-4157-A549-DA867954E9A0}" destId="{3AA6317F-789B-4FB8-8F3F-81CBD9651633}" srcOrd="0" destOrd="0" presId="urn:microsoft.com/office/officeart/2005/8/layout/radial1"/>
    <dgm:cxn modelId="{9271A852-2829-41B8-8EBC-DC931812588C}" type="presOf" srcId="{71566CF5-7D51-487A-8F00-DD949BC12201}" destId="{77B5F7C9-2ED5-4927-B381-8CEDE0E3A521}" srcOrd="0" destOrd="0" presId="urn:microsoft.com/office/officeart/2005/8/layout/radial1"/>
    <dgm:cxn modelId="{4BA70C56-0982-48B1-8D1E-B3A2FF61F7F4}" type="presOf" srcId="{C63F098A-708C-4B4F-A8FF-21C8648B8A06}" destId="{8455E6CF-0D59-477F-8626-C7750E8D388A}" srcOrd="0" destOrd="0" presId="urn:microsoft.com/office/officeart/2005/8/layout/radial1"/>
    <dgm:cxn modelId="{EB8F7090-C4B4-4D75-AA60-82467A162BE2}" srcId="{B8028438-3CE1-45F5-9F6A-6C5E58110131}" destId="{7C08EBBE-795D-495E-B01B-9C6BA1C2F57B}" srcOrd="0" destOrd="0" parTransId="{835791B8-039E-4958-8601-2B04A7600C1C}" sibTransId="{AB17F543-D1C2-4D22-A6A2-E3F697546C30}"/>
    <dgm:cxn modelId="{3C124F9D-4422-4712-BA3A-871C56DA77FD}" srcId="{7C08EBBE-795D-495E-B01B-9C6BA1C2F57B}" destId="{7D23CAB7-A2E3-46AF-AF4D-B96A3EEA7E8A}" srcOrd="1" destOrd="0" parTransId="{B8162A22-89C6-4157-A549-DA867954E9A0}" sibTransId="{9DE55134-5D2A-4E3A-B2B2-A87095546810}"/>
    <dgm:cxn modelId="{4B9695A2-41F2-4173-8FAF-7ABE10ADA609}" type="presOf" srcId="{A5AA13AD-136A-4313-970A-AC2E964E1B08}" destId="{BB59BAC4-EC24-44CA-B20D-A81D7133779D}" srcOrd="0" destOrd="0" presId="urn:microsoft.com/office/officeart/2005/8/layout/radial1"/>
    <dgm:cxn modelId="{53ADE9A3-3806-4CC3-8590-B7754D4501D0}" type="presOf" srcId="{E17545E7-F277-4C5B-A52B-62D3F4C9AEFB}" destId="{F3E98166-94D2-4F57-BB90-C6D17D279FAF}" srcOrd="0" destOrd="0" presId="urn:microsoft.com/office/officeart/2005/8/layout/radial1"/>
    <dgm:cxn modelId="{C96286AC-B0C7-4F96-AC65-97B49422CD24}" srcId="{7C08EBBE-795D-495E-B01B-9C6BA1C2F57B}" destId="{71566CF5-7D51-487A-8F00-DD949BC12201}" srcOrd="2" destOrd="0" parTransId="{97019FF0-16B8-4FA5-94BF-93F5779BA710}" sibTransId="{5480CD0B-45ED-4697-A53E-3342B521E26C}"/>
    <dgm:cxn modelId="{A62348B2-463B-4BEB-B0D5-74B0748252ED}" srcId="{7C08EBBE-795D-495E-B01B-9C6BA1C2F57B}" destId="{A5AA13AD-136A-4313-970A-AC2E964E1B08}" srcOrd="3" destOrd="0" parTransId="{E17545E7-F277-4C5B-A52B-62D3F4C9AEFB}" sibTransId="{46ECFCD8-2048-4F70-8C1E-12B77E878E16}"/>
    <dgm:cxn modelId="{E7D5F1B3-555F-4892-B3C2-EE1CC9810D5A}" type="presOf" srcId="{E17545E7-F277-4C5B-A52B-62D3F4C9AEFB}" destId="{B2DD5D7C-D472-4B2C-9FD2-4B7B7DEB9378}" srcOrd="1" destOrd="0" presId="urn:microsoft.com/office/officeart/2005/8/layout/radial1"/>
    <dgm:cxn modelId="{E00769B6-A619-49C1-8043-1A2F38E5CAE9}" type="presOf" srcId="{B8028438-3CE1-45F5-9F6A-6C5E58110131}" destId="{D9B2056F-6989-4375-A52F-4B1E1901E313}" srcOrd="0" destOrd="0" presId="urn:microsoft.com/office/officeart/2005/8/layout/radial1"/>
    <dgm:cxn modelId="{2E5609BB-D05F-4605-A7D3-6809ABA04B22}" type="presOf" srcId="{97019FF0-16B8-4FA5-94BF-93F5779BA710}" destId="{BE165A7E-C31F-46FC-BF07-8996996E2DE0}" srcOrd="0" destOrd="0" presId="urn:microsoft.com/office/officeart/2005/8/layout/radial1"/>
    <dgm:cxn modelId="{E735C9D2-5E9B-418C-B0A9-74FBE33A1F3A}" type="presOf" srcId="{B8162A22-89C6-4157-A549-DA867954E9A0}" destId="{7673384B-BFBC-4C5E-9E08-B64FB53E1D10}" srcOrd="1" destOrd="0" presId="urn:microsoft.com/office/officeart/2005/8/layout/radial1"/>
    <dgm:cxn modelId="{90F537F5-0C6C-4896-AF7D-E86146514D1E}" type="presOf" srcId="{97019FF0-16B8-4FA5-94BF-93F5779BA710}" destId="{E3DDEC94-4BF3-4B7A-9104-BD25C901565C}" srcOrd="1" destOrd="0" presId="urn:microsoft.com/office/officeart/2005/8/layout/radial1"/>
    <dgm:cxn modelId="{879ECAF8-4367-4CC6-B478-93CD627DDD21}" type="presParOf" srcId="{D9B2056F-6989-4375-A52F-4B1E1901E313}" destId="{41E8ECDC-03CA-46E0-B358-75E18EDC274F}" srcOrd="0" destOrd="0" presId="urn:microsoft.com/office/officeart/2005/8/layout/radial1"/>
    <dgm:cxn modelId="{3544B2AB-999F-431E-A6BC-5EF20F8C96CD}" type="presParOf" srcId="{D9B2056F-6989-4375-A52F-4B1E1901E313}" destId="{8455E6CF-0D59-477F-8626-C7750E8D388A}" srcOrd="1" destOrd="0" presId="urn:microsoft.com/office/officeart/2005/8/layout/radial1"/>
    <dgm:cxn modelId="{23EEAA1C-5EC0-441E-95F7-ADA70C283031}" type="presParOf" srcId="{8455E6CF-0D59-477F-8626-C7750E8D388A}" destId="{1FEAD5C7-115F-418F-920F-929C29CBC67E}" srcOrd="0" destOrd="0" presId="urn:microsoft.com/office/officeart/2005/8/layout/radial1"/>
    <dgm:cxn modelId="{1FDE8DA2-F38D-4644-AA7D-5F35B99B62FD}" type="presParOf" srcId="{D9B2056F-6989-4375-A52F-4B1E1901E313}" destId="{D2F42A87-632D-489C-A644-16B6C2D7BE7E}" srcOrd="2" destOrd="0" presId="urn:microsoft.com/office/officeart/2005/8/layout/radial1"/>
    <dgm:cxn modelId="{C7495C27-FB3A-4ADF-BF3C-4C1F3F052B31}" type="presParOf" srcId="{D9B2056F-6989-4375-A52F-4B1E1901E313}" destId="{3AA6317F-789B-4FB8-8F3F-81CBD9651633}" srcOrd="3" destOrd="0" presId="urn:microsoft.com/office/officeart/2005/8/layout/radial1"/>
    <dgm:cxn modelId="{D8511FDE-526C-459B-9234-D8A0A15A1EBC}" type="presParOf" srcId="{3AA6317F-789B-4FB8-8F3F-81CBD9651633}" destId="{7673384B-BFBC-4C5E-9E08-B64FB53E1D10}" srcOrd="0" destOrd="0" presId="urn:microsoft.com/office/officeart/2005/8/layout/radial1"/>
    <dgm:cxn modelId="{7429D13D-0F55-453D-B393-BD77A6F4FA58}" type="presParOf" srcId="{D9B2056F-6989-4375-A52F-4B1E1901E313}" destId="{325A8771-4733-41A4-82A9-0302E682D2E9}" srcOrd="4" destOrd="0" presId="urn:microsoft.com/office/officeart/2005/8/layout/radial1"/>
    <dgm:cxn modelId="{5080C331-62FF-488F-910A-2734CB5DAD62}" type="presParOf" srcId="{D9B2056F-6989-4375-A52F-4B1E1901E313}" destId="{BE165A7E-C31F-46FC-BF07-8996996E2DE0}" srcOrd="5" destOrd="0" presId="urn:microsoft.com/office/officeart/2005/8/layout/radial1"/>
    <dgm:cxn modelId="{5ECA39C6-FDB9-4B08-8C55-C4EBF9BFE171}" type="presParOf" srcId="{BE165A7E-C31F-46FC-BF07-8996996E2DE0}" destId="{E3DDEC94-4BF3-4B7A-9104-BD25C901565C}" srcOrd="0" destOrd="0" presId="urn:microsoft.com/office/officeart/2005/8/layout/radial1"/>
    <dgm:cxn modelId="{97A8AC7E-2201-4EE7-B286-7F9A5137ECB0}" type="presParOf" srcId="{D9B2056F-6989-4375-A52F-4B1E1901E313}" destId="{77B5F7C9-2ED5-4927-B381-8CEDE0E3A521}" srcOrd="6" destOrd="0" presId="urn:microsoft.com/office/officeart/2005/8/layout/radial1"/>
    <dgm:cxn modelId="{66DFE0D2-8E9C-45EE-93B2-BF82EBA0CCB3}" type="presParOf" srcId="{D9B2056F-6989-4375-A52F-4B1E1901E313}" destId="{F3E98166-94D2-4F57-BB90-C6D17D279FAF}" srcOrd="7" destOrd="0" presId="urn:microsoft.com/office/officeart/2005/8/layout/radial1"/>
    <dgm:cxn modelId="{8AE0A5C1-D6D9-45A1-B264-AA4C3E2309FB}" type="presParOf" srcId="{F3E98166-94D2-4F57-BB90-C6D17D279FAF}" destId="{B2DD5D7C-D472-4B2C-9FD2-4B7B7DEB9378}" srcOrd="0" destOrd="0" presId="urn:microsoft.com/office/officeart/2005/8/layout/radial1"/>
    <dgm:cxn modelId="{E767CA59-4162-4077-A668-BB4532123497}" type="presParOf" srcId="{D9B2056F-6989-4375-A52F-4B1E1901E313}" destId="{BB59BAC4-EC24-44CA-B20D-A81D7133779D}" srcOrd="8"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D24F4F-C131-4292-8982-A37234C8E2B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7359FC8B-F70C-4E50-977B-914319751F99}">
      <dgm:prSet phldrT="[Texto]"/>
      <dgm:spPr>
        <a:solidFill>
          <a:schemeClr val="accent3"/>
        </a:solidFill>
      </dgm:spPr>
      <dgm:t>
        <a:bodyPr/>
        <a:lstStyle/>
        <a:p>
          <a:r>
            <a:rPr lang="es-MX" dirty="0"/>
            <a:t>Fase de Definición</a:t>
          </a:r>
        </a:p>
      </dgm:t>
    </dgm:pt>
    <dgm:pt modelId="{A6F50C19-18EE-4C79-B07A-CA868D68F4F8}" type="parTrans" cxnId="{CD7E5E88-4614-4BA9-94CB-5F6B8CEBB4C5}">
      <dgm:prSet/>
      <dgm:spPr/>
      <dgm:t>
        <a:bodyPr/>
        <a:lstStyle/>
        <a:p>
          <a:endParaRPr lang="es-MX"/>
        </a:p>
      </dgm:t>
    </dgm:pt>
    <dgm:pt modelId="{F4C16ABA-353D-4190-8C01-F23132D19E7D}" type="sibTrans" cxnId="{CD7E5E88-4614-4BA9-94CB-5F6B8CEBB4C5}">
      <dgm:prSet/>
      <dgm:spPr/>
      <dgm:t>
        <a:bodyPr/>
        <a:lstStyle/>
        <a:p>
          <a:endParaRPr lang="es-MX"/>
        </a:p>
      </dgm:t>
    </dgm:pt>
    <dgm:pt modelId="{AC37EBC3-24B0-4AB1-87FB-43D69C6F87FB}">
      <dgm:prSet phldrT="[Texto]"/>
      <dgm:spPr/>
      <dgm:t>
        <a:bodyPr/>
        <a:lstStyle/>
        <a:p>
          <a:r>
            <a:rPr lang="es-MX" dirty="0"/>
            <a:t>Se centra en el QUÉ</a:t>
          </a:r>
        </a:p>
      </dgm:t>
    </dgm:pt>
    <dgm:pt modelId="{313790C0-B3D4-4FA9-9A99-8EE00C9CE88B}" type="parTrans" cxnId="{6673D32E-5E8C-47CE-A69F-B21E352205DD}">
      <dgm:prSet/>
      <dgm:spPr/>
      <dgm:t>
        <a:bodyPr/>
        <a:lstStyle/>
        <a:p>
          <a:endParaRPr lang="es-MX"/>
        </a:p>
      </dgm:t>
    </dgm:pt>
    <dgm:pt modelId="{5B4ECF11-7F99-4F2A-BCAA-95642F108BDC}" type="sibTrans" cxnId="{6673D32E-5E8C-47CE-A69F-B21E352205DD}">
      <dgm:prSet/>
      <dgm:spPr/>
      <dgm:t>
        <a:bodyPr/>
        <a:lstStyle/>
        <a:p>
          <a:endParaRPr lang="es-MX"/>
        </a:p>
      </dgm:t>
    </dgm:pt>
    <dgm:pt modelId="{6694AD03-0534-4278-AF7C-AE5A22BCDF6C}">
      <dgm:prSet phldrT="[Texto]"/>
      <dgm:spPr/>
      <dgm:t>
        <a:bodyPr/>
        <a:lstStyle/>
        <a:p>
          <a:r>
            <a:rPr lang="es-MX" dirty="0"/>
            <a:t>El que desarrolla el SW intenta descifrar que información se procesa, que función y rendimiento se desea, que comportamiento, que interfaces, que diseño, que restricciones y que criterios de validación se necesita para un sistema correcto.</a:t>
          </a:r>
        </a:p>
      </dgm:t>
    </dgm:pt>
    <dgm:pt modelId="{5DFB18B0-B952-42AF-8DF8-BD84451AC925}" type="parTrans" cxnId="{671F673C-590B-432D-9074-50E0E50DA918}">
      <dgm:prSet/>
      <dgm:spPr/>
      <dgm:t>
        <a:bodyPr/>
        <a:lstStyle/>
        <a:p>
          <a:endParaRPr lang="es-MX"/>
        </a:p>
      </dgm:t>
    </dgm:pt>
    <dgm:pt modelId="{915A44DB-117A-426F-B0AF-03B18609B558}" type="sibTrans" cxnId="{671F673C-590B-432D-9074-50E0E50DA918}">
      <dgm:prSet/>
      <dgm:spPr/>
      <dgm:t>
        <a:bodyPr/>
        <a:lstStyle/>
        <a:p>
          <a:endParaRPr lang="es-MX"/>
        </a:p>
      </dgm:t>
    </dgm:pt>
    <dgm:pt modelId="{97427809-C1FC-411D-B17B-6FBBE282EEE9}">
      <dgm:prSet phldrT="[Texto]"/>
      <dgm:spPr>
        <a:solidFill>
          <a:schemeClr val="accent2"/>
        </a:solidFill>
      </dgm:spPr>
      <dgm:t>
        <a:bodyPr/>
        <a:lstStyle/>
        <a:p>
          <a:r>
            <a:rPr lang="es-MX" dirty="0"/>
            <a:t>Fase de Desarrollo</a:t>
          </a:r>
        </a:p>
      </dgm:t>
    </dgm:pt>
    <dgm:pt modelId="{66C564DA-07D7-4FF1-804B-1A7CC9FAB387}" type="parTrans" cxnId="{D8D8DC63-DF97-4856-85A5-14B76C559E00}">
      <dgm:prSet/>
      <dgm:spPr/>
      <dgm:t>
        <a:bodyPr/>
        <a:lstStyle/>
        <a:p>
          <a:endParaRPr lang="es-MX"/>
        </a:p>
      </dgm:t>
    </dgm:pt>
    <dgm:pt modelId="{498CAA7F-E19A-48E0-A60F-5C7BBD1E5766}" type="sibTrans" cxnId="{D8D8DC63-DF97-4856-85A5-14B76C559E00}">
      <dgm:prSet/>
      <dgm:spPr/>
      <dgm:t>
        <a:bodyPr/>
        <a:lstStyle/>
        <a:p>
          <a:endParaRPr lang="es-MX"/>
        </a:p>
      </dgm:t>
    </dgm:pt>
    <dgm:pt modelId="{F1DC8FDA-62A3-45D4-9F0D-ECFC717C8174}">
      <dgm:prSet phldrT="[Texto]"/>
      <dgm:spPr/>
      <dgm:t>
        <a:bodyPr/>
        <a:lstStyle/>
        <a:p>
          <a:r>
            <a:rPr lang="es-MX" dirty="0"/>
            <a:t>Se centra en el COMÓ</a:t>
          </a:r>
        </a:p>
      </dgm:t>
    </dgm:pt>
    <dgm:pt modelId="{E7EDD953-57F2-403A-8435-4BA78415A6C9}" type="parTrans" cxnId="{C26C0BC7-7356-40EA-982C-8EA32FDADE87}">
      <dgm:prSet/>
      <dgm:spPr/>
      <dgm:t>
        <a:bodyPr/>
        <a:lstStyle/>
        <a:p>
          <a:endParaRPr lang="es-MX"/>
        </a:p>
      </dgm:t>
    </dgm:pt>
    <dgm:pt modelId="{EA55ED2F-42BE-435C-B14D-6FACC49DF740}" type="sibTrans" cxnId="{C26C0BC7-7356-40EA-982C-8EA32FDADE87}">
      <dgm:prSet/>
      <dgm:spPr/>
      <dgm:t>
        <a:bodyPr/>
        <a:lstStyle/>
        <a:p>
          <a:endParaRPr lang="es-MX"/>
        </a:p>
      </dgm:t>
    </dgm:pt>
    <dgm:pt modelId="{A340936B-75A6-401C-B15F-B5629BF0D3C9}">
      <dgm:prSet phldrT="[Texto]"/>
      <dgm:spPr/>
      <dgm:t>
        <a:bodyPr/>
        <a:lstStyle/>
        <a:p>
          <a:r>
            <a:rPr lang="es-MX" dirty="0"/>
            <a:t>Durante el desarrollo un ingeniero intenta definir como han de diseñarse las estructuras de datos, como ha de implementarse la función dentro de una arquitectura de </a:t>
          </a:r>
          <a:r>
            <a:rPr lang="es-MX" dirty="0" err="1"/>
            <a:t>sw</a:t>
          </a:r>
          <a:r>
            <a:rPr lang="es-MX" dirty="0"/>
            <a:t>, como han de implementarse los detalles de procesamientos, como son las características de las interfaces y como ha de traducirse el diseño.</a:t>
          </a:r>
        </a:p>
      </dgm:t>
    </dgm:pt>
    <dgm:pt modelId="{F67D9050-E741-4413-8EC3-E81EBDBCCCED}" type="parTrans" cxnId="{96D8F851-7DC9-451D-8AE9-BFF3E5B7DA3B}">
      <dgm:prSet/>
      <dgm:spPr/>
      <dgm:t>
        <a:bodyPr/>
        <a:lstStyle/>
        <a:p>
          <a:endParaRPr lang="es-MX"/>
        </a:p>
      </dgm:t>
    </dgm:pt>
    <dgm:pt modelId="{1BF593E9-D9C3-42F2-9032-578ECCBC3DA6}" type="sibTrans" cxnId="{96D8F851-7DC9-451D-8AE9-BFF3E5B7DA3B}">
      <dgm:prSet/>
      <dgm:spPr/>
      <dgm:t>
        <a:bodyPr/>
        <a:lstStyle/>
        <a:p>
          <a:endParaRPr lang="es-MX"/>
        </a:p>
      </dgm:t>
    </dgm:pt>
    <dgm:pt modelId="{FFB97F94-EFC4-4F99-AC20-AB0367821C7F}">
      <dgm:prSet phldrT="[Texto]"/>
      <dgm:spPr/>
      <dgm:t>
        <a:bodyPr/>
        <a:lstStyle/>
        <a:p>
          <a:r>
            <a:rPr lang="es-MX" dirty="0"/>
            <a:t>Fase de Mantenimiento</a:t>
          </a:r>
        </a:p>
      </dgm:t>
    </dgm:pt>
    <dgm:pt modelId="{EAC70EC8-9BD4-4277-BC7D-6DAAD7EC73D5}" type="parTrans" cxnId="{320FC735-1AE1-4243-A3A6-FB5F91CE2864}">
      <dgm:prSet/>
      <dgm:spPr/>
      <dgm:t>
        <a:bodyPr/>
        <a:lstStyle/>
        <a:p>
          <a:endParaRPr lang="es-MX"/>
        </a:p>
      </dgm:t>
    </dgm:pt>
    <dgm:pt modelId="{97FBF5AC-C2F7-44F7-8CB8-0BB2465E3707}" type="sibTrans" cxnId="{320FC735-1AE1-4243-A3A6-FB5F91CE2864}">
      <dgm:prSet/>
      <dgm:spPr/>
      <dgm:t>
        <a:bodyPr/>
        <a:lstStyle/>
        <a:p>
          <a:endParaRPr lang="es-MX"/>
        </a:p>
      </dgm:t>
    </dgm:pt>
    <dgm:pt modelId="{154A6902-FB2B-45AC-926A-A5D16B34D73C}">
      <dgm:prSet phldrT="[Texto]"/>
      <dgm:spPr/>
      <dgm:t>
        <a:bodyPr/>
        <a:lstStyle/>
        <a:p>
          <a:r>
            <a:rPr lang="es-MX" dirty="0"/>
            <a:t>Se centra en el CAMBIO</a:t>
          </a:r>
        </a:p>
      </dgm:t>
    </dgm:pt>
    <dgm:pt modelId="{95848B31-ABBC-4A36-9304-6970F3E8D7DE}" type="parTrans" cxnId="{0D157327-ED41-4E7D-B3E6-621AF1C3B424}">
      <dgm:prSet/>
      <dgm:spPr/>
      <dgm:t>
        <a:bodyPr/>
        <a:lstStyle/>
        <a:p>
          <a:endParaRPr lang="es-MX"/>
        </a:p>
      </dgm:t>
    </dgm:pt>
    <dgm:pt modelId="{8E217B64-3542-4D4A-A34D-E2A6A16ECE8A}" type="sibTrans" cxnId="{0D157327-ED41-4E7D-B3E6-621AF1C3B424}">
      <dgm:prSet/>
      <dgm:spPr/>
      <dgm:t>
        <a:bodyPr/>
        <a:lstStyle/>
        <a:p>
          <a:endParaRPr lang="es-MX"/>
        </a:p>
      </dgm:t>
    </dgm:pt>
    <dgm:pt modelId="{21571D89-C45C-46EF-9A03-E0BAFB4EC028}">
      <dgm:prSet phldrT="[Texto]"/>
      <dgm:spPr/>
      <dgm:t>
        <a:bodyPr/>
        <a:lstStyle/>
        <a:p>
          <a:r>
            <a:rPr lang="es-MX" dirty="0"/>
            <a:t>Va asociado a la corrección de errores, a las adaptaciones requeridas a medida que evoluciona el entorno del </a:t>
          </a:r>
          <a:r>
            <a:rPr lang="es-MX" dirty="0" err="1"/>
            <a:t>sw</a:t>
          </a:r>
          <a:r>
            <a:rPr lang="es-MX" dirty="0"/>
            <a:t>, hay cuatro tipos de cambios: Corrección, Adaptación, Mejora y Prevención.</a:t>
          </a:r>
        </a:p>
      </dgm:t>
    </dgm:pt>
    <dgm:pt modelId="{E6595F5E-A325-4918-8FFD-D62A5B83B520}" type="parTrans" cxnId="{FFC6CF16-370B-4346-A0D3-ACAE3FCDB114}">
      <dgm:prSet/>
      <dgm:spPr/>
      <dgm:t>
        <a:bodyPr/>
        <a:lstStyle/>
        <a:p>
          <a:endParaRPr lang="es-MX"/>
        </a:p>
      </dgm:t>
    </dgm:pt>
    <dgm:pt modelId="{D3765A3C-16BC-452C-8448-966343395B38}" type="sibTrans" cxnId="{FFC6CF16-370B-4346-A0D3-ACAE3FCDB114}">
      <dgm:prSet/>
      <dgm:spPr/>
      <dgm:t>
        <a:bodyPr/>
        <a:lstStyle/>
        <a:p>
          <a:endParaRPr lang="es-MX"/>
        </a:p>
      </dgm:t>
    </dgm:pt>
    <dgm:pt modelId="{936AD603-0206-4411-BABB-DB13B53874EB}" type="pres">
      <dgm:prSet presAssocID="{F4D24F4F-C131-4292-8982-A37234C8E2B4}" presName="Name0" presStyleCnt="0">
        <dgm:presLayoutVars>
          <dgm:dir/>
          <dgm:animLvl val="lvl"/>
          <dgm:resizeHandles val="exact"/>
        </dgm:presLayoutVars>
      </dgm:prSet>
      <dgm:spPr/>
    </dgm:pt>
    <dgm:pt modelId="{FD0C1E30-FF01-4FF9-850C-E39F2DA7FA9A}" type="pres">
      <dgm:prSet presAssocID="{7359FC8B-F70C-4E50-977B-914319751F99}" presName="linNode" presStyleCnt="0"/>
      <dgm:spPr/>
    </dgm:pt>
    <dgm:pt modelId="{C8D64C4E-D553-492B-8908-5E1A82D06BB1}" type="pres">
      <dgm:prSet presAssocID="{7359FC8B-F70C-4E50-977B-914319751F99}" presName="parentText" presStyleLbl="node1" presStyleIdx="0" presStyleCnt="3">
        <dgm:presLayoutVars>
          <dgm:chMax val="1"/>
          <dgm:bulletEnabled val="1"/>
        </dgm:presLayoutVars>
      </dgm:prSet>
      <dgm:spPr/>
    </dgm:pt>
    <dgm:pt modelId="{0A1FC726-C8C2-45F9-96C5-51AA779EC565}" type="pres">
      <dgm:prSet presAssocID="{7359FC8B-F70C-4E50-977B-914319751F99}" presName="descendantText" presStyleLbl="alignAccFollowNode1" presStyleIdx="0" presStyleCnt="3" custScaleX="200569">
        <dgm:presLayoutVars>
          <dgm:bulletEnabled val="1"/>
        </dgm:presLayoutVars>
      </dgm:prSet>
      <dgm:spPr/>
    </dgm:pt>
    <dgm:pt modelId="{8F343B3B-824D-4E69-A323-3718BBEF89EB}" type="pres">
      <dgm:prSet presAssocID="{F4C16ABA-353D-4190-8C01-F23132D19E7D}" presName="sp" presStyleCnt="0"/>
      <dgm:spPr/>
    </dgm:pt>
    <dgm:pt modelId="{E0453D78-061B-437F-A137-120EB2703DAC}" type="pres">
      <dgm:prSet presAssocID="{97427809-C1FC-411D-B17B-6FBBE282EEE9}" presName="linNode" presStyleCnt="0"/>
      <dgm:spPr/>
    </dgm:pt>
    <dgm:pt modelId="{2C6AAFB2-4390-4244-8C1D-BDD9A0C17D2D}" type="pres">
      <dgm:prSet presAssocID="{97427809-C1FC-411D-B17B-6FBBE282EEE9}" presName="parentText" presStyleLbl="node1" presStyleIdx="1" presStyleCnt="3">
        <dgm:presLayoutVars>
          <dgm:chMax val="1"/>
          <dgm:bulletEnabled val="1"/>
        </dgm:presLayoutVars>
      </dgm:prSet>
      <dgm:spPr/>
    </dgm:pt>
    <dgm:pt modelId="{B937A21A-CDDC-433B-A40C-00C3F88E53F1}" type="pres">
      <dgm:prSet presAssocID="{97427809-C1FC-411D-B17B-6FBBE282EEE9}" presName="descendantText" presStyleLbl="alignAccFollowNode1" presStyleIdx="1" presStyleCnt="3" custScaleX="179701">
        <dgm:presLayoutVars>
          <dgm:bulletEnabled val="1"/>
        </dgm:presLayoutVars>
      </dgm:prSet>
      <dgm:spPr/>
    </dgm:pt>
    <dgm:pt modelId="{AA602CE3-073A-4B9D-8D21-E8DECF0A180C}" type="pres">
      <dgm:prSet presAssocID="{498CAA7F-E19A-48E0-A60F-5C7BBD1E5766}" presName="sp" presStyleCnt="0"/>
      <dgm:spPr/>
    </dgm:pt>
    <dgm:pt modelId="{70209A11-1577-43F8-864F-F05757753408}" type="pres">
      <dgm:prSet presAssocID="{FFB97F94-EFC4-4F99-AC20-AB0367821C7F}" presName="linNode" presStyleCnt="0"/>
      <dgm:spPr/>
    </dgm:pt>
    <dgm:pt modelId="{FEA2333B-388D-49B3-AA59-EFDB7E7AD9D7}" type="pres">
      <dgm:prSet presAssocID="{FFB97F94-EFC4-4F99-AC20-AB0367821C7F}" presName="parentText" presStyleLbl="node1" presStyleIdx="2" presStyleCnt="3">
        <dgm:presLayoutVars>
          <dgm:chMax val="1"/>
          <dgm:bulletEnabled val="1"/>
        </dgm:presLayoutVars>
      </dgm:prSet>
      <dgm:spPr/>
    </dgm:pt>
    <dgm:pt modelId="{FEB90E29-1B17-4C12-BECF-03C7ABA77D57}" type="pres">
      <dgm:prSet presAssocID="{FFB97F94-EFC4-4F99-AC20-AB0367821C7F}" presName="descendantText" presStyleLbl="alignAccFollowNode1" presStyleIdx="2" presStyleCnt="3" custScaleX="171610">
        <dgm:presLayoutVars>
          <dgm:bulletEnabled val="1"/>
        </dgm:presLayoutVars>
      </dgm:prSet>
      <dgm:spPr/>
    </dgm:pt>
  </dgm:ptLst>
  <dgm:cxnLst>
    <dgm:cxn modelId="{FFC6CF16-370B-4346-A0D3-ACAE3FCDB114}" srcId="{FFB97F94-EFC4-4F99-AC20-AB0367821C7F}" destId="{21571D89-C45C-46EF-9A03-E0BAFB4EC028}" srcOrd="1" destOrd="0" parTransId="{E6595F5E-A325-4918-8FFD-D62A5B83B520}" sibTransId="{D3765A3C-16BC-452C-8448-966343395B38}"/>
    <dgm:cxn modelId="{0D157327-ED41-4E7D-B3E6-621AF1C3B424}" srcId="{FFB97F94-EFC4-4F99-AC20-AB0367821C7F}" destId="{154A6902-FB2B-45AC-926A-A5D16B34D73C}" srcOrd="0" destOrd="0" parTransId="{95848B31-ABBC-4A36-9304-6970F3E8D7DE}" sibTransId="{8E217B64-3542-4D4A-A34D-E2A6A16ECE8A}"/>
    <dgm:cxn modelId="{6673D32E-5E8C-47CE-A69F-B21E352205DD}" srcId="{7359FC8B-F70C-4E50-977B-914319751F99}" destId="{AC37EBC3-24B0-4AB1-87FB-43D69C6F87FB}" srcOrd="0" destOrd="0" parTransId="{313790C0-B3D4-4FA9-9A99-8EE00C9CE88B}" sibTransId="{5B4ECF11-7F99-4F2A-BCAA-95642F108BDC}"/>
    <dgm:cxn modelId="{320FC735-1AE1-4243-A3A6-FB5F91CE2864}" srcId="{F4D24F4F-C131-4292-8982-A37234C8E2B4}" destId="{FFB97F94-EFC4-4F99-AC20-AB0367821C7F}" srcOrd="2" destOrd="0" parTransId="{EAC70EC8-9BD4-4277-BC7D-6DAAD7EC73D5}" sibTransId="{97FBF5AC-C2F7-44F7-8CB8-0BB2465E3707}"/>
    <dgm:cxn modelId="{671F673C-590B-432D-9074-50E0E50DA918}" srcId="{7359FC8B-F70C-4E50-977B-914319751F99}" destId="{6694AD03-0534-4278-AF7C-AE5A22BCDF6C}" srcOrd="1" destOrd="0" parTransId="{5DFB18B0-B952-42AF-8DF8-BD84451AC925}" sibTransId="{915A44DB-117A-426F-B0AF-03B18609B558}"/>
    <dgm:cxn modelId="{D8D8DC63-DF97-4856-85A5-14B76C559E00}" srcId="{F4D24F4F-C131-4292-8982-A37234C8E2B4}" destId="{97427809-C1FC-411D-B17B-6FBBE282EEE9}" srcOrd="1" destOrd="0" parTransId="{66C564DA-07D7-4FF1-804B-1A7CC9FAB387}" sibTransId="{498CAA7F-E19A-48E0-A60F-5C7BBD1E5766}"/>
    <dgm:cxn modelId="{96D8F851-7DC9-451D-8AE9-BFF3E5B7DA3B}" srcId="{97427809-C1FC-411D-B17B-6FBBE282EEE9}" destId="{A340936B-75A6-401C-B15F-B5629BF0D3C9}" srcOrd="1" destOrd="0" parTransId="{F67D9050-E741-4413-8EC3-E81EBDBCCCED}" sibTransId="{1BF593E9-D9C3-42F2-9032-578ECCBC3DA6}"/>
    <dgm:cxn modelId="{CD7E5E88-4614-4BA9-94CB-5F6B8CEBB4C5}" srcId="{F4D24F4F-C131-4292-8982-A37234C8E2B4}" destId="{7359FC8B-F70C-4E50-977B-914319751F99}" srcOrd="0" destOrd="0" parTransId="{A6F50C19-18EE-4C79-B07A-CA868D68F4F8}" sibTransId="{F4C16ABA-353D-4190-8C01-F23132D19E7D}"/>
    <dgm:cxn modelId="{53EC9A8E-5369-46CE-9A06-2E2670268B8C}" type="presOf" srcId="{F1DC8FDA-62A3-45D4-9F0D-ECFC717C8174}" destId="{B937A21A-CDDC-433B-A40C-00C3F88E53F1}" srcOrd="0" destOrd="0" presId="urn:microsoft.com/office/officeart/2005/8/layout/vList5"/>
    <dgm:cxn modelId="{F10B7A91-44EC-48F5-A4EE-8E1D935F4FFB}" type="presOf" srcId="{A340936B-75A6-401C-B15F-B5629BF0D3C9}" destId="{B937A21A-CDDC-433B-A40C-00C3F88E53F1}" srcOrd="0" destOrd="1" presId="urn:microsoft.com/office/officeart/2005/8/layout/vList5"/>
    <dgm:cxn modelId="{7EC461AC-EDD3-411D-A6AB-6166CA5E59FA}" type="presOf" srcId="{F4D24F4F-C131-4292-8982-A37234C8E2B4}" destId="{936AD603-0206-4411-BABB-DB13B53874EB}" srcOrd="0" destOrd="0" presId="urn:microsoft.com/office/officeart/2005/8/layout/vList5"/>
    <dgm:cxn modelId="{20F249B1-0A21-4D0A-B8B6-7041929BB503}" type="presOf" srcId="{FFB97F94-EFC4-4F99-AC20-AB0367821C7F}" destId="{FEA2333B-388D-49B3-AA59-EFDB7E7AD9D7}" srcOrd="0" destOrd="0" presId="urn:microsoft.com/office/officeart/2005/8/layout/vList5"/>
    <dgm:cxn modelId="{54BADDC2-E479-4274-AA9E-7FAF3F8674A9}" type="presOf" srcId="{7359FC8B-F70C-4E50-977B-914319751F99}" destId="{C8D64C4E-D553-492B-8908-5E1A82D06BB1}" srcOrd="0" destOrd="0" presId="urn:microsoft.com/office/officeart/2005/8/layout/vList5"/>
    <dgm:cxn modelId="{1FA864C4-1327-4C38-8E11-C3BD1518F180}" type="presOf" srcId="{154A6902-FB2B-45AC-926A-A5D16B34D73C}" destId="{FEB90E29-1B17-4C12-BECF-03C7ABA77D57}" srcOrd="0" destOrd="0" presId="urn:microsoft.com/office/officeart/2005/8/layout/vList5"/>
    <dgm:cxn modelId="{C26C0BC7-7356-40EA-982C-8EA32FDADE87}" srcId="{97427809-C1FC-411D-B17B-6FBBE282EEE9}" destId="{F1DC8FDA-62A3-45D4-9F0D-ECFC717C8174}" srcOrd="0" destOrd="0" parTransId="{E7EDD953-57F2-403A-8435-4BA78415A6C9}" sibTransId="{EA55ED2F-42BE-435C-B14D-6FACC49DF740}"/>
    <dgm:cxn modelId="{D8847AC9-9502-42FA-BC40-59032396646D}" type="presOf" srcId="{97427809-C1FC-411D-B17B-6FBBE282EEE9}" destId="{2C6AAFB2-4390-4244-8C1D-BDD9A0C17D2D}" srcOrd="0" destOrd="0" presId="urn:microsoft.com/office/officeart/2005/8/layout/vList5"/>
    <dgm:cxn modelId="{2B30A4D4-B1E4-45F2-8F8B-48423CFAC84C}" type="presOf" srcId="{AC37EBC3-24B0-4AB1-87FB-43D69C6F87FB}" destId="{0A1FC726-C8C2-45F9-96C5-51AA779EC565}" srcOrd="0" destOrd="0" presId="urn:microsoft.com/office/officeart/2005/8/layout/vList5"/>
    <dgm:cxn modelId="{CE0ACEF2-5C81-4ABC-963B-7712363D9CB5}" type="presOf" srcId="{21571D89-C45C-46EF-9A03-E0BAFB4EC028}" destId="{FEB90E29-1B17-4C12-BECF-03C7ABA77D57}" srcOrd="0" destOrd="1" presId="urn:microsoft.com/office/officeart/2005/8/layout/vList5"/>
    <dgm:cxn modelId="{06B2E2F3-75D3-4818-AAC6-A333F6D59416}" type="presOf" srcId="{6694AD03-0534-4278-AF7C-AE5A22BCDF6C}" destId="{0A1FC726-C8C2-45F9-96C5-51AA779EC565}" srcOrd="0" destOrd="1" presId="urn:microsoft.com/office/officeart/2005/8/layout/vList5"/>
    <dgm:cxn modelId="{36EDD36F-8957-4385-8B90-553FE2D6E33D}" type="presParOf" srcId="{936AD603-0206-4411-BABB-DB13B53874EB}" destId="{FD0C1E30-FF01-4FF9-850C-E39F2DA7FA9A}" srcOrd="0" destOrd="0" presId="urn:microsoft.com/office/officeart/2005/8/layout/vList5"/>
    <dgm:cxn modelId="{E2DA168B-B6DC-417F-9DFC-36E1A5BB6502}" type="presParOf" srcId="{FD0C1E30-FF01-4FF9-850C-E39F2DA7FA9A}" destId="{C8D64C4E-D553-492B-8908-5E1A82D06BB1}" srcOrd="0" destOrd="0" presId="urn:microsoft.com/office/officeart/2005/8/layout/vList5"/>
    <dgm:cxn modelId="{4E4890F0-4F53-4D20-9023-C85C3DBEB667}" type="presParOf" srcId="{FD0C1E30-FF01-4FF9-850C-E39F2DA7FA9A}" destId="{0A1FC726-C8C2-45F9-96C5-51AA779EC565}" srcOrd="1" destOrd="0" presId="urn:microsoft.com/office/officeart/2005/8/layout/vList5"/>
    <dgm:cxn modelId="{EC0A9E8F-D87F-4175-B8F6-F05FD2EEE2EC}" type="presParOf" srcId="{936AD603-0206-4411-BABB-DB13B53874EB}" destId="{8F343B3B-824D-4E69-A323-3718BBEF89EB}" srcOrd="1" destOrd="0" presId="urn:microsoft.com/office/officeart/2005/8/layout/vList5"/>
    <dgm:cxn modelId="{9880FCC9-7EC4-4463-B9C2-34D11B8C7B45}" type="presParOf" srcId="{936AD603-0206-4411-BABB-DB13B53874EB}" destId="{E0453D78-061B-437F-A137-120EB2703DAC}" srcOrd="2" destOrd="0" presId="urn:microsoft.com/office/officeart/2005/8/layout/vList5"/>
    <dgm:cxn modelId="{BC74FD60-AA8B-4453-854F-8BF054B4F4FF}" type="presParOf" srcId="{E0453D78-061B-437F-A137-120EB2703DAC}" destId="{2C6AAFB2-4390-4244-8C1D-BDD9A0C17D2D}" srcOrd="0" destOrd="0" presId="urn:microsoft.com/office/officeart/2005/8/layout/vList5"/>
    <dgm:cxn modelId="{E6A2924F-6702-4185-AFD9-62579A3F16B8}" type="presParOf" srcId="{E0453D78-061B-437F-A137-120EB2703DAC}" destId="{B937A21A-CDDC-433B-A40C-00C3F88E53F1}" srcOrd="1" destOrd="0" presId="urn:microsoft.com/office/officeart/2005/8/layout/vList5"/>
    <dgm:cxn modelId="{4C87EF88-27F6-45D2-84F7-D9478EE62B47}" type="presParOf" srcId="{936AD603-0206-4411-BABB-DB13B53874EB}" destId="{AA602CE3-073A-4B9D-8D21-E8DECF0A180C}" srcOrd="3" destOrd="0" presId="urn:microsoft.com/office/officeart/2005/8/layout/vList5"/>
    <dgm:cxn modelId="{77241267-454D-4AAD-8991-B4E3A32E8688}" type="presParOf" srcId="{936AD603-0206-4411-BABB-DB13B53874EB}" destId="{70209A11-1577-43F8-864F-F05757753408}" srcOrd="4" destOrd="0" presId="urn:microsoft.com/office/officeart/2005/8/layout/vList5"/>
    <dgm:cxn modelId="{6078AB1A-142B-4E17-8874-30E060EB3797}" type="presParOf" srcId="{70209A11-1577-43F8-864F-F05757753408}" destId="{FEA2333B-388D-49B3-AA59-EFDB7E7AD9D7}" srcOrd="0" destOrd="0" presId="urn:microsoft.com/office/officeart/2005/8/layout/vList5"/>
    <dgm:cxn modelId="{0498935F-967F-477F-B9E4-1E331FBB04C8}" type="presParOf" srcId="{70209A11-1577-43F8-864F-F05757753408}" destId="{FEB90E29-1B17-4C12-BECF-03C7ABA77D57}"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7B0E0E-3F36-4226-B67F-F4F38010168D}">
      <dsp:nvSpPr>
        <dsp:cNvPr id="0" name=""/>
        <dsp:cNvSpPr/>
      </dsp:nvSpPr>
      <dsp:spPr>
        <a:xfrm rot="5400000">
          <a:off x="-240027" y="243874"/>
          <a:ext cx="1600185" cy="1120130"/>
        </a:xfrm>
        <a:prstGeom prst="chevron">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MX" sz="2300" kern="1200" dirty="0"/>
            <a:t>Unidad1</a:t>
          </a:r>
        </a:p>
      </dsp:txBody>
      <dsp:txXfrm rot="-5400000">
        <a:off x="1" y="563911"/>
        <a:ext cx="1120130" cy="480055"/>
      </dsp:txXfrm>
    </dsp:sp>
    <dsp:sp modelId="{DAC6DD62-4E1A-4A23-8E5B-30E65CDCF0DD}">
      <dsp:nvSpPr>
        <dsp:cNvPr id="0" name=""/>
        <dsp:cNvSpPr/>
      </dsp:nvSpPr>
      <dsp:spPr>
        <a:xfrm rot="5400000">
          <a:off x="4612673" y="-3488697"/>
          <a:ext cx="1040120" cy="8025207"/>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MX" sz="3200" kern="1200" dirty="0"/>
            <a:t>Introducción, Arquitecturas y metodologías para la construcción del </a:t>
          </a:r>
          <a:r>
            <a:rPr lang="es-MX" sz="3200" kern="1200" dirty="0" err="1"/>
            <a:t>Sw</a:t>
          </a:r>
          <a:r>
            <a:rPr lang="es-MX" sz="3200" kern="1200" dirty="0"/>
            <a:t>.</a:t>
          </a:r>
        </a:p>
      </dsp:txBody>
      <dsp:txXfrm rot="-5400000">
        <a:off x="1120130" y="54620"/>
        <a:ext cx="7974433" cy="938572"/>
      </dsp:txXfrm>
    </dsp:sp>
    <dsp:sp modelId="{C6EB9F6C-80FE-4ADA-847C-B48A5361A584}">
      <dsp:nvSpPr>
        <dsp:cNvPr id="0" name=""/>
        <dsp:cNvSpPr/>
      </dsp:nvSpPr>
      <dsp:spPr>
        <a:xfrm rot="5400000">
          <a:off x="-240027" y="1804447"/>
          <a:ext cx="1600185" cy="1120130"/>
        </a:xfrm>
        <a:prstGeom prst="chevron">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MX" sz="2300" kern="1200" dirty="0"/>
            <a:t>Unidad 2</a:t>
          </a:r>
        </a:p>
      </dsp:txBody>
      <dsp:txXfrm rot="-5400000">
        <a:off x="1" y="2124484"/>
        <a:ext cx="1120130" cy="480055"/>
      </dsp:txXfrm>
    </dsp:sp>
    <dsp:sp modelId="{7ABD44E8-16EF-4170-A9F0-2FEC8D7AC503}">
      <dsp:nvSpPr>
        <dsp:cNvPr id="0" name=""/>
        <dsp:cNvSpPr/>
      </dsp:nvSpPr>
      <dsp:spPr>
        <a:xfrm rot="5400000">
          <a:off x="4465189" y="-1928123"/>
          <a:ext cx="1335088" cy="8025207"/>
        </a:xfrm>
        <a:prstGeom prst="round2Same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933450">
            <a:lnSpc>
              <a:spcPct val="90000"/>
            </a:lnSpc>
            <a:spcBef>
              <a:spcPct val="0"/>
            </a:spcBef>
            <a:spcAft>
              <a:spcPct val="15000"/>
            </a:spcAft>
            <a:buChar char="•"/>
          </a:pPr>
          <a:endParaRPr lang="es-MX" sz="2100" kern="1200" dirty="0"/>
        </a:p>
        <a:p>
          <a:pPr marL="228600" lvl="1" indent="-228600" algn="l" defTabSz="1066800">
            <a:lnSpc>
              <a:spcPct val="90000"/>
            </a:lnSpc>
            <a:spcBef>
              <a:spcPct val="0"/>
            </a:spcBef>
            <a:spcAft>
              <a:spcPct val="15000"/>
            </a:spcAft>
            <a:buChar char="•"/>
          </a:pPr>
          <a:r>
            <a:rPr lang="es-MX" sz="2400" kern="1200" dirty="0"/>
            <a:t>Gestión de proyectos de </a:t>
          </a:r>
          <a:r>
            <a:rPr lang="es-MX" sz="2400" kern="1200" dirty="0" err="1"/>
            <a:t>Sw</a:t>
          </a:r>
          <a:r>
            <a:rPr lang="es-MX" sz="2400" kern="1200" dirty="0"/>
            <a:t>. Aplicará los conceptos sobre gestión de proyectos al iniciar la planeación de un proyecto de </a:t>
          </a:r>
          <a:r>
            <a:rPr lang="es-MX" sz="2400" kern="1200" dirty="0" err="1"/>
            <a:t>sw</a:t>
          </a:r>
          <a:r>
            <a:rPr lang="es-MX" sz="2400" kern="1200" dirty="0"/>
            <a:t>.</a:t>
          </a:r>
        </a:p>
      </dsp:txBody>
      <dsp:txXfrm rot="-5400000">
        <a:off x="1120130" y="1482110"/>
        <a:ext cx="7960033" cy="1204740"/>
      </dsp:txXfrm>
    </dsp:sp>
    <dsp:sp modelId="{F87E46C7-AAF3-4BA6-A68C-3FCB1C8352E2}">
      <dsp:nvSpPr>
        <dsp:cNvPr id="0" name=""/>
        <dsp:cNvSpPr/>
      </dsp:nvSpPr>
      <dsp:spPr>
        <a:xfrm rot="5400000">
          <a:off x="-240027" y="3217537"/>
          <a:ext cx="1600185" cy="1120130"/>
        </a:xfrm>
        <a:prstGeom prst="chevron">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MX" sz="2300" kern="1200" dirty="0"/>
            <a:t>Unidad 3</a:t>
          </a:r>
        </a:p>
      </dsp:txBody>
      <dsp:txXfrm rot="-5400000">
        <a:off x="1" y="3537574"/>
        <a:ext cx="1120130" cy="480055"/>
      </dsp:txXfrm>
    </dsp:sp>
    <dsp:sp modelId="{C2A510A4-02BD-4279-9234-19FFFB05EA6D}">
      <dsp:nvSpPr>
        <dsp:cNvPr id="0" name=""/>
        <dsp:cNvSpPr/>
      </dsp:nvSpPr>
      <dsp:spPr>
        <a:xfrm rot="5400000">
          <a:off x="4612673" y="-515033"/>
          <a:ext cx="1040120" cy="8025207"/>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a:t>Planeación de proyectos de </a:t>
          </a:r>
          <a:r>
            <a:rPr lang="es-MX" sz="2800" kern="1200" dirty="0" err="1"/>
            <a:t>Sw</a:t>
          </a:r>
          <a:r>
            <a:rPr lang="es-MX" sz="2800" kern="1200" dirty="0"/>
            <a:t>.</a:t>
          </a:r>
          <a:r>
            <a:rPr lang="es-MX" sz="2100" kern="1200" dirty="0"/>
            <a:t> </a:t>
          </a:r>
        </a:p>
      </dsp:txBody>
      <dsp:txXfrm rot="-5400000">
        <a:off x="1120130" y="3028284"/>
        <a:ext cx="7974433" cy="9385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7B0E0E-3F36-4226-B67F-F4F38010168D}">
      <dsp:nvSpPr>
        <dsp:cNvPr id="0" name=""/>
        <dsp:cNvSpPr/>
      </dsp:nvSpPr>
      <dsp:spPr>
        <a:xfrm rot="5400000">
          <a:off x="-237907" y="237907"/>
          <a:ext cx="1586053" cy="1110237"/>
        </a:xfrm>
        <a:prstGeom prst="chevron">
          <a:avLst/>
        </a:prstGeom>
        <a:solidFill>
          <a:schemeClr val="accent2">
            <a:lumMod val="7500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MX" sz="2300" kern="1200" dirty="0"/>
            <a:t>Unidad 4</a:t>
          </a:r>
        </a:p>
      </dsp:txBody>
      <dsp:txXfrm rot="-5400000">
        <a:off x="2" y="555118"/>
        <a:ext cx="1110237" cy="475816"/>
      </dsp:txXfrm>
    </dsp:sp>
    <dsp:sp modelId="{DAC6DD62-4E1A-4A23-8E5B-30E65CDCF0DD}">
      <dsp:nvSpPr>
        <dsp:cNvPr id="0" name=""/>
        <dsp:cNvSpPr/>
      </dsp:nvSpPr>
      <dsp:spPr>
        <a:xfrm rot="5400000">
          <a:off x="4686500" y="-3576263"/>
          <a:ext cx="1030934" cy="8183460"/>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56032" tIns="22860" rIns="22860" bIns="22860" numCol="1" spcCol="1270" anchor="ctr" anchorCtr="0">
          <a:noAutofit/>
        </a:bodyPr>
        <a:lstStyle/>
        <a:p>
          <a:pPr marL="285750" lvl="1" indent="-285750" algn="l" defTabSz="1600200">
            <a:lnSpc>
              <a:spcPct val="90000"/>
            </a:lnSpc>
            <a:spcBef>
              <a:spcPct val="0"/>
            </a:spcBef>
            <a:spcAft>
              <a:spcPct val="15000"/>
            </a:spcAft>
            <a:buChar char="•"/>
          </a:pPr>
          <a:r>
            <a:rPr lang="es-MX" sz="3600" kern="1200" dirty="0"/>
            <a:t>Análisis y Gestión de riesgos </a:t>
          </a:r>
        </a:p>
      </dsp:txBody>
      <dsp:txXfrm rot="-5400000">
        <a:off x="1110237" y="50326"/>
        <a:ext cx="8133134" cy="9302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E8ECDC-03CA-46E0-B358-75E18EDC274F}">
      <dsp:nvSpPr>
        <dsp:cNvPr id="0" name=""/>
        <dsp:cNvSpPr/>
      </dsp:nvSpPr>
      <dsp:spPr>
        <a:xfrm>
          <a:off x="3523863" y="2191715"/>
          <a:ext cx="1665240" cy="1665240"/>
        </a:xfrm>
        <a:prstGeom prst="ellipse">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MX" sz="2100" kern="1200" dirty="0">
              <a:solidFill>
                <a:schemeClr val="tx1"/>
              </a:solidFill>
            </a:rPr>
            <a:t>Conceptos Básicos</a:t>
          </a:r>
        </a:p>
      </dsp:txBody>
      <dsp:txXfrm>
        <a:off x="3767732" y="2435584"/>
        <a:ext cx="1177502" cy="1177502"/>
      </dsp:txXfrm>
    </dsp:sp>
    <dsp:sp modelId="{8455E6CF-0D59-477F-8626-C7750E8D388A}">
      <dsp:nvSpPr>
        <dsp:cNvPr id="0" name=""/>
        <dsp:cNvSpPr/>
      </dsp:nvSpPr>
      <dsp:spPr>
        <a:xfrm rot="16200000">
          <a:off x="4232733" y="2050764"/>
          <a:ext cx="247500" cy="34401"/>
        </a:xfrm>
        <a:custGeom>
          <a:avLst/>
          <a:gdLst/>
          <a:ahLst/>
          <a:cxnLst/>
          <a:rect l="0" t="0" r="0" b="0"/>
          <a:pathLst>
            <a:path>
              <a:moveTo>
                <a:pt x="0" y="17200"/>
              </a:moveTo>
              <a:lnTo>
                <a:pt x="247500" y="172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350296" y="2061778"/>
        <a:ext cx="12375" cy="12375"/>
      </dsp:txXfrm>
    </dsp:sp>
    <dsp:sp modelId="{D2F42A87-632D-489C-A644-16B6C2D7BE7E}">
      <dsp:nvSpPr>
        <dsp:cNvPr id="0" name=""/>
        <dsp:cNvSpPr/>
      </dsp:nvSpPr>
      <dsp:spPr>
        <a:xfrm>
          <a:off x="3240364" y="-232320"/>
          <a:ext cx="2232238" cy="2176535"/>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tx1"/>
              </a:solidFill>
            </a:rPr>
            <a:t>¿Qué es una herramienta?</a:t>
          </a:r>
        </a:p>
        <a:p>
          <a:pPr marL="0" lvl="0" indent="0" algn="ctr" defTabSz="533400">
            <a:lnSpc>
              <a:spcPct val="90000"/>
            </a:lnSpc>
            <a:spcBef>
              <a:spcPct val="0"/>
            </a:spcBef>
            <a:spcAft>
              <a:spcPct val="35000"/>
            </a:spcAft>
            <a:buNone/>
          </a:pPr>
          <a:r>
            <a:rPr lang="es-MX" sz="1200" kern="1200" dirty="0">
              <a:solidFill>
                <a:schemeClr val="tx1"/>
              </a:solidFill>
            </a:rPr>
            <a:t> Conjunto de instrumentos que se utilizan para desempeñar un oficio o un trabajo determinado.</a:t>
          </a:r>
        </a:p>
      </dsp:txBody>
      <dsp:txXfrm>
        <a:off x="3567268" y="86426"/>
        <a:ext cx="1578430" cy="1539043"/>
      </dsp:txXfrm>
    </dsp:sp>
    <dsp:sp modelId="{3AA6317F-789B-4FB8-8F3F-81CBD9651633}">
      <dsp:nvSpPr>
        <dsp:cNvPr id="0" name=""/>
        <dsp:cNvSpPr/>
      </dsp:nvSpPr>
      <dsp:spPr>
        <a:xfrm>
          <a:off x="5189104" y="3007135"/>
          <a:ext cx="219648" cy="34401"/>
        </a:xfrm>
        <a:custGeom>
          <a:avLst/>
          <a:gdLst/>
          <a:ahLst/>
          <a:cxnLst/>
          <a:rect l="0" t="0" r="0" b="0"/>
          <a:pathLst>
            <a:path>
              <a:moveTo>
                <a:pt x="0" y="17200"/>
              </a:moveTo>
              <a:lnTo>
                <a:pt x="219648" y="172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5293437" y="3018844"/>
        <a:ext cx="10982" cy="10982"/>
      </dsp:txXfrm>
    </dsp:sp>
    <dsp:sp modelId="{325A8771-4733-41A4-82A9-0302E682D2E9}">
      <dsp:nvSpPr>
        <dsp:cNvPr id="0" name=""/>
        <dsp:cNvSpPr/>
      </dsp:nvSpPr>
      <dsp:spPr>
        <a:xfrm>
          <a:off x="5408753" y="1936068"/>
          <a:ext cx="2232238" cy="2176535"/>
        </a:xfrm>
        <a:prstGeom prst="ellipse">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rPr>
            <a:t>¿Qué es un método? Modo ordenado y sistemático de proceder para llegar a un resultado o fin determinado.</a:t>
          </a:r>
          <a:endParaRPr lang="es-MX" sz="1200" kern="1200" dirty="0">
            <a:solidFill>
              <a:schemeClr val="tx1"/>
            </a:solidFill>
          </a:endParaRPr>
        </a:p>
      </dsp:txBody>
      <dsp:txXfrm>
        <a:off x="5735657" y="2254814"/>
        <a:ext cx="1578430" cy="1539043"/>
      </dsp:txXfrm>
    </dsp:sp>
    <dsp:sp modelId="{BE165A7E-C31F-46FC-BF07-8996996E2DE0}">
      <dsp:nvSpPr>
        <dsp:cNvPr id="0" name=""/>
        <dsp:cNvSpPr/>
      </dsp:nvSpPr>
      <dsp:spPr>
        <a:xfrm rot="5400000">
          <a:off x="4232733" y="3963505"/>
          <a:ext cx="247500" cy="34401"/>
        </a:xfrm>
        <a:custGeom>
          <a:avLst/>
          <a:gdLst/>
          <a:ahLst/>
          <a:cxnLst/>
          <a:rect l="0" t="0" r="0" b="0"/>
          <a:pathLst>
            <a:path>
              <a:moveTo>
                <a:pt x="0" y="17200"/>
              </a:moveTo>
              <a:lnTo>
                <a:pt x="247500" y="172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350296" y="3974518"/>
        <a:ext cx="12375" cy="12375"/>
      </dsp:txXfrm>
    </dsp:sp>
    <dsp:sp modelId="{77B5F7C9-2ED5-4927-B381-8CEDE0E3A521}">
      <dsp:nvSpPr>
        <dsp:cNvPr id="0" name=""/>
        <dsp:cNvSpPr/>
      </dsp:nvSpPr>
      <dsp:spPr>
        <a:xfrm>
          <a:off x="3240364" y="4104456"/>
          <a:ext cx="2232238" cy="2176535"/>
        </a:xfrm>
        <a:prstGeom prst="ellipse">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rPr>
            <a:t>¿Qué es un proceso?</a:t>
          </a:r>
        </a:p>
        <a:p>
          <a:pPr marL="0" lvl="0" indent="0" algn="ctr" defTabSz="533400">
            <a:lnSpc>
              <a:spcPct val="90000"/>
            </a:lnSpc>
            <a:spcBef>
              <a:spcPct val="0"/>
            </a:spcBef>
            <a:spcAft>
              <a:spcPct val="35000"/>
            </a:spcAft>
            <a:buNone/>
          </a:pPr>
          <a:r>
            <a:rPr lang="es-MX" sz="1200" b="0" i="0" kern="1200" dirty="0">
              <a:solidFill>
                <a:schemeClr val="tx1"/>
              </a:solidFill>
            </a:rPr>
            <a:t>Procesamiento o conjunto de operaciones a que se somete una cosa para elaborarla o transformarla.</a:t>
          </a:r>
          <a:endParaRPr lang="es-MX" sz="1200" kern="1200" dirty="0">
            <a:solidFill>
              <a:schemeClr val="tx1"/>
            </a:solidFill>
          </a:endParaRPr>
        </a:p>
      </dsp:txBody>
      <dsp:txXfrm>
        <a:off x="3567268" y="4423202"/>
        <a:ext cx="1578430" cy="1539043"/>
      </dsp:txXfrm>
    </dsp:sp>
    <dsp:sp modelId="{F3E98166-94D2-4F57-BB90-C6D17D279FAF}">
      <dsp:nvSpPr>
        <dsp:cNvPr id="0" name=""/>
        <dsp:cNvSpPr/>
      </dsp:nvSpPr>
      <dsp:spPr>
        <a:xfrm rot="10800000">
          <a:off x="3304214" y="3007135"/>
          <a:ext cx="219648" cy="34401"/>
        </a:xfrm>
        <a:custGeom>
          <a:avLst/>
          <a:gdLst/>
          <a:ahLst/>
          <a:cxnLst/>
          <a:rect l="0" t="0" r="0" b="0"/>
          <a:pathLst>
            <a:path>
              <a:moveTo>
                <a:pt x="0" y="17200"/>
              </a:moveTo>
              <a:lnTo>
                <a:pt x="219648" y="1720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rot="10800000">
        <a:off x="3408548" y="3018844"/>
        <a:ext cx="10982" cy="10982"/>
      </dsp:txXfrm>
    </dsp:sp>
    <dsp:sp modelId="{BB59BAC4-EC24-44CA-B20D-A81D7133779D}">
      <dsp:nvSpPr>
        <dsp:cNvPr id="0" name=""/>
        <dsp:cNvSpPr/>
      </dsp:nvSpPr>
      <dsp:spPr>
        <a:xfrm>
          <a:off x="1071976" y="1936068"/>
          <a:ext cx="2232238" cy="217653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rPr>
            <a:t>¿Qué es calidad?</a:t>
          </a:r>
        </a:p>
        <a:p>
          <a:pPr marL="0" lvl="0" indent="0" algn="ctr" defTabSz="533400">
            <a:lnSpc>
              <a:spcPct val="90000"/>
            </a:lnSpc>
            <a:spcBef>
              <a:spcPct val="0"/>
            </a:spcBef>
            <a:spcAft>
              <a:spcPct val="35000"/>
            </a:spcAft>
            <a:buNone/>
          </a:pPr>
          <a:r>
            <a:rPr lang="es-MX" sz="1200" b="0" i="0" kern="1200" dirty="0">
              <a:solidFill>
                <a:schemeClr val="tx1"/>
              </a:solidFill>
            </a:rPr>
            <a:t>Conjunto de propiedades inherentes a una cosa que permite caracterizarla y valorarla con respecto a las restantes de su especie.</a:t>
          </a:r>
          <a:endParaRPr lang="es-MX" sz="1200" kern="1200" dirty="0">
            <a:solidFill>
              <a:schemeClr val="tx1"/>
            </a:solidFill>
          </a:endParaRPr>
        </a:p>
      </dsp:txBody>
      <dsp:txXfrm>
        <a:off x="1398880" y="2254814"/>
        <a:ext cx="1578430" cy="15390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1FC726-C8C2-45F9-96C5-51AA779EC565}">
      <dsp:nvSpPr>
        <dsp:cNvPr id="0" name=""/>
        <dsp:cNvSpPr/>
      </dsp:nvSpPr>
      <dsp:spPr>
        <a:xfrm rot="5400000">
          <a:off x="5257682" y="-2981828"/>
          <a:ext cx="1260716" cy="7544328"/>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a:t>Se centra en el QUÉ</a:t>
          </a:r>
        </a:p>
        <a:p>
          <a:pPr marL="114300" lvl="1" indent="-114300" algn="l" defTabSz="622300">
            <a:lnSpc>
              <a:spcPct val="90000"/>
            </a:lnSpc>
            <a:spcBef>
              <a:spcPct val="0"/>
            </a:spcBef>
            <a:spcAft>
              <a:spcPct val="15000"/>
            </a:spcAft>
            <a:buChar char="•"/>
          </a:pPr>
          <a:r>
            <a:rPr lang="es-MX" sz="1400" kern="1200" dirty="0"/>
            <a:t>El que desarrolla el SW intenta descifrar que información se procesa, que función y rendimiento se desea, que comportamiento, que interfaces, que diseño, que restricciones y que criterios de validación se necesita para un sistema correcto.</a:t>
          </a:r>
        </a:p>
      </dsp:txBody>
      <dsp:txXfrm rot="-5400000">
        <a:off x="2115877" y="221520"/>
        <a:ext cx="7482785" cy="1137630"/>
      </dsp:txXfrm>
    </dsp:sp>
    <dsp:sp modelId="{C8D64C4E-D553-492B-8908-5E1A82D06BB1}">
      <dsp:nvSpPr>
        <dsp:cNvPr id="0" name=""/>
        <dsp:cNvSpPr/>
      </dsp:nvSpPr>
      <dsp:spPr>
        <a:xfrm>
          <a:off x="53" y="2387"/>
          <a:ext cx="2115822" cy="1575895"/>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MX" sz="2400" kern="1200" dirty="0"/>
            <a:t>Fase de Definición</a:t>
          </a:r>
        </a:p>
      </dsp:txBody>
      <dsp:txXfrm>
        <a:off x="76982" y="79316"/>
        <a:ext cx="1961964" cy="1422037"/>
      </dsp:txXfrm>
    </dsp:sp>
    <dsp:sp modelId="{B937A21A-CDDC-433B-A40C-00C3F88E53F1}">
      <dsp:nvSpPr>
        <dsp:cNvPr id="0" name=""/>
        <dsp:cNvSpPr/>
      </dsp:nvSpPr>
      <dsp:spPr>
        <a:xfrm rot="5400000">
          <a:off x="5350369" y="-1233035"/>
          <a:ext cx="1260716" cy="735612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a:t>Se centra en el COMÓ</a:t>
          </a:r>
        </a:p>
        <a:p>
          <a:pPr marL="114300" lvl="1" indent="-114300" algn="l" defTabSz="622300">
            <a:lnSpc>
              <a:spcPct val="90000"/>
            </a:lnSpc>
            <a:spcBef>
              <a:spcPct val="0"/>
            </a:spcBef>
            <a:spcAft>
              <a:spcPct val="15000"/>
            </a:spcAft>
            <a:buChar char="•"/>
          </a:pPr>
          <a:r>
            <a:rPr lang="es-MX" sz="1400" kern="1200" dirty="0"/>
            <a:t>Durante el desarrollo un ingeniero intenta definir como han de diseñarse las estructuras de datos, como ha de implementarse la función dentro de una arquitectura de </a:t>
          </a:r>
          <a:r>
            <a:rPr lang="es-MX" sz="1400" kern="1200" dirty="0" err="1"/>
            <a:t>sw</a:t>
          </a:r>
          <a:r>
            <a:rPr lang="es-MX" sz="1400" kern="1200" dirty="0"/>
            <a:t>, como han de implementarse los detalles de procesamientos, como son las características de las interfaces y como ha de traducirse el diseño.</a:t>
          </a:r>
        </a:p>
      </dsp:txBody>
      <dsp:txXfrm rot="-5400000">
        <a:off x="2302667" y="1876210"/>
        <a:ext cx="7294579" cy="1137630"/>
      </dsp:txXfrm>
    </dsp:sp>
    <dsp:sp modelId="{2C6AAFB2-4390-4244-8C1D-BDD9A0C17D2D}">
      <dsp:nvSpPr>
        <dsp:cNvPr id="0" name=""/>
        <dsp:cNvSpPr/>
      </dsp:nvSpPr>
      <dsp:spPr>
        <a:xfrm>
          <a:off x="53" y="1657077"/>
          <a:ext cx="2302613" cy="1575895"/>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MX" sz="2400" kern="1200" dirty="0"/>
            <a:t>Fase de Desarrollo</a:t>
          </a:r>
        </a:p>
      </dsp:txBody>
      <dsp:txXfrm>
        <a:off x="76982" y="1734006"/>
        <a:ext cx="2148755" cy="1422037"/>
      </dsp:txXfrm>
    </dsp:sp>
    <dsp:sp modelId="{FEB90E29-1B17-4C12-BECF-03C7ABA77D57}">
      <dsp:nvSpPr>
        <dsp:cNvPr id="0" name=""/>
        <dsp:cNvSpPr/>
      </dsp:nvSpPr>
      <dsp:spPr>
        <a:xfrm rot="5400000">
          <a:off x="5390608" y="462923"/>
          <a:ext cx="1260716" cy="727358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a:t>Se centra en el CAMBIO</a:t>
          </a:r>
        </a:p>
        <a:p>
          <a:pPr marL="114300" lvl="1" indent="-114300" algn="l" defTabSz="622300">
            <a:lnSpc>
              <a:spcPct val="90000"/>
            </a:lnSpc>
            <a:spcBef>
              <a:spcPct val="0"/>
            </a:spcBef>
            <a:spcAft>
              <a:spcPct val="15000"/>
            </a:spcAft>
            <a:buChar char="•"/>
          </a:pPr>
          <a:r>
            <a:rPr lang="es-MX" sz="1400" kern="1200" dirty="0"/>
            <a:t>Va asociado a la corrección de errores, a las adaptaciones requeridas a medida que evoluciona el entorno del </a:t>
          </a:r>
          <a:r>
            <a:rPr lang="es-MX" sz="1400" kern="1200" dirty="0" err="1"/>
            <a:t>sw</a:t>
          </a:r>
          <a:r>
            <a:rPr lang="es-MX" sz="1400" kern="1200" dirty="0"/>
            <a:t>, hay cuatro tipos de cambios: Corrección, Adaptación, Mejora y Prevención.</a:t>
          </a:r>
        </a:p>
      </dsp:txBody>
      <dsp:txXfrm rot="-5400000">
        <a:off x="2384175" y="3530900"/>
        <a:ext cx="7212040" cy="1137630"/>
      </dsp:txXfrm>
    </dsp:sp>
    <dsp:sp modelId="{FEA2333B-388D-49B3-AA59-EFDB7E7AD9D7}">
      <dsp:nvSpPr>
        <dsp:cNvPr id="0" name=""/>
        <dsp:cNvSpPr/>
      </dsp:nvSpPr>
      <dsp:spPr>
        <a:xfrm>
          <a:off x="53" y="3311767"/>
          <a:ext cx="2384121" cy="15758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MX" sz="2400" kern="1200" dirty="0"/>
            <a:t>Fase de Mantenimiento</a:t>
          </a:r>
        </a:p>
      </dsp:txBody>
      <dsp:txXfrm>
        <a:off x="76982" y="3388696"/>
        <a:ext cx="2230263" cy="142203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A8537-D661-4F21-ABCC-3793A47311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MX"/>
          </a:p>
        </p:txBody>
      </p:sp>
      <p:sp>
        <p:nvSpPr>
          <p:cNvPr id="3" name="Subtitle 2">
            <a:extLst>
              <a:ext uri="{FF2B5EF4-FFF2-40B4-BE49-F238E27FC236}">
                <a16:creationId xmlns:a16="http://schemas.microsoft.com/office/drawing/2014/main" id="{A687786E-69D8-41B5-B13F-5BC26BACCF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MX"/>
          </a:p>
        </p:txBody>
      </p:sp>
      <p:sp>
        <p:nvSpPr>
          <p:cNvPr id="4" name="Date Placeholder 3">
            <a:extLst>
              <a:ext uri="{FF2B5EF4-FFF2-40B4-BE49-F238E27FC236}">
                <a16:creationId xmlns:a16="http://schemas.microsoft.com/office/drawing/2014/main" id="{D360A34D-B1C6-4432-AE41-B83B6823582A}"/>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5" name="Footer Placeholder 4">
            <a:extLst>
              <a:ext uri="{FF2B5EF4-FFF2-40B4-BE49-F238E27FC236}">
                <a16:creationId xmlns:a16="http://schemas.microsoft.com/office/drawing/2014/main" id="{CC110834-0747-4956-8537-C209E1AC8134}"/>
              </a:ext>
            </a:extLst>
          </p:cNvPr>
          <p:cNvSpPr>
            <a:spLocks noGrp="1"/>
          </p:cNvSpPr>
          <p:nvPr>
            <p:ph type="ftr" sz="quarter" idx="11"/>
          </p:nvPr>
        </p:nvSpPr>
        <p:spPr/>
        <p:txBody>
          <a:bodyPr/>
          <a:lstStyle/>
          <a:p>
            <a:endParaRPr lang="es-MX"/>
          </a:p>
        </p:txBody>
      </p:sp>
      <p:sp>
        <p:nvSpPr>
          <p:cNvPr id="6" name="Slide Number Placeholder 5">
            <a:extLst>
              <a:ext uri="{FF2B5EF4-FFF2-40B4-BE49-F238E27FC236}">
                <a16:creationId xmlns:a16="http://schemas.microsoft.com/office/drawing/2014/main" id="{81CAEB8D-48E0-4939-A172-46FC0CBC9E95}"/>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4156288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34830-1F00-48F2-8E67-73EFAD723393}"/>
              </a:ext>
            </a:extLst>
          </p:cNvPr>
          <p:cNvSpPr>
            <a:spLocks noGrp="1"/>
          </p:cNvSpPr>
          <p:nvPr>
            <p:ph type="title"/>
          </p:nvPr>
        </p:nvSpPr>
        <p:spPr/>
        <p:txBody>
          <a:bodyPr/>
          <a:lstStyle/>
          <a:p>
            <a:r>
              <a:rPr lang="en-US"/>
              <a:t>Click to edit Master title style</a:t>
            </a:r>
            <a:endParaRPr lang="es-MX"/>
          </a:p>
        </p:txBody>
      </p:sp>
      <p:sp>
        <p:nvSpPr>
          <p:cNvPr id="3" name="Vertical Text Placeholder 2">
            <a:extLst>
              <a:ext uri="{FF2B5EF4-FFF2-40B4-BE49-F238E27FC236}">
                <a16:creationId xmlns:a16="http://schemas.microsoft.com/office/drawing/2014/main" id="{439EC90F-AAB4-4F4D-9526-34F51329631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Date Placeholder 3">
            <a:extLst>
              <a:ext uri="{FF2B5EF4-FFF2-40B4-BE49-F238E27FC236}">
                <a16:creationId xmlns:a16="http://schemas.microsoft.com/office/drawing/2014/main" id="{D0EB9E5B-554D-4629-8A0D-69FA9876B369}"/>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5" name="Footer Placeholder 4">
            <a:extLst>
              <a:ext uri="{FF2B5EF4-FFF2-40B4-BE49-F238E27FC236}">
                <a16:creationId xmlns:a16="http://schemas.microsoft.com/office/drawing/2014/main" id="{9F2B0884-7BDB-417F-AE97-C9468ED34A92}"/>
              </a:ext>
            </a:extLst>
          </p:cNvPr>
          <p:cNvSpPr>
            <a:spLocks noGrp="1"/>
          </p:cNvSpPr>
          <p:nvPr>
            <p:ph type="ftr" sz="quarter" idx="11"/>
          </p:nvPr>
        </p:nvSpPr>
        <p:spPr/>
        <p:txBody>
          <a:bodyPr/>
          <a:lstStyle/>
          <a:p>
            <a:endParaRPr lang="es-MX"/>
          </a:p>
        </p:txBody>
      </p:sp>
      <p:sp>
        <p:nvSpPr>
          <p:cNvPr id="6" name="Slide Number Placeholder 5">
            <a:extLst>
              <a:ext uri="{FF2B5EF4-FFF2-40B4-BE49-F238E27FC236}">
                <a16:creationId xmlns:a16="http://schemas.microsoft.com/office/drawing/2014/main" id="{7614D669-5041-4A9F-A5B0-DA7CF34290A3}"/>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519895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93B838-5DAB-458A-96F0-66A3D6F9DE5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s-MX"/>
          </a:p>
        </p:txBody>
      </p:sp>
      <p:sp>
        <p:nvSpPr>
          <p:cNvPr id="3" name="Vertical Text Placeholder 2">
            <a:extLst>
              <a:ext uri="{FF2B5EF4-FFF2-40B4-BE49-F238E27FC236}">
                <a16:creationId xmlns:a16="http://schemas.microsoft.com/office/drawing/2014/main" id="{B8079EC8-D69A-4795-BA0A-2A382374D65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Date Placeholder 3">
            <a:extLst>
              <a:ext uri="{FF2B5EF4-FFF2-40B4-BE49-F238E27FC236}">
                <a16:creationId xmlns:a16="http://schemas.microsoft.com/office/drawing/2014/main" id="{E5686E7F-3217-4CD5-93E5-0B63DFDA5BE6}"/>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5" name="Footer Placeholder 4">
            <a:extLst>
              <a:ext uri="{FF2B5EF4-FFF2-40B4-BE49-F238E27FC236}">
                <a16:creationId xmlns:a16="http://schemas.microsoft.com/office/drawing/2014/main" id="{59EC5912-6B1B-4AB8-8C3A-826092D18106}"/>
              </a:ext>
            </a:extLst>
          </p:cNvPr>
          <p:cNvSpPr>
            <a:spLocks noGrp="1"/>
          </p:cNvSpPr>
          <p:nvPr>
            <p:ph type="ftr" sz="quarter" idx="11"/>
          </p:nvPr>
        </p:nvSpPr>
        <p:spPr/>
        <p:txBody>
          <a:bodyPr/>
          <a:lstStyle/>
          <a:p>
            <a:endParaRPr lang="es-MX"/>
          </a:p>
        </p:txBody>
      </p:sp>
      <p:sp>
        <p:nvSpPr>
          <p:cNvPr id="6" name="Slide Number Placeholder 5">
            <a:extLst>
              <a:ext uri="{FF2B5EF4-FFF2-40B4-BE49-F238E27FC236}">
                <a16:creationId xmlns:a16="http://schemas.microsoft.com/office/drawing/2014/main" id="{8C978AFC-524E-497B-8E6D-288D272E18CF}"/>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2784131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5DB9C-C36B-40D9-B66C-DC23E1DC857D}"/>
              </a:ext>
            </a:extLst>
          </p:cNvPr>
          <p:cNvSpPr>
            <a:spLocks noGrp="1"/>
          </p:cNvSpPr>
          <p:nvPr>
            <p:ph type="title"/>
          </p:nvPr>
        </p:nvSpPr>
        <p:spPr/>
        <p:txBody>
          <a:bodyPr/>
          <a:lstStyle/>
          <a:p>
            <a:r>
              <a:rPr lang="en-US"/>
              <a:t>Click to edit Master title style</a:t>
            </a:r>
            <a:endParaRPr lang="es-MX"/>
          </a:p>
        </p:txBody>
      </p:sp>
      <p:sp>
        <p:nvSpPr>
          <p:cNvPr id="3" name="Content Placeholder 2">
            <a:extLst>
              <a:ext uri="{FF2B5EF4-FFF2-40B4-BE49-F238E27FC236}">
                <a16:creationId xmlns:a16="http://schemas.microsoft.com/office/drawing/2014/main" id="{D3FF9972-9E4A-432B-B2EF-E4E1A466EA0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Date Placeholder 3">
            <a:extLst>
              <a:ext uri="{FF2B5EF4-FFF2-40B4-BE49-F238E27FC236}">
                <a16:creationId xmlns:a16="http://schemas.microsoft.com/office/drawing/2014/main" id="{C118C292-BCD4-4AF3-BEA4-0887008290CD}"/>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5" name="Footer Placeholder 4">
            <a:extLst>
              <a:ext uri="{FF2B5EF4-FFF2-40B4-BE49-F238E27FC236}">
                <a16:creationId xmlns:a16="http://schemas.microsoft.com/office/drawing/2014/main" id="{1EEC8E3E-6499-4261-91E9-2F72302ADE3D}"/>
              </a:ext>
            </a:extLst>
          </p:cNvPr>
          <p:cNvSpPr>
            <a:spLocks noGrp="1"/>
          </p:cNvSpPr>
          <p:nvPr>
            <p:ph type="ftr" sz="quarter" idx="11"/>
          </p:nvPr>
        </p:nvSpPr>
        <p:spPr/>
        <p:txBody>
          <a:bodyPr/>
          <a:lstStyle/>
          <a:p>
            <a:endParaRPr lang="es-MX"/>
          </a:p>
        </p:txBody>
      </p:sp>
      <p:sp>
        <p:nvSpPr>
          <p:cNvPr id="6" name="Slide Number Placeholder 5">
            <a:extLst>
              <a:ext uri="{FF2B5EF4-FFF2-40B4-BE49-F238E27FC236}">
                <a16:creationId xmlns:a16="http://schemas.microsoft.com/office/drawing/2014/main" id="{CC7CBAAB-4B05-44D6-BD0E-660F860A5852}"/>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2426920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667FC-4AB4-4BB1-81E5-37F85E68E5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MX"/>
          </a:p>
        </p:txBody>
      </p:sp>
      <p:sp>
        <p:nvSpPr>
          <p:cNvPr id="3" name="Text Placeholder 2">
            <a:extLst>
              <a:ext uri="{FF2B5EF4-FFF2-40B4-BE49-F238E27FC236}">
                <a16:creationId xmlns:a16="http://schemas.microsoft.com/office/drawing/2014/main" id="{6751A91F-2190-40C4-98D9-3CE3A29B22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A41D7AE-C5CC-4B4C-8CDE-4AAF19FA0E1A}"/>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5" name="Footer Placeholder 4">
            <a:extLst>
              <a:ext uri="{FF2B5EF4-FFF2-40B4-BE49-F238E27FC236}">
                <a16:creationId xmlns:a16="http://schemas.microsoft.com/office/drawing/2014/main" id="{5BCB4120-0F13-4858-96FE-AF08B289EC24}"/>
              </a:ext>
            </a:extLst>
          </p:cNvPr>
          <p:cNvSpPr>
            <a:spLocks noGrp="1"/>
          </p:cNvSpPr>
          <p:nvPr>
            <p:ph type="ftr" sz="quarter" idx="11"/>
          </p:nvPr>
        </p:nvSpPr>
        <p:spPr/>
        <p:txBody>
          <a:bodyPr/>
          <a:lstStyle/>
          <a:p>
            <a:endParaRPr lang="es-MX"/>
          </a:p>
        </p:txBody>
      </p:sp>
      <p:sp>
        <p:nvSpPr>
          <p:cNvPr id="6" name="Slide Number Placeholder 5">
            <a:extLst>
              <a:ext uri="{FF2B5EF4-FFF2-40B4-BE49-F238E27FC236}">
                <a16:creationId xmlns:a16="http://schemas.microsoft.com/office/drawing/2014/main" id="{8999DC24-E59E-4F3C-A3A2-B89EAC708154}"/>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4240371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9582D-CBD3-4038-9D10-F1BDC41619ED}"/>
              </a:ext>
            </a:extLst>
          </p:cNvPr>
          <p:cNvSpPr>
            <a:spLocks noGrp="1"/>
          </p:cNvSpPr>
          <p:nvPr>
            <p:ph type="title"/>
          </p:nvPr>
        </p:nvSpPr>
        <p:spPr/>
        <p:txBody>
          <a:bodyPr/>
          <a:lstStyle/>
          <a:p>
            <a:r>
              <a:rPr lang="en-US"/>
              <a:t>Click to edit Master title style</a:t>
            </a:r>
            <a:endParaRPr lang="es-MX"/>
          </a:p>
        </p:txBody>
      </p:sp>
      <p:sp>
        <p:nvSpPr>
          <p:cNvPr id="3" name="Content Placeholder 2">
            <a:extLst>
              <a:ext uri="{FF2B5EF4-FFF2-40B4-BE49-F238E27FC236}">
                <a16:creationId xmlns:a16="http://schemas.microsoft.com/office/drawing/2014/main" id="{EB039F63-F236-4E5A-ADD6-2E53B861800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Content Placeholder 3">
            <a:extLst>
              <a:ext uri="{FF2B5EF4-FFF2-40B4-BE49-F238E27FC236}">
                <a16:creationId xmlns:a16="http://schemas.microsoft.com/office/drawing/2014/main" id="{3C9EA10C-58CF-4D39-ADD6-411AACB11FB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5" name="Date Placeholder 4">
            <a:extLst>
              <a:ext uri="{FF2B5EF4-FFF2-40B4-BE49-F238E27FC236}">
                <a16:creationId xmlns:a16="http://schemas.microsoft.com/office/drawing/2014/main" id="{0530812E-4B33-4B3D-BC94-4CF2B22023C9}"/>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6" name="Footer Placeholder 5">
            <a:extLst>
              <a:ext uri="{FF2B5EF4-FFF2-40B4-BE49-F238E27FC236}">
                <a16:creationId xmlns:a16="http://schemas.microsoft.com/office/drawing/2014/main" id="{1FAB26E5-9D9B-4394-9FAC-03F59EC1526C}"/>
              </a:ext>
            </a:extLst>
          </p:cNvPr>
          <p:cNvSpPr>
            <a:spLocks noGrp="1"/>
          </p:cNvSpPr>
          <p:nvPr>
            <p:ph type="ftr" sz="quarter" idx="11"/>
          </p:nvPr>
        </p:nvSpPr>
        <p:spPr/>
        <p:txBody>
          <a:bodyPr/>
          <a:lstStyle/>
          <a:p>
            <a:endParaRPr lang="es-MX"/>
          </a:p>
        </p:txBody>
      </p:sp>
      <p:sp>
        <p:nvSpPr>
          <p:cNvPr id="7" name="Slide Number Placeholder 6">
            <a:extLst>
              <a:ext uri="{FF2B5EF4-FFF2-40B4-BE49-F238E27FC236}">
                <a16:creationId xmlns:a16="http://schemas.microsoft.com/office/drawing/2014/main" id="{AC5BD9A6-10D0-434A-AAD7-A880E1896983}"/>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3455978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5E3DD-FC68-4096-A376-77A4237C19FF}"/>
              </a:ext>
            </a:extLst>
          </p:cNvPr>
          <p:cNvSpPr>
            <a:spLocks noGrp="1"/>
          </p:cNvSpPr>
          <p:nvPr>
            <p:ph type="title"/>
          </p:nvPr>
        </p:nvSpPr>
        <p:spPr>
          <a:xfrm>
            <a:off x="839788" y="365125"/>
            <a:ext cx="10515600" cy="1325563"/>
          </a:xfrm>
        </p:spPr>
        <p:txBody>
          <a:bodyPr/>
          <a:lstStyle/>
          <a:p>
            <a:r>
              <a:rPr lang="en-US"/>
              <a:t>Click to edit Master title style</a:t>
            </a:r>
            <a:endParaRPr lang="es-MX"/>
          </a:p>
        </p:txBody>
      </p:sp>
      <p:sp>
        <p:nvSpPr>
          <p:cNvPr id="3" name="Text Placeholder 2">
            <a:extLst>
              <a:ext uri="{FF2B5EF4-FFF2-40B4-BE49-F238E27FC236}">
                <a16:creationId xmlns:a16="http://schemas.microsoft.com/office/drawing/2014/main" id="{94CE7F8E-060E-4845-A9C9-603B300343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432AF1E-6B54-4445-8A64-EB413298F4A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5" name="Text Placeholder 4">
            <a:extLst>
              <a:ext uri="{FF2B5EF4-FFF2-40B4-BE49-F238E27FC236}">
                <a16:creationId xmlns:a16="http://schemas.microsoft.com/office/drawing/2014/main" id="{E71E8DA9-76A0-40D5-8AC4-21E9294337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0A46D5A-2C2C-4D7F-A4CD-DA03DD5DEB6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7" name="Date Placeholder 6">
            <a:extLst>
              <a:ext uri="{FF2B5EF4-FFF2-40B4-BE49-F238E27FC236}">
                <a16:creationId xmlns:a16="http://schemas.microsoft.com/office/drawing/2014/main" id="{8D914C9D-A339-49F0-97CC-28F301951C77}"/>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8" name="Footer Placeholder 7">
            <a:extLst>
              <a:ext uri="{FF2B5EF4-FFF2-40B4-BE49-F238E27FC236}">
                <a16:creationId xmlns:a16="http://schemas.microsoft.com/office/drawing/2014/main" id="{7D5C9A96-2F96-4BF3-A838-248118A10706}"/>
              </a:ext>
            </a:extLst>
          </p:cNvPr>
          <p:cNvSpPr>
            <a:spLocks noGrp="1"/>
          </p:cNvSpPr>
          <p:nvPr>
            <p:ph type="ftr" sz="quarter" idx="11"/>
          </p:nvPr>
        </p:nvSpPr>
        <p:spPr/>
        <p:txBody>
          <a:bodyPr/>
          <a:lstStyle/>
          <a:p>
            <a:endParaRPr lang="es-MX"/>
          </a:p>
        </p:txBody>
      </p:sp>
      <p:sp>
        <p:nvSpPr>
          <p:cNvPr id="9" name="Slide Number Placeholder 8">
            <a:extLst>
              <a:ext uri="{FF2B5EF4-FFF2-40B4-BE49-F238E27FC236}">
                <a16:creationId xmlns:a16="http://schemas.microsoft.com/office/drawing/2014/main" id="{A58987E0-BF26-4328-B3A1-7D66420B479A}"/>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391004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C8596-A56F-48BA-B514-3914302D92A2}"/>
              </a:ext>
            </a:extLst>
          </p:cNvPr>
          <p:cNvSpPr>
            <a:spLocks noGrp="1"/>
          </p:cNvSpPr>
          <p:nvPr>
            <p:ph type="title"/>
          </p:nvPr>
        </p:nvSpPr>
        <p:spPr/>
        <p:txBody>
          <a:bodyPr/>
          <a:lstStyle/>
          <a:p>
            <a:r>
              <a:rPr lang="en-US"/>
              <a:t>Click to edit Master title style</a:t>
            </a:r>
            <a:endParaRPr lang="es-MX"/>
          </a:p>
        </p:txBody>
      </p:sp>
      <p:sp>
        <p:nvSpPr>
          <p:cNvPr id="3" name="Date Placeholder 2">
            <a:extLst>
              <a:ext uri="{FF2B5EF4-FFF2-40B4-BE49-F238E27FC236}">
                <a16:creationId xmlns:a16="http://schemas.microsoft.com/office/drawing/2014/main" id="{B6DBAA9A-49C3-45E6-B562-8A5E85BFD674}"/>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4" name="Footer Placeholder 3">
            <a:extLst>
              <a:ext uri="{FF2B5EF4-FFF2-40B4-BE49-F238E27FC236}">
                <a16:creationId xmlns:a16="http://schemas.microsoft.com/office/drawing/2014/main" id="{7CB32121-0EA8-4A91-AFD5-3CB04C7C2080}"/>
              </a:ext>
            </a:extLst>
          </p:cNvPr>
          <p:cNvSpPr>
            <a:spLocks noGrp="1"/>
          </p:cNvSpPr>
          <p:nvPr>
            <p:ph type="ftr" sz="quarter" idx="11"/>
          </p:nvPr>
        </p:nvSpPr>
        <p:spPr/>
        <p:txBody>
          <a:bodyPr/>
          <a:lstStyle/>
          <a:p>
            <a:endParaRPr lang="es-MX"/>
          </a:p>
        </p:txBody>
      </p:sp>
      <p:sp>
        <p:nvSpPr>
          <p:cNvPr id="5" name="Slide Number Placeholder 4">
            <a:extLst>
              <a:ext uri="{FF2B5EF4-FFF2-40B4-BE49-F238E27FC236}">
                <a16:creationId xmlns:a16="http://schemas.microsoft.com/office/drawing/2014/main" id="{F236EC23-350B-4F8B-B5F8-88A132B8D2F2}"/>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610964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881F9-77CB-4132-BE2B-69B8472B4206}"/>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3" name="Footer Placeholder 2">
            <a:extLst>
              <a:ext uri="{FF2B5EF4-FFF2-40B4-BE49-F238E27FC236}">
                <a16:creationId xmlns:a16="http://schemas.microsoft.com/office/drawing/2014/main" id="{0159E81B-B0CE-4D5A-A5A6-22E915ABD621}"/>
              </a:ext>
            </a:extLst>
          </p:cNvPr>
          <p:cNvSpPr>
            <a:spLocks noGrp="1"/>
          </p:cNvSpPr>
          <p:nvPr>
            <p:ph type="ftr" sz="quarter" idx="11"/>
          </p:nvPr>
        </p:nvSpPr>
        <p:spPr/>
        <p:txBody>
          <a:bodyPr/>
          <a:lstStyle/>
          <a:p>
            <a:endParaRPr lang="es-MX"/>
          </a:p>
        </p:txBody>
      </p:sp>
      <p:sp>
        <p:nvSpPr>
          <p:cNvPr id="4" name="Slide Number Placeholder 3">
            <a:extLst>
              <a:ext uri="{FF2B5EF4-FFF2-40B4-BE49-F238E27FC236}">
                <a16:creationId xmlns:a16="http://schemas.microsoft.com/office/drawing/2014/main" id="{61E30917-F6A5-43DD-8F78-6F23559E7681}"/>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1858518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69DBA-53B8-461C-8320-2344141197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MX"/>
          </a:p>
        </p:txBody>
      </p:sp>
      <p:sp>
        <p:nvSpPr>
          <p:cNvPr id="3" name="Content Placeholder 2">
            <a:extLst>
              <a:ext uri="{FF2B5EF4-FFF2-40B4-BE49-F238E27FC236}">
                <a16:creationId xmlns:a16="http://schemas.microsoft.com/office/drawing/2014/main" id="{ECE638F3-FEC1-4EAE-B3F8-0642A30B3C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Text Placeholder 3">
            <a:extLst>
              <a:ext uri="{FF2B5EF4-FFF2-40B4-BE49-F238E27FC236}">
                <a16:creationId xmlns:a16="http://schemas.microsoft.com/office/drawing/2014/main" id="{9C524FE3-CAC6-4066-9566-1A4C150CE0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205BFA7-25C4-415F-AB8D-53131CC89F00}"/>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6" name="Footer Placeholder 5">
            <a:extLst>
              <a:ext uri="{FF2B5EF4-FFF2-40B4-BE49-F238E27FC236}">
                <a16:creationId xmlns:a16="http://schemas.microsoft.com/office/drawing/2014/main" id="{8BD5465F-0553-4A27-8F36-649967A0570D}"/>
              </a:ext>
            </a:extLst>
          </p:cNvPr>
          <p:cNvSpPr>
            <a:spLocks noGrp="1"/>
          </p:cNvSpPr>
          <p:nvPr>
            <p:ph type="ftr" sz="quarter" idx="11"/>
          </p:nvPr>
        </p:nvSpPr>
        <p:spPr/>
        <p:txBody>
          <a:bodyPr/>
          <a:lstStyle/>
          <a:p>
            <a:endParaRPr lang="es-MX"/>
          </a:p>
        </p:txBody>
      </p:sp>
      <p:sp>
        <p:nvSpPr>
          <p:cNvPr id="7" name="Slide Number Placeholder 6">
            <a:extLst>
              <a:ext uri="{FF2B5EF4-FFF2-40B4-BE49-F238E27FC236}">
                <a16:creationId xmlns:a16="http://schemas.microsoft.com/office/drawing/2014/main" id="{B045482B-93B2-490F-A033-567C8B35EDD5}"/>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4292797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5DD71-0691-4FAE-9D32-81803FB813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MX"/>
          </a:p>
        </p:txBody>
      </p:sp>
      <p:sp>
        <p:nvSpPr>
          <p:cNvPr id="3" name="Picture Placeholder 2">
            <a:extLst>
              <a:ext uri="{FF2B5EF4-FFF2-40B4-BE49-F238E27FC236}">
                <a16:creationId xmlns:a16="http://schemas.microsoft.com/office/drawing/2014/main" id="{A810D750-5D2A-4E27-AF91-7687A8D02C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Text Placeholder 3">
            <a:extLst>
              <a:ext uri="{FF2B5EF4-FFF2-40B4-BE49-F238E27FC236}">
                <a16:creationId xmlns:a16="http://schemas.microsoft.com/office/drawing/2014/main" id="{91EFB733-454E-4B6F-9DB8-C3044B2390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10CF8A6-4CBC-4CC8-827D-BE0FFA03E24A}"/>
              </a:ext>
            </a:extLst>
          </p:cNvPr>
          <p:cNvSpPr>
            <a:spLocks noGrp="1"/>
          </p:cNvSpPr>
          <p:nvPr>
            <p:ph type="dt" sz="half" idx="10"/>
          </p:nvPr>
        </p:nvSpPr>
        <p:spPr/>
        <p:txBody>
          <a:bodyPr/>
          <a:lstStyle/>
          <a:p>
            <a:fld id="{9C40A89F-2375-4785-9001-468A01497CA0}" type="datetimeFigureOut">
              <a:rPr lang="es-MX" smtClean="0"/>
              <a:t>30/09/2019</a:t>
            </a:fld>
            <a:endParaRPr lang="es-MX"/>
          </a:p>
        </p:txBody>
      </p:sp>
      <p:sp>
        <p:nvSpPr>
          <p:cNvPr id="6" name="Footer Placeholder 5">
            <a:extLst>
              <a:ext uri="{FF2B5EF4-FFF2-40B4-BE49-F238E27FC236}">
                <a16:creationId xmlns:a16="http://schemas.microsoft.com/office/drawing/2014/main" id="{0050CA52-0A26-44C6-92A2-1B7ED70282B4}"/>
              </a:ext>
            </a:extLst>
          </p:cNvPr>
          <p:cNvSpPr>
            <a:spLocks noGrp="1"/>
          </p:cNvSpPr>
          <p:nvPr>
            <p:ph type="ftr" sz="quarter" idx="11"/>
          </p:nvPr>
        </p:nvSpPr>
        <p:spPr/>
        <p:txBody>
          <a:bodyPr/>
          <a:lstStyle/>
          <a:p>
            <a:endParaRPr lang="es-MX"/>
          </a:p>
        </p:txBody>
      </p:sp>
      <p:sp>
        <p:nvSpPr>
          <p:cNvPr id="7" name="Slide Number Placeholder 6">
            <a:extLst>
              <a:ext uri="{FF2B5EF4-FFF2-40B4-BE49-F238E27FC236}">
                <a16:creationId xmlns:a16="http://schemas.microsoft.com/office/drawing/2014/main" id="{06FB9B3D-CEDE-4C0F-B4F8-46594491F9D2}"/>
              </a:ext>
            </a:extLst>
          </p:cNvPr>
          <p:cNvSpPr>
            <a:spLocks noGrp="1"/>
          </p:cNvSpPr>
          <p:nvPr>
            <p:ph type="sldNum" sz="quarter" idx="12"/>
          </p:nvPr>
        </p:nvSpPr>
        <p:spPr/>
        <p:txBody>
          <a:bodyPr/>
          <a:lstStyle/>
          <a:p>
            <a:fld id="{8E6A783B-4411-4739-8EF6-9BF87DE3DE95}" type="slidenum">
              <a:rPr lang="es-MX" smtClean="0"/>
              <a:t>‹#›</a:t>
            </a:fld>
            <a:endParaRPr lang="es-MX"/>
          </a:p>
        </p:txBody>
      </p:sp>
    </p:spTree>
    <p:extLst>
      <p:ext uri="{BB962C8B-B14F-4D97-AF65-F5344CB8AC3E}">
        <p14:creationId xmlns:p14="http://schemas.microsoft.com/office/powerpoint/2010/main" val="3580851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3DF550-CED2-401D-8A80-211B3BDF9E8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s-MX"/>
          </a:p>
        </p:txBody>
      </p:sp>
      <p:sp>
        <p:nvSpPr>
          <p:cNvPr id="3" name="Text Placeholder 2">
            <a:extLst>
              <a:ext uri="{FF2B5EF4-FFF2-40B4-BE49-F238E27FC236}">
                <a16:creationId xmlns:a16="http://schemas.microsoft.com/office/drawing/2014/main" id="{A704EAE4-0FE8-44D3-B541-4D55086F98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Date Placeholder 3">
            <a:extLst>
              <a:ext uri="{FF2B5EF4-FFF2-40B4-BE49-F238E27FC236}">
                <a16:creationId xmlns:a16="http://schemas.microsoft.com/office/drawing/2014/main" id="{AA87BA05-F97A-4123-A2F7-767FCF1319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40A89F-2375-4785-9001-468A01497CA0}" type="datetimeFigureOut">
              <a:rPr lang="es-MX" smtClean="0"/>
              <a:t>30/09/2019</a:t>
            </a:fld>
            <a:endParaRPr lang="es-MX"/>
          </a:p>
        </p:txBody>
      </p:sp>
      <p:sp>
        <p:nvSpPr>
          <p:cNvPr id="5" name="Footer Placeholder 4">
            <a:extLst>
              <a:ext uri="{FF2B5EF4-FFF2-40B4-BE49-F238E27FC236}">
                <a16:creationId xmlns:a16="http://schemas.microsoft.com/office/drawing/2014/main" id="{8A51BD01-37AE-4250-9B02-1BFB71E3C9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a:extLst>
              <a:ext uri="{FF2B5EF4-FFF2-40B4-BE49-F238E27FC236}">
                <a16:creationId xmlns:a16="http://schemas.microsoft.com/office/drawing/2014/main" id="{7EECB132-AD6F-4D5F-879A-B4451551D8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A783B-4411-4739-8EF6-9BF87DE3DE95}" type="slidenum">
              <a:rPr lang="es-MX" smtClean="0"/>
              <a:t>‹#›</a:t>
            </a:fld>
            <a:endParaRPr lang="es-MX"/>
          </a:p>
        </p:txBody>
      </p:sp>
    </p:spTree>
    <p:extLst>
      <p:ext uri="{BB962C8B-B14F-4D97-AF65-F5344CB8AC3E}">
        <p14:creationId xmlns:p14="http://schemas.microsoft.com/office/powerpoint/2010/main" val="36895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3.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5.png"/><Relationship Id="rId9" Type="http://schemas.microsoft.com/office/2007/relationships/diagramDrawing" Target="../diagrams/drawing3.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4.png"/><Relationship Id="rId7" Type="http://schemas.openxmlformats.org/officeDocument/2006/relationships/diagramQuickStyle" Target="../diagrams/quickStyle4.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5.png"/><Relationship Id="rId9" Type="http://schemas.microsoft.com/office/2007/relationships/diagramDrawing" Target="../diagrams/drawing4.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1.xml"/><Relationship Id="rId12" Type="http://schemas.openxmlformats.org/officeDocument/2006/relationships/diagramQuickStyle" Target="../diagrams/quickStyle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0" Type="http://schemas.openxmlformats.org/officeDocument/2006/relationships/diagramData" Target="../diagrams/data2.xml"/><Relationship Id="rId4" Type="http://schemas.openxmlformats.org/officeDocument/2006/relationships/image" Target="../media/image5.png"/><Relationship Id="rId9" Type="http://schemas.microsoft.com/office/2007/relationships/diagramDrawing" Target="../diagrams/drawing1.xml"/><Relationship Id="rId14"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7.jp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Hp Pro\Desktop\Modulares de Escudo\positivo color vertical 2 líneas.png">
            <a:extLst>
              <a:ext uri="{FF2B5EF4-FFF2-40B4-BE49-F238E27FC236}">
                <a16:creationId xmlns:a16="http://schemas.microsoft.com/office/drawing/2014/main" id="{019364EC-6A9B-49BA-A5CA-67A54C1491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8850" y="1336423"/>
            <a:ext cx="5045189" cy="3623218"/>
          </a:xfrm>
          <a:prstGeom prst="rect">
            <a:avLst/>
          </a:prstGeom>
          <a:noFill/>
          <a:extLst>
            <a:ext uri="{909E8E84-426E-40DD-AFC4-6F175D3DCCD1}">
              <a14:hiddenFill xmlns:a14="http://schemas.microsoft.com/office/drawing/2010/main">
                <a:solidFill>
                  <a:srgbClr val="FFFFFF"/>
                </a:solidFill>
              </a14:hiddenFill>
            </a:ext>
          </a:extLst>
        </p:spPr>
      </p:pic>
      <p:sp>
        <p:nvSpPr>
          <p:cNvPr id="5" name="3 Rectángulo">
            <a:extLst>
              <a:ext uri="{FF2B5EF4-FFF2-40B4-BE49-F238E27FC236}">
                <a16:creationId xmlns:a16="http://schemas.microsoft.com/office/drawing/2014/main" id="{1B9114A0-86B6-42AE-BF86-6FD091BB0FC9}"/>
              </a:ext>
            </a:extLst>
          </p:cNvPr>
          <p:cNvSpPr/>
          <p:nvPr/>
        </p:nvSpPr>
        <p:spPr>
          <a:xfrm>
            <a:off x="0" y="0"/>
            <a:ext cx="1259632"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4 Rectángulo">
            <a:extLst>
              <a:ext uri="{FF2B5EF4-FFF2-40B4-BE49-F238E27FC236}">
                <a16:creationId xmlns:a16="http://schemas.microsoft.com/office/drawing/2014/main" id="{F6F8D8DE-44C4-4B99-BC96-32A39F48AA98}"/>
              </a:ext>
            </a:extLst>
          </p:cNvPr>
          <p:cNvSpPr/>
          <p:nvPr/>
        </p:nvSpPr>
        <p:spPr>
          <a:xfrm>
            <a:off x="1259632"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02727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8D4C84-79E1-406B-BE18-53662860D6BA}"/>
              </a:ext>
            </a:extLst>
          </p:cNvPr>
          <p:cNvPicPr>
            <a:picLocks noChangeAspect="1"/>
          </p:cNvPicPr>
          <p:nvPr/>
        </p:nvPicPr>
        <p:blipFill rotWithShape="1">
          <a:blip r:embed="rId2"/>
          <a:srcRect l="20638" t="35092" r="19035" b="29000"/>
          <a:stretch/>
        </p:blipFill>
        <p:spPr>
          <a:xfrm>
            <a:off x="1983664" y="2247313"/>
            <a:ext cx="9258342" cy="3098410"/>
          </a:xfrm>
          <a:prstGeom prst="rect">
            <a:avLst/>
          </a:prstGeom>
        </p:spPr>
      </p:pic>
      <p:grpSp>
        <p:nvGrpSpPr>
          <p:cNvPr id="6" name="Group 5">
            <a:extLst>
              <a:ext uri="{FF2B5EF4-FFF2-40B4-BE49-F238E27FC236}">
                <a16:creationId xmlns:a16="http://schemas.microsoft.com/office/drawing/2014/main" id="{AA2C1C9D-7A42-41CE-A3AE-0DA5AEAEEFA4}"/>
              </a:ext>
            </a:extLst>
          </p:cNvPr>
          <p:cNvGrpSpPr/>
          <p:nvPr/>
        </p:nvGrpSpPr>
        <p:grpSpPr>
          <a:xfrm>
            <a:off x="0" y="0"/>
            <a:ext cx="12174658" cy="6885384"/>
            <a:chOff x="0" y="0"/>
            <a:chExt cx="12174658" cy="6885384"/>
          </a:xfrm>
        </p:grpSpPr>
        <p:sp>
          <p:nvSpPr>
            <p:cNvPr id="7" name="2 Rectángulo">
              <a:extLst>
                <a:ext uri="{FF2B5EF4-FFF2-40B4-BE49-F238E27FC236}">
                  <a16:creationId xmlns:a16="http://schemas.microsoft.com/office/drawing/2014/main" id="{F99E21C2-621E-456B-8471-84A6864B7438}"/>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3 Rectángulo">
              <a:extLst>
                <a:ext uri="{FF2B5EF4-FFF2-40B4-BE49-F238E27FC236}">
                  <a16:creationId xmlns:a16="http://schemas.microsoft.com/office/drawing/2014/main" id="{E6C2D733-659C-4082-B0A4-6D4B0438310F}"/>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Modulares de Escudo\Negativo monocromático vertical 2 líneas.png">
              <a:extLst>
                <a:ext uri="{FF2B5EF4-FFF2-40B4-BE49-F238E27FC236}">
                  <a16:creationId xmlns:a16="http://schemas.microsoft.com/office/drawing/2014/main" id="{FA0B7E14-15E4-4FDA-8869-C5A3AD8E9AE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C:\Users\Hp Pro\Desktop\escudo2 png.png">
              <a:extLst>
                <a:ext uri="{FF2B5EF4-FFF2-40B4-BE49-F238E27FC236}">
                  <a16:creationId xmlns:a16="http://schemas.microsoft.com/office/drawing/2014/main" id="{875FA35D-A98E-421E-8EA4-BD907507308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11" name="8 Rectángulo">
              <a:extLst>
                <a:ext uri="{FF2B5EF4-FFF2-40B4-BE49-F238E27FC236}">
                  <a16:creationId xmlns:a16="http://schemas.microsoft.com/office/drawing/2014/main" id="{D39A617D-6F80-456A-93D4-45B6D184B4FF}"/>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9 Rectángulo">
              <a:extLst>
                <a:ext uri="{FF2B5EF4-FFF2-40B4-BE49-F238E27FC236}">
                  <a16:creationId xmlns:a16="http://schemas.microsoft.com/office/drawing/2014/main" id="{77AB846D-1900-46EA-B125-907A0AF64507}"/>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Picture 2" descr="C:\Users\Hp Pro\Desktop\LOGO MTRO MARCO.png">
              <a:extLst>
                <a:ext uri="{FF2B5EF4-FFF2-40B4-BE49-F238E27FC236}">
                  <a16:creationId xmlns:a16="http://schemas.microsoft.com/office/drawing/2014/main" id="{27979EBD-5888-49CF-B29A-508F75294E2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TextBox 4">
            <a:extLst>
              <a:ext uri="{FF2B5EF4-FFF2-40B4-BE49-F238E27FC236}">
                <a16:creationId xmlns:a16="http://schemas.microsoft.com/office/drawing/2014/main" id="{7F28D7CE-17AB-4A8F-BC59-96D7268621AE}"/>
              </a:ext>
            </a:extLst>
          </p:cNvPr>
          <p:cNvSpPr txBox="1"/>
          <p:nvPr/>
        </p:nvSpPr>
        <p:spPr>
          <a:xfrm>
            <a:off x="3306113" y="829993"/>
            <a:ext cx="7408695" cy="707886"/>
          </a:xfrm>
          <a:prstGeom prst="rect">
            <a:avLst/>
          </a:prstGeom>
          <a:noFill/>
        </p:spPr>
        <p:txBody>
          <a:bodyPr wrap="none" rtlCol="0">
            <a:spAutoFit/>
          </a:bodyPr>
          <a:lstStyle/>
          <a:p>
            <a:r>
              <a:rPr lang="es-MX" sz="4000" dirty="0"/>
              <a:t>Que es la Ingeniería de Software?</a:t>
            </a:r>
          </a:p>
        </p:txBody>
      </p:sp>
    </p:spTree>
    <p:extLst>
      <p:ext uri="{BB962C8B-B14F-4D97-AF65-F5344CB8AC3E}">
        <p14:creationId xmlns:p14="http://schemas.microsoft.com/office/powerpoint/2010/main" val="1146468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B99225A-8B2E-47BF-9FF8-EF15ABB6AC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35" y="2098532"/>
            <a:ext cx="7829550" cy="4400550"/>
          </a:xfrm>
          <a:prstGeom prst="rect">
            <a:avLst/>
          </a:prstGeom>
        </p:spPr>
      </p:pic>
      <p:grpSp>
        <p:nvGrpSpPr>
          <p:cNvPr id="4" name="Group 3">
            <a:extLst>
              <a:ext uri="{FF2B5EF4-FFF2-40B4-BE49-F238E27FC236}">
                <a16:creationId xmlns:a16="http://schemas.microsoft.com/office/drawing/2014/main" id="{24617BF9-67BD-4030-B462-216B4E476325}"/>
              </a:ext>
            </a:extLst>
          </p:cNvPr>
          <p:cNvGrpSpPr/>
          <p:nvPr/>
        </p:nvGrpSpPr>
        <p:grpSpPr>
          <a:xfrm>
            <a:off x="0" y="0"/>
            <a:ext cx="12174658" cy="6885384"/>
            <a:chOff x="0" y="0"/>
            <a:chExt cx="12174658" cy="6885384"/>
          </a:xfrm>
        </p:grpSpPr>
        <p:sp>
          <p:nvSpPr>
            <p:cNvPr id="6" name="2 Rectángulo">
              <a:extLst>
                <a:ext uri="{FF2B5EF4-FFF2-40B4-BE49-F238E27FC236}">
                  <a16:creationId xmlns:a16="http://schemas.microsoft.com/office/drawing/2014/main" id="{1F86969E-BE63-4ECE-9C4E-CEA4F178A3FF}"/>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3 Rectángulo">
              <a:extLst>
                <a:ext uri="{FF2B5EF4-FFF2-40B4-BE49-F238E27FC236}">
                  <a16:creationId xmlns:a16="http://schemas.microsoft.com/office/drawing/2014/main" id="{14BE5BD0-B623-43EC-BDB3-9F32EF1A0F25}"/>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Picture 2" descr="C:\Users\Hp Pro\Desktop\Modulares de Escudo\Negativo monocromático vertical 2 líneas.png">
              <a:extLst>
                <a:ext uri="{FF2B5EF4-FFF2-40B4-BE49-F238E27FC236}">
                  <a16:creationId xmlns:a16="http://schemas.microsoft.com/office/drawing/2014/main" id="{9AF757F9-48A3-4A18-B5A7-E61D12AFDB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C:\Users\Hp Pro\Desktop\escudo2 png.png">
              <a:extLst>
                <a:ext uri="{FF2B5EF4-FFF2-40B4-BE49-F238E27FC236}">
                  <a16:creationId xmlns:a16="http://schemas.microsoft.com/office/drawing/2014/main" id="{5C124F1E-42BF-4CC9-A0D5-4E22B214265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10" name="8 Rectángulo">
              <a:extLst>
                <a:ext uri="{FF2B5EF4-FFF2-40B4-BE49-F238E27FC236}">
                  <a16:creationId xmlns:a16="http://schemas.microsoft.com/office/drawing/2014/main" id="{A882728B-A1A6-4351-9F30-85A411B1920A}"/>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9 Rectángulo">
              <a:extLst>
                <a:ext uri="{FF2B5EF4-FFF2-40B4-BE49-F238E27FC236}">
                  <a16:creationId xmlns:a16="http://schemas.microsoft.com/office/drawing/2014/main" id="{53B9A1FE-B2CF-4AAC-B943-D9C20AE24B87}"/>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Picture 2" descr="C:\Users\Hp Pro\Desktop\LOGO MTRO MARCO.png">
              <a:extLst>
                <a:ext uri="{FF2B5EF4-FFF2-40B4-BE49-F238E27FC236}">
                  <a16:creationId xmlns:a16="http://schemas.microsoft.com/office/drawing/2014/main" id="{297F038F-AFDB-465B-BF54-ECAFF71F029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extBox 1">
            <a:extLst>
              <a:ext uri="{FF2B5EF4-FFF2-40B4-BE49-F238E27FC236}">
                <a16:creationId xmlns:a16="http://schemas.microsoft.com/office/drawing/2014/main" id="{38E0EAC2-5F71-4C41-8354-AD2203CE3B55}"/>
              </a:ext>
            </a:extLst>
          </p:cNvPr>
          <p:cNvSpPr txBox="1"/>
          <p:nvPr/>
        </p:nvSpPr>
        <p:spPr>
          <a:xfrm>
            <a:off x="2471734" y="428753"/>
            <a:ext cx="10508567" cy="1323439"/>
          </a:xfrm>
          <a:prstGeom prst="rect">
            <a:avLst/>
          </a:prstGeom>
          <a:noFill/>
        </p:spPr>
        <p:txBody>
          <a:bodyPr wrap="square" rtlCol="0">
            <a:spAutoFit/>
          </a:bodyPr>
          <a:lstStyle/>
          <a:p>
            <a:r>
              <a:rPr lang="es-MX" sz="8000" dirty="0"/>
              <a:t>Software vs Sistema</a:t>
            </a:r>
          </a:p>
        </p:txBody>
      </p:sp>
    </p:spTree>
    <p:extLst>
      <p:ext uri="{BB962C8B-B14F-4D97-AF65-F5344CB8AC3E}">
        <p14:creationId xmlns:p14="http://schemas.microsoft.com/office/powerpoint/2010/main" val="537129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44772B4-B1D2-40EC-A89F-33E1002DE3AF}"/>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723EFDD8-A934-466B-839B-CF072DF822EE}"/>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1C8D1D2E-4906-4F5C-B58A-E481D4890C8F}"/>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3A320FCC-FF60-4EAD-86C1-D92B08110BB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DBE8E54A-B6EA-483B-834C-6A6FF3BAAAF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3CEF7E5F-5CDA-4D43-A6C2-38D9B0254F1B}"/>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C469307B-FF22-4138-B58B-315B7B924FA0}"/>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8476215F-42ED-4E49-8BA5-5A0F96819DD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3 CuadroTexto">
            <a:extLst>
              <a:ext uri="{FF2B5EF4-FFF2-40B4-BE49-F238E27FC236}">
                <a16:creationId xmlns:a16="http://schemas.microsoft.com/office/drawing/2014/main" id="{5DEB8303-DD62-4B53-9A1C-DE4FC7401235}"/>
              </a:ext>
            </a:extLst>
          </p:cNvPr>
          <p:cNvSpPr txBox="1"/>
          <p:nvPr/>
        </p:nvSpPr>
        <p:spPr>
          <a:xfrm>
            <a:off x="3678274" y="548720"/>
            <a:ext cx="5484707" cy="646331"/>
          </a:xfrm>
          <a:prstGeom prst="rect">
            <a:avLst/>
          </a:prstGeom>
          <a:noFill/>
        </p:spPr>
        <p:txBody>
          <a:bodyPr wrap="none" rtlCol="0">
            <a:spAutoFit/>
          </a:bodyPr>
          <a:lstStyle/>
          <a:p>
            <a:r>
              <a:rPr lang="es-MX" sz="3600" dirty="0"/>
              <a:t>EL PROCESO DEL SOFTWARE</a:t>
            </a:r>
          </a:p>
        </p:txBody>
      </p:sp>
      <p:sp>
        <p:nvSpPr>
          <p:cNvPr id="11" name="4 CuadroTexto">
            <a:extLst>
              <a:ext uri="{FF2B5EF4-FFF2-40B4-BE49-F238E27FC236}">
                <a16:creationId xmlns:a16="http://schemas.microsoft.com/office/drawing/2014/main" id="{55DD6611-28F8-4000-9971-7145A0BC4312}"/>
              </a:ext>
            </a:extLst>
          </p:cNvPr>
          <p:cNvSpPr txBox="1"/>
          <p:nvPr/>
        </p:nvSpPr>
        <p:spPr>
          <a:xfrm>
            <a:off x="1894129" y="1778564"/>
            <a:ext cx="9648513" cy="4031873"/>
          </a:xfrm>
          <a:prstGeom prst="rect">
            <a:avLst/>
          </a:prstGeom>
          <a:noFill/>
        </p:spPr>
        <p:txBody>
          <a:bodyPr wrap="square" rtlCol="0">
            <a:spAutoFit/>
          </a:bodyPr>
          <a:lstStyle/>
          <a:p>
            <a:pPr algn="just"/>
            <a:r>
              <a:rPr lang="es-MX" sz="2400" dirty="0"/>
              <a:t>El proceso proporciona una interacción entre los usuarios  y los diseñadores, entre usuarios y las herramientas de desarrollo y entre los diseñadores y las Herramientas de desarrollo (herramientas = tecnología).</a:t>
            </a:r>
          </a:p>
          <a:p>
            <a:pPr algn="just"/>
            <a:endParaRPr lang="es-MX" sz="2400" dirty="0"/>
          </a:p>
          <a:p>
            <a:pPr algn="just"/>
            <a:r>
              <a:rPr lang="es-MX" sz="3200" dirty="0"/>
              <a:t>¿Qué es exactamente el proceso del software desde un punto de vista técnico?</a:t>
            </a:r>
          </a:p>
          <a:p>
            <a:pPr algn="just"/>
            <a:endParaRPr lang="es-MX" sz="2400" dirty="0"/>
          </a:p>
          <a:p>
            <a:pPr algn="just"/>
            <a:r>
              <a:rPr lang="es-MX" sz="3600" b="1" dirty="0"/>
              <a:t>Un marco de trabajo de las tareas que se requieren para construir SW de alta calidad.</a:t>
            </a:r>
          </a:p>
        </p:txBody>
      </p:sp>
    </p:spTree>
    <p:extLst>
      <p:ext uri="{BB962C8B-B14F-4D97-AF65-F5344CB8AC3E}">
        <p14:creationId xmlns:p14="http://schemas.microsoft.com/office/powerpoint/2010/main" val="2988576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8C5B66F-46CA-4CB2-BA6B-CA2D830DB97D}"/>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D7BE6FDB-118F-402D-8C32-FEDED5F2A68A}"/>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564F8650-CB3F-4630-8F9D-28C7F6E9CBF6}"/>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63D15FA1-BF97-4F38-9854-9B151B21609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44D0655C-8400-4E81-8D43-EA2E8A0F867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FCE779E6-CF85-4E0B-8A3A-D519A0F12DAB}"/>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C9B9E51E-EEBC-4A6C-BAA1-4ED79DDCFEAA}"/>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18E496C3-7ED2-430E-A05F-A528D02C124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3 CuadroTexto">
            <a:extLst>
              <a:ext uri="{FF2B5EF4-FFF2-40B4-BE49-F238E27FC236}">
                <a16:creationId xmlns:a16="http://schemas.microsoft.com/office/drawing/2014/main" id="{18E66048-6258-4E54-A84E-16C0D8790036}"/>
              </a:ext>
            </a:extLst>
          </p:cNvPr>
          <p:cNvSpPr txBox="1"/>
          <p:nvPr/>
        </p:nvSpPr>
        <p:spPr>
          <a:xfrm>
            <a:off x="4216564" y="617300"/>
            <a:ext cx="5198731" cy="646331"/>
          </a:xfrm>
          <a:prstGeom prst="rect">
            <a:avLst/>
          </a:prstGeom>
          <a:noFill/>
        </p:spPr>
        <p:txBody>
          <a:bodyPr wrap="none" rtlCol="0">
            <a:spAutoFit/>
          </a:bodyPr>
          <a:lstStyle/>
          <a:p>
            <a:r>
              <a:rPr lang="es-MX" sz="3600" dirty="0"/>
              <a:t>INGENIERIA DE SOFTWARE</a:t>
            </a:r>
          </a:p>
        </p:txBody>
      </p:sp>
      <p:sp>
        <p:nvSpPr>
          <p:cNvPr id="11" name="4 CuadroTexto">
            <a:extLst>
              <a:ext uri="{FF2B5EF4-FFF2-40B4-BE49-F238E27FC236}">
                <a16:creationId xmlns:a16="http://schemas.microsoft.com/office/drawing/2014/main" id="{90FDB751-0FBC-43A7-8D17-3E4DBA72BA91}"/>
              </a:ext>
            </a:extLst>
          </p:cNvPr>
          <p:cNvSpPr txBox="1"/>
          <p:nvPr/>
        </p:nvSpPr>
        <p:spPr>
          <a:xfrm>
            <a:off x="1943199" y="1688120"/>
            <a:ext cx="9624763" cy="4832092"/>
          </a:xfrm>
          <a:prstGeom prst="rect">
            <a:avLst/>
          </a:prstGeom>
          <a:noFill/>
        </p:spPr>
        <p:txBody>
          <a:bodyPr wrap="square" rtlCol="0">
            <a:spAutoFit/>
          </a:bodyPr>
          <a:lstStyle/>
          <a:p>
            <a:pPr algn="just"/>
            <a:r>
              <a:rPr lang="es-MX" sz="2800" b="1" dirty="0"/>
              <a:t>Fritz Bauer </a:t>
            </a:r>
            <a:r>
              <a:rPr lang="es-MX" sz="2800" dirty="0"/>
              <a:t>dice que la ingeniería de software es el establecimiento y uso de principios robustos de la ingeniería a fin de obtener económicamente software que sea fiable y que funcione eficientemente sobre maquinas reales.</a:t>
            </a:r>
          </a:p>
          <a:p>
            <a:pPr algn="just"/>
            <a:endParaRPr lang="es-MX" sz="2800" dirty="0"/>
          </a:p>
          <a:p>
            <a:pPr algn="just"/>
            <a:r>
              <a:rPr lang="es-MX" sz="2800" b="1" dirty="0"/>
              <a:t>Scott </a:t>
            </a:r>
            <a:r>
              <a:rPr lang="es-MX" sz="2800" b="1" dirty="0" err="1"/>
              <a:t>Whitmire</a:t>
            </a:r>
            <a:r>
              <a:rPr lang="es-MX" sz="2800" b="1" dirty="0"/>
              <a:t> </a:t>
            </a:r>
            <a:r>
              <a:rPr lang="es-MX" sz="2800" dirty="0"/>
              <a:t>dice que es mas que una disciplina o una parte del conocimiento, la ingeniería es un verbo, una palabra de acción, un modo de enfocar el problema.</a:t>
            </a:r>
          </a:p>
          <a:p>
            <a:pPr algn="just"/>
            <a:endParaRPr lang="es-MX" sz="2800" dirty="0"/>
          </a:p>
          <a:p>
            <a:pPr algn="just"/>
            <a:r>
              <a:rPr lang="es-MX" sz="2800" b="1" dirty="0" err="1"/>
              <a:t>Zelkovitz</a:t>
            </a:r>
            <a:r>
              <a:rPr lang="es-MX" sz="2800" dirty="0"/>
              <a:t> dice que es el estudio de los principios y metodologías para el desarrollo y mantenimiento de sistemas software .</a:t>
            </a:r>
          </a:p>
        </p:txBody>
      </p:sp>
    </p:spTree>
    <p:extLst>
      <p:ext uri="{BB962C8B-B14F-4D97-AF65-F5344CB8AC3E}">
        <p14:creationId xmlns:p14="http://schemas.microsoft.com/office/powerpoint/2010/main" val="895368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09BF6E-C321-48C8-8625-B84F16B84387}"/>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988C8BF3-7E45-49FC-8EF5-54B01F5BF64A}"/>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D8254C9F-2C2B-4B36-B900-CD8C21D25C34}"/>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C30FCD04-636A-439D-8B9C-CAA78E42204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E7512707-0081-4970-9A26-9482940D0AE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1F1219D2-C6E8-4A4A-90B9-B5272B98D31A}"/>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050B71A2-CFFD-42DC-9951-F91B23DAB546}"/>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12316A8D-AD1A-46A5-957C-67941A53BF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10" name="2 Diagrama">
            <a:extLst>
              <a:ext uri="{FF2B5EF4-FFF2-40B4-BE49-F238E27FC236}">
                <a16:creationId xmlns:a16="http://schemas.microsoft.com/office/drawing/2014/main" id="{805D4892-1E12-4310-8D17-1D459FF4F4E6}"/>
              </a:ext>
            </a:extLst>
          </p:cNvPr>
          <p:cNvGraphicFramePr/>
          <p:nvPr>
            <p:extLst>
              <p:ext uri="{D42A27DB-BD31-4B8C-83A1-F6EECF244321}">
                <p14:modId xmlns:p14="http://schemas.microsoft.com/office/powerpoint/2010/main" val="3557143411"/>
              </p:ext>
            </p:extLst>
          </p:nvPr>
        </p:nvGraphicFramePr>
        <p:xfrm>
          <a:off x="1988880" y="332656"/>
          <a:ext cx="8712968" cy="604867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156077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779A8F2-A44E-4A64-94A1-C4D6155291A0}"/>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03A15EB3-35F2-4B1F-A20B-6722B09719D4}"/>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A7933708-9761-4935-825B-E2EC9AAFC017}"/>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4994DF11-9D3E-46CB-9E4E-C8D8D7AA004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960871DC-D140-4E6C-AF38-7D541FC2008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5F331ACB-8EE3-48A7-B157-3F15A9DFFECD}"/>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553E09C8-1C05-470D-80B0-B0D6E0144F1B}"/>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821647D9-0777-4FAE-ABC0-C30DC66DFD9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descr="Imagen relacionada">
            <a:extLst>
              <a:ext uri="{FF2B5EF4-FFF2-40B4-BE49-F238E27FC236}">
                <a16:creationId xmlns:a16="http://schemas.microsoft.com/office/drawing/2014/main" id="{A943746F-7FBF-41B7-9455-8BE039CB98B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9234" b="7301"/>
          <a:stretch/>
        </p:blipFill>
        <p:spPr bwMode="auto">
          <a:xfrm>
            <a:off x="2392180" y="1484784"/>
            <a:ext cx="8462832" cy="4032448"/>
          </a:xfrm>
          <a:prstGeom prst="rect">
            <a:avLst/>
          </a:prstGeom>
          <a:noFill/>
          <a:extLst>
            <a:ext uri="{909E8E84-426E-40DD-AFC4-6F175D3DCCD1}">
              <a14:hiddenFill xmlns:a14="http://schemas.microsoft.com/office/drawing/2010/main">
                <a:solidFill>
                  <a:srgbClr val="FFFFFF"/>
                </a:solidFill>
              </a14:hiddenFill>
            </a:ext>
          </a:extLst>
        </p:spPr>
      </p:pic>
      <p:sp>
        <p:nvSpPr>
          <p:cNvPr id="11" name="2 CuadroTexto">
            <a:extLst>
              <a:ext uri="{FF2B5EF4-FFF2-40B4-BE49-F238E27FC236}">
                <a16:creationId xmlns:a16="http://schemas.microsoft.com/office/drawing/2014/main" id="{167F899D-8A4C-4BC1-8DAF-36D69798F32F}"/>
              </a:ext>
            </a:extLst>
          </p:cNvPr>
          <p:cNvSpPr txBox="1"/>
          <p:nvPr/>
        </p:nvSpPr>
        <p:spPr>
          <a:xfrm>
            <a:off x="3942244" y="692696"/>
            <a:ext cx="6013698" cy="523220"/>
          </a:xfrm>
          <a:prstGeom prst="rect">
            <a:avLst/>
          </a:prstGeom>
          <a:noFill/>
        </p:spPr>
        <p:txBody>
          <a:bodyPr wrap="none" rtlCol="0">
            <a:spAutoFit/>
          </a:bodyPr>
          <a:lstStyle/>
          <a:p>
            <a:r>
              <a:rPr lang="es-MX" sz="2800" dirty="0"/>
              <a:t>CAPAS DE LA INGENIERIA DE SOFTWARE</a:t>
            </a:r>
          </a:p>
        </p:txBody>
      </p:sp>
    </p:spTree>
    <p:extLst>
      <p:ext uri="{BB962C8B-B14F-4D97-AF65-F5344CB8AC3E}">
        <p14:creationId xmlns:p14="http://schemas.microsoft.com/office/powerpoint/2010/main" val="3967580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1726BC9-92B0-4DE8-970F-FBE566160241}"/>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09304D74-4A47-4707-9843-5624561D75AF}"/>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112D1528-36FA-4700-AE77-E6CBA530C6F5}"/>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CD3782CB-07E9-453D-B8B3-28DA74F370C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02E6DEE9-BBE6-4E3D-B378-F54E06F0CC3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B2EC73B3-36B6-49EA-9C3B-F50F2DBFCCC8}"/>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7EFE238B-1814-42E6-AE15-65CF1324529B}"/>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C9F2EA91-D7D4-43F6-B63F-03A472EEDB2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CuadroTexto">
            <a:extLst>
              <a:ext uri="{FF2B5EF4-FFF2-40B4-BE49-F238E27FC236}">
                <a16:creationId xmlns:a16="http://schemas.microsoft.com/office/drawing/2014/main" id="{BDB62BC5-77D8-48D7-8699-275111852DE9}"/>
              </a:ext>
            </a:extLst>
          </p:cNvPr>
          <p:cNvSpPr txBox="1"/>
          <p:nvPr/>
        </p:nvSpPr>
        <p:spPr>
          <a:xfrm>
            <a:off x="2563789" y="692696"/>
            <a:ext cx="7437411" cy="707886"/>
          </a:xfrm>
          <a:prstGeom prst="rect">
            <a:avLst/>
          </a:prstGeom>
          <a:noFill/>
        </p:spPr>
        <p:txBody>
          <a:bodyPr wrap="square" rtlCol="0">
            <a:spAutoFit/>
          </a:bodyPr>
          <a:lstStyle/>
          <a:p>
            <a:r>
              <a:rPr lang="es-MX" sz="2000" dirty="0"/>
              <a:t>El Trabajo que se asocia con la Ingeniería de Software se puede dividir en tres fases.</a:t>
            </a:r>
          </a:p>
        </p:txBody>
      </p:sp>
      <p:graphicFrame>
        <p:nvGraphicFramePr>
          <p:cNvPr id="11" name="2 Diagrama">
            <a:extLst>
              <a:ext uri="{FF2B5EF4-FFF2-40B4-BE49-F238E27FC236}">
                <a16:creationId xmlns:a16="http://schemas.microsoft.com/office/drawing/2014/main" id="{D71501D3-CF62-4AAE-95A7-297BE8F46C4E}"/>
              </a:ext>
            </a:extLst>
          </p:cNvPr>
          <p:cNvGraphicFramePr/>
          <p:nvPr>
            <p:extLst>
              <p:ext uri="{D42A27DB-BD31-4B8C-83A1-F6EECF244321}">
                <p14:modId xmlns:p14="http://schemas.microsoft.com/office/powerpoint/2010/main" val="895788500"/>
              </p:ext>
            </p:extLst>
          </p:nvPr>
        </p:nvGraphicFramePr>
        <p:xfrm>
          <a:off x="1907705" y="1590261"/>
          <a:ext cx="9660258" cy="489005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161583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FFAE0E9-2167-4EBB-B3F7-FA7CF1CC9D83}"/>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58B00C0D-FA0E-43AB-935B-39F85CEE325C}"/>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F346EA75-AF3E-47BA-8CF8-3ADAA990DBE7}"/>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AD70E771-B9A3-499C-8243-0F471F0F79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CA526CF0-AE55-48EE-9E73-8BF7BA66932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1498ECD8-A116-48D7-BE35-6F1066B48831}"/>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FE54F881-DACC-4814-8566-16BD8E73CA72}"/>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65087BD8-B7C5-4CA6-A7B0-F73B990C417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Rectángulo">
            <a:extLst>
              <a:ext uri="{FF2B5EF4-FFF2-40B4-BE49-F238E27FC236}">
                <a16:creationId xmlns:a16="http://schemas.microsoft.com/office/drawing/2014/main" id="{5218DD91-3FD0-4F67-A7CF-A2D8CFF2B060}"/>
              </a:ext>
            </a:extLst>
          </p:cNvPr>
          <p:cNvSpPr/>
          <p:nvPr/>
        </p:nvSpPr>
        <p:spPr>
          <a:xfrm>
            <a:off x="2194560" y="1268760"/>
            <a:ext cx="9144000" cy="3323987"/>
          </a:xfrm>
          <a:prstGeom prst="rect">
            <a:avLst/>
          </a:prstGeom>
        </p:spPr>
        <p:txBody>
          <a:bodyPr wrap="square">
            <a:spAutoFit/>
          </a:bodyPr>
          <a:lstStyle/>
          <a:p>
            <a:pPr algn="ctr"/>
            <a:r>
              <a:rPr lang="es-MX" sz="2400" b="1" dirty="0"/>
              <a:t>PARADIGMAS DE LOS MODELOS DEL CICLO DE VIDA DEL SOFTWARE</a:t>
            </a:r>
          </a:p>
          <a:p>
            <a:endParaRPr lang="es-MX" sz="2400" b="1" dirty="0"/>
          </a:p>
          <a:p>
            <a:endParaRPr lang="es-MX" b="1" dirty="0"/>
          </a:p>
          <a:p>
            <a:pPr algn="just"/>
            <a:r>
              <a:rPr lang="es-MX" sz="2400" b="1" dirty="0"/>
              <a:t>Una de las cosas principales, que se deben elegir al momento de empezar un proyecto de desarrollo de software, son precisamente las etapas del desarrollo de software</a:t>
            </a:r>
            <a:r>
              <a:rPr lang="es-MX" sz="2400" dirty="0"/>
              <a:t>. Si bien, nos queda claro que no todos tenemos las mismas ideas y no todos pensamos de la misma manera, afortunadamente ya existen modelos preestablecidos bajo los cuales podemos elaborar nuestro proyecto.</a:t>
            </a:r>
          </a:p>
        </p:txBody>
      </p:sp>
    </p:spTree>
    <p:extLst>
      <p:ext uri="{BB962C8B-B14F-4D97-AF65-F5344CB8AC3E}">
        <p14:creationId xmlns:p14="http://schemas.microsoft.com/office/powerpoint/2010/main" val="2622045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84B91A8-1AB5-4A7D-ACFD-B1CC606FDC65}"/>
              </a:ext>
            </a:extLst>
          </p:cNvPr>
          <p:cNvGrpSpPr/>
          <p:nvPr/>
        </p:nvGrpSpPr>
        <p:grpSpPr>
          <a:xfrm>
            <a:off x="0" y="0"/>
            <a:ext cx="12174658" cy="6885384"/>
            <a:chOff x="0" y="0"/>
            <a:chExt cx="12174658" cy="6885384"/>
          </a:xfrm>
        </p:grpSpPr>
        <p:sp>
          <p:nvSpPr>
            <p:cNvPr id="4" name="2 Rectángulo">
              <a:extLst>
                <a:ext uri="{FF2B5EF4-FFF2-40B4-BE49-F238E27FC236}">
                  <a16:creationId xmlns:a16="http://schemas.microsoft.com/office/drawing/2014/main" id="{57C4E098-B3E5-4E6E-9FAF-3F421E7B35EB}"/>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a:extLst>
                <a:ext uri="{FF2B5EF4-FFF2-40B4-BE49-F238E27FC236}">
                  <a16:creationId xmlns:a16="http://schemas.microsoft.com/office/drawing/2014/main" id="{99CC1279-B1FC-4EAF-A91D-A57D97BFDA9F}"/>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Hp Pro\Desktop\Modulares de Escudo\Negativo monocromático vertical 2 líneas.png">
              <a:extLst>
                <a:ext uri="{FF2B5EF4-FFF2-40B4-BE49-F238E27FC236}">
                  <a16:creationId xmlns:a16="http://schemas.microsoft.com/office/drawing/2014/main" id="{9B99CBFF-F06A-4163-887B-D0B0E0E9C65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C:\Users\Hp Pro\Desktop\escudo2 png.png">
              <a:extLst>
                <a:ext uri="{FF2B5EF4-FFF2-40B4-BE49-F238E27FC236}">
                  <a16:creationId xmlns:a16="http://schemas.microsoft.com/office/drawing/2014/main" id="{571E6A3C-7242-4DE0-9836-B640E8673A3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8" name="8 Rectángulo">
              <a:extLst>
                <a:ext uri="{FF2B5EF4-FFF2-40B4-BE49-F238E27FC236}">
                  <a16:creationId xmlns:a16="http://schemas.microsoft.com/office/drawing/2014/main" id="{6C67021F-0A19-4BA9-A35D-120A0A7059E3}"/>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9 Rectángulo">
              <a:extLst>
                <a:ext uri="{FF2B5EF4-FFF2-40B4-BE49-F238E27FC236}">
                  <a16:creationId xmlns:a16="http://schemas.microsoft.com/office/drawing/2014/main" id="{0F717A93-E4AB-499A-ADEC-E74AA219A883}"/>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C:\Users\Hp Pro\Desktop\LOGO MTRO MARCO.png">
              <a:extLst>
                <a:ext uri="{FF2B5EF4-FFF2-40B4-BE49-F238E27FC236}">
                  <a16:creationId xmlns:a16="http://schemas.microsoft.com/office/drawing/2014/main" id="{C7BF3EE7-A905-4A90-9F1E-924D54A1AC4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1 Rectángulo">
            <a:extLst>
              <a:ext uri="{FF2B5EF4-FFF2-40B4-BE49-F238E27FC236}">
                <a16:creationId xmlns:a16="http://schemas.microsoft.com/office/drawing/2014/main" id="{308944FB-B949-44A7-933E-465DCDA0F3DD}"/>
              </a:ext>
            </a:extLst>
          </p:cNvPr>
          <p:cNvSpPr/>
          <p:nvPr/>
        </p:nvSpPr>
        <p:spPr>
          <a:xfrm>
            <a:off x="1763688" y="1017706"/>
            <a:ext cx="9960768" cy="4462760"/>
          </a:xfrm>
          <a:prstGeom prst="rect">
            <a:avLst/>
          </a:prstGeom>
        </p:spPr>
        <p:txBody>
          <a:bodyPr wrap="square">
            <a:spAutoFit/>
          </a:bodyPr>
          <a:lstStyle/>
          <a:p>
            <a:pPr algn="just"/>
            <a:r>
              <a:rPr lang="es-MX" sz="2400" b="1" dirty="0"/>
              <a:t>Paradigma Tradicional</a:t>
            </a:r>
            <a:r>
              <a:rPr lang="es-MX" sz="2400" dirty="0"/>
              <a:t>. </a:t>
            </a:r>
          </a:p>
          <a:p>
            <a:pPr algn="just"/>
            <a:endParaRPr lang="es-MX" sz="2000" dirty="0"/>
          </a:p>
          <a:p>
            <a:pPr algn="just"/>
            <a:r>
              <a:rPr lang="es-MX" sz="2000" dirty="0"/>
              <a:t>Existen algunas metodologías del ciclo de vida de desarrollo de sistemas, que se manejan a la antigua, a estas también se le conocen como paradigmas tradicionales. Si bien, es verdad que las metodologías actuales están basadas con fundamentos de lo que fueron los paradigmas tradicionales, hoy en día ya hemos evolucionado, sin embargo los paradigmas tradicionales ahí se mantienen.</a:t>
            </a:r>
          </a:p>
          <a:p>
            <a:pPr algn="just"/>
            <a:endParaRPr lang="es-MX" sz="2000" dirty="0"/>
          </a:p>
          <a:p>
            <a:pPr algn="just"/>
            <a:r>
              <a:rPr lang="es-MX" sz="2000" dirty="0"/>
              <a:t>Estos paradigmas, se caracterizan principalmente por ser lineales sin vuelta atrás, es decir, se trataba de completar cada proceso de principio a fin, hasta que quedara listo para avanzar a la segunda fase del ciclo del software. Esto generaba grandes dificultades y perdidas de tiempo si se encontraba algún error en una fase avanzada, pues el proceso a realizarse era, volver atrás y volver a pasar nuevamente por las fases que ya se habían hecho y reestructurar de acuerdo a las modificaciones, pero todo con un proceso lineal, lento y tardado.</a:t>
            </a:r>
          </a:p>
        </p:txBody>
      </p:sp>
    </p:spTree>
    <p:extLst>
      <p:ext uri="{BB962C8B-B14F-4D97-AF65-F5344CB8AC3E}">
        <p14:creationId xmlns:p14="http://schemas.microsoft.com/office/powerpoint/2010/main" val="1059246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A7781D0-2A84-422E-BE19-566167A608A7}"/>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568B845A-7A03-48E6-A3D4-E5085D7D2AF2}"/>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43966436-0F3B-4AE3-88F6-5F68BDADA6C4}"/>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B84A4ECB-CC51-4148-9E67-F428AA54194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E0900F89-7CBE-4D3E-A7F7-8E0A3862D6D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2079A8ED-91E2-47FF-8773-67764059ABD7}"/>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52C6E1A8-1B49-4CD7-BA9D-ECFF19106F88}"/>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FFB887CB-5488-4118-A83C-BFBF2A8CF7E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Rectángulo">
            <a:extLst>
              <a:ext uri="{FF2B5EF4-FFF2-40B4-BE49-F238E27FC236}">
                <a16:creationId xmlns:a16="http://schemas.microsoft.com/office/drawing/2014/main" id="{B8A94398-501B-42AA-9C12-DCA8DED8BEAE}"/>
              </a:ext>
            </a:extLst>
          </p:cNvPr>
          <p:cNvSpPr/>
          <p:nvPr/>
        </p:nvSpPr>
        <p:spPr>
          <a:xfrm>
            <a:off x="1943200" y="903426"/>
            <a:ext cx="9781256" cy="3847207"/>
          </a:xfrm>
          <a:prstGeom prst="rect">
            <a:avLst/>
          </a:prstGeom>
        </p:spPr>
        <p:txBody>
          <a:bodyPr wrap="square">
            <a:spAutoFit/>
          </a:bodyPr>
          <a:lstStyle/>
          <a:p>
            <a:r>
              <a:rPr lang="es-MX" sz="2400" b="1" dirty="0"/>
              <a:t>Paradigma Orientado a Objetos</a:t>
            </a:r>
            <a:r>
              <a:rPr lang="es-MX" sz="2400" dirty="0"/>
              <a:t>. </a:t>
            </a:r>
          </a:p>
          <a:p>
            <a:endParaRPr lang="es-MX" sz="2000" dirty="0"/>
          </a:p>
          <a:p>
            <a:pPr algn="just"/>
            <a:r>
              <a:rPr lang="es-MX" sz="2000" dirty="0"/>
              <a:t>Una de las genialidades más exquisitas, es el desarrollo de software mediante programación orientada a objetos. Con esta forma del ciclo de vida de los sistemas, lo que se pretende es que el código fuente sea reutilizable para otros proyectos o </a:t>
            </a:r>
            <a:r>
              <a:rPr lang="es-MX" sz="2000" dirty="0" err="1"/>
              <a:t>miniproyectos</a:t>
            </a:r>
            <a:r>
              <a:rPr lang="es-MX" sz="2000" dirty="0"/>
              <a:t> alternos relacionados con el programa base, pues se utilizan Clases.</a:t>
            </a:r>
          </a:p>
          <a:p>
            <a:pPr algn="just"/>
            <a:endParaRPr lang="es-MX" sz="2000" dirty="0"/>
          </a:p>
          <a:p>
            <a:pPr algn="just"/>
            <a:r>
              <a:rPr lang="es-MX" sz="2000" dirty="0"/>
              <a:t>Básicamente la etapas de desarrollo de software en el paradigma orientado a objetos, se conforma principalmente lo que es la creación de clases, seguido del análisis de requisitos, un paso fundamental para determinar no solamente la duración del desarrollo, si no también los costos al final del proyecto. Y por supuesto el diseño, pues ya con el paradigma orientado a objetos, el diseño es mucho mejor que con un paradigma tradicional.</a:t>
            </a:r>
          </a:p>
        </p:txBody>
      </p:sp>
    </p:spTree>
    <p:extLst>
      <p:ext uri="{BB962C8B-B14F-4D97-AF65-F5344CB8AC3E}">
        <p14:creationId xmlns:p14="http://schemas.microsoft.com/office/powerpoint/2010/main" val="1754101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a:extLst>
              <a:ext uri="{FF2B5EF4-FFF2-40B4-BE49-F238E27FC236}">
                <a16:creationId xmlns:a16="http://schemas.microsoft.com/office/drawing/2014/main" id="{1B9114A0-86B6-42AE-BF86-6FD091BB0FC9}"/>
              </a:ext>
            </a:extLst>
          </p:cNvPr>
          <p:cNvSpPr/>
          <p:nvPr/>
        </p:nvSpPr>
        <p:spPr>
          <a:xfrm>
            <a:off x="0" y="0"/>
            <a:ext cx="1259632"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a:extLst>
              <a:ext uri="{FF2B5EF4-FFF2-40B4-BE49-F238E27FC236}">
                <a16:creationId xmlns:a16="http://schemas.microsoft.com/office/drawing/2014/main" id="{F6F8D8DE-44C4-4B99-BC96-32A39F48AA98}"/>
              </a:ext>
            </a:extLst>
          </p:cNvPr>
          <p:cNvSpPr/>
          <p:nvPr/>
        </p:nvSpPr>
        <p:spPr>
          <a:xfrm>
            <a:off x="1259632"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13 Cuadro de texto"/>
          <p:cNvSpPr txBox="1"/>
          <p:nvPr/>
        </p:nvSpPr>
        <p:spPr>
          <a:xfrm>
            <a:off x="4529862" y="613950"/>
            <a:ext cx="6310954" cy="7937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s-MX" sz="2400" u="sng" dirty="0">
                <a:effectLst/>
                <a:latin typeface="AvenirNext LT Pro Regular"/>
                <a:ea typeface="MS Mincho" panose="02020609040205080304" pitchFamily="49" charset="-128"/>
                <a:cs typeface="Times New Roman" panose="02020603050405020304" pitchFamily="18" charset="0"/>
              </a:rPr>
              <a:t>Universidad Autónoma del Estado de México </a:t>
            </a:r>
            <a:endParaRPr lang="es-MX" sz="2400" dirty="0">
              <a:effectLst/>
              <a:ea typeface="MS Mincho" panose="02020609040205080304" pitchFamily="49" charset="-128"/>
              <a:cs typeface="Times New Roman" panose="02020603050405020304" pitchFamily="18" charset="0"/>
            </a:endParaRPr>
          </a:p>
          <a:p>
            <a:pPr>
              <a:spcAft>
                <a:spcPts val="0"/>
              </a:spcAft>
            </a:pPr>
            <a:r>
              <a:rPr lang="es-MX" sz="2400" dirty="0">
                <a:effectLst/>
                <a:latin typeface="AvenirNext LT Pro Regular"/>
                <a:ea typeface="MS Mincho" panose="02020609040205080304" pitchFamily="49" charset="-128"/>
                <a:cs typeface="Times New Roman" panose="02020603050405020304" pitchFamily="18" charset="0"/>
              </a:rPr>
              <a:t>Centro Universitario UAEM Ecatepec </a:t>
            </a:r>
            <a:endParaRPr lang="es-MX" sz="2400" dirty="0">
              <a:effectLst/>
              <a:ea typeface="MS Mincho" panose="02020609040205080304" pitchFamily="49" charset="-128"/>
              <a:cs typeface="Times New Roman" panose="02020603050405020304" pitchFamily="18" charset="0"/>
            </a:endParaRPr>
          </a:p>
        </p:txBody>
      </p:sp>
      <p:pic>
        <p:nvPicPr>
          <p:cNvPr id="7" name="Imagen 6" descr="Imagen relacionada"/>
          <p:cNvPicPr/>
          <p:nvPr/>
        </p:nvPicPr>
        <p:blipFill>
          <a:blip r:embed="rId2">
            <a:extLst>
              <a:ext uri="{28A0092B-C50C-407E-A947-70E740481C1C}">
                <a14:useLocalDpi xmlns:a14="http://schemas.microsoft.com/office/drawing/2010/main" val="0"/>
              </a:ext>
            </a:extLst>
          </a:blip>
          <a:srcRect/>
          <a:stretch>
            <a:fillRect/>
          </a:stretch>
        </p:blipFill>
        <p:spPr bwMode="auto">
          <a:xfrm>
            <a:off x="3014207" y="294775"/>
            <a:ext cx="1515655" cy="1432095"/>
          </a:xfrm>
          <a:prstGeom prst="rect">
            <a:avLst/>
          </a:prstGeom>
          <a:noFill/>
          <a:ln>
            <a:noFill/>
          </a:ln>
        </p:spPr>
      </p:pic>
      <p:sp>
        <p:nvSpPr>
          <p:cNvPr id="8" name="6 CuadroTexto"/>
          <p:cNvSpPr txBox="1"/>
          <p:nvPr/>
        </p:nvSpPr>
        <p:spPr>
          <a:xfrm>
            <a:off x="2273968" y="2046045"/>
            <a:ext cx="8566848" cy="3293209"/>
          </a:xfrm>
          <a:prstGeom prst="rect">
            <a:avLst/>
          </a:prstGeom>
          <a:noFill/>
        </p:spPr>
        <p:txBody>
          <a:bodyPr wrap="square" rtlCol="0">
            <a:spAutoFit/>
          </a:bodyPr>
          <a:lstStyle/>
          <a:p>
            <a:pPr algn="ctr"/>
            <a:r>
              <a:rPr lang="es-MX" sz="2000" b="1" dirty="0">
                <a:latin typeface="Arial" pitchFamily="34" charset="0"/>
                <a:cs typeface="Arial" pitchFamily="34" charset="0"/>
              </a:rPr>
              <a:t>Programa de Estudio por Competencias:</a:t>
            </a:r>
          </a:p>
          <a:p>
            <a:pPr algn="ctr"/>
            <a:r>
              <a:rPr lang="es-MX" sz="2800" b="1" dirty="0">
                <a:latin typeface="Arial" pitchFamily="34" charset="0"/>
                <a:cs typeface="Arial" pitchFamily="34" charset="0"/>
              </a:rPr>
              <a:t> “Ingeniería de Software”</a:t>
            </a:r>
          </a:p>
          <a:p>
            <a:pPr algn="ctr"/>
            <a:endParaRPr lang="es-MX" sz="2400" b="1" dirty="0">
              <a:latin typeface="Arial" pitchFamily="34" charset="0"/>
              <a:cs typeface="Arial" pitchFamily="34" charset="0"/>
            </a:endParaRPr>
          </a:p>
          <a:p>
            <a:pPr algn="ctr"/>
            <a:r>
              <a:rPr lang="es-MX" sz="2000" b="1" dirty="0">
                <a:latin typeface="Arial" pitchFamily="34" charset="0"/>
                <a:cs typeface="Arial" pitchFamily="34" charset="0"/>
              </a:rPr>
              <a:t>Licenciatura en Informática Administrativa</a:t>
            </a:r>
          </a:p>
          <a:p>
            <a:pPr algn="ctr"/>
            <a:r>
              <a:rPr lang="es-MX" sz="2000" b="1" dirty="0">
                <a:latin typeface="Arial" pitchFamily="34" charset="0"/>
                <a:cs typeface="Arial" pitchFamily="34" charset="0"/>
              </a:rPr>
              <a:t>3er Semestre</a:t>
            </a:r>
            <a:endParaRPr lang="es-MX" sz="2400" b="1" dirty="0">
              <a:latin typeface="Arial" pitchFamily="34" charset="0"/>
              <a:cs typeface="Arial" pitchFamily="34" charset="0"/>
            </a:endParaRPr>
          </a:p>
          <a:p>
            <a:pPr algn="ctr"/>
            <a:endParaRPr lang="es-MX" sz="2400" b="1" dirty="0">
              <a:latin typeface="Arial" pitchFamily="34" charset="0"/>
              <a:cs typeface="Arial" pitchFamily="34" charset="0"/>
            </a:endParaRPr>
          </a:p>
          <a:p>
            <a:pPr algn="r"/>
            <a:endParaRPr lang="es-MX" sz="2400" b="1" dirty="0">
              <a:latin typeface="Arial" pitchFamily="34" charset="0"/>
              <a:cs typeface="Arial" pitchFamily="34" charset="0"/>
            </a:endParaRPr>
          </a:p>
          <a:p>
            <a:pPr algn="r"/>
            <a:endParaRPr lang="es-MX" sz="2400" b="1" dirty="0">
              <a:latin typeface="Arial" pitchFamily="34" charset="0"/>
              <a:cs typeface="Arial" pitchFamily="34" charset="0"/>
            </a:endParaRPr>
          </a:p>
          <a:p>
            <a:pPr algn="r"/>
            <a:r>
              <a:rPr lang="es-MX" sz="2400" b="1" dirty="0">
                <a:latin typeface="Arial" pitchFamily="34" charset="0"/>
                <a:cs typeface="Arial" pitchFamily="34" charset="0"/>
              </a:rPr>
              <a:t>Ecatepec de Morelos, Estado de México,  Agosto 2019</a:t>
            </a:r>
          </a:p>
        </p:txBody>
      </p:sp>
    </p:spTree>
    <p:extLst>
      <p:ext uri="{BB962C8B-B14F-4D97-AF65-F5344CB8AC3E}">
        <p14:creationId xmlns:p14="http://schemas.microsoft.com/office/powerpoint/2010/main" val="8895223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5904791-5E5D-4513-A9FD-7AAB3FCB3769}"/>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89BBBBCD-5C04-473B-8147-26D527DAC229}"/>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6507A2F7-02E9-423B-A0D9-6A81B34590BE}"/>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487B84A6-7333-41AC-B681-21E31B96F74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3EAE1630-37FF-4381-BAAF-E566FEE2758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840510E6-A191-4274-A34C-40B7ABF37CFA}"/>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B2860D63-2066-4543-8716-D9CD0DF84611}"/>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5068D49D-307E-4711-9524-8B7BEA1C199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Rectángulo">
            <a:extLst>
              <a:ext uri="{FF2B5EF4-FFF2-40B4-BE49-F238E27FC236}">
                <a16:creationId xmlns:a16="http://schemas.microsoft.com/office/drawing/2014/main" id="{7C688E06-D128-4D47-8F16-AD9623416B3D}"/>
              </a:ext>
            </a:extLst>
          </p:cNvPr>
          <p:cNvSpPr/>
          <p:nvPr/>
        </p:nvSpPr>
        <p:spPr>
          <a:xfrm>
            <a:off x="1907704" y="538093"/>
            <a:ext cx="9841952" cy="4770537"/>
          </a:xfrm>
          <a:prstGeom prst="rect">
            <a:avLst/>
          </a:prstGeom>
        </p:spPr>
        <p:txBody>
          <a:bodyPr wrap="square">
            <a:spAutoFit/>
          </a:bodyPr>
          <a:lstStyle/>
          <a:p>
            <a:r>
              <a:rPr lang="es-MX" sz="2400" b="1" dirty="0"/>
              <a:t>Paradigma de Desarrollo Ágil</a:t>
            </a:r>
            <a:r>
              <a:rPr lang="es-MX" sz="2400" dirty="0"/>
              <a:t>. </a:t>
            </a:r>
          </a:p>
          <a:p>
            <a:endParaRPr lang="es-MX" sz="2000" dirty="0"/>
          </a:p>
          <a:p>
            <a:pPr algn="just"/>
            <a:r>
              <a:rPr lang="es-MX" sz="2000" dirty="0"/>
              <a:t>Los modelos de ciclo de vida ágiles, son de los más utilizados hoy en día. El objetivo de este paradigma, es el desarrollo de proyectos en poco tiempo. Para lo cual, se hace una eliminación de procesos tediosos, se agilizan las fases de desarrollo, las iteraciones se hacen en un corto periodo de tiempo, los riesgos se desechan y se evitan para no tener que lidiar con ellos y siempre se da solución a los problemas de forma rápida. Si algo demora mucho en dar solución, lo mejor es dejarlo de lado y seguir avanzando.</a:t>
            </a:r>
          </a:p>
          <a:p>
            <a:pPr algn="just"/>
            <a:endParaRPr lang="es-MX" sz="2000" dirty="0"/>
          </a:p>
          <a:p>
            <a:pPr algn="just"/>
            <a:r>
              <a:rPr lang="es-MX" sz="2000" dirty="0"/>
              <a:t>Una de las principales diferencias del paradigma de desarrollo ágil con los paradigmas anteriores, es que el cliente se ve involucrado en el proyecto durante el desarrollo de este. A diferencia del paradigma tradicional donde el cliente solo está al principio, de igual forma en el paradigma orientado a objetos sucede lo mismo. Acá el cliente interfiere, da mejoras, propone ideas y se mantiene al tanto del desarrollo del producto. Lo que ayuda aún mas, pues el producto final se realiza de forma satisfactoria en un menor lapso de tiempo.</a:t>
            </a:r>
          </a:p>
        </p:txBody>
      </p:sp>
    </p:spTree>
    <p:extLst>
      <p:ext uri="{BB962C8B-B14F-4D97-AF65-F5344CB8AC3E}">
        <p14:creationId xmlns:p14="http://schemas.microsoft.com/office/powerpoint/2010/main" val="3236239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B674D86-13C4-42EE-A9E2-9AD56F6FD2EE}"/>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545DF851-9382-4290-821F-BA812F41A793}"/>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12DCA50F-0FCF-4027-97F6-B25E59DA802B}"/>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E6CE55EA-6AB2-4F03-9CE0-768F745584A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C3A8B0E7-4848-449A-AA3F-1DC325197A9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5E0DE465-E93D-4D46-9D96-22A098F9DE7F}"/>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C465FCB5-F834-4D3D-97C7-41458C009A38}"/>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24E6CD7B-F00B-4470-81CB-99A4FD00079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Rectángulo">
            <a:extLst>
              <a:ext uri="{FF2B5EF4-FFF2-40B4-BE49-F238E27FC236}">
                <a16:creationId xmlns:a16="http://schemas.microsoft.com/office/drawing/2014/main" id="{76355B40-0204-482E-9845-23BBFFB700A8}"/>
              </a:ext>
            </a:extLst>
          </p:cNvPr>
          <p:cNvSpPr/>
          <p:nvPr/>
        </p:nvSpPr>
        <p:spPr>
          <a:xfrm>
            <a:off x="2697385" y="1443841"/>
            <a:ext cx="7704856" cy="4401205"/>
          </a:xfrm>
          <a:prstGeom prst="rect">
            <a:avLst/>
          </a:prstGeom>
        </p:spPr>
        <p:txBody>
          <a:bodyPr wrap="square">
            <a:spAutoFit/>
          </a:bodyPr>
          <a:lstStyle/>
          <a:p>
            <a:r>
              <a:rPr lang="es-MX" sz="2000" b="1" dirty="0"/>
              <a:t>Modelo Lineal Secuencial</a:t>
            </a:r>
          </a:p>
          <a:p>
            <a:endParaRPr lang="es-MX" sz="2000" b="1" dirty="0"/>
          </a:p>
          <a:p>
            <a:pPr algn="just"/>
            <a:r>
              <a:rPr lang="es-MX" sz="2000" dirty="0"/>
              <a:t>Es el más antiguo de todos los modelos de Ingeniería del Software. El modelo lineal presenta una estructura secuencial (de ahí el nombre de Modelo en cascada).</a:t>
            </a:r>
          </a:p>
          <a:p>
            <a:pPr algn="just"/>
            <a:br>
              <a:rPr lang="es-MX" sz="2000" dirty="0"/>
            </a:br>
            <a:r>
              <a:rPr lang="es-MX" sz="2000" dirty="0"/>
              <a:t>Es también conocido como “Modelo en cascada”, “Modelo lineal secuencial”, “Ciclo de vida básico” o “Ciclo de vida clásico”.</a:t>
            </a:r>
          </a:p>
          <a:p>
            <a:pPr algn="just"/>
            <a:br>
              <a:rPr lang="es-MX" sz="2000" dirty="0"/>
            </a:br>
            <a:r>
              <a:rPr lang="es-MX" sz="2000" dirty="0"/>
              <a:t>Es un refinamiento altamente influenciado para 1970 del modelo de etapas. Tiene su origen en el "Modelo de cascada" ingeniado por Winston Royce, sugiere un enfoque sistemático o más bien secuencial del desarrollo de software que comienza en un nivel de sistemas y progresa con el análisis, diseño, codificación, pruebas y mantenimiento.</a:t>
            </a:r>
          </a:p>
        </p:txBody>
      </p:sp>
      <p:sp>
        <p:nvSpPr>
          <p:cNvPr id="11" name="2 Rectángulo">
            <a:extLst>
              <a:ext uri="{FF2B5EF4-FFF2-40B4-BE49-F238E27FC236}">
                <a16:creationId xmlns:a16="http://schemas.microsoft.com/office/drawing/2014/main" id="{36B34D3A-FAC5-460F-A5C8-A22492190C42}"/>
              </a:ext>
            </a:extLst>
          </p:cNvPr>
          <p:cNvSpPr/>
          <p:nvPr/>
        </p:nvSpPr>
        <p:spPr>
          <a:xfrm>
            <a:off x="3687882" y="672593"/>
            <a:ext cx="5993564" cy="461665"/>
          </a:xfrm>
          <a:prstGeom prst="rect">
            <a:avLst/>
          </a:prstGeom>
        </p:spPr>
        <p:txBody>
          <a:bodyPr wrap="none">
            <a:spAutoFit/>
          </a:bodyPr>
          <a:lstStyle/>
          <a:p>
            <a:r>
              <a:rPr lang="es-MX" sz="2400" b="1" dirty="0"/>
              <a:t>MODELOS DEL CICLO DE VIDA DEL SOFTWARE</a:t>
            </a:r>
            <a:endParaRPr lang="es-MX" sz="2400" dirty="0"/>
          </a:p>
        </p:txBody>
      </p:sp>
    </p:spTree>
    <p:extLst>
      <p:ext uri="{BB962C8B-B14F-4D97-AF65-F5344CB8AC3E}">
        <p14:creationId xmlns:p14="http://schemas.microsoft.com/office/powerpoint/2010/main" val="41962282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27A1AF8-0ABB-4A52-B770-110C3FC909AB}"/>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9A47AAA0-A7FA-4FA8-B5EC-2ED5B0A3D823}"/>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FCB93944-6306-46ED-A22A-C1C84AA34D25}"/>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D3DDA270-406A-4F0D-8488-139694909A6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54AA8659-10C1-4465-B384-667A681EA41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23A26E17-8263-452D-BAA9-8A7B23856B9D}"/>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70D335FE-F19F-4965-A041-4AE21C2C6B52}"/>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B16C1036-57A5-4998-B7E9-2222556E232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6" descr="Resultado de imagen para modelo lineal secuencial">
            <a:extLst>
              <a:ext uri="{FF2B5EF4-FFF2-40B4-BE49-F238E27FC236}">
                <a16:creationId xmlns:a16="http://schemas.microsoft.com/office/drawing/2014/main" id="{400D93B9-F451-4CA7-B5DF-3B6B84888F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511" y="370217"/>
            <a:ext cx="7992888" cy="6000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0576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6E6028F-A08F-49A9-B97B-2B57860942AE}"/>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49C65756-D5AC-4B18-A6A4-F21ECE4959B3}"/>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EC643731-7279-4C72-A861-75E31BEECA5A}"/>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8CABA440-0788-4075-B705-2D8EBD509E3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E9F4ADE0-7A5D-40DD-974F-C0756C1F32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EC96139A-89FC-4ABE-B9B1-3B3691D642F2}"/>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4C2A5AA0-BCDA-452C-A11C-9D9C9767C941}"/>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9328857A-F0DB-4F13-A52F-88AE7A8C922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Rectángulo">
            <a:extLst>
              <a:ext uri="{FF2B5EF4-FFF2-40B4-BE49-F238E27FC236}">
                <a16:creationId xmlns:a16="http://schemas.microsoft.com/office/drawing/2014/main" id="{7B185BB9-D287-45D9-9790-130BFA8276C4}"/>
              </a:ext>
            </a:extLst>
          </p:cNvPr>
          <p:cNvSpPr/>
          <p:nvPr/>
        </p:nvSpPr>
        <p:spPr>
          <a:xfrm>
            <a:off x="1794654" y="3014950"/>
            <a:ext cx="9819810" cy="2862322"/>
          </a:xfrm>
          <a:prstGeom prst="rect">
            <a:avLst/>
          </a:prstGeom>
        </p:spPr>
        <p:txBody>
          <a:bodyPr wrap="square">
            <a:spAutoFit/>
          </a:bodyPr>
          <a:lstStyle/>
          <a:p>
            <a:pPr algn="ctr"/>
            <a:r>
              <a:rPr lang="es-MX" sz="2000" b="1" dirty="0"/>
              <a:t>El MLS tiene las siguientes actividades: </a:t>
            </a:r>
            <a:br>
              <a:rPr lang="es-MX" sz="2000" dirty="0"/>
            </a:br>
            <a:endParaRPr lang="es-MX" sz="2000" dirty="0"/>
          </a:p>
          <a:p>
            <a:pPr algn="just"/>
            <a:r>
              <a:rPr lang="es-MX" sz="2000" b="1" dirty="0"/>
              <a:t>Análisis de los requerimientos del software:</a:t>
            </a:r>
            <a:r>
              <a:rPr lang="es-MX" sz="2000" dirty="0"/>
              <a:t> es la fase en la cual se reúnen todos los requisitos que debe cumplir el software. En esta etapa es fundamental la presencia del cliente que documenta y repasa dichos requisitos.</a:t>
            </a:r>
          </a:p>
          <a:p>
            <a:pPr algn="just"/>
            <a:endParaRPr lang="es-MX" sz="2000" dirty="0"/>
          </a:p>
          <a:p>
            <a:pPr algn="just"/>
            <a:r>
              <a:rPr lang="es-MX" sz="2000" b="1" dirty="0"/>
              <a:t>Frase de un cliente anónimo: “Sé que cree que entendió lo que piensa que dije, pero no estoy seguro de que se dé cuenta de que lo que escuchó no es lo que yo quise decir”.</a:t>
            </a:r>
          </a:p>
          <a:p>
            <a:pPr algn="just"/>
            <a:endParaRPr lang="es-MX" sz="2000" dirty="0"/>
          </a:p>
        </p:txBody>
      </p:sp>
      <p:sp>
        <p:nvSpPr>
          <p:cNvPr id="11" name="2 Rectángulo">
            <a:extLst>
              <a:ext uri="{FF2B5EF4-FFF2-40B4-BE49-F238E27FC236}">
                <a16:creationId xmlns:a16="http://schemas.microsoft.com/office/drawing/2014/main" id="{157E942C-AC20-4BEB-BF1A-DDE795272ABC}"/>
              </a:ext>
            </a:extLst>
          </p:cNvPr>
          <p:cNvSpPr/>
          <p:nvPr/>
        </p:nvSpPr>
        <p:spPr>
          <a:xfrm>
            <a:off x="1801364" y="476672"/>
            <a:ext cx="9732909" cy="2246769"/>
          </a:xfrm>
          <a:prstGeom prst="rect">
            <a:avLst/>
          </a:prstGeom>
        </p:spPr>
        <p:txBody>
          <a:bodyPr wrap="square">
            <a:spAutoFit/>
          </a:bodyPr>
          <a:lstStyle/>
          <a:p>
            <a:pPr algn="just"/>
            <a:r>
              <a:rPr lang="es-MX" sz="2000" dirty="0"/>
              <a:t>Tanto el desarrollador como el cliente tienen un papel activo en la ingeniería  de requisitos – un conjunto de actividades que son denominadas análisis – El cliente intenta replantear un sistema confuso, a nivel de descripción de datos, funciones y comportamiento, en detalles concretos. </a:t>
            </a:r>
          </a:p>
          <a:p>
            <a:pPr algn="just"/>
            <a:endParaRPr lang="es-MX" sz="2000" dirty="0"/>
          </a:p>
          <a:p>
            <a:pPr algn="just"/>
            <a:r>
              <a:rPr lang="es-MX" sz="2000" dirty="0"/>
              <a:t>El desarrollador actúa como interrogador, como consultor, como persona que resuelve problemas y como negociador.</a:t>
            </a:r>
          </a:p>
        </p:txBody>
      </p:sp>
    </p:spTree>
    <p:extLst>
      <p:ext uri="{BB962C8B-B14F-4D97-AF65-F5344CB8AC3E}">
        <p14:creationId xmlns:p14="http://schemas.microsoft.com/office/powerpoint/2010/main" val="33828150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0AE825-87BC-4B8F-AB4E-9D60C4DCDE43}"/>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46BB3EB1-4DB3-4B2A-93BC-8E46F46BB4DB}"/>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9FB58891-1B56-4F2C-918D-72DBA3DB6C0E}"/>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64D46AC0-3C72-42D9-8936-79623E314B5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EE94486F-5C9B-42E5-A509-1A8F216BAD7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27356587-0D97-4E96-9E06-87E318ED232A}"/>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5E330E85-30F9-436C-8445-2704C0B6CBDC}"/>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416377C0-A352-4E62-AAE4-1834017A35F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Rectángulo">
            <a:extLst>
              <a:ext uri="{FF2B5EF4-FFF2-40B4-BE49-F238E27FC236}">
                <a16:creationId xmlns:a16="http://schemas.microsoft.com/office/drawing/2014/main" id="{561D314A-C18B-4B4D-8EEB-74B393A4AB0E}"/>
              </a:ext>
            </a:extLst>
          </p:cNvPr>
          <p:cNvSpPr/>
          <p:nvPr/>
        </p:nvSpPr>
        <p:spPr>
          <a:xfrm>
            <a:off x="2328057" y="721894"/>
            <a:ext cx="8757036" cy="5324535"/>
          </a:xfrm>
          <a:prstGeom prst="rect">
            <a:avLst/>
          </a:prstGeom>
        </p:spPr>
        <p:txBody>
          <a:bodyPr wrap="square">
            <a:spAutoFit/>
          </a:bodyPr>
          <a:lstStyle/>
          <a:p>
            <a:pPr algn="just"/>
            <a:r>
              <a:rPr lang="es-MX" sz="2000" b="1" dirty="0"/>
              <a:t>Diseño:</a:t>
            </a:r>
            <a:r>
              <a:rPr lang="es-MX" sz="2000" dirty="0"/>
              <a:t> es una etapa dirigida hacia la estructura de datos, la arquitectura del software, las representaciones de la interfaz y el detalle procedimental (algoritmo). En forma general se hace un esbozo de lo solicitado y se documenta haciéndose parte del software.</a:t>
            </a:r>
          </a:p>
          <a:p>
            <a:pPr algn="just"/>
            <a:endParaRPr lang="es-MX" sz="2000" b="1" dirty="0"/>
          </a:p>
          <a:p>
            <a:pPr algn="just"/>
            <a:r>
              <a:rPr lang="es-MX" sz="2000" b="1" dirty="0"/>
              <a:t>Generación del código:</a:t>
            </a:r>
            <a:r>
              <a:rPr lang="es-MX" sz="2000" dirty="0"/>
              <a:t> es la etapa en la cual se traduce el diseño para que sea comprensible por la máquina. Esta etapa va a depender estrechamente de lo detallado del diseño.</a:t>
            </a:r>
          </a:p>
          <a:p>
            <a:pPr algn="just"/>
            <a:endParaRPr lang="es-MX" sz="2000" dirty="0"/>
          </a:p>
          <a:p>
            <a:pPr algn="just"/>
            <a:r>
              <a:rPr lang="es-MX" sz="2000" b="1" dirty="0"/>
              <a:t>Pruebas:</a:t>
            </a:r>
            <a:r>
              <a:rPr lang="es-MX" sz="2000" dirty="0"/>
              <a:t> esta etapa se centra en los procesos lógicos internos del software, asegurando que todas las sentencias se han comprobado, y en la detección de errores.</a:t>
            </a:r>
          </a:p>
          <a:p>
            <a:pPr algn="just"/>
            <a:endParaRPr lang="es-MX" sz="2000" dirty="0"/>
          </a:p>
          <a:p>
            <a:pPr algn="just"/>
            <a:r>
              <a:rPr lang="es-MX" sz="2000" b="1" dirty="0"/>
              <a:t>Mantenimiento:</a:t>
            </a:r>
            <a:r>
              <a:rPr lang="es-MX" sz="2000" dirty="0"/>
              <a:t> debido a que el programa puede tener errores, puede no ser del completo agrado del cliente o puede necesitar, eventualmente acoplarse a los cambios en su entorno. Esto quiere decir que no se rehace el programa, sino que sobre la base de uno ya existente se realizan algunos cambios.</a:t>
            </a:r>
          </a:p>
        </p:txBody>
      </p:sp>
    </p:spTree>
    <p:extLst>
      <p:ext uri="{BB962C8B-B14F-4D97-AF65-F5344CB8AC3E}">
        <p14:creationId xmlns:p14="http://schemas.microsoft.com/office/powerpoint/2010/main" val="25360129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DEC5CCA-7938-47CD-9D6A-966FA5FF1689}"/>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2F464809-6E4D-481E-A53F-254D8EB381BA}"/>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9030721F-62E9-49EE-A928-5BCB9304AA19}"/>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906200A2-EF3C-4972-97EF-5395EEDECD6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CC870D71-50EB-488A-A39B-152119BA905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2067441D-563A-4739-82DF-578DD121205B}"/>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2C00293B-4252-407F-B0D5-E4DD00145988}"/>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41AAB684-B3A6-4FAF-A22E-2E16DF00693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Rectángulo">
            <a:extLst>
              <a:ext uri="{FF2B5EF4-FFF2-40B4-BE49-F238E27FC236}">
                <a16:creationId xmlns:a16="http://schemas.microsoft.com/office/drawing/2014/main" id="{C9C71900-7D22-4274-B306-0CC26D718A7D}"/>
              </a:ext>
            </a:extLst>
          </p:cNvPr>
          <p:cNvSpPr/>
          <p:nvPr/>
        </p:nvSpPr>
        <p:spPr>
          <a:xfrm>
            <a:off x="4636314" y="2297312"/>
            <a:ext cx="6912768" cy="3970318"/>
          </a:xfrm>
          <a:prstGeom prst="rect">
            <a:avLst/>
          </a:prstGeom>
        </p:spPr>
        <p:txBody>
          <a:bodyPr wrap="square">
            <a:spAutoFit/>
          </a:bodyPr>
          <a:lstStyle/>
          <a:p>
            <a:r>
              <a:rPr lang="es-MX" b="1" dirty="0"/>
              <a:t>Desventajas:</a:t>
            </a:r>
          </a:p>
          <a:p>
            <a:endParaRPr lang="es-MX" dirty="0"/>
          </a:p>
          <a:p>
            <a:pPr marL="285750" indent="-285750">
              <a:buFont typeface="Arial" panose="020B0604020202020204" pitchFamily="34" charset="0"/>
              <a:buChar char="•"/>
            </a:pPr>
            <a:r>
              <a:rPr lang="es-MX" dirty="0"/>
              <a:t>Los proyectos raramente siguen el paradigma secuencial que propone el proyecto.</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Los responsables del desarrollo de software siempre se retrasan innecesariamente.</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No siempre se sigue el flujo secuencial.</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Es difícil tener un 100% de los requisitos al inicio.</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El cliente debe tener paciencia. Los primeros resultados serán hasta que ya este operando el sistema.</a:t>
            </a:r>
          </a:p>
        </p:txBody>
      </p:sp>
      <p:sp>
        <p:nvSpPr>
          <p:cNvPr id="11" name="2 Rectángulo">
            <a:extLst>
              <a:ext uri="{FF2B5EF4-FFF2-40B4-BE49-F238E27FC236}">
                <a16:creationId xmlns:a16="http://schemas.microsoft.com/office/drawing/2014/main" id="{C03AF1D1-9FFF-4EB2-9CE7-D77BD03870A5}"/>
              </a:ext>
            </a:extLst>
          </p:cNvPr>
          <p:cNvSpPr/>
          <p:nvPr/>
        </p:nvSpPr>
        <p:spPr>
          <a:xfrm>
            <a:off x="2045332" y="332656"/>
            <a:ext cx="6912768" cy="1908215"/>
          </a:xfrm>
          <a:prstGeom prst="rect">
            <a:avLst/>
          </a:prstGeom>
        </p:spPr>
        <p:txBody>
          <a:bodyPr wrap="square">
            <a:spAutoFit/>
          </a:bodyPr>
          <a:lstStyle/>
          <a:p>
            <a:pPr lvl="0" fontAlgn="base">
              <a:spcBef>
                <a:spcPct val="0"/>
              </a:spcBef>
              <a:spcAft>
                <a:spcPct val="0"/>
              </a:spcAft>
            </a:pPr>
            <a:r>
              <a:rPr lang="es-MX" altLang="es-MX" b="1" dirty="0">
                <a:latin typeface="Arial" pitchFamily="34" charset="0"/>
                <a:cs typeface="Arial" pitchFamily="34" charset="0"/>
              </a:rPr>
              <a:t>Ventajas:</a:t>
            </a:r>
            <a:endParaRPr lang="es-MX" altLang="es-MX" sz="800" dirty="0">
              <a:latin typeface="Arial" pitchFamily="34" charset="0"/>
              <a:cs typeface="Arial" pitchFamily="34" charset="0"/>
            </a:endParaRPr>
          </a:p>
          <a:p>
            <a:pPr lvl="0" eaLnBrk="0" fontAlgn="base" hangingPunct="0">
              <a:spcBef>
                <a:spcPct val="0"/>
              </a:spcBef>
              <a:spcAft>
                <a:spcPct val="0"/>
              </a:spcAft>
            </a:pPr>
            <a:br>
              <a:rPr lang="es-MX" altLang="es-MX" sz="2000" dirty="0">
                <a:latin typeface="Coming Soon"/>
                <a:cs typeface="Arial" pitchFamily="34" charset="0"/>
              </a:rPr>
            </a:br>
            <a:endParaRPr lang="es-MX" altLang="es-MX" sz="800" dirty="0">
              <a:cs typeface="Arial" pitchFamily="34" charset="0"/>
            </a:endParaRPr>
          </a:p>
          <a:p>
            <a:pPr marL="285750" lvl="0" indent="-285750" fontAlgn="base">
              <a:spcBef>
                <a:spcPct val="0"/>
              </a:spcBef>
              <a:spcAft>
                <a:spcPct val="0"/>
              </a:spcAft>
              <a:buFont typeface="Arial" panose="020B0604020202020204" pitchFamily="34" charset="0"/>
              <a:buChar char="•"/>
            </a:pPr>
            <a:r>
              <a:rPr lang="es-MX" altLang="es-MX" dirty="0"/>
              <a:t>Se debe tener en cuenta que fue el primer modelo empleado, y por lo tanto es mejor que ninguno.</a:t>
            </a:r>
            <a:br>
              <a:rPr lang="es-MX" altLang="es-MX" dirty="0"/>
            </a:br>
            <a:endParaRPr lang="es-MX" altLang="es-MX" dirty="0"/>
          </a:p>
          <a:p>
            <a:pPr marL="285750" lvl="0" indent="-285750" fontAlgn="base">
              <a:spcBef>
                <a:spcPct val="0"/>
              </a:spcBef>
              <a:spcAft>
                <a:spcPct val="0"/>
              </a:spcAft>
              <a:buFont typeface="Arial" panose="020B0604020202020204" pitchFamily="34" charset="0"/>
              <a:buChar char="•"/>
            </a:pPr>
            <a:r>
              <a:rPr lang="es-MX" altLang="es-MX" dirty="0"/>
              <a:t>Facilita la gestión del desarrollo.</a:t>
            </a:r>
          </a:p>
        </p:txBody>
      </p:sp>
      <p:pic>
        <p:nvPicPr>
          <p:cNvPr id="1030" name="Picture 6"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58100" y="492532"/>
            <a:ext cx="2105025" cy="217170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n relacionad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08278" y="3140241"/>
            <a:ext cx="2341486" cy="2064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2525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A9878C0-C6DA-43E2-854B-4732E7155EA3}"/>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31A5D8E6-0A11-40BD-A410-82ECCEA8DE7C}"/>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8273BA0C-9F71-4625-BE23-00333C8D8D3F}"/>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2666F59D-7E30-47EA-B9F5-DA711AE61D2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928E07CB-E8C2-4300-A801-A834BAD5C92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62514C0D-C743-40CF-9CDD-884BAB8ACE61}"/>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90E69B83-89DB-4BD3-B4CB-E3A3A1C7F75D}"/>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BB81D139-7393-420F-A4A3-50577366266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CuadroTexto">
            <a:extLst>
              <a:ext uri="{FF2B5EF4-FFF2-40B4-BE49-F238E27FC236}">
                <a16:creationId xmlns:a16="http://schemas.microsoft.com/office/drawing/2014/main" id="{A9635562-8C10-46F5-9B89-69C53ED192D8}"/>
              </a:ext>
            </a:extLst>
          </p:cNvPr>
          <p:cNvSpPr txBox="1"/>
          <p:nvPr/>
        </p:nvSpPr>
        <p:spPr>
          <a:xfrm>
            <a:off x="2563789" y="692696"/>
            <a:ext cx="7437411" cy="584775"/>
          </a:xfrm>
          <a:prstGeom prst="rect">
            <a:avLst/>
          </a:prstGeom>
          <a:noFill/>
        </p:spPr>
        <p:txBody>
          <a:bodyPr wrap="square" rtlCol="0">
            <a:spAutoFit/>
          </a:bodyPr>
          <a:lstStyle/>
          <a:p>
            <a:pPr algn="ctr"/>
            <a:r>
              <a:rPr lang="es-MX" sz="3200" dirty="0"/>
              <a:t>Modelo de Prototipos</a:t>
            </a:r>
          </a:p>
        </p:txBody>
      </p:sp>
      <p:sp>
        <p:nvSpPr>
          <p:cNvPr id="11" name="Rectangle 10">
            <a:extLst>
              <a:ext uri="{FF2B5EF4-FFF2-40B4-BE49-F238E27FC236}">
                <a16:creationId xmlns:a16="http://schemas.microsoft.com/office/drawing/2014/main" id="{C5426A97-2BB8-4065-A2DE-B6670BC05201}"/>
              </a:ext>
            </a:extLst>
          </p:cNvPr>
          <p:cNvSpPr/>
          <p:nvPr/>
        </p:nvSpPr>
        <p:spPr>
          <a:xfrm>
            <a:off x="1907703" y="1859340"/>
            <a:ext cx="9595183" cy="3416320"/>
          </a:xfrm>
          <a:prstGeom prst="rect">
            <a:avLst/>
          </a:prstGeom>
        </p:spPr>
        <p:txBody>
          <a:bodyPr wrap="square">
            <a:spAutoFit/>
          </a:bodyPr>
          <a:lstStyle/>
          <a:p>
            <a:pPr algn="just"/>
            <a:r>
              <a:rPr lang="es-MX" sz="2400" dirty="0"/>
              <a:t>El modelo de prototipos permite que todo el sistema, o algunos de sus partes, se construyan rápidamente para comprender con facilidad y aclarar ciertos aspectos en los que se aseguren que el desarrollador, el usuario, el cliente estén de acuerdo en lo que se necesita así como también la solución que se propone para dicha necesidad y de esta forma minimizar el riesgo y la incertidumbre en el desarrollo, este modelo se encarga del desarrollo de diseños para que estos sean analizados y prescindir de ellos a medida que se adhieran nuevas especificaciones, es ideal para medir el alcance del producto, pero no se asegura su uso real. </a:t>
            </a:r>
          </a:p>
        </p:txBody>
      </p:sp>
    </p:spTree>
    <p:extLst>
      <p:ext uri="{BB962C8B-B14F-4D97-AF65-F5344CB8AC3E}">
        <p14:creationId xmlns:p14="http://schemas.microsoft.com/office/powerpoint/2010/main" val="19666945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C4859A0-C1C3-474C-8528-93D060E6DC54}"/>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8F687FCB-5F6B-459B-B249-3AFD9F21D504}"/>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E1BFF92C-EC6F-440D-8CAD-3DE6EDCB2FA8}"/>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9C217B96-1131-4404-AC7F-0D30E63AF43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A82744B9-3F4D-4D62-A59B-B60A971397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31878DC1-5B2D-488A-888A-5CDFA1709D28}"/>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F0E2E4B7-DC0E-43B6-83A8-1A78B8BECD9F}"/>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7F5A06DE-3E6C-4E7F-A3EA-9830DD4D420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Rectangle 9">
            <a:extLst>
              <a:ext uri="{FF2B5EF4-FFF2-40B4-BE49-F238E27FC236}">
                <a16:creationId xmlns:a16="http://schemas.microsoft.com/office/drawing/2014/main" id="{250485F8-DAE8-4E15-B80D-E2ABFD65C3E2}"/>
              </a:ext>
            </a:extLst>
          </p:cNvPr>
          <p:cNvSpPr/>
          <p:nvPr/>
        </p:nvSpPr>
        <p:spPr>
          <a:xfrm>
            <a:off x="1943200" y="1549866"/>
            <a:ext cx="9544253" cy="3785652"/>
          </a:xfrm>
          <a:prstGeom prst="rect">
            <a:avLst/>
          </a:prstGeom>
        </p:spPr>
        <p:txBody>
          <a:bodyPr wrap="square">
            <a:spAutoFit/>
          </a:bodyPr>
          <a:lstStyle/>
          <a:p>
            <a:pPr algn="just"/>
            <a:r>
              <a:rPr lang="es-MX" sz="2400" dirty="0"/>
              <a:t>Este modelo principalmente se lo aplica cuando un cliente define un conjunto de objetivos generales para el software a desarrollarse sin delimitar detalladamente los requisitos de entrada procesamiento y salida, es decir cuando el responsable no está seguro de la eficacia de un algoritmo, de la adaptabilidad del sistema o de la forma en que interactúa el hombre y la máquina.</a:t>
            </a:r>
          </a:p>
          <a:p>
            <a:pPr algn="just"/>
            <a:endParaRPr lang="es-MX" sz="2400" dirty="0"/>
          </a:p>
          <a:p>
            <a:pPr algn="just"/>
            <a:r>
              <a:rPr lang="es-MX" sz="2400" dirty="0"/>
              <a:t>Este modelo se encarga principalmente de ayudar al ingeniero de sistemas y al cliente a entender de mejor manera cuál será el resultado de la construcción cuando los requisitos estén satisfechos. </a:t>
            </a:r>
          </a:p>
        </p:txBody>
      </p:sp>
    </p:spTree>
    <p:extLst>
      <p:ext uri="{BB962C8B-B14F-4D97-AF65-F5344CB8AC3E}">
        <p14:creationId xmlns:p14="http://schemas.microsoft.com/office/powerpoint/2010/main" val="15564911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299CBC5-9C31-4223-969C-5412B5A8EA3F}"/>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5E16D387-C78A-4A56-AD2E-C595A753FDEF}"/>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E35227E5-E6EF-4974-910E-1CBD7451A428}"/>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BD5AC938-23D0-422F-904E-79552D33F0C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85E1E5A3-41B1-4668-853C-54941DCA7A6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38791F39-DB0A-4089-80C1-B33E736D52EA}"/>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6AE748AE-4668-4B32-964E-7AE74DDA0F3D}"/>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298B822B-5452-4FC3-A10C-6D8CB5562B6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Rectangle 9">
            <a:extLst>
              <a:ext uri="{FF2B5EF4-FFF2-40B4-BE49-F238E27FC236}">
                <a16:creationId xmlns:a16="http://schemas.microsoft.com/office/drawing/2014/main" id="{4111E678-DBAC-4CF8-BBD8-7C926FB62373}"/>
              </a:ext>
            </a:extLst>
          </p:cNvPr>
          <p:cNvSpPr/>
          <p:nvPr/>
        </p:nvSpPr>
        <p:spPr>
          <a:xfrm>
            <a:off x="2001079" y="543988"/>
            <a:ext cx="9342782" cy="6001643"/>
          </a:xfrm>
          <a:prstGeom prst="rect">
            <a:avLst/>
          </a:prstGeom>
        </p:spPr>
        <p:txBody>
          <a:bodyPr wrap="square">
            <a:spAutoFit/>
          </a:bodyPr>
          <a:lstStyle/>
          <a:p>
            <a:r>
              <a:rPr lang="es-MX" sz="2400" b="1" dirty="0"/>
              <a:t>El paradigma de construcción de prototipos:  </a:t>
            </a:r>
          </a:p>
          <a:p>
            <a:r>
              <a:rPr lang="es-MX" sz="2400" dirty="0"/>
              <a:t> </a:t>
            </a:r>
          </a:p>
          <a:p>
            <a:pPr marL="342900" indent="-342900" algn="just">
              <a:buFont typeface="Arial" panose="020B0604020202020204" pitchFamily="34" charset="0"/>
              <a:buChar char="•"/>
            </a:pPr>
            <a:r>
              <a:rPr lang="es-MX" sz="2400" dirty="0"/>
              <a:t>Escuchar al cliente. Recolección de requisitos. Se encuentran y definen los objetivos globales, se identifican los requisitos conocidos y las áreas donde es obligatorio más definición.  </a:t>
            </a:r>
          </a:p>
          <a:p>
            <a:pPr algn="just"/>
            <a:r>
              <a:rPr lang="es-MX" sz="2400" dirty="0"/>
              <a:t> </a:t>
            </a:r>
          </a:p>
          <a:p>
            <a:pPr marL="342900" indent="-342900" algn="just">
              <a:buFont typeface="Arial" panose="020B0604020202020204" pitchFamily="34" charset="0"/>
              <a:buChar char="•"/>
            </a:pPr>
            <a:r>
              <a:rPr lang="es-MX" sz="2400" dirty="0"/>
              <a:t>Construir y revisar la maqueta (prototipo).  </a:t>
            </a:r>
          </a:p>
          <a:p>
            <a:pPr marL="342900" indent="-342900" algn="just">
              <a:buFont typeface="Arial" panose="020B0604020202020204" pitchFamily="34" charset="0"/>
              <a:buChar char="•"/>
            </a:pPr>
            <a:endParaRPr lang="es-MX" sz="2400" dirty="0"/>
          </a:p>
          <a:p>
            <a:pPr marL="342900" indent="-342900" algn="just">
              <a:buFont typeface="Arial" panose="020B0604020202020204" pitchFamily="34" charset="0"/>
              <a:buChar char="•"/>
            </a:pPr>
            <a:r>
              <a:rPr lang="es-MX" sz="2400" dirty="0"/>
              <a:t>El cliente prueba la maqueta (prototipo) y lo utiliza para refinar los requisitos del software.  Este modelo es útil cuando:  </a:t>
            </a:r>
          </a:p>
          <a:p>
            <a:pPr algn="just"/>
            <a:endParaRPr lang="es-MX" sz="2400" dirty="0"/>
          </a:p>
          <a:p>
            <a:pPr marL="342900" indent="-342900" algn="just">
              <a:buFont typeface="Arial" panose="020B0604020202020204" pitchFamily="34" charset="0"/>
              <a:buChar char="•"/>
            </a:pPr>
            <a:r>
              <a:rPr lang="es-MX" sz="2400" dirty="0"/>
              <a:t>El cliente no identifica los requisitos detallados.  </a:t>
            </a:r>
          </a:p>
          <a:p>
            <a:pPr algn="just"/>
            <a:endParaRPr lang="es-MX" sz="2400" dirty="0"/>
          </a:p>
          <a:p>
            <a:pPr marL="342900" indent="-342900" algn="just">
              <a:buFont typeface="Arial" panose="020B0604020202020204" pitchFamily="34" charset="0"/>
              <a:buChar char="•"/>
            </a:pPr>
            <a:r>
              <a:rPr lang="es-MX" sz="2400" dirty="0"/>
              <a:t>El responsable del desarrollo no está seguro de la eficiencia de un algoritmo, sistema operativo o de la interface hombre-máquina.  </a:t>
            </a:r>
          </a:p>
          <a:p>
            <a:r>
              <a:rPr lang="es-MX" sz="2400" dirty="0"/>
              <a:t> </a:t>
            </a:r>
          </a:p>
        </p:txBody>
      </p:sp>
    </p:spTree>
    <p:extLst>
      <p:ext uri="{BB962C8B-B14F-4D97-AF65-F5344CB8AC3E}">
        <p14:creationId xmlns:p14="http://schemas.microsoft.com/office/powerpoint/2010/main" val="35772049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2DAD7F7-E341-43F4-BF00-510A754B87E4}"/>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1F51CC47-9C0D-4EE3-A5D7-43D8E8B6FD18}"/>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53534A09-E044-4223-B55E-53A40F44965C}"/>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BDE9A534-EEAC-45BA-8A6F-CAF4CF96FCC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0848EB4B-AB60-4FA3-9F0C-64685A2DA9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E7E3E6C4-1BDB-4713-8E06-9FA3943A3727}"/>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37C0BA5F-3D18-4F95-9BC1-D5D3B9C9EFB9}"/>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94E6E672-8322-48DC-9409-8B0006C8BC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Rectangle 9">
            <a:extLst>
              <a:ext uri="{FF2B5EF4-FFF2-40B4-BE49-F238E27FC236}">
                <a16:creationId xmlns:a16="http://schemas.microsoft.com/office/drawing/2014/main" id="{309D4300-E8C6-4C21-8843-7F2EA87187CE}"/>
              </a:ext>
            </a:extLst>
          </p:cNvPr>
          <p:cNvSpPr/>
          <p:nvPr/>
        </p:nvSpPr>
        <p:spPr>
          <a:xfrm>
            <a:off x="1921618" y="1268760"/>
            <a:ext cx="9501755" cy="3046988"/>
          </a:xfrm>
          <a:prstGeom prst="rect">
            <a:avLst/>
          </a:prstGeom>
        </p:spPr>
        <p:txBody>
          <a:bodyPr wrap="square">
            <a:spAutoFit/>
          </a:bodyPr>
          <a:lstStyle/>
          <a:p>
            <a:pPr algn="just"/>
            <a:r>
              <a:rPr lang="es-MX" sz="2400" b="1" dirty="0"/>
              <a:t>Ventajas del Modelo de Prototipo. </a:t>
            </a:r>
          </a:p>
          <a:p>
            <a:pPr algn="just"/>
            <a:r>
              <a:rPr lang="es-MX" sz="2400" dirty="0"/>
              <a:t> </a:t>
            </a:r>
          </a:p>
          <a:p>
            <a:pPr algn="just"/>
            <a:r>
              <a:rPr lang="es-MX" sz="2400" dirty="0"/>
              <a:t>Este modelo es útil cuando el cliente conoce los objetivos generales para el software, pero no identifica los requisitos detallados de entrada, procesamiento o salida. También ofrece un mejor enfoque cuando el responsable del desarrollo del software está inseguro de la eficacia de un algoritmo, de la adaptabilidad de un sistema operativo o de la forma que debería tomar la interacción humano-máquina.</a:t>
            </a:r>
          </a:p>
        </p:txBody>
      </p:sp>
      <p:pic>
        <p:nvPicPr>
          <p:cNvPr id="3074" name="Picture 2" descr="Resultado de imagen para ventaja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51336" y="4022853"/>
            <a:ext cx="2458802" cy="2269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0851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5">
            <a:extLst>
              <a:ext uri="{FF2B5EF4-FFF2-40B4-BE49-F238E27FC236}">
                <a16:creationId xmlns:a16="http://schemas.microsoft.com/office/drawing/2014/main" id="{7074DBFF-211F-413F-962E-19D9BFF47651}"/>
              </a:ext>
            </a:extLst>
          </p:cNvPr>
          <p:cNvGrpSpPr/>
          <p:nvPr/>
        </p:nvGrpSpPr>
        <p:grpSpPr>
          <a:xfrm>
            <a:off x="0" y="0"/>
            <a:ext cx="12174658" cy="6885384"/>
            <a:chOff x="0" y="0"/>
            <a:chExt cx="12174658" cy="6885384"/>
          </a:xfrm>
        </p:grpSpPr>
        <p:sp>
          <p:nvSpPr>
            <p:cNvPr id="5" name="2 Rectángulo">
              <a:extLst>
                <a:ext uri="{FF2B5EF4-FFF2-40B4-BE49-F238E27FC236}">
                  <a16:creationId xmlns:a16="http://schemas.microsoft.com/office/drawing/2014/main" id="{B197781B-348B-4AFE-B342-9E489791DAF4}"/>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Rectángulo">
              <a:extLst>
                <a:ext uri="{FF2B5EF4-FFF2-40B4-BE49-F238E27FC236}">
                  <a16:creationId xmlns:a16="http://schemas.microsoft.com/office/drawing/2014/main" id="{2B123EC9-3041-4E2E-B054-841F0A212459}"/>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C:\Users\Hp Pro\Desktop\Modulares de Escudo\Negativo monocromático vertical 2 líneas.png">
              <a:extLst>
                <a:ext uri="{FF2B5EF4-FFF2-40B4-BE49-F238E27FC236}">
                  <a16:creationId xmlns:a16="http://schemas.microsoft.com/office/drawing/2014/main" id="{33D88D90-E50C-46DB-9B19-26E89DDE96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C:\Users\Hp Pro\Desktop\escudo2 png.png">
              <a:extLst>
                <a:ext uri="{FF2B5EF4-FFF2-40B4-BE49-F238E27FC236}">
                  <a16:creationId xmlns:a16="http://schemas.microsoft.com/office/drawing/2014/main" id="{6294FA83-5BD6-440D-A988-F0BF8EC138A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a:extLst>
                <a:ext uri="{FF2B5EF4-FFF2-40B4-BE49-F238E27FC236}">
                  <a16:creationId xmlns:a16="http://schemas.microsoft.com/office/drawing/2014/main" id="{79B75011-5890-4592-8568-190695C749B3}"/>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a:extLst>
                <a:ext uri="{FF2B5EF4-FFF2-40B4-BE49-F238E27FC236}">
                  <a16:creationId xmlns:a16="http://schemas.microsoft.com/office/drawing/2014/main" id="{D4ECB3A1-4649-4071-94C1-E1755495E4E5}"/>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Picture 2" descr="C:\Users\Hp Pro\Desktop\LOGO MTRO MARCO.png">
              <a:extLst>
                <a:ext uri="{FF2B5EF4-FFF2-40B4-BE49-F238E27FC236}">
                  <a16:creationId xmlns:a16="http://schemas.microsoft.com/office/drawing/2014/main" id="{5014D599-A902-45F0-8A0C-A93B40076F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CuadroTexto 11"/>
          <p:cNvSpPr txBox="1"/>
          <p:nvPr/>
        </p:nvSpPr>
        <p:spPr>
          <a:xfrm>
            <a:off x="2121765" y="538093"/>
            <a:ext cx="8590548" cy="707886"/>
          </a:xfrm>
          <a:prstGeom prst="rect">
            <a:avLst/>
          </a:prstGeom>
          <a:noFill/>
        </p:spPr>
        <p:txBody>
          <a:bodyPr wrap="square" rtlCol="0">
            <a:spAutoFit/>
          </a:bodyPr>
          <a:lstStyle/>
          <a:p>
            <a:pPr algn="ctr"/>
            <a:r>
              <a:rPr lang="es-MX" sz="4000" dirty="0"/>
              <a:t>Guion Explicativo</a:t>
            </a:r>
          </a:p>
        </p:txBody>
      </p:sp>
      <p:sp>
        <p:nvSpPr>
          <p:cNvPr id="14" name="8 Rectángulo redondeado"/>
          <p:cNvSpPr/>
          <p:nvPr/>
        </p:nvSpPr>
        <p:spPr>
          <a:xfrm>
            <a:off x="2796558" y="1663857"/>
            <a:ext cx="7915755" cy="3401438"/>
          </a:xfrm>
          <a:prstGeom prst="roundRect">
            <a:avLst/>
          </a:prstGeom>
          <a:noFill/>
          <a:ln>
            <a:solidFill>
              <a:schemeClr val="tx1"/>
            </a:solidFill>
          </a:ln>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es-MX" sz="2400" dirty="0">
                <a:solidFill>
                  <a:schemeClr val="tx1"/>
                </a:solidFill>
              </a:rPr>
              <a:t>El conocimiento de la ingeniería de software es indispensable para el desarrollo de sistemas óptimos, razón por la cual en este curso se dan a los alumnos los elementos necesarios para la planeación, desarrollo y control de un proyecto de software. </a:t>
            </a:r>
            <a:r>
              <a:rPr lang="es-MX" sz="2400" dirty="0"/>
              <a:t>	</a:t>
            </a:r>
          </a:p>
          <a:p>
            <a:pPr lvl="1" algn="ctr"/>
            <a:endParaRPr lang="es-MX" sz="2400" dirty="0">
              <a:latin typeface="Arial" pitchFamily="34" charset="0"/>
              <a:cs typeface="Arial" pitchFamily="34" charset="0"/>
            </a:endParaRPr>
          </a:p>
        </p:txBody>
      </p:sp>
    </p:spTree>
    <p:extLst>
      <p:ext uri="{BB962C8B-B14F-4D97-AF65-F5344CB8AC3E}">
        <p14:creationId xmlns:p14="http://schemas.microsoft.com/office/powerpoint/2010/main" val="33831813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DESVENTAJ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4479" y="135664"/>
            <a:ext cx="1535524" cy="1535524"/>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0C31536B-3767-4651-99BC-61B48E18753F}"/>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1259AE19-3F3D-4A16-B15F-CC25BEB266E6}"/>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B41BDD99-F968-40E7-9129-34504A8806F1}"/>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255C6803-D92C-4441-AC12-44B82E267B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A33214D1-1A6B-4EFC-9B74-95A36582B3B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07E6C88D-95AB-498B-8689-56880525C13B}"/>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D25D309D-D8D6-4269-91D9-CD9CA284F006}"/>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681A1308-7ECA-43F9-A22F-49C3D444850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Rectangle 9">
            <a:extLst>
              <a:ext uri="{FF2B5EF4-FFF2-40B4-BE49-F238E27FC236}">
                <a16:creationId xmlns:a16="http://schemas.microsoft.com/office/drawing/2014/main" id="{6A7203A0-F184-41AF-8A9C-67A8D22834C5}"/>
              </a:ext>
            </a:extLst>
          </p:cNvPr>
          <p:cNvSpPr/>
          <p:nvPr/>
        </p:nvSpPr>
        <p:spPr>
          <a:xfrm>
            <a:off x="1825688" y="512808"/>
            <a:ext cx="9950472" cy="6370975"/>
          </a:xfrm>
          <a:prstGeom prst="rect">
            <a:avLst/>
          </a:prstGeom>
        </p:spPr>
        <p:txBody>
          <a:bodyPr wrap="square">
            <a:spAutoFit/>
          </a:bodyPr>
          <a:lstStyle/>
          <a:p>
            <a:pPr algn="just"/>
            <a:r>
              <a:rPr lang="es-MX" sz="2400" b="1" dirty="0"/>
              <a:t>Desventajas del Modelo de Prototipo.  </a:t>
            </a:r>
          </a:p>
          <a:p>
            <a:pPr algn="just"/>
            <a:endParaRPr lang="es-MX" sz="2400" dirty="0"/>
          </a:p>
          <a:p>
            <a:pPr algn="just"/>
            <a:r>
              <a:rPr lang="es-MX" sz="2400" dirty="0"/>
              <a:t>Su principal desventaja es que una vez que el cliente ha dado su aprobación final al prototipo y cree que está a punto de recibir el proyecto final, se encuentra con que es necesario reescribir buena parte del prototipo para hacerlo funcional, porque lo más seguro es que el desarrollador haya hecho compromisos de implementación para hacer que el prototipo funcione rápidamente. Es posible que el prototipo sea muy lento, muy grande, no muy amigable en su uso, o incluso, que esté escrito en un lenguaje de programación inadecuado. </a:t>
            </a:r>
          </a:p>
          <a:p>
            <a:pPr algn="just"/>
            <a:r>
              <a:rPr lang="es-MX" sz="2400" dirty="0"/>
              <a:t> </a:t>
            </a:r>
          </a:p>
          <a:p>
            <a:pPr algn="just"/>
            <a:r>
              <a:rPr lang="es-MX" sz="2400" dirty="0"/>
              <a:t>El cliente ve funcionando lo que para él es la primera versión del prototipo que ha sido construido con "plastilina y alambres", y puede desilusionarse al decirle que el sistema aún no ha sido construido. El desarrollador puede ampliar el prototipo para construir el sistema final sin tener en cuenta los compromisos de calidad y de mantenimiento que tiene con el cliente. </a:t>
            </a:r>
          </a:p>
          <a:p>
            <a:pPr algn="just"/>
            <a:r>
              <a:rPr lang="es-MX" sz="2400" dirty="0"/>
              <a:t> </a:t>
            </a:r>
          </a:p>
        </p:txBody>
      </p:sp>
    </p:spTree>
    <p:extLst>
      <p:ext uri="{BB962C8B-B14F-4D97-AF65-F5344CB8AC3E}">
        <p14:creationId xmlns:p14="http://schemas.microsoft.com/office/powerpoint/2010/main" val="27425541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4BD3072-4FFD-44F5-92CF-CA5D7095A737}"/>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A106313F-10DF-4082-AEAE-2F5675531427}"/>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D01108A7-BBAB-428F-8761-B7C9FC26ACBC}"/>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CE208144-324B-47CE-8B3F-501597EDE2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4807526A-40FA-431E-9B47-DC4F7B417C1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86A9E4D0-B563-42AA-A052-79517C338A18}"/>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5153CA03-72E0-4C98-924E-F59CC34A9A9B}"/>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4C25171B-B20B-4D79-9A28-6F7E3E5A93C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10">
            <a:extLst>
              <a:ext uri="{FF2B5EF4-FFF2-40B4-BE49-F238E27FC236}">
                <a16:creationId xmlns:a16="http://schemas.microsoft.com/office/drawing/2014/main" id="{8DFC4F1D-25C6-4BA3-8F96-18B7A303BE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4003" y="821508"/>
            <a:ext cx="6275411" cy="5865095"/>
          </a:xfrm>
          <a:prstGeom prst="rect">
            <a:avLst/>
          </a:prstGeom>
        </p:spPr>
      </p:pic>
      <p:sp>
        <p:nvSpPr>
          <p:cNvPr id="12" name="1 CuadroTexto">
            <a:extLst>
              <a:ext uri="{FF2B5EF4-FFF2-40B4-BE49-F238E27FC236}">
                <a16:creationId xmlns:a16="http://schemas.microsoft.com/office/drawing/2014/main" id="{689B67E5-B862-4F51-913C-5F9703C23875}"/>
              </a:ext>
            </a:extLst>
          </p:cNvPr>
          <p:cNvSpPr txBox="1"/>
          <p:nvPr/>
        </p:nvSpPr>
        <p:spPr>
          <a:xfrm>
            <a:off x="3080626" y="189115"/>
            <a:ext cx="7437411" cy="584775"/>
          </a:xfrm>
          <a:prstGeom prst="rect">
            <a:avLst/>
          </a:prstGeom>
          <a:noFill/>
        </p:spPr>
        <p:txBody>
          <a:bodyPr wrap="square" rtlCol="0">
            <a:spAutoFit/>
          </a:bodyPr>
          <a:lstStyle/>
          <a:p>
            <a:pPr algn="ctr"/>
            <a:r>
              <a:rPr lang="es-MX" sz="3200" dirty="0"/>
              <a:t>Esquema del Modelo de Prototipos</a:t>
            </a:r>
          </a:p>
        </p:txBody>
      </p:sp>
    </p:spTree>
    <p:extLst>
      <p:ext uri="{BB962C8B-B14F-4D97-AF65-F5344CB8AC3E}">
        <p14:creationId xmlns:p14="http://schemas.microsoft.com/office/powerpoint/2010/main" val="41109131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90056" y="353886"/>
            <a:ext cx="9094778" cy="1077218"/>
          </a:xfrm>
          <a:prstGeom prst="rect">
            <a:avLst/>
          </a:prstGeom>
        </p:spPr>
        <p:txBody>
          <a:bodyPr wrap="square">
            <a:spAutoFit/>
          </a:bodyPr>
          <a:lstStyle/>
          <a:p>
            <a:pPr algn="ctr"/>
            <a:r>
              <a:rPr lang="es-MX" sz="3200" b="1" dirty="0"/>
              <a:t>MODELO DE DESARROLLO RÁPIDO DE APLICACIÓNES (DRA)</a:t>
            </a:r>
          </a:p>
        </p:txBody>
      </p:sp>
      <p:sp>
        <p:nvSpPr>
          <p:cNvPr id="5" name="4 Rectángulo"/>
          <p:cNvSpPr/>
          <p:nvPr/>
        </p:nvSpPr>
        <p:spPr>
          <a:xfrm>
            <a:off x="2063552" y="1839485"/>
            <a:ext cx="9346570" cy="4154984"/>
          </a:xfrm>
          <a:prstGeom prst="rect">
            <a:avLst/>
          </a:prstGeom>
        </p:spPr>
        <p:txBody>
          <a:bodyPr wrap="square">
            <a:spAutoFit/>
          </a:bodyPr>
          <a:lstStyle/>
          <a:p>
            <a:pPr algn="just"/>
            <a:r>
              <a:rPr lang="es-MX" sz="2400" b="1" dirty="0"/>
              <a:t>¿Qué es DRA?</a:t>
            </a:r>
            <a:endParaRPr lang="es-MX" sz="2400" dirty="0"/>
          </a:p>
          <a:p>
            <a:pPr algn="just"/>
            <a:r>
              <a:rPr lang="es-MX" sz="2400" dirty="0"/>
              <a:t> </a:t>
            </a:r>
          </a:p>
          <a:p>
            <a:pPr algn="just"/>
            <a:r>
              <a:rPr lang="es-MX" sz="2400" dirty="0"/>
              <a:t>Es el proceso de desarrollo de software diseñado para facilitar y acelerar la creación de aplicaciones, que permite construir sistemas utilizables en poco tiempo, normalmente de 60 a 90 días. En conclusión, es una adaptación a "Alta velocidad" en el que se logra el desarrollo rápido utilizando un enfoque de construcción basado en componentes. </a:t>
            </a:r>
          </a:p>
          <a:p>
            <a:pPr algn="just"/>
            <a:endParaRPr lang="es-MX" sz="2400" dirty="0"/>
          </a:p>
          <a:p>
            <a:pPr algn="just"/>
            <a:r>
              <a:rPr lang="es-MX" sz="2400" dirty="0"/>
              <a:t>Si se comprenden bien los requisitos y se limita el ámbito del proyecto, el proceso DRA permite al equipo de desarrollo crear un "sistema completamente funcional" dentro de periodos cortos de tiempo.</a:t>
            </a:r>
          </a:p>
        </p:txBody>
      </p:sp>
      <p:grpSp>
        <p:nvGrpSpPr>
          <p:cNvPr id="6" name="Group 1">
            <a:extLst>
              <a:ext uri="{FF2B5EF4-FFF2-40B4-BE49-F238E27FC236}">
                <a16:creationId xmlns:a16="http://schemas.microsoft.com/office/drawing/2014/main" id="{06832B33-90AC-49C0-BE9B-A3E9A37133F9}"/>
              </a:ext>
            </a:extLst>
          </p:cNvPr>
          <p:cNvGrpSpPr/>
          <p:nvPr/>
        </p:nvGrpSpPr>
        <p:grpSpPr>
          <a:xfrm>
            <a:off x="0" y="0"/>
            <a:ext cx="12174658" cy="6885384"/>
            <a:chOff x="0" y="0"/>
            <a:chExt cx="12174658" cy="6885384"/>
          </a:xfrm>
        </p:grpSpPr>
        <p:sp>
          <p:nvSpPr>
            <p:cNvPr id="7" name="2 Rectángulo">
              <a:extLst>
                <a:ext uri="{FF2B5EF4-FFF2-40B4-BE49-F238E27FC236}">
                  <a16:creationId xmlns:a16="http://schemas.microsoft.com/office/drawing/2014/main" id="{FC32E070-DB4D-4386-A464-6B5C056652CF}"/>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3 Rectángulo">
              <a:extLst>
                <a:ext uri="{FF2B5EF4-FFF2-40B4-BE49-F238E27FC236}">
                  <a16:creationId xmlns:a16="http://schemas.microsoft.com/office/drawing/2014/main" id="{B415B055-7990-4504-A99D-0A23D0359F6D}"/>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Modulares de Escudo\Negativo monocromático vertical 2 líneas.png">
              <a:extLst>
                <a:ext uri="{FF2B5EF4-FFF2-40B4-BE49-F238E27FC236}">
                  <a16:creationId xmlns:a16="http://schemas.microsoft.com/office/drawing/2014/main" id="{D37A8F1E-D45A-4A1F-A4CC-E8C01EF5836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C:\Users\Hp Pro\Desktop\escudo2 png.png">
              <a:extLst>
                <a:ext uri="{FF2B5EF4-FFF2-40B4-BE49-F238E27FC236}">
                  <a16:creationId xmlns:a16="http://schemas.microsoft.com/office/drawing/2014/main" id="{858EE784-AFB9-4E05-873D-7B38E1D210F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11" name="8 Rectángulo">
              <a:extLst>
                <a:ext uri="{FF2B5EF4-FFF2-40B4-BE49-F238E27FC236}">
                  <a16:creationId xmlns:a16="http://schemas.microsoft.com/office/drawing/2014/main" id="{E0C0CCDC-5FFD-4B88-98C5-D6544D8BA245}"/>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9 Rectángulo">
              <a:extLst>
                <a:ext uri="{FF2B5EF4-FFF2-40B4-BE49-F238E27FC236}">
                  <a16:creationId xmlns:a16="http://schemas.microsoft.com/office/drawing/2014/main" id="{D61C2A1D-A380-476B-A529-6CCC3D78FF7A}"/>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Picture 2" descr="C:\Users\Hp Pro\Desktop\LOGO MTRO MARCO.png">
              <a:extLst>
                <a:ext uri="{FF2B5EF4-FFF2-40B4-BE49-F238E27FC236}">
                  <a16:creationId xmlns:a16="http://schemas.microsoft.com/office/drawing/2014/main" id="{CCEC2667-B161-4D88-AD93-0A445FC4E6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571866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esultado de imagen para caracterist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6621" y="-141336"/>
            <a:ext cx="3121794" cy="234134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1 Rectángulo"/>
          <p:cNvSpPr/>
          <p:nvPr/>
        </p:nvSpPr>
        <p:spPr>
          <a:xfrm>
            <a:off x="1955539" y="803269"/>
            <a:ext cx="9612423" cy="4893647"/>
          </a:xfrm>
          <a:prstGeom prst="rect">
            <a:avLst/>
          </a:prstGeom>
        </p:spPr>
        <p:txBody>
          <a:bodyPr wrap="square">
            <a:spAutoFit/>
          </a:bodyPr>
          <a:lstStyle/>
          <a:p>
            <a:pPr algn="just"/>
            <a:r>
              <a:rPr lang="es-MX" sz="2400" b="1" dirty="0"/>
              <a:t>Características del Modelo</a:t>
            </a:r>
          </a:p>
          <a:p>
            <a:pPr algn="just"/>
            <a:endParaRPr lang="es-MX" sz="2400" dirty="0"/>
          </a:p>
          <a:p>
            <a:pPr algn="just"/>
            <a:r>
              <a:rPr lang="es-MX" sz="2400" dirty="0"/>
              <a:t> </a:t>
            </a:r>
          </a:p>
          <a:p>
            <a:pPr marL="342900" indent="-342900" algn="just">
              <a:buFont typeface="Arial" panose="020B0604020202020204" pitchFamily="34" charset="0"/>
              <a:buChar char="•"/>
            </a:pPr>
            <a:r>
              <a:rPr lang="es-MX" sz="2400" dirty="0"/>
              <a:t>Debido a que el software o aplicación se requiere lo más pronto posible no existe una especificación del sistema detallada.</a:t>
            </a:r>
          </a:p>
          <a:p>
            <a:pPr marL="342900" indent="-342900" algn="just">
              <a:buFont typeface="Arial" panose="020B0604020202020204" pitchFamily="34" charset="0"/>
              <a:buChar char="•"/>
            </a:pPr>
            <a:endParaRPr lang="es-MX" sz="2400" dirty="0"/>
          </a:p>
          <a:p>
            <a:pPr marL="342900" indent="-342900" algn="just">
              <a:buFont typeface="Arial" panose="020B0604020202020204" pitchFamily="34" charset="0"/>
              <a:buChar char="•"/>
            </a:pPr>
            <a:r>
              <a:rPr lang="es-MX" sz="2400" dirty="0"/>
              <a:t>El software no se desarrolla y utiliza en su totalidad, sino en una serie de incrementos, donde en cada incremento se incluyen nuevas funcionalidades al sistema.</a:t>
            </a:r>
          </a:p>
          <a:p>
            <a:pPr marL="342900" indent="-342900" algn="just">
              <a:buFont typeface="Arial" panose="020B0604020202020204" pitchFamily="34" charset="0"/>
              <a:buChar char="•"/>
            </a:pPr>
            <a:endParaRPr lang="es-MX" sz="2400" dirty="0"/>
          </a:p>
          <a:p>
            <a:pPr marL="342900" indent="-342900" algn="just">
              <a:buFont typeface="Arial" panose="020B0604020202020204" pitchFamily="34" charset="0"/>
              <a:buChar char="•"/>
            </a:pPr>
            <a:r>
              <a:rPr lang="es-MX" sz="2400" dirty="0"/>
              <a:t>A menudo se desarrollan las interfaces de usuario del sistema utilizando un sistema de desarrollo interactivo que permite que el diseño de la interfaz se cree rápidamente dibujando y colando iconos en la interfaz.</a:t>
            </a:r>
          </a:p>
        </p:txBody>
      </p:sp>
      <p:grpSp>
        <p:nvGrpSpPr>
          <p:cNvPr id="3" name="Group 1">
            <a:extLst>
              <a:ext uri="{FF2B5EF4-FFF2-40B4-BE49-F238E27FC236}">
                <a16:creationId xmlns:a16="http://schemas.microsoft.com/office/drawing/2014/main" id="{390E2772-56B5-4481-9DEB-58A5B16C3D27}"/>
              </a:ext>
            </a:extLst>
          </p:cNvPr>
          <p:cNvGrpSpPr/>
          <p:nvPr/>
        </p:nvGrpSpPr>
        <p:grpSpPr>
          <a:xfrm>
            <a:off x="0" y="0"/>
            <a:ext cx="12174658" cy="6885384"/>
            <a:chOff x="0" y="0"/>
            <a:chExt cx="12174658" cy="6885384"/>
          </a:xfrm>
        </p:grpSpPr>
        <p:sp>
          <p:nvSpPr>
            <p:cNvPr id="4" name="2 Rectángulo">
              <a:extLst>
                <a:ext uri="{FF2B5EF4-FFF2-40B4-BE49-F238E27FC236}">
                  <a16:creationId xmlns:a16="http://schemas.microsoft.com/office/drawing/2014/main" id="{4B5C9D08-06E9-49D7-A186-391A2997C67E}"/>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a:extLst>
                <a:ext uri="{FF2B5EF4-FFF2-40B4-BE49-F238E27FC236}">
                  <a16:creationId xmlns:a16="http://schemas.microsoft.com/office/drawing/2014/main" id="{13036644-1A19-4E1A-AC4D-F3C5278BEDD5}"/>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Hp Pro\Desktop\Modulares de Escudo\Negativo monocromático vertical 2 líneas.png">
              <a:extLst>
                <a:ext uri="{FF2B5EF4-FFF2-40B4-BE49-F238E27FC236}">
                  <a16:creationId xmlns:a16="http://schemas.microsoft.com/office/drawing/2014/main" id="{58C4E65B-1A7B-49AF-963A-179EDAD12E2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C:\Users\Hp Pro\Desktop\escudo2 png.png">
              <a:extLst>
                <a:ext uri="{FF2B5EF4-FFF2-40B4-BE49-F238E27FC236}">
                  <a16:creationId xmlns:a16="http://schemas.microsoft.com/office/drawing/2014/main" id="{402AACEF-B440-4B9D-8D67-306C06D0856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8" name="8 Rectángulo">
              <a:extLst>
                <a:ext uri="{FF2B5EF4-FFF2-40B4-BE49-F238E27FC236}">
                  <a16:creationId xmlns:a16="http://schemas.microsoft.com/office/drawing/2014/main" id="{8D9A4003-BAE5-47AD-8CB0-0AEA15D671A3}"/>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9 Rectángulo">
              <a:extLst>
                <a:ext uri="{FF2B5EF4-FFF2-40B4-BE49-F238E27FC236}">
                  <a16:creationId xmlns:a16="http://schemas.microsoft.com/office/drawing/2014/main" id="{83A86345-A304-4EDE-BD8B-6CAE9ADA35D3}"/>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C:\Users\Hp Pro\Desktop\LOGO MTRO MARCO.png">
              <a:extLst>
                <a:ext uri="{FF2B5EF4-FFF2-40B4-BE49-F238E27FC236}">
                  <a16:creationId xmlns:a16="http://schemas.microsoft.com/office/drawing/2014/main" id="{256975F1-2960-4BB0-89D0-B581D4D90C6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414928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F96A309-EAF8-4458-9B22-0BA931F107B1}"/>
              </a:ext>
            </a:extLst>
          </p:cNvPr>
          <p:cNvSpPr/>
          <p:nvPr/>
        </p:nvSpPr>
        <p:spPr>
          <a:xfrm>
            <a:off x="2226365" y="1268760"/>
            <a:ext cx="9263270" cy="3416320"/>
          </a:xfrm>
          <a:prstGeom prst="rect">
            <a:avLst/>
          </a:prstGeom>
        </p:spPr>
        <p:txBody>
          <a:bodyPr wrap="square">
            <a:spAutoFit/>
          </a:bodyPr>
          <a:lstStyle/>
          <a:p>
            <a:pPr marL="342900" indent="-342900" algn="just">
              <a:buFont typeface="Arial" panose="020B0604020202020204" pitchFamily="34" charset="0"/>
              <a:buChar char="•"/>
            </a:pPr>
            <a:r>
              <a:rPr lang="es-MX" sz="2400" dirty="0"/>
              <a:t>Para su desarrollo se utilizan herramientas de desarrollo visual para agilizar el proceso.</a:t>
            </a:r>
          </a:p>
          <a:p>
            <a:pPr marL="342900" indent="-342900" algn="just">
              <a:buFont typeface="Arial" panose="020B0604020202020204" pitchFamily="34" charset="0"/>
              <a:buChar char="•"/>
            </a:pPr>
            <a:endParaRPr lang="es-MX" sz="2400" dirty="0"/>
          </a:p>
          <a:p>
            <a:pPr marL="342900" indent="-342900" algn="just">
              <a:buFont typeface="Arial" panose="020B0604020202020204" pitchFamily="34" charset="0"/>
              <a:buChar char="•"/>
            </a:pPr>
            <a:r>
              <a:rPr lang="es-MX" sz="2400" dirty="0"/>
              <a:t>Se necesitan equipos compuestos por alrededor de seis personas, incluyendo desarrolladores y usuarios de tiempo completo, así como aquellas personas involucradas en los requisitos.</a:t>
            </a:r>
          </a:p>
          <a:p>
            <a:pPr marL="342900" indent="-342900" algn="just">
              <a:buFont typeface="Arial" panose="020B0604020202020204" pitchFamily="34" charset="0"/>
              <a:buChar char="•"/>
            </a:pPr>
            <a:endParaRPr lang="es-MX" sz="2400" dirty="0"/>
          </a:p>
          <a:p>
            <a:pPr marL="342900" indent="-342900" algn="just">
              <a:buFont typeface="Arial" panose="020B0604020202020204" pitchFamily="34" charset="0"/>
              <a:buChar char="•"/>
            </a:pPr>
            <a:r>
              <a:rPr lang="es-MX" sz="2400" dirty="0"/>
              <a:t>Las funciones secundarias son eliminadas como sea necesario para cumplir con el calendario.</a:t>
            </a:r>
          </a:p>
        </p:txBody>
      </p:sp>
      <p:grpSp>
        <p:nvGrpSpPr>
          <p:cNvPr id="3" name="Group 1">
            <a:extLst>
              <a:ext uri="{FF2B5EF4-FFF2-40B4-BE49-F238E27FC236}">
                <a16:creationId xmlns:a16="http://schemas.microsoft.com/office/drawing/2014/main" id="{AB0341E9-E8E5-4BEB-AA03-39AE39BA7822}"/>
              </a:ext>
            </a:extLst>
          </p:cNvPr>
          <p:cNvGrpSpPr/>
          <p:nvPr/>
        </p:nvGrpSpPr>
        <p:grpSpPr>
          <a:xfrm>
            <a:off x="0" y="0"/>
            <a:ext cx="12174658" cy="6885384"/>
            <a:chOff x="0" y="0"/>
            <a:chExt cx="12174658" cy="6885384"/>
          </a:xfrm>
        </p:grpSpPr>
        <p:sp>
          <p:nvSpPr>
            <p:cNvPr id="4" name="2 Rectángulo">
              <a:extLst>
                <a:ext uri="{FF2B5EF4-FFF2-40B4-BE49-F238E27FC236}">
                  <a16:creationId xmlns:a16="http://schemas.microsoft.com/office/drawing/2014/main" id="{01273543-2D04-470B-BCA8-2193127BB27A}"/>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a:extLst>
                <a:ext uri="{FF2B5EF4-FFF2-40B4-BE49-F238E27FC236}">
                  <a16:creationId xmlns:a16="http://schemas.microsoft.com/office/drawing/2014/main" id="{E6E2E4FE-8154-4E6D-822D-9C718C282FCE}"/>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Hp Pro\Desktop\Modulares de Escudo\Negativo monocromático vertical 2 líneas.png">
              <a:extLst>
                <a:ext uri="{FF2B5EF4-FFF2-40B4-BE49-F238E27FC236}">
                  <a16:creationId xmlns:a16="http://schemas.microsoft.com/office/drawing/2014/main" id="{43BEBFD2-5D58-41DB-B225-7DEF577E544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C:\Users\Hp Pro\Desktop\escudo2 png.png">
              <a:extLst>
                <a:ext uri="{FF2B5EF4-FFF2-40B4-BE49-F238E27FC236}">
                  <a16:creationId xmlns:a16="http://schemas.microsoft.com/office/drawing/2014/main" id="{902C6A2A-57D6-4BB0-A51E-32A15A6B275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8" name="8 Rectángulo">
              <a:extLst>
                <a:ext uri="{FF2B5EF4-FFF2-40B4-BE49-F238E27FC236}">
                  <a16:creationId xmlns:a16="http://schemas.microsoft.com/office/drawing/2014/main" id="{DC43F475-EA02-4258-8075-C60EA50E313C}"/>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9 Rectángulo">
              <a:extLst>
                <a:ext uri="{FF2B5EF4-FFF2-40B4-BE49-F238E27FC236}">
                  <a16:creationId xmlns:a16="http://schemas.microsoft.com/office/drawing/2014/main" id="{CDA3BC32-070E-44F6-8BEB-44A5AB793070}"/>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C:\Users\Hp Pro\Desktop\LOGO MTRO MARCO.png">
              <a:extLst>
                <a:ext uri="{FF2B5EF4-FFF2-40B4-BE49-F238E27FC236}">
                  <a16:creationId xmlns:a16="http://schemas.microsoft.com/office/drawing/2014/main" id="{1B82E714-A4C8-4585-BA3B-AF27EFF9E33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749699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modelosdesoftware.webnode.es/_files/200000003-8760a885ad/D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7729" y="1016971"/>
            <a:ext cx="7377993" cy="557606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1">
            <a:extLst>
              <a:ext uri="{FF2B5EF4-FFF2-40B4-BE49-F238E27FC236}">
                <a16:creationId xmlns:a16="http://schemas.microsoft.com/office/drawing/2014/main" id="{322C6530-64A9-4928-A80C-41C582152B38}"/>
              </a:ext>
            </a:extLst>
          </p:cNvPr>
          <p:cNvGrpSpPr/>
          <p:nvPr/>
        </p:nvGrpSpPr>
        <p:grpSpPr>
          <a:xfrm>
            <a:off x="0" y="0"/>
            <a:ext cx="12174658" cy="6885384"/>
            <a:chOff x="0" y="0"/>
            <a:chExt cx="12174658" cy="6885384"/>
          </a:xfrm>
        </p:grpSpPr>
        <p:sp>
          <p:nvSpPr>
            <p:cNvPr id="4" name="2 Rectángulo">
              <a:extLst>
                <a:ext uri="{FF2B5EF4-FFF2-40B4-BE49-F238E27FC236}">
                  <a16:creationId xmlns:a16="http://schemas.microsoft.com/office/drawing/2014/main" id="{30A3F0AA-3BF6-4236-8265-543E98CFFEAB}"/>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a:extLst>
                <a:ext uri="{FF2B5EF4-FFF2-40B4-BE49-F238E27FC236}">
                  <a16:creationId xmlns:a16="http://schemas.microsoft.com/office/drawing/2014/main" id="{E4EE352E-3DE4-428A-B2A9-EF6015C05A12}"/>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Hp Pro\Desktop\Modulares de Escudo\Negativo monocromático vertical 2 líneas.png">
              <a:extLst>
                <a:ext uri="{FF2B5EF4-FFF2-40B4-BE49-F238E27FC236}">
                  <a16:creationId xmlns:a16="http://schemas.microsoft.com/office/drawing/2014/main" id="{1771EAA7-8A71-4D17-AB28-A6DDFA3F21B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C:\Users\Hp Pro\Desktop\escudo2 png.png">
              <a:extLst>
                <a:ext uri="{FF2B5EF4-FFF2-40B4-BE49-F238E27FC236}">
                  <a16:creationId xmlns:a16="http://schemas.microsoft.com/office/drawing/2014/main" id="{53709F09-DE7D-4765-94C5-55990F28E9C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8" name="8 Rectángulo">
              <a:extLst>
                <a:ext uri="{FF2B5EF4-FFF2-40B4-BE49-F238E27FC236}">
                  <a16:creationId xmlns:a16="http://schemas.microsoft.com/office/drawing/2014/main" id="{A7124503-DE2F-4778-AEDC-7E5D77457A19}"/>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9 Rectángulo">
              <a:extLst>
                <a:ext uri="{FF2B5EF4-FFF2-40B4-BE49-F238E27FC236}">
                  <a16:creationId xmlns:a16="http://schemas.microsoft.com/office/drawing/2014/main" id="{585FDAE3-A174-4D2D-83D4-7B73A1C4B251}"/>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C:\Users\Hp Pro\Desktop\LOGO MTRO MARCO.png">
              <a:extLst>
                <a:ext uri="{FF2B5EF4-FFF2-40B4-BE49-F238E27FC236}">
                  <a16:creationId xmlns:a16="http://schemas.microsoft.com/office/drawing/2014/main" id="{FF8BF892-6793-4803-B8E5-E6A96A7503B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Rectángulo 1">
            <a:extLst>
              <a:ext uri="{FF2B5EF4-FFF2-40B4-BE49-F238E27FC236}">
                <a16:creationId xmlns:a16="http://schemas.microsoft.com/office/drawing/2014/main" id="{4627FD0B-049A-4434-A6AE-AAC010E4D288}"/>
              </a:ext>
            </a:extLst>
          </p:cNvPr>
          <p:cNvSpPr/>
          <p:nvPr/>
        </p:nvSpPr>
        <p:spPr>
          <a:xfrm>
            <a:off x="4239377" y="318651"/>
            <a:ext cx="4602542" cy="584775"/>
          </a:xfrm>
          <a:prstGeom prst="rect">
            <a:avLst/>
          </a:prstGeom>
        </p:spPr>
        <p:txBody>
          <a:bodyPr wrap="none">
            <a:spAutoFit/>
          </a:bodyPr>
          <a:lstStyle/>
          <a:p>
            <a:pPr algn="just"/>
            <a:r>
              <a:rPr lang="es-MX" sz="3200" b="1" dirty="0"/>
              <a:t>Esquema del Modelo DRA</a:t>
            </a:r>
          </a:p>
        </p:txBody>
      </p:sp>
    </p:spTree>
    <p:extLst>
      <p:ext uri="{BB962C8B-B14F-4D97-AF65-F5344CB8AC3E}">
        <p14:creationId xmlns:p14="http://schemas.microsoft.com/office/powerpoint/2010/main" val="923706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99556" y="420765"/>
            <a:ext cx="9350322" cy="6001643"/>
          </a:xfrm>
          <a:prstGeom prst="rect">
            <a:avLst/>
          </a:prstGeom>
        </p:spPr>
        <p:txBody>
          <a:bodyPr wrap="square">
            <a:spAutoFit/>
          </a:bodyPr>
          <a:lstStyle/>
          <a:p>
            <a:pPr algn="just"/>
            <a:r>
              <a:rPr lang="es-MX" sz="2400" b="1" dirty="0"/>
              <a:t>Fases</a:t>
            </a:r>
            <a:endParaRPr lang="es-MX" sz="2400" dirty="0"/>
          </a:p>
          <a:p>
            <a:pPr algn="just"/>
            <a:r>
              <a:rPr lang="es-MX" sz="2400" dirty="0"/>
              <a:t> </a:t>
            </a:r>
          </a:p>
          <a:p>
            <a:pPr algn="just"/>
            <a:r>
              <a:rPr lang="es-MX" sz="2400" b="1" dirty="0"/>
              <a:t>• Modelado de Gestión</a:t>
            </a:r>
            <a:endParaRPr lang="es-MX" sz="2400" dirty="0"/>
          </a:p>
          <a:p>
            <a:pPr algn="just"/>
            <a:r>
              <a:rPr lang="es-MX" sz="2400" dirty="0"/>
              <a:t> </a:t>
            </a:r>
          </a:p>
          <a:p>
            <a:pPr algn="just"/>
            <a:r>
              <a:rPr lang="es-MX" sz="2400" dirty="0"/>
              <a:t>El flujo de información entre las funciones de gestión se modela de forma que responda a las siguientes preguntas: ¿Qué información conduce el proceso de gestión? ¿Qué información se genera? ¿Quién la genera? ¿A dónde va la información? ¿Quién la proceso?.</a:t>
            </a:r>
          </a:p>
          <a:p>
            <a:pPr algn="just"/>
            <a:br>
              <a:rPr lang="es-MX" sz="2400" dirty="0"/>
            </a:br>
            <a:r>
              <a:rPr lang="es-MX" sz="2400" dirty="0"/>
              <a:t> </a:t>
            </a:r>
          </a:p>
          <a:p>
            <a:pPr algn="just"/>
            <a:r>
              <a:rPr lang="es-MX" sz="2400" b="1" dirty="0"/>
              <a:t>• Modelado de Datos</a:t>
            </a:r>
            <a:endParaRPr lang="es-MX" sz="2400" dirty="0"/>
          </a:p>
          <a:p>
            <a:pPr algn="just"/>
            <a:r>
              <a:rPr lang="es-MX" sz="2400" dirty="0"/>
              <a:t> </a:t>
            </a:r>
          </a:p>
          <a:p>
            <a:pPr algn="just"/>
            <a:r>
              <a:rPr lang="es-MX" sz="2400" dirty="0"/>
              <a:t>El flujo de información definido como parte de la fase de modelado de gestión se refina como un conjunto de objetos de datos necesarios para apoyar la empresa. Se definen las características (llamadas atributos) de cada uno de los objetos y las relaciones entre estos objetos.</a:t>
            </a:r>
          </a:p>
        </p:txBody>
      </p:sp>
      <p:grpSp>
        <p:nvGrpSpPr>
          <p:cNvPr id="3" name="Group 1">
            <a:extLst>
              <a:ext uri="{FF2B5EF4-FFF2-40B4-BE49-F238E27FC236}">
                <a16:creationId xmlns:a16="http://schemas.microsoft.com/office/drawing/2014/main" id="{2F64B5E2-F21F-4426-B06E-776E6E812780}"/>
              </a:ext>
            </a:extLst>
          </p:cNvPr>
          <p:cNvGrpSpPr/>
          <p:nvPr/>
        </p:nvGrpSpPr>
        <p:grpSpPr>
          <a:xfrm>
            <a:off x="0" y="0"/>
            <a:ext cx="12174658" cy="6885384"/>
            <a:chOff x="0" y="0"/>
            <a:chExt cx="12174658" cy="6885384"/>
          </a:xfrm>
        </p:grpSpPr>
        <p:sp>
          <p:nvSpPr>
            <p:cNvPr id="4" name="2 Rectángulo">
              <a:extLst>
                <a:ext uri="{FF2B5EF4-FFF2-40B4-BE49-F238E27FC236}">
                  <a16:creationId xmlns:a16="http://schemas.microsoft.com/office/drawing/2014/main" id="{A40F58CD-938B-4B54-BEA9-7E5E1EEC9BF0}"/>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a:extLst>
                <a:ext uri="{FF2B5EF4-FFF2-40B4-BE49-F238E27FC236}">
                  <a16:creationId xmlns:a16="http://schemas.microsoft.com/office/drawing/2014/main" id="{6D0289B4-76CC-49FA-9EF0-E3D3C5C8E847}"/>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Hp Pro\Desktop\Modulares de Escudo\Negativo monocromático vertical 2 líneas.png">
              <a:extLst>
                <a:ext uri="{FF2B5EF4-FFF2-40B4-BE49-F238E27FC236}">
                  <a16:creationId xmlns:a16="http://schemas.microsoft.com/office/drawing/2014/main" id="{654994F7-247A-49F9-A2E7-4DC6FC8086D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C:\Users\Hp Pro\Desktop\escudo2 png.png">
              <a:extLst>
                <a:ext uri="{FF2B5EF4-FFF2-40B4-BE49-F238E27FC236}">
                  <a16:creationId xmlns:a16="http://schemas.microsoft.com/office/drawing/2014/main" id="{4998A6B2-83ED-40BB-81A9-F03F830F475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8" name="8 Rectángulo">
              <a:extLst>
                <a:ext uri="{FF2B5EF4-FFF2-40B4-BE49-F238E27FC236}">
                  <a16:creationId xmlns:a16="http://schemas.microsoft.com/office/drawing/2014/main" id="{FD5D38C0-3846-43CD-93A1-3D0E39A3DB44}"/>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9 Rectángulo">
              <a:extLst>
                <a:ext uri="{FF2B5EF4-FFF2-40B4-BE49-F238E27FC236}">
                  <a16:creationId xmlns:a16="http://schemas.microsoft.com/office/drawing/2014/main" id="{6784640C-402C-4FB9-96A7-37BFF92DE3F9}"/>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C:\Users\Hp Pro\Desktop\LOGO MTRO MARCO.png">
              <a:extLst>
                <a:ext uri="{FF2B5EF4-FFF2-40B4-BE49-F238E27FC236}">
                  <a16:creationId xmlns:a16="http://schemas.microsoft.com/office/drawing/2014/main" id="{8157AC22-C243-4515-964E-DEAAF2B7388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87271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56046" y="370389"/>
            <a:ext cx="9549593" cy="6001643"/>
          </a:xfrm>
          <a:prstGeom prst="rect">
            <a:avLst/>
          </a:prstGeom>
        </p:spPr>
        <p:txBody>
          <a:bodyPr wrap="square">
            <a:spAutoFit/>
          </a:bodyPr>
          <a:lstStyle/>
          <a:p>
            <a:pPr marL="342900" indent="-342900" algn="just">
              <a:buFont typeface="Arial" panose="020B0604020202020204" pitchFamily="34" charset="0"/>
              <a:buChar char="•"/>
            </a:pPr>
            <a:r>
              <a:rPr lang="es-MX" sz="2400" b="1" dirty="0"/>
              <a:t>Modelado de Procesos</a:t>
            </a:r>
            <a:endParaRPr lang="es-MX" sz="2400" dirty="0"/>
          </a:p>
          <a:p>
            <a:pPr algn="just"/>
            <a:r>
              <a:rPr lang="es-MX" sz="2400" dirty="0"/>
              <a:t> </a:t>
            </a:r>
          </a:p>
          <a:p>
            <a:pPr algn="just"/>
            <a:r>
              <a:rPr lang="es-MX" sz="2400" dirty="0"/>
              <a:t>Los objetos de datos definidos en la fase de modelado de datos quedan transformados para lograr el flujo de información necesario para implementar una función de gestión. Las descripciones del proceso se crean para añadir, modificar, suprimir, o recuperar un objeto de datos. Es la comunicación entre los objetos.</a:t>
            </a:r>
          </a:p>
          <a:p>
            <a:pPr algn="just"/>
            <a:br>
              <a:rPr lang="es-MX" sz="2400" dirty="0"/>
            </a:br>
            <a:r>
              <a:rPr lang="es-MX" sz="2400" dirty="0"/>
              <a:t> </a:t>
            </a:r>
          </a:p>
          <a:p>
            <a:pPr algn="just"/>
            <a:r>
              <a:rPr lang="es-MX" sz="2400" b="1" dirty="0"/>
              <a:t>• Generación de Aplicaciones</a:t>
            </a:r>
            <a:endParaRPr lang="es-MX" sz="2400" dirty="0"/>
          </a:p>
          <a:p>
            <a:pPr algn="just"/>
            <a:r>
              <a:rPr lang="es-MX" sz="2400" dirty="0"/>
              <a:t> </a:t>
            </a:r>
          </a:p>
          <a:p>
            <a:pPr algn="just"/>
            <a:r>
              <a:rPr lang="es-MX" sz="2400" dirty="0"/>
              <a:t>El DRA asume la utilización de técnicas de cuarta generación. En lugar de crear software con lenguajes de programación de tercera generación, el proceso DRA trabaja para volver a utilizar componentes de programas ya existentes (cuando es posible) o a crear componentes reutilizables (cuando sea necesario).</a:t>
            </a:r>
          </a:p>
        </p:txBody>
      </p:sp>
      <p:grpSp>
        <p:nvGrpSpPr>
          <p:cNvPr id="3" name="Group 1">
            <a:extLst>
              <a:ext uri="{FF2B5EF4-FFF2-40B4-BE49-F238E27FC236}">
                <a16:creationId xmlns:a16="http://schemas.microsoft.com/office/drawing/2014/main" id="{D046EB0B-4596-493A-99F5-337AB3700324}"/>
              </a:ext>
            </a:extLst>
          </p:cNvPr>
          <p:cNvGrpSpPr/>
          <p:nvPr/>
        </p:nvGrpSpPr>
        <p:grpSpPr>
          <a:xfrm>
            <a:off x="0" y="0"/>
            <a:ext cx="12174658" cy="6885384"/>
            <a:chOff x="0" y="0"/>
            <a:chExt cx="12174658" cy="6885384"/>
          </a:xfrm>
        </p:grpSpPr>
        <p:sp>
          <p:nvSpPr>
            <p:cNvPr id="4" name="2 Rectángulo">
              <a:extLst>
                <a:ext uri="{FF2B5EF4-FFF2-40B4-BE49-F238E27FC236}">
                  <a16:creationId xmlns:a16="http://schemas.microsoft.com/office/drawing/2014/main" id="{D1921BE7-A56E-449A-A188-86270D298898}"/>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a:extLst>
                <a:ext uri="{FF2B5EF4-FFF2-40B4-BE49-F238E27FC236}">
                  <a16:creationId xmlns:a16="http://schemas.microsoft.com/office/drawing/2014/main" id="{8BE6F443-6065-4C4D-A4E1-97D0A59F0AF7}"/>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Hp Pro\Desktop\Modulares de Escudo\Negativo monocromático vertical 2 líneas.png">
              <a:extLst>
                <a:ext uri="{FF2B5EF4-FFF2-40B4-BE49-F238E27FC236}">
                  <a16:creationId xmlns:a16="http://schemas.microsoft.com/office/drawing/2014/main" id="{B6FE6B57-9321-4414-A418-8634F6949BA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C:\Users\Hp Pro\Desktop\escudo2 png.png">
              <a:extLst>
                <a:ext uri="{FF2B5EF4-FFF2-40B4-BE49-F238E27FC236}">
                  <a16:creationId xmlns:a16="http://schemas.microsoft.com/office/drawing/2014/main" id="{88F7AB45-5A11-48F8-BDE0-858D74AD732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8" name="8 Rectángulo">
              <a:extLst>
                <a:ext uri="{FF2B5EF4-FFF2-40B4-BE49-F238E27FC236}">
                  <a16:creationId xmlns:a16="http://schemas.microsoft.com/office/drawing/2014/main" id="{80DA7654-587B-414B-A728-9A40F9D8E7DF}"/>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9 Rectángulo">
              <a:extLst>
                <a:ext uri="{FF2B5EF4-FFF2-40B4-BE49-F238E27FC236}">
                  <a16:creationId xmlns:a16="http://schemas.microsoft.com/office/drawing/2014/main" id="{19C1721B-83FD-4D84-BD17-3782E96AD3D8}"/>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C:\Users\Hp Pro\Desktop\LOGO MTRO MARCO.png">
              <a:extLst>
                <a:ext uri="{FF2B5EF4-FFF2-40B4-BE49-F238E27FC236}">
                  <a16:creationId xmlns:a16="http://schemas.microsoft.com/office/drawing/2014/main" id="{459922C2-CE5A-4BB7-A437-7A1ED9D241B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458999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33599" y="1443841"/>
            <a:ext cx="9342783" cy="3046988"/>
          </a:xfrm>
          <a:prstGeom prst="rect">
            <a:avLst/>
          </a:prstGeom>
        </p:spPr>
        <p:txBody>
          <a:bodyPr wrap="square">
            <a:spAutoFit/>
          </a:bodyPr>
          <a:lstStyle/>
          <a:p>
            <a:pPr marL="342900" indent="-342900">
              <a:buFont typeface="Arial" panose="020B0604020202020204" pitchFamily="34" charset="0"/>
              <a:buChar char="•"/>
            </a:pPr>
            <a:r>
              <a:rPr lang="es-MX" sz="2400" b="1" dirty="0"/>
              <a:t>Pruebas de Entrega</a:t>
            </a:r>
            <a:endParaRPr lang="es-MX" sz="2400" dirty="0"/>
          </a:p>
          <a:p>
            <a:r>
              <a:rPr lang="es-MX" sz="2400" dirty="0"/>
              <a:t> </a:t>
            </a:r>
          </a:p>
          <a:p>
            <a:r>
              <a:rPr lang="es-MX" sz="2400" dirty="0"/>
              <a:t>Como el proceso DRA enfatiza la reutilización, ya se han comprobado muchos de los componentes de los programas. Esto reduce tiempo de pruebas.</a:t>
            </a:r>
          </a:p>
          <a:p>
            <a:br>
              <a:rPr lang="es-MX" sz="2400" dirty="0"/>
            </a:br>
            <a:r>
              <a:rPr lang="es-MX" sz="2400" dirty="0"/>
              <a:t>Sin embargo, se deben probar todos los componentes nuevos y se deben ejercitar todas las interfaces a fondo.</a:t>
            </a:r>
          </a:p>
        </p:txBody>
      </p:sp>
      <p:grpSp>
        <p:nvGrpSpPr>
          <p:cNvPr id="3" name="Group 1">
            <a:extLst>
              <a:ext uri="{FF2B5EF4-FFF2-40B4-BE49-F238E27FC236}">
                <a16:creationId xmlns:a16="http://schemas.microsoft.com/office/drawing/2014/main" id="{04384BA0-2E80-45E0-856F-2759FAEF2A26}"/>
              </a:ext>
            </a:extLst>
          </p:cNvPr>
          <p:cNvGrpSpPr/>
          <p:nvPr/>
        </p:nvGrpSpPr>
        <p:grpSpPr>
          <a:xfrm>
            <a:off x="0" y="0"/>
            <a:ext cx="12174658" cy="6885384"/>
            <a:chOff x="0" y="0"/>
            <a:chExt cx="12174658" cy="6885384"/>
          </a:xfrm>
        </p:grpSpPr>
        <p:sp>
          <p:nvSpPr>
            <p:cNvPr id="4" name="2 Rectángulo">
              <a:extLst>
                <a:ext uri="{FF2B5EF4-FFF2-40B4-BE49-F238E27FC236}">
                  <a16:creationId xmlns:a16="http://schemas.microsoft.com/office/drawing/2014/main" id="{D1EA1755-09CC-48D0-ADEA-FE53F712C9FF}"/>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a:extLst>
                <a:ext uri="{FF2B5EF4-FFF2-40B4-BE49-F238E27FC236}">
                  <a16:creationId xmlns:a16="http://schemas.microsoft.com/office/drawing/2014/main" id="{24099CAC-E788-4A53-9032-6F022A30CCFF}"/>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Hp Pro\Desktop\Modulares de Escudo\Negativo monocromático vertical 2 líneas.png">
              <a:extLst>
                <a:ext uri="{FF2B5EF4-FFF2-40B4-BE49-F238E27FC236}">
                  <a16:creationId xmlns:a16="http://schemas.microsoft.com/office/drawing/2014/main" id="{5E2A4DEC-C490-4C57-9B7C-D48EE998C73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C:\Users\Hp Pro\Desktop\escudo2 png.png">
              <a:extLst>
                <a:ext uri="{FF2B5EF4-FFF2-40B4-BE49-F238E27FC236}">
                  <a16:creationId xmlns:a16="http://schemas.microsoft.com/office/drawing/2014/main" id="{D27C4292-1629-4CC9-96F9-6B492350541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8" name="8 Rectángulo">
              <a:extLst>
                <a:ext uri="{FF2B5EF4-FFF2-40B4-BE49-F238E27FC236}">
                  <a16:creationId xmlns:a16="http://schemas.microsoft.com/office/drawing/2014/main" id="{1574B80C-9CF6-4E61-BDBA-D98263E7FF23}"/>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9 Rectángulo">
              <a:extLst>
                <a:ext uri="{FF2B5EF4-FFF2-40B4-BE49-F238E27FC236}">
                  <a16:creationId xmlns:a16="http://schemas.microsoft.com/office/drawing/2014/main" id="{11383583-9860-4433-8DEB-0590F618E4F4}"/>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C:\Users\Hp Pro\Desktop\LOGO MTRO MARCO.png">
              <a:extLst>
                <a:ext uri="{FF2B5EF4-FFF2-40B4-BE49-F238E27FC236}">
                  <a16:creationId xmlns:a16="http://schemas.microsoft.com/office/drawing/2014/main" id="{6F20DA33-B39A-4A2F-A559-280FFAE0B9E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1861260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1981" y="758618"/>
            <a:ext cx="9662440" cy="4893647"/>
          </a:xfrm>
          <a:prstGeom prst="rect">
            <a:avLst/>
          </a:prstGeom>
        </p:spPr>
        <p:txBody>
          <a:bodyPr wrap="square">
            <a:spAutoFit/>
          </a:bodyPr>
          <a:lstStyle/>
          <a:p>
            <a:r>
              <a:rPr lang="es-MX" sz="2400" b="1" dirty="0"/>
              <a:t>Ventajas</a:t>
            </a:r>
            <a:endParaRPr lang="es-MX" sz="2400" dirty="0"/>
          </a:p>
          <a:p>
            <a:r>
              <a:rPr lang="es-MX" sz="2400" dirty="0"/>
              <a:t> </a:t>
            </a:r>
          </a:p>
          <a:p>
            <a:pPr marL="342900" indent="-342900">
              <a:buFont typeface="Arial" panose="020B0604020202020204" pitchFamily="34" charset="0"/>
              <a:buChar char="•"/>
            </a:pPr>
            <a:r>
              <a:rPr lang="es-MX" sz="2400" dirty="0"/>
              <a:t>-Los entregables pueden ser fácilmente trasladados a otra plataforma.</a:t>
            </a:r>
          </a:p>
          <a:p>
            <a:pPr marL="342900" indent="-342900">
              <a:buFont typeface="Arial" panose="020B0604020202020204" pitchFamily="34" charset="0"/>
              <a:buChar char="•"/>
            </a:pPr>
            <a:r>
              <a:rPr lang="es-MX" sz="2400" dirty="0"/>
              <a:t>-El desarrollo se realiza a un nivel de abstracción mayor.</a:t>
            </a:r>
          </a:p>
          <a:p>
            <a:pPr marL="342900" indent="-342900">
              <a:buFont typeface="Arial" panose="020B0604020202020204" pitchFamily="34" charset="0"/>
              <a:buChar char="•"/>
            </a:pPr>
            <a:r>
              <a:rPr lang="es-MX" sz="2400" dirty="0"/>
              <a:t>-Entrega temprana al cliente.</a:t>
            </a:r>
          </a:p>
          <a:p>
            <a:pPr marL="342900" indent="-342900">
              <a:buFont typeface="Arial" panose="020B0604020202020204" pitchFamily="34" charset="0"/>
              <a:buChar char="•"/>
            </a:pPr>
            <a:r>
              <a:rPr lang="es-MX" sz="2400" dirty="0"/>
              <a:t>-Compromiso del cliente con el sistema.</a:t>
            </a:r>
          </a:p>
          <a:p>
            <a:pPr marL="342900" indent="-342900">
              <a:buFont typeface="Arial" panose="020B0604020202020204" pitchFamily="34" charset="0"/>
              <a:buChar char="•"/>
            </a:pPr>
            <a:r>
              <a:rPr lang="es-MX" sz="2400" dirty="0"/>
              <a:t>-Mayor flexibilidad.</a:t>
            </a:r>
          </a:p>
          <a:p>
            <a:pPr marL="342900" indent="-342900">
              <a:buFont typeface="Arial" panose="020B0604020202020204" pitchFamily="34" charset="0"/>
              <a:buChar char="•"/>
            </a:pPr>
            <a:r>
              <a:rPr lang="es-MX" sz="2400" dirty="0"/>
              <a:t>-Menor codificación manual.</a:t>
            </a:r>
          </a:p>
          <a:p>
            <a:pPr marL="342900" indent="-342900">
              <a:buFont typeface="Arial" panose="020B0604020202020204" pitchFamily="34" charset="0"/>
              <a:buChar char="•"/>
            </a:pPr>
            <a:r>
              <a:rPr lang="es-MX" sz="2400" dirty="0"/>
              <a:t>-Mayor involucramiento de los usuarios.</a:t>
            </a:r>
          </a:p>
          <a:p>
            <a:pPr marL="342900" indent="-342900">
              <a:buFont typeface="Arial" panose="020B0604020202020204" pitchFamily="34" charset="0"/>
              <a:buChar char="•"/>
            </a:pPr>
            <a:r>
              <a:rPr lang="es-MX" sz="2400" dirty="0"/>
              <a:t>-Posiblemente menos fallas.</a:t>
            </a:r>
          </a:p>
          <a:p>
            <a:pPr marL="342900" indent="-342900">
              <a:buFont typeface="Arial" panose="020B0604020202020204" pitchFamily="34" charset="0"/>
              <a:buChar char="•"/>
            </a:pPr>
            <a:r>
              <a:rPr lang="es-MX" sz="2400" dirty="0"/>
              <a:t>-Posiblemente menor costo.</a:t>
            </a:r>
          </a:p>
          <a:p>
            <a:pPr marL="342900" indent="-342900">
              <a:buFont typeface="Arial" panose="020B0604020202020204" pitchFamily="34" charset="0"/>
              <a:buChar char="•"/>
            </a:pPr>
            <a:r>
              <a:rPr lang="es-MX" sz="2400" dirty="0"/>
              <a:t>-Ciclos de desarrollo más pequeños.</a:t>
            </a:r>
          </a:p>
          <a:p>
            <a:pPr marL="342900" indent="-342900">
              <a:buFont typeface="Arial" panose="020B0604020202020204" pitchFamily="34" charset="0"/>
              <a:buChar char="•"/>
            </a:pPr>
            <a:r>
              <a:rPr lang="es-MX" sz="2400" dirty="0"/>
              <a:t>-Interfaz gráfica estándar.</a:t>
            </a:r>
          </a:p>
        </p:txBody>
      </p:sp>
      <p:grpSp>
        <p:nvGrpSpPr>
          <p:cNvPr id="3" name="Group 1">
            <a:extLst>
              <a:ext uri="{FF2B5EF4-FFF2-40B4-BE49-F238E27FC236}">
                <a16:creationId xmlns:a16="http://schemas.microsoft.com/office/drawing/2014/main" id="{1F868218-DA8F-4415-A548-460E2CA111A0}"/>
              </a:ext>
            </a:extLst>
          </p:cNvPr>
          <p:cNvGrpSpPr/>
          <p:nvPr/>
        </p:nvGrpSpPr>
        <p:grpSpPr>
          <a:xfrm>
            <a:off x="0" y="0"/>
            <a:ext cx="12174658" cy="6885384"/>
            <a:chOff x="0" y="0"/>
            <a:chExt cx="12174658" cy="6885384"/>
          </a:xfrm>
        </p:grpSpPr>
        <p:sp>
          <p:nvSpPr>
            <p:cNvPr id="4" name="2 Rectángulo">
              <a:extLst>
                <a:ext uri="{FF2B5EF4-FFF2-40B4-BE49-F238E27FC236}">
                  <a16:creationId xmlns:a16="http://schemas.microsoft.com/office/drawing/2014/main" id="{F3C02B5D-5E22-493D-9D0C-7D7D27CF4FAB}"/>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a:extLst>
                <a:ext uri="{FF2B5EF4-FFF2-40B4-BE49-F238E27FC236}">
                  <a16:creationId xmlns:a16="http://schemas.microsoft.com/office/drawing/2014/main" id="{46C04EA5-62CF-4E9E-9B07-1531C5293E4A}"/>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Hp Pro\Desktop\Modulares de Escudo\Negativo monocromático vertical 2 líneas.png">
              <a:extLst>
                <a:ext uri="{FF2B5EF4-FFF2-40B4-BE49-F238E27FC236}">
                  <a16:creationId xmlns:a16="http://schemas.microsoft.com/office/drawing/2014/main" id="{2E0F7208-145F-4E64-A394-50840C0DBF8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C:\Users\Hp Pro\Desktop\escudo2 png.png">
              <a:extLst>
                <a:ext uri="{FF2B5EF4-FFF2-40B4-BE49-F238E27FC236}">
                  <a16:creationId xmlns:a16="http://schemas.microsoft.com/office/drawing/2014/main" id="{80A118F5-85A7-4B6A-882F-673C4C08552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8" name="8 Rectángulo">
              <a:extLst>
                <a:ext uri="{FF2B5EF4-FFF2-40B4-BE49-F238E27FC236}">
                  <a16:creationId xmlns:a16="http://schemas.microsoft.com/office/drawing/2014/main" id="{EA09F761-85FF-405C-9589-577960F1CC2A}"/>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9 Rectángulo">
              <a:extLst>
                <a:ext uri="{FF2B5EF4-FFF2-40B4-BE49-F238E27FC236}">
                  <a16:creationId xmlns:a16="http://schemas.microsoft.com/office/drawing/2014/main" id="{24649351-9001-477A-A0B9-74A4ADA7F5CB}"/>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C:\Users\Hp Pro\Desktop\LOGO MTRO MARCO.png">
              <a:extLst>
                <a:ext uri="{FF2B5EF4-FFF2-40B4-BE49-F238E27FC236}">
                  <a16:creationId xmlns:a16="http://schemas.microsoft.com/office/drawing/2014/main" id="{EB13E186-A689-41DC-9933-9F817ECD87D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80881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5">
            <a:extLst>
              <a:ext uri="{FF2B5EF4-FFF2-40B4-BE49-F238E27FC236}">
                <a16:creationId xmlns:a16="http://schemas.microsoft.com/office/drawing/2014/main" id="{7074DBFF-211F-413F-962E-19D9BFF47651}"/>
              </a:ext>
            </a:extLst>
          </p:cNvPr>
          <p:cNvGrpSpPr/>
          <p:nvPr/>
        </p:nvGrpSpPr>
        <p:grpSpPr>
          <a:xfrm>
            <a:off x="0" y="0"/>
            <a:ext cx="12174658" cy="6885384"/>
            <a:chOff x="0" y="0"/>
            <a:chExt cx="12174658" cy="6885384"/>
          </a:xfrm>
        </p:grpSpPr>
        <p:sp>
          <p:nvSpPr>
            <p:cNvPr id="5" name="2 Rectángulo">
              <a:extLst>
                <a:ext uri="{FF2B5EF4-FFF2-40B4-BE49-F238E27FC236}">
                  <a16:creationId xmlns:a16="http://schemas.microsoft.com/office/drawing/2014/main" id="{B197781B-348B-4AFE-B342-9E489791DAF4}"/>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Rectángulo">
              <a:extLst>
                <a:ext uri="{FF2B5EF4-FFF2-40B4-BE49-F238E27FC236}">
                  <a16:creationId xmlns:a16="http://schemas.microsoft.com/office/drawing/2014/main" id="{2B123EC9-3041-4E2E-B054-841F0A212459}"/>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C:\Users\Hp Pro\Desktop\Modulares de Escudo\Negativo monocromático vertical 2 líneas.png">
              <a:extLst>
                <a:ext uri="{FF2B5EF4-FFF2-40B4-BE49-F238E27FC236}">
                  <a16:creationId xmlns:a16="http://schemas.microsoft.com/office/drawing/2014/main" id="{33D88D90-E50C-46DB-9B19-26E89DDE96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C:\Users\Hp Pro\Desktop\escudo2 png.png">
              <a:extLst>
                <a:ext uri="{FF2B5EF4-FFF2-40B4-BE49-F238E27FC236}">
                  <a16:creationId xmlns:a16="http://schemas.microsoft.com/office/drawing/2014/main" id="{6294FA83-5BD6-440D-A988-F0BF8EC138A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a:extLst>
                <a:ext uri="{FF2B5EF4-FFF2-40B4-BE49-F238E27FC236}">
                  <a16:creationId xmlns:a16="http://schemas.microsoft.com/office/drawing/2014/main" id="{79B75011-5890-4592-8568-190695C749B3}"/>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a:extLst>
                <a:ext uri="{FF2B5EF4-FFF2-40B4-BE49-F238E27FC236}">
                  <a16:creationId xmlns:a16="http://schemas.microsoft.com/office/drawing/2014/main" id="{D4ECB3A1-4649-4071-94C1-E1755495E4E5}"/>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Picture 2" descr="C:\Users\Hp Pro\Desktop\LOGO MTRO MARCO.png">
              <a:extLst>
                <a:ext uri="{FF2B5EF4-FFF2-40B4-BE49-F238E27FC236}">
                  <a16:creationId xmlns:a16="http://schemas.microsoft.com/office/drawing/2014/main" id="{5014D599-A902-45F0-8A0C-A93B40076F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7 CuadroTexto"/>
          <p:cNvSpPr txBox="1"/>
          <p:nvPr/>
        </p:nvSpPr>
        <p:spPr>
          <a:xfrm>
            <a:off x="2276209" y="411546"/>
            <a:ext cx="8086506" cy="1200329"/>
          </a:xfrm>
          <a:prstGeom prst="rect">
            <a:avLst/>
          </a:prstGeom>
          <a:noFill/>
        </p:spPr>
        <p:txBody>
          <a:bodyPr wrap="square" rtlCol="0">
            <a:spAutoFit/>
          </a:bodyPr>
          <a:lstStyle/>
          <a:p>
            <a:pPr algn="ctr"/>
            <a:r>
              <a:rPr lang="es-MX" sz="3600" b="1" dirty="0">
                <a:latin typeface="Arial" pitchFamily="34" charset="0"/>
                <a:cs typeface="Arial" pitchFamily="34" charset="0"/>
              </a:rPr>
              <a:t>Objetivo de la Unidad de Aprendizaje</a:t>
            </a:r>
          </a:p>
        </p:txBody>
      </p:sp>
      <p:sp>
        <p:nvSpPr>
          <p:cNvPr id="14" name="8 Rectángulo redondeado"/>
          <p:cNvSpPr/>
          <p:nvPr/>
        </p:nvSpPr>
        <p:spPr>
          <a:xfrm>
            <a:off x="2625603" y="1951163"/>
            <a:ext cx="8046408" cy="3451016"/>
          </a:xfrm>
          <a:prstGeom prst="roundRect">
            <a:avLst/>
          </a:prstGeom>
          <a:noFill/>
          <a:ln>
            <a:solidFill>
              <a:schemeClr val="tx1"/>
            </a:solidFill>
          </a:ln>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chemeClr val="tx1"/>
                </a:solidFill>
              </a:rPr>
              <a:t>El alumno podrá aplicar los conocimientos adquiridos para, planear el desarrollo de un proyecto de software. </a:t>
            </a:r>
            <a:r>
              <a:rPr lang="es-MX" sz="3200" dirty="0"/>
              <a:t>	</a:t>
            </a:r>
          </a:p>
          <a:p>
            <a:pPr algn="just"/>
            <a:r>
              <a:rPr lang="es-MX" sz="3200" dirty="0"/>
              <a:t>	</a:t>
            </a:r>
          </a:p>
        </p:txBody>
      </p:sp>
    </p:spTree>
    <p:extLst>
      <p:ext uri="{BB962C8B-B14F-4D97-AF65-F5344CB8AC3E}">
        <p14:creationId xmlns:p14="http://schemas.microsoft.com/office/powerpoint/2010/main" val="27202879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25147" y="751344"/>
            <a:ext cx="8931965" cy="3785652"/>
          </a:xfrm>
          <a:prstGeom prst="rect">
            <a:avLst/>
          </a:prstGeom>
        </p:spPr>
        <p:txBody>
          <a:bodyPr wrap="square">
            <a:spAutoFit/>
          </a:bodyPr>
          <a:lstStyle/>
          <a:p>
            <a:r>
              <a:rPr lang="es-MX" sz="2400" b="1" dirty="0"/>
              <a:t>Desventajas</a:t>
            </a:r>
            <a:endParaRPr lang="es-MX" sz="2400" dirty="0"/>
          </a:p>
          <a:p>
            <a:r>
              <a:rPr lang="es-MX" sz="2400" dirty="0"/>
              <a:t> </a:t>
            </a:r>
          </a:p>
          <a:p>
            <a:pPr marL="342900" indent="-342900">
              <a:buFont typeface="Arial" panose="020B0604020202020204" pitchFamily="34" charset="0"/>
              <a:buChar char="•"/>
            </a:pPr>
            <a:r>
              <a:rPr lang="es-MX" sz="2400" dirty="0"/>
              <a:t>-Tiene inconvenientes para proyectos grandes, necesita suficientes recursos humanos para crear el número correcto de equipos.</a:t>
            </a:r>
          </a:p>
          <a:p>
            <a:pPr marL="342900" indent="-342900">
              <a:buFont typeface="Arial" panose="020B0604020202020204" pitchFamily="34" charset="0"/>
              <a:buChar char="•"/>
            </a:pPr>
            <a:r>
              <a:rPr lang="es-MX" sz="2400" dirty="0"/>
              <a:t>-Si los desarrolladores y clientes no se comprenden con las actividades necesarias para completar el sistema, los proyectos fallarán.</a:t>
            </a:r>
          </a:p>
          <a:p>
            <a:pPr marL="342900" indent="-342900">
              <a:buFont typeface="Arial" panose="020B0604020202020204" pitchFamily="34" charset="0"/>
              <a:buChar char="•"/>
            </a:pPr>
            <a:r>
              <a:rPr lang="es-MX" sz="2400" dirty="0"/>
              <a:t>-Un alto costo de herramientas integradas y equipo necesario.</a:t>
            </a:r>
          </a:p>
          <a:p>
            <a:pPr marL="342900" indent="-342900">
              <a:buFont typeface="Arial" panose="020B0604020202020204" pitchFamily="34" charset="0"/>
              <a:buChar char="•"/>
            </a:pPr>
            <a:r>
              <a:rPr lang="es-MX" sz="2400" dirty="0"/>
              <a:t>-Progreso más difícil de medir.</a:t>
            </a:r>
          </a:p>
          <a:p>
            <a:pPr marL="342900" indent="-342900">
              <a:buFont typeface="Arial" panose="020B0604020202020204" pitchFamily="34" charset="0"/>
              <a:buChar char="•"/>
            </a:pPr>
            <a:r>
              <a:rPr lang="es-MX" sz="2400" dirty="0"/>
              <a:t>-Menos eficiente y con menor precisión científica.</a:t>
            </a:r>
          </a:p>
        </p:txBody>
      </p:sp>
      <p:grpSp>
        <p:nvGrpSpPr>
          <p:cNvPr id="3" name="Group 1">
            <a:extLst>
              <a:ext uri="{FF2B5EF4-FFF2-40B4-BE49-F238E27FC236}">
                <a16:creationId xmlns:a16="http://schemas.microsoft.com/office/drawing/2014/main" id="{14532133-DBA7-46CD-B761-214FEE2F9FF4}"/>
              </a:ext>
            </a:extLst>
          </p:cNvPr>
          <p:cNvGrpSpPr/>
          <p:nvPr/>
        </p:nvGrpSpPr>
        <p:grpSpPr>
          <a:xfrm>
            <a:off x="0" y="0"/>
            <a:ext cx="12174658" cy="6885384"/>
            <a:chOff x="0" y="0"/>
            <a:chExt cx="12174658" cy="6885384"/>
          </a:xfrm>
        </p:grpSpPr>
        <p:sp>
          <p:nvSpPr>
            <p:cNvPr id="4" name="2 Rectángulo">
              <a:extLst>
                <a:ext uri="{FF2B5EF4-FFF2-40B4-BE49-F238E27FC236}">
                  <a16:creationId xmlns:a16="http://schemas.microsoft.com/office/drawing/2014/main" id="{64523947-C4B2-4258-8DDF-0C578B26D4AB}"/>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a:extLst>
                <a:ext uri="{FF2B5EF4-FFF2-40B4-BE49-F238E27FC236}">
                  <a16:creationId xmlns:a16="http://schemas.microsoft.com/office/drawing/2014/main" id="{3B5B7B9B-5B34-46C0-951E-25BA655A88E3}"/>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Hp Pro\Desktop\Modulares de Escudo\Negativo monocromático vertical 2 líneas.png">
              <a:extLst>
                <a:ext uri="{FF2B5EF4-FFF2-40B4-BE49-F238E27FC236}">
                  <a16:creationId xmlns:a16="http://schemas.microsoft.com/office/drawing/2014/main" id="{02C53172-616A-4D8F-B50D-1DAFE96D87E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C:\Users\Hp Pro\Desktop\escudo2 png.png">
              <a:extLst>
                <a:ext uri="{FF2B5EF4-FFF2-40B4-BE49-F238E27FC236}">
                  <a16:creationId xmlns:a16="http://schemas.microsoft.com/office/drawing/2014/main" id="{B3C56D9D-A4B4-448F-9493-8D03C43283F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8" name="8 Rectángulo">
              <a:extLst>
                <a:ext uri="{FF2B5EF4-FFF2-40B4-BE49-F238E27FC236}">
                  <a16:creationId xmlns:a16="http://schemas.microsoft.com/office/drawing/2014/main" id="{C5585815-8DB8-4865-A143-9F855768B486}"/>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9 Rectángulo">
              <a:extLst>
                <a:ext uri="{FF2B5EF4-FFF2-40B4-BE49-F238E27FC236}">
                  <a16:creationId xmlns:a16="http://schemas.microsoft.com/office/drawing/2014/main" id="{3F7351A7-62F8-48F4-857E-4E242DEF3C0F}"/>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Picture 2" descr="C:\Users\Hp Pro\Desktop\LOGO MTRO MARCO.png">
              <a:extLst>
                <a:ext uri="{FF2B5EF4-FFF2-40B4-BE49-F238E27FC236}">
                  <a16:creationId xmlns:a16="http://schemas.microsoft.com/office/drawing/2014/main" id="{E08C1C89-FB84-413A-9550-A31B9CB4CFC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73885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CD15A7E-D837-461D-B307-329FFD2DF98C}"/>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D703FA7E-50E3-4B51-9C89-1EB9B4AE41CB}"/>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BB562189-72C2-4FF1-B0EA-E796BBFED667}"/>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0FB9B780-3A91-41D6-A74A-B884D43AA79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9E4A2DC9-111C-443E-BB7A-1E726E691D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AAA94C23-3C14-490B-A02E-A237FE144047}"/>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07D20AE7-90E6-4335-9CC4-315244262EC4}"/>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530924E0-779F-4838-99AF-B56DA93940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CuadroTexto"/>
          <p:cNvSpPr txBox="1"/>
          <p:nvPr/>
        </p:nvSpPr>
        <p:spPr>
          <a:xfrm>
            <a:off x="2278558" y="414188"/>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Conclusiones</a:t>
            </a:r>
          </a:p>
        </p:txBody>
      </p:sp>
      <p:sp>
        <p:nvSpPr>
          <p:cNvPr id="11" name="7 Rectángulo redondeado"/>
          <p:cNvSpPr/>
          <p:nvPr/>
        </p:nvSpPr>
        <p:spPr>
          <a:xfrm>
            <a:off x="2500498" y="1465945"/>
            <a:ext cx="8080300" cy="4176464"/>
          </a:xfrm>
          <a:prstGeom prst="roundRect">
            <a:avLst/>
          </a:prstGeom>
          <a:noFill/>
          <a:ln>
            <a:solidFill>
              <a:schemeClr val="tx1"/>
            </a:solidFill>
          </a:ln>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solidFill>
                  <a:schemeClr val="tx1"/>
                </a:solidFill>
                <a:latin typeface="Arial" pitchFamily="34" charset="0"/>
                <a:cs typeface="Arial" pitchFamily="34" charset="0"/>
              </a:rPr>
              <a:t>En Base a los conocimientos adquiridos en la asignatura, el alumno podrá realizar el diseño de un Software siguiendo o aplicando la metodología mas adecuada según las necesidades del producto. </a:t>
            </a:r>
          </a:p>
        </p:txBody>
      </p:sp>
    </p:spTree>
    <p:extLst>
      <p:ext uri="{BB962C8B-B14F-4D97-AF65-F5344CB8AC3E}">
        <p14:creationId xmlns:p14="http://schemas.microsoft.com/office/powerpoint/2010/main" val="20176803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CD15A7E-D837-461D-B307-329FFD2DF98C}"/>
              </a:ext>
            </a:extLst>
          </p:cNvPr>
          <p:cNvGrpSpPr/>
          <p:nvPr/>
        </p:nvGrpSpPr>
        <p:grpSpPr>
          <a:xfrm>
            <a:off x="0" y="0"/>
            <a:ext cx="12174658" cy="6885384"/>
            <a:chOff x="0" y="0"/>
            <a:chExt cx="12174658" cy="6885384"/>
          </a:xfrm>
        </p:grpSpPr>
        <p:sp>
          <p:nvSpPr>
            <p:cNvPr id="3" name="2 Rectángulo">
              <a:extLst>
                <a:ext uri="{FF2B5EF4-FFF2-40B4-BE49-F238E27FC236}">
                  <a16:creationId xmlns:a16="http://schemas.microsoft.com/office/drawing/2014/main" id="{D703FA7E-50E3-4B51-9C89-1EB9B4AE41CB}"/>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a:extLst>
                <a:ext uri="{FF2B5EF4-FFF2-40B4-BE49-F238E27FC236}">
                  <a16:creationId xmlns:a16="http://schemas.microsoft.com/office/drawing/2014/main" id="{BB562189-72C2-4FF1-B0EA-E796BBFED667}"/>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2" descr="C:\Users\Hp Pro\Desktop\Modulares de Escudo\Negativo monocromático vertical 2 líneas.png">
              <a:extLst>
                <a:ext uri="{FF2B5EF4-FFF2-40B4-BE49-F238E27FC236}">
                  <a16:creationId xmlns:a16="http://schemas.microsoft.com/office/drawing/2014/main" id="{0FB9B780-3A91-41D6-A74A-B884D43AA79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C:\Users\Hp Pro\Desktop\escudo2 png.png">
              <a:extLst>
                <a:ext uri="{FF2B5EF4-FFF2-40B4-BE49-F238E27FC236}">
                  <a16:creationId xmlns:a16="http://schemas.microsoft.com/office/drawing/2014/main" id="{9E4A2DC9-111C-443E-BB7A-1E726E691D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AAA94C23-3C14-490B-A02E-A237FE144047}"/>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9 Rectángulo">
              <a:extLst>
                <a:ext uri="{FF2B5EF4-FFF2-40B4-BE49-F238E27FC236}">
                  <a16:creationId xmlns:a16="http://schemas.microsoft.com/office/drawing/2014/main" id="{07D20AE7-90E6-4335-9CC4-315244262EC4}"/>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LOGO MTRO MARCO.png">
              <a:extLst>
                <a:ext uri="{FF2B5EF4-FFF2-40B4-BE49-F238E27FC236}">
                  <a16:creationId xmlns:a16="http://schemas.microsoft.com/office/drawing/2014/main" id="{530924E0-779F-4838-99AF-B56DA93940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1 CuadroTexto"/>
          <p:cNvSpPr txBox="1"/>
          <p:nvPr/>
        </p:nvSpPr>
        <p:spPr>
          <a:xfrm>
            <a:off x="2278558" y="491986"/>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Bibliografía </a:t>
            </a:r>
          </a:p>
        </p:txBody>
      </p:sp>
      <p:graphicFrame>
        <p:nvGraphicFramePr>
          <p:cNvPr id="11" name="Tabla 10"/>
          <p:cNvGraphicFramePr>
            <a:graphicFrameLocks noGrp="1"/>
          </p:cNvGraphicFramePr>
          <p:nvPr>
            <p:extLst>
              <p:ext uri="{D42A27DB-BD31-4B8C-83A1-F6EECF244321}">
                <p14:modId xmlns:p14="http://schemas.microsoft.com/office/powerpoint/2010/main" val="130254039"/>
              </p:ext>
            </p:extLst>
          </p:nvPr>
        </p:nvGraphicFramePr>
        <p:xfrm>
          <a:off x="2674738" y="1299638"/>
          <a:ext cx="8128000" cy="4653587"/>
        </p:xfrm>
        <a:graphic>
          <a:graphicData uri="http://schemas.openxmlformats.org/drawingml/2006/table">
            <a:tbl>
              <a:tblPr firstRow="1" bandRow="1">
                <a:tableStyleId>{0505E3EF-67EA-436B-97B2-0124C06EBD24}</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721667">
                <a:tc>
                  <a:txBody>
                    <a:bodyPr/>
                    <a:lstStyle/>
                    <a:p>
                      <a:pPr algn="ctr"/>
                      <a:r>
                        <a:rPr lang="es-MX" dirty="0"/>
                        <a:t>Bibliografía</a:t>
                      </a:r>
                      <a:r>
                        <a:rPr lang="es-MX" baseline="0" dirty="0"/>
                        <a:t> Básica</a:t>
                      </a:r>
                      <a:endParaRPr lang="es-MX" dirty="0"/>
                    </a:p>
                  </a:txBody>
                  <a:tcPr/>
                </a:tc>
                <a:tc>
                  <a:txBody>
                    <a:bodyPr/>
                    <a:lstStyle/>
                    <a:p>
                      <a:pPr algn="ctr"/>
                      <a:r>
                        <a:rPr lang="es-MX" dirty="0"/>
                        <a:t>Bibliografía Complementaria</a:t>
                      </a:r>
                      <a:r>
                        <a:rPr lang="es-MX" baseline="0" dirty="0"/>
                        <a:t> </a:t>
                      </a:r>
                      <a:endParaRPr lang="es-MX" dirty="0"/>
                    </a:p>
                  </a:txBody>
                  <a:tcPr/>
                </a:tc>
                <a:extLst>
                  <a:ext uri="{0D108BD9-81ED-4DB2-BD59-A6C34878D82A}">
                    <a16:rowId xmlns:a16="http://schemas.microsoft.com/office/drawing/2014/main" val="10000"/>
                  </a:ext>
                </a:extLst>
              </a:tr>
              <a:tr h="1810639">
                <a:tc>
                  <a:txBody>
                    <a:bodyPr/>
                    <a:lstStyle/>
                    <a:p>
                      <a:endParaRPr lang="es-MX" sz="1800" b="0" i="0" u="none" strike="noStrike" kern="1200" baseline="0" dirty="0">
                        <a:solidFill>
                          <a:schemeClr val="dk1"/>
                        </a:solidFill>
                        <a:latin typeface="+mn-lt"/>
                        <a:ea typeface="+mn-ea"/>
                        <a:cs typeface="+mn-cs"/>
                      </a:endParaRPr>
                    </a:p>
                    <a:p>
                      <a:pPr marL="342900" indent="-342900">
                        <a:buAutoNum type="arabicPeriod"/>
                      </a:pPr>
                      <a:r>
                        <a:rPr lang="es-MX" sz="1800" b="0" i="0" u="none" strike="noStrike" kern="1200" baseline="0" dirty="0" err="1">
                          <a:solidFill>
                            <a:schemeClr val="dk1"/>
                          </a:solidFill>
                          <a:latin typeface="+mn-lt"/>
                          <a:ea typeface="+mn-ea"/>
                          <a:cs typeface="+mn-cs"/>
                        </a:rPr>
                        <a:t>Pressman</a:t>
                      </a:r>
                      <a:r>
                        <a:rPr lang="es-MX" sz="1800" b="0" i="0" u="none" strike="noStrike" kern="1200" baseline="0" dirty="0">
                          <a:solidFill>
                            <a:schemeClr val="dk1"/>
                          </a:solidFill>
                          <a:latin typeface="+mn-lt"/>
                          <a:ea typeface="+mn-ea"/>
                          <a:cs typeface="+mn-cs"/>
                        </a:rPr>
                        <a:t> Roger S., Ingeniería de Software. Un enfoque práctico, 5ta. Edición, McGraw Hill, 2004. </a:t>
                      </a:r>
                    </a:p>
                    <a:p>
                      <a:pPr marL="342900" indent="-342900">
                        <a:buAutoNum type="arabicPeriod"/>
                      </a:pPr>
                      <a:endParaRPr lang="es-MX" sz="1800" b="0" i="0" u="none" strike="noStrike" kern="1200" baseline="0" dirty="0">
                        <a:solidFill>
                          <a:schemeClr val="dk1"/>
                        </a:solidFill>
                        <a:latin typeface="+mn-lt"/>
                        <a:ea typeface="+mn-ea"/>
                        <a:cs typeface="+mn-cs"/>
                      </a:endParaRPr>
                    </a:p>
                    <a:p>
                      <a:r>
                        <a:rPr lang="es-MX" sz="1800" b="0" i="0" u="none" strike="noStrike" kern="1200" baseline="0" dirty="0">
                          <a:solidFill>
                            <a:schemeClr val="dk1"/>
                          </a:solidFill>
                          <a:latin typeface="+mn-lt"/>
                          <a:ea typeface="+mn-ea"/>
                          <a:cs typeface="+mn-cs"/>
                        </a:rPr>
                        <a:t>2. Roger S. </a:t>
                      </a:r>
                      <a:r>
                        <a:rPr lang="es-MX" sz="1800" b="0" i="0" u="none" strike="noStrike" kern="1200" baseline="0" dirty="0" err="1">
                          <a:solidFill>
                            <a:schemeClr val="dk1"/>
                          </a:solidFill>
                          <a:latin typeface="+mn-lt"/>
                          <a:ea typeface="+mn-ea"/>
                          <a:cs typeface="+mn-cs"/>
                        </a:rPr>
                        <a:t>Pressman</a:t>
                      </a:r>
                      <a:r>
                        <a:rPr lang="es-MX" sz="1800" b="0" i="0" u="none" strike="noStrike" kern="1200" baseline="0" dirty="0">
                          <a:solidFill>
                            <a:schemeClr val="dk1"/>
                          </a:solidFill>
                          <a:latin typeface="+mn-lt"/>
                          <a:ea typeface="+mn-ea"/>
                          <a:cs typeface="+mn-cs"/>
                        </a:rPr>
                        <a:t>, Ingeniería de Software, Un enfoque practico, Mac Graw Hill, 5ª ed.,2002, España </a:t>
                      </a:r>
                    </a:p>
                    <a:p>
                      <a:endParaRPr lang="es-MX" sz="1800" b="0" i="0" u="none" strike="noStrike" kern="1200" baseline="0" dirty="0">
                        <a:solidFill>
                          <a:schemeClr val="dk1"/>
                        </a:solidFill>
                        <a:latin typeface="+mn-lt"/>
                        <a:ea typeface="+mn-ea"/>
                        <a:cs typeface="+mn-cs"/>
                      </a:endParaRPr>
                    </a:p>
                    <a:p>
                      <a:r>
                        <a:rPr lang="es-MX" sz="1800" b="0" i="0" u="none" strike="noStrike" kern="1200" baseline="0" dirty="0">
                          <a:solidFill>
                            <a:schemeClr val="dk1"/>
                          </a:solidFill>
                          <a:latin typeface="+mn-lt"/>
                          <a:ea typeface="+mn-ea"/>
                          <a:cs typeface="+mn-cs"/>
                        </a:rPr>
                        <a:t>3. </a:t>
                      </a:r>
                      <a:r>
                        <a:rPr lang="es-MX" sz="1800" b="0" i="0" u="none" strike="noStrike" kern="1200" baseline="0" dirty="0" err="1">
                          <a:solidFill>
                            <a:schemeClr val="dk1"/>
                          </a:solidFill>
                          <a:latin typeface="+mn-lt"/>
                          <a:ea typeface="+mn-ea"/>
                          <a:cs typeface="+mn-cs"/>
                        </a:rPr>
                        <a:t>Ian</a:t>
                      </a:r>
                      <a:r>
                        <a:rPr lang="es-MX" sz="1800" b="0" i="0" u="none" strike="noStrike" kern="1200" baseline="0" dirty="0">
                          <a:solidFill>
                            <a:schemeClr val="dk1"/>
                          </a:solidFill>
                          <a:latin typeface="+mn-lt"/>
                          <a:ea typeface="+mn-ea"/>
                          <a:cs typeface="+mn-cs"/>
                        </a:rPr>
                        <a:t> </a:t>
                      </a:r>
                      <a:r>
                        <a:rPr lang="es-MX" sz="1800" b="0" i="0" u="none" strike="noStrike" kern="1200" baseline="0" dirty="0" err="1">
                          <a:solidFill>
                            <a:schemeClr val="dk1"/>
                          </a:solidFill>
                          <a:latin typeface="+mn-lt"/>
                          <a:ea typeface="+mn-ea"/>
                          <a:cs typeface="+mn-cs"/>
                        </a:rPr>
                        <a:t>Sommerville</a:t>
                      </a:r>
                      <a:r>
                        <a:rPr lang="es-MX" sz="1800" b="0" i="0" u="none" strike="noStrike" kern="1200" baseline="0" dirty="0">
                          <a:solidFill>
                            <a:schemeClr val="dk1"/>
                          </a:solidFill>
                          <a:latin typeface="+mn-lt"/>
                          <a:ea typeface="+mn-ea"/>
                          <a:cs typeface="+mn-cs"/>
                        </a:rPr>
                        <a:t>, Ingeniería de Software, Pearson </a:t>
                      </a:r>
                      <a:r>
                        <a:rPr lang="es-MX" sz="1800" b="0" i="0" u="none" strike="noStrike" kern="1200" baseline="0" dirty="0" err="1">
                          <a:solidFill>
                            <a:schemeClr val="dk1"/>
                          </a:solidFill>
                          <a:latin typeface="+mn-lt"/>
                          <a:ea typeface="+mn-ea"/>
                          <a:cs typeface="+mn-cs"/>
                        </a:rPr>
                        <a:t>Adisson</a:t>
                      </a:r>
                      <a:r>
                        <a:rPr lang="es-MX" sz="1800" b="0" i="0" u="none" strike="noStrike" kern="1200" baseline="0" dirty="0">
                          <a:solidFill>
                            <a:schemeClr val="dk1"/>
                          </a:solidFill>
                          <a:latin typeface="+mn-lt"/>
                          <a:ea typeface="+mn-ea"/>
                          <a:cs typeface="+mn-cs"/>
                        </a:rPr>
                        <a:t> Wesley, 7ª ed., 2004, España. </a:t>
                      </a:r>
                    </a:p>
                    <a:p>
                      <a:r>
                        <a:rPr lang="es-MX" sz="1800" b="0" i="0" u="none" strike="noStrike" kern="1200" baseline="0" dirty="0">
                          <a:solidFill>
                            <a:schemeClr val="dk1"/>
                          </a:solidFill>
                          <a:latin typeface="+mn-lt"/>
                          <a:ea typeface="+mn-ea"/>
                          <a:cs typeface="+mn-cs"/>
                        </a:rPr>
                        <a:t>	</a:t>
                      </a:r>
                    </a:p>
                    <a:p>
                      <a:endParaRPr lang="es-MX" dirty="0"/>
                    </a:p>
                  </a:txBody>
                  <a:tcPr/>
                </a:tc>
                <a:tc>
                  <a:txBody>
                    <a:bodyPr/>
                    <a:lstStyle/>
                    <a:p>
                      <a:endParaRPr lang="es-MX" sz="1800" b="0" i="0" u="none" strike="noStrike" kern="1200" baseline="0" dirty="0">
                        <a:solidFill>
                          <a:schemeClr val="dk1"/>
                        </a:solidFill>
                        <a:latin typeface="+mn-lt"/>
                        <a:ea typeface="+mn-ea"/>
                        <a:cs typeface="+mn-cs"/>
                      </a:endParaRPr>
                    </a:p>
                    <a:p>
                      <a:r>
                        <a:rPr lang="es-MX" sz="1800" b="0" i="0" u="none" strike="noStrike" kern="1200" baseline="0" dirty="0">
                          <a:solidFill>
                            <a:schemeClr val="dk1"/>
                          </a:solidFill>
                          <a:latin typeface="+mn-lt"/>
                          <a:ea typeface="+mn-ea"/>
                          <a:cs typeface="+mn-cs"/>
                        </a:rPr>
                        <a:t>4. </a:t>
                      </a:r>
                      <a:r>
                        <a:rPr lang="es-MX" sz="1800" b="0" i="0" u="none" strike="noStrike" kern="1200" baseline="0" dirty="0" err="1">
                          <a:solidFill>
                            <a:schemeClr val="dk1"/>
                          </a:solidFill>
                          <a:latin typeface="+mn-lt"/>
                          <a:ea typeface="+mn-ea"/>
                          <a:cs typeface="+mn-cs"/>
                        </a:rPr>
                        <a:t>Shari</a:t>
                      </a:r>
                      <a:r>
                        <a:rPr lang="es-MX" sz="1800" b="0" i="0" u="none" strike="noStrike" kern="1200" baseline="0" dirty="0">
                          <a:solidFill>
                            <a:schemeClr val="dk1"/>
                          </a:solidFill>
                          <a:latin typeface="+mn-lt"/>
                          <a:ea typeface="+mn-ea"/>
                          <a:cs typeface="+mn-cs"/>
                        </a:rPr>
                        <a:t> Lawrence </a:t>
                      </a:r>
                      <a:r>
                        <a:rPr lang="es-MX" sz="1800" b="0" i="0" u="none" strike="noStrike" kern="1200" baseline="0" dirty="0" err="1">
                          <a:solidFill>
                            <a:schemeClr val="dk1"/>
                          </a:solidFill>
                          <a:latin typeface="+mn-lt"/>
                          <a:ea typeface="+mn-ea"/>
                          <a:cs typeface="+mn-cs"/>
                        </a:rPr>
                        <a:t>PfleegerIngeniería</a:t>
                      </a:r>
                      <a:r>
                        <a:rPr lang="es-MX" sz="1800" b="0" i="0" u="none" strike="noStrike" kern="1200" baseline="0" dirty="0">
                          <a:solidFill>
                            <a:schemeClr val="dk1"/>
                          </a:solidFill>
                          <a:latin typeface="+mn-lt"/>
                          <a:ea typeface="+mn-ea"/>
                          <a:cs typeface="+mn-cs"/>
                        </a:rPr>
                        <a:t> de Software, Teoría y Práctica, Prentice Hall, 2002, Argentina </a:t>
                      </a:r>
                    </a:p>
                    <a:p>
                      <a:endParaRPr lang="es-MX" sz="1800" b="0" i="0" u="none" strike="noStrike" kern="1200" baseline="0" dirty="0">
                        <a:solidFill>
                          <a:schemeClr val="dk1"/>
                        </a:solidFill>
                        <a:latin typeface="+mn-lt"/>
                        <a:ea typeface="+mn-ea"/>
                        <a:cs typeface="+mn-cs"/>
                      </a:endParaRPr>
                    </a:p>
                    <a:p>
                      <a:r>
                        <a:rPr lang="es-MX" sz="1800" b="0" i="0" u="none" strike="noStrike" kern="1200" baseline="0" dirty="0">
                          <a:solidFill>
                            <a:schemeClr val="dk1"/>
                          </a:solidFill>
                          <a:latin typeface="+mn-lt"/>
                          <a:ea typeface="+mn-ea"/>
                          <a:cs typeface="+mn-cs"/>
                        </a:rPr>
                        <a:t>5. Bernard </a:t>
                      </a:r>
                      <a:r>
                        <a:rPr lang="es-MX" sz="1800" b="0" i="0" u="none" strike="noStrike" kern="1200" baseline="0" dirty="0" err="1">
                          <a:solidFill>
                            <a:schemeClr val="dk1"/>
                          </a:solidFill>
                          <a:latin typeface="+mn-lt"/>
                          <a:ea typeface="+mn-ea"/>
                          <a:cs typeface="+mn-cs"/>
                        </a:rPr>
                        <a:t>Bruegge</a:t>
                      </a:r>
                      <a:r>
                        <a:rPr lang="es-MX" sz="1800" b="0" i="0" u="none" strike="noStrike" kern="1200" baseline="0" dirty="0">
                          <a:solidFill>
                            <a:schemeClr val="dk1"/>
                          </a:solidFill>
                          <a:latin typeface="+mn-lt"/>
                          <a:ea typeface="+mn-ea"/>
                          <a:cs typeface="+mn-cs"/>
                        </a:rPr>
                        <a:t>, Ingeniería de Software. Orientada a Objetos, 1ra Edición, Prentice Hall, 2002 </a:t>
                      </a:r>
                    </a:p>
                    <a:p>
                      <a:endParaRPr lang="es-MX" sz="1800" b="0" i="0" u="none" strike="noStrike" kern="1200" baseline="0" dirty="0">
                        <a:solidFill>
                          <a:schemeClr val="dk1"/>
                        </a:solidFill>
                        <a:latin typeface="+mn-lt"/>
                        <a:ea typeface="+mn-ea"/>
                        <a:cs typeface="+mn-cs"/>
                      </a:endParaRPr>
                    </a:p>
                    <a:p>
                      <a:r>
                        <a:rPr lang="es-MX" sz="1800" b="0" i="0" u="none" strike="noStrike" kern="1200" baseline="0" dirty="0">
                          <a:solidFill>
                            <a:schemeClr val="dk1"/>
                          </a:solidFill>
                          <a:latin typeface="+mn-lt"/>
                          <a:ea typeface="+mn-ea"/>
                          <a:cs typeface="+mn-cs"/>
                        </a:rPr>
                        <a:t>6. Richard E </a:t>
                      </a:r>
                      <a:r>
                        <a:rPr lang="es-MX" sz="1800" b="0" i="0" u="none" strike="noStrike" kern="1200" baseline="0" dirty="0" err="1">
                          <a:solidFill>
                            <a:schemeClr val="dk1"/>
                          </a:solidFill>
                          <a:latin typeface="+mn-lt"/>
                          <a:ea typeface="+mn-ea"/>
                          <a:cs typeface="+mn-cs"/>
                        </a:rPr>
                        <a:t>Fairley</a:t>
                      </a:r>
                      <a:r>
                        <a:rPr lang="es-MX" sz="1800" b="0" i="0" u="none" strike="noStrike" kern="1200" baseline="0" dirty="0">
                          <a:solidFill>
                            <a:schemeClr val="dk1"/>
                          </a:solidFill>
                          <a:latin typeface="+mn-lt"/>
                          <a:ea typeface="+mn-ea"/>
                          <a:cs typeface="+mn-cs"/>
                        </a:rPr>
                        <a:t>. Ingeniería de </a:t>
                      </a:r>
                      <a:r>
                        <a:rPr lang="es-MX" sz="1800" b="0" i="0" u="none" strike="noStrike" kern="1200" baseline="0" dirty="0" err="1">
                          <a:solidFill>
                            <a:schemeClr val="dk1"/>
                          </a:solidFill>
                          <a:latin typeface="+mn-lt"/>
                          <a:ea typeface="+mn-ea"/>
                          <a:cs typeface="+mn-cs"/>
                        </a:rPr>
                        <a:t>sw</a:t>
                      </a:r>
                      <a:r>
                        <a:rPr lang="es-MX" sz="1800" b="0" i="0" u="none" strike="noStrike" kern="1200" baseline="0" dirty="0">
                          <a:solidFill>
                            <a:schemeClr val="dk1"/>
                          </a:solidFill>
                          <a:latin typeface="+mn-lt"/>
                          <a:ea typeface="+mn-ea"/>
                          <a:cs typeface="+mn-cs"/>
                        </a:rPr>
                        <a:t> . McGraw Hill, 1988. </a:t>
                      </a:r>
                    </a:p>
                    <a:p>
                      <a:r>
                        <a:rPr lang="es-MX" sz="1800" b="0" i="0" u="none" strike="noStrike" kern="1200" baseline="0" dirty="0">
                          <a:solidFill>
                            <a:schemeClr val="dk1"/>
                          </a:solidFill>
                          <a:latin typeface="+mn-lt"/>
                          <a:ea typeface="+mn-ea"/>
                          <a:cs typeface="+mn-cs"/>
                        </a:rPr>
                        <a:t>	</a:t>
                      </a:r>
                    </a:p>
                    <a:p>
                      <a:endParaRPr lang="es-MX"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63655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5">
            <a:extLst>
              <a:ext uri="{FF2B5EF4-FFF2-40B4-BE49-F238E27FC236}">
                <a16:creationId xmlns:a16="http://schemas.microsoft.com/office/drawing/2014/main" id="{7074DBFF-211F-413F-962E-19D9BFF47651}"/>
              </a:ext>
            </a:extLst>
          </p:cNvPr>
          <p:cNvGrpSpPr/>
          <p:nvPr/>
        </p:nvGrpSpPr>
        <p:grpSpPr>
          <a:xfrm>
            <a:off x="0" y="0"/>
            <a:ext cx="12174658" cy="6885384"/>
            <a:chOff x="0" y="0"/>
            <a:chExt cx="12174658" cy="6885384"/>
          </a:xfrm>
        </p:grpSpPr>
        <p:sp>
          <p:nvSpPr>
            <p:cNvPr id="5" name="2 Rectángulo">
              <a:extLst>
                <a:ext uri="{FF2B5EF4-FFF2-40B4-BE49-F238E27FC236}">
                  <a16:creationId xmlns:a16="http://schemas.microsoft.com/office/drawing/2014/main" id="{B197781B-348B-4AFE-B342-9E489791DAF4}"/>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Rectángulo">
              <a:extLst>
                <a:ext uri="{FF2B5EF4-FFF2-40B4-BE49-F238E27FC236}">
                  <a16:creationId xmlns:a16="http://schemas.microsoft.com/office/drawing/2014/main" id="{2B123EC9-3041-4E2E-B054-841F0A212459}"/>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C:\Users\Hp Pro\Desktop\Modulares de Escudo\Negativo monocromático vertical 2 líneas.png">
              <a:extLst>
                <a:ext uri="{FF2B5EF4-FFF2-40B4-BE49-F238E27FC236}">
                  <a16:creationId xmlns:a16="http://schemas.microsoft.com/office/drawing/2014/main" id="{33D88D90-E50C-46DB-9B19-26E89DDE96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C:\Users\Hp Pro\Desktop\escudo2 png.png">
              <a:extLst>
                <a:ext uri="{FF2B5EF4-FFF2-40B4-BE49-F238E27FC236}">
                  <a16:creationId xmlns:a16="http://schemas.microsoft.com/office/drawing/2014/main" id="{6294FA83-5BD6-440D-A988-F0BF8EC138A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a:extLst>
                <a:ext uri="{FF2B5EF4-FFF2-40B4-BE49-F238E27FC236}">
                  <a16:creationId xmlns:a16="http://schemas.microsoft.com/office/drawing/2014/main" id="{79B75011-5890-4592-8568-190695C749B3}"/>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a:extLst>
                <a:ext uri="{FF2B5EF4-FFF2-40B4-BE49-F238E27FC236}">
                  <a16:creationId xmlns:a16="http://schemas.microsoft.com/office/drawing/2014/main" id="{D4ECB3A1-4649-4071-94C1-E1755495E4E5}"/>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Picture 2" descr="C:\Users\Hp Pro\Desktop\LOGO MTRO MARCO.png">
              <a:extLst>
                <a:ext uri="{FF2B5EF4-FFF2-40B4-BE49-F238E27FC236}">
                  <a16:creationId xmlns:a16="http://schemas.microsoft.com/office/drawing/2014/main" id="{5014D599-A902-45F0-8A0C-A93B40076F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1 CuadroTexto"/>
          <p:cNvSpPr txBox="1"/>
          <p:nvPr/>
        </p:nvSpPr>
        <p:spPr>
          <a:xfrm>
            <a:off x="4231744" y="119234"/>
            <a:ext cx="5419452" cy="646331"/>
          </a:xfrm>
          <a:prstGeom prst="rect">
            <a:avLst/>
          </a:prstGeom>
          <a:noFill/>
        </p:spPr>
        <p:txBody>
          <a:bodyPr wrap="square" rtlCol="0">
            <a:spAutoFit/>
          </a:bodyPr>
          <a:lstStyle/>
          <a:p>
            <a:r>
              <a:rPr lang="es-MX" sz="3600" b="1" dirty="0">
                <a:latin typeface="Arial" pitchFamily="34" charset="0"/>
                <a:cs typeface="Arial" pitchFamily="34" charset="0"/>
              </a:rPr>
              <a:t>Secuencia didáctica</a:t>
            </a:r>
          </a:p>
        </p:txBody>
      </p:sp>
      <p:graphicFrame>
        <p:nvGraphicFramePr>
          <p:cNvPr id="13" name="Diagrama 12"/>
          <p:cNvGraphicFramePr/>
          <p:nvPr>
            <p:extLst>
              <p:ext uri="{D42A27DB-BD31-4B8C-83A1-F6EECF244321}">
                <p14:modId xmlns:p14="http://schemas.microsoft.com/office/powerpoint/2010/main" val="1889665341"/>
              </p:ext>
            </p:extLst>
          </p:nvPr>
        </p:nvGraphicFramePr>
        <p:xfrm>
          <a:off x="1907704" y="832294"/>
          <a:ext cx="9145338" cy="458154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4" name="Diagrama 13"/>
          <p:cNvGraphicFramePr/>
          <p:nvPr>
            <p:extLst>
              <p:ext uri="{D42A27DB-BD31-4B8C-83A1-F6EECF244321}">
                <p14:modId xmlns:p14="http://schemas.microsoft.com/office/powerpoint/2010/main" val="1721719209"/>
              </p:ext>
            </p:extLst>
          </p:nvPr>
        </p:nvGraphicFramePr>
        <p:xfrm>
          <a:off x="1919734" y="5079441"/>
          <a:ext cx="9293698" cy="1586053"/>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2047645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5">
            <a:extLst>
              <a:ext uri="{FF2B5EF4-FFF2-40B4-BE49-F238E27FC236}">
                <a16:creationId xmlns:a16="http://schemas.microsoft.com/office/drawing/2014/main" id="{7074DBFF-211F-413F-962E-19D9BFF47651}"/>
              </a:ext>
            </a:extLst>
          </p:cNvPr>
          <p:cNvGrpSpPr/>
          <p:nvPr/>
        </p:nvGrpSpPr>
        <p:grpSpPr>
          <a:xfrm>
            <a:off x="0" y="0"/>
            <a:ext cx="12174658" cy="6885384"/>
            <a:chOff x="0" y="0"/>
            <a:chExt cx="12174658" cy="6885384"/>
          </a:xfrm>
        </p:grpSpPr>
        <p:sp>
          <p:nvSpPr>
            <p:cNvPr id="5" name="2 Rectángulo">
              <a:extLst>
                <a:ext uri="{FF2B5EF4-FFF2-40B4-BE49-F238E27FC236}">
                  <a16:creationId xmlns:a16="http://schemas.microsoft.com/office/drawing/2014/main" id="{B197781B-348B-4AFE-B342-9E489791DAF4}"/>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Rectángulo">
              <a:extLst>
                <a:ext uri="{FF2B5EF4-FFF2-40B4-BE49-F238E27FC236}">
                  <a16:creationId xmlns:a16="http://schemas.microsoft.com/office/drawing/2014/main" id="{2B123EC9-3041-4E2E-B054-841F0A212459}"/>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C:\Users\Hp Pro\Desktop\Modulares de Escudo\Negativo monocromático vertical 2 líneas.png">
              <a:extLst>
                <a:ext uri="{FF2B5EF4-FFF2-40B4-BE49-F238E27FC236}">
                  <a16:creationId xmlns:a16="http://schemas.microsoft.com/office/drawing/2014/main" id="{33D88D90-E50C-46DB-9B19-26E89DDE96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C:\Users\Hp Pro\Desktop\escudo2 png.png">
              <a:extLst>
                <a:ext uri="{FF2B5EF4-FFF2-40B4-BE49-F238E27FC236}">
                  <a16:creationId xmlns:a16="http://schemas.microsoft.com/office/drawing/2014/main" id="{6294FA83-5BD6-440D-A988-F0BF8EC138A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a:extLst>
                <a:ext uri="{FF2B5EF4-FFF2-40B4-BE49-F238E27FC236}">
                  <a16:creationId xmlns:a16="http://schemas.microsoft.com/office/drawing/2014/main" id="{79B75011-5890-4592-8568-190695C749B3}"/>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a:extLst>
                <a:ext uri="{FF2B5EF4-FFF2-40B4-BE49-F238E27FC236}">
                  <a16:creationId xmlns:a16="http://schemas.microsoft.com/office/drawing/2014/main" id="{D4ECB3A1-4649-4071-94C1-E1755495E4E5}"/>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Picture 2" descr="C:\Users\Hp Pro\Desktop\LOGO MTRO MARCO.png">
              <a:extLst>
                <a:ext uri="{FF2B5EF4-FFF2-40B4-BE49-F238E27FC236}">
                  <a16:creationId xmlns:a16="http://schemas.microsoft.com/office/drawing/2014/main" id="{5014D599-A902-45F0-8A0C-A93B40076F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1 CuadroTexto"/>
          <p:cNvSpPr txBox="1"/>
          <p:nvPr/>
        </p:nvSpPr>
        <p:spPr>
          <a:xfrm>
            <a:off x="1763688" y="498257"/>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Contenido Temático </a:t>
            </a:r>
          </a:p>
        </p:txBody>
      </p:sp>
      <p:sp>
        <p:nvSpPr>
          <p:cNvPr id="14" name="7 Rectángulo redondeado"/>
          <p:cNvSpPr/>
          <p:nvPr/>
        </p:nvSpPr>
        <p:spPr>
          <a:xfrm>
            <a:off x="2758581" y="1484784"/>
            <a:ext cx="7704856" cy="3888432"/>
          </a:xfrm>
          <a:prstGeom prst="roundRect">
            <a:avLst/>
          </a:prstGeom>
          <a:noFill/>
          <a:ln>
            <a:solidFill>
              <a:schemeClr val="tx1"/>
            </a:solidFill>
          </a:ln>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200" dirty="0">
                <a:solidFill>
                  <a:schemeClr val="tx1"/>
                </a:solidFill>
                <a:latin typeface="Arial" pitchFamily="34" charset="0"/>
                <a:cs typeface="Arial" pitchFamily="34" charset="0"/>
              </a:rPr>
              <a:t>Ingeniería de Software.</a:t>
            </a:r>
          </a:p>
        </p:txBody>
      </p:sp>
    </p:spTree>
    <p:extLst>
      <p:ext uri="{BB962C8B-B14F-4D97-AF65-F5344CB8AC3E}">
        <p14:creationId xmlns:p14="http://schemas.microsoft.com/office/powerpoint/2010/main" val="1268012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5">
            <a:extLst>
              <a:ext uri="{FF2B5EF4-FFF2-40B4-BE49-F238E27FC236}">
                <a16:creationId xmlns:a16="http://schemas.microsoft.com/office/drawing/2014/main" id="{7074DBFF-211F-413F-962E-19D9BFF47651}"/>
              </a:ext>
            </a:extLst>
          </p:cNvPr>
          <p:cNvGrpSpPr/>
          <p:nvPr/>
        </p:nvGrpSpPr>
        <p:grpSpPr>
          <a:xfrm>
            <a:off x="0" y="0"/>
            <a:ext cx="12174658" cy="6885384"/>
            <a:chOff x="0" y="0"/>
            <a:chExt cx="12174658" cy="6885384"/>
          </a:xfrm>
        </p:grpSpPr>
        <p:sp>
          <p:nvSpPr>
            <p:cNvPr id="7" name="2 Rectángulo">
              <a:extLst>
                <a:ext uri="{FF2B5EF4-FFF2-40B4-BE49-F238E27FC236}">
                  <a16:creationId xmlns:a16="http://schemas.microsoft.com/office/drawing/2014/main" id="{B197781B-348B-4AFE-B342-9E489791DAF4}"/>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3 Rectángulo">
              <a:extLst>
                <a:ext uri="{FF2B5EF4-FFF2-40B4-BE49-F238E27FC236}">
                  <a16:creationId xmlns:a16="http://schemas.microsoft.com/office/drawing/2014/main" id="{2B123EC9-3041-4E2E-B054-841F0A212459}"/>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C:\Users\Hp Pro\Desktop\Modulares de Escudo\Negativo monocromático vertical 2 líneas.png">
              <a:extLst>
                <a:ext uri="{FF2B5EF4-FFF2-40B4-BE49-F238E27FC236}">
                  <a16:creationId xmlns:a16="http://schemas.microsoft.com/office/drawing/2014/main" id="{33D88D90-E50C-46DB-9B19-26E89DDE96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C:\Users\Hp Pro\Desktop\escudo2 png.png">
              <a:extLst>
                <a:ext uri="{FF2B5EF4-FFF2-40B4-BE49-F238E27FC236}">
                  <a16:creationId xmlns:a16="http://schemas.microsoft.com/office/drawing/2014/main" id="{6294FA83-5BD6-440D-A988-F0BF8EC138A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11" name="8 Rectángulo">
              <a:extLst>
                <a:ext uri="{FF2B5EF4-FFF2-40B4-BE49-F238E27FC236}">
                  <a16:creationId xmlns:a16="http://schemas.microsoft.com/office/drawing/2014/main" id="{79B75011-5890-4592-8568-190695C749B3}"/>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9 Rectángulo">
              <a:extLst>
                <a:ext uri="{FF2B5EF4-FFF2-40B4-BE49-F238E27FC236}">
                  <a16:creationId xmlns:a16="http://schemas.microsoft.com/office/drawing/2014/main" id="{D4ECB3A1-4649-4071-94C1-E1755495E4E5}"/>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Picture 2" descr="C:\Users\Hp Pro\Desktop\LOGO MTRO MARCO.png">
              <a:extLst>
                <a:ext uri="{FF2B5EF4-FFF2-40B4-BE49-F238E27FC236}">
                  <a16:creationId xmlns:a16="http://schemas.microsoft.com/office/drawing/2014/main" id="{5014D599-A902-45F0-8A0C-A93B40076F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1 CuadroTexto"/>
          <p:cNvSpPr txBox="1"/>
          <p:nvPr/>
        </p:nvSpPr>
        <p:spPr>
          <a:xfrm>
            <a:off x="2763468" y="538093"/>
            <a:ext cx="8130424" cy="1200329"/>
          </a:xfrm>
          <a:prstGeom prst="rect">
            <a:avLst/>
          </a:prstGeom>
          <a:noFill/>
        </p:spPr>
        <p:txBody>
          <a:bodyPr wrap="square" rtlCol="0">
            <a:spAutoFit/>
          </a:bodyPr>
          <a:lstStyle/>
          <a:p>
            <a:pPr algn="ctr"/>
            <a:r>
              <a:rPr lang="es-MX" sz="3600" b="1" dirty="0">
                <a:latin typeface="Arial" pitchFamily="34" charset="0"/>
                <a:cs typeface="Arial" pitchFamily="34" charset="0"/>
              </a:rPr>
              <a:t>Objetivo de la Unidad de Competencia </a:t>
            </a:r>
          </a:p>
        </p:txBody>
      </p:sp>
      <p:sp>
        <p:nvSpPr>
          <p:cNvPr id="15" name="7 Rectángulo redondeado"/>
          <p:cNvSpPr/>
          <p:nvPr/>
        </p:nvSpPr>
        <p:spPr>
          <a:xfrm>
            <a:off x="3157224" y="2095179"/>
            <a:ext cx="7736668" cy="3888432"/>
          </a:xfrm>
          <a:prstGeom prst="roundRect">
            <a:avLst/>
          </a:prstGeom>
          <a:noFill/>
          <a:ln>
            <a:solidFill>
              <a:schemeClr val="tx1"/>
            </a:solidFill>
          </a:ln>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chemeClr val="tx1"/>
                </a:solidFill>
              </a:rPr>
              <a:t>Conocer las diferentes metodologías de desarrollo de software para distinguir en que proyectos pueden aplicarse. </a:t>
            </a:r>
            <a:r>
              <a:rPr lang="es-MX" sz="3200" dirty="0"/>
              <a:t>	</a:t>
            </a:r>
          </a:p>
          <a:p>
            <a:pPr algn="just"/>
            <a:r>
              <a:rPr lang="es-MX" sz="3200" dirty="0"/>
              <a:t>	</a:t>
            </a:r>
          </a:p>
          <a:p>
            <a:pPr algn="just"/>
            <a:endParaRPr lang="es-MX" sz="3200" dirty="0">
              <a:latin typeface="Arial" pitchFamily="34" charset="0"/>
              <a:cs typeface="Arial" pitchFamily="34" charset="0"/>
            </a:endParaRPr>
          </a:p>
        </p:txBody>
      </p:sp>
    </p:spTree>
    <p:extLst>
      <p:ext uri="{BB962C8B-B14F-4D97-AF65-F5344CB8AC3E}">
        <p14:creationId xmlns:p14="http://schemas.microsoft.com/office/powerpoint/2010/main" val="2474817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5">
            <a:extLst>
              <a:ext uri="{FF2B5EF4-FFF2-40B4-BE49-F238E27FC236}">
                <a16:creationId xmlns:a16="http://schemas.microsoft.com/office/drawing/2014/main" id="{7074DBFF-211F-413F-962E-19D9BFF47651}"/>
              </a:ext>
            </a:extLst>
          </p:cNvPr>
          <p:cNvGrpSpPr/>
          <p:nvPr/>
        </p:nvGrpSpPr>
        <p:grpSpPr>
          <a:xfrm>
            <a:off x="0" y="0"/>
            <a:ext cx="12174658" cy="6885384"/>
            <a:chOff x="0" y="0"/>
            <a:chExt cx="12174658" cy="6885384"/>
          </a:xfrm>
        </p:grpSpPr>
        <p:sp>
          <p:nvSpPr>
            <p:cNvPr id="5" name="2 Rectángulo">
              <a:extLst>
                <a:ext uri="{FF2B5EF4-FFF2-40B4-BE49-F238E27FC236}">
                  <a16:creationId xmlns:a16="http://schemas.microsoft.com/office/drawing/2014/main" id="{B197781B-348B-4AFE-B342-9E489791DAF4}"/>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Rectángulo">
              <a:extLst>
                <a:ext uri="{FF2B5EF4-FFF2-40B4-BE49-F238E27FC236}">
                  <a16:creationId xmlns:a16="http://schemas.microsoft.com/office/drawing/2014/main" id="{2B123EC9-3041-4E2E-B054-841F0A212459}"/>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C:\Users\Hp Pro\Desktop\Modulares de Escudo\Negativo monocromático vertical 2 líneas.png">
              <a:extLst>
                <a:ext uri="{FF2B5EF4-FFF2-40B4-BE49-F238E27FC236}">
                  <a16:creationId xmlns:a16="http://schemas.microsoft.com/office/drawing/2014/main" id="{33D88D90-E50C-46DB-9B19-26E89DDE96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C:\Users\Hp Pro\Desktop\escudo2 png.png">
              <a:extLst>
                <a:ext uri="{FF2B5EF4-FFF2-40B4-BE49-F238E27FC236}">
                  <a16:creationId xmlns:a16="http://schemas.microsoft.com/office/drawing/2014/main" id="{6294FA83-5BD6-440D-A988-F0BF8EC138A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a:extLst>
                <a:ext uri="{FF2B5EF4-FFF2-40B4-BE49-F238E27FC236}">
                  <a16:creationId xmlns:a16="http://schemas.microsoft.com/office/drawing/2014/main" id="{79B75011-5890-4592-8568-190695C749B3}"/>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a:extLst>
                <a:ext uri="{FF2B5EF4-FFF2-40B4-BE49-F238E27FC236}">
                  <a16:creationId xmlns:a16="http://schemas.microsoft.com/office/drawing/2014/main" id="{D4ECB3A1-4649-4071-94C1-E1755495E4E5}"/>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Picture 2" descr="C:\Users\Hp Pro\Desktop\LOGO MTRO MARCO.png">
              <a:extLst>
                <a:ext uri="{FF2B5EF4-FFF2-40B4-BE49-F238E27FC236}">
                  <a16:creationId xmlns:a16="http://schemas.microsoft.com/office/drawing/2014/main" id="{5014D599-A902-45F0-8A0C-A93B40076F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3 CuadroTexto"/>
          <p:cNvSpPr txBox="1"/>
          <p:nvPr/>
        </p:nvSpPr>
        <p:spPr>
          <a:xfrm>
            <a:off x="3264284" y="380206"/>
            <a:ext cx="6552728" cy="523220"/>
          </a:xfrm>
          <a:prstGeom prst="rect">
            <a:avLst/>
          </a:prstGeom>
          <a:noFill/>
        </p:spPr>
        <p:txBody>
          <a:bodyPr wrap="square" rtlCol="0">
            <a:spAutoFit/>
          </a:bodyPr>
          <a:lstStyle/>
          <a:p>
            <a:pPr algn="ctr"/>
            <a:r>
              <a:rPr lang="es-MX" sz="2800" dirty="0">
                <a:latin typeface="Arial" pitchFamily="34" charset="0"/>
                <a:cs typeface="Arial" pitchFamily="34" charset="0"/>
              </a:rPr>
              <a:t>1.1 EVOLUCIÓN DEL SOFTWARE.</a:t>
            </a:r>
          </a:p>
        </p:txBody>
      </p:sp>
      <p:sp>
        <p:nvSpPr>
          <p:cNvPr id="14" name="Rectangle 3">
            <a:extLst>
              <a:ext uri="{FF2B5EF4-FFF2-40B4-BE49-F238E27FC236}">
                <a16:creationId xmlns:a16="http://schemas.microsoft.com/office/drawing/2014/main" id="{A90DAAFC-965C-40F2-85C2-C856B121DC6E}"/>
              </a:ext>
            </a:extLst>
          </p:cNvPr>
          <p:cNvSpPr/>
          <p:nvPr/>
        </p:nvSpPr>
        <p:spPr>
          <a:xfrm>
            <a:off x="2112156" y="1025903"/>
            <a:ext cx="9637500" cy="646331"/>
          </a:xfrm>
          <a:prstGeom prst="rect">
            <a:avLst/>
          </a:prstGeom>
        </p:spPr>
        <p:txBody>
          <a:bodyPr wrap="square">
            <a:spAutoFit/>
          </a:bodyPr>
          <a:lstStyle/>
          <a:p>
            <a:r>
              <a:rPr lang="es-MX" dirty="0">
                <a:latin typeface="Verdana" panose="020B0604030504040204" pitchFamily="34" charset="0"/>
              </a:rPr>
              <a:t>L</a:t>
            </a:r>
            <a:r>
              <a:rPr lang="es-MX" b="0" i="0" u="none" strike="noStrike" dirty="0">
                <a:effectLst/>
                <a:latin typeface="Verdana" panose="020B0604030504040204" pitchFamily="34" charset="0"/>
              </a:rPr>
              <a:t>a </a:t>
            </a:r>
            <a:r>
              <a:rPr lang="es-MX" b="1" i="0" u="none" strike="noStrike" dirty="0">
                <a:effectLst/>
                <a:latin typeface="Verdana" panose="020B0604030504040204" pitchFamily="34" charset="0"/>
              </a:rPr>
              <a:t>palabra software</a:t>
            </a:r>
            <a:r>
              <a:rPr lang="es-MX" b="0" i="0" u="none" strike="noStrike" dirty="0">
                <a:effectLst/>
                <a:latin typeface="Verdana" panose="020B0604030504040204" pitchFamily="34" charset="0"/>
              </a:rPr>
              <a:t> proviene del ingles, cuyo significado literal es </a:t>
            </a:r>
            <a:r>
              <a:rPr lang="es-MX" b="1" i="0" u="none" strike="noStrike" dirty="0">
                <a:effectLst/>
                <a:latin typeface="Verdana" panose="020B0604030504040204" pitchFamily="34" charset="0"/>
              </a:rPr>
              <a:t>partes blandas</a:t>
            </a:r>
            <a:r>
              <a:rPr lang="es-MX" b="0" i="0" u="none" strike="noStrike" dirty="0">
                <a:effectLst/>
                <a:latin typeface="Verdana" panose="020B0604030504040204" pitchFamily="34" charset="0"/>
              </a:rPr>
              <a:t>, en contraposición con </a:t>
            </a:r>
            <a:r>
              <a:rPr lang="es-MX" dirty="0">
                <a:latin typeface="Verdana" panose="020B0604030504040204" pitchFamily="34" charset="0"/>
              </a:rPr>
              <a:t>hardware</a:t>
            </a:r>
            <a:r>
              <a:rPr lang="es-MX" b="0" i="0" u="none" strike="noStrike" dirty="0">
                <a:effectLst/>
                <a:latin typeface="Verdana" panose="020B0604030504040204" pitchFamily="34" charset="0"/>
              </a:rPr>
              <a:t> que son las partes duras. </a:t>
            </a:r>
            <a:endParaRPr lang="es-MX" dirty="0"/>
          </a:p>
        </p:txBody>
      </p:sp>
      <p:sp>
        <p:nvSpPr>
          <p:cNvPr id="15" name="Rectángulo 14"/>
          <p:cNvSpPr/>
          <p:nvPr/>
        </p:nvSpPr>
        <p:spPr>
          <a:xfrm>
            <a:off x="2112155" y="1816659"/>
            <a:ext cx="5636181" cy="3970318"/>
          </a:xfrm>
          <a:prstGeom prst="rect">
            <a:avLst/>
          </a:prstGeom>
        </p:spPr>
        <p:txBody>
          <a:bodyPr wrap="square">
            <a:spAutoFit/>
          </a:bodyPr>
          <a:lstStyle/>
          <a:p>
            <a:pPr algn="just"/>
            <a:r>
              <a:rPr lang="es-MX" dirty="0">
                <a:latin typeface="Verdana" panose="020B0604030504040204" pitchFamily="34" charset="0"/>
              </a:rPr>
              <a:t>El software son las </a:t>
            </a:r>
            <a:r>
              <a:rPr lang="es-MX" b="1" dirty="0">
                <a:latin typeface="Verdana" panose="020B0604030504040204" pitchFamily="34" charset="0"/>
              </a:rPr>
              <a:t>instrucciones para comunicarse con el ordenador</a:t>
            </a:r>
            <a:r>
              <a:rPr lang="es-MX" dirty="0">
                <a:latin typeface="Verdana" panose="020B0604030504040204" pitchFamily="34" charset="0"/>
              </a:rPr>
              <a:t> y que hacen posible su uso. </a:t>
            </a:r>
            <a:r>
              <a:rPr lang="es-MX" b="1" dirty="0">
                <a:latin typeface="Verdana" panose="020B0604030504040204" pitchFamily="34" charset="0"/>
              </a:rPr>
              <a:t>El software en informática son los programas</a:t>
            </a:r>
            <a:r>
              <a:rPr lang="es-MX" dirty="0">
                <a:latin typeface="Verdana" panose="020B0604030504040204" pitchFamily="34" charset="0"/>
              </a:rPr>
              <a:t>. Tenemos diferentes tipos de software, en función de su uso o de su precio. Las aplicaciones y las App en los celulares o móviles son software.</a:t>
            </a:r>
          </a:p>
          <a:p>
            <a:pPr algn="just"/>
            <a:br>
              <a:rPr lang="es-MX" dirty="0"/>
            </a:br>
            <a:r>
              <a:rPr lang="es-MX" dirty="0">
                <a:latin typeface="Verdana" panose="020B0604030504040204" pitchFamily="34" charset="0"/>
              </a:rPr>
              <a:t>Sin el software, las computadoras serían inútiles. Por ejemplo, sin tu software de navegador de Internet (el programa Explorer o </a:t>
            </a:r>
            <a:r>
              <a:rPr lang="es-MX" dirty="0" err="1">
                <a:latin typeface="Verdana" panose="020B0604030504040204" pitchFamily="34" charset="0"/>
              </a:rPr>
              <a:t>Chrome</a:t>
            </a:r>
            <a:r>
              <a:rPr lang="es-MX" dirty="0">
                <a:latin typeface="Verdana" panose="020B0604030504040204" pitchFamily="34" charset="0"/>
              </a:rPr>
              <a:t>), no podrías navegar por Internet y sin un sistema operativo, también software, el navegador no podría funcionar.</a:t>
            </a:r>
            <a:endParaRPr lang="es-MX" dirty="0"/>
          </a:p>
        </p:txBody>
      </p:sp>
      <p:pic>
        <p:nvPicPr>
          <p:cNvPr id="16" name="Picture 2"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2424" y="2468458"/>
            <a:ext cx="3505539" cy="322071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999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4D8F632-CA64-405B-9591-F7B702C3681C}"/>
              </a:ext>
            </a:extLst>
          </p:cNvPr>
          <p:cNvGrpSpPr/>
          <p:nvPr/>
        </p:nvGrpSpPr>
        <p:grpSpPr>
          <a:xfrm>
            <a:off x="0" y="0"/>
            <a:ext cx="12174658" cy="6885384"/>
            <a:chOff x="0" y="0"/>
            <a:chExt cx="12174658" cy="6885384"/>
          </a:xfrm>
        </p:grpSpPr>
        <p:sp>
          <p:nvSpPr>
            <p:cNvPr id="5" name="2 Rectángulo">
              <a:extLst>
                <a:ext uri="{FF2B5EF4-FFF2-40B4-BE49-F238E27FC236}">
                  <a16:creationId xmlns:a16="http://schemas.microsoft.com/office/drawing/2014/main" id="{5A58C0A4-D98D-4594-AB9A-1DF96151D747}"/>
                </a:ext>
              </a:extLst>
            </p:cNvPr>
            <p:cNvSpPr/>
            <p:nvPr/>
          </p:nvSpPr>
          <p:spPr>
            <a:xfrm>
              <a:off x="0" y="0"/>
              <a:ext cx="1475656" cy="6858000"/>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Rectángulo">
              <a:extLst>
                <a:ext uri="{FF2B5EF4-FFF2-40B4-BE49-F238E27FC236}">
                  <a16:creationId xmlns:a16="http://schemas.microsoft.com/office/drawing/2014/main" id="{8F3E0F97-4E5F-4410-8A80-7922BD2A8D9A}"/>
                </a:ext>
              </a:extLst>
            </p:cNvPr>
            <p:cNvSpPr/>
            <p:nvPr/>
          </p:nvSpPr>
          <p:spPr>
            <a:xfrm>
              <a:off x="1475656" y="0"/>
              <a:ext cx="144016" cy="6858000"/>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2" descr="C:\Users\Hp Pro\Desktop\Modulares de Escudo\Negativo monocromático vertical 2 líneas.png">
              <a:extLst>
                <a:ext uri="{FF2B5EF4-FFF2-40B4-BE49-F238E27FC236}">
                  <a16:creationId xmlns:a16="http://schemas.microsoft.com/office/drawing/2014/main" id="{339DB6E0-9B83-45EC-8244-00C47BF8F6D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287" y="538093"/>
              <a:ext cx="1108353" cy="7306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C:\Users\Hp Pro\Desktop\escudo2 png.png">
              <a:extLst>
                <a:ext uri="{FF2B5EF4-FFF2-40B4-BE49-F238E27FC236}">
                  <a16:creationId xmlns:a16="http://schemas.microsoft.com/office/drawing/2014/main" id="{80026E61-BA60-4000-B5E3-779040E33F6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741" y="6057303"/>
              <a:ext cx="795883" cy="684065"/>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a:extLst>
                <a:ext uri="{FF2B5EF4-FFF2-40B4-BE49-F238E27FC236}">
                  <a16:creationId xmlns:a16="http://schemas.microsoft.com/office/drawing/2014/main" id="{2CF90A08-CEFB-48A3-8465-A7FBD089324C}"/>
                </a:ext>
              </a:extLst>
            </p:cNvPr>
            <p:cNvSpPr/>
            <p:nvPr/>
          </p:nvSpPr>
          <p:spPr>
            <a:xfrm rot="16200000">
              <a:off x="10330233" y="5098874"/>
              <a:ext cx="144017" cy="3429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a:extLst>
                <a:ext uri="{FF2B5EF4-FFF2-40B4-BE49-F238E27FC236}">
                  <a16:creationId xmlns:a16="http://schemas.microsoft.com/office/drawing/2014/main" id="{8F82E873-84DE-43C6-A63E-5EA28F74C575}"/>
                </a:ext>
              </a:extLst>
            </p:cNvPr>
            <p:cNvSpPr/>
            <p:nvPr/>
          </p:nvSpPr>
          <p:spPr>
            <a:xfrm rot="10800000">
              <a:off x="12037688" y="0"/>
              <a:ext cx="136970" cy="6885384"/>
            </a:xfrm>
            <a:prstGeom prst="rect">
              <a:avLst/>
            </a:prstGeom>
            <a:solidFill>
              <a:srgbClr val="2C5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Picture 2" descr="C:\Users\Hp Pro\Desktop\LOGO MTRO MARCO.png">
              <a:extLst>
                <a:ext uri="{FF2B5EF4-FFF2-40B4-BE49-F238E27FC236}">
                  <a16:creationId xmlns:a16="http://schemas.microsoft.com/office/drawing/2014/main" id="{5D4C5864-5FDA-4797-9E94-EA49A8D1295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5301208"/>
              <a:ext cx="682403" cy="682403"/>
            </a:xfrm>
            <a:prstGeom prst="rect">
              <a:avLst/>
            </a:prstGeom>
            <a:noFill/>
            <a:extLst>
              <a:ext uri="{909E8E84-426E-40DD-AFC4-6F175D3DCCD1}">
                <a14:hiddenFill xmlns:a14="http://schemas.microsoft.com/office/drawing/2010/main">
                  <a:solidFill>
                    <a:srgbClr val="FFFFFF"/>
                  </a:solidFill>
                </a14:hiddenFill>
              </a:ext>
            </a:extLst>
          </p:spPr>
        </p:pic>
      </p:grpSp>
      <p:pic>
        <p:nvPicPr>
          <p:cNvPr id="3" name="Picture 2">
            <a:extLst>
              <a:ext uri="{FF2B5EF4-FFF2-40B4-BE49-F238E27FC236}">
                <a16:creationId xmlns:a16="http://schemas.microsoft.com/office/drawing/2014/main" id="{95642073-B9BD-4943-8B9E-C0026BA509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01365" y="1607233"/>
            <a:ext cx="10014310" cy="3643533"/>
          </a:xfrm>
          <a:prstGeom prst="rect">
            <a:avLst/>
          </a:prstGeom>
        </p:spPr>
      </p:pic>
    </p:spTree>
    <p:extLst>
      <p:ext uri="{BB962C8B-B14F-4D97-AF65-F5344CB8AC3E}">
        <p14:creationId xmlns:p14="http://schemas.microsoft.com/office/powerpoint/2010/main" val="7336568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TM03457475[[fn=Frame]]</Template>
  <TotalTime>1099</TotalTime>
  <Words>2246</Words>
  <Application>Microsoft Office PowerPoint</Application>
  <PresentationFormat>Widescreen</PresentationFormat>
  <Paragraphs>227</Paragraphs>
  <Slides>42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AvenirNext LT Pro Regular</vt:lpstr>
      <vt:lpstr>Calibri</vt:lpstr>
      <vt:lpstr>Calibri Light</vt:lpstr>
      <vt:lpstr>Coming Soon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INGENIERIA DE SOFTWARE</dc:title>
  <dc:creator>Marcos Hernandez Fragoso</dc:creator>
  <cp:lastModifiedBy>Marcos Hernandez</cp:lastModifiedBy>
  <cp:revision>46</cp:revision>
  <dcterms:created xsi:type="dcterms:W3CDTF">2018-08-08T17:02:02Z</dcterms:created>
  <dcterms:modified xsi:type="dcterms:W3CDTF">2019-09-30T19:32:10Z</dcterms:modified>
</cp:coreProperties>
</file>