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8" r:id="rId1"/>
  </p:sldMasterIdLst>
  <p:sldIdLst>
    <p:sldId id="296" r:id="rId2"/>
    <p:sldId id="300" r:id="rId3"/>
    <p:sldId id="297" r:id="rId4"/>
    <p:sldId id="298" r:id="rId5"/>
    <p:sldId id="256" r:id="rId6"/>
    <p:sldId id="258" r:id="rId7"/>
    <p:sldId id="259" r:id="rId8"/>
    <p:sldId id="260" r:id="rId9"/>
    <p:sldId id="285" r:id="rId10"/>
    <p:sldId id="261" r:id="rId11"/>
    <p:sldId id="263" r:id="rId12"/>
    <p:sldId id="264" r:id="rId13"/>
    <p:sldId id="265" r:id="rId14"/>
    <p:sldId id="266" r:id="rId15"/>
    <p:sldId id="288" r:id="rId16"/>
    <p:sldId id="289" r:id="rId17"/>
    <p:sldId id="281" r:id="rId18"/>
    <p:sldId id="267" r:id="rId19"/>
    <p:sldId id="268" r:id="rId20"/>
    <p:sldId id="291" r:id="rId21"/>
    <p:sldId id="294" r:id="rId22"/>
    <p:sldId id="282" r:id="rId23"/>
    <p:sldId id="270" r:id="rId24"/>
    <p:sldId id="272" r:id="rId25"/>
    <p:sldId id="286" r:id="rId26"/>
    <p:sldId id="295" r:id="rId27"/>
    <p:sldId id="292" r:id="rId28"/>
    <p:sldId id="293" r:id="rId29"/>
    <p:sldId id="275" r:id="rId30"/>
    <p:sldId id="274" r:id="rId31"/>
    <p:sldId id="273" r:id="rId32"/>
    <p:sldId id="276" r:id="rId33"/>
    <p:sldId id="283" r:id="rId34"/>
    <p:sldId id="284" r:id="rId35"/>
    <p:sldId id="277" r:id="rId36"/>
    <p:sldId id="278" r:id="rId37"/>
    <p:sldId id="279" r:id="rId38"/>
    <p:sldId id="299"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FBD"/>
    <a:srgbClr val="CCFFCC"/>
    <a:srgbClr val="ECF127"/>
    <a:srgbClr val="F4DF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05" autoAdjust="0"/>
  </p:normalViewPr>
  <p:slideViewPr>
    <p:cSldViewPr>
      <p:cViewPr varScale="1">
        <p:scale>
          <a:sx n="67" d="100"/>
          <a:sy n="67" d="100"/>
        </p:scale>
        <p:origin x="147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DD1E8-C375-443D-B031-C29C5CBABA16}"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s-MX"/>
        </a:p>
      </dgm:t>
    </dgm:pt>
    <dgm:pt modelId="{97D86016-C55C-4F43-A265-2CDA2542B6FA}">
      <dgm:prSet custT="1"/>
      <dgm:spPr/>
      <dgm:t>
        <a:bodyPr/>
        <a:lstStyle/>
        <a:p>
          <a:pPr rtl="0"/>
          <a:r>
            <a:rPr lang="es-MX" sz="1800" b="1" baseline="0" dirty="0" smtClean="0"/>
            <a:t>Se han implementando estrategias que implican la asociación entre empresas competidoras</a:t>
          </a:r>
          <a:endParaRPr lang="es-MX" sz="1800" b="1" dirty="0"/>
        </a:p>
      </dgm:t>
    </dgm:pt>
    <dgm:pt modelId="{8BF958D0-91A0-4AFE-8089-2B158870531D}" type="parTrans" cxnId="{64B52866-942D-4D87-AE7E-80AAF31D6ABB}">
      <dgm:prSet/>
      <dgm:spPr/>
      <dgm:t>
        <a:bodyPr/>
        <a:lstStyle/>
        <a:p>
          <a:endParaRPr lang="es-MX"/>
        </a:p>
      </dgm:t>
    </dgm:pt>
    <dgm:pt modelId="{BF7679CC-76E3-46A5-B0B2-5E58EBF6818E}" type="sibTrans" cxnId="{64B52866-942D-4D87-AE7E-80AAF31D6ABB}">
      <dgm:prSet/>
      <dgm:spPr/>
      <dgm:t>
        <a:bodyPr/>
        <a:lstStyle/>
        <a:p>
          <a:endParaRPr lang="es-MX"/>
        </a:p>
      </dgm:t>
    </dgm:pt>
    <dgm:pt modelId="{F49D2DAA-BFF1-4265-A3D9-DD52949A2EA3}">
      <dgm:prSet custT="1"/>
      <dgm:spPr/>
      <dgm:t>
        <a:bodyPr/>
        <a:lstStyle/>
        <a:p>
          <a:pPr rtl="0"/>
          <a:r>
            <a:rPr lang="es-MX" sz="1800" b="1" baseline="0" dirty="0" smtClean="0"/>
            <a:t>Cooperación entre empresas dentro y fuera del sector asegurador, fusiones, adquisiciones,</a:t>
          </a:r>
          <a:endParaRPr lang="es-MX" sz="1800" b="1" dirty="0"/>
        </a:p>
      </dgm:t>
    </dgm:pt>
    <dgm:pt modelId="{A064802A-45FA-41A8-943C-7D5663FD4895}" type="parTrans" cxnId="{7B8AB2B1-D6EC-4415-92DA-700BA127C59C}">
      <dgm:prSet/>
      <dgm:spPr/>
      <dgm:t>
        <a:bodyPr/>
        <a:lstStyle/>
        <a:p>
          <a:endParaRPr lang="es-MX"/>
        </a:p>
      </dgm:t>
    </dgm:pt>
    <dgm:pt modelId="{6EC63E7F-7BF6-4B49-804D-AA9B7FB81F2A}" type="sibTrans" cxnId="{7B8AB2B1-D6EC-4415-92DA-700BA127C59C}">
      <dgm:prSet/>
      <dgm:spPr/>
      <dgm:t>
        <a:bodyPr/>
        <a:lstStyle/>
        <a:p>
          <a:endParaRPr lang="es-MX"/>
        </a:p>
      </dgm:t>
    </dgm:pt>
    <dgm:pt modelId="{46DCC599-BA6E-4987-9234-4E093879B570}">
      <dgm:prSet custT="1"/>
      <dgm:spPr/>
      <dgm:t>
        <a:bodyPr/>
        <a:lstStyle/>
        <a:p>
          <a:pPr rtl="0"/>
          <a:r>
            <a:rPr lang="es-MX" sz="1800" b="1" baseline="0" dirty="0" smtClean="0"/>
            <a:t>Afiliaciones de algunas empresas a grupos financieros y la salida de otras del mercado</a:t>
          </a:r>
          <a:endParaRPr lang="es-MX" sz="1800" b="1" dirty="0"/>
        </a:p>
      </dgm:t>
    </dgm:pt>
    <dgm:pt modelId="{4FD08C50-C66F-448B-A60F-C87F204BF4D6}" type="parTrans" cxnId="{F0A2EF8A-F198-4178-ACD4-F4CE846F05D2}">
      <dgm:prSet/>
      <dgm:spPr/>
      <dgm:t>
        <a:bodyPr/>
        <a:lstStyle/>
        <a:p>
          <a:endParaRPr lang="es-MX"/>
        </a:p>
      </dgm:t>
    </dgm:pt>
    <dgm:pt modelId="{C313C241-1AEF-4991-B84C-930B74A443CB}" type="sibTrans" cxnId="{F0A2EF8A-F198-4178-ACD4-F4CE846F05D2}">
      <dgm:prSet/>
      <dgm:spPr/>
      <dgm:t>
        <a:bodyPr/>
        <a:lstStyle/>
        <a:p>
          <a:endParaRPr lang="es-MX"/>
        </a:p>
      </dgm:t>
    </dgm:pt>
    <dgm:pt modelId="{D8C7847B-CE77-483B-A9A0-53D3B909C52C}" type="pres">
      <dgm:prSet presAssocID="{4DCDD1E8-C375-443D-B031-C29C5CBABA16}" presName="Name0" presStyleCnt="0">
        <dgm:presLayoutVars>
          <dgm:chMax val="7"/>
          <dgm:chPref val="7"/>
          <dgm:dir/>
          <dgm:animLvl val="lvl"/>
        </dgm:presLayoutVars>
      </dgm:prSet>
      <dgm:spPr/>
      <dgm:t>
        <a:bodyPr/>
        <a:lstStyle/>
        <a:p>
          <a:endParaRPr lang="es-MX"/>
        </a:p>
      </dgm:t>
    </dgm:pt>
    <dgm:pt modelId="{1EA89348-6391-4130-A85A-23B20B3855F4}" type="pres">
      <dgm:prSet presAssocID="{97D86016-C55C-4F43-A265-2CDA2542B6FA}" presName="Accent1" presStyleCnt="0"/>
      <dgm:spPr/>
    </dgm:pt>
    <dgm:pt modelId="{6A745BCE-0084-4A6D-BBED-FAF868D3F617}" type="pres">
      <dgm:prSet presAssocID="{97D86016-C55C-4F43-A265-2CDA2542B6FA}" presName="Accent" presStyleLbl="node1" presStyleIdx="0" presStyleCnt="3" custScaleX="141536"/>
      <dgm:spPr>
        <a:solidFill>
          <a:srgbClr val="FFC000"/>
        </a:solidFill>
      </dgm:spPr>
    </dgm:pt>
    <dgm:pt modelId="{441D7E39-1202-4953-BA7B-3D8307C27D07}" type="pres">
      <dgm:prSet presAssocID="{97D86016-C55C-4F43-A265-2CDA2542B6FA}" presName="Parent1" presStyleLbl="revTx" presStyleIdx="0" presStyleCnt="3" custScaleX="155877" custScaleY="135602">
        <dgm:presLayoutVars>
          <dgm:chMax val="1"/>
          <dgm:chPref val="1"/>
          <dgm:bulletEnabled val="1"/>
        </dgm:presLayoutVars>
      </dgm:prSet>
      <dgm:spPr/>
      <dgm:t>
        <a:bodyPr/>
        <a:lstStyle/>
        <a:p>
          <a:endParaRPr lang="es-MX"/>
        </a:p>
      </dgm:t>
    </dgm:pt>
    <dgm:pt modelId="{17DFE791-6F87-4317-8192-12458352B5B6}" type="pres">
      <dgm:prSet presAssocID="{F49D2DAA-BFF1-4265-A3D9-DD52949A2EA3}" presName="Accent2" presStyleCnt="0"/>
      <dgm:spPr/>
    </dgm:pt>
    <dgm:pt modelId="{57EB0E0C-D60B-4C48-B0B5-F0736EB84E13}" type="pres">
      <dgm:prSet presAssocID="{F49D2DAA-BFF1-4265-A3D9-DD52949A2EA3}" presName="Accent" presStyleLbl="node1" presStyleIdx="1" presStyleCnt="3" custScaleX="145376"/>
      <dgm:spPr>
        <a:solidFill>
          <a:srgbClr val="FFC000"/>
        </a:solidFill>
      </dgm:spPr>
    </dgm:pt>
    <dgm:pt modelId="{6CB2BB70-1AD1-47FD-AA8F-6ABEEDB9B4AC}" type="pres">
      <dgm:prSet presAssocID="{F49D2DAA-BFF1-4265-A3D9-DD52949A2EA3}" presName="Parent2" presStyleLbl="revTx" presStyleIdx="1" presStyleCnt="3" custScaleX="138570">
        <dgm:presLayoutVars>
          <dgm:chMax val="1"/>
          <dgm:chPref val="1"/>
          <dgm:bulletEnabled val="1"/>
        </dgm:presLayoutVars>
      </dgm:prSet>
      <dgm:spPr/>
      <dgm:t>
        <a:bodyPr/>
        <a:lstStyle/>
        <a:p>
          <a:endParaRPr lang="es-MX"/>
        </a:p>
      </dgm:t>
    </dgm:pt>
    <dgm:pt modelId="{8A84E2A8-4032-4779-9B3C-867DE8BB785E}" type="pres">
      <dgm:prSet presAssocID="{46DCC599-BA6E-4987-9234-4E093879B570}" presName="Accent3" presStyleCnt="0"/>
      <dgm:spPr/>
    </dgm:pt>
    <dgm:pt modelId="{DCB2111E-2870-413D-940B-A5D5642DB3E3}" type="pres">
      <dgm:prSet presAssocID="{46DCC599-BA6E-4987-9234-4E093879B570}" presName="Accent" presStyleLbl="node1" presStyleIdx="2" presStyleCnt="3" custScaleX="146711"/>
      <dgm:spPr>
        <a:solidFill>
          <a:srgbClr val="FFC000"/>
        </a:solidFill>
      </dgm:spPr>
    </dgm:pt>
    <dgm:pt modelId="{68551A50-A8D2-4F9F-B720-7AA2355DA171}" type="pres">
      <dgm:prSet presAssocID="{46DCC599-BA6E-4987-9234-4E093879B570}" presName="Parent3" presStyleLbl="revTx" presStyleIdx="2" presStyleCnt="3" custScaleX="118962">
        <dgm:presLayoutVars>
          <dgm:chMax val="1"/>
          <dgm:chPref val="1"/>
          <dgm:bulletEnabled val="1"/>
        </dgm:presLayoutVars>
      </dgm:prSet>
      <dgm:spPr/>
      <dgm:t>
        <a:bodyPr/>
        <a:lstStyle/>
        <a:p>
          <a:endParaRPr lang="es-MX"/>
        </a:p>
      </dgm:t>
    </dgm:pt>
  </dgm:ptLst>
  <dgm:cxnLst>
    <dgm:cxn modelId="{5E75FABF-4C50-4615-99F3-99A4F8D99666}" type="presOf" srcId="{97D86016-C55C-4F43-A265-2CDA2542B6FA}" destId="{441D7E39-1202-4953-BA7B-3D8307C27D07}" srcOrd="0" destOrd="0" presId="urn:microsoft.com/office/officeart/2009/layout/CircleArrowProcess"/>
    <dgm:cxn modelId="{7B8AB2B1-D6EC-4415-92DA-700BA127C59C}" srcId="{4DCDD1E8-C375-443D-B031-C29C5CBABA16}" destId="{F49D2DAA-BFF1-4265-A3D9-DD52949A2EA3}" srcOrd="1" destOrd="0" parTransId="{A064802A-45FA-41A8-943C-7D5663FD4895}" sibTransId="{6EC63E7F-7BF6-4B49-804D-AA9B7FB81F2A}"/>
    <dgm:cxn modelId="{64B52866-942D-4D87-AE7E-80AAF31D6ABB}" srcId="{4DCDD1E8-C375-443D-B031-C29C5CBABA16}" destId="{97D86016-C55C-4F43-A265-2CDA2542B6FA}" srcOrd="0" destOrd="0" parTransId="{8BF958D0-91A0-4AFE-8089-2B158870531D}" sibTransId="{BF7679CC-76E3-46A5-B0B2-5E58EBF6818E}"/>
    <dgm:cxn modelId="{D1473EE7-9DFD-457B-880D-6BA1FD530888}" type="presOf" srcId="{F49D2DAA-BFF1-4265-A3D9-DD52949A2EA3}" destId="{6CB2BB70-1AD1-47FD-AA8F-6ABEEDB9B4AC}" srcOrd="0" destOrd="0" presId="urn:microsoft.com/office/officeart/2009/layout/CircleArrowProcess"/>
    <dgm:cxn modelId="{F0A2EF8A-F198-4178-ACD4-F4CE846F05D2}" srcId="{4DCDD1E8-C375-443D-B031-C29C5CBABA16}" destId="{46DCC599-BA6E-4987-9234-4E093879B570}" srcOrd="2" destOrd="0" parTransId="{4FD08C50-C66F-448B-A60F-C87F204BF4D6}" sibTransId="{C313C241-1AEF-4991-B84C-930B74A443CB}"/>
    <dgm:cxn modelId="{135E7248-1BCB-425F-B2B4-7965BA94AE90}" type="presOf" srcId="{46DCC599-BA6E-4987-9234-4E093879B570}" destId="{68551A50-A8D2-4F9F-B720-7AA2355DA171}" srcOrd="0" destOrd="0" presId="urn:microsoft.com/office/officeart/2009/layout/CircleArrowProcess"/>
    <dgm:cxn modelId="{75EEBB7E-0F63-41AF-94C9-E04CB1C1EB23}" type="presOf" srcId="{4DCDD1E8-C375-443D-B031-C29C5CBABA16}" destId="{D8C7847B-CE77-483B-A9A0-53D3B909C52C}" srcOrd="0" destOrd="0" presId="urn:microsoft.com/office/officeart/2009/layout/CircleArrowProcess"/>
    <dgm:cxn modelId="{5DBB2AA8-E9E9-4F48-A1F6-6FC2196CD93E}" type="presParOf" srcId="{D8C7847B-CE77-483B-A9A0-53D3B909C52C}" destId="{1EA89348-6391-4130-A85A-23B20B3855F4}" srcOrd="0" destOrd="0" presId="urn:microsoft.com/office/officeart/2009/layout/CircleArrowProcess"/>
    <dgm:cxn modelId="{1A0728C5-82D0-45E0-8CBA-1961955B4D0C}" type="presParOf" srcId="{1EA89348-6391-4130-A85A-23B20B3855F4}" destId="{6A745BCE-0084-4A6D-BBED-FAF868D3F617}" srcOrd="0" destOrd="0" presId="urn:microsoft.com/office/officeart/2009/layout/CircleArrowProcess"/>
    <dgm:cxn modelId="{C3829F98-E7B6-46DD-9FC9-5C471BA424B3}" type="presParOf" srcId="{D8C7847B-CE77-483B-A9A0-53D3B909C52C}" destId="{441D7E39-1202-4953-BA7B-3D8307C27D07}" srcOrd="1" destOrd="0" presId="urn:microsoft.com/office/officeart/2009/layout/CircleArrowProcess"/>
    <dgm:cxn modelId="{6B986640-30DE-4438-8B42-BAE5CA4C7EC8}" type="presParOf" srcId="{D8C7847B-CE77-483B-A9A0-53D3B909C52C}" destId="{17DFE791-6F87-4317-8192-12458352B5B6}" srcOrd="2" destOrd="0" presId="urn:microsoft.com/office/officeart/2009/layout/CircleArrowProcess"/>
    <dgm:cxn modelId="{969DBFDB-2D55-4018-B514-E3FDE2376EA5}" type="presParOf" srcId="{17DFE791-6F87-4317-8192-12458352B5B6}" destId="{57EB0E0C-D60B-4C48-B0B5-F0736EB84E13}" srcOrd="0" destOrd="0" presId="urn:microsoft.com/office/officeart/2009/layout/CircleArrowProcess"/>
    <dgm:cxn modelId="{9E42EF58-92D8-4919-AE71-8FA42A8222C3}" type="presParOf" srcId="{D8C7847B-CE77-483B-A9A0-53D3B909C52C}" destId="{6CB2BB70-1AD1-47FD-AA8F-6ABEEDB9B4AC}" srcOrd="3" destOrd="0" presId="urn:microsoft.com/office/officeart/2009/layout/CircleArrowProcess"/>
    <dgm:cxn modelId="{85F30101-5EDB-4567-9278-377DD140E743}" type="presParOf" srcId="{D8C7847B-CE77-483B-A9A0-53D3B909C52C}" destId="{8A84E2A8-4032-4779-9B3C-867DE8BB785E}" srcOrd="4" destOrd="0" presId="urn:microsoft.com/office/officeart/2009/layout/CircleArrowProcess"/>
    <dgm:cxn modelId="{AA549A6C-5468-4216-84BB-6AE757A1CC17}" type="presParOf" srcId="{8A84E2A8-4032-4779-9B3C-867DE8BB785E}" destId="{DCB2111E-2870-413D-940B-A5D5642DB3E3}" srcOrd="0" destOrd="0" presId="urn:microsoft.com/office/officeart/2009/layout/CircleArrowProcess"/>
    <dgm:cxn modelId="{CBC93B35-B7AE-45D9-9936-706D22B698AA}" type="presParOf" srcId="{D8C7847B-CE77-483B-A9A0-53D3B909C52C}" destId="{68551A50-A8D2-4F9F-B720-7AA2355DA171}"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25178D-A386-4CDE-A6F9-45F2C5303B13}"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es-MX"/>
        </a:p>
      </dgm:t>
    </dgm:pt>
    <dgm:pt modelId="{8B697EEE-592D-4BDA-94EF-45782D79C7E5}">
      <dgm:prSet custT="1"/>
      <dgm:spPr>
        <a:solidFill>
          <a:srgbClr val="CCFFCC"/>
        </a:solidFill>
      </dgm:spPr>
      <dgm:t>
        <a:bodyPr/>
        <a:lstStyle/>
        <a:p>
          <a:pPr rtl="0"/>
          <a:r>
            <a:rPr lang="es-MX" sz="2000" baseline="0" dirty="0" smtClean="0">
              <a:solidFill>
                <a:schemeClr val="tx1"/>
              </a:solidFill>
            </a:rPr>
            <a:t>Las tiendas de autoservicios para distribución de seguros se favorecen con el canal de distribución de seguros mediante oficinas propias, </a:t>
          </a:r>
          <a:endParaRPr lang="es-MX" sz="2000" dirty="0">
            <a:solidFill>
              <a:schemeClr val="tx1"/>
            </a:solidFill>
          </a:endParaRPr>
        </a:p>
      </dgm:t>
    </dgm:pt>
    <dgm:pt modelId="{52A1A6A7-E8BE-420A-911D-8769F95512C9}" type="parTrans" cxnId="{66232A6E-71A1-4BFF-AFF2-29A70C922E11}">
      <dgm:prSet/>
      <dgm:spPr/>
      <dgm:t>
        <a:bodyPr/>
        <a:lstStyle/>
        <a:p>
          <a:endParaRPr lang="es-MX"/>
        </a:p>
      </dgm:t>
    </dgm:pt>
    <dgm:pt modelId="{8A6A4B2A-230A-4024-977A-101FABE388D2}" type="sibTrans" cxnId="{66232A6E-71A1-4BFF-AFF2-29A70C922E11}">
      <dgm:prSet/>
      <dgm:spPr/>
      <dgm:t>
        <a:bodyPr/>
        <a:lstStyle/>
        <a:p>
          <a:endParaRPr lang="es-MX"/>
        </a:p>
      </dgm:t>
    </dgm:pt>
    <dgm:pt modelId="{0801E1AE-A176-4CD4-B007-E8CC3A6EF77D}">
      <dgm:prSet custT="1"/>
      <dgm:spPr>
        <a:solidFill>
          <a:srgbClr val="ECF127"/>
        </a:solidFill>
      </dgm:spPr>
      <dgm:t>
        <a:bodyPr/>
        <a:lstStyle/>
        <a:p>
          <a:pPr rtl="0"/>
          <a:r>
            <a:rPr lang="es-MX" sz="2000" baseline="0" dirty="0" smtClean="0">
              <a:solidFill>
                <a:schemeClr val="tx1"/>
              </a:solidFill>
            </a:rPr>
            <a:t>el canal de distribución de seguros por internet y las alianzas con bancos. </a:t>
          </a:r>
          <a:endParaRPr lang="es-MX" sz="2000" dirty="0">
            <a:solidFill>
              <a:schemeClr val="tx1"/>
            </a:solidFill>
          </a:endParaRPr>
        </a:p>
      </dgm:t>
    </dgm:pt>
    <dgm:pt modelId="{638F1821-6C50-4B3C-9041-A74CA6521E20}" type="parTrans" cxnId="{B8C8AF63-7201-4119-8438-4B00FF7F6865}">
      <dgm:prSet/>
      <dgm:spPr/>
      <dgm:t>
        <a:bodyPr/>
        <a:lstStyle/>
        <a:p>
          <a:endParaRPr lang="es-MX"/>
        </a:p>
      </dgm:t>
    </dgm:pt>
    <dgm:pt modelId="{DAAC1E91-D947-40D8-8E93-9811C4BBE671}" type="sibTrans" cxnId="{B8C8AF63-7201-4119-8438-4B00FF7F6865}">
      <dgm:prSet/>
      <dgm:spPr/>
      <dgm:t>
        <a:bodyPr/>
        <a:lstStyle/>
        <a:p>
          <a:endParaRPr lang="es-MX"/>
        </a:p>
      </dgm:t>
    </dgm:pt>
    <dgm:pt modelId="{ED518806-CFC6-44AA-86ED-D75FF520776B}">
      <dgm:prSet custT="1"/>
      <dgm:spPr>
        <a:solidFill>
          <a:srgbClr val="F4DFC8"/>
        </a:solidFill>
      </dgm:spPr>
      <dgm:t>
        <a:bodyPr/>
        <a:lstStyle/>
        <a:p>
          <a:pPr rtl="0"/>
          <a:r>
            <a:rPr lang="es-MX" sz="2000" baseline="0" dirty="0" smtClean="0">
              <a:solidFill>
                <a:schemeClr val="tx1"/>
              </a:solidFill>
            </a:rPr>
            <a:t>Las agencias de viajes para distribución de seguros, dependen de manera importante de las alianzas bancarias, las alianzas con universidades públicas y privadas para distribución de seguros, muestran una dependencia importante con los canales de distribución bancaria, vía telefónica y canal de tiendas de autoservicios</a:t>
          </a:r>
          <a:r>
            <a:rPr lang="es-MX" sz="1500" baseline="0" dirty="0" smtClean="0"/>
            <a:t>.</a:t>
          </a:r>
          <a:endParaRPr lang="es-MX" sz="1500" dirty="0"/>
        </a:p>
      </dgm:t>
    </dgm:pt>
    <dgm:pt modelId="{9670417F-6B41-48B7-9632-F9B61A6B4350}" type="parTrans" cxnId="{BA7AAF42-D798-4B1D-851B-F2817146785B}">
      <dgm:prSet/>
      <dgm:spPr/>
      <dgm:t>
        <a:bodyPr/>
        <a:lstStyle/>
        <a:p>
          <a:endParaRPr lang="es-MX"/>
        </a:p>
      </dgm:t>
    </dgm:pt>
    <dgm:pt modelId="{9F905E21-0253-41BF-A844-A1266B9DECC7}" type="sibTrans" cxnId="{BA7AAF42-D798-4B1D-851B-F2817146785B}">
      <dgm:prSet/>
      <dgm:spPr/>
      <dgm:t>
        <a:bodyPr/>
        <a:lstStyle/>
        <a:p>
          <a:endParaRPr lang="es-MX"/>
        </a:p>
      </dgm:t>
    </dgm:pt>
    <dgm:pt modelId="{5A3113CA-2DFE-4862-B931-6AD5CF8A2FB6}" type="pres">
      <dgm:prSet presAssocID="{2025178D-A386-4CDE-A6F9-45F2C5303B13}" presName="diagram" presStyleCnt="0">
        <dgm:presLayoutVars>
          <dgm:dir/>
          <dgm:resizeHandles val="exact"/>
        </dgm:presLayoutVars>
      </dgm:prSet>
      <dgm:spPr/>
      <dgm:t>
        <a:bodyPr/>
        <a:lstStyle/>
        <a:p>
          <a:endParaRPr lang="es-MX"/>
        </a:p>
      </dgm:t>
    </dgm:pt>
    <dgm:pt modelId="{37AABCC4-DD8A-4FF8-A2FE-CBBB8975BDD4}" type="pres">
      <dgm:prSet presAssocID="{8B697EEE-592D-4BDA-94EF-45782D79C7E5}" presName="node" presStyleLbl="node1" presStyleIdx="0" presStyleCnt="3">
        <dgm:presLayoutVars>
          <dgm:bulletEnabled val="1"/>
        </dgm:presLayoutVars>
      </dgm:prSet>
      <dgm:spPr/>
      <dgm:t>
        <a:bodyPr/>
        <a:lstStyle/>
        <a:p>
          <a:endParaRPr lang="es-MX"/>
        </a:p>
      </dgm:t>
    </dgm:pt>
    <dgm:pt modelId="{91C81BF9-E09B-42B3-9BD0-59D47D72567A}" type="pres">
      <dgm:prSet presAssocID="{8A6A4B2A-230A-4024-977A-101FABE388D2}" presName="sibTrans" presStyleLbl="sibTrans2D1" presStyleIdx="0" presStyleCnt="2"/>
      <dgm:spPr/>
      <dgm:t>
        <a:bodyPr/>
        <a:lstStyle/>
        <a:p>
          <a:endParaRPr lang="es-MX"/>
        </a:p>
      </dgm:t>
    </dgm:pt>
    <dgm:pt modelId="{75B36F50-DFEC-456A-91B9-46CA842C2689}" type="pres">
      <dgm:prSet presAssocID="{8A6A4B2A-230A-4024-977A-101FABE388D2}" presName="connectorText" presStyleLbl="sibTrans2D1" presStyleIdx="0" presStyleCnt="2"/>
      <dgm:spPr/>
      <dgm:t>
        <a:bodyPr/>
        <a:lstStyle/>
        <a:p>
          <a:endParaRPr lang="es-MX"/>
        </a:p>
      </dgm:t>
    </dgm:pt>
    <dgm:pt modelId="{FC84BDB1-29BD-4D56-BA6A-B0E4FAEB2186}" type="pres">
      <dgm:prSet presAssocID="{0801E1AE-A176-4CD4-B007-E8CC3A6EF77D}" presName="node" presStyleLbl="node1" presStyleIdx="1" presStyleCnt="3">
        <dgm:presLayoutVars>
          <dgm:bulletEnabled val="1"/>
        </dgm:presLayoutVars>
      </dgm:prSet>
      <dgm:spPr/>
      <dgm:t>
        <a:bodyPr/>
        <a:lstStyle/>
        <a:p>
          <a:endParaRPr lang="es-MX"/>
        </a:p>
      </dgm:t>
    </dgm:pt>
    <dgm:pt modelId="{31FA8084-E5DE-4DF4-B45F-80FE2818D027}" type="pres">
      <dgm:prSet presAssocID="{DAAC1E91-D947-40D8-8E93-9811C4BBE671}" presName="sibTrans" presStyleLbl="sibTrans2D1" presStyleIdx="1" presStyleCnt="2"/>
      <dgm:spPr/>
      <dgm:t>
        <a:bodyPr/>
        <a:lstStyle/>
        <a:p>
          <a:endParaRPr lang="es-MX"/>
        </a:p>
      </dgm:t>
    </dgm:pt>
    <dgm:pt modelId="{450929F7-73B7-4442-8562-56EE362700A9}" type="pres">
      <dgm:prSet presAssocID="{DAAC1E91-D947-40D8-8E93-9811C4BBE671}" presName="connectorText" presStyleLbl="sibTrans2D1" presStyleIdx="1" presStyleCnt="2"/>
      <dgm:spPr/>
      <dgm:t>
        <a:bodyPr/>
        <a:lstStyle/>
        <a:p>
          <a:endParaRPr lang="es-MX"/>
        </a:p>
      </dgm:t>
    </dgm:pt>
    <dgm:pt modelId="{718F5980-27A5-4100-9476-D9280979A7D2}" type="pres">
      <dgm:prSet presAssocID="{ED518806-CFC6-44AA-86ED-D75FF520776B}" presName="node" presStyleLbl="node1" presStyleIdx="2" presStyleCnt="3" custScaleX="166882">
        <dgm:presLayoutVars>
          <dgm:bulletEnabled val="1"/>
        </dgm:presLayoutVars>
      </dgm:prSet>
      <dgm:spPr/>
      <dgm:t>
        <a:bodyPr/>
        <a:lstStyle/>
        <a:p>
          <a:endParaRPr lang="es-MX"/>
        </a:p>
      </dgm:t>
    </dgm:pt>
  </dgm:ptLst>
  <dgm:cxnLst>
    <dgm:cxn modelId="{BA7AAF42-D798-4B1D-851B-F2817146785B}" srcId="{2025178D-A386-4CDE-A6F9-45F2C5303B13}" destId="{ED518806-CFC6-44AA-86ED-D75FF520776B}" srcOrd="2" destOrd="0" parTransId="{9670417F-6B41-48B7-9632-F9B61A6B4350}" sibTransId="{9F905E21-0253-41BF-A844-A1266B9DECC7}"/>
    <dgm:cxn modelId="{1CA8259D-6AA3-4FB4-AB85-47B808AFEE4D}" type="presOf" srcId="{ED518806-CFC6-44AA-86ED-D75FF520776B}" destId="{718F5980-27A5-4100-9476-D9280979A7D2}" srcOrd="0" destOrd="0" presId="urn:microsoft.com/office/officeart/2005/8/layout/process5"/>
    <dgm:cxn modelId="{08C00C44-C3F7-4BB3-A678-D1C6493EBC4A}" type="presOf" srcId="{2025178D-A386-4CDE-A6F9-45F2C5303B13}" destId="{5A3113CA-2DFE-4862-B931-6AD5CF8A2FB6}" srcOrd="0" destOrd="0" presId="urn:microsoft.com/office/officeart/2005/8/layout/process5"/>
    <dgm:cxn modelId="{B8C8AF63-7201-4119-8438-4B00FF7F6865}" srcId="{2025178D-A386-4CDE-A6F9-45F2C5303B13}" destId="{0801E1AE-A176-4CD4-B007-E8CC3A6EF77D}" srcOrd="1" destOrd="0" parTransId="{638F1821-6C50-4B3C-9041-A74CA6521E20}" sibTransId="{DAAC1E91-D947-40D8-8E93-9811C4BBE671}"/>
    <dgm:cxn modelId="{D9A4971E-11D5-4BEB-992B-DE59FE6F027C}" type="presOf" srcId="{DAAC1E91-D947-40D8-8E93-9811C4BBE671}" destId="{450929F7-73B7-4442-8562-56EE362700A9}" srcOrd="1" destOrd="0" presId="urn:microsoft.com/office/officeart/2005/8/layout/process5"/>
    <dgm:cxn modelId="{EA06273F-58FD-41E7-A865-02F2A5E69519}" type="presOf" srcId="{8B697EEE-592D-4BDA-94EF-45782D79C7E5}" destId="{37AABCC4-DD8A-4FF8-A2FE-CBBB8975BDD4}" srcOrd="0" destOrd="0" presId="urn:microsoft.com/office/officeart/2005/8/layout/process5"/>
    <dgm:cxn modelId="{ED63467C-DF68-4522-9575-D3A722BBC1F1}" type="presOf" srcId="{0801E1AE-A176-4CD4-B007-E8CC3A6EF77D}" destId="{FC84BDB1-29BD-4D56-BA6A-B0E4FAEB2186}" srcOrd="0" destOrd="0" presId="urn:microsoft.com/office/officeart/2005/8/layout/process5"/>
    <dgm:cxn modelId="{E99C1C51-5722-4E2C-95B2-6B5412979B3E}" type="presOf" srcId="{DAAC1E91-D947-40D8-8E93-9811C4BBE671}" destId="{31FA8084-E5DE-4DF4-B45F-80FE2818D027}" srcOrd="0" destOrd="0" presId="urn:microsoft.com/office/officeart/2005/8/layout/process5"/>
    <dgm:cxn modelId="{877C777D-B45E-419D-9D43-66D5A99E4FD5}" type="presOf" srcId="{8A6A4B2A-230A-4024-977A-101FABE388D2}" destId="{91C81BF9-E09B-42B3-9BD0-59D47D72567A}" srcOrd="0" destOrd="0" presId="urn:microsoft.com/office/officeart/2005/8/layout/process5"/>
    <dgm:cxn modelId="{471C2F72-149A-4FCE-A3D8-F5C25451CB8E}" type="presOf" srcId="{8A6A4B2A-230A-4024-977A-101FABE388D2}" destId="{75B36F50-DFEC-456A-91B9-46CA842C2689}" srcOrd="1" destOrd="0" presId="urn:microsoft.com/office/officeart/2005/8/layout/process5"/>
    <dgm:cxn modelId="{66232A6E-71A1-4BFF-AFF2-29A70C922E11}" srcId="{2025178D-A386-4CDE-A6F9-45F2C5303B13}" destId="{8B697EEE-592D-4BDA-94EF-45782D79C7E5}" srcOrd="0" destOrd="0" parTransId="{52A1A6A7-E8BE-420A-911D-8769F95512C9}" sibTransId="{8A6A4B2A-230A-4024-977A-101FABE388D2}"/>
    <dgm:cxn modelId="{374D99DF-CD9F-4060-A5A9-CAAEBDA2CDAA}" type="presParOf" srcId="{5A3113CA-2DFE-4862-B931-6AD5CF8A2FB6}" destId="{37AABCC4-DD8A-4FF8-A2FE-CBBB8975BDD4}" srcOrd="0" destOrd="0" presId="urn:microsoft.com/office/officeart/2005/8/layout/process5"/>
    <dgm:cxn modelId="{C62034E3-0534-424B-96FB-6EFED4E1834F}" type="presParOf" srcId="{5A3113CA-2DFE-4862-B931-6AD5CF8A2FB6}" destId="{91C81BF9-E09B-42B3-9BD0-59D47D72567A}" srcOrd="1" destOrd="0" presId="urn:microsoft.com/office/officeart/2005/8/layout/process5"/>
    <dgm:cxn modelId="{F27AA392-DD38-4DC9-B00C-ADC056423E5C}" type="presParOf" srcId="{91C81BF9-E09B-42B3-9BD0-59D47D72567A}" destId="{75B36F50-DFEC-456A-91B9-46CA842C2689}" srcOrd="0" destOrd="0" presId="urn:microsoft.com/office/officeart/2005/8/layout/process5"/>
    <dgm:cxn modelId="{591D21F9-9837-43E8-9451-C29A7B5F320E}" type="presParOf" srcId="{5A3113CA-2DFE-4862-B931-6AD5CF8A2FB6}" destId="{FC84BDB1-29BD-4D56-BA6A-B0E4FAEB2186}" srcOrd="2" destOrd="0" presId="urn:microsoft.com/office/officeart/2005/8/layout/process5"/>
    <dgm:cxn modelId="{A7C01240-ACF2-4C43-8D37-5487CEF17BC8}" type="presParOf" srcId="{5A3113CA-2DFE-4862-B931-6AD5CF8A2FB6}" destId="{31FA8084-E5DE-4DF4-B45F-80FE2818D027}" srcOrd="3" destOrd="0" presId="urn:microsoft.com/office/officeart/2005/8/layout/process5"/>
    <dgm:cxn modelId="{CDCF5037-80D9-44F3-80D0-D7720C0FE0E0}" type="presParOf" srcId="{31FA8084-E5DE-4DF4-B45F-80FE2818D027}" destId="{450929F7-73B7-4442-8562-56EE362700A9}" srcOrd="0" destOrd="0" presId="urn:microsoft.com/office/officeart/2005/8/layout/process5"/>
    <dgm:cxn modelId="{6B273421-C528-4821-BF3C-818D9A05C1AD}" type="presParOf" srcId="{5A3113CA-2DFE-4862-B931-6AD5CF8A2FB6}" destId="{718F5980-27A5-4100-9476-D9280979A7D2}" srcOrd="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32E4EA3-BF82-4838-922D-EA43265BA058}"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s-MX"/>
        </a:p>
      </dgm:t>
    </dgm:pt>
    <dgm:pt modelId="{56926A91-AC5D-4787-B183-99EFA3FBBFD2}">
      <dgm:prSet custT="1"/>
      <dgm:spPr>
        <a:solidFill>
          <a:srgbClr val="FFFF00"/>
        </a:solidFill>
      </dgm:spPr>
      <dgm:t>
        <a:bodyPr/>
        <a:lstStyle/>
        <a:p>
          <a:pPr rtl="0"/>
          <a:r>
            <a:rPr lang="es-MX" sz="1600" b="1" baseline="0" dirty="0" smtClean="0">
              <a:solidFill>
                <a:schemeClr val="tx1"/>
              </a:solidFill>
            </a:rPr>
            <a:t>La aplicación de medios electrónicos incide en el mejor desempeño empresarial y en las nuevas formas de hacer negocio que permiten una mayor competitividad.</a:t>
          </a:r>
          <a:endParaRPr lang="es-MX" sz="1600" b="1" dirty="0">
            <a:solidFill>
              <a:schemeClr val="tx1"/>
            </a:solidFill>
          </a:endParaRPr>
        </a:p>
      </dgm:t>
    </dgm:pt>
    <dgm:pt modelId="{61FC88F0-B537-4110-B34E-32C69B4445A9}" type="parTrans" cxnId="{46FB5D03-FE13-427A-A81C-2C62D6162C6C}">
      <dgm:prSet/>
      <dgm:spPr/>
      <dgm:t>
        <a:bodyPr/>
        <a:lstStyle/>
        <a:p>
          <a:endParaRPr lang="es-MX"/>
        </a:p>
      </dgm:t>
    </dgm:pt>
    <dgm:pt modelId="{1A967AD3-3C74-4B4E-8D23-75618B1CD9F9}" type="sibTrans" cxnId="{46FB5D03-FE13-427A-A81C-2C62D6162C6C}">
      <dgm:prSet/>
      <dgm:spPr/>
      <dgm:t>
        <a:bodyPr/>
        <a:lstStyle/>
        <a:p>
          <a:endParaRPr lang="es-MX"/>
        </a:p>
      </dgm:t>
    </dgm:pt>
    <dgm:pt modelId="{FA3B47A0-0D9A-461D-BA12-1342116AF5EE}">
      <dgm:prSet custT="1"/>
      <dgm:spPr>
        <a:solidFill>
          <a:srgbClr val="CCFFCC"/>
        </a:solidFill>
      </dgm:spPr>
      <dgm:t>
        <a:bodyPr/>
        <a:lstStyle/>
        <a:p>
          <a:pPr rtl="0"/>
          <a:r>
            <a:rPr lang="es-MX" sz="1600" b="1" baseline="0" dirty="0" smtClean="0">
              <a:solidFill>
                <a:schemeClr val="tx1"/>
              </a:solidFill>
            </a:rPr>
            <a:t>El uso de TICS mediante el canal de distribución de internet es importante en la mayoría de las alianzas estratégicas en el sector asegurador en México. </a:t>
          </a:r>
          <a:endParaRPr lang="es-MX" sz="1600" b="1" dirty="0">
            <a:solidFill>
              <a:schemeClr val="tx1"/>
            </a:solidFill>
          </a:endParaRPr>
        </a:p>
      </dgm:t>
    </dgm:pt>
    <dgm:pt modelId="{F24E01B1-973A-4157-AC71-18030F64D951}" type="parTrans" cxnId="{E597BDA1-5F53-428F-BD59-EE8AB3D1D2B5}">
      <dgm:prSet/>
      <dgm:spPr/>
      <dgm:t>
        <a:bodyPr/>
        <a:lstStyle/>
        <a:p>
          <a:endParaRPr lang="es-MX"/>
        </a:p>
      </dgm:t>
    </dgm:pt>
    <dgm:pt modelId="{80D2515D-94C9-4573-B506-BA5E9A0F57C4}" type="sibTrans" cxnId="{E597BDA1-5F53-428F-BD59-EE8AB3D1D2B5}">
      <dgm:prSet/>
      <dgm:spPr/>
      <dgm:t>
        <a:bodyPr/>
        <a:lstStyle/>
        <a:p>
          <a:endParaRPr lang="es-MX"/>
        </a:p>
      </dgm:t>
    </dgm:pt>
    <dgm:pt modelId="{3989DED5-64A6-4BC0-8DFC-D7B8CAEE4BE0}" type="pres">
      <dgm:prSet presAssocID="{932E4EA3-BF82-4838-922D-EA43265BA058}" presName="CompostProcess" presStyleCnt="0">
        <dgm:presLayoutVars>
          <dgm:dir/>
          <dgm:resizeHandles val="exact"/>
        </dgm:presLayoutVars>
      </dgm:prSet>
      <dgm:spPr/>
      <dgm:t>
        <a:bodyPr/>
        <a:lstStyle/>
        <a:p>
          <a:endParaRPr lang="es-MX"/>
        </a:p>
      </dgm:t>
    </dgm:pt>
    <dgm:pt modelId="{AF3375F5-91F7-42D1-90CB-DEB2A9AFEB0B}" type="pres">
      <dgm:prSet presAssocID="{932E4EA3-BF82-4838-922D-EA43265BA058}" presName="arrow" presStyleLbl="bgShp" presStyleIdx="0" presStyleCnt="1"/>
      <dgm:spPr/>
    </dgm:pt>
    <dgm:pt modelId="{8DB514AD-CB7D-423E-A1FB-6ECACF2D867D}" type="pres">
      <dgm:prSet presAssocID="{932E4EA3-BF82-4838-922D-EA43265BA058}" presName="linearProcess" presStyleCnt="0"/>
      <dgm:spPr/>
    </dgm:pt>
    <dgm:pt modelId="{3B1C0986-113B-4347-B07A-E6096220345C}" type="pres">
      <dgm:prSet presAssocID="{56926A91-AC5D-4787-B183-99EFA3FBBFD2}" presName="textNode" presStyleLbl="node1" presStyleIdx="0" presStyleCnt="2">
        <dgm:presLayoutVars>
          <dgm:bulletEnabled val="1"/>
        </dgm:presLayoutVars>
      </dgm:prSet>
      <dgm:spPr/>
      <dgm:t>
        <a:bodyPr/>
        <a:lstStyle/>
        <a:p>
          <a:endParaRPr lang="es-MX"/>
        </a:p>
      </dgm:t>
    </dgm:pt>
    <dgm:pt modelId="{CDE0F3FF-806C-4328-A5B8-0BC36851A041}" type="pres">
      <dgm:prSet presAssocID="{1A967AD3-3C74-4B4E-8D23-75618B1CD9F9}" presName="sibTrans" presStyleCnt="0"/>
      <dgm:spPr/>
    </dgm:pt>
    <dgm:pt modelId="{F1BB89B7-DFCF-4A42-80D3-E8DCBB0D1052}" type="pres">
      <dgm:prSet presAssocID="{FA3B47A0-0D9A-461D-BA12-1342116AF5EE}" presName="textNode" presStyleLbl="node1" presStyleIdx="1" presStyleCnt="2">
        <dgm:presLayoutVars>
          <dgm:bulletEnabled val="1"/>
        </dgm:presLayoutVars>
      </dgm:prSet>
      <dgm:spPr/>
      <dgm:t>
        <a:bodyPr/>
        <a:lstStyle/>
        <a:p>
          <a:endParaRPr lang="es-MX"/>
        </a:p>
      </dgm:t>
    </dgm:pt>
  </dgm:ptLst>
  <dgm:cxnLst>
    <dgm:cxn modelId="{23B00ED8-75EA-4230-BDA3-32F4085F9704}" type="presOf" srcId="{FA3B47A0-0D9A-461D-BA12-1342116AF5EE}" destId="{F1BB89B7-DFCF-4A42-80D3-E8DCBB0D1052}" srcOrd="0" destOrd="0" presId="urn:microsoft.com/office/officeart/2005/8/layout/hProcess9"/>
    <dgm:cxn modelId="{46FB5D03-FE13-427A-A81C-2C62D6162C6C}" srcId="{932E4EA3-BF82-4838-922D-EA43265BA058}" destId="{56926A91-AC5D-4787-B183-99EFA3FBBFD2}" srcOrd="0" destOrd="0" parTransId="{61FC88F0-B537-4110-B34E-32C69B4445A9}" sibTransId="{1A967AD3-3C74-4B4E-8D23-75618B1CD9F9}"/>
    <dgm:cxn modelId="{5DF3A95C-2E00-403B-A05E-18700D0C08DD}" type="presOf" srcId="{56926A91-AC5D-4787-B183-99EFA3FBBFD2}" destId="{3B1C0986-113B-4347-B07A-E6096220345C}" srcOrd="0" destOrd="0" presId="urn:microsoft.com/office/officeart/2005/8/layout/hProcess9"/>
    <dgm:cxn modelId="{E597BDA1-5F53-428F-BD59-EE8AB3D1D2B5}" srcId="{932E4EA3-BF82-4838-922D-EA43265BA058}" destId="{FA3B47A0-0D9A-461D-BA12-1342116AF5EE}" srcOrd="1" destOrd="0" parTransId="{F24E01B1-973A-4157-AC71-18030F64D951}" sibTransId="{80D2515D-94C9-4573-B506-BA5E9A0F57C4}"/>
    <dgm:cxn modelId="{6EABAC2A-D594-4272-9A4D-E7208D836701}" type="presOf" srcId="{932E4EA3-BF82-4838-922D-EA43265BA058}" destId="{3989DED5-64A6-4BC0-8DFC-D7B8CAEE4BE0}" srcOrd="0" destOrd="0" presId="urn:microsoft.com/office/officeart/2005/8/layout/hProcess9"/>
    <dgm:cxn modelId="{BE3251F5-4DE6-4D2A-8728-9664C8E8500A}" type="presParOf" srcId="{3989DED5-64A6-4BC0-8DFC-D7B8CAEE4BE0}" destId="{AF3375F5-91F7-42D1-90CB-DEB2A9AFEB0B}" srcOrd="0" destOrd="0" presId="urn:microsoft.com/office/officeart/2005/8/layout/hProcess9"/>
    <dgm:cxn modelId="{A4A88615-04C4-4071-B8D2-C7DAFC67C920}" type="presParOf" srcId="{3989DED5-64A6-4BC0-8DFC-D7B8CAEE4BE0}" destId="{8DB514AD-CB7D-423E-A1FB-6ECACF2D867D}" srcOrd="1" destOrd="0" presId="urn:microsoft.com/office/officeart/2005/8/layout/hProcess9"/>
    <dgm:cxn modelId="{D484A8C3-6403-4FDC-82D6-430E5C40D452}" type="presParOf" srcId="{8DB514AD-CB7D-423E-A1FB-6ECACF2D867D}" destId="{3B1C0986-113B-4347-B07A-E6096220345C}" srcOrd="0" destOrd="0" presId="urn:microsoft.com/office/officeart/2005/8/layout/hProcess9"/>
    <dgm:cxn modelId="{B525CBCE-D85C-4FFF-BB06-E00132D70B89}" type="presParOf" srcId="{8DB514AD-CB7D-423E-A1FB-6ECACF2D867D}" destId="{CDE0F3FF-806C-4328-A5B8-0BC36851A041}" srcOrd="1" destOrd="0" presId="urn:microsoft.com/office/officeart/2005/8/layout/hProcess9"/>
    <dgm:cxn modelId="{A8FFEF74-950F-4859-B11F-1F68701784C4}" type="presParOf" srcId="{8DB514AD-CB7D-423E-A1FB-6ECACF2D867D}" destId="{F1BB89B7-DFCF-4A42-80D3-E8DCBB0D1052}"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886537-FDDD-4F9A-B342-40D554088A92}" type="doc">
      <dgm:prSet loTypeId="urn:microsoft.com/office/officeart/2005/8/layout/vList2" loCatId="list" qsTypeId="urn:microsoft.com/office/officeart/2005/8/quickstyle/simple1" qsCatId="simple" csTypeId="urn:microsoft.com/office/officeart/2005/8/colors/accent0_2" csCatId="mainScheme"/>
      <dgm:spPr/>
      <dgm:t>
        <a:bodyPr/>
        <a:lstStyle/>
        <a:p>
          <a:endParaRPr lang="es-MX"/>
        </a:p>
      </dgm:t>
    </dgm:pt>
    <dgm:pt modelId="{FA144F0F-FDDA-4698-BA3E-797D6321818A}">
      <dgm:prSet/>
      <dgm:spPr/>
      <dgm:t>
        <a:bodyPr/>
        <a:lstStyle/>
        <a:p>
          <a:pPr rtl="0"/>
          <a:r>
            <a:rPr lang="es-MX" baseline="0" dirty="0" smtClean="0"/>
            <a:t>Las alianzas vienen a proporcionar una forma de hacer negocios con mayores rendimientos al compartir costos que van desde la investigación y desarrollo hasta la entrega del producto o prestación del servicio.</a:t>
          </a:r>
          <a:endParaRPr lang="es-MX" dirty="0"/>
        </a:p>
      </dgm:t>
    </dgm:pt>
    <dgm:pt modelId="{0470A2EC-3F41-4860-94B8-06BA70017345}" type="parTrans" cxnId="{E59364AB-8547-4909-A655-B22C3AC2B6D0}">
      <dgm:prSet/>
      <dgm:spPr/>
      <dgm:t>
        <a:bodyPr/>
        <a:lstStyle/>
        <a:p>
          <a:endParaRPr lang="es-MX"/>
        </a:p>
      </dgm:t>
    </dgm:pt>
    <dgm:pt modelId="{CEB89D52-BDFA-4671-87C7-73F98AC78A36}" type="sibTrans" cxnId="{E59364AB-8547-4909-A655-B22C3AC2B6D0}">
      <dgm:prSet/>
      <dgm:spPr/>
      <dgm:t>
        <a:bodyPr/>
        <a:lstStyle/>
        <a:p>
          <a:endParaRPr lang="es-MX"/>
        </a:p>
      </dgm:t>
    </dgm:pt>
    <dgm:pt modelId="{6EDD65A5-DEFA-4553-A761-708E604DF7F4}" type="pres">
      <dgm:prSet presAssocID="{3B886537-FDDD-4F9A-B342-40D554088A92}" presName="linear" presStyleCnt="0">
        <dgm:presLayoutVars>
          <dgm:animLvl val="lvl"/>
          <dgm:resizeHandles val="exact"/>
        </dgm:presLayoutVars>
      </dgm:prSet>
      <dgm:spPr/>
      <dgm:t>
        <a:bodyPr/>
        <a:lstStyle/>
        <a:p>
          <a:endParaRPr lang="es-MX"/>
        </a:p>
      </dgm:t>
    </dgm:pt>
    <dgm:pt modelId="{8F4D6CD0-D820-41A6-BAE3-1A446828AEB7}" type="pres">
      <dgm:prSet presAssocID="{FA144F0F-FDDA-4698-BA3E-797D6321818A}" presName="parentText" presStyleLbl="node1" presStyleIdx="0" presStyleCnt="1">
        <dgm:presLayoutVars>
          <dgm:chMax val="0"/>
          <dgm:bulletEnabled val="1"/>
        </dgm:presLayoutVars>
      </dgm:prSet>
      <dgm:spPr/>
      <dgm:t>
        <a:bodyPr/>
        <a:lstStyle/>
        <a:p>
          <a:endParaRPr lang="es-MX"/>
        </a:p>
      </dgm:t>
    </dgm:pt>
  </dgm:ptLst>
  <dgm:cxnLst>
    <dgm:cxn modelId="{E59364AB-8547-4909-A655-B22C3AC2B6D0}" srcId="{3B886537-FDDD-4F9A-B342-40D554088A92}" destId="{FA144F0F-FDDA-4698-BA3E-797D6321818A}" srcOrd="0" destOrd="0" parTransId="{0470A2EC-3F41-4860-94B8-06BA70017345}" sibTransId="{CEB89D52-BDFA-4671-87C7-73F98AC78A36}"/>
    <dgm:cxn modelId="{54FC3662-2C9F-44C1-A3C9-4697EFCC1B32}" type="presOf" srcId="{3B886537-FDDD-4F9A-B342-40D554088A92}" destId="{6EDD65A5-DEFA-4553-A761-708E604DF7F4}" srcOrd="0" destOrd="0" presId="urn:microsoft.com/office/officeart/2005/8/layout/vList2"/>
    <dgm:cxn modelId="{250160B2-D8D4-4BE4-B238-776B71A00DF8}" type="presOf" srcId="{FA144F0F-FDDA-4698-BA3E-797D6321818A}" destId="{8F4D6CD0-D820-41A6-BAE3-1A446828AEB7}" srcOrd="0" destOrd="0" presId="urn:microsoft.com/office/officeart/2005/8/layout/vList2"/>
    <dgm:cxn modelId="{94746B50-119F-425B-8E63-68DCC3F35A15}" type="presParOf" srcId="{6EDD65A5-DEFA-4553-A761-708E604DF7F4}" destId="{8F4D6CD0-D820-41A6-BAE3-1A446828AEB7}" srcOrd="0" destOrd="0" presId="urn:microsoft.com/office/officeart/2005/8/layout/vList2"/>
  </dgm:cxnLst>
  <dgm:bg>
    <a:solidFill>
      <a:srgbClr val="CCFF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599AFC-771D-4FB8-9C7B-3458D312EE96}" type="doc">
      <dgm:prSet loTypeId="urn:microsoft.com/office/officeart/2005/8/layout/venn1" loCatId="relationship" qsTypeId="urn:microsoft.com/office/officeart/2005/8/quickstyle/simple1" qsCatId="simple" csTypeId="urn:microsoft.com/office/officeart/2005/8/colors/accent1_1" csCatId="accent1" phldr="1"/>
      <dgm:spPr/>
      <dgm:t>
        <a:bodyPr/>
        <a:lstStyle/>
        <a:p>
          <a:endParaRPr lang="es-MX"/>
        </a:p>
      </dgm:t>
    </dgm:pt>
    <dgm:pt modelId="{14400B23-9930-4A03-AEE8-5936D7FBD673}">
      <dgm:prSet/>
      <dgm:spPr>
        <a:solidFill>
          <a:srgbClr val="CCFFCC"/>
        </a:solidFill>
      </dgm:spPr>
      <dgm:t>
        <a:bodyPr/>
        <a:lstStyle/>
        <a:p>
          <a:pPr rtl="0"/>
          <a:r>
            <a:rPr lang="es-MX" baseline="0" dirty="0" smtClean="0"/>
            <a:t>Aunque hay riesgo o incertidumbre con sus socios. </a:t>
          </a:r>
          <a:endParaRPr lang="es-MX" dirty="0"/>
        </a:p>
      </dgm:t>
    </dgm:pt>
    <dgm:pt modelId="{478BD4C9-22F3-414C-B9C0-3DBBD77F4493}" type="parTrans" cxnId="{1CB3D8E0-D9BD-4CBD-8158-503984624EC5}">
      <dgm:prSet/>
      <dgm:spPr/>
      <dgm:t>
        <a:bodyPr/>
        <a:lstStyle/>
        <a:p>
          <a:endParaRPr lang="es-MX"/>
        </a:p>
      </dgm:t>
    </dgm:pt>
    <dgm:pt modelId="{373F6626-84A6-4879-968E-28E64A111075}" type="sibTrans" cxnId="{1CB3D8E0-D9BD-4CBD-8158-503984624EC5}">
      <dgm:prSet/>
      <dgm:spPr/>
      <dgm:t>
        <a:bodyPr/>
        <a:lstStyle/>
        <a:p>
          <a:endParaRPr lang="es-MX"/>
        </a:p>
      </dgm:t>
    </dgm:pt>
    <dgm:pt modelId="{955321EC-53B3-498D-8A40-85EB5628A3B3}">
      <dgm:prSet/>
      <dgm:spPr>
        <a:solidFill>
          <a:srgbClr val="CCFFCC"/>
        </a:solidFill>
      </dgm:spPr>
      <dgm:t>
        <a:bodyPr/>
        <a:lstStyle/>
        <a:p>
          <a:pPr rtl="0"/>
          <a:r>
            <a:rPr lang="es-MX" baseline="0" dirty="0" smtClean="0"/>
            <a:t>Existe la necesidad de hacer alianzas puede fundamentarse en lograr un crecimiento a nivel internacional</a:t>
          </a:r>
          <a:endParaRPr lang="es-MX" dirty="0"/>
        </a:p>
      </dgm:t>
    </dgm:pt>
    <dgm:pt modelId="{F9B2FE33-7C2C-4B6F-A56E-06BE8966192B}" type="parTrans" cxnId="{034ABC30-B335-4AB8-ADC0-07FD40872B7E}">
      <dgm:prSet/>
      <dgm:spPr/>
      <dgm:t>
        <a:bodyPr/>
        <a:lstStyle/>
        <a:p>
          <a:endParaRPr lang="es-MX"/>
        </a:p>
      </dgm:t>
    </dgm:pt>
    <dgm:pt modelId="{9902BFCD-15F8-4789-A410-E562CF05CED6}" type="sibTrans" cxnId="{034ABC30-B335-4AB8-ADC0-07FD40872B7E}">
      <dgm:prSet/>
      <dgm:spPr/>
      <dgm:t>
        <a:bodyPr/>
        <a:lstStyle/>
        <a:p>
          <a:endParaRPr lang="es-MX"/>
        </a:p>
      </dgm:t>
    </dgm:pt>
    <dgm:pt modelId="{EFB61BAD-A1A6-4885-8D75-3E147CDEAE09}" type="pres">
      <dgm:prSet presAssocID="{E3599AFC-771D-4FB8-9C7B-3458D312EE96}" presName="compositeShape" presStyleCnt="0">
        <dgm:presLayoutVars>
          <dgm:chMax val="7"/>
          <dgm:dir/>
          <dgm:resizeHandles val="exact"/>
        </dgm:presLayoutVars>
      </dgm:prSet>
      <dgm:spPr/>
      <dgm:t>
        <a:bodyPr/>
        <a:lstStyle/>
        <a:p>
          <a:endParaRPr lang="es-MX"/>
        </a:p>
      </dgm:t>
    </dgm:pt>
    <dgm:pt modelId="{802C1E39-993B-43B8-93A6-3F1FFFFF96EC}" type="pres">
      <dgm:prSet presAssocID="{14400B23-9930-4A03-AEE8-5936D7FBD673}" presName="circ1" presStyleLbl="vennNode1" presStyleIdx="0" presStyleCnt="2" custLinFactNeighborX="-599" custLinFactNeighborY="-21"/>
      <dgm:spPr/>
      <dgm:t>
        <a:bodyPr/>
        <a:lstStyle/>
        <a:p>
          <a:endParaRPr lang="es-MX"/>
        </a:p>
      </dgm:t>
    </dgm:pt>
    <dgm:pt modelId="{DCE4EA22-DB18-4F2C-8486-65C0B8079F26}" type="pres">
      <dgm:prSet presAssocID="{14400B23-9930-4A03-AEE8-5936D7FBD673}" presName="circ1Tx" presStyleLbl="revTx" presStyleIdx="0" presStyleCnt="0">
        <dgm:presLayoutVars>
          <dgm:chMax val="0"/>
          <dgm:chPref val="0"/>
          <dgm:bulletEnabled val="1"/>
        </dgm:presLayoutVars>
      </dgm:prSet>
      <dgm:spPr/>
      <dgm:t>
        <a:bodyPr/>
        <a:lstStyle/>
        <a:p>
          <a:endParaRPr lang="es-MX"/>
        </a:p>
      </dgm:t>
    </dgm:pt>
    <dgm:pt modelId="{DCFF2831-33B4-490C-8184-7736D1EEFAF4}" type="pres">
      <dgm:prSet presAssocID="{955321EC-53B3-498D-8A40-85EB5628A3B3}" presName="circ2" presStyleLbl="vennNode1" presStyleIdx="1" presStyleCnt="2"/>
      <dgm:spPr/>
      <dgm:t>
        <a:bodyPr/>
        <a:lstStyle/>
        <a:p>
          <a:endParaRPr lang="es-MX"/>
        </a:p>
      </dgm:t>
    </dgm:pt>
    <dgm:pt modelId="{0B2DB421-7FF8-4F38-A4E7-B3F592AC5760}" type="pres">
      <dgm:prSet presAssocID="{955321EC-53B3-498D-8A40-85EB5628A3B3}" presName="circ2Tx" presStyleLbl="revTx" presStyleIdx="0" presStyleCnt="0">
        <dgm:presLayoutVars>
          <dgm:chMax val="0"/>
          <dgm:chPref val="0"/>
          <dgm:bulletEnabled val="1"/>
        </dgm:presLayoutVars>
      </dgm:prSet>
      <dgm:spPr/>
      <dgm:t>
        <a:bodyPr/>
        <a:lstStyle/>
        <a:p>
          <a:endParaRPr lang="es-MX"/>
        </a:p>
      </dgm:t>
    </dgm:pt>
  </dgm:ptLst>
  <dgm:cxnLst>
    <dgm:cxn modelId="{1CB3D8E0-D9BD-4CBD-8158-503984624EC5}" srcId="{E3599AFC-771D-4FB8-9C7B-3458D312EE96}" destId="{14400B23-9930-4A03-AEE8-5936D7FBD673}" srcOrd="0" destOrd="0" parTransId="{478BD4C9-22F3-414C-B9C0-3DBBD77F4493}" sibTransId="{373F6626-84A6-4879-968E-28E64A111075}"/>
    <dgm:cxn modelId="{034ABC30-B335-4AB8-ADC0-07FD40872B7E}" srcId="{E3599AFC-771D-4FB8-9C7B-3458D312EE96}" destId="{955321EC-53B3-498D-8A40-85EB5628A3B3}" srcOrd="1" destOrd="0" parTransId="{F9B2FE33-7C2C-4B6F-A56E-06BE8966192B}" sibTransId="{9902BFCD-15F8-4789-A410-E562CF05CED6}"/>
    <dgm:cxn modelId="{316B647D-803B-4ABA-981A-F4D529B2C2B5}" type="presOf" srcId="{14400B23-9930-4A03-AEE8-5936D7FBD673}" destId="{DCE4EA22-DB18-4F2C-8486-65C0B8079F26}" srcOrd="1" destOrd="0" presId="urn:microsoft.com/office/officeart/2005/8/layout/venn1"/>
    <dgm:cxn modelId="{03A236E8-D2E2-411A-9780-A808245CF476}" type="presOf" srcId="{955321EC-53B3-498D-8A40-85EB5628A3B3}" destId="{DCFF2831-33B4-490C-8184-7736D1EEFAF4}" srcOrd="0" destOrd="0" presId="urn:microsoft.com/office/officeart/2005/8/layout/venn1"/>
    <dgm:cxn modelId="{FFBF6CA2-912D-4F08-ACF0-22F025821077}" type="presOf" srcId="{955321EC-53B3-498D-8A40-85EB5628A3B3}" destId="{0B2DB421-7FF8-4F38-A4E7-B3F592AC5760}" srcOrd="1" destOrd="0" presId="urn:microsoft.com/office/officeart/2005/8/layout/venn1"/>
    <dgm:cxn modelId="{EFD167D8-7683-4720-BD7B-D57EC66E161E}" type="presOf" srcId="{14400B23-9930-4A03-AEE8-5936D7FBD673}" destId="{802C1E39-993B-43B8-93A6-3F1FFFFF96EC}" srcOrd="0" destOrd="0" presId="urn:microsoft.com/office/officeart/2005/8/layout/venn1"/>
    <dgm:cxn modelId="{B09608F4-43CD-455F-85E5-72F2F5803FE0}" type="presOf" srcId="{E3599AFC-771D-4FB8-9C7B-3458D312EE96}" destId="{EFB61BAD-A1A6-4885-8D75-3E147CDEAE09}" srcOrd="0" destOrd="0" presId="urn:microsoft.com/office/officeart/2005/8/layout/venn1"/>
    <dgm:cxn modelId="{C2AC2218-4733-4D9C-8979-1C4641EAC894}" type="presParOf" srcId="{EFB61BAD-A1A6-4885-8D75-3E147CDEAE09}" destId="{802C1E39-993B-43B8-93A6-3F1FFFFF96EC}" srcOrd="0" destOrd="0" presId="urn:microsoft.com/office/officeart/2005/8/layout/venn1"/>
    <dgm:cxn modelId="{27FD8F66-EA81-44DA-A3E5-17E8AB52579E}" type="presParOf" srcId="{EFB61BAD-A1A6-4885-8D75-3E147CDEAE09}" destId="{DCE4EA22-DB18-4F2C-8486-65C0B8079F26}" srcOrd="1" destOrd="0" presId="urn:microsoft.com/office/officeart/2005/8/layout/venn1"/>
    <dgm:cxn modelId="{7A4E9DF5-209A-4312-99B4-0DF8384728E2}" type="presParOf" srcId="{EFB61BAD-A1A6-4885-8D75-3E147CDEAE09}" destId="{DCFF2831-33B4-490C-8184-7736D1EEFAF4}" srcOrd="2" destOrd="0" presId="urn:microsoft.com/office/officeart/2005/8/layout/venn1"/>
    <dgm:cxn modelId="{8711C7C9-9A69-4B19-9801-A82D99B1399B}" type="presParOf" srcId="{EFB61BAD-A1A6-4885-8D75-3E147CDEAE09}" destId="{0B2DB421-7FF8-4F38-A4E7-B3F592AC5760}"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36C6DF-2373-43CE-8013-A1B33E5E55C5}"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s-MX"/>
        </a:p>
      </dgm:t>
    </dgm:pt>
    <dgm:pt modelId="{681CEAF7-1FE5-4FF3-BEBE-E7BFF9597781}">
      <dgm:prSet custT="1"/>
      <dgm:spPr>
        <a:solidFill>
          <a:schemeClr val="bg2">
            <a:lumMod val="20000"/>
            <a:lumOff val="80000"/>
          </a:schemeClr>
        </a:solidFill>
      </dgm:spPr>
      <dgm:t>
        <a:bodyPr/>
        <a:lstStyle/>
        <a:p>
          <a:pPr rtl="0"/>
          <a:endParaRPr lang="nn-NO" sz="2400" b="1" baseline="0" dirty="0" smtClean="0"/>
        </a:p>
        <a:p>
          <a:pPr rtl="0"/>
          <a:endParaRPr lang="nn-NO" sz="2400" b="1" baseline="0" dirty="0" smtClean="0"/>
        </a:p>
        <a:p>
          <a:pPr rtl="0"/>
          <a:endParaRPr lang="nn-NO" sz="2400" b="1" baseline="0" dirty="0" smtClean="0"/>
        </a:p>
        <a:p>
          <a:pPr rtl="0"/>
          <a:endParaRPr lang="nn-NO" sz="2400" b="1" baseline="0" dirty="0" smtClean="0"/>
        </a:p>
        <a:p>
          <a:pPr rtl="0"/>
          <a:r>
            <a:rPr lang="nn-NO" sz="2400" b="1" baseline="0" dirty="0" smtClean="0"/>
            <a:t>Ganar </a:t>
          </a:r>
          <a:r>
            <a:rPr lang="es-MX" sz="2400" b="1" baseline="0" dirty="0" smtClean="0"/>
            <a:t>ventaja competitiva en los mercados </a:t>
          </a:r>
          <a:endParaRPr lang="es-MX" sz="2400" dirty="0"/>
        </a:p>
      </dgm:t>
    </dgm:pt>
    <dgm:pt modelId="{CCFA7E78-9471-4630-97F1-6BAA71388DAD}" type="parTrans" cxnId="{A6AF445E-9EA0-4DC7-8A99-2FF0A0A10C7F}">
      <dgm:prSet/>
      <dgm:spPr/>
      <dgm:t>
        <a:bodyPr/>
        <a:lstStyle/>
        <a:p>
          <a:endParaRPr lang="es-MX"/>
        </a:p>
      </dgm:t>
    </dgm:pt>
    <dgm:pt modelId="{EF5D3D05-4C97-4D5F-B322-C0C9C1C5C30B}" type="sibTrans" cxnId="{A6AF445E-9EA0-4DC7-8A99-2FF0A0A10C7F}">
      <dgm:prSet/>
      <dgm:spPr/>
      <dgm:t>
        <a:bodyPr/>
        <a:lstStyle/>
        <a:p>
          <a:endParaRPr lang="es-MX"/>
        </a:p>
      </dgm:t>
    </dgm:pt>
    <dgm:pt modelId="{CFDE4E4F-2622-4E63-9EC9-CDF1204F8170}">
      <dgm:prSet custT="1"/>
      <dgm:spPr/>
      <dgm:t>
        <a:bodyPr/>
        <a:lstStyle/>
        <a:p>
          <a:pPr rtl="0"/>
          <a:endParaRPr lang="es-MX" sz="2400" baseline="0" dirty="0" smtClean="0"/>
        </a:p>
        <a:p>
          <a:pPr rtl="0"/>
          <a:endParaRPr lang="es-MX" sz="2400" baseline="0" dirty="0" smtClean="0"/>
        </a:p>
        <a:p>
          <a:pPr rtl="0"/>
          <a:endParaRPr lang="es-MX" sz="2400" baseline="0" dirty="0" smtClean="0"/>
        </a:p>
        <a:p>
          <a:pPr rtl="0"/>
          <a:r>
            <a:rPr lang="es-MX" sz="2400" baseline="0" dirty="0" smtClean="0"/>
            <a:t>Llegar a economías de escala y su alcance o </a:t>
          </a:r>
          <a:endParaRPr lang="es-MX" sz="2400" dirty="0"/>
        </a:p>
      </dgm:t>
    </dgm:pt>
    <dgm:pt modelId="{AB619439-1C15-4F63-9DF6-BEFE79AE04BB}" type="parTrans" cxnId="{AA208CB7-FC51-4CE4-AFE1-FC4BC08E7B1D}">
      <dgm:prSet/>
      <dgm:spPr/>
      <dgm:t>
        <a:bodyPr/>
        <a:lstStyle/>
        <a:p>
          <a:endParaRPr lang="es-MX"/>
        </a:p>
      </dgm:t>
    </dgm:pt>
    <dgm:pt modelId="{26130869-0030-4060-AA9F-0EC57FCFEAEE}" type="sibTrans" cxnId="{AA208CB7-FC51-4CE4-AFE1-FC4BC08E7B1D}">
      <dgm:prSet/>
      <dgm:spPr/>
      <dgm:t>
        <a:bodyPr/>
        <a:lstStyle/>
        <a:p>
          <a:endParaRPr lang="es-MX"/>
        </a:p>
      </dgm:t>
    </dgm:pt>
    <dgm:pt modelId="{D992F0C0-1CBA-4D67-8258-C6C27ED89337}">
      <dgm:prSet custT="1"/>
      <dgm:spPr>
        <a:solidFill>
          <a:schemeClr val="accent5">
            <a:lumMod val="40000"/>
            <a:lumOff val="60000"/>
          </a:schemeClr>
        </a:solidFill>
      </dgm:spPr>
      <dgm:t>
        <a:bodyPr/>
        <a:lstStyle/>
        <a:p>
          <a:pPr rtl="0"/>
          <a:endParaRPr lang="es-MX" sz="2000" b="1" baseline="0" dirty="0" smtClean="0"/>
        </a:p>
        <a:p>
          <a:pPr rtl="0"/>
          <a:endParaRPr lang="es-MX" sz="2000" b="1" baseline="0" dirty="0" smtClean="0"/>
        </a:p>
        <a:p>
          <a:pPr rtl="0"/>
          <a:endParaRPr lang="es-MX" sz="2000" b="1" baseline="0" dirty="0" smtClean="0"/>
        </a:p>
        <a:p>
          <a:pPr rtl="0"/>
          <a:endParaRPr lang="es-MX" sz="2400" b="1" baseline="0" dirty="0" smtClean="0"/>
        </a:p>
        <a:p>
          <a:pPr rtl="0"/>
          <a:endParaRPr lang="es-MX" sz="2400" b="1" baseline="0" dirty="0" smtClean="0"/>
        </a:p>
        <a:p>
          <a:pPr rtl="0"/>
          <a:endParaRPr lang="es-MX" sz="2400" b="1" baseline="0" dirty="0" smtClean="0"/>
        </a:p>
        <a:p>
          <a:pPr rtl="0"/>
          <a:r>
            <a:rPr lang="es-MX" sz="2400" b="1" baseline="0" dirty="0" smtClean="0"/>
            <a:t>Compartir el riesgo e incertidumbre con sus socios. </a:t>
          </a:r>
          <a:r>
            <a:rPr lang="es-MX" sz="2400" baseline="0" dirty="0" smtClean="0"/>
            <a:t>La recursos y facilitar su introducción a dicho mercado.</a:t>
          </a:r>
          <a:endParaRPr lang="es-MX" sz="2400" dirty="0"/>
        </a:p>
      </dgm:t>
    </dgm:pt>
    <dgm:pt modelId="{061C389D-D87F-460D-873F-2B8A893BB596}" type="parTrans" cxnId="{6484731B-7427-44C0-8802-C8C809CD9592}">
      <dgm:prSet/>
      <dgm:spPr/>
      <dgm:t>
        <a:bodyPr/>
        <a:lstStyle/>
        <a:p>
          <a:endParaRPr lang="es-MX"/>
        </a:p>
      </dgm:t>
    </dgm:pt>
    <dgm:pt modelId="{362052C3-7075-4DD7-90CD-AC8042475CAE}" type="sibTrans" cxnId="{6484731B-7427-44C0-8802-C8C809CD9592}">
      <dgm:prSet/>
      <dgm:spPr/>
      <dgm:t>
        <a:bodyPr/>
        <a:lstStyle/>
        <a:p>
          <a:endParaRPr lang="es-MX"/>
        </a:p>
      </dgm:t>
    </dgm:pt>
    <dgm:pt modelId="{BC863616-8E74-4D6A-BCC4-E6DB15788217}">
      <dgm:prSet custT="1"/>
      <dgm:spPr>
        <a:solidFill>
          <a:srgbClr val="FFFF00"/>
        </a:solidFill>
      </dgm:spPr>
      <dgm:t>
        <a:bodyPr/>
        <a:lstStyle/>
        <a:p>
          <a:pPr rtl="0"/>
          <a:endParaRPr lang="es-MX" sz="2400" b="1" baseline="0" dirty="0" smtClean="0"/>
        </a:p>
        <a:p>
          <a:pPr rtl="0"/>
          <a:endParaRPr lang="es-MX" sz="2400" b="1" i="1" baseline="0" dirty="0" smtClean="0"/>
        </a:p>
        <a:p>
          <a:pPr rtl="0"/>
          <a:endParaRPr lang="es-MX" sz="2400" b="1" baseline="0" dirty="0" smtClean="0"/>
        </a:p>
        <a:p>
          <a:pPr rtl="0"/>
          <a:endParaRPr lang="es-MX" sz="2400" b="1" baseline="0" dirty="0" smtClean="0"/>
        </a:p>
        <a:p>
          <a:pPr rtl="0"/>
          <a:endParaRPr lang="es-MX" sz="2400" b="1" baseline="0" dirty="0" smtClean="0"/>
        </a:p>
        <a:p>
          <a:pPr rtl="0"/>
          <a:r>
            <a:rPr lang="es-MX" sz="2400" b="1" baseline="0" dirty="0" smtClean="0"/>
            <a:t>Acceso o análisis de nuevas tecnologías y el know-how</a:t>
          </a:r>
          <a:r>
            <a:rPr lang="es-MX" sz="2400" baseline="0" dirty="0" smtClean="0"/>
            <a:t>, mas allá de la frontera de las empresas</a:t>
          </a:r>
          <a:endParaRPr lang="es-MX" sz="2400" dirty="0"/>
        </a:p>
      </dgm:t>
    </dgm:pt>
    <dgm:pt modelId="{0C8DA2E1-C136-4194-BEB0-3F306EC956BB}" type="sibTrans" cxnId="{ABC1151C-2328-4915-9B25-40D17AA3FF97}">
      <dgm:prSet/>
      <dgm:spPr/>
      <dgm:t>
        <a:bodyPr/>
        <a:lstStyle/>
        <a:p>
          <a:endParaRPr lang="es-MX"/>
        </a:p>
      </dgm:t>
    </dgm:pt>
    <dgm:pt modelId="{F0D59EDA-FCFB-40C2-A0FA-9916EF1E92A8}" type="parTrans" cxnId="{ABC1151C-2328-4915-9B25-40D17AA3FF97}">
      <dgm:prSet/>
      <dgm:spPr/>
      <dgm:t>
        <a:bodyPr/>
        <a:lstStyle/>
        <a:p>
          <a:endParaRPr lang="es-MX"/>
        </a:p>
      </dgm:t>
    </dgm:pt>
    <dgm:pt modelId="{B28CCF5D-1F76-4603-8E73-DC64B532C202}">
      <dgm:prSet custT="1"/>
      <dgm:spPr>
        <a:solidFill>
          <a:schemeClr val="bg1">
            <a:lumMod val="20000"/>
            <a:lumOff val="80000"/>
          </a:schemeClr>
        </a:solidFill>
      </dgm:spPr>
      <dgm:t>
        <a:bodyPr/>
        <a:lstStyle/>
        <a:p>
          <a:pPr rtl="0"/>
          <a:endParaRPr lang="es-MX" sz="2400" baseline="0" dirty="0" smtClean="0"/>
        </a:p>
        <a:p>
          <a:pPr rtl="0"/>
          <a:endParaRPr lang="es-MX" sz="2400" baseline="0" dirty="0" smtClean="0"/>
        </a:p>
        <a:p>
          <a:pPr rtl="0"/>
          <a:endParaRPr lang="es-MX" sz="2400" baseline="0" dirty="0" smtClean="0"/>
        </a:p>
        <a:p>
          <a:pPr rtl="0"/>
          <a:endParaRPr lang="es-MX" sz="2400" baseline="0" dirty="0" smtClean="0"/>
        </a:p>
        <a:p>
          <a:pPr rtl="0"/>
          <a:endParaRPr lang="es-MX" sz="2400" baseline="0" dirty="0" smtClean="0"/>
        </a:p>
        <a:p>
          <a:pPr rtl="0"/>
          <a:endParaRPr lang="es-MX" sz="2400" baseline="0" dirty="0" smtClean="0"/>
        </a:p>
        <a:p>
          <a:pPr rtl="0"/>
          <a:endParaRPr lang="es-MX" sz="2400" baseline="0" dirty="0" smtClean="0"/>
        </a:p>
        <a:p>
          <a:pPr rtl="0"/>
          <a:endParaRPr lang="es-MX" sz="2400" baseline="0" dirty="0" smtClean="0"/>
        </a:p>
        <a:p>
          <a:pPr rtl="0"/>
          <a:r>
            <a:rPr lang="es-MX" sz="2400" baseline="0" dirty="0" smtClean="0"/>
            <a:t>Lograr un crecimiento a nivel internacional, a través de </a:t>
          </a:r>
          <a:r>
            <a:rPr lang="es-MX" sz="2400" baseline="0" dirty="0" err="1" smtClean="0"/>
            <a:t>cooperacion</a:t>
          </a:r>
          <a:r>
            <a:rPr lang="es-MX" sz="2400" baseline="0" dirty="0" smtClean="0"/>
            <a:t> con empresas de los países anfitriones, para el intercambio de servicios</a:t>
          </a:r>
          <a:endParaRPr lang="es-MX" sz="2400" dirty="0"/>
        </a:p>
      </dgm:t>
    </dgm:pt>
    <dgm:pt modelId="{C0BC5B9E-D499-452C-ADFF-11743AD5EB06}" type="parTrans" cxnId="{5E23060F-4FC8-40E8-B28F-0FFB9B007659}">
      <dgm:prSet/>
      <dgm:spPr/>
      <dgm:t>
        <a:bodyPr/>
        <a:lstStyle/>
        <a:p>
          <a:endParaRPr lang="es-MX"/>
        </a:p>
      </dgm:t>
    </dgm:pt>
    <dgm:pt modelId="{28C30092-BC7B-4381-824A-0FC9C71A4B50}" type="sibTrans" cxnId="{5E23060F-4FC8-40E8-B28F-0FFB9B007659}">
      <dgm:prSet/>
      <dgm:spPr/>
      <dgm:t>
        <a:bodyPr/>
        <a:lstStyle/>
        <a:p>
          <a:endParaRPr lang="es-MX"/>
        </a:p>
      </dgm:t>
    </dgm:pt>
    <dgm:pt modelId="{0373E9B9-8E1C-49A9-8B03-3B95AF199A17}" type="pres">
      <dgm:prSet presAssocID="{6436C6DF-2373-43CE-8013-A1B33E5E55C5}" presName="theList" presStyleCnt="0">
        <dgm:presLayoutVars>
          <dgm:dir/>
          <dgm:animLvl val="lvl"/>
          <dgm:resizeHandles val="exact"/>
        </dgm:presLayoutVars>
      </dgm:prSet>
      <dgm:spPr/>
      <dgm:t>
        <a:bodyPr/>
        <a:lstStyle/>
        <a:p>
          <a:endParaRPr lang="es-MX"/>
        </a:p>
      </dgm:t>
    </dgm:pt>
    <dgm:pt modelId="{1CDF9E34-0278-436B-8051-FE8F1C0C1237}" type="pres">
      <dgm:prSet presAssocID="{681CEAF7-1FE5-4FF3-BEBE-E7BFF9597781}" presName="compNode" presStyleCnt="0"/>
      <dgm:spPr/>
    </dgm:pt>
    <dgm:pt modelId="{4BF5E678-0909-41B3-A54D-237DAF3AABB2}" type="pres">
      <dgm:prSet presAssocID="{681CEAF7-1FE5-4FF3-BEBE-E7BFF9597781}" presName="aNode" presStyleLbl="bgShp" presStyleIdx="0" presStyleCnt="5"/>
      <dgm:spPr/>
      <dgm:t>
        <a:bodyPr/>
        <a:lstStyle/>
        <a:p>
          <a:endParaRPr lang="es-MX"/>
        </a:p>
      </dgm:t>
    </dgm:pt>
    <dgm:pt modelId="{9C89BE7A-E0FC-4C2A-B663-F40167CBC911}" type="pres">
      <dgm:prSet presAssocID="{681CEAF7-1FE5-4FF3-BEBE-E7BFF9597781}" presName="textNode" presStyleLbl="bgShp" presStyleIdx="0" presStyleCnt="5"/>
      <dgm:spPr/>
      <dgm:t>
        <a:bodyPr/>
        <a:lstStyle/>
        <a:p>
          <a:endParaRPr lang="es-MX"/>
        </a:p>
      </dgm:t>
    </dgm:pt>
    <dgm:pt modelId="{6D092373-01BC-4476-976C-41E34E80B9DE}" type="pres">
      <dgm:prSet presAssocID="{681CEAF7-1FE5-4FF3-BEBE-E7BFF9597781}" presName="compChildNode" presStyleCnt="0"/>
      <dgm:spPr/>
    </dgm:pt>
    <dgm:pt modelId="{BD42BDF3-04D7-4214-9376-67296369713C}" type="pres">
      <dgm:prSet presAssocID="{681CEAF7-1FE5-4FF3-BEBE-E7BFF9597781}" presName="theInnerList" presStyleCnt="0"/>
      <dgm:spPr/>
    </dgm:pt>
    <dgm:pt modelId="{17FB14D8-2FC5-4299-B260-53BE1009D8BA}" type="pres">
      <dgm:prSet presAssocID="{681CEAF7-1FE5-4FF3-BEBE-E7BFF9597781}" presName="aSpace" presStyleCnt="0"/>
      <dgm:spPr/>
    </dgm:pt>
    <dgm:pt modelId="{D1580F85-E6DD-4571-BEC4-011C0CBC6909}" type="pres">
      <dgm:prSet presAssocID="{BC863616-8E74-4D6A-BCC4-E6DB15788217}" presName="compNode" presStyleCnt="0"/>
      <dgm:spPr/>
    </dgm:pt>
    <dgm:pt modelId="{4F8F7D1F-EDF0-4799-8E48-E2AFA37C280D}" type="pres">
      <dgm:prSet presAssocID="{BC863616-8E74-4D6A-BCC4-E6DB15788217}" presName="aNode" presStyleLbl="bgShp" presStyleIdx="1" presStyleCnt="5"/>
      <dgm:spPr/>
      <dgm:t>
        <a:bodyPr/>
        <a:lstStyle/>
        <a:p>
          <a:endParaRPr lang="es-MX"/>
        </a:p>
      </dgm:t>
    </dgm:pt>
    <dgm:pt modelId="{4AFE33EB-C721-476F-936E-4B81D5D79F51}" type="pres">
      <dgm:prSet presAssocID="{BC863616-8E74-4D6A-BCC4-E6DB15788217}" presName="textNode" presStyleLbl="bgShp" presStyleIdx="1" presStyleCnt="5"/>
      <dgm:spPr/>
      <dgm:t>
        <a:bodyPr/>
        <a:lstStyle/>
        <a:p>
          <a:endParaRPr lang="es-MX"/>
        </a:p>
      </dgm:t>
    </dgm:pt>
    <dgm:pt modelId="{A9CD5506-0B7B-45EA-9010-6ED771709382}" type="pres">
      <dgm:prSet presAssocID="{BC863616-8E74-4D6A-BCC4-E6DB15788217}" presName="compChildNode" presStyleCnt="0"/>
      <dgm:spPr/>
    </dgm:pt>
    <dgm:pt modelId="{ADEC5DF0-9425-47C4-B6E3-108D1E18B8C1}" type="pres">
      <dgm:prSet presAssocID="{BC863616-8E74-4D6A-BCC4-E6DB15788217}" presName="theInnerList" presStyleCnt="0"/>
      <dgm:spPr/>
    </dgm:pt>
    <dgm:pt modelId="{E11C2926-2782-44F2-AE59-DF728C31A177}" type="pres">
      <dgm:prSet presAssocID="{BC863616-8E74-4D6A-BCC4-E6DB15788217}" presName="aSpace" presStyleCnt="0"/>
      <dgm:spPr/>
    </dgm:pt>
    <dgm:pt modelId="{C84AE867-918C-4250-BED3-263C8A7C664C}" type="pres">
      <dgm:prSet presAssocID="{CFDE4E4F-2622-4E63-9EC9-CDF1204F8170}" presName="compNode" presStyleCnt="0"/>
      <dgm:spPr/>
    </dgm:pt>
    <dgm:pt modelId="{728C4472-621A-4B7B-87D7-9B8093D4B189}" type="pres">
      <dgm:prSet presAssocID="{CFDE4E4F-2622-4E63-9EC9-CDF1204F8170}" presName="aNode" presStyleLbl="bgShp" presStyleIdx="2" presStyleCnt="5"/>
      <dgm:spPr/>
      <dgm:t>
        <a:bodyPr/>
        <a:lstStyle/>
        <a:p>
          <a:endParaRPr lang="es-MX"/>
        </a:p>
      </dgm:t>
    </dgm:pt>
    <dgm:pt modelId="{47C5C462-7B58-4EDD-BE10-554CB0EF0DBA}" type="pres">
      <dgm:prSet presAssocID="{CFDE4E4F-2622-4E63-9EC9-CDF1204F8170}" presName="textNode" presStyleLbl="bgShp" presStyleIdx="2" presStyleCnt="5"/>
      <dgm:spPr/>
      <dgm:t>
        <a:bodyPr/>
        <a:lstStyle/>
        <a:p>
          <a:endParaRPr lang="es-MX"/>
        </a:p>
      </dgm:t>
    </dgm:pt>
    <dgm:pt modelId="{DE611BB3-D79C-4D5F-93F6-34842DCA15A9}" type="pres">
      <dgm:prSet presAssocID="{CFDE4E4F-2622-4E63-9EC9-CDF1204F8170}" presName="compChildNode" presStyleCnt="0"/>
      <dgm:spPr/>
    </dgm:pt>
    <dgm:pt modelId="{9F9672F5-6B50-4932-B6F0-AAFDAA79FE14}" type="pres">
      <dgm:prSet presAssocID="{CFDE4E4F-2622-4E63-9EC9-CDF1204F8170}" presName="theInnerList" presStyleCnt="0"/>
      <dgm:spPr/>
    </dgm:pt>
    <dgm:pt modelId="{D76ADD64-76E3-4E53-8499-A1B1E59573CA}" type="pres">
      <dgm:prSet presAssocID="{CFDE4E4F-2622-4E63-9EC9-CDF1204F8170}" presName="aSpace" presStyleCnt="0"/>
      <dgm:spPr/>
    </dgm:pt>
    <dgm:pt modelId="{D7FAFF1A-3C90-49C3-993D-5A3C5A95168F}" type="pres">
      <dgm:prSet presAssocID="{D992F0C0-1CBA-4D67-8258-C6C27ED89337}" presName="compNode" presStyleCnt="0"/>
      <dgm:spPr/>
    </dgm:pt>
    <dgm:pt modelId="{95E541C6-0ED6-4DA3-9BDD-D970642B38E8}" type="pres">
      <dgm:prSet presAssocID="{D992F0C0-1CBA-4D67-8258-C6C27ED89337}" presName="aNode" presStyleLbl="bgShp" presStyleIdx="3" presStyleCnt="5"/>
      <dgm:spPr/>
      <dgm:t>
        <a:bodyPr/>
        <a:lstStyle/>
        <a:p>
          <a:endParaRPr lang="es-MX"/>
        </a:p>
      </dgm:t>
    </dgm:pt>
    <dgm:pt modelId="{2ECCF192-7FAD-485C-AA9C-BCFE02B41511}" type="pres">
      <dgm:prSet presAssocID="{D992F0C0-1CBA-4D67-8258-C6C27ED89337}" presName="textNode" presStyleLbl="bgShp" presStyleIdx="3" presStyleCnt="5"/>
      <dgm:spPr/>
      <dgm:t>
        <a:bodyPr/>
        <a:lstStyle/>
        <a:p>
          <a:endParaRPr lang="es-MX"/>
        </a:p>
      </dgm:t>
    </dgm:pt>
    <dgm:pt modelId="{3DCBFD2C-24CA-4007-8344-77BFD3FE90C0}" type="pres">
      <dgm:prSet presAssocID="{D992F0C0-1CBA-4D67-8258-C6C27ED89337}" presName="compChildNode" presStyleCnt="0"/>
      <dgm:spPr/>
    </dgm:pt>
    <dgm:pt modelId="{65FDA65B-CC8D-41D4-A227-DBAA0385A368}" type="pres">
      <dgm:prSet presAssocID="{D992F0C0-1CBA-4D67-8258-C6C27ED89337}" presName="theInnerList" presStyleCnt="0"/>
      <dgm:spPr/>
    </dgm:pt>
    <dgm:pt modelId="{A34360A6-31AC-4BB9-B0C0-4F61BCD7F551}" type="pres">
      <dgm:prSet presAssocID="{D992F0C0-1CBA-4D67-8258-C6C27ED89337}" presName="aSpace" presStyleCnt="0"/>
      <dgm:spPr/>
    </dgm:pt>
    <dgm:pt modelId="{DB019A9C-D2D4-4451-B4FD-F446A815784F}" type="pres">
      <dgm:prSet presAssocID="{B28CCF5D-1F76-4603-8E73-DC64B532C202}" presName="compNode" presStyleCnt="0"/>
      <dgm:spPr/>
    </dgm:pt>
    <dgm:pt modelId="{61F4F130-853A-4675-A2EB-AB50E79D4025}" type="pres">
      <dgm:prSet presAssocID="{B28CCF5D-1F76-4603-8E73-DC64B532C202}" presName="aNode" presStyleLbl="bgShp" presStyleIdx="4" presStyleCnt="5"/>
      <dgm:spPr/>
      <dgm:t>
        <a:bodyPr/>
        <a:lstStyle/>
        <a:p>
          <a:endParaRPr lang="es-MX"/>
        </a:p>
      </dgm:t>
    </dgm:pt>
    <dgm:pt modelId="{12B17178-C967-4152-9B33-F7758E36A643}" type="pres">
      <dgm:prSet presAssocID="{B28CCF5D-1F76-4603-8E73-DC64B532C202}" presName="textNode" presStyleLbl="bgShp" presStyleIdx="4" presStyleCnt="5"/>
      <dgm:spPr/>
      <dgm:t>
        <a:bodyPr/>
        <a:lstStyle/>
        <a:p>
          <a:endParaRPr lang="es-MX"/>
        </a:p>
      </dgm:t>
    </dgm:pt>
    <dgm:pt modelId="{D5DAF5FB-BB50-4E64-A934-8E4890477F33}" type="pres">
      <dgm:prSet presAssocID="{B28CCF5D-1F76-4603-8E73-DC64B532C202}" presName="compChildNode" presStyleCnt="0"/>
      <dgm:spPr/>
    </dgm:pt>
    <dgm:pt modelId="{6C07E79A-985A-40A6-9174-029025345061}" type="pres">
      <dgm:prSet presAssocID="{B28CCF5D-1F76-4603-8E73-DC64B532C202}" presName="theInnerList" presStyleCnt="0"/>
      <dgm:spPr/>
    </dgm:pt>
  </dgm:ptLst>
  <dgm:cxnLst>
    <dgm:cxn modelId="{ABC1151C-2328-4915-9B25-40D17AA3FF97}" srcId="{6436C6DF-2373-43CE-8013-A1B33E5E55C5}" destId="{BC863616-8E74-4D6A-BCC4-E6DB15788217}" srcOrd="1" destOrd="0" parTransId="{F0D59EDA-FCFB-40C2-A0FA-9916EF1E92A8}" sibTransId="{0C8DA2E1-C136-4194-BEB0-3F306EC956BB}"/>
    <dgm:cxn modelId="{AA208CB7-FC51-4CE4-AFE1-FC4BC08E7B1D}" srcId="{6436C6DF-2373-43CE-8013-A1B33E5E55C5}" destId="{CFDE4E4F-2622-4E63-9EC9-CDF1204F8170}" srcOrd="2" destOrd="0" parTransId="{AB619439-1C15-4F63-9DF6-BEFE79AE04BB}" sibTransId="{26130869-0030-4060-AA9F-0EC57FCFEAEE}"/>
    <dgm:cxn modelId="{48479FFC-2DD6-4AA8-9164-21C5292A2775}" type="presOf" srcId="{681CEAF7-1FE5-4FF3-BEBE-E7BFF9597781}" destId="{4BF5E678-0909-41B3-A54D-237DAF3AABB2}" srcOrd="0" destOrd="0" presId="urn:microsoft.com/office/officeart/2005/8/layout/lProcess2"/>
    <dgm:cxn modelId="{038403E1-1E89-4E82-B1A9-BDCABDCFE6AD}" type="presOf" srcId="{B28CCF5D-1F76-4603-8E73-DC64B532C202}" destId="{61F4F130-853A-4675-A2EB-AB50E79D4025}" srcOrd="0" destOrd="0" presId="urn:microsoft.com/office/officeart/2005/8/layout/lProcess2"/>
    <dgm:cxn modelId="{E8470992-AC88-4590-A09C-BEAE07DFF342}" type="presOf" srcId="{B28CCF5D-1F76-4603-8E73-DC64B532C202}" destId="{12B17178-C967-4152-9B33-F7758E36A643}" srcOrd="1" destOrd="0" presId="urn:microsoft.com/office/officeart/2005/8/layout/lProcess2"/>
    <dgm:cxn modelId="{BBAB17D2-8074-4E3C-982C-0A66ABFE7B1E}" type="presOf" srcId="{681CEAF7-1FE5-4FF3-BEBE-E7BFF9597781}" destId="{9C89BE7A-E0FC-4C2A-B663-F40167CBC911}" srcOrd="1" destOrd="0" presId="urn:microsoft.com/office/officeart/2005/8/layout/lProcess2"/>
    <dgm:cxn modelId="{6484731B-7427-44C0-8802-C8C809CD9592}" srcId="{6436C6DF-2373-43CE-8013-A1B33E5E55C5}" destId="{D992F0C0-1CBA-4D67-8258-C6C27ED89337}" srcOrd="3" destOrd="0" parTransId="{061C389D-D87F-460D-873F-2B8A893BB596}" sibTransId="{362052C3-7075-4DD7-90CD-AC8042475CAE}"/>
    <dgm:cxn modelId="{13A4F1C4-A59C-44AF-B553-66C5521B7F21}" type="presOf" srcId="{D992F0C0-1CBA-4D67-8258-C6C27ED89337}" destId="{95E541C6-0ED6-4DA3-9BDD-D970642B38E8}" srcOrd="0" destOrd="0" presId="urn:microsoft.com/office/officeart/2005/8/layout/lProcess2"/>
    <dgm:cxn modelId="{4D491CE0-AC7D-450C-8318-52FC8DB7E6A8}" type="presOf" srcId="{CFDE4E4F-2622-4E63-9EC9-CDF1204F8170}" destId="{47C5C462-7B58-4EDD-BE10-554CB0EF0DBA}" srcOrd="1" destOrd="0" presId="urn:microsoft.com/office/officeart/2005/8/layout/lProcess2"/>
    <dgm:cxn modelId="{C4EB861D-F96F-46CF-A155-19265DD4EFEB}" type="presOf" srcId="{D992F0C0-1CBA-4D67-8258-C6C27ED89337}" destId="{2ECCF192-7FAD-485C-AA9C-BCFE02B41511}" srcOrd="1" destOrd="0" presId="urn:microsoft.com/office/officeart/2005/8/layout/lProcess2"/>
    <dgm:cxn modelId="{A6AF445E-9EA0-4DC7-8A99-2FF0A0A10C7F}" srcId="{6436C6DF-2373-43CE-8013-A1B33E5E55C5}" destId="{681CEAF7-1FE5-4FF3-BEBE-E7BFF9597781}" srcOrd="0" destOrd="0" parTransId="{CCFA7E78-9471-4630-97F1-6BAA71388DAD}" sibTransId="{EF5D3D05-4C97-4D5F-B322-C0C9C1C5C30B}"/>
    <dgm:cxn modelId="{20A43E5F-9A03-418D-9FF0-4D22D7277D56}" type="presOf" srcId="{CFDE4E4F-2622-4E63-9EC9-CDF1204F8170}" destId="{728C4472-621A-4B7B-87D7-9B8093D4B189}" srcOrd="0" destOrd="0" presId="urn:microsoft.com/office/officeart/2005/8/layout/lProcess2"/>
    <dgm:cxn modelId="{AA783282-749F-4D74-8DA5-53F90E4C7A17}" type="presOf" srcId="{BC863616-8E74-4D6A-BCC4-E6DB15788217}" destId="{4AFE33EB-C721-476F-936E-4B81D5D79F51}" srcOrd="1" destOrd="0" presId="urn:microsoft.com/office/officeart/2005/8/layout/lProcess2"/>
    <dgm:cxn modelId="{746DCBCA-307F-4795-95C8-DF76AA1F9477}" type="presOf" srcId="{BC863616-8E74-4D6A-BCC4-E6DB15788217}" destId="{4F8F7D1F-EDF0-4799-8E48-E2AFA37C280D}" srcOrd="0" destOrd="0" presId="urn:microsoft.com/office/officeart/2005/8/layout/lProcess2"/>
    <dgm:cxn modelId="{5E23060F-4FC8-40E8-B28F-0FFB9B007659}" srcId="{6436C6DF-2373-43CE-8013-A1B33E5E55C5}" destId="{B28CCF5D-1F76-4603-8E73-DC64B532C202}" srcOrd="4" destOrd="0" parTransId="{C0BC5B9E-D499-452C-ADFF-11743AD5EB06}" sibTransId="{28C30092-BC7B-4381-824A-0FC9C71A4B50}"/>
    <dgm:cxn modelId="{73B7BAB7-BE0D-439F-BD7E-775F3FB2C17E}" type="presOf" srcId="{6436C6DF-2373-43CE-8013-A1B33E5E55C5}" destId="{0373E9B9-8E1C-49A9-8B03-3B95AF199A17}" srcOrd="0" destOrd="0" presId="urn:microsoft.com/office/officeart/2005/8/layout/lProcess2"/>
    <dgm:cxn modelId="{A95AF2AD-7658-41E6-A1C9-A7924312D4E5}" type="presParOf" srcId="{0373E9B9-8E1C-49A9-8B03-3B95AF199A17}" destId="{1CDF9E34-0278-436B-8051-FE8F1C0C1237}" srcOrd="0" destOrd="0" presId="urn:microsoft.com/office/officeart/2005/8/layout/lProcess2"/>
    <dgm:cxn modelId="{FF17FB30-0A52-49F1-9F74-E446538EC921}" type="presParOf" srcId="{1CDF9E34-0278-436B-8051-FE8F1C0C1237}" destId="{4BF5E678-0909-41B3-A54D-237DAF3AABB2}" srcOrd="0" destOrd="0" presId="urn:microsoft.com/office/officeart/2005/8/layout/lProcess2"/>
    <dgm:cxn modelId="{718D3488-334D-4245-94AD-3A9EA63499ED}" type="presParOf" srcId="{1CDF9E34-0278-436B-8051-FE8F1C0C1237}" destId="{9C89BE7A-E0FC-4C2A-B663-F40167CBC911}" srcOrd="1" destOrd="0" presId="urn:microsoft.com/office/officeart/2005/8/layout/lProcess2"/>
    <dgm:cxn modelId="{DBCDD7F9-25C1-4AB9-B85F-8C3F511FB78B}" type="presParOf" srcId="{1CDF9E34-0278-436B-8051-FE8F1C0C1237}" destId="{6D092373-01BC-4476-976C-41E34E80B9DE}" srcOrd="2" destOrd="0" presId="urn:microsoft.com/office/officeart/2005/8/layout/lProcess2"/>
    <dgm:cxn modelId="{9753D426-8AF9-437C-A132-503DDEABDBB8}" type="presParOf" srcId="{6D092373-01BC-4476-976C-41E34E80B9DE}" destId="{BD42BDF3-04D7-4214-9376-67296369713C}" srcOrd="0" destOrd="0" presId="urn:microsoft.com/office/officeart/2005/8/layout/lProcess2"/>
    <dgm:cxn modelId="{5FC6EB91-87A1-44BA-B503-F507616982BA}" type="presParOf" srcId="{0373E9B9-8E1C-49A9-8B03-3B95AF199A17}" destId="{17FB14D8-2FC5-4299-B260-53BE1009D8BA}" srcOrd="1" destOrd="0" presId="urn:microsoft.com/office/officeart/2005/8/layout/lProcess2"/>
    <dgm:cxn modelId="{68E693AE-A3B6-46C3-9EBF-7B1651D03C9F}" type="presParOf" srcId="{0373E9B9-8E1C-49A9-8B03-3B95AF199A17}" destId="{D1580F85-E6DD-4571-BEC4-011C0CBC6909}" srcOrd="2" destOrd="0" presId="urn:microsoft.com/office/officeart/2005/8/layout/lProcess2"/>
    <dgm:cxn modelId="{C126348B-4D51-4611-BB5A-02135ABD3FCE}" type="presParOf" srcId="{D1580F85-E6DD-4571-BEC4-011C0CBC6909}" destId="{4F8F7D1F-EDF0-4799-8E48-E2AFA37C280D}" srcOrd="0" destOrd="0" presId="urn:microsoft.com/office/officeart/2005/8/layout/lProcess2"/>
    <dgm:cxn modelId="{90412D1C-0FC3-4F1D-A680-1FCB33293349}" type="presParOf" srcId="{D1580F85-E6DD-4571-BEC4-011C0CBC6909}" destId="{4AFE33EB-C721-476F-936E-4B81D5D79F51}" srcOrd="1" destOrd="0" presId="urn:microsoft.com/office/officeart/2005/8/layout/lProcess2"/>
    <dgm:cxn modelId="{9FAE3300-5E11-43DD-A87E-81CF64BCBEF4}" type="presParOf" srcId="{D1580F85-E6DD-4571-BEC4-011C0CBC6909}" destId="{A9CD5506-0B7B-45EA-9010-6ED771709382}" srcOrd="2" destOrd="0" presId="urn:microsoft.com/office/officeart/2005/8/layout/lProcess2"/>
    <dgm:cxn modelId="{21ECFB2C-F29B-480F-BD87-603C17CA49BC}" type="presParOf" srcId="{A9CD5506-0B7B-45EA-9010-6ED771709382}" destId="{ADEC5DF0-9425-47C4-B6E3-108D1E18B8C1}" srcOrd="0" destOrd="0" presId="urn:microsoft.com/office/officeart/2005/8/layout/lProcess2"/>
    <dgm:cxn modelId="{A281BBFA-457D-4E27-81C8-A90AC2CE09AA}" type="presParOf" srcId="{0373E9B9-8E1C-49A9-8B03-3B95AF199A17}" destId="{E11C2926-2782-44F2-AE59-DF728C31A177}" srcOrd="3" destOrd="0" presId="urn:microsoft.com/office/officeart/2005/8/layout/lProcess2"/>
    <dgm:cxn modelId="{2CCE8FEC-364B-4CE7-A3C0-1DBA52E9C995}" type="presParOf" srcId="{0373E9B9-8E1C-49A9-8B03-3B95AF199A17}" destId="{C84AE867-918C-4250-BED3-263C8A7C664C}" srcOrd="4" destOrd="0" presId="urn:microsoft.com/office/officeart/2005/8/layout/lProcess2"/>
    <dgm:cxn modelId="{8713F9CA-814C-4577-A323-9060D9B2B609}" type="presParOf" srcId="{C84AE867-918C-4250-BED3-263C8A7C664C}" destId="{728C4472-621A-4B7B-87D7-9B8093D4B189}" srcOrd="0" destOrd="0" presId="urn:microsoft.com/office/officeart/2005/8/layout/lProcess2"/>
    <dgm:cxn modelId="{2F99A2AF-784B-4F33-8F6D-103AA0CA9BC7}" type="presParOf" srcId="{C84AE867-918C-4250-BED3-263C8A7C664C}" destId="{47C5C462-7B58-4EDD-BE10-554CB0EF0DBA}" srcOrd="1" destOrd="0" presId="urn:microsoft.com/office/officeart/2005/8/layout/lProcess2"/>
    <dgm:cxn modelId="{6A2804F4-AAF4-43D5-A350-8D3A95EE8C09}" type="presParOf" srcId="{C84AE867-918C-4250-BED3-263C8A7C664C}" destId="{DE611BB3-D79C-4D5F-93F6-34842DCA15A9}" srcOrd="2" destOrd="0" presId="urn:microsoft.com/office/officeart/2005/8/layout/lProcess2"/>
    <dgm:cxn modelId="{E4353CAA-7773-4555-936B-25081AE0DB8A}" type="presParOf" srcId="{DE611BB3-D79C-4D5F-93F6-34842DCA15A9}" destId="{9F9672F5-6B50-4932-B6F0-AAFDAA79FE14}" srcOrd="0" destOrd="0" presId="urn:microsoft.com/office/officeart/2005/8/layout/lProcess2"/>
    <dgm:cxn modelId="{1428FC2A-9A3B-479F-8ED4-5B99A4ADA4AE}" type="presParOf" srcId="{0373E9B9-8E1C-49A9-8B03-3B95AF199A17}" destId="{D76ADD64-76E3-4E53-8499-A1B1E59573CA}" srcOrd="5" destOrd="0" presId="urn:microsoft.com/office/officeart/2005/8/layout/lProcess2"/>
    <dgm:cxn modelId="{438F74C6-6B0E-408A-92B8-7C752E63D69D}" type="presParOf" srcId="{0373E9B9-8E1C-49A9-8B03-3B95AF199A17}" destId="{D7FAFF1A-3C90-49C3-993D-5A3C5A95168F}" srcOrd="6" destOrd="0" presId="urn:microsoft.com/office/officeart/2005/8/layout/lProcess2"/>
    <dgm:cxn modelId="{C6F97D3E-6722-4E71-93FB-A32006ADCD48}" type="presParOf" srcId="{D7FAFF1A-3C90-49C3-993D-5A3C5A95168F}" destId="{95E541C6-0ED6-4DA3-9BDD-D970642B38E8}" srcOrd="0" destOrd="0" presId="urn:microsoft.com/office/officeart/2005/8/layout/lProcess2"/>
    <dgm:cxn modelId="{FD4074DE-E0BC-482A-AE92-DE0487658C24}" type="presParOf" srcId="{D7FAFF1A-3C90-49C3-993D-5A3C5A95168F}" destId="{2ECCF192-7FAD-485C-AA9C-BCFE02B41511}" srcOrd="1" destOrd="0" presId="urn:microsoft.com/office/officeart/2005/8/layout/lProcess2"/>
    <dgm:cxn modelId="{DC471E91-B0A4-420E-881F-32341C68FB7F}" type="presParOf" srcId="{D7FAFF1A-3C90-49C3-993D-5A3C5A95168F}" destId="{3DCBFD2C-24CA-4007-8344-77BFD3FE90C0}" srcOrd="2" destOrd="0" presId="urn:microsoft.com/office/officeart/2005/8/layout/lProcess2"/>
    <dgm:cxn modelId="{43163C25-E52F-4731-B26C-8FDE8424B7A2}" type="presParOf" srcId="{3DCBFD2C-24CA-4007-8344-77BFD3FE90C0}" destId="{65FDA65B-CC8D-41D4-A227-DBAA0385A368}" srcOrd="0" destOrd="0" presId="urn:microsoft.com/office/officeart/2005/8/layout/lProcess2"/>
    <dgm:cxn modelId="{2E1E3D25-977C-48B1-AD69-996C0EA69B3D}" type="presParOf" srcId="{0373E9B9-8E1C-49A9-8B03-3B95AF199A17}" destId="{A34360A6-31AC-4BB9-B0C0-4F61BCD7F551}" srcOrd="7" destOrd="0" presId="urn:microsoft.com/office/officeart/2005/8/layout/lProcess2"/>
    <dgm:cxn modelId="{4DE13200-A4AF-4950-BCC2-4E2E79623957}" type="presParOf" srcId="{0373E9B9-8E1C-49A9-8B03-3B95AF199A17}" destId="{DB019A9C-D2D4-4451-B4FD-F446A815784F}" srcOrd="8" destOrd="0" presId="urn:microsoft.com/office/officeart/2005/8/layout/lProcess2"/>
    <dgm:cxn modelId="{0BEEA5FD-16F5-49F4-812C-9EB0F8B102C3}" type="presParOf" srcId="{DB019A9C-D2D4-4451-B4FD-F446A815784F}" destId="{61F4F130-853A-4675-A2EB-AB50E79D4025}" srcOrd="0" destOrd="0" presId="urn:microsoft.com/office/officeart/2005/8/layout/lProcess2"/>
    <dgm:cxn modelId="{16352763-E51B-423D-B835-ADE762138C05}" type="presParOf" srcId="{DB019A9C-D2D4-4451-B4FD-F446A815784F}" destId="{12B17178-C967-4152-9B33-F7758E36A643}" srcOrd="1" destOrd="0" presId="urn:microsoft.com/office/officeart/2005/8/layout/lProcess2"/>
    <dgm:cxn modelId="{92644EED-3CB4-44EC-A800-00614DFCCBE7}" type="presParOf" srcId="{DB019A9C-D2D4-4451-B4FD-F446A815784F}" destId="{D5DAF5FB-BB50-4E64-A934-8E4890477F33}" srcOrd="2" destOrd="0" presId="urn:microsoft.com/office/officeart/2005/8/layout/lProcess2"/>
    <dgm:cxn modelId="{EC74A0B2-C821-4953-BD21-E80B9CB41693}" type="presParOf" srcId="{D5DAF5FB-BB50-4E64-A934-8E4890477F33}" destId="{6C07E79A-985A-40A6-9174-029025345061}"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2E11199F-DA71-4925-91D6-E4387E27572E}" type="doc">
      <dgm:prSet loTypeId="urn:microsoft.com/office/officeart/2005/8/layout/hProcess9" loCatId="process" qsTypeId="urn:microsoft.com/office/officeart/2005/8/quickstyle/simple1" qsCatId="simple" csTypeId="urn:microsoft.com/office/officeart/2005/8/colors/accent3_1" csCatId="accent3" phldr="1"/>
      <dgm:spPr/>
      <dgm:t>
        <a:bodyPr/>
        <a:lstStyle/>
        <a:p>
          <a:endParaRPr lang="es-MX"/>
        </a:p>
      </dgm:t>
    </dgm:pt>
    <dgm:pt modelId="{A12332E0-BA23-471E-9347-CB411B3BEA40}">
      <dgm:prSet/>
      <dgm:spPr>
        <a:solidFill>
          <a:srgbClr val="CCFFCC"/>
        </a:solidFill>
      </dgm:spPr>
      <dgm:t>
        <a:bodyPr/>
        <a:lstStyle/>
        <a:p>
          <a:pPr rtl="0"/>
          <a:r>
            <a:rPr lang="es-MX" baseline="0" dirty="0" smtClean="0"/>
            <a:t>Asimismo, ofrecen al comprador información sobre el valor actual de negocio de forma que puede negociar mejor su adquisición Cuando estas circunstancias se dan, podemos considerar que la alianza puede ser una buena alternativa estratégica a disposición de los directivos que quieran  crecer.</a:t>
          </a:r>
          <a:endParaRPr lang="es-MX" dirty="0"/>
        </a:p>
      </dgm:t>
    </dgm:pt>
    <dgm:pt modelId="{A3BA3449-2F20-4247-870A-105B0FC0C967}" type="parTrans" cxnId="{AD66AA30-B34D-4FBA-8987-15EC40D51EE3}">
      <dgm:prSet/>
      <dgm:spPr/>
      <dgm:t>
        <a:bodyPr/>
        <a:lstStyle/>
        <a:p>
          <a:endParaRPr lang="es-MX"/>
        </a:p>
      </dgm:t>
    </dgm:pt>
    <dgm:pt modelId="{6762983C-EC20-42CC-BF8D-46429E0D39BB}" type="sibTrans" cxnId="{AD66AA30-B34D-4FBA-8987-15EC40D51EE3}">
      <dgm:prSet/>
      <dgm:spPr/>
      <dgm:t>
        <a:bodyPr/>
        <a:lstStyle/>
        <a:p>
          <a:endParaRPr lang="es-MX"/>
        </a:p>
      </dgm:t>
    </dgm:pt>
    <dgm:pt modelId="{58115039-6BC4-45E6-9BEA-03F3F65B52D2}" type="pres">
      <dgm:prSet presAssocID="{2E11199F-DA71-4925-91D6-E4387E27572E}" presName="CompostProcess" presStyleCnt="0">
        <dgm:presLayoutVars>
          <dgm:dir/>
          <dgm:resizeHandles val="exact"/>
        </dgm:presLayoutVars>
      </dgm:prSet>
      <dgm:spPr/>
      <dgm:t>
        <a:bodyPr/>
        <a:lstStyle/>
        <a:p>
          <a:endParaRPr lang="es-MX"/>
        </a:p>
      </dgm:t>
    </dgm:pt>
    <dgm:pt modelId="{4E54F29E-B327-4B2D-8892-E513B64FDBB9}" type="pres">
      <dgm:prSet presAssocID="{2E11199F-DA71-4925-91D6-E4387E27572E}" presName="arrow" presStyleLbl="bgShp" presStyleIdx="0" presStyleCnt="1"/>
      <dgm:spPr>
        <a:solidFill>
          <a:schemeClr val="accent3">
            <a:lumMod val="60000"/>
            <a:lumOff val="40000"/>
          </a:schemeClr>
        </a:solidFill>
      </dgm:spPr>
    </dgm:pt>
    <dgm:pt modelId="{649F53D9-DC2D-44DA-8A52-8E0B85C87BFC}" type="pres">
      <dgm:prSet presAssocID="{2E11199F-DA71-4925-91D6-E4387E27572E}" presName="linearProcess" presStyleCnt="0"/>
      <dgm:spPr/>
    </dgm:pt>
    <dgm:pt modelId="{3ADAE49C-5022-4558-96BC-678CD46BDB4B}" type="pres">
      <dgm:prSet presAssocID="{A12332E0-BA23-471E-9347-CB411B3BEA40}" presName="textNode" presStyleLbl="node1" presStyleIdx="0" presStyleCnt="1">
        <dgm:presLayoutVars>
          <dgm:bulletEnabled val="1"/>
        </dgm:presLayoutVars>
      </dgm:prSet>
      <dgm:spPr/>
      <dgm:t>
        <a:bodyPr/>
        <a:lstStyle/>
        <a:p>
          <a:endParaRPr lang="es-MX"/>
        </a:p>
      </dgm:t>
    </dgm:pt>
  </dgm:ptLst>
  <dgm:cxnLst>
    <dgm:cxn modelId="{A096F44E-4BA0-418D-8E00-AE0186CA197F}" type="presOf" srcId="{A12332E0-BA23-471E-9347-CB411B3BEA40}" destId="{3ADAE49C-5022-4558-96BC-678CD46BDB4B}" srcOrd="0" destOrd="0" presId="urn:microsoft.com/office/officeart/2005/8/layout/hProcess9"/>
    <dgm:cxn modelId="{DF1FF8E8-D14E-4924-8B58-27D8A18472C6}" type="presOf" srcId="{2E11199F-DA71-4925-91D6-E4387E27572E}" destId="{58115039-6BC4-45E6-9BEA-03F3F65B52D2}" srcOrd="0" destOrd="0" presId="urn:microsoft.com/office/officeart/2005/8/layout/hProcess9"/>
    <dgm:cxn modelId="{AD66AA30-B34D-4FBA-8987-15EC40D51EE3}" srcId="{2E11199F-DA71-4925-91D6-E4387E27572E}" destId="{A12332E0-BA23-471E-9347-CB411B3BEA40}" srcOrd="0" destOrd="0" parTransId="{A3BA3449-2F20-4247-870A-105B0FC0C967}" sibTransId="{6762983C-EC20-42CC-BF8D-46429E0D39BB}"/>
    <dgm:cxn modelId="{C77CAEC5-9CD5-4285-B85F-9D61255029F5}" type="presParOf" srcId="{58115039-6BC4-45E6-9BEA-03F3F65B52D2}" destId="{4E54F29E-B327-4B2D-8892-E513B64FDBB9}" srcOrd="0" destOrd="0" presId="urn:microsoft.com/office/officeart/2005/8/layout/hProcess9"/>
    <dgm:cxn modelId="{EC60239D-7B81-408A-9AE7-52526A64157A}" type="presParOf" srcId="{58115039-6BC4-45E6-9BEA-03F3F65B52D2}" destId="{649F53D9-DC2D-44DA-8A52-8E0B85C87BFC}" srcOrd="1" destOrd="0" presId="urn:microsoft.com/office/officeart/2005/8/layout/hProcess9"/>
    <dgm:cxn modelId="{BF9F2951-A830-4EB2-9C97-2A9B7170E5F1}" type="presParOf" srcId="{649F53D9-DC2D-44DA-8A52-8E0B85C87BFC}" destId="{3ADAE49C-5022-4558-96BC-678CD46BDB4B}"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FD438D-4BD3-48CE-B88D-95C20512AA11}"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s-MX"/>
        </a:p>
      </dgm:t>
    </dgm:pt>
    <dgm:pt modelId="{3B4E3477-48EF-44A0-BBC1-8E0C1C3F9A59}">
      <dgm:prSet/>
      <dgm:spPr/>
      <dgm:t>
        <a:bodyPr/>
        <a:lstStyle/>
        <a:p>
          <a:pPr rtl="0"/>
          <a:r>
            <a:rPr lang="es-MX" baseline="0" smtClean="0"/>
            <a:t>En caso de una estrategia de adquisición, es recomendable una alianza previa entre la empresa adquirente y la empresa objetivo que puede dar capital experimental </a:t>
          </a:r>
          <a:endParaRPr lang="es-MX" dirty="0"/>
        </a:p>
      </dgm:t>
    </dgm:pt>
    <dgm:pt modelId="{72DB9BF2-C2E3-46DB-8941-21E7D6812E6D}" type="parTrans" cxnId="{27CF60F8-4F9B-49AD-A77A-D68589B01F52}">
      <dgm:prSet/>
      <dgm:spPr/>
      <dgm:t>
        <a:bodyPr/>
        <a:lstStyle/>
        <a:p>
          <a:endParaRPr lang="es-MX"/>
        </a:p>
      </dgm:t>
    </dgm:pt>
    <dgm:pt modelId="{0E47E7E3-4416-4D79-A0D2-798EF21BB5F6}" type="sibTrans" cxnId="{27CF60F8-4F9B-49AD-A77A-D68589B01F52}">
      <dgm:prSet/>
      <dgm:spPr/>
      <dgm:t>
        <a:bodyPr/>
        <a:lstStyle/>
        <a:p>
          <a:endParaRPr lang="es-MX"/>
        </a:p>
      </dgm:t>
    </dgm:pt>
    <dgm:pt modelId="{F67B9EAA-9ACB-486C-B28C-53CE91330D5B}">
      <dgm:prSet/>
      <dgm:spPr/>
      <dgm:t>
        <a:bodyPr/>
        <a:lstStyle/>
        <a:p>
          <a:pPr rtl="0"/>
          <a:r>
            <a:rPr lang="es-MX" baseline="0" dirty="0" smtClean="0"/>
            <a:t>Ayuda a la adquirente a desarrollar estrategias y patrones de comportamiento que permitan un intercambio eficaz y eficiente de los recursos antes de la adquisición</a:t>
          </a:r>
          <a:endParaRPr lang="es-MX" dirty="0"/>
        </a:p>
      </dgm:t>
    </dgm:pt>
    <dgm:pt modelId="{72246E03-AAD1-468C-A6F8-077BD959004F}" type="parTrans" cxnId="{41A3313F-BB6E-480E-A9A0-01BC2CA70E3B}">
      <dgm:prSet/>
      <dgm:spPr/>
      <dgm:t>
        <a:bodyPr/>
        <a:lstStyle/>
        <a:p>
          <a:endParaRPr lang="es-MX"/>
        </a:p>
      </dgm:t>
    </dgm:pt>
    <dgm:pt modelId="{CE0F55DA-2653-44A4-810E-988FF69DFA67}" type="sibTrans" cxnId="{41A3313F-BB6E-480E-A9A0-01BC2CA70E3B}">
      <dgm:prSet/>
      <dgm:spPr/>
      <dgm:t>
        <a:bodyPr/>
        <a:lstStyle/>
        <a:p>
          <a:endParaRPr lang="es-MX"/>
        </a:p>
      </dgm:t>
    </dgm:pt>
    <dgm:pt modelId="{0263B5CE-A099-4886-BF1A-CEBF4F968205}" type="pres">
      <dgm:prSet presAssocID="{6AFD438D-4BD3-48CE-B88D-95C20512AA11}" presName="compositeShape" presStyleCnt="0">
        <dgm:presLayoutVars>
          <dgm:chMax val="2"/>
          <dgm:dir/>
          <dgm:resizeHandles val="exact"/>
        </dgm:presLayoutVars>
      </dgm:prSet>
      <dgm:spPr/>
      <dgm:t>
        <a:bodyPr/>
        <a:lstStyle/>
        <a:p>
          <a:endParaRPr lang="es-MX"/>
        </a:p>
      </dgm:t>
    </dgm:pt>
    <dgm:pt modelId="{96F6F827-05F1-43C7-BF47-814CA095B610}" type="pres">
      <dgm:prSet presAssocID="{6AFD438D-4BD3-48CE-B88D-95C20512AA11}" presName="ribbon" presStyleLbl="node1" presStyleIdx="0" presStyleCnt="1"/>
      <dgm:spPr/>
      <dgm:t>
        <a:bodyPr/>
        <a:lstStyle/>
        <a:p>
          <a:endParaRPr lang="es-MX"/>
        </a:p>
      </dgm:t>
    </dgm:pt>
    <dgm:pt modelId="{9EAC8F91-13F8-4D03-A2DE-37ECCB2C957F}" type="pres">
      <dgm:prSet presAssocID="{6AFD438D-4BD3-48CE-B88D-95C20512AA11}" presName="leftArrowText" presStyleLbl="node1" presStyleIdx="0" presStyleCnt="1">
        <dgm:presLayoutVars>
          <dgm:chMax val="0"/>
          <dgm:bulletEnabled val="1"/>
        </dgm:presLayoutVars>
      </dgm:prSet>
      <dgm:spPr/>
      <dgm:t>
        <a:bodyPr/>
        <a:lstStyle/>
        <a:p>
          <a:endParaRPr lang="es-MX"/>
        </a:p>
      </dgm:t>
    </dgm:pt>
    <dgm:pt modelId="{0EB7DFD9-34E5-466B-AF0A-4B9E77D2B644}" type="pres">
      <dgm:prSet presAssocID="{6AFD438D-4BD3-48CE-B88D-95C20512AA11}" presName="rightArrowText" presStyleLbl="node1" presStyleIdx="0" presStyleCnt="1">
        <dgm:presLayoutVars>
          <dgm:chMax val="0"/>
          <dgm:bulletEnabled val="1"/>
        </dgm:presLayoutVars>
      </dgm:prSet>
      <dgm:spPr/>
      <dgm:t>
        <a:bodyPr/>
        <a:lstStyle/>
        <a:p>
          <a:endParaRPr lang="es-MX"/>
        </a:p>
      </dgm:t>
    </dgm:pt>
  </dgm:ptLst>
  <dgm:cxnLst>
    <dgm:cxn modelId="{27CF60F8-4F9B-49AD-A77A-D68589B01F52}" srcId="{6AFD438D-4BD3-48CE-B88D-95C20512AA11}" destId="{3B4E3477-48EF-44A0-BBC1-8E0C1C3F9A59}" srcOrd="0" destOrd="0" parTransId="{72DB9BF2-C2E3-46DB-8941-21E7D6812E6D}" sibTransId="{0E47E7E3-4416-4D79-A0D2-798EF21BB5F6}"/>
    <dgm:cxn modelId="{F2C05AF6-52CD-442B-B1FC-FD51A92D3BDA}" type="presOf" srcId="{6AFD438D-4BD3-48CE-B88D-95C20512AA11}" destId="{0263B5CE-A099-4886-BF1A-CEBF4F968205}" srcOrd="0" destOrd="0" presId="urn:microsoft.com/office/officeart/2005/8/layout/arrow6"/>
    <dgm:cxn modelId="{54295613-A1B2-4BF5-91BF-5736C9E3EE5F}" type="presOf" srcId="{3B4E3477-48EF-44A0-BBC1-8E0C1C3F9A59}" destId="{9EAC8F91-13F8-4D03-A2DE-37ECCB2C957F}" srcOrd="0" destOrd="0" presId="urn:microsoft.com/office/officeart/2005/8/layout/arrow6"/>
    <dgm:cxn modelId="{385F4308-3558-4739-A672-E0E11107E1F2}" type="presOf" srcId="{F67B9EAA-9ACB-486C-B28C-53CE91330D5B}" destId="{0EB7DFD9-34E5-466B-AF0A-4B9E77D2B644}" srcOrd="0" destOrd="0" presId="urn:microsoft.com/office/officeart/2005/8/layout/arrow6"/>
    <dgm:cxn modelId="{41A3313F-BB6E-480E-A9A0-01BC2CA70E3B}" srcId="{6AFD438D-4BD3-48CE-B88D-95C20512AA11}" destId="{F67B9EAA-9ACB-486C-B28C-53CE91330D5B}" srcOrd="1" destOrd="0" parTransId="{72246E03-AAD1-468C-A6F8-077BD959004F}" sibTransId="{CE0F55DA-2653-44A4-810E-988FF69DFA67}"/>
    <dgm:cxn modelId="{99A57D6E-F7AD-4576-B8D9-C200B3CFC60D}" type="presParOf" srcId="{0263B5CE-A099-4886-BF1A-CEBF4F968205}" destId="{96F6F827-05F1-43C7-BF47-814CA095B610}" srcOrd="0" destOrd="0" presId="urn:microsoft.com/office/officeart/2005/8/layout/arrow6"/>
    <dgm:cxn modelId="{9657D5D9-6860-4BF5-B93A-1CAC0B203094}" type="presParOf" srcId="{0263B5CE-A099-4886-BF1A-CEBF4F968205}" destId="{9EAC8F91-13F8-4D03-A2DE-37ECCB2C957F}" srcOrd="1" destOrd="0" presId="urn:microsoft.com/office/officeart/2005/8/layout/arrow6"/>
    <dgm:cxn modelId="{CF6E9D5C-04C4-401C-BAC5-C17B44694787}" type="presParOf" srcId="{0263B5CE-A099-4886-BF1A-CEBF4F968205}" destId="{0EB7DFD9-34E5-466B-AF0A-4B9E77D2B644}"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D42AED-C984-410C-AE8D-8134093401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9DC539C-F6E7-4CB0-8E5D-F82DF7C555D4}">
      <dgm:prSet custT="1"/>
      <dgm:spPr>
        <a:solidFill>
          <a:schemeClr val="accent5">
            <a:lumMod val="20000"/>
            <a:lumOff val="80000"/>
          </a:schemeClr>
        </a:solidFill>
      </dgm:spPr>
      <dgm:t>
        <a:bodyPr/>
        <a:lstStyle/>
        <a:p>
          <a:pPr rtl="0"/>
          <a:r>
            <a:rPr lang="es-MX" sz="2000" baseline="0" dirty="0" smtClean="0">
              <a:solidFill>
                <a:schemeClr val="tx1"/>
              </a:solidFill>
            </a:rPr>
            <a:t>La falta de empleados cualificados, </a:t>
          </a:r>
          <a:endParaRPr lang="es-MX" sz="2000" dirty="0">
            <a:solidFill>
              <a:schemeClr val="tx1"/>
            </a:solidFill>
          </a:endParaRPr>
        </a:p>
      </dgm:t>
    </dgm:pt>
    <dgm:pt modelId="{5E98475A-5174-4116-B0D7-0A0D021F6F37}" type="parTrans" cxnId="{0536A511-3565-4EA4-93FD-A1209C7E5BB2}">
      <dgm:prSet/>
      <dgm:spPr/>
      <dgm:t>
        <a:bodyPr/>
        <a:lstStyle/>
        <a:p>
          <a:endParaRPr lang="es-MX"/>
        </a:p>
      </dgm:t>
    </dgm:pt>
    <dgm:pt modelId="{80DD393A-5511-44C1-BACA-54135ADECCCE}" type="sibTrans" cxnId="{0536A511-3565-4EA4-93FD-A1209C7E5BB2}">
      <dgm:prSet/>
      <dgm:spPr/>
      <dgm:t>
        <a:bodyPr/>
        <a:lstStyle/>
        <a:p>
          <a:endParaRPr lang="es-MX"/>
        </a:p>
      </dgm:t>
    </dgm:pt>
    <dgm:pt modelId="{178D0999-5242-4D6F-9716-BCD6AE53021F}">
      <dgm:prSet custT="1"/>
      <dgm:spPr>
        <a:solidFill>
          <a:schemeClr val="accent5">
            <a:lumMod val="20000"/>
            <a:lumOff val="80000"/>
          </a:schemeClr>
        </a:solidFill>
      </dgm:spPr>
      <dgm:t>
        <a:bodyPr/>
        <a:lstStyle/>
        <a:p>
          <a:pPr rtl="0"/>
          <a:r>
            <a:rPr lang="es-MX" sz="2000" baseline="0" dirty="0" smtClean="0">
              <a:solidFill>
                <a:schemeClr val="tx1"/>
              </a:solidFill>
            </a:rPr>
            <a:t>La falta de financiación, </a:t>
          </a:r>
          <a:endParaRPr lang="es-MX" sz="2000" dirty="0">
            <a:solidFill>
              <a:schemeClr val="tx1"/>
            </a:solidFill>
          </a:endParaRPr>
        </a:p>
      </dgm:t>
    </dgm:pt>
    <dgm:pt modelId="{5911F482-DA2E-4C23-9F57-7517CA7CABBF}" type="parTrans" cxnId="{A806F020-7D46-4EFB-B64C-F21A3AC91AE2}">
      <dgm:prSet/>
      <dgm:spPr/>
      <dgm:t>
        <a:bodyPr/>
        <a:lstStyle/>
        <a:p>
          <a:endParaRPr lang="es-MX"/>
        </a:p>
      </dgm:t>
    </dgm:pt>
    <dgm:pt modelId="{2EC7A976-56D2-45C0-BABD-2C77683556BD}" type="sibTrans" cxnId="{A806F020-7D46-4EFB-B64C-F21A3AC91AE2}">
      <dgm:prSet/>
      <dgm:spPr/>
      <dgm:t>
        <a:bodyPr/>
        <a:lstStyle/>
        <a:p>
          <a:endParaRPr lang="es-MX"/>
        </a:p>
      </dgm:t>
    </dgm:pt>
    <dgm:pt modelId="{6D253C01-2FCB-4216-8A54-0D7C9EC9A7B4}">
      <dgm:prSet custT="1"/>
      <dgm:spPr>
        <a:solidFill>
          <a:schemeClr val="accent4">
            <a:lumMod val="20000"/>
            <a:lumOff val="80000"/>
          </a:schemeClr>
        </a:solidFill>
      </dgm:spPr>
      <dgm:t>
        <a:bodyPr/>
        <a:lstStyle/>
        <a:p>
          <a:pPr rtl="0"/>
          <a:r>
            <a:rPr lang="es-MX" sz="2000" baseline="0" dirty="0" smtClean="0">
              <a:solidFill>
                <a:schemeClr val="tx1"/>
              </a:solidFill>
            </a:rPr>
            <a:t>los costes y las dificultades para desarrollar mercado fuera, hacen más complicado que éstas opten con tanta frecuencia como las grandes empresas por la puesta en marcha de fusiones/adquisiciones</a:t>
          </a:r>
          <a:endParaRPr lang="es-MX" sz="2000" dirty="0">
            <a:solidFill>
              <a:schemeClr val="tx1"/>
            </a:solidFill>
          </a:endParaRPr>
        </a:p>
      </dgm:t>
    </dgm:pt>
    <dgm:pt modelId="{7D370B7B-435D-4569-B563-6C100AA641ED}" type="parTrans" cxnId="{F034808F-B20C-4EAA-8B78-BB3DD28C1B25}">
      <dgm:prSet/>
      <dgm:spPr/>
      <dgm:t>
        <a:bodyPr/>
        <a:lstStyle/>
        <a:p>
          <a:endParaRPr lang="es-MX"/>
        </a:p>
      </dgm:t>
    </dgm:pt>
    <dgm:pt modelId="{65128B22-0970-4032-9679-A3F4AF3897B5}" type="sibTrans" cxnId="{F034808F-B20C-4EAA-8B78-BB3DD28C1B25}">
      <dgm:prSet/>
      <dgm:spPr/>
      <dgm:t>
        <a:bodyPr/>
        <a:lstStyle/>
        <a:p>
          <a:endParaRPr lang="es-MX"/>
        </a:p>
      </dgm:t>
    </dgm:pt>
    <dgm:pt modelId="{6B19C833-4869-49D1-AD02-0C0EE6EC5F19}" type="pres">
      <dgm:prSet presAssocID="{3DD42AED-C984-410C-AE8D-81340934013A}" presName="linear" presStyleCnt="0">
        <dgm:presLayoutVars>
          <dgm:animLvl val="lvl"/>
          <dgm:resizeHandles val="exact"/>
        </dgm:presLayoutVars>
      </dgm:prSet>
      <dgm:spPr/>
      <dgm:t>
        <a:bodyPr/>
        <a:lstStyle/>
        <a:p>
          <a:endParaRPr lang="es-MX"/>
        </a:p>
      </dgm:t>
    </dgm:pt>
    <dgm:pt modelId="{813B96C3-2FCF-4466-80FD-92C1D2CD57CB}" type="pres">
      <dgm:prSet presAssocID="{19DC539C-F6E7-4CB0-8E5D-F82DF7C555D4}" presName="parentText" presStyleLbl="node1" presStyleIdx="0" presStyleCnt="3">
        <dgm:presLayoutVars>
          <dgm:chMax val="0"/>
          <dgm:bulletEnabled val="1"/>
        </dgm:presLayoutVars>
      </dgm:prSet>
      <dgm:spPr/>
      <dgm:t>
        <a:bodyPr/>
        <a:lstStyle/>
        <a:p>
          <a:endParaRPr lang="es-MX"/>
        </a:p>
      </dgm:t>
    </dgm:pt>
    <dgm:pt modelId="{602686AD-CB8B-4502-82CF-5479C4F091EA}" type="pres">
      <dgm:prSet presAssocID="{80DD393A-5511-44C1-BACA-54135ADECCCE}" presName="spacer" presStyleCnt="0"/>
      <dgm:spPr/>
    </dgm:pt>
    <dgm:pt modelId="{E53CAB04-3E7F-42F9-A170-3E1385047F9F}" type="pres">
      <dgm:prSet presAssocID="{178D0999-5242-4D6F-9716-BCD6AE53021F}" presName="parentText" presStyleLbl="node1" presStyleIdx="1" presStyleCnt="3">
        <dgm:presLayoutVars>
          <dgm:chMax val="0"/>
          <dgm:bulletEnabled val="1"/>
        </dgm:presLayoutVars>
      </dgm:prSet>
      <dgm:spPr/>
      <dgm:t>
        <a:bodyPr/>
        <a:lstStyle/>
        <a:p>
          <a:endParaRPr lang="es-MX"/>
        </a:p>
      </dgm:t>
    </dgm:pt>
    <dgm:pt modelId="{7BDC5A5E-8D4E-43AE-8343-98C1F9A940E5}" type="pres">
      <dgm:prSet presAssocID="{2EC7A976-56D2-45C0-BABD-2C77683556BD}" presName="spacer" presStyleCnt="0"/>
      <dgm:spPr/>
    </dgm:pt>
    <dgm:pt modelId="{CEC293EF-C6BA-4D32-8D1A-DEDCF0893D02}" type="pres">
      <dgm:prSet presAssocID="{6D253C01-2FCB-4216-8A54-0D7C9EC9A7B4}" presName="parentText" presStyleLbl="node1" presStyleIdx="2" presStyleCnt="3">
        <dgm:presLayoutVars>
          <dgm:chMax val="0"/>
          <dgm:bulletEnabled val="1"/>
        </dgm:presLayoutVars>
      </dgm:prSet>
      <dgm:spPr/>
      <dgm:t>
        <a:bodyPr/>
        <a:lstStyle/>
        <a:p>
          <a:endParaRPr lang="es-MX"/>
        </a:p>
      </dgm:t>
    </dgm:pt>
  </dgm:ptLst>
  <dgm:cxnLst>
    <dgm:cxn modelId="{0536A511-3565-4EA4-93FD-A1209C7E5BB2}" srcId="{3DD42AED-C984-410C-AE8D-81340934013A}" destId="{19DC539C-F6E7-4CB0-8E5D-F82DF7C555D4}" srcOrd="0" destOrd="0" parTransId="{5E98475A-5174-4116-B0D7-0A0D021F6F37}" sibTransId="{80DD393A-5511-44C1-BACA-54135ADECCCE}"/>
    <dgm:cxn modelId="{F034808F-B20C-4EAA-8B78-BB3DD28C1B25}" srcId="{3DD42AED-C984-410C-AE8D-81340934013A}" destId="{6D253C01-2FCB-4216-8A54-0D7C9EC9A7B4}" srcOrd="2" destOrd="0" parTransId="{7D370B7B-435D-4569-B563-6C100AA641ED}" sibTransId="{65128B22-0970-4032-9679-A3F4AF3897B5}"/>
    <dgm:cxn modelId="{2FFC2A8F-5D47-4EC6-860A-9114C4FA6300}" type="presOf" srcId="{3DD42AED-C984-410C-AE8D-81340934013A}" destId="{6B19C833-4869-49D1-AD02-0C0EE6EC5F19}" srcOrd="0" destOrd="0" presId="urn:microsoft.com/office/officeart/2005/8/layout/vList2"/>
    <dgm:cxn modelId="{7AB4AE7A-6364-42E7-9E3C-EA288134924B}" type="presOf" srcId="{6D253C01-2FCB-4216-8A54-0D7C9EC9A7B4}" destId="{CEC293EF-C6BA-4D32-8D1A-DEDCF0893D02}" srcOrd="0" destOrd="0" presId="urn:microsoft.com/office/officeart/2005/8/layout/vList2"/>
    <dgm:cxn modelId="{A806F020-7D46-4EFB-B64C-F21A3AC91AE2}" srcId="{3DD42AED-C984-410C-AE8D-81340934013A}" destId="{178D0999-5242-4D6F-9716-BCD6AE53021F}" srcOrd="1" destOrd="0" parTransId="{5911F482-DA2E-4C23-9F57-7517CA7CABBF}" sibTransId="{2EC7A976-56D2-45C0-BABD-2C77683556BD}"/>
    <dgm:cxn modelId="{04B22744-C8EB-481D-A376-09677EA8D3BD}" type="presOf" srcId="{19DC539C-F6E7-4CB0-8E5D-F82DF7C555D4}" destId="{813B96C3-2FCF-4466-80FD-92C1D2CD57CB}" srcOrd="0" destOrd="0" presId="urn:microsoft.com/office/officeart/2005/8/layout/vList2"/>
    <dgm:cxn modelId="{99EAA641-6D43-488E-B626-1BDF14314BC0}" type="presOf" srcId="{178D0999-5242-4D6F-9716-BCD6AE53021F}" destId="{E53CAB04-3E7F-42F9-A170-3E1385047F9F}" srcOrd="0" destOrd="0" presId="urn:microsoft.com/office/officeart/2005/8/layout/vList2"/>
    <dgm:cxn modelId="{14A19452-6130-4220-A30A-35E2F684282E}" type="presParOf" srcId="{6B19C833-4869-49D1-AD02-0C0EE6EC5F19}" destId="{813B96C3-2FCF-4466-80FD-92C1D2CD57CB}" srcOrd="0" destOrd="0" presId="urn:microsoft.com/office/officeart/2005/8/layout/vList2"/>
    <dgm:cxn modelId="{1392F9FC-511A-4C37-A6F7-DEB2992E32A7}" type="presParOf" srcId="{6B19C833-4869-49D1-AD02-0C0EE6EC5F19}" destId="{602686AD-CB8B-4502-82CF-5479C4F091EA}" srcOrd="1" destOrd="0" presId="urn:microsoft.com/office/officeart/2005/8/layout/vList2"/>
    <dgm:cxn modelId="{C38F0757-9BD8-4661-B4AD-C4E7F260190A}" type="presParOf" srcId="{6B19C833-4869-49D1-AD02-0C0EE6EC5F19}" destId="{E53CAB04-3E7F-42F9-A170-3E1385047F9F}" srcOrd="2" destOrd="0" presId="urn:microsoft.com/office/officeart/2005/8/layout/vList2"/>
    <dgm:cxn modelId="{E38A1266-2E27-4BD5-8B06-1E2FBBE270F3}" type="presParOf" srcId="{6B19C833-4869-49D1-AD02-0C0EE6EC5F19}" destId="{7BDC5A5E-8D4E-43AE-8343-98C1F9A940E5}" srcOrd="3" destOrd="0" presId="urn:microsoft.com/office/officeart/2005/8/layout/vList2"/>
    <dgm:cxn modelId="{C00D24FB-6EAE-4F98-B9C0-563ED085D328}" type="presParOf" srcId="{6B19C833-4869-49D1-AD02-0C0EE6EC5F19}" destId="{CEC293EF-C6BA-4D32-8D1A-DEDCF0893D0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8FEF6BE-F580-4871-B0C7-EB8252161F84}"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90017858-2584-4391-B011-B094ED63432B}">
      <dgm:prSet custT="1"/>
      <dgm:spPr>
        <a:solidFill>
          <a:srgbClr val="CCFFCC"/>
        </a:solidFill>
      </dgm:spPr>
      <dgm:t>
        <a:bodyPr/>
        <a:lstStyle/>
        <a:p>
          <a:pPr rtl="0"/>
          <a:r>
            <a:rPr lang="es-MX" sz="2400" baseline="0" dirty="0" smtClean="0">
              <a:solidFill>
                <a:schemeClr val="tx1"/>
              </a:solidFill>
            </a:rPr>
            <a:t>Las alianzas estratégicas son un factor en el ambiente de los negocios encontrándose en los escenarios corporativos cada vez con mayor frecuencia, motivadas por: disgregación vertical en la reducción de los ciclos de vida de los artículos, </a:t>
          </a:r>
          <a:endParaRPr lang="es-MX" sz="2400" dirty="0">
            <a:solidFill>
              <a:schemeClr val="tx1"/>
            </a:solidFill>
          </a:endParaRPr>
        </a:p>
      </dgm:t>
    </dgm:pt>
    <dgm:pt modelId="{1C3B365A-54D1-443C-B4B2-31B6E22553F6}" type="parTrans" cxnId="{0F0D2B44-8C77-49BD-9FF3-B45E49235309}">
      <dgm:prSet/>
      <dgm:spPr/>
      <dgm:t>
        <a:bodyPr/>
        <a:lstStyle/>
        <a:p>
          <a:endParaRPr lang="es-MX"/>
        </a:p>
      </dgm:t>
    </dgm:pt>
    <dgm:pt modelId="{B90C3B4E-3B21-42D9-A0A2-C9416B040599}" type="sibTrans" cxnId="{0F0D2B44-8C77-49BD-9FF3-B45E49235309}">
      <dgm:prSet/>
      <dgm:spPr/>
      <dgm:t>
        <a:bodyPr/>
        <a:lstStyle/>
        <a:p>
          <a:endParaRPr lang="es-MX"/>
        </a:p>
      </dgm:t>
    </dgm:pt>
    <dgm:pt modelId="{CA983A6D-8BB8-4A22-BC9C-DF8F4AA38E5B}">
      <dgm:prSet custT="1"/>
      <dgm:spPr>
        <a:solidFill>
          <a:srgbClr val="FFEFBD"/>
        </a:solidFill>
      </dgm:spPr>
      <dgm:t>
        <a:bodyPr/>
        <a:lstStyle/>
        <a:p>
          <a:pPr rtl="0"/>
          <a:r>
            <a:rPr lang="es-MX" sz="2400" baseline="0" dirty="0" smtClean="0">
              <a:solidFill>
                <a:schemeClr val="tx1"/>
              </a:solidFill>
            </a:rPr>
            <a:t>el crecimiento de las necesidades de inversión de capital, </a:t>
          </a:r>
          <a:endParaRPr lang="es-MX" sz="2400" dirty="0">
            <a:solidFill>
              <a:schemeClr val="tx1"/>
            </a:solidFill>
          </a:endParaRPr>
        </a:p>
      </dgm:t>
    </dgm:pt>
    <dgm:pt modelId="{73D30A15-04BC-4472-B0C9-7526068830F8}" type="parTrans" cxnId="{4F210634-F30B-4A25-8048-E89857F08045}">
      <dgm:prSet/>
      <dgm:spPr/>
      <dgm:t>
        <a:bodyPr/>
        <a:lstStyle/>
        <a:p>
          <a:endParaRPr lang="es-MX"/>
        </a:p>
      </dgm:t>
    </dgm:pt>
    <dgm:pt modelId="{D6AE46FE-EDB6-4B97-938A-DF9FFAA79DCB}" type="sibTrans" cxnId="{4F210634-F30B-4A25-8048-E89857F08045}">
      <dgm:prSet/>
      <dgm:spPr/>
      <dgm:t>
        <a:bodyPr/>
        <a:lstStyle/>
        <a:p>
          <a:endParaRPr lang="es-MX"/>
        </a:p>
      </dgm:t>
    </dgm:pt>
    <dgm:pt modelId="{73860A32-0979-4D10-B036-5324DFA68E8F}">
      <dgm:prSet custT="1"/>
      <dgm:spPr>
        <a:solidFill>
          <a:srgbClr val="FFFF00"/>
        </a:solidFill>
      </dgm:spPr>
      <dgm:t>
        <a:bodyPr/>
        <a:lstStyle/>
        <a:p>
          <a:pPr rtl="0"/>
          <a:r>
            <a:rPr lang="es-MX" sz="2400" baseline="0" dirty="0" smtClean="0">
              <a:solidFill>
                <a:schemeClr val="tx1"/>
              </a:solidFill>
            </a:rPr>
            <a:t>el deseo de aumentar la competitividad a través del aprendizaje organizacional y </a:t>
          </a:r>
          <a:endParaRPr lang="es-MX" sz="2400" dirty="0">
            <a:solidFill>
              <a:schemeClr val="tx1"/>
            </a:solidFill>
          </a:endParaRPr>
        </a:p>
      </dgm:t>
    </dgm:pt>
    <dgm:pt modelId="{1080D37D-DAE5-4996-B9BE-B2E96B7FDB52}" type="parTrans" cxnId="{2A44A3E4-20B0-4ED6-8EAB-F3C1750B0C7D}">
      <dgm:prSet/>
      <dgm:spPr/>
      <dgm:t>
        <a:bodyPr/>
        <a:lstStyle/>
        <a:p>
          <a:endParaRPr lang="es-MX"/>
        </a:p>
      </dgm:t>
    </dgm:pt>
    <dgm:pt modelId="{402C078E-E6BA-4B8D-85C3-75225DD82688}" type="sibTrans" cxnId="{2A44A3E4-20B0-4ED6-8EAB-F3C1750B0C7D}">
      <dgm:prSet/>
      <dgm:spPr/>
      <dgm:t>
        <a:bodyPr/>
        <a:lstStyle/>
        <a:p>
          <a:endParaRPr lang="es-MX"/>
        </a:p>
      </dgm:t>
    </dgm:pt>
    <dgm:pt modelId="{7750F7BF-B525-4175-B826-4F9D63169D0B}">
      <dgm:prSet custT="1"/>
      <dgm:spPr>
        <a:solidFill>
          <a:schemeClr val="accent2">
            <a:lumMod val="20000"/>
            <a:lumOff val="80000"/>
          </a:schemeClr>
        </a:solidFill>
      </dgm:spPr>
      <dgm:t>
        <a:bodyPr/>
        <a:lstStyle/>
        <a:p>
          <a:pPr rtl="0"/>
          <a:r>
            <a:rPr lang="es-MX" sz="2400" baseline="0" dirty="0" smtClean="0">
              <a:solidFill>
                <a:schemeClr val="tx1"/>
              </a:solidFill>
            </a:rPr>
            <a:t>la reducción de costos de investigación y desarrollo, </a:t>
          </a:r>
          <a:endParaRPr lang="es-MX" sz="2400" dirty="0">
            <a:solidFill>
              <a:schemeClr val="tx1"/>
            </a:solidFill>
          </a:endParaRPr>
        </a:p>
      </dgm:t>
    </dgm:pt>
    <dgm:pt modelId="{28B582D3-6CE1-46F7-8FF1-FC78B8AFA34C}" type="parTrans" cxnId="{98B1C696-3438-41A0-86AE-5924C92841FC}">
      <dgm:prSet/>
      <dgm:spPr/>
      <dgm:t>
        <a:bodyPr/>
        <a:lstStyle/>
        <a:p>
          <a:endParaRPr lang="es-MX"/>
        </a:p>
      </dgm:t>
    </dgm:pt>
    <dgm:pt modelId="{0C35071F-AC4E-4DD0-8A8A-59D6C9AA0235}" type="sibTrans" cxnId="{98B1C696-3438-41A0-86AE-5924C92841FC}">
      <dgm:prSet/>
      <dgm:spPr/>
      <dgm:t>
        <a:bodyPr/>
        <a:lstStyle/>
        <a:p>
          <a:endParaRPr lang="es-MX"/>
        </a:p>
      </dgm:t>
    </dgm:pt>
    <dgm:pt modelId="{97C258F7-B339-4CD8-9D18-D17648D17AEE}" type="pres">
      <dgm:prSet presAssocID="{B8FEF6BE-F580-4871-B0C7-EB8252161F84}" presName="linear" presStyleCnt="0">
        <dgm:presLayoutVars>
          <dgm:animLvl val="lvl"/>
          <dgm:resizeHandles val="exact"/>
        </dgm:presLayoutVars>
      </dgm:prSet>
      <dgm:spPr/>
      <dgm:t>
        <a:bodyPr/>
        <a:lstStyle/>
        <a:p>
          <a:endParaRPr lang="es-MX"/>
        </a:p>
      </dgm:t>
    </dgm:pt>
    <dgm:pt modelId="{52315DF3-4AC5-48AA-A427-05D7AF5AC1B0}" type="pres">
      <dgm:prSet presAssocID="{90017858-2584-4391-B011-B094ED63432B}" presName="parentText" presStyleLbl="node1" presStyleIdx="0" presStyleCnt="4">
        <dgm:presLayoutVars>
          <dgm:chMax val="0"/>
          <dgm:bulletEnabled val="1"/>
        </dgm:presLayoutVars>
      </dgm:prSet>
      <dgm:spPr/>
      <dgm:t>
        <a:bodyPr/>
        <a:lstStyle/>
        <a:p>
          <a:endParaRPr lang="es-MX"/>
        </a:p>
      </dgm:t>
    </dgm:pt>
    <dgm:pt modelId="{40E7CF4F-C2A0-49FF-9084-427869943CE6}" type="pres">
      <dgm:prSet presAssocID="{B90C3B4E-3B21-42D9-A0A2-C9416B040599}" presName="spacer" presStyleCnt="0"/>
      <dgm:spPr/>
    </dgm:pt>
    <dgm:pt modelId="{CF18D9E3-9C0F-404C-97B7-961105F18E6D}" type="pres">
      <dgm:prSet presAssocID="{CA983A6D-8BB8-4A22-BC9C-DF8F4AA38E5B}" presName="parentText" presStyleLbl="node1" presStyleIdx="1" presStyleCnt="4">
        <dgm:presLayoutVars>
          <dgm:chMax val="0"/>
          <dgm:bulletEnabled val="1"/>
        </dgm:presLayoutVars>
      </dgm:prSet>
      <dgm:spPr/>
      <dgm:t>
        <a:bodyPr/>
        <a:lstStyle/>
        <a:p>
          <a:endParaRPr lang="es-MX"/>
        </a:p>
      </dgm:t>
    </dgm:pt>
    <dgm:pt modelId="{B422D885-15E0-4478-9FA1-2E189355058B}" type="pres">
      <dgm:prSet presAssocID="{D6AE46FE-EDB6-4B97-938A-DF9FFAA79DCB}" presName="spacer" presStyleCnt="0"/>
      <dgm:spPr/>
    </dgm:pt>
    <dgm:pt modelId="{034F2742-7D02-4A94-9CE2-71F7459CC1DA}" type="pres">
      <dgm:prSet presAssocID="{73860A32-0979-4D10-B036-5324DFA68E8F}" presName="parentText" presStyleLbl="node1" presStyleIdx="2" presStyleCnt="4">
        <dgm:presLayoutVars>
          <dgm:chMax val="0"/>
          <dgm:bulletEnabled val="1"/>
        </dgm:presLayoutVars>
      </dgm:prSet>
      <dgm:spPr/>
      <dgm:t>
        <a:bodyPr/>
        <a:lstStyle/>
        <a:p>
          <a:endParaRPr lang="es-MX"/>
        </a:p>
      </dgm:t>
    </dgm:pt>
    <dgm:pt modelId="{CFB3248B-3D92-4758-8DB5-4B47490C03E5}" type="pres">
      <dgm:prSet presAssocID="{402C078E-E6BA-4B8D-85C3-75225DD82688}" presName="spacer" presStyleCnt="0"/>
      <dgm:spPr/>
    </dgm:pt>
    <dgm:pt modelId="{933BA530-1BE5-47E2-953D-8231DC49E236}" type="pres">
      <dgm:prSet presAssocID="{7750F7BF-B525-4175-B826-4F9D63169D0B}" presName="parentText" presStyleLbl="node1" presStyleIdx="3" presStyleCnt="4">
        <dgm:presLayoutVars>
          <dgm:chMax val="0"/>
          <dgm:bulletEnabled val="1"/>
        </dgm:presLayoutVars>
      </dgm:prSet>
      <dgm:spPr/>
      <dgm:t>
        <a:bodyPr/>
        <a:lstStyle/>
        <a:p>
          <a:endParaRPr lang="es-MX"/>
        </a:p>
      </dgm:t>
    </dgm:pt>
  </dgm:ptLst>
  <dgm:cxnLst>
    <dgm:cxn modelId="{62ADBB12-3929-47A5-961D-C2CB0B603C6B}" type="presOf" srcId="{73860A32-0979-4D10-B036-5324DFA68E8F}" destId="{034F2742-7D02-4A94-9CE2-71F7459CC1DA}" srcOrd="0" destOrd="0" presId="urn:microsoft.com/office/officeart/2005/8/layout/vList2"/>
    <dgm:cxn modelId="{5E0F1A91-8F9F-4F9B-A8EB-1C0CB94435A2}" type="presOf" srcId="{7750F7BF-B525-4175-B826-4F9D63169D0B}" destId="{933BA530-1BE5-47E2-953D-8231DC49E236}" srcOrd="0" destOrd="0" presId="urn:microsoft.com/office/officeart/2005/8/layout/vList2"/>
    <dgm:cxn modelId="{2A44A3E4-20B0-4ED6-8EAB-F3C1750B0C7D}" srcId="{B8FEF6BE-F580-4871-B0C7-EB8252161F84}" destId="{73860A32-0979-4D10-B036-5324DFA68E8F}" srcOrd="2" destOrd="0" parTransId="{1080D37D-DAE5-4996-B9BE-B2E96B7FDB52}" sibTransId="{402C078E-E6BA-4B8D-85C3-75225DD82688}"/>
    <dgm:cxn modelId="{98B1C696-3438-41A0-86AE-5924C92841FC}" srcId="{B8FEF6BE-F580-4871-B0C7-EB8252161F84}" destId="{7750F7BF-B525-4175-B826-4F9D63169D0B}" srcOrd="3" destOrd="0" parTransId="{28B582D3-6CE1-46F7-8FF1-FC78B8AFA34C}" sibTransId="{0C35071F-AC4E-4DD0-8A8A-59D6C9AA0235}"/>
    <dgm:cxn modelId="{0F0D2B44-8C77-49BD-9FF3-B45E49235309}" srcId="{B8FEF6BE-F580-4871-B0C7-EB8252161F84}" destId="{90017858-2584-4391-B011-B094ED63432B}" srcOrd="0" destOrd="0" parTransId="{1C3B365A-54D1-443C-B4B2-31B6E22553F6}" sibTransId="{B90C3B4E-3B21-42D9-A0A2-C9416B040599}"/>
    <dgm:cxn modelId="{88B1C0D7-922E-44C4-BE4B-1E6BFEF67C0E}" type="presOf" srcId="{CA983A6D-8BB8-4A22-BC9C-DF8F4AA38E5B}" destId="{CF18D9E3-9C0F-404C-97B7-961105F18E6D}" srcOrd="0" destOrd="0" presId="urn:microsoft.com/office/officeart/2005/8/layout/vList2"/>
    <dgm:cxn modelId="{4F210634-F30B-4A25-8048-E89857F08045}" srcId="{B8FEF6BE-F580-4871-B0C7-EB8252161F84}" destId="{CA983A6D-8BB8-4A22-BC9C-DF8F4AA38E5B}" srcOrd="1" destOrd="0" parTransId="{73D30A15-04BC-4472-B0C9-7526068830F8}" sibTransId="{D6AE46FE-EDB6-4B97-938A-DF9FFAA79DCB}"/>
    <dgm:cxn modelId="{2C9A55D7-3CDD-41BE-9112-90D68AF6621A}" type="presOf" srcId="{B8FEF6BE-F580-4871-B0C7-EB8252161F84}" destId="{97C258F7-B339-4CD8-9D18-D17648D17AEE}" srcOrd="0" destOrd="0" presId="urn:microsoft.com/office/officeart/2005/8/layout/vList2"/>
    <dgm:cxn modelId="{4DEF0035-5B37-457D-B4E9-DE1C8161F247}" type="presOf" srcId="{90017858-2584-4391-B011-B094ED63432B}" destId="{52315DF3-4AC5-48AA-A427-05D7AF5AC1B0}" srcOrd="0" destOrd="0" presId="urn:microsoft.com/office/officeart/2005/8/layout/vList2"/>
    <dgm:cxn modelId="{3520247E-D59B-409D-8FFA-E74EA0C29181}" type="presParOf" srcId="{97C258F7-B339-4CD8-9D18-D17648D17AEE}" destId="{52315DF3-4AC5-48AA-A427-05D7AF5AC1B0}" srcOrd="0" destOrd="0" presId="urn:microsoft.com/office/officeart/2005/8/layout/vList2"/>
    <dgm:cxn modelId="{DD2EECE6-DD02-423F-9277-D10162EC55B0}" type="presParOf" srcId="{97C258F7-B339-4CD8-9D18-D17648D17AEE}" destId="{40E7CF4F-C2A0-49FF-9084-427869943CE6}" srcOrd="1" destOrd="0" presId="urn:microsoft.com/office/officeart/2005/8/layout/vList2"/>
    <dgm:cxn modelId="{F13E6382-7D64-484A-B10B-5962ECFEFB56}" type="presParOf" srcId="{97C258F7-B339-4CD8-9D18-D17648D17AEE}" destId="{CF18D9E3-9C0F-404C-97B7-961105F18E6D}" srcOrd="2" destOrd="0" presId="urn:microsoft.com/office/officeart/2005/8/layout/vList2"/>
    <dgm:cxn modelId="{C59FF7F3-4484-432F-8564-2FC040D010B5}" type="presParOf" srcId="{97C258F7-B339-4CD8-9D18-D17648D17AEE}" destId="{B422D885-15E0-4478-9FA1-2E189355058B}" srcOrd="3" destOrd="0" presId="urn:microsoft.com/office/officeart/2005/8/layout/vList2"/>
    <dgm:cxn modelId="{FDC2BA33-AFF9-4E8B-AFB7-2F40A8803011}" type="presParOf" srcId="{97C258F7-B339-4CD8-9D18-D17648D17AEE}" destId="{034F2742-7D02-4A94-9CE2-71F7459CC1DA}" srcOrd="4" destOrd="0" presId="urn:microsoft.com/office/officeart/2005/8/layout/vList2"/>
    <dgm:cxn modelId="{6BF13DF4-39FA-4CED-8DE0-C54AD394F998}" type="presParOf" srcId="{97C258F7-B339-4CD8-9D18-D17648D17AEE}" destId="{CFB3248B-3D92-4758-8DB5-4B47490C03E5}" srcOrd="5" destOrd="0" presId="urn:microsoft.com/office/officeart/2005/8/layout/vList2"/>
    <dgm:cxn modelId="{35C8C334-69B4-45E1-BCA8-A5D726D65EFF}" type="presParOf" srcId="{97C258F7-B339-4CD8-9D18-D17648D17AEE}" destId="{933BA530-1BE5-47E2-953D-8231DC49E23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462670A-2F92-4EA1-9B7D-5FADBFE85B91}"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s-MX"/>
        </a:p>
      </dgm:t>
    </dgm:pt>
    <dgm:pt modelId="{99058219-5A7F-48C5-983E-E00A88952D9C}">
      <dgm:prSet custT="1"/>
      <dgm:spPr>
        <a:solidFill>
          <a:srgbClr val="ECF127"/>
        </a:solidFill>
      </dgm:spPr>
      <dgm:t>
        <a:bodyPr/>
        <a:lstStyle/>
        <a:p>
          <a:pPr rtl="0"/>
          <a:r>
            <a:rPr lang="es-MX" sz="2400" b="1" baseline="0" dirty="0" smtClean="0">
              <a:solidFill>
                <a:schemeClr val="tx1"/>
              </a:solidFill>
            </a:rPr>
            <a:t>Las fusiones/adquisiciones y las alianzas estratégicas son los principales instrumentos</a:t>
          </a:r>
          <a:endParaRPr lang="es-MX" sz="2400" b="1" dirty="0">
            <a:solidFill>
              <a:schemeClr val="tx1"/>
            </a:solidFill>
          </a:endParaRPr>
        </a:p>
      </dgm:t>
    </dgm:pt>
    <dgm:pt modelId="{21FBE945-0928-4D66-BFE8-06B13628B4DB}" type="parTrans" cxnId="{7D0A7ED8-7C5B-4B4D-BD52-DDADD479BB09}">
      <dgm:prSet/>
      <dgm:spPr/>
      <dgm:t>
        <a:bodyPr/>
        <a:lstStyle/>
        <a:p>
          <a:endParaRPr lang="es-MX"/>
        </a:p>
      </dgm:t>
    </dgm:pt>
    <dgm:pt modelId="{F61B7A14-C08D-4776-9841-75BC2DD6FB44}" type="sibTrans" cxnId="{7D0A7ED8-7C5B-4B4D-BD52-DDADD479BB09}">
      <dgm:prSet/>
      <dgm:spPr/>
      <dgm:t>
        <a:bodyPr/>
        <a:lstStyle/>
        <a:p>
          <a:endParaRPr lang="es-MX"/>
        </a:p>
      </dgm:t>
    </dgm:pt>
    <dgm:pt modelId="{B6DA986D-3687-46FB-B774-EB4520F282F1}">
      <dgm:prSet custT="1"/>
      <dgm:spPr>
        <a:solidFill>
          <a:srgbClr val="FFEFBD"/>
        </a:solidFill>
      </dgm:spPr>
      <dgm:t>
        <a:bodyPr/>
        <a:lstStyle/>
        <a:p>
          <a:pPr rtl="0"/>
          <a:r>
            <a:rPr lang="es-MX" sz="2400" b="1" baseline="0" dirty="0" smtClean="0">
              <a:solidFill>
                <a:schemeClr val="tx1"/>
              </a:solidFill>
            </a:rPr>
            <a:t>utilizados por las empresas para adaptarse a la nueva estructura de la competencia</a:t>
          </a:r>
          <a:endParaRPr lang="es-MX" sz="2400" b="1" dirty="0">
            <a:solidFill>
              <a:schemeClr val="tx1"/>
            </a:solidFill>
          </a:endParaRPr>
        </a:p>
      </dgm:t>
    </dgm:pt>
    <dgm:pt modelId="{3B9EBA0E-2894-48B7-BF04-159CDC7022CC}" type="parTrans" cxnId="{FA220293-6ABE-4014-8995-D03C973E5BFA}">
      <dgm:prSet/>
      <dgm:spPr/>
      <dgm:t>
        <a:bodyPr/>
        <a:lstStyle/>
        <a:p>
          <a:endParaRPr lang="es-MX"/>
        </a:p>
      </dgm:t>
    </dgm:pt>
    <dgm:pt modelId="{AC384890-B6B9-4B27-8CC8-AFE228D960B9}" type="sibTrans" cxnId="{FA220293-6ABE-4014-8995-D03C973E5BFA}">
      <dgm:prSet/>
      <dgm:spPr/>
      <dgm:t>
        <a:bodyPr/>
        <a:lstStyle/>
        <a:p>
          <a:endParaRPr lang="es-MX"/>
        </a:p>
      </dgm:t>
    </dgm:pt>
    <dgm:pt modelId="{56173B1B-2A6E-40EA-B457-594EC2FC2C09}">
      <dgm:prSet custT="1"/>
      <dgm:spPr>
        <a:solidFill>
          <a:srgbClr val="F4DFC8"/>
        </a:solidFill>
      </dgm:spPr>
      <dgm:t>
        <a:bodyPr/>
        <a:lstStyle/>
        <a:p>
          <a:pPr rtl="0"/>
          <a:r>
            <a:rPr lang="es-MX" sz="2400" b="1" baseline="0" dirty="0" smtClean="0">
              <a:solidFill>
                <a:schemeClr val="tx1"/>
              </a:solidFill>
            </a:rPr>
            <a:t>falta de financiación, los costes y las dificultades para desarrollar mercado fuera, hacen más complicado que éstas opten con tanta frecuencia como las grandes empresas por la puesta en marcha de fusiones/adquisiciones</a:t>
          </a:r>
          <a:endParaRPr lang="es-MX" sz="2400" b="1" dirty="0">
            <a:solidFill>
              <a:schemeClr val="tx1"/>
            </a:solidFill>
          </a:endParaRPr>
        </a:p>
      </dgm:t>
    </dgm:pt>
    <dgm:pt modelId="{35D6556C-AE4A-4B0C-A351-B0D9F48D99CE}" type="parTrans" cxnId="{EB015E5B-EEA7-40B1-8732-1A87A4BCAA8E}">
      <dgm:prSet/>
      <dgm:spPr/>
      <dgm:t>
        <a:bodyPr/>
        <a:lstStyle/>
        <a:p>
          <a:endParaRPr lang="es-MX"/>
        </a:p>
      </dgm:t>
    </dgm:pt>
    <dgm:pt modelId="{368802E6-8B74-4543-874F-8C4B236C2D1F}" type="sibTrans" cxnId="{EB015E5B-EEA7-40B1-8732-1A87A4BCAA8E}">
      <dgm:prSet/>
      <dgm:spPr/>
      <dgm:t>
        <a:bodyPr/>
        <a:lstStyle/>
        <a:p>
          <a:endParaRPr lang="es-MX"/>
        </a:p>
      </dgm:t>
    </dgm:pt>
    <dgm:pt modelId="{F0870BC0-E59A-48DB-B89E-E13FFD607442}" type="pres">
      <dgm:prSet presAssocID="{6462670A-2F92-4EA1-9B7D-5FADBFE85B91}" presName="Name0" presStyleCnt="0">
        <dgm:presLayoutVars>
          <dgm:dir/>
          <dgm:resizeHandles val="exact"/>
        </dgm:presLayoutVars>
      </dgm:prSet>
      <dgm:spPr/>
      <dgm:t>
        <a:bodyPr/>
        <a:lstStyle/>
        <a:p>
          <a:endParaRPr lang="es-MX"/>
        </a:p>
      </dgm:t>
    </dgm:pt>
    <dgm:pt modelId="{6A596695-48F1-4BB0-B9DC-84ED528D9817}" type="pres">
      <dgm:prSet presAssocID="{99058219-5A7F-48C5-983E-E00A88952D9C}" presName="node" presStyleLbl="node1" presStyleIdx="0" presStyleCnt="3">
        <dgm:presLayoutVars>
          <dgm:bulletEnabled val="1"/>
        </dgm:presLayoutVars>
      </dgm:prSet>
      <dgm:spPr/>
      <dgm:t>
        <a:bodyPr/>
        <a:lstStyle/>
        <a:p>
          <a:endParaRPr lang="es-MX"/>
        </a:p>
      </dgm:t>
    </dgm:pt>
    <dgm:pt modelId="{FE002F37-E24A-4694-8A6F-F348F0024E47}" type="pres">
      <dgm:prSet presAssocID="{F61B7A14-C08D-4776-9841-75BC2DD6FB44}" presName="sibTrans" presStyleLbl="sibTrans2D1" presStyleIdx="0" presStyleCnt="2"/>
      <dgm:spPr/>
      <dgm:t>
        <a:bodyPr/>
        <a:lstStyle/>
        <a:p>
          <a:endParaRPr lang="es-MX"/>
        </a:p>
      </dgm:t>
    </dgm:pt>
    <dgm:pt modelId="{64259F58-455A-4708-A488-5E0066EED945}" type="pres">
      <dgm:prSet presAssocID="{F61B7A14-C08D-4776-9841-75BC2DD6FB44}" presName="connectorText" presStyleLbl="sibTrans2D1" presStyleIdx="0" presStyleCnt="2"/>
      <dgm:spPr/>
      <dgm:t>
        <a:bodyPr/>
        <a:lstStyle/>
        <a:p>
          <a:endParaRPr lang="es-MX"/>
        </a:p>
      </dgm:t>
    </dgm:pt>
    <dgm:pt modelId="{440D6C10-B0AA-49CE-8376-65D3B37926C1}" type="pres">
      <dgm:prSet presAssocID="{B6DA986D-3687-46FB-B774-EB4520F282F1}" presName="node" presStyleLbl="node1" presStyleIdx="1" presStyleCnt="3">
        <dgm:presLayoutVars>
          <dgm:bulletEnabled val="1"/>
        </dgm:presLayoutVars>
      </dgm:prSet>
      <dgm:spPr/>
      <dgm:t>
        <a:bodyPr/>
        <a:lstStyle/>
        <a:p>
          <a:endParaRPr lang="es-MX"/>
        </a:p>
      </dgm:t>
    </dgm:pt>
    <dgm:pt modelId="{28FB1A55-5038-48F5-AEF8-F634252CC1CB}" type="pres">
      <dgm:prSet presAssocID="{AC384890-B6B9-4B27-8CC8-AFE228D960B9}" presName="sibTrans" presStyleLbl="sibTrans2D1" presStyleIdx="1" presStyleCnt="2"/>
      <dgm:spPr/>
      <dgm:t>
        <a:bodyPr/>
        <a:lstStyle/>
        <a:p>
          <a:endParaRPr lang="es-MX"/>
        </a:p>
      </dgm:t>
    </dgm:pt>
    <dgm:pt modelId="{3E9C3000-3114-4AC5-B892-E45E149DE8CD}" type="pres">
      <dgm:prSet presAssocID="{AC384890-B6B9-4B27-8CC8-AFE228D960B9}" presName="connectorText" presStyleLbl="sibTrans2D1" presStyleIdx="1" presStyleCnt="2"/>
      <dgm:spPr/>
      <dgm:t>
        <a:bodyPr/>
        <a:lstStyle/>
        <a:p>
          <a:endParaRPr lang="es-MX"/>
        </a:p>
      </dgm:t>
    </dgm:pt>
    <dgm:pt modelId="{00A8F01B-13CC-4C80-8B47-412EF1ADCC3A}" type="pres">
      <dgm:prSet presAssocID="{56173B1B-2A6E-40EA-B457-594EC2FC2C09}" presName="node" presStyleLbl="node1" presStyleIdx="2" presStyleCnt="3" custScaleX="127890">
        <dgm:presLayoutVars>
          <dgm:bulletEnabled val="1"/>
        </dgm:presLayoutVars>
      </dgm:prSet>
      <dgm:spPr/>
      <dgm:t>
        <a:bodyPr/>
        <a:lstStyle/>
        <a:p>
          <a:endParaRPr lang="es-MX"/>
        </a:p>
      </dgm:t>
    </dgm:pt>
  </dgm:ptLst>
  <dgm:cxnLst>
    <dgm:cxn modelId="{E6FFE244-BD27-4F31-A4E3-7ABDBE7C8B7C}" type="presOf" srcId="{B6DA986D-3687-46FB-B774-EB4520F282F1}" destId="{440D6C10-B0AA-49CE-8376-65D3B37926C1}" srcOrd="0" destOrd="0" presId="urn:microsoft.com/office/officeart/2005/8/layout/process1"/>
    <dgm:cxn modelId="{14AC5C57-C854-4801-890A-FDABA8821985}" type="presOf" srcId="{F61B7A14-C08D-4776-9841-75BC2DD6FB44}" destId="{FE002F37-E24A-4694-8A6F-F348F0024E47}" srcOrd="0" destOrd="0" presId="urn:microsoft.com/office/officeart/2005/8/layout/process1"/>
    <dgm:cxn modelId="{28F48906-6C4C-408D-857F-722CE8657B06}" type="presOf" srcId="{AC384890-B6B9-4B27-8CC8-AFE228D960B9}" destId="{28FB1A55-5038-48F5-AEF8-F634252CC1CB}" srcOrd="0" destOrd="0" presId="urn:microsoft.com/office/officeart/2005/8/layout/process1"/>
    <dgm:cxn modelId="{74DC4FFB-FFFF-4294-95B6-484CD0B725C9}" type="presOf" srcId="{AC384890-B6B9-4B27-8CC8-AFE228D960B9}" destId="{3E9C3000-3114-4AC5-B892-E45E149DE8CD}" srcOrd="1" destOrd="0" presId="urn:microsoft.com/office/officeart/2005/8/layout/process1"/>
    <dgm:cxn modelId="{EB015E5B-EEA7-40B1-8732-1A87A4BCAA8E}" srcId="{6462670A-2F92-4EA1-9B7D-5FADBFE85B91}" destId="{56173B1B-2A6E-40EA-B457-594EC2FC2C09}" srcOrd="2" destOrd="0" parTransId="{35D6556C-AE4A-4B0C-A351-B0D9F48D99CE}" sibTransId="{368802E6-8B74-4543-874F-8C4B236C2D1F}"/>
    <dgm:cxn modelId="{CF2251BE-8C01-4EF5-9C83-EFE50100543E}" type="presOf" srcId="{F61B7A14-C08D-4776-9841-75BC2DD6FB44}" destId="{64259F58-455A-4708-A488-5E0066EED945}" srcOrd="1" destOrd="0" presId="urn:microsoft.com/office/officeart/2005/8/layout/process1"/>
    <dgm:cxn modelId="{5E6584A8-9C8A-46D0-A817-AB1BA5C38343}" type="presOf" srcId="{56173B1B-2A6E-40EA-B457-594EC2FC2C09}" destId="{00A8F01B-13CC-4C80-8B47-412EF1ADCC3A}" srcOrd="0" destOrd="0" presId="urn:microsoft.com/office/officeart/2005/8/layout/process1"/>
    <dgm:cxn modelId="{2A4FDF18-D3F8-4FCC-8228-75C0900932EE}" type="presOf" srcId="{99058219-5A7F-48C5-983E-E00A88952D9C}" destId="{6A596695-48F1-4BB0-B9DC-84ED528D9817}" srcOrd="0" destOrd="0" presId="urn:microsoft.com/office/officeart/2005/8/layout/process1"/>
    <dgm:cxn modelId="{7D0A7ED8-7C5B-4B4D-BD52-DDADD479BB09}" srcId="{6462670A-2F92-4EA1-9B7D-5FADBFE85B91}" destId="{99058219-5A7F-48C5-983E-E00A88952D9C}" srcOrd="0" destOrd="0" parTransId="{21FBE945-0928-4D66-BFE8-06B13628B4DB}" sibTransId="{F61B7A14-C08D-4776-9841-75BC2DD6FB44}"/>
    <dgm:cxn modelId="{E4DB07E4-F137-47E2-A765-25CC9A7A2D33}" type="presOf" srcId="{6462670A-2F92-4EA1-9B7D-5FADBFE85B91}" destId="{F0870BC0-E59A-48DB-B89E-E13FFD607442}" srcOrd="0" destOrd="0" presId="urn:microsoft.com/office/officeart/2005/8/layout/process1"/>
    <dgm:cxn modelId="{FA220293-6ABE-4014-8995-D03C973E5BFA}" srcId="{6462670A-2F92-4EA1-9B7D-5FADBFE85B91}" destId="{B6DA986D-3687-46FB-B774-EB4520F282F1}" srcOrd="1" destOrd="0" parTransId="{3B9EBA0E-2894-48B7-BF04-159CDC7022CC}" sibTransId="{AC384890-B6B9-4B27-8CC8-AFE228D960B9}"/>
    <dgm:cxn modelId="{26F7CCB1-53A5-4C85-9A3F-F7624E3D3148}" type="presParOf" srcId="{F0870BC0-E59A-48DB-B89E-E13FFD607442}" destId="{6A596695-48F1-4BB0-B9DC-84ED528D9817}" srcOrd="0" destOrd="0" presId="urn:microsoft.com/office/officeart/2005/8/layout/process1"/>
    <dgm:cxn modelId="{E5629658-98EA-4C1D-A5D6-3C85B4E35F50}" type="presParOf" srcId="{F0870BC0-E59A-48DB-B89E-E13FFD607442}" destId="{FE002F37-E24A-4694-8A6F-F348F0024E47}" srcOrd="1" destOrd="0" presId="urn:microsoft.com/office/officeart/2005/8/layout/process1"/>
    <dgm:cxn modelId="{BF98DCBB-6273-4D3B-ADE0-1585CD85AC8E}" type="presParOf" srcId="{FE002F37-E24A-4694-8A6F-F348F0024E47}" destId="{64259F58-455A-4708-A488-5E0066EED945}" srcOrd="0" destOrd="0" presId="urn:microsoft.com/office/officeart/2005/8/layout/process1"/>
    <dgm:cxn modelId="{C44A3B20-E090-4775-859C-33C0DCBD2508}" type="presParOf" srcId="{F0870BC0-E59A-48DB-B89E-E13FFD607442}" destId="{440D6C10-B0AA-49CE-8376-65D3B37926C1}" srcOrd="2" destOrd="0" presId="urn:microsoft.com/office/officeart/2005/8/layout/process1"/>
    <dgm:cxn modelId="{F5266E3E-8E04-4EA4-9F17-4FDBF71207FC}" type="presParOf" srcId="{F0870BC0-E59A-48DB-B89E-E13FFD607442}" destId="{28FB1A55-5038-48F5-AEF8-F634252CC1CB}" srcOrd="3" destOrd="0" presId="urn:microsoft.com/office/officeart/2005/8/layout/process1"/>
    <dgm:cxn modelId="{6D940E7E-9917-40EC-B852-43EAAAA49693}" type="presParOf" srcId="{28FB1A55-5038-48F5-AEF8-F634252CC1CB}" destId="{3E9C3000-3114-4AC5-B892-E45E149DE8CD}" srcOrd="0" destOrd="0" presId="urn:microsoft.com/office/officeart/2005/8/layout/process1"/>
    <dgm:cxn modelId="{0092268A-4A41-439E-AA31-2C460C8A9DA4}" type="presParOf" srcId="{F0870BC0-E59A-48DB-B89E-E13FFD607442}" destId="{00A8F01B-13CC-4C80-8B47-412EF1ADCC3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236231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144474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414918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49413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4204169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0589475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389923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952029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516698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9604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672360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561622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2259152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2685815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345658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79555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70EB626-194F-4CE3-BBF4-FF56ED0374EC}" type="datetimeFigureOut">
              <a:rPr lang="es-MX" smtClean="0"/>
              <a:pPr/>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4B427E4E-68FE-4B6F-9FFA-D7B586E464ED}" type="slidenum">
              <a:rPr lang="es-MX" smtClean="0"/>
              <a:pPr/>
              <a:t>‹Nº›</a:t>
            </a:fld>
            <a:endParaRPr lang="es-MX"/>
          </a:p>
        </p:txBody>
      </p:sp>
    </p:spTree>
    <p:extLst>
      <p:ext uri="{BB962C8B-B14F-4D97-AF65-F5344CB8AC3E}">
        <p14:creationId xmlns:p14="http://schemas.microsoft.com/office/powerpoint/2010/main" val="81829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70EB626-194F-4CE3-BBF4-FF56ED0374EC}" type="datetimeFigureOut">
              <a:rPr lang="es-MX" smtClean="0"/>
              <a:pPr/>
              <a:t>30/09/2019</a:t>
            </a:fld>
            <a:endParaRPr lang="es-MX"/>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s-MX"/>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4B427E4E-68FE-4B6F-9FFA-D7B586E464ED}" type="slidenum">
              <a:rPr lang="es-MX" smtClean="0"/>
              <a:pPr/>
              <a:t>‹Nº›</a:t>
            </a:fld>
            <a:endParaRPr lang="es-MX"/>
          </a:p>
        </p:txBody>
      </p:sp>
    </p:spTree>
    <p:extLst>
      <p:ext uri="{BB962C8B-B14F-4D97-AF65-F5344CB8AC3E}">
        <p14:creationId xmlns:p14="http://schemas.microsoft.com/office/powerpoint/2010/main" val="1326210153"/>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 id="214748383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87624" y="476672"/>
            <a:ext cx="7272808" cy="6555641"/>
          </a:xfrm>
          <a:prstGeom prst="rect">
            <a:avLst/>
          </a:prstGeom>
        </p:spPr>
        <p:txBody>
          <a:bodyPr wrap="square">
            <a:spAutoFit/>
          </a:bodyPr>
          <a:lstStyle/>
          <a:p>
            <a:pPr algn="ctr"/>
            <a:r>
              <a:rPr lang="es-MX" sz="2000" b="1" dirty="0"/>
              <a:t>UNIVERSIDAD AUTONOMA DEL ESTADO DE MEXICO</a:t>
            </a:r>
            <a:endParaRPr lang="es-ES" sz="2000" dirty="0"/>
          </a:p>
          <a:p>
            <a:pPr algn="ctr"/>
            <a:r>
              <a:rPr lang="es-MX" sz="2000" b="1" dirty="0"/>
              <a:t>FACULTAD DE ECONOMIA</a:t>
            </a:r>
            <a:endParaRPr lang="es-ES" sz="2000" dirty="0"/>
          </a:p>
          <a:p>
            <a:pPr algn="ctr"/>
            <a:endParaRPr lang="es-MX" sz="2000" b="1" dirty="0"/>
          </a:p>
          <a:p>
            <a:pPr algn="ctr"/>
            <a:r>
              <a:rPr lang="es-MX" sz="2000" b="1" dirty="0"/>
              <a:t> </a:t>
            </a:r>
            <a:r>
              <a:rPr lang="es-MX" sz="2400" b="1" dirty="0" smtClean="0"/>
              <a:t>Diapositivas</a:t>
            </a:r>
            <a:r>
              <a:rPr lang="es-MX" sz="2000" b="1" dirty="0" smtClean="0"/>
              <a:t>: </a:t>
            </a:r>
            <a:r>
              <a:rPr lang="es-MX" sz="2000" b="1" dirty="0">
                <a:solidFill>
                  <a:srgbClr val="FF0000"/>
                </a:solidFill>
              </a:rPr>
              <a:t>ESTRATEGIAS DE ALIANZAS APLICADAS EN </a:t>
            </a:r>
            <a:r>
              <a:rPr lang="es-MX" sz="2000" b="1" dirty="0" smtClean="0">
                <a:solidFill>
                  <a:srgbClr val="FF0000"/>
                </a:solidFill>
              </a:rPr>
              <a:t>LA INDUSTRIA </a:t>
            </a:r>
            <a:r>
              <a:rPr lang="es-MX" sz="2000" b="1" dirty="0">
                <a:solidFill>
                  <a:srgbClr val="FF0000"/>
                </a:solidFill>
              </a:rPr>
              <a:t>ASEGURADORA </a:t>
            </a:r>
            <a:r>
              <a:rPr lang="es-MX" sz="2000" b="1" dirty="0" smtClean="0">
                <a:solidFill>
                  <a:srgbClr val="FF0000"/>
                </a:solidFill>
              </a:rPr>
              <a:t>MEXICANA</a:t>
            </a:r>
            <a:r>
              <a:rPr lang="es-CO" sz="2000" b="1" dirty="0">
                <a:solidFill>
                  <a:srgbClr val="FF0000"/>
                </a:solidFill>
              </a:rPr>
              <a:t> </a:t>
            </a:r>
            <a:r>
              <a:rPr lang="es-CO" sz="2000" b="1" dirty="0" smtClean="0">
                <a:solidFill>
                  <a:srgbClr val="FF0000"/>
                </a:solidFill>
              </a:rPr>
              <a:t>COMO CANAL DE DISTRIBUCIÓN</a:t>
            </a:r>
            <a:endParaRPr lang="es-ES" sz="2000" b="1" dirty="0">
              <a:solidFill>
                <a:srgbClr val="FF0000"/>
              </a:solidFill>
            </a:endParaRPr>
          </a:p>
          <a:p>
            <a:pPr algn="ctr"/>
            <a:r>
              <a:rPr lang="es-ES" sz="2000" b="1" dirty="0" smtClean="0"/>
              <a:t>UNIDAD DE APRENDIZAJE</a:t>
            </a:r>
            <a:r>
              <a:rPr lang="es-ES" sz="2000" dirty="0" smtClean="0"/>
              <a:t>: </a:t>
            </a:r>
            <a:r>
              <a:rPr lang="es-ES" sz="2000" dirty="0" smtClean="0"/>
              <a:t>MERCADOTECNIA EN SEGUROS</a:t>
            </a:r>
            <a:endParaRPr lang="es-ES" sz="2000" dirty="0"/>
          </a:p>
          <a:p>
            <a:pPr algn="ctr"/>
            <a:r>
              <a:rPr lang="es-MX" sz="2000" b="1" dirty="0"/>
              <a:t>PROGRAMA EDUCATIVO</a:t>
            </a:r>
            <a:r>
              <a:rPr lang="es-MX" sz="2000" dirty="0"/>
              <a:t>: LICENCIATURA EN ACTUARÍA</a:t>
            </a:r>
            <a:endParaRPr lang="es-ES" sz="2000" dirty="0"/>
          </a:p>
          <a:p>
            <a:pPr algn="ctr"/>
            <a:r>
              <a:rPr lang="es-MX" sz="2000" b="1" dirty="0"/>
              <a:t>ESPACIO ACADEMICO EN QUE SE IMPARTE LA UNIDAD DE APRENDIZAJE: </a:t>
            </a:r>
            <a:r>
              <a:rPr lang="es-MX" sz="2000" dirty="0"/>
              <a:t>FACULTAD DE ECONOMIA</a:t>
            </a:r>
            <a:endParaRPr lang="es-ES" sz="2000" dirty="0"/>
          </a:p>
          <a:p>
            <a:pPr algn="ctr"/>
            <a:r>
              <a:rPr lang="es-MX" sz="2000" b="1" dirty="0"/>
              <a:t>ÁREA DE DOCENCIA: </a:t>
            </a:r>
            <a:r>
              <a:rPr lang="es-MX" sz="2000" dirty="0"/>
              <a:t>ESPECIALIDAD</a:t>
            </a:r>
            <a:endParaRPr lang="es-ES" sz="2000" dirty="0"/>
          </a:p>
          <a:p>
            <a:pPr algn="ctr"/>
            <a:r>
              <a:rPr lang="es-MX" sz="2000" b="1" dirty="0"/>
              <a:t>CLAVE: </a:t>
            </a:r>
            <a:r>
              <a:rPr lang="es-MX" sz="2000" dirty="0"/>
              <a:t>L43238</a:t>
            </a:r>
            <a:endParaRPr lang="es-ES" sz="2000" dirty="0"/>
          </a:p>
          <a:p>
            <a:pPr algn="ctr"/>
            <a:r>
              <a:rPr lang="es-MX" sz="2000" b="1" dirty="0"/>
              <a:t>HORAS TEORIA: </a:t>
            </a:r>
            <a:r>
              <a:rPr lang="es-MX" sz="2000" dirty="0"/>
              <a:t>2</a:t>
            </a:r>
            <a:endParaRPr lang="es-ES" sz="2000" dirty="0"/>
          </a:p>
          <a:p>
            <a:pPr algn="ctr"/>
            <a:r>
              <a:rPr lang="es-MX" sz="2000" b="1" dirty="0"/>
              <a:t>HORAS PRACTICAS:</a:t>
            </a:r>
            <a:r>
              <a:rPr lang="es-MX" sz="2000" dirty="0"/>
              <a:t>2</a:t>
            </a:r>
          </a:p>
          <a:p>
            <a:pPr algn="ctr"/>
            <a:r>
              <a:rPr lang="es-MX" sz="2000" b="1" dirty="0"/>
              <a:t>TOTAL DE HORAS</a:t>
            </a:r>
            <a:r>
              <a:rPr lang="es-MX" sz="2000" dirty="0"/>
              <a:t>: 4</a:t>
            </a:r>
            <a:endParaRPr lang="es-ES" sz="2000" dirty="0"/>
          </a:p>
          <a:p>
            <a:pPr algn="ctr"/>
            <a:r>
              <a:rPr lang="es-MX" sz="2000" b="1" dirty="0"/>
              <a:t>CREDITOS</a:t>
            </a:r>
            <a:r>
              <a:rPr lang="es-MX" sz="2000" dirty="0"/>
              <a:t>  6</a:t>
            </a:r>
            <a:endParaRPr lang="es-ES" sz="2000" dirty="0"/>
          </a:p>
          <a:p>
            <a:pPr algn="ctr"/>
            <a:r>
              <a:rPr lang="es-MX" sz="2000" b="1" dirty="0"/>
              <a:t>NUCLEO DE FORMACION </a:t>
            </a:r>
            <a:r>
              <a:rPr lang="es-MX" sz="2000" dirty="0"/>
              <a:t>INTEGRAL</a:t>
            </a:r>
            <a:endParaRPr lang="es-ES" sz="2000" dirty="0"/>
          </a:p>
          <a:p>
            <a:pPr algn="ctr"/>
            <a:r>
              <a:rPr lang="es-MX" sz="2000" b="1" dirty="0"/>
              <a:t>ELABORADAS POR </a:t>
            </a:r>
            <a:endParaRPr lang="es-ES" sz="2000" b="1" dirty="0"/>
          </a:p>
          <a:p>
            <a:pPr algn="ctr"/>
            <a:r>
              <a:rPr lang="es-MX" sz="2000" b="1" dirty="0"/>
              <a:t>MA. LUISA HERNANDEZ MARTINEZ</a:t>
            </a:r>
            <a:endParaRPr lang="es-ES" sz="2000" b="1" dirty="0"/>
          </a:p>
          <a:p>
            <a:pPr algn="ctr"/>
            <a:r>
              <a:rPr lang="es-MX" sz="2000" b="1" dirty="0"/>
              <a:t> </a:t>
            </a:r>
            <a:r>
              <a:rPr lang="es-MX" sz="2000" b="1" dirty="0" smtClean="0"/>
              <a:t>SEPTIEMBRE DE 2019</a:t>
            </a:r>
            <a:endParaRPr lang="es-ES" sz="2000" dirty="0"/>
          </a:p>
        </p:txBody>
      </p:sp>
    </p:spTree>
    <p:extLst>
      <p:ext uri="{BB962C8B-B14F-4D97-AF65-F5344CB8AC3E}">
        <p14:creationId xmlns:p14="http://schemas.microsoft.com/office/powerpoint/2010/main" val="3854081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428728" y="500042"/>
            <a:ext cx="7429552" cy="1569660"/>
          </a:xfrm>
          <a:prstGeom prst="rect">
            <a:avLst/>
          </a:prstGeom>
          <a:solidFill>
            <a:schemeClr val="accent1">
              <a:lumMod val="20000"/>
              <a:lumOff val="80000"/>
            </a:schemeClr>
          </a:solidFill>
        </p:spPr>
        <p:txBody>
          <a:bodyPr wrap="square">
            <a:spAutoFit/>
          </a:bodyPr>
          <a:lstStyle/>
          <a:p>
            <a:pPr algn="ctr"/>
            <a:r>
              <a:rPr lang="es-MX" sz="2400" dirty="0" smtClean="0"/>
              <a:t>Actualmente las alianzas estratégicas se encuentran en los escenarios corporativos cada vez con mayor frecuencia, motivadas por los ciclos de vida tan cortos de los artículos y servicios, la gran competencia.</a:t>
            </a:r>
            <a:endParaRPr lang="es-MX" sz="2400" dirty="0"/>
          </a:p>
        </p:txBody>
      </p:sp>
      <p:pic>
        <p:nvPicPr>
          <p:cNvPr id="5122" name="Picture 2" descr="http://upload.wikimedia.org/wikipedia/commons/d/d6/Ciclo_Producto.png"/>
          <p:cNvPicPr>
            <a:picLocks noChangeAspect="1" noChangeArrowheads="1"/>
          </p:cNvPicPr>
          <p:nvPr/>
        </p:nvPicPr>
        <p:blipFill>
          <a:blip r:embed="rId2" cstate="print"/>
          <a:srcRect/>
          <a:stretch>
            <a:fillRect/>
          </a:stretch>
        </p:blipFill>
        <p:spPr bwMode="auto">
          <a:xfrm>
            <a:off x="1500166" y="2100253"/>
            <a:ext cx="2643206" cy="1828813"/>
          </a:xfrm>
          <a:prstGeom prst="rect">
            <a:avLst/>
          </a:prstGeom>
          <a:noFill/>
        </p:spPr>
      </p:pic>
      <p:sp>
        <p:nvSpPr>
          <p:cNvPr id="5124" name="AutoShape 4" descr="data:image/jpeg;base64,/9j/4AAQSkZJRgABAQAAAQABAAD/2wCEAAkGBhQSEBUUEBQVFRUVFRUYFhcXFRYWFRYYFxcYGBcUFRUXHCYeFxwkGRcUHy8gIycpLCwsFR8xNTAqNSYrLCkBCQoKDgwOGg8PGiwkHyQtKSwuKiwsLCwsLywpKSwsKSwpLCouKSwpLCwsLC0sLCwsLCkpLCwpKSksLCwsLCkpLP/AABEIAM8A9AMBIgACEQEDEQH/xAAbAAABBQEBAAAAAAAAAAAAAAAAAgMEBQYBB//EAEgQAAIBAgMFAwkEBggGAwEAAAECAwARBBIhBQYTMUEiUWEHFDJCUnGBkaEjgpKxM2KissHCFSRTcrPD0dJUY4Ph8PFDc5MW/8QAGgEAAwEBAQEAAAAAAAAAAAAAAAIDAQQFBv/EAC8RAAICAQQAAwYGAwEAAAAAAAABAhEDBBIhMRNBUQUiMmFxgaGxwdHw8SNCkRT/2gAMAwEAAhEDEQA/APcaKKKACiiigAooooAKKKKACiiigAorl6L0AdopN6L1pliqL0m9F6AsVRSb0XoCxVFcvResCztFF6KDQooooAKKKKACiiigAooooAKKKKACiiigAooooAKKKKACiuXrhNaZZ29cvXCaTetoVyFXqt3imK4WUqSGKhQQbEFyFFiOR151PJrNYbArPJO7mRj5ywjHFk4aiARj9HmCfpEY8tSaDE7KLaO34oZXQwYrsPKmY47EgMY9ez2tbhoT7pD3WLuA3mjkWbLFP9lGjL/XJ+2zsFCXYi2rLrrodRyvpMVs9Xb7SKJmubXjU6yDI2t9Myix7wKjYvALEhBggCuOGQI1OZco7BHdZF/CKwYzmK3xSNirQT3Ejo39dm0yWBItcE5s4t3AG+uhJvioAvh8Tdldlvi5wGysQtj3HK2tummYa1f4rYgVcz4bC2zXNowe0+Vb2052UfClPs4mNZDBhyqpdexqqAFrAX05k28aAorcPt+NonlaLEqiSRoT5zObiQZgw117BjNuvEGtSkx0U+FnmwrYkGJMwZ5ZrZgucrYuQSBa48etS4cEzxZVhw/DYjslbAmO0akrfoEUDwUVFw2BVlbhYfDrdShITK1nXUc+VmI+darB0a3NXb1iMHAIcXhymZQ0kkTjiSMpvFIwBDMR6UYsbfnW0BoEbocvXb03eug0UapC712kg129YPZ2iiisNCiiigAooooAKKKKACiiigAooooAK5euE1wmtFbAmkk1wmklqZIm5CiaSWpJakFqZIi5i81U+7BzRIfafFSfjxDEfRqnz4gKpY8lBY+4C5/Kqbdudkw0AVcxGHhuAG0LKGbUd7flWS4KYndltiX/AKwi94Q/IyH+FI3h5J97+Woj4pzOGydoaBbNf0G8L9SaNp4t2y51yWDWuG19Hw93zqZ0Fptv9Cf70f8AiLTYb+qf9G37FqiY/HOyENGVF11s3RwR0tqQB8aZTGvwsoS4ykXyvy1F+VMkK2S9lyWjPg7fwNQ9maF17rD8JdT+X1prCYlgpCjNre4V+oHcPj8aMHIyubLmJzXGVtO0Tytf1hTppUTabtELbfYZW5cPE4d/gzxh/wBmR61oNZLecM0E91s3BJAsRcoGZTr4gfKtLDiAyhhyYAj3EXFEeWxMvu0Sg1KBpgNSw1a0IpjwNKBpoNSgaRoqpDl67SAaUDSlUxVFFFYMFFFFABRRRQAUUUUAFcJoNJJrUK2cJpJNBNIZqZIlKQFqQWrjNTbNVEjnlIUzU2z0hmpN6okSciv3mmy4LEHl9hKB7yhA+pqfu5FlVx3ZVHuC8vzqo3pN8MV9uSBPxzxqfoSfhUnD7UEaka3Lk3BT2QLasD0qWRc0dWn+Fsmx64xvAH6KgH7xpO3T2o/v/mlVq4+0hkv6Wb1lv6o55rer3mkYnHZze/ohebL7YPRj0HWkpFtzvoutrv8AZn+8n761Gwj3jUdctRZ9pB1Ci97pzKdGB6MT0pOEx6qVuCbCxsU8eXaqiaTJtSa+5M2DHdT4Ff3FpzCC2LYd4b5kIw+gNRdlbRWK+YE3CkWK9M3O7Dpb5V07RXj8WxtfldL6pl9q3TvqTd8Fkq5JW3oQXXuZWU+4Ff8AcagbrzXwWHvzESKfegyG/wAVNSMdtNZSuUEEE8yndy0Ynu+VQd22tHIn9niMQvwMhkX9mRapj7OfUfDZeB6cV6j3pQarNHImSQ1OBqjK9Oq1SaKxkPg0oGmlalg0jR0RkOA0qmwaWDSMsmdooorBgooooAKKK4aAOE0gmuk0gmnSIyZxjTbGusaaZqokc0pHGami1DGkE1VIi2BNJJoJrqrc2HWnFKbeE3OHX2sSp/BHJJ+arVlhm+zUf3iPi7Gom8MAXEYVeZAxEh+6ix/51djxQCqO1oB6j/6Vz2pTs7NsoY6G4H7ZPfn+XE0+lIxBu4+5/iCkQG1swb0R6rHqSRoNPVpx2BYEXsMl+yw5ODoCLnQU1rZ/PUza3Pry/QtMVbhcxzTr+stObMPZi19UdfE1BnxClbLe919VhyYE6kUvB4tUUA5uyT6rHTMbagWOlI3bKK9vQvZ7lS9j3fRn/wBfpTGMxB4oa5uMlj94qf3zXFxFmc2azFiOyeshIuALjQ1HmJYkgN6OnZI1BuOY1/7URSoyblupfzglzYgsNTezKfmcv816h7I7OIxS97xSD78Sp+cRpwvoQA2vLsN3gjp4U5sxB/SDAi/EwwPxhlP8Jx8qeTUZWiWOMp43F/iTwaUDTuNUBrKLaa1HqqdqznktrodBpxWpgGlqaxoEyUrU4pqMjU8pqLReMh4Glg00ppYNTaOiLHaK4prOb8zSCFFhacMz2+wVixFjzKjQC4JtrYEgEikLmkopKCwFzfTn3+NFACqSxpVIetRkuhBNIY0pjTTGqI5ZsSxphjU2PDe18qc4C9w+VbvSM8GUuSqJpJNWE+BBHZ0Pd0qvtrbrV4SUujnnjlB8nKmYCA3zdB9adi2eAO1qfpUsCpTypqkdGLA07kZLeCX+vD/l4Vj/APpKD/kUhMIuUXVeQ9Ua6c+VI2s+bGYk+zFBH9JHP0kWpLzoEazrcK1u0OdjasxNK2x86baSGtn4cNqQDZUGoB6E/wAwpybDqJLACx4VwAAD2zzHWl4GVVzAso1FgSBplA60iedTICCLfZ3NxbQuefvt86W+Eb/sx/FwIF0VQbryUA+kOtqYiRcuqqTmb1Rf0jSsVi1IADA3ZORHtCo6zgXBIHabqPaNVjFbiE5PZx6ieGCQCBoZNLCwuwIt8CK60QB0A1VxoB3X/l+tcDjRri2dhfpYrfn71FOJKC6WIPa6HvB1puNrX1F58SL+SErhlK+iuo55R1HOnIJbYvCP7YmjP34hKP8ABNNwSgKoJAIAB1HMaEUxtPGCGGGZvRhniZra9ksYWI7+zIaXNyh9PabRpsdCQ1+hqLT+B3lw0+kcyEn1ScrfhaxqTNgBa68/zrIZK4ZuTDb3RIFKBpFdBqzOQdU08jVHFOoanJFIskqacBphTTqmotHRBjqmsn5RsUFjhQ+k8hydlHbMFIGVW5kFwbDUgEcia1amstvzhMzQvIGMKiXiWWORBoGBeKVGB9E9vp8amzqj0atBoL6m2vT6UV1TppRWDHaaanaZNahJ9CGNKjhvrQsd6eAtTN0TjC3bO0UUUhcKzG1N8sHDKysWLo1mCoTqOYubCtJLKFUseQBJ9w1NeC4rEGSRnPN2Zj72JP8AGngiOWVUex7v72Q4wsIsysuuVwASvtCxItfSrqvOPJTB9pO/cqL8yT/LXo9ZJUx4NuNsxMZzYjEt7WKC9RoiQREX+43zNWOJwiqjEXvbnmfTpfnVZsU5jm9vEYlx7uLNY/LKat8c3YI7yo+bCmiuBJv3kM4eBSCWvfMR6TDSw6A1HlADEC9syi2ZvZvzvfr9BTsMtlPizfRiPyAphjck/wDMX9wVVQ4T+hB5Hukl6M7IthcE6EH0m7xpqfhXQup1b0m9ZhyY20BomPZP/nWlKdW8GP17X81V2rd15HOpSeO78/0EXPK7Wzj1mvqmgve9r2pdrEEFvSX1mI1IGoJ8fpSfa/8AsT8lpUx7PusfiCCPqKVJUyjk7jz6HUHO5a+Zh6Td55a1B3jgL7OxS6nLHIR1PYAlGp63Fh7hViRZnHcx+oDfxrsUIcSIeTKB8GUr/A1kkto8G97TPJb3r2PcbH8XAxEm5QFD9w2H7OWvFsHfhpfmFUH3gWP1Fej+SrHfpoT+rIP3W/k+dSnyimJ1KjaPs7U2P0qG0RBtbWkbw73w4QhXuzmxyLa4HtG5sBz99Q9m7+YWaVVGdXYhRmXS5OguCRz0+NbHJJdmTwwbpcFwmAbrYUNhmXn9KsKKXxWP/wCeNcEBDTqmleadxpAFq20+iSjKPY6KzG/ruVjREZwwkJAjR1YhR2Tnhls2UuVsLki1mvpphWX8pAVsKiPqDIGIz5SQik2Aytmu2VdVZRmBaw1qbOmBrIR2RoRoNDa405G2lFdQ6Dp4d3yopSgqmwt6criitFasAK7RRWDGS363sfC8NIMudrsxYXso0FhfmTf8NVm5O9WJxGJZZpFMYjLG6qoWxAFiAOp63rJ71bV84xckg9G+VP7q6D56n41U1ZR4OR5Hus9b3u3khXCTKksbSMhUKrAt2uyeXKwJPwrySiitSoWc9zPTfJZh7YeV/alt8FUfxY1a757ytgoVdFViz2s17WCkk6e4V53sjfSfDQ8KERgZi1ypLXP3rfSq7ebeSfFRETsCFV8oChbFlt050rjzZRZEo0uzc7vQXw2HVufBRm0B1KqW5/rOanSQBStrXLAeivvOttNAaQhEZVTpljCjp1AP7opSyBnWxubk/DKR/EU8YrZYs5vxFFDaxZtezqT6iHS5t07rUpYC1kzKo4gucqajJewBBW97a25CkwTLlGop/Z+s0Pdx3/wpK3KkocCYJSeR30LGyI/7R/h5uP8AKrp2XGdeI58b4c/XhVcpIbWHe1z3do1Wy7QEcQAOthc1GOKcvMvkzwguUQJIsjlFYspjDaiM2PEVSewgHJhzvypTxAAnTQE+inQf3adx7X4Lc74Vz78rQvSTKveKtiXHJLM3acRUy3c3tyX1VPO/Ug+FO4LsvYW9G/JRqCO4DvNNXtkLaXiTn1PX8x86cw7gyLbX0h9L3/Z+tbxtC2pnlGOw/DnnT2J5wPdxGK/slatNz9sLhsWskhIQhlewJ0I00Gp7QWm97oMm0MQPaaN/xRIL/NT8qqaRcox8Ss1W/wDtODESxyYdw/YKtoQRY3FwQPaPyrLK1jcaEcj3eNcorUqFbt2e37ubWGJw0cvUizeDDRvrr8as68N2bt+fDi0MrICblRYrfvykEdB8q9N3H3mOLhYSkGWM9qwtmU+i1h8R8PGpSjXJ1QyKXBpaYmXW9P0UqdDyjuVDC1n98cRCOCJmnBXNIohSNvQAu78RSAAGPhqb9K0Zj7qyHlAxJThAOy3jmuM2QWHDu4+1j4ri+kRzBr6gW11sWCa7NijAgEciLiiuRHsjmdBzFj8R0opSguio8uORdCde4AmmH2sOik+/St2sy0PY/aUcKhpWCgmw5ksbE5VUXLGwJsB0NUW3d5M2HkXDR4h5WUqg82nQdrTNnkRUFgSdW6U5tXNOq842Rs8br6SNYrfXRgVZlIIsQx8CIqzYteYgl92eFj8+IpP4RSzU18KNTi+GzP7u+T4FS+OU5iexGshARR1YxkBmJv1IAA8ard7t0BhE40LMYcwDo5uY8xsrK51K5iAQ1yM172Fq3WE2uJLjhyI65cyMvaAbkwKEqw0OoJ5HlS8bjEU2kYIgBLGTsKemW72BHU1yeLkjK2WeLG40jx2Ng1rdeROim/KzGwPzq0TdvEH/AOMj3lR/GvRpduwSKVUPOpFiI4ZJoyO4sqlCPjTGxdnFYgGUr2pCiEgskZdjHGSCRdUKi1za1rm1d2LK5/EqOPJgUenZh03SnPMKPvf6CnotzZMyl2QqHQsO1qquCy+jbUAj416CMJXfNKvaJqAn+k4/+HX5L/trv9JR/wDDr+z/ALaUMJ4V3zSlqI/vDbbVjAuYEA8coH7tQ8VtdS8TwxxBkck3kVbgxulrqhN7sDa3SqnfOJnMGGjXM0r5ipOUFI9SC3QH+FV2N2asc+DjeKKAvKXkCtdbR+gCx95/FXJkzKMmkuFXr2/7OaeolGTSXVf9f2+Zp325IFICRqbkt9sdMxJ/s6qGSQnt8Ow1I4pGl+vY5VV7QhEyYkqbrLjYIgw1BAFiR31GgV2XGRTD7SHChG8TE/Zb8JH50LXODpL1/X9jlnkUpcr18/r+xscJtBi0ReKNkijdNJc9y3DsbGMAaIevWp8e24m9GJGt3Mh/IVh8HDGJcKuHYDzmBlmVTfLePRyOjA308Ka2JMuFeNmELxseFxYZCG1POSIm7e8j48qRapWrX1d/T9yy1btJrj+vl8zf/wBKp/YL+z/toO1k/sF/Z/20rzSjzTwruqJ2+8ZDefYRxOI4sQSMcNEK66lWc5uyO57fCqZt0JumQ/Ej8xXo/mlc80prQjhbs8yfdjED1L+5l/iaYfYk45xP8Bf8q9TODrnmdFozwzySTCuvpIw96kfwp7Zm1pcO+eF8rWtfQ3B6EHQ8hXqhwdMy7KRvSRT71B/MUcGbGU27HlClknSLEBMrnKHAKkMfRvrbU6chzr0KsU+60BN+GoINwVupuOR7Nqvl2jIOdj8P9KnKPoWhJrst6xPlG2gIzHdpVPCnKlHyZSuT7RejyC9grCxDMCVuL6Vdre0vyNKkxEMluIoOUhlzoGsw5MOdj40m1ldyJsZ0HuHPnRXVa4uKKU0rp4buffSBBU101NcyVSxKIogqrl2mWZkwqCRlJV3Y5YUYc1LgEuw6qgNupWu7V2okoEGGkzO7BZGjN+FGP0hLrojEAout7vceibVe+G1/McGow6qhJEcdgMsYAJJA8ANPfUMmVp7Y9lIY01b6F7QlERSPE4hy+IksojDxopFhZFiOceqLsx+FSYoeHiYoXJeNg7RtJ234qjSPP17BkYXu32Z1rLbQ3ZxUJgxUcr4yVCCVIzgAgm8dzcrqeXeCK3WNwQmjytdeTAg2dGBBV1PRlIB+GulxXN4ji07ststNUTuFXeFUTYu0GkzRzWE0Vs9hZXVr5JkF9Fax09Uqw1sCbTJXcpXyjm20R+FRwqk5KMlFhRG4Nd4VSMtZjeSfFlG4acKJQSzZ1zkD3HsjwGtTy5fDjdN/QlmyLFHdTf0Ebc2vh4ZMwRZJ1UqD7A10LdOZ0Hf0quwW14cVaPHRxsb9hiLKL+qfZ6a8u+szSoYizBVFyxAA7ydBXhS1uSU78vTyPnZa/JKd0q9PL7+p6auxIQioIkCIwZVCiysOTAd/jXX2PEWdjGhZ1yObC7L7Ld4qt3dhxcVo5kzR9DnUsn11Xw6fSrLbTzhMuGQFj6xKgL7gTqfpXsxyJw3OL+lcnvRnF497g18q5KTaD4XAk8GKMTEaBVAIB6sRqB4dfrVRsjaGGaUPiYIhJe4lCAC/O7LyB/W/91W7V2fLE9pwczDNcnNfXnceNQ68bJq8in1SXlR4OXWZFk6pL/Wvz+Z6wiggEWIPIjUH3Gu8KsNuriMSCRhwHUWzRswA16i5uPePjW+gJKgspU9VJBI+INjXs6fUeNG6a/nqe7ptQs8d1Nfl9mM8GjhVJyUZK6LOqiLwaOFUnJRkrbCiLwa5wab2ntiKAHOSWAvkRS8hHfkXUDxNh41mv/7TEGTTDRBCAQsmIWOWx5EmxW59npb0jSSyRj2w2mo4Nc4FU773mMA4jCYmNTbtgRzJry1ick38BU/YW8WHxiu2FfOI3yP2WUhrXtZwD1rY5FLphtHzBXDBU3JXMlPZlD0I7I9wopSchRUxxJFVO8sjcERoSrTusWYc1VgTIw7iI1ksehtVxVLvO2RYZT6EUwaQ+yjRyRlz3KDICT0AJ5Csle10C7HIYVRQqAKqgBVGgAAsAB7qrNsYLD4sPhpGBZbMQCBIl/RcD4+7WrYGsNv5A0WIw8+GdknlYQ6WysOl76cyBax6d1efBWzsk6Q1sDES4DHLgpX4kUmsR9m97EDpqCCOXUeO8kewvYn3c6y+xt0JRivOsZMJZQLKFFlXS1+Q5AmwAHO9aqtyNN8GQTSKNcZ/XoHtluzRG/PK6FgD/wBSOO3/AHrX1S47BLKhR762sQbMpBBVkb1WDAEHvAp7YWPdleOYgyQsFZgModSoZJMvJSVNiBpmVraWrowT42kcsebLSioOK29BH6cqA9wOY/JbmqLH7/oLiFC5727K/LmfpTT1GOHxM4cmpw4/ikjUyOFBLEADUkmwHvNYLevegTfZQ/owe03tkcrfq9fGqnam3JsQftW06KNFHw6/GoFeTqda8i2w4R4mr9oPKtmPhfiwrSbkbKMk/FI7MfLxc8h8Bc/KqjZOyJMRJljGnrN6qjvP+nWvTtm7PWCJY05Dr1J6sfE1mi07nLe+kZ7P0ryTWSXS/Fkm1Fq7RXun0pR717F84hug+0S5XxHVfj+YFebEV7LWS3p3SzkzQDtc3T2v1l8fDr7+fma3Suf+SHfmeP7R0bn/AJYd+aMhs7aLwSCSM6j5EdVPhXpWxtuR4lLobMB2kPpL/qPGvLGWxsdCOdLgnZGDIxVhyINjXBptVLC67XoeZpdZLTuu16HsNFYjZm/zCwxCZv1lsG+K8j8LU/tjyjxx5VgjeVmRmLFX4cQBA+0yKzDU91tD2q9rHqceTp/Y+hw6rFm4i+fTzLbeHe6DBlFmJ4kgYxoBq+S2azNZBbMObDnpeqEbx4nEI02URYdGsyx5pJ25CxZcuTmD2bW55jVNsXaxxuJLTTJMTDIGiAQpEBLFbsAtYNr6RJ7PPSrs7lYZrmNZMOxHpYaWSA/hQhfpWSnKfEXR2JD2A2xCXVERoybtdJEdWsLlpMrGx56sfidKmYTaEOILNHLHMqHK2ZAe0edmAA7/AESRWcTcaLOxxEuIxIUiyzzM8eqg9pL2kOvraeFSfPhxWhw4VnVVBQFUVLZtHPJPcNe4VkW7pj7nRze3D4cQonoQqzFk4jLERYmzJmykZjex60xulvBFhjNxYp4o3aPhnzeTKVVAtwqglRfoQNKs03bzlDi0MpBzAqSEjNucYOhOvpG552tyru28IY8K0cE8qhmAObLIwVyAyqXBtpfne16Z7k7ijJRrsvNl7zYbEuY4Jld1UMVFwwUmwYggaXqztXnG5sMcGNIhW9oH4p1JuzxFM7nUsQr2ueS6aCvSI2JFyLeFXi7Vk2KFdoorQCoOLx/pJEvEkAPZ9UG2nEfko5aelY6A1LmQlSASpIIBHMXHMe6stPsHGGLIskWgtYlwje0SqqDrqe0XuSb99AFLBHJhI1SKRZXL9tE7EedzdkjdyEB1uEVQqqhvlrR4ZMQwBmw2osbZoiVPeO1b4i1UsG7WPTW8LHUXbKxAvyHZCqvgAOWoqRs3YuIgUiTDwysSSXEcbEgkkA6pawNrBbaddbzeGL5GWSSLGfbAjcJKjRkgkZmjsQDbmrm3Mc7fGktvHAt+JIkYAvd3QL3elmtfwpg4WU3yYOIE+sIUU377mVTfxqm/o8PGYtonFNZySvGQIMrkx9oKhNhlN7keJpHgjXHZviyLWXffC2AhkE7sQEihIeVyQSAq3GlgdSQB315/iNsTNiZGxSsjSEfZlWGRV0RcrAEgC92tqSToNK00+w8CdYhMGANhnhca94zFu43BBBFwRUtpJ1iVdoQcaK1wx/Sx+IlsCDb28p19JtajLSucKbpnHqoT1OPZJ19OUZmu1pNibtwYiRxHLIyKFPohSua/YZrZWOl7r0OvQtpsLudhk9TOe9yT9OX0rzl7Pyt80eFH2Xmb5pfc86w2FeQ5Y1Zj3KCf/VabZW4btY4g5B7KkFj7zyH1rbwwKgsihR3AAD5Cl124vZ8I8zdnoYfZeOHM3f5DGCwKRIEiUKo6D8yep8afoor0EklSPVSSVIKKKK00KKKKAKnbG7MWI1YZX9tef3hyasXtPc+eK5C8Re9NT8V5/K9elUVyZtJjy8vh+qOLPocWblqn6o8aIsbHQ93WpWwsckWKvK4QNEFUscoLB75cx0vYjnXqOM2ZFL+ljVvEgX+B5iqbFbiYdr5c6X6Brj5NeuOOiyYpbo0/wOHFocunyrJCpV5dfuNy7Jhms7qCwHZkVmSSxtykQhraDS9jaqZ/OY8RwoJwVyO1p04votELB0KOP0h1JblUqPyePCb4TEtF4BbIffHcxn8NNpu7j45+M7RYgcNkyp9iwuyHMAwIYnILgso7ra12pyr4WmevjyuTqUWv58iFtSPHu2sIaEjt+a4gLMTYDRpVXINPV7XcR1q8Dgp+Iohw/D4diONGIki52LlEU4hjzsvZ7zqa2WH2zGpyzZoH9mZeHc9yuew/3WNc2ljkiJZza+QKACWZjmsiKNWY9wHSiUE1bRcr8DC0DMXleR5ASxY2XQrbJEOygFz3nvJpLwvixZGKR3F5Ra7WN7RAgg92c6Dpfo7h9lvM3ExIyrbswXB0JBvOwNmOg7C9kW1LdNHg8LmOvoj/AMtVoRaXvCt+gjYWxY4UAjUKo1A1JJPN2J1Zj3m5NW9FFUMCiiigDzlfK26s7y4PLhI8Y2EedZw5RlbKHaEoCF1GoJtfr11Q31whxPmwmHFz8O2V8nEtm4XFy8PiW1yZr+FY9PJROzSRTYpDg5Ma+LeFIiJHJbMI2kLaLoOQ6VIh8k+XaJxPEjMZxhxdjG5mDk5uGH4mQLn1vkzdL0AS9geVvCTwlpjwZFWdjHaR7rCSGKScMBzlAYqLkA1d7lb2ptHCLiI1KXJVkNzkYermKjNoVNxpr4Vl9geS6aGTD8bEo8eGGLMSpEUfPiwQ+di5BABNrAVpdxd3psDg0w08qS8K4jZEKdjmAwLG5uW191AFDgvKdLNLniwMj4Pzo4bjo+eQMOcpgVSRGO+/10rQxb84NsT5sJryl3jAySZDIgu8Yly5C4HNQ16zuzfJzicPJw4McY8H50cRw0QrMbm5gMwbWMnnpypiDyYTjaKYuTFLIExTzjMknEKuLCLMZCihRYDKo8eQAALhvKdgnimbCyiSSOCaZUZZYlcRAlgHdLGxGtrkd1M7L8p8MuMgwrLleXCxzFhnKK8iLIIgcguMjZs9wNLc9Kym63kyxM2DjOJlSPJhcdBDGEuyHEtIC0rq5VwLkgC3MX1BrU4bcOeLEYWaHEovCwCYOW8ZJZV14kRzdk5rHW/LregB+byl4PgYh8K3FeGCTEZMkkQkRDlLo7pZlzaZlvWl2TjuNh4pbZeLGj5b3tnUNa9he1+dq822d5H50E3ExUbtLgpsKWySliZHD8V2eRrm+lhYWtYczXpGx8CYcPDETmMcUaEgWBKKFuB05UATKKKKACiiigAooooAKKKKACiiigDz7F+U6b+kJsHBhYXMMiRgyY6OBpC4BGSN0u3O1lJ6d9aEb+4I4nzYTXm4vCyhJCDJ1jDhchYXFxfTras1ivJviRtGfFwS4O80qSLxsLxpIiigDhuW7J63FuQ7qg4rcTEYfaGGaN1kwzbSlxRXKFkjMqdrM5ftqLWAAvrrQBrZPKDhGh4kEgkZ4MRNEpWRA64fMHuxXsgMpGvvANVey/KvBJicPh3Uq82FSclQ7qruqssK2S7dgls2g0tzNqqdleSSeKytio2jjw2Mw8QELKwGKLtnc5zmIZzppoKt9m7jTYWfBzxzoRhsCuFlQxm8qKc5MZzAKSQOfK1AF/s3ebCY3KkLrKJYTKFyNYxZzGSwZbDthlsdTlOmhrG7W22mGx08WzdmjESYaFZJyJTHkVu1woI8rAsVN7KBe1rG1TfJRuzwBisRkaNcTMxhjcozRwAsyr2GIXtySaA9AeZp/bu4eIbGTYnZ+LGGbFRLFPmjzkZRlWSJgwKuF+uvuAJ2J39wMCxnEM0LPEkpRoZS0SuQoM2VCIu0cvatrT83lBwKYnzZp7S8RIyOHJlDyAFFMgXIMwOlzrr3Gsvvb5KsRjDYYzMnm0cP26ySOGQgtKMsiqWe2pZW5m3S0NNwMTiNoYsO6R4bznAyt2Azy+bxDSNg/wBmL3BzDut1uAWuJ8r0UKIZ47F8dLhrIXcLHEbPOSI9SLr9mNTm05GtHLv3g1xIwzTWlMix24chTiOLrEZQuQOR6pN6zk3k1mEKiLERrKm0nxyM0bMnavaNlzAm1+d6bxvkxnlx4xT4lGC4yHEqGSUuqx2vAp4mRV7iEvoLnpQBqt0N5fPoZJOHw8k80Vs2e/CbLmvlFr931rlJ3N3bbBQSRs4cviJpbgEWEjZgup5iu0A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6" name="AutoShape 6" descr="data:image/jpeg;base64,/9j/4AAQSkZJRgABAQAAAQABAAD/2wCEAAkGBhQSEBUUEBQVFRUVFRUYFhcXFRYWFRYYFxcYGBcUFRUXHCYeFxwkGRcUHy8gIycpLCwsFR8xNTAqNSYrLCkBCQoKDgwOGg8PGiwkHyQtKSwuKiwsLCwsLywpKSwsKSwpLCouKSwpLCwsLC0sLCwsLCkpLCwpKSksLCwsLCkpLP/AABEIAM8A9AMBIgACEQEDEQH/xAAbAAABBQEBAAAAAAAAAAAAAAAAAgMEBQYBB//EAEgQAAIBAgMFAwkEBggGAwEAAAECAwARBBIhBQYTMUEiUWEHFDJCUnGBkaEjgpKxM2KissHCFSRTcrPD0dJUY4Ph8PFDc5MW/8QAGgEAAwEBAQEAAAAAAAAAAAAAAAIDAQQFBv/EAC8RAAICAQQAAwYGAwEAAAAAAAABAhEDBBIhMRNBUQUiMmFxgaGxwdHw8SNCkRT/2gAMAwEAAhEDEQA/APcaKKKACiiigAooooAKKKKACiiigAorl6L0AdopN6L1pliqL0m9F6AsVRSb0XoCxVFcvResCztFF6KDQooooAKKKKACiiigAooooAKKKKACiiigAooooAKKKKACiuXrhNaZZ29cvXCaTetoVyFXqt3imK4WUqSGKhQQbEFyFFiOR151PJrNYbArPJO7mRj5ywjHFk4aiARj9HmCfpEY8tSaDE7KLaO34oZXQwYrsPKmY47EgMY9ez2tbhoT7pD3WLuA3mjkWbLFP9lGjL/XJ+2zsFCXYi2rLrrodRyvpMVs9Xb7SKJmubXjU6yDI2t9Myix7wKjYvALEhBggCuOGQI1OZco7BHdZF/CKwYzmK3xSNirQT3Ejo39dm0yWBItcE5s4t3AG+uhJvioAvh8Tdldlvi5wGysQtj3HK2tummYa1f4rYgVcz4bC2zXNowe0+Vb2052UfClPs4mNZDBhyqpdexqqAFrAX05k28aAorcPt+NonlaLEqiSRoT5zObiQZgw117BjNuvEGtSkx0U+FnmwrYkGJMwZ5ZrZgucrYuQSBa48etS4cEzxZVhw/DYjslbAmO0akrfoEUDwUVFw2BVlbhYfDrdShITK1nXUc+VmI+darB0a3NXb1iMHAIcXhymZQ0kkTjiSMpvFIwBDMR6UYsbfnW0BoEbocvXb03eug0UapC712kg129YPZ2iiisNCiiigAooooAKKKKACiiigAooooAK5euE1wmtFbAmkk1wmklqZIm5CiaSWpJakFqZIi5i81U+7BzRIfafFSfjxDEfRqnz4gKpY8lBY+4C5/Kqbdudkw0AVcxGHhuAG0LKGbUd7flWS4KYndltiX/AKwi94Q/IyH+FI3h5J97+Woj4pzOGydoaBbNf0G8L9SaNp4t2y51yWDWuG19Hw93zqZ0Fptv9Cf70f8AiLTYb+qf9G37FqiY/HOyENGVF11s3RwR0tqQB8aZTGvwsoS4ykXyvy1F+VMkK2S9lyWjPg7fwNQ9maF17rD8JdT+X1prCYlgpCjNre4V+oHcPj8aMHIyubLmJzXGVtO0Tytf1hTppUTabtELbfYZW5cPE4d/gzxh/wBmR61oNZLecM0E91s3BJAsRcoGZTr4gfKtLDiAyhhyYAj3EXFEeWxMvu0Sg1KBpgNSw1a0IpjwNKBpoNSgaRoqpDl67SAaUDSlUxVFFFYMFFFFABRRRQAUUUUAFcJoNJJrUK2cJpJNBNIZqZIlKQFqQWrjNTbNVEjnlIUzU2z0hmpN6okSciv3mmy4LEHl9hKB7yhA+pqfu5FlVx3ZVHuC8vzqo3pN8MV9uSBPxzxqfoSfhUnD7UEaka3Lk3BT2QLasD0qWRc0dWn+Fsmx64xvAH6KgH7xpO3T2o/v/mlVq4+0hkv6Wb1lv6o55rer3mkYnHZze/ohebL7YPRj0HWkpFtzvoutrv8AZn+8n761Gwj3jUdctRZ9pB1Ci97pzKdGB6MT0pOEx6qVuCbCxsU8eXaqiaTJtSa+5M2DHdT4Ff3FpzCC2LYd4b5kIw+gNRdlbRWK+YE3CkWK9M3O7Dpb5V07RXj8WxtfldL6pl9q3TvqTd8Fkq5JW3oQXXuZWU+4Ff8AcagbrzXwWHvzESKfegyG/wAVNSMdtNZSuUEEE8yndy0Ynu+VQd22tHIn9niMQvwMhkX9mRapj7OfUfDZeB6cV6j3pQarNHImSQ1OBqjK9Oq1SaKxkPg0oGmlalg0jR0RkOA0qmwaWDSMsmdooorBgooooAKKK4aAOE0gmuk0gmnSIyZxjTbGusaaZqokc0pHGami1DGkE1VIi2BNJJoJrqrc2HWnFKbeE3OHX2sSp/BHJJ+arVlhm+zUf3iPi7Gom8MAXEYVeZAxEh+6ix/51djxQCqO1oB6j/6Vz2pTs7NsoY6G4H7ZPfn+XE0+lIxBu4+5/iCkQG1swb0R6rHqSRoNPVpx2BYEXsMl+yw5ODoCLnQU1rZ/PUza3Pry/QtMVbhcxzTr+stObMPZi19UdfE1BnxClbLe919VhyYE6kUvB4tUUA5uyT6rHTMbagWOlI3bKK9vQvZ7lS9j3fRn/wBfpTGMxB4oa5uMlj94qf3zXFxFmc2azFiOyeshIuALjQ1HmJYkgN6OnZI1BuOY1/7URSoyblupfzglzYgsNTezKfmcv816h7I7OIxS97xSD78Sp+cRpwvoQA2vLsN3gjp4U5sxB/SDAi/EwwPxhlP8Jx8qeTUZWiWOMp43F/iTwaUDTuNUBrKLaa1HqqdqznktrodBpxWpgGlqaxoEyUrU4pqMjU8pqLReMh4Glg00ppYNTaOiLHaK4prOb8zSCFFhacMz2+wVixFjzKjQC4JtrYEgEikLmkopKCwFzfTn3+NFACqSxpVIetRkuhBNIY0pjTTGqI5ZsSxphjU2PDe18qc4C9w+VbvSM8GUuSqJpJNWE+BBHZ0Pd0qvtrbrV4SUujnnjlB8nKmYCA3zdB9adi2eAO1qfpUsCpTypqkdGLA07kZLeCX+vD/l4Vj/APpKD/kUhMIuUXVeQ9Ua6c+VI2s+bGYk+zFBH9JHP0kWpLzoEazrcK1u0OdjasxNK2x86baSGtn4cNqQDZUGoB6E/wAwpybDqJLACx4VwAAD2zzHWl4GVVzAso1FgSBplA60iedTICCLfZ3NxbQuefvt86W+Eb/sx/FwIF0VQbryUA+kOtqYiRcuqqTmb1Rf0jSsVi1IADA3ZORHtCo6zgXBIHabqPaNVjFbiE5PZx6ieGCQCBoZNLCwuwIt8CK60QB0A1VxoB3X/l+tcDjRri2dhfpYrfn71FOJKC6WIPa6HvB1puNrX1F58SL+SErhlK+iuo55R1HOnIJbYvCP7YmjP34hKP8ABNNwSgKoJAIAB1HMaEUxtPGCGGGZvRhniZra9ksYWI7+zIaXNyh9PabRpsdCQ1+hqLT+B3lw0+kcyEn1ScrfhaxqTNgBa68/zrIZK4ZuTDb3RIFKBpFdBqzOQdU08jVHFOoanJFIskqacBphTTqmotHRBjqmsn5RsUFjhQ+k8hydlHbMFIGVW5kFwbDUgEcia1amstvzhMzQvIGMKiXiWWORBoGBeKVGB9E9vp8amzqj0atBoL6m2vT6UV1TppRWDHaaanaZNahJ9CGNKjhvrQsd6eAtTN0TjC3bO0UUUhcKzG1N8sHDKysWLo1mCoTqOYubCtJLKFUseQBJ9w1NeC4rEGSRnPN2Zj72JP8AGngiOWVUex7v72Q4wsIsysuuVwASvtCxItfSrqvOPJTB9pO/cqL8yT/LXo9ZJUx4NuNsxMZzYjEt7WKC9RoiQREX+43zNWOJwiqjEXvbnmfTpfnVZsU5jm9vEYlx7uLNY/LKat8c3YI7yo+bCmiuBJv3kM4eBSCWvfMR6TDSw6A1HlADEC9syi2ZvZvzvfr9BTsMtlPizfRiPyAphjck/wDMX9wVVQ4T+hB5Hukl6M7IthcE6EH0m7xpqfhXQup1b0m9ZhyY20BomPZP/nWlKdW8GP17X81V2rd15HOpSeO78/0EXPK7Wzj1mvqmgve9r2pdrEEFvSX1mI1IGoJ8fpSfa/8AsT8lpUx7PusfiCCPqKVJUyjk7jz6HUHO5a+Zh6Td55a1B3jgL7OxS6nLHIR1PYAlGp63Fh7hViRZnHcx+oDfxrsUIcSIeTKB8GUr/A1kkto8G97TPJb3r2PcbH8XAxEm5QFD9w2H7OWvFsHfhpfmFUH3gWP1Fej+SrHfpoT+rIP3W/k+dSnyimJ1KjaPs7U2P0qG0RBtbWkbw73w4QhXuzmxyLa4HtG5sBz99Q9m7+YWaVVGdXYhRmXS5OguCRz0+NbHJJdmTwwbpcFwmAbrYUNhmXn9KsKKXxWP/wCeNcEBDTqmleadxpAFq20+iSjKPY6KzG/ruVjREZwwkJAjR1YhR2Tnhls2UuVsLki1mvpphWX8pAVsKiPqDIGIz5SQik2Aytmu2VdVZRmBaw1qbOmBrIR2RoRoNDa405G2lFdQ6Dp4d3yopSgqmwt6criitFasAK7RRWDGS363sfC8NIMudrsxYXso0FhfmTf8NVm5O9WJxGJZZpFMYjLG6qoWxAFiAOp63rJ71bV84xckg9G+VP7q6D56n41U1ZR4OR5Hus9b3u3khXCTKksbSMhUKrAt2uyeXKwJPwrySiitSoWc9zPTfJZh7YeV/alt8FUfxY1a757ytgoVdFViz2s17WCkk6e4V53sjfSfDQ8KERgZi1ypLXP3rfSq7ebeSfFRETsCFV8oChbFlt050rjzZRZEo0uzc7vQXw2HVufBRm0B1KqW5/rOanSQBStrXLAeivvOttNAaQhEZVTpljCjp1AP7opSyBnWxubk/DKR/EU8YrZYs5vxFFDaxZtezqT6iHS5t07rUpYC1kzKo4gucqajJewBBW97a25CkwTLlGop/Z+s0Pdx3/wpK3KkocCYJSeR30LGyI/7R/h5uP8AKrp2XGdeI58b4c/XhVcpIbWHe1z3do1Wy7QEcQAOthc1GOKcvMvkzwguUQJIsjlFYspjDaiM2PEVSewgHJhzvypTxAAnTQE+inQf3adx7X4Lc74Vz78rQvSTKveKtiXHJLM3acRUy3c3tyX1VPO/Ug+FO4LsvYW9G/JRqCO4DvNNXtkLaXiTn1PX8x86cw7gyLbX0h9L3/Z+tbxtC2pnlGOw/DnnT2J5wPdxGK/slatNz9sLhsWskhIQhlewJ0I00Gp7QWm97oMm0MQPaaN/xRIL/NT8qqaRcox8Ss1W/wDtODESxyYdw/YKtoQRY3FwQPaPyrLK1jcaEcj3eNcorUqFbt2e37ubWGJw0cvUizeDDRvrr8as68N2bt+fDi0MrICblRYrfvykEdB8q9N3H3mOLhYSkGWM9qwtmU+i1h8R8PGpSjXJ1QyKXBpaYmXW9P0UqdDyjuVDC1n98cRCOCJmnBXNIohSNvQAu78RSAAGPhqb9K0Zj7qyHlAxJThAOy3jmuM2QWHDu4+1j4ri+kRzBr6gW11sWCa7NijAgEciLiiuRHsjmdBzFj8R0opSguio8uORdCde4AmmH2sOik+/St2sy0PY/aUcKhpWCgmw5ksbE5VUXLGwJsB0NUW3d5M2HkXDR4h5WUqg82nQdrTNnkRUFgSdW6U5tXNOq842Rs8br6SNYrfXRgVZlIIsQx8CIqzYteYgl92eFj8+IpP4RSzU18KNTi+GzP7u+T4FS+OU5iexGshARR1YxkBmJv1IAA8ard7t0BhE40LMYcwDo5uY8xsrK51K5iAQ1yM172Fq3WE2uJLjhyI65cyMvaAbkwKEqw0OoJ5HlS8bjEU2kYIgBLGTsKemW72BHU1yeLkjK2WeLG40jx2Ng1rdeROim/KzGwPzq0TdvEH/AOMj3lR/GvRpduwSKVUPOpFiI4ZJoyO4sqlCPjTGxdnFYgGUr2pCiEgskZdjHGSCRdUKi1za1rm1d2LK5/EqOPJgUenZh03SnPMKPvf6CnotzZMyl2QqHQsO1qquCy+jbUAj416CMJXfNKvaJqAn+k4/+HX5L/trv9JR/wDDr+z/ALaUMJ4V3zSlqI/vDbbVjAuYEA8coH7tQ8VtdS8TwxxBkck3kVbgxulrqhN7sDa3SqnfOJnMGGjXM0r5ipOUFI9SC3QH+FV2N2asc+DjeKKAvKXkCtdbR+gCx95/FXJkzKMmkuFXr2/7OaeolGTSXVf9f2+Zp325IFICRqbkt9sdMxJ/s6qGSQnt8Ow1I4pGl+vY5VV7QhEyYkqbrLjYIgw1BAFiR31GgV2XGRTD7SHChG8TE/Zb8JH50LXODpL1/X9jlnkUpcr18/r+xscJtBi0ReKNkijdNJc9y3DsbGMAaIevWp8e24m9GJGt3Mh/IVh8HDGJcKuHYDzmBlmVTfLePRyOjA308Ka2JMuFeNmELxseFxYZCG1POSIm7e8j48qRapWrX1d/T9yy1btJrj+vl8zf/wBKp/YL+z/toO1k/sF/Z/20rzSjzTwruqJ2+8ZDefYRxOI4sQSMcNEK66lWc5uyO57fCqZt0JumQ/Ej8xXo/mlc80prQjhbs8yfdjED1L+5l/iaYfYk45xP8Bf8q9TODrnmdFozwzySTCuvpIw96kfwp7Zm1pcO+eF8rWtfQ3B6EHQ8hXqhwdMy7KRvSRT71B/MUcGbGU27HlClknSLEBMrnKHAKkMfRvrbU6chzr0KsU+60BN+GoINwVupuOR7Nqvl2jIOdj8P9KnKPoWhJrst6xPlG2gIzHdpVPCnKlHyZSuT7RejyC9grCxDMCVuL6Vdre0vyNKkxEMluIoOUhlzoGsw5MOdj40m1ldyJsZ0HuHPnRXVa4uKKU0rp4buffSBBU101NcyVSxKIogqrl2mWZkwqCRlJV3Y5YUYc1LgEuw6qgNupWu7V2okoEGGkzO7BZGjN+FGP0hLrojEAout7vceibVe+G1/McGow6qhJEcdgMsYAJJA8ANPfUMmVp7Y9lIY01b6F7QlERSPE4hy+IksojDxopFhZFiOceqLsx+FSYoeHiYoXJeNg7RtJ234qjSPP17BkYXu32Z1rLbQ3ZxUJgxUcr4yVCCVIzgAgm8dzcrqeXeCK3WNwQmjytdeTAg2dGBBV1PRlIB+GulxXN4ji07ststNUTuFXeFUTYu0GkzRzWE0Vs9hZXVr5JkF9Fax09Uqw1sCbTJXcpXyjm20R+FRwqk5KMlFhRG4Nd4VSMtZjeSfFlG4acKJQSzZ1zkD3HsjwGtTy5fDjdN/QlmyLFHdTf0Ebc2vh4ZMwRZJ1UqD7A10LdOZ0Hf0quwW14cVaPHRxsb9hiLKL+qfZ6a8u+szSoYizBVFyxAA7ydBXhS1uSU78vTyPnZa/JKd0q9PL7+p6auxIQioIkCIwZVCiysOTAd/jXX2PEWdjGhZ1yObC7L7Ld4qt3dhxcVo5kzR9DnUsn11Xw6fSrLbTzhMuGQFj6xKgL7gTqfpXsxyJw3OL+lcnvRnF497g18q5KTaD4XAk8GKMTEaBVAIB6sRqB4dfrVRsjaGGaUPiYIhJe4lCAC/O7LyB/W/91W7V2fLE9pwczDNcnNfXnceNQ68bJq8in1SXlR4OXWZFk6pL/Wvz+Z6wiggEWIPIjUH3Gu8KsNuriMSCRhwHUWzRswA16i5uPePjW+gJKgspU9VJBI+INjXs6fUeNG6a/nqe7ptQs8d1Nfl9mM8GjhVJyUZK6LOqiLwaOFUnJRkrbCiLwa5wab2ntiKAHOSWAvkRS8hHfkXUDxNh41mv/7TEGTTDRBCAQsmIWOWx5EmxW59npb0jSSyRj2w2mo4Nc4FU773mMA4jCYmNTbtgRzJry1ick38BU/YW8WHxiu2FfOI3yP2WUhrXtZwD1rY5FLphtHzBXDBU3JXMlPZlD0I7I9wopSchRUxxJFVO8sjcERoSrTusWYc1VgTIw7iI1ksehtVxVLvO2RYZT6EUwaQ+yjRyRlz3KDICT0AJ5Csle10C7HIYVRQqAKqgBVGgAAsAB7qrNsYLD4sPhpGBZbMQCBIl/RcD4+7WrYGsNv5A0WIw8+GdknlYQ6WysOl76cyBax6d1efBWzsk6Q1sDES4DHLgpX4kUmsR9m97EDpqCCOXUeO8kewvYn3c6y+xt0JRivOsZMJZQLKFFlXS1+Q5AmwAHO9aqtyNN8GQTSKNcZ/XoHtluzRG/PK6FgD/wBSOO3/AHrX1S47BLKhR762sQbMpBBVkb1WDAEHvAp7YWPdleOYgyQsFZgModSoZJMvJSVNiBpmVraWrowT42kcsebLSioOK29BH6cqA9wOY/JbmqLH7/oLiFC5727K/LmfpTT1GOHxM4cmpw4/ikjUyOFBLEADUkmwHvNYLevegTfZQ/owe03tkcrfq9fGqnam3JsQftW06KNFHw6/GoFeTqda8i2w4R4mr9oPKtmPhfiwrSbkbKMk/FI7MfLxc8h8Bc/KqjZOyJMRJljGnrN6qjvP+nWvTtm7PWCJY05Dr1J6sfE1mi07nLe+kZ7P0ryTWSXS/Fkm1Fq7RXun0pR717F84hug+0S5XxHVfj+YFebEV7LWS3p3SzkzQDtc3T2v1l8fDr7+fma3Suf+SHfmeP7R0bn/AJYd+aMhs7aLwSCSM6j5EdVPhXpWxtuR4lLobMB2kPpL/qPGvLGWxsdCOdLgnZGDIxVhyINjXBptVLC67XoeZpdZLTuu16HsNFYjZm/zCwxCZv1lsG+K8j8LU/tjyjxx5VgjeVmRmLFX4cQBA+0yKzDU91tD2q9rHqceTp/Y+hw6rFm4i+fTzLbeHe6DBlFmJ4kgYxoBq+S2azNZBbMObDnpeqEbx4nEI02URYdGsyx5pJ25CxZcuTmD2bW55jVNsXaxxuJLTTJMTDIGiAQpEBLFbsAtYNr6RJ7PPSrs7lYZrmNZMOxHpYaWSA/hQhfpWSnKfEXR2JD2A2xCXVERoybtdJEdWsLlpMrGx56sfidKmYTaEOILNHLHMqHK2ZAe0edmAA7/AESRWcTcaLOxxEuIxIUiyzzM8eqg9pL2kOvraeFSfPhxWhw4VnVVBQFUVLZtHPJPcNe4VkW7pj7nRze3D4cQonoQqzFk4jLERYmzJmykZjex60xulvBFhjNxYp4o3aPhnzeTKVVAtwqglRfoQNKs03bzlDi0MpBzAqSEjNucYOhOvpG552tyru28IY8K0cE8qhmAObLIwVyAyqXBtpfne16Z7k7ijJRrsvNl7zYbEuY4Jld1UMVFwwUmwYggaXqztXnG5sMcGNIhW9oH4p1JuzxFM7nUsQr2ueS6aCvSI2JFyLeFXi7Vk2KFdoorQCoOLx/pJEvEkAPZ9UG2nEfko5aelY6A1LmQlSASpIIBHMXHMe6stPsHGGLIskWgtYlwje0SqqDrqe0XuSb99AFLBHJhI1SKRZXL9tE7EedzdkjdyEB1uEVQqqhvlrR4ZMQwBmw2osbZoiVPeO1b4i1UsG7WPTW8LHUXbKxAvyHZCqvgAOWoqRs3YuIgUiTDwysSSXEcbEgkkA6pawNrBbaddbzeGL5GWSSLGfbAjcJKjRkgkZmjsQDbmrm3Mc7fGktvHAt+JIkYAvd3QL3elmtfwpg4WU3yYOIE+sIUU377mVTfxqm/o8PGYtonFNZySvGQIMrkx9oKhNhlN7keJpHgjXHZviyLWXffC2AhkE7sQEihIeVyQSAq3GlgdSQB315/iNsTNiZGxSsjSEfZlWGRV0RcrAEgC92tqSToNK00+w8CdYhMGANhnhca94zFu43BBBFwRUtpJ1iVdoQcaK1wx/Sx+IlsCDb28p19JtajLSucKbpnHqoT1OPZJ19OUZmu1pNibtwYiRxHLIyKFPohSua/YZrZWOl7r0OvQtpsLudhk9TOe9yT9OX0rzl7Pyt80eFH2Xmb5pfc86w2FeQ5Y1Zj3KCf/VabZW4btY4g5B7KkFj7zyH1rbwwKgsihR3AAD5Cl124vZ8I8zdnoYfZeOHM3f5DGCwKRIEiUKo6D8yep8afoor0EklSPVSSVIKKKK00KKKKAKnbG7MWI1YZX9tef3hyasXtPc+eK5C8Re9NT8V5/K9elUVyZtJjy8vh+qOLPocWblqn6o8aIsbHQ93WpWwsckWKvK4QNEFUscoLB75cx0vYjnXqOM2ZFL+ljVvEgX+B5iqbFbiYdr5c6X6Brj5NeuOOiyYpbo0/wOHFocunyrJCpV5dfuNy7Jhms7qCwHZkVmSSxtykQhraDS9jaqZ/OY8RwoJwVyO1p04votELB0KOP0h1JblUqPyePCb4TEtF4BbIffHcxn8NNpu7j45+M7RYgcNkyp9iwuyHMAwIYnILgso7ra12pyr4WmevjyuTqUWv58iFtSPHu2sIaEjt+a4gLMTYDRpVXINPV7XcR1q8Dgp+Iohw/D4diONGIki52LlEU4hjzsvZ7zqa2WH2zGpyzZoH9mZeHc9yuew/3WNc2ljkiJZza+QKACWZjmsiKNWY9wHSiUE1bRcr8DC0DMXleR5ASxY2XQrbJEOygFz3nvJpLwvixZGKR3F5Ra7WN7RAgg92c6Dpfo7h9lvM3ExIyrbswXB0JBvOwNmOg7C9kW1LdNHg8LmOvoj/AMtVoRaXvCt+gjYWxY4UAjUKo1A1JJPN2J1Zj3m5NW9FFUMCiiigDzlfK26s7y4PLhI8Y2EedZw5RlbKHaEoCF1GoJtfr11Q31whxPmwmHFz8O2V8nEtm4XFy8PiW1yZr+FY9PJROzSRTYpDg5Ma+LeFIiJHJbMI2kLaLoOQ6VIh8k+XaJxPEjMZxhxdjG5mDk5uGH4mQLn1vkzdL0AS9geVvCTwlpjwZFWdjHaR7rCSGKScMBzlAYqLkA1d7lb2ptHCLiI1KXJVkNzkYermKjNoVNxpr4Vl9geS6aGTD8bEo8eGGLMSpEUfPiwQ+di5BABNrAVpdxd3psDg0w08qS8K4jZEKdjmAwLG5uW191AFDgvKdLNLniwMj4Pzo4bjo+eQMOcpgVSRGO+/10rQxb84NsT5sJryl3jAySZDIgu8Yly5C4HNQ16zuzfJzicPJw4McY8H50cRw0QrMbm5gMwbWMnnpypiDyYTjaKYuTFLIExTzjMknEKuLCLMZCihRYDKo8eQAALhvKdgnimbCyiSSOCaZUZZYlcRAlgHdLGxGtrkd1M7L8p8MuMgwrLleXCxzFhnKK8iLIIgcguMjZs9wNLc9Kym63kyxM2DjOJlSPJhcdBDGEuyHEtIC0rq5VwLkgC3MX1BrU4bcOeLEYWaHEovCwCYOW8ZJZV14kRzdk5rHW/LregB+byl4PgYh8K3FeGCTEZMkkQkRDlLo7pZlzaZlvWl2TjuNh4pbZeLGj5b3tnUNa9he1+dq822d5H50E3ExUbtLgpsKWySliZHD8V2eRrm+lhYWtYczXpGx8CYcPDETmMcUaEgWBKKFuB05UATKKKKACiiigAooooAKKKKACiiigDz7F+U6b+kJsHBhYXMMiRgyY6OBpC4BGSN0u3O1lJ6d9aEb+4I4nzYTXm4vCyhJCDJ1jDhchYXFxfTras1ivJviRtGfFwS4O80qSLxsLxpIiigDhuW7J63FuQ7qg4rcTEYfaGGaN1kwzbSlxRXKFkjMqdrM5ftqLWAAvrrQBrZPKDhGh4kEgkZ4MRNEpWRA64fMHuxXsgMpGvvANVey/KvBJicPh3Uq82FSclQ7qruqssK2S7dgls2g0tzNqqdleSSeKytio2jjw2Mw8QELKwGKLtnc5zmIZzppoKt9m7jTYWfBzxzoRhsCuFlQxm8qKc5MZzAKSQOfK1AF/s3ebCY3KkLrKJYTKFyNYxZzGSwZbDthlsdTlOmhrG7W22mGx08WzdmjESYaFZJyJTHkVu1woI8rAsVN7KBe1rG1TfJRuzwBisRkaNcTMxhjcozRwAsyr2GIXtySaA9AeZp/bu4eIbGTYnZ+LGGbFRLFPmjzkZRlWSJgwKuF+uvuAJ2J39wMCxnEM0LPEkpRoZS0SuQoM2VCIu0cvatrT83lBwKYnzZp7S8RIyOHJlDyAFFMgXIMwOlzrr3Gsvvb5KsRjDYYzMnm0cP26ySOGQgtKMsiqWe2pZW5m3S0NNwMTiNoYsO6R4bznAyt2Azy+bxDSNg/wBmL3BzDut1uAWuJ8r0UKIZ47F8dLhrIXcLHEbPOSI9SLr9mNTm05GtHLv3g1xIwzTWlMix24chTiOLrEZQuQOR6pN6zk3k1mEKiLERrKm0nxyM0bMnavaNlzAm1+d6bxvkxnlx4xT4lGC4yHEqGSUuqx2vAp4mRV7iEvoLnpQBqt0N5fPoZJOHw8k80Vs2e/CbLmvlFr931rlJ3N3bbBQSRs4cviJpbgEWEjZgup5iu0A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5128" name="AutoShape 8" descr="data:image/jpeg;base64,/9j/4AAQSkZJRgABAQAAAQABAAD/2wCEAAkGBhQSERQUEhQWFBQVFBcVFRQWFBcVFBgVFBQVFRUYFBcXHCYeFxkjHBQUHy8gIycpLCwsFx4xNTAqNSYrLCkBCQoKDgwOGg8PGi0kHiIvLCwsLCw0KjIsKS8sLCwpLCwsLC8wLCwsLCwsLCosLCwsLCwsKSwsLCksLCwsLCwpLP/AABEIANIA8AMBIgACEQEDEQH/xAAcAAABBQEBAQAAAAAAAAAAAAAAAwQFBgcBAgj/xABPEAACAQIDBAUGCgUICQUAAAABAgMAEQQSIQUGMUETUWFxgQciMpGxwRQjQlJykqHC0dIkYmOC4TNDg7Kz4vDxFSU0RFNz0+PyNVR0k6L/xAAaAQACAwEBAAAAAAAAAAAAAAAABQEEBgMC/8QAMhEAAgECBAMGBAcBAQAAAAAAAAECAxEEEiExBUFhExQiUXHwMpGh0RUjgbHB4fFCM//aAAwDAQACEQMRAD8AttFFFABRRRQAUUUUAFFFFABRRRQAUUUUAFFFFABRRRQAUUUUAFFeI5la+Vg1tDYg2PbbhXugAooooAKKKKAIvbW82HwgBnlCE8F1ZyOFwq627eFPcDjkmjWSJg6MLqw4H8DytyrFvKrf/SL3BAyR2J4EZBqvZe47wau3kld/9Hta1xO+XNcD0Izy7aGSld2L1XGa2p0HWdKgdp4vEJ6RVQdBkt79ahpJWb0iWPab+2qFXGqDtld+ug7w3B5VoqbmrdNfsXZHBFwbg8CNRXqksNFlRV6lA9Q1pWryvbUSySTdtgoooqTyFFFFABRRRQAUUUUAFFFFABRRRQAUUUUAFFFFABVL8qczrhY8rEK0tnsSLjIxANuVxw7qulQG+6I+DnQ2Z+jaRVFs3xXnFwPmgA3PV32oAoPkxlYY4Kt8rRvnA4WAupI7Gt6+2tdrONyCmAw/wrFDo1xLZIDYl2SMEuwUC4juV87mQNOBq/4HHRzIJImDo3Bhw00Pcew0AOKKKKACme1NsQ4ZM88ixryudSbXsoGrHsFPKyHyyY7NiYYuUcWbxkY3+xFoAlMTFFvDM8WHcxTQxZsOJQAswuelViCShHxZXj8u46ltgb34fZ8aYOQHOqK/SoQ0LtMqyg5tCBZwL2I83jas/wBydpHD7QwkoNss8d/oMwVx3FWYeNTG+8AbCbPm+WFxGFktYa4SeyXtz6OVB3AVDJTs7s0HDwSYl7k6c25Acgv4U8l2Hlmjy3KFhfmRbU37DanG6LA4HDEc4Iye/KAT6xUvVOODjbxave43qcWqOX5atGzSX8+vvzCiiironCiiigAooooAKKKKACiiigAooooAi9t7yQYQL0z2LXyqFLMbcTYcu2l9lbZhxKZ4XDqDY2uCD1MDqDWfeVnDETQPY2MZW/K6uTbvs1SHkkh+KxDa6yIvZ5qk6dvneygC/UUUUAFFFFAABWd+T+YTbYxRla8LRYvpw3yoBdSlzqF1U2FvQrRBWCYbajwySshsZEmiP0ZgVb7DQA+3u3tkx8qswCxxhkhjUWCRGRmVbDS4Uovcgq9eSuYHCOvNZmv+8iEew1m+xNnCeZUdxGmrSOeCxoCzHXnYWHaRVn8mW1OimmRj8WyXvY2zoSV7iVL6dnZQ3ZXZ6SbdkabjMYsS5m67ADie6lI5AwBU3B4GqnisS88mgJ5Ko5D/ABxpTZm0zC1jcqT5y8wesdvZS5Y5Z9V4fMfS4NJUbp/mbtdPL3uWusX8ry/p47YI/a491avj9sqiAqQzMLqOVus/hWTeUfBuzR4hgSHvGWPNl84fYfsq128XNQWrFfc6ioutLRLTXdlS2eD0sduOdbd+YWq070t8TiYv/b7Vn9WIDL7cL9tRu4jYdcfA+LlEUEbiViVdsxjIZUARSdWA7LXqc2vtDCtidsfHJJFiUabDuAwvMcRHKigFbhgrSqb2HHrruUy/+TmfNs3D9gdfqyOPZarLVV8mBH+jYbG9mkzdjdIxt6iPXVqoAKKKKACik89GegBSqxvhvoMEURY+kkcFrFsqhQbXNhckm+nZVjz1n3lV2WT0WIHAfFMOq5LKf6w9VAFx3c26uLgWZVy3JVlJvZl4i/Mag+NSlUryYQ5MKSQwMshdQwIDItkzJfiMwYEjmO6rjnoAUopPPRnoAUqt7x79QYRjGQ0koAJRdALi4zMeGmul6sGesR3vxvS42dwbjpCo7kAT7tAFl2eG25NLE8ghmWPPhY7/ABByX6VX0vnIKnMOAU6WqQ3Y3mhwf6FOyjIQUnUHonEqrKCb6jRxZjoRa9qpe5uPMO0MJIDbLiIwfou4Rh4qxHjT7fNcyYCX5T4NUc9b4WWTDkn91EHhUkmxKwIBBuDqCNQQeFq7UFubic2Bwx6ogv1CU+7UznqCBSik89GegBPaGJ6OKST5kbP9VSfdXz7W177Y3JgZzY+cmTTl0hCXPUNaxWpJCpXDbxvHCkSqgCSdJe1mLcPOIPnaEr3GoquGoaUlZnqM3B3jubpu7hAIkk4tIit3KwDAD11zbOyM93QedzHzv4+2nOycQGghZbWMUZAHAXRdBanWeuDoQcOztoWY42tGt29/F709Ct7J2OZDmbRB4FuwdnbUJ5YsQqYWCIAXaXMv6qxoQbfXFX/PVe3o3QhxrK87SARowAQqo1OZibqeQtRRoRoqy38ycZjamKneW3JeRgtFdNcruUjftwMGsezsOF+UnSHtZySfcPCrDUdsWPJhoE+bDGvqjW9Pc9AClFJ56M9ADa9GampajMKADaW0VgieV75UFzbU8QAAO8iqrupt1tp7Rjw8oRYHSYCMosmvQvkY5xq6kAg6Wseup3beHEmHmTjmjYDvAuv2gVQ/Jbicm1sGeuUr9eN1+8KAJHyl7PZE2dMHZo3wSRqfRCvDZZMqjRL3U2HO9I+TzbcxxHRPIzRtGxCsxazLYgrfhzqy7WwnwvdwsNXwOLm+oJnDDuyTKf3az7dCcpjYLc2ynuZSDUkmyZqM1NcwozCoIHLSWF+NtfVrWCu9yT1kn1m9bjmrIN5dnCDFSxrfKDdbi2jAMAOsC5F+yi62JGuyx8fDbj00du/pFqa3ma8KL/wMZjofBpI5VHraSkdxUh+H4dsRKkUMcgldnNh8Wcyr3lgo7r1JbbaHJtNeljkPw2KfDsrg51kafOUsdbJImYciOypAvW7IUYPDheHQofEqCftJqTzVB7tMPgmH/wCSnsqSzCoIHWai9NcwozCgBbEQLIpRwGVhYqwBBHaDWQb37N6HFyCyqrEugXgEJNhbkdOFajjcYEGnpHh+Jqi754RmjWWxOV7Mfp8L+IHrqu66VVU1/hfhgpyw8sQ9EtuutiL3Q3f+FT2YHokF5CGCkXDZLd5FX7D7hYNf5st9ORj9gIqu+TKUfpA5/FnwGce+r1mFWCgK4aBY0VEAVVFlUcAKVvTXMKMwoAdXpttGQCGUk2Aick9QyNc1zMKjt5HthMRbU9BJ/UN6AMV2Ps4zzJGPlX9SqWP2A03w0Od1UcWYL9Yge+prchScYtuPRzfbBIB7aYbvx5sVhwOc0f8AXWgD6B0GnVp6q7mprnFGYUAOs1GamuYUBqAGuai9Ny9czmoJFp7lWA4lSB3kECsz3Ll6PaODJ0y4qAH/AO1VPtNaHiMVkRnPBVLfVBPurJWkJObgb300sb306qlAbZ5IAJ49q4OT0Wme47JhJE/9mKyXAYSSHGpEbiSPECM6ahkfK2h7jTCHFuhJR3QniVdlJ7yDc1NbpYdpsV0jMSUvIzMSWZjcC5Op1N9eqpA0m9F6bZzTnCQltTwH29lcK1WNGDnPZHqEHN5UKxJzPhVW8oeEU4dZLDOrqobnlYNcX6r2PhVtlcAX/wAeFVTfYl8K/YyN3AMB76S4R1cXiO3eiXu33GNXJRpdnu37uZzRUlsLZgmdw2ipE7E9RykL9pB8KjBWhFhp+5018HFre2Zeq1nOnhcVNXrMNi70yYcZAFZL3ykWNzYGzDuHI1f8BjuliSS1s6hrcbX7agCQvXiWbKL0iZKQdiT7Kp4rEdkrL4nsMMDhO8SvL4Vv9vex5yl27T6hSW82Fvg5VXkub6jBj9gNPIxYe2k8bMBG5b0QjXv1ZTejC4fs1ml8TPfEMZ2zVOHwR269fsVHydqemlPIRgetxb2Gr7eqR5PnAWYfKunfYBvfVuzmrjFg5vRem2c0ZzUAOb0z2xrh5h+xk/s2pTOasWG3Mdh8Y6rfiACxseN+ArxOpGn8TPSi5bGGeTycLjkBHpK6jvy39gI8ajd38WIsXC7eisq37BexpfZ0vwPHqZAyiKYq4tZwlyrWB+VlJ0q74ryHStAJsJiUxGYh4xbo88bC4YMSQG7D6wdKJVIwtme5Ci3sW29F65uZuXj+jcY91Ugjo9Vke2ubOUNrejbUnj2U72tsN4ACzKyk2uON7X1B7jXlV6bllT1PWSSV7DW9Aam2c10Oa7HgaGaudNSWajNQB7kcMCp1BBBHWCLEVmu0cEYpWjOuU6HrBFwfURWpbO2e0zWGgHpNyA957KpHlAwIixhUG4KI3brca9ulcVXpur2Sfitex7ySy5uRXKte4xAEp+VdRfs842t3iq1HCDG7c1ZPqtmB+0L66su4MZd5EHMKewAZgSfWK6zkoRcpPRHlJt2RcsFCZG6gOJ/DtqZeyr1ACiCEIthoBxPtJqF2jtHObD0R9vbWZlKpxKtaOkF7+bGSUcNC7+JnnFY4sewcB/jnUTvBN+jTX+YfaLU6zUz20mbDyj9Qn1a+6tJTpxpxUIrRC6UnJ3ZXt1oSY8Tl9Ix5F1t6Qfr7QKgJYipKsLEEgjqI0NSm6+Iy4hRfRwVPboSPtApDbqWxMv07+sA++uh5I81qOCjKQxDqjQeOUVWMHutFJHE5ZlzIpYC2txc2uNKuKEEC3C1u7s9n2VRxdeVHLJLTW5fweHhXzRbs9LHk3tT3ZmxZZ7mMCwNixYAX426zx6qawOnSoHIyl1znqUsM2vLTnWlbPhhRPiAmXj5hBBNuJN9aXpyj+dNavbyXvkXsTVio92pbLfr0+5Vk3Hm5yRj6x9wrPd8jMZHwsMUz5WsziGQZ8vJFsSVvz526q2fF44C+rDuH8ahsVtg8pnHgfxrmuLOMrNX+RR7rdeRnu53k3xqYp+lTolWO2djdWL5SAttWtrfqI7qt+I3NxCi4yP3NY/8A6ApzHjJW4TSH1/jT/wCCTFSVZb/tSwHhUPi1SUrRS/Xb5k91ildso5lIrnTV5nGVmB4hiDbhcGxtXjNWhTuri8lt38GJ51jYkAgk24+aL21rS2Nh1Vj6y21BII4EaH11r1rqL9Q9lLMeno7lmg1qU3encnB4yQSzqrSAAFhIyEgcA1jr7a7hQ2HiWGCRI40FlUOLAEknjc8SanMbCOpfEke+oTEIByi8WP5qzna1HLK5PTld2GKjG10heKeU+lPe/UzH2CovePEsAEynLoc+tibHSn+HlPXEO4X9xru2MHJNEFj89swawsugBHO3WK6YSajiouf+dTxWTdN2Kl09dE1eJ4ijFXBVgbEEWINeM1bMUDUzVIbH2W07aaIPSb3DrNeNi7EbENc6Rg+c3b1L2+yrtHGkMdhZEUeAHMk0k4jxNUPyqWs/2/voW8Ph8/ilsciw6xJlWyqo/wAyT76yryp2OLjYahoEIPI+fJwqzbe3hMxyJdY/UWtzPUOz11Rd7MxaMk3UKVUdXnZiPHNXPhvD6tKar1Hq73Xr59T1iK8ZLJHYb7IF4cSpFxkDfVzEey9S3k0lti2HzoW+xkNLbg4ZWhx2dgqmHKxtqoZZCWHq8agd2cQVnUg2JV1Nuoqb0zqvvCqUFysvmrnCP5bjM0bbW2LkxodB6R6z1DsqJ6akb0Xrrh6EKEFCH+nipUdSWZi3TV6U5tAC19CAL/YKbsdK2rZ6KIkyKFBRSAABxUHlXmvX7JLS9wpwznzbgouixoV1K5ZCoU8QTcJe+vNadb6YQxzJnQo5S5DAqSAxCmx7iL9lbvtPZMEkgklwkcri1naMM2no6ldfGm+08QsukuDEtrgZ0zEAgg2JS4uCeFUvxWne1vXc791kZNu9iukhUKCSihWCgm1tASBwBFtakkxZW/sPtqa2FuGuGxSYiBcSmQkhC11IIIKs2QErrwPVxqZ32zNhszqgIdddM2unHjbUV6lj6NSapWupdAjRqU1nTs0Ujp6uPk5xIzzKWAuEspIFzdrkX1NuzrqkXp3s7ZUs7ERIXI1NrWF+FydBwNX60VKDTditBtO5sGKRTx6uq9QeLw0XOQj+jvUvsfDsmHiSQDOsaqw0NiBbiONIYyBewfu3rJYunlebR+/VDWlLkQGSAfz8ncIyPaaf4Uw383pHPblHsuaa4hFHCVV/o2/LXmDE62+EOewKw94qu7Sjsvp9zt796EDt/d6aLPMVHRli18wLAM2mYGxvqOFQHTVd94JE+CyAsxJAtmIFzmBFhck8KoV61PDsRKvSvJbO30QqxFNQlZDzCwSSG0aM56lBPrtwrUtg7FWCMedISUGYO5Kg2BNk4Lr4013L2SkOGV1JJmVHa5FgbHQAdVzUtiMTl4EeNVsZit1yR0o0uYli1jPGw9fuqCxcMfzk8c35ac4zah/ZnvH8ai2xpY+hF9X+NZ6TU5ZtvmhhFNKxxBr5rx/VJ9qUtjdqPBFnLFgLDKvmXubdVDy5EZ+jDZRfKiDMeA00qh4vEl3ZjfViQCb2BJIAq7gcL3qV9orfr03ONer2atzY4x+0elkZyLZjwBvwAHHwpATUheug1rIxUIqMdkKm23dmkM8cMdzZI0HcAP8AHrqi7e3lac2W6xg6LzJ5Fvw5U129vA+Jb5sanzU97dbez2xVJuHcM7H82trP9v76luviM/hjsSWG2fNIpdI3ZFBJcKcoCi5Jbhpaq1tjaCSqETz2zC1gb8xoOJJvwretyP8AYMP9A/13p9iHym6hAesgA+urFXiCpN5o7HiNDNazMG3Q2diZBi8PHGQZYCGz/F2yMBxa2vnEW7T1VHbpYJpcRlQAtkYhbqCeF7XIB0ua3jFbVk/Z+LD89VrB7BgScTLDAkgJYMrMbM17kLnI5nlVSPFI+OWWze3ra2u3Q7PCvRXKpi9mTRC8kTqOZtdfWLimfS1p20VZ8NMqkMzRsAFFrkjhewrMMVg3jNpEZD1MCPVfjVzAY3vMXmsmjhXo9m9D0Hvp16euth3cwWLjXLiZI3UKFUKpzC1h5zWAOnZ41kexdnNPPHGlszNpc2Hmgsb+Cmt1apx07JRCjHmNMXhL8CfCoHGYRuuTwvUpjW7XGnKoPEyfrTeH/lWVnaVTw6DSN0hJIiD/ACcrf4+jTt9rph1DSKI1Ol3u2tuAAGvDqpvhxflKe8/wNQu/mKTo44xo+bPl1vlsy3vw411oU+1rxh581v8AseakssGyvbcxyPPI8YAQm4suUeiL2Xlretb2DsSHDxgxLYuqlmJJJ0vrfvPCsQNavuPvY2LzRuiqY0WzKT53yfRPDgOfOtPiqclSSi9Fv/fmLaTWZ35lgxOMA5keFQuM2ufnjxQH2rUxi8O3zgO8fwNQuKwzf8WMd6/3Ky1Vzc7Sdl76jKCViO+Gux4of6NPy13aWOOHh6UqG1C2sFFz2ge6nMZtxxCeAYexa9Y3BxTp0cjFxcHTMDccNTavF4qa7TWN9fT5nt3yvLuZti8aZHZzYFmJsOVzwFI9LXvauFWOeRFJKo5UE2vYddtL01rcU8uVZdraCSV76mm+S7EXinX5sinj85bWH1ftq2YqMdSnv099ZduLhMQuLiZUlWMt55CuEK5WtmNrEX661bEICKScQppyfUuUJaFfxUX7OI97j89M0Yg6Jhx+8h9rmpHG4ca+aunW9vvVEyRgH0I/GX/uUipvl7/Yvsl8NiW+eg7EA+6PfWV7QjMcrqb6Ow1FrjMbHXrrR8PKf2Q7jm97VU/KEfjotb/Fnu9M8KZ8KrONd03/ANfwVcVBOGbyK30tdEtN66vEd9agWCRejPSZeuZ6AL1uFsjGdJDKuZcNnu3xmVXUXBsl/O17OVaZiIFI1FQ+4Z/1fh/oH+0en+NlI+VbwrOY+qm3mW10MKEdrEbjcIuuieLEevWot/NOgh8Wv96nGNl4/GD6rfhTBFUnV79yn8RSWHN8v0LxIYfEHTzox9Fb/dqp+UZ/jINb+Y39ZeFWLaSKuEnZM1xE5DDzSDlOosTasrkxBY3YknrJJPrNNuE0HOp219Fpb1RTxc7RyeZffJtjcKgczNEk+fzGkIUhCgBys2g1zdtaNiJhbmRa9x7q+eWfQ1uuwd48PiEVYpVZxGLpqHFgAbqddCRrTHHUW/Euf0K9CfJjbG4pddZB3W/GoppFY6Gb7PxNWHGj6Q7qg8R2dL4VmVpJoZrVC+Gwn6sh7W/yqmb47FnX4+WRHW4QADKwBJIGXmOOt6tWHhv8iU9//ia7tzYhxEHRfyZzBrkX9G+nEddWMJW7vXUns99OXyOdaGeFjKs9XnyTG+In/wCUP64qnbY2c2HmaJirFbG63sQwBHHvqy+TfarQSSnoJpVdVXNFGXylSTrwHPr5VrKzU6LcdbiqCtPU1Wc9gPfUNim/ZIf3j7mqTWUyIGCMt/kuMrDvF6isZg3P83f97+NZPFKWdae/kxpStYjZHsf5CMd7/i9O4H/VjXuIPvNMm2Y9/wCSUd8g/PT7DYQg6mJe+QE+01wqQbWiOqa8zM96n/TJ/p/dFJbvbTWDFRSyAlEa7AAE+iRoD1Eg+FXHeHceJ+lmTEHOQzlcoZSQL2BFiBpbnWciStfhakKtJRTvZJP5CirGUZXZtEflDwTC/TZT1Ojj3W+2pSbFyEXWPMCLjjqCNKyHdXdN8eZArrGqZcxILHz81rAcfRPMVtUMeVFXjlULfrsAPdS3GYeMXaEn12+xYozb1aK9iGmb/dyfrUiuzXb0obeLe9ql8aOxvCoLEntl8KRPLmcbfrp9i8m7XPO0t3pHt0Urw2FrKmYE9dybjwqnbybszQL0skolFwpJLZ9eGhJ08atuHy34SHvI/Kahd9NswnDmFGBkEi3UXJGUm9zwHdV7AVqsasacNVz0W3V2v82cMRCLi5PcpOejPSWegPWtFR5NcrppbB4N5XWONS7sbKo4nS/sBNAG07gn/V2H+g39o9SGNf8AWt4XpvujgHgwcEcoyuikMLg2JdjxGnAinOMkPWPFb+41lsc14nfm/e6GdHkQOLmtfz1H9Hf7tNocTr/KnwS34U8xc5186LxjH/TprDijf04/3Y/+2KWxfh9/ctHnbcl8HiNWb4p9T9E9prJa1rbs/wChz3cm8TDXQXtoONZLT7gv/nP1/gX4z4kP9h7GfFTLDGVDMCbsSFAUXN7Amtc3N3OGCRsxSSVifjApBCEL5gJ1tcE8uNUHyXwlseCPkxSE+IC6eLCten4VZx1aUfCtjxRgnqeMS9uRPdUHjJU59J4Wr3jTx9PwqHnYX/nT41mZz7WV2MoxyoGMZPCXxKj3GvUm08NB/KMEIF7M4LW7FUAnhS2Ftp5reLD8KovlAe+LvYgCNBexAvqdCePEV3wtBYqt2Tdla+n9nitN04ZkQWPxrTSM7tmYnibDQaDQdlq2byff+nYfuf8AtZKxGr15MNqSpKyCOaWJyq3W5jia5uzX0FwRe2unOtRiaV6Vo6WFdOXiu+ZpeJxLLwy+J/jUPjcfIb6R/XA+/UzioARw+2oPG4P9Ve3z7ferJ4jMpWe3voNKdrEa2Zz52Qdzr+Y1zFYILDI6G8ioxQC7ecBcaW15V7ERB9GEd8g/6lPsPJ1vEB+rr7Aa5OOWzS0Ot76GWYreTEsCrSMAbgqAE7CDYA+FNNl7PaeaOFCA0jBQTwF+u1WDf/ZCRTCVHZjOXZswAswy3yniR53OofdzHLDi4JZLhEkDMQLm2vLnWyw7pyo56SSv5ef+iaopKdps1Pc3ctsCzsZ8+dQCgTKtwbhrkkki5HLiaseJUc7+FNNnbdgxSsYJBJltmAuCL3tcEXHA+qmuOTj5r+Hu0rP4ytJPxrV+/IvUoLkIYxU59IO61RTtFf8AnT4oPxr3PBc+hKe7/wAaWw2GI4ROPpH8FFLUsqui2c/0pBFYvZL/APElAv3AAX8KzPeXERyYqV4rZGYEZQQLlRmIB62zGr9vNup8LKHpBGUUgCwYG5vr516zTF4cxyOhIJRmUkcCVJFxfup7wiFPWal4raq1ra+movxcpbNaeYjXRXK6KflECKntxJQu0ICxCjM2pIA1jcDU9ZIHjUSY6OjrzKOZNeZK0dz6DkbS4PiKh8dMdfPHit/umvO4y/6vw/0D/XenuMA6kOvMD8KyeNptX129+Y0oyuVjEvc6un1D+WveGjTTzge5PxtTvFTWJssHiF/GkIsY1+MI7lHuBqi1eOhZvqVPyh4JzIjqjGNY7MwF1Bztxtw0Iqm2rXNsyE4Sfzr/ABT+ith6J7BWV9HWl4RWc6GW3w6fyLMVDLO/metm7Vlw79JC5RrEXFjccSCCLEaD1Vt2xMLiOj/S5UkYgFejjyZdDcE/K4jkOFYc0eh7q+g4vQX6I9grrj7WWm54obkfi9lKfnHut+FQ8+y1B9CU+P8AcqXxsf6rHu/yqDxWH/Zy+v8AuVlnbPaKt79BpG9tT1FMFtaBz9Jzb7FFOcbvIIoryqqR8PRLi5vYW1vz5Uygw3H4px9Jv7oqP35j/QxoBaROBuflDrNdaKzVow2u7XW/zseajtBszvaEitLIyCyM7FRa1lLEgWHDTlWp+Sf/AGJ//kN/ZxVlvR092RO8cyZHZLugOVitxmGhtxFa+tSzwypimErSubhipSAbEeNQeNmb9n4sB96rFNEDe4FQ+Mwy/NQ6c2I+8KyGJg813sNaTRAMlzqY/BifYTT7C4ZRfUHuufbakZBY6Rw+L/8AcpWDEt+yXusfearzjdaHVMynacc4b48SZuXSZr+Gbl3VzZWzzPNHEpCmRwgJ4C/M1efKFrBDrf4w8BYegao8DsjBkYqym6sDYgjgQeVbLB1+3oKaVt/poJ6sMk7Gr7sbinBvnXEyG9s6BVWN7XsGBzHmdQQas2IUEcftqnbnb7LJGIsS7tMXsG6O4INgoJQaHtIFWTG4AG+hPd/lSfHOrF+NX9+hbo5XsMcfh15htO0flqHkSMH0HP74/JTzE7M1/kpD3H+5XmCFh/u7fvFvcBSeMWtV+39F24i+14oADIojvwzu2tuqwF+NUrfja8WIlRobHKpDMqZATfTiLtYczWlMzNGyMiqrAgiwPEW1zE1mW8G6xwuQ9IHDkgWFiMoHHUjn1024U6Xa6tqXlyf05dWU8Vmy7afUr1qAKcdHQI60wtJIwdlHQdlS5wp7K58FPZQBI7GxTxxIFZl0PAkczT87WlPFye+x9tR2HSyj/HOlLUlq4LPJtrdsvxrWSF3xTHib14EluFJ2otXP8PS5HrvHU8bQkLROCT6J9lVnoOw1Zpkup7qj/gp7KZYOh2MWrcyrWnndyIbD8dOuthwu34Cg88L5o0a45dfCs1+CnsqTFeMZTlO2XqTRaV7lvxeMiPyge5x+FQmJlj6mPc6/lqMopL+GzzZr/QuqvFKw/gljHyT4v+Cim29GLR8PlHHOp0B5X5mkaQxaXW3aK70OHuNaM3yZ4qV04NFc6Dsr1DB5y/SHtFSnwU9lelwxuOHGtC9hcifj2vKugka3Ve4+2h9rSHi1/AfhTK1ctWffD826GPbpCzzE8a4sxHA0lai1H4cvInvAx3gJZUvc2Y8+yoToOyrDjYrgd9NPgp7KcYWl2VJRKNaWadzQNg7Ww6QRKGCERoCMuXUKL6gWOt6dzbaTkVa/U4qjRiwHcPZXqlNXDVZN2dv0LcZwRYMZtdTfzezRx+WoxpUbkR+8Py0yoqr+Gy8/ode8RHGPxKxQs0Zu4ta4uPSH4mqxj8bJNbpGLW4CwAF+NgB2VNYlLqR3e0Uw+CnsprgMHGjFtq8r7vcqYiq5uyehE9B2GgYfsqW+Cnsrowp7KaFUkyg6qMg6hXaKg9HQK7auUUEHbVy1FFAARXnIOoV2igDmQdQr1aiigDtqLVyigDtq8sKKKAOZB1CjKOqu0UEnq1Fq5RQQdArlqKKABhXnIOoV2igDtqLUUUAdrlqKKABhXnIOoV2igDmQdQoCDqrtFBJ//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5130" name="Picture 10" descr="https://encrypted-tbn1.gstatic.com/images?q=tbn:ANd9GcQLjrbDtv-wD7_PPnm6M08ZnWyOXfS_EC0V8EHquotnjxEkBUyT"/>
          <p:cNvPicPr>
            <a:picLocks noChangeAspect="1" noChangeArrowheads="1"/>
          </p:cNvPicPr>
          <p:nvPr/>
        </p:nvPicPr>
        <p:blipFill>
          <a:blip r:embed="rId3" cstate="print"/>
          <a:srcRect/>
          <a:stretch>
            <a:fillRect/>
          </a:stretch>
        </p:blipFill>
        <p:spPr bwMode="auto">
          <a:xfrm>
            <a:off x="5572132" y="4286256"/>
            <a:ext cx="2100457" cy="1857388"/>
          </a:xfrm>
          <a:prstGeom prst="rect">
            <a:avLst/>
          </a:prstGeom>
          <a:noFill/>
        </p:spPr>
      </p:pic>
      <p:pic>
        <p:nvPicPr>
          <p:cNvPr id="5132" name="Picture 12" descr="https://encrypted-tbn2.gstatic.com/images?q=tbn:ANd9GcTxkOXggJ5UtTsw0huM47j9yG5Vzo2xW0bJH8x21BI_HBEvbr8CUQ"/>
          <p:cNvPicPr>
            <a:picLocks noChangeAspect="1" noChangeArrowheads="1"/>
          </p:cNvPicPr>
          <p:nvPr/>
        </p:nvPicPr>
        <p:blipFill>
          <a:blip r:embed="rId4" cstate="print"/>
          <a:srcRect/>
          <a:stretch>
            <a:fillRect/>
          </a:stretch>
        </p:blipFill>
        <p:spPr bwMode="auto">
          <a:xfrm>
            <a:off x="5389728" y="2196999"/>
            <a:ext cx="2331497" cy="1928826"/>
          </a:xfrm>
          <a:prstGeom prst="rect">
            <a:avLst/>
          </a:prstGeom>
          <a:noFill/>
        </p:spPr>
      </p:pic>
      <p:pic>
        <p:nvPicPr>
          <p:cNvPr id="5134" name="Picture 14" descr="https://encrypted-tbn1.gstatic.com/images?q=tbn:ANd9GcSMiXs9Z4VRx3bBIeJk9meJ6vDnoGFqez-54rNCb4hbU-oxpEMo"/>
          <p:cNvPicPr>
            <a:picLocks noChangeAspect="1" noChangeArrowheads="1"/>
          </p:cNvPicPr>
          <p:nvPr/>
        </p:nvPicPr>
        <p:blipFill>
          <a:blip r:embed="rId5" cstate="print"/>
          <a:srcRect/>
          <a:stretch>
            <a:fillRect/>
          </a:stretch>
        </p:blipFill>
        <p:spPr bwMode="auto">
          <a:xfrm>
            <a:off x="1428728" y="4643446"/>
            <a:ext cx="2637995" cy="1419242"/>
          </a:xfrm>
          <a:prstGeom prst="rect">
            <a:avLst/>
          </a:prstGeom>
          <a:noFill/>
        </p:spPr>
      </p:pic>
      <p:sp>
        <p:nvSpPr>
          <p:cNvPr id="14" name="13 Rectángulo"/>
          <p:cNvSpPr/>
          <p:nvPr/>
        </p:nvSpPr>
        <p:spPr>
          <a:xfrm>
            <a:off x="5572132" y="4643446"/>
            <a:ext cx="2103461" cy="369332"/>
          </a:xfrm>
          <a:prstGeom prst="rect">
            <a:avLst/>
          </a:prstGeom>
        </p:spPr>
        <p:txBody>
          <a:bodyPr wrap="none">
            <a:spAutoFit/>
          </a:bodyPr>
          <a:lstStyle/>
          <a:p>
            <a:r>
              <a:rPr lang="es-MX" dirty="0" smtClean="0">
                <a:solidFill>
                  <a:schemeClr val="bg1"/>
                </a:solidFill>
              </a:rPr>
              <a:t> </a:t>
            </a:r>
            <a:r>
              <a:rPr lang="es-MX" sz="1600" dirty="0" smtClean="0">
                <a:solidFill>
                  <a:schemeClr val="bg1"/>
                </a:solidFill>
              </a:rPr>
              <a:t>crecimiento de capital</a:t>
            </a:r>
            <a:endParaRPr lang="es-MX" sz="1600" dirty="0">
              <a:solidFill>
                <a:schemeClr val="bg1"/>
              </a:solidFill>
            </a:endParaRPr>
          </a:p>
        </p:txBody>
      </p:sp>
      <p:sp>
        <p:nvSpPr>
          <p:cNvPr id="15" name="14 Rectángulo"/>
          <p:cNvSpPr/>
          <p:nvPr/>
        </p:nvSpPr>
        <p:spPr>
          <a:xfrm>
            <a:off x="5786446" y="3429000"/>
            <a:ext cx="1624163" cy="369332"/>
          </a:xfrm>
          <a:prstGeom prst="rect">
            <a:avLst/>
          </a:prstGeom>
        </p:spPr>
        <p:txBody>
          <a:bodyPr wrap="none">
            <a:spAutoFit/>
          </a:bodyPr>
          <a:lstStyle/>
          <a:p>
            <a:r>
              <a:rPr lang="es-MX" dirty="0" smtClean="0"/>
              <a:t>competitividad</a:t>
            </a:r>
            <a:endParaRPr lang="es-MX" dirty="0"/>
          </a:p>
        </p:txBody>
      </p:sp>
      <p:sp>
        <p:nvSpPr>
          <p:cNvPr id="16" name="15 Rectángulo"/>
          <p:cNvSpPr/>
          <p:nvPr/>
        </p:nvSpPr>
        <p:spPr>
          <a:xfrm>
            <a:off x="2285984" y="5500702"/>
            <a:ext cx="1252424" cy="646331"/>
          </a:xfrm>
          <a:prstGeom prst="rect">
            <a:avLst/>
          </a:prstGeom>
        </p:spPr>
        <p:txBody>
          <a:bodyPr wrap="square">
            <a:spAutoFit/>
          </a:bodyPr>
          <a:lstStyle/>
          <a:p>
            <a:r>
              <a:rPr lang="es-MX" dirty="0" smtClean="0">
                <a:solidFill>
                  <a:schemeClr val="bg1"/>
                </a:solidFill>
              </a:rPr>
              <a:t>reducción de costos </a:t>
            </a:r>
            <a:endParaRPr lang="es-MX"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512064"/>
            <a:ext cx="8043890" cy="914400"/>
          </a:xfrm>
        </p:spPr>
        <p:txBody>
          <a:bodyPr/>
          <a:lstStyle/>
          <a:p>
            <a:r>
              <a:rPr lang="es-MX" dirty="0" smtClean="0"/>
              <a:t>Los objetivos de una alianza:</a:t>
            </a:r>
            <a:endParaRPr lang="es-MX" dirty="0"/>
          </a:p>
        </p:txBody>
      </p:sp>
      <p:sp>
        <p:nvSpPr>
          <p:cNvPr id="3" name="2 Marcador de contenido"/>
          <p:cNvSpPr>
            <a:spLocks noGrp="1"/>
          </p:cNvSpPr>
          <p:nvPr>
            <p:ph sz="quarter" idx="13"/>
          </p:nvPr>
        </p:nvSpPr>
        <p:spPr>
          <a:xfrm>
            <a:off x="914400" y="1783560"/>
            <a:ext cx="7772400" cy="2145506"/>
          </a:xfrm>
        </p:spPr>
        <p:txBody>
          <a:bodyPr>
            <a:normAutofit fontScale="92500" lnSpcReduction="10000"/>
          </a:bodyPr>
          <a:lstStyle/>
          <a:p>
            <a:r>
              <a:rPr lang="es-MX" sz="3200" dirty="0" smtClean="0"/>
              <a:t>Deben ser claros y conocidos a cada nivel administrativo para que se identifique su relación con los objetivos particulares de la empresa</a:t>
            </a:r>
          </a:p>
          <a:p>
            <a:pPr>
              <a:buNone/>
            </a:pPr>
            <a:endParaRPr lang="es-MX" dirty="0"/>
          </a:p>
        </p:txBody>
      </p:sp>
      <p:sp>
        <p:nvSpPr>
          <p:cNvPr id="3074" name="AutoShape 2" descr="data:image/jpeg;base64,/9j/4AAQSkZJRgABAQAAAQABAAD/2wCEAAkGBhISEBUUEhQVFRUWFxgYFxcXGBocHRoYHCAXGhgWHBgcHSYeGBklGhUXHy8gJScpLC0sGx4xNTwqNSYsLCkBCQoKDgwOGg8PGiwkHyQsLDUpLTAsMiwsNTUqKiwsLCwsLyk0KSosNCovLCkpLCwsLCksLCwsLCkpLCwpKSksLP/AABEIAK8BIAMBIgACEQEDEQH/xAAbAAACAgMBAAAAAAAAAAAAAAAABQYHAQMEAv/EAEoQAAEDAwEEBQcIBwYFBQAAAAECAxEABBIhBRMxQQYiMlFhBxQjM0JxgSU0UlVikZPSJENydIKhsxWSorGywURzg9HwFlNjwuH/xAAbAQEAAgMBAQAAAAAAAAAAAAAAAwUCBAYBB//EADYRAAIBAgMEBgkEAwEAAAAAAAABAgMRBCExBRITQRVRcYHB8CIyUmGRobHR4RQzcvEjNELC/9oADAMBAAIRAxEAPwC5L9h5W73LiUQ4kuZIyybE5IGoxUdOtrXE1YXoKMrhsgKeK/QxklXqQOtphzPteFOqKAQ/2ff4R501luMJ3Om/md9GXYx0w+M1sfsL0leNw2AVMlHopxSn1wJy6xWeB9nxp1RQCduyvMwTcNlO+WojdQdwQcGpy7STBK+fdWprZ9+EpCrloqDTiVEMwC6T6JyMtEpGhT7XhT2igID046TP7NZSt25bl3cNIhmcVgg3D5GWqMATjykcakgtbtSsk3DWBeQtI3U/o8dZrLLVROoXyHKkXlWtEKt7cqQlRF5ap6yQdFOJyGvIwJHOpq22EgBIAAEAAQABwAHIUAnasL0FGVw2YL2foe0FTuQOt1cNJ+lHKtf9n3+EectZbgJnc6b+ZL0ZdjHTDv1mn1FAJnLC9lWNw2AVMlI3PZSkDfJPW1KzJB9nxrLVleBYKrhsp3y1EbrUskdRqcu0k6lfPupxRQCJvZ9+EJCrloqDTqVHcwC6Sd05GWiUiAU+1HKh7Z9+UqxuWgottBJLMgOJI3yyMtQsSAn2fGntFAJ1WN5mSH28d+lQG613AHWanLtk658u6vLVhejDK5bMF7OGYyCp3IHW6uGk/S8KdUUAh/s6/wAI86ay3ARO5038yXoy7GOmHxmtjthelSyLhsArZKBuuyhMb5JOWpWZg6Y+NOqKATtWV4FpKn2ykPLUQGtSyRDbUz2knUr591aUbPvwhIVdNFQacSo7jQvE+jcAy0SkQCjnHGn1LtvbbatLdx94whtJJ7z3JHeomAB40BCOnO2L9optLd1Lt0+2goSlGG7DXWfeUqTCVkBKU+Jpx0V2xcXzCbht9CQXwVtlrrNoSAHbYnLt56hfcRpS7ohsx07y9uhFzdQSk/qmh6tgdwAgnxrlunzsvaAuhpZ3akouhyaeOjdx4Azio/Hurn6G26VXGywy05PrfP8AH5JXTajcmDNhfdTK5bMb7OGYyy9THW6uHP6XhXg7Ov8AGPOmstwETuNN/Ml6Muxjph8Zp4hUivVdARCZ6xvSpeNw2AVtFI3M4oSPTJJy1KzwPs+NZbsrzNJNw2Uh5xRTuoJZI9G1OWiknUr5+FOKKAQtbPvwhIVctFQZcSohmAXifRuAZaJSNCnnXp3Z98UrCbloKKGQk7mcVp9csjLULHAez408ooBObG8zkXDeO/Co3Wu4iCzOXbKtc/5V4asL4YZXLZjfZwzGWXqY63Vw58cvCndFAIVbOv8ACBdNZbhKAdz+vB6z0ZdgjTD+dbXrG9Kl43DYBW0UgtTihI9MknLUqPA+z405ooBOixvM0k3DZSHXFKTuolkg7tuctFJMEq5+FaWtnX4QAq5aKtytJUGYBeJlt2MtEpGhRz4yKfUUAjdsL8hUXLQJQyEnczC0kb5RGWoWJgez41s8yvM537eG/Csd1ruMYLU5dvKDn8IpxRQBSjpTtxVpbl5LZdIW0gIBgneOIb08evoOZivCelbRunLeCFNBJcUpSEpAUguAwVZEYjUgQOfA1rv9vWDhQ2680ZxeSCqB6N1AQrLhIewAEzOkcaAX7J6ftOkFUJQrPFQyIhLtw0lRMBKUqFvOp0Ko5gk2j5RGENOKalbiEtKwUCnRxTIg80kJuGyQQOPvj1e2mykAtuBkBxSGVIkmVOuLdQjEHTJ1S1A6DjyEVtfRs5xDrru5CFKxcUpwBCi3irLReIPokGdDCEzoBQEmSazSy06QMrkZpSd640kKUiVLQcVBMKM68tCOYFdlrfNujJtaVpkiUqBEjiJB40BFPKj82t/360/qCplUN8qPza3/AH60/qCplQBRRRQBRRRQBRRRQBRRRQBRXkrFYyrwHomq52hcf2ptDAa2ViuVdz10PZ8UN8+8n3U36f8ASFxtCLW1P6XdEobP/to/WPnuCUzHjFbtg7GbtLdthodVAieajxUs+JJJPvrnNv7S/S0eHB+nL5LmyalC7uzvrn2lYNvtLadTkhxJSod4P+/jXTRXzaM5RkpLU3LEf8n22HGlObNuVS7bgFlZ/XWx7C/FSdEK+HjU5moD0z2M4tLdzawLu1O8a+2PbZPeladI7476k3R/pQxd2zVwhQCXBwUQClY0U2Z9oK0j/vX1bZO0FjaCk/WWUl495o1IbrHNFYBrNW5GFFFFAFFFFAFFFFAFFFFAFFFFAIVdFUb997JX6QkJcQUtqBhG7EFSSR1eXA1xDyfsei67pLcAHIcA81cARHVAWykACABI7qldFARpzoQyp0ulx0krQvVQMFDq30iYkpyWUwTomAIill95OGxaFi3OM5pClEApSto2/soO8hs+1qY7QqcUUBG7XoWy24XErcBK3lK7JCkvLS4tsynROaUkEQrxrv2B0fatEFDWRBKSSoyeqhDSB8G2kJ+E86a0UBDfKj82t/360/qCplUN8qPza3/frT+oKmVAFFFFAFFFFAFFFFAFYNZrBoCpPLSjK72eiVBKypKsSRoVsg/yJqKW20HGrXaTUlxtp5oIS4pZA9KtE6KB4AcDVieUzohd3b9o7bJbO4yJzVjrk2pPiR1DVRXdq75zdsOXNq0cwt4F0JSpzIndpURrhmonxA56jVqXTbLmhUp8KMZNeWMtj7dv2rtCkNoW8+w2hpME4Mwd2lMq6o0zMnU8adbX8qN0h94IUylLSwhLakkqcglKjlOkYyfeK5tjPW7V9avqvLPBphCFw+knJKCkwOYk1yXwbS9c+b31nhcOBW93+K0AKUoiBqe1Gh1gVz1WnTr171ad/R1afXmu5acydSoXtlp4kk2h07vXrnc2aUCGEvAFOalkoQ5iNRHbj4Gve0um9+Xba2bbQy+63msLSVEK68JAnQENz36io9tR1pF0Xra/tVlbAaKlPhCkq3YbK559kK+Ner5xpLtq+1tC0fdZbKVlx/ElRz6wUZJADhHfoK1FgaPo7tNaO2Tvez9a/K9tTFSo5Zo6+kW3rlXmJuWEtuqcUlQUFjgpuFpAWImec8KS3fSJdvtG4uWGG1IRcK6qwVJQsyCtIJ6i17skkd1dF6ELRaZ7RtXltLUtxS7jgCpshKSrVUBB++tG07VpTlwhu8si0+8lzNT4BSAVmCmNfWfyqwwceDbdVteTt63mxkpUHbet5ZLtreUy+85fQwWkoRbh9IWiSBu23CJB1PXPHSp/0D2+5eWDL7oAWrIKxECUqKZjlMVTHRPZL15c3jaHmXlotVMhaVwFpxShpY7xihIJ5E66mauPyf7DdtNntMPABaSucTI1UojXTkav6bbd3oaGJ4PDW5a+X0JLRRRU5XBRRRQBRRRQBRRRQBRRRQBRXFfh87vclsekTvN4FGWtcwnEiF8IJ0ribRfyjJdtEvZwhySn9Rj1tCPbnjyigHVFIt3tHDt2ue4jsOR5xPa7U7rHl2prY6i/leK7aMmcJQ5OMenCutqSexERzmgHNFKG0X2YyVb4b5ZMJXPm8HdpByjezEnh3CtTKNo4pyXa5btzKEORvZ9CQCr1YEZDiTwNAR7yu7Vaat7YOLSkm7t1gH6La0qcV7kggmpzbvpWhK0mUqAUk94OoP3Gqz8qyym0b8+VbEF213UIc0fCh5wpQyksbvPQawRrMVNgL0qlC7bdl5BT1Vk+bR1hIVG9J4K7MUA6opK2i/lGS7aJezhDnAzuMetoQYzmZ5RXgt7Rw7drluI7Dkecz2u1O5x5dqaAe0UmcRfyvFdtGTOEoc0TA34V1tVEzhHDSZrLaL7IZLt8N8uYQ5O4j0aR1o3oVxPAjgKAcUUibRtHFOS7XLdO5QhyN9J3JAyndgRkOJ1iKy83tHFWK7XLBrAlDkbyRvyoBUlBE4gagxM0A8oNKFIvc9FW+O/TEpXPm8dZMzG9y4HsxXNcXN403vHnbVKEB9TysXICQCWSOtpHt9/KKA4/KB0qVaMJQzrdXB3bCfE9pw/ZQNT4wKhey9htstJRAWRJUtQBKlHVSiSJ1NK7B2+vHFXz5ZC1tYMJKVw2J44yYC9VESTqOVNlpuZVCmYyRjKV9n9ZOvH6McOdcjtfF8afDpySS17fwX+AocOLnJZsztEtssuOlCIQhSuyOQkDh3xXD0V2UEWjWaElak7xZKROSzkeXiB8K4ulAfWlq3Upv9IuMYSFTuU4r1k9rQz7xThCbqB1mJwVMJXG8k7sjWcAIkcarmpRoJb2cnfuWX1ubmUqje7ourrFvTe3QLB0hKQepqEge2nnFPTaI+gj+6n/ALVHemQe8xezLZTizGIUDnkjM6nsydOdPCm4y7TWO8HsqndR1hx9ZPA8IpPe4EfS5y5+6J6rcR5cl4ifb1uhq4tX8UhO8LLnVEYuDqkiOSxT7zNH0Ef3U/8Aaku3dnXL1stCi1MLUcQoHJMKZxk6GU9afhW3Zl5cv26HUKZ67IIlK9Hp60wewACI4yKVE5UYveWTaeb7V4nkbRqNbuueht2nbrZW3d2qQH2CTiBG9bPrGjHeOHcQKtXYe2W7u3bfZMocSFDvHek9ygZBHeDVVX9841kpbrCE5IxyCpxHrBE9ZRPCOHOufoL0ietrtAS4z5jeXC4lK/RuagIGvUUs48ZTPITV7sfESUeHUeXJ+BW7RoX/AMsV2/cu2ikLSNo4JyXa57leRCHMd/PoyBlO7A4jiTwivTiNo4qxXa5YNYShyA5+uKgFaoInEDUc5roimHlFJyi+z7dvhvwey5Pm8ap7Ub7KIPZjlXlpG0Opku2/XZwhzXjuMetpHtzx5RQDqikSm9o4aLtc9wkaocjziesrtTuceA7U862PIv8AJWK7bHNrDJDkhuPTBUK1WT2TwHOgHNFJ20X2QyXb471yYQ5O5g7oDresBjI8COEVraRtHAZLtc9yuSEORv59GQMp3QT2hxJ4RQDyikbiNo4qxXa5YNYShyM5G/KoVqkicANRpM1uwvc+1b4b6eyvLzeNUzlG9yjXsxyoBtRRSrpNt4WduXihTgCm04p4nNaUad563DnwoBrRUa2V05ZeUBogKzwVlIVi6+1yEAKFuVAk8448TaPT22bZU4hW9KUtqwEpJS4poAgqESA+2ojiAtMxIoCS0VgGs0BBPK1s5py3ty42hZF5bJBUAYStxIWnXkoAAjnU4ZaCUhKQAlIAAHAAaAD4VEPKj82t/wB+tP6gqZUAUUUUAUUUUAUUUUBhSqrDp/tbz26Fg2fQtFLl2oe0ri3bz8Mle4d1Srp70oNlbS2Ap907thH0nD7R+ykdYnwA51BNl2KbVg5KyOrjrijqtw6rWSe8/wC1VO1MZ+np7sfWlp9ywwGG4s956IYgaaf+f/lZqL7P6eNKVi+lTJ5EzBHInSRp4R41JA+kpzyBTE5A6Rxme6K4yrh6tN2mjpskhIj0u01Him2aCR/zHdT8cAB8a4dodJrwPuJZYStCFY8yT46K/wBq6ejFylLG/c0N0+pYn7UhsHuGKR99RDaztmp9wjf6rUcxgQTJkgEAxPjVvQoqdVxlG6iklldZa81zuQUV6O915jnbO2n37G4DzBaxDZBOQklxOnWHhU6PGq9VbNjZdwtt1TiVKb7QgpIUnSJI9rlTrpBtHaCXyi3blEJIUETqRrqTHGeVYYigqiUKdklKWuXKPWex/dfYvElE1DbZx1lm6YaWGzbvFQJTMMOSsQIJ0lXKkju2toKaW6XSEIViqCkQrugCalTywjaDDns3LJaV3Faeuj4lMisYYZ4e6laV87e+Of0ueVcnGXV4kPNqVq3ql6QTvLkaLPLFHWKo1PMf5VKuj+ybd6xW0HN4FqJUQMcV6QUp5EQCKSbZ2WW3HFXOPXKih0rJV3oCWxyGgM8u6mHRPaiW3A2UOS+Z3q4BUoDTqeynxk1u4lynR3qb0s1b3fbyiaSTVnoWj5OelCn2VMXB/SraEOf/ACJPq3h3hQ4+M94qYg1Tm01OW7qL5gEuMAhxA/WsHVxv9oaqHiKtnZO027hht5pWTbiQpJ8D/keRHI1eYDFrFUlPnz7TlMXh3QqW5cjroooreNUKKKKAKKKKAKKKKAwqkN9tC3fdNq4l3JstPGUqSkYLK2llzhjmyffiZp8aTX/RreOvuB1banmEMSkCUYKdUFgkHrS6ePdQCtXR3ZotyVAIZcbUdXCkYbxdyojrdUBbilSOAMcK9jYmz7jerCRDqkIUZKErUAy4ko1GQIQ0ZEzj758p8nrYTjvDipL6FDBJ6rq3XOpM7spLxGQ1ICa92fQRLakLDpKkry6yEkEFNukgJOgV+ioIVxEqjwAkzTqVAwQYJBggwRxGnOtlJ+jvRpFolQQpSssBr3ISEp96oGquKjqacUBDfKj82t/360/qCplUN8qPza3/AH60/qCplQBRRRQBRRRQBWm6fShClrISlIKlE8ABqSfACt1Vp5Rdsm6fGzmicAA5eKB9jQoYnvVoT4R31HVqxpQc56IzhB1JKMdWJ2b1V/dKvlghEFu0QeKWubpHJa+Puil/TLaqEN7lSFLC0kqwMFCQRB4Hn36aU32m6ttk7oJChATMBKRprB5BM6DuqAX1+HX1LK3LZ/hKpwIHAGNUaeBGprj6TljK7xE9Fp3aaZnWUKKpQUUebWzU8mEOB9tHWDStHf2QNSAZ1xVFSG8tV22ywzPpXYaAngp1Wo+CSqtvRHZRlTzrbaV9lK0RCkniuAcfCRHOujaXpdoW7XsspU+r9o9Rv4zJrOtiN6ruf8x9J9yMqz9G3Xl8TsvVsW7LbbiZR1W0iJ7IkH7kTIqCB8J0ZvcUTIQ4lYie8QpNT/bryUMLcUgLwSSAROvAe7jUN3LarYrLVqt3PsoWEw3EzCXAZn4+FY4CXoOTvm/d4kiVkdF3ZhGyHiHEuFawpSk8JzbEDQcI7hTjpPeXqHEi2TKSmScQYVJ5q0GkGuHbCUf2MS2nFJCFBMzErSTr7zXvp/bNkNKcWpIBUOqgKmYMaqEcPHjSLU5x3s7znqr8lyREv3X2LxFdn56VhLjjSEqJlObSZJBAOKdSZIPwp70itHE2CFnV233bsjvRAXr4pk1CLddulxstB5SgtJ62I5jQBMmdKth1oLSUq4KBSfcdD/nXuOnwZ03ZW7LdvxM6kd6LRGulVqhSEXYcKMUADFAXIXqmASAk68aQXu2HC4HFYMKCAnIjN5QHPHgkmeJj31JOjLO9sVWznFouW6/4ZxP90p+6kjHR15JIG7tUjI5qObqgnioHiBAnq486zw84Q3qc36ry7PH4MU5b0UybWF1vGkLhSZAMKEEHmCP/ADlWzoVtXzC880WYtrpRVbnk2+dVs+CV9oeMjnUT6C7RAyZUpSioqWlRSQFRoqCTJOncOdSPa+zEvsqbUSJgpUOKFjVKx3EHWtehWeAxTT9V69n4NfF4fj07c+RbYNZqJ+T7pSq7YKHoF1bndvp7z7Lo+ysCffNSyu1i01dHKtNOzCiiisjwKKKKAKKKKAKKKxNAZorE0TQGaKJrE0BDvKj82t/360/qCplUF8rW0mm7e2DjiEE3lssBSgJShxJWrXkkEEnlU2ZfStIUghSVAFKgZBB1BB5gigNlFFYmgM0UTWt50JBKiAACSTwAHEk8qARdNulQsbUuAZurIbYb5rdV2R7hxPgKgOxNmFls5qzdcUXHnDxW4rVR9wmB7q8K2ido3hvFA7hvJuzSfozC7iO9ZGn2RXbc3rbcZqCcjAkxJ4x74rkdsYt1p/p6ei17fx50Og2bht2PFlq9OwjPTt1hSUNuOqQqcgEpyEaiVCR4xr30obs7lwJaKW7lvQJc5tggESdFo6uuKqNqqF0tbjTiULICHGHFBJISdIJgEGBpprTzolsx0OOvuIDe8AGIMyZJK+JgTwE99eXWGw6zzXJ9b6ufwLYkNnZpaQltAhKQAP8AzvJn76S9GfSO3Vzycd3aD/8AG11ZHgVTXf0g2huLV13mlBx8VHqpH94ivWwNn7i1aa5pQMv2jqr+ZNVKbVGU3rJ28X4ED9Kol1K/n5mrpFfJat1FaN5lCAj6RVoATyGlQ682Iy20044w8Mst4EK0bAMAklJ4jkSKkvTW5aTbhLqFKStUdUgFJGoVqPeI8ahFmi0UsJ3twEkgFOCdZ5SF6fdVps+DVHeV1m727Pd9icmfS9pKdmLSgQkJaCR4ZIj+Vbumaym3CkoQohadVgEJmRl1tOca99eenCI2e6O7dj7lprp6VtIVaObzLEQo4ROihwnTnWnRllTb9uX/AJIV+6+xeJDVbbeQkALZbcaJUcAiHAcSlIwBBIOQPDQirDs3942hcRklKo94B/3qq27m0B6tu65+27p9yU/71Zmxbve27a8cZSOqJgRpAnlpWxtSmlGLUbZ65EwttTutpOo9m4bS6n9tvqL+MEGl3TLZhC9+XEpSUBsyCpQJn1YGkkTxI50y6WejNvc/+y8nP/ludRf/ANaZ7V2ah9ooXMaKBSYII1BB7614VtyVOryas+7L6WIKfouUPf8AXyyCs7WLCkLQyhJShKBvFHeLT4IHZJ748JqxUqkA8NBp3VWllitTbbCcHXHDK8snAgd5jqKkKMgCpr0bS8i3/SCQcjjmoFQT7IUrhPGp9p04tKS1+fnUnPd7crs7hF+yCotjC4QP1luYy/iRooe6rbsL1DzaXG1BSFpCkqHApIkGq4Io6A7WNncmwWfQPFTloo8Eq4uW/wDmpPxqx2Jjt5cCbzWn2KLaWGs+LHnqWfRWEmia6UpjNFYms0AUViazQHFtAv8Ao9yG/WJ3m8n1WueMe3widK4WlbQlGQtol7OC52f+Hx8fpz8KdxRFAICraWHC0z8373MfOZ4d+5x/imtj6r+V4C2jJnCd52f+Iyj2pnCPjTuigE7ar7MSLfDfrmCufN4O7I5b3KJ5RwrUyraOKcha5bp3KC5G+n0Mc93HanXup5FEUBWHlWBNq358LbHeWu6gr9eT+kBXPcbvLhrHwqblV7l1RbbvfJx1XPm0dc929y4ezFRzyubLadt7YuNpWRd26BkPZWtIWn3EAA1OLe3ShCUJACUgJSByA0A90UAoZVfyjIW3F7OC5w183x8eGc/CvBVtLDQWmfm45uR5zOo79zjz7U0+iiKASPLv5XiLaMmcJLnY03+X2pnGPjUH6dbbuX1q2bk2nJalvqay6tppu21E8HXNZA9nwJqbdL+kqLG1W8oZK0Q03zcdV2ED3nU9wBqu9i7PW2lS3jk+8rePL71n2R9lI6oHhVXtLGrC0svWenn3G9gsNxp56LUxbt3KUJSEsCG1CBlAWPVgfYxiedRnpzcnFCHktlRSkpxKpSeDh4xjMY6cjU5quNobaeuF9lt1BUpIZKesmJOhgKkjWUqrmtn71Srv2WWvLU6VQtzZ4/8AR7uSVt4XDSiBIVwBjUwdInlPDhU02dZPtNtthLISkOAxl/0iPEntT4xSfoNs9EqeRvEJPV3ajIy5kERkBw1AI1qXVjj8TJy4Td7e7yvgZNXId0lN26u1t4ZlfpVjrRk1KiDz3ZJT4zUicNzKoDMZIxnKcf1k+P0f50t2b6XaFw77LKU26Pf6xz4yUipDFQ4ipuqNOyyV9Obz+lka9KF3KV3m/pl9yCdINuKWsth9LKm3XEnHeAFGmMkAyrQzyrhtGX3XGwLi2cIUFJCokqGoB6gUZPjTTpdslQfS42y0oKSQQYBKp1J6wJMRqK5ejmzXDdtqNrukoyJUM44EDtKImeQ76uKcqcaG/G2nu/s2LDbplvvMXsw3jizGMznmnPj7PCOdMdrJui07hue0cSqfVgEyQdM8vhFaOnXzB3+D/WmnrqMgR3gj79KqOJajCVl6z+kSBR/yvPkvEruxtb240RdNj7KXAn/CgCpB0bD4tsGlNLCEqSCrMelyJKT9gJPvmo1bbHtCnBTyk3CAskoBUk4yYEgawORqTdA8NwsIcz68mU4lMgcRJ4xMzVjjX/ibS0ay3bfPn8idq517csbh9h5oBmFhKUTlwI65P2goDGPjWjovtC5etmVq3XFSXO1kEpGI/jyTryipBFINgeiurpjlmH2x9l0dYDwCwfvqthU36Mo2WVnp3PwZryju1E7vPLxXicG0L64tlJxYt0qWglx0dVGUn2iRyiQZJPfUacu37hxWZW9idIJS2I4k8IH92p50osEuW5UUBxTcqSFEgTwMwRIjWJ1ioIlRdHtOhOsCGmEe/h/t7zVrgZwnDfSV+fn+jYSsT+yVdlCS4GQc05AFR9HHW1+nPDlFc+09mXD7aUqLSFAqWFoKgpDiTLC0E85Ay+MVt6M7RDrAGSFKR1VYTjp2Ynj1Y18DTeqedWVCrdJJpmEqSmmpPIZ9FelV9eMOYJtg+y3u3EOZgi6B4kJ03KkdYEazpyqRvKv8l4C2xzawkrndwN/Me1M4xp31Wz14qwuk3zYJRAbu0D2meTgHNTZ191W5bXCXEpWghSVAKSRwKSAQR4EEV3GDxUcTSU13nLYmg6M3F9wsbVfZpyFtjvXMoK53EHdEct5lGXKOFamlbRwGQtctyvKC5HnE+iA57rHtc54U+oitw1hE6raOK8RazgzhJcjORv8AL7MTjGvfW0Kvs+Fvhv8ATVeXm+Op7t7n8IpxFFAFKuku3k2duXlIUsBTacUcTmtKBA5nrTHOuraG0UMoyWTqQlIAJKlHglKRqVGuRx22vEITkFgqQ4kZYqybXkk46K0W1qPsqB4EUBw7K6cMPKSJCQvPAkyFYuPtTIEAHzdSgSeYHGsbQ6fWrbKnEK3pSltWAlJKXFNJBGQHAPtqI4gKTMZCdf8A6T2cpBbATi5kjFLpEkOuPKSmFaEOrXoNQNOAiufaljsyVlZTL4CiltZlYQtoFSUoMmFIbBI5J/aoCYCs1zefNgTmjWCDkNQowk8dZOg766aAhvlR+bW/79af1BUyqG+VH5tb/v1p/UFTKgCvK1wJNZJqv/KVt5SynZzCiHHk5XCxxbt+B9yl9keE99YVKkacXKTyRlCLm1FaiG82odpXpuf+GtypFqOS18HLiOckYp8BPGmFa7a3S2hKECEpASkdwGgH8q2V88xuLliqrm9OR1uGoKjBRXeQHpltXN4Fl4AskgpEpUFc1A8FcAIB5c64mHlXAQh1srCnNHWYCs1QOuIxJ0HHE6cTTza3QFJJXbqxVxwXqk/HiPjNbeiOw1NuKW41ulpGPVUcVzxVjqO7gY46CrmOIoQw94PRdj8/EnJFYWaWmktpnFIgTx958Zr1d3QbbU4rsoSVH3AEn/Kt1IOmSiplDCeNw6hr+Gcln+6mPjVDSjxqqUubz8TCrLdg2beiFspNohS+26S8v9pwlX+UU6rCUgAAaAaD3cqw4sJBKiAAJJPId815Wm6lRy62z2Ed2KRAOmLP6UpTrbi28UhCkGAABqNUqEyfDlW/oGn0691vA1h1guO3IiIEd/Kucu3Kr1x60U24VFUBKkmUacUSDwA1qUdHb26cz85aDcRjAImZnmavcRNww25loufgZGrpz8wd/g/1pp/SDp18we/g/wBaaf1Tz/14fyl9IkS/dfYvErW72Nc71xLVtoHVKSvHWJkQomCmpD0Ks1pLy3C3kopGKCjSJ4hHVT3ffSPpNdqbu3+3vFpCGoiMFBIV4zyAHeaZdFNkrYvFJCVBKWgFqPBSzBEaADiRGvA1d4huWGe80rpP6XJSZ1H9s+ivbV7gleVus/tdZv8AxpNSClHSuzLlm4E9tADiP2mzmD/KPjVHhGlUSejun3q35Iq69C65Z/AbETxqvdubPUh5SVBS0p1SXSEMoSdQABAURw0j3Gp1s68DzKHRwWhKh8QNKR9NbEbsPYJUpBAlUkJQTqrHgogxxnidK2cBUdKtw5c8u8lTuroVdDbhQuDjLiFphakpwbSRwxEDI6RwBqdVVzy3HQCogJTAQ8v0YAmZShJ6xnhAJqxtlX6HmUrQSocJIiSNCY+E/Gptp0c1U7n5/o9R1LSCCCJB0INbvJ1tg2r52c6Tuzk5ZqP0NS4xPegyR4T3CtVL9tbNLzYwVg62oOMuDihxOqT7uR8Ki2Zjf0tXP1Xr9zSxuG40MtVoW8DWaj3QrpSL61DhGDqCW32/oOp7Q/ZPEeBFSEV3qaehyrVgooor0C7bGxw+lGuK2nEutqiQlaZAJTIkQpQIkGDxHGo7adAQi8S4FQ0hDZHDNTocu3HCdOqkquctOMkaAVM6KAh2zvJ0hndYvL9FvQDAmHGkMJMqKuslDaTMQTyA0rU95M0rSQX1SVLUVYD2zaKJ1PHKzSZ+2qptRQEQufJ00tC0lxzrLUUnTqNqQ62GBEdVKX3Sk8Ukg6xBlyEwAO6s0UBDfKj82t/360/qCpjNQ7yo/Nrf9+tP6gqYGgFPSrpG3ZWq33NcRCUDitZ0Q2PFR090nlVa7EsnBm9cHK5fVvHj3H2Wx9lIgCtu19qf2lfbwa2lqpSWe517gt7xSnsp+Jrurk9t47ef6eD/AJfYvtm4ay4su77hRRRXMF0FFFFAFR9R320wPZtmif8AqO6D44D+dPye+kPRAZtu3B43Dylj9hPUbH3JNbuH9CE6nusu/wDFzXqelKMe/wCHlD+lHSq3cctHENJKlKgQO6RP8hTeiK1qVThzU1yJysbdFxbvId80KSgGQlK4VIiSZVrqeFTvo9tdVw0Vqb3ZCsY110GuoHfTOia3cTjI11nCz67gQ9OvmD38H+tNPqQdOvmDv8H+tNP6in/rQ/lL6RIY/uvsXieS2CQSBI4GB/nXqiitS7JwrBFZopfO55Yj/RA4Idtzxt3VJH/LV12z9yiPhTx5oKSUngQR99I3PQ7TSeCblkp/6jWo/wABqQVuYp+mqi/6Sffz+dyChlHd6vP0Kyv7NTbii4NQSN9cGZjmhsTl/iHup90N2i2k7r0pU4SsLWnFKiBqEpB0r30y2V1hcBxKYSEEKRmZk44DhkZNI0XRt3VOMy4pCUZuOhRUSuIbSkdg6xrPA1d3WKw+WrXZn/f9ExZFYNYaXKQSIJAMHlPKvVcw8mZC1O0Ts68F4mdw5i3dpH0eDdxH0kEwe8E1bzboUAQQQQCCOBB1BB7qrB1oKBSoApIIIPAg8QfA12eTbbRZWrZryicAV2qz7bHNueamzp+zHdXY7Fx3EhwJvNadn4Od2jhtyXEjo9SxqKxWa6EqQmiuHaC3xu9ylCpcSHM1EYta5KTA1WNIFcDb9/KMmmAMns4cVokfNyNNSo9qeHKgHtE1H9/tHCdzb5+bzG8XHnM9jh6rHXLjNbH7i/leDTBAUzhK16pPryrTQpPZ7+cUA8mikzb19mJbYCN+sEhap83g7tcR6wqiU8K0tXG0cU5NW4VunCoBxcB4H0KQY1QR2jxB76AS+Vi+bRbW4WtCSby2UApQBKUuJK1CeQBBJ5Vu8o13eLst3s9pbyn9FONqR1GjGSklSgCpQMAjvJ7q5umnRS52iwlt1lglvcOo9IrV2R5w0TEhvCQCNTpUgK70LxS0wGw8hKeuoHzbHrriIDgVACeEUBXFlZ3zTaW29lXCUoASkb1ngP4te/31u+Ufqu4/FZ/NVgNPX/Uyat+L2cOK0A9RjpqVGMu7lWtT+0cPU2+e4mN4uPOZ1Rw9VjrlxmqqWyMLJ3cc+1m8sfXSsmQP5R+q7j8Vn81Hyj9V3H4rP5qsJ16/leLTEZM4StWqTG/J00KTOPfpNCH77IZNMBG+WCQtU7iPRr4auFXFPACsehsJ7PzZ70hX6yvflH6ruPxWfzUfKP1Xcfis/mqetPbRwSVM2+W6dKgHFwHgfQoBjVBEZHiNay8/tHFWLVuVbtooBcWAXCRv0kxokCcTz506Gwns/NjpCv1lb7Vt9qOMOIb2a+lS0KSFF1mBOk6K7q9bPs79ppttOy7iEISkelZ5CJ7VWWp29z0bYw36QDmqfN46y4j1mXBPCK8tP3/UyaYEl7OHFaAT5vjprlpl3cqz6Kw27ubuV76sx/XVt7evmV98o/Vdx+Kz+aj5R+q7j8Vn81Tzf7Rw9TbZ7iY3i485ky3w9VjBy4zW516+yVi0xjmyES4qSgxvydNFJM49/Oseh8J7PzZl0hX6yvflH6ruPxWfzUfKP1Xcfis/mqxG3r3NOTbGG+WFELVIYA9GsCPWE8RwFc7b+0cE5M24XuXCoBxcB8E7pAMaoIjI8RrFedDYT2fmx0hX6ysukGzNpXFstpOzX0lWOpcZI0UFcleFMZ2j9V3H4rP5qnzr+0cV4s25Vg1gC4sAuEjfgmNEpHZPPnW1b19mYbYw36QDmqfN46znD1oVwTwis3srCuKhu5Jvm+f9GP66tfevmV58o/Vdx+Kz+aj5R+q7j8Vn81WAy9f9TJq3E77OHFaR6jHTXL2u7lXgv7RwMM2+e4BA3i484nVHD1WOuXGaw6Gwns/NmXSFfrIF8o/Vdx+Kz+aj5R+q7j8Vn81WC69f5LxaYKc2cJWqSg+vJ00Uk9kc+dekPX2YltgI3zgUQtUhgD0SwI9YTxHAU6Gwns/NjpCv1lVba2XtJ7dKRs19K2nUuJJcZiBIUnRXMGmXyj9V3H4rP5qnjT+0cE5M2+e5cKgHFwH59GgGJ3ZGpPEV7ef2gEqxatyrBnAFxcFw+vSTGiUjsnnzqR7Kw0oqLjppmzFY6sm2nqVttHZ98+2W17LuIMHR5kEEcCDlxrVsvYl5bpIb2VcyoypSnmSSRwJOXiatIv3uZAaYw34AOap82jVyI9blACeETXhl+/6mTVuPXZw4vSPm+OmuXtd3Ki2Xh1HcSduq7MukK/WV/G0fqu4/FZ/NR8o/Vdx+Kz+ap6q42jgYZt89wkgbxcecz1kcPVY6hXGa2PO34UvFpgpC2sJWqS2QN+o6aKSeyOfOsOhsJ7PzY6Qr9ZX3yj9V3H4rP5qX7X2dtNwIW1s64beZWHGXN4z1VDiCMtUkSCO6KtNp6+zTk0xhvnAohapDMHcrGnbJjIcByrS2/tHBOTNuFblwqAcURv59GgGPVlPExIPCs6Wy8NSkpwVmvezCeNrTi4yeQy2LduOMNrdaLLikjNtRBKVcxIJBE8D3RXdNIHH9oYrxatycGcAXFwVk+nSdNEp1xPPSa3769zjdM4b+JzVPm+Oq4j1mWmPCKszT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076" name="Picture 4" descr="http://3.bp.blogspot.com/_a1WM6Omw764/TMTAgJvwpmI/AAAAAAAAL8k/E_9hiPTlbeg/s1600/Walter3.jpg"/>
          <p:cNvPicPr>
            <a:picLocks noChangeAspect="1" noChangeArrowheads="1"/>
          </p:cNvPicPr>
          <p:nvPr/>
        </p:nvPicPr>
        <p:blipFill>
          <a:blip r:embed="rId2" cstate="print"/>
          <a:srcRect/>
          <a:stretch>
            <a:fillRect/>
          </a:stretch>
        </p:blipFill>
        <p:spPr bwMode="auto">
          <a:xfrm>
            <a:off x="2786050" y="3857628"/>
            <a:ext cx="3810000" cy="23145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332" y="190153"/>
            <a:ext cx="7773338" cy="1596177"/>
          </a:xfrm>
        </p:spPr>
        <p:txBody>
          <a:bodyPr/>
          <a:lstStyle/>
          <a:p>
            <a:r>
              <a:rPr lang="es-MX" dirty="0" smtClean="0"/>
              <a:t>Las alianzas estratégicas</a:t>
            </a:r>
            <a:endParaRPr lang="es-MX" dirty="0"/>
          </a:p>
        </p:txBody>
      </p:sp>
      <p:sp>
        <p:nvSpPr>
          <p:cNvPr id="3" name="2 Marcador de contenido"/>
          <p:cNvSpPr>
            <a:spLocks noGrp="1"/>
          </p:cNvSpPr>
          <p:nvPr>
            <p:ph sz="quarter" idx="13"/>
          </p:nvPr>
        </p:nvSpPr>
        <p:spPr>
          <a:xfrm>
            <a:off x="1043608" y="1412776"/>
            <a:ext cx="7772400" cy="1216812"/>
          </a:xfrm>
        </p:spPr>
        <p:txBody>
          <a:bodyPr>
            <a:normAutofit lnSpcReduction="10000"/>
          </a:bodyPr>
          <a:lstStyle/>
          <a:p>
            <a:pPr>
              <a:buFont typeface="Wingdings" pitchFamily="2" charset="2"/>
              <a:buChar char=""/>
            </a:pPr>
            <a:r>
              <a:rPr lang="es-MX" sz="3200" dirty="0" smtClean="0"/>
              <a:t>requieren tolerancia, respeto y sobre todo equidad.</a:t>
            </a:r>
            <a:endParaRPr lang="es-MX" dirty="0"/>
          </a:p>
        </p:txBody>
      </p:sp>
      <p:pic>
        <p:nvPicPr>
          <p:cNvPr id="2050" name="Picture 2" descr="https://encrypted-tbn1.gstatic.com/images?q=tbn:ANd9GcTJ4F5hNzOMdDEaeWmE-iaQwZsNfGTRYY4GP85KKqjEIEaR_SUP-g"/>
          <p:cNvPicPr>
            <a:picLocks noChangeAspect="1" noChangeArrowheads="1"/>
          </p:cNvPicPr>
          <p:nvPr/>
        </p:nvPicPr>
        <p:blipFill>
          <a:blip r:embed="rId2" cstate="print"/>
          <a:srcRect/>
          <a:stretch>
            <a:fillRect/>
          </a:stretch>
        </p:blipFill>
        <p:spPr bwMode="auto">
          <a:xfrm>
            <a:off x="6076950" y="4219574"/>
            <a:ext cx="3067050" cy="2638426"/>
          </a:xfrm>
          <a:prstGeom prst="rect">
            <a:avLst/>
          </a:prstGeom>
          <a:noFill/>
        </p:spPr>
      </p:pic>
      <p:sp>
        <p:nvSpPr>
          <p:cNvPr id="5" name="4 Rectángulo"/>
          <p:cNvSpPr/>
          <p:nvPr/>
        </p:nvSpPr>
        <p:spPr>
          <a:xfrm>
            <a:off x="107126" y="2608738"/>
            <a:ext cx="8929750" cy="1200329"/>
          </a:xfrm>
          <a:prstGeom prst="rect">
            <a:avLst/>
          </a:prstGeom>
          <a:solidFill>
            <a:srgbClr val="FFFF00"/>
          </a:solidFill>
        </p:spPr>
        <p:txBody>
          <a:bodyPr wrap="square">
            <a:spAutoFit/>
          </a:bodyPr>
          <a:lstStyle/>
          <a:p>
            <a:pPr algn="ctr"/>
            <a:r>
              <a:rPr lang="es-MX" sz="2400" dirty="0" smtClean="0"/>
              <a:t>habrá que saber distinguir entre un aliado y una subsidiaria y no esperar resultados equivalentes, ya que sobre los aliados no se ejerce control, se comparte al igual que las responsabilidades. </a:t>
            </a:r>
            <a:endParaRPr lang="es-MX"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5508104" y="2623914"/>
            <a:ext cx="3312368" cy="2533277"/>
          </a:xfrm>
          <a:solidFill>
            <a:schemeClr val="accent4">
              <a:lumMod val="20000"/>
              <a:lumOff val="80000"/>
            </a:schemeClr>
          </a:solidFill>
        </p:spPr>
        <p:txBody>
          <a:bodyPr>
            <a:normAutofit fontScale="85000" lnSpcReduction="10000"/>
          </a:bodyPr>
          <a:lstStyle/>
          <a:p>
            <a:pPr algn="ctr">
              <a:buNone/>
            </a:pPr>
            <a:r>
              <a:rPr lang="es-MX" dirty="0" smtClean="0"/>
              <a:t>las alianzas representan una forma de hacer negocios con mayores rendimientos al compartir costos que van desde la investigación y desarrollo hasta la entrega del producto o prestación del servicio.</a:t>
            </a:r>
            <a:endParaRPr lang="es-MX" dirty="0"/>
          </a:p>
        </p:txBody>
      </p:sp>
      <p:sp>
        <p:nvSpPr>
          <p:cNvPr id="2" name="Rectángulo 1"/>
          <p:cNvSpPr/>
          <p:nvPr/>
        </p:nvSpPr>
        <p:spPr>
          <a:xfrm>
            <a:off x="1691680" y="222795"/>
            <a:ext cx="4032448" cy="1200329"/>
          </a:xfrm>
          <a:prstGeom prst="rect">
            <a:avLst/>
          </a:prstGeom>
          <a:solidFill>
            <a:srgbClr val="FFEFBD"/>
          </a:solidFill>
        </p:spPr>
        <p:txBody>
          <a:bodyPr wrap="square">
            <a:spAutoFit/>
          </a:bodyPr>
          <a:lstStyle/>
          <a:p>
            <a:pPr algn="ctr"/>
            <a:r>
              <a:rPr lang="es-MX" b="1" dirty="0"/>
              <a:t>La globalización hace esenciales a las alianzas, </a:t>
            </a:r>
            <a:r>
              <a:rPr lang="es-MX" dirty="0"/>
              <a:t>ya que, al unir esfuerzos representan un vehículo de valor en servicios orientados al </a:t>
            </a:r>
            <a:r>
              <a:rPr lang="es-MX" dirty="0" smtClean="0"/>
              <a:t>cliente </a:t>
            </a:r>
            <a:endParaRPr lang="es-MX" dirty="0"/>
          </a:p>
        </p:txBody>
      </p:sp>
      <p:sp>
        <p:nvSpPr>
          <p:cNvPr id="4" name="Rectángulo 3"/>
          <p:cNvSpPr/>
          <p:nvPr/>
        </p:nvSpPr>
        <p:spPr>
          <a:xfrm>
            <a:off x="668036" y="2784868"/>
            <a:ext cx="4104456" cy="646331"/>
          </a:xfrm>
          <a:prstGeom prst="rect">
            <a:avLst/>
          </a:prstGeom>
          <a:solidFill>
            <a:srgbClr val="FFFF00"/>
          </a:solidFill>
          <a:ln w="28575">
            <a:solidFill>
              <a:schemeClr val="tx1"/>
            </a:solidFill>
          </a:ln>
        </p:spPr>
        <p:txBody>
          <a:bodyPr wrap="square">
            <a:spAutoFit/>
          </a:bodyPr>
          <a:lstStyle/>
          <a:p>
            <a:pPr algn="ctr"/>
            <a:r>
              <a:rPr lang="es-MX" dirty="0"/>
              <a:t>al cliente le interesa el producto o servicio por sus características y </a:t>
            </a:r>
            <a:r>
              <a:rPr lang="es-MX" dirty="0" smtClean="0"/>
              <a:t>calidad</a:t>
            </a:r>
            <a:endParaRPr lang="es-MX" dirty="0"/>
          </a:p>
        </p:txBody>
      </p:sp>
      <p:sp>
        <p:nvSpPr>
          <p:cNvPr id="5" name="Flecha abajo 4"/>
          <p:cNvSpPr/>
          <p:nvPr/>
        </p:nvSpPr>
        <p:spPr>
          <a:xfrm>
            <a:off x="2771800" y="1584077"/>
            <a:ext cx="829262" cy="1039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434264" y="3816243"/>
            <a:ext cx="4572000" cy="646331"/>
          </a:xfrm>
          <a:prstGeom prst="rect">
            <a:avLst/>
          </a:prstGeom>
          <a:solidFill>
            <a:schemeClr val="accent6">
              <a:lumMod val="40000"/>
              <a:lumOff val="60000"/>
            </a:schemeClr>
          </a:solidFill>
        </p:spPr>
        <p:txBody>
          <a:bodyPr>
            <a:spAutoFit/>
          </a:bodyPr>
          <a:lstStyle/>
          <a:p>
            <a:r>
              <a:rPr lang="es-MX" b="1" dirty="0"/>
              <a:t>al cliente le interesa la marca sin importar quien los proporcione</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827584" y="1988840"/>
            <a:ext cx="7772400" cy="1584176"/>
          </a:xfrm>
          <a:solidFill>
            <a:schemeClr val="bg1">
              <a:lumMod val="20000"/>
              <a:lumOff val="80000"/>
            </a:schemeClr>
          </a:solidFill>
        </p:spPr>
        <p:txBody>
          <a:bodyPr>
            <a:normAutofit/>
          </a:bodyPr>
          <a:lstStyle/>
          <a:p>
            <a:pPr algn="ctr"/>
            <a:r>
              <a:rPr lang="es-MX" dirty="0" smtClean="0"/>
              <a:t>Por otro lado (Stuart, 2018) señala que la razón de incorporarse a alianzas</a:t>
            </a:r>
            <a:r>
              <a:rPr lang="es-MX" dirty="0"/>
              <a:t> </a:t>
            </a:r>
            <a:r>
              <a:rPr lang="es-MX" dirty="0" smtClean="0"/>
              <a:t>es </a:t>
            </a:r>
            <a:r>
              <a:rPr lang="es-MX" b="1" dirty="0" smtClean="0"/>
              <a:t>el potencial para aprender de sus socios los puntos importantes</a:t>
            </a:r>
            <a:r>
              <a:rPr lang="es-MX" dirty="0"/>
              <a:t> </a:t>
            </a:r>
            <a:r>
              <a:rPr lang="es-MX" dirty="0" smtClean="0"/>
              <a:t>y la relación con el socio.</a:t>
            </a:r>
          </a:p>
          <a:p>
            <a:pPr algn="just"/>
            <a:endParaRPr lang="es-MX"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ext uri="{D42A27DB-BD31-4B8C-83A1-F6EECF244321}">
                <p14:modId xmlns:p14="http://schemas.microsoft.com/office/powerpoint/2010/main" val="4257086828"/>
              </p:ext>
            </p:extLst>
          </p:nvPr>
        </p:nvGraphicFramePr>
        <p:xfrm>
          <a:off x="971600" y="1556792"/>
          <a:ext cx="7772870" cy="3424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06740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918871896"/>
              </p:ext>
            </p:extLst>
          </p:nvPr>
        </p:nvGraphicFramePr>
        <p:xfrm>
          <a:off x="-324544" y="14420"/>
          <a:ext cx="7772870" cy="3424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contenido 2"/>
          <p:cNvSpPr txBox="1">
            <a:spLocks/>
          </p:cNvSpPr>
          <p:nvPr/>
        </p:nvSpPr>
        <p:spPr>
          <a:xfrm>
            <a:off x="2195736" y="4072911"/>
            <a:ext cx="6768752" cy="2574075"/>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lgn="ctr">
              <a:buFont typeface="Arial" panose="020B0604020202020204" pitchFamily="34" charset="0"/>
              <a:buNone/>
            </a:pPr>
            <a:r>
              <a:rPr lang="es-MX" smtClean="0"/>
              <a:t>Es indispensable, que queden</a:t>
            </a:r>
          </a:p>
          <a:p>
            <a:pPr marL="0" indent="0" algn="ctr">
              <a:buFont typeface="Arial" panose="020B0604020202020204" pitchFamily="34" charset="0"/>
              <a:buNone/>
            </a:pPr>
            <a:r>
              <a:rPr lang="es-MX" smtClean="0"/>
              <a:t>acordados expresamente los beneficios tanto</a:t>
            </a:r>
          </a:p>
          <a:p>
            <a:pPr marL="0" indent="0" algn="ctr">
              <a:buFont typeface="Arial" panose="020B0604020202020204" pitchFamily="34" charset="0"/>
              <a:buNone/>
            </a:pPr>
            <a:r>
              <a:rPr lang="es-MX" smtClean="0"/>
              <a:t>económicos como de estatus, que recibirán</a:t>
            </a:r>
          </a:p>
          <a:p>
            <a:pPr marL="0" indent="0" algn="ctr">
              <a:buFont typeface="Arial" panose="020B0604020202020204" pitchFamily="34" charset="0"/>
              <a:buNone/>
            </a:pPr>
            <a:r>
              <a:rPr lang="es-MX" smtClean="0"/>
              <a:t>cada uno de los socios, lo cual da sentido</a:t>
            </a:r>
          </a:p>
          <a:p>
            <a:pPr marL="0" indent="0" algn="ctr">
              <a:buFont typeface="Arial" panose="020B0604020202020204" pitchFamily="34" charset="0"/>
              <a:buNone/>
            </a:pPr>
            <a:r>
              <a:rPr lang="es-MX" smtClean="0"/>
              <a:t>al valor creado en la alianza para ambas empresas</a:t>
            </a:r>
            <a:endParaRPr lang="es-MX" dirty="0"/>
          </a:p>
        </p:txBody>
      </p:sp>
    </p:spTree>
    <p:extLst>
      <p:ext uri="{BB962C8B-B14F-4D97-AF65-F5344CB8AC3E}">
        <p14:creationId xmlns:p14="http://schemas.microsoft.com/office/powerpoint/2010/main" val="35184401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483768" y="0"/>
            <a:ext cx="4385612" cy="646331"/>
          </a:xfrm>
          <a:prstGeom prst="rect">
            <a:avLst/>
          </a:prstGeom>
          <a:solidFill>
            <a:srgbClr val="FFFF00"/>
          </a:solidFill>
        </p:spPr>
        <p:txBody>
          <a:bodyPr wrap="square">
            <a:spAutoFit/>
          </a:bodyPr>
          <a:lstStyle/>
          <a:p>
            <a:r>
              <a:rPr lang="es-MX" sz="2000" dirty="0"/>
              <a:t>motivos por los que se </a:t>
            </a:r>
            <a:r>
              <a:rPr lang="es-MX" sz="2000" dirty="0" smtClean="0"/>
              <a:t>forman alianzas</a:t>
            </a:r>
            <a:endParaRPr lang="es-MX" sz="2000" dirty="0"/>
          </a:p>
        </p:txBody>
      </p:sp>
      <p:graphicFrame>
        <p:nvGraphicFramePr>
          <p:cNvPr id="7" name="Marcador de contenido 6"/>
          <p:cNvGraphicFramePr>
            <a:graphicFrameLocks noGrp="1"/>
          </p:cNvGraphicFramePr>
          <p:nvPr>
            <p:ph sz="quarter" idx="13"/>
            <p:extLst>
              <p:ext uri="{D42A27DB-BD31-4B8C-83A1-F6EECF244321}">
                <p14:modId xmlns:p14="http://schemas.microsoft.com/office/powerpoint/2010/main" val="2511262161"/>
              </p:ext>
            </p:extLst>
          </p:nvPr>
        </p:nvGraphicFramePr>
        <p:xfrm>
          <a:off x="24188" y="1961371"/>
          <a:ext cx="9012308" cy="47079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79512" y="934519"/>
            <a:ext cx="3102837" cy="369332"/>
          </a:xfrm>
          <a:prstGeom prst="rect">
            <a:avLst/>
          </a:prstGeom>
        </p:spPr>
        <p:txBody>
          <a:bodyPr wrap="none">
            <a:spAutoFit/>
          </a:bodyPr>
          <a:lstStyle/>
          <a:p>
            <a:r>
              <a:rPr lang="nn-NO" dirty="0"/>
              <a:t>Kale, Singh y Perlmutter, (</a:t>
            </a:r>
            <a:r>
              <a:rPr lang="nn-NO" dirty="0" smtClean="0"/>
              <a:t>2018)</a:t>
            </a:r>
            <a:endParaRPr lang="es-MX" dirty="0"/>
          </a:p>
        </p:txBody>
      </p:sp>
    </p:spTree>
    <p:extLst>
      <p:ext uri="{BB962C8B-B14F-4D97-AF65-F5344CB8AC3E}">
        <p14:creationId xmlns:p14="http://schemas.microsoft.com/office/powerpoint/2010/main" val="1453074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12064"/>
            <a:ext cx="8572560" cy="914400"/>
          </a:xfrm>
          <a:solidFill>
            <a:srgbClr val="FFFF00"/>
          </a:solidFill>
        </p:spPr>
        <p:txBody>
          <a:bodyPr>
            <a:normAutofit/>
          </a:bodyPr>
          <a:lstStyle/>
          <a:p>
            <a:r>
              <a:rPr lang="es-MX" dirty="0" smtClean="0"/>
              <a:t>estrategia de adquisición:</a:t>
            </a:r>
            <a:endParaRPr lang="es-MX" dirty="0"/>
          </a:p>
        </p:txBody>
      </p:sp>
      <p:sp>
        <p:nvSpPr>
          <p:cNvPr id="3" name="2 Marcador de contenido"/>
          <p:cNvSpPr>
            <a:spLocks noGrp="1"/>
          </p:cNvSpPr>
          <p:nvPr>
            <p:ph sz="quarter" idx="13"/>
          </p:nvPr>
        </p:nvSpPr>
        <p:spPr>
          <a:xfrm>
            <a:off x="914400" y="1783560"/>
            <a:ext cx="7772400" cy="2931324"/>
          </a:xfrm>
        </p:spPr>
        <p:txBody>
          <a:bodyPr/>
          <a:lstStyle/>
          <a:p>
            <a:pPr algn="just"/>
            <a:r>
              <a:rPr lang="es-MX" dirty="0" smtClean="0"/>
              <a:t>Una Alianza previa permite desarrollar estrategias y patrones de comportamiento que permitan un intercambio eficaz y eficiente de los recursos antes de la adquisición.</a:t>
            </a:r>
          </a:p>
          <a:p>
            <a:r>
              <a:rPr lang="es-MX" dirty="0" smtClean="0"/>
              <a:t>Conocer el valor actual de negocio puede negociar su adquisición </a:t>
            </a:r>
          </a:p>
          <a:p>
            <a:endParaRPr lang="es-MX" dirty="0"/>
          </a:p>
        </p:txBody>
      </p:sp>
      <p:pic>
        <p:nvPicPr>
          <p:cNvPr id="26626" name="Picture 2" descr="https://encrypted-tbn2.gstatic.com/images?q=tbn:ANd9GcQuW4kFxP5dGd79Pb-s0yFjXlDCkLOWzSRvUASPRV0CipN4qh48"/>
          <p:cNvPicPr>
            <a:picLocks noChangeAspect="1" noChangeArrowheads="1"/>
          </p:cNvPicPr>
          <p:nvPr/>
        </p:nvPicPr>
        <p:blipFill>
          <a:blip r:embed="rId2" cstate="print"/>
          <a:srcRect/>
          <a:stretch>
            <a:fillRect/>
          </a:stretch>
        </p:blipFill>
        <p:spPr bwMode="auto">
          <a:xfrm>
            <a:off x="5695950" y="4791075"/>
            <a:ext cx="3448050" cy="2066925"/>
          </a:xfrm>
          <a:prstGeom prst="rect">
            <a:avLst/>
          </a:prstGeom>
          <a:noFill/>
        </p:spPr>
      </p:pic>
      <p:pic>
        <p:nvPicPr>
          <p:cNvPr id="26628" name="Picture 4" descr="https://encrypted-tbn0.gstatic.com/images?q=tbn:ANd9GcTjEQ2hfc_BJOf1eZb_nMtDoiDATPMyLkdULt1RvrZbfcSgprkhTg"/>
          <p:cNvPicPr>
            <a:picLocks noChangeAspect="1" noChangeArrowheads="1"/>
          </p:cNvPicPr>
          <p:nvPr/>
        </p:nvPicPr>
        <p:blipFill>
          <a:blip r:embed="rId3" cstate="print"/>
          <a:srcRect/>
          <a:stretch>
            <a:fillRect/>
          </a:stretch>
        </p:blipFill>
        <p:spPr bwMode="auto">
          <a:xfrm>
            <a:off x="357158" y="4786322"/>
            <a:ext cx="2714612" cy="207167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357158" y="512064"/>
            <a:ext cx="8572560" cy="914400"/>
          </a:xfrm>
          <a:solidFill>
            <a:srgbClr val="FFFF00"/>
          </a:solidFill>
        </p:spPr>
        <p:txBody>
          <a:bodyPr>
            <a:normAutofit/>
          </a:bodyPr>
          <a:lstStyle/>
          <a:p>
            <a:r>
              <a:rPr lang="es-MX" dirty="0" smtClean="0"/>
              <a:t>estrategia de adquisición:</a:t>
            </a:r>
            <a:endParaRPr lang="es-MX" dirty="0"/>
          </a:p>
        </p:txBody>
      </p:sp>
      <p:sp>
        <p:nvSpPr>
          <p:cNvPr id="3" name="2 Marcador de contenido"/>
          <p:cNvSpPr>
            <a:spLocks noGrp="1"/>
          </p:cNvSpPr>
          <p:nvPr>
            <p:ph sz="quarter" idx="13"/>
          </p:nvPr>
        </p:nvSpPr>
        <p:spPr>
          <a:xfrm>
            <a:off x="3707904" y="2564904"/>
            <a:ext cx="5040560" cy="1928826"/>
          </a:xfrm>
        </p:spPr>
        <p:txBody>
          <a:bodyPr>
            <a:normAutofit/>
          </a:bodyPr>
          <a:lstStyle/>
          <a:p>
            <a:pPr algn="just"/>
            <a:r>
              <a:rPr lang="es-MX" dirty="0" smtClean="0"/>
              <a:t>Las fusiones/adquisiciones y las alianzas estratégicas son los </a:t>
            </a:r>
            <a:r>
              <a:rPr lang="es-MX" b="1" dirty="0" smtClean="0"/>
              <a:t>principales instrumentos </a:t>
            </a:r>
            <a:r>
              <a:rPr lang="es-MX" dirty="0" smtClean="0"/>
              <a:t>utilizados por las empresas para adaptarse a la nueva estructura de la competencia</a:t>
            </a:r>
          </a:p>
        </p:txBody>
      </p:sp>
      <p:sp>
        <p:nvSpPr>
          <p:cNvPr id="25602" name="AutoShape 2" descr="data:image/jpeg;base64,/9j/4AAQSkZJRgABAQAAAQABAAD/2wCEAAkGBhESEBMUEBAQEhUUFBYUFRQUFBoQFBgWFBQVFRUUEhQXGyYgGBkkGRQYIC8gIycpLCwsFh4xNTAqNSYrLCkBCQoKDgwOGg8PFy0kHCIqKjUpLCwtLCksNS4vKSwsLCksLCwsKSksKiktLCwsLSksLywsLCw1LCwsKSwsNiwpLP/AABEIAOAA4QMBIgACEQEDEQH/xAAcAAACAgMBAQAAAAAAAAAAAAAAAwYHAQIFBAj/xABJEAABAwEEBAoIBAQEBAcAAAABAAIDEQQFEiEGEzEyBxQiQVFSYXGRsUJygZKhssHRIzVTcwglYrMVQ4KDFmPw8SQzoqPD4eL/xAAaAQEAAgMBAAAAAAAAAAAAAAAAAgQBAwYF/8QALBEBAAIBAwQAAwgDAAAAAAAAAAECAwQRMQUSIUETMmEUI1FxgbHB4SJSof/aAAwDAQACEQMRAD8AvAqNaQaWiy22xwPa3BaRNieSQWGMMw5bKEuAUlKqLhwdS0WA9DLT/wDD9lieG3Dj+JkrSfcrba5bqEcHel7bTBq5XgSwgB2I0LmbGyfCh7VL4bax2xzdpHeRtpVYrMTG8GbFbDeaW5h6FqHitOyqyEtu+fVHmVJqNQhCAWrngEDp2ea2Spd5neflKBqEIQCxVBK5X+Pwkhxka0YiwV2l2s1Q5PQXVHsQdYFC8X+LRYsONuQJJqCBh24jXIr1xvBAIIIIqCOg7EGy1e8Clec0WyVON31h5FAwLKEIBCFpPuu7j5IN0LVmwdy2QCFrJIGgk5ACpPQBzrRs4NO0VFciQOz2oGoSY7U1xIDgcJo6nMTszTQgyhCEGCqt4XbrfaLZYI4xV2qtb6baiMROLQOk0VpqF6Rt/nl0/tW7+3EsTG8bJ47zS0Wj0p66J9RO2VoORAcNlW15Te/LxCvK5rss0jIp4XSFtdY3lEjMAEEezOvQq+4S9FuLza+JtIpTR1BuPO3uDvNP4LtKtVJxaV3IkNYqnY87W9zvPvVbFM457bOl1+Gus08arFzHMLcalt3z6o8ytwVo3fPqjzKtOXNQhCASpd5neflcmpUu8zvPyuQNQhCDBXLluOEvBwkHMijiM6h2LsNTt7F1UqTfb3O+iDnP0ZsxrWKtR1nbNlNuymVNlF0oIAxoa0UAFANtAOZMQgEqf0fWHkU1Kn9H1h5FA1CEIBaTbru4+S3Wk267uPkgyzYO5bLVmwdy2QJtlmEjHMcKteC07Dk4EHb3rk/8LRYsXKrRwqQzY81Po82Q7QANgou4hBwo9GGjD+LMMLmvoC0AlvRQCg7BTLJdtq2QgEIQgFDNIvzy6f2rd8kSmahekn53dXP+Fbv7cSCT3rdsc8L4pRVrwQfuO0Kgr8ueSyWh0TzRzDVjhlUVqx7f+tq+hNYeq74fdRHhC0YNqgxsjOuiFW7OUBtYVpy4+6N45ev0rWzp8nZb5bcvboPpQLXZxiNJY6MkHbzH2hSFm+fVHmVQWi9/vsdpbJnh3ZGdLTtr/UFelktwko+MFzXtDmkFuw8+1ZxZO6Np5hHqmi+zZe6vyTw96ErWO6p+H3WNa7qn4fdbXlHJUu8zvPyuWNaeqfh90uSR2JnJdtPR1T2ob+dnqQlax3Vd8PujWO6rvh90DUqTfb3O+iNY7qu+H3SnyOxt5Ltjujs7UHqQlax3Vd8PujWO6rvh90DUqf0fWHkUax3Vd8PulTyO5PJdvDo6D2oPUhKMh6rvh90ax3Vd8PugatJt13cfJa6x3Vd8PutJZHYTyXbD0fdA5mwdy2SGyOoOS7Z2fdbax3Vd8PugahK1juq74fdbscTtBCDZCEIBCEIBQzSH88un9q3fJEpmobpD+eXT+1bvkiQTAtWpATEIKc4TdFdRNxiJtIpTy6bGSdPc7M99elca5tOLZZYxHE9mEVoHtxUrzA1GSu+9btZPE+OQVa8UI+qrF3A/PWjbTEabKtdWhJpXPaquSlot3UdRodfgyYfhar1xv5eFvCtbxtMJ/wBv/wDSY3hbt3UgP+lw+qbJwQWzmms578Q+iRJwS28bDZz3SEH5FD72OVvfpNv9f+ns4X7V6UNn9mL6EqfaL6QttkEUoDQ7EQ9oryXBrqjPp2qpr70FtlliMsrGFgpUsfjIrznZQJug2kfFLU3E6kUhwyE83M157vJSpe0W2s0avp+mzYJyaX1+C9KIovBed9wWdmOaRrG0qKnM+qBmfYufo3pdBbQ/U4gWOFWuycWnY4A8ys91fxcvGK81m+07R7SDCEp7Rjb3O+iY1aSb7e530UmszCEYQsoQYwhKnaOT6w8inJU/o+sPIoGYQjCFlCDGELSZownuPkmLSbdd3HyQDGig7lthCwzYO5bIMYQgBZQgEIQgEIQgFDdIfzy6f2rd8kSmShmkZAvu6q/pW7+3EgmaEvXt6zfFGvb1m+KDeiUByz6o8ytte3rN8Uts7cZ5Q3Rz9pQOwrJC017es3xRr29ZvigXarM2RjmPAc1wLXA5ggihBVEaX6NOsdoMZBMbgXRO5i3oPaBl/wB1fTpm9YeK4WllxxWyExuLA7MxuNDRwBI9nT2LVlx98eOXqdM11tJl3n5Z5UXPanPIMjnPIAaMZL6AZANHMvZo9fT7LOyZh3ahwzFWnaxw5vorD0X4NIonCS1vZK4EFsYIMbac7q758lwuE7RtsEotEOHVy5PA2CQbO7EB4qrOKaV7nSV6lptRf7PEeJ9+lr3VecdoiZLE7E14qPse1Pfvt7nfRVDwbaW8Xl1EppFKRSuxkh7eg+atoztxNzbsdz9yt4799d3Ka7STpcs09ep+j1IS9e3rN8Ua9vWb4rYpGJU/o+sPIrOvb1m+KVPaG8nlN3hz9hQelCXr29YeKNe3rN8UDFpNuu7j5LGvb1m+K0nnbhdyhsPP2IGs2DuWyTHO2g5Q2dK217es3xQMQl69vWb4rdrwdhB7kGUIQgEIQgFDNIvzy6f2rd/biUzUN0h/PLp/at3yRIJjRFO1ZQgxTtSmjlnP0R5lOSm759UeZQMp2op2rKEGKdqVKOUzPnPylOSpd5neflcgZReG+LrZaIXxSZteKdoPMR2g5r3rFE5ZiZrO8cvnG9bsfZpnwy5OYaGmQIOwtPQQrV4OtK+MxiKRw10Ladr2ZBru8Uoe7tS+FHRfXQi0Rj8SEHEOszpPcqtum8n2eaOaI8phB7wd5p7CNqpecN/pLsNqdU0fH+df3/t9HDvWadq5txX1HaoGSxnJwzHQ4bzT3HL2LpAq65C1ZpPbaPIp2pU43c/SHkU5Kn9H1h5FETKdqKdqyhBinatJRyTnzHyTFpNuu7j5IBoyGfMtqdqwzYO5bIMU7UBZQgEIQgEIQgFDdIfzy6f2rd8kSmSrTSW+3tviwOMRJjbbw0ZtBaGsbUnPqk9xCCyqrK4U2kmF5BifhbjDuTiJLRUBpB5+7nb0rq2C1iWNrwHNDhWjhRw7CEHoSm759UeZTUpu+fVHmUDUIQgEqXeZ3n5XJqVLvM7z8pQNQhCBb2VBBzrkqL050Z4paThB1UpLo+zpZ7PIhXs4KPaXXKy2QOjBbjbVzHdV4GWLx+K15Kd8PS6brJ0uaJmfE8qy4P8ASrilowSH8GWgd/S/YHjyKuxrgdi+a7RAWOLHtILSWkHaCDQ5c6nVwcKDoLKI5IXTPZyWEuwgtG7iJ6FXxZYr4s9vq/TbZpjPgjffmP5W2XLxXneUUQBlkZGAakuNMgDmqevThLt01cL2wNPNEM/a85+SjkwlkGsfrXAnN78Rzodhdt51stniOIU8PQsk7TlvFfp7fRdkt0crGyROD2OFWuGYK9FVU/BZpJgebLI7J5xRH+rnb7QPgrXBW2l4vDydbpbaXLOOf0/JstJt13cfJbBazbru4+SmqMs2DuWy1ZsHctkAhcm3X5qpMLmHDhacWWZcXAAVP9Jy2nKi8x0tZgacJDiAaGhABdTPCTnty7CDQ5IO+heG7b2ZOHYPRdhPRXsIOY7V7kAhCEAoXpG2t+XUP+VbtmX+XEpoobpD+eXT+1bvkiQSzizeg+8Vni46D7xTUIFcXHb7xSmwDGcvRHpHpK9SU3fPqjzKA4uO33j90cXHb7x+6ahAri47feP3SpYBiZlzn0j1SvUlS7zO8/K5AcXHb7x+6OLjt94/dNQgSbOO33iuDbdGnOLgyZzQ9z3kVeKkuxUqx4y3R00blTNSRKk329zvogqXhG0Gm1gtMBe8vdge1oJNSatcM8q1oebkg7SUq4+Ci1vA4xI2EbTnjk9nMFcODahrFqnHWZ3epj6pqMePsrb9UUujg1sUFCYzM7rSHF4M2Lp3zcEU8Bhc0BrshTLCaGhb0exdrClWgbvrDyKn2V222UbajLa/fNp3fPV4WOWyWlzDk+J4LXbAaVIcOwj41V2aLXyy2WZkori3XtqcnDaDTxXI4SNE+Mw62IVmiaf9TNpafMKC8HOknFbUGPJ1U1GO6GvGTXdnR7VXrHw8m3qXQ55r1LS/EiPvKcrevO2xQRl8pIGQABc5znE0axjQaucTkAFTWnHCDetktcUoLBZnYm6hpMjQWOpLFM8gHXCu3ZnUVCsvSy0ubabAQySVrZZHamLDrC9sZpLR9MTGNLgQCDV7duxV/wANlntdsnsFmgs7zHLV7XluEmVwo5rwRyMDBiNeYnoVpzC1tH7zitdminhLiyVgc2pII5iD2gghdHi47feP3XK0OuAWKxQWZrsWqZQu2VcSXONKnnK7SBBsredvxrs2LdkDRsATEINWsA2ABbIQgEIQgFDdIfzy6f2rd8kSmShukP55dP7Vu+SJBMkIQgEpu+fVHmU1Kbvn1R5lA1CEIBKl3md5+VyalS7zO8/KUDUIQgEqTfb3O+ialSb7e530QNQhCASbR6PrDyKck2j0fWHkUC7fao4mPkkeGMY0vc47AGipJ9i+db10gstqtkzrG1zYyagOyJ6XtHM3nptCkHD3p6HUsFnfsIdaC084zbFUc3OfZ2qnrLaAzC5pcHg+ynQteSndH1X9BqZ0+Xv9e/yWfZNPpIJC602q1Nc7UsilZhkpC2VpnZgcw0cWVoRtIFVx5+Fu8Y7ZrsYkDWFkbJ2seRG8hxDjHhGMgCpAGyi4N/2oSQxOadrjUdBpsXCmc0gUaQaUNTWp6Uxb9vlPqGOkai3w+PS/dFv4gbLLhZbYjZnbNYz8SL25Ym+B71a1ltbJGNfG9r2uFWuaQ4EHYQQviZpVscBGmskVp4lI4mKepjBO5K1taNJ5nAUp00Wx52z6HQsVWUYCEIQCEIQChmkZ/nl1ZV/Ct39uJTNQ3SH88un9q3fJEglmsf1W+KMb+hvinIQJxv6G+KWHOxnJu6OftK9SU3fPqjzKDGN/Q3xRjf0N8U5CBON/Q3xS5XOqzJu08/8ASV6kmXeZ6x+UoDG/ob4oxv6G+KchAnG/ob4pbnOxNybsdz9y9SVJvt7nfRBjG/ob4oxv6G+KchAnG/qt8VDOFHTj/DrHUYdfJyYG156EOkI6Gg176KX2+3xwxvklcGMY0uc45ANAqSvlXSzSC0XxeRdGyR5e7V2eEbWsryW9lRVxPaUHJuS5LRb7UyGFrpJJXVJPRtc+Q8wFakrS9rGbLap4gQ/VSPjqRkcJLa0X0rwZ8HMd2WcYsL7RIAZZNo6RGw9UfEr5t0sfW32s9Npm/uPRmJeJu4HYsw8cj2bUuaYvcSQKk7AKDwSkInvL0f4fJqtbq36vFh1mE4MW0txdNF79ErQY7fY3tJBbaIT/AO41XnwAWZrrplD2teHWmQFrhUGkcQoQVJrXwU3W+VkosbI3sc14MTnRAlpxCrQcJzCITKVBzuhvimMJ56ezNZAWUYCEIQCEIQChukP55dP7Vu+SJTJQ3SH88un9q3fJEgmSEIQCU3fPqjzKalN3z6o8ygahCEAlS7zO8/K5NSpd5neflcgahCEAlSb7e530TUqTeb3O+iBq59/Xu2y2eSZwxCNtaYmsrmBTE4gDb9qnJe/EKLWVgIoRVBSWmGmwvFps1pZNYog9zXNi/wDE2h0wDXQa2HCC2Ik0pmS+gNCFI+CvgyF3Rie0NabTIRT/AJTCNxv9R9I+xSyLQ2zATtMYLJ2tjLKUa1jC5wDCNhMj3SV24nE8y7LmABozyIGZqcgRmecoHUXxhf762u0ds0p8ZHFfaBXxrpVBgt1qaRTDaJhTZT8V2SEOUsrCAsJzwuvgE0jEIdZ5DRs0hdGTs1ga0Ee36K8g5fP/AAZ3Dxu6ZzFlaLNadZGRkSDHG7BUZjNrqdverd0L0o43AMVBNHRsrdmeYxAdtFiJ28LGTFFsUZaevFv4lJkLAWVJUCEIQCEIQChmkbqX5dNf0rd8kSmahmkP55dP7Vu+SJBLuMt6yOMs6wTUIFcZb1gli0NxnMbo8yvSlN3z6o8ygOMs6wRxlnWCahArjLOsEuSdtW5jePylelKl3mesflKA4yzrBHGWdYJqECuNN6VFOEfTeO7rIZQQZXgxwsPO8jeI6GjPwHOpTbLWyKN0kjg1jGlznHIBoFST2L5R4R9NXXlbXSjEImciFrs6MBPKPa4mp9g5ggtTQbh2hkDYrzpDIBTXgUif64GcZ+HcplYdPAWNmms7orNLyorQHa1oZio11qa0VhBGeI1aK0JaV8n4z0ruXDplbLKySOGd7YpWlskZzYQ8UcQDuOpXlDPNEtn16LUzrDz+IS57Q04eUN4eRUM4O+E2xW6NkEQ4vMxjWiB2zC1oH4LvSAA2bclOJ/R9YeRREG0N6QvlLhYsmrvi2ClMUokH+4xr/MlfWS+cP4hLtwXlHINksDSe10bnMr4UQhCdEbo4zO9lK4bNaZNlc44Hub/6qLiVVl8AMAdecgIqOKSg/wCp8bfqoLpDdRs1rngP+VK+P2NcQD4URNcH8OVpAjtrCdj4XD2h4y8FI9J4HXfbW26zgmKQ4bQwbKuNSadu31qdKif8N3/nW7o1cPzSK4tI3wizS8YBMWAhwoXH2Ac6hePDdp8k48nG8T4mHosd6xyxtkjcHMcA4OGYoV62Pqvnn/iGZkToYppRC15expIxZZitObKtNiv+75scTHdZrXeLQVjHfuWNdoLaXa0z4nfb+3qQhC2POCEIQChukP55dP7Vu+SJTJQzSI/zy6akD8O2+2rI8kEzQtBIKV6Nqyx4OYzBFQg2Sm759UeZTUpu+fVHmUDUIQgEqXeZ3n5XJqVLvM9Y/KUDUIQg8d63XHaIZIZm445Glr21IqD2jYqB094DrRZy6SwY7TFtMZoZmAD2YwOzPsX0SV5Zp2iRja5kOcB2CgqTTLM09qD4tlhc0kOBaRtBFCKbajmWoavp/T7g4sV4xmXE2GYAgWhtHA0OENlA38/9QUR4MeBuSC2OmvBjCIXfgNDhI17xmJTT0RkQDTPmyRLd2uBbg4Nji41aWUtEwGBjhnFH29D3bT0Cg6VZ8/o+sPIrdqXaDu+sPIoicqQ/iQus4bJaBsBfC7vcBI35XK71XPDtFG653h72BwlidGCaFzg4NOEc5wud4IK1/h5nDb0kBrV9mkA9j43GvsC83Dxd4ivdzhlroo5Muc0dGT38gLXgHik/xdjmscWNjlD3AVDcTDhxHtLaLs/xFwHjllcGupxcjFTKpkeaYumnMjMOn/DZst3+wP7qu0jsVJfw1nK3f7B/uq7ghKN3voDYbRUvga1xG/H+Ge/LI+1di6LuEEEcQcXCNoaCdpAyFV63kDnA78kNP/W1YisQnbLe0RW1pmI4bIWoctllrCEIQBUH060dvCa12S0WDi9YGTtOuc5ucwaMsIrsb086nCEFWsujSUAj+X8okn8ec7RhAoTsA5vNemyWXSdhr/K3ckNwl8pGSslCCA63Sf8ATuf3pVrj0nrXV3P70qsBCCA63Sf9O5/emRrdJ/07n96ZT5CCA63Sf9O5/emWrn6Tn/LufL+qVWAhBAdbpP8Ap3P70yNbpP8Ap3P70ynyEEB1uk/6dz+9MvDbrq0imcHPjuiobhydJsrXOo6c1ZiEFVDRzSCgGC6wBXY+QbS53R0vd35dAXqu679JIS8tbdTjIQXY3yndyFKDbT6Ky0IIDrdJ/wBO5/elWrn6TGn4dz5Gu9KrAQggOt0n/Tuf3plCr04LL8tVq4xbH2K00NRE+aQQgbQA1rQcI6BtV5oQVBcGhl/WS1Wm0QR3U02jDijxSCNoacsDQMv/ALXOv7gxv62ztltktjma12IQmaRkQFa4AA3IUyrtpzq8EIKa0R0Cv27ZJ3WUXZSemJj3yFrcJcRgo2oAxEbdik+t0n/Tuf3plPkIK7tcWksjcLmXQBVpydLU4XB1DUbDSh7F17kuu89WXWqaITHk0jcdWGteS2lWbeUc+ylDWolqEHEsN2WpkjKztMYc8ubhoXY6mmzKhNdq7aEIBCEI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25604" name="Picture 4" descr="https://encrypted-tbn1.gstatic.com/images?q=tbn:ANd9GcRmdzwjJd7NAVryQzRsVBRVEW_-RvY2R1w8yDAFNAWegTAp64NN"/>
          <p:cNvPicPr>
            <a:picLocks noChangeAspect="1" noChangeArrowheads="1"/>
          </p:cNvPicPr>
          <p:nvPr/>
        </p:nvPicPr>
        <p:blipFill>
          <a:blip r:embed="rId2" cstate="print"/>
          <a:srcRect/>
          <a:stretch>
            <a:fillRect/>
          </a:stretch>
        </p:blipFill>
        <p:spPr bwMode="auto">
          <a:xfrm>
            <a:off x="-224036" y="2857472"/>
            <a:ext cx="3571900" cy="400052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sz="quarter" idx="13"/>
          </p:nvPr>
        </p:nvSpPr>
        <p:spPr>
          <a:xfrm>
            <a:off x="685332" y="2060848"/>
            <a:ext cx="7772870" cy="4090392"/>
          </a:xfrm>
        </p:spPr>
        <p:txBody>
          <a:bodyPr/>
          <a:lstStyle/>
          <a:p>
            <a:r>
              <a:rPr lang="es-MX" sz="1600" dirty="0" smtClean="0">
                <a:solidFill>
                  <a:srgbClr val="000000">
                    <a:lumMod val="50000"/>
                  </a:srgbClr>
                </a:solidFill>
              </a:rPr>
              <a:t>La unidad de aprendizaje de mercadotecnia en seguiros es muy completa, toda vez que se analizan generalidades, el desempeño del sector asegurados y el análisis de los productos en el mercado. </a:t>
            </a:r>
          </a:p>
          <a:p>
            <a:r>
              <a:rPr lang="es-MX" sz="1600" dirty="0" smtClean="0">
                <a:solidFill>
                  <a:srgbClr val="000000">
                    <a:lumMod val="50000"/>
                  </a:srgbClr>
                </a:solidFill>
              </a:rPr>
              <a:t>En estas diapositivas denominadas </a:t>
            </a:r>
            <a:r>
              <a:rPr lang="es-MX" sz="1600" b="1" dirty="0" smtClean="0"/>
              <a:t>ESTRATEGIAS </a:t>
            </a:r>
            <a:r>
              <a:rPr lang="es-MX" sz="1600" b="1" dirty="0"/>
              <a:t>DE ALIANZAS APLICADAS EN LA INDUSTRIA ASEGURADORA MEXICANA</a:t>
            </a:r>
            <a:r>
              <a:rPr lang="es-CO" sz="1600" b="1" dirty="0"/>
              <a:t> COMO CANAL DE </a:t>
            </a:r>
            <a:r>
              <a:rPr lang="es-CO" sz="1600" b="1" dirty="0" smtClean="0"/>
              <a:t>DISTRIBUCIÓN</a:t>
            </a:r>
            <a:r>
              <a:rPr lang="es-MX" sz="1600" dirty="0" smtClean="0">
                <a:solidFill>
                  <a:srgbClr val="000000">
                    <a:lumMod val="50000"/>
                  </a:srgbClr>
                </a:solidFill>
              </a:rPr>
              <a:t>, sólo se aborda la naturaleza de las alianzas estratégicas y las tics como herramientas para distribuir los servicios de las aseguradoras. Por esta razón las empresas deben tener fusiones temporales, </a:t>
            </a:r>
            <a:r>
              <a:rPr lang="es-MX" sz="1600" dirty="0">
                <a:solidFill>
                  <a:srgbClr val="000000">
                    <a:lumMod val="50000"/>
                  </a:srgbClr>
                </a:solidFill>
              </a:rPr>
              <a:t> </a:t>
            </a:r>
            <a:r>
              <a:rPr lang="es-MX" sz="1600" dirty="0" smtClean="0">
                <a:solidFill>
                  <a:srgbClr val="000000">
                    <a:lumMod val="50000"/>
                  </a:srgbClr>
                </a:solidFill>
              </a:rPr>
              <a:t>y otras alianzas con empresas, esto hace en  que su trabajo sea eficiente y se proyecte con buena imagen y servicio en la mente del consumidor.</a:t>
            </a:r>
            <a:endParaRPr lang="es-MX" dirty="0"/>
          </a:p>
        </p:txBody>
      </p:sp>
    </p:spTree>
    <p:extLst>
      <p:ext uri="{BB962C8B-B14F-4D97-AF65-F5344CB8AC3E}">
        <p14:creationId xmlns:p14="http://schemas.microsoft.com/office/powerpoint/2010/main" val="2104522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706532919"/>
              </p:ext>
            </p:extLst>
          </p:nvPr>
        </p:nvGraphicFramePr>
        <p:xfrm>
          <a:off x="685330" y="1556793"/>
          <a:ext cx="777287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3849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Beneficios de una estrategia de adquisición</a:t>
            </a:r>
            <a:endParaRPr lang="es-MX" dirty="0"/>
          </a:p>
        </p:txBody>
      </p:sp>
      <p:graphicFrame>
        <p:nvGraphicFramePr>
          <p:cNvPr id="6" name="Marcador de contenido 5"/>
          <p:cNvGraphicFramePr>
            <a:graphicFrameLocks noGrp="1"/>
          </p:cNvGraphicFramePr>
          <p:nvPr>
            <p:ph sz="quarter" idx="13"/>
            <p:extLst>
              <p:ext uri="{D42A27DB-BD31-4B8C-83A1-F6EECF244321}">
                <p14:modId xmlns:p14="http://schemas.microsoft.com/office/powerpoint/2010/main" val="2201393183"/>
              </p:ext>
            </p:extLst>
          </p:nvPr>
        </p:nvGraphicFramePr>
        <p:xfrm>
          <a:off x="323528" y="1916832"/>
          <a:ext cx="864096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72182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sz="quarter" idx="13"/>
            <p:extLst>
              <p:ext uri="{D42A27DB-BD31-4B8C-83A1-F6EECF244321}">
                <p14:modId xmlns:p14="http://schemas.microsoft.com/office/powerpoint/2010/main" val="2311262312"/>
              </p:ext>
            </p:extLst>
          </p:nvPr>
        </p:nvGraphicFramePr>
        <p:xfrm>
          <a:off x="685330" y="2367093"/>
          <a:ext cx="7772870" cy="34317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685330" y="1052736"/>
            <a:ext cx="4572001" cy="646331"/>
          </a:xfrm>
          <a:prstGeom prst="rect">
            <a:avLst/>
          </a:prstGeom>
          <a:solidFill>
            <a:srgbClr val="FFFF00"/>
          </a:solidFill>
          <a:ln w="28575">
            <a:solidFill>
              <a:schemeClr val="tx1"/>
            </a:solidFill>
          </a:ln>
        </p:spPr>
        <p:txBody>
          <a:bodyPr>
            <a:spAutoFit/>
          </a:bodyPr>
          <a:lstStyle/>
          <a:p>
            <a:r>
              <a:rPr lang="es-MX" dirty="0"/>
              <a:t>Las barreras de crecimiento a las que se enfrentan la pequeñas y medianas empresas, </a:t>
            </a:r>
          </a:p>
        </p:txBody>
      </p:sp>
    </p:spTree>
    <p:extLst>
      <p:ext uri="{BB962C8B-B14F-4D97-AF65-F5344CB8AC3E}">
        <p14:creationId xmlns:p14="http://schemas.microsoft.com/office/powerpoint/2010/main" val="17232294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332" y="116633"/>
            <a:ext cx="7773338" cy="648072"/>
          </a:xfrm>
        </p:spPr>
        <p:txBody>
          <a:bodyPr>
            <a:normAutofit/>
          </a:bodyPr>
          <a:lstStyle/>
          <a:p>
            <a:r>
              <a:rPr lang="es-MX" dirty="0" smtClean="0"/>
              <a:t>Es decir…</a:t>
            </a:r>
            <a:endParaRPr lang="es-MX" dirty="0"/>
          </a:p>
        </p:txBody>
      </p:sp>
      <p:sp>
        <p:nvSpPr>
          <p:cNvPr id="3" name="2 Marcador de contenido"/>
          <p:cNvSpPr>
            <a:spLocks noGrp="1"/>
          </p:cNvSpPr>
          <p:nvPr>
            <p:ph sz="quarter" idx="13"/>
          </p:nvPr>
        </p:nvSpPr>
        <p:spPr>
          <a:xfrm>
            <a:off x="3452032" y="3759185"/>
            <a:ext cx="5677802" cy="2376264"/>
          </a:xfrm>
          <a:solidFill>
            <a:srgbClr val="FFC000"/>
          </a:solidFill>
        </p:spPr>
        <p:txBody>
          <a:bodyPr>
            <a:normAutofit/>
          </a:bodyPr>
          <a:lstStyle/>
          <a:p>
            <a:pPr algn="just"/>
            <a:r>
              <a:rPr lang="es-MX" dirty="0" smtClean="0"/>
              <a:t>las fusiones/ adquisiciones y las alianzas estratégicas son los principales instrumentos utilizados por las empresas para adaptarse a la nueva estructura de la competencia</a:t>
            </a:r>
            <a:endParaRPr lang="es-MX" dirty="0"/>
          </a:p>
        </p:txBody>
      </p:sp>
      <p:pic>
        <p:nvPicPr>
          <p:cNvPr id="23556" name="Picture 4" descr="http://3.bp.blogspot.com/_D0-T37YKJXs/TEIVO2ZbgAI/AAAAAAAAALY/L9eD1X5xJfw/s1600/huellas+playa+noche.jpg"/>
          <p:cNvPicPr>
            <a:picLocks noChangeAspect="1" noChangeArrowheads="1"/>
          </p:cNvPicPr>
          <p:nvPr/>
        </p:nvPicPr>
        <p:blipFill>
          <a:blip r:embed="rId2" cstate="print"/>
          <a:srcRect/>
          <a:stretch>
            <a:fillRect/>
          </a:stretch>
        </p:blipFill>
        <p:spPr bwMode="auto">
          <a:xfrm>
            <a:off x="107504" y="1416606"/>
            <a:ext cx="3107174" cy="4657725"/>
          </a:xfrm>
          <a:prstGeom prst="rect">
            <a:avLst/>
          </a:prstGeom>
          <a:noFill/>
        </p:spPr>
      </p:pic>
      <p:sp>
        <p:nvSpPr>
          <p:cNvPr id="4" name="Rectángulo 3"/>
          <p:cNvSpPr/>
          <p:nvPr/>
        </p:nvSpPr>
        <p:spPr>
          <a:xfrm>
            <a:off x="4004933" y="1168291"/>
            <a:ext cx="4572000" cy="1938992"/>
          </a:xfrm>
          <a:prstGeom prst="rect">
            <a:avLst/>
          </a:prstGeom>
          <a:solidFill>
            <a:schemeClr val="tx2">
              <a:lumMod val="40000"/>
              <a:lumOff val="60000"/>
            </a:schemeClr>
          </a:solidFill>
        </p:spPr>
        <p:txBody>
          <a:bodyPr>
            <a:spAutoFit/>
          </a:bodyPr>
          <a:lstStyle/>
          <a:p>
            <a:pPr algn="ctr"/>
            <a:r>
              <a:rPr lang="es-MX" sz="2400" dirty="0" smtClean="0"/>
              <a:t>Las </a:t>
            </a:r>
            <a:r>
              <a:rPr lang="es-MX" sz="2400" dirty="0"/>
              <a:t>alianzas son como un paso intermedio antes de tomar una decisión definitiva sobre la conveniencia o no de poner en marcha una fusión o una adquisición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914400" y="2357430"/>
            <a:ext cx="7772400" cy="1143578"/>
          </a:xfrm>
        </p:spPr>
        <p:txBody>
          <a:bodyPr>
            <a:normAutofit/>
          </a:bodyPr>
          <a:lstStyle/>
          <a:p>
            <a:pPr marL="0" indent="0" algn="just">
              <a:buNone/>
            </a:pPr>
            <a:r>
              <a:rPr lang="es-MX" dirty="0" smtClean="0"/>
              <a:t>Las TICS posibles nuevas formas de cooperación y alianzas, </a:t>
            </a:r>
            <a:r>
              <a:rPr lang="pt-BR" dirty="0" err="1" smtClean="0"/>
              <a:t>configuran</a:t>
            </a:r>
            <a:r>
              <a:rPr lang="pt-BR" dirty="0" smtClean="0"/>
              <a:t> nuevas redes organizativas e </a:t>
            </a:r>
            <a:r>
              <a:rPr lang="es-MX" dirty="0" smtClean="0"/>
              <a:t>interorganizativas. </a:t>
            </a:r>
            <a:endParaRPr lang="es-MX" dirty="0"/>
          </a:p>
        </p:txBody>
      </p:sp>
      <p:pic>
        <p:nvPicPr>
          <p:cNvPr id="4" name="Picture 2" descr="https://encrypted-tbn2.gstatic.com/images?q=tbn:ANd9GcTLF4CXKcbcO4_p4miUKd0PyiVKMRxFCFVTGBRSFR9z3_63Mh3H"/>
          <p:cNvPicPr>
            <a:picLocks noChangeAspect="1" noChangeArrowheads="1"/>
          </p:cNvPicPr>
          <p:nvPr/>
        </p:nvPicPr>
        <p:blipFill>
          <a:blip r:embed="rId2" cstate="print"/>
          <a:srcRect/>
          <a:stretch>
            <a:fillRect/>
          </a:stretch>
        </p:blipFill>
        <p:spPr bwMode="auto">
          <a:xfrm>
            <a:off x="6714554" y="-3969"/>
            <a:ext cx="2400300" cy="2190750"/>
          </a:xfrm>
          <a:prstGeom prst="rect">
            <a:avLst/>
          </a:prstGeom>
          <a:noFill/>
        </p:spPr>
      </p:pic>
      <p:sp>
        <p:nvSpPr>
          <p:cNvPr id="2" name="Rectángulo 1"/>
          <p:cNvSpPr/>
          <p:nvPr/>
        </p:nvSpPr>
        <p:spPr>
          <a:xfrm>
            <a:off x="179512" y="260648"/>
            <a:ext cx="5436097" cy="1569660"/>
          </a:xfrm>
          <a:prstGeom prst="rect">
            <a:avLst/>
          </a:prstGeom>
          <a:solidFill>
            <a:srgbClr val="FFFF00"/>
          </a:solidFill>
        </p:spPr>
        <p:txBody>
          <a:bodyPr wrap="square">
            <a:spAutoFit/>
          </a:bodyPr>
          <a:lstStyle/>
          <a:p>
            <a:pPr algn="ctr"/>
            <a:r>
              <a:rPr lang="es-MX" sz="2400" dirty="0" smtClean="0"/>
              <a:t>Las </a:t>
            </a:r>
            <a:r>
              <a:rPr lang="es-MX" sz="2400" dirty="0"/>
              <a:t>empresas </a:t>
            </a:r>
            <a:r>
              <a:rPr lang="es-MX" sz="2400" b="1" dirty="0"/>
              <a:t>aseguradoras mexicanas </a:t>
            </a:r>
            <a:r>
              <a:rPr lang="es-MX" sz="2400" dirty="0"/>
              <a:t>y </a:t>
            </a:r>
            <a:r>
              <a:rPr lang="es-MX" sz="2400" dirty="0" smtClean="0"/>
              <a:t>la </a:t>
            </a:r>
            <a:r>
              <a:rPr lang="es-MX" sz="2400" dirty="0"/>
              <a:t>relación de cómo las </a:t>
            </a:r>
            <a:r>
              <a:rPr lang="es-MX" sz="2400" b="1" dirty="0"/>
              <a:t>TICS inciden en el desempeño de estas empresas </a:t>
            </a:r>
            <a:r>
              <a:rPr lang="es-MX" sz="2400" dirty="0"/>
              <a:t>y en las formas de hacer negocios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quarter" idx="13"/>
            <p:extLst>
              <p:ext uri="{D42A27DB-BD31-4B8C-83A1-F6EECF244321}">
                <p14:modId xmlns:p14="http://schemas.microsoft.com/office/powerpoint/2010/main" val="979388212"/>
              </p:ext>
            </p:extLst>
          </p:nvPr>
        </p:nvGraphicFramePr>
        <p:xfrm>
          <a:off x="467544" y="260648"/>
          <a:ext cx="777287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0847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0775" y="116632"/>
            <a:ext cx="7773338" cy="1596177"/>
          </a:xfrm>
        </p:spPr>
        <p:txBody>
          <a:bodyPr/>
          <a:lstStyle/>
          <a:p>
            <a:endParaRPr lang="es-MX"/>
          </a:p>
        </p:txBody>
      </p:sp>
      <p:sp>
        <p:nvSpPr>
          <p:cNvPr id="3" name="Marcador de contenido 2"/>
          <p:cNvSpPr>
            <a:spLocks noGrp="1"/>
          </p:cNvSpPr>
          <p:nvPr>
            <p:ph sz="quarter" idx="13"/>
          </p:nvPr>
        </p:nvSpPr>
        <p:spPr>
          <a:xfrm>
            <a:off x="179512" y="1484784"/>
            <a:ext cx="7343054" cy="2214035"/>
          </a:xfrm>
          <a:solidFill>
            <a:srgbClr val="FFFF00"/>
          </a:solidFill>
        </p:spPr>
        <p:txBody>
          <a:bodyPr>
            <a:normAutofit lnSpcReduction="10000"/>
          </a:bodyPr>
          <a:lstStyle/>
          <a:p>
            <a:r>
              <a:rPr lang="es-MX" dirty="0" smtClean="0"/>
              <a:t>Existen </a:t>
            </a:r>
            <a:r>
              <a:rPr lang="es-MX" dirty="0"/>
              <a:t>a la vez acuerdos de colaboración en una relación vertical como por ejemplo un centro de un canal de distribución, y por otra parte las alianzas estratégicas horizontales que comprenden asociaciones de investigación y desarrollo entre empresas que son casi iguales.</a:t>
            </a:r>
          </a:p>
          <a:p>
            <a:endParaRPr lang="es-MX" dirty="0"/>
          </a:p>
        </p:txBody>
      </p:sp>
      <p:sp>
        <p:nvSpPr>
          <p:cNvPr id="4" name="Rectángulo 3"/>
          <p:cNvSpPr/>
          <p:nvPr/>
        </p:nvSpPr>
        <p:spPr>
          <a:xfrm>
            <a:off x="3707904" y="4149080"/>
            <a:ext cx="5220072" cy="2308324"/>
          </a:xfrm>
          <a:prstGeom prst="rect">
            <a:avLst/>
          </a:prstGeom>
          <a:solidFill>
            <a:schemeClr val="tx2">
              <a:lumMod val="60000"/>
              <a:lumOff val="40000"/>
            </a:schemeClr>
          </a:solidFill>
        </p:spPr>
        <p:txBody>
          <a:bodyPr wrap="square">
            <a:spAutoFit/>
          </a:bodyPr>
          <a:lstStyle/>
          <a:p>
            <a:pPr algn="ctr"/>
            <a:r>
              <a:rPr lang="es-MX" sz="2400" dirty="0" smtClean="0"/>
              <a:t>Los </a:t>
            </a:r>
            <a:r>
              <a:rPr lang="es-MX" sz="2400" dirty="0"/>
              <a:t>integrantes de una alianza ahorran </a:t>
            </a:r>
            <a:r>
              <a:rPr lang="es-MX" sz="2400" dirty="0" smtClean="0"/>
              <a:t>al no </a:t>
            </a:r>
            <a:r>
              <a:rPr lang="es-MX" sz="2400" dirty="0"/>
              <a:t>tener que efectuar grandes </a:t>
            </a:r>
            <a:r>
              <a:rPr lang="es-MX" sz="2400" dirty="0" smtClean="0"/>
              <a:t>inversiones en </a:t>
            </a:r>
            <a:r>
              <a:rPr lang="es-MX" sz="2400" dirty="0"/>
              <a:t>otra plaza o país para expandir </a:t>
            </a:r>
            <a:r>
              <a:rPr lang="es-MX" sz="2400" dirty="0" smtClean="0"/>
              <a:t>sus operaciones </a:t>
            </a:r>
            <a:r>
              <a:rPr lang="es-MX" sz="2400" dirty="0"/>
              <a:t>al lograr nuevos mercados </a:t>
            </a:r>
            <a:r>
              <a:rPr lang="es-MX" sz="2400" dirty="0" smtClean="0"/>
              <a:t>a merced </a:t>
            </a:r>
            <a:r>
              <a:rPr lang="es-MX" sz="2400" dirty="0"/>
              <a:t>de sus aliados.</a:t>
            </a:r>
          </a:p>
        </p:txBody>
      </p:sp>
    </p:spTree>
    <p:extLst>
      <p:ext uri="{BB962C8B-B14F-4D97-AF65-F5344CB8AC3E}">
        <p14:creationId xmlns:p14="http://schemas.microsoft.com/office/powerpoint/2010/main" val="15857153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3"/>
          </p:nvPr>
        </p:nvSpPr>
        <p:spPr>
          <a:xfrm>
            <a:off x="685330" y="2367093"/>
            <a:ext cx="7772870" cy="3150139"/>
          </a:xfrm>
          <a:solidFill>
            <a:srgbClr val="FFC000"/>
          </a:solidFill>
        </p:spPr>
        <p:txBody>
          <a:bodyPr>
            <a:noAutofit/>
          </a:bodyPr>
          <a:lstStyle/>
          <a:p>
            <a:pPr algn="ctr">
              <a:buFont typeface="Wingdings" panose="05000000000000000000" pitchFamily="2" charset="2"/>
              <a:buChar char="ü"/>
            </a:pPr>
            <a:r>
              <a:rPr lang="es-MX" sz="2400" b="1" dirty="0">
                <a:solidFill>
                  <a:srgbClr val="FF0000"/>
                </a:solidFill>
              </a:rPr>
              <a:t>Las fusiones/adquisiciones y las alianzas</a:t>
            </a:r>
          </a:p>
          <a:p>
            <a:pPr algn="ctr">
              <a:buFont typeface="Wingdings" panose="05000000000000000000" pitchFamily="2" charset="2"/>
              <a:buChar char="ü"/>
            </a:pPr>
            <a:r>
              <a:rPr lang="es-MX" sz="2400" b="1" dirty="0">
                <a:solidFill>
                  <a:srgbClr val="FF0000"/>
                </a:solidFill>
              </a:rPr>
              <a:t>estratégicas son los principales instrumentos</a:t>
            </a:r>
          </a:p>
          <a:p>
            <a:pPr algn="ctr">
              <a:buFont typeface="Wingdings" panose="05000000000000000000" pitchFamily="2" charset="2"/>
              <a:buChar char="ü"/>
            </a:pPr>
            <a:r>
              <a:rPr lang="es-MX" sz="2400" b="1" dirty="0">
                <a:solidFill>
                  <a:srgbClr val="FF0000"/>
                </a:solidFill>
              </a:rPr>
              <a:t>utilizados por las empresas para adaptarse</a:t>
            </a:r>
          </a:p>
          <a:p>
            <a:pPr algn="ctr">
              <a:buFont typeface="Wingdings" panose="05000000000000000000" pitchFamily="2" charset="2"/>
              <a:buChar char="ü"/>
            </a:pPr>
            <a:r>
              <a:rPr lang="es-MX" sz="2400" b="1" dirty="0">
                <a:solidFill>
                  <a:srgbClr val="FF0000"/>
                </a:solidFill>
              </a:rPr>
              <a:t>a la nueva estructura de la competencia</a:t>
            </a:r>
          </a:p>
        </p:txBody>
      </p:sp>
    </p:spTree>
    <p:extLst>
      <p:ext uri="{BB962C8B-B14F-4D97-AF65-F5344CB8AC3E}">
        <p14:creationId xmlns:p14="http://schemas.microsoft.com/office/powerpoint/2010/main" val="31253072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5575" y="-531440"/>
            <a:ext cx="7773338" cy="1596177"/>
          </a:xfrm>
        </p:spPr>
        <p:txBody>
          <a:bodyPr/>
          <a:lstStyle/>
          <a:p>
            <a:endParaRPr lang="es-MX"/>
          </a:p>
        </p:txBody>
      </p:sp>
      <p:graphicFrame>
        <p:nvGraphicFramePr>
          <p:cNvPr id="4" name="Marcador de contenido 3"/>
          <p:cNvGraphicFramePr>
            <a:graphicFrameLocks noGrp="1"/>
          </p:cNvGraphicFramePr>
          <p:nvPr>
            <p:ph sz="quarter" idx="13"/>
            <p:extLst>
              <p:ext uri="{D42A27DB-BD31-4B8C-83A1-F6EECF244321}">
                <p14:modId xmlns:p14="http://schemas.microsoft.com/office/powerpoint/2010/main" val="2184026520"/>
              </p:ext>
            </p:extLst>
          </p:nvPr>
        </p:nvGraphicFramePr>
        <p:xfrm>
          <a:off x="0" y="1196752"/>
          <a:ext cx="9144000" cy="5400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61964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52"/>
            <a:ext cx="8572560" cy="914400"/>
          </a:xfrm>
        </p:spPr>
        <p:txBody>
          <a:bodyPr>
            <a:normAutofit fontScale="90000"/>
          </a:bodyPr>
          <a:lstStyle/>
          <a:p>
            <a:r>
              <a:rPr lang="es-MX" sz="3600" b="1" dirty="0" smtClean="0"/>
              <a:t>alianzas y uso de TICS en el sector asegurador.</a:t>
            </a:r>
            <a:endParaRPr lang="es-MX" sz="3600" dirty="0"/>
          </a:p>
        </p:txBody>
      </p:sp>
      <p:pic>
        <p:nvPicPr>
          <p:cNvPr id="28675" name="Picture 3"/>
          <p:cNvPicPr>
            <a:picLocks noGrp="1" noChangeAspect="1" noChangeArrowheads="1"/>
          </p:cNvPicPr>
          <p:nvPr>
            <p:ph sz="quarter" idx="13"/>
          </p:nvPr>
        </p:nvPicPr>
        <p:blipFill>
          <a:blip r:embed="rId2" cstate="print"/>
          <a:stretch>
            <a:fillRect/>
          </a:stretch>
        </p:blipFill>
        <p:spPr bwMode="auto">
          <a:xfrm>
            <a:off x="467544" y="1196752"/>
            <a:ext cx="8136904" cy="49685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1"/>
          </p:nvPr>
        </p:nvSpPr>
        <p:spPr>
          <a:xfrm>
            <a:off x="107504" y="260648"/>
            <a:ext cx="8856984" cy="6597352"/>
          </a:xfrm>
        </p:spPr>
        <p:txBody>
          <a:bodyPr>
            <a:normAutofit fontScale="62500" lnSpcReduction="20000"/>
          </a:bodyPr>
          <a:lstStyle/>
          <a:p>
            <a:pPr algn="ctr"/>
            <a:r>
              <a:rPr lang="es-MX" sz="3500" b="1" dirty="0" err="1" smtClean="0"/>
              <a:t>Guión</a:t>
            </a:r>
            <a:r>
              <a:rPr lang="es-MX" sz="3500" b="1" dirty="0" smtClean="0"/>
              <a:t> de uso</a:t>
            </a:r>
            <a:endParaRPr lang="es-ES" sz="3500" dirty="0"/>
          </a:p>
          <a:p>
            <a:pPr algn="just"/>
            <a:endParaRPr lang="es-MX" sz="2900" dirty="0" smtClean="0"/>
          </a:p>
          <a:p>
            <a:pPr algn="just"/>
            <a:r>
              <a:rPr lang="es-MX" sz="2900" dirty="0" smtClean="0"/>
              <a:t>Las PRESENTES DIAPOSITIVASCORRESPONDEN A LA UNIDAD DE APRENDIZAJE DE MERCADOTECNIA DE SEGUROS;  SE RELACIONAN CON EL TEMA DE CANALES DE COMERCIALIZACIÓN DE LA UNIDAD a </a:t>
            </a:r>
            <a:r>
              <a:rPr lang="es-MX" sz="2900" dirty="0"/>
              <a:t>la  Unidad </a:t>
            </a:r>
            <a:r>
              <a:rPr lang="es-MX" sz="2900" dirty="0" err="1" smtClean="0"/>
              <a:t>Iv</a:t>
            </a:r>
            <a:r>
              <a:rPr lang="es-MX" sz="2900" dirty="0"/>
              <a:t> </a:t>
            </a:r>
            <a:r>
              <a:rPr lang="es-MX" sz="2900" dirty="0" smtClean="0"/>
              <a:t>POR LO QUE SE LES HA PESTO EL </a:t>
            </a:r>
            <a:r>
              <a:rPr lang="es-MX" sz="2900" dirty="0"/>
              <a:t>NOMBRE DE </a:t>
            </a:r>
            <a:r>
              <a:rPr lang="es-MX" sz="2900" b="1" dirty="0"/>
              <a:t>ESTRATEGIAS DE ALIANZAS APLICADAS EN LA INDUSTRIA ASEGURADORA MEXICANA COMO CANAL DE </a:t>
            </a:r>
            <a:r>
              <a:rPr lang="es-MX" sz="2900" b="1" dirty="0" smtClean="0"/>
              <a:t>DISTRIBUCIÓN, </a:t>
            </a:r>
            <a:r>
              <a:rPr lang="es-MX" sz="2900" dirty="0" smtClean="0"/>
              <a:t>DEBIDO A QUE EL CAMPO DE LOS SEGUROS PERTENNCAECE AL SECTOR SERVICIOS Y SU NATURALEZA SE RELACIONA CON SALUD, BANCA, GOBIERNO,  EDUCACIÓN, PENSIONES Y OTROS SERVICIOS.</a:t>
            </a:r>
            <a:endParaRPr lang="es-MX" sz="2300" dirty="0"/>
          </a:p>
          <a:p>
            <a:pPr algn="just"/>
            <a:endParaRPr lang="es-MX" sz="2100" dirty="0"/>
          </a:p>
          <a:p>
            <a:pPr algn="just"/>
            <a:r>
              <a:rPr lang="es-MX" sz="2900" dirty="0"/>
              <a:t>Las primeras 3 diapositivas contienen las particularidades de identificación y uso de la unidad de aprendizaje y contenido del material. Posteriormente se </a:t>
            </a:r>
            <a:r>
              <a:rPr lang="es-MX" sz="2900" dirty="0" smtClean="0"/>
              <a:t>ABORDA EL CONCEPTO DE LAS ALIANZAS ESTRATÉGICAS, LOS BENEFICIOS QUE TRAE CADA UNA DE ELLAS </a:t>
            </a:r>
            <a:r>
              <a:rPr lang="es-MX" sz="2900" dirty="0"/>
              <a:t>y </a:t>
            </a:r>
            <a:r>
              <a:rPr lang="es-MX" sz="2900" dirty="0" smtClean="0"/>
              <a:t>los motivos por los que se forman, posteriormente se aborda el uso de las alianzas es como canal de distribución de los seguros a través del uso de internet, la banca, hospitales y servicios funerarios entre otros.</a:t>
            </a:r>
          </a:p>
          <a:p>
            <a:pPr algn="just"/>
            <a:r>
              <a:rPr lang="es-MX" sz="2900" dirty="0" smtClean="0"/>
              <a:t>En la diapositiva 37 se anexa el documento revisado para la elaboración del material</a:t>
            </a:r>
            <a:endParaRPr lang="es-MX" sz="2900" dirty="0"/>
          </a:p>
          <a:p>
            <a:pPr algn="just"/>
            <a:endParaRPr lang="es-MX" sz="825" dirty="0" smtClean="0"/>
          </a:p>
          <a:p>
            <a:pPr algn="just"/>
            <a:endParaRPr lang="es-MX" sz="825" dirty="0"/>
          </a:p>
          <a:p>
            <a:r>
              <a:rPr lang="es-MX" sz="1050" b="1" dirty="0"/>
              <a:t> </a:t>
            </a:r>
            <a:endParaRPr lang="es-ES" sz="1050" dirty="0"/>
          </a:p>
          <a:p>
            <a:pPr eaLnBrk="1" hangingPunct="1"/>
            <a:endParaRPr lang="es-MX" dirty="0"/>
          </a:p>
        </p:txBody>
      </p:sp>
    </p:spTree>
    <p:extLst>
      <p:ext uri="{BB962C8B-B14F-4D97-AF65-F5344CB8AC3E}">
        <p14:creationId xmlns:p14="http://schemas.microsoft.com/office/powerpoint/2010/main" val="3666557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85728"/>
            <a:ext cx="8329642" cy="1283612"/>
          </a:xfrm>
        </p:spPr>
        <p:txBody>
          <a:bodyPr>
            <a:normAutofit fontScale="90000"/>
          </a:bodyPr>
          <a:lstStyle/>
          <a:p>
            <a:r>
              <a:rPr lang="es-MX" b="1" dirty="0" smtClean="0"/>
              <a:t>Alianzas comerciales y canales de distribución en el sector asegurador.</a:t>
            </a:r>
            <a:endParaRPr lang="es-MX" dirty="0"/>
          </a:p>
        </p:txBody>
      </p:sp>
      <p:pic>
        <p:nvPicPr>
          <p:cNvPr id="29697" name="Picture 1"/>
          <p:cNvPicPr>
            <a:picLocks noGrp="1" noChangeAspect="1" noChangeArrowheads="1"/>
          </p:cNvPicPr>
          <p:nvPr>
            <p:ph sz="quarter" idx="13"/>
          </p:nvPr>
        </p:nvPicPr>
        <p:blipFill>
          <a:blip r:embed="rId2" cstate="print"/>
          <a:stretch>
            <a:fillRect/>
          </a:stretch>
        </p:blipFill>
        <p:spPr bwMode="auto">
          <a:xfrm>
            <a:off x="642910" y="1569340"/>
            <a:ext cx="8105554" cy="459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Grp="1" noChangeAspect="1" noChangeArrowheads="1"/>
          </p:cNvPicPr>
          <p:nvPr>
            <p:ph sz="quarter" idx="13"/>
          </p:nvPr>
        </p:nvPicPr>
        <p:blipFill>
          <a:blip r:embed="rId2" cstate="print"/>
          <a:srcRect/>
          <a:stretch>
            <a:fillRect/>
          </a:stretch>
        </p:blipFill>
        <p:spPr bwMode="auto">
          <a:xfrm>
            <a:off x="1000100" y="1643050"/>
            <a:ext cx="7345456" cy="4572000"/>
          </a:xfrm>
          <a:prstGeom prst="rect">
            <a:avLst/>
          </a:prstGeom>
          <a:noFill/>
          <a:ln w="9525">
            <a:noFill/>
            <a:miter lim="800000"/>
            <a:headEnd/>
            <a:tailEnd/>
          </a:ln>
          <a:effectLst/>
        </p:spPr>
      </p:pic>
      <p:sp>
        <p:nvSpPr>
          <p:cNvPr id="5" name="4 Rectángulo"/>
          <p:cNvSpPr/>
          <p:nvPr/>
        </p:nvSpPr>
        <p:spPr>
          <a:xfrm>
            <a:off x="642910" y="285728"/>
            <a:ext cx="7929618" cy="1323439"/>
          </a:xfrm>
          <a:prstGeom prst="rect">
            <a:avLst/>
          </a:prstGeom>
        </p:spPr>
        <p:txBody>
          <a:bodyPr wrap="square">
            <a:spAutoFit/>
          </a:bodyPr>
          <a:lstStyle/>
          <a:p>
            <a:pPr algn="ctr"/>
            <a:r>
              <a:rPr lang="es-MX" sz="4000" b="1" spc="-100" dirty="0" smtClean="0">
                <a:solidFill>
                  <a:schemeClr val="tx2">
                    <a:satMod val="200000"/>
                  </a:schemeClr>
                </a:solidFill>
                <a:latin typeface="+mj-lt"/>
                <a:ea typeface="+mj-ea"/>
                <a:cs typeface="+mj-cs"/>
              </a:rPr>
              <a:t>Alianzas estratégicas y uso de TICS en el sector asegurador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259632" y="1772816"/>
            <a:ext cx="6190456" cy="1944216"/>
          </a:xfrm>
          <a:solidFill>
            <a:srgbClr val="FFFF00"/>
          </a:solidFill>
        </p:spPr>
        <p:txBody>
          <a:bodyPr>
            <a:normAutofit/>
          </a:bodyPr>
          <a:lstStyle/>
          <a:p>
            <a:pPr algn="just"/>
            <a:r>
              <a:rPr lang="es-MX" dirty="0" smtClean="0"/>
              <a:t>Las alianzas comerciales con instituciones bancarias para distribución de seguros, se ven influenciadas positivamente por el uso del canal de distribución de seguros por internet, </a:t>
            </a: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3"/>
          </p:nvPr>
        </p:nvSpPr>
        <p:spPr>
          <a:xfrm>
            <a:off x="1403648" y="2348881"/>
            <a:ext cx="5902424" cy="1800200"/>
          </a:xfrm>
          <a:solidFill>
            <a:srgbClr val="CCFFCC"/>
          </a:solidFill>
        </p:spPr>
        <p:txBody>
          <a:bodyPr/>
          <a:lstStyle/>
          <a:p>
            <a:pPr algn="just"/>
            <a:r>
              <a:rPr lang="es-MX" dirty="0"/>
              <a:t>las alianzas de las aseguradoras con el sector inmobiliario para distribución de seguros, se benefician de manera importante con las alianzas bancarias. </a:t>
            </a:r>
          </a:p>
          <a:p>
            <a:pPr marL="0" indent="0">
              <a:buNone/>
            </a:pPr>
            <a:endParaRPr lang="es-MX" dirty="0"/>
          </a:p>
        </p:txBody>
      </p:sp>
    </p:spTree>
    <p:extLst>
      <p:ext uri="{BB962C8B-B14F-4D97-AF65-F5344CB8AC3E}">
        <p14:creationId xmlns:p14="http://schemas.microsoft.com/office/powerpoint/2010/main" val="2533635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sz="quarter" idx="13"/>
          </p:nvPr>
        </p:nvSpPr>
        <p:spPr>
          <a:xfrm>
            <a:off x="1187624" y="2636912"/>
            <a:ext cx="5470376" cy="2088232"/>
          </a:xfrm>
          <a:solidFill>
            <a:srgbClr val="FFEFBD"/>
          </a:solidFill>
        </p:spPr>
        <p:txBody>
          <a:bodyPr/>
          <a:lstStyle/>
          <a:p>
            <a:r>
              <a:rPr lang="es-MX" dirty="0"/>
              <a:t>las alianzas con el sector salud para distribución de seguros, se favorecen con el uso del canal de distribución bancario y el canal de distribución por internet.</a:t>
            </a:r>
          </a:p>
          <a:p>
            <a:endParaRPr lang="es-MX" dirty="0"/>
          </a:p>
        </p:txBody>
      </p:sp>
    </p:spTree>
    <p:extLst>
      <p:ext uri="{BB962C8B-B14F-4D97-AF65-F5344CB8AC3E}">
        <p14:creationId xmlns:p14="http://schemas.microsoft.com/office/powerpoint/2010/main" val="20787300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quarter" idx="13"/>
            <p:extLst>
              <p:ext uri="{D42A27DB-BD31-4B8C-83A1-F6EECF244321}">
                <p14:modId xmlns:p14="http://schemas.microsoft.com/office/powerpoint/2010/main" val="2213558369"/>
              </p:ext>
            </p:extLst>
          </p:nvPr>
        </p:nvGraphicFramePr>
        <p:xfrm>
          <a:off x="395536" y="836712"/>
          <a:ext cx="8291264" cy="5518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331640" y="1484785"/>
            <a:ext cx="6694982" cy="2592288"/>
          </a:xfrm>
          <a:solidFill>
            <a:srgbClr val="FFFF00"/>
          </a:solidFill>
        </p:spPr>
        <p:txBody>
          <a:bodyPr/>
          <a:lstStyle/>
          <a:p>
            <a:pPr algn="just"/>
            <a:r>
              <a:rPr lang="es-MX" dirty="0" smtClean="0"/>
              <a:t>El sector funerario para distribución de seguros, presenta una correlación con el canal de tiendas de autoservicio. Las alianzas para mayor eficiencia por economías de escala, muestran una correlación importante con el intercambio electrónico de datos.</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sz="quarter" idx="13"/>
            <p:extLst>
              <p:ext uri="{D42A27DB-BD31-4B8C-83A1-F6EECF244321}">
                <p14:modId xmlns:p14="http://schemas.microsoft.com/office/powerpoint/2010/main" val="978387223"/>
              </p:ext>
            </p:extLst>
          </p:nvPr>
        </p:nvGraphicFramePr>
        <p:xfrm>
          <a:off x="611560" y="620688"/>
          <a:ext cx="820891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755576" y="2276872"/>
            <a:ext cx="7772870" cy="1800200"/>
          </a:xfrm>
        </p:spPr>
        <p:txBody>
          <a:bodyPr>
            <a:normAutofit/>
          </a:bodyPr>
          <a:lstStyle/>
          <a:p>
            <a:pPr marL="0" indent="0">
              <a:buNone/>
            </a:pPr>
            <a:r>
              <a:rPr lang="es-MX" sz="1600" dirty="0" smtClean="0"/>
              <a:t>José </a:t>
            </a:r>
            <a:r>
              <a:rPr lang="es-MX" sz="1600" dirty="0"/>
              <a:t>Bernardo Medina- Castillo; Deyanira Bernal –Domínguez y Rubén Miranda- </a:t>
            </a:r>
            <a:r>
              <a:rPr lang="es-MX" sz="1600" dirty="0" smtClean="0"/>
              <a:t>López, ESTUDIO </a:t>
            </a:r>
            <a:r>
              <a:rPr lang="es-MX" sz="1600" dirty="0"/>
              <a:t>EMPÍRICO DE ESTRATEGIAS DE ALIANZAS APLICADAS EN </a:t>
            </a:r>
            <a:r>
              <a:rPr lang="es-MX" sz="1600" dirty="0" smtClean="0"/>
              <a:t>LA INDUSTRIA </a:t>
            </a:r>
            <a:r>
              <a:rPr lang="es-MX" sz="1600" dirty="0"/>
              <a:t>ASEGURADORA </a:t>
            </a:r>
            <a:r>
              <a:rPr lang="es-MX" sz="1600" dirty="0" smtClean="0"/>
              <a:t>MEXICANA, Ra </a:t>
            </a:r>
            <a:r>
              <a:rPr lang="es-MX" sz="1600" dirty="0" err="1"/>
              <a:t>Ximhai</a:t>
            </a:r>
            <a:r>
              <a:rPr lang="es-MX" sz="1600" dirty="0"/>
              <a:t> Vol. 8, Núm. 2 / Mayo - Agosto </a:t>
            </a:r>
          </a:p>
        </p:txBody>
      </p:sp>
      <p:sp>
        <p:nvSpPr>
          <p:cNvPr id="2" name="Rectángulo 1"/>
          <p:cNvSpPr/>
          <p:nvPr/>
        </p:nvSpPr>
        <p:spPr>
          <a:xfrm>
            <a:off x="1078522" y="1909247"/>
            <a:ext cx="6229782" cy="369332"/>
          </a:xfrm>
          <a:prstGeom prst="rect">
            <a:avLst/>
          </a:prstGeom>
        </p:spPr>
        <p:txBody>
          <a:bodyPr wrap="square">
            <a:spAutoFit/>
          </a:bodyPr>
          <a:lstStyle/>
          <a:p>
            <a:pPr algn="ctr"/>
            <a:r>
              <a:rPr lang="es-MX" dirty="0"/>
              <a:t>Fuente revisada</a:t>
            </a:r>
          </a:p>
        </p:txBody>
      </p:sp>
    </p:spTree>
    <p:extLst>
      <p:ext uri="{BB962C8B-B14F-4D97-AF65-F5344CB8AC3E}">
        <p14:creationId xmlns:p14="http://schemas.microsoft.com/office/powerpoint/2010/main" val="2728285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5250" name="Picture 2"/>
          <p:cNvPicPr>
            <a:picLocks noGrp="1" noChangeAspect="1" noChangeArrowheads="1"/>
          </p:cNvPicPr>
          <p:nvPr>
            <p:ph idx="4294967295"/>
          </p:nvPr>
        </p:nvPicPr>
        <p:blipFill>
          <a:blip r:embed="rId2" cstate="print"/>
          <a:srcRect/>
          <a:stretch>
            <a:fillRect/>
          </a:stretch>
        </p:blipFill>
        <p:spPr bwMode="auto">
          <a:xfrm>
            <a:off x="1331640" y="998730"/>
            <a:ext cx="6210690" cy="5002020"/>
          </a:xfrm>
          <a:prstGeom prst="rect">
            <a:avLst/>
          </a:prstGeom>
          <a:noFill/>
          <a:ln w="9525">
            <a:noFill/>
            <a:miter lim="800000"/>
            <a:headEnd/>
            <a:tailEnd/>
          </a:ln>
          <a:effectLst/>
        </p:spPr>
      </p:pic>
    </p:spTree>
    <p:extLst>
      <p:ext uri="{BB962C8B-B14F-4D97-AF65-F5344CB8AC3E}">
        <p14:creationId xmlns:p14="http://schemas.microsoft.com/office/powerpoint/2010/main" val="2571761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340768"/>
            <a:ext cx="8715404" cy="3321552"/>
          </a:xfrm>
        </p:spPr>
        <p:txBody>
          <a:bodyPr>
            <a:normAutofit fontScale="90000"/>
          </a:bodyPr>
          <a:lstStyle/>
          <a:p>
            <a:pPr algn="ctr"/>
            <a:r>
              <a:rPr lang="es-MX" dirty="0" smtClean="0"/>
              <a:t>ESTRATEGIAS DE ALIANZAS APLICADAS EN LA</a:t>
            </a:r>
            <a:br>
              <a:rPr lang="es-MX" dirty="0" smtClean="0"/>
            </a:br>
            <a:r>
              <a:rPr lang="es-MX" dirty="0" smtClean="0"/>
              <a:t>INDUSTRIA ASEGURADORA MEXICANA COMO CANAL DE DISTRIBUCIÓN </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Objetivo en las aseguradoras mexicanas: </a:t>
            </a:r>
            <a:endParaRPr lang="es-MX" dirty="0"/>
          </a:p>
        </p:txBody>
      </p:sp>
      <p:sp>
        <p:nvSpPr>
          <p:cNvPr id="3" name="2 Marcador de contenido"/>
          <p:cNvSpPr>
            <a:spLocks noGrp="1"/>
          </p:cNvSpPr>
          <p:nvPr>
            <p:ph sz="quarter" idx="13"/>
          </p:nvPr>
        </p:nvSpPr>
        <p:spPr>
          <a:xfrm>
            <a:off x="914400" y="1783560"/>
            <a:ext cx="7772400" cy="2574134"/>
          </a:xfrm>
        </p:spPr>
        <p:txBody>
          <a:bodyPr>
            <a:normAutofit/>
          </a:bodyPr>
          <a:lstStyle/>
          <a:p>
            <a:pPr marL="0" indent="0">
              <a:buNone/>
            </a:pPr>
            <a:r>
              <a:rPr lang="es-MX" dirty="0" smtClean="0"/>
              <a:t>efectos </a:t>
            </a:r>
            <a:r>
              <a:rPr lang="es-MX" u="sng" dirty="0" smtClean="0"/>
              <a:t>de sinergia de</a:t>
            </a:r>
            <a:r>
              <a:rPr lang="es-MX" dirty="0" smtClean="0"/>
              <a:t> las estrategias de </a:t>
            </a:r>
            <a:r>
              <a:rPr lang="es-MX" u="sng" dirty="0" smtClean="0"/>
              <a:t>alianzas </a:t>
            </a:r>
            <a:r>
              <a:rPr lang="es-MX" dirty="0" smtClean="0"/>
              <a:t>en las empresas del sector asegurador mexicano mediante el uso de </a:t>
            </a:r>
            <a:r>
              <a:rPr lang="es-MX" u="sng" dirty="0" smtClean="0"/>
              <a:t>Tecnologías de la Información y Comunicaciones </a:t>
            </a:r>
            <a:r>
              <a:rPr lang="es-MX" dirty="0" smtClean="0"/>
              <a:t>(TIC’S).</a:t>
            </a:r>
            <a:endParaRPr lang="es-MX" dirty="0"/>
          </a:p>
        </p:txBody>
      </p:sp>
      <p:sp>
        <p:nvSpPr>
          <p:cNvPr id="15362" name="AutoShape 2" descr="data:image/jpeg;base64,/9j/4AAQSkZJRgABAQAAAQABAAD/2wCEAAkGBhQQERUREhQVFBUVFxgVFRQXGBUcGBUYGxcXFxgUGRgXHCYeFxokGRgXHzAhIycpLCwsFSAzNTArNSYsLCkBCQoKDgwOGg8PGiokHiUsLiwpLC0vNSwqLzUvLCwqLC8tLDIsKiwsLS8sKi0qLDUxKiwuLC0sLCwsLCwpLywsLP/AABEIAOEA4QMBIgACEQEDEQH/xAAcAAEAAgIDAQAAAAAAAAAAAAAABQYEBwIDCAH/xABHEAACAQMCAwYDBAYGCQQDAAABAgMABBESIQUGMQcTIkFRYTJxkRRSgaEjNEJysbIVc4KSwdEIM0NiosLh8PElk7PSFhck/8QAGwEBAAIDAQEAAAAAAAAAAAAAAAUGAgMEAQf/xAA0EQABAwIEAwYFAwUBAAAAAAABAAIDBBEFEiExQVFhE3GBscHwBiKRodEUI0IVMlLh8TP/2gAMAwEAAhEDEQA/AN40pSiJSlKIlKUoiUpSiJSlKIlKUoiUpSiJSlKIlKUoiUpSiJSlKIlKUoiUpSiJSlKIlKUoiUpSiJSlKIlKUoiUpSiJSlQ/HuaYbPAclnIyI1+LHqfJR8/wzWccbpHZWC5WuSRkbczzYKYpVBPaic/q4x/Wb/y1YOA84w3Z0DKSfcbG/wC6Rs38duldMtDURNzObp9fJcsWIU0rsrH6/TzU9SuIcEkZ3HUelcq413JSlcXkC9SBkgDPmT0Hzoi5Uqp829oEdk3dIO9mxkrnCp6aj6+eB+W2aYe1i7znTDj00Nj66s1yyVcUZyk6rilroYnZSdei2/Sqfyn2iR3jCKRe6lPwjOVf2B8j7H6mrhW6ORsgzNK6YpWStzMNwlKUrYtiUpSiJSlKIlKUoiUpSiJSlKIlKUoiUpSiJSlKIum8uRFG8h6IpY/IDNaSvbxppGlc5Zzkn/D5Dp+Fbi4uyyA22cNNFLp/AAH+cfQ1pmSMqSpGCCQR6EbEVZMFaAHE76fTX1VYx1ziWDhr9dPRca5RyFSGUkEHII6gjcEVxpVgVbGivfGeKPJZQX8bFJVOhyPPqCCOhGoAgH7xqR5Z57S4IinxHIdgf2XP/K3t/wCKrPEJe64ZBCfildpcf7gJwfxypqs1Cx0Ec8TmkbOdlPS/3CnJMQlgla5p3a3MOtvsVtHm3nuKxGhcSTfcB2X3c+Xy6n261WOUuMyztdcQuGMhtoiY06IpIYnSvkcLpz1w2+apHEISSX3OTls9cnzqzdnjiVbuzzhp4To9NQDD/mB/smqNVsngq+xl4bcjyPviuuKudUzA7DWw620v4qoTztIzO5LMxLMT1JO5P1rrrk6FSQQQQcEHqCNiCPI1xqBPVRZ31XJHKkEEgg5BGxBHQg+Rr0By7xI3FrDMeroC373RvzBrz7W8eW5RaxWlm+0jxM2PQrhmB/vH+6ak8OdZzuSl8KcQ519tPPRWKlKVNKwpSlKIlKUoiUpSiJSlKIlKUoiUpSiJSlQXMHPFnYHFzOiN17sZZ8HodCAkD3O1ZsjdIcrASemq8Jsp2lUZO1mwuAY4LtIZD8LzxSaB88lB9WFUXtC45xuxYM9wDA/wSwIgQ+YBOCytj1JB8icGu+DDZZX9m6zDwDri/dpqsS8BW3nnizxX0bIcGJFIHlklic+xXANLvh8PFP01uyxXBH6SFzjUfNgf8R12zg1r/g/EpbmFZZnaSRtWp2OScMQPyArNBxv0x5+lWNtEY2tDXWc0WuOPO44hUyeq/fka8XaTt3aXB4FTMnJ12px3DH3BUj6g4qb4B2eOzB7nCqN+7BBZvYkbKPlk/KoXkbtlgU/ZrrUg1EJcM5dWyxxrBGYxjG4yOucda26jggEEEHcEdCPUVF19ZWQHs3gN5Ece7U/kKZpsJp9Hm56H10UHxrk6C5OttasAFBVtgB0Gk5AHyrUP2lCxCnIydJIxqGdjjyyPKt58SJEMhHUI+PnpOK8+cPtTLLHEpwXdUB9CzAA/nUD/AFioo3sA+ZvEH0PBaMWp2FzcosTf0UkwyMVsTlHkGCMQ3QeR30q6nIUAkbjSvzIIJNU3mHhYtriSEElVIKk9SpAI/jj8K2byUT9hhz6N/O2KnMZiimjjntrw8Rf0XPhEQFQ+OQajzBsoLnLs6F0xntyqSn41b4XP3sj4W/I+3WqO3Z7fA47g/PXHj66q3hXTd2yyo0b7q6lW8tiMHcdPnVTloo5Dm2KnJsPildm1B6eytU8O4Hb8NYT30iPKu8dtGQx1eRfyG/rtt1PSsXhnM8lzxWC4k2zII1UdEVsoFHr8RyfMk1HXfJ86zSRohZUYqHyoDDybc77Y6VlcK5VuI54ZGVdKSIzeIbAMCT9Kg3VkbHBlw0A7X81Dh0gcGtbYA+7lbtpWLFxKNujj8dv41lA1ZY5WSC7HAjobqzgg7JSlK2L1KUpREpSlESlKURKUpREpSlEVT7TObzw2xaVP9a5EUWegYgnWf3VBPzx615hublpXaSRmd2OWZiSSfUk9a3f/AKQ8DG3tXHwiV1P7zICv5K1aMq94BCxtN2g3JN/DguWU62StkdlfMveluEXeZLa5UpGGOe6fBI0k7qDjYDowUjGTnW9S3KCMb+0C9ftEOP8A3FOalayJssLg7lcHkRsVg02Kt3CLJrZprR/jt5WQ+4zlXx5A7mpE8PkuAYYsd5ICiZOBkjAyfKtrcy8pRzxSNEirMzCTWAMuyrpCsfMaRj22rV0UjRSBh4XRgcEdGU53HzFQtLW/qmFzdHDz5911WcRp/wBPUh5Hyk3/ACFQ+Y+Rbzh+9xCyodhIuGT5alyFPscGtg9iPP7CQcNnbKNn7Ox6qw3MWfukZI9CMeYxtnhvEIeIW5yFdXGmWJsHGRurA9R/GvPPP/Kr8G4gphJEZYTWzncjSQdJz1Kt+RU+dYRVQxJjqSobZ/DvHr5hWlpFg9huCvTTLkYPn1rRENr9j4iiPsIbhMk/dDghvxXB/Gt38LvxcQRTr8MsaSL8mUMOvsaq3PHIZvXSaEqsmyvqzhl8m28x+Y+VUCtgc4AgagrTXQOlaHM1IKrHOk3e30gXfBWMAeZAAI+eokVs/hNl3EEcX3EVT7kDc/XNVzgfIvcXLTyP3gUkxA51ZP7Tk9WH5nerdU/XVLHsZFGbho+9lpoKZ7HyTSCxcdul1wmlCKWY4A61Wr/irSnA8K+nr86y+YLrcRjoNz8/L/v3rDeKK3hNxctpQDIXzb0HqSfQV8+xKeorJzSU+jW/3HYeJ5D7romeXEtGw3WHStdX/NUzyvIjtGpJKoD4VHkMHY7dfetkcvcFuJLVZJyBI24XTg6fLV6MevQdRUGcHnN+zs63JR8L+2cWsGy52dm0raV/E+QFSscsVvtqZj5gHb6dK6ZiYIQo2d8lvUD0/h+dRVbO1GG2DWgy2uSf431AA587rqv2Ww1Vki49Gxwcr8x/lmpBWyMiqXUpwO9Kt3ZPhbp7H/rUvhuPvllEU4GugI9VviqCTZysNKUq3rtSlKURKUpREpSlESlY9/xCOBDLNIkSL1d2CqPxO1RXA+ebK+keG2uEldFDMoz8OcZBIAYZwDjOMj1FEUN2s8SsUsWhvpNHfZEIVS0mtdw6qPJTjJJAw2M+IV5ntVMpIjBYgFiACTgdTj0rffbf2eXPElgntAJHhDK0WoAsGKnUpYgZGNwTuMelaw5M5Iuba6E1yhhEQbZiMklSuMA7AZzk1KUGJzUfyt1aeB9Fg5gcqmBW5uxzs0ljlHELtDHpB7iNtmJIx3rD9kAEgA7knO2Bnuh7TOFWSAwWqS3IGkvHDGmpveXGSCR1AOetSnLXbGrwyPepok7w93FEpP6LSunJY41atWScfIVYKyqraiAtiiLQdDffXkPMrGGAvdZov3LZ1VrmXkqO7PeIe7l82/Zf94evuPz2qEHbRaZwY5xnzIj/AIa6sfBedrS7OmKYaj0Rsqx+Qb4vwzVbFPV0p7QNItx/K3VFCZGFsrNPf0VBbg97YvrVXUj9uPxKR74yMezCp6Ph0XH7cxXsZDwt4ZI8qRqGMqTkZ23ByOhx0q+VF8R5qs7ZtE91BE33XlRW+hOa2S4i6QB2UB42cND78VF02H/p33Y85f8AE+/RZnDeHrbwxwR50RIsa53OlVCjJ8zgVk1icO4tDcrrgljlX70bqw+qmsuowkk3Kk0pXF5AMZIGdhk9T6VyrxFU+blkt0e4jXvG1KFTSzdcDLAeQx/CtfS8L4jxKQM8cr+hcaEUH01YAHyrdtY0/EYoyFeRFY9AzKCfwJqNGGxBzi0kZjc9SuCaiErtXEDkqhyp2aJbMs1wRLIN1UfAh9d/jI9Tge2cGrxXEyAb5G/TfrXLNd0cbYhZoXVFCyJuVgsqX2jc0W/D1jkuHxq1BEAyzEYJwPQZG523HrVc5Z59teIErExVwMmOQANjpkYJDfgfOvnbj2fXHEBDc2uHaFWR4iwUkMwIZSxC5znOT6Vrnkbki6guhLPGYtAYBDjUxIK40jy3J39qhqvBaeqe6Qkhxt4aW28Fg+BriTxW6a7+HrmVMfeH5b1j2du5VRglsDOx61NWMUdv45pI0Y7AMyjH1PWqnQYdLNUgNHytOruGh4d/BcUcZc7RTlK4rKCNQII9QRj61yr6SpVKUpREpSlESvhON6+0oi8g8988TcVuWlkZu6DEQxfsxpnbw5xrI6t5n2AAk+Q+ULt5IrqHSAW2U6tUi5wwwoOxGcfLPvTtV7O34VclkBNrMSYX8l8zC3oy+Weo+RxK9jvP5tbhLeUao2yqHzXO5X8SNvfbz2Ipjts4xdQ/YmEk8EhSVH0u6atBjKt4TucNVE5TD8QvVW6klmGhi2uRySADpGSc4BOa2F/pJTK/9HupyGWcg+o/QVQuy79dP9U/8VrJj3MOZpsUUfzfZi3umSIlV8hk7dQRmo7h/F3gD6AuXABZhkr7rnbPzBqa7QYWW58SlSdRGQRkFjgjPlWR2XW6veMWUHTEzLkZw2uMZHvgn6121j3tqCQ4301vzAW6Qdm+zPeiqc+rUdedXnqzn8c1aez9+9mNs+SrIxU+aMu+R7Yzt8qweceLvczkvjwllUADYA9M9T67+tZfZp+vr+4/8tYSNmo5rZrOFtQeYB/6tUcjgczSrTzR2n39rC3D+8YMcfpjkSrGc4VW64YYIbrg7HcYovCeVrm8VpIk1AE5ZmA1N1IBPU7/AJ1y51djf3GvVnXgas50gAJjP7OgLjyxjG1SXK/aDd2apHbxxP3eorqRmOSSckBt8E7belaqiTtZC+wF+WyykfndmtZQ3DuKXPDbjXE0kE0Z0sNwdjujqeo9jW8OI89ycT4BPLG7wXEaCQtGzKTode8GVII2z+DA48q01xtb3iFzJdSwSNJKQWKxMF2UKNgMDYCrby9wya24VdrKhRmWVgpxnSYgCcDp0P0rQsFQU43N3yXDSO8kbq6s7MxDKQw3Y+oFZfHecLu+Ytc3Ekmf2SxCD5IPCPpUNW9eWOxi0uU8QPhC6mLPliR6AgCiLF5/7Urm2txaRSkSyqCZQFDRx4IIQqBhmP7XUBTjBORppEeZ8ANJI5J2yzMepPqT1NXbtn4QbXiXdk6gYY2U4xt4h6nzBr72SNH30qsQJGVAhPXTk68f8J/CvCbIq1xLil2kC2NwZBEjiVIpAfAcMuU1bhSCdhtkfOs/kTjE6X0CrNIBrGV1tpIwTgrnBFbG7c7q3+w28Sxqkwm1LjGru9DhyT1wW7v5kD0rWHIv6/B+8f5GrRHJFVRZm/M08x6FeNcHC4V77YuMzr9kkSeRDJHIHCOyg6ZBgkKcZ3/Kobsx5luzfqTcTOER20vI7L007qxwfirL7Yx4bL5TfzR1Cdlv6639S/8AMlaaFjWxWaLWLgO4PdYdyB2bVbH7T+1e4tYo7aBwk0iB5JAviRDsNPkGYg7+QHqQRo55JJnJJeSRzkk5ZmPqT1Jqydp5P9JzAnOkRAew7mM4+pNW7sU4THMD0DvLoZvMIEVsD0ydXzwPSttKD2TSTcnX66/bZeNBAsVruDj11bwy2iySJFLgSwnIBwQ3Q/CTgZxjI2O1TnZ3zHdR3sEcdxMqaiTH3j92wCkkFM6SNvStn9v3LtrFYRTKipMJljRgPE6lXJRm6kDGrfoR71qPs9A/pCHP+/j5923+Ga6VkvWHAr1poEkfAZs9MgbMQOp9qkKjuXRi1i/cFSNESlKURKx+IXDRxPIiGVlVmWMEAuQCQgJ2BPT8ayKUReXu0ftek4vEtuIFhiV+8+LW7EAqu+AFGGOwH41XOSOEvPeRFQdMbrI7eShTqAJ9yMf+K33zL2G2d3cPdLrR5G1NHqAiJPxN4V1Ak77Hrn1qb4B2dQWqhcLpG4jUYXPq3m340Raf7a8iDhyk74uWA8wrPHg/I4NVnsvP/wDaf6p/4rVt7R0S64jKZV1LE3dquSMIuBpGOgOCfxrB4UbW1fvYbcq+Cue8Y7HqN/lUy7BarK1zBcEA77adbLuNDLYFovdQvahxyW5njWUg9yrRoQMHSHOAcda+dlX63J/UN/8AJFWZfWkU8veSpq8ROnUw2JzpyP41dOzXlK2nllMKGB1QAksz6lZtxgkAbqtZ4jhc0JMoaMmm3DYbd/K69qqR7LvA0UL27crWtkLN7eLu2n75pCGcg6RFjZiQN3PTFVDs0/X1/cf+WvTHNHIdpxJY1u4zJ3IYRkO66dQXV8DDPwL19K1Vxblvh/CJx3GZJwCGALYQHqGJYjVjyx9Kg5p/5yO8TqtFNSy1L+zhbcqF7ZeSnj7niUakxSxRLORv3cioqKzeisoUZ6ZU53YZqPKXPUvDzp0JNFnUYnzjJGNmG48j5jathf0vfcRP2aIyOmNPcpgKExjDkYBXHm21ZidjNioSG6uFiu5G8Mcb5GDgKpU+ZIO+wycDNaYJTO4hjSVI1uEPo2Ave0uP8Rqff25XVJ5g7YLi4XRBDBar5lF1SH21vnA6dADt1rZlrzkOIcCu3aNI3NpL8C6QSqFXx7Fhkexx5Usv9H63jYEsHx98sR/dGAfkau9ryLbrE8Mg7xZEMTD4QEYaSqhfh22znNblDLx/Xrbs8P6J/wCx/Kar932A8PZiY1ZF+7qlbH4l81duXuAfZFYa9WrT5YxgEepz1oiqna/2bNxaBJINIuYc6A2wkQ9YyfI53BO2cjbOR5wv+AXVrJ3csE0UgOwKMDkHqpxuM9CNq9EduHHprawJt3kjJkRGePIZdw4Otd1Hhx1GdWPOtT2vblxBUCSi3uQOhmiyfqhX61pimbLmycCR4jf8LIttZVDiPCrkR/aZ1cBmCBpCdTHBPRt8AL1PtWXyKP8A1CD94/yNXTzHzVPfvrmKgD4Y0UKi/IDqfckmrT2YcsuZftTKQMaYQRu7NtqX2wSPfV7VuAtosVIdtNvpjsGz8aznHph0FV7su/XW/qn/AJkr0Lx3s6tL2CFbtCzQIVRg7rpLY1HCsA3iA61WuE9k9tav3kJKtgrk6zscZ2LY8hUbPXUlBZkrst7m2p3NztfifwsmRkj5QqP23cmuhh4jGNUckaJNj/ZuAAjN7MuFz0yn+8K1xwTmCeyk722kMb7bjBBxuMqwIP4ivWJs1MfdOA6FdDKwBDDGCCDsQR5VSOIdiNhM+pA8OTuqsxTJOehOV/A49qhMP+IqdzhA8ZRezTuOl+I97La+E7rR3MvNl3xJhLdytLo8K7KqJnfAVAFBOOuMnSOuK7uQmxxCD5sPrGwr0Da9jFp3QglUGIMH0JqUlgCNTPnUTg1j2XYbaQTCaIlSpJTOs6c5Hm+DsfSratCu/LbZtYv3cfQkf4VJ1icLsO4iWLOrTnfGM5JPT8ay6IlKUoiUpSiJSlKItJdqXAmgvGmwe7n8QbyDYwy/PbP9r2qmV6V4pwqK5jaKZA6N1B/Ig9QfcVrviHYuC2YLjSv3ZFyR/aUjP0q5YbjUQiEc5sRpfgVN0tewMDZNLLV1bQ7LLX7La3N/LshXw+6x6ixHrlsAe6msjhHY7HG2u5m7xRvoUaVP7zZzj5YqL7R+conjFhaFe7XHeMmNGF+GJMbEAgEkeg963VNY3ECKWnuQSMzuAG/1WyWYVP7UeoO56Kf5j7S4fsXeWrgyyeBVONcRI3Zl9ugO4Jx1FansLJ7mZIl3eVwMn1J3Yn6k1iA1kWHEZIJFlibS650tgHGQQeo9Caha74UklkzQyDLyPDxF7/QKew6WKghe1jfmN9fK/QLd7Pa8Es8bDbYbd5M+Pz/gBWueTlk4jxZZ5NyGM7+gC/AB8joA9hVZmuJruUFmeaVzgZJZjvso9t+grdnIHKP2CDx4M0mGkP3fSMH28/cn2rtfTxYRSuF7yOFh0HTp5myrs37DHPe7M93FWmoi65jRJxDjO+GbyU+Qx5+/zrO4jdd1E7/dBI+fl+eKp/LcXeXILb41Ofc+v1Oa+fV1W+OWOGPdxF+6/quOlp2vY+R+wH3Wdyfz/HxB5I9BjdfEoJB1pnGr2I2yPcbmrXWgZbk8O4o7oMCGdvCMbx6j4fxQ4rfqtkZFdlNKXgh24XdjVBHSvZJD/Y8XHTn5gqO4hH4umxFVji3ZpYXKs620Ky/EcKAGPU9OmfUVdLmHUMeflUWcqfQiqjWyy4TWvlAJjk3tprxseY1I5gqMZZ4HMLWNvyhaRnKwRgjoSoJB/tDatk8u8Ot1jWaNfFjBLHJU9CB5D8Kqt9/rX/eb+JqR5dn3ZPIjUPmNj/EfSsIsdnhDnv8AnFtAdPfVS1TRRmLOwWO6tt8+UBHmRUfWZbnWhQ9R0rEdCDg1F44XVJjrBq1zQO4jcKMi0u1fKUrutoNR9h1/yqEp6d9RIIoxclbCQBcqSTpXKlK+0gWFlHJSlK9RKUpREpSlESlKURKUpRFDcwcqxXqlZGlGfuSOB/cJKH8RVEv+xZtzBcA+iyKR9WUn+WtqUrvp8RqacWjdpy3C6IqmWLRpXm3jPCHtJ3t5CpdCASpJXcBhgkA9CPKsKr9z7y69xxcRRDLToj+ygAoWPsAhNdt7xe04OTBaxLPcrtJcSDIVvNRj09BjHmSc1qk+JMQOYZmtANr219Ve4WwOiiytL5HNByg2A5kngL/6Vx5B5etYreO4hRtbru8g/SA9GXcDSMjyG+x3q11ow9qN/r1d6uPud2mn+Gfzq58ndqK3LrBcqscjHCOvwOfJSDupPluQfbao7+oCd95HEuPEqv1+BVkYdMQCN9DcgeIF7dFauaf1Z/mv8wqrcBvlhmDscLggn0BHX6gVJ81862cSyW8khMmMFFRiQeoySAPQ9elVsHO9VjGJDFVMmZwHkT+V7Q07/wBOWyNIDtri1xYbLXvGuIfaLiWbfEkjOAeoBJIG3oMCvQnAiTbQFvi7qPPz0DP51qLiPKqSvrU6MkawBkEZ3IHkfyrbnDuLRS+GNtwPhwQQBt5/hUjhlXFK4/NqeB3/ANrt+IZmSwxNiBs29+mgAWfWBxmZY42kbqB4fc+Q+tR3E+bFjJWMayOrZ8I+XrUW3NbttJHG6+hB/wASaV1fRvY6B5BvptcD30VfgoZjZ9tO+xUITnc1I8vqTMAN9jWZ9ghulJg/RyAZMROx+R/79wK+8owHv2yMaUIPscgY/j9KrLcOL5Wxk3a7Yj7+I6qYlqGmF/AgagqeS2fOQMfSsxYiw8YBrvpVposFhpAQ1ziDuDYg+FlWnSFy6BZp6fxruC4r7SpOGmhh/wDJgb3ABYFxO6UpSt68SlKURKUpREpSlESlKURKUpREpSlEUFzMogjlvlA72O3kRT8yCP8AiA/OvPzMSSSck7knqT6mvR3H+HfabaaEHBkRlB9CRt+eK85zQlGKMMMpKsD1BBwQfxqKrgQRyV/+FHtdHICfmBH04fe64V9VsbjYjoa+V2W1u0jrGgLMxCqo6kk4AqOCuJIAuVb+fYu+gsr7HimiCSn1dAMH5nxf3RWPyvxsECBzgjZD6j7vz9Kn+eOFyGKy4ZAhlljTU+kdNguo+SgnWd/QVN8l9miWuJrjTJMN1Xqkfyz8Te/l5etdFRRGqcWd2vI2VONfTRYeBKdbuyAb2zHL3C32UVU5Z/obJ5Bs0jaAfQdP/tWbxnlXOXhwD1KeX9n0+VdMEBksniwRJE2dJ69dXT5E/SoeGhlppXtcNcrsp5m3Dra6hJKmOZjSDpmFx+fGyrlKUqCUouy2uTG6uvVTkf5fTar9ZWih3mX/AGoU/Qf9a1/FEXYKoyScAe5rZMEelVX0AH0GKtPw+C7PfYEEd9iPJQmKkDLbc792h812UpSrUoJKUpREpSlESlKURKUpREpSlESlR3H+OpZQ9/KGKh40woBOZJFjU7kbZYE+1R3FOere2F0ZBJi0aBZdKg/68qEKjOWA1Anz2OAaIrFSqXxTn5Wtblo+9tpbaSBHWWEM6iaRFR+77wAq4J31AjfbIxX3i3PKpdqoMy28Evc3UyxI0XfOFEcLyM2pFBcFiqHdkGoDOSK50qqXPaNBHO8DRXGI51t5ZhGO5jdwndln1dGLgbAkEbgAgmZ5h4/FY28lxKwARHcLqUNIVUtoTURljjYURSVVHm3s5hvm71WMM3m4AKv++u2TjbII984FWLhvFY7iMSxurLgZKsraTpDFSVOxAI296g7btCt3hkuTHPHboutbh48RzLq0fosEsSWIADBS2RjIrB7GvFnBdFPUy0z+0hdY+/qqMOxu51YMsGnPxZkzj106cZ9s1duUuzyGwPeE97Nv+kIwFz5IuTp22zknr0ziuyHtBg0XDTpNam2jWWSOdVD922Qrr3bMGBYFcA5yMECuA7RIVjuHmhuIHto1meGVEEhibOJE0uVYZBHxZBG+K1Mpo2G4CkKrG6ypZ2b36cbC1+/3ZWWK1VCzKoBc5YgbscAZJ89gB8gK7aq9v2iWxW4aRZrf7PGJ2E0ekvC2QsqKCSQSMYIDZ2IBrhJ2jW8cM8s0c8BtxE0sbqhdUmbSkg7t2VhnOQGyNJ2zsehRBJO6tdce7Gc436Z88elVu/55WGAXD2l4E0s8hMaAworFdbhpB1A1aV1NgjIHSsj/APMYjc/Zo455SO7EksaZjhMgDRiQkg7gg+EHSCCcCll4uPFeVBIS8RCMeqn4SfXb4fzqKHKM+f2PnqP+VdL87ObQJG0st3O10kHd26FlEMrRtIY2k7vSm2NTjUcbbkVnL2iW6x2ugXFw1ykpiVIx3jtDpEiOvhCPknPRRpPTaoqbCKWV2cix6LvjxCdjcoN+9SvBuXVgOsnW/rjZfkP8amKjeDcwQ3Vql5G2mJ1L5fC6AM6te+F0kHO+NqxuBc3QXkk0cTrqhkaPGtCXAVG7xADkp4wM+oNd8MEcDMkYsFySSuldmeblTdKrnGueoLWV42WV+5VHuJEVSlurkhGkywY5wT4AxAGTisbiXaTbwSyxNHOe4kijmkWMGOPvghjdm1fCS4XbxZB2xvW5a1bKVW+I8+QQTNCyysI2jjmmVV7qF5cd2rksGJOpfgVsahnGa4S9oMCSXSMk4Wz1d/N3f6JdKI4AYHxFg2AAM+E5xlSSKz0qk8Q581xTIiXFpLHNbwO0kcLNG07oBpAlZC2hg2TkDUDhsFalxzci3SWskNxH3jtHFM6oI5XRSxC4bWMhWIJQA6dj0yRT9KUoiUpSiJSlKIofm3l77faPbd4YixRkkADaHR1kRtJ2YalGR6VAz9nTyx3ay3WuS7e2keTugAht2RsKgf4SEA65HUlqu1KIqhxvkD7S163f6Ptn2Pbu8939mk1/fGrV08se9dV52eM7zILnTaXFwt3NB3QLtIpRiqza/ChaNCRpJ2ODvV0pRFUr3kLvFul77H2m6hus6M6O6MJ7v4vFnuvi2xq6HG89x3gsd5BJbyjwyI8erClk1KVLLqBwwB2NZ9KIsW04akUQiRQF06TgAZ2C5OB1wKqdt2dyfYn4fLeGS3CBLfTEqSRaZBJE7uGPeMhVRsFBAOQc7XalEVLuOzprlbk3tz3stxFHCJI4xEIkibvEKrqYlu88ZJPoBisLmLkq4e1vpZJftd3PbC3jEcYiUIpLBQpdssWZmJLewArYNKIqT/8Arpp0uftly0z3FulqGWNYzHGhLrkAkO+s6idgfIAV1ns01Wk9qXtYzMYv0ltZpDtHIH8arIdZOPUAZ2FXqlEVN507PP6RkZzKihoDBpkhEvdnLETQ5dRFJlsE4JIUYI61kWXJ01vdNNBd6IpTC08RhVizRIsfgkLfow6qAwIY9cEEgi1UoipUfZ9LCYZLa6Ec0LXXjaEOjx3EplMbJrBBVtOGDfsnI3wMnhfIK28llIszN9kW51alGZnuCGdyQQE8QJwAeuPKrZSiKG5X5cFlaLaFu9CmTLFcBg7s5BXJ28WOu+K58F5ZhtHmkjA1TymUkhfBlETQuAML4AcepNS1KIqZxzs4W4vHu1NuTKqLItxapPjRkBoizL3ZKnB2YHA9K7eJ8gd8t+vfaftzwP8A6vPddyIxj4vHnR7Yz54q3UoipV72cB76S7VrYiZo3dZ7SOZ0ZAFJhlLAx6lVdiGwRkdcU5h5TlWz4ksBM0l6/eBAFUqCkUbKNZ0vhULYOkNnTt1q60oi11wblOeeOWCRFt4VntriJzCiSyvGweQSIkrAjwIoYkEb7EAVm23ZpovVvDMjFLiS4BMA79hIrgxPPryyLqGkYAAXGDsReKURKUpREpSlESlKURKUpREpSlESlKURKUpREpSlESlKURKUpREpSlESlKURKUpREpSlESlKURKUpREpSlESlKURKUpREpSlESlKURKUpREpSlESlKURKUpREp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5364" name="AutoShape 4" descr="data:image/jpeg;base64,/9j/4AAQSkZJRgABAQAAAQABAAD/2wCEAAkGBhQQERUREhQVFBUVFxgVFRQXGBUcGBUYGxcXFxgUGRgXHCYeFxokGRgXHzAhIycpLCwsFSAzNTArNSYsLCkBCQoKDgwOGg8PGiokHiUsLiwpLC0vNSwqLzUvLCwqLC8tLDIsKiwsLS8sKi0qLDUxKiwuLC0sLCwsLCwpLywsLP/AABEIAOEA4QMBIgACEQEDEQH/xAAcAAEAAgIDAQAAAAAAAAAAAAAABQYEBwIDCAH/xABHEAACAQMCAwYDBAYGCQQDAAABAgMABBESIQUGMQcTIkFRYTJxkRRSgaEjNEJysbIVc4KSwdEIM0NiosLh8PElk7PSFhck/8QAGwEBAAIDAQEAAAAAAAAAAAAAAAUGAgMEAQf/xAA0EQABAwIEAwYFAwUBAAAAAAABAAIDBBEFEiExQVFhE3GBscHwBiKRodEUI0IVMlLh8TP/2gAMAwEAAhEDEQA/AN40pSiJSlKIlKUoiUpSiJSlKIlKUoiUpSiJSlKIlKUoiUpSiJSlKIlKUoiUpSiJSlKIlKUoiUpSiJSlKIlKUoiUpSiJSlQ/HuaYbPAclnIyI1+LHqfJR8/wzWccbpHZWC5WuSRkbczzYKYpVBPaic/q4x/Wb/y1YOA84w3Z0DKSfcbG/wC6Rs38duldMtDURNzObp9fJcsWIU0rsrH6/TzU9SuIcEkZ3HUelcq413JSlcXkC9SBkgDPmT0Hzoi5Uqp829oEdk3dIO9mxkrnCp6aj6+eB+W2aYe1i7znTDj00Nj66s1yyVcUZyk6rilroYnZSdei2/Sqfyn2iR3jCKRe6lPwjOVf2B8j7H6mrhW6ORsgzNK6YpWStzMNwlKUrYtiUpSiJSlKIlKUoiUpSiJSlKIlKUoiUpSiJSlKIum8uRFG8h6IpY/IDNaSvbxppGlc5Zzkn/D5Dp+Fbi4uyyA22cNNFLp/AAH+cfQ1pmSMqSpGCCQR6EbEVZMFaAHE76fTX1VYx1ziWDhr9dPRca5RyFSGUkEHII6gjcEVxpVgVbGivfGeKPJZQX8bFJVOhyPPqCCOhGoAgH7xqR5Z57S4IinxHIdgf2XP/K3t/wCKrPEJe64ZBCfildpcf7gJwfxypqs1Cx0Ec8TmkbOdlPS/3CnJMQlgla5p3a3MOtvsVtHm3nuKxGhcSTfcB2X3c+Xy6n261WOUuMyztdcQuGMhtoiY06IpIYnSvkcLpz1w2+apHEISSX3OTls9cnzqzdnjiVbuzzhp4To9NQDD/mB/smqNVsngq+xl4bcjyPviuuKudUzA7DWw620v4qoTztIzO5LMxLMT1JO5P1rrrk6FSQQQQcEHqCNiCPI1xqBPVRZ31XJHKkEEgg5BGxBHQg+Rr0By7xI3FrDMeroC373RvzBrz7W8eW5RaxWlm+0jxM2PQrhmB/vH+6ak8OdZzuSl8KcQ519tPPRWKlKVNKwpSlKIlKUoiUpSiJSlKIlKUoiUpSiJSlQXMHPFnYHFzOiN17sZZ8HodCAkD3O1ZsjdIcrASemq8Jsp2lUZO1mwuAY4LtIZD8LzxSaB88lB9WFUXtC45xuxYM9wDA/wSwIgQ+YBOCytj1JB8icGu+DDZZX9m6zDwDri/dpqsS8BW3nnizxX0bIcGJFIHlklic+xXANLvh8PFP01uyxXBH6SFzjUfNgf8R12zg1r/g/EpbmFZZnaSRtWp2OScMQPyArNBxv0x5+lWNtEY2tDXWc0WuOPO44hUyeq/fka8XaTt3aXB4FTMnJ12px3DH3BUj6g4qb4B2eOzB7nCqN+7BBZvYkbKPlk/KoXkbtlgU/ZrrUg1EJcM5dWyxxrBGYxjG4yOucda26jggEEEHcEdCPUVF19ZWQHs3gN5Ece7U/kKZpsJp9Hm56H10UHxrk6C5OttasAFBVtgB0Gk5AHyrUP2lCxCnIydJIxqGdjjyyPKt58SJEMhHUI+PnpOK8+cPtTLLHEpwXdUB9CzAA/nUD/AFioo3sA+ZvEH0PBaMWp2FzcosTf0UkwyMVsTlHkGCMQ3QeR30q6nIUAkbjSvzIIJNU3mHhYtriSEElVIKk9SpAI/jj8K2byUT9hhz6N/O2KnMZiimjjntrw8Rf0XPhEQFQ+OQajzBsoLnLs6F0xntyqSn41b4XP3sj4W/I+3WqO3Z7fA47g/PXHj66q3hXTd2yyo0b7q6lW8tiMHcdPnVTloo5Dm2KnJsPildm1B6eytU8O4Hb8NYT30iPKu8dtGQx1eRfyG/rtt1PSsXhnM8lzxWC4k2zII1UdEVsoFHr8RyfMk1HXfJ86zSRohZUYqHyoDDybc77Y6VlcK5VuI54ZGVdKSIzeIbAMCT9Kg3VkbHBlw0A7X81Dh0gcGtbYA+7lbtpWLFxKNujj8dv41lA1ZY5WSC7HAjobqzgg7JSlK2L1KUpREpSlESlKURKUpREpSlEVT7TObzw2xaVP9a5EUWegYgnWf3VBPzx615hublpXaSRmd2OWZiSSfUk9a3f/AKQ8DG3tXHwiV1P7zICv5K1aMq94BCxtN2g3JN/DguWU62StkdlfMveluEXeZLa5UpGGOe6fBI0k7qDjYDowUjGTnW9S3KCMb+0C9ftEOP8A3FOalayJssLg7lcHkRsVg02Kt3CLJrZprR/jt5WQ+4zlXx5A7mpE8PkuAYYsd5ICiZOBkjAyfKtrcy8pRzxSNEirMzCTWAMuyrpCsfMaRj22rV0UjRSBh4XRgcEdGU53HzFQtLW/qmFzdHDz5911WcRp/wBPUh5Hyk3/ACFQ+Y+Rbzh+9xCyodhIuGT5alyFPscGtg9iPP7CQcNnbKNn7Ox6qw3MWfukZI9CMeYxtnhvEIeIW5yFdXGmWJsHGRurA9R/GvPPP/Kr8G4gphJEZYTWzncjSQdJz1Kt+RU+dYRVQxJjqSobZ/DvHr5hWlpFg9huCvTTLkYPn1rRENr9j4iiPsIbhMk/dDghvxXB/Gt38LvxcQRTr8MsaSL8mUMOvsaq3PHIZvXSaEqsmyvqzhl8m28x+Y+VUCtgc4AgagrTXQOlaHM1IKrHOk3e30gXfBWMAeZAAI+eokVs/hNl3EEcX3EVT7kDc/XNVzgfIvcXLTyP3gUkxA51ZP7Tk9WH5nerdU/XVLHsZFGbho+9lpoKZ7HyTSCxcdul1wmlCKWY4A61Wr/irSnA8K+nr86y+YLrcRjoNz8/L/v3rDeKK3hNxctpQDIXzb0HqSfQV8+xKeorJzSU+jW/3HYeJ5D7romeXEtGw3WHStdX/NUzyvIjtGpJKoD4VHkMHY7dfetkcvcFuJLVZJyBI24XTg6fLV6MevQdRUGcHnN+zs63JR8L+2cWsGy52dm0raV/E+QFSscsVvtqZj5gHb6dK6ZiYIQo2d8lvUD0/h+dRVbO1GG2DWgy2uSf431AA587rqv2Ww1Vki49Gxwcr8x/lmpBWyMiqXUpwO9Kt3ZPhbp7H/rUvhuPvllEU4GugI9VviqCTZysNKUq3rtSlKURKUpREpSlESlY9/xCOBDLNIkSL1d2CqPxO1RXA+ebK+keG2uEldFDMoz8OcZBIAYZwDjOMj1FEUN2s8SsUsWhvpNHfZEIVS0mtdw6qPJTjJJAw2M+IV5ntVMpIjBYgFiACTgdTj0rffbf2eXPElgntAJHhDK0WoAsGKnUpYgZGNwTuMelaw5M5Iuba6E1yhhEQbZiMklSuMA7AZzk1KUGJzUfyt1aeB9Fg5gcqmBW5uxzs0ljlHELtDHpB7iNtmJIx3rD9kAEgA7knO2Bnuh7TOFWSAwWqS3IGkvHDGmpveXGSCR1AOetSnLXbGrwyPepok7w93FEpP6LSunJY41atWScfIVYKyqraiAtiiLQdDffXkPMrGGAvdZov3LZ1VrmXkqO7PeIe7l82/Zf94evuPz2qEHbRaZwY5xnzIj/AIa6sfBedrS7OmKYaj0Rsqx+Qb4vwzVbFPV0p7QNItx/K3VFCZGFsrNPf0VBbg97YvrVXUj9uPxKR74yMezCp6Ph0XH7cxXsZDwt4ZI8qRqGMqTkZ23ByOhx0q+VF8R5qs7ZtE91BE33XlRW+hOa2S4i6QB2UB42cND78VF02H/p33Y85f8AE+/RZnDeHrbwxwR50RIsa53OlVCjJ8zgVk1icO4tDcrrgljlX70bqw+qmsuowkk3Kk0pXF5AMZIGdhk9T6VyrxFU+blkt0e4jXvG1KFTSzdcDLAeQx/CtfS8L4jxKQM8cr+hcaEUH01YAHyrdtY0/EYoyFeRFY9AzKCfwJqNGGxBzi0kZjc9SuCaiErtXEDkqhyp2aJbMs1wRLIN1UfAh9d/jI9Tge2cGrxXEyAb5G/TfrXLNd0cbYhZoXVFCyJuVgsqX2jc0W/D1jkuHxq1BEAyzEYJwPQZG523HrVc5Z59teIErExVwMmOQANjpkYJDfgfOvnbj2fXHEBDc2uHaFWR4iwUkMwIZSxC5znOT6Vrnkbki6guhLPGYtAYBDjUxIK40jy3J39qhqvBaeqe6Qkhxt4aW28Fg+BriTxW6a7+HrmVMfeH5b1j2du5VRglsDOx61NWMUdv45pI0Y7AMyjH1PWqnQYdLNUgNHytOruGh4d/BcUcZc7RTlK4rKCNQII9QRj61yr6SpVKUpREpSlESvhON6+0oi8g8988TcVuWlkZu6DEQxfsxpnbw5xrI6t5n2AAk+Q+ULt5IrqHSAW2U6tUi5wwwoOxGcfLPvTtV7O34VclkBNrMSYX8l8zC3oy+Weo+RxK9jvP5tbhLeUao2yqHzXO5X8SNvfbz2Ipjts4xdQ/YmEk8EhSVH0u6atBjKt4TucNVE5TD8QvVW6klmGhi2uRySADpGSc4BOa2F/pJTK/9HupyGWcg+o/QVQuy79dP9U/8VrJj3MOZpsUUfzfZi3umSIlV8hk7dQRmo7h/F3gD6AuXABZhkr7rnbPzBqa7QYWW58SlSdRGQRkFjgjPlWR2XW6veMWUHTEzLkZw2uMZHvgn6121j3tqCQ4301vzAW6Qdm+zPeiqc+rUdedXnqzn8c1aez9+9mNs+SrIxU+aMu+R7Yzt8qweceLvczkvjwllUADYA9M9T67+tZfZp+vr+4/8tYSNmo5rZrOFtQeYB/6tUcjgczSrTzR2n39rC3D+8YMcfpjkSrGc4VW64YYIbrg7HcYovCeVrm8VpIk1AE5ZmA1N1IBPU7/AJ1y51djf3GvVnXgas50gAJjP7OgLjyxjG1SXK/aDd2apHbxxP3eorqRmOSSckBt8E7belaqiTtZC+wF+WyykfndmtZQ3DuKXPDbjXE0kE0Z0sNwdjujqeo9jW8OI89ycT4BPLG7wXEaCQtGzKTode8GVII2z+DA48q01xtb3iFzJdSwSNJKQWKxMF2UKNgMDYCrby9wya24VdrKhRmWVgpxnSYgCcDp0P0rQsFQU43N3yXDSO8kbq6s7MxDKQw3Y+oFZfHecLu+Ytc3Ekmf2SxCD5IPCPpUNW9eWOxi0uU8QPhC6mLPliR6AgCiLF5/7Urm2txaRSkSyqCZQFDRx4IIQqBhmP7XUBTjBORppEeZ8ANJI5J2yzMepPqT1NXbtn4QbXiXdk6gYY2U4xt4h6nzBr72SNH30qsQJGVAhPXTk68f8J/CvCbIq1xLil2kC2NwZBEjiVIpAfAcMuU1bhSCdhtkfOs/kTjE6X0CrNIBrGV1tpIwTgrnBFbG7c7q3+w28Sxqkwm1LjGru9DhyT1wW7v5kD0rWHIv6/B+8f5GrRHJFVRZm/M08x6FeNcHC4V77YuMzr9kkSeRDJHIHCOyg6ZBgkKcZ3/Kobsx5luzfqTcTOER20vI7L007qxwfirL7Yx4bL5TfzR1Cdlv6639S/8AMlaaFjWxWaLWLgO4PdYdyB2bVbH7T+1e4tYo7aBwk0iB5JAviRDsNPkGYg7+QHqQRo55JJnJJeSRzkk5ZmPqT1Jqydp5P9JzAnOkRAew7mM4+pNW7sU4THMD0DvLoZvMIEVsD0ydXzwPSttKD2TSTcnX66/bZeNBAsVruDj11bwy2iySJFLgSwnIBwQ3Q/CTgZxjI2O1TnZ3zHdR3sEcdxMqaiTH3j92wCkkFM6SNvStn9v3LtrFYRTKipMJljRgPE6lXJRm6kDGrfoR71qPs9A/pCHP+/j5923+Ga6VkvWHAr1poEkfAZs9MgbMQOp9qkKjuXRi1i/cFSNESlKURKx+IXDRxPIiGVlVmWMEAuQCQgJ2BPT8ayKUReXu0ftek4vEtuIFhiV+8+LW7EAqu+AFGGOwH41XOSOEvPeRFQdMbrI7eShTqAJ9yMf+K33zL2G2d3cPdLrR5G1NHqAiJPxN4V1Ak77Hrn1qb4B2dQWqhcLpG4jUYXPq3m340Raf7a8iDhyk74uWA8wrPHg/I4NVnsvP/wDaf6p/4rVt7R0S64jKZV1LE3dquSMIuBpGOgOCfxrB4UbW1fvYbcq+Cue8Y7HqN/lUy7BarK1zBcEA77adbLuNDLYFovdQvahxyW5njWUg9yrRoQMHSHOAcda+dlX63J/UN/8AJFWZfWkU8veSpq8ROnUw2JzpyP41dOzXlK2nllMKGB1QAksz6lZtxgkAbqtZ4jhc0JMoaMmm3DYbd/K69qqR7LvA0UL27crWtkLN7eLu2n75pCGcg6RFjZiQN3PTFVDs0/X1/cf+WvTHNHIdpxJY1u4zJ3IYRkO66dQXV8DDPwL19K1Vxblvh/CJx3GZJwCGALYQHqGJYjVjyx9Kg5p/5yO8TqtFNSy1L+zhbcqF7ZeSnj7niUakxSxRLORv3cioqKzeisoUZ6ZU53YZqPKXPUvDzp0JNFnUYnzjJGNmG48j5jathf0vfcRP2aIyOmNPcpgKExjDkYBXHm21ZidjNioSG6uFiu5G8Mcb5GDgKpU+ZIO+wycDNaYJTO4hjSVI1uEPo2Ave0uP8Rqff25XVJ5g7YLi4XRBDBar5lF1SH21vnA6dADt1rZlrzkOIcCu3aNI3NpL8C6QSqFXx7Fhkexx5Usv9H63jYEsHx98sR/dGAfkau9ryLbrE8Mg7xZEMTD4QEYaSqhfh22znNblDLx/Xrbs8P6J/wCx/Kar932A8PZiY1ZF+7qlbH4l81duXuAfZFYa9WrT5YxgEepz1oiqna/2bNxaBJINIuYc6A2wkQ9YyfI53BO2cjbOR5wv+AXVrJ3csE0UgOwKMDkHqpxuM9CNq9EduHHprawJt3kjJkRGePIZdw4Otd1Hhx1GdWPOtT2vblxBUCSi3uQOhmiyfqhX61pimbLmycCR4jf8LIttZVDiPCrkR/aZ1cBmCBpCdTHBPRt8AL1PtWXyKP8A1CD94/yNXTzHzVPfvrmKgD4Y0UKi/IDqfckmrT2YcsuZftTKQMaYQRu7NtqX2wSPfV7VuAtosVIdtNvpjsGz8aznHph0FV7su/XW/qn/AJkr0Lx3s6tL2CFbtCzQIVRg7rpLY1HCsA3iA61WuE9k9tav3kJKtgrk6zscZ2LY8hUbPXUlBZkrst7m2p3NztfifwsmRkj5QqP23cmuhh4jGNUckaJNj/ZuAAjN7MuFz0yn+8K1xwTmCeyk722kMb7bjBBxuMqwIP4ivWJs1MfdOA6FdDKwBDDGCCDsQR5VSOIdiNhM+pA8OTuqsxTJOehOV/A49qhMP+IqdzhA8ZRezTuOl+I97La+E7rR3MvNl3xJhLdytLo8K7KqJnfAVAFBOOuMnSOuK7uQmxxCD5sPrGwr0Da9jFp3QglUGIMH0JqUlgCNTPnUTg1j2XYbaQTCaIlSpJTOs6c5Hm+DsfSratCu/LbZtYv3cfQkf4VJ1icLsO4iWLOrTnfGM5JPT8ay6IlKUoiUpSiJSlKItJdqXAmgvGmwe7n8QbyDYwy/PbP9r2qmV6V4pwqK5jaKZA6N1B/Ig9QfcVrviHYuC2YLjSv3ZFyR/aUjP0q5YbjUQiEc5sRpfgVN0tewMDZNLLV1bQ7LLX7La3N/LshXw+6x6ixHrlsAe6msjhHY7HG2u5m7xRvoUaVP7zZzj5YqL7R+conjFhaFe7XHeMmNGF+GJMbEAgEkeg963VNY3ECKWnuQSMzuAG/1WyWYVP7UeoO56Kf5j7S4fsXeWrgyyeBVONcRI3Zl9ugO4Jx1FansLJ7mZIl3eVwMn1J3Yn6k1iA1kWHEZIJFlibS650tgHGQQeo9Caha74UklkzQyDLyPDxF7/QKew6WKghe1jfmN9fK/QLd7Pa8Es8bDbYbd5M+Pz/gBWueTlk4jxZZ5NyGM7+gC/AB8joA9hVZmuJruUFmeaVzgZJZjvso9t+grdnIHKP2CDx4M0mGkP3fSMH28/cn2rtfTxYRSuF7yOFh0HTp5myrs37DHPe7M93FWmoi65jRJxDjO+GbyU+Qx5+/zrO4jdd1E7/dBI+fl+eKp/LcXeXILb41Ofc+v1Oa+fV1W+OWOGPdxF+6/quOlp2vY+R+wH3Wdyfz/HxB5I9BjdfEoJB1pnGr2I2yPcbmrXWgZbk8O4o7oMCGdvCMbx6j4fxQ4rfqtkZFdlNKXgh24XdjVBHSvZJD/Y8XHTn5gqO4hH4umxFVji3ZpYXKs620Ky/EcKAGPU9OmfUVdLmHUMeflUWcqfQiqjWyy4TWvlAJjk3tprxseY1I5gqMZZ4HMLWNvyhaRnKwRgjoSoJB/tDatk8u8Ot1jWaNfFjBLHJU9CB5D8Kqt9/rX/eb+JqR5dn3ZPIjUPmNj/EfSsIsdnhDnv8AnFtAdPfVS1TRRmLOwWO6tt8+UBHmRUfWZbnWhQ9R0rEdCDg1F44XVJjrBq1zQO4jcKMi0u1fKUrutoNR9h1/yqEp6d9RIIoxclbCQBcqSTpXKlK+0gWFlHJSlK9RKUpREpSlESlKURKUpRFDcwcqxXqlZGlGfuSOB/cJKH8RVEv+xZtzBcA+iyKR9WUn+WtqUrvp8RqacWjdpy3C6IqmWLRpXm3jPCHtJ3t5CpdCASpJXcBhgkA9CPKsKr9z7y69xxcRRDLToj+ygAoWPsAhNdt7xe04OTBaxLPcrtJcSDIVvNRj09BjHmSc1qk+JMQOYZmtANr219Ve4WwOiiytL5HNByg2A5kngL/6Vx5B5etYreO4hRtbru8g/SA9GXcDSMjyG+x3q11ow9qN/r1d6uPud2mn+Gfzq58ndqK3LrBcqscjHCOvwOfJSDupPluQfbao7+oCd95HEuPEqv1+BVkYdMQCN9DcgeIF7dFauaf1Z/mv8wqrcBvlhmDscLggn0BHX6gVJ81862cSyW8khMmMFFRiQeoySAPQ9elVsHO9VjGJDFVMmZwHkT+V7Q07/wBOWyNIDtri1xYbLXvGuIfaLiWbfEkjOAeoBJIG3oMCvQnAiTbQFvi7qPPz0DP51qLiPKqSvrU6MkawBkEZ3IHkfyrbnDuLRS+GNtwPhwQQBt5/hUjhlXFK4/NqeB3/ANrt+IZmSwxNiBs29+mgAWfWBxmZY42kbqB4fc+Q+tR3E+bFjJWMayOrZ8I+XrUW3NbttJHG6+hB/wASaV1fRvY6B5BvptcD30VfgoZjZ9tO+xUITnc1I8vqTMAN9jWZ9ghulJg/RyAZMROx+R/79wK+8owHv2yMaUIPscgY/j9KrLcOL5Wxk3a7Yj7+I6qYlqGmF/AgagqeS2fOQMfSsxYiw8YBrvpVposFhpAQ1ziDuDYg+FlWnSFy6BZp6fxruC4r7SpOGmhh/wDJgb3ABYFxO6UpSt68SlKURKUpREpSlESlKURKUpREpSlEUFzMogjlvlA72O3kRT8yCP8AiA/OvPzMSSSck7knqT6mvR3H+HfabaaEHBkRlB9CRt+eK85zQlGKMMMpKsD1BBwQfxqKrgQRyV/+FHtdHICfmBH04fe64V9VsbjYjoa+V2W1u0jrGgLMxCqo6kk4AqOCuJIAuVb+fYu+gsr7HimiCSn1dAMH5nxf3RWPyvxsECBzgjZD6j7vz9Kn+eOFyGKy4ZAhlljTU+kdNguo+SgnWd/QVN8l9miWuJrjTJMN1Xqkfyz8Te/l5etdFRRGqcWd2vI2VONfTRYeBKdbuyAb2zHL3C32UVU5Z/obJ5Bs0jaAfQdP/tWbxnlXOXhwD1KeX9n0+VdMEBksniwRJE2dJ69dXT5E/SoeGhlppXtcNcrsp5m3Dra6hJKmOZjSDpmFx+fGyrlKUqCUouy2uTG6uvVTkf5fTar9ZWih3mX/AGoU/Qf9a1/FEXYKoyScAe5rZMEelVX0AH0GKtPw+C7PfYEEd9iPJQmKkDLbc792h812UpSrUoJKUpREpSlESlKURKUpREpSlESlR3H+OpZQ9/KGKh40woBOZJFjU7kbZYE+1R3FOere2F0ZBJi0aBZdKg/68qEKjOWA1Anz2OAaIrFSqXxTn5Wtblo+9tpbaSBHWWEM6iaRFR+77wAq4J31AjfbIxX3i3PKpdqoMy28Evc3UyxI0XfOFEcLyM2pFBcFiqHdkGoDOSK50qqXPaNBHO8DRXGI51t5ZhGO5jdwndln1dGLgbAkEbgAgmZ5h4/FY28lxKwARHcLqUNIVUtoTURljjYURSVVHm3s5hvm71WMM3m4AKv++u2TjbII984FWLhvFY7iMSxurLgZKsraTpDFSVOxAI296g7btCt3hkuTHPHboutbh48RzLq0fosEsSWIADBS2RjIrB7GvFnBdFPUy0z+0hdY+/qqMOxu51YMsGnPxZkzj106cZ9s1duUuzyGwPeE97Nv+kIwFz5IuTp22zknr0ziuyHtBg0XDTpNam2jWWSOdVD922Qrr3bMGBYFcA5yMECuA7RIVjuHmhuIHto1meGVEEhibOJE0uVYZBHxZBG+K1Mpo2G4CkKrG6ypZ2b36cbC1+/3ZWWK1VCzKoBc5YgbscAZJ89gB8gK7aq9v2iWxW4aRZrf7PGJ2E0ekvC2QsqKCSQSMYIDZ2IBrhJ2jW8cM8s0c8BtxE0sbqhdUmbSkg7t2VhnOQGyNJ2zsehRBJO6tdce7Gc436Z88elVu/55WGAXD2l4E0s8hMaAworFdbhpB1A1aV1NgjIHSsj/APMYjc/Zo455SO7EksaZjhMgDRiQkg7gg+EHSCCcCll4uPFeVBIS8RCMeqn4SfXb4fzqKHKM+f2PnqP+VdL87ObQJG0st3O10kHd26FlEMrRtIY2k7vSm2NTjUcbbkVnL2iW6x2ugXFw1ykpiVIx3jtDpEiOvhCPknPRRpPTaoqbCKWV2cix6LvjxCdjcoN+9SvBuXVgOsnW/rjZfkP8amKjeDcwQ3Vql5G2mJ1L5fC6AM6te+F0kHO+NqxuBc3QXkk0cTrqhkaPGtCXAVG7xADkp4wM+oNd8MEcDMkYsFySSuldmeblTdKrnGueoLWV42WV+5VHuJEVSlurkhGkywY5wT4AxAGTisbiXaTbwSyxNHOe4kijmkWMGOPvghjdm1fCS4XbxZB2xvW5a1bKVW+I8+QQTNCyysI2jjmmVV7qF5cd2rksGJOpfgVsahnGa4S9oMCSXSMk4Wz1d/N3f6JdKI4AYHxFg2AAM+E5xlSSKz0qk8Q581xTIiXFpLHNbwO0kcLNG07oBpAlZC2hg2TkDUDhsFalxzci3SWskNxH3jtHFM6oI5XRSxC4bWMhWIJQA6dj0yRT9KUoiUpSiJSlKIofm3l77faPbd4YixRkkADaHR1kRtJ2YalGR6VAz9nTyx3ay3WuS7e2keTugAht2RsKgf4SEA65HUlqu1KIqhxvkD7S163f6Ptn2Pbu8939mk1/fGrV08se9dV52eM7zILnTaXFwt3NB3QLtIpRiqza/ChaNCRpJ2ODvV0pRFUr3kLvFul77H2m6hus6M6O6MJ7v4vFnuvi2xq6HG89x3gsd5BJbyjwyI8erClk1KVLLqBwwB2NZ9KIsW04akUQiRQF06TgAZ2C5OB1wKqdt2dyfYn4fLeGS3CBLfTEqSRaZBJE7uGPeMhVRsFBAOQc7XalEVLuOzprlbk3tz3stxFHCJI4xEIkibvEKrqYlu88ZJPoBisLmLkq4e1vpZJftd3PbC3jEcYiUIpLBQpdssWZmJLewArYNKIqT/8Arpp0uftly0z3FulqGWNYzHGhLrkAkO+s6idgfIAV1ns01Wk9qXtYzMYv0ltZpDtHIH8arIdZOPUAZ2FXqlEVN507PP6RkZzKihoDBpkhEvdnLETQ5dRFJlsE4JIUYI61kWXJ01vdNNBd6IpTC08RhVizRIsfgkLfow6qAwIY9cEEgi1UoipUfZ9LCYZLa6Ec0LXXjaEOjx3EplMbJrBBVtOGDfsnI3wMnhfIK28llIszN9kW51alGZnuCGdyQQE8QJwAeuPKrZSiKG5X5cFlaLaFu9CmTLFcBg7s5BXJ28WOu+K58F5ZhtHmkjA1TymUkhfBlETQuAML4AcepNS1KIqZxzs4W4vHu1NuTKqLItxapPjRkBoizL3ZKnB2YHA9K7eJ8gd8t+vfaftzwP8A6vPddyIxj4vHnR7Yz54q3UoipV72cB76S7VrYiZo3dZ7SOZ0ZAFJhlLAx6lVdiGwRkdcU5h5TlWz4ksBM0l6/eBAFUqCkUbKNZ0vhULYOkNnTt1q60oi11wblOeeOWCRFt4VntriJzCiSyvGweQSIkrAjwIoYkEb7EAVm23ZpovVvDMjFLiS4BMA79hIrgxPPryyLqGkYAAXGDsReKURKUpREpSlESlKURKUpREpSlESlKURKUpREpSlESlKURKUpREpSlESlKURKUpREpSlESlKURKUpREpSlESlKURKUpREpSlESlKURKUpREpSlESlKURKUpREp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5366" name="AutoShape 6" descr="data:image/jpeg;base64,/9j/4AAQSkZJRgABAQAAAQABAAD/2wCEAAkGBhQQERUREhQVFBUVFxgVFRQXGBUcGBUYGxcXFxgUGRgXHCYeFxokGRgXHzAhIycpLCwsFSAzNTArNSYsLCkBCQoKDgwOGg8PGiokHiUsLiwpLC0vNSwqLzUvLCwqLC8tLDIsKiwsLS8sKi0qLDUxKiwuLC0sLCwsLCwpLywsLP/AABEIAOEA4QMBIgACEQEDEQH/xAAcAAEAAgIDAQAAAAAAAAAAAAAABQYEBwIDCAH/xABHEAACAQMCAwYDBAYGCQQDAAABAgMABBESIQUGMQcTIkFRYTJxkRRSgaEjNEJysbIVc4KSwdEIM0NiosLh8PElk7PSFhck/8QAGwEBAAIDAQEAAAAAAAAAAAAAAAUGAgMEAQf/xAA0EQABAwIEAwYFAwUBAAAAAAABAAIDBBEFEiExQVFhE3GBscHwBiKRodEUI0IVMlLh8TP/2gAMAwEAAhEDEQA/AN40pSiJSlKIlKUoiUpSiJSlKIlKUoiUpSiJSlKIlKUoiUpSiJSlKIlKUoiUpSiJSlKIlKUoiUpSiJSlKIlKUoiUpSiJSlQ/HuaYbPAclnIyI1+LHqfJR8/wzWccbpHZWC5WuSRkbczzYKYpVBPaic/q4x/Wb/y1YOA84w3Z0DKSfcbG/wC6Rs38duldMtDURNzObp9fJcsWIU0rsrH6/TzU9SuIcEkZ3HUelcq413JSlcXkC9SBkgDPmT0Hzoi5Uqp829oEdk3dIO9mxkrnCp6aj6+eB+W2aYe1i7znTDj00Nj66s1yyVcUZyk6rilroYnZSdei2/Sqfyn2iR3jCKRe6lPwjOVf2B8j7H6mrhW6ORsgzNK6YpWStzMNwlKUrYtiUpSiJSlKIlKUoiUpSiJSlKIlKUoiUpSiJSlKIum8uRFG8h6IpY/IDNaSvbxppGlc5Zzkn/D5Dp+Fbi4uyyA22cNNFLp/AAH+cfQ1pmSMqSpGCCQR6EbEVZMFaAHE76fTX1VYx1ziWDhr9dPRca5RyFSGUkEHII6gjcEVxpVgVbGivfGeKPJZQX8bFJVOhyPPqCCOhGoAgH7xqR5Z57S4IinxHIdgf2XP/K3t/wCKrPEJe64ZBCfildpcf7gJwfxypqs1Cx0Ec8TmkbOdlPS/3CnJMQlgla5p3a3MOtvsVtHm3nuKxGhcSTfcB2X3c+Xy6n261WOUuMyztdcQuGMhtoiY06IpIYnSvkcLpz1w2+apHEISSX3OTls9cnzqzdnjiVbuzzhp4To9NQDD/mB/smqNVsngq+xl4bcjyPviuuKudUzA7DWw620v4qoTztIzO5LMxLMT1JO5P1rrrk6FSQQQQcEHqCNiCPI1xqBPVRZ31XJHKkEEgg5BGxBHQg+Rr0By7xI3FrDMeroC373RvzBrz7W8eW5RaxWlm+0jxM2PQrhmB/vH+6ak8OdZzuSl8KcQ519tPPRWKlKVNKwpSlKIlKUoiUpSiJSlKIlKUoiUpSiJSlQXMHPFnYHFzOiN17sZZ8HodCAkD3O1ZsjdIcrASemq8Jsp2lUZO1mwuAY4LtIZD8LzxSaB88lB9WFUXtC45xuxYM9wDA/wSwIgQ+YBOCytj1JB8icGu+DDZZX9m6zDwDri/dpqsS8BW3nnizxX0bIcGJFIHlklic+xXANLvh8PFP01uyxXBH6SFzjUfNgf8R12zg1r/g/EpbmFZZnaSRtWp2OScMQPyArNBxv0x5+lWNtEY2tDXWc0WuOPO44hUyeq/fka8XaTt3aXB4FTMnJ12px3DH3BUj6g4qb4B2eOzB7nCqN+7BBZvYkbKPlk/KoXkbtlgU/ZrrUg1EJcM5dWyxxrBGYxjG4yOucda26jggEEEHcEdCPUVF19ZWQHs3gN5Ece7U/kKZpsJp9Hm56H10UHxrk6C5OttasAFBVtgB0Gk5AHyrUP2lCxCnIydJIxqGdjjyyPKt58SJEMhHUI+PnpOK8+cPtTLLHEpwXdUB9CzAA/nUD/AFioo3sA+ZvEH0PBaMWp2FzcosTf0UkwyMVsTlHkGCMQ3QeR30q6nIUAkbjSvzIIJNU3mHhYtriSEElVIKk9SpAI/jj8K2byUT9hhz6N/O2KnMZiimjjntrw8Rf0XPhEQFQ+OQajzBsoLnLs6F0xntyqSn41b4XP3sj4W/I+3WqO3Z7fA47g/PXHj66q3hXTd2yyo0b7q6lW8tiMHcdPnVTloo5Dm2KnJsPildm1B6eytU8O4Hb8NYT30iPKu8dtGQx1eRfyG/rtt1PSsXhnM8lzxWC4k2zII1UdEVsoFHr8RyfMk1HXfJ86zSRohZUYqHyoDDybc77Y6VlcK5VuI54ZGVdKSIzeIbAMCT9Kg3VkbHBlw0A7X81Dh0gcGtbYA+7lbtpWLFxKNujj8dv41lA1ZY5WSC7HAjobqzgg7JSlK2L1KUpREpSlESlKURKUpREpSlEVT7TObzw2xaVP9a5EUWegYgnWf3VBPzx615hublpXaSRmd2OWZiSSfUk9a3f/AKQ8DG3tXHwiV1P7zICv5K1aMq94BCxtN2g3JN/DguWU62StkdlfMveluEXeZLa5UpGGOe6fBI0k7qDjYDowUjGTnW9S3KCMb+0C9ftEOP8A3FOalayJssLg7lcHkRsVg02Kt3CLJrZprR/jt5WQ+4zlXx5A7mpE8PkuAYYsd5ICiZOBkjAyfKtrcy8pRzxSNEirMzCTWAMuyrpCsfMaRj22rV0UjRSBh4XRgcEdGU53HzFQtLW/qmFzdHDz5911WcRp/wBPUh5Hyk3/ACFQ+Y+Rbzh+9xCyodhIuGT5alyFPscGtg9iPP7CQcNnbKNn7Ox6qw3MWfukZI9CMeYxtnhvEIeIW5yFdXGmWJsHGRurA9R/GvPPP/Kr8G4gphJEZYTWzncjSQdJz1Kt+RU+dYRVQxJjqSobZ/DvHr5hWlpFg9huCvTTLkYPn1rRENr9j4iiPsIbhMk/dDghvxXB/Gt38LvxcQRTr8MsaSL8mUMOvsaq3PHIZvXSaEqsmyvqzhl8m28x+Y+VUCtgc4AgagrTXQOlaHM1IKrHOk3e30gXfBWMAeZAAI+eokVs/hNl3EEcX3EVT7kDc/XNVzgfIvcXLTyP3gUkxA51ZP7Tk9WH5nerdU/XVLHsZFGbho+9lpoKZ7HyTSCxcdul1wmlCKWY4A61Wr/irSnA8K+nr86y+YLrcRjoNz8/L/v3rDeKK3hNxctpQDIXzb0HqSfQV8+xKeorJzSU+jW/3HYeJ5D7romeXEtGw3WHStdX/NUzyvIjtGpJKoD4VHkMHY7dfetkcvcFuJLVZJyBI24XTg6fLV6MevQdRUGcHnN+zs63JR8L+2cWsGy52dm0raV/E+QFSscsVvtqZj5gHb6dK6ZiYIQo2d8lvUD0/h+dRVbO1GG2DWgy2uSf431AA587rqv2Ww1Vki49Gxwcr8x/lmpBWyMiqXUpwO9Kt3ZPhbp7H/rUvhuPvllEU4GugI9VviqCTZysNKUq3rtSlKURKUpREpSlESlY9/xCOBDLNIkSL1d2CqPxO1RXA+ebK+keG2uEldFDMoz8OcZBIAYZwDjOMj1FEUN2s8SsUsWhvpNHfZEIVS0mtdw6qPJTjJJAw2M+IV5ntVMpIjBYgFiACTgdTj0rffbf2eXPElgntAJHhDK0WoAsGKnUpYgZGNwTuMelaw5M5Iuba6E1yhhEQbZiMklSuMA7AZzk1KUGJzUfyt1aeB9Fg5gcqmBW5uxzs0ljlHELtDHpB7iNtmJIx3rD9kAEgA7knO2Bnuh7TOFWSAwWqS3IGkvHDGmpveXGSCR1AOetSnLXbGrwyPepok7w93FEpP6LSunJY41atWScfIVYKyqraiAtiiLQdDffXkPMrGGAvdZov3LZ1VrmXkqO7PeIe7l82/Zf94evuPz2qEHbRaZwY5xnzIj/AIa6sfBedrS7OmKYaj0Rsqx+Qb4vwzVbFPV0p7QNItx/K3VFCZGFsrNPf0VBbg97YvrVXUj9uPxKR74yMezCp6Ph0XH7cxXsZDwt4ZI8qRqGMqTkZ23ByOhx0q+VF8R5qs7ZtE91BE33XlRW+hOa2S4i6QB2UB42cND78VF02H/p33Y85f8AE+/RZnDeHrbwxwR50RIsa53OlVCjJ8zgVk1icO4tDcrrgljlX70bqw+qmsuowkk3Kk0pXF5AMZIGdhk9T6VyrxFU+blkt0e4jXvG1KFTSzdcDLAeQx/CtfS8L4jxKQM8cr+hcaEUH01YAHyrdtY0/EYoyFeRFY9AzKCfwJqNGGxBzi0kZjc9SuCaiErtXEDkqhyp2aJbMs1wRLIN1UfAh9d/jI9Tge2cGrxXEyAb5G/TfrXLNd0cbYhZoXVFCyJuVgsqX2jc0W/D1jkuHxq1BEAyzEYJwPQZG523HrVc5Z59teIErExVwMmOQANjpkYJDfgfOvnbj2fXHEBDc2uHaFWR4iwUkMwIZSxC5znOT6Vrnkbki6guhLPGYtAYBDjUxIK40jy3J39qhqvBaeqe6Qkhxt4aW28Fg+BriTxW6a7+HrmVMfeH5b1j2du5VRglsDOx61NWMUdv45pI0Y7AMyjH1PWqnQYdLNUgNHytOruGh4d/BcUcZc7RTlK4rKCNQII9QRj61yr6SpVKUpREpSlESvhON6+0oi8g8988TcVuWlkZu6DEQxfsxpnbw5xrI6t5n2AAk+Q+ULt5IrqHSAW2U6tUi5wwwoOxGcfLPvTtV7O34VclkBNrMSYX8l8zC3oy+Weo+RxK9jvP5tbhLeUao2yqHzXO5X8SNvfbz2Ipjts4xdQ/YmEk8EhSVH0u6atBjKt4TucNVE5TD8QvVW6klmGhi2uRySADpGSc4BOa2F/pJTK/9HupyGWcg+o/QVQuy79dP9U/8VrJj3MOZpsUUfzfZi3umSIlV8hk7dQRmo7h/F3gD6AuXABZhkr7rnbPzBqa7QYWW58SlSdRGQRkFjgjPlWR2XW6veMWUHTEzLkZw2uMZHvgn6121j3tqCQ4301vzAW6Qdm+zPeiqc+rUdedXnqzn8c1aez9+9mNs+SrIxU+aMu+R7Yzt8qweceLvczkvjwllUADYA9M9T67+tZfZp+vr+4/8tYSNmo5rZrOFtQeYB/6tUcjgczSrTzR2n39rC3D+8YMcfpjkSrGc4VW64YYIbrg7HcYovCeVrm8VpIk1AE5ZmA1N1IBPU7/AJ1y51djf3GvVnXgas50gAJjP7OgLjyxjG1SXK/aDd2apHbxxP3eorqRmOSSckBt8E7belaqiTtZC+wF+WyykfndmtZQ3DuKXPDbjXE0kE0Z0sNwdjujqeo9jW8OI89ycT4BPLG7wXEaCQtGzKTode8GVII2z+DA48q01xtb3iFzJdSwSNJKQWKxMF2UKNgMDYCrby9wya24VdrKhRmWVgpxnSYgCcDp0P0rQsFQU43N3yXDSO8kbq6s7MxDKQw3Y+oFZfHecLu+Ytc3Ekmf2SxCD5IPCPpUNW9eWOxi0uU8QPhC6mLPliR6AgCiLF5/7Urm2txaRSkSyqCZQFDRx4IIQqBhmP7XUBTjBORppEeZ8ANJI5J2yzMepPqT1NXbtn4QbXiXdk6gYY2U4xt4h6nzBr72SNH30qsQJGVAhPXTk68f8J/CvCbIq1xLil2kC2NwZBEjiVIpAfAcMuU1bhSCdhtkfOs/kTjE6X0CrNIBrGV1tpIwTgrnBFbG7c7q3+w28Sxqkwm1LjGru9DhyT1wW7v5kD0rWHIv6/B+8f5GrRHJFVRZm/M08x6FeNcHC4V77YuMzr9kkSeRDJHIHCOyg6ZBgkKcZ3/Kobsx5luzfqTcTOER20vI7L007qxwfirL7Yx4bL5TfzR1Cdlv6639S/8AMlaaFjWxWaLWLgO4PdYdyB2bVbH7T+1e4tYo7aBwk0iB5JAviRDsNPkGYg7+QHqQRo55JJnJJeSRzkk5ZmPqT1Jqydp5P9JzAnOkRAew7mM4+pNW7sU4THMD0DvLoZvMIEVsD0ydXzwPSttKD2TSTcnX66/bZeNBAsVruDj11bwy2iySJFLgSwnIBwQ3Q/CTgZxjI2O1TnZ3zHdR3sEcdxMqaiTH3j92wCkkFM6SNvStn9v3LtrFYRTKipMJljRgPE6lXJRm6kDGrfoR71qPs9A/pCHP+/j5923+Ga6VkvWHAr1poEkfAZs9MgbMQOp9qkKjuXRi1i/cFSNESlKURKx+IXDRxPIiGVlVmWMEAuQCQgJ2BPT8ayKUReXu0ftek4vEtuIFhiV+8+LW7EAqu+AFGGOwH41XOSOEvPeRFQdMbrI7eShTqAJ9yMf+K33zL2G2d3cPdLrR5G1NHqAiJPxN4V1Ak77Hrn1qb4B2dQWqhcLpG4jUYXPq3m340Raf7a8iDhyk74uWA8wrPHg/I4NVnsvP/wDaf6p/4rVt7R0S64jKZV1LE3dquSMIuBpGOgOCfxrB4UbW1fvYbcq+Cue8Y7HqN/lUy7BarK1zBcEA77adbLuNDLYFovdQvahxyW5njWUg9yrRoQMHSHOAcda+dlX63J/UN/8AJFWZfWkU8veSpq8ROnUw2JzpyP41dOzXlK2nllMKGB1QAksz6lZtxgkAbqtZ4jhc0JMoaMmm3DYbd/K69qqR7LvA0UL27crWtkLN7eLu2n75pCGcg6RFjZiQN3PTFVDs0/X1/cf+WvTHNHIdpxJY1u4zJ3IYRkO66dQXV8DDPwL19K1Vxblvh/CJx3GZJwCGALYQHqGJYjVjyx9Kg5p/5yO8TqtFNSy1L+zhbcqF7ZeSnj7niUakxSxRLORv3cioqKzeisoUZ6ZU53YZqPKXPUvDzp0JNFnUYnzjJGNmG48j5jathf0vfcRP2aIyOmNPcpgKExjDkYBXHm21ZidjNioSG6uFiu5G8Mcb5GDgKpU+ZIO+wycDNaYJTO4hjSVI1uEPo2Ave0uP8Rqff25XVJ5g7YLi4XRBDBar5lF1SH21vnA6dADt1rZlrzkOIcCu3aNI3NpL8C6QSqFXx7Fhkexx5Usv9H63jYEsHx98sR/dGAfkau9ryLbrE8Mg7xZEMTD4QEYaSqhfh22znNblDLx/Xrbs8P6J/wCx/Kar932A8PZiY1ZF+7qlbH4l81duXuAfZFYa9WrT5YxgEepz1oiqna/2bNxaBJINIuYc6A2wkQ9YyfI53BO2cjbOR5wv+AXVrJ3csE0UgOwKMDkHqpxuM9CNq9EduHHprawJt3kjJkRGePIZdw4Otd1Hhx1GdWPOtT2vblxBUCSi3uQOhmiyfqhX61pimbLmycCR4jf8LIttZVDiPCrkR/aZ1cBmCBpCdTHBPRt8AL1PtWXyKP8A1CD94/yNXTzHzVPfvrmKgD4Y0UKi/IDqfckmrT2YcsuZftTKQMaYQRu7NtqX2wSPfV7VuAtosVIdtNvpjsGz8aznHph0FV7su/XW/qn/AJkr0Lx3s6tL2CFbtCzQIVRg7rpLY1HCsA3iA61WuE9k9tav3kJKtgrk6zscZ2LY8hUbPXUlBZkrst7m2p3NztfifwsmRkj5QqP23cmuhh4jGNUckaJNj/ZuAAjN7MuFz0yn+8K1xwTmCeyk722kMb7bjBBxuMqwIP4ivWJs1MfdOA6FdDKwBDDGCCDsQR5VSOIdiNhM+pA8OTuqsxTJOehOV/A49qhMP+IqdzhA8ZRezTuOl+I97La+E7rR3MvNl3xJhLdytLo8K7KqJnfAVAFBOOuMnSOuK7uQmxxCD5sPrGwr0Da9jFp3QglUGIMH0JqUlgCNTPnUTg1j2XYbaQTCaIlSpJTOs6c5Hm+DsfSratCu/LbZtYv3cfQkf4VJ1icLsO4iWLOrTnfGM5JPT8ay6IlKUoiUpSiJSlKItJdqXAmgvGmwe7n8QbyDYwy/PbP9r2qmV6V4pwqK5jaKZA6N1B/Ig9QfcVrviHYuC2YLjSv3ZFyR/aUjP0q5YbjUQiEc5sRpfgVN0tewMDZNLLV1bQ7LLX7La3N/LshXw+6x6ixHrlsAe6msjhHY7HG2u5m7xRvoUaVP7zZzj5YqL7R+conjFhaFe7XHeMmNGF+GJMbEAgEkeg963VNY3ECKWnuQSMzuAG/1WyWYVP7UeoO56Kf5j7S4fsXeWrgyyeBVONcRI3Zl9ugO4Jx1FansLJ7mZIl3eVwMn1J3Yn6k1iA1kWHEZIJFlibS650tgHGQQeo9Caha74UklkzQyDLyPDxF7/QKew6WKghe1jfmN9fK/QLd7Pa8Es8bDbYbd5M+Pz/gBWueTlk4jxZZ5NyGM7+gC/AB8joA9hVZmuJruUFmeaVzgZJZjvso9t+grdnIHKP2CDx4M0mGkP3fSMH28/cn2rtfTxYRSuF7yOFh0HTp5myrs37DHPe7M93FWmoi65jRJxDjO+GbyU+Qx5+/zrO4jdd1E7/dBI+fl+eKp/LcXeXILb41Ofc+v1Oa+fV1W+OWOGPdxF+6/quOlp2vY+R+wH3Wdyfz/HxB5I9BjdfEoJB1pnGr2I2yPcbmrXWgZbk8O4o7oMCGdvCMbx6j4fxQ4rfqtkZFdlNKXgh24XdjVBHSvZJD/Y8XHTn5gqO4hH4umxFVji3ZpYXKs620Ky/EcKAGPU9OmfUVdLmHUMeflUWcqfQiqjWyy4TWvlAJjk3tprxseY1I5gqMZZ4HMLWNvyhaRnKwRgjoSoJB/tDatk8u8Ot1jWaNfFjBLHJU9CB5D8Kqt9/rX/eb+JqR5dn3ZPIjUPmNj/EfSsIsdnhDnv8AnFtAdPfVS1TRRmLOwWO6tt8+UBHmRUfWZbnWhQ9R0rEdCDg1F44XVJjrBq1zQO4jcKMi0u1fKUrutoNR9h1/yqEp6d9RIIoxclbCQBcqSTpXKlK+0gWFlHJSlK9RKUpREpSlESlKURKUpRFDcwcqxXqlZGlGfuSOB/cJKH8RVEv+xZtzBcA+iyKR9WUn+WtqUrvp8RqacWjdpy3C6IqmWLRpXm3jPCHtJ3t5CpdCASpJXcBhgkA9CPKsKr9z7y69xxcRRDLToj+ygAoWPsAhNdt7xe04OTBaxLPcrtJcSDIVvNRj09BjHmSc1qk+JMQOYZmtANr219Ve4WwOiiytL5HNByg2A5kngL/6Vx5B5etYreO4hRtbru8g/SA9GXcDSMjyG+x3q11ow9qN/r1d6uPud2mn+Gfzq58ndqK3LrBcqscjHCOvwOfJSDupPluQfbao7+oCd95HEuPEqv1+BVkYdMQCN9DcgeIF7dFauaf1Z/mv8wqrcBvlhmDscLggn0BHX6gVJ81862cSyW8khMmMFFRiQeoySAPQ9elVsHO9VjGJDFVMmZwHkT+V7Q07/wBOWyNIDtri1xYbLXvGuIfaLiWbfEkjOAeoBJIG3oMCvQnAiTbQFvi7qPPz0DP51qLiPKqSvrU6MkawBkEZ3IHkfyrbnDuLRS+GNtwPhwQQBt5/hUjhlXFK4/NqeB3/ANrt+IZmSwxNiBs29+mgAWfWBxmZY42kbqB4fc+Q+tR3E+bFjJWMayOrZ8I+XrUW3NbttJHG6+hB/wASaV1fRvY6B5BvptcD30VfgoZjZ9tO+xUITnc1I8vqTMAN9jWZ9ghulJg/RyAZMROx+R/79wK+8owHv2yMaUIPscgY/j9KrLcOL5Wxk3a7Yj7+I6qYlqGmF/AgagqeS2fOQMfSsxYiw8YBrvpVposFhpAQ1ziDuDYg+FlWnSFy6BZp6fxruC4r7SpOGmhh/wDJgb3ABYFxO6UpSt68SlKURKUpREpSlESlKURKUpREpSlEUFzMogjlvlA72O3kRT8yCP8AiA/OvPzMSSSck7knqT6mvR3H+HfabaaEHBkRlB9CRt+eK85zQlGKMMMpKsD1BBwQfxqKrgQRyV/+FHtdHICfmBH04fe64V9VsbjYjoa+V2W1u0jrGgLMxCqo6kk4AqOCuJIAuVb+fYu+gsr7HimiCSn1dAMH5nxf3RWPyvxsECBzgjZD6j7vz9Kn+eOFyGKy4ZAhlljTU+kdNguo+SgnWd/QVN8l9miWuJrjTJMN1Xqkfyz8Te/l5etdFRRGqcWd2vI2VONfTRYeBKdbuyAb2zHL3C32UVU5Z/obJ5Bs0jaAfQdP/tWbxnlXOXhwD1KeX9n0+VdMEBksniwRJE2dJ69dXT5E/SoeGhlppXtcNcrsp5m3Dra6hJKmOZjSDpmFx+fGyrlKUqCUouy2uTG6uvVTkf5fTar9ZWih3mX/AGoU/Qf9a1/FEXYKoyScAe5rZMEelVX0AH0GKtPw+C7PfYEEd9iPJQmKkDLbc792h812UpSrUoJKUpREpSlESlKURKUpREpSlESlR3H+OpZQ9/KGKh40woBOZJFjU7kbZYE+1R3FOere2F0ZBJi0aBZdKg/68qEKjOWA1Anz2OAaIrFSqXxTn5Wtblo+9tpbaSBHWWEM6iaRFR+77wAq4J31AjfbIxX3i3PKpdqoMy28Evc3UyxI0XfOFEcLyM2pFBcFiqHdkGoDOSK50qqXPaNBHO8DRXGI51t5ZhGO5jdwndln1dGLgbAkEbgAgmZ5h4/FY28lxKwARHcLqUNIVUtoTURljjYURSVVHm3s5hvm71WMM3m4AKv++u2TjbII984FWLhvFY7iMSxurLgZKsraTpDFSVOxAI296g7btCt3hkuTHPHboutbh48RzLq0fosEsSWIADBS2RjIrB7GvFnBdFPUy0z+0hdY+/qqMOxu51YMsGnPxZkzj106cZ9s1duUuzyGwPeE97Nv+kIwFz5IuTp22zknr0ziuyHtBg0XDTpNam2jWWSOdVD922Qrr3bMGBYFcA5yMECuA7RIVjuHmhuIHto1meGVEEhibOJE0uVYZBHxZBG+K1Mpo2G4CkKrG6ypZ2b36cbC1+/3ZWWK1VCzKoBc5YgbscAZJ89gB8gK7aq9v2iWxW4aRZrf7PGJ2E0ekvC2QsqKCSQSMYIDZ2IBrhJ2jW8cM8s0c8BtxE0sbqhdUmbSkg7t2VhnOQGyNJ2zsehRBJO6tdce7Gc436Z88elVu/55WGAXD2l4E0s8hMaAworFdbhpB1A1aV1NgjIHSsj/APMYjc/Zo455SO7EksaZjhMgDRiQkg7gg+EHSCCcCll4uPFeVBIS8RCMeqn4SfXb4fzqKHKM+f2PnqP+VdL87ObQJG0st3O10kHd26FlEMrRtIY2k7vSm2NTjUcbbkVnL2iW6x2ugXFw1ykpiVIx3jtDpEiOvhCPknPRRpPTaoqbCKWV2cix6LvjxCdjcoN+9SvBuXVgOsnW/rjZfkP8amKjeDcwQ3Vql5G2mJ1L5fC6AM6te+F0kHO+NqxuBc3QXkk0cTrqhkaPGtCXAVG7xADkp4wM+oNd8MEcDMkYsFySSuldmeblTdKrnGueoLWV42WV+5VHuJEVSlurkhGkywY5wT4AxAGTisbiXaTbwSyxNHOe4kijmkWMGOPvghjdm1fCS4XbxZB2xvW5a1bKVW+I8+QQTNCyysI2jjmmVV7qF5cd2rksGJOpfgVsahnGa4S9oMCSXSMk4Wz1d/N3f6JdKI4AYHxFg2AAM+E5xlSSKz0qk8Q581xTIiXFpLHNbwO0kcLNG07oBpAlZC2hg2TkDUDhsFalxzci3SWskNxH3jtHFM6oI5XRSxC4bWMhWIJQA6dj0yRT9KUoiUpSiJSlKIofm3l77faPbd4YixRkkADaHR1kRtJ2YalGR6VAz9nTyx3ay3WuS7e2keTugAht2RsKgf4SEA65HUlqu1KIqhxvkD7S163f6Ptn2Pbu8939mk1/fGrV08se9dV52eM7zILnTaXFwt3NB3QLtIpRiqza/ChaNCRpJ2ODvV0pRFUr3kLvFul77H2m6hus6M6O6MJ7v4vFnuvi2xq6HG89x3gsd5BJbyjwyI8erClk1KVLLqBwwB2NZ9KIsW04akUQiRQF06TgAZ2C5OB1wKqdt2dyfYn4fLeGS3CBLfTEqSRaZBJE7uGPeMhVRsFBAOQc7XalEVLuOzprlbk3tz3stxFHCJI4xEIkibvEKrqYlu88ZJPoBisLmLkq4e1vpZJftd3PbC3jEcYiUIpLBQpdssWZmJLewArYNKIqT/8Arpp0uftly0z3FulqGWNYzHGhLrkAkO+s6idgfIAV1ns01Wk9qXtYzMYv0ltZpDtHIH8arIdZOPUAZ2FXqlEVN507PP6RkZzKihoDBpkhEvdnLETQ5dRFJlsE4JIUYI61kWXJ01vdNNBd6IpTC08RhVizRIsfgkLfow6qAwIY9cEEgi1UoipUfZ9LCYZLa6Ec0LXXjaEOjx3EplMbJrBBVtOGDfsnI3wMnhfIK28llIszN9kW51alGZnuCGdyQQE8QJwAeuPKrZSiKG5X5cFlaLaFu9CmTLFcBg7s5BXJ28WOu+K58F5ZhtHmkjA1TymUkhfBlETQuAML4AcepNS1KIqZxzs4W4vHu1NuTKqLItxapPjRkBoizL3ZKnB2YHA9K7eJ8gd8t+vfaftzwP8A6vPddyIxj4vHnR7Yz54q3UoipV72cB76S7VrYiZo3dZ7SOZ0ZAFJhlLAx6lVdiGwRkdcU5h5TlWz4ksBM0l6/eBAFUqCkUbKNZ0vhULYOkNnTt1q60oi11wblOeeOWCRFt4VntriJzCiSyvGweQSIkrAjwIoYkEb7EAVm23ZpovVvDMjFLiS4BMA79hIrgxPPryyLqGkYAAXGDsReKURKUpREpSlESlKURKUpREpSlESlKURKUpREpSlESlKURKUpREpSlESlKURKUpREpSlESlKURKUpREpSlESlKURKUpREpSlESlKURKUpREpSlESlKURKUpREpSlESlKURKUpREpSlESlKURKUpREpSlEX//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5368" name="Picture 8" descr="http://planillasinergia.com/logo/sinergia.jpg"/>
          <p:cNvPicPr>
            <a:picLocks noChangeAspect="1" noChangeArrowheads="1"/>
          </p:cNvPicPr>
          <p:nvPr/>
        </p:nvPicPr>
        <p:blipFill>
          <a:blip r:embed="rId2" cstate="print"/>
          <a:srcRect/>
          <a:stretch>
            <a:fillRect/>
          </a:stretch>
        </p:blipFill>
        <p:spPr bwMode="auto">
          <a:xfrm>
            <a:off x="3300402" y="4516409"/>
            <a:ext cx="3000396" cy="2285992"/>
          </a:xfrm>
          <a:prstGeom prst="rect">
            <a:avLst/>
          </a:prstGeom>
          <a:noFill/>
        </p:spPr>
      </p:pic>
      <p:sp>
        <p:nvSpPr>
          <p:cNvPr id="15370" name="AutoShape 10" descr="data:image/jpeg;base64,/9j/4AAQSkZJRgABAQAAAQABAAD/2wCEAAkGBhQSEBUUEhQVFRUUFRQYFRQUFxUVFRQXGBQVFBgVFBQYHCYeFxkjGxUVHy8gIycpLCwsFR4xNTAqNSYsLCkBCQoKDgwOGg8PGiolHyQvLDQtKSwsLCwsLCoqLCwvLC0wLCwsLCwsLCwsNiwpLCwvLCwsLCwsLCwsLCwsLCwsLP/AABEIAMYA/wMBIgACEQEDEQH/xAAcAAABBAMBAAAAAAAAAAAAAAAABAUGBwECAwj/xABCEAACAQIDBAcFBgQFAwUAAAABAgMAEQQSIQUxQVEGEyJhcYGRBzKhsdEUQlJywfAjYoLhFZKisvEzU7MkQ3OD0v/EABoBAAIDAQEAAAAAAAAAAAAAAAABAgMEBQb/xAAxEQACAgEDAgQEBQQDAAAAAAAAAQIRAwQSITFBEyJRYQUycZGBobHR8CNSweEUQvH/2gAMAwEAAhEDEQA/ALxooooAKKKKACiisE0ABNYrFF6YBWL1gmsE0wM3rF61LVqWqVCNy1YzVzL1qXp0B2zUZq4Z6M9PaB3zVnNSfrK2D0bQO16zeuIetg1RoDqDWb1zDVsDSoZvWa1BrINIDa9ZrWsg1EDNFFFABRRRQAUUUUAFFFFABRRWDQAE1iisE0wAmtSaCa0JqQGSa0LVqzVzZ6mkI2L1oXrm0lcWlqxREdzJWplpM01cjPVigKxZ1tY62kRnrHX1LwxWLxLWwkpvE9brPSeMdi8SVuJKQrNXZZag4BYsV66BqSK9dVeqnEYoBrYGuKtXQGoNDOgNZrQGtgaiM2BrNa1kVEDNFFFABRRRQAUUUUAFami9YpgFak1k1T23/bs0WLaOHDo0MTsjl2YSSZWKkpbRNxtcN5VfhwTytqCIuSXUt4muTNXPD4oSRq6+66qy+DKGHwNaYicKpZiFVQSzEgAAC5JJ3ACoqIzZmqveiPtIkxe0MRhZIVjEfWGMjNmAjkCFZbm1zcG4A3EVH+nPtqteLZxudc2IZdP/AKUbf+Zh4DjVZbB6VYjCYgzwveR7hy4D9YCwZg19dSAbgg99dDFp3te78CtyPUDy0neaoPsL2pRTMIsUjYWfdlkuEY9zMAV8GHmalMk1OOJrqFih56aNq9KIMO8aTPlaU2QWY8QLkgdkXIFzzrjiukEKGxkBYfdTtt5hd3namPamzhjZoJOpa0RucxALrmVsthew0+NW1GPzC5JgZqOupZhcEGFyCPzC3x3UobZqjeyjxIqvxYBQ2Cak21tr9Rh5Zcubq42fLuvlF7X4U6YzAlR2FLnkN3magPS3ZmNkBVmKIw/6adkEfzHe3mbd1ThKEn1B2iQ9C+kr4zCiaRAjZ3Uhb5TlI7S31trbxBqRpNVM7D27isB2CrSQLclLe4Cd6Pbs630Ohud2+rH2H0iixSZ4mvbRlOjIeTLw8dx4GpZcXNroJMk6S13R6a4pqbulvSoYHCmbJnbMqIl8oLNc6nWwAUnyrI8TbpE7JYj11VqivQjpaNoYbrcnVsrlHW9wGAVrqeIIYfHxMlRqz5IOLaZJOxSDWwNclam3pH0ogwMXWzsQCcqqozO532Udw1uSBVSg5PbFcjuuo8is0g2LtiPFQJPCSUkBIuLHQlSCDuIII8qX1CSadMZtRWBWaiAUUUUAFNvSWKRsHiFibJIYZAjXtlbIbHNw8eG+nCSUKCzEADUkmwA5kndVU+0/2hQywNhcK+cs4EzqOxlW5KK33rsFuRpYHXWtOmwzy5EoohOSiuSJeyTbEkW044wzZJ86ug1DWRmViCd6kXvvtfnXoKvMWxtuzYKYTQEBhvDAMraEWYeBOose+rZ6O+2GGRurxiHDSWHaNzEdL63GZL94I766vxLTTnPxILiu3UowzSVMnuLxaRIzyMqIgJZmICqBxJO6vMfTba0E+Mlkw0eWJpS/a3yMQAzWFiiMQWy3vdybjQCf9IMVNt3H/ZcM5XBw2LSC+VtbGUjTMb3VF7iedo37UOiMGBnhTD3s0N2DHM2YOVzk/wA3IWHZNgKjo8ccUqk/M109F7+5Kct3ToSDox7UsdJFlj2es8cCorfZzICi2soynOTop9KU9KNtz7WhjweGhnw7SsWxH2mNo1WNLaB7dsFrGw1OS2lY9h0IEOKbiZIh5BGI+LGrGleqsu2GVqMehNW0QLpB0Pw2E2NiYo0BIhJaUgdZI6kOGZt/vAWG4bqpbYEKnGYcP7pnhDeHWLer86fgts7Egf8AaJ15BlY/AGqDGDYAOBYZiA38yhWPpmX1q/Cm4uyLL627sqLFIY50Djhf3lPNW3qfCmzZvQVrdUcTM2GtZYiQGB5GUC5QcF3U/wCBTrLH8QB9RenWfEiEBE1kIvfeEHAkcSeA8zoNYTnt8sepGc4wjul0EWC6O4XCKAsSlraKBnc95Le6O82FLEgYm4tGD91N/m5HyArWAXNzqTqSd57yaVCazBbX3a+PLnWWX3ZjeeWT2Qi2hCwWysR3jtMd9731G7fz5VFMdgyfeuT36/OrEOFBDNl139x7zTZi8B1sduyLGwNjp3A33bu6rMOdRMuo025FbSu8ZujspHFSV+VLMJ03mWwmtOn82jjwe2vnelm2tjvHqwuOY1FRbEprXWjCGaPKs4qyZdPOotosrYDYfEK7QHU2zI2jC19COI13jSo7tnom2Gm+1YMWYD+JCAQsq8QoG4+Vr6+MX2btN4HDKSADc5dCP5rjl9edWfsTba4pMj2EoF+QkX8QHA8x5+GPJilgdrmJ3dL8RWWSx5OJPo+z/wB/qRWbpHjSbQYFuHandUG78IP61BumPSfGSlsNihEoRlYoig2NrqQ5JO5uB41b+Kw+U1UHTaz4+Uj+QeYjUH991W4XFu6OnLgkPs56fwYWJcNMnVDMT1y3YMzHUyDeNLC4uLAaCrcwmKV1DIwZWF1ZSCpHMEaGoV0W2Lh5dmwRvErqUzHMNc5JzMGGqm99RwArXBdF8Xg2ZMBKphlO6ftHDnjIo3OeG7XS4O+seaMJydcP36E4tpE02lt6DDKGnlSMHdmOrflUat5Cqm9p/TKDHCJIA5ETOTIwyqcwAsqnX7o1Nqmmx/ZvDnMuMZsXMxF2kvkHgt9fM25AVT2Kw2WRxydh6MRV+ixYt+5Ntr7cleWUqouv2WbchmwMcMYyPAoWSPUm5JPWA8Q5ue4kjleaCvPWxZ8Rs18PiwvYmD2F9JY1bK6EcNwIP5TV19IukQw2BfEqA1kUxg3AYuVCXt+YHyrHrNNWW4cqT/O+V9yzHPy89h7raqV2L7YcUk3/AKgJLGxFwqhGjBOpQjfYcGve28VdIrLqNLPTtKfcnCan0M0UUVmJkA9s8ErYBTGLxpKrTAcVAIUsOKhiL+R4VVPSPo2+DlVWZWWVBLGyX1RibXU+6dN2via9I4iBXRkdQysCrKRcMCLEEcQQaob2lXO1Jwdy9UqDcAoiQgAcrk+td34Znb/pelv69DLnj/2IsYbgjmK9C4TYsGIwmH6+GOX+DFbOoYj+Gu4nUb+FUJElXB7NOkjzRGCQawImRwN6e6FbvFhrxHhrd8SjJwUo9hYWrpkl2PsOHCR9Xh0yIWLWuzanvYk1UXtkw7fb0Y+6YEy+TyX+J+NXW1Vn7YMGD9nfj/FXy7DD9fWudopvxrfey7IvKNnsbYq2JXgVia3eDIL/ABqxZnqv/ZjhymInB3iMA+IktU6natGdf1WRh8pHumktsDiL8YyPNiFHxNQHCbCzbNjNtftDP/Sw6r5qKmfTU5sK4HNL+GcH6V22BgAcPHHw6tfUi/zq6PlhYnyx52ZMuHwSyuL5Y0AXiz2Cqo8TYUmwzk3ZzdmN3PNjvt3bh4AUh6UY8pLBh1FzHG8pXm9mWMeQzH+qmPYu3DEJDIc12Fl0zFj7x7hYDztSxYXKG/u/0OFr9Vebw+0f1/nBO4CbjkOA4/m9eHKnTDKL3Orc+XdUFTpW1+yoH5tT46W9KdcJt67qTpoQwHP6bqqyaXJQsGqx9mSiTG/dvxt8a54nFImhYDxOtRhtqX40hxeOvvNRho22XZNYqFnSXawK5Y297Vip4bsvneoQ82UnRWuLdoXtcbx3inTG4+6lbLv963a8M3Km3D4XPKqMcoOpJ00tfS/MfOuzgxLHCmcHNleXJYibCSAB+rYqQeBsQQQdfC+tPOzpHiEbBiHUKQ3fv8xwpdjplLGIjTIpUcCNx9NBbupHI3L991De9coxZsr3JLt3LAixK4mBZVFidGH4WG8fr4EVUO2tmFpZpOAe/wDnc2+Rqf8AQfHWkeEnR1zL+Zfqt/8AJSHbuzLQzd7KfQj6muZBeFkcPse30mo/5OCOR9e/1X8sc+h6ZcHCP5L+rFv1qSQtUd2E/wDAi0+4g9ABT5DJVOZcs3RfB02xtT7PhpJeKKSo5seyo/zEVRbRXNzvO81ZntEx/wDCjhB98l28F0A9ST/TUZ2v0d6nqFPvPEHf8zO9h3WGUeVaNJWONvq/8FeTlkk290flxOy8CkEOdkjjNwyqVBiAIAa17mxvf7vfUb6Q9K8V1Zwc8cAWMIpTLmK5VGXtZyMwFvOrOxnSXC4TLC72KqoCqrPlUAAZrbtLd9VJ0tnSXGzyRnMjvdTqLjKNddaWjbm6nHhW0/qwycdGLPZ9h8PPNHh8QBdJTLFoLStkAMUh3kdlWA45WHGrS6cdIfseBllUgSEZIr/jbQEc7C7f01UkvRCVMAmORvvklV0aNQ+VZA3PMp8Lg86k21em2ExWylXGFmmuLxRHK7SIbB72IRGGpPeQAbUajEsuWM43KN016Pv/ALFCW2LT4YyezvprjW2hFE80kySswdZDnsMjNmUnVbWvppa+lXhXnb2c7WOH2lAdLSN1LXF7CQhQQeBzZdeV+deiazfFYKOVUq4J6d3HkKqH2w7Jy4mKcbpUKt+aMjXzVwP6at6qq9sccnW4cn/pZHC90mYFr+K5LeBqn4c2s6/Enm+Ur+BKs72W7KIEk91IYdWF1zAgqxJ4WItVb4dakPR7bEmGkDxnf7yn3XHI/oeFdnVQlPG4xM2N07Zcb1X/ALSI+snwsfMtp+Z41/SppgceJ41kQ2VuH3geKnkRTbt7Y0cvVsWKPG10ZQC19Dax97UA+VcXTvw8ls0z5RGdiQdRtHEq1k6zOUzaZgZMy5dddCfQ0/4ogbz6/SlE0RcDMBpbUqCxI4gblpFiSqanfzOpNak97vuR6IQYl7iwW479B6H6Ur2HDYgAAAcFFhTfPKzbhYc2+lOWwl7Wpv8AvlV+RVjZFcsgnSTH5tq4i5sFzJe+4JFl08xTcr5olIuSl1Y8O0Syj1zVbq7Hhu/8JD1rMz3UEuWJJzE79+7hVXdJ9ljDTuIr9WWIsdcp328BfS/4a06PURyVjSqkvyPO/EdI8cvEb+Z/uzhh8Rb9/Gl0WMsKZI5r13Wauo8dnHcWnwPn+IaVwmxtNnXVq0tCwpCe99WKRiQGBIzAG+U7j3Hup0TALKsTm9lTXd2jmvYDWwBJGvIU07MeMygSWIsbA3sW3AaedKNobSKgJh1OUbyqlgL8BzPfUMkW2lH7kG5LyR6vv2FrQqCSLk6DUk9kHQDu1riZAWKrqw1souRa1723b/jTQm3O0M5tclSDuFtA1t6agXBvvqxOgUaNgxMqhXlZjIRvJVigF+QC6eJ51k1Mnp4bmrNGi+Gzz5Ns3SrqRjotjLYqEneJVRu4t2T5donwNS3pLAMrDifnTNttEj2jCEAzSSQEqObTZc3mB8KkW3pbHUXFYMkt+SM13R6L4bilhWTG+0v8Dbs2IqigNuAHAineByN4v4H9DTLhcjHQ2PdoadYQ43EN46H13VDKjqpjHt/DdfjoYwOCZtLWGdmPwpR01iviIe8D/wAn96ddn4CNZMzlzIb6ykfCwtoNPOmjpXiV69MpzdXbMLmwIbNluahF3NJdkJ9GyM7ehf7RL1ilWaRzYg37TEi3McqZZkqQ7c2m+Ik6x7A2AAUWAAJI+Z1pknWuhiulZTItH2exiXZYjkF0JmQg7mUu1x/qI8qqDpVs1IMXNDGSUjcqCd+4aE8SCSL91W/0Y6V4RMCv8QIII1Dq9g5IBJyi/bzENa2+qW2nijLLJI2+R3c+LMW/WqNCp+NkbVK+hPK1tSFXQnZrT7RwyKN0qO3csZEjH0W3iRXpCqf9iWBviMRL+CNEH9bFj/4xVwVh+K5N2bb6L9eSzTxqNhUZ9oWxxiMBJpdoh1qeKA5h5oWHpUlpDtzEdXhpmNuzFIbHcbIdK5+GTjNNdbLpcp2UBh6dMPTThjup0w7V6rIYUSXYu0pMO110DC5U7mHA2+RqZ7Nx8cguD27drN7w8O7wpL0aw0c+BRXUHKXW/EEMbEHeDYim+TYrCQiK7gcTYEeJ3edcabjOTXRo0Lih1nxJc2j82+lIpYFQEk3PM/pW0GMdOy67vI+N+NYIDm7C/dwHlTi9v0D9RnxOIZjZB5/vdThsPDsDcgnvsbetKjjIo99h3BfoKVYLakchIQ3I5gj0vvqzJllspR49RJK+XyLxVb7X2dKucTKQXzdreCTxDDTfVkKa2YAizAEHeDqPMGs2n1DwO6sya/QLWRXmprp6FAPmQlWFmG8VuuIq1NvezfD4g5lLwva11sycd6Hx4EVBds+zvGYe5VRMg4xXLecZ7Xpfxr02n1+DNxdP0fBy8mgyxXKv6DR9orph1aRsq8ePADiTTU8ljY6EaEHge+nvo1It317VhYd28n1tXQn5Yto52aHhwckh3wOAEd9czHjbd3DlXdm1rtgdmyTn+GhbXeNw8W3D1qQ4DoEd8z2/lQknzY6D0NcfNqccHc5cmDDotRqnujFv36Ihf+ALNJdUZmuSVW7Bt47QqweiWyHw8BRlCAsWVQbkXHavwFyBp4094PZ8cKZY1Cju3nvJOpPjWzGuRqddLOtiXB67Q/DXp2pzm2/Tt/sjOI2Axx8cxIMYcOddVyIcotx7Vt1bbbxRDcxT5LSHEoG3gGq8eZ2nLsqN0MEce7b3d/ixkw5R9+h9PjxpzhR03docjvpHNgVGo0+VbxY10FhryvratM5KS8v2Y17/AHF2K20ipquZjuU/Mnl8aiOMlZjmYkk/LdYd1SiHo8XuzsDfUAX1PeaYekMpMpB0yKq23WsN1vOo4tt1EJX3GOeksJHWpmAYZ0up3EZhcHxFKXNzbmRTnPs6KTGYeHC9sDIJG39oSFnYtusFtu04Vs3KPUrHbpd0BwseHlxEbvGEViEuGVmvZVGbVbsQLXqqJatj2v4opFDGtwJXZn5Hqwtr+b38hVYbN2ecRiI4V3yuq35AnVvIXPlRoZS8LfN3+yDKvNSRbPsb2YY8E8pFjNKSveiAIP8AVnqfUlwWDSBFjjULGoCqo3LyHn8/GlVed1GTxcjn6myC2qgpq25hzLDMg/7EoHLM6MoJ8B86daTKgJkB3GwPhlH96hB07HLng85QSbqcsNJS3pL0GmwOZmIaEOqo+4tmDEXXgRlIOvEWvfRuwMDMjsouIwpfuDMEB9SK9ZvhOO6L4MFNOmT7oPtMhZo+YDDuN8rfAj0qYYCGyX/F8twqq+jmOyToeBOU+DafqD5VbOEN419PjXH1cdjv1L8TtjTteTtBeA18zWscOVB4XPnW+1o+34gfSui9pB4f2qKdQQ187ItirsSedKMLdJIwv4lHkd/wvWuJhKkjkaWYZQXVuVz52I/Wt05eT2K4dWPyPTf0nY/ZJLfyemda7pLRiYlkQo98rCxINiONweY31y4eWak+zJZ4PJilBdWmvuiAYXa80IukjKAL2Juo/pOnwrthvbHlYB4usW2rp2GB/KdD/ppB0h6ETRlmzGRG++vEcnA3G3D0vUak6NsDoP0Neihi02dXKn+R5jTZJ6OTjkm0/Tt/PcnW0ekeyNouonDxuR/1iojI4ZHkBa446ggcxTjsbohs3C3mM6y2VmzPKhUICLkKls1iLX110tVX/wCANfca7RdGmJ3VKWlio7IZZKPp1/8ADc/iGF8zSZam0fafgYFAjYzG2iQrZR4s1lHlc91NmG9pcuIB6qERa2uxzk+G7h3VEMJ0TYn3annRjoiY0zPYA7hf42tx09Kx5MGkwRvq/d/xFGX4jm1C2YOPddhz6NbQlkz9axb3StwBbfe1gO6nh2rlHAEGlrnfb5XrSSSuPkalNuKpHa0MZwwRjkdvnl/UT7RxWSNm5DTxOg+NRoDOuYbxvp32294m8V/3Cm/ARZYyTxuf0rfp0o493ey+Tt0GFlNxckjiCTTtLgQFzL5+FNUMdSKRbRm/K36UszqSojDlOw2RL90+I/WoFtjFZpZGO8u3zIFTXCSZczfhR29FJqtZ56eCFzbFu8qFWy8EZ8RHEv32FzyA7TH0Bq2JkEcocAANfN8L/ofKoR7Mdn55ZJzujARfzPqT5KLf11ONuQ5oiAxUnQMtsy3B1FwRes+rneVQ7fuTivJuIN7aHGXDDjeb0tHTJ7INniTHtIf/AGYmI/M5CD/Tno9o+wpoY4ZJ8W2ILMVRWTLlGXMxuGI4KN2vlTv7GsKRHJL+OUIO8JGWPxkFa+IaFqLvrz+JB85bLRIvWsZ013jT9+Vq3rmvvHwB+Y+lefNh0rhuk/MPiv8AY/CuwNaTRZhyO8HkaEDIR7YGtgF/+eP/AGSVHfZRh0lGLjfdJGieR6y/nx8qkvtWiL7Mc21jkiZhy7WQ+Xbqv+gXSUYbrVEMk0spi6tYrXuufQ8dcw4cK7uni56OSj1v9jLN1ksbw5RiL6qSLjmDa49KurASlTkfQmx87frVJbZBTFTqRYrLLccu0TbSr3lwwljVhoSqkHuIBsfWjXNVG+9/4I40+Wuxyx+Fzr3jd9KacPPkJVt3yNOcWLKnLJoRx+v1oxmBD67jz5+NYYS2+WXQta3eaPUa9oYHNqN/zFNUDFWt6inUl4tCLj4eRpJtSZSmYbwRv3/3rXFutvVEHTd9GdFxNdTiNDbkaZkVnW68DwrsuI57+NQeJVZKzvs/pFwb6j0pY2Cw8utgp/l3f5eHlaou0acLrW0bEbnHyrbLTq7g6KJwhlW3JFNEjHRpfusp8f3+tbJ0bA/D8KZI9oSDj8a6/wCLS9/rVTx5v7jG/hmlu9rJBFshF32+JpTNtBE5fAVEpNoSn/mkzljvYDzqP/FcvnkacWnxYfkiS44vML33ik8s9I1myqByAHppSRsbckcOdZo4rbo1OQqxMgIsd37NJnlzaDQCtYFMjZR4/v1p1gwqR6sbn97hWiLUF7kWmzOzcD95vIfqa7YvEX7I3DeeZrRp2fRQbchvPjS/BbNtq2p5cB9aonKnul9gStbYiTGQZMHOx3mGTyGQ1Uc09Wt042iFwUwGpKhSeV3UW7zVNyyG1+A3ngPE+R9K26GLlFyfqQyUuEWf7Ipbx4gcnjPqrD9KmG1kaT+GjZGIPbsGykjQ5Tobam1QT2Rz5YsS2+7xBRzIVyf9w9asXBYYi7N7zb+7urnazyZ5S/nRF0PNFRK56R+znaOKN5cVFLkBEYIMYsbX7KrZSbDnuFS7ofsA4TDwwGxaNWeQrqDI5JNjbUDcO4CpBLKFFz/yeQrXDREAk+82p/QeVUz1WSePY6r2VE/DSlwdq5p77eAHzP6it2awrEa2HfvPjWQsMkVmisEcqQxDtjZCYiJ43HZdSrC5Fxvtcajx4Vz2JsyHDxCGFBGq713kk72Zjq1+dOQNaSRA7+G4jePA1Ypvbsb4I1zaKM9pmAMe05OybTBHX+a6hDbmcynTvqcdE9o7RZovtMaw4dEynMmV3suVdCSVN7EmwGlS+bBoXV5I0dkvkkKAsl7Xtpddw1HKlVww0sQfMVvyatSxxg4rhVf7FSx+ZtMTzwK4115H6GkDYV4/cOYcj9PpS5sHbVDl7t6ny4Vzacr76kfzLqPqKzRk1059iTS78CL7WraMMp4g7v341HelyrHGhX7z8DpYA/UVLWVJBwb5/UVBPaIgiMIF9esPdpkH61r01PIkVzur6irY0MnUh11DEm2nA5d3lSLGzkSsCLHTTyFSDY0Mi4aLQEdWp5HtDN+tRbpTMVxOoK3VDb1H6Vpg90miD4Q6PFEeFvWuLbPQ7m+VPGaFhfSx1BtvHiK5tg4jxHr9amsteoVfoM52VyYfvzrH+FH8VOx2Yn4viKx/hS/i+Iqzx/f8g2e35jWNlc2H7863+wKovm3cNKcxstPxfEUh22iRxdk6lgN4OmpPy+NLxXLiw212OS4i7Ad9KsTIvVsFW2l76cNaRdHQrOzPuUaaXuT/AGv61IZ506txlOXK1zawAym5NUy8rqg69yO7FlLThVOpVu7v/SpVBsnixv4fWoF0YxBOMiC7zmGv5Gqxl2eze+5PcN378qhqHsdXQ4K+1mwnjQWFvBf1NZCySfyr+/M0ojwyJroO8/3rYYy+iKWPPcPWsLl/avxZZXq/wRC+lfQ7GSLJ1UyyRHtiJltJddQilVN9d1yOF+dLegvR5sJA6OFeWYguBqqKFsEZtzEXa9tNd9SkYVm99tPwru8zSqOMKNAAP3vqUtVJ4/DdAsfNrgQ7G2FHh0Cxoqgbgo0HfzJ7zrThJKFFz5Die4CufXlvcF/5j7v9/Kt4oLG5N25n5AcBWWTbdyLFSVRMRxEnM39K/h7zzNdyawzWrULff6fWq3yS6ANdeHD61vRRSGFFFFAGCKwb+PzraigDQGubwAm+48xofPn511Za1t+zUkxHI5hybw0PpuPwrHXDjp3HT/mu16wRepWAmlwitvA8RofUU07Y6MJiAgckiNwwDWbxU8cp4juFPRw44aeBt8N1amM8D6j9RarIZHF2mQcU+qERVx91T4HL8DUZ6S9G2xM0T9pQLLILXOW5bMpF9dbWI4+VTA5vwg+B+orQtzVh5X+V6ux5XB2hON8DVCkSIqDQKAoDA7gLakigwxH8HwFOZcf8gj51zKofw/Cmp/UVfQbjgY+71/vWP8Pj5D1/vTh9mTkvwo+xp+FfQVLxX6sW32QgGAj5D1/vUB6VTuk7K2iAkx2tlKm2oI3nTW/GrOGFTkvoKR7S2Hh5wolVTkN1scpG64uDqDYXHdVuLUKMrlbFKFrsN3RjCpFhkzEZ2GdtLm7ageQsPI07SlXVlKMysCCLEXBFjrSxZF4EeX9q3D9zH+k/rWeeTc91EkqVWV50d6Lyx7SbsMEiDMjODlbMMqjMNCQGN7cVNT8YZzve3co/U12BbgvqQPletwjcwPAE/E/SjLnlkdugjBI5x4BRqRmPNta7GVV0uPAan0FY+zX94sfE2HoLV1SMDcAB3aVmcr6k0q6HPOx3Lbvb/wDI/tWww1/eObx3f5frXTNy1osfD41Gx0Zvai5O71P0rIStqiM1VLePM1tRRSGFFFFABRRRQAUUUUAFYIrNFAGtYIra1YtTsDQrWLVvRTsDmRWpFdbVi1OxHGsEDurvasZadgJzGO74VjqF5D0FKMndWOrHIVLcKjj1C8l9BWQo7vhXbqxyFZC0twUcgRzrYHx9DXS1FqVjNAe4/CtgD3fOtrVmlYGoXvrIWtqLUrGFZArNqKiAUUUUAFFFFABRRRQAUUUUAFFFFABRRRQAUUUUAYIrFqKKYGKKKKYBai1YooALUWoooALVm1YooAzaiiigArNFFIDIFZoopAFFFFABRRRQAUUUUAFFFFA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5372" name="Picture 12" descr="https://encrypted-tbn3.gstatic.com/images?q=tbn:ANd9GcS6YKCIvlb0cjuqnssK_asYP5nK0acCQUEcZ8thj0k7WsnJZVtUXg"/>
          <p:cNvPicPr>
            <a:picLocks noChangeAspect="1" noChangeArrowheads="1"/>
          </p:cNvPicPr>
          <p:nvPr/>
        </p:nvPicPr>
        <p:blipFill>
          <a:blip r:embed="rId3" cstate="print"/>
          <a:srcRect/>
          <a:stretch>
            <a:fillRect/>
          </a:stretch>
        </p:blipFill>
        <p:spPr bwMode="auto">
          <a:xfrm>
            <a:off x="0" y="4549775"/>
            <a:ext cx="2969673" cy="2308225"/>
          </a:xfrm>
          <a:prstGeom prst="rect">
            <a:avLst/>
          </a:prstGeom>
          <a:noFill/>
        </p:spPr>
      </p:pic>
      <p:pic>
        <p:nvPicPr>
          <p:cNvPr id="4" name="Imagen 3"/>
          <p:cNvPicPr>
            <a:picLocks noChangeAspect="1"/>
          </p:cNvPicPr>
          <p:nvPr/>
        </p:nvPicPr>
        <p:blipFill>
          <a:blip r:embed="rId4"/>
          <a:stretch>
            <a:fillRect/>
          </a:stretch>
        </p:blipFill>
        <p:spPr>
          <a:xfrm>
            <a:off x="6444208" y="4549774"/>
            <a:ext cx="2242592" cy="225262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descr="data:image/jpeg;base64,/9j/4AAQSkZJRgABAQAAAQABAAD/2wCEAAkGBhASERIUEhMVFRUWGB8XGBcYGRkcHxYYHRgYFxwYGh0aISYhGR8jHB0bIC8gIycpLC0sHR8xNTwqNSYsLCkBCQoKBQUFDQUFDSkYEhgpKSkpKSkpKSkpKSkpKSkpKSkpKSkpKSkpKSkpKSkpKSkpKSkpKSkpKSkpKSkpKSkpKf/AABEIAOEA4QMBIgACEQEDEQH/xAAcAAEAAgMBAQEAAAAAAAAAAAAABAUDBgcCAQj/xABIEAACAQMDAgMECQEFBQQLAAABAgMABBEFEiETMQYiQRQyUWEHGCNCVXGBk9MVM1JykaEWJGKxwUOCg7IlNDU2U6K0wtHh8f/EABQBAQAAAAAAAAAAAAAAAAAAAAD/xAAUEQEAAAAAAAAAAAAAAAAAAAAA/9oADAMBAAIRAxEAPwDuNKUoFKUoFKUoFKUoFKV8zQfaVBuNYhXjduOcYXnH544H6/8AWq6XxGxJCInAyCZFPHplVOefzoL+labe+JLpQh3LhvMSEPlQHBJyTgcHnPoflWeW7mLMgkdypz5WVNynHIbjtkZAP3lNBtdK1ESz7o39oYhvu9SMDIwSPXd37/8A6r62uTxncZAQ3IUq77Tz5V6UOSePdJ3fKg22lUNp4hPn6hDbO5jR+xGQ3JOVPx/P4HGTTfF1pPjZKAT2DcZ/I9j/AJ0F1SvgNfaBSlKBSlKBSlKBSlKBSlKBSlKBSlKBSlKBTNfGYAEngCtdl8TRTN04nkHfLrGSMAclSTxzjkA59O9Ba3WqKrbF8z/3QyjGfiWI/PHJqgluZ5mfcW2D7sR5wD3x98Hgc/PHyj2UO6QssE5LAeeT1Az5T5DgH7wznGB8q9aha37tL04ykeAAgfl1I3HkldrZwvchcEDIJoPPsRZ1b2F8c+87eXB7ADA5x37fM+hkiZjDDjrMSJFiQsEIxvLuXADBCqkbieTwcjGSDT5IXjlmlASFWdw3MjMVKK7BSdxO4qFGewwSSaxaPDI96j3MQjlCNIh9niQyKNqt51lkdSNykox9R8DgMAvuqZEEeoNEjtCscARYykZ6XDnYxyVOfOcVbTXB3hFAjEkAKAojbduCYyFzuG0EYDEfD0qq/wBqp4hsVNMtxkkCS+5yWLE7Vj7kknueTUqxsRbW1l1ZAWiBw0SsysC24KvI42naM5HPHODQZLVwSQTLKmBwsIjUHkblKEHt8DjBqNabhcPC4VDwoBjcpIgONh5bOVG4MzAjdjnss5L7ayui3kmSTtJ4AOByMduOB3HPqaxalbMzSEqjyRKTH1VBDQvtLZ3uCGUjlsr2/wAgj3Rs42bbNJGzEHcqDODx7zqS2O273x2JPao/Xs3J3RSyZyVDFAFK48q7QME89yec857SNKlM8AaGJZnACPLKgCyHBO+MhmRxnIyGPJGSeTUqWO5XB6kMXm+90uF5z2U98DH5c9qDLZ6lEiIbSN26hGUJlO0H72DkKO/m4FWmm62sqqzKU3YxnscnAAbsf+Rzxmq69v32syzgxiPz9Pb9l5c9QZyWXHZQCc45qv0yd4dsGxTHsBI6m2NYu2+EDexHHC5THwx2DdKVq2i67L9ozR4tVx05TJGxZScA4HmA5B8/OD/ns8cgIyDkUHqlKUClKUClKUClKUClKUClKUCvhNfap/EUN26BbYhSTlmzg4Hovpk/E/8AWgq9e8VPFKF8saFhGpkwOq7EqAM8hcg8gHOPhWs6rrZdbhory4lEcqg9FsfaKwzFGI1z5jlFTzHku2VUZ2kaLOy5fIeVtrsWBMMI97ack73wBkHygj+5zSWum3sNzG4htQmS5Dz7BHI2IvKqod3TgVYl5Hd/73ARL+ZWMBEV9PPOC1xtEqskOSCqQyOiwrIw6ak4bYHOc81sMGnW0ciQQwLChxM6hmRt+O5ZA2Sqj++M9skVg0WG+F7O/Vsmjmk3NtMjyCFV2xoOyLgc+vLP3rytzn2y6IIb+zTqII5F3beACCQMEAZyzEflQfbySORNzSPGZnM4ePZlUtxuGd4ZTg7RwCM4Pxr1oF1EZZJHnlm2WqyO0rxt0llLM0e2JFUHEQJPJ4H6xPFGkXGy1C2NvcRRx+Z5I1meJzgttiZ4ww4ByDn5V40jUFTTNQns5Y5HSOTAjtltxHKkZO3ZyWIJB5LdsfGg+W/iDQlH+7WRl+AhsHOfkCYwP8zU/QLOWCwkLrLbBp2kihj6ReGOSQbIhvygJJztHbdgdq2fSLpZIIXV+oHjVg/HnyoO7j41p8EwuH11NzSQKUC7Wz9qsAMiIecYZU4HYk0Fpp/tXsjdX2mOUKGZ3aEknGH2BGwABkgHb6Vl0yIsFZzsMWSyljITCwbyMe+VIZec8qe9U/hLUIWnKpDboCu0tFHNJ1dy7v7UoFRR2IYnJHpxmZoqLHO0QiWNMNC8qKcTSZXbklRtIG71I3NgEmgixXOnwO046krSRll2qiL033koEGxchUbJcFhtOSOBUm3SxaV40iDTbBIgaQfbBgWO0qTyDuGcemecEjCtlpsRKASO0aEEZ9VIDnJ5Vj0wxwQMLn1OflrrVsuOlbyOfLguzMVCFNvJzt2l2A5HmUj1BoLGO3uIyCsNrD8WJ5xwuBg88YHw7VD1KxClgreWViEmARzayN5m2ljuGf8Ahxgc+mTlfTbd5Y5HleKSYFkibuCvmkVQRkkMd2PjggcVi9ts4VZIUmnaSJZwqMFLpg4ZCWQAjZ7q+YZ4GOwQdWYyRzwMZMNG1syQpnLNgK6GXZ5V5+8QM4BxjF1plzdQEJPC23++h3r27nsyHvkbSD6EnvAm1KGMRyx20QZQqGRzvKRldykOAWZWQnDZPIZeTgGLLqM15bkiaRTlTIYsoCGYhAhbcpBQsrZPvbTxtxQb8rZ5Feq0/wANeL7TKWiSq7xgJIQTkP2BbI4LnORnKsdprcKBSlKBSlKBSlKBSlKBSlKCLqV50o2cAkjsAC3JOBwMnHqflmufRbjJIZ2IwyFkZJCW86sz+XthS3x5K47Cth1/xFIk+yFuY13MhTIkJ4UbvTzFBwfVv0jWWu3JnkVrmNljQzmJIcyPFuZV2jee+A27H3l+dBjsmjj2GVXToeaUdNgkjEYRsEeZkAGMEhQrdtoI9yXlmuT7Jng53Ebj5wjDbkktkg49eDXyx1BIIVzGJWm+23Hp9myRuZVALYycDPJwCSRnOdddSFjgi4YqMA+QeXDEYG0MD6c8HuBQZkul9kleO2CZGwKpYbtwHZolLgDPcDIIPbGawaZo7tZxKh5ZyzMCVIwSOcYZsAFTu83bPIrP4ivZPZ4PMYXdgSqiYkKSMj7EhvKGyfQkVH8T6bM0NtFCrMMMTtV8F9mF3EtmPJZm3sSVIzye4efE/hK4uZWdr1FtwBi3kiLRrgDLPiVBJzz58gccVbaL9jEY5riCTALDZGkSrEFUkBAzcDcDn4MPlmml0a4kBDwyfZmTaVaLLu90J1dd5KlQEUkOOc4wcGsVx4LuZRIzvEkxRtrrnAkaG3jIwB7jbJFI+BHqBgINx4N0sGQR3F7FFv2tBbyzCJnJOURVU5PByqHgA9gK2zw3HaxK1taRGOOHynAwA5CsVJJ3F8MCSR69+Kr4PCcoWdG6DLI+8bxK+MsG93coUg5wy4OcVO0/wyY5o5Wl3skXSzsCtJ5VBMr5Jk5XIB7Z9aDX5be5SdbieWG7SMSSbRKyBFRlBkSIKVzFypJYnLehqVrcTi+hKAFXKyABgAxGRuO4lQxOxQSnIPlO7GPlzotgwuZTezGOEzdVY5gFhDnqTRnpruHIyVJJGKq7zx/okqoFjuLoRrtURwTt5Rg852hsYByc880Gy63fJFI4MEbYhecMwJyy4yDxheRHznJyMdqr/wDaG6dmCIYwqhtoj8wYDJiO7nLbZMEoB/Zf3sGz8K6vaajaxXEUBEYLLGJUXKhTtyvfA49D6fKqXw/9I/tN7c2jRCEq8kdvISWEzRHa4I4wwBVto9M0EnUtNurmNhLGHMbCSHB2lmjYqwzxsMsZypB8pJ58tYYPBVz1RvmIjjZ2jlQhXIYrIu9duCUlDkgYUiQ9hlao/E769b+zNPqEUcc06wyG3gX7LfkK2ZMkjdx6d6uL5J9PuNNkkuZp4nZrSdpD3aVi8MhUeUEONm7GcECgmS6PEMQPdxxzN2RCgJQkOUVHJJAk3Mh7pnAzg5kJZ2ImmjTe88Me5oQzKWRg2wbSVSQY8gJyFwoOCK17wn4Zs7xtWN3Cks3t0qMzDzqihekEbugC4wVIqp1O2miuU3TEXNkyxLctyZLWckQSS/3wsoMMg9QzN3wQG0f1JTCAoTpSjfvClSw98bj6sF74JIMbDO5gBtOlatFcJujYEfIg+pHccEZBGRxwa55bTQTm4t7mHaMl5YCT9mCy+0RgjGUEjR3CsO4l4xg4vfDepGObopYG0gA2ReZPOofDSFVPC73XBySd5NBulKClApSlApSlApSlArzJIFBJOABkk+gr1VR4qJ9mZR94qp/wlhu/+XNBTXPhcTbpTcRyAP1I22jEfJfdkEgsPRuOKjf1u5tZZ4ILYXcmRKqwvsEURG2MTPJ5QxVFCquSQpPbmsGn6fGHUqkSu2VLRADMbtERk8ZJBOe/MXGQtfLTxObPTxfezyTm5leaQoVGxWYrGTu9AgjQD5UGxWPiEyXENu0Bjdrb2mQMwJiy6osZwMEk7uc/cNYvEPieSOZLW0iE90y7yrNtSGPOOpK3JAJ4CgZPNR9APU1TU5D9xYLcfLEbTMP85B/lWD6P/tJ9VuG5d7xofyjgVURf9WP60Hrw14vuXu5LG+gSG4VOrG0bFo5o84JUtyCD6H59sVSWeua3dx3VxbS2kccM0sccTxMTIIiR5n3cZ+X+lWGtebxDpoXultOz/wCA+Vc/96tN8LeHdWutKka2vUSKWSY9Dp4Mn2rhlMwO5Q2McY4NB1Lwd4i9tsbe6K9MyJll9AQSpxn0yCR8q5/4Q8ZXbalHLPKzWmoGdLZT7sZikITH+JRj5k1Nm8aR/wCzTXEEYgJjNukS/ckLdHC/ED3h6/rWu+ILLVRpdsi6Z0Bp+yZZjPGzAxDLNsUZ83JIzQbh9Lc7R/0qQEgLfxZwe4Oe/wAe1dBrlX0o6yl1odteR+71YZv8Jyylf0YkfpXUDcKBkkAYzknH/Og594D+z1jXLc9mkjnA/wAasWP67hVh9KusPFZC3g/t7xxbRAf8fDt+QXjPoWFVsTdLxS2O1zYg/myMP/tT/WtdufH1i+uyz3UpEdkphtkVHcvKSVkkwoOMcjn/AIfhQda0HSEtbaG3j92JAg+eByfzJyf1rh8WtWbWl0iyOL9L+a6t+nFI7K+8bclVI2uBtOT8PhXUdI+kaO6mWOGzvdrZPVeArGMKWGSTnkjHbuRXn6J9FntdNjS4Qxyl5HZTjI3OSM4PwxQQ7i8TWtDmKLiRozlPWO4j8234jDgY+RHxrM//AKX0EEf2k1uGB+E6c8flKtT9J8JPbahc3EMii3uVDSQ4OROD/aKew3DuPUn5Csvh7S7fTYmh642l5J1DlV2ISXYKPVV5OfzoNP0zXjbmHVtrNa3sKC82AkwTxjZ1to525DI2O2Aale12uralItu3Vg9geGaVQdoaSRGjUE4yy4Zvl/nWx22oafYxvFFwo3SlF3Nw7ozFc8EZlVsA4w3FQh4qAUR28UcTOfL2ZepmQFGEe3EmVXjP3j/d5DHF4Wnn9gu3HSu4gIrgN2miw0bg7c5PJdD6bsH5RdUvpFuLeI29xOWiltj0+MEy27F2kwoTagDAj1IAPBNbBe6i7PFGjACSIuGUncTt3btoUhF4Azk53EAHvUae+YKJI9yPKIy+R5QxUxKBuAbcHMZOR2H50Gx2cxdFZhtJHIznB9Rn86z1ReEdQSWEmORXQOQu052gcbSfXBB5q9oFKUoFKUoFKUoFVetauIWhBUMJG2Efp6f/AIq0qn12/iR4UlTcrk8+qspXB+IyTjI+VBF0u2hLsEthbdObnyRATFUZQyGNjwF+OCBxitQXR9VECaYbRXt0mQi76qAG3SdZgCh82/aNuKt4b61aJGe8klUyOwIkETJJsDGLdH0y2Mngg5yM5wK86r4ynhllXIIjuCcYH/q6wcrnHczDv35NBEtLvV7S4v8Ap6W06TXLSrJ7REmV2pGvBJPZc/rWSSy1TT7u6ks7Vbu3u36xj6qxtDMQA/LcMrYB4/6c5tU17ULXYC4mZxHNjYoONx60K7fQrjYTls5yTXxvE0ss8ai4mSJmmKmCFZS4V4BGG+yk2rtc5bjuOaCf4P8ADVys899fFDdTgIEQ5WCFeRGp9STyT8a1jw14Z8Q29mtkhs4EG/7fc7uA7MxKqBtyNxxmtr03ULt7trd2OLYu8j4UCZJM+zr2A4UvuxjmMfGq7WdUkMVq0rzhXuzHIsBYsV6ErKoMHmIyqN5fjz60H2b6MlFtp1pHKBBazCaUMMtOwJb0OBlix9fT4Vu0wUqQ2MNwQexz6frXLr9rgdIXEV5M3slw6IspSRAlwOlJJsdftBE8YYgM2fQ1Z6FaRXcswvOndmO3tukXXKMjwhnnRSMAvLvywGfKo4oMsvgjTbbT30+4uisEknUUSSRoy+ZX2oSB5Qwz2J5NYIvov0DMO8GYykiIvPI4chSx27W2nygn9KjeGZ0FzaGRgY9t7BG7nO6OG4h6Z3Hv5dy59QtY2QCSW6t1LWkN/HIOmpIKGAw3LxhfeQO4Yle5V8etBtt3e6bDJJI6KJbKNF37MuiSZEaRnGW3HKgDuTj1r7b3tztZotOEbEggSSxIWBySW6Ycgg4457/KtcvLJr6a7lssMqpbGNmDKks8E0kpQEjkbCFLDgFh8DW06PrUkj7WtbiAYyTL0wqsMeUFXO/8wMUGHw9rV1dWZuSkSGSPfCis74O08SEhed2BgfOqS68T3ohWVdzK9q8uNiBwRsYOoQtlQHXKnkrk9xg7N4U0p7a36T7fLLKUwc/ZtM8ifkQrAY+VV9tq8EdjdXFrbKnQ64MYVU3PAWUjyDjOzg/Aigp763vJxKn2rbFWNTztmWRbjbIRwrHDQ7vgVapNt4YuMPGyR7ZHQ787TEqyGTyJ5sDa5QIDwQ33WrzrHjOfbddPCKnsziUIXMdvP78xXncU2v6YwBnODUfxBAklitymoXFwkbR7mjmVFkj669Td7OEG4RsV4x7o9ckhNj8GW8bRrNOBnaEjyFywEYdU3HJVtmNuOAxAxxgdU022Z0JllMROdyOyqyFJnCMQELJjqkKSQFJHbFeLLw5aSzanDNGrdPpxR7/MY7f2dGUozZZftTK24HO4Z9BVFoNxcM0M0rK8W62nlQr5i9xara9bdnG0MCSu3B3Mc9hQbRqV8r9N1jjAiuOkj7QxOFVgIwFJAY7kwv55qLc2MBUwTopjd5oWJ4YxbepsUhsjJPpljgcD09HSxDp7x9LKxXEm1XLAGMyvsJI7qEYDnIwOxrO6rnOVbe0LFkYkedelu8i8g5GAeD8hQSPCQjR5o44I4Y0wsIj+9CuSHb4Es78d/X1rZq1TwhqMc0jbAd0MawS4GAsyEh0b4sPKR8jW10ClKUClKUClKUCqnXdOjmMQZirAkr8zx5T+u0/pVtVT4ifasT8+SaMn5AtsJPy5/wCVBrMuovcWyfaKds4jLW8ZlESqOesjLId3BAGBglcnvVzf+F7Tc8sjYzgOWZQuOr1NpzjGS2344IqFPYz3HtkTSBZBKGEQGxXhCkKGdTvcPzls4BXbjAKnBdaUl4b63bbic21xtbkNGOmCvHfmBlOO24fGgn6b4ZQlZDdNOUZAj+TyxxFiEyvBJ3eZu5wO2KjweEo4Gj9muzCS0rIMRNlJmjcoofuqlBjHpUTTrWO0XWILVAqRqJY0XPleS290dzyyA/8AeqnuNNmTZE0Sg2qOMANIRCktvcIIZNq4cJuUHb3jx86DfLb2cTXFwJkOURJPOm1BGZCGP93O85z/AHax2vhWJEiQsx6U3XU8DzhSuDgcjBIrT4EzazWqiKRnuBGYRE0f2Quju6sg3blaL723gH1zW3+E5JvZhHOCJYCYWPJD7cbHDEDeGQqc4HOexGKCJrPiTSoLpDcXUMc6IyAM/ZXKMQwHAyUU+aslt4V0+WGICJHjRdsRDMcRnnaGByVPwyRVJ4HfTY7GN5nthNMDJO0rR7nlZiX37jng5GD2ArP4EvYBdX1vbSI8C9OaMRsGWMyb1kRccAbk3bfTeaDzqviCxHTgbTZ5AjGKEG0GwMAeIzLheynBXuBVzp17JJGWMDwkZCxyFQeAMe4WCg9vljtVTrn9Qu5dtvHaBbW4Db3mkLFljztZFi8uUkH3jwRVhpntYDe1GHdnyiIOAB65Lnk5+FBDt/EGoPcLDHHbnaw6zb5HEK9yC21QZCOyDPxOBVpruszW8gZrdpbUr55IstJC2TlmjHLpjHKZIweCK5/M1mJUhSKK2QylDJdmRiPK7mRIpW2EErjezd2U4Nbj4w0zriArbzXfB4juugmDtO5yHXfn0wD6/Gg8eHtaku5kmEoitcEQRErvuSf+1cHlVAB2oOfU47VW6Z4NguJ9VSfrke0sVUTTJHtlijkzsRgreZmznNVvhu1K36R2+mWSdJvtpQ7Stbj1XqlAOqR90En44rc9X1iRZZERhGkESyyv02lYh2cKqIp7eRiW59PmQFF4X02+iEEvQG/+nRQssj7Pt4nOFYgMRlWY52mpsHhhmhvxcmKBr442RtuWP7MRggsF3ucbidozgD0zUCfUbqVLllnlTFwiRyZi2KhuItoVAN7fZuN2/vz8aw2Rmku1kmidWWSVGHRaba2LQ4jbsiEmQiT+78DQW+rxaXc9OWSTeSwtt0Mjjq7vMIZOmwDKe+G483wJz7h8QksqRW6wvITEhk2nHScoQ6xnsvmwof8AyzVbZeCbl4o45ZGVdiMWBTesggEIjwq4KIQWB789zyaun0OAyRxyyt1W6siBCUPMkLuykcja20d+zkc5oKeLxFcTdZJMLmORl28DCdAOCdyk7WLc7lysg9RUvrRBVa4baBFC+0EZVlLEBduFUHGCQB2wDUnTLu1ura6SCFtsUj25UCPLlAi5XqZUggDBbvjmsN1HBGNs+JGEaAwpy3lLFdxG1cZO0Ehcn88UE/QLppZZXKhB6BezE43MSANzcKMnt+tX9U/h29MymQDCH+zGBgKMjAx+hyfj6Yq4oFKUoFKUoFKUoFR9QtBLG6HgMCM/D4EfMHmpFKDTZ47x1cOqyo0JYSxMSm8ENhVDrKM7cgKx5OM/Gv8AFN1ZJb2khuptPlUMkM3TlYqAFDxSq65ZcgHz4yVBBqZqcdxaSs0ZYRuXbgZUAqoDEdgUPx7j8jU9PF8a2M91MDtiBZlCkHGAQNp5HJxk8cZ7c0FX9H97ZBJkt79L27lJmlckBnICoPJ91VG0Y9M1aHW77ccW/l5wdrcjsMgng5OfmM9qp/ANnE8j31xNA93OMCOORGW2iJyIU2nBPbc3qf8AWTd+IriIuoLSSJdEGMCNmeIJLKFREAZcoFwzZ59cUExNbvvvQ5GPRHyX29hz2DkZJxwDjNXGj3ssit1YzG6nkYOOw7HkNzkcE9q1KPX7lxIfaGVUYMHCQnqRdfZIy8HyrE0bjIDZbnIIq103Xbg3EccinZ1J4GfyYd1JeM4HmU9NTwQAc/lQUepeHykszLomnFAzN15pYxuGSTIw6R257nJ4rL9G+sSzPKRaWsNsBhZocjquG7LuVS6AZ82MZ7Z5rL418N6leXCqot3s1APRklkjEknfMuxGLqPRcgfHNebXWLmO4hiu206NXbprDD1uq3lIUIGwAAcfdxjigi6pBAuoXfWv5bYS9ORUjuVhDnpiJmPrn7NRkEf6Vf6FYQQbmhd5C4GWkmkmzjOMF2YDue2Ki+LIrp1UWkMBUA9UyjLqOMFFbyH5ljVB4FbTVuyqRTtcsCrS/YtGvqVPsrdKPJH3gDnigneI9SvBIym43ox8tvAFWTb8DmKXP+IlF/KrrVrK6uLGKK0mFs5Cq5kO51jC4ZQ0ZwHzgbgfjjnBqj8RWNn13d5LKEsAT1YVeRsDbk7pgCOOMLUyGxW50/pbngyTtkgQx7olc4cIxyiuO4z8SDgigqbKZrV0tYrwu6sP91sraPOMjLSvKz9NT6s7AnPqa2fxbcadHJbm7LI87ezoyNIu8MR5HMZHkyfvcDP51p6P7A8MsV5YY6bxIpgZAyF0ZnZoHfsygFyMcnNXP0i6QLy4023Y46ouRkfdb2YlWH5Ng/pQTPF2q2mlLFKlrG0ksixcAKQgADOWwThVVePyrzqmp3kt7dW6XcdpDbxxOX6as7dQPnzSNsTG3+6a07UtQk1GyupZRh7KweKQH0uy56v6hYQfykq51BLVtVuJbiykuyYLcxBYDKAcSluT9mvdeWIoLNdBhvdQvEui86QxW/TUyOFBdJCzbUYLlioOcVT6VqLW7KzM0gtItRWNnJZmRLi3SNSTyxyNnzwKvk0zUvbLuSBIoY7hIQJZDuaLZGQQIlGGYFj3cLx6jvKs/Dun9UW4YvJBCqtGWOdrTLP1JMd2eRAx555yOaCj8MwXVul1C8XTl6FswVHLlid8LMSAMMSmSBkDI5PNTf6dHF0lvZU3nICZzJLtfyuOfkGJwcZxxXnV/G0klhPNbL03aV4YX4JZYyd0uCOMhXwOeSvxpNYQm+cooDzTeZuSW6MR9T6b3bgcfZUG16Bu6CFkWMnJ2J7qjJwB+mD+ZNWNeY0AAA7AYr1QKUpQKUpQKUpQKUpQVPiKaaOPqQgNt99CMhkPc4HOV7/lmq61vIHIYwDc4WN9pyhDg7SRwHXykZIyMYrZiK1zUrmCJ2jmRo1kU7JEGVPIPYA4dTyOPXPqaDUzpbby/wDQLKYo5HUtpoVIZD8HVCCCO2a6FHdR7I5ZVWFmAyHKhlYjJQnOCRyOD6VqTtqKzj2V4I+rkSJMjuDOigBgyMCvUiGcnIyh9TzcRWtxLDKNStrWbZ50SIGQPhT92YDDeg59fSglW+pRNcvBtj2iISoy4O4FikgPoMYT8ww+FRta8W2kMLypNbuVIYr1EyV3AORg5LBMkfHGK1jwfco98vRtLKyHTZmjVQbhlyFKSbQohIJRipDZH64+eK3eJ3VLO3toVZR7QbbrF0LKGdNqdOPaCT9oedvag2PxppuozLGLKYRqCeqobpvIvGBHLsfpnv6frWm+HyNOuLh5LGeMSbAJiPaSrAMJMyRlnwfK2SB68Ctz169dtMla0nMjLGMTRbGYhSvUZdg279gYgAd8YFaPNqFu86xG81GSz2F/JFcdRpdyjY8qxCRk25YD47snG0UG0eMrSKSKIFY53kmSNDLnpRlwftJEBG8ADAU92KjjNR5FubEwMbmOeHqJG0QhSLbvdYwYumcZBIO0g5ANXN69sdNlkFuzxLCx6UqOjOIwcBhIN4OVGGPPZvnWiW1zbxXKK1xYpIidUTvdTXKpk7dkMcrjEg58xJ4KkdyAGx+KYJuluiNzv7BYBgEBxu3vgYyCQMsPiKy3ekST2k0EKSxl04FxJvMgJUkMweQqrAFcenPFZfpL1OS30t57Z9mxo3yoHmjaRAw5HYhqovGy339VtDYylW9leSOIk9OZkcExsvbzI2M+hC9u9BMt/Cd5G85L6faC6VYSqRs+cBxhMmJdxDdtp7Cpd9q2mW89rHJJLLc2SbFSKOWRvPEqEusakZZRkZPrVVrXieK+j0maMFHTUoY5Ym96GTDqyMP+R9ayafLfDWNYFpHA2Tb7mmkZQn2JxhUUl88+oxj50F7ca3b28KtFaN176QlbZlEbyykeZpQc7AFG5mPYY9TiozeItTtrq1S9jtTDdP0VaAyZil2llDb+HBwRkAdj+sLUtQFtrFlLfPGitZPGsnuxC46is4BY+XKjjJ7YFT7u4GoXVu8H2ltZs0xkHuzXGxkjjibs4XczMw4ztGc5wGnt7PftIvtDPqEl5ILcCd/92hinI37A21AI0Y4Iy2RjPcSFu2OoXUittN7HKgb+5DDMkDSfLbFHK4+bD41e2HhcQ2ulrLJHBNblp5M4LF3hlD7cHzYeTJ7g7fyqx0qCziVdq5Fvbi2aWQYI3BG6ZiPm3PlWIwM5A57AKHRPDr3FvbuGaOOIriMEKrb50uZt3GWVRtiAyOUbNbj4egHmbGQPL1D/ANo2SzuPgpZiRg+pqu04SS7UkeUsyh3DYjHOQECLzGEXBIPJLJnPptMUQUAKAABgAegoPdKUoFKUoFKUoFKUoFKUoFYby2WRCrAEH0YZH6is1KDUjMrSSREPbyBQu4eYNty0bKQc8N2DA7h5ee1VV/4ymiEu9bhSpWZGEMjROR/aQLIisGjcco/pv5xtxW7X+mRyjzDkAgHsRn0zVHb6Q8AIid9yISFJLFhknYwdsOCc4O4FT2IDYoKjxddb4Y58206S49mia3czMzLkLGyyqVbuSQF2jOe2asdTvNQgsxMwjWQW7LInUULFJjySCSX3gp4bJ5zkZxzUaXM00EsV9G73UksjRLc2zmGJ2BWJUYqVCYx3YHlvjXu0tYLaCQSPCY3CpcKEWGWFiQA21SVO1jkYUH1BbgELbwvdCOUQe1JP1IlmBMkTOX7SHyYLKfKwYj4jOMAQbq46kaWt1etbTwzbnbqGE3MIZ8FGUrkMhGdp8rKQe3MSK9Sznl3XUiSOzSSRutsoldAoUMwiGBKgBDD55watPEXiMez9XoxSwyQiSBpBlepjdskB90leQR6hh3xkMvgi7V2vY45XuLaOULFK7tLuzGpkQSMSZAr55yfeI9KrHuECQx3Ek9tJFuWWO3jkQ3J7K8ZhXzA43AL23YOCKzyeMJATHEkcKq0Ebllz7MZDOj7wCBw8aqp4H2gbkGvmveIbuB+iZAdrQyGSJUDGGWRoCpEm5FYOUYN2K54GCaDPqmkXNzockEilrh7bG1iNxcDKBj238Lk5xnNF0C6e50e4KhfZ4ZEuAWGVLwoABjO77QY4qPpviWZJ4hdSMqg3EMiuqgq4MUsBfYNpYxbuU8p3ccisVzadU6gOlPJK75tZB1V2q0ERUrISFiVZN2eeMHg9qCT4i8AQS3tvdpN0HWWOSVQARcGNsx5GRh8+UNzwT3qXbz2dre3T7pTJcSQpIdjFI3KKkSbguBuDL3J94dqlzaVL1LaRmDNGih2Kx4JX3my3mHqcAfDtUOOzs+tcSNOjSTPvj2sT0xsjtgyrkruDffxkbsHigjr4yS6CKturiUIYt7I67n3MolUA7GEatJtyTtHoTXldal9oNtPKBFuIWSJGQybEizAu0tgh37qd2FI7gms+i6bpko2xoGVUj5J246LSxowwQQ3vncMZBGe+K+2OsSneEjWFIwEijUxsHkO4YZkLAAcHaoGOck0EeDw+7rc5RolkfAZiEMSRkCORGXMrEbA43MoBYnnmvUmDMQjsZCFLsuI+oxVlRGxl/IMnGQfMcnjFe5GaTYqPHNsXcgLO3UmyNxb0Krg4xxnjI5FX+k6OsQJ4Lsck4A5PLYwB3PJP/wDKDLpun9JTk7mJyzYAySSfTiptKUClKUClKUClKUClKUClKUClKUCsVzbK6lW/04I/I+lZaUGk654WkAlMbMpkCrvjeVCFXGA7IWbHpuGfKccYBEfVyrmATKqTIAIkFxE7TfARGUbjJkZBZeexIPNb7iq2+8PQSMGKAOBgMvBHOe64IweeCKCinlLIqsJFuNv2TSzojy5O7YBA6MxAyQpUD4kcmsWj6rHKj2t1Itw0hICzdBVbgYiASR2Y8ZycnjPpUy58PS9YybY2JIxOMrMu0YG7btEvHHLfHv2qrPUeQSzNJHIpZIpNjHMY+8UYgQOxyCcDKhck0FtY6kkrXYW2VJynuOBmZVBVd5HdckqO/B/QYbSadBII7BIkYcBUHL9MEFguNwD8fHBHba1YZ9xcSbo4pkZeWZVE3l27nC5JIHHv4I+FRLzT43nLrcRASEF49xYZYGKZOF3SIy9l3Ltfzc9gF1PPelclhAQH3ZMW3btcxvk5PlbYGzgdzVbcXcuxmlvoxE0crkpksqCaLcUMY821MoCPMpf73p4a2gfpdWdZxHC8IxFIzSqShXfg8kGJTlcZbBG3IB9Np8UgxIbmUsJVXJ2gK5i3KDIzOAOmHGScZb0KgBgvfZAoZpGmdxE++NUG/fm2UknI5bc7DGOGyD2qRL0usgkgXLjqmSTc4ZsONpwFMR2nBLLjzBQDgV7mtrdjJLFDGS4DsVZn/wB55KbVU9wHZjtXzF8kjk1ItNIuCyt2GcsGGwN6AFU94KvHOMnk+mAi/wBQlMQSRdssmTKu3yhBv7MqqQjEZ853AEdiaz2mmO6qkQZY+wY5UKrbi+wHLZYn0xgYGc5NXlrocasznzO/vE482O27449AeB8BViFxQYLWxSP3VAJABIAGccAcelSKUoFKUoFKUoFKUoFKUoFK4X9Zhvw8fvn+Kn1mG/Dx++f4qDulK4X9Zhvw8fvn+Kn1mG/Dx++f4qDulK4X9Zhvw8fvn+Kn1mG/Dx++f4qDulK4X9Zhvw8fvn+Kn1mG/Dx++f4qDulK4X9Zhvw8fvn+Kn1mG/Dx++f4qDuleXjB7gH864b9Zhvw8fvn+Kn1mG/Dx++f4qDtL6XEQBsAA/u5X/y4rAdBiyTukHftI/qckYzgjPOD29K479Zhvw8fvn+Kn1mG/Dx++f4qDsQ0CHnO9sgL5nY4A4GMny/mOfjX1fD1qMfZIcdtw3YJ7kbs43euO/rmuOfWYb8PH75/ip9Zhvw8fvn+Kg7jHCq9gB68ADk8mvdcL+sw34eP3z/FT6zDfh4/fP8AFQd0pXC/rMN+Hj98/wAVPrMN+Hj98/xUHdKVwv6zDfh4/fP8VPrMN+Hj98/xUHdKVwv6zDfh4/fP8VPrMN+Hj98/xUHdKVwv6zDfh4/fP8VPrMN+Hj98/wAVB3SlcL+sw34eP3z/ABU+sw34eP3z/FQd0pXC/rMN+Hj98/xUoOIUpSgVeeDvCc2o3SW8OATlmY9kQd2OP0GPUkCqOuj/AEEa9DbakRMwQTRGJWJwA+5WAJPbOCPzx8aC6P0QaP1ZLYati5jBLBlUKpHfOTjj1G7Iqk8CfRSl/PewyXIX2YqA8W2RZNxfzKc9vKD+tdG0L6OZodQvDc2drc208xlE8rKWjU722hCpOckZ7DjvWf6NUtxquti1EfRHRCdLGweVwQu3j3s9vXNB+cegS+xQSd20D4nOBXWV+hexto4f6nqK280vuoAuAeMjLe9jIBOAKrr36JtQ01hfzmBoreVJWCuxYqJV4AKgH/Ot2+k/wFPrMlpdWEkUkRj2El8AAsWD9jnuQR3GKDQdZ+iCS21K0tJJd0N02I5lXnjuCpOAwyPXGCPyrYX+hLTRdex/1Nxcld4jMXJGC2c5weATjOa2nxhq8P8AVdDs0cPJDLukxzt8gVQfgTgnH5fGtsnj1D+pIyW1qbUoA854mHlOQMHkZxxig/Nh8CyjVhpu4F+sIy6jjbwxfHyTzY+WK2D6SvolXTIIp4pmmRpDG+VA2HBx2J9QwPwIFdE8I+GrWHWNVvlctBAMb2YuFkZBJP5jknYOO5xuI9Kl2lpZalp2o2ltee1s7PPkqVMckjGRByBx1Af8zQcmk+jaMaEuqdZtx/7LaMf25h97Oewz2qh8B+GV1C+htWcxiTd5gASNqM3YkfCuzaJ4YnvfCsNrFtWViffJABW7dmBIBx2PpWt+B/o7u9L1rTvaTEesJtvTYt7kRznKjHvD/Wg16XwDp0OoXdpd35gSEJskMeTIWUMRgZxjNbG/0KacbN7xNRcwqjMHMQVTjI43EZyeBjue1W7/AEdpqXiHUJJz9hA0W5BnMjNEpVfkvBJPf0HfI9/Sf4U1y/bpQwxxWUPuRiVBu2jAdgO2B2X0HzoOdfRl9G/9UacvKYYoVGXAByzZwOSBjAJJ/KpF39G1tb6rJZXd2IIRH1EnYKN4O3AwTjOdw7/dromh6Pa2Ph5Iru59kN552k2ksC2GCgAf/DUD5ZNQPpw02K7sLTUbdxKqeRpFGN0bHAY/DEgxj4tQQ7n6DtMjgS4k1XbC+NshVArZ5GDu5ziqHSPootri21KeO7ZktHkWMqqkTLHEJA2c8Zzjitm8df8Aupp3/gf+R6fRD/7A1b/xv/pVoNT8F/RQlzZm+vbkWttztOASwB2lsk4UbvKO5J/TPrxh9E8cFl7dYXQurYe9wAVGdu4EcHDcEYBFbho1n/V/DUdpauguICoaNjjlHYjPwDKcg9s8ehr1e2H9H8Nz2126decuFjBzy5UYHx2qNxI4B/1DVtc+hRotMjvYJWlYxpK8RQDCMgZipBOduc4+APwqo8R/R1HbaTaX4mZmuCgMZUALvR34OcnG3H611/VPGn9NstFdxmGREjmGM+QwL5h/hPOPUZFVX062sMei2qwACIXCdPacjYYpyNp+GDx8qD890pSgUpSgUpSgUpSgVP0nRp7lmWFdxUbjkqoAyFHLEDJYgAdyTUCpulazPbOXgkaNiMEqe4yD/wAwCPgQDQXCaJqkivEOqVQLlDKMeaPqqFUt5j08thQSACTjFeh4L1SJ2RYnVgyI21196QkIMq2Dkg/lxnGRmGfGl/gj2iTlQp5GSFG0c4zkAkZ74JHY1lPj7Uic+1y5zn3uMghgcduCAfzoINkLq5cQxtJIz5wm4+bALYwTgnA7VeQ+DNZhJREljZjjYsqqWO5UztDgkAsuW7Dcue9a7Hq8yzidXKyht4dcAhviMcCpyeM78drmX7v3v7gQL/kETj12rnOKCR/sZqCzKnTKykMwzIg90gMd27A5I9ec1i0zTNQupXgi6ryKCWQvjG0hSDuIHcgYonjjUBjFzJkZweCeRg8kZ5x/1qsh1OVDIyuwMilXOeXViCwJ9ckDNBZx+H78deNVcCJVeVQ4wqyBSpIBwchgcc8Zz2NTT4G1SAOxjMIUhWLSomMu6DJLDjcjc9sc9iDUFfG1+BgXDgbQpxgblVSihsDzAKSBnOK83PjK+kRkkuHdWwCGwexZh3GRgs3b40Hr+nXy3IswzdYvs2LKCN5PbcrbQcnnng5zVi3gnV/IzI4OVVd0qggyYAAy2Rn1+HrWu/1WbrGfe3VLFy/ruJyW/OrP/brUe5uZCdwcE4JDA7gwJHBz8KDO/hnU03ttkGEaVmEgOUTbl8hvMMMpGM5ByMgGoum2t9cJM8buywrvkJkwFXnnzMM9jwK+/wC22oc/7zL5s557gjBU/wDDjjb27fCoWm63PAJBE5USABxgEMBkjIIPbNBczeDNUZX6iNtiClupKgCB13KfM2AMd/hg5xiseoeFNSgilMiMIoiRJtkVkRgyKVO1iNwZ18vfv8DiNdeNL+RXWS5ldXBDBjncDu4Oe48zY+GeMYFR7nxLdyLIrzOwkLFwT7xdldifzZFP6Cgmad4b1C6iBiSSSMHA8wwMFV7E8AFgM44zUmDwXqYXCL5W2cJNGQeqPs/dfncuCPkQe1Vdh4mu4FCwzyRqCSApx37/AOde7fxXeIMLO4Hk+HHSUJHjI42qABj0oLGPwRqsTBlhkQ7ggZXUeZjGANytxnqJ69jn0OPM/hDUpCGdDI5JHMqM3lkETZG8kYdgpz2zUVPG2oDtdTDgDhvgAAfzGBz3rEfFt7v3+0SbufNu55dZDz83RWPzFBPm8GaoyKTE7puCod6spLdMLtIYrg9RMEcEHPYHFXq1ldQhUn3qOdqlsjyO0RwMnGGVh+nwqUvjbUASRdSjPwbHwxgDgYwMY7Y4xUbUfEl1OFE0rSbTuG7BIPfOcZ7kn86CspU2/wBYmmAErlsEkZxwTjPYfKoVApSlApSlApSlApSlApSlApSlApSlApSlApSlApSlApSlApSlApSlApSlApSlApSlApSl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6388" name="AutoShape 4" descr="data:image/jpeg;base64,/9j/4AAQSkZJRgABAQAAAQABAAD/2wCEAAkGBhASERIUEhMVFRUWGB8XGBcYGRkcHxYYHRgYFxwYGh0aISYhGR8jHB0bIC8gIycpLC0sHR8xNTwqNSYsLCkBCQoKBQUFDQUFDSkYEhgpKSkpKSkpKSkpKSkpKSkpKSkpKSkpKSkpKSkpKSkpKSkpKSkpKSkpKSkpKSkpKSkpKf/AABEIAOEA4QMBIgACEQEDEQH/xAAcAAEAAgMBAQEAAAAAAAAAAAAABAUDBgcCAQj/xABIEAACAQMDAgMECQEFBQQLAAABAgMABBEFEiETMQYiQRQyUWEHGCNCVXGBk9MVM1JykaEWJGKxwUOCg7IlNDU2U6K0wtHh8f/EABQBAQAAAAAAAAAAAAAAAAAAAAD/xAAUEQEAAAAAAAAAAAAAAAAAAAAA/9oADAMBAAIRAxEAPwDuNKUoFKUoFKUoFKUoFKV8zQfaVBuNYhXjduOcYXnH544H6/8AWq6XxGxJCInAyCZFPHplVOefzoL+labe+JLpQh3LhvMSEPlQHBJyTgcHnPoflWeW7mLMgkdypz5WVNynHIbjtkZAP3lNBtdK1ESz7o39oYhvu9SMDIwSPXd37/8A6r62uTxncZAQ3IUq77Tz5V6UOSePdJ3fKg22lUNp4hPn6hDbO5jR+xGQ3JOVPx/P4HGTTfF1pPjZKAT2DcZ/I9j/AJ0F1SvgNfaBSlKBSlKBSlKBSlKBSlKBSlKBSlKBSlKBTNfGYAEngCtdl8TRTN04nkHfLrGSMAclSTxzjkA59O9Ba3WqKrbF8z/3QyjGfiWI/PHJqgluZ5mfcW2D7sR5wD3x98Hgc/PHyj2UO6QssE5LAeeT1Az5T5DgH7wznGB8q9aha37tL04ykeAAgfl1I3HkldrZwvchcEDIJoPPsRZ1b2F8c+87eXB7ADA5x37fM+hkiZjDDjrMSJFiQsEIxvLuXADBCqkbieTwcjGSDT5IXjlmlASFWdw3MjMVKK7BSdxO4qFGewwSSaxaPDI96j3MQjlCNIh9niQyKNqt51lkdSNykox9R8DgMAvuqZEEeoNEjtCscARYykZ6XDnYxyVOfOcVbTXB3hFAjEkAKAojbduCYyFzuG0EYDEfD0qq/wBqp4hsVNMtxkkCS+5yWLE7Vj7kknueTUqxsRbW1l1ZAWiBw0SsysC24KvI42naM5HPHODQZLVwSQTLKmBwsIjUHkblKEHt8DjBqNabhcPC4VDwoBjcpIgONh5bOVG4MzAjdjnss5L7ayui3kmSTtJ4AOByMduOB3HPqaxalbMzSEqjyRKTH1VBDQvtLZ3uCGUjlsr2/wAgj3Rs42bbNJGzEHcqDODx7zqS2O273x2JPao/Xs3J3RSyZyVDFAFK48q7QME89yec857SNKlM8AaGJZnACPLKgCyHBO+MhmRxnIyGPJGSeTUqWO5XB6kMXm+90uF5z2U98DH5c9qDLZ6lEiIbSN26hGUJlO0H72DkKO/m4FWmm62sqqzKU3YxnscnAAbsf+Rzxmq69v32syzgxiPz9Pb9l5c9QZyWXHZQCc45qv0yd4dsGxTHsBI6m2NYu2+EDexHHC5THwx2DdKVq2i67L9ozR4tVx05TJGxZScA4HmA5B8/OD/ns8cgIyDkUHqlKUClKUClKUClKUClKUClKUCvhNfap/EUN26BbYhSTlmzg4Hovpk/E/8AWgq9e8VPFKF8saFhGpkwOq7EqAM8hcg8gHOPhWs6rrZdbhory4lEcqg9FsfaKwzFGI1z5jlFTzHku2VUZ2kaLOy5fIeVtrsWBMMI97ack73wBkHygj+5zSWum3sNzG4htQmS5Dz7BHI2IvKqod3TgVYl5Hd/73ARL+ZWMBEV9PPOC1xtEqskOSCqQyOiwrIw6ak4bYHOc81sMGnW0ciQQwLChxM6hmRt+O5ZA2Sqj++M9skVg0WG+F7O/Vsmjmk3NtMjyCFV2xoOyLgc+vLP3rytzn2y6IIb+zTqII5F3beACCQMEAZyzEflQfbySORNzSPGZnM4ePZlUtxuGd4ZTg7RwCM4Pxr1oF1EZZJHnlm2WqyO0rxt0llLM0e2JFUHEQJPJ4H6xPFGkXGy1C2NvcRRx+Z5I1meJzgttiZ4ww4ByDn5V40jUFTTNQns5Y5HSOTAjtltxHKkZO3ZyWIJB5LdsfGg+W/iDQlH+7WRl+AhsHOfkCYwP8zU/QLOWCwkLrLbBp2kihj6ReGOSQbIhvygJJztHbdgdq2fSLpZIIXV+oHjVg/HnyoO7j41p8EwuH11NzSQKUC7Wz9qsAMiIecYZU4HYk0Fpp/tXsjdX2mOUKGZ3aEknGH2BGwABkgHb6Vl0yIsFZzsMWSyljITCwbyMe+VIZec8qe9U/hLUIWnKpDboCu0tFHNJ1dy7v7UoFRR2IYnJHpxmZoqLHO0QiWNMNC8qKcTSZXbklRtIG71I3NgEmgixXOnwO046krSRll2qiL033koEGxchUbJcFhtOSOBUm3SxaV40iDTbBIgaQfbBgWO0qTyDuGcemecEjCtlpsRKASO0aEEZ9VIDnJ5Vj0wxwQMLn1OflrrVsuOlbyOfLguzMVCFNvJzt2l2A5HmUj1BoLGO3uIyCsNrD8WJ5xwuBg88YHw7VD1KxClgreWViEmARzayN5m2ljuGf8Ahxgc+mTlfTbd5Y5HleKSYFkibuCvmkVQRkkMd2PjggcVi9ts4VZIUmnaSJZwqMFLpg4ZCWQAjZ7q+YZ4GOwQdWYyRzwMZMNG1syQpnLNgK6GXZ5V5+8QM4BxjF1plzdQEJPC23++h3r27nsyHvkbSD6EnvAm1KGMRyx20QZQqGRzvKRldykOAWZWQnDZPIZeTgGLLqM15bkiaRTlTIYsoCGYhAhbcpBQsrZPvbTxtxQb8rZ5Feq0/wANeL7TKWiSq7xgJIQTkP2BbI4LnORnKsdprcKBSlKBSlKBSlKBSlKBSlKCLqV50o2cAkjsAC3JOBwMnHqflmufRbjJIZ2IwyFkZJCW86sz+XthS3x5K47Cth1/xFIk+yFuY13MhTIkJ4UbvTzFBwfVv0jWWu3JnkVrmNljQzmJIcyPFuZV2jee+A27H3l+dBjsmjj2GVXToeaUdNgkjEYRsEeZkAGMEhQrdtoI9yXlmuT7Jng53Ebj5wjDbkktkg49eDXyx1BIIVzGJWm+23Hp9myRuZVALYycDPJwCSRnOdddSFjgi4YqMA+QeXDEYG0MD6c8HuBQZkul9kleO2CZGwKpYbtwHZolLgDPcDIIPbGawaZo7tZxKh5ZyzMCVIwSOcYZsAFTu83bPIrP4ivZPZ4PMYXdgSqiYkKSMj7EhvKGyfQkVH8T6bM0NtFCrMMMTtV8F9mF3EtmPJZm3sSVIzye4efE/hK4uZWdr1FtwBi3kiLRrgDLPiVBJzz58gccVbaL9jEY5riCTALDZGkSrEFUkBAzcDcDn4MPlmml0a4kBDwyfZmTaVaLLu90J1dd5KlQEUkOOc4wcGsVx4LuZRIzvEkxRtrrnAkaG3jIwB7jbJFI+BHqBgINx4N0sGQR3F7FFv2tBbyzCJnJOURVU5PByqHgA9gK2zw3HaxK1taRGOOHynAwA5CsVJJ3F8MCSR69+Kr4PCcoWdG6DLI+8bxK+MsG93coUg5wy4OcVO0/wyY5o5Wl3skXSzsCtJ5VBMr5Jk5XIB7Z9aDX5be5SdbieWG7SMSSbRKyBFRlBkSIKVzFypJYnLehqVrcTi+hKAFXKyABgAxGRuO4lQxOxQSnIPlO7GPlzotgwuZTezGOEzdVY5gFhDnqTRnpruHIyVJJGKq7zx/okqoFjuLoRrtURwTt5Rg852hsYByc880Gy63fJFI4MEbYhecMwJyy4yDxheRHznJyMdqr/wDaG6dmCIYwqhtoj8wYDJiO7nLbZMEoB/Zf3sGz8K6vaajaxXEUBEYLLGJUXKhTtyvfA49D6fKqXw/9I/tN7c2jRCEq8kdvISWEzRHa4I4wwBVto9M0EnUtNurmNhLGHMbCSHB2lmjYqwzxsMsZypB8pJ58tYYPBVz1RvmIjjZ2jlQhXIYrIu9duCUlDkgYUiQ9hlao/E769b+zNPqEUcc06wyG3gX7LfkK2ZMkjdx6d6uL5J9PuNNkkuZp4nZrSdpD3aVi8MhUeUEONm7GcECgmS6PEMQPdxxzN2RCgJQkOUVHJJAk3Mh7pnAzg5kJZ2ImmjTe88Me5oQzKWRg2wbSVSQY8gJyFwoOCK17wn4Zs7xtWN3Cks3t0qMzDzqihekEbugC4wVIqp1O2miuU3TEXNkyxLctyZLWckQSS/3wsoMMg9QzN3wQG0f1JTCAoTpSjfvClSw98bj6sF74JIMbDO5gBtOlatFcJujYEfIg+pHccEZBGRxwa55bTQTm4t7mHaMl5YCT9mCy+0RgjGUEjR3CsO4l4xg4vfDepGObopYG0gA2ReZPOofDSFVPC73XBySd5NBulKClApSlApSlApSlArzJIFBJOABkk+gr1VR4qJ9mZR94qp/wlhu/+XNBTXPhcTbpTcRyAP1I22jEfJfdkEgsPRuOKjf1u5tZZ4ILYXcmRKqwvsEURG2MTPJ5QxVFCquSQpPbmsGn6fGHUqkSu2VLRADMbtERk8ZJBOe/MXGQtfLTxObPTxfezyTm5leaQoVGxWYrGTu9AgjQD5UGxWPiEyXENu0Bjdrb2mQMwJiy6osZwMEk7uc/cNYvEPieSOZLW0iE90y7yrNtSGPOOpK3JAJ4CgZPNR9APU1TU5D9xYLcfLEbTMP85B/lWD6P/tJ9VuG5d7xofyjgVURf9WP60Hrw14vuXu5LG+gSG4VOrG0bFo5o84JUtyCD6H59sVSWeua3dx3VxbS2kccM0sccTxMTIIiR5n3cZ+X+lWGtebxDpoXultOz/wCA+Vc/96tN8LeHdWutKka2vUSKWSY9Dp4Mn2rhlMwO5Q2McY4NB1Lwd4i9tsbe6K9MyJll9AQSpxn0yCR8q5/4Q8ZXbalHLPKzWmoGdLZT7sZikITH+JRj5k1Nm8aR/wCzTXEEYgJjNukS/ckLdHC/ED3h6/rWu+ILLVRpdsi6Z0Bp+yZZjPGzAxDLNsUZ83JIzQbh9Lc7R/0qQEgLfxZwe4Oe/wAe1dBrlX0o6yl1odteR+71YZv8Jyylf0YkfpXUDcKBkkAYzknH/Og594D+z1jXLc9mkjnA/wAasWP67hVh9KusPFZC3g/t7xxbRAf8fDt+QXjPoWFVsTdLxS2O1zYg/myMP/tT/WtdufH1i+uyz3UpEdkphtkVHcvKSVkkwoOMcjn/AIfhQda0HSEtbaG3j92JAg+eByfzJyf1rh8WtWbWl0iyOL9L+a6t+nFI7K+8bclVI2uBtOT8PhXUdI+kaO6mWOGzvdrZPVeArGMKWGSTnkjHbuRXn6J9FntdNjS4Qxyl5HZTjI3OSM4PwxQQ7i8TWtDmKLiRozlPWO4j8234jDgY+RHxrM//AKX0EEf2k1uGB+E6c8flKtT9J8JPbahc3EMii3uVDSQ4OROD/aKew3DuPUn5Csvh7S7fTYmh642l5J1DlV2ISXYKPVV5OfzoNP0zXjbmHVtrNa3sKC82AkwTxjZ1to525DI2O2Aale12uralItu3Vg9geGaVQdoaSRGjUE4yy4Zvl/nWx22oafYxvFFwo3SlF3Nw7ozFc8EZlVsA4w3FQh4qAUR28UcTOfL2ZepmQFGEe3EmVXjP3j/d5DHF4Wnn9gu3HSu4gIrgN2miw0bg7c5PJdD6bsH5RdUvpFuLeI29xOWiltj0+MEy27F2kwoTagDAj1IAPBNbBe6i7PFGjACSIuGUncTt3btoUhF4Azk53EAHvUae+YKJI9yPKIy+R5QxUxKBuAbcHMZOR2H50Gx2cxdFZhtJHIznB9Rn86z1ReEdQSWEmORXQOQu052gcbSfXBB5q9oFKUoFKUoFKUoFVetauIWhBUMJG2Efp6f/AIq0qn12/iR4UlTcrk8+qspXB+IyTjI+VBF0u2hLsEthbdObnyRATFUZQyGNjwF+OCBxitQXR9VECaYbRXt0mQi76qAG3SdZgCh82/aNuKt4b61aJGe8klUyOwIkETJJsDGLdH0y2Mngg5yM5wK86r4ynhllXIIjuCcYH/q6wcrnHczDv35NBEtLvV7S4v8Ap6W06TXLSrJ7REmV2pGvBJPZc/rWSSy1TT7u6ks7Vbu3u36xj6qxtDMQA/LcMrYB4/6c5tU17ULXYC4mZxHNjYoONx60K7fQrjYTls5yTXxvE0ss8ai4mSJmmKmCFZS4V4BGG+yk2rtc5bjuOaCf4P8ADVys899fFDdTgIEQ5WCFeRGp9STyT8a1jw14Z8Q29mtkhs4EG/7fc7uA7MxKqBtyNxxmtr03ULt7trd2OLYu8j4UCZJM+zr2A4UvuxjmMfGq7WdUkMVq0rzhXuzHIsBYsV6ErKoMHmIyqN5fjz60H2b6MlFtp1pHKBBazCaUMMtOwJb0OBlix9fT4Vu0wUqQ2MNwQexz6frXLr9rgdIXEV5M3slw6IspSRAlwOlJJsdftBE8YYgM2fQ1Z6FaRXcswvOndmO3tukXXKMjwhnnRSMAvLvywGfKo4oMsvgjTbbT30+4uisEknUUSSRoy+ZX2oSB5Qwz2J5NYIvov0DMO8GYykiIvPI4chSx27W2nygn9KjeGZ0FzaGRgY9t7BG7nO6OG4h6Z3Hv5dy59QtY2QCSW6t1LWkN/HIOmpIKGAw3LxhfeQO4Yle5V8etBtt3e6bDJJI6KJbKNF37MuiSZEaRnGW3HKgDuTj1r7b3tztZotOEbEggSSxIWBySW6Ycgg4457/KtcvLJr6a7lssMqpbGNmDKks8E0kpQEjkbCFLDgFh8DW06PrUkj7WtbiAYyTL0wqsMeUFXO/8wMUGHw9rV1dWZuSkSGSPfCis74O08SEhed2BgfOqS68T3ohWVdzK9q8uNiBwRsYOoQtlQHXKnkrk9xg7N4U0p7a36T7fLLKUwc/ZtM8ifkQrAY+VV9tq8EdjdXFrbKnQ64MYVU3PAWUjyDjOzg/Aigp763vJxKn2rbFWNTztmWRbjbIRwrHDQ7vgVapNt4YuMPGyR7ZHQ787TEqyGTyJ5sDa5QIDwQ33WrzrHjOfbddPCKnsziUIXMdvP78xXncU2v6YwBnODUfxBAklitymoXFwkbR7mjmVFkj669Td7OEG4RsV4x7o9ckhNj8GW8bRrNOBnaEjyFywEYdU3HJVtmNuOAxAxxgdU022Z0JllMROdyOyqyFJnCMQELJjqkKSQFJHbFeLLw5aSzanDNGrdPpxR7/MY7f2dGUozZZftTK24HO4Z9BVFoNxcM0M0rK8W62nlQr5i9xara9bdnG0MCSu3B3Mc9hQbRqV8r9N1jjAiuOkj7QxOFVgIwFJAY7kwv55qLc2MBUwTopjd5oWJ4YxbepsUhsjJPpljgcD09HSxDp7x9LKxXEm1XLAGMyvsJI7qEYDnIwOxrO6rnOVbe0LFkYkedelu8i8g5GAeD8hQSPCQjR5o44I4Y0wsIj+9CuSHb4Es78d/X1rZq1TwhqMc0jbAd0MawS4GAsyEh0b4sPKR8jW10ClKUClKUClKUCqnXdOjmMQZirAkr8zx5T+u0/pVtVT4ifasT8+SaMn5AtsJPy5/wCVBrMuovcWyfaKds4jLW8ZlESqOesjLId3BAGBglcnvVzf+F7Tc8sjYzgOWZQuOr1NpzjGS2344IqFPYz3HtkTSBZBKGEQGxXhCkKGdTvcPzls4BXbjAKnBdaUl4b63bbic21xtbkNGOmCvHfmBlOO24fGgn6b4ZQlZDdNOUZAj+TyxxFiEyvBJ3eZu5wO2KjweEo4Gj9muzCS0rIMRNlJmjcoofuqlBjHpUTTrWO0XWILVAqRqJY0XPleS290dzyyA/8AeqnuNNmTZE0Sg2qOMANIRCktvcIIZNq4cJuUHb3jx86DfLb2cTXFwJkOURJPOm1BGZCGP93O85z/AHax2vhWJEiQsx6U3XU8DzhSuDgcjBIrT4EzazWqiKRnuBGYRE0f2Quju6sg3blaL723gH1zW3+E5JvZhHOCJYCYWPJD7cbHDEDeGQqc4HOexGKCJrPiTSoLpDcXUMc6IyAM/ZXKMQwHAyUU+aslt4V0+WGICJHjRdsRDMcRnnaGByVPwyRVJ4HfTY7GN5nthNMDJO0rR7nlZiX37jng5GD2ArP4EvYBdX1vbSI8C9OaMRsGWMyb1kRccAbk3bfTeaDzqviCxHTgbTZ5AjGKEG0GwMAeIzLheynBXuBVzp17JJGWMDwkZCxyFQeAMe4WCg9vljtVTrn9Qu5dtvHaBbW4Db3mkLFljztZFi8uUkH3jwRVhpntYDe1GHdnyiIOAB65Lnk5+FBDt/EGoPcLDHHbnaw6zb5HEK9yC21QZCOyDPxOBVpruszW8gZrdpbUr55IstJC2TlmjHLpjHKZIweCK5/M1mJUhSKK2QylDJdmRiPK7mRIpW2EErjezd2U4Nbj4w0zriArbzXfB4juugmDtO5yHXfn0wD6/Gg8eHtaku5kmEoitcEQRErvuSf+1cHlVAB2oOfU47VW6Z4NguJ9VSfrke0sVUTTJHtlijkzsRgreZmznNVvhu1K36R2+mWSdJvtpQ7Stbj1XqlAOqR90En44rc9X1iRZZERhGkESyyv02lYh2cKqIp7eRiW59PmQFF4X02+iEEvQG/+nRQssj7Pt4nOFYgMRlWY52mpsHhhmhvxcmKBr442RtuWP7MRggsF3ucbidozgD0zUCfUbqVLllnlTFwiRyZi2KhuItoVAN7fZuN2/vz8aw2Rmku1kmidWWSVGHRaba2LQ4jbsiEmQiT+78DQW+rxaXc9OWSTeSwtt0Mjjq7vMIZOmwDKe+G483wJz7h8QksqRW6wvITEhk2nHScoQ6xnsvmwof8AyzVbZeCbl4o45ZGVdiMWBTesggEIjwq4KIQWB789zyaun0OAyRxyyt1W6siBCUPMkLuykcja20d+zkc5oKeLxFcTdZJMLmORl28DCdAOCdyk7WLc7lysg9RUvrRBVa4baBFC+0EZVlLEBduFUHGCQB2wDUnTLu1ura6SCFtsUj25UCPLlAi5XqZUggDBbvjmsN1HBGNs+JGEaAwpy3lLFdxG1cZO0Ehcn88UE/QLppZZXKhB6BezE43MSANzcKMnt+tX9U/h29MymQDCH+zGBgKMjAx+hyfj6Yq4oFKUoFKUoFKUoFR9QtBLG6HgMCM/D4EfMHmpFKDTZ47x1cOqyo0JYSxMSm8ENhVDrKM7cgKx5OM/Gv8AFN1ZJb2khuptPlUMkM3TlYqAFDxSq65ZcgHz4yVBBqZqcdxaSs0ZYRuXbgZUAqoDEdgUPx7j8jU9PF8a2M91MDtiBZlCkHGAQNp5HJxk8cZ7c0FX9H97ZBJkt79L27lJmlckBnICoPJ91VG0Y9M1aHW77ccW/l5wdrcjsMgng5OfmM9qp/ANnE8j31xNA93OMCOORGW2iJyIU2nBPbc3qf8AWTd+IriIuoLSSJdEGMCNmeIJLKFREAZcoFwzZ59cUExNbvvvQ5GPRHyX29hz2DkZJxwDjNXGj3ssit1YzG6nkYOOw7HkNzkcE9q1KPX7lxIfaGVUYMHCQnqRdfZIy8HyrE0bjIDZbnIIq103Xbg3EccinZ1J4GfyYd1JeM4HmU9NTwQAc/lQUepeHykszLomnFAzN15pYxuGSTIw6R257nJ4rL9G+sSzPKRaWsNsBhZocjquG7LuVS6AZ82MZ7Z5rL418N6leXCqot3s1APRklkjEknfMuxGLqPRcgfHNebXWLmO4hiu206NXbprDD1uq3lIUIGwAAcfdxjigi6pBAuoXfWv5bYS9ORUjuVhDnpiJmPrn7NRkEf6Vf6FYQQbmhd5C4GWkmkmzjOMF2YDue2Ki+LIrp1UWkMBUA9UyjLqOMFFbyH5ljVB4FbTVuyqRTtcsCrS/YtGvqVPsrdKPJH3gDnigneI9SvBIym43ox8tvAFWTb8DmKXP+IlF/KrrVrK6uLGKK0mFs5Cq5kO51jC4ZQ0ZwHzgbgfjjnBqj8RWNn13d5LKEsAT1YVeRsDbk7pgCOOMLUyGxW50/pbngyTtkgQx7olc4cIxyiuO4z8SDgigqbKZrV0tYrwu6sP91sraPOMjLSvKz9NT6s7AnPqa2fxbcadHJbm7LI87ezoyNIu8MR5HMZHkyfvcDP51p6P7A8MsV5YY6bxIpgZAyF0ZnZoHfsygFyMcnNXP0i6QLy4023Y46ouRkfdb2YlWH5Ng/pQTPF2q2mlLFKlrG0ksixcAKQgADOWwThVVePyrzqmp3kt7dW6XcdpDbxxOX6as7dQPnzSNsTG3+6a07UtQk1GyupZRh7KweKQH0uy56v6hYQfykq51BLVtVuJbiykuyYLcxBYDKAcSluT9mvdeWIoLNdBhvdQvEui86QxW/TUyOFBdJCzbUYLlioOcVT6VqLW7KzM0gtItRWNnJZmRLi3SNSTyxyNnzwKvk0zUvbLuSBIoY7hIQJZDuaLZGQQIlGGYFj3cLx6jvKs/Dun9UW4YvJBCqtGWOdrTLP1JMd2eRAx555yOaCj8MwXVul1C8XTl6FswVHLlid8LMSAMMSmSBkDI5PNTf6dHF0lvZU3nICZzJLtfyuOfkGJwcZxxXnV/G0klhPNbL03aV4YX4JZYyd0uCOMhXwOeSvxpNYQm+cooDzTeZuSW6MR9T6b3bgcfZUG16Bu6CFkWMnJ2J7qjJwB+mD+ZNWNeY0AAA7AYr1QKUpQKUpQKUpQKUpQVPiKaaOPqQgNt99CMhkPc4HOV7/lmq61vIHIYwDc4WN9pyhDg7SRwHXykZIyMYrZiK1zUrmCJ2jmRo1kU7JEGVPIPYA4dTyOPXPqaDUzpbby/wDQLKYo5HUtpoVIZD8HVCCCO2a6FHdR7I5ZVWFmAyHKhlYjJQnOCRyOD6VqTtqKzj2V4I+rkSJMjuDOigBgyMCvUiGcnIyh9TzcRWtxLDKNStrWbZ50SIGQPhT92YDDeg59fSglW+pRNcvBtj2iISoy4O4FikgPoMYT8ww+FRta8W2kMLypNbuVIYr1EyV3AORg5LBMkfHGK1jwfco98vRtLKyHTZmjVQbhlyFKSbQohIJRipDZH64+eK3eJ3VLO3toVZR7QbbrF0LKGdNqdOPaCT9oedvag2PxppuozLGLKYRqCeqobpvIvGBHLsfpnv6frWm+HyNOuLh5LGeMSbAJiPaSrAMJMyRlnwfK2SB68Ctz169dtMla0nMjLGMTRbGYhSvUZdg279gYgAd8YFaPNqFu86xG81GSz2F/JFcdRpdyjY8qxCRk25YD47snG0UG0eMrSKSKIFY53kmSNDLnpRlwftJEBG8ADAU92KjjNR5FubEwMbmOeHqJG0QhSLbvdYwYumcZBIO0g5ANXN69sdNlkFuzxLCx6UqOjOIwcBhIN4OVGGPPZvnWiW1zbxXKK1xYpIidUTvdTXKpk7dkMcrjEg58xJ4KkdyAGx+KYJuluiNzv7BYBgEBxu3vgYyCQMsPiKy3ekST2k0EKSxl04FxJvMgJUkMweQqrAFcenPFZfpL1OS30t57Z9mxo3yoHmjaRAw5HYhqovGy339VtDYylW9leSOIk9OZkcExsvbzI2M+hC9u9BMt/Cd5G85L6faC6VYSqRs+cBxhMmJdxDdtp7Cpd9q2mW89rHJJLLc2SbFSKOWRvPEqEusakZZRkZPrVVrXieK+j0maMFHTUoY5Ym96GTDqyMP+R9ayafLfDWNYFpHA2Tb7mmkZQn2JxhUUl88+oxj50F7ca3b28KtFaN176QlbZlEbyykeZpQc7AFG5mPYY9TiozeItTtrq1S9jtTDdP0VaAyZil2llDb+HBwRkAdj+sLUtQFtrFlLfPGitZPGsnuxC46is4BY+XKjjJ7YFT7u4GoXVu8H2ltZs0xkHuzXGxkjjibs4XczMw4ztGc5wGnt7PftIvtDPqEl5ILcCd/92hinI37A21AI0Y4Iy2RjPcSFu2OoXUittN7HKgb+5DDMkDSfLbFHK4+bD41e2HhcQ2ulrLJHBNblp5M4LF3hlD7cHzYeTJ7g7fyqx0qCziVdq5Fvbi2aWQYI3BG6ZiPm3PlWIwM5A57AKHRPDr3FvbuGaOOIriMEKrb50uZt3GWVRtiAyOUbNbj4egHmbGQPL1D/ANo2SzuPgpZiRg+pqu04SS7UkeUsyh3DYjHOQECLzGEXBIPJLJnPptMUQUAKAABgAegoPdKUoFKUoFKUoFKUoFKUoFYby2WRCrAEH0YZH6is1KDUjMrSSREPbyBQu4eYNty0bKQc8N2DA7h5ee1VV/4ymiEu9bhSpWZGEMjROR/aQLIisGjcco/pv5xtxW7X+mRyjzDkAgHsRn0zVHb6Q8AIid9yISFJLFhknYwdsOCc4O4FT2IDYoKjxddb4Y58206S49mia3czMzLkLGyyqVbuSQF2jOe2asdTvNQgsxMwjWQW7LInUULFJjySCSX3gp4bJ5zkZxzUaXM00EsV9G73UksjRLc2zmGJ2BWJUYqVCYx3YHlvjXu0tYLaCQSPCY3CpcKEWGWFiQA21SVO1jkYUH1BbgELbwvdCOUQe1JP1IlmBMkTOX7SHyYLKfKwYj4jOMAQbq46kaWt1etbTwzbnbqGE3MIZ8FGUrkMhGdp8rKQe3MSK9Sznl3XUiSOzSSRutsoldAoUMwiGBKgBDD55watPEXiMez9XoxSwyQiSBpBlepjdskB90leQR6hh3xkMvgi7V2vY45XuLaOULFK7tLuzGpkQSMSZAr55yfeI9KrHuECQx3Ek9tJFuWWO3jkQ3J7K8ZhXzA43AL23YOCKzyeMJATHEkcKq0Ebllz7MZDOj7wCBw8aqp4H2gbkGvmveIbuB+iZAdrQyGSJUDGGWRoCpEm5FYOUYN2K54GCaDPqmkXNzockEilrh7bG1iNxcDKBj238Lk5xnNF0C6e50e4KhfZ4ZEuAWGVLwoABjO77QY4qPpviWZJ4hdSMqg3EMiuqgq4MUsBfYNpYxbuU8p3ccisVzadU6gOlPJK75tZB1V2q0ERUrISFiVZN2eeMHg9qCT4i8AQS3tvdpN0HWWOSVQARcGNsx5GRh8+UNzwT3qXbz2dre3T7pTJcSQpIdjFI3KKkSbguBuDL3J94dqlzaVL1LaRmDNGih2Kx4JX3my3mHqcAfDtUOOzs+tcSNOjSTPvj2sT0xsjtgyrkruDffxkbsHigjr4yS6CKturiUIYt7I67n3MolUA7GEatJtyTtHoTXldal9oNtPKBFuIWSJGQybEizAu0tgh37qd2FI7gms+i6bpko2xoGVUj5J246LSxowwQQ3vncMZBGe+K+2OsSneEjWFIwEijUxsHkO4YZkLAAcHaoGOck0EeDw+7rc5RolkfAZiEMSRkCORGXMrEbA43MoBYnnmvUmDMQjsZCFLsuI+oxVlRGxl/IMnGQfMcnjFe5GaTYqPHNsXcgLO3UmyNxb0Krg4xxnjI5FX+k6OsQJ4Lsck4A5PLYwB3PJP/wDKDLpun9JTk7mJyzYAySSfTiptKUClKUClKUClKUClKUClKUClKUCsVzbK6lW/04I/I+lZaUGk654WkAlMbMpkCrvjeVCFXGA7IWbHpuGfKccYBEfVyrmATKqTIAIkFxE7TfARGUbjJkZBZeexIPNb7iq2+8PQSMGKAOBgMvBHOe64IweeCKCinlLIqsJFuNv2TSzojy5O7YBA6MxAyQpUD4kcmsWj6rHKj2t1Itw0hICzdBVbgYiASR2Y8ZycnjPpUy58PS9YybY2JIxOMrMu0YG7btEvHHLfHv2qrPUeQSzNJHIpZIpNjHMY+8UYgQOxyCcDKhck0FtY6kkrXYW2VJynuOBmZVBVd5HdckqO/B/QYbSadBII7BIkYcBUHL9MEFguNwD8fHBHba1YZ9xcSbo4pkZeWZVE3l27nC5JIHHv4I+FRLzT43nLrcRASEF49xYZYGKZOF3SIy9l3Ltfzc9gF1PPelclhAQH3ZMW3btcxvk5PlbYGzgdzVbcXcuxmlvoxE0crkpksqCaLcUMY821MoCPMpf73p4a2gfpdWdZxHC8IxFIzSqShXfg8kGJTlcZbBG3IB9Np8UgxIbmUsJVXJ2gK5i3KDIzOAOmHGScZb0KgBgvfZAoZpGmdxE++NUG/fm2UknI5bc7DGOGyD2qRL0usgkgXLjqmSTc4ZsONpwFMR2nBLLjzBQDgV7mtrdjJLFDGS4DsVZn/wB55KbVU9wHZjtXzF8kjk1ItNIuCyt2GcsGGwN6AFU94KvHOMnk+mAi/wBQlMQSRdssmTKu3yhBv7MqqQjEZ853AEdiaz2mmO6qkQZY+wY5UKrbi+wHLZYn0xgYGc5NXlrocasznzO/vE482O27449AeB8BViFxQYLWxSP3VAJABIAGccAcelSKUoFKUoFKUoFKUoFKUoFK4X9Zhvw8fvn+Kn1mG/Dx++f4qDulK4X9Zhvw8fvn+Kn1mG/Dx++f4qDulK4X9Zhvw8fvn+Kn1mG/Dx++f4qDulK4X9Zhvw8fvn+Kn1mG/Dx++f4qDulK4X9Zhvw8fvn+Kn1mG/Dx++f4qDuleXjB7gH864b9Zhvw8fvn+Kn1mG/Dx++f4qDtL6XEQBsAA/u5X/y4rAdBiyTukHftI/qckYzgjPOD29K479Zhvw8fvn+Kn1mG/Dx++f4qDsQ0CHnO9sgL5nY4A4GMny/mOfjX1fD1qMfZIcdtw3YJ7kbs43euO/rmuOfWYb8PH75/ip9Zhvw8fvn+Kg7jHCq9gB68ADk8mvdcL+sw34eP3z/FT6zDfh4/fP8AFQd0pXC/rMN+Hj98/wAVPrMN+Hj98/xUHdKVwv6zDfh4/fP8VPrMN+Hj98/xUHdKVwv6zDfh4/fP8VPrMN+Hj98/xUHdKVwv6zDfh4/fP8VPrMN+Hj98/wAVB3SlcL+sw34eP3z/ABU+sw34eP3z/FQd0pXC/rMN+Hj98/xUoOIUpSgVeeDvCc2o3SW8OATlmY9kQd2OP0GPUkCqOuj/AEEa9DbakRMwQTRGJWJwA+5WAJPbOCPzx8aC6P0QaP1ZLYati5jBLBlUKpHfOTjj1G7Iqk8CfRSl/PewyXIX2YqA8W2RZNxfzKc9vKD+tdG0L6OZodQvDc2drc208xlE8rKWjU722hCpOckZ7DjvWf6NUtxquti1EfRHRCdLGweVwQu3j3s9vXNB+cegS+xQSd20D4nOBXWV+hexto4f6nqK280vuoAuAeMjLe9jIBOAKrr36JtQ01hfzmBoreVJWCuxYqJV4AKgH/Ot2+k/wFPrMlpdWEkUkRj2El8AAsWD9jnuQR3GKDQdZ+iCS21K0tJJd0N02I5lXnjuCpOAwyPXGCPyrYX+hLTRdex/1Nxcld4jMXJGC2c5weATjOa2nxhq8P8AVdDs0cPJDLukxzt8gVQfgTgnH5fGtsnj1D+pIyW1qbUoA854mHlOQMHkZxxig/Nh8CyjVhpu4F+sIy6jjbwxfHyTzY+WK2D6SvolXTIIp4pmmRpDG+VA2HBx2J9QwPwIFdE8I+GrWHWNVvlctBAMb2YuFkZBJP5jknYOO5xuI9Kl2lpZalp2o2ltee1s7PPkqVMckjGRByBx1Af8zQcmk+jaMaEuqdZtx/7LaMf25h97Oewz2qh8B+GV1C+htWcxiTd5gASNqM3YkfCuzaJ4YnvfCsNrFtWViffJABW7dmBIBx2PpWt+B/o7u9L1rTvaTEesJtvTYt7kRznKjHvD/Wg16XwDp0OoXdpd35gSEJskMeTIWUMRgZxjNbG/0KacbN7xNRcwqjMHMQVTjI43EZyeBjue1W7/AEdpqXiHUJJz9hA0W5BnMjNEpVfkvBJPf0HfI9/Sf4U1y/bpQwxxWUPuRiVBu2jAdgO2B2X0HzoOdfRl9G/9UacvKYYoVGXAByzZwOSBjAJJ/KpF39G1tb6rJZXd2IIRH1EnYKN4O3AwTjOdw7/dromh6Pa2Ph5Iru59kN552k2ksC2GCgAf/DUD5ZNQPpw02K7sLTUbdxKqeRpFGN0bHAY/DEgxj4tQQ7n6DtMjgS4k1XbC+NshVArZ5GDu5ziqHSPootri21KeO7ZktHkWMqqkTLHEJA2c8Zzjitm8df8Aupp3/gf+R6fRD/7A1b/xv/pVoNT8F/RQlzZm+vbkWttztOASwB2lsk4UbvKO5J/TPrxh9E8cFl7dYXQurYe9wAVGdu4EcHDcEYBFbho1n/V/DUdpauguICoaNjjlHYjPwDKcg9s8ehr1e2H9H8Nz2126decuFjBzy5UYHx2qNxI4B/1DVtc+hRotMjvYJWlYxpK8RQDCMgZipBOduc4+APwqo8R/R1HbaTaX4mZmuCgMZUALvR34OcnG3H611/VPGn9NstFdxmGREjmGM+QwL5h/hPOPUZFVX062sMei2qwACIXCdPacjYYpyNp+GDx8qD890pSgUpSgUpSgUpSgVP0nRp7lmWFdxUbjkqoAyFHLEDJYgAdyTUCpulazPbOXgkaNiMEqe4yD/wAwCPgQDQXCaJqkivEOqVQLlDKMeaPqqFUt5j08thQSACTjFeh4L1SJ2RYnVgyI21196QkIMq2Dkg/lxnGRmGfGl/gj2iTlQp5GSFG0c4zkAkZ74JHY1lPj7Uic+1y5zn3uMghgcduCAfzoINkLq5cQxtJIz5wm4+bALYwTgnA7VeQ+DNZhJREljZjjYsqqWO5UztDgkAsuW7Dcue9a7Hq8yzidXKyht4dcAhviMcCpyeM78drmX7v3v7gQL/kETj12rnOKCR/sZqCzKnTKykMwzIg90gMd27A5I9ec1i0zTNQupXgi6ryKCWQvjG0hSDuIHcgYonjjUBjFzJkZweCeRg8kZ5x/1qsh1OVDIyuwMilXOeXViCwJ9ckDNBZx+H78deNVcCJVeVQ4wqyBSpIBwchgcc8Zz2NTT4G1SAOxjMIUhWLSomMu6DJLDjcjc9sc9iDUFfG1+BgXDgbQpxgblVSihsDzAKSBnOK83PjK+kRkkuHdWwCGwexZh3GRgs3b40Hr+nXy3IswzdYvs2LKCN5PbcrbQcnnng5zVi3gnV/IzI4OVVd0qggyYAAy2Rn1+HrWu/1WbrGfe3VLFy/ruJyW/OrP/brUe5uZCdwcE4JDA7gwJHBz8KDO/hnU03ttkGEaVmEgOUTbl8hvMMMpGM5ByMgGoum2t9cJM8buywrvkJkwFXnnzMM9jwK+/wC22oc/7zL5s557gjBU/wDDjjb27fCoWm63PAJBE5USABxgEMBkjIIPbNBczeDNUZX6iNtiClupKgCB13KfM2AMd/hg5xiseoeFNSgilMiMIoiRJtkVkRgyKVO1iNwZ18vfv8DiNdeNL+RXWS5ldXBDBjncDu4Oe48zY+GeMYFR7nxLdyLIrzOwkLFwT7xdldifzZFP6Cgmad4b1C6iBiSSSMHA8wwMFV7E8AFgM44zUmDwXqYXCL5W2cJNGQeqPs/dfncuCPkQe1Vdh4mu4FCwzyRqCSApx37/AOde7fxXeIMLO4Hk+HHSUJHjI42qABj0oLGPwRqsTBlhkQ7ggZXUeZjGANytxnqJ69jn0OPM/hDUpCGdDI5JHMqM3lkETZG8kYdgpz2zUVPG2oDtdTDgDhvgAAfzGBz3rEfFt7v3+0SbufNu55dZDz83RWPzFBPm8GaoyKTE7puCod6spLdMLtIYrg9RMEcEHPYHFXq1ldQhUn3qOdqlsjyO0RwMnGGVh+nwqUvjbUASRdSjPwbHwxgDgYwMY7Y4xUbUfEl1OFE0rSbTuG7BIPfOcZ7kn86CspU2/wBYmmAErlsEkZxwTjPYfKoVApSlApSlApSlApSlApSlApSlApSlApSlApSlApSlApSlApSlApSlApSlApSlApSlApSl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6390" name="AutoShape 6" descr="data:image/jpeg;base64,/9j/4AAQSkZJRgABAQAAAQABAAD/2wCEAAkGBhASERIUEhMVFRUWGB8XGBcYGRkcHxYYHRgYFxwYGh0aISYhGR8jHB0bIC8gIycpLC0sHR8xNTwqNSYsLCkBCQoKBQUFDQUFDSkYEhgpKSkpKSkpKSkpKSkpKSkpKSkpKSkpKSkpKSkpKSkpKSkpKSkpKSkpKSkpKSkpKSkpKf/AABEIAOEA4QMBIgACEQEDEQH/xAAcAAEAAgMBAQEAAAAAAAAAAAAABAUDBgcCAQj/xABIEAACAQMDAgMECQEFBQQLAAABAgMABBEFEiETMQYiQRQyUWEHGCNCVXGBk9MVM1JykaEWJGKxwUOCg7IlNDU2U6K0wtHh8f/EABQBAQAAAAAAAAAAAAAAAAAAAAD/xAAUEQEAAAAAAAAAAAAAAAAAAAAA/9oADAMBAAIRAxEAPwDuNKUoFKUoFKUoFKUoFKV8zQfaVBuNYhXjduOcYXnH544H6/8AWq6XxGxJCInAyCZFPHplVOefzoL+labe+JLpQh3LhvMSEPlQHBJyTgcHnPoflWeW7mLMgkdypz5WVNynHIbjtkZAP3lNBtdK1ESz7o39oYhvu9SMDIwSPXd37/8A6r62uTxncZAQ3IUq77Tz5V6UOSePdJ3fKg22lUNp4hPn6hDbO5jR+xGQ3JOVPx/P4HGTTfF1pPjZKAT2DcZ/I9j/AJ0F1SvgNfaBSlKBSlKBSlKBSlKBSlKBSlKBSlKBSlKBTNfGYAEngCtdl8TRTN04nkHfLrGSMAclSTxzjkA59O9Ba3WqKrbF8z/3QyjGfiWI/PHJqgluZ5mfcW2D7sR5wD3x98Hgc/PHyj2UO6QssE5LAeeT1Az5T5DgH7wznGB8q9aha37tL04ykeAAgfl1I3HkldrZwvchcEDIJoPPsRZ1b2F8c+87eXB7ADA5x37fM+hkiZjDDjrMSJFiQsEIxvLuXADBCqkbieTwcjGSDT5IXjlmlASFWdw3MjMVKK7BSdxO4qFGewwSSaxaPDI96j3MQjlCNIh9niQyKNqt51lkdSNykox9R8DgMAvuqZEEeoNEjtCscARYykZ6XDnYxyVOfOcVbTXB3hFAjEkAKAojbduCYyFzuG0EYDEfD0qq/wBqp4hsVNMtxkkCS+5yWLE7Vj7kknueTUqxsRbW1l1ZAWiBw0SsysC24KvI42naM5HPHODQZLVwSQTLKmBwsIjUHkblKEHt8DjBqNabhcPC4VDwoBjcpIgONh5bOVG4MzAjdjnss5L7ayui3kmSTtJ4AOByMduOB3HPqaxalbMzSEqjyRKTH1VBDQvtLZ3uCGUjlsr2/wAgj3Rs42bbNJGzEHcqDODx7zqS2O273x2JPao/Xs3J3RSyZyVDFAFK48q7QME89yec857SNKlM8AaGJZnACPLKgCyHBO+MhmRxnIyGPJGSeTUqWO5XB6kMXm+90uF5z2U98DH5c9qDLZ6lEiIbSN26hGUJlO0H72DkKO/m4FWmm62sqqzKU3YxnscnAAbsf+Rzxmq69v32syzgxiPz9Pb9l5c9QZyWXHZQCc45qv0yd4dsGxTHsBI6m2NYu2+EDexHHC5THwx2DdKVq2i67L9ozR4tVx05TJGxZScA4HmA5B8/OD/ns8cgIyDkUHqlKUClKUClKUClKUClKUClKUCvhNfap/EUN26BbYhSTlmzg4Hovpk/E/8AWgq9e8VPFKF8saFhGpkwOq7EqAM8hcg8gHOPhWs6rrZdbhory4lEcqg9FsfaKwzFGI1z5jlFTzHku2VUZ2kaLOy5fIeVtrsWBMMI97ack73wBkHygj+5zSWum3sNzG4htQmS5Dz7BHI2IvKqod3TgVYl5Hd/73ARL+ZWMBEV9PPOC1xtEqskOSCqQyOiwrIw6ak4bYHOc81sMGnW0ciQQwLChxM6hmRt+O5ZA2Sqj++M9skVg0WG+F7O/Vsmjmk3NtMjyCFV2xoOyLgc+vLP3rytzn2y6IIb+zTqII5F3beACCQMEAZyzEflQfbySORNzSPGZnM4ePZlUtxuGd4ZTg7RwCM4Pxr1oF1EZZJHnlm2WqyO0rxt0llLM0e2JFUHEQJPJ4H6xPFGkXGy1C2NvcRRx+Z5I1meJzgttiZ4ww4ByDn5V40jUFTTNQns5Y5HSOTAjtltxHKkZO3ZyWIJB5LdsfGg+W/iDQlH+7WRl+AhsHOfkCYwP8zU/QLOWCwkLrLbBp2kihj6ReGOSQbIhvygJJztHbdgdq2fSLpZIIXV+oHjVg/HnyoO7j41p8EwuH11NzSQKUC7Wz9qsAMiIecYZU4HYk0Fpp/tXsjdX2mOUKGZ3aEknGH2BGwABkgHb6Vl0yIsFZzsMWSyljITCwbyMe+VIZec8qe9U/hLUIWnKpDboCu0tFHNJ1dy7v7UoFRR2IYnJHpxmZoqLHO0QiWNMNC8qKcTSZXbklRtIG71I3NgEmgixXOnwO046krSRll2qiL033koEGxchUbJcFhtOSOBUm3SxaV40iDTbBIgaQfbBgWO0qTyDuGcemecEjCtlpsRKASO0aEEZ9VIDnJ5Vj0wxwQMLn1OflrrVsuOlbyOfLguzMVCFNvJzt2l2A5HmUj1BoLGO3uIyCsNrD8WJ5xwuBg88YHw7VD1KxClgreWViEmARzayN5m2ljuGf8Ahxgc+mTlfTbd5Y5HleKSYFkibuCvmkVQRkkMd2PjggcVi9ts4VZIUmnaSJZwqMFLpg4ZCWQAjZ7q+YZ4GOwQdWYyRzwMZMNG1syQpnLNgK6GXZ5V5+8QM4BxjF1plzdQEJPC23++h3r27nsyHvkbSD6EnvAm1KGMRyx20QZQqGRzvKRldykOAWZWQnDZPIZeTgGLLqM15bkiaRTlTIYsoCGYhAhbcpBQsrZPvbTxtxQb8rZ5Feq0/wANeL7TKWiSq7xgJIQTkP2BbI4LnORnKsdprcKBSlKBSlKBSlKBSlKBSlKCLqV50o2cAkjsAC3JOBwMnHqflmufRbjJIZ2IwyFkZJCW86sz+XthS3x5K47Cth1/xFIk+yFuY13MhTIkJ4UbvTzFBwfVv0jWWu3JnkVrmNljQzmJIcyPFuZV2jee+A27H3l+dBjsmjj2GVXToeaUdNgkjEYRsEeZkAGMEhQrdtoI9yXlmuT7Jng53Ebj5wjDbkktkg49eDXyx1BIIVzGJWm+23Hp9myRuZVALYycDPJwCSRnOdddSFjgi4YqMA+QeXDEYG0MD6c8HuBQZkul9kleO2CZGwKpYbtwHZolLgDPcDIIPbGawaZo7tZxKh5ZyzMCVIwSOcYZsAFTu83bPIrP4ivZPZ4PMYXdgSqiYkKSMj7EhvKGyfQkVH8T6bM0NtFCrMMMTtV8F9mF3EtmPJZm3sSVIzye4efE/hK4uZWdr1FtwBi3kiLRrgDLPiVBJzz58gccVbaL9jEY5riCTALDZGkSrEFUkBAzcDcDn4MPlmml0a4kBDwyfZmTaVaLLu90J1dd5KlQEUkOOc4wcGsVx4LuZRIzvEkxRtrrnAkaG3jIwB7jbJFI+BHqBgINx4N0sGQR3F7FFv2tBbyzCJnJOURVU5PByqHgA9gK2zw3HaxK1taRGOOHynAwA5CsVJJ3F8MCSR69+Kr4PCcoWdG6DLI+8bxK+MsG93coUg5wy4OcVO0/wyY5o5Wl3skXSzsCtJ5VBMr5Jk5XIB7Z9aDX5be5SdbieWG7SMSSbRKyBFRlBkSIKVzFypJYnLehqVrcTi+hKAFXKyABgAxGRuO4lQxOxQSnIPlO7GPlzotgwuZTezGOEzdVY5gFhDnqTRnpruHIyVJJGKq7zx/okqoFjuLoRrtURwTt5Rg852hsYByc880Gy63fJFI4MEbYhecMwJyy4yDxheRHznJyMdqr/wDaG6dmCIYwqhtoj8wYDJiO7nLbZMEoB/Zf3sGz8K6vaajaxXEUBEYLLGJUXKhTtyvfA49D6fKqXw/9I/tN7c2jRCEq8kdvISWEzRHa4I4wwBVto9M0EnUtNurmNhLGHMbCSHB2lmjYqwzxsMsZypB8pJ58tYYPBVz1RvmIjjZ2jlQhXIYrIu9duCUlDkgYUiQ9hlao/E769b+zNPqEUcc06wyG3gX7LfkK2ZMkjdx6d6uL5J9PuNNkkuZp4nZrSdpD3aVi8MhUeUEONm7GcECgmS6PEMQPdxxzN2RCgJQkOUVHJJAk3Mh7pnAzg5kJZ2ImmjTe88Me5oQzKWRg2wbSVSQY8gJyFwoOCK17wn4Zs7xtWN3Cks3t0qMzDzqihekEbugC4wVIqp1O2miuU3TEXNkyxLctyZLWckQSS/3wsoMMg9QzN3wQG0f1JTCAoTpSjfvClSw98bj6sF74JIMbDO5gBtOlatFcJujYEfIg+pHccEZBGRxwa55bTQTm4t7mHaMl5YCT9mCy+0RgjGUEjR3CsO4l4xg4vfDepGObopYG0gA2ReZPOofDSFVPC73XBySd5NBulKClApSlApSlApSlArzJIFBJOABkk+gr1VR4qJ9mZR94qp/wlhu/+XNBTXPhcTbpTcRyAP1I22jEfJfdkEgsPRuOKjf1u5tZZ4ILYXcmRKqwvsEURG2MTPJ5QxVFCquSQpPbmsGn6fGHUqkSu2VLRADMbtERk8ZJBOe/MXGQtfLTxObPTxfezyTm5leaQoVGxWYrGTu9AgjQD5UGxWPiEyXENu0Bjdrb2mQMwJiy6osZwMEk7uc/cNYvEPieSOZLW0iE90y7yrNtSGPOOpK3JAJ4CgZPNR9APU1TU5D9xYLcfLEbTMP85B/lWD6P/tJ9VuG5d7xofyjgVURf9WP60Hrw14vuXu5LG+gSG4VOrG0bFo5o84JUtyCD6H59sVSWeua3dx3VxbS2kccM0sccTxMTIIiR5n3cZ+X+lWGtebxDpoXultOz/wCA+Vc/96tN8LeHdWutKka2vUSKWSY9Dp4Mn2rhlMwO5Q2McY4NB1Lwd4i9tsbe6K9MyJll9AQSpxn0yCR8q5/4Q8ZXbalHLPKzWmoGdLZT7sZikITH+JRj5k1Nm8aR/wCzTXEEYgJjNukS/ckLdHC/ED3h6/rWu+ILLVRpdsi6Z0Bp+yZZjPGzAxDLNsUZ83JIzQbh9Lc7R/0qQEgLfxZwe4Oe/wAe1dBrlX0o6yl1odteR+71YZv8Jyylf0YkfpXUDcKBkkAYzknH/Og594D+z1jXLc9mkjnA/wAasWP67hVh9KusPFZC3g/t7xxbRAf8fDt+QXjPoWFVsTdLxS2O1zYg/myMP/tT/WtdufH1i+uyz3UpEdkphtkVHcvKSVkkwoOMcjn/AIfhQda0HSEtbaG3j92JAg+eByfzJyf1rh8WtWbWl0iyOL9L+a6t+nFI7K+8bclVI2uBtOT8PhXUdI+kaO6mWOGzvdrZPVeArGMKWGSTnkjHbuRXn6J9FntdNjS4Qxyl5HZTjI3OSM4PwxQQ7i8TWtDmKLiRozlPWO4j8234jDgY+RHxrM//AKX0EEf2k1uGB+E6c8flKtT9J8JPbahc3EMii3uVDSQ4OROD/aKew3DuPUn5Csvh7S7fTYmh642l5J1DlV2ISXYKPVV5OfzoNP0zXjbmHVtrNa3sKC82AkwTxjZ1to525DI2O2Aale12uralItu3Vg9geGaVQdoaSRGjUE4yy4Zvl/nWx22oafYxvFFwo3SlF3Nw7ozFc8EZlVsA4w3FQh4qAUR28UcTOfL2ZepmQFGEe3EmVXjP3j/d5DHF4Wnn9gu3HSu4gIrgN2miw0bg7c5PJdD6bsH5RdUvpFuLeI29xOWiltj0+MEy27F2kwoTagDAj1IAPBNbBe6i7PFGjACSIuGUncTt3btoUhF4Azk53EAHvUae+YKJI9yPKIy+R5QxUxKBuAbcHMZOR2H50Gx2cxdFZhtJHIznB9Rn86z1ReEdQSWEmORXQOQu052gcbSfXBB5q9oFKUoFKUoFKUoFVetauIWhBUMJG2Efp6f/AIq0qn12/iR4UlTcrk8+qspXB+IyTjI+VBF0u2hLsEthbdObnyRATFUZQyGNjwF+OCBxitQXR9VECaYbRXt0mQi76qAG3SdZgCh82/aNuKt4b61aJGe8klUyOwIkETJJsDGLdH0y2Mngg5yM5wK86r4ynhllXIIjuCcYH/q6wcrnHczDv35NBEtLvV7S4v8Ap6W06TXLSrJ7REmV2pGvBJPZc/rWSSy1TT7u6ks7Vbu3u36xj6qxtDMQA/LcMrYB4/6c5tU17ULXYC4mZxHNjYoONx60K7fQrjYTls5yTXxvE0ss8ai4mSJmmKmCFZS4V4BGG+yk2rtc5bjuOaCf4P8ADVys899fFDdTgIEQ5WCFeRGp9STyT8a1jw14Z8Q29mtkhs4EG/7fc7uA7MxKqBtyNxxmtr03ULt7trd2OLYu8j4UCZJM+zr2A4UvuxjmMfGq7WdUkMVq0rzhXuzHIsBYsV6ErKoMHmIyqN5fjz60H2b6MlFtp1pHKBBazCaUMMtOwJb0OBlix9fT4Vu0wUqQ2MNwQexz6frXLr9rgdIXEV5M3slw6IspSRAlwOlJJsdftBE8YYgM2fQ1Z6FaRXcswvOndmO3tukXXKMjwhnnRSMAvLvywGfKo4oMsvgjTbbT30+4uisEknUUSSRoy+ZX2oSB5Qwz2J5NYIvov0DMO8GYykiIvPI4chSx27W2nygn9KjeGZ0FzaGRgY9t7BG7nO6OG4h6Z3Hv5dy59QtY2QCSW6t1LWkN/HIOmpIKGAw3LxhfeQO4Yle5V8etBtt3e6bDJJI6KJbKNF37MuiSZEaRnGW3HKgDuTj1r7b3tztZotOEbEggSSxIWBySW6Ycgg4457/KtcvLJr6a7lssMqpbGNmDKks8E0kpQEjkbCFLDgFh8DW06PrUkj7WtbiAYyTL0wqsMeUFXO/8wMUGHw9rV1dWZuSkSGSPfCis74O08SEhed2BgfOqS68T3ohWVdzK9q8uNiBwRsYOoQtlQHXKnkrk9xg7N4U0p7a36T7fLLKUwc/ZtM8ifkQrAY+VV9tq8EdjdXFrbKnQ64MYVU3PAWUjyDjOzg/Aigp763vJxKn2rbFWNTztmWRbjbIRwrHDQ7vgVapNt4YuMPGyR7ZHQ787TEqyGTyJ5sDa5QIDwQ33WrzrHjOfbddPCKnsziUIXMdvP78xXncU2v6YwBnODUfxBAklitymoXFwkbR7mjmVFkj669Td7OEG4RsV4x7o9ckhNj8GW8bRrNOBnaEjyFywEYdU3HJVtmNuOAxAxxgdU022Z0JllMROdyOyqyFJnCMQELJjqkKSQFJHbFeLLw5aSzanDNGrdPpxR7/MY7f2dGUozZZftTK24HO4Z9BVFoNxcM0M0rK8W62nlQr5i9xara9bdnG0MCSu3B3Mc9hQbRqV8r9N1jjAiuOkj7QxOFVgIwFJAY7kwv55qLc2MBUwTopjd5oWJ4YxbepsUhsjJPpljgcD09HSxDp7x9LKxXEm1XLAGMyvsJI7qEYDnIwOxrO6rnOVbe0LFkYkedelu8i8g5GAeD8hQSPCQjR5o44I4Y0wsIj+9CuSHb4Es78d/X1rZq1TwhqMc0jbAd0MawS4GAsyEh0b4sPKR8jW10ClKUClKUClKUCqnXdOjmMQZirAkr8zx5T+u0/pVtVT4ifasT8+SaMn5AtsJPy5/wCVBrMuovcWyfaKds4jLW8ZlESqOesjLId3BAGBglcnvVzf+F7Tc8sjYzgOWZQuOr1NpzjGS2344IqFPYz3HtkTSBZBKGEQGxXhCkKGdTvcPzls4BXbjAKnBdaUl4b63bbic21xtbkNGOmCvHfmBlOO24fGgn6b4ZQlZDdNOUZAj+TyxxFiEyvBJ3eZu5wO2KjweEo4Gj9muzCS0rIMRNlJmjcoofuqlBjHpUTTrWO0XWILVAqRqJY0XPleS290dzyyA/8AeqnuNNmTZE0Sg2qOMANIRCktvcIIZNq4cJuUHb3jx86DfLb2cTXFwJkOURJPOm1BGZCGP93O85z/AHax2vhWJEiQsx6U3XU8DzhSuDgcjBIrT4EzazWqiKRnuBGYRE0f2Quju6sg3blaL723gH1zW3+E5JvZhHOCJYCYWPJD7cbHDEDeGQqc4HOexGKCJrPiTSoLpDcXUMc6IyAM/ZXKMQwHAyUU+aslt4V0+WGICJHjRdsRDMcRnnaGByVPwyRVJ4HfTY7GN5nthNMDJO0rR7nlZiX37jng5GD2ArP4EvYBdX1vbSI8C9OaMRsGWMyb1kRccAbk3bfTeaDzqviCxHTgbTZ5AjGKEG0GwMAeIzLheynBXuBVzp17JJGWMDwkZCxyFQeAMe4WCg9vljtVTrn9Qu5dtvHaBbW4Db3mkLFljztZFi8uUkH3jwRVhpntYDe1GHdnyiIOAB65Lnk5+FBDt/EGoPcLDHHbnaw6zb5HEK9yC21QZCOyDPxOBVpruszW8gZrdpbUr55IstJC2TlmjHLpjHKZIweCK5/M1mJUhSKK2QylDJdmRiPK7mRIpW2EErjezd2U4Nbj4w0zriArbzXfB4juugmDtO5yHXfn0wD6/Gg8eHtaku5kmEoitcEQRErvuSf+1cHlVAB2oOfU47VW6Z4NguJ9VSfrke0sVUTTJHtlijkzsRgreZmznNVvhu1K36R2+mWSdJvtpQ7Stbj1XqlAOqR90En44rc9X1iRZZERhGkESyyv02lYh2cKqIp7eRiW59PmQFF4X02+iEEvQG/+nRQssj7Pt4nOFYgMRlWY52mpsHhhmhvxcmKBr442RtuWP7MRggsF3ucbidozgD0zUCfUbqVLllnlTFwiRyZi2KhuItoVAN7fZuN2/vz8aw2Rmku1kmidWWSVGHRaba2LQ4jbsiEmQiT+78DQW+rxaXc9OWSTeSwtt0Mjjq7vMIZOmwDKe+G483wJz7h8QksqRW6wvITEhk2nHScoQ6xnsvmwof8AyzVbZeCbl4o45ZGVdiMWBTesggEIjwq4KIQWB789zyaun0OAyRxyyt1W6siBCUPMkLuykcja20d+zkc5oKeLxFcTdZJMLmORl28DCdAOCdyk7WLc7lysg9RUvrRBVa4baBFC+0EZVlLEBduFUHGCQB2wDUnTLu1ura6SCFtsUj25UCPLlAi5XqZUggDBbvjmsN1HBGNs+JGEaAwpy3lLFdxG1cZO0Ehcn88UE/QLppZZXKhB6BezE43MSANzcKMnt+tX9U/h29MymQDCH+zGBgKMjAx+hyfj6Yq4oFKUoFKUoFKUoFR9QtBLG6HgMCM/D4EfMHmpFKDTZ47x1cOqyo0JYSxMSm8ENhVDrKM7cgKx5OM/Gv8AFN1ZJb2khuptPlUMkM3TlYqAFDxSq65ZcgHz4yVBBqZqcdxaSs0ZYRuXbgZUAqoDEdgUPx7j8jU9PF8a2M91MDtiBZlCkHGAQNp5HJxk8cZ7c0FX9H97ZBJkt79L27lJmlckBnICoPJ91VG0Y9M1aHW77ccW/l5wdrcjsMgng5OfmM9qp/ANnE8j31xNA93OMCOORGW2iJyIU2nBPbc3qf8AWTd+IriIuoLSSJdEGMCNmeIJLKFREAZcoFwzZ59cUExNbvvvQ5GPRHyX29hz2DkZJxwDjNXGj3ssit1YzG6nkYOOw7HkNzkcE9q1KPX7lxIfaGVUYMHCQnqRdfZIy8HyrE0bjIDZbnIIq103Xbg3EccinZ1J4GfyYd1JeM4HmU9NTwQAc/lQUepeHykszLomnFAzN15pYxuGSTIw6R257nJ4rL9G+sSzPKRaWsNsBhZocjquG7LuVS6AZ82MZ7Z5rL418N6leXCqot3s1APRklkjEknfMuxGLqPRcgfHNebXWLmO4hiu206NXbprDD1uq3lIUIGwAAcfdxjigi6pBAuoXfWv5bYS9ORUjuVhDnpiJmPrn7NRkEf6Vf6FYQQbmhd5C4GWkmkmzjOMF2YDue2Ki+LIrp1UWkMBUA9UyjLqOMFFbyH5ljVB4FbTVuyqRTtcsCrS/YtGvqVPsrdKPJH3gDnigneI9SvBIym43ox8tvAFWTb8DmKXP+IlF/KrrVrK6uLGKK0mFs5Cq5kO51jC4ZQ0ZwHzgbgfjjnBqj8RWNn13d5LKEsAT1YVeRsDbk7pgCOOMLUyGxW50/pbngyTtkgQx7olc4cIxyiuO4z8SDgigqbKZrV0tYrwu6sP91sraPOMjLSvKz9NT6s7AnPqa2fxbcadHJbm7LI87ezoyNIu8MR5HMZHkyfvcDP51p6P7A8MsV5YY6bxIpgZAyF0ZnZoHfsygFyMcnNXP0i6QLy4023Y46ouRkfdb2YlWH5Ng/pQTPF2q2mlLFKlrG0ksixcAKQgADOWwThVVePyrzqmp3kt7dW6XcdpDbxxOX6as7dQPnzSNsTG3+6a07UtQk1GyupZRh7KweKQH0uy56v6hYQfykq51BLVtVuJbiykuyYLcxBYDKAcSluT9mvdeWIoLNdBhvdQvEui86QxW/TUyOFBdJCzbUYLlioOcVT6VqLW7KzM0gtItRWNnJZmRLi3SNSTyxyNnzwKvk0zUvbLuSBIoY7hIQJZDuaLZGQQIlGGYFj3cLx6jvKs/Dun9UW4YvJBCqtGWOdrTLP1JMd2eRAx555yOaCj8MwXVul1C8XTl6FswVHLlid8LMSAMMSmSBkDI5PNTf6dHF0lvZU3nICZzJLtfyuOfkGJwcZxxXnV/G0klhPNbL03aV4YX4JZYyd0uCOMhXwOeSvxpNYQm+cooDzTeZuSW6MR9T6b3bgcfZUG16Bu6CFkWMnJ2J7qjJwB+mD+ZNWNeY0AAA7AYr1QKUpQKUpQKUpQKUpQVPiKaaOPqQgNt99CMhkPc4HOV7/lmq61vIHIYwDc4WN9pyhDg7SRwHXykZIyMYrZiK1zUrmCJ2jmRo1kU7JEGVPIPYA4dTyOPXPqaDUzpbby/wDQLKYo5HUtpoVIZD8HVCCCO2a6FHdR7I5ZVWFmAyHKhlYjJQnOCRyOD6VqTtqKzj2V4I+rkSJMjuDOigBgyMCvUiGcnIyh9TzcRWtxLDKNStrWbZ50SIGQPhT92YDDeg59fSglW+pRNcvBtj2iISoy4O4FikgPoMYT8ww+FRta8W2kMLypNbuVIYr1EyV3AORg5LBMkfHGK1jwfco98vRtLKyHTZmjVQbhlyFKSbQohIJRipDZH64+eK3eJ3VLO3toVZR7QbbrF0LKGdNqdOPaCT9oedvag2PxppuozLGLKYRqCeqobpvIvGBHLsfpnv6frWm+HyNOuLh5LGeMSbAJiPaSrAMJMyRlnwfK2SB68Ctz169dtMla0nMjLGMTRbGYhSvUZdg279gYgAd8YFaPNqFu86xG81GSz2F/JFcdRpdyjY8qxCRk25YD47snG0UG0eMrSKSKIFY53kmSNDLnpRlwftJEBG8ADAU92KjjNR5FubEwMbmOeHqJG0QhSLbvdYwYumcZBIO0g5ANXN69sdNlkFuzxLCx6UqOjOIwcBhIN4OVGGPPZvnWiW1zbxXKK1xYpIidUTvdTXKpk7dkMcrjEg58xJ4KkdyAGx+KYJuluiNzv7BYBgEBxu3vgYyCQMsPiKy3ekST2k0EKSxl04FxJvMgJUkMweQqrAFcenPFZfpL1OS30t57Z9mxo3yoHmjaRAw5HYhqovGy339VtDYylW9leSOIk9OZkcExsvbzI2M+hC9u9BMt/Cd5G85L6faC6VYSqRs+cBxhMmJdxDdtp7Cpd9q2mW89rHJJLLc2SbFSKOWRvPEqEusakZZRkZPrVVrXieK+j0maMFHTUoY5Ym96GTDqyMP+R9ayafLfDWNYFpHA2Tb7mmkZQn2JxhUUl88+oxj50F7ca3b28KtFaN176QlbZlEbyykeZpQc7AFG5mPYY9TiozeItTtrq1S9jtTDdP0VaAyZil2llDb+HBwRkAdj+sLUtQFtrFlLfPGitZPGsnuxC46is4BY+XKjjJ7YFT7u4GoXVu8H2ltZs0xkHuzXGxkjjibs4XczMw4ztGc5wGnt7PftIvtDPqEl5ILcCd/92hinI37A21AI0Y4Iy2RjPcSFu2OoXUittN7HKgb+5DDMkDSfLbFHK4+bD41e2HhcQ2ulrLJHBNblp5M4LF3hlD7cHzYeTJ7g7fyqx0qCziVdq5Fvbi2aWQYI3BG6ZiPm3PlWIwM5A57AKHRPDr3FvbuGaOOIriMEKrb50uZt3GWVRtiAyOUbNbj4egHmbGQPL1D/ANo2SzuPgpZiRg+pqu04SS7UkeUsyh3DYjHOQECLzGEXBIPJLJnPptMUQUAKAABgAegoPdKUoFKUoFKUoFKUoFKUoFYby2WRCrAEH0YZH6is1KDUjMrSSREPbyBQu4eYNty0bKQc8N2DA7h5ee1VV/4ymiEu9bhSpWZGEMjROR/aQLIisGjcco/pv5xtxW7X+mRyjzDkAgHsRn0zVHb6Q8AIid9yISFJLFhknYwdsOCc4O4FT2IDYoKjxddb4Y58206S49mia3czMzLkLGyyqVbuSQF2jOe2asdTvNQgsxMwjWQW7LInUULFJjySCSX3gp4bJ5zkZxzUaXM00EsV9G73UksjRLc2zmGJ2BWJUYqVCYx3YHlvjXu0tYLaCQSPCY3CpcKEWGWFiQA21SVO1jkYUH1BbgELbwvdCOUQe1JP1IlmBMkTOX7SHyYLKfKwYj4jOMAQbq46kaWt1etbTwzbnbqGE3MIZ8FGUrkMhGdp8rKQe3MSK9Sznl3XUiSOzSSRutsoldAoUMwiGBKgBDD55watPEXiMez9XoxSwyQiSBpBlepjdskB90leQR6hh3xkMvgi7V2vY45XuLaOULFK7tLuzGpkQSMSZAr55yfeI9KrHuECQx3Ek9tJFuWWO3jkQ3J7K8ZhXzA43AL23YOCKzyeMJATHEkcKq0Ebllz7MZDOj7wCBw8aqp4H2gbkGvmveIbuB+iZAdrQyGSJUDGGWRoCpEm5FYOUYN2K54GCaDPqmkXNzockEilrh7bG1iNxcDKBj238Lk5xnNF0C6e50e4KhfZ4ZEuAWGVLwoABjO77QY4qPpviWZJ4hdSMqg3EMiuqgq4MUsBfYNpYxbuU8p3ccisVzadU6gOlPJK75tZB1V2q0ERUrISFiVZN2eeMHg9qCT4i8AQS3tvdpN0HWWOSVQARcGNsx5GRh8+UNzwT3qXbz2dre3T7pTJcSQpIdjFI3KKkSbguBuDL3J94dqlzaVL1LaRmDNGih2Kx4JX3my3mHqcAfDtUOOzs+tcSNOjSTPvj2sT0xsjtgyrkruDffxkbsHigjr4yS6CKturiUIYt7I67n3MolUA7GEatJtyTtHoTXldal9oNtPKBFuIWSJGQybEizAu0tgh37qd2FI7gms+i6bpko2xoGVUj5J246LSxowwQQ3vncMZBGe+K+2OsSneEjWFIwEijUxsHkO4YZkLAAcHaoGOck0EeDw+7rc5RolkfAZiEMSRkCORGXMrEbA43MoBYnnmvUmDMQjsZCFLsuI+oxVlRGxl/IMnGQfMcnjFe5GaTYqPHNsXcgLO3UmyNxb0Krg4xxnjI5FX+k6OsQJ4Lsck4A5PLYwB3PJP/wDKDLpun9JTk7mJyzYAySSfTiptKUClKUClKUClKUClKUClKUClKUCsVzbK6lW/04I/I+lZaUGk654WkAlMbMpkCrvjeVCFXGA7IWbHpuGfKccYBEfVyrmATKqTIAIkFxE7TfARGUbjJkZBZeexIPNb7iq2+8PQSMGKAOBgMvBHOe64IweeCKCinlLIqsJFuNv2TSzojy5O7YBA6MxAyQpUD4kcmsWj6rHKj2t1Itw0hICzdBVbgYiASR2Y8ZycnjPpUy58PS9YybY2JIxOMrMu0YG7btEvHHLfHv2qrPUeQSzNJHIpZIpNjHMY+8UYgQOxyCcDKhck0FtY6kkrXYW2VJynuOBmZVBVd5HdckqO/B/QYbSadBII7BIkYcBUHL9MEFguNwD8fHBHba1YZ9xcSbo4pkZeWZVE3l27nC5JIHHv4I+FRLzT43nLrcRASEF49xYZYGKZOF3SIy9l3Ltfzc9gF1PPelclhAQH3ZMW3btcxvk5PlbYGzgdzVbcXcuxmlvoxE0crkpksqCaLcUMY821MoCPMpf73p4a2gfpdWdZxHC8IxFIzSqShXfg8kGJTlcZbBG3IB9Np8UgxIbmUsJVXJ2gK5i3KDIzOAOmHGScZb0KgBgvfZAoZpGmdxE++NUG/fm2UknI5bc7DGOGyD2qRL0usgkgXLjqmSTc4ZsONpwFMR2nBLLjzBQDgV7mtrdjJLFDGS4DsVZn/wB55KbVU9wHZjtXzF8kjk1ItNIuCyt2GcsGGwN6AFU94KvHOMnk+mAi/wBQlMQSRdssmTKu3yhBv7MqqQjEZ853AEdiaz2mmO6qkQZY+wY5UKrbi+wHLZYn0xgYGc5NXlrocasznzO/vE482O27449AeB8BViFxQYLWxSP3VAJABIAGccAcelSKUoFKUoFKUoFKUoFKUoFK4X9Zhvw8fvn+Kn1mG/Dx++f4qDulK4X9Zhvw8fvn+Kn1mG/Dx++f4qDulK4X9Zhvw8fvn+Kn1mG/Dx++f4qDulK4X9Zhvw8fvn+Kn1mG/Dx++f4qDulK4X9Zhvw8fvn+Kn1mG/Dx++f4qDuleXjB7gH864b9Zhvw8fvn+Kn1mG/Dx++f4qDtL6XEQBsAA/u5X/y4rAdBiyTukHftI/qckYzgjPOD29K479Zhvw8fvn+Kn1mG/Dx++f4qDsQ0CHnO9sgL5nY4A4GMny/mOfjX1fD1qMfZIcdtw3YJ7kbs43euO/rmuOfWYb8PH75/ip9Zhvw8fvn+Kg7jHCq9gB68ADk8mvdcL+sw34eP3z/FT6zDfh4/fP8AFQd0pXC/rMN+Hj98/wAVPrMN+Hj98/xUHdKVwv6zDfh4/fP8VPrMN+Hj98/xUHdKVwv6zDfh4/fP8VPrMN+Hj98/xUHdKVwv6zDfh4/fP8VPrMN+Hj98/wAVB3SlcL+sw34eP3z/ABU+sw34eP3z/FQd0pXC/rMN+Hj98/xUoOIUpSgVeeDvCc2o3SW8OATlmY9kQd2OP0GPUkCqOuj/AEEa9DbakRMwQTRGJWJwA+5WAJPbOCPzx8aC6P0QaP1ZLYati5jBLBlUKpHfOTjj1G7Iqk8CfRSl/PewyXIX2YqA8W2RZNxfzKc9vKD+tdG0L6OZodQvDc2drc208xlE8rKWjU722hCpOckZ7DjvWf6NUtxquti1EfRHRCdLGweVwQu3j3s9vXNB+cegS+xQSd20D4nOBXWV+hexto4f6nqK280vuoAuAeMjLe9jIBOAKrr36JtQ01hfzmBoreVJWCuxYqJV4AKgH/Ot2+k/wFPrMlpdWEkUkRj2El8AAsWD9jnuQR3GKDQdZ+iCS21K0tJJd0N02I5lXnjuCpOAwyPXGCPyrYX+hLTRdex/1Nxcld4jMXJGC2c5weATjOa2nxhq8P8AVdDs0cPJDLukxzt8gVQfgTgnH5fGtsnj1D+pIyW1qbUoA854mHlOQMHkZxxig/Nh8CyjVhpu4F+sIy6jjbwxfHyTzY+WK2D6SvolXTIIp4pmmRpDG+VA2HBx2J9QwPwIFdE8I+GrWHWNVvlctBAMb2YuFkZBJP5jknYOO5xuI9Kl2lpZalp2o2ltee1s7PPkqVMckjGRByBx1Af8zQcmk+jaMaEuqdZtx/7LaMf25h97Oewz2qh8B+GV1C+htWcxiTd5gASNqM3YkfCuzaJ4YnvfCsNrFtWViffJABW7dmBIBx2PpWt+B/o7u9L1rTvaTEesJtvTYt7kRznKjHvD/Wg16XwDp0OoXdpd35gSEJskMeTIWUMRgZxjNbG/0KacbN7xNRcwqjMHMQVTjI43EZyeBjue1W7/AEdpqXiHUJJz9hA0W5BnMjNEpVfkvBJPf0HfI9/Sf4U1y/bpQwxxWUPuRiVBu2jAdgO2B2X0HzoOdfRl9G/9UacvKYYoVGXAByzZwOSBjAJJ/KpF39G1tb6rJZXd2IIRH1EnYKN4O3AwTjOdw7/dromh6Pa2Ph5Iru59kN552k2ksC2GCgAf/DUD5ZNQPpw02K7sLTUbdxKqeRpFGN0bHAY/DEgxj4tQQ7n6DtMjgS4k1XbC+NshVArZ5GDu5ziqHSPootri21KeO7ZktHkWMqqkTLHEJA2c8Zzjitm8df8Aupp3/gf+R6fRD/7A1b/xv/pVoNT8F/RQlzZm+vbkWttztOASwB2lsk4UbvKO5J/TPrxh9E8cFl7dYXQurYe9wAVGdu4EcHDcEYBFbho1n/V/DUdpauguICoaNjjlHYjPwDKcg9s8ehr1e2H9H8Nz2126decuFjBzy5UYHx2qNxI4B/1DVtc+hRotMjvYJWlYxpK8RQDCMgZipBOduc4+APwqo8R/R1HbaTaX4mZmuCgMZUALvR34OcnG3H611/VPGn9NstFdxmGREjmGM+QwL5h/hPOPUZFVX062sMei2qwACIXCdPacjYYpyNp+GDx8qD890pSgUpSgUpSgUpSgVP0nRp7lmWFdxUbjkqoAyFHLEDJYgAdyTUCpulazPbOXgkaNiMEqe4yD/wAwCPgQDQXCaJqkivEOqVQLlDKMeaPqqFUt5j08thQSACTjFeh4L1SJ2RYnVgyI21196QkIMq2Dkg/lxnGRmGfGl/gj2iTlQp5GSFG0c4zkAkZ74JHY1lPj7Uic+1y5zn3uMghgcduCAfzoINkLq5cQxtJIz5wm4+bALYwTgnA7VeQ+DNZhJREljZjjYsqqWO5UztDgkAsuW7Dcue9a7Hq8yzidXKyht4dcAhviMcCpyeM78drmX7v3v7gQL/kETj12rnOKCR/sZqCzKnTKykMwzIg90gMd27A5I9ec1i0zTNQupXgi6ryKCWQvjG0hSDuIHcgYonjjUBjFzJkZweCeRg8kZ5x/1qsh1OVDIyuwMilXOeXViCwJ9ckDNBZx+H78deNVcCJVeVQ4wqyBSpIBwchgcc8Zz2NTT4G1SAOxjMIUhWLSomMu6DJLDjcjc9sc9iDUFfG1+BgXDgbQpxgblVSihsDzAKSBnOK83PjK+kRkkuHdWwCGwexZh3GRgs3b40Hr+nXy3IswzdYvs2LKCN5PbcrbQcnnng5zVi3gnV/IzI4OVVd0qggyYAAy2Rn1+HrWu/1WbrGfe3VLFy/ruJyW/OrP/brUe5uZCdwcE4JDA7gwJHBz8KDO/hnU03ttkGEaVmEgOUTbl8hvMMMpGM5ByMgGoum2t9cJM8buywrvkJkwFXnnzMM9jwK+/wC22oc/7zL5s557gjBU/wDDjjb27fCoWm63PAJBE5USABxgEMBkjIIPbNBczeDNUZX6iNtiClupKgCB13KfM2AMd/hg5xiseoeFNSgilMiMIoiRJtkVkRgyKVO1iNwZ18vfv8DiNdeNL+RXWS5ldXBDBjncDu4Oe48zY+GeMYFR7nxLdyLIrzOwkLFwT7xdldifzZFP6Cgmad4b1C6iBiSSSMHA8wwMFV7E8AFgM44zUmDwXqYXCL5W2cJNGQeqPs/dfncuCPkQe1Vdh4mu4FCwzyRqCSApx37/AOde7fxXeIMLO4Hk+HHSUJHjI42qABj0oLGPwRqsTBlhkQ7ggZXUeZjGANytxnqJ69jn0OPM/hDUpCGdDI5JHMqM3lkETZG8kYdgpz2zUVPG2oDtdTDgDhvgAAfzGBz3rEfFt7v3+0SbufNu55dZDz83RWPzFBPm8GaoyKTE7puCod6spLdMLtIYrg9RMEcEHPYHFXq1ldQhUn3qOdqlsjyO0RwMnGGVh+nwqUvjbUASRdSjPwbHwxgDgYwMY7Y4xUbUfEl1OFE0rSbTuG7BIPfOcZ7kn86CspU2/wBYmmAErlsEkZxwTjPYfKoVApSlApSlApSlApSlApSlApSlApSlApSlApSlApSlApSlApSlApSlApSlApSlApSlApSl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6392" name="AutoShape 8" descr="data:image/jpeg;base64,/9j/4AAQSkZJRgABAQAAAQABAAD/2wCEAAkGBhASERIUEhMVFRUWGB8XGBcYGRkcHxYYHRgYFxwYGh0aISYhGR8jHB0bIC8gIycpLC0sHR8xNTwqNSYsLCkBCQoKBQUFDQUFDSkYEhgpKSkpKSkpKSkpKSkpKSkpKSkpKSkpKSkpKSkpKSkpKSkpKSkpKSkpKSkpKSkpKSkpKf/AABEIAOEA4QMBIgACEQEDEQH/xAAcAAEAAgMBAQEAAAAAAAAAAAAABAUDBgcCAQj/xABIEAACAQMDAgMECQEFBQQLAAABAgMABBEFEiETMQYiQRQyUWEHGCNCVXGBk9MVM1JykaEWJGKxwUOCg7IlNDU2U6K0wtHh8f/EABQBAQAAAAAAAAAAAAAAAAAAAAD/xAAUEQEAAAAAAAAAAAAAAAAAAAAA/9oADAMBAAIRAxEAPwDuNKUoFKUoFKUoFKUoFKV8zQfaVBuNYhXjduOcYXnH544H6/8AWq6XxGxJCInAyCZFPHplVOefzoL+labe+JLpQh3LhvMSEPlQHBJyTgcHnPoflWeW7mLMgkdypz5WVNynHIbjtkZAP3lNBtdK1ESz7o39oYhvu9SMDIwSPXd37/8A6r62uTxncZAQ3IUq77Tz5V6UOSePdJ3fKg22lUNp4hPn6hDbO5jR+xGQ3JOVPx/P4HGTTfF1pPjZKAT2DcZ/I9j/AJ0F1SvgNfaBSlKBSlKBSlKBSlKBSlKBSlKBSlKBSlKBTNfGYAEngCtdl8TRTN04nkHfLrGSMAclSTxzjkA59O9Ba3WqKrbF8z/3QyjGfiWI/PHJqgluZ5mfcW2D7sR5wD3x98Hgc/PHyj2UO6QssE5LAeeT1Az5T5DgH7wznGB8q9aha37tL04ykeAAgfl1I3HkldrZwvchcEDIJoPPsRZ1b2F8c+87eXB7ADA5x37fM+hkiZjDDjrMSJFiQsEIxvLuXADBCqkbieTwcjGSDT5IXjlmlASFWdw3MjMVKK7BSdxO4qFGewwSSaxaPDI96j3MQjlCNIh9niQyKNqt51lkdSNykox9R8DgMAvuqZEEeoNEjtCscARYykZ6XDnYxyVOfOcVbTXB3hFAjEkAKAojbduCYyFzuG0EYDEfD0qq/wBqp4hsVNMtxkkCS+5yWLE7Vj7kknueTUqxsRbW1l1ZAWiBw0SsysC24KvI42naM5HPHODQZLVwSQTLKmBwsIjUHkblKEHt8DjBqNabhcPC4VDwoBjcpIgONh5bOVG4MzAjdjnss5L7ayui3kmSTtJ4AOByMduOB3HPqaxalbMzSEqjyRKTH1VBDQvtLZ3uCGUjlsr2/wAgj3Rs42bbNJGzEHcqDODx7zqS2O273x2JPao/Xs3J3RSyZyVDFAFK48q7QME89yec857SNKlM8AaGJZnACPLKgCyHBO+MhmRxnIyGPJGSeTUqWO5XB6kMXm+90uF5z2U98DH5c9qDLZ6lEiIbSN26hGUJlO0H72DkKO/m4FWmm62sqqzKU3YxnscnAAbsf+Rzxmq69v32syzgxiPz9Pb9l5c9QZyWXHZQCc45qv0yd4dsGxTHsBI6m2NYu2+EDexHHC5THwx2DdKVq2i67L9ozR4tVx05TJGxZScA4HmA5B8/OD/ns8cgIyDkUHqlKUClKUClKUClKUClKUClKUCvhNfap/EUN26BbYhSTlmzg4Hovpk/E/8AWgq9e8VPFKF8saFhGpkwOq7EqAM8hcg8gHOPhWs6rrZdbhory4lEcqg9FsfaKwzFGI1z5jlFTzHku2VUZ2kaLOy5fIeVtrsWBMMI97ack73wBkHygj+5zSWum3sNzG4htQmS5Dz7BHI2IvKqod3TgVYl5Hd/73ARL+ZWMBEV9PPOC1xtEqskOSCqQyOiwrIw6ak4bYHOc81sMGnW0ciQQwLChxM6hmRt+O5ZA2Sqj++M9skVg0WG+F7O/Vsmjmk3NtMjyCFV2xoOyLgc+vLP3rytzn2y6IIb+zTqII5F3beACCQMEAZyzEflQfbySORNzSPGZnM4ePZlUtxuGd4ZTg7RwCM4Pxr1oF1EZZJHnlm2WqyO0rxt0llLM0e2JFUHEQJPJ4H6xPFGkXGy1C2NvcRRx+Z5I1meJzgttiZ4ww4ByDn5V40jUFTTNQns5Y5HSOTAjtltxHKkZO3ZyWIJB5LdsfGg+W/iDQlH+7WRl+AhsHOfkCYwP8zU/QLOWCwkLrLbBp2kihj6ReGOSQbIhvygJJztHbdgdq2fSLpZIIXV+oHjVg/HnyoO7j41p8EwuH11NzSQKUC7Wz9qsAMiIecYZU4HYk0Fpp/tXsjdX2mOUKGZ3aEknGH2BGwABkgHb6Vl0yIsFZzsMWSyljITCwbyMe+VIZec8qe9U/hLUIWnKpDboCu0tFHNJ1dy7v7UoFRR2IYnJHpxmZoqLHO0QiWNMNC8qKcTSZXbklRtIG71I3NgEmgixXOnwO046krSRll2qiL033koEGxchUbJcFhtOSOBUm3SxaV40iDTbBIgaQfbBgWO0qTyDuGcemecEjCtlpsRKASO0aEEZ9VIDnJ5Vj0wxwQMLn1OflrrVsuOlbyOfLguzMVCFNvJzt2l2A5HmUj1BoLGO3uIyCsNrD8WJ5xwuBg88YHw7VD1KxClgreWViEmARzayN5m2ljuGf8Ahxgc+mTlfTbd5Y5HleKSYFkibuCvmkVQRkkMd2PjggcVi9ts4VZIUmnaSJZwqMFLpg4ZCWQAjZ7q+YZ4GOwQdWYyRzwMZMNG1syQpnLNgK6GXZ5V5+8QM4BxjF1plzdQEJPC23++h3r27nsyHvkbSD6EnvAm1KGMRyx20QZQqGRzvKRldykOAWZWQnDZPIZeTgGLLqM15bkiaRTlTIYsoCGYhAhbcpBQsrZPvbTxtxQb8rZ5Feq0/wANeL7TKWiSq7xgJIQTkP2BbI4LnORnKsdprcKBSlKBSlKBSlKBSlKBSlKCLqV50o2cAkjsAC3JOBwMnHqflmufRbjJIZ2IwyFkZJCW86sz+XthS3x5K47Cth1/xFIk+yFuY13MhTIkJ4UbvTzFBwfVv0jWWu3JnkVrmNljQzmJIcyPFuZV2jee+A27H3l+dBjsmjj2GVXToeaUdNgkjEYRsEeZkAGMEhQrdtoI9yXlmuT7Jng53Ebj5wjDbkktkg49eDXyx1BIIVzGJWm+23Hp9myRuZVALYycDPJwCSRnOdddSFjgi4YqMA+QeXDEYG0MD6c8HuBQZkul9kleO2CZGwKpYbtwHZolLgDPcDIIPbGawaZo7tZxKh5ZyzMCVIwSOcYZsAFTu83bPIrP4ivZPZ4PMYXdgSqiYkKSMj7EhvKGyfQkVH8T6bM0NtFCrMMMTtV8F9mF3EtmPJZm3sSVIzye4efE/hK4uZWdr1FtwBi3kiLRrgDLPiVBJzz58gccVbaL9jEY5riCTALDZGkSrEFUkBAzcDcDn4MPlmml0a4kBDwyfZmTaVaLLu90J1dd5KlQEUkOOc4wcGsVx4LuZRIzvEkxRtrrnAkaG3jIwB7jbJFI+BHqBgINx4N0sGQR3F7FFv2tBbyzCJnJOURVU5PByqHgA9gK2zw3HaxK1taRGOOHynAwA5CsVJJ3F8MCSR69+Kr4PCcoWdG6DLI+8bxK+MsG93coUg5wy4OcVO0/wyY5o5Wl3skXSzsCtJ5VBMr5Jk5XIB7Z9aDX5be5SdbieWG7SMSSbRKyBFRlBkSIKVzFypJYnLehqVrcTi+hKAFXKyABgAxGRuO4lQxOxQSnIPlO7GPlzotgwuZTezGOEzdVY5gFhDnqTRnpruHIyVJJGKq7zx/okqoFjuLoRrtURwTt5Rg852hsYByc880Gy63fJFI4MEbYhecMwJyy4yDxheRHznJyMdqr/wDaG6dmCIYwqhtoj8wYDJiO7nLbZMEoB/Zf3sGz8K6vaajaxXEUBEYLLGJUXKhTtyvfA49D6fKqXw/9I/tN7c2jRCEq8kdvISWEzRHa4I4wwBVto9M0EnUtNurmNhLGHMbCSHB2lmjYqwzxsMsZypB8pJ58tYYPBVz1RvmIjjZ2jlQhXIYrIu9duCUlDkgYUiQ9hlao/E769b+zNPqEUcc06wyG3gX7LfkK2ZMkjdx6d6uL5J9PuNNkkuZp4nZrSdpD3aVi8MhUeUEONm7GcECgmS6PEMQPdxxzN2RCgJQkOUVHJJAk3Mh7pnAzg5kJZ2ImmjTe88Me5oQzKWRg2wbSVSQY8gJyFwoOCK17wn4Zs7xtWN3Cks3t0qMzDzqihekEbugC4wVIqp1O2miuU3TEXNkyxLctyZLWckQSS/3wsoMMg9QzN3wQG0f1JTCAoTpSjfvClSw98bj6sF74JIMbDO5gBtOlatFcJujYEfIg+pHccEZBGRxwa55bTQTm4t7mHaMl5YCT9mCy+0RgjGUEjR3CsO4l4xg4vfDepGObopYG0gA2ReZPOofDSFVPC73XBySd5NBulKClApSlApSlApSlArzJIFBJOABkk+gr1VR4qJ9mZR94qp/wlhu/+XNBTXPhcTbpTcRyAP1I22jEfJfdkEgsPRuOKjf1u5tZZ4ILYXcmRKqwvsEURG2MTPJ5QxVFCquSQpPbmsGn6fGHUqkSu2VLRADMbtERk8ZJBOe/MXGQtfLTxObPTxfezyTm5leaQoVGxWYrGTu9AgjQD5UGxWPiEyXENu0Bjdrb2mQMwJiy6osZwMEk7uc/cNYvEPieSOZLW0iE90y7yrNtSGPOOpK3JAJ4CgZPNR9APU1TU5D9xYLcfLEbTMP85B/lWD6P/tJ9VuG5d7xofyjgVURf9WP60Hrw14vuXu5LG+gSG4VOrG0bFo5o84JUtyCD6H59sVSWeua3dx3VxbS2kccM0sccTxMTIIiR5n3cZ+X+lWGtebxDpoXultOz/wCA+Vc/96tN8LeHdWutKka2vUSKWSY9Dp4Mn2rhlMwO5Q2McY4NB1Lwd4i9tsbe6K9MyJll9AQSpxn0yCR8q5/4Q8ZXbalHLPKzWmoGdLZT7sZikITH+JRj5k1Nm8aR/wCzTXEEYgJjNukS/ckLdHC/ED3h6/rWu+ILLVRpdsi6Z0Bp+yZZjPGzAxDLNsUZ83JIzQbh9Lc7R/0qQEgLfxZwe4Oe/wAe1dBrlX0o6yl1odteR+71YZv8Jyylf0YkfpXUDcKBkkAYzknH/Og594D+z1jXLc9mkjnA/wAasWP67hVh9KusPFZC3g/t7xxbRAf8fDt+QXjPoWFVsTdLxS2O1zYg/myMP/tT/WtdufH1i+uyz3UpEdkphtkVHcvKSVkkwoOMcjn/AIfhQda0HSEtbaG3j92JAg+eByfzJyf1rh8WtWbWl0iyOL9L+a6t+nFI7K+8bclVI2uBtOT8PhXUdI+kaO6mWOGzvdrZPVeArGMKWGSTnkjHbuRXn6J9FntdNjS4Qxyl5HZTjI3OSM4PwxQQ7i8TWtDmKLiRozlPWO4j8234jDgY+RHxrM//AKX0EEf2k1uGB+E6c8flKtT9J8JPbahc3EMii3uVDSQ4OROD/aKew3DuPUn5Csvh7S7fTYmh642l5J1DlV2ISXYKPVV5OfzoNP0zXjbmHVtrNa3sKC82AkwTxjZ1to525DI2O2Aale12uralItu3Vg9geGaVQdoaSRGjUE4yy4Zvl/nWx22oafYxvFFwo3SlF3Nw7ozFc8EZlVsA4w3FQh4qAUR28UcTOfL2ZepmQFGEe3EmVXjP3j/d5DHF4Wnn9gu3HSu4gIrgN2miw0bg7c5PJdD6bsH5RdUvpFuLeI29xOWiltj0+MEy27F2kwoTagDAj1IAPBNbBe6i7PFGjACSIuGUncTt3btoUhF4Azk53EAHvUae+YKJI9yPKIy+R5QxUxKBuAbcHMZOR2H50Gx2cxdFZhtJHIznB9Rn86z1ReEdQSWEmORXQOQu052gcbSfXBB5q9oFKUoFKUoFKUoFVetauIWhBUMJG2Efp6f/AIq0qn12/iR4UlTcrk8+qspXB+IyTjI+VBF0u2hLsEthbdObnyRATFUZQyGNjwF+OCBxitQXR9VECaYbRXt0mQi76qAG3SdZgCh82/aNuKt4b61aJGe8klUyOwIkETJJsDGLdH0y2Mngg5yM5wK86r4ynhllXIIjuCcYH/q6wcrnHczDv35NBEtLvV7S4v8Ap6W06TXLSrJ7REmV2pGvBJPZc/rWSSy1TT7u6ks7Vbu3u36xj6qxtDMQA/LcMrYB4/6c5tU17ULXYC4mZxHNjYoONx60K7fQrjYTls5yTXxvE0ss8ai4mSJmmKmCFZS4V4BGG+yk2rtc5bjuOaCf4P8ADVys899fFDdTgIEQ5WCFeRGp9STyT8a1jw14Z8Q29mtkhs4EG/7fc7uA7MxKqBtyNxxmtr03ULt7trd2OLYu8j4UCZJM+zr2A4UvuxjmMfGq7WdUkMVq0rzhXuzHIsBYsV6ErKoMHmIyqN5fjz60H2b6MlFtp1pHKBBazCaUMMtOwJb0OBlix9fT4Vu0wUqQ2MNwQexz6frXLr9rgdIXEV5M3slw6IspSRAlwOlJJsdftBE8YYgM2fQ1Z6FaRXcswvOndmO3tukXXKMjwhnnRSMAvLvywGfKo4oMsvgjTbbT30+4uisEknUUSSRoy+ZX2oSB5Qwz2J5NYIvov0DMO8GYykiIvPI4chSx27W2nygn9KjeGZ0FzaGRgY9t7BG7nO6OG4h6Z3Hv5dy59QtY2QCSW6t1LWkN/HIOmpIKGAw3LxhfeQO4Yle5V8etBtt3e6bDJJI6KJbKNF37MuiSZEaRnGW3HKgDuTj1r7b3tztZotOEbEggSSxIWBySW6Ycgg4457/KtcvLJr6a7lssMqpbGNmDKks8E0kpQEjkbCFLDgFh8DW06PrUkj7WtbiAYyTL0wqsMeUFXO/8wMUGHw9rV1dWZuSkSGSPfCis74O08SEhed2BgfOqS68T3ohWVdzK9q8uNiBwRsYOoQtlQHXKnkrk9xg7N4U0p7a36T7fLLKUwc/ZtM8ifkQrAY+VV9tq8EdjdXFrbKnQ64MYVU3PAWUjyDjOzg/Aigp763vJxKn2rbFWNTztmWRbjbIRwrHDQ7vgVapNt4YuMPGyR7ZHQ787TEqyGTyJ5sDa5QIDwQ33WrzrHjOfbddPCKnsziUIXMdvP78xXncU2v6YwBnODUfxBAklitymoXFwkbR7mjmVFkj669Td7OEG4RsV4x7o9ckhNj8GW8bRrNOBnaEjyFywEYdU3HJVtmNuOAxAxxgdU022Z0JllMROdyOyqyFJnCMQELJjqkKSQFJHbFeLLw5aSzanDNGrdPpxR7/MY7f2dGUozZZftTK24HO4Z9BVFoNxcM0M0rK8W62nlQr5i9xara9bdnG0MCSu3B3Mc9hQbRqV8r9N1jjAiuOkj7QxOFVgIwFJAY7kwv55qLc2MBUwTopjd5oWJ4YxbepsUhsjJPpljgcD09HSxDp7x9LKxXEm1XLAGMyvsJI7qEYDnIwOxrO6rnOVbe0LFkYkedelu8i8g5GAeD8hQSPCQjR5o44I4Y0wsIj+9CuSHb4Es78d/X1rZq1TwhqMc0jbAd0MawS4GAsyEh0b4sPKR8jW10ClKUClKUClKUCqnXdOjmMQZirAkr8zx5T+u0/pVtVT4ifasT8+SaMn5AtsJPy5/wCVBrMuovcWyfaKds4jLW8ZlESqOesjLId3BAGBglcnvVzf+F7Tc8sjYzgOWZQuOr1NpzjGS2344IqFPYz3HtkTSBZBKGEQGxXhCkKGdTvcPzls4BXbjAKnBdaUl4b63bbic21xtbkNGOmCvHfmBlOO24fGgn6b4ZQlZDdNOUZAj+TyxxFiEyvBJ3eZu5wO2KjweEo4Gj9muzCS0rIMRNlJmjcoofuqlBjHpUTTrWO0XWILVAqRqJY0XPleS290dzyyA/8AeqnuNNmTZE0Sg2qOMANIRCktvcIIZNq4cJuUHb3jx86DfLb2cTXFwJkOURJPOm1BGZCGP93O85z/AHax2vhWJEiQsx6U3XU8DzhSuDgcjBIrT4EzazWqiKRnuBGYRE0f2Quju6sg3blaL723gH1zW3+E5JvZhHOCJYCYWPJD7cbHDEDeGQqc4HOexGKCJrPiTSoLpDcXUMc6IyAM/ZXKMQwHAyUU+aslt4V0+WGICJHjRdsRDMcRnnaGByVPwyRVJ4HfTY7GN5nthNMDJO0rR7nlZiX37jng5GD2ArP4EvYBdX1vbSI8C9OaMRsGWMyb1kRccAbk3bfTeaDzqviCxHTgbTZ5AjGKEG0GwMAeIzLheynBXuBVzp17JJGWMDwkZCxyFQeAMe4WCg9vljtVTrn9Qu5dtvHaBbW4Db3mkLFljztZFi8uUkH3jwRVhpntYDe1GHdnyiIOAB65Lnk5+FBDt/EGoPcLDHHbnaw6zb5HEK9yC21QZCOyDPxOBVpruszW8gZrdpbUr55IstJC2TlmjHLpjHKZIweCK5/M1mJUhSKK2QylDJdmRiPK7mRIpW2EErjezd2U4Nbj4w0zriArbzXfB4juugmDtO5yHXfn0wD6/Gg8eHtaku5kmEoitcEQRErvuSf+1cHlVAB2oOfU47VW6Z4NguJ9VSfrke0sVUTTJHtlijkzsRgreZmznNVvhu1K36R2+mWSdJvtpQ7Stbj1XqlAOqR90En44rc9X1iRZZERhGkESyyv02lYh2cKqIp7eRiW59PmQFF4X02+iEEvQG/+nRQssj7Pt4nOFYgMRlWY52mpsHhhmhvxcmKBr442RtuWP7MRggsF3ucbidozgD0zUCfUbqVLllnlTFwiRyZi2KhuItoVAN7fZuN2/vz8aw2Rmku1kmidWWSVGHRaba2LQ4jbsiEmQiT+78DQW+rxaXc9OWSTeSwtt0Mjjq7vMIZOmwDKe+G483wJz7h8QksqRW6wvITEhk2nHScoQ6xnsvmwof8AyzVbZeCbl4o45ZGVdiMWBTesggEIjwq4KIQWB789zyaun0OAyRxyyt1W6siBCUPMkLuykcja20d+zkc5oKeLxFcTdZJMLmORl28DCdAOCdyk7WLc7lysg9RUvrRBVa4baBFC+0EZVlLEBduFUHGCQB2wDUnTLu1ura6SCFtsUj25UCPLlAi5XqZUggDBbvjmsN1HBGNs+JGEaAwpy3lLFdxG1cZO0Ehcn88UE/QLppZZXKhB6BezE43MSANzcKMnt+tX9U/h29MymQDCH+zGBgKMjAx+hyfj6Yq4oFKUoFKUoFKUoFR9QtBLG6HgMCM/D4EfMHmpFKDTZ47x1cOqyo0JYSxMSm8ENhVDrKM7cgKx5OM/Gv8AFN1ZJb2khuptPlUMkM3TlYqAFDxSq65ZcgHz4yVBBqZqcdxaSs0ZYRuXbgZUAqoDEdgUPx7j8jU9PF8a2M91MDtiBZlCkHGAQNp5HJxk8cZ7c0FX9H97ZBJkt79L27lJmlckBnICoPJ91VG0Y9M1aHW77ccW/l5wdrcjsMgng5OfmM9qp/ANnE8j31xNA93OMCOORGW2iJyIU2nBPbc3qf8AWTd+IriIuoLSSJdEGMCNmeIJLKFREAZcoFwzZ59cUExNbvvvQ5GPRHyX29hz2DkZJxwDjNXGj3ssit1YzG6nkYOOw7HkNzkcE9q1KPX7lxIfaGVUYMHCQnqRdfZIy8HyrE0bjIDZbnIIq103Xbg3EccinZ1J4GfyYd1JeM4HmU9NTwQAc/lQUepeHykszLomnFAzN15pYxuGSTIw6R257nJ4rL9G+sSzPKRaWsNsBhZocjquG7LuVS6AZ82MZ7Z5rL418N6leXCqot3s1APRklkjEknfMuxGLqPRcgfHNebXWLmO4hiu206NXbprDD1uq3lIUIGwAAcfdxjigi6pBAuoXfWv5bYS9ORUjuVhDnpiJmPrn7NRkEf6Vf6FYQQbmhd5C4GWkmkmzjOMF2YDue2Ki+LIrp1UWkMBUA9UyjLqOMFFbyH5ljVB4FbTVuyqRTtcsCrS/YtGvqVPsrdKPJH3gDnigneI9SvBIym43ox8tvAFWTb8DmKXP+IlF/KrrVrK6uLGKK0mFs5Cq5kO51jC4ZQ0ZwHzgbgfjjnBqj8RWNn13d5LKEsAT1YVeRsDbk7pgCOOMLUyGxW50/pbngyTtkgQx7olc4cIxyiuO4z8SDgigqbKZrV0tYrwu6sP91sraPOMjLSvKz9NT6s7AnPqa2fxbcadHJbm7LI87ezoyNIu8MR5HMZHkyfvcDP51p6P7A8MsV5YY6bxIpgZAyF0ZnZoHfsygFyMcnNXP0i6QLy4023Y46ouRkfdb2YlWH5Ng/pQTPF2q2mlLFKlrG0ksixcAKQgADOWwThVVePyrzqmp3kt7dW6XcdpDbxxOX6as7dQPnzSNsTG3+6a07UtQk1GyupZRh7KweKQH0uy56v6hYQfykq51BLVtVuJbiykuyYLcxBYDKAcSluT9mvdeWIoLNdBhvdQvEui86QxW/TUyOFBdJCzbUYLlioOcVT6VqLW7KzM0gtItRWNnJZmRLi3SNSTyxyNnzwKvk0zUvbLuSBIoY7hIQJZDuaLZGQQIlGGYFj3cLx6jvKs/Dun9UW4YvJBCqtGWOdrTLP1JMd2eRAx555yOaCj8MwXVul1C8XTl6FswVHLlid8LMSAMMSmSBkDI5PNTf6dHF0lvZU3nICZzJLtfyuOfkGJwcZxxXnV/G0klhPNbL03aV4YX4JZYyd0uCOMhXwOeSvxpNYQm+cooDzTeZuSW6MR9T6b3bgcfZUG16Bu6CFkWMnJ2J7qjJwB+mD+ZNWNeY0AAA7AYr1QKUpQKUpQKUpQKUpQVPiKaaOPqQgNt99CMhkPc4HOV7/lmq61vIHIYwDc4WN9pyhDg7SRwHXykZIyMYrZiK1zUrmCJ2jmRo1kU7JEGVPIPYA4dTyOPXPqaDUzpbby/wDQLKYo5HUtpoVIZD8HVCCCO2a6FHdR7I5ZVWFmAyHKhlYjJQnOCRyOD6VqTtqKzj2V4I+rkSJMjuDOigBgyMCvUiGcnIyh9TzcRWtxLDKNStrWbZ50SIGQPhT92YDDeg59fSglW+pRNcvBtj2iISoy4O4FikgPoMYT8ww+FRta8W2kMLypNbuVIYr1EyV3AORg5LBMkfHGK1jwfco98vRtLKyHTZmjVQbhlyFKSbQohIJRipDZH64+eK3eJ3VLO3toVZR7QbbrF0LKGdNqdOPaCT9oedvag2PxppuozLGLKYRqCeqobpvIvGBHLsfpnv6frWm+HyNOuLh5LGeMSbAJiPaSrAMJMyRlnwfK2SB68Ctz169dtMla0nMjLGMTRbGYhSvUZdg279gYgAd8YFaPNqFu86xG81GSz2F/JFcdRpdyjY8qxCRk25YD47snG0UG0eMrSKSKIFY53kmSNDLnpRlwftJEBG8ADAU92KjjNR5FubEwMbmOeHqJG0QhSLbvdYwYumcZBIO0g5ANXN69sdNlkFuzxLCx6UqOjOIwcBhIN4OVGGPPZvnWiW1zbxXKK1xYpIidUTvdTXKpk7dkMcrjEg58xJ4KkdyAGx+KYJuluiNzv7BYBgEBxu3vgYyCQMsPiKy3ekST2k0EKSxl04FxJvMgJUkMweQqrAFcenPFZfpL1OS30t57Z9mxo3yoHmjaRAw5HYhqovGy339VtDYylW9leSOIk9OZkcExsvbzI2M+hC9u9BMt/Cd5G85L6faC6VYSqRs+cBxhMmJdxDdtp7Cpd9q2mW89rHJJLLc2SbFSKOWRvPEqEusakZZRkZPrVVrXieK+j0maMFHTUoY5Ym96GTDqyMP+R9ayafLfDWNYFpHA2Tb7mmkZQn2JxhUUl88+oxj50F7ca3b28KtFaN176QlbZlEbyykeZpQc7AFG5mPYY9TiozeItTtrq1S9jtTDdP0VaAyZil2llDb+HBwRkAdj+sLUtQFtrFlLfPGitZPGsnuxC46is4BY+XKjjJ7YFT7u4GoXVu8H2ltZs0xkHuzXGxkjjibs4XczMw4ztGc5wGnt7PftIvtDPqEl5ILcCd/92hinI37A21AI0Y4Iy2RjPcSFu2OoXUittN7HKgb+5DDMkDSfLbFHK4+bD41e2HhcQ2ulrLJHBNblp5M4LF3hlD7cHzYeTJ7g7fyqx0qCziVdq5Fvbi2aWQYI3BG6ZiPm3PlWIwM5A57AKHRPDr3FvbuGaOOIriMEKrb50uZt3GWVRtiAyOUbNbj4egHmbGQPL1D/ANo2SzuPgpZiRg+pqu04SS7UkeUsyh3DYjHOQECLzGEXBIPJLJnPptMUQUAKAABgAegoPdKUoFKUoFKUoFKUoFKUoFYby2WRCrAEH0YZH6is1KDUjMrSSREPbyBQu4eYNty0bKQc8N2DA7h5ee1VV/4ymiEu9bhSpWZGEMjROR/aQLIisGjcco/pv5xtxW7X+mRyjzDkAgHsRn0zVHb6Q8AIid9yISFJLFhknYwdsOCc4O4FT2IDYoKjxddb4Y58206S49mia3czMzLkLGyyqVbuSQF2jOe2asdTvNQgsxMwjWQW7LInUULFJjySCSX3gp4bJ5zkZxzUaXM00EsV9G73UksjRLc2zmGJ2BWJUYqVCYx3YHlvjXu0tYLaCQSPCY3CpcKEWGWFiQA21SVO1jkYUH1BbgELbwvdCOUQe1JP1IlmBMkTOX7SHyYLKfKwYj4jOMAQbq46kaWt1etbTwzbnbqGE3MIZ8FGUrkMhGdp8rKQe3MSK9Sznl3XUiSOzSSRutsoldAoUMwiGBKgBDD55watPEXiMez9XoxSwyQiSBpBlepjdskB90leQR6hh3xkMvgi7V2vY45XuLaOULFK7tLuzGpkQSMSZAr55yfeI9KrHuECQx3Ek9tJFuWWO3jkQ3J7K8ZhXzA43AL23YOCKzyeMJATHEkcKq0Ebllz7MZDOj7wCBw8aqp4H2gbkGvmveIbuB+iZAdrQyGSJUDGGWRoCpEm5FYOUYN2K54GCaDPqmkXNzockEilrh7bG1iNxcDKBj238Lk5xnNF0C6e50e4KhfZ4ZEuAWGVLwoABjO77QY4qPpviWZJ4hdSMqg3EMiuqgq4MUsBfYNpYxbuU8p3ccisVzadU6gOlPJK75tZB1V2q0ERUrISFiVZN2eeMHg9qCT4i8AQS3tvdpN0HWWOSVQARcGNsx5GRh8+UNzwT3qXbz2dre3T7pTJcSQpIdjFI3KKkSbguBuDL3J94dqlzaVL1LaRmDNGih2Kx4JX3my3mHqcAfDtUOOzs+tcSNOjSTPvj2sT0xsjtgyrkruDffxkbsHigjr4yS6CKturiUIYt7I67n3MolUA7GEatJtyTtHoTXldal9oNtPKBFuIWSJGQybEizAu0tgh37qd2FI7gms+i6bpko2xoGVUj5J246LSxowwQQ3vncMZBGe+K+2OsSneEjWFIwEijUxsHkO4YZkLAAcHaoGOck0EeDw+7rc5RolkfAZiEMSRkCORGXMrEbA43MoBYnnmvUmDMQjsZCFLsuI+oxVlRGxl/IMnGQfMcnjFe5GaTYqPHNsXcgLO3UmyNxb0Krg4xxnjI5FX+k6OsQJ4Lsck4A5PLYwB3PJP/wDKDLpun9JTk7mJyzYAySSfTiptKUClKUClKUClKUClKUClKUClKUCsVzbK6lW/04I/I+lZaUGk654WkAlMbMpkCrvjeVCFXGA7IWbHpuGfKccYBEfVyrmATKqTIAIkFxE7TfARGUbjJkZBZeexIPNb7iq2+8PQSMGKAOBgMvBHOe64IweeCKCinlLIqsJFuNv2TSzojy5O7YBA6MxAyQpUD4kcmsWj6rHKj2t1Itw0hICzdBVbgYiASR2Y8ZycnjPpUy58PS9YybY2JIxOMrMu0YG7btEvHHLfHv2qrPUeQSzNJHIpZIpNjHMY+8UYgQOxyCcDKhck0FtY6kkrXYW2VJynuOBmZVBVd5HdckqO/B/QYbSadBII7BIkYcBUHL9MEFguNwD8fHBHba1YZ9xcSbo4pkZeWZVE3l27nC5JIHHv4I+FRLzT43nLrcRASEF49xYZYGKZOF3SIy9l3Ltfzc9gF1PPelclhAQH3ZMW3btcxvk5PlbYGzgdzVbcXcuxmlvoxE0crkpksqCaLcUMY821MoCPMpf73p4a2gfpdWdZxHC8IxFIzSqShXfg8kGJTlcZbBG3IB9Np8UgxIbmUsJVXJ2gK5i3KDIzOAOmHGScZb0KgBgvfZAoZpGmdxE++NUG/fm2UknI5bc7DGOGyD2qRL0usgkgXLjqmSTc4ZsONpwFMR2nBLLjzBQDgV7mtrdjJLFDGS4DsVZn/wB55KbVU9wHZjtXzF8kjk1ItNIuCyt2GcsGGwN6AFU94KvHOMnk+mAi/wBQlMQSRdssmTKu3yhBv7MqqQjEZ853AEdiaz2mmO6qkQZY+wY5UKrbi+wHLZYn0xgYGc5NXlrocasznzO/vE482O27449AeB8BViFxQYLWxSP3VAJABIAGccAcelSKUoFKUoFKUoFKUoFKUoFK4X9Zhvw8fvn+Kn1mG/Dx++f4qDulK4X9Zhvw8fvn+Kn1mG/Dx++f4qDulK4X9Zhvw8fvn+Kn1mG/Dx++f4qDulK4X9Zhvw8fvn+Kn1mG/Dx++f4qDulK4X9Zhvw8fvn+Kn1mG/Dx++f4qDuleXjB7gH864b9Zhvw8fvn+Kn1mG/Dx++f4qDtL6XEQBsAA/u5X/y4rAdBiyTukHftI/qckYzgjPOD29K479Zhvw8fvn+Kn1mG/Dx++f4qDsQ0CHnO9sgL5nY4A4GMny/mOfjX1fD1qMfZIcdtw3YJ7kbs43euO/rmuOfWYb8PH75/ip9Zhvw8fvn+Kg7jHCq9gB68ADk8mvdcL+sw34eP3z/FT6zDfh4/fP8AFQd0pXC/rMN+Hj98/wAVPrMN+Hj98/xUHdKVwv6zDfh4/fP8VPrMN+Hj98/xUHdKVwv6zDfh4/fP8VPrMN+Hj98/xUHdKVwv6zDfh4/fP8VPrMN+Hj98/wAVB3SlcL+sw34eP3z/ABU+sw34eP3z/FQd0pXC/rMN+Hj98/xUoOIUpSgVeeDvCc2o3SW8OATlmY9kQd2OP0GPUkCqOuj/AEEa9DbakRMwQTRGJWJwA+5WAJPbOCPzx8aC6P0QaP1ZLYati5jBLBlUKpHfOTjj1G7Iqk8CfRSl/PewyXIX2YqA8W2RZNxfzKc9vKD+tdG0L6OZodQvDc2drc208xlE8rKWjU722hCpOckZ7DjvWf6NUtxquti1EfRHRCdLGweVwQu3j3s9vXNB+cegS+xQSd20D4nOBXWV+hexto4f6nqK280vuoAuAeMjLe9jIBOAKrr36JtQ01hfzmBoreVJWCuxYqJV4AKgH/Ot2+k/wFPrMlpdWEkUkRj2El8AAsWD9jnuQR3GKDQdZ+iCS21K0tJJd0N02I5lXnjuCpOAwyPXGCPyrYX+hLTRdex/1Nxcld4jMXJGC2c5weATjOa2nxhq8P8AVdDs0cPJDLukxzt8gVQfgTgnH5fGtsnj1D+pIyW1qbUoA854mHlOQMHkZxxig/Nh8CyjVhpu4F+sIy6jjbwxfHyTzY+WK2D6SvolXTIIp4pmmRpDG+VA2HBx2J9QwPwIFdE8I+GrWHWNVvlctBAMb2YuFkZBJP5jknYOO5xuI9Kl2lpZalp2o2ltee1s7PPkqVMckjGRByBx1Af8zQcmk+jaMaEuqdZtx/7LaMf25h97Oewz2qh8B+GV1C+htWcxiTd5gASNqM3YkfCuzaJ4YnvfCsNrFtWViffJABW7dmBIBx2PpWt+B/o7u9L1rTvaTEesJtvTYt7kRznKjHvD/Wg16XwDp0OoXdpd35gSEJskMeTIWUMRgZxjNbG/0KacbN7xNRcwqjMHMQVTjI43EZyeBjue1W7/AEdpqXiHUJJz9hA0W5BnMjNEpVfkvBJPf0HfI9/Sf4U1y/bpQwxxWUPuRiVBu2jAdgO2B2X0HzoOdfRl9G/9UacvKYYoVGXAByzZwOSBjAJJ/KpF39G1tb6rJZXd2IIRH1EnYKN4O3AwTjOdw7/dromh6Pa2Ph5Iru59kN552k2ksC2GCgAf/DUD5ZNQPpw02K7sLTUbdxKqeRpFGN0bHAY/DEgxj4tQQ7n6DtMjgS4k1XbC+NshVArZ5GDu5ziqHSPootri21KeO7ZktHkWMqqkTLHEJA2c8Zzjitm8df8Aupp3/gf+R6fRD/7A1b/xv/pVoNT8F/RQlzZm+vbkWttztOASwB2lsk4UbvKO5J/TPrxh9E8cFl7dYXQurYe9wAVGdu4EcHDcEYBFbho1n/V/DUdpauguICoaNjjlHYjPwDKcg9s8ehr1e2H9H8Nz2126decuFjBzy5UYHx2qNxI4B/1DVtc+hRotMjvYJWlYxpK8RQDCMgZipBOduc4+APwqo8R/R1HbaTaX4mZmuCgMZUALvR34OcnG3H611/VPGn9NstFdxmGREjmGM+QwL5h/hPOPUZFVX062sMei2qwACIXCdPacjYYpyNp+GDx8qD890pSgUpSgUpSgUpSgVP0nRp7lmWFdxUbjkqoAyFHLEDJYgAdyTUCpulazPbOXgkaNiMEqe4yD/wAwCPgQDQXCaJqkivEOqVQLlDKMeaPqqFUt5j08thQSACTjFeh4L1SJ2RYnVgyI21196QkIMq2Dkg/lxnGRmGfGl/gj2iTlQp5GSFG0c4zkAkZ74JHY1lPj7Uic+1y5zn3uMghgcduCAfzoINkLq5cQxtJIz5wm4+bALYwTgnA7VeQ+DNZhJREljZjjYsqqWO5UztDgkAsuW7Dcue9a7Hq8yzidXKyht4dcAhviMcCpyeM78drmX7v3v7gQL/kETj12rnOKCR/sZqCzKnTKykMwzIg90gMd27A5I9ec1i0zTNQupXgi6ryKCWQvjG0hSDuIHcgYonjjUBjFzJkZweCeRg8kZ5x/1qsh1OVDIyuwMilXOeXViCwJ9ckDNBZx+H78deNVcCJVeVQ4wqyBSpIBwchgcc8Zz2NTT4G1SAOxjMIUhWLSomMu6DJLDjcjc9sc9iDUFfG1+BgXDgbQpxgblVSihsDzAKSBnOK83PjK+kRkkuHdWwCGwexZh3GRgs3b40Hr+nXy3IswzdYvs2LKCN5PbcrbQcnnng5zVi3gnV/IzI4OVVd0qggyYAAy2Rn1+HrWu/1WbrGfe3VLFy/ruJyW/OrP/brUe5uZCdwcE4JDA7gwJHBz8KDO/hnU03ttkGEaVmEgOUTbl8hvMMMpGM5ByMgGoum2t9cJM8buywrvkJkwFXnnzMM9jwK+/wC22oc/7zL5s557gjBU/wDDjjb27fCoWm63PAJBE5USABxgEMBkjIIPbNBczeDNUZX6iNtiClupKgCB13KfM2AMd/hg5xiseoeFNSgilMiMIoiRJtkVkRgyKVO1iNwZ18vfv8DiNdeNL+RXWS5ldXBDBjncDu4Oe48zY+GeMYFR7nxLdyLIrzOwkLFwT7xdldifzZFP6Cgmad4b1C6iBiSSSMHA8wwMFV7E8AFgM44zUmDwXqYXCL5W2cJNGQeqPs/dfncuCPkQe1Vdh4mu4FCwzyRqCSApx37/AOde7fxXeIMLO4Hk+HHSUJHjI42qABj0oLGPwRqsTBlhkQ7ggZXUeZjGANytxnqJ69jn0OPM/hDUpCGdDI5JHMqM3lkETZG8kYdgpz2zUVPG2oDtdTDgDhvgAAfzGBz3rEfFt7v3+0SbufNu55dZDz83RWPzFBPm8GaoyKTE7puCod6spLdMLtIYrg9RMEcEHPYHFXq1ldQhUn3qOdqlsjyO0RwMnGGVh+nwqUvjbUASRdSjPwbHwxgDgYwMY7Y4xUbUfEl1OFE0rSbTuG7BIPfOcZ7kn86CspU2/wBYmmAErlsEkZxwTjPYfKoVApSlApSlApSlApSlApSlApSlApSlApSlApSlApSlApSlApSlApSlApSlApSlApSlApSl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6394" name="AutoShape 10" descr="data:image/jpeg;base64,/9j/4AAQSkZJRgABAQAAAQABAAD/2wCEAAkGBhASERIUEhMVFRUWGB8XGBcYGRkcHxYYHRgYFxwYGh0aISYhGR8jHB0bIC8gIycpLC0sHR8xNTwqNSYsLCkBCQoKBQUFDQUFDSkYEhgpKSkpKSkpKSkpKSkpKSkpKSkpKSkpKSkpKSkpKSkpKSkpKSkpKSkpKSkpKSkpKSkpKf/AABEIAOEA4QMBIgACEQEDEQH/xAAcAAEAAgMBAQEAAAAAAAAAAAAABAUDBgcCAQj/xABIEAACAQMDAgMECQEFBQQLAAABAgMABBEFEiETMQYiQRQyUWEHGCNCVXGBk9MVM1JykaEWJGKxwUOCg7IlNDU2U6K0wtHh8f/EABQBAQAAAAAAAAAAAAAAAAAAAAD/xAAUEQEAAAAAAAAAAAAAAAAAAAAA/9oADAMBAAIRAxEAPwDuNKUoFKUoFKUoFKUoFKV8zQfaVBuNYhXjduOcYXnH544H6/8AWq6XxGxJCInAyCZFPHplVOefzoL+labe+JLpQh3LhvMSEPlQHBJyTgcHnPoflWeW7mLMgkdypz5WVNynHIbjtkZAP3lNBtdK1ESz7o39oYhvu9SMDIwSPXd37/8A6r62uTxncZAQ3IUq77Tz5V6UOSePdJ3fKg22lUNp4hPn6hDbO5jR+xGQ3JOVPx/P4HGTTfF1pPjZKAT2DcZ/I9j/AJ0F1SvgNfaBSlKBSlKBSlKBSlKBSlKBSlKBSlKBSlKBTNfGYAEngCtdl8TRTN04nkHfLrGSMAclSTxzjkA59O9Ba3WqKrbF8z/3QyjGfiWI/PHJqgluZ5mfcW2D7sR5wD3x98Hgc/PHyj2UO6QssE5LAeeT1Az5T5DgH7wznGB8q9aha37tL04ykeAAgfl1I3HkldrZwvchcEDIJoPPsRZ1b2F8c+87eXB7ADA5x37fM+hkiZjDDjrMSJFiQsEIxvLuXADBCqkbieTwcjGSDT5IXjlmlASFWdw3MjMVKK7BSdxO4qFGewwSSaxaPDI96j3MQjlCNIh9niQyKNqt51lkdSNykox9R8DgMAvuqZEEeoNEjtCscARYykZ6XDnYxyVOfOcVbTXB3hFAjEkAKAojbduCYyFzuG0EYDEfD0qq/wBqp4hsVNMtxkkCS+5yWLE7Vj7kknueTUqxsRbW1l1ZAWiBw0SsysC24KvI42naM5HPHODQZLVwSQTLKmBwsIjUHkblKEHt8DjBqNabhcPC4VDwoBjcpIgONh5bOVG4MzAjdjnss5L7ayui3kmSTtJ4AOByMduOB3HPqaxalbMzSEqjyRKTH1VBDQvtLZ3uCGUjlsr2/wAgj3Rs42bbNJGzEHcqDODx7zqS2O273x2JPao/Xs3J3RSyZyVDFAFK48q7QME89yec857SNKlM8AaGJZnACPLKgCyHBO+MhmRxnIyGPJGSeTUqWO5XB6kMXm+90uF5z2U98DH5c9qDLZ6lEiIbSN26hGUJlO0H72DkKO/m4FWmm62sqqzKU3YxnscnAAbsf+Rzxmq69v32syzgxiPz9Pb9l5c9QZyWXHZQCc45qv0yd4dsGxTHsBI6m2NYu2+EDexHHC5THwx2DdKVq2i67L9ozR4tVx05TJGxZScA4HmA5B8/OD/ns8cgIyDkUHqlKUClKUClKUClKUClKUClKUCvhNfap/EUN26BbYhSTlmzg4Hovpk/E/8AWgq9e8VPFKF8saFhGpkwOq7EqAM8hcg8gHOPhWs6rrZdbhory4lEcqg9FsfaKwzFGI1z5jlFTzHku2VUZ2kaLOy5fIeVtrsWBMMI97ack73wBkHygj+5zSWum3sNzG4htQmS5Dz7BHI2IvKqod3TgVYl5Hd/73ARL+ZWMBEV9PPOC1xtEqskOSCqQyOiwrIw6ak4bYHOc81sMGnW0ciQQwLChxM6hmRt+O5ZA2Sqj++M9skVg0WG+F7O/Vsmjmk3NtMjyCFV2xoOyLgc+vLP3rytzn2y6IIb+zTqII5F3beACCQMEAZyzEflQfbySORNzSPGZnM4ePZlUtxuGd4ZTg7RwCM4Pxr1oF1EZZJHnlm2WqyO0rxt0llLM0e2JFUHEQJPJ4H6xPFGkXGy1C2NvcRRx+Z5I1meJzgttiZ4ww4ByDn5V40jUFTTNQns5Y5HSOTAjtltxHKkZO3ZyWIJB5LdsfGg+W/iDQlH+7WRl+AhsHOfkCYwP8zU/QLOWCwkLrLbBp2kihj6ReGOSQbIhvygJJztHbdgdq2fSLpZIIXV+oHjVg/HnyoO7j41p8EwuH11NzSQKUC7Wz9qsAMiIecYZU4HYk0Fpp/tXsjdX2mOUKGZ3aEknGH2BGwABkgHb6Vl0yIsFZzsMWSyljITCwbyMe+VIZec8qe9U/hLUIWnKpDboCu0tFHNJ1dy7v7UoFRR2IYnJHpxmZoqLHO0QiWNMNC8qKcTSZXbklRtIG71I3NgEmgixXOnwO046krSRll2qiL033koEGxchUbJcFhtOSOBUm3SxaV40iDTbBIgaQfbBgWO0qTyDuGcemecEjCtlpsRKASO0aEEZ9VIDnJ5Vj0wxwQMLn1OflrrVsuOlbyOfLguzMVCFNvJzt2l2A5HmUj1BoLGO3uIyCsNrD8WJ5xwuBg88YHw7VD1KxClgreWViEmARzayN5m2ljuGf8Ahxgc+mTlfTbd5Y5HleKSYFkibuCvmkVQRkkMd2PjggcVi9ts4VZIUmnaSJZwqMFLpg4ZCWQAjZ7q+YZ4GOwQdWYyRzwMZMNG1syQpnLNgK6GXZ5V5+8QM4BxjF1plzdQEJPC23++h3r27nsyHvkbSD6EnvAm1KGMRyx20QZQqGRzvKRldykOAWZWQnDZPIZeTgGLLqM15bkiaRTlTIYsoCGYhAhbcpBQsrZPvbTxtxQb8rZ5Feq0/wANeL7TKWiSq7xgJIQTkP2BbI4LnORnKsdprcKBSlKBSlKBSlKBSlKBSlKCLqV50o2cAkjsAC3JOBwMnHqflmufRbjJIZ2IwyFkZJCW86sz+XthS3x5K47Cth1/xFIk+yFuY13MhTIkJ4UbvTzFBwfVv0jWWu3JnkVrmNljQzmJIcyPFuZV2jee+A27H3l+dBjsmjj2GVXToeaUdNgkjEYRsEeZkAGMEhQrdtoI9yXlmuT7Jng53Ebj5wjDbkktkg49eDXyx1BIIVzGJWm+23Hp9myRuZVALYycDPJwCSRnOdddSFjgi4YqMA+QeXDEYG0MD6c8HuBQZkul9kleO2CZGwKpYbtwHZolLgDPcDIIPbGawaZo7tZxKh5ZyzMCVIwSOcYZsAFTu83bPIrP4ivZPZ4PMYXdgSqiYkKSMj7EhvKGyfQkVH8T6bM0NtFCrMMMTtV8F9mF3EtmPJZm3sSVIzye4efE/hK4uZWdr1FtwBi3kiLRrgDLPiVBJzz58gccVbaL9jEY5riCTALDZGkSrEFUkBAzcDcDn4MPlmml0a4kBDwyfZmTaVaLLu90J1dd5KlQEUkOOc4wcGsVx4LuZRIzvEkxRtrrnAkaG3jIwB7jbJFI+BHqBgINx4N0sGQR3F7FFv2tBbyzCJnJOURVU5PByqHgA9gK2zw3HaxK1taRGOOHynAwA5CsVJJ3F8MCSR69+Kr4PCcoWdG6DLI+8bxK+MsG93coUg5wy4OcVO0/wyY5o5Wl3skXSzsCtJ5VBMr5Jk5XIB7Z9aDX5be5SdbieWG7SMSSbRKyBFRlBkSIKVzFypJYnLehqVrcTi+hKAFXKyABgAxGRuO4lQxOxQSnIPlO7GPlzotgwuZTezGOEzdVY5gFhDnqTRnpruHIyVJJGKq7zx/okqoFjuLoRrtURwTt5Rg852hsYByc880Gy63fJFI4MEbYhecMwJyy4yDxheRHznJyMdqr/wDaG6dmCIYwqhtoj8wYDJiO7nLbZMEoB/Zf3sGz8K6vaajaxXEUBEYLLGJUXKhTtyvfA49D6fKqXw/9I/tN7c2jRCEq8kdvISWEzRHa4I4wwBVto9M0EnUtNurmNhLGHMbCSHB2lmjYqwzxsMsZypB8pJ58tYYPBVz1RvmIjjZ2jlQhXIYrIu9duCUlDkgYUiQ9hlao/E769b+zNPqEUcc06wyG3gX7LfkK2ZMkjdx6d6uL5J9PuNNkkuZp4nZrSdpD3aVi8MhUeUEONm7GcECgmS6PEMQPdxxzN2RCgJQkOUVHJJAk3Mh7pnAzg5kJZ2ImmjTe88Me5oQzKWRg2wbSVSQY8gJyFwoOCK17wn4Zs7xtWN3Cks3t0qMzDzqihekEbugC4wVIqp1O2miuU3TEXNkyxLctyZLWckQSS/3wsoMMg9QzN3wQG0f1JTCAoTpSjfvClSw98bj6sF74JIMbDO5gBtOlatFcJujYEfIg+pHccEZBGRxwa55bTQTm4t7mHaMl5YCT9mCy+0RgjGUEjR3CsO4l4xg4vfDepGObopYG0gA2ReZPOofDSFVPC73XBySd5NBulKClApSlApSlApSlArzJIFBJOABkk+gr1VR4qJ9mZR94qp/wlhu/+XNBTXPhcTbpTcRyAP1I22jEfJfdkEgsPRuOKjf1u5tZZ4ILYXcmRKqwvsEURG2MTPJ5QxVFCquSQpPbmsGn6fGHUqkSu2VLRADMbtERk8ZJBOe/MXGQtfLTxObPTxfezyTm5leaQoVGxWYrGTu9AgjQD5UGxWPiEyXENu0Bjdrb2mQMwJiy6osZwMEk7uc/cNYvEPieSOZLW0iE90y7yrNtSGPOOpK3JAJ4CgZPNR9APU1TU5D9xYLcfLEbTMP85B/lWD6P/tJ9VuG5d7xofyjgVURf9WP60Hrw14vuXu5LG+gSG4VOrG0bFo5o84JUtyCD6H59sVSWeua3dx3VxbS2kccM0sccTxMTIIiR5n3cZ+X+lWGtebxDpoXultOz/wCA+Vc/96tN8LeHdWutKka2vUSKWSY9Dp4Mn2rhlMwO5Q2McY4NB1Lwd4i9tsbe6K9MyJll9AQSpxn0yCR8q5/4Q8ZXbalHLPKzWmoGdLZT7sZikITH+JRj5k1Nm8aR/wCzTXEEYgJjNukS/ckLdHC/ED3h6/rWu+ILLVRpdsi6Z0Bp+yZZjPGzAxDLNsUZ83JIzQbh9Lc7R/0qQEgLfxZwe4Oe/wAe1dBrlX0o6yl1odteR+71YZv8Jyylf0YkfpXUDcKBkkAYzknH/Og594D+z1jXLc9mkjnA/wAasWP67hVh9KusPFZC3g/t7xxbRAf8fDt+QXjPoWFVsTdLxS2O1zYg/myMP/tT/WtdufH1i+uyz3UpEdkphtkVHcvKSVkkwoOMcjn/AIfhQda0HSEtbaG3j92JAg+eByfzJyf1rh8WtWbWl0iyOL9L+a6t+nFI7K+8bclVI2uBtOT8PhXUdI+kaO6mWOGzvdrZPVeArGMKWGSTnkjHbuRXn6J9FntdNjS4Qxyl5HZTjI3OSM4PwxQQ7i8TWtDmKLiRozlPWO4j8234jDgY+RHxrM//AKX0EEf2k1uGB+E6c8flKtT9J8JPbahc3EMii3uVDSQ4OROD/aKew3DuPUn5Csvh7S7fTYmh642l5J1DlV2ISXYKPVV5OfzoNP0zXjbmHVtrNa3sKC82AkwTxjZ1to525DI2O2Aale12uralItu3Vg9geGaVQdoaSRGjUE4yy4Zvl/nWx22oafYxvFFwo3SlF3Nw7ozFc8EZlVsA4w3FQh4qAUR28UcTOfL2ZepmQFGEe3EmVXjP3j/d5DHF4Wnn9gu3HSu4gIrgN2miw0bg7c5PJdD6bsH5RdUvpFuLeI29xOWiltj0+MEy27F2kwoTagDAj1IAPBNbBe6i7PFGjACSIuGUncTt3btoUhF4Azk53EAHvUae+YKJI9yPKIy+R5QxUxKBuAbcHMZOR2H50Gx2cxdFZhtJHIznB9Rn86z1ReEdQSWEmORXQOQu052gcbSfXBB5q9oFKUoFKUoFKUoFVetauIWhBUMJG2Efp6f/AIq0qn12/iR4UlTcrk8+qspXB+IyTjI+VBF0u2hLsEthbdObnyRATFUZQyGNjwF+OCBxitQXR9VECaYbRXt0mQi76qAG3SdZgCh82/aNuKt4b61aJGe8klUyOwIkETJJsDGLdH0y2Mngg5yM5wK86r4ynhllXIIjuCcYH/q6wcrnHczDv35NBEtLvV7S4v8Ap6W06TXLSrJ7REmV2pGvBJPZc/rWSSy1TT7u6ks7Vbu3u36xj6qxtDMQA/LcMrYB4/6c5tU17ULXYC4mZxHNjYoONx60K7fQrjYTls5yTXxvE0ss8ai4mSJmmKmCFZS4V4BGG+yk2rtc5bjuOaCf4P8ADVys899fFDdTgIEQ5WCFeRGp9STyT8a1jw14Z8Q29mtkhs4EG/7fc7uA7MxKqBtyNxxmtr03ULt7trd2OLYu8j4UCZJM+zr2A4UvuxjmMfGq7WdUkMVq0rzhXuzHIsBYsV6ErKoMHmIyqN5fjz60H2b6MlFtp1pHKBBazCaUMMtOwJb0OBlix9fT4Vu0wUqQ2MNwQexz6frXLr9rgdIXEV5M3slw6IspSRAlwOlJJsdftBE8YYgM2fQ1Z6FaRXcswvOndmO3tukXXKMjwhnnRSMAvLvywGfKo4oMsvgjTbbT30+4uisEknUUSSRoy+ZX2oSB5Qwz2J5NYIvov0DMO8GYykiIvPI4chSx27W2nygn9KjeGZ0FzaGRgY9t7BG7nO6OG4h6Z3Hv5dy59QtY2QCSW6t1LWkN/HIOmpIKGAw3LxhfeQO4Yle5V8etBtt3e6bDJJI6KJbKNF37MuiSZEaRnGW3HKgDuTj1r7b3tztZotOEbEggSSxIWBySW6Ycgg4457/KtcvLJr6a7lssMqpbGNmDKks8E0kpQEjkbCFLDgFh8DW06PrUkj7WtbiAYyTL0wqsMeUFXO/8wMUGHw9rV1dWZuSkSGSPfCis74O08SEhed2BgfOqS68T3ohWVdzK9q8uNiBwRsYOoQtlQHXKnkrk9xg7N4U0p7a36T7fLLKUwc/ZtM8ifkQrAY+VV9tq8EdjdXFrbKnQ64MYVU3PAWUjyDjOzg/Aigp763vJxKn2rbFWNTztmWRbjbIRwrHDQ7vgVapNt4YuMPGyR7ZHQ787TEqyGTyJ5sDa5QIDwQ33WrzrHjOfbddPCKnsziUIXMdvP78xXncU2v6YwBnODUfxBAklitymoXFwkbR7mjmVFkj669Td7OEG4RsV4x7o9ckhNj8GW8bRrNOBnaEjyFywEYdU3HJVtmNuOAxAxxgdU022Z0JllMROdyOyqyFJnCMQELJjqkKSQFJHbFeLLw5aSzanDNGrdPpxR7/MY7f2dGUozZZftTK24HO4Z9BVFoNxcM0M0rK8W62nlQr5i9xara9bdnG0MCSu3B3Mc9hQbRqV8r9N1jjAiuOkj7QxOFVgIwFJAY7kwv55qLc2MBUwTopjd5oWJ4YxbepsUhsjJPpljgcD09HSxDp7x9LKxXEm1XLAGMyvsJI7qEYDnIwOxrO6rnOVbe0LFkYkedelu8i8g5GAeD8hQSPCQjR5o44I4Y0wsIj+9CuSHb4Es78d/X1rZq1TwhqMc0jbAd0MawS4GAsyEh0b4sPKR8jW10ClKUClKUClKUCqnXdOjmMQZirAkr8zx5T+u0/pVtVT4ifasT8+SaMn5AtsJPy5/wCVBrMuovcWyfaKds4jLW8ZlESqOesjLId3BAGBglcnvVzf+F7Tc8sjYzgOWZQuOr1NpzjGS2344IqFPYz3HtkTSBZBKGEQGxXhCkKGdTvcPzls4BXbjAKnBdaUl4b63bbic21xtbkNGOmCvHfmBlOO24fGgn6b4ZQlZDdNOUZAj+TyxxFiEyvBJ3eZu5wO2KjweEo4Gj9muzCS0rIMRNlJmjcoofuqlBjHpUTTrWO0XWILVAqRqJY0XPleS290dzyyA/8AeqnuNNmTZE0Sg2qOMANIRCktvcIIZNq4cJuUHb3jx86DfLb2cTXFwJkOURJPOm1BGZCGP93O85z/AHax2vhWJEiQsx6U3XU8DzhSuDgcjBIrT4EzazWqiKRnuBGYRE0f2Quju6sg3blaL723gH1zW3+E5JvZhHOCJYCYWPJD7cbHDEDeGQqc4HOexGKCJrPiTSoLpDcXUMc6IyAM/ZXKMQwHAyUU+aslt4V0+WGICJHjRdsRDMcRnnaGByVPwyRVJ4HfTY7GN5nthNMDJO0rR7nlZiX37jng5GD2ArP4EvYBdX1vbSI8C9OaMRsGWMyb1kRccAbk3bfTeaDzqviCxHTgbTZ5AjGKEG0GwMAeIzLheynBXuBVzp17JJGWMDwkZCxyFQeAMe4WCg9vljtVTrn9Qu5dtvHaBbW4Db3mkLFljztZFi8uUkH3jwRVhpntYDe1GHdnyiIOAB65Lnk5+FBDt/EGoPcLDHHbnaw6zb5HEK9yC21QZCOyDPxOBVpruszW8gZrdpbUr55IstJC2TlmjHLpjHKZIweCK5/M1mJUhSKK2QylDJdmRiPK7mRIpW2EErjezd2U4Nbj4w0zriArbzXfB4juugmDtO5yHXfn0wD6/Gg8eHtaku5kmEoitcEQRErvuSf+1cHlVAB2oOfU47VW6Z4NguJ9VSfrke0sVUTTJHtlijkzsRgreZmznNVvhu1K36R2+mWSdJvtpQ7Stbj1XqlAOqR90En44rc9X1iRZZERhGkESyyv02lYh2cKqIp7eRiW59PmQFF4X02+iEEvQG/+nRQssj7Pt4nOFYgMRlWY52mpsHhhmhvxcmKBr442RtuWP7MRggsF3ucbidozgD0zUCfUbqVLllnlTFwiRyZi2KhuItoVAN7fZuN2/vz8aw2Rmku1kmidWWSVGHRaba2LQ4jbsiEmQiT+78DQW+rxaXc9OWSTeSwtt0Mjjq7vMIZOmwDKe+G483wJz7h8QksqRW6wvITEhk2nHScoQ6xnsvmwof8AyzVbZeCbl4o45ZGVdiMWBTesggEIjwq4KIQWB789zyaun0OAyRxyyt1W6siBCUPMkLuykcja20d+zkc5oKeLxFcTdZJMLmORl28DCdAOCdyk7WLc7lysg9RUvrRBVa4baBFC+0EZVlLEBduFUHGCQB2wDUnTLu1ura6SCFtsUj25UCPLlAi5XqZUggDBbvjmsN1HBGNs+JGEaAwpy3lLFdxG1cZO0Ehcn88UE/QLppZZXKhB6BezE43MSANzcKMnt+tX9U/h29MymQDCH+zGBgKMjAx+hyfj6Yq4oFKUoFKUoFKUoFR9QtBLG6HgMCM/D4EfMHmpFKDTZ47x1cOqyo0JYSxMSm8ENhVDrKM7cgKx5OM/Gv8AFN1ZJb2khuptPlUMkM3TlYqAFDxSq65ZcgHz4yVBBqZqcdxaSs0ZYRuXbgZUAqoDEdgUPx7j8jU9PF8a2M91MDtiBZlCkHGAQNp5HJxk8cZ7c0FX9H97ZBJkt79L27lJmlckBnICoPJ91VG0Y9M1aHW77ccW/l5wdrcjsMgng5OfmM9qp/ANnE8j31xNA93OMCOORGW2iJyIU2nBPbc3qf8AWTd+IriIuoLSSJdEGMCNmeIJLKFREAZcoFwzZ59cUExNbvvvQ5GPRHyX29hz2DkZJxwDjNXGj3ssit1YzG6nkYOOw7HkNzkcE9q1KPX7lxIfaGVUYMHCQnqRdfZIy8HyrE0bjIDZbnIIq103Xbg3EccinZ1J4GfyYd1JeM4HmU9NTwQAc/lQUepeHykszLomnFAzN15pYxuGSTIw6R257nJ4rL9G+sSzPKRaWsNsBhZocjquG7LuVS6AZ82MZ7Z5rL418N6leXCqot3s1APRklkjEknfMuxGLqPRcgfHNebXWLmO4hiu206NXbprDD1uq3lIUIGwAAcfdxjigi6pBAuoXfWv5bYS9ORUjuVhDnpiJmPrn7NRkEf6Vf6FYQQbmhd5C4GWkmkmzjOMF2YDue2Ki+LIrp1UWkMBUA9UyjLqOMFFbyH5ljVB4FbTVuyqRTtcsCrS/YtGvqVPsrdKPJH3gDnigneI9SvBIym43ox8tvAFWTb8DmKXP+IlF/KrrVrK6uLGKK0mFs5Cq5kO51jC4ZQ0ZwHzgbgfjjnBqj8RWNn13d5LKEsAT1YVeRsDbk7pgCOOMLUyGxW50/pbngyTtkgQx7olc4cIxyiuO4z8SDgigqbKZrV0tYrwu6sP91sraPOMjLSvKz9NT6s7AnPqa2fxbcadHJbm7LI87ezoyNIu8MR5HMZHkyfvcDP51p6P7A8MsV5YY6bxIpgZAyF0ZnZoHfsygFyMcnNXP0i6QLy4023Y46ouRkfdb2YlWH5Ng/pQTPF2q2mlLFKlrG0ksixcAKQgADOWwThVVePyrzqmp3kt7dW6XcdpDbxxOX6as7dQPnzSNsTG3+6a07UtQk1GyupZRh7KweKQH0uy56v6hYQfykq51BLVtVuJbiykuyYLcxBYDKAcSluT9mvdeWIoLNdBhvdQvEui86QxW/TUyOFBdJCzbUYLlioOcVT6VqLW7KzM0gtItRWNnJZmRLi3SNSTyxyNnzwKvk0zUvbLuSBIoY7hIQJZDuaLZGQQIlGGYFj3cLx6jvKs/Dun9UW4YvJBCqtGWOdrTLP1JMd2eRAx555yOaCj8MwXVul1C8XTl6FswVHLlid8LMSAMMSmSBkDI5PNTf6dHF0lvZU3nICZzJLtfyuOfkGJwcZxxXnV/G0klhPNbL03aV4YX4JZYyd0uCOMhXwOeSvxpNYQm+cooDzTeZuSW6MR9T6b3bgcfZUG16Bu6CFkWMnJ2J7qjJwB+mD+ZNWNeY0AAA7AYr1QKUpQKUpQKUpQKUpQVPiKaaOPqQgNt99CMhkPc4HOV7/lmq61vIHIYwDc4WN9pyhDg7SRwHXykZIyMYrZiK1zUrmCJ2jmRo1kU7JEGVPIPYA4dTyOPXPqaDUzpbby/wDQLKYo5HUtpoVIZD8HVCCCO2a6FHdR7I5ZVWFmAyHKhlYjJQnOCRyOD6VqTtqKzj2V4I+rkSJMjuDOigBgyMCvUiGcnIyh9TzcRWtxLDKNStrWbZ50SIGQPhT92YDDeg59fSglW+pRNcvBtj2iISoy4O4FikgPoMYT8ww+FRta8W2kMLypNbuVIYr1EyV3AORg5LBMkfHGK1jwfco98vRtLKyHTZmjVQbhlyFKSbQohIJRipDZH64+eK3eJ3VLO3toVZR7QbbrF0LKGdNqdOPaCT9oedvag2PxppuozLGLKYRqCeqobpvIvGBHLsfpnv6frWm+HyNOuLh5LGeMSbAJiPaSrAMJMyRlnwfK2SB68Ctz169dtMla0nMjLGMTRbGYhSvUZdg279gYgAd8YFaPNqFu86xG81GSz2F/JFcdRpdyjY8qxCRk25YD47snG0UG0eMrSKSKIFY53kmSNDLnpRlwftJEBG8ADAU92KjjNR5FubEwMbmOeHqJG0QhSLbvdYwYumcZBIO0g5ANXN69sdNlkFuzxLCx6UqOjOIwcBhIN4OVGGPPZvnWiW1zbxXKK1xYpIidUTvdTXKpk7dkMcrjEg58xJ4KkdyAGx+KYJuluiNzv7BYBgEBxu3vgYyCQMsPiKy3ekST2k0EKSxl04FxJvMgJUkMweQqrAFcenPFZfpL1OS30t57Z9mxo3yoHmjaRAw5HYhqovGy339VtDYylW9leSOIk9OZkcExsvbzI2M+hC9u9BMt/Cd5G85L6faC6VYSqRs+cBxhMmJdxDdtp7Cpd9q2mW89rHJJLLc2SbFSKOWRvPEqEusakZZRkZPrVVrXieK+j0maMFHTUoY5Ym96GTDqyMP+R9ayafLfDWNYFpHA2Tb7mmkZQn2JxhUUl88+oxj50F7ca3b28KtFaN176QlbZlEbyykeZpQc7AFG5mPYY9TiozeItTtrq1S9jtTDdP0VaAyZil2llDb+HBwRkAdj+sLUtQFtrFlLfPGitZPGsnuxC46is4BY+XKjjJ7YFT7u4GoXVu8H2ltZs0xkHuzXGxkjjibs4XczMw4ztGc5wGnt7PftIvtDPqEl5ILcCd/92hinI37A21AI0Y4Iy2RjPcSFu2OoXUittN7HKgb+5DDMkDSfLbFHK4+bD41e2HhcQ2ulrLJHBNblp5M4LF3hlD7cHzYeTJ7g7fyqx0qCziVdq5Fvbi2aWQYI3BG6ZiPm3PlWIwM5A57AKHRPDr3FvbuGaOOIriMEKrb50uZt3GWVRtiAyOUbNbj4egHmbGQPL1D/ANo2SzuPgpZiRg+pqu04SS7UkeUsyh3DYjHOQECLzGEXBIPJLJnPptMUQUAKAABgAegoPdKUoFKUoFKUoFKUoFKUoFYby2WRCrAEH0YZH6is1KDUjMrSSREPbyBQu4eYNty0bKQc8N2DA7h5ee1VV/4ymiEu9bhSpWZGEMjROR/aQLIisGjcco/pv5xtxW7X+mRyjzDkAgHsRn0zVHb6Q8AIid9yISFJLFhknYwdsOCc4O4FT2IDYoKjxddb4Y58206S49mia3czMzLkLGyyqVbuSQF2jOe2asdTvNQgsxMwjWQW7LInUULFJjySCSX3gp4bJ5zkZxzUaXM00EsV9G73UksjRLc2zmGJ2BWJUYqVCYx3YHlvjXu0tYLaCQSPCY3CpcKEWGWFiQA21SVO1jkYUH1BbgELbwvdCOUQe1JP1IlmBMkTOX7SHyYLKfKwYj4jOMAQbq46kaWt1etbTwzbnbqGE3MIZ8FGUrkMhGdp8rKQe3MSK9Sznl3XUiSOzSSRutsoldAoUMwiGBKgBDD55watPEXiMez9XoxSwyQiSBpBlepjdskB90leQR6hh3xkMvgi7V2vY45XuLaOULFK7tLuzGpkQSMSZAr55yfeI9KrHuECQx3Ek9tJFuWWO3jkQ3J7K8ZhXzA43AL23YOCKzyeMJATHEkcKq0Ebllz7MZDOj7wCBw8aqp4H2gbkGvmveIbuB+iZAdrQyGSJUDGGWRoCpEm5FYOUYN2K54GCaDPqmkXNzockEilrh7bG1iNxcDKBj238Lk5xnNF0C6e50e4KhfZ4ZEuAWGVLwoABjO77QY4qPpviWZJ4hdSMqg3EMiuqgq4MUsBfYNpYxbuU8p3ccisVzadU6gOlPJK75tZB1V2q0ERUrISFiVZN2eeMHg9qCT4i8AQS3tvdpN0HWWOSVQARcGNsx5GRh8+UNzwT3qXbz2dre3T7pTJcSQpIdjFI3KKkSbguBuDL3J94dqlzaVL1LaRmDNGih2Kx4JX3my3mHqcAfDtUOOzs+tcSNOjSTPvj2sT0xsjtgyrkruDffxkbsHigjr4yS6CKturiUIYt7I67n3MolUA7GEatJtyTtHoTXldal9oNtPKBFuIWSJGQybEizAu0tgh37qd2FI7gms+i6bpko2xoGVUj5J246LSxowwQQ3vncMZBGe+K+2OsSneEjWFIwEijUxsHkO4YZkLAAcHaoGOck0EeDw+7rc5RolkfAZiEMSRkCORGXMrEbA43MoBYnnmvUmDMQjsZCFLsuI+oxVlRGxl/IMnGQfMcnjFe5GaTYqPHNsXcgLO3UmyNxb0Krg4xxnjI5FX+k6OsQJ4Lsck4A5PLYwB3PJP/wDKDLpun9JTk7mJyzYAySSfTiptKUClKUClKUClKUClKUClKUClKUCsVzbK6lW/04I/I+lZaUGk654WkAlMbMpkCrvjeVCFXGA7IWbHpuGfKccYBEfVyrmATKqTIAIkFxE7TfARGUbjJkZBZeexIPNb7iq2+8PQSMGKAOBgMvBHOe64IweeCKCinlLIqsJFuNv2TSzojy5O7YBA6MxAyQpUD4kcmsWj6rHKj2t1Itw0hICzdBVbgYiASR2Y8ZycnjPpUy58PS9YybY2JIxOMrMu0YG7btEvHHLfHv2qrPUeQSzNJHIpZIpNjHMY+8UYgQOxyCcDKhck0FtY6kkrXYW2VJynuOBmZVBVd5HdckqO/B/QYbSadBII7BIkYcBUHL9MEFguNwD8fHBHba1YZ9xcSbo4pkZeWZVE3l27nC5JIHHv4I+FRLzT43nLrcRASEF49xYZYGKZOF3SIy9l3Ltfzc9gF1PPelclhAQH3ZMW3btcxvk5PlbYGzgdzVbcXcuxmlvoxE0crkpksqCaLcUMY821MoCPMpf73p4a2gfpdWdZxHC8IxFIzSqShXfg8kGJTlcZbBG3IB9Np8UgxIbmUsJVXJ2gK5i3KDIzOAOmHGScZb0KgBgvfZAoZpGmdxE++NUG/fm2UknI5bc7DGOGyD2qRL0usgkgXLjqmSTc4ZsONpwFMR2nBLLjzBQDgV7mtrdjJLFDGS4DsVZn/wB55KbVU9wHZjtXzF8kjk1ItNIuCyt2GcsGGwN6AFU94KvHOMnk+mAi/wBQlMQSRdssmTKu3yhBv7MqqQjEZ853AEdiaz2mmO6qkQZY+wY5UKrbi+wHLZYn0xgYGc5NXlrocasznzO/vE482O27449AeB8BViFxQYLWxSP3VAJABIAGccAcelSKUoFKUoFKUoFKUoFKUoFK4X9Zhvw8fvn+Kn1mG/Dx++f4qDulK4X9Zhvw8fvn+Kn1mG/Dx++f4qDulK4X9Zhvw8fvn+Kn1mG/Dx++f4qDulK4X9Zhvw8fvn+Kn1mG/Dx++f4qDulK4X9Zhvw8fvn+Kn1mG/Dx++f4qDuleXjB7gH864b9Zhvw8fvn+Kn1mG/Dx++f4qDtL6XEQBsAA/u5X/y4rAdBiyTukHftI/qckYzgjPOD29K479Zhvw8fvn+Kn1mG/Dx++f4qDsQ0CHnO9sgL5nY4A4GMny/mOfjX1fD1qMfZIcdtw3YJ7kbs43euO/rmuOfWYb8PH75/ip9Zhvw8fvn+Kg7jHCq9gB68ADk8mvdcL+sw34eP3z/FT6zDfh4/fP8AFQd0pXC/rMN+Hj98/wAVPrMN+Hj98/xUHdKVwv6zDfh4/fP8VPrMN+Hj98/xUHdKVwv6zDfh4/fP8VPrMN+Hj98/xUHdKVwv6zDfh4/fP8VPrMN+Hj98/wAVB3SlcL+sw34eP3z/ABU+sw34eP3z/FQd0pXC/rMN+Hj98/xUoOIUpSgVeeDvCc2o3SW8OATlmY9kQd2OP0GPUkCqOuj/AEEa9DbakRMwQTRGJWJwA+5WAJPbOCPzx8aC6P0QaP1ZLYati5jBLBlUKpHfOTjj1G7Iqk8CfRSl/PewyXIX2YqA8W2RZNxfzKc9vKD+tdG0L6OZodQvDc2drc208xlE8rKWjU722hCpOckZ7DjvWf6NUtxquti1EfRHRCdLGweVwQu3j3s9vXNB+cegS+xQSd20D4nOBXWV+hexto4f6nqK280vuoAuAeMjLe9jIBOAKrr36JtQ01hfzmBoreVJWCuxYqJV4AKgH/Ot2+k/wFPrMlpdWEkUkRj2El8AAsWD9jnuQR3GKDQdZ+iCS21K0tJJd0N02I5lXnjuCpOAwyPXGCPyrYX+hLTRdex/1Nxcld4jMXJGC2c5weATjOa2nxhq8P8AVdDs0cPJDLukxzt8gVQfgTgnH5fGtsnj1D+pIyW1qbUoA854mHlOQMHkZxxig/Nh8CyjVhpu4F+sIy6jjbwxfHyTzY+WK2D6SvolXTIIp4pmmRpDG+VA2HBx2J9QwPwIFdE8I+GrWHWNVvlctBAMb2YuFkZBJP5jknYOO5xuI9Kl2lpZalp2o2ltee1s7PPkqVMckjGRByBx1Af8zQcmk+jaMaEuqdZtx/7LaMf25h97Oewz2qh8B+GV1C+htWcxiTd5gASNqM3YkfCuzaJ4YnvfCsNrFtWViffJABW7dmBIBx2PpWt+B/o7u9L1rTvaTEesJtvTYt7kRznKjHvD/Wg16XwDp0OoXdpd35gSEJskMeTIWUMRgZxjNbG/0KacbN7xNRcwqjMHMQVTjI43EZyeBjue1W7/AEdpqXiHUJJz9hA0W5BnMjNEpVfkvBJPf0HfI9/Sf4U1y/bpQwxxWUPuRiVBu2jAdgO2B2X0HzoOdfRl9G/9UacvKYYoVGXAByzZwOSBjAJJ/KpF39G1tb6rJZXd2IIRH1EnYKN4O3AwTjOdw7/dromh6Pa2Ph5Iru59kN552k2ksC2GCgAf/DUD5ZNQPpw02K7sLTUbdxKqeRpFGN0bHAY/DEgxj4tQQ7n6DtMjgS4k1XbC+NshVArZ5GDu5ziqHSPootri21KeO7ZktHkWMqqkTLHEJA2c8Zzjitm8df8Aupp3/gf+R6fRD/7A1b/xv/pVoNT8F/RQlzZm+vbkWttztOASwB2lsk4UbvKO5J/TPrxh9E8cFl7dYXQurYe9wAVGdu4EcHDcEYBFbho1n/V/DUdpauguICoaNjjlHYjPwDKcg9s8ehr1e2H9H8Nz2126decuFjBzy5UYHx2qNxI4B/1DVtc+hRotMjvYJWlYxpK8RQDCMgZipBOduc4+APwqo8R/R1HbaTaX4mZmuCgMZUALvR34OcnG3H611/VPGn9NstFdxmGREjmGM+QwL5h/hPOPUZFVX062sMei2qwACIXCdPacjYYpyNp+GDx8qD890pSgUpSgUpSgUpSgVP0nRp7lmWFdxUbjkqoAyFHLEDJYgAdyTUCpulazPbOXgkaNiMEqe4yD/wAwCPgQDQXCaJqkivEOqVQLlDKMeaPqqFUt5j08thQSACTjFeh4L1SJ2RYnVgyI21196QkIMq2Dkg/lxnGRmGfGl/gj2iTlQp5GSFG0c4zkAkZ74JHY1lPj7Uic+1y5zn3uMghgcduCAfzoINkLq5cQxtJIz5wm4+bALYwTgnA7VeQ+DNZhJREljZjjYsqqWO5UztDgkAsuW7Dcue9a7Hq8yzidXKyht4dcAhviMcCpyeM78drmX7v3v7gQL/kETj12rnOKCR/sZqCzKnTKykMwzIg90gMd27A5I9ec1i0zTNQupXgi6ryKCWQvjG0hSDuIHcgYonjjUBjFzJkZweCeRg8kZ5x/1qsh1OVDIyuwMilXOeXViCwJ9ckDNBZx+H78deNVcCJVeVQ4wqyBSpIBwchgcc8Zz2NTT4G1SAOxjMIUhWLSomMu6DJLDjcjc9sc9iDUFfG1+BgXDgbQpxgblVSihsDzAKSBnOK83PjK+kRkkuHdWwCGwexZh3GRgs3b40Hr+nXy3IswzdYvs2LKCN5PbcrbQcnnng5zVi3gnV/IzI4OVVd0qggyYAAy2Rn1+HrWu/1WbrGfe3VLFy/ruJyW/OrP/brUe5uZCdwcE4JDA7gwJHBz8KDO/hnU03ttkGEaVmEgOUTbl8hvMMMpGM5ByMgGoum2t9cJM8buywrvkJkwFXnnzMM9jwK+/wC22oc/7zL5s557gjBU/wDDjjb27fCoWm63PAJBE5USABxgEMBkjIIPbNBczeDNUZX6iNtiClupKgCB13KfM2AMd/hg5xiseoeFNSgilMiMIoiRJtkVkRgyKVO1iNwZ18vfv8DiNdeNL+RXWS5ldXBDBjncDu4Oe48zY+GeMYFR7nxLdyLIrzOwkLFwT7xdldifzZFP6Cgmad4b1C6iBiSSSMHA8wwMFV7E8AFgM44zUmDwXqYXCL5W2cJNGQeqPs/dfncuCPkQe1Vdh4mu4FCwzyRqCSApx37/AOde7fxXeIMLO4Hk+HHSUJHjI42qABj0oLGPwRqsTBlhkQ7ggZXUeZjGANytxnqJ69jn0OPM/hDUpCGdDI5JHMqM3lkETZG8kYdgpz2zUVPG2oDtdTDgDhvgAAfzGBz3rEfFt7v3+0SbufNu55dZDz83RWPzFBPm8GaoyKTE7puCod6spLdMLtIYrg9RMEcEHPYHFXq1ldQhUn3qOdqlsjyO0RwMnGGVh+nwqUvjbUASRdSjPwbHwxgDgYwMY7Y4xUbUfEl1OFE0rSbTuG7BIPfOcZ7kn86CspU2/wBYmmAErlsEkZxwTjPYfKoVApSlApSlApSlApSlApSlApSlApSlApSlApSlApSlApSlApSlApSlApSlApSlApSlApSl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6396" name="Picture 12" descr="https://encrypted-tbn0.gstatic.com/images?q=tbn:ANd9GcSbOgjBQA7upF1mPUznTUKyDT89NJiWqc_PPcSKbrB9lXDIBK7X"/>
          <p:cNvPicPr>
            <a:picLocks noChangeAspect="1" noChangeArrowheads="1"/>
          </p:cNvPicPr>
          <p:nvPr/>
        </p:nvPicPr>
        <p:blipFill>
          <a:blip r:embed="rId2" cstate="print"/>
          <a:srcRect/>
          <a:stretch>
            <a:fillRect/>
          </a:stretch>
        </p:blipFill>
        <p:spPr bwMode="auto">
          <a:xfrm>
            <a:off x="857224" y="2000240"/>
            <a:ext cx="2514600" cy="2571768"/>
          </a:xfrm>
          <a:prstGeom prst="rect">
            <a:avLst/>
          </a:prstGeom>
          <a:noFill/>
        </p:spPr>
      </p:pic>
      <p:sp>
        <p:nvSpPr>
          <p:cNvPr id="10" name="9 Flecha derecha"/>
          <p:cNvSpPr/>
          <p:nvPr/>
        </p:nvSpPr>
        <p:spPr>
          <a:xfrm>
            <a:off x="3500430" y="2928934"/>
            <a:ext cx="1785950" cy="71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Rectángulo"/>
          <p:cNvSpPr/>
          <p:nvPr/>
        </p:nvSpPr>
        <p:spPr>
          <a:xfrm>
            <a:off x="5214942" y="1785926"/>
            <a:ext cx="3929058" cy="2677656"/>
          </a:xfrm>
          <a:prstGeom prst="rect">
            <a:avLst/>
          </a:prstGeom>
          <a:solidFill>
            <a:srgbClr val="FFFF00"/>
          </a:solidFill>
          <a:ln w="28575">
            <a:solidFill>
              <a:schemeClr val="tx1"/>
            </a:solidFill>
          </a:ln>
        </p:spPr>
        <p:txBody>
          <a:bodyPr wrap="square">
            <a:spAutoFit/>
          </a:bodyPr>
          <a:lstStyle/>
          <a:p>
            <a:pPr algn="ctr"/>
            <a:r>
              <a:rPr lang="es-MX" sz="2400" dirty="0" smtClean="0"/>
              <a:t>El mercado asegurador mexicano ha experimentado cambios significativos, adaptándose a las circunstancias de un entorno generado por la liberalización y la desregulación. </a:t>
            </a:r>
            <a:endParaRPr lang="es-MX" sz="2400" dirty="0"/>
          </a:p>
        </p:txBody>
      </p:sp>
      <p:sp>
        <p:nvSpPr>
          <p:cNvPr id="2" name="Rectángulo 1"/>
          <p:cNvSpPr/>
          <p:nvPr/>
        </p:nvSpPr>
        <p:spPr>
          <a:xfrm>
            <a:off x="2778080" y="4745520"/>
            <a:ext cx="5016600" cy="1938992"/>
          </a:xfrm>
          <a:prstGeom prst="rect">
            <a:avLst/>
          </a:prstGeom>
          <a:ln w="38100">
            <a:solidFill>
              <a:schemeClr val="tx1"/>
            </a:solidFill>
          </a:ln>
        </p:spPr>
        <p:txBody>
          <a:bodyPr wrap="square">
            <a:spAutoFit/>
          </a:bodyPr>
          <a:lstStyle/>
          <a:p>
            <a:pPr algn="ctr"/>
            <a:r>
              <a:rPr lang="es-MX" sz="2400" dirty="0"/>
              <a:t>En este sentido, se observa un marco de mayor apertura, dinamismo y competencia que se ha reflejado en el número de competidores que integran el mercado asegurador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Por lo tanto se han implementando estrategias:</a:t>
            </a:r>
            <a:endParaRPr lang="es-MX" dirty="0"/>
          </a:p>
        </p:txBody>
      </p:sp>
      <p:sp>
        <p:nvSpPr>
          <p:cNvPr id="17410" name="AutoShape 2" descr="data:image/jpeg;base64,/9j/4AAQSkZJRgABAQAAAQABAAD/2wCEAAkGBhQSEBQPEBQSFBQUEBAVEBQVFBQVFRQVFBQVFRQUFBcXHCYeFxokHRUUHy8gIycpLSwsFR4xNTAqNScrLCkBCQoKDgwOGg8PGikkHyQqLyksKSopKS0sKiosLCw0LSwsLCwsKSwpLCkpLCwsLCwsLCksKSwvKSwsKSksLCwsKf/AABEIAK4BIgMBIgACEQEDEQH/xAAcAAABBQEBAQAAAAAAAAAAAAADAAQFBgcCAQj/xABBEAACAQIEAwUFBgMGBgMAAAABAgMAEQQFEiEGMUETUWFxgQciMpGhFCNCUrHBYoLRFXKSorLhMzRDc8LwJCVU/8QAGwEAAgMBAQEAAAAAAAAAAAAAAwQAAQUCBgf/xAAxEQACAgECBAQFBAEFAAAAAAAAAQIDEQQSBSExURMyQWEicYGR8FKhweEjFDNCsdH/2gAMAwEAAhEDEQA/AKJSpV6K9ceYEBRFgJo2Hhuan8uyrVbahymohIwyV9cCTRUyxu6rl9kw8ZCTTQxsbWV5EU7+BNx61PYXh+Ep2glh0dX7WPT5ar2vS0tSkMR0zZncGTE9KksNw8T0qezrNYcJIqspEZbT9oZdcLkBSyqYmLbahvpIJ223NM88jXEonZtLpkhaSEobarIGkREQkyOrXGgi4se40Px28dgy02AacNH8p+VczcNm3L6ULAZHhMXFDCMdNhXCFCkyFUnfVu6lmUNvta9xYCwqLz3IsflkgVnk0XvHIjMYmt3qeR3FwR1611B7nt3YfZoqVW1ZxyO8ZkpHSoafC2qx4DjBZvcxKqhPKRdl/mU8vMULM8IOYsQdwe8dDR4ylF4kKzS6orJWvLU7ki3ofZ0cW3AVSnMOEJo2Hw96nsuwFcTng7jzI2DKb9KcHKfCpl8aiCygMe/kv+9dQYSWX3idK37rf4R158zQsySzLkieNFvbBbn7dPuVmfLiOlNzl57qvceRX5A+pJP1osXD66tLOoY/ChKg/LnQ/HQfw36mfrljd1OIslY9K0ibhEohcRsxFrKL73IHQHYczYHYGj4nLMPBpE72JDkFAxF0sSu3JrHke41w9Un0CeBjzcjORw83dQ3yBu6rJJxgFYhYVZL7a2Oo787qABt0sfM1LR8U4Bh7/axtbrHqW/mpuR6Cu5Sujz2sHCVM+SkZ6+St3UFspburR3zHA6QzTRWN/g7Qkd10KhgPSvUTAyC6YrD77WZwhv5PY1X+okusX9mE8GL6NfczJsubuoZwZrU8Twwg/HHvy99N/rUTmHDuhdRsF/MeXz5V1HUpnL07RnzQkVwVqy4zK7b9Oh6HyqInw1qYjNMBKGBhSorR0MiiHB5SpUqhBUqVKoQVKlSqEFXS1zXoqEJTAc6JmOYvhFYwjEM8zf8AE1AottlQBlYfQbdaZYea1TeAxwBBO58d/lflS9iGqbFF8ysH2bZi0bTjDOwGosAUL2AuTovqI8r8qrem2x+Vq+jOGM+3G/UVmPtd4V+zYtZ41IimjVi1gEMlyGCC+wA0bdNXdyHTqJOzZNfI0k1KOUVaHGsF1xOIm0hWjiDJqVbe+7XsSSfEmpnhDAS5hjIcI+IZBtpZ5GJVY7sFiBPxbmwHeT31VVp5E4CgjUHDcwdrW6dQQet+tNyh8LS69+wJvnzNy4v4cXCZW0cpeSFJmIaNIzMomfVqbtbgnXpuVKk78rmzng58NisAMDiMSuI7fWY1LyLJoj0CxV2JjcEarAkb3FxWcQcY42HCyYPGHE9nNhSMMZF95bmwIMgu8bLqQ7mwII3qByeKQyq0LBHUhlcuE0sD7tmP4r2AA3PzrNjpG4PdL1zlfncuVyUlhfQvcvs9bCYsMdM+HudJJAdeekunJrG17XB7ulN853vY29AR9amznU6qMPmJQTlQyW5st2FnsNOv3b7dD33qu5hJcmi1ucnmTz7mdqJRhyiQ8qUMR05Za8CU6jLdgXDLUrAuvY3VOo6t/QVGRinuGkock/Q6jYnyZYMJhEAIQAMeTEayP8VTmAwpNlZtTHfcAH0A6VC5WhPKnsWPOGxCyylHKo6uqn3jq3Cqv4QCBuTc3PPYUhOLk2l1NCFka0pPkv2QXPc0aEtDFGwa4Uy2PxEA6U257/7VC55k3YuIzpuFBaRmsZCw1fBclQPh5Xvz57OMZxRJJL2xWO/ulQQWVCoIVlVja4uenWojGYppHaRzdmJJPie4dKcopnHGcLv7sytTqq7G2m3z5eiS/v7+4TF5xIV7NSUjAsqKz2AuCd2Ja1wNr2FRbStfVc3uDe/OxuL99FY0B6bjCMVhIV8ScnlsbzNcknmSSfWmzinL03eug8BtJTaQU5koeLZSxKCy32B8qodgNoMG0jiKJSzubKqi5Y9wHWrFg+DcxSGWdBND2Sl2jYyI5QDVqVbaX5Ha99twNrwGFxrQypNGbPG6uhsDZlNwbHnWj8L+1+aWYQYtI2V/dUxqVcsbBVAJsSd9tr7DzU1MrYrMEmvU09PsfmfMhcDlzvhxK14i1ipR0dWFh72wsb35G5BFROYBlPw6x1K2DX/u8j6GrZmXD8cEpmwhKxS7yQ7hN9w8YO6Efl8xta1VvMDvQapbuaJc8dSHYg/0IsfkaA4pxLTdqbQo8A6VKlXRyKlSpVCCpUqVQgq9FKugKhR6po0cpoarRFWpg5ci08OYshh6Uz9tWaM7YOH8KQSScubO+k7+SD50LKJbEVYuJOG1zDB3XV28EcjYcLvrNgTER1vp2t186SniFqmzQ0lmeRjaUeM13mOXNBK0L6SVtupurKyhlZTYXUggg+NdYDBPM4ihR5HbZURSzHyAp/csZ9BmSZOwZ+pjWKYF/u5w7OqytreQOrxlyChsAt7m25sTVg9n/CS4t3xEyWw0e2ntGu0hF1F7XZRuTuOY8qrx4IxyxtM2EnCKW1EpYjSLklfit42tWn5Bl64PArHHJ2naaZXYH3CzoP8AhjotrefPwCN04qOK3zfYFJ45z9BtmSLGnZqWYDmXYuxIFr3PLlyFgKrWINzUpmMxJqMK0SqOEYGpv3SG3Z10I6cCOuljo4k5gFiqTy/AkkV7hcJc1cMhyW9ifWl7rVBDWmrlbLkMcRP9liVwFLs1kU33A+I7d23zpxl+SyZi32ma0UfZlE7MXLFDud77bsNzzG3Ko7iXilXcQwpEUic2d0STWQLGwYEaf1sDWXZ77UcbJKRFO6RrdVCmwIG2wGyjbYAUnZKVVak+Tfr1f2NWquN9rgviivTos/Pq/sbDiuEdtCK13TtIjcGSMhLtDMptsdrEbg/KonJkjgZMRi49cbxSGFBpbUwOk6geVt+fK9M/ZZ7W9ccsOOAaaOIGGQKFaZE2ETkC2oEixPPUeo3t44zwEsarPBbR8MfZq6gnY6CPPwrmq66cGtrcfbqd3aTT12JqSjJdE+n51/EVXPcZhZI4zAssbqAhRrMmkX3DXvq/X60bNoBLgYMZGulYiIpY9A0awQTJcb2a4vq8qi8+xUbzu0CBIrgRqBp2UAXt0Jtf1qsZrxgMPqgBkbVYyIrWXvGroT15U9KMYQjJvGO/Pr1Rn1udlk4JZyscuXToyTx+J7SR5NKrqYnSosq36KOgppM99ze/0pjlmepiLhQVYblTvt3gjnTmQ03XKM4pw6A5QnCTU1zAyGm0lHc1E4zOo0bTuSOdhyqrLI1rMngaprlN4ig0lWfKeB5VxcIxl8PC0nuYj3TEXVRIihiQPetYHv5cjVUScONSm4NWHg7jU4F3V41mglUJPGwudA1bJfb8Rup2PhzoV2+UM1/nyH6VFSxIv/GkLRTGTUFgYkzAJezkk69QPuqbi5se82uTVMzKPc1xxxxzhUiXA4F5pY9yxLXCI4uIA7An3b8hy5X51HZVm8U0WiIyXjABEli1u+45i+1IaayPlzzOtVXJLdgDNQGp3OtNytaSM1SAkV5RCK4IqztM8pUqVQsVKlSqEOwK7ArxRRVFQ4bPQtdqtJRRVFQBJhcO1jVqyLNNJG9VVBT3Cy2NCsgpIqFzg8ktxnwpFLgnmjIV8OGeBVXYRM2qSCw/CGLMn5dTDlyjvYVjo48wkDtZpMKyxDoxDqzAeNhf0NTeX5qR1rnE8PYOdxK8QV73JjZotR8Qm3qLGlHFqt1y6M16tbF831L1mXFkbTvg0JaVItbJbbSbAAsdrnUNvGqaE7ILAI3RBcR2JlQXYtp1Lutr7BgBYc6r8uR4jLxNicDIsikDWrpqkCA32PJrbX5E91X/AA0SPEs7mPSIe0L3GkLpu7A/l50FQjV5ehLpO7pzKs8Ae5Uht99JBt52ps2DIqxYLM8vdtKSwoSSyll7JX94rqVmAB96433508XLY5VZ4XSRQ1rowYA9xI9aYV+OqMm7Qy6op3Y13FFvU3i8pI6UxXDWNMqaa5GROEoPDJTJsFciovi7iFnc4WO6xxsVcdZHBsS3gDyHrVhygkbqLsAdIPIm2wPrWZZnjTG0kmIJVg7dpcG+sncW770GtRdjlL0NWvPhKMOrHavWZ5rgjFM8Z6NcHvB3B+Rqw4njUDaJCe4sbD5CorsjilaS/wB8ou9+Tr0I/KRy7thSuttrvxGt5aNXh9FmmblYsJkxwHh7CWUje6op8Pib/wAatReofIJoxCsUbKSijWB+Y7lvEHvqRL1o6SCjUkjK1rdl8pNFgxEP2jCfaFB7TD6Ip7LsYyG7KU26i2knyNZBxLHbFSeJDf4gDWl5PxL9jk7U6ChVklR2ssiNsynv+tUri/sJm7XDPr0khgFYaY2JMd2NrsL2IFx4mkNasRcPfK/lfQ1OH+dTx1WH/D+vT5jv2R5OuJzNYZFcxmKYyMh06AFuGJsdrgD+atR4q9l5Wz4DVICVVo2ILL/GGJF17xzH6Zx7PuI/7KkZsRcLiVCtYEtHoJKsQOl2II51r2T8YxzDXDKsi9SpvbzHMHzpSiVtflf0/oa1MqpeaPL9X9mPyGqNMpDMDzDG/nfete4syZUxqOFJhnlUlQbWLOO0jBHLncefhVQ9peRxR5g/2LS0b6Toj94RSEWaMkdTbV/NTOvlvjBo50OIOSyQWRk2fu93571asp4OxOKVJIljCSTmFHkkRAZApYqATc7A8gd9qj8sfCxYWTDYi8eKussUoLMluRw7qNlJHvBu+wJFWDh/N58vxSrE8U8Dupbs3WSFxY3dW/6circ3NiAN9qLRbtp2Ra3L0YWcVKe59GUji7IHweMkw0pBZdJDLfSwZQwK33tuR6UuE2P2kAcijhvK1/1Aq3+1TMcJjJkbCv2s6Bg7ILo0a3Nix+Jgb2tfYnwqp5az4RRiSBd7KqH8Sn3iT3chasyCas3+iechrJKVTj6tYSLZMlN2WmEXGETfGjIfCzD9j9KkYnDqHQgqeRFbtd0LPKzAnTZV51gCy0MinDJQmWjFJgSK8rsiubVAh5SpUqhYdRRVFcAUVRUASZ2ooqiuFFGQVQCTO1WioK5UUVRUF5MNE9qfwYqmCijRiuWkwLm0WbKsRcimftGhwsGXlQqRzzSRtEEGlm0m0hIHJdJIPQkjrXuUPY+tQHtcwMheDE6R2XZCIOL3Dgs2lxew2JIsN/evypTZm2KNzh89yZRlaprh7iabBydpA1vzI1zG42+Jb78hvzFQCNRkatFxUlhjTTTyjZ+COJzmJkhmRVlRQ4ZAwVlJsQQb6SNuu9/CpLHZNpPKsRhxbKLKzAXvsxG9rX2622vVly32iYyMIjSdqi2GmQBiV7tfxet+6kZaacZZh07ALq67I/Eufc0GD3DWZ+2yaMywBBaR1d5t9iBZIyR37OL+ArR8Pje2gjxAUp2i6gpN7C5A3sL8r+tY97VWJxwv/wDnit83v9b0lqc+Hn6AeHPGp8N+ibKbTnL8Z2b6uYKsrDvDC39D6U2pVmptPKPTNKSwwy4tgwdSVYAAEHuFq0CDEakVvzIp+YBrOauuUTXw8f8AcA+Vx+1anDJvdKPsZfE604xl7kHxXNee35UUeRNz+4oOGcLAARcyzrt/DHb9zag5098RIf4rfIAUM4i3ZfwAH1LFj+3ypOyf+Wcvd/n2HK6/8UI/L8+464hxWudgOSe6PTn9b0zwWPkhcSQuyMOTKbHy8R4UFmuSTzJJPrXlAnNyk5BoQUYKHpgsOfcb4jFBUZtCqFuqe7d9Nmckb777dAaYZbjlTs7ki0ru1jbYIAAfM3+dRtKrVkt27JXgwUdiWEExE5di7c2JJod6VKuG88wi5LCJPIGtIznksMh+lLNcTeKBO6IE+uw+g+tNMLOFWTvaPSPVlJ+gNClk1W8FUDyAtRvExXtX5z/oD4ebN7/OX9nFXPgNtaSxfkKsPJrg/UD51TKnuDMfPHiNOGj7VpFKmOxOoL7xtbkRY71emk42rBNRX4lbiXLE4S1R8sdWBpO1QSILLvqDMC6sLho2UfCwI61D4ld+7wrfhLJ5+dbi8EewrgijOKEwopEc15XtKoWOVoq0JaMtQXkFWirQloy1BeQVKMlCWjLVC8gqiioKGtFWoLyH+Clsas7YGPGYWTCS8pF90/kcbo48QbHyuOtVCJqseR4ixFK3wysoc0N7hNGT8S8JYnAOExKgBr9nIp1RyAc9J7+Wxsd6ilata9uM98Hg+V+3l89ox9N/0rH1aj6ayVlalLqennFdUO1erNwBlC4rHRxyqWjVXkkHQhBsG8CxUW63qN4O4abH4kYZHWP3Gd3YE6UWwJAHM3I2uK13JuGYMuV1hZ3d7a5H06rDkq6Rst9/l3CuL70s1rqLWYrjvkOM1cXsLADYAbAAcgB0rGfayv38Bt/0W37yHO3pcfOtVxeJuaz32p5fqgjnAP3blW8FktYn1UD1pS+t+AzD0GpT4hFv1yvujMqVKlWMe4FVnyCb7geDMP3/AHqsVYuFojJaJPieZVXpu+lR9ae0EsW/Rimsjur+pATSFmLHmSSfU1xRsbHpkddStZ3Gpb6WsxGpb72PMUGkXzY2hUqVWngTJIsQ8vbKWCKmkXIF2JBvbnyruuDskor1Aai+NFbsl0RVqVOs1wBgmkhP4HIHiPwn1FjTWuGsPDCxkpJSXRipWpVduESiYDESso27TUbXJAQaRv4n60SqvxJYz7gdRd4MN2M80vuUmlSpUIYFU/wNnwweOjxDDUg1LIP4HUqx5HlcH0qAouH60fTw32qLOZdD6L4hydVLOqr725YAAt3Enrt31Qcxhsac+zPil5Ymy6W7dmjSQOTchAQGjNzuAWFrct66zyHcitipOEtkjF1UMPJANQWpw60B6cE0DpUqVWdDhaKpoKmiKagCSHCGiqaApoqmoAkhwpoy03U0VTVC0kOFNGU03U0VWqC8kOENTuTncVX1NTOVyWtQ7fKXRymRPtsxK9ngo7+8DiGt/CRGt/mPoazjJsubEzx4aMqHlbSmq4Go8gSAbDxttV89sTqY8K2r3wZhp/gIUluXeAOdW7gXJo8Fgozoj7d1DyOCrkFlAsj72FgLgG1yaXjZ4VKS6vJ7BWRValIc8KcOJlmG0HS2IkAOIkHLrpjQnfSt/U3PdYeNx1zXmZZhc1FNLerpq/5S6s8txDWO14XQMZL00zTL1xEDwObCRbXHQ81PoQDRQ1ehqaaTWGYsZSjJTj1XMwvMMA8MjRSgqymxB+hHgedN6tvtMhtjFfo8Cf5Syn9BVSrzVsNk3HsfTtLc76Y2P1WRVefZ1D/8bMZURnxCYYLhgu5BmDozKPzAcj03qjVp3svwskMU0kilFkMZS4sTo13bvtvXWng5zwgWv1Cooc/Xlhd+aMyZbGx6bV5RsbMHldwLBpHYDuBYn96DQR1PkKr57MoLLPJ3mNB6Asf1FUOtK9n0BXCEsLa5WZb7XXSoB8tjTeiWbkZPGZ7dJJd2l+5Be0gD7THYWPYi57/eYD5WqpVdvaTALwydSHUnwFmH6mqTXGqWLpBuFyzpIfLH7iq68PH/AOrn8sR/oFUqr5keALZaY1I1SrKRfldjYfpXekTcnjszniUkq45/Uih0q9ZbGx6c68pQ0x1leAM88WHUqplljjVm+EF2Cgnw3qU4i4YlwE32ee2rSGVh8LKSRdb72uCN+6ozJ5NOJhbunhPydTW15pnBljIAiL2OgyoJFB63B6EXG3fT+iypOaWRW++NbSfqQvszyMQ4d8c/xTAxxDujVhqb+ZhbyXxo2bNcmnmKzgkAE3NgCeVzbc26VA5hj9wqgszX089It1c9B9TWjFNycmZltnivkNJBuR3c/UXppKKddiFJbmzW1N32Ftu4eFNZjTCF2knyA0q8ryuyB1NFU0FRRFFQFJB1NFVqbrRVqAJIcK1FVqbrRFqAJIdK1FVqaqaKpqgEojpWqQwk9qilNHjeqayga5PJ3xflJxcUWndoXLaSba1I95B3E6VFTv273ECr2ahQOzIF1FrBRpNhbwvUQmINemeg7Bieqk61DsOZp7mhh6AWr0NRkZklljgNXQem4avdVWD2lL9qCf8ALt/3R/oP9aodaL7SEvho26icAfzI1/0FZ1WBrVi5nvODPOkiu2V+56i3IHeQPntW34h9ELdyRN8lT/asXy5LzRjvljHzYVsOZgtFKoBJMUoA7yVawpjQL4Zv89TO478U6ov3/gxYVIf2ZbCfaT1nWNO6wVix+ekehqPqWfNg2BGGPxJPqXaw0FWvv1Nz176zoJc89v3PRWua27e/P5ETWu5GunCwL3Qx/VQf3rIjWw4UWjQDpHGPkorQ4cvikzD46/8AHBe7IH2gRasMrfllX5MCP6VnladxXHqwcvgqt8mBrMaHr44tz7DHBZZ0+OzYq0fhlv8A4kP90/6mrOK0Th7/AJSH+4f9Rrrh/wDuP5F8YWaY/P8AhlFzWHRPKvdI/wCpIprUtxTDpxT/AMWlh6qP6GomkrY7Zte5p0y3Vxl3SDYI/ep/3E/1CtGbEms8ywffR/8AcT9RV5atThy+GRlcS80QzYk0Mz0E3oZvWngz4hJJabO1esDXOk1MBDmlXWg0qsssoysV2MtFP7UhQdzBtDNctFEXLhToGuwarLBtDZcuFdrl4pyDXYaq3ME4obrgBXYwApwGroNU3MG4ICMCK7XBCjBq7BqtzBOCAjBiuhgxRg1daqrczhwQH7GK6GDFFDV1qqbmcOtAfsgpfZBR9VLVU3Mrw0Z/7VzphgQfikkY/wAqgf8AnWbVoftdf3sMP4Zv1Ss8rG1Tzaz2PDIqOmjj3/7ZP8C5Z2+OiHRCZX8k3H+bSPWtj+yCqN7JcAAk2IPMssQ8AAHb5kr8q0DVT2ki4157mHxaSsvx+lYMt9oXCAhP2uEfdu33q9Ec8mHcrfQ+dUivoTFQrIjRyKGRlKsp5EHpWL8X8OfY5+zB1I41xH8Wm9rN4g9etK6qna9y6GpwzWeJHwp9V091/RB1u+GwI0IP4Ev/AIRWEA1rnBfF0mMMgkjROzVCGQtY6iRaxv3Vejmoya7lcWplZCMl0Wc/XBL4/JxLE8R21oy37tQsDWHzwlGZG2Ksyt5g2P6Vv5asZ41wPZY6YdHftF8pPe/UkUXWrKUvoB4RLDlD6kHWv8PYEfY4D3wRn5i/71kUa3IB2uQL91zat0hhCIsa/Ciqq+SgAfpXGh8zYxxVpxjH3M39o8IWeIAbmEknvGs2Hpv86qNaH7TsEWjimA+BmVj3BgCt/UH51nlA1KatY5oWnRHBK8K4btMZCv8AEWPkqlv2rTDlwqjezyK+LLflhc+pKj9zWjE0/oeVbfuZ/EHm1LsiPOWjurg5YKkTXlqeyxFIjf7LFL+yxUlSqbmdEb/ZY7qVSNqVXuZD2lSpVyQVdA1zSqFNBA1dBqFevb1Ry0HD10GoAaug9Q4cRwGroPTcPXQeqOHEcB661U3D16HqjhwHIevddNg9dCSpg42DjXXuum/aUu0qsFbDPvaufvYO7sn+evf9qolaD7UcJdYZ78i0ZHn74I+R+lVXIeGnxaymNkUxhTZjbVqvtfpyO52rHvg3a0j1OjnGGmi2+S/9NO4Gy9YcFHpbV2n3rNyF2AFgPAADzBqf11lGQZ/i8H9z2RkjDH3Tc6e/Q63AHzFaZFiNSq3K6g222uL222rQ081KOF6GFrKJRscm08vqOtdZN7ScW7Y0xv8ADGidkLdGUMx8bm/yrUe0rJ+J8HPPjZmKNbtCqk2sEX3V37rC9D1nkSXcY4YlG1yljoRUuTSLh1xLLZHcqt+fSzeR3F/CtQ4GwyJgYmVQrSLqkPViGYAn0plxTlTT4fDQq8agPGHP4do7Bl7wN9vEVYcLCscaxJsqKqr5KLVKKNk2/YLq9T41SXrl/ZdBy8oAJJAAFyTsAO8npWUcd50mIxI7KxWNNGsAe8bkkg8yByHr31feI8o+1RdncizarAkX2tY9PnVVwWURYZmMkQkIG4lsbW3uNrfSpqtz+H07g9HKul73ly7FJRbkAcyQB51uYbax52386xvIWH2qIsAQJASOmxuPStfZq50K5SY1xJ5lGJWePM9jWBsMCGkk0gqPwKCGu3cdhYVm1XHF8Iqkl5NZuSd22bv3teq3m+IR5maJFRNgqrysotf1tf1pXUOUpZly9MDWidajshl+rZcfZ3l2mJ8QfxnQv91OZ9Sf8tW69Q/CkWjCRpaxGrV5k3ufmKl61qIqNaRl3y32OQqVKlajAhUqQpVCCpUqVQgqVKlaoQVKlalaoQVKlalUIK9e3rylaoVg61V7qrilUJgJrpa6HSqFbQvaUu1oVKoVtDdrS7Wg0qmCbEV/jbDGaNYwdxdlvy1Dbf0JFVDJ8HNFMLqwUgq+/ukc9+/exq8Z6N08m/UVF1n20qU9wxDUSrg68ZTJrK8rXSHkGoncA8gPEdal+1qLyaUmOx6NYeVr0+pyEUlyF9uQ3a1Ws5A7Zrdy38yKn6hs8QalNtypv425VVscxI1g5xuOWSFVtZlIHyFifKpfL5y0Sk89Nj6bftVYqYyXEEgoeSgafDeuK38XMpEtqqBz1wZB3hRc+fL/AN8am7VWsa95HP8AEfpt+1dW+XBbWBqkIHIAeQAq3ryt4VVKs+GfUiseqgn5VzSsZLTz1G+bkdkb+Gnz/wDb1XOwW+rSt++wv86mc9f4F8z+gqKri1bpFN46EnkUvvMneLjzG1TFQOUH70eIYfS/7VPWo1XlwXHoKlStStRToVKlSqEFSpXpVC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7412" name="AutoShape 4" descr="data:image/jpeg;base64,/9j/4AAQSkZJRgABAQAAAQABAAD/2wCEAAkGBhQSEBQPEBQSFBQUEBAVEBQVFBQVFRQVFBQVFRQUFBcXHCYeFxokHRUUHy8gIycpLSwsFR4xNTAqNScrLCkBCQoKDgwOGg8PGikkHyQqLyksKSopKS0sKiosLCw0LSwsLCwsKSwpLCkpLCwsLCwsLCksKSwvKSwsKSksLCwsKf/AABEIAK4BIgMBIgACEQEDEQH/xAAcAAABBQEBAQAAAAAAAAAAAAADAAQFBgcCAQj/xABBEAACAQIEAwUFBgMGBgMAAAABAgMAEQQFEiEGMUETUWFxgQciMpGhFCNCUrHBYoLRFXKSorLhMzRDc8LwJCVU/8QAGwEAAgMBAQEAAAAAAAAAAAAAAwQAAQUCBgf/xAAxEQACAgECBAQFBAEFAAAAAAAAAQIDEQQSBSExURMyQWEicYGR8FKhweEjFDNCsdH/2gAMAwEAAhEDEQA/AKJSpV6K9ceYEBRFgJo2Hhuan8uyrVbahymohIwyV9cCTRUyxu6rl9kw8ZCTTQxsbWV5EU7+BNx61PYXh+Ep2glh0dX7WPT5ar2vS0tSkMR0zZncGTE9KksNw8T0qezrNYcJIqspEZbT9oZdcLkBSyqYmLbahvpIJ223NM88jXEonZtLpkhaSEobarIGkREQkyOrXGgi4se40Px28dgy02AacNH8p+VczcNm3L6ULAZHhMXFDCMdNhXCFCkyFUnfVu6lmUNvta9xYCwqLz3IsflkgVnk0XvHIjMYmt3qeR3FwR1611B7nt3YfZoqVW1ZxyO8ZkpHSoafC2qx4DjBZvcxKqhPKRdl/mU8vMULM8IOYsQdwe8dDR4ylF4kKzS6orJWvLU7ki3ofZ0cW3AVSnMOEJo2Hw96nsuwFcTng7jzI2DKb9KcHKfCpl8aiCygMe/kv+9dQYSWX3idK37rf4R158zQsySzLkieNFvbBbn7dPuVmfLiOlNzl57qvceRX5A+pJP1osXD66tLOoY/ChKg/LnQ/HQfw36mfrljd1OIslY9K0ibhEohcRsxFrKL73IHQHYczYHYGj4nLMPBpE72JDkFAxF0sSu3JrHke41w9Un0CeBjzcjORw83dQ3yBu6rJJxgFYhYVZL7a2Oo787qABt0sfM1LR8U4Bh7/axtbrHqW/mpuR6Cu5Sujz2sHCVM+SkZ6+St3UFspburR3zHA6QzTRWN/g7Qkd10KhgPSvUTAyC6YrD77WZwhv5PY1X+okusX9mE8GL6NfczJsubuoZwZrU8Twwg/HHvy99N/rUTmHDuhdRsF/MeXz5V1HUpnL07RnzQkVwVqy4zK7b9Oh6HyqInw1qYjNMBKGBhSorR0MiiHB5SpUqhBUqVKoQVKlSqEFXS1zXoqEJTAc6JmOYvhFYwjEM8zf8AE1AottlQBlYfQbdaZYea1TeAxwBBO58d/lflS9iGqbFF8ysH2bZi0bTjDOwGosAUL2AuTovqI8r8qrem2x+Vq+jOGM+3G/UVmPtd4V+zYtZ41IimjVi1gEMlyGCC+wA0bdNXdyHTqJOzZNfI0k1KOUVaHGsF1xOIm0hWjiDJqVbe+7XsSSfEmpnhDAS5hjIcI+IZBtpZ5GJVY7sFiBPxbmwHeT31VVp5E4CgjUHDcwdrW6dQQet+tNyh8LS69+wJvnzNy4v4cXCZW0cpeSFJmIaNIzMomfVqbtbgnXpuVKk78rmzng58NisAMDiMSuI7fWY1LyLJoj0CxV2JjcEarAkb3FxWcQcY42HCyYPGHE9nNhSMMZF95bmwIMgu8bLqQ7mwII3qByeKQyq0LBHUhlcuE0sD7tmP4r2AA3PzrNjpG4PdL1zlfncuVyUlhfQvcvs9bCYsMdM+HudJJAdeekunJrG17XB7ulN853vY29AR9amznU6qMPmJQTlQyW5st2FnsNOv3b7dD33qu5hJcmi1ucnmTz7mdqJRhyiQ8qUMR05Za8CU6jLdgXDLUrAuvY3VOo6t/QVGRinuGkock/Q6jYnyZYMJhEAIQAMeTEayP8VTmAwpNlZtTHfcAH0A6VC5WhPKnsWPOGxCyylHKo6uqn3jq3Cqv4QCBuTc3PPYUhOLk2l1NCFka0pPkv2QXPc0aEtDFGwa4Uy2PxEA6U257/7VC55k3YuIzpuFBaRmsZCw1fBclQPh5Xvz57OMZxRJJL2xWO/ulQQWVCoIVlVja4uenWojGYppHaRzdmJJPie4dKcopnHGcLv7sytTqq7G2m3z5eiS/v7+4TF5xIV7NSUjAsqKz2AuCd2Ja1wNr2FRbStfVc3uDe/OxuL99FY0B6bjCMVhIV8ScnlsbzNcknmSSfWmzinL03eug8BtJTaQU5koeLZSxKCy32B8qodgNoMG0jiKJSzubKqi5Y9wHWrFg+DcxSGWdBND2Sl2jYyI5QDVqVbaX5Ha99twNrwGFxrQypNGbPG6uhsDZlNwbHnWj8L+1+aWYQYtI2V/dUxqVcsbBVAJsSd9tr7DzU1MrYrMEmvU09PsfmfMhcDlzvhxK14i1ipR0dWFh72wsb35G5BFROYBlPw6x1K2DX/u8j6GrZmXD8cEpmwhKxS7yQ7hN9w8YO6Efl8xta1VvMDvQapbuaJc8dSHYg/0IsfkaA4pxLTdqbQo8A6VKlXRyKlSpVCCpUqVQgq9FKugKhR6po0cpoarRFWpg5ci08OYshh6Uz9tWaM7YOH8KQSScubO+k7+SD50LKJbEVYuJOG1zDB3XV28EcjYcLvrNgTER1vp2t186SniFqmzQ0lmeRjaUeM13mOXNBK0L6SVtupurKyhlZTYXUggg+NdYDBPM4ihR5HbZURSzHyAp/csZ9BmSZOwZ+pjWKYF/u5w7OqytreQOrxlyChsAt7m25sTVg9n/CS4t3xEyWw0e2ntGu0hF1F7XZRuTuOY8qrx4IxyxtM2EnCKW1EpYjSLklfit42tWn5Bl64PArHHJ2naaZXYH3CzoP8AhjotrefPwCN04qOK3zfYFJ45z9BtmSLGnZqWYDmXYuxIFr3PLlyFgKrWINzUpmMxJqMK0SqOEYGpv3SG3Z10I6cCOuljo4k5gFiqTy/AkkV7hcJc1cMhyW9ifWl7rVBDWmrlbLkMcRP9liVwFLs1kU33A+I7d23zpxl+SyZi32ma0UfZlE7MXLFDud77bsNzzG3Ko7iXilXcQwpEUic2d0STWQLGwYEaf1sDWXZ77UcbJKRFO6RrdVCmwIG2wGyjbYAUnZKVVak+Tfr1f2NWquN9rgviivTos/Pq/sbDiuEdtCK13TtIjcGSMhLtDMptsdrEbg/KonJkjgZMRi49cbxSGFBpbUwOk6geVt+fK9M/ZZ7W9ccsOOAaaOIGGQKFaZE2ETkC2oEixPPUeo3t44zwEsarPBbR8MfZq6gnY6CPPwrmq66cGtrcfbqd3aTT12JqSjJdE+n51/EVXPcZhZI4zAssbqAhRrMmkX3DXvq/X60bNoBLgYMZGulYiIpY9A0awQTJcb2a4vq8qi8+xUbzu0CBIrgRqBp2UAXt0Jtf1qsZrxgMPqgBkbVYyIrWXvGroT15U9KMYQjJvGO/Pr1Rn1udlk4JZyscuXToyTx+J7SR5NKrqYnSosq36KOgppM99ze/0pjlmepiLhQVYblTvt3gjnTmQ03XKM4pw6A5QnCTU1zAyGm0lHc1E4zOo0bTuSOdhyqrLI1rMngaprlN4ig0lWfKeB5VxcIxl8PC0nuYj3TEXVRIihiQPetYHv5cjVUScONSm4NWHg7jU4F3V41mglUJPGwudA1bJfb8Rup2PhzoV2+UM1/nyH6VFSxIv/GkLRTGTUFgYkzAJezkk69QPuqbi5se82uTVMzKPc1xxxxzhUiXA4F5pY9yxLXCI4uIA7An3b8hy5X51HZVm8U0WiIyXjABEli1u+45i+1IaayPlzzOtVXJLdgDNQGp3OtNytaSM1SAkV5RCK4IqztM8pUqVQsVKlSqEOwK7ArxRRVFQ4bPQtdqtJRRVFQBJhcO1jVqyLNNJG9VVBT3Cy2NCsgpIqFzg8ktxnwpFLgnmjIV8OGeBVXYRM2qSCw/CGLMn5dTDlyjvYVjo48wkDtZpMKyxDoxDqzAeNhf0NTeX5qR1rnE8PYOdxK8QV73JjZotR8Qm3qLGlHFqt1y6M16tbF831L1mXFkbTvg0JaVItbJbbSbAAsdrnUNvGqaE7ILAI3RBcR2JlQXYtp1Lutr7BgBYc6r8uR4jLxNicDIsikDWrpqkCA32PJrbX5E91X/AA0SPEs7mPSIe0L3GkLpu7A/l50FQjV5ehLpO7pzKs8Ae5Uht99JBt52ps2DIqxYLM8vdtKSwoSSyll7JX94rqVmAB96433508XLY5VZ4XSRQ1rowYA9xI9aYV+OqMm7Qy6op3Y13FFvU3i8pI6UxXDWNMqaa5GROEoPDJTJsFciovi7iFnc4WO6xxsVcdZHBsS3gDyHrVhygkbqLsAdIPIm2wPrWZZnjTG0kmIJVg7dpcG+sncW770GtRdjlL0NWvPhKMOrHavWZ5rgjFM8Z6NcHvB3B+Rqw4njUDaJCe4sbD5CorsjilaS/wB8ou9+Tr0I/KRy7thSuttrvxGt5aNXh9FmmblYsJkxwHh7CWUje6op8Pib/wAatReofIJoxCsUbKSijWB+Y7lvEHvqRL1o6SCjUkjK1rdl8pNFgxEP2jCfaFB7TD6Ip7LsYyG7KU26i2knyNZBxLHbFSeJDf4gDWl5PxL9jk7U6ChVklR2ssiNsynv+tUri/sJm7XDPr0khgFYaY2JMd2NrsL2IFx4mkNasRcPfK/lfQ1OH+dTx1WH/D+vT5jv2R5OuJzNYZFcxmKYyMh06AFuGJsdrgD+atR4q9l5Wz4DVICVVo2ILL/GGJF17xzH6Zx7PuI/7KkZsRcLiVCtYEtHoJKsQOl2II51r2T8YxzDXDKsi9SpvbzHMHzpSiVtflf0/oa1MqpeaPL9X9mPyGqNMpDMDzDG/nfete4syZUxqOFJhnlUlQbWLOO0jBHLncefhVQ9peRxR5g/2LS0b6Toj94RSEWaMkdTbV/NTOvlvjBo50OIOSyQWRk2fu93571asp4OxOKVJIljCSTmFHkkRAZApYqATc7A8gd9qj8sfCxYWTDYi8eKussUoLMluRw7qNlJHvBu+wJFWDh/N58vxSrE8U8Dupbs3WSFxY3dW/6circ3NiAN9qLRbtp2Ra3L0YWcVKe59GUji7IHweMkw0pBZdJDLfSwZQwK33tuR6UuE2P2kAcijhvK1/1Aq3+1TMcJjJkbCv2s6Bg7ILo0a3Nix+Jgb2tfYnwqp5az4RRiSBd7KqH8Sn3iT3chasyCas3+iechrJKVTj6tYSLZMlN2WmEXGETfGjIfCzD9j9KkYnDqHQgqeRFbtd0LPKzAnTZV51gCy0MinDJQmWjFJgSK8rsiubVAh5SpUqhYdRRVFcAUVRUASZ2ooqiuFFGQVQCTO1WioK5UUVRUF5MNE9qfwYqmCijRiuWkwLm0WbKsRcimftGhwsGXlQqRzzSRtEEGlm0m0hIHJdJIPQkjrXuUPY+tQHtcwMheDE6R2XZCIOL3Dgs2lxew2JIsN/evypTZm2KNzh89yZRlaprh7iabBydpA1vzI1zG42+Jb78hvzFQCNRkatFxUlhjTTTyjZ+COJzmJkhmRVlRQ4ZAwVlJsQQb6SNuu9/CpLHZNpPKsRhxbKLKzAXvsxG9rX2622vVly32iYyMIjSdqi2GmQBiV7tfxet+6kZaacZZh07ALq67I/Eufc0GD3DWZ+2yaMywBBaR1d5t9iBZIyR37OL+ArR8Pje2gjxAUp2i6gpN7C5A3sL8r+tY97VWJxwv/wDnit83v9b0lqc+Hn6AeHPGp8N+ibKbTnL8Z2b6uYKsrDvDC39D6U2pVmptPKPTNKSwwy4tgwdSVYAAEHuFq0CDEakVvzIp+YBrOauuUTXw8f8AcA+Vx+1anDJvdKPsZfE604xl7kHxXNee35UUeRNz+4oOGcLAARcyzrt/DHb9zag5098RIf4rfIAUM4i3ZfwAH1LFj+3ypOyf+Wcvd/n2HK6/8UI/L8+464hxWudgOSe6PTn9b0zwWPkhcSQuyMOTKbHy8R4UFmuSTzJJPrXlAnNyk5BoQUYKHpgsOfcb4jFBUZtCqFuqe7d9Nmckb777dAaYZbjlTs7ki0ru1jbYIAAfM3+dRtKrVkt27JXgwUdiWEExE5di7c2JJod6VKuG88wi5LCJPIGtIznksMh+lLNcTeKBO6IE+uw+g+tNMLOFWTvaPSPVlJ+gNClk1W8FUDyAtRvExXtX5z/oD4ebN7/OX9nFXPgNtaSxfkKsPJrg/UD51TKnuDMfPHiNOGj7VpFKmOxOoL7xtbkRY71emk42rBNRX4lbiXLE4S1R8sdWBpO1QSILLvqDMC6sLho2UfCwI61D4ld+7wrfhLJ5+dbi8EewrgijOKEwopEc15XtKoWOVoq0JaMtQXkFWirQloy1BeQVKMlCWjLVC8gqiioKGtFWoLyH+Clsas7YGPGYWTCS8pF90/kcbo48QbHyuOtVCJqseR4ixFK3wysoc0N7hNGT8S8JYnAOExKgBr9nIp1RyAc9J7+Wxsd6ilata9uM98Hg+V+3l89ox9N/0rH1aj6ayVlalLqennFdUO1erNwBlC4rHRxyqWjVXkkHQhBsG8CxUW63qN4O4abH4kYZHWP3Gd3YE6UWwJAHM3I2uK13JuGYMuV1hZ3d7a5H06rDkq6Rst9/l3CuL70s1rqLWYrjvkOM1cXsLADYAbAAcgB0rGfayv38Bt/0W37yHO3pcfOtVxeJuaz32p5fqgjnAP3blW8FktYn1UD1pS+t+AzD0GpT4hFv1yvujMqVKlWMe4FVnyCb7geDMP3/AHqsVYuFojJaJPieZVXpu+lR9ae0EsW/Rimsjur+pATSFmLHmSSfU1xRsbHpkddStZ3Gpb6WsxGpb72PMUGkXzY2hUqVWngTJIsQ8vbKWCKmkXIF2JBvbnyruuDskor1Aai+NFbsl0RVqVOs1wBgmkhP4HIHiPwn1FjTWuGsPDCxkpJSXRipWpVduESiYDESso27TUbXJAQaRv4n60SqvxJYz7gdRd4MN2M80vuUmlSpUIYFU/wNnwweOjxDDUg1LIP4HUqx5HlcH0qAouH60fTw32qLOZdD6L4hydVLOqr725YAAt3Enrt31Qcxhsac+zPil5Ymy6W7dmjSQOTchAQGjNzuAWFrct66zyHcitipOEtkjF1UMPJANQWpw60B6cE0DpUqVWdDhaKpoKmiKagCSHCGiqaApoqmoAkhwpoy03U0VTVC0kOFNGU03U0VWqC8kOENTuTncVX1NTOVyWtQ7fKXRymRPtsxK9ngo7+8DiGt/CRGt/mPoazjJsubEzx4aMqHlbSmq4Go8gSAbDxttV89sTqY8K2r3wZhp/gIUluXeAOdW7gXJo8Fgozoj7d1DyOCrkFlAsj72FgLgG1yaXjZ4VKS6vJ7BWRValIc8KcOJlmG0HS2IkAOIkHLrpjQnfSt/U3PdYeNx1zXmZZhc1FNLerpq/5S6s8txDWO14XQMZL00zTL1xEDwObCRbXHQ81PoQDRQ1ehqaaTWGYsZSjJTj1XMwvMMA8MjRSgqymxB+hHgedN6tvtMhtjFfo8Cf5Syn9BVSrzVsNk3HsfTtLc76Y2P1WRVefZ1D/8bMZURnxCYYLhgu5BmDozKPzAcj03qjVp3svwskMU0kilFkMZS4sTo13bvtvXWng5zwgWv1Cooc/Xlhd+aMyZbGx6bV5RsbMHldwLBpHYDuBYn96DQR1PkKr57MoLLPJ3mNB6Asf1FUOtK9n0BXCEsLa5WZb7XXSoB8tjTeiWbkZPGZ7dJJd2l+5Be0gD7THYWPYi57/eYD5WqpVdvaTALwydSHUnwFmH6mqTXGqWLpBuFyzpIfLH7iq68PH/AOrn8sR/oFUqr5keALZaY1I1SrKRfldjYfpXekTcnjszniUkq45/Uih0q9ZbGx6c68pQ0x1leAM88WHUqplljjVm+EF2Cgnw3qU4i4YlwE32ee2rSGVh8LKSRdb72uCN+6ozJ5NOJhbunhPydTW15pnBljIAiL2OgyoJFB63B6EXG3fT+iypOaWRW++NbSfqQvszyMQ4d8c/xTAxxDujVhqb+ZhbyXxo2bNcmnmKzgkAE3NgCeVzbc26VA5hj9wqgszX089It1c9B9TWjFNycmZltnivkNJBuR3c/UXppKKddiFJbmzW1N32Ftu4eFNZjTCF2knyA0q8ryuyB1NFU0FRRFFQFJB1NFVqbrRVqAJIcK1FVqbrRFqAJIdK1FVqaqaKpqgEojpWqQwk9qilNHjeqayga5PJ3xflJxcUWndoXLaSba1I95B3E6VFTv273ECr2ahQOzIF1FrBRpNhbwvUQmINemeg7Bieqk61DsOZp7mhh6AWr0NRkZklljgNXQem4avdVWD2lL9qCf8ALt/3R/oP9aodaL7SEvho26icAfzI1/0FZ1WBrVi5nvODPOkiu2V+56i3IHeQPntW34h9ELdyRN8lT/asXy5LzRjvljHzYVsOZgtFKoBJMUoA7yVawpjQL4Zv89TO478U6ov3/gxYVIf2ZbCfaT1nWNO6wVix+ekehqPqWfNg2BGGPxJPqXaw0FWvv1Nz176zoJc89v3PRWua27e/P5ETWu5GunCwL3Qx/VQf3rIjWw4UWjQDpHGPkorQ4cvikzD46/8AHBe7IH2gRasMrfllX5MCP6VnladxXHqwcvgqt8mBrMaHr44tz7DHBZZ0+OzYq0fhlv8A4kP90/6mrOK0Th7/AJSH+4f9Rrrh/wDuP5F8YWaY/P8AhlFzWHRPKvdI/wCpIprUtxTDpxT/AMWlh6qP6GomkrY7Zte5p0y3Vxl3SDYI/ep/3E/1CtGbEms8ywffR/8AcT9RV5atThy+GRlcS80QzYk0Mz0E3oZvWngz4hJJabO1esDXOk1MBDmlXWg0qsssoysV2MtFP7UhQdzBtDNctFEXLhToGuwarLBtDZcuFdrl4pyDXYaq3ME4obrgBXYwApwGroNU3MG4ICMCK7XBCjBq7BqtzBOCAjBiuhgxRg1daqrczhwQH7GK6GDFFDV1qqbmcOtAfsgpfZBR9VLVU3Mrw0Z/7VzphgQfikkY/wAqgf8AnWbVoftdf3sMP4Zv1Ss8rG1Tzaz2PDIqOmjj3/7ZP8C5Z2+OiHRCZX8k3H+bSPWtj+yCqN7JcAAk2IPMssQ8AAHb5kr8q0DVT2ki4157mHxaSsvx+lYMt9oXCAhP2uEfdu33q9Ec8mHcrfQ+dUivoTFQrIjRyKGRlKsp5EHpWL8X8OfY5+zB1I41xH8Wm9rN4g9etK6qna9y6GpwzWeJHwp9V091/RB1u+GwI0IP4Ev/AIRWEA1rnBfF0mMMgkjROzVCGQtY6iRaxv3Vejmoya7lcWplZCMl0Wc/XBL4/JxLE8R21oy37tQsDWHzwlGZG2Ksyt5g2P6Vv5asZ41wPZY6YdHftF8pPe/UkUXWrKUvoB4RLDlD6kHWv8PYEfY4D3wRn5i/71kUa3IB2uQL91zat0hhCIsa/Ciqq+SgAfpXGh8zYxxVpxjH3M39o8IWeIAbmEknvGs2Hpv86qNaH7TsEWjimA+BmVj3BgCt/UH51nlA1KatY5oWnRHBK8K4btMZCv8AEWPkqlv2rTDlwqjezyK+LLflhc+pKj9zWjE0/oeVbfuZ/EHm1LsiPOWjurg5YKkTXlqeyxFIjf7LFL+yxUlSqbmdEb/ZY7qVSNqVXuZD2lSpVyQVdA1zSqFNBA1dBqFevb1Ry0HD10GoAaug9Q4cRwGroPTcPXQeqOHEcB661U3D16HqjhwHIevddNg9dCSpg42DjXXuum/aUu0qsFbDPvaufvYO7sn+evf9qolaD7UcJdYZ78i0ZHn74I+R+lVXIeGnxaymNkUxhTZjbVqvtfpyO52rHvg3a0j1OjnGGmi2+S/9NO4Gy9YcFHpbV2n3rNyF2AFgPAADzBqf11lGQZ/i8H9z2RkjDH3Tc6e/Q63AHzFaZFiNSq3K6g222uL222rQ081KOF6GFrKJRscm08vqOtdZN7ScW7Y0xv8ADGidkLdGUMx8bm/yrUe0rJ+J8HPPjZmKNbtCqk2sEX3V37rC9D1nkSXcY4YlG1yljoRUuTSLh1xLLZHcqt+fSzeR3F/CtQ4GwyJgYmVQrSLqkPViGYAn0plxTlTT4fDQq8agPGHP4do7Bl7wN9vEVYcLCscaxJsqKqr5KLVKKNk2/YLq9T41SXrl/ZdBy8oAJJAAFyTsAO8npWUcd50mIxI7KxWNNGsAe8bkkg8yByHr31feI8o+1RdncizarAkX2tY9PnVVwWURYZmMkQkIG4lsbW3uNrfSpqtz+H07g9HKul73ly7FJRbkAcyQB51uYbax52386xvIWH2qIsAQJASOmxuPStfZq50K5SY1xJ5lGJWePM9jWBsMCGkk0gqPwKCGu3cdhYVm1XHF8Iqkl5NZuSd22bv3teq3m+IR5maJFRNgqrysotf1tf1pXUOUpZly9MDWidajshl+rZcfZ3l2mJ8QfxnQv91OZ9Sf8tW69Q/CkWjCRpaxGrV5k3ufmKl61qIqNaRl3y32OQqVKlajAhUqQpVCCpUqVQgqVKlaoQVKlalaoQVKlalUIK9e3rylaoVg61V7qrilUJgJrpa6HSqFbQvaUu1oVKoVtDdrS7Wg0qmCbEV/jbDGaNYwdxdlvy1Dbf0JFVDJ8HNFMLqwUgq+/ukc9+/exq8Z6N08m/UVF1n20qU9wxDUSrg68ZTJrK8rXSHkGoncA8gPEdal+1qLyaUmOx6NYeVr0+pyEUlyF9uQ3a1Ws5A7Zrdy38yKn6hs8QalNtypv425VVscxI1g5xuOWSFVtZlIHyFifKpfL5y0Sk89Nj6bftVYqYyXEEgoeSgafDeuK38XMpEtqqBz1wZB3hRc+fL/AN8am7VWsa95HP8AEfpt+1dW+XBbWBqkIHIAeQAq3ryt4VVKs+GfUiseqgn5VzSsZLTz1G+bkdkb+Gnz/wDb1XOwW+rSt++wv86mc9f4F8z+gqKri1bpFN46EnkUvvMneLjzG1TFQOUH70eIYfS/7VPWo1XlwXHoKlStStRToVKlSqEFSpXpVC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7414" name="AutoShape 6" descr="data:image/jpeg;base64,/9j/4AAQSkZJRgABAQAAAQABAAD/2wCEAAkGBhQSEBQPEBQSFBQUEBAVEBQVFBQVFRQVFBQVFRQUFBcXHCYeFxokHRUUHy8gIycpLSwsFR4xNTAqNScrLCkBCQoKDgwOGg8PGikkHyQqLyksKSopKS0sKiosLCw0LSwsLCwsKSwpLCkpLCwsLCwsLCksKSwvKSwsKSksLCwsKf/AABEIAK4BIgMBIgACEQEDEQH/xAAcAAABBQEBAQAAAAAAAAAAAAADAAQFBgcCAQj/xABBEAACAQIEAwUFBgMGBgMAAAABAgMAEQQFEiEGMUETUWFxgQciMpGhFCNCUrHBYoLRFXKSorLhMzRDc8LwJCVU/8QAGwEAAgMBAQEAAAAAAAAAAAAAAwQAAQUCBgf/xAAxEQACAgECBAQFBAEFAAAAAAAAAQIDEQQSBSExURMyQWEicYGR8FKhweEjFDNCsdH/2gAMAwEAAhEDEQA/AKJSpV6K9ceYEBRFgJo2Hhuan8uyrVbahymohIwyV9cCTRUyxu6rl9kw8ZCTTQxsbWV5EU7+BNx61PYXh+Ep2glh0dX7WPT5ar2vS0tSkMR0zZncGTE9KksNw8T0qezrNYcJIqspEZbT9oZdcLkBSyqYmLbahvpIJ223NM88jXEonZtLpkhaSEobarIGkREQkyOrXGgi4se40Px28dgy02AacNH8p+VczcNm3L6ULAZHhMXFDCMdNhXCFCkyFUnfVu6lmUNvta9xYCwqLz3IsflkgVnk0XvHIjMYmt3qeR3FwR1611B7nt3YfZoqVW1ZxyO8ZkpHSoafC2qx4DjBZvcxKqhPKRdl/mU8vMULM8IOYsQdwe8dDR4ylF4kKzS6orJWvLU7ki3ofZ0cW3AVSnMOEJo2Hw96nsuwFcTng7jzI2DKb9KcHKfCpl8aiCygMe/kv+9dQYSWX3idK37rf4R158zQsySzLkieNFvbBbn7dPuVmfLiOlNzl57qvceRX5A+pJP1osXD66tLOoY/ChKg/LnQ/HQfw36mfrljd1OIslY9K0ibhEohcRsxFrKL73IHQHYczYHYGj4nLMPBpE72JDkFAxF0sSu3JrHke41w9Un0CeBjzcjORw83dQ3yBu6rJJxgFYhYVZL7a2Oo787qABt0sfM1LR8U4Bh7/axtbrHqW/mpuR6Cu5Sujz2sHCVM+SkZ6+St3UFspburR3zHA6QzTRWN/g7Qkd10KhgPSvUTAyC6YrD77WZwhv5PY1X+okusX9mE8GL6NfczJsubuoZwZrU8Twwg/HHvy99N/rUTmHDuhdRsF/MeXz5V1HUpnL07RnzQkVwVqy4zK7b9Oh6HyqInw1qYjNMBKGBhSorR0MiiHB5SpUqhBUqVKoQVKlSqEFXS1zXoqEJTAc6JmOYvhFYwjEM8zf8AE1AottlQBlYfQbdaZYea1TeAxwBBO58d/lflS9iGqbFF8ysH2bZi0bTjDOwGosAUL2AuTovqI8r8qrem2x+Vq+jOGM+3G/UVmPtd4V+zYtZ41IimjVi1gEMlyGCC+wA0bdNXdyHTqJOzZNfI0k1KOUVaHGsF1xOIm0hWjiDJqVbe+7XsSSfEmpnhDAS5hjIcI+IZBtpZ5GJVY7sFiBPxbmwHeT31VVp5E4CgjUHDcwdrW6dQQet+tNyh8LS69+wJvnzNy4v4cXCZW0cpeSFJmIaNIzMomfVqbtbgnXpuVKk78rmzng58NisAMDiMSuI7fWY1LyLJoj0CxV2JjcEarAkb3FxWcQcY42HCyYPGHE9nNhSMMZF95bmwIMgu8bLqQ7mwII3qByeKQyq0LBHUhlcuE0sD7tmP4r2AA3PzrNjpG4PdL1zlfncuVyUlhfQvcvs9bCYsMdM+HudJJAdeekunJrG17XB7ulN853vY29AR9amznU6qMPmJQTlQyW5st2FnsNOv3b7dD33qu5hJcmi1ucnmTz7mdqJRhyiQ8qUMR05Za8CU6jLdgXDLUrAuvY3VOo6t/QVGRinuGkock/Q6jYnyZYMJhEAIQAMeTEayP8VTmAwpNlZtTHfcAH0A6VC5WhPKnsWPOGxCyylHKo6uqn3jq3Cqv4QCBuTc3PPYUhOLk2l1NCFka0pPkv2QXPc0aEtDFGwa4Uy2PxEA6U257/7VC55k3YuIzpuFBaRmsZCw1fBclQPh5Xvz57OMZxRJJL2xWO/ulQQWVCoIVlVja4uenWojGYppHaRzdmJJPie4dKcopnHGcLv7sytTqq7G2m3z5eiS/v7+4TF5xIV7NSUjAsqKz2AuCd2Ja1wNr2FRbStfVc3uDe/OxuL99FY0B6bjCMVhIV8ScnlsbzNcknmSSfWmzinL03eug8BtJTaQU5koeLZSxKCy32B8qodgNoMG0jiKJSzubKqi5Y9wHWrFg+DcxSGWdBND2Sl2jYyI5QDVqVbaX5Ha99twNrwGFxrQypNGbPG6uhsDZlNwbHnWj8L+1+aWYQYtI2V/dUxqVcsbBVAJsSd9tr7DzU1MrYrMEmvU09PsfmfMhcDlzvhxK14i1ipR0dWFh72wsb35G5BFROYBlPw6x1K2DX/u8j6GrZmXD8cEpmwhKxS7yQ7hN9w8YO6Efl8xta1VvMDvQapbuaJc8dSHYg/0IsfkaA4pxLTdqbQo8A6VKlXRyKlSpVCCpUqVQgq9FKugKhR6po0cpoarRFWpg5ci08OYshh6Uz9tWaM7YOH8KQSScubO+k7+SD50LKJbEVYuJOG1zDB3XV28EcjYcLvrNgTER1vp2t186SniFqmzQ0lmeRjaUeM13mOXNBK0L6SVtupurKyhlZTYXUggg+NdYDBPM4ihR5HbZURSzHyAp/csZ9BmSZOwZ+pjWKYF/u5w7OqytreQOrxlyChsAt7m25sTVg9n/CS4t3xEyWw0e2ntGu0hF1F7XZRuTuOY8qrx4IxyxtM2EnCKW1EpYjSLklfit42tWn5Bl64PArHHJ2naaZXYH3CzoP8AhjotrefPwCN04qOK3zfYFJ45z9BtmSLGnZqWYDmXYuxIFr3PLlyFgKrWINzUpmMxJqMK0SqOEYGpv3SG3Z10I6cCOuljo4k5gFiqTy/AkkV7hcJc1cMhyW9ifWl7rVBDWmrlbLkMcRP9liVwFLs1kU33A+I7d23zpxl+SyZi32ma0UfZlE7MXLFDud77bsNzzG3Ko7iXilXcQwpEUic2d0STWQLGwYEaf1sDWXZ77UcbJKRFO6RrdVCmwIG2wGyjbYAUnZKVVak+Tfr1f2NWquN9rgviivTos/Pq/sbDiuEdtCK13TtIjcGSMhLtDMptsdrEbg/KonJkjgZMRi49cbxSGFBpbUwOk6geVt+fK9M/ZZ7W9ccsOOAaaOIGGQKFaZE2ETkC2oEixPPUeo3t44zwEsarPBbR8MfZq6gnY6CPPwrmq66cGtrcfbqd3aTT12JqSjJdE+n51/EVXPcZhZI4zAssbqAhRrMmkX3DXvq/X60bNoBLgYMZGulYiIpY9A0awQTJcb2a4vq8qi8+xUbzu0CBIrgRqBp2UAXt0Jtf1qsZrxgMPqgBkbVYyIrWXvGroT15U9KMYQjJvGO/Pr1Rn1udlk4JZyscuXToyTx+J7SR5NKrqYnSosq36KOgppM99ze/0pjlmepiLhQVYblTvt3gjnTmQ03XKM4pw6A5QnCTU1zAyGm0lHc1E4zOo0bTuSOdhyqrLI1rMngaprlN4ig0lWfKeB5VxcIxl8PC0nuYj3TEXVRIihiQPetYHv5cjVUScONSm4NWHg7jU4F3V41mglUJPGwudA1bJfb8Rup2PhzoV2+UM1/nyH6VFSxIv/GkLRTGTUFgYkzAJezkk69QPuqbi5se82uTVMzKPc1xxxxzhUiXA4F5pY9yxLXCI4uIA7An3b8hy5X51HZVm8U0WiIyXjABEli1u+45i+1IaayPlzzOtVXJLdgDNQGp3OtNytaSM1SAkV5RCK4IqztM8pUqVQsVKlSqEOwK7ArxRRVFQ4bPQtdqtJRRVFQBJhcO1jVqyLNNJG9VVBT3Cy2NCsgpIqFzg8ktxnwpFLgnmjIV8OGeBVXYRM2qSCw/CGLMn5dTDlyjvYVjo48wkDtZpMKyxDoxDqzAeNhf0NTeX5qR1rnE8PYOdxK8QV73JjZotR8Qm3qLGlHFqt1y6M16tbF831L1mXFkbTvg0JaVItbJbbSbAAsdrnUNvGqaE7ILAI3RBcR2JlQXYtp1Lutr7BgBYc6r8uR4jLxNicDIsikDWrpqkCA32PJrbX5E91X/AA0SPEs7mPSIe0L3GkLpu7A/l50FQjV5ehLpO7pzKs8Ae5Uht99JBt52ps2DIqxYLM8vdtKSwoSSyll7JX94rqVmAB96433508XLY5VZ4XSRQ1rowYA9xI9aYV+OqMm7Qy6op3Y13FFvU3i8pI6UxXDWNMqaa5GROEoPDJTJsFciovi7iFnc4WO6xxsVcdZHBsS3gDyHrVhygkbqLsAdIPIm2wPrWZZnjTG0kmIJVg7dpcG+sncW770GtRdjlL0NWvPhKMOrHavWZ5rgjFM8Z6NcHvB3B+Rqw4njUDaJCe4sbD5CorsjilaS/wB8ou9+Tr0I/KRy7thSuttrvxGt5aNXh9FmmblYsJkxwHh7CWUje6op8Pib/wAatReofIJoxCsUbKSijWB+Y7lvEHvqRL1o6SCjUkjK1rdl8pNFgxEP2jCfaFB7TD6Ip7LsYyG7KU26i2knyNZBxLHbFSeJDf4gDWl5PxL9jk7U6ChVklR2ssiNsynv+tUri/sJm7XDPr0khgFYaY2JMd2NrsL2IFx4mkNasRcPfK/lfQ1OH+dTx1WH/D+vT5jv2R5OuJzNYZFcxmKYyMh06AFuGJsdrgD+atR4q9l5Wz4DVICVVo2ILL/GGJF17xzH6Zx7PuI/7KkZsRcLiVCtYEtHoJKsQOl2II51r2T8YxzDXDKsi9SpvbzHMHzpSiVtflf0/oa1MqpeaPL9X9mPyGqNMpDMDzDG/nfete4syZUxqOFJhnlUlQbWLOO0jBHLncefhVQ9peRxR5g/2LS0b6Toj94RSEWaMkdTbV/NTOvlvjBo50OIOSyQWRk2fu93571asp4OxOKVJIljCSTmFHkkRAZApYqATc7A8gd9qj8sfCxYWTDYi8eKussUoLMluRw7qNlJHvBu+wJFWDh/N58vxSrE8U8Dupbs3WSFxY3dW/6circ3NiAN9qLRbtp2Ra3L0YWcVKe59GUji7IHweMkw0pBZdJDLfSwZQwK33tuR6UuE2P2kAcijhvK1/1Aq3+1TMcJjJkbCv2s6Bg7ILo0a3Nix+Jgb2tfYnwqp5az4RRiSBd7KqH8Sn3iT3chasyCas3+iechrJKVTj6tYSLZMlN2WmEXGETfGjIfCzD9j9KkYnDqHQgqeRFbtd0LPKzAnTZV51gCy0MinDJQmWjFJgSK8rsiubVAh5SpUqhYdRRVFcAUVRUASZ2ooqiuFFGQVQCTO1WioK5UUVRUF5MNE9qfwYqmCijRiuWkwLm0WbKsRcimftGhwsGXlQqRzzSRtEEGlm0m0hIHJdJIPQkjrXuUPY+tQHtcwMheDE6R2XZCIOL3Dgs2lxew2JIsN/evypTZm2KNzh89yZRlaprh7iabBydpA1vzI1zG42+Jb78hvzFQCNRkatFxUlhjTTTyjZ+COJzmJkhmRVlRQ4ZAwVlJsQQb6SNuu9/CpLHZNpPKsRhxbKLKzAXvsxG9rX2622vVly32iYyMIjSdqi2GmQBiV7tfxet+6kZaacZZh07ALq67I/Eufc0GD3DWZ+2yaMywBBaR1d5t9iBZIyR37OL+ArR8Pje2gjxAUp2i6gpN7C5A3sL8r+tY97VWJxwv/wDnit83v9b0lqc+Hn6AeHPGp8N+ibKbTnL8Z2b6uYKsrDvDC39D6U2pVmptPKPTNKSwwy4tgwdSVYAAEHuFq0CDEakVvzIp+YBrOauuUTXw8f8AcA+Vx+1anDJvdKPsZfE604xl7kHxXNee35UUeRNz+4oOGcLAARcyzrt/DHb9zag5098RIf4rfIAUM4i3ZfwAH1LFj+3ypOyf+Wcvd/n2HK6/8UI/L8+464hxWudgOSe6PTn9b0zwWPkhcSQuyMOTKbHy8R4UFmuSTzJJPrXlAnNyk5BoQUYKHpgsOfcb4jFBUZtCqFuqe7d9Nmckb777dAaYZbjlTs7ki0ru1jbYIAAfM3+dRtKrVkt27JXgwUdiWEExE5di7c2JJod6VKuG88wi5LCJPIGtIznksMh+lLNcTeKBO6IE+uw+g+tNMLOFWTvaPSPVlJ+gNClk1W8FUDyAtRvExXtX5z/oD4ebN7/OX9nFXPgNtaSxfkKsPJrg/UD51TKnuDMfPHiNOGj7VpFKmOxOoL7xtbkRY71emk42rBNRX4lbiXLE4S1R8sdWBpO1QSILLvqDMC6sLho2UfCwI61D4ld+7wrfhLJ5+dbi8EewrgijOKEwopEc15XtKoWOVoq0JaMtQXkFWirQloy1BeQVKMlCWjLVC8gqiioKGtFWoLyH+Clsas7YGPGYWTCS8pF90/kcbo48QbHyuOtVCJqseR4ixFK3wysoc0N7hNGT8S8JYnAOExKgBr9nIp1RyAc9J7+Wxsd6ilata9uM98Hg+V+3l89ox9N/0rH1aj6ayVlalLqennFdUO1erNwBlC4rHRxyqWjVXkkHQhBsG8CxUW63qN4O4abH4kYZHWP3Gd3YE6UWwJAHM3I2uK13JuGYMuV1hZ3d7a5H06rDkq6Rst9/l3CuL70s1rqLWYrjvkOM1cXsLADYAbAAcgB0rGfayv38Bt/0W37yHO3pcfOtVxeJuaz32p5fqgjnAP3blW8FktYn1UD1pS+t+AzD0GpT4hFv1yvujMqVKlWMe4FVnyCb7geDMP3/AHqsVYuFojJaJPieZVXpu+lR9ae0EsW/Rimsjur+pATSFmLHmSSfU1xRsbHpkddStZ3Gpb6WsxGpb72PMUGkXzY2hUqVWngTJIsQ8vbKWCKmkXIF2JBvbnyruuDskor1Aai+NFbsl0RVqVOs1wBgmkhP4HIHiPwn1FjTWuGsPDCxkpJSXRipWpVduESiYDESso27TUbXJAQaRv4n60SqvxJYz7gdRd4MN2M80vuUmlSpUIYFU/wNnwweOjxDDUg1LIP4HUqx5HlcH0qAouH60fTw32qLOZdD6L4hydVLOqr725YAAt3Enrt31Qcxhsac+zPil5Ymy6W7dmjSQOTchAQGjNzuAWFrct66zyHcitipOEtkjF1UMPJANQWpw60B6cE0DpUqVWdDhaKpoKmiKagCSHCGiqaApoqmoAkhwpoy03U0VTVC0kOFNGU03U0VWqC8kOENTuTncVX1NTOVyWtQ7fKXRymRPtsxK9ngo7+8DiGt/CRGt/mPoazjJsubEzx4aMqHlbSmq4Go8gSAbDxttV89sTqY8K2r3wZhp/gIUluXeAOdW7gXJo8Fgozoj7d1DyOCrkFlAsj72FgLgG1yaXjZ4VKS6vJ7BWRValIc8KcOJlmG0HS2IkAOIkHLrpjQnfSt/U3PdYeNx1zXmZZhc1FNLerpq/5S6s8txDWO14XQMZL00zTL1xEDwObCRbXHQ81PoQDRQ1ehqaaTWGYsZSjJTj1XMwvMMA8MjRSgqymxB+hHgedN6tvtMhtjFfo8Cf5Syn9BVSrzVsNk3HsfTtLc76Y2P1WRVefZ1D/8bMZURnxCYYLhgu5BmDozKPzAcj03qjVp3svwskMU0kilFkMZS4sTo13bvtvXWng5zwgWv1Cooc/Xlhd+aMyZbGx6bV5RsbMHldwLBpHYDuBYn96DQR1PkKr57MoLLPJ3mNB6Asf1FUOtK9n0BXCEsLa5WZb7XXSoB8tjTeiWbkZPGZ7dJJd2l+5Be0gD7THYWPYi57/eYD5WqpVdvaTALwydSHUnwFmH6mqTXGqWLpBuFyzpIfLH7iq68PH/AOrn8sR/oFUqr5keALZaY1I1SrKRfldjYfpXekTcnjszniUkq45/Uih0q9ZbGx6c68pQ0x1leAM88WHUqplljjVm+EF2Cgnw3qU4i4YlwE32ee2rSGVh8LKSRdb72uCN+6ozJ5NOJhbunhPydTW15pnBljIAiL2OgyoJFB63B6EXG3fT+iypOaWRW++NbSfqQvszyMQ4d8c/xTAxxDujVhqb+ZhbyXxo2bNcmnmKzgkAE3NgCeVzbc26VA5hj9wqgszX089It1c9B9TWjFNycmZltnivkNJBuR3c/UXppKKddiFJbmzW1N32Ftu4eFNZjTCF2knyA0q8ryuyB1NFU0FRRFFQFJB1NFVqbrRVqAJIcK1FVqbrRFqAJIdK1FVqaqaKpqgEojpWqQwk9qilNHjeqayga5PJ3xflJxcUWndoXLaSba1I95B3E6VFTv273ECr2ahQOzIF1FrBRpNhbwvUQmINemeg7Bieqk61DsOZp7mhh6AWr0NRkZklljgNXQem4avdVWD2lL9qCf8ALt/3R/oP9aodaL7SEvho26icAfzI1/0FZ1WBrVi5nvODPOkiu2V+56i3IHeQPntW34h9ELdyRN8lT/asXy5LzRjvljHzYVsOZgtFKoBJMUoA7yVawpjQL4Zv89TO478U6ov3/gxYVIf2ZbCfaT1nWNO6wVix+ekehqPqWfNg2BGGPxJPqXaw0FWvv1Nz176zoJc89v3PRWua27e/P5ETWu5GunCwL3Qx/VQf3rIjWw4UWjQDpHGPkorQ4cvikzD46/8AHBe7IH2gRasMrfllX5MCP6VnladxXHqwcvgqt8mBrMaHr44tz7DHBZZ0+OzYq0fhlv8A4kP90/6mrOK0Th7/AJSH+4f9Rrrh/wDuP5F8YWaY/P8AhlFzWHRPKvdI/wCpIprUtxTDpxT/AMWlh6qP6GomkrY7Zte5p0y3Vxl3SDYI/ep/3E/1CtGbEms8ywffR/8AcT9RV5atThy+GRlcS80QzYk0Mz0E3oZvWngz4hJJabO1esDXOk1MBDmlXWg0qsssoysV2MtFP7UhQdzBtDNctFEXLhToGuwarLBtDZcuFdrl4pyDXYaq3ME4obrgBXYwApwGroNU3MG4ICMCK7XBCjBq7BqtzBOCAjBiuhgxRg1daqrczhwQH7GK6GDFFDV1qqbmcOtAfsgpfZBR9VLVU3Mrw0Z/7VzphgQfikkY/wAqgf8AnWbVoftdf3sMP4Zv1Ss8rG1Tzaz2PDIqOmjj3/7ZP8C5Z2+OiHRCZX8k3H+bSPWtj+yCqN7JcAAk2IPMssQ8AAHb5kr8q0DVT2ki4157mHxaSsvx+lYMt9oXCAhP2uEfdu33q9Ec8mHcrfQ+dUivoTFQrIjRyKGRlKsp5EHpWL8X8OfY5+zB1I41xH8Wm9rN4g9etK6qna9y6GpwzWeJHwp9V091/RB1u+GwI0IP4Ev/AIRWEA1rnBfF0mMMgkjROzVCGQtY6iRaxv3Vejmoya7lcWplZCMl0Wc/XBL4/JxLE8R21oy37tQsDWHzwlGZG2Ksyt5g2P6Vv5asZ41wPZY6YdHftF8pPe/UkUXWrKUvoB4RLDlD6kHWv8PYEfY4D3wRn5i/71kUa3IB2uQL91zat0hhCIsa/Ciqq+SgAfpXGh8zYxxVpxjH3M39o8IWeIAbmEknvGs2Hpv86qNaH7TsEWjimA+BmVj3BgCt/UH51nlA1KatY5oWnRHBK8K4btMZCv8AEWPkqlv2rTDlwqjezyK+LLflhc+pKj9zWjE0/oeVbfuZ/EHm1LsiPOWjurg5YKkTXlqeyxFIjf7LFL+yxUlSqbmdEb/ZY7qVSNqVXuZD2lSpVyQVdA1zSqFNBA1dBqFevb1Ry0HD10GoAaug9Q4cRwGroPTcPXQeqOHEcB661U3D16HqjhwHIevddNg9dCSpg42DjXXuum/aUu0qsFbDPvaufvYO7sn+evf9qolaD7UcJdYZ78i0ZHn74I+R+lVXIeGnxaymNkUxhTZjbVqvtfpyO52rHvg3a0j1OjnGGmi2+S/9NO4Gy9YcFHpbV2n3rNyF2AFgPAADzBqf11lGQZ/i8H9z2RkjDH3Tc6e/Q63AHzFaZFiNSq3K6g222uL222rQ081KOF6GFrKJRscm08vqOtdZN7ScW7Y0xv8ADGidkLdGUMx8bm/yrUe0rJ+J8HPPjZmKNbtCqk2sEX3V37rC9D1nkSXcY4YlG1yljoRUuTSLh1xLLZHcqt+fSzeR3F/CtQ4GwyJgYmVQrSLqkPViGYAn0plxTlTT4fDQq8agPGHP4do7Bl7wN9vEVYcLCscaxJsqKqr5KLVKKNk2/YLq9T41SXrl/ZdBy8oAJJAAFyTsAO8npWUcd50mIxI7KxWNNGsAe8bkkg8yByHr31feI8o+1RdncizarAkX2tY9PnVVwWURYZmMkQkIG4lsbW3uNrfSpqtz+H07g9HKul73ly7FJRbkAcyQB51uYbax52386xvIWH2qIsAQJASOmxuPStfZq50K5SY1xJ5lGJWePM9jWBsMCGkk0gqPwKCGu3cdhYVm1XHF8Iqkl5NZuSd22bv3teq3m+IR5maJFRNgqrysotf1tf1pXUOUpZly9MDWidajshl+rZcfZ3l2mJ8QfxnQv91OZ9Sf8tW69Q/CkWjCRpaxGrV5k3ufmKl61qIqNaRl3y32OQqVKlajAhUqQpVCCpUqVQgqVKlaoQVKlalaoQVKlalUIK9e3rylaoVg61V7qrilUJgJrpa6HSqFbQvaUu1oVKoVtDdrS7Wg0qmCbEV/jbDGaNYwdxdlvy1Dbf0JFVDJ8HNFMLqwUgq+/ukc9+/exq8Z6N08m/UVF1n20qU9wxDUSrg68ZTJrK8rXSHkGoncA8gPEdal+1qLyaUmOx6NYeVr0+pyEUlyF9uQ3a1Ws5A7Zrdy38yKn6hs8QalNtypv425VVscxI1g5xuOWSFVtZlIHyFifKpfL5y0Sk89Nj6bftVYqYyXEEgoeSgafDeuK38XMpEtqqBz1wZB3hRc+fL/AN8am7VWsa95HP8AEfpt+1dW+XBbWBqkIHIAeQAq3ryt4VVKs+GfUiseqgn5VzSsZLTz1G+bkdkb+Gnz/wDb1XOwW+rSt++wv86mc9f4F8z+gqKri1bpFN46EnkUvvMneLjzG1TFQOUH70eIYfS/7VPWo1XlwXHoKlStStRToVKlSqEFSpXpVC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416" name="Picture 8" descr="https://encrypted-tbn2.gstatic.com/images?q=tbn:ANd9GcQQF8LP9afZ6FFfI4jHbSp0yH-MDdcpIS0AoFadGxfGVHeogJRI"/>
          <p:cNvPicPr>
            <a:picLocks noChangeAspect="1" noChangeArrowheads="1"/>
          </p:cNvPicPr>
          <p:nvPr/>
        </p:nvPicPr>
        <p:blipFill>
          <a:blip r:embed="rId2" cstate="print"/>
          <a:srcRect/>
          <a:stretch>
            <a:fillRect/>
          </a:stretch>
        </p:blipFill>
        <p:spPr bwMode="auto">
          <a:xfrm>
            <a:off x="307975" y="4880180"/>
            <a:ext cx="2619375" cy="1743076"/>
          </a:xfrm>
          <a:prstGeom prst="rect">
            <a:avLst/>
          </a:prstGeom>
          <a:noFill/>
        </p:spPr>
      </p:pic>
      <p:sp>
        <p:nvSpPr>
          <p:cNvPr id="17418" name="AutoShape 10" descr="data:image/jpeg;base64,/9j/4AAQSkZJRgABAQAAAQABAAD/2wCEAAkGBhQSERUUExQWFRUVGB8aGRgYGB4cIBkgHCIfHBogHyAfHCYfHx8kIB8cIC8gIycpLSwsHCAxNTAqNSYrLSkBCQoKDgwOGg8PGjAkHyUsLC8sLCksLywyLCwsLCksLCwwLy8sLCwsKiwsKSwsLCwsLCksLC8sLCwsLCwpLCwsLP/AABEIAM8A8wMBIgACEQEDEQH/xAAcAAACAgMBAQAAAAAAAAAAAAAABgUHAwQIAgH/xABHEAACAQIEBAQEAwUGAggHAAABAgMEEQAFEiEGEzFBByJRYRQycYEjQpEVUnKhsQgkM2KCklPBFiVDRGOistI0c5PR4fDx/8QAGgEAAgMBAQAAAAAAAAAAAAAAAAIBAwQFBv/EADIRAAICAQMDAQUHBAMAAAAAAAABAhEDEiExBEFREyJhcZGhMoGxwdHh8AUUI/EGFWL/2gAMAwEAAhEDEQA/ALxwYMGAAxVHFnjqsMjRUlO0xUkGWS6J5TZioA1MAdu33xl4+8YZaGZo4qQMqSGMySPa7BEk2Qb2s6kEnfFQQVE5kjWVd5CJoUKLZ0dmLMSWLL3t1N8Q3SKc05QjqiltzexbnCni9PJIgraZUglm5CVEV9Ik7KysSwB6av5dbb2c+OdDDGXj1Sss5haMEBgFveQdQyG2xHW4G2Ofs1zdix3sxfmAKWAia+40nbVsCWGI6jphKWDSKhCs+pyQDpBOkWBOpjsPfAhsTk4rXyXxS/2hIOfUAxTSRXHI0ItyAvm1Xa4u2997C2wwkZ34vVwWso3XSJJXUh2LyRAm0kQcWBGxW9tgTbtavYZHjbVGxB02JX0dbEfoSD98epKdtHOZxdmI+cF9QsSWW+oA3+YjcjElh0dJ450S1EUIWQIRaZyjL8O3QIylQTY3DEbDa197WNT1CyKHRlZWFwykEEeoI2OOPqh50hXUr08c6kSNd/7wVJkBcFt9yoBAA6H1OJ3gPjPMKcRwUtQqRu5ASRQVUizGxYW837qtck9LkYAOqMGNbLqnmRI5KEsoJKNqW9t9J7i998JHHHjNSZezRKDUTjqiEBVPo772PsAT62wAPNdVcuNn0PJpF9CAFm9gCRc/fC/mfiHTRU4mXXKzOIlgRfxTIfyGM2ZWAuSDbb6i9D8Q+OeY1DHluKZP3YgL/d2Bb9LYXKbietasiqtbSVCMqo7gG5I8oJPXY9/XAB2CDj7ijeEfFaSkSNqumml57sJqnnazrBIC8sgCPSNuWCL9QDi6cuzGOeJZYmDo4urD/wDbg+oO46HEJp8EtNcmzgxC8TcY0uXoHqpRHf5V3LNb91Rcn69B3xU+ef2kjqIpKUFR0eZjc/6V6f7j9sSQXlgxzFN4+ZoWuHhUX+URC303uf54asi/tJG6rV0ot3eFunvob/3YALzwYh+G+LaWvj5lLKsgHUdGX+JTuPuN+2JjAAYMGIDNeLlp5J43Q6oqc1EYJsJgoYuFNtmUgXG+zA4AJ/BjRynOI6iON1IvJEkoS4uFcXBt6dRf2ON7AAYMGDAAYMGDAAYMGDAAYMGFp+I1rFmgpdXMMRKvIrohViUDo2k6hcEgqLG3XpgAovxScThq+OODTLUNGXSWRpEaIaVDgtoBZQGsq7ADfuUjL6yflSxRhmQgSOAgYro/NqtqUC+5BA33xYnGeVy1UIKtTxtSIsAol1GU/iLHrCsosztptp3K2Go4h874SraOQGekTVUMFRI0/DOtSOXqRgwZbA6DcEgsSbXMMOReyrLlmK6gAShJeRiB89tQ9SACtjjHnWXxozEGx1uOUoPkVbaWudiGJ6D0xPR8E1MkkVByYkmALu4YNpUj/tbA2Pp67WxYWUcHx0If4nRVo6JEzBC7qxNgukX0xgWN+t/tjPPMoCYOmyyyantHdV+f3/QUuEPDcrJEtcPLUg6Y0ms6EKJFaRV6Ag9Cbg2viTqPDWOmp6mprWdyGLaY2sJBq21bbAsQSR0GHOm4OhoubPRwa6llsvMkJ622u17C2/0Fse6KjzBXT4iSnnikuJUEejli3VST5xfYgjGSefVLVF7HVhhqKUluVVnQjqKeaTVA4o1CDS0xVzKQAVZmUlksV3BUgXwtUdEqSmNqyOJVUSJIvNZdZCmy6Fvr/KTa11O/TF+Zjk9PAmg09KlE1zOW8tjtosAN7nvisfE3g4RU8dWkK092Mbwo2pRcnQ4PQagNx9MaMOeL9n5FOXDKtXzGLhXjtlyVKWLWs4JXWtrMJGdgsbA2R97G4GhQzdhhOyHgGSsmAXT+KWYObhQi7PKdr8vV5VG2o9ehxl4SE86ChsyPcQxko1o+edUrt2DcsaQNjYn3xY2ZcIyw0NR8NFLU6qiOJ4+YQ0lPB5WQEfKrPqJC28pIw7cnIqSiominh9SLTu8Co6hvhoZGsSxJtUTsRsSLMqW2UISOt8RsPDglp6OmVC0s9HLUIBa/MldDG5Y7KERVF77AWHXDtwvV09FTH49aeg50pkipjIDywY1jYjuNRDNbtq+uIXxNRKWGmng1zUzxpSycpvmiQ8xQrr8usjQSO3TfBKLZKlRGUCxVLoJAdNfGI6mMi2idVOiVb/vaWAcdSBje4E4qGWvJFVEJGshjmkvssqrqjkt6Sxix76lH72JDLOG0qsqeWOnkp+VIZ6ONrl4wioxQXN9DyCSwPZgdtsVr4u116hXiY8qrhjlYdmK6gp+oBxTGMoZUlw/y/n0HnJShYs8bcUvmFbLUNezGyKT8iD5F/Tc27knviQ4W8MauvjEkRiVWLBOZIFMhS2vSu5Nr7m1sbnhT4eftSpbmHTBDYyW6te+lVPYm257DF18Q+FrTzUjQVbUsdGoEUaRg6SOrA6hubAG4N7e5xufuMpQ2beF+Y00Uks1OUSLTqOpTfUQo06SdW5F7dMKmO0cjq9USpJNFNMgAlMRFtXrpudN+tsVt4lZTkjymGcmnqmkRy0UDs76trLZSrX6bXse18FhRQ2SZ7PSTLNTyNHIvdT1HoR0IPodsdY+HvEzZhl8NTIqq7hgwXpdGKEj0va9u1++OWeL+GXoKp4HDWBvGzLp1oflax9f6g4deB/FH9n5RNBGdVU0x5KlbhFZVux7HcGy+pG1r4kii5+OPEulyxbSEyTEXWFCNXsWJ2Vfc9ewOKUz/AMQK3PStIlLCLvqQgHUgF9RMjNpC2+ZrAWwq8ierqysgkqJ2OplQFmdvQn27noALDDtw5I1J+0UrKZoNdP8ADLIBdIXdC6ozC+nXqXf164TV4LFBdyAGbZhQuUFQw0FImdJDYKq3iGq3yaXJW4sNWGbKfEPMIJF5lTIS3RZwkkb+wZQrA/QjHnjCtSszRo6BRVmogjBCfLqS6ksegAXTvfbbfEbnPDlTl5FNWRiaNouZriuwRQbNckD5CRv2BB6YzT9XsaILH3La4N8WYquT4eoUQT6tIN7xyG17KxAIY9lbr2LYf8cnSDSxDnmLpBJ/4kfQMP8AOh7+mL08K+M3qo2pqjeenVfxL350ZuFf1uLAN7kHvtbiy6tmV5sWjdD7gwYMXmcMGDBgA+MtxbEMjpl1AObJqSmiC6iti2kBUFh1Y+VQB1J264msQ3F+VtUUkix6uatpIium4kjIeP5vLbUoBB7XwAR+W8Ka46eaa4qRItRKxFyz6WUof8iBtKj8ukd73i/GmeSLLhPGFLQTRyAkkFDuqsvYnUwBB2KlsPFLq0Lrtr0jVbpe29vvhZ8TqaCTLpUqA7Bv8NUNmaQAsgHbsSb7WBPbAAoeFUxmpHqn3kqZndz/AAnSoHoABsMNtPQxxs7Iiq0h1OQLFj6n1OK58M5WoaifLpnV/NqjdL6C2kNIgJAs4BUle1jizMcXPFxmzrYZaoJiVxHxQyVcCOJaekST8WcrZXe11S/UIe7W36Yz8R8WRTQyU9I61FRMpRVjNwurYu7DZVUb3v6YbJYgwKsAwPUEXB+xxjpaFIxaONEHoqhf6DCqcdtuB2nvuL3BlZzqQU1Qv41OOVMjC48uynfZgQAb4jPGaZVyw6vmMiCMjs1yf/SGw9GwuTYDuT6D1PpikfELOnzKsjp40kECKzqdNuZYEtKNVgYwFO/oDbri3DF5MmpcFWaShCi4/Czh0U+Wwlzrkm/vDsbE6pAD172Hc4cDZQegHU9vcnEHwJUrJltGy9DTx/yUA/zBxG+IeSV1bC9PSvFFE0ZLuxJZz2jAGyqe7EnY2tjqcKzncsYTklO0pnMMZlZQpkKgsV7C/pgyjJIqZDHCulC7PpvsC51HSOii+4A2GInhnigzBInpamGRVs+uIhFKjez30sCehW98MuJVMh2j5jlXxAyxhmZoFHyTssXoFnZXRR7KWtjqs45czzP46jiRZwRyhWRANfYrG6Lqv6HSTf0xDW9guDovhThaHL6ZaeAHSu5JNyzHqx9z/LGKk4lWorJqSNCwgX8dmBUAv8iqCPPcBiW6bDrfE7hezvhd3nFTSzmnqNARjpDpKoJKiRCRexJswIIucSyEZqfhSigljmjhihdAUUoBHcPtpIWwe56Br79N8bVfw9TzzQzSxK8sBJic3uhPpvv0vve2IIcF1Es9PNVVrSmB9fKWMJESAQDpuW1Am4Yk9Ogw3YF8CW/eUV/aXgGqifa5Eqkd7AoR9tzis+BcgqKuqWOmjDsDqJa+hPRmI6Aenc4Y/HbiBanNGRCCtOgiuO7XLP8AoTp/04k/ADN+VVNGUqG5pUXT/DTZvNIO5NrAnpvge63BbPYkfDycZbldZXsgNW1R8ODJsFN1Hm7qoZizfwgYYKfMlkp6+Gapp6xJ6N6hpolVdLoOWysF7C0ZQmxNjjf4v8PJWafkRiopqtxLNTmXkssq/njfSVs35lYdd/pF0PhJO0EkCLFQQyWLgMaiWUg3VZHIVRGDvoUbn64gexdrnkpvxEWRJmy2k1GEEOIrgVJToNVgl27XO4xJ8P8AiRRaiI2naM073gqGM0jTEhEWJmLEmRSwKghbW2G+Gqr8IjJNTzNmFYZIbhn1gEgjpHYWjF+24tt74kOEeDKCColeJ3qKmEiN3mbW0dwGAGwC3BvcDud+uCuxF9ypM54Tq8tp4viI1KmMBZ1BZYmbqkndewv0OI/I+KpaSqSoYKWpmUSGO+l4ZRZh9tmHoQMdNVdIkqNHIodHBVlIuCD1BxzDxVkAy6smgXeOORXF73aKUWAProvbFDxKEtUS+OVzWmR1CjggEbg7jHrCp4V1xlyikZjchCl/URs0YO/sow141GQMGDBgAMGDBgAMJ/iFxbl1LGq1wWVriRIdIdiRcBrHYDqLsQDuN+mJ3iPPko6aSeS5CDZR1djsqj3Y2GKLzBQakVM7OatiDMwiEscQm/DjRgw0qB8qnrf1xDdGnD008ybVJLzsPzeG9DmrPmAkcrVCOSNozoaIoulrG5XewuCtwynf0ic0r67L6lKOIrmRKF7H8OaNAQBrIOk3vsxFzY7YVso8Qp8mjZIYRLRs7rFzHGoSLs/ynUELb6WAvc2IxvcP8aVFEGnraRdM765ZkYc28huLj9wCwCC1tsVzUZLdFUo5ser0lbjzXBMZn4qCkKrV0c8DtuBdGuO5BDY8Ufi2Kl+VR0k00mksFLIlwO+5N/thQziSKrH7Qqn0tM/4ChOaFSO/lK9Dtdmvb+ePmY5ExMAjaVYYlRo5l0gBbkysz3DJZbFQBbf2xm9DE+x0YYepli1NrVS2W+78+F7xyylqnNHmp60miYoxipSrLz9hu8nV0B+ZEsbe2Gbifghf2WiNI7S0dM6LILAuGiaNlO3yG4Nv8o64WuDMw/asJSSdviKKX8Kpi8rEMpVW3FjcXDAixthw4P4oaVVoq5XSsCMG1pZZ1U6S8ZHlYEWJG1rna2NONRjslRx1mlKTjP7S/mxD+GmbLSVNRk8jG9O5anL9XjbzW+ovfbqCfTFlYWuIPD+lrGaSVSspCWmQ6ZEMerSVbsfN06Gw9MQWbS5tltPJKJ6ethhQsecjRyhVueqEq5t3Nr4s4LCwsGKorvFPMqcyCbLY/wAOATkrOLaCbat+u+1hvjNk/FFbmmhFqaelRwCTSq88gvvpZyvKibYjzG/t0xF2FUbnixxi0cTUVK6/EyRuznVblRIhdySOjMBpX639MUpxf4dzUFNTSNHITImuSQbomqxVDtdXXuTsb7dDi76zwop445DAjySziOKR5JCXKGRTO5ZjuxW/S3Sw64zeKHE7RQPR08Uk1RPCx0xoG0RghXY39iQAAd8HCtg2anhP4lJWQJT1EgWsjGkq+xlA6ML9WI6gb336HFjY5PqOHRJTzzwQSRxU9TZql5DdU1BUURncuLhmN/0xIZf4i5rTOyQ1ZqFVgiLIusygkhWRWGsg6eoO1xhY5ExbTOoMI/il4ix5bTMqsDVSAiJBuVv+dh2A7ept72qeTxPzeqeOKKoX8UoitDGFGtwDoZmW4Ki97en3xBZLRU7VCNmE/MZqpopgzE2TTpMzP8ws5WxO22JcldE2hRj/ABGZn1MSGYkbkmxNz7X6nHSng/lKQNmCINkqFi+0Uajr9ST98aGZeGcFLS08VKrSrI0qPJcFjz4XVGJAA0hxGB239ycbnh1mojqXR7BcxVauE/8AiBVWqiP+ZHHT0wxJZWFHxJ4qejpGWBJJKmZWWJY1LEWHmc26BAb/AFthuxr19dHDG0srBI0GpmPQAdTgYLkXcq41oY6GORq2OREjUF2cF2IAvdfm1n9218LmWZFXz1Uma07LTNMVVaedTaSFQAGk0m6yH5gB06dzj14g8SUeXGlrI6SCVp5ReZY1JEYszMrDq5B8pv649Z3430QitSyiSR1cKSrKI2CkprDAbM1l29fbCj8FkDFEeOgHx5ta/wABv/8AVNsYc68cqp6GnmhaGOfmusyKAdgAY/K1zZrncHqvXthQ/wCkrZlUSNVF+bUBU1RRFgkaAltKA3PQ7X6m5NgcRO2tghSe5fvhLlskGU08cq6D5mVT1CuzOur0Nm6dsOGNDI8ySeCOSPVoZQVLCxItscb+LCsMGDBgAMGDBgAq/wAcqOQx0c15PhoZrz8pgGGrSEcavLsdQudhrHrhIldU5RlUzzlGZgJlHkhu6l/MI3dVO2256Y2/FjjT42QwxyP8Kh0hUIHxEinzG/eNdrHpe532wkZZwTJVqORG8pLhLxKTHGWIHnkIN7d7fXFEpxbOh0+SeGL254vhV3rz9SX4k1PqdYXJeePSFp1tJGwBBMltZkZrDR9ce+J+MY6mneNIZAGYIXkAURsCPQncb/rhn4cyt6QCp0GqhDtBTyvKxfmgMiyrF8vLaRSi9XAIPTETkvBkyRUomjg5s6yMsVVqEUUcYBkkltY8xiwt+6Dfr0HeyLpda/a0PZ83+XuFaLidDFULUU+tmdmBRFWNXtZToFgovubdfTG7k2d/E08lMzTu0iKscapre4Hm02CrouNlPQX3xuJwc0WXxVsBXWszU9SGfXGfxCqyah0QeUE3ItY4ikpDBWNFvTTRkld94ZV6gHoUYWa3QjEOWm9ivH1OXbS09qplv+HXDM8AlqavSKio0gogVVRUFkGlRp1etsb3G78lKeqQ2kp6iOx9VlYRSKfYq36gY98C8TGtpruAs0bcuUDpqABDD2IN7fXFZcecZPJRx5e7aqkyMJjbcaHPLFgOreU7dgPXEqV7nl4xySz783uPfF/jXFCxjpAkrA2MrE8u42IQL5pSN+ll9zirMx4vzLMmaE1EziQW5ESbsPTRGNh/Gx98PPB3gmoj5+YMUXTcwghSFH/FcdBb8i2A7k4h6POctjmqoIaQtLI8op6iE2Aa5WnSMr0WwU6h3vcHDbs7lRW1EQPB3NpbMY3F1sTLUJfT2WwJI+h2wcRLntBEpdquGNBbyMpjUdt4vKPuMXkeOaaLUjvI5gss8iQyMkbDZtThdIseu+3e2K88QONYYKupE01WJl0/CrEbRqvLV9bKSEkV5CVa4bYdrYYX4oTsk8Ws1hGvnioQdRIoYD+KwEg/iBt9cPvhVVQVQepYFq+7c5mZidLsWXRckaLWAt004hfEnw3MVOuZ0icl9CvUwL8o1Aaio6AAk3Xpbfa2EHJZwJE0CXRUMiaImtccwGWK/XfYr6A++MnV43kxuN0ROKcbXKLp4x4GoJEmkmLwmQFmEcpUOyi9+WTod9vTfCvwtlJrpzVQV5MkESxhmp4/LE6m2lb2RhZlLb9/XGp45ihUhfP8YQtgrnSqja7qSRcgWFrHYX2xUdPUyBWVGcBrBlUkButrgdep/XGXpsE54bU2vil9DOo2dA5X4UZelleaSdQSRE8y6dZtdrJpOrYd8MnwtFRmGmWCNBUFo1AjBDWBYhz3v73viheDIdS8sRUs8hN1gmRkkkHpFMpAv6AsDe9gehZ8jziUVkLf3iaGmkY/Czf48JKkHQT/AI2gE2As1h8o64XN0eR7ud+7gl432LS4CY0s0+XsukKz1FOR8phkb5QPylGNivuMSuccEwzwNEGeNua08UinzQysdWpPQaiSV76j9lXi2sVoaXMqaQH4aVX1D80TkJMnTuDuD0I9RixqurSKNpJGCoilmY9AALkn6DG7o8zy4k5crZjxZX6+KDUD/DZtGyyqLrPCuqOVL6Q9gdSG/UW6+m2K98WfGB6l3paKQfDadMjgC8pPWxO4ToNrE79sYeNuI6uOeeVqhU+LgdDDLHdki1vykAVG0ExkONRBJLE9sVbHEWIsL3Nv1xrGs3arOqieOKGSVmjhB5aFvKg72HS+31xq09MXJA7AnoT0+g79L9N98W3X8Kx08+WPUNExhQCWOONtT6Lsr6VS7AXUEsB098Mo4Ny3MI3kgXQW1KzRkobnqHQ26Gx0sMZn1MVvWxoXTt7XuULTZTLIjukbMsdtRAvbVcDbra4tf1+uPsjyxSeYMrKLEEEbd1YbbHoQeuLyqqWDJII0hPLNQ2l6iQFwgUai2kWF+oVBYEnELwZk0eYpWtLDIjS3UVBXRrVm1bJugbYElbjB/cbOTWxLwb6U9xJ4Q48eCpV6iapaAKwMUUjID5TpAUMAF1W2FsdPcJwslFTq8hlcRJqkLatZsCTqPX645Y4n4AqKOoWE2lMgJQpfcC+24Hm9t8TPhBRz1NcsK1c9OiozExSaTt0ABNjcnpY98aIyUlaM8ouLpnUmDGKlhKIqlmcqoBZrXawtc2AFz1NgMGGFMuFPjjMZnHwFH/8AE1EbEyMbLBH8rOxG+o3KqBve57YbMUx4xcRulWVpmaOWKDQ7jbUKggBD2IA84PYnbphZOlY0Y26Mfh/4XpUzyT1YWemhtHTlbrHLpJDtpvcoCNIJNmtfcYtugq4F1xRaUFOQrKF0KlwGAGwXoe2MmT5csFPFCoAWJFQW6eUAY18yy9qhzDLHFJSNH5g19RcMCBbppsL3ve+FqlsS3qe4iN4cSUM4qYpKisVJP7vR6tKRsxOkuxYjQmpjfTf649cR5LLVy09PmojTn60imo5HUqbB2icSAhlcLe9uqDbfDHRcdxyZrJl6gfhx3136uLF0HbyqwJ3uDcW2xk8Q+IhQ0MlQFRpUsIQ6387bCwG/S52I2BwV4C/J6yTJaeljXLUp5GgERYu6ho21MdSs3dz1ta1rYR+O8gpql4s1kpZWgiLR1UTKYnKAlVlA6sE62uCVtuLYsSlzCWojpZqdojDIA8hYEkqVuAljYHV1v6Yka6mWSJ0cXR1KsPUEEH+WCr4CyoPDKopfj6taFZI6V4o3RZL3JGzkaiTbe25xBU2YM2eVlPBHHJVVEyiOpdQfhhH5nZVI3KgbG43UfTC9wfxWMvlgncM68maOyjfY3X9LC/th98Kcq05vKzjziijck/mefRI7C433JF/thYb7/wA8FPpOGdyXdL8EXFTxFUVWYuQoBY2u1hYk223640s6zaGip3ml8scY6KNySbKFHqSQAPfElhc404LXMY1jkmkjRbkBLW17aHb10b+Xob+2LWWLnck8wjiFNLzFtE0btIoFiQQS/TuRf3viMn4dosyo4S8QkiaJTEzAh1UqCpDfMDa3f64i6vLc3mhaleSkVXXQ1SvM1lTs1oiLB7d9VvTE3wTlUtNQw085UvCpjuvQqpIjPt5NNx64gZ7Lk85jKlJl7fFu88ccemV9F2ZT5SxC+xuSPQnHNZp2y5qargkWdOfKEFiATC2m/uHQqb9cdXzQh1KsAVYEEHuDsRjj/ixzFM1MJJWFJLNEgYgqqhzbQOxO5P29MRKKkqfBF7bkRmFe88ryysWeRizMe5OLZyPwuSoWnqVMaUk9MhldmCmOQWRwvuT5wf3lseu9WUOSyTRs8al9LomkC5JcORYd/kO2LjoOCxJRUUNSKmSiMTunIU8xJnKNpdbHYfiqCQRv2xEq2QRRY2ReHsFMbr+SYyxMDZlDAa0JHVC1209N/YYXjxI1VXHVQf3EyGn+KDWbmB+WrWBBFpAFBtdTuCOmJnKs4GXUlNTSJNLOVblwJaSXQCbajcKNK6QWJAvsL43clyWCVzUCOoiPNLtBKSqiUWu+i5UnuGUlSd+u+FpPYndENxL4byPG4pJwgk0tNDIoKTspBLFgLxu9vMVBB62viK4uzeqzWN8tp42pagRtJUpLv5V0hERl2dZGPzjsu43ti1MKPEiMmZ5fLH88izwt6MvL5q6vZXQf7jh1FR4F5OXcwdjGikHXGWEvkIYHUbcxifMeoF7EdMYcoRmnhVbkmRQoBtuSOnoem+M3EFTM1TUGoBWZ5WMq2tZrksLexw35D4VzuKOfyyRTspcKSGjW4NyT6juME5qK3Y0IuT2LO4o8PkrJeaJ5YWZBHJoPzoDcLv03+3qMakeQ1VOwpqFDFGzXlrJSsrt5drKbXI2UelsO4W3TEBxLmbRT0Kq+nmTlWFwNS6GuP1t97Y5Eckn7PJ1HCK9owUuS1ySqDVR1FPcFlmh85H5rFdtuouO+GbCr4kVYWikQSBZm0tGgJ1OVZWsqjzG9rXGGHKMwWeGOZbWkUNsb2JG4v6g7fbCNNxTGtXRWXixkda9XDUQLJLHGoZUUEiNkIJ2Bv5ut9ulsVTk9WY6mOYgkRyK7AFhsGFxdd1v0v746t745sy+Wk/bF5yVpPiWJ0j8oYlbj929r+18dDpMjktL7GHqcai9Xk6MfgyRjdKl4VPSOPUVX6EsDv16dScGGwHBjaZD7jmnxQqmkq67Tck1Kxj/QigD9RjpbFB8QZC1XnVTRx3VpKhZC3/DQJGzv/wAh6lhirKm0q8ouxNJu/DLn4WzlaujgnQ3EkYP36MPsQRiUdbgj19Db+Y3whUWVSZIzciOWoy9/MyL+JJTv3ZR1eNupA3BuemGvJeJaarXVTzJKB1CnzL7MvzKfYgYdeGVGjJwJTCGOKJWgMLF4pI286O2zNqa+rVezB7hu/QYKLg8CVJqieaqkj3j5ukKhIsWCIqrqtcajci+1sMOPha3XBpQWzzFEFAVQFA6ACwH2GFXxQ4nWiy6ZtVpZVMUQB3LOLXH8Iu32xk4m8SKOiurSCWf8sEXncnsCBcL/AKrffFel562f4utADAFYYBusKnr9XO1z/wDzGnB08s8tMePJRmzRxK5FSy07SQUyr10Snb0G5/kDjoMzrTZlQVCnVTVdKKUS9tY/EhJ2/OLgf/jFdScNtT1TTwR6o0hYpHf87HcD0B6297YtHhHh+nqskp4HJlieO991KtqLHT3Uo91HppwZeleCCUubfyGh1CzStcUh2wYR4c8rMu/DrY5KqnHyVcKF3Cj/AI8Y81wOrrcHEpSeJGWyC61sA9ncRn7h7EYz2W0MmDC9N4hZcvWupftMjf0JxpDxMppDppEnrH6WgibTf/M7hUUe5NsFhRNcTZ8lHSyTvvoHlUdXY7Io9SzWGOR80il+Mf4kATNM3NBtsxa73t7k9MdPUXDs9VUJVV4VREdVPSq2pYm/fkbo8vpbyr2ud8c8eKVIYc5rB/4usf6wHH9cBPBtcGSGldSRqDrHUrbs1NLqcf6Y1lvjqmO1trWO+3vjleimWNlnJLx086F09YKkHX9j5lP8Y9cdJ8J0bRUkUZkWZUUCOQfnj/7In302uRsbX74SPNktUS2nEHVZrL+0YaeMfhiF5Jjp6XIWEX7EkObegxO4MO0KgxVfH/FXKzmi0eZaNXeYbn/FXdRYH8QRK0gXa4Bw+8T8RpRwGRgXdiEiiX5pZG2VFHqT+gue2KsqeC6r4toGJaaupmnlmuxjjqI31RW2sqoLRX3JDnaxtg7gK3ix4by0z1FcrIaaWZSg1FnPMGokkjYar9+hGLE8NMyE+WU5HVF5bexTb+mk/fGTi3w/rqnKKahWeJpI2USsbqHVbhN7E+Xy3He3bpil+HOKajJquWJrOiSFJYw1wSp0kqex269+/tR1GL1I0uS7Bk0S34OjMQOa8IR1VRzKnTLEseiOIr8hJBd7g9TYDboBj5k3HtFUqpSojBP5HYI49rH/AJXxPCVT3B++OTvB+DpWpEZlXDFNTHVDCiMRbV1b6XNzjbo8tiiLcuNU1nU2kAXPqbd8ZnqFAuWUD1JGIc8S81jHRRtVydym0Sfxyny/Zbt7YlRnPgHKMeT5xrxAtHRyzMfNpKxj1Ztl/Tr9sJvglwNSTK8tXEJajZ0jksy8pwNEmnobsHG97W6A41qnw6zTNZKl628JgBWBLAJI1+i3PykD5yN7j0OLj4Pyl6eljSVIVlChW5S6RZdkB9SFsCel722x1enw+lHfk5ufL6j24JoC2DH3BjQUBiEy/hdIq6prL6pKhY06fIqCxF++o2J+g9MTePMkgUFmIAAuSTYADqSfTABoZxxFT0oXnyrGXvpB3ZrddKi7G3sMVLmQosxq1q554KQRTSIyGT4eYxgHRIdg7OzWIBtZdtzfGRc2SrraydZBIBLyo3BuBGqrYL7FixNut8eCoiraeqeA1KRKy6F06lY20uAxAa3Trt1GK9W9M6y/prfT+rF2/CPdFwrViecTPnBjLnkinqFZdH5GMjzAkkb2Ki2JCm4Lhp0d82mnmSZwsEVTUsbEKWs5VxFqYg2ubDYXJONKfNaswwRU5lRaeXnBqqUPLMQSwjfRcBPMR1J2HpjxndfNWQCB4HVHqRPKZpxLpAN+XEAoIQnYXtYE+uIuPJQuh6h17PJB1Yioq7TSUzct4FknhjdZjTyEkFdQJ7AXXUetxieyzM46hNcbXANiCCCp7gg9DjJS0UcaaY0VFB+VRb+mFziCklpeZV0xY6m1SxG2kgi2pbC4KnfHR6P+ovE9E/s/gL/Uf+Pv0vUxu5rnwNLDY72v39PfDL4V5koyinMhVFQvGGJChgrsobfoTbp63wt8G8DzVdBBOcwmVpk1EcuNgNyNiVv/ADx5m8L56dqZDqzKki5pFO3LjCySbhmLGxW5JvuVPQWY4t63qYZ0tPY43S9PLE3fcnuN/FqCjJhh0z1OkmwYaI/QuR376RvbrbbFB55WVVfLzKqZGk3CXCi462GkdPri3qLwnqBTU0MkVEwppjKRqcmcEn8Nm5I0gKepD6iF2AGJGo8FaeqmlnqV5LyEaI6Z7LGFAF7lBdmO5soA9+p5TUnwzs4cnTwX+SGp/Giks7qPiJudPHFS3CoEhTSCV/MLevc4d+EvFyspKhY65zNSsdOpgNcY7MCouwHcEE26b9X1/AnLm+f4hj6mY/8A2xvQ+FkFO6yUTtBIFKMz/jhla1/LISA2wsR7ggg4hRmt2y3Lm6WWNwjBquHe/v1dvhVE3DxtQO2laymLFdVhMnS179fTf6YqTxJyWDMXlzGjmSaOJFiqFS+oDfz2KjZRpN+4U9gcNA8JZPhVpA9KIkl5wkMBaSVg2oCQawoFvKdJNwAABiel8OoalzJWhXcxiILAZIUCAk2OmTU97/mNgAAANyX5OeqRztSSckBpBrEd4Z0v88TdCD6jYqexVfTHQHhfn1N8BHEtVHIYyw3dQ2nUSp0GzILH5SNug2AxjfwPyoujCnYBb3TmyFXuNtV2J26jSR73wxQ8E0KwrCKSAxpfSrRq1r7ndgTcnvfCqDW9jSkn2PeY8YUVOuqaqgQe8i3NvQA3P0Awi574709+Xl8bVUzEKt/IpLGwABs7m56AffD/AEHDNLBfk00EdxY6IlW/1sN8eKnhOkkTQ1NDYCwsiqV9NLKAykWBBUgiww+4mxW+QZzUrVn4qhmqc1VSwUyRrFFA214jfQu/lI3Ynq3bDDlvizG6rNNTS09K7mNaiRk08wXuCFYsFuCuvcXHbtLL4eU3MMpeoMrDS8pqJNTp+4SGA0dNgAbi9+uM9BwHSQ8sJGdETFo42d2jRmuCyozEX3P0uSLXwbgR7eLmVD/vkf8Atf8A9uF/MeBKDMGXMKF6YaWkMuuIvFLf5+YupSpFydQt1v6HFmmEeg/TFVftySCmqIaYqs1XmlRDEbX0rq/EcDodIBt7kYkhiSvh9DmdbJNS6YaJdKakFhI6qA/KU7qhO92v/PaL/wCjIoqumhmpHqGKvrSOa/O3OlgosUCr2PUqd8WIfDlIEDUEslPMg2OolJCP31Oxv3PXEZHwlJIHqK6YU1VJMpUo+ypGLBF36Hc2+mKHOypZadoUOHMio8wrm1K1JGwtDCLnWV2azsCNjuV3xalBx2+X1MNHXSwvFILRzeWNo7dBMosgU9A4t9PRWyjhs1lFLym0BKtpaOYrawuCTbrYnUPe3thihyanoKeWaovOxGqeV11s/wBuyi+yjbBr0kSy739C0YpQwDKQQRcEG4IPQg98esVfw7mn7MnIK/8AV9U8XJYP5adnB1eQ/KjsR8psPvi0MXJ2i1NMMGDBiSQxX3ixXy/3elD8qCr5kcrgAsbKCsYJFl1DVv1NrC2LBwl+IOTjMDFQiURNY1JcC7II7IhHS12frfop9cQ+B8bUZJtWvAj5RKupo4lURxAKzAW1OAARt1IAFz6nEkMLvA8393MRYNJFI6uQb3Oo736G/W4Jww4ynuMMlOCku6DBgwYguD09MJlPn7U0M8DBnlhkKXYEqqSNZHcj8vmt69MOd98KebAtPU0zRNza4QwUrjToskis5c3uD9u2Hitzn9fknix64fD5lr+EhP7IplPWPXGfqkjr/wAsOGFDwri05fpBuFnqAD6gTSC+G/Gk8cGDBgwAGDBgwAGDBgwAGDBgwAGDBgwAGDBgwAGOc5ssMbZ1VE6pIJpUiG55Zkc6nXsDY9cdGHFAcV5tU0c2YxRJpV60M05VWRFmUMQwN+xB6dL98LLghpvgsXI4VSmhVDqURqA17326373xEccR0nKjersND/hXLDzkbA6extvfbHrgfLoaelSOGcTg+bVqG9+ulQfKvt7YzcY1qRUxkaGOZkYFEkZVub9QW7jrtjMuTIvtGl4ZWGXRLclkLqwP5WDG6j2Hb64ZKulWSNo2+V1Kn6EWxXvB/GVNBNWRyzRxo0gmS7hheQAuoYbNpb0xNV3ilQpYRu07nosKM17dd9hiXF3siZRdsgMmqq2py54Y4aZ4YleHXM7FnCAj5QDYgWte2Lb4Dl1ZZRHfenj6m/5R3xVnh7msb5fmDxjSeZNLoPVVZLpfub2O/scW1whTCOgpUHRYIx/5Bh8Um5ST7G+WOMYxa7kvgwYMXlYYrXxVqGpZo6lVEvxEEtEYtWljzLOjL6gEWb0BGLKwncdcFSVckVRTyhJ4FdVRxdJA1rg90Nx8wv8ATENWizHp1rU6XcSMkoGgp44mKlkUAlRYEj+v1743cRlVnnw9lrIZaVhsS8bMhP8AlkUFWHvjYpc3gl2jmjc+gcX/AEvfGZpntcOXFKKUJJm3gwHH0DEGg+YiuKMvWWmkDbaVLq17aWUXBB7YzVWdRo6xJeWZzZIY/M7H7bKPc7AA4kqvw+qZ6SZ61+WojdlpoWuSQpK82S29j+VNum5w0U7Of1fWYsMXGW78DH4Nwacmpbm5YO5P8UjnDrhb8Nwv7JotHT4dP1t5v/NfDJjSeOFyhf4qrqeZvFTssaITsWtd2YdzuAL9B03vjdqBHSB5fNpbQojBuNVyFCAmy6iwHYbX9Tjw2USR1DzwFCJgObG9wCVFlZWANjbYixB9sfc0yh6iFldgj3Vk03YIyHUpN7Frkb7Dbt3OluLa39nb9za5Rclv7O1r5X9d7Pr8QCN2SdeWVjMoIOpWVfmsbA6l7i3cWvgTPiGiEkZQT/4Z1A721BW7KxHSxYbEXxhq+HzUMzVGkXhaECMk25ltbXIG+wAFvW5N9vsOTSsacTlCKY6gVvd2ClFJBA0ix1WBO9t7dSsdfz6BWGvf3+Tqvv5NZOM7okpgkWBn0NIWXyHVoBsDcrfYnt742avicISQmtFk5bFWGq99JIS1yFOx3B2OxGIjhygeooUiOjlGVixBJYhZS2m1rAki179D0viVp8pqYpJBHLHyJJDJ5lJeMudThd9JBNyL9CTse7yjiUmvF93x+pdkhgjJxrdN7W+L+/czR567SyRiB7RPpd9S7DQHBA6te4Gkb7j6Y+U3EQL6JU5ZMJm3a5VRbUHFgVYahtuOu+2PVNlsoaqOpV55ujLclCEWME3AB+UN/L3xH0nDMt4+Y0WkQyQuEDXbXpu1yd2One/r3wiWPv8An4/UqUcLu6Wy881b+u383lKTNncp+CwSRSyNcG3QgOLWUkHbc9+mNHLM5TkRcqIoZpZESPUOoLl2J3FvKzHr6C+2M2S0FVEqpLJGyRLZSoYM9hZdd9hYdbXufpvp0nDMqRQ2ZObBK8i9dLCQtqU7XGzWvY9Biax7r9ff+xNYt1a52pv/ANftf+z1Fnq00EqCJtVLpDpr1Eh/lcMbag1ySSAbg7Yk6LNy87wvGY2VQ6+YHUpJHboQQQRv9TiOzHh6WVKg3QST6B1OlFjN1F7XY7sb2HX23348vk+LMx0aTCI7Am9wxa/S1t7fz9sRLQ033/1+dkT9Jxb7/F81H89RKYpXPswjOZZxSStoFQsfLYnSC4gUadXS5uNu9ji6sU5xbCZIs7ZYRKGqoUYsmvkhYkWSVV6kqCSLbi9+xxjnDWqMkJaXZWM0kU6xhEAk+HhVSg0Eyc0LJ0sCSD39sStBkkWzNHzNcFY4DkvYxtpjABvuoF79d8QfDTxCpo1Lh7yxHoAFAlOoN06gKbn1w5ZLWRx5lHCzoI0mrEDFgFIkVWAv0A3IxuhT3ZmladIiM5/ZoWmEWg3pJFmCrZhII1eNtxuxfYH2xtZbTuJYh0lFZbYWtenHOFunW2ECpj86pHqdgxFrBrsDYBCLlhYLh7yYZgZIWFDKZUnlmYkaAxlULbzWta3c4T1oJ+1sMscmttyW8Lad2Wthd15j00SqNjYFGUXK/ukgEdcWVwDxFUF/gKqBUkp4EYSI+tZFFo7kWBUki9vr6YRfCjhiqaFzE1NE5lZKiQ6nmUqT5dPyX3uGvbfobYtzIeHI6RW0lnkexklkOp5CNhc7CwGwUAAdhjClL1ZS7M1SlH00u6JXBgwYuKQwYMGACN4khDUdQp7wyD9VOFzI+EKCuy+keWkiOqCM30hWHkH5ls388JHiTUV9ZmFRSQyiOOGNdEHPEDT61uXF7CQAkqV1W29b4ZeE+IK2lpIKd8smdoYgl454G1aRa9tdwDhXXcZJ9iJpuAIDms9KtTUwxRwRyJGk5uS5YNbVqOkaRt79cZeEeAaOoqa9Z+ZUCCo5aCSZyANCnexAJ1Fhv6YQ/FSrqfjjLJQCneqhVE1ssj6kYedGRrLJbSlt9reuJrgaeKiRVpc4ijkqdHNhmpmcrL0IG4I3Nt9j64WkW+pkarUxo4vpaTKavLJIKXSBLKCII7u4aMrb1Y3YGxPQG2HjI+I4MwpTNAxKMGUhhYqQPMrDsRfCjxV4czVMXMra5qjkBpFiCpTxkgHqwDMo7Frk2v0xoeC3ENKmXRQhJY3kldWYxPy2kY7ASWKX06QATfa31ZFT8jR4Rn/qej/+Wf8A1NbDfhN8HxbJ6YenMH6SOMOWGFDBgwYADARgwYAPEcQXZQB9BbHvBgwAGDBgwAGDBgwAGDBgwAGEnJKxKeqzmV9oo5I5Gt2tTozm3qcO2EXIK+GOszNKh1HNqlAD9GHIjNiDtbTtvt09cAFazUU01RJV12SO8U8amNaZNWnvqOg3DMDuTbttjT4nqKNaQRx5ZPTRtIolnenN41DC+lmO7HpYsB1wz8K1VKc8qYFqpYoYnX4eNKopCxXSGQJchvNfyggWBFvR68WadXyirDFVtHqBYA7qQwAv0ZraQeoJxW8actQ6nUaKnho8yYZbKBDFSpK/wpnQRW2ujTctbAuBZSOp37gmxouD8yls1TmAjUC5jpIhc+wd7m/odONbjWvgqMignQnlXgZY2PkkIYKIpiSPJq+Zri2m+JaDjjRRLUFKSOEKdI+LH5dtK2hsTtYAH0xMscZO2gU5JUmLXhByoanMyUemCvEpWaQEjZzdze3MJuWHa9vXFsA3xytxRxkKzMHq0WSkdVXlCMKG1AX1SN5dzc77m1h2w6+GXivNC8NLWOkkLEIsoNmiY/KH7Fb7X2t64nUuA0Nqy9cGDBhhAxG8Q54lJA0ri+4VFuAXdjZFBOwuT1PQXPQYkSbYrioqIs8rzACslDQlZHtuJ5WDBVv0Mai5Nup9rYAFfxJ8SaOsy+WLlr8WrBSukSiMBlLlJgNFiNgwP2w/8E8GUNKkUsMEUc5jGoiQyEagNQ1E7j3sMLPGfEFPT1yfDU/Oenp5lqadECK0J0ncsLMEI1WVW2J6YwDwxatLWpaKhhcBklgLyyEMAfKQyIBud7elgeuIGTN3xBzymfMcuDTJLHDMDNEBqWPV5Y5HdflIYrZWNj1wt8UzUVJn9VJUxTTo8cbqkG+iQgC7WZTfy6hv+a+HLgHhmNaOtpBpkpOY8SSlVDSDTaYsQAGCyF1Vv8p9BiB8KM0MeUV9YzcydS13JuWEESiEH2H9MBF+BN4k4+rK2lmEWtcvjlQM0pVpdyLRnccxb+bTubdWtiWosngp6UVGXZktW0H96ajlKqp0qbtyg11dL6h13Ue2Gyr8FkmkgYtFGkcGmS0Id5ZW3kdma4JJ3BIJGJdvCGijoZ6eCFTJKhCyynUwfSQjarXWx38oHfbEg3ZueE0WnJ6Meser/czN/wA8N2Kjz+CuyPK1ZcxRhEFjjiNMvmJO6hixJsNRuR0XGaizzNppKaMVdOBO2lXFNckJHzJnsXK+ViIh0uey9wgtbBir8vrMxkSleXMCi1FTLAeXTxC2jnBDdg3zGL0/Nhe4mzmqpcyjppczqrCYMWAjW8LJcGwTSXDB13BX5TYHABeODFWZTS18poFOY1INVG88g0w/hxAKUUXi+e8iKSduth0x6WGvanzB48xqddHLKkYZICH5SI/m/CvckkbH0wAWjgxUPGWa1VHT01UuaVHIqI2PmjgJ1mIyQjaIeViNJ22v1xWkPifmcwKvXyIP8oRT9iqgj9cWY8csslGPJDdK2dU3wYobIkmqF/vFfWMp6jnso/ljR4syqkhF/iJD/FUO1/tqvjZ/1+VOm0vvM391DVpV/I6G1YNQxyLkHDpzGrSlplILG7SG50IPmYi/Qe/U2HfGXivgGXL6hopfl1fhSMtklXtY/lb1W+36XzvB/k0JpmjVtbOtdQwahjlDIHo42C1kGn/NYsp+4P8Aywx50Ml0fhcm9uxa+L/7J3Wpfh+JRLPTrSzoaprY4xd3VB6swA/mcc6cV57LLmNbFTyjlPMS0yG91aNY3QEXBBC2v7YTxQpPIYqWJpHb5QqsbDuTa5sOt8S9LkstBIIKlNDuqyr7qw/qCCCOxvjF1kPQTUWm/cbenSySWrg2oOCYmKsupCpv5WN9vfsfcYzV2VycxZHqJ5DGbpzJC+k+o1XH8sTtBWgDt0xo5tXKASSAPUnHEWbJfLOv6GOrpC7Pm08pNHJLrg5hqCtgt2Itay2AW++kAC5J64kqLhiBirBSpHQqSMRVPQTScyujiaSmjPKkddyuwbUV66em9rYlcuzyPtIv62/rjRmeTavBnwLHutuTZybLERqkqGH4mnzEm+kdbnrcknGhntIpR9gCV6j23GJCq4liA3kX9b42ci4Nq80fSsbwU/R55FK7HqI1O7MR36DvivHHJOVlk544RaLs4FzJqjLqSVyS7woWJ2u1rMfuQTgxK5dQJBFHDGLJEgRR6BRYfyGDHVOQYc8pjJTTIG0l4nUN+7dSL/brimvDviCemqZ6h4mFNLHDI8QBMix6dEc6KPnjBBVtO4BBttbFpHgiBlCzPUTgdRLUSsr/AMSBhGR7abH0x64j4QSpCNG7U1RCLQzxbFP8pHRkPdDt9MAH2YUGZw6dUNShF/KwJW/cEHUh9xY43MtooaKmSIPpihQKGkYbKOlybDCRUcN1X/eMry+tfvNG4hdvdg0Z3+jWxgpuA6iQgrQZdQj95wauQe6ghYwR21XwAKnFecTRp8JlfPNFWMUjJTq7XLrTszBjE5N2Y3A30mxx5y3gyfKGkgkniQVcWgPIG+HmLKQ8MjAgxOpJKSdxf1sGtuGDlleK6o59epiCiVnj1QPvrtGSihCuw0ny+YW3viVrPEGKpQxigmqY22IfkBW9iHl/qMAEhDxy6C1TQ1UbW+aGM1EbfwvGCf8AcoxizDxCdVJioagqN+ZUFaWMet2lOof7DhS/6L07sQmSVCsfyrWqij7LU2H2GN6g4FcMpjyiiiswJeqqXqSB3suk+b082ACCbhOr4gqRPPMY6aIHltGp0au3J1AGQAi7StbVayiwBEtGuZUE9O0lCalIEnjM1MwYyCVlcNyjYo2pbne3ma3TFrqthYbDH3ABUUOcsabLYvgq4vT1CyzgUsgsQsmqxIs13cd+l8fM58PazM6t8wBFGyqEp4plDMQtwTJpJCAktYDUd/1t7BgAqPKZM1onoRLQSS/DwvTu0LoweM6DGRdgVdSgvqsCPTG/lseaOldGtAsIq5ZHWSaoVeWJEVN0RXLEBb9QN8WbgwAJeTeHflg+PmFX8OgWOLlqsKWAW+ncu1hbU5+gGEnO/wCz8+tvhZ4jESSI51a6X7B03I+oH3xdWDDRk47ohqzntvAHMAbB6Ur68yYW+2nE1lH9nlrg1FUq77rBHvb2kk3B/wBOLqwYf1p+SNKIThbg6my+Pl00em/zOx1O59Wbv9NgOwGJLMMuinjaOaNZI26q4BB+x/rjZwYqGK8rfArLnty+fB7RzHf/AHh/5WxrL4AUF95ath6GVbfyjBxZmDD+pPi2RSIThng2ky9StLCser5m3Zm9LsSSQPToMHFXBtNmMYjqY76d0dTpdCe6t2+huDYXBtibwYQkq1vAePV5a6qCehKk/wC6w/piYynwYy+Fg7pJUsOhqH1j/aAFP3Bw9YMQopcIZyb5ZHjJUVw8ZMVgAyJpCOB0BUqR7alsbbXttjSquBaCRi70VMzHqTElz9dsTuDEikTl/CNHAbw0sEZ9ViQH9bXxLYMGAAwYMGA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7420" name="Picture 12" descr="https://encrypted-tbn1.gstatic.com/images?q=tbn:ANd9GcRDRSkv9yhc9a6tLJuEWmzaZ0fSVu2tpauHpgYSkAf-3VJ6Ll1Y"/>
          <p:cNvPicPr>
            <a:picLocks noChangeAspect="1" noChangeArrowheads="1"/>
          </p:cNvPicPr>
          <p:nvPr/>
        </p:nvPicPr>
        <p:blipFill>
          <a:blip r:embed="rId3" cstate="print"/>
          <a:srcRect/>
          <a:stretch>
            <a:fillRect/>
          </a:stretch>
        </p:blipFill>
        <p:spPr bwMode="auto">
          <a:xfrm>
            <a:off x="3143240" y="1857364"/>
            <a:ext cx="3095625" cy="1476375"/>
          </a:xfrm>
          <a:prstGeom prst="rect">
            <a:avLst/>
          </a:prstGeom>
          <a:noFill/>
        </p:spPr>
      </p:pic>
      <p:pic>
        <p:nvPicPr>
          <p:cNvPr id="17422" name="Picture 14" descr="https://encrypted-tbn1.gstatic.com/images?q=tbn:ANd9GcRB8QKjgB2tAArkA_NfO0StypKIKzCSwdv5U3gX4ohmaShHAIOQpg"/>
          <p:cNvPicPr>
            <a:picLocks noChangeAspect="1" noChangeArrowheads="1"/>
          </p:cNvPicPr>
          <p:nvPr/>
        </p:nvPicPr>
        <p:blipFill>
          <a:blip r:embed="rId4" cstate="print"/>
          <a:srcRect/>
          <a:stretch>
            <a:fillRect/>
          </a:stretch>
        </p:blipFill>
        <p:spPr bwMode="auto">
          <a:xfrm>
            <a:off x="6001220" y="4514852"/>
            <a:ext cx="2457450" cy="1857376"/>
          </a:xfrm>
          <a:prstGeom prst="rect">
            <a:avLst/>
          </a:prstGeom>
          <a:noFill/>
        </p:spPr>
      </p:pic>
      <p:sp>
        <p:nvSpPr>
          <p:cNvPr id="12" name="11 Rectángulo"/>
          <p:cNvSpPr/>
          <p:nvPr/>
        </p:nvSpPr>
        <p:spPr>
          <a:xfrm>
            <a:off x="427239" y="3364431"/>
            <a:ext cx="3143272" cy="1384995"/>
          </a:xfrm>
          <a:prstGeom prst="rect">
            <a:avLst/>
          </a:prstGeom>
        </p:spPr>
        <p:txBody>
          <a:bodyPr wrap="square">
            <a:spAutoFit/>
          </a:bodyPr>
          <a:lstStyle/>
          <a:p>
            <a:pPr algn="ctr"/>
            <a:r>
              <a:rPr lang="es-MX" sz="2800" dirty="0" smtClean="0"/>
              <a:t>Asociación entre empresas competidoras.</a:t>
            </a:r>
            <a:endParaRPr lang="es-MX" sz="2800" dirty="0"/>
          </a:p>
        </p:txBody>
      </p:sp>
      <p:sp>
        <p:nvSpPr>
          <p:cNvPr id="13" name="12 Rectángulo"/>
          <p:cNvSpPr/>
          <p:nvPr/>
        </p:nvSpPr>
        <p:spPr>
          <a:xfrm>
            <a:off x="5508104" y="3795319"/>
            <a:ext cx="3595856" cy="523220"/>
          </a:xfrm>
          <a:prstGeom prst="rect">
            <a:avLst/>
          </a:prstGeom>
        </p:spPr>
        <p:txBody>
          <a:bodyPr wrap="none">
            <a:spAutoFit/>
          </a:bodyPr>
          <a:lstStyle/>
          <a:p>
            <a:r>
              <a:rPr lang="es-MX" sz="2800" dirty="0" smtClean="0"/>
              <a:t>Fusiones y adquisiciones</a:t>
            </a:r>
            <a:endParaRPr lang="es-MX"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sz="quarter" idx="13"/>
            <p:extLst>
              <p:ext uri="{D42A27DB-BD31-4B8C-83A1-F6EECF244321}">
                <p14:modId xmlns:p14="http://schemas.microsoft.com/office/powerpoint/2010/main" val="1374280556"/>
              </p:ext>
            </p:extLst>
          </p:nvPr>
        </p:nvGraphicFramePr>
        <p:xfrm>
          <a:off x="0" y="-243408"/>
          <a:ext cx="9396536" cy="7200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0177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Gota">
  <a:themeElements>
    <a:clrScheme name="Personalizado 6">
      <a:dk1>
        <a:sysClr val="windowText" lastClr="000000"/>
      </a:dk1>
      <a:lt1>
        <a:srgbClr val="000000"/>
      </a:lt1>
      <a:dk2>
        <a:srgbClr val="FBCD95"/>
      </a:dk2>
      <a:lt2>
        <a:srgbClr val="92D050"/>
      </a:lt2>
      <a:accent1>
        <a:srgbClr val="FDE2C1"/>
      </a:accent1>
      <a:accent2>
        <a:srgbClr val="B8FEEE"/>
      </a:accent2>
      <a:accent3>
        <a:srgbClr val="C0CF3A"/>
      </a:accent3>
      <a:accent4>
        <a:srgbClr val="029676"/>
      </a:accent4>
      <a:accent5>
        <a:srgbClr val="4AB5C4"/>
      </a:accent5>
      <a:accent6>
        <a:srgbClr val="0989B1"/>
      </a:accent6>
      <a:hlink>
        <a:srgbClr val="83DCF8"/>
      </a:hlink>
      <a:folHlink>
        <a:srgbClr val="BA6906"/>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Ion</Template>
  <TotalTime>594</TotalTime>
  <Words>1744</Words>
  <Application>Microsoft Office PowerPoint</Application>
  <PresentationFormat>Presentación en pantalla (4:3)</PresentationFormat>
  <Paragraphs>140</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Tw Cen MT</vt:lpstr>
      <vt:lpstr>Wingdings</vt:lpstr>
      <vt:lpstr>Gota</vt:lpstr>
      <vt:lpstr>Presentación de PowerPoint</vt:lpstr>
      <vt:lpstr>Introducción</vt:lpstr>
      <vt:lpstr>Presentación de PowerPoint</vt:lpstr>
      <vt:lpstr>Presentación de PowerPoint</vt:lpstr>
      <vt:lpstr>ESTRATEGIAS DE ALIANZAS APLICADAS EN LA INDUSTRIA ASEGURADORA MEXICANA COMO CANAL DE DISTRIBUCIÓN </vt:lpstr>
      <vt:lpstr>Objetivo en las aseguradoras mexicanas: </vt:lpstr>
      <vt:lpstr>Presentación de PowerPoint</vt:lpstr>
      <vt:lpstr>Por lo tanto se han implementando estrategias:</vt:lpstr>
      <vt:lpstr>Presentación de PowerPoint</vt:lpstr>
      <vt:lpstr>Presentación de PowerPoint</vt:lpstr>
      <vt:lpstr>Los objetivos de una alianza:</vt:lpstr>
      <vt:lpstr>Las alianzas estratégicas</vt:lpstr>
      <vt:lpstr>Presentación de PowerPoint</vt:lpstr>
      <vt:lpstr>Presentación de PowerPoint</vt:lpstr>
      <vt:lpstr>Presentación de PowerPoint</vt:lpstr>
      <vt:lpstr>Presentación de PowerPoint</vt:lpstr>
      <vt:lpstr>motivos por los que se forman alianzas</vt:lpstr>
      <vt:lpstr>estrategia de adquisición:</vt:lpstr>
      <vt:lpstr>estrategia de adquisición:</vt:lpstr>
      <vt:lpstr>Presentación de PowerPoint</vt:lpstr>
      <vt:lpstr>Beneficios de una estrategia de adquisición</vt:lpstr>
      <vt:lpstr>Presentación de PowerPoint</vt:lpstr>
      <vt:lpstr>Es decir…</vt:lpstr>
      <vt:lpstr>Presentación de PowerPoint</vt:lpstr>
      <vt:lpstr>Presentación de PowerPoint</vt:lpstr>
      <vt:lpstr>Presentación de PowerPoint</vt:lpstr>
      <vt:lpstr>Presentación de PowerPoint</vt:lpstr>
      <vt:lpstr>Presentación de PowerPoint</vt:lpstr>
      <vt:lpstr>alianzas y uso de TICS en el sector asegurador.</vt:lpstr>
      <vt:lpstr>Alianzas comerciales y canales de distribución en el sector asegurador.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ESTRATEGIAS DE ALIANZAS APLICADAS EN LA INDUSTRIA ASEGURADORA MEXICANA</dc:title>
  <dc:creator>ssegura</dc:creator>
  <cp:lastModifiedBy>HECTOR ALCANTARA C</cp:lastModifiedBy>
  <cp:revision>64</cp:revision>
  <dcterms:created xsi:type="dcterms:W3CDTF">2013-03-06T21:05:01Z</dcterms:created>
  <dcterms:modified xsi:type="dcterms:W3CDTF">2019-09-30T22:41:10Z</dcterms:modified>
</cp:coreProperties>
</file>