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4" r:id="rId1"/>
  </p:sldMasterIdLst>
  <p:notesMasterIdLst>
    <p:notesMasterId r:id="rId56"/>
  </p:notesMasterIdLst>
  <p:sldIdLst>
    <p:sldId id="399" r:id="rId2"/>
    <p:sldId id="298" r:id="rId3"/>
    <p:sldId id="256" r:id="rId4"/>
    <p:sldId id="342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403" r:id="rId20"/>
    <p:sldId id="272" r:id="rId21"/>
    <p:sldId id="273" r:id="rId22"/>
    <p:sldId id="299" r:id="rId23"/>
    <p:sldId id="344" r:id="rId24"/>
    <p:sldId id="300" r:id="rId25"/>
    <p:sldId id="345" r:id="rId26"/>
    <p:sldId id="302" r:id="rId27"/>
    <p:sldId id="394" r:id="rId28"/>
    <p:sldId id="303" r:id="rId29"/>
    <p:sldId id="275" r:id="rId30"/>
    <p:sldId id="402" r:id="rId31"/>
    <p:sldId id="343" r:id="rId32"/>
    <p:sldId id="384" r:id="rId33"/>
    <p:sldId id="395" r:id="rId34"/>
    <p:sldId id="400" r:id="rId35"/>
    <p:sldId id="397" r:id="rId36"/>
    <p:sldId id="282" r:id="rId37"/>
    <p:sldId id="283" r:id="rId38"/>
    <p:sldId id="284" r:id="rId39"/>
    <p:sldId id="348" r:id="rId40"/>
    <p:sldId id="304" r:id="rId41"/>
    <p:sldId id="396" r:id="rId42"/>
    <p:sldId id="346" r:id="rId43"/>
    <p:sldId id="306" r:id="rId44"/>
    <p:sldId id="305" r:id="rId45"/>
    <p:sldId id="307" r:id="rId46"/>
    <p:sldId id="308" r:id="rId47"/>
    <p:sldId id="309" r:id="rId48"/>
    <p:sldId id="310" r:id="rId49"/>
    <p:sldId id="276" r:id="rId50"/>
    <p:sldId id="312" r:id="rId51"/>
    <p:sldId id="313" r:id="rId52"/>
    <p:sldId id="347" r:id="rId53"/>
    <p:sldId id="401" r:id="rId54"/>
    <p:sldId id="398" r:id="rId5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E32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>
      <p:cViewPr varScale="1">
        <p:scale>
          <a:sx n="113" d="100"/>
          <a:sy n="113" d="100"/>
        </p:scale>
        <p:origin x="122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C0DA2-76B1-4A00-AA6F-1642A43D5283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D025-500C-4BF6-A396-D03F77BD6CE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756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D025-500C-4BF6-A396-D03F77BD6CE5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937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D025-500C-4BF6-A396-D03F77BD6CE5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2762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D025-500C-4BF6-A396-D03F77BD6CE5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183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29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135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904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9263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8989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4336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6552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613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379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473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957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07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928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54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0407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2897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BBE91-CFAA-4BFE-8805-0B6A5E4DB1B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4E2569-3792-48A8-9AA1-CCCA9AB3941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13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Documento_de_Microsoft_Word_97-20031.doc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536" y="692696"/>
            <a:ext cx="69127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smtClean="0"/>
              <a:t>Universidad Autónoma del Estado de México</a:t>
            </a:r>
          </a:p>
          <a:p>
            <a:pPr algn="r"/>
            <a:r>
              <a:rPr lang="es-MX" sz="2000" dirty="0" smtClean="0"/>
              <a:t>Centro Universitario UAEM </a:t>
            </a:r>
            <a:r>
              <a:rPr lang="es-MX" sz="2000" dirty="0" err="1" smtClean="0"/>
              <a:t>Temascaltepec</a:t>
            </a:r>
            <a:endParaRPr lang="es-MX" sz="2000" dirty="0" smtClean="0"/>
          </a:p>
          <a:p>
            <a:pPr algn="r"/>
            <a:r>
              <a:rPr lang="es-MX" sz="2000" dirty="0"/>
              <a:t> </a:t>
            </a:r>
            <a:endParaRPr lang="es-MX" sz="2000" dirty="0" smtClean="0"/>
          </a:p>
          <a:p>
            <a:pPr algn="r"/>
            <a:r>
              <a:rPr lang="es-MX" sz="2000" dirty="0" smtClean="0"/>
              <a:t>Licenciatura en contaduría</a:t>
            </a:r>
          </a:p>
          <a:p>
            <a:pPr algn="r"/>
            <a:endParaRPr lang="es-MX" sz="2000" dirty="0"/>
          </a:p>
          <a:p>
            <a:pPr algn="r"/>
            <a:r>
              <a:rPr lang="es-MX" sz="2000" b="1" dirty="0" smtClean="0"/>
              <a:t>Unidad de aprendizaje</a:t>
            </a:r>
            <a:r>
              <a:rPr lang="es-MX" sz="2000" dirty="0" smtClean="0"/>
              <a:t>: Auditoría de Estados Financieros</a:t>
            </a:r>
          </a:p>
          <a:p>
            <a:pPr algn="r"/>
            <a:endParaRPr lang="es-MX" sz="2000" dirty="0"/>
          </a:p>
          <a:p>
            <a:pPr algn="r"/>
            <a:r>
              <a:rPr lang="es-MX" sz="2000" b="1" dirty="0" smtClean="0"/>
              <a:t>Unidad de competencia I</a:t>
            </a:r>
            <a:r>
              <a:rPr lang="es-MX" sz="2000" dirty="0" smtClean="0"/>
              <a:t>:Auditoría, generalidad, normas y principios. </a:t>
            </a:r>
          </a:p>
          <a:p>
            <a:pPr algn="r"/>
            <a:endParaRPr lang="es-MX" sz="2000" dirty="0" smtClean="0"/>
          </a:p>
          <a:p>
            <a:pPr algn="r"/>
            <a:endParaRPr lang="es-MX" sz="2000" dirty="0"/>
          </a:p>
          <a:p>
            <a:pPr algn="r"/>
            <a:r>
              <a:rPr lang="es-MX" sz="2000" dirty="0" smtClean="0"/>
              <a:t>Material didáctico: sólo visión</a:t>
            </a:r>
          </a:p>
          <a:p>
            <a:pPr algn="r"/>
            <a:endParaRPr lang="es-MX" sz="2000" dirty="0" smtClean="0"/>
          </a:p>
          <a:p>
            <a:pPr algn="r"/>
            <a:endParaRPr lang="es-MX" sz="2000" dirty="0"/>
          </a:p>
          <a:p>
            <a:pPr algn="r"/>
            <a:r>
              <a:rPr lang="es-MX" sz="2000" dirty="0" smtClean="0"/>
              <a:t>Elaboró: Marcela Jaramillo </a:t>
            </a:r>
            <a:r>
              <a:rPr lang="es-MX" sz="2000" dirty="0" err="1" smtClean="0"/>
              <a:t>Jaramillo</a:t>
            </a:r>
            <a:endParaRPr lang="es-MX" sz="2000" dirty="0" smtClean="0"/>
          </a:p>
          <a:p>
            <a:pPr algn="r"/>
            <a:endParaRPr lang="es-MX" sz="2000" dirty="0" smtClean="0"/>
          </a:p>
          <a:p>
            <a:pPr algn="r"/>
            <a:endParaRPr lang="es-MX" sz="2000" dirty="0"/>
          </a:p>
          <a:p>
            <a:pPr algn="r"/>
            <a:endParaRPr lang="es-MX" sz="2000" dirty="0"/>
          </a:p>
          <a:p>
            <a:pPr algn="r"/>
            <a:r>
              <a:rPr lang="es-MX" sz="2000" dirty="0" err="1" smtClean="0"/>
              <a:t>Temascaltepec</a:t>
            </a:r>
            <a:r>
              <a:rPr lang="es-MX" sz="2000" dirty="0" smtClean="0"/>
              <a:t>, México, septiembre 2019</a:t>
            </a:r>
          </a:p>
          <a:p>
            <a:pPr algn="r"/>
            <a:endParaRPr lang="es-MX" sz="2000" dirty="0"/>
          </a:p>
        </p:txBody>
      </p:sp>
      <p:sp>
        <p:nvSpPr>
          <p:cNvPr id="2" name="AutoShape 2" descr="Resultado de imagen para escudo uaemex"/>
          <p:cNvSpPr>
            <a:spLocks noChangeAspect="1" noChangeArrowheads="1"/>
          </p:cNvSpPr>
          <p:nvPr/>
        </p:nvSpPr>
        <p:spPr bwMode="auto">
          <a:xfrm>
            <a:off x="395536" y="404664"/>
            <a:ext cx="120015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0688"/>
            <a:ext cx="12001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9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252536" y="44624"/>
            <a:ext cx="743555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6485073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sp>
        <p:nvSpPr>
          <p:cNvPr id="18" name="17 CuadroTexto"/>
          <p:cNvSpPr txBox="1"/>
          <p:nvPr/>
        </p:nvSpPr>
        <p:spPr>
          <a:xfrm rot="19839273">
            <a:off x="4515558" y="2564555"/>
            <a:ext cx="2801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Z.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Brink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Modern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Internal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Auditing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An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Operational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Approach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and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Appraising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Operations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and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Crontrols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427493" y="3464178"/>
            <a:ext cx="1768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Operational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Auditing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Handbook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(1964 IIA)</a:t>
            </a:r>
            <a:endParaRPr lang="es-MX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899592" y="3029031"/>
            <a:ext cx="1573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1945 Arthur H. Kent</a:t>
            </a:r>
            <a:endParaRPr lang="es-MX" sz="1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898214" y="2567995"/>
            <a:ext cx="1768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Branford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Cadmus</a:t>
            </a:r>
            <a:endParaRPr lang="es-MX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2800833" y="4741014"/>
            <a:ext cx="2357454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operacional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811869" y="4231219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En México se consolida en los años 90</a:t>
            </a:r>
            <a:endParaRPr lang="es-MX" sz="1600" dirty="0"/>
          </a:p>
        </p:txBody>
      </p:sp>
      <p:sp>
        <p:nvSpPr>
          <p:cNvPr id="6" name="5 Flecha doblada hacia arriba"/>
          <p:cNvSpPr/>
          <p:nvPr/>
        </p:nvSpPr>
        <p:spPr>
          <a:xfrm>
            <a:off x="5307813" y="4815994"/>
            <a:ext cx="2093742" cy="500066"/>
          </a:xfrm>
          <a:prstGeom prst="bent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curvada hacia la izquierda"/>
          <p:cNvSpPr/>
          <p:nvPr/>
        </p:nvSpPr>
        <p:spPr>
          <a:xfrm rot="8467924">
            <a:off x="1404432" y="4033468"/>
            <a:ext cx="788304" cy="1957139"/>
          </a:xfrm>
          <a:prstGeom prst="curved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11 Flecha a la derecha con bandas"/>
          <p:cNvSpPr/>
          <p:nvPr/>
        </p:nvSpPr>
        <p:spPr>
          <a:xfrm rot="16200000">
            <a:off x="936983" y="3103164"/>
            <a:ext cx="521726" cy="29238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395536" y="2159585"/>
            <a:ext cx="1561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Audits</a:t>
            </a: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</a:rPr>
              <a:t> of </a:t>
            </a:r>
            <a:r>
              <a:rPr lang="es-MX" sz="1600" dirty="0" err="1" smtClean="0">
                <a:solidFill>
                  <a:schemeClr val="accent3">
                    <a:lumMod val="75000"/>
                  </a:schemeClr>
                </a:solidFill>
              </a:rPr>
              <a:t>operations</a:t>
            </a:r>
            <a:endParaRPr lang="es-MX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5" name="14 Conector angular"/>
          <p:cNvCxnSpPr/>
          <p:nvPr/>
        </p:nvCxnSpPr>
        <p:spPr>
          <a:xfrm rot="16200000" flipH="1">
            <a:off x="1596566" y="2679899"/>
            <a:ext cx="1013460" cy="854358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Flecha arriba"/>
          <p:cNvSpPr/>
          <p:nvPr/>
        </p:nvSpPr>
        <p:spPr>
          <a:xfrm>
            <a:off x="3003557" y="3015286"/>
            <a:ext cx="307981" cy="269698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Flecha curvada hacia arriba"/>
          <p:cNvSpPr/>
          <p:nvPr/>
        </p:nvSpPr>
        <p:spPr>
          <a:xfrm rot="17091260">
            <a:off x="4665573" y="4404420"/>
            <a:ext cx="985430" cy="27395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583479" y="202067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Director investigación y educación</a:t>
            </a:r>
            <a:endParaRPr lang="es-MX" sz="1400" dirty="0"/>
          </a:p>
        </p:txBody>
      </p:sp>
      <p:sp>
        <p:nvSpPr>
          <p:cNvPr id="20" name="19 CuadroTexto"/>
          <p:cNvSpPr txBox="1"/>
          <p:nvPr/>
        </p:nvSpPr>
        <p:spPr>
          <a:xfrm rot="20540999">
            <a:off x="3604335" y="2334631"/>
            <a:ext cx="18159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Padre de la auditoría operacional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8136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3230" y="6164"/>
            <a:ext cx="6341057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91679" y="719603"/>
            <a:ext cx="5472607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18" name="17 CuadroTexto"/>
          <p:cNvSpPr txBox="1"/>
          <p:nvPr/>
        </p:nvSpPr>
        <p:spPr>
          <a:xfrm>
            <a:off x="1835696" y="2021178"/>
            <a:ext cx="2801801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Planeación, organización, dirección, coordinación y control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2267744" y="5157192"/>
            <a:ext cx="2592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William P. Leonard</a:t>
            </a:r>
          </a:p>
          <a:p>
            <a:endParaRPr lang="es-MX" sz="1600" dirty="0"/>
          </a:p>
          <a:p>
            <a:r>
              <a:rPr lang="es-MX" sz="1600" dirty="0" err="1" smtClean="0"/>
              <a:t>The</a:t>
            </a:r>
            <a:r>
              <a:rPr lang="es-MX" sz="1600" dirty="0" smtClean="0"/>
              <a:t> Management </a:t>
            </a:r>
            <a:r>
              <a:rPr lang="es-MX" sz="1600" dirty="0" err="1" smtClean="0"/>
              <a:t>Audit</a:t>
            </a:r>
            <a:r>
              <a:rPr lang="es-MX" sz="1600" dirty="0" smtClean="0"/>
              <a:t> 1962 en EE.UU.</a:t>
            </a:r>
            <a:endParaRPr lang="es-MX" sz="1600" dirty="0"/>
          </a:p>
        </p:txBody>
      </p:sp>
      <p:sp>
        <p:nvSpPr>
          <p:cNvPr id="10" name="9 Elipse"/>
          <p:cNvSpPr/>
          <p:nvPr/>
        </p:nvSpPr>
        <p:spPr>
          <a:xfrm>
            <a:off x="5508104" y="3136978"/>
            <a:ext cx="2357454" cy="10001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administrativa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28336" y="3394691"/>
            <a:ext cx="2448272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En México </a:t>
            </a:r>
            <a:endParaRPr lang="es-MX" sz="1600" dirty="0"/>
          </a:p>
          <a:p>
            <a:pPr algn="ctr"/>
            <a:r>
              <a:rPr lang="es-MX" sz="1600" dirty="0" smtClean="0"/>
              <a:t>El Análisis Factorial</a:t>
            </a:r>
          </a:p>
          <a:p>
            <a:pPr algn="ctr"/>
            <a:r>
              <a:rPr lang="es-MX" sz="1600" dirty="0" smtClean="0"/>
              <a:t>(</a:t>
            </a:r>
            <a:r>
              <a:rPr lang="es-MX" sz="1600" dirty="0" err="1" smtClean="0"/>
              <a:t>Grabinsky</a:t>
            </a:r>
            <a:r>
              <a:rPr lang="es-MX" sz="1600" dirty="0" smtClean="0"/>
              <a:t> and Klein, 1959)</a:t>
            </a:r>
          </a:p>
        </p:txBody>
      </p:sp>
      <p:sp>
        <p:nvSpPr>
          <p:cNvPr id="5" name="4 Flecha izquierda"/>
          <p:cNvSpPr/>
          <p:nvPr/>
        </p:nvSpPr>
        <p:spPr>
          <a:xfrm rot="2620893">
            <a:off x="5054127" y="2621297"/>
            <a:ext cx="706194" cy="428058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izquierda"/>
          <p:cNvSpPr/>
          <p:nvPr/>
        </p:nvSpPr>
        <p:spPr>
          <a:xfrm rot="20891548">
            <a:off x="4674002" y="3608349"/>
            <a:ext cx="706194" cy="428058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izquierda"/>
          <p:cNvSpPr/>
          <p:nvPr/>
        </p:nvSpPr>
        <p:spPr>
          <a:xfrm rot="19656556">
            <a:off x="4938381" y="4577652"/>
            <a:ext cx="1247355" cy="428058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4357686" y="6000768"/>
            <a:ext cx="1768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Nace la auditoría</a:t>
            </a:r>
            <a:endParaRPr lang="es-MX" sz="16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436096" y="19888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Henry </a:t>
            </a:r>
            <a:r>
              <a:rPr lang="es-MX" dirty="0" err="1" smtClean="0"/>
              <a:t>Fayol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17565"/>
            <a:ext cx="628342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-664915" y="891189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18" name="17 CuadroTexto"/>
          <p:cNvSpPr txBox="1"/>
          <p:nvPr/>
        </p:nvSpPr>
        <p:spPr>
          <a:xfrm>
            <a:off x="5868144" y="214368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Administrativo 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5864340" y="4608646"/>
            <a:ext cx="1400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Financiero </a:t>
            </a:r>
            <a:endParaRPr lang="es-MX" sz="16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705506" y="3321749"/>
            <a:ext cx="1573155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Tres enfoques</a:t>
            </a:r>
            <a:endParaRPr lang="es-MX" sz="1600" dirty="0"/>
          </a:p>
        </p:txBody>
      </p:sp>
      <p:sp>
        <p:nvSpPr>
          <p:cNvPr id="10" name="9 Elipse"/>
          <p:cNvSpPr/>
          <p:nvPr/>
        </p:nvSpPr>
        <p:spPr>
          <a:xfrm>
            <a:off x="1043608" y="2990960"/>
            <a:ext cx="2357454" cy="10001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integral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172265" y="3321749"/>
            <a:ext cx="1656184" cy="35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Operacional </a:t>
            </a:r>
            <a:endParaRPr lang="es-MX" sz="1600" dirty="0"/>
          </a:p>
        </p:txBody>
      </p:sp>
      <p:sp>
        <p:nvSpPr>
          <p:cNvPr id="4" name="3 Flecha curvada hacia la izquierda"/>
          <p:cNvSpPr/>
          <p:nvPr/>
        </p:nvSpPr>
        <p:spPr>
          <a:xfrm rot="12575859">
            <a:off x="4499999" y="1886867"/>
            <a:ext cx="690584" cy="1322405"/>
          </a:xfrm>
          <a:prstGeom prst="curved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4 Flecha curvada hacia la derecha"/>
          <p:cNvSpPr/>
          <p:nvPr/>
        </p:nvSpPr>
        <p:spPr>
          <a:xfrm rot="19876970">
            <a:off x="4494186" y="3842731"/>
            <a:ext cx="588261" cy="1298193"/>
          </a:xfrm>
          <a:prstGeom prst="curv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5445626" y="3403073"/>
            <a:ext cx="638541" cy="25722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09730"/>
            <a:ext cx="639461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09871"/>
            <a:ext cx="6413065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13" name="12 Elipse"/>
          <p:cNvSpPr/>
          <p:nvPr/>
        </p:nvSpPr>
        <p:spPr>
          <a:xfrm>
            <a:off x="285720" y="3214686"/>
            <a:ext cx="2286016" cy="64294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</a:t>
            </a:r>
            <a:endParaRPr lang="es-MX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000364" y="1714488"/>
            <a:ext cx="1000132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A. Fiscal</a:t>
            </a:r>
            <a:endParaRPr lang="es-MX" sz="14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429124" y="1428736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1100" dirty="0" smtClean="0"/>
              <a:t>Auditorías por programas</a:t>
            </a:r>
          </a:p>
          <a:p>
            <a:pPr>
              <a:buFont typeface="Wingdings" pitchFamily="2" charset="2"/>
              <a:buChar char="Ø"/>
            </a:pPr>
            <a:r>
              <a:rPr lang="es-MX" sz="1100" dirty="0" smtClean="0"/>
              <a:t>Auditorías de estudios económicos</a:t>
            </a:r>
          </a:p>
          <a:p>
            <a:pPr>
              <a:buFont typeface="Wingdings" pitchFamily="2" charset="2"/>
              <a:buChar char="Ø"/>
            </a:pPr>
            <a:r>
              <a:rPr lang="es-MX" sz="1100" dirty="0" smtClean="0"/>
              <a:t>Auditoría consecuencia de otras auditorías.</a:t>
            </a:r>
          </a:p>
          <a:p>
            <a:pPr>
              <a:buFont typeface="Wingdings" pitchFamily="2" charset="2"/>
              <a:buChar char="Ø"/>
            </a:pPr>
            <a:r>
              <a:rPr lang="es-MX" sz="1100" dirty="0" smtClean="0"/>
              <a:t>Auditorías por denuncias</a:t>
            </a:r>
            <a:endParaRPr lang="es-MX" sz="11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714612" y="3834474"/>
            <a:ext cx="157163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A. Estados Financieros</a:t>
            </a:r>
            <a:endParaRPr lang="es-MX" sz="1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714612" y="2835471"/>
            <a:ext cx="1714512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A. Gubernamental</a:t>
            </a:r>
            <a:endParaRPr lang="es-MX" sz="1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572000" y="2453010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Ámbito   </a:t>
            </a:r>
            <a:endParaRPr lang="es-MX" sz="11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4572000" y="273876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Tipo  </a:t>
            </a:r>
            <a:endParaRPr lang="es-MX" sz="11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4572000" y="3095952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Contexto </a:t>
            </a:r>
            <a:endParaRPr lang="es-MX" sz="11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4500562" y="3381704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Aplicación </a:t>
            </a:r>
            <a:endParaRPr lang="es-MX" sz="11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5500694" y="2381572"/>
            <a:ext cx="14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1100" dirty="0" smtClean="0"/>
              <a:t>Interna , externa</a:t>
            </a:r>
            <a:endParaRPr lang="es-MX" sz="11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500694" y="2667324"/>
            <a:ext cx="3429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1100" dirty="0" smtClean="0"/>
              <a:t>Financiera, operacional, administrativa, resultados de programas , obras y legalidad.</a:t>
            </a:r>
            <a:endParaRPr lang="es-MX" sz="11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500694" y="3095952"/>
            <a:ext cx="14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1100" dirty="0" smtClean="0"/>
              <a:t>Integral y parcial</a:t>
            </a:r>
            <a:endParaRPr lang="es-MX" sz="11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5500694" y="3381704"/>
            <a:ext cx="25003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1100" dirty="0" smtClean="0"/>
              <a:t>Unidades, programas y actividades</a:t>
            </a:r>
            <a:endParaRPr lang="es-MX" sz="11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2714612" y="5192925"/>
            <a:ext cx="1571636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Auditoría Interna</a:t>
            </a:r>
            <a:endParaRPr lang="es-MX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4572000" y="5043414"/>
            <a:ext cx="20002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1100" dirty="0" smtClean="0"/>
              <a:t>Auditoría operacional</a:t>
            </a:r>
          </a:p>
          <a:p>
            <a:pPr>
              <a:buFont typeface="Wingdings" pitchFamily="2" charset="2"/>
              <a:buChar char="Ø"/>
            </a:pPr>
            <a:r>
              <a:rPr lang="es-MX" sz="1100" dirty="0" smtClean="0"/>
              <a:t>Auditoría administrativa</a:t>
            </a:r>
          </a:p>
          <a:p>
            <a:pPr>
              <a:buFont typeface="Wingdings" pitchFamily="2" charset="2"/>
              <a:buChar char="Ø"/>
            </a:pPr>
            <a:r>
              <a:rPr lang="es-MX" sz="1100" dirty="0" smtClean="0"/>
              <a:t>Auditoría financiera</a:t>
            </a:r>
          </a:p>
        </p:txBody>
      </p:sp>
      <p:sp>
        <p:nvSpPr>
          <p:cNvPr id="32" name="31 Rectángulo redondeado"/>
          <p:cNvSpPr/>
          <p:nvPr/>
        </p:nvSpPr>
        <p:spPr>
          <a:xfrm>
            <a:off x="6643702" y="5000636"/>
            <a:ext cx="2000264" cy="64294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INTEGRAL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788024" y="400506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Objeto de estudio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6019"/>
            <a:ext cx="6404576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84710" y="582083"/>
            <a:ext cx="6207570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EVOLUCIÓN DE LOS OBJETIVOS DE LA AUDITORÍA</a:t>
            </a:r>
          </a:p>
          <a:p>
            <a:pPr algn="just"/>
            <a:endParaRPr lang="es-MX" dirty="0" smtClean="0"/>
          </a:p>
        </p:txBody>
      </p:sp>
      <p:graphicFrame>
        <p:nvGraphicFramePr>
          <p:cNvPr id="21" name="2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350658"/>
              </p:ext>
            </p:extLst>
          </p:nvPr>
        </p:nvGraphicFramePr>
        <p:xfrm>
          <a:off x="778080" y="975526"/>
          <a:ext cx="7920880" cy="5477810"/>
        </p:xfrm>
        <a:graphic>
          <a:graphicData uri="http://schemas.openxmlformats.org/drawingml/2006/table">
            <a:tbl>
              <a:tblPr/>
              <a:tblGrid>
                <a:gridCol w="1268220"/>
                <a:gridCol w="2836236"/>
                <a:gridCol w="2088232"/>
                <a:gridCol w="1728192"/>
              </a:tblGrid>
              <a:tr h="422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Período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Objetivo de la auditoría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Verificación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Importancia de los controles internos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50554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….</a:t>
                      </a: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1500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1500 – 1850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1850 – </a:t>
                      </a: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1905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1905 </a:t>
                      </a: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– 1933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1933 </a:t>
                      </a: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– 1940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1940 </a:t>
                      </a: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– 1960 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1960 </a:t>
                      </a: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– 1980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1980 </a:t>
                      </a:r>
                      <a:r>
                        <a:rPr lang="es-ES" sz="1200" b="1" dirty="0">
                          <a:latin typeface="Calibri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2011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2012- hoy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Detección de fraudes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Detección de fraudes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Detección de </a:t>
                      </a: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fraudes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Detección de errores administrativos.</a:t>
                      </a:r>
                      <a:endParaRPr lang="es-MX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Determinación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 la razonabilidad de los estados financieros.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Detección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 fraudes y errores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Determinación de la razonabilidad de los estados financieros.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Detección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 errores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Determinación de la razonabilidad de los estados financieros.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Restauración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 la importancia en la detección de fraude.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Planificación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 la auditoría adecuadamente</a:t>
                      </a: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Evaluación</a:t>
                      </a:r>
                      <a:r>
                        <a:rPr lang="es-ES" sz="12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de la posibilidad de existencia de errores o fraude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Detallada 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Detallada 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Algunas pruebas o muestreos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Principalmente detallada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Detallada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y con pruebas o muestreos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base de </a:t>
                      </a: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muestreos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base de </a:t>
                      </a: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muestreos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MX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A base de muestreo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base de muestreo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base de </a:t>
                      </a: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muestreo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A base de muestreo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No reconocida 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No reconocida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No reconocida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Ligero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reconocimiento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Se despierta interés en la aplicación.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Énfasis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sustancial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Énfasis sustancial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Énfasis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sustancial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Énfasis </a:t>
                      </a:r>
                      <a:r>
                        <a:rPr lang="es-ES" sz="1200" dirty="0">
                          <a:latin typeface="Calibri"/>
                          <a:ea typeface="Times New Roman"/>
                          <a:cs typeface="Times New Roman"/>
                        </a:rPr>
                        <a:t>sustancial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Énfasis sustancial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es-E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s-ES" sz="1200" dirty="0" smtClean="0">
                          <a:latin typeface="Calibri"/>
                          <a:ea typeface="Times New Roman"/>
                          <a:cs typeface="Times New Roman"/>
                        </a:rPr>
                        <a:t>Énfasis Sustancial</a:t>
                      </a:r>
                      <a:endParaRPr lang="es-MX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986" marR="65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78080" y="6463598"/>
            <a:ext cx="595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Fuente: Elaboración propia, considerando </a:t>
            </a:r>
            <a:r>
              <a:rPr lang="es-MX" sz="1000" dirty="0"/>
              <a:t>el trabajo de Brown (1962</a:t>
            </a:r>
            <a:r>
              <a:rPr lang="es-MX" sz="1000" dirty="0" smtClean="0"/>
              <a:t>), </a:t>
            </a:r>
            <a:r>
              <a:rPr lang="es-MX" sz="1000" dirty="0" err="1"/>
              <a:t>Gironella</a:t>
            </a:r>
            <a:r>
              <a:rPr lang="es-MX" sz="1000" dirty="0"/>
              <a:t> (1978</a:t>
            </a:r>
            <a:r>
              <a:rPr lang="es-MX" sz="1000" dirty="0" smtClean="0"/>
              <a:t>) y las NIA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04714" y="52981"/>
            <a:ext cx="6499448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4" name="3 Elipse"/>
          <p:cNvSpPr/>
          <p:nvPr/>
        </p:nvSpPr>
        <p:spPr>
          <a:xfrm>
            <a:off x="3095929" y="2622459"/>
            <a:ext cx="2357454" cy="10001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de estados financieros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114698" y="3093288"/>
            <a:ext cx="1178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Objetivo 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114566" y="4236296"/>
            <a:ext cx="2958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Origen y evolución en México </a:t>
            </a:r>
            <a:endParaRPr lang="es-MX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902457" y="5009748"/>
            <a:ext cx="1949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Código de ética</a:t>
            </a:r>
            <a:endParaRPr lang="es-MX" sz="16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785786" y="235743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Dictamen</a:t>
            </a:r>
            <a:endParaRPr lang="es-MX" sz="1600" dirty="0"/>
          </a:p>
        </p:txBody>
      </p:sp>
      <p:sp>
        <p:nvSpPr>
          <p:cNvPr id="12" name="11 Flecha derecha"/>
          <p:cNvSpPr/>
          <p:nvPr/>
        </p:nvSpPr>
        <p:spPr>
          <a:xfrm>
            <a:off x="5614500" y="3093288"/>
            <a:ext cx="1145118" cy="26826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Flecha abajo"/>
          <p:cNvSpPr/>
          <p:nvPr/>
        </p:nvSpPr>
        <p:spPr>
          <a:xfrm rot="18981224">
            <a:off x="5522120" y="3559491"/>
            <a:ext cx="398799" cy="79631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Flecha derecha"/>
          <p:cNvSpPr/>
          <p:nvPr/>
        </p:nvSpPr>
        <p:spPr>
          <a:xfrm rot="5904981">
            <a:off x="4228059" y="4103256"/>
            <a:ext cx="913049" cy="35367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Flecha derecha"/>
          <p:cNvSpPr/>
          <p:nvPr/>
        </p:nvSpPr>
        <p:spPr>
          <a:xfrm rot="8417952">
            <a:off x="2543821" y="3997280"/>
            <a:ext cx="1253331" cy="35367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5757376" y="18788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Concepto</a:t>
            </a:r>
            <a:endParaRPr lang="es-MX" dirty="0"/>
          </a:p>
        </p:txBody>
      </p:sp>
      <p:sp>
        <p:nvSpPr>
          <p:cNvPr id="15" name="14 Flecha abajo"/>
          <p:cNvSpPr/>
          <p:nvPr/>
        </p:nvSpPr>
        <p:spPr>
          <a:xfrm rot="14246940">
            <a:off x="5286493" y="2077305"/>
            <a:ext cx="398799" cy="79631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uadroTexto"/>
          <p:cNvSpPr txBox="1"/>
          <p:nvPr/>
        </p:nvSpPr>
        <p:spPr>
          <a:xfrm>
            <a:off x="1071538" y="478632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Código fiscal</a:t>
            </a:r>
            <a:endParaRPr lang="es-MX" sz="1600" dirty="0"/>
          </a:p>
        </p:txBody>
      </p:sp>
      <p:sp>
        <p:nvSpPr>
          <p:cNvPr id="17" name="16 Flecha derecha"/>
          <p:cNvSpPr/>
          <p:nvPr/>
        </p:nvSpPr>
        <p:spPr>
          <a:xfrm rot="12501872">
            <a:off x="2165425" y="2642684"/>
            <a:ext cx="986891" cy="34334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569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7504" y="192856"/>
            <a:ext cx="7406640" cy="71164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072462" cy="514066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Concepto:  </a:t>
            </a:r>
          </a:p>
          <a:p>
            <a:pPr algn="just"/>
            <a:r>
              <a:rPr lang="es-MX" dirty="0" smtClean="0"/>
              <a:t>Es el examen sistemático total o parcial que realiza un licenciado en contaduría o contador público independiente (CERTIFICADO), de los libros, registros, recursos, obligaciones, patrimonio y resultados de una entidad; basado en normas, técnicas y procedimientos específicos (NIA), con la finalidad de opinar sobre la razonabilidad de los estados financieros (NIF) en un documento llamado dictamen o informe del auditor, para efectos ante terceros.</a:t>
            </a:r>
          </a:p>
          <a:p>
            <a:pPr algn="just"/>
            <a:endParaRPr lang="es-MX" dirty="0" smtClean="0"/>
          </a:p>
        </p:txBody>
      </p:sp>
      <p:pic>
        <p:nvPicPr>
          <p:cNvPr id="1026" name="Picture 2" descr="Q:\140062.esn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48680"/>
            <a:ext cx="1641429" cy="15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612576" y="190133"/>
            <a:ext cx="8083624" cy="71164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8072462" cy="2808312"/>
          </a:xfrm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b="1" dirty="0" smtClean="0">
                <a:solidFill>
                  <a:schemeClr val="tx1"/>
                </a:solidFill>
                <a:latin typeface="Bodoni MT" pitchFamily="18" charset="0"/>
              </a:rPr>
              <a:t>Expresar una opinión profesional objetiva e independiente, para lo cual tiene la responsabilidad de reunir los elementos de juicio suficientes que le permitan, con certeza razonable, obtener:</a:t>
            </a:r>
          </a:p>
          <a:p>
            <a:pPr marL="514350" indent="-514350" algn="just">
              <a:buAutoNum type="arabicParenR"/>
            </a:pPr>
            <a:r>
              <a:rPr lang="es-MX" b="1" dirty="0" smtClean="0">
                <a:solidFill>
                  <a:schemeClr val="tx1"/>
                </a:solidFill>
                <a:latin typeface="Bodoni MT" pitchFamily="18" charset="0"/>
              </a:rPr>
              <a:t>La autenticidad de los hechos y fenómenos que reflejan los estados financieros.</a:t>
            </a:r>
          </a:p>
          <a:p>
            <a:pPr marL="514350" indent="-514350" algn="just">
              <a:buAutoNum type="arabicParenR"/>
            </a:pPr>
            <a:r>
              <a:rPr lang="es-MX" b="1" dirty="0" smtClean="0">
                <a:solidFill>
                  <a:schemeClr val="tx1"/>
                </a:solidFill>
                <a:latin typeface="Bodoni MT" pitchFamily="18" charset="0"/>
              </a:rPr>
              <a:t>Que los criterios, sistemas y métodos usados en la contabilidad son adecuados.</a:t>
            </a:r>
          </a:p>
          <a:p>
            <a:pPr marL="514350" indent="-514350" algn="just">
              <a:buAutoNum type="arabicParenR"/>
            </a:pPr>
            <a:r>
              <a:rPr lang="es-MX" b="1" dirty="0" smtClean="0">
                <a:solidFill>
                  <a:schemeClr val="tx1"/>
                </a:solidFill>
                <a:latin typeface="Bodoni MT" pitchFamily="18" charset="0"/>
              </a:rPr>
              <a:t>Que los estados financieros están de acuerdo a PCGA /NIF. 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3643306" y="4857760"/>
            <a:ext cx="2448272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Todo lo cual</a:t>
            </a:r>
            <a:endParaRPr lang="es-ES" dirty="0"/>
          </a:p>
        </p:txBody>
      </p:sp>
      <p:sp>
        <p:nvSpPr>
          <p:cNvPr id="6" name="5 Elipse"/>
          <p:cNvSpPr/>
          <p:nvPr/>
        </p:nvSpPr>
        <p:spPr>
          <a:xfrm>
            <a:off x="3324359" y="5711596"/>
            <a:ext cx="2946058" cy="98814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Dictamen/Informe del auditor</a:t>
            </a:r>
            <a:endParaRPr lang="es-ES" dirty="0"/>
          </a:p>
        </p:txBody>
      </p:sp>
      <p:sp>
        <p:nvSpPr>
          <p:cNvPr id="7" name="6 Flecha abajo"/>
          <p:cNvSpPr/>
          <p:nvPr/>
        </p:nvSpPr>
        <p:spPr>
          <a:xfrm>
            <a:off x="4643438" y="4429132"/>
            <a:ext cx="285752" cy="28575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abajo"/>
          <p:cNvSpPr/>
          <p:nvPr/>
        </p:nvSpPr>
        <p:spPr>
          <a:xfrm>
            <a:off x="4643438" y="5357826"/>
            <a:ext cx="285752" cy="28575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683568" y="1268760"/>
            <a:ext cx="7929586" cy="50405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es-MX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120052"/>
            <a:ext cx="6838968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13" name="12 Elipse"/>
          <p:cNvSpPr/>
          <p:nvPr/>
        </p:nvSpPr>
        <p:spPr>
          <a:xfrm>
            <a:off x="500034" y="1500174"/>
            <a:ext cx="2286016" cy="64294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Origen y evolución </a:t>
            </a:r>
            <a:endParaRPr lang="es-MX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214678" y="1124744"/>
            <a:ext cx="592932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1100" dirty="0" smtClean="0"/>
              <a:t> </a:t>
            </a:r>
            <a:r>
              <a:rPr lang="es-MX" sz="1400" dirty="0" smtClean="0"/>
              <a:t>1933 Ley de Valores (SA)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1934 Ley del Mercado de Valores (SEA) que crea la SEC (Comisión par la Vigilancia del Intercambio de Valores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Empresas transnacionales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tecnología contable y de auditoría para registrar y revisar.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Enviar auditores de despachos contables estadounidenses.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Debido a limitaciones (idioma, transporte, comida, desplazamiento, discrepancias entre doctrina, teoría y técnica contable y de auditoría.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LA SOLUCIÓN 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Exportar la corriente en materia de contabilidad y auditoría a los países donde EE.UU.  tenía inversiones  vigiladas y revisadas por la SEC. 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En México a finales de los 30s contadores públicos de EE.UU. Buscaron asociarse con despachos de contadores públicos de mexicanos.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Es aquí que México entra en el contexto de la contabilidad y auditoría moderna, adaptando los pronunciamientos del AICPA.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1956-1976 GENERA 37 BOLETINES EN MATERIA DE PROCEDIMIENTOS DE AUDITORÍA. 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1977 LA Comisión de Normas y Procedimientos de Auditoría del IMCP (1971) REAGRUPO LOS 36 BOLETINES con el nombre de Normas y Procedimientos de Auditoría Y creó LA SERIE DE LA A </a:t>
            </a:r>
            <a:r>
              <a:rPr lang="es-MX" sz="1400" dirty="0" err="1" smtClean="0"/>
              <a:t>a</a:t>
            </a:r>
            <a:r>
              <a:rPr lang="es-MX" sz="1400" dirty="0" smtClean="0"/>
              <a:t> la J.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 1993 a la fecha la Comisión llevó a cabo una nueva reestructuración de los pronunciamientos en la series de la 1000 a la 7000.</a:t>
            </a:r>
          </a:p>
          <a:p>
            <a:pPr>
              <a:buFont typeface="Wingdings" pitchFamily="2" charset="2"/>
              <a:buChar char="Ø"/>
            </a:pPr>
            <a:r>
              <a:rPr lang="es-MX" sz="1400" dirty="0" smtClean="0"/>
              <a:t> Dictamen para efectos fiscales.</a:t>
            </a:r>
            <a:endParaRPr lang="es-MX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00034" y="3000372"/>
            <a:ext cx="2143140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Auditoría de Estados Financieros</a:t>
            </a:r>
            <a:endParaRPr lang="es-MX" dirty="0"/>
          </a:p>
        </p:txBody>
      </p:sp>
      <p:sp>
        <p:nvSpPr>
          <p:cNvPr id="6" name="5 Flecha abajo"/>
          <p:cNvSpPr/>
          <p:nvPr/>
        </p:nvSpPr>
        <p:spPr>
          <a:xfrm>
            <a:off x="1285852" y="2285992"/>
            <a:ext cx="714380" cy="64294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5616" y="2564904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Análisis de Código de ética de profesional. Exposición en equipo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345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907" y="980728"/>
            <a:ext cx="7920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Objetivo de la unidad de </a:t>
            </a:r>
            <a:r>
              <a:rPr lang="es-MX" dirty="0" smtClean="0"/>
              <a:t>competencia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95536" y="2204864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Conocer los aspectos normativos de la auditoría, su concepto, origen y evolución, clasificación, técnicas y procedimientos de auditoría, tipos de informes, el dictamen, su concepto y clasificación, modelos de dictámenes, requisitos y limitaciones del dictaminador, desde el punto de vista del Código Fiscal de la Federación y el Código de Ética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1733" y="116632"/>
            <a:ext cx="6787480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6197041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Código de ética</a:t>
            </a:r>
          </a:p>
          <a:p>
            <a:pPr algn="just"/>
            <a:endParaRPr lang="es-MX" dirty="0" smtClean="0"/>
          </a:p>
        </p:txBody>
      </p:sp>
      <p:sp>
        <p:nvSpPr>
          <p:cNvPr id="18" name="17 CuadroTexto"/>
          <p:cNvSpPr txBox="1"/>
          <p:nvPr/>
        </p:nvSpPr>
        <p:spPr>
          <a:xfrm>
            <a:off x="611560" y="2204864"/>
            <a:ext cx="2801801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XII Postulados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79512" y="3068960"/>
            <a:ext cx="4000528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Capítulo I: normas de aplicación general al licenciado en contaduría.</a:t>
            </a:r>
          </a:p>
          <a:p>
            <a:pPr algn="ctr"/>
            <a:r>
              <a:rPr lang="es-MX" sz="1600" dirty="0" smtClean="0"/>
              <a:t>Capítulo II: Contador público como profesional independiente.</a:t>
            </a:r>
          </a:p>
          <a:p>
            <a:pPr algn="ctr"/>
            <a:r>
              <a:rPr lang="es-MX" sz="1600" dirty="0" smtClean="0"/>
              <a:t>Capítulo III: El contador público en los sectores público y privado.</a:t>
            </a:r>
          </a:p>
          <a:p>
            <a:pPr algn="ctr"/>
            <a:r>
              <a:rPr lang="es-MX" sz="1600" dirty="0" smtClean="0"/>
              <a:t>Capítulo IV: El contador público en la docencia</a:t>
            </a:r>
          </a:p>
          <a:p>
            <a:pPr algn="ctr"/>
            <a:r>
              <a:rPr lang="es-MX" sz="1600" dirty="0" smtClean="0"/>
              <a:t>Capítulo V: Sanciones</a:t>
            </a:r>
          </a:p>
          <a:p>
            <a:pPr algn="ctr"/>
            <a:endParaRPr lang="es-MX" sz="1600" dirty="0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1691680" y="13407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ANTES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572000" y="2374141"/>
            <a:ext cx="4000528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PARTE A: Aplicación general del código.</a:t>
            </a:r>
          </a:p>
          <a:p>
            <a:pPr algn="ctr"/>
            <a:r>
              <a:rPr lang="es-MX" sz="1600" dirty="0" smtClean="0"/>
              <a:t>PARTE B: Contadores públicos en la práctica independiente.</a:t>
            </a:r>
          </a:p>
          <a:p>
            <a:pPr algn="ctr"/>
            <a:r>
              <a:rPr lang="es-MX" sz="1600" dirty="0" smtClean="0"/>
              <a:t>PARTE C: Contadores Públicos en los sectores público y privado.</a:t>
            </a:r>
          </a:p>
          <a:p>
            <a:pPr algn="ctr"/>
            <a:r>
              <a:rPr lang="es-MX" sz="1600" dirty="0" smtClean="0"/>
              <a:t>PARTE D: Contadores Públicos en la Docencia</a:t>
            </a:r>
          </a:p>
          <a:p>
            <a:pPr algn="ctr"/>
            <a:r>
              <a:rPr lang="es-MX" sz="1600" dirty="0" smtClean="0"/>
              <a:t>PARTE E: Sanciones</a:t>
            </a:r>
          </a:p>
          <a:p>
            <a:pPr algn="ctr"/>
            <a:endParaRPr lang="es-MX" sz="1600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5434360" y="162213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AHORA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94422"/>
            <a:ext cx="6444716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707904" y="1052736"/>
            <a:ext cx="223224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POSTULADOS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95536" y="1700808"/>
            <a:ext cx="36004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I  Aplicación Universal del código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99592" y="2492896"/>
            <a:ext cx="3096344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Responsabilidad hacia la sociedad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788024" y="2276872"/>
            <a:ext cx="4104456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II. Independencia de criterio</a:t>
            </a:r>
          </a:p>
          <a:p>
            <a:r>
              <a:rPr lang="es-MX" sz="1600" dirty="0" smtClean="0"/>
              <a:t>III. Calidad profesional de los trabajos</a:t>
            </a:r>
          </a:p>
          <a:p>
            <a:r>
              <a:rPr lang="es-MX" sz="1600" dirty="0" smtClean="0"/>
              <a:t>IV. Preparación y calidad profesional</a:t>
            </a:r>
          </a:p>
          <a:p>
            <a:r>
              <a:rPr lang="es-MX" sz="1600" dirty="0" smtClean="0"/>
              <a:t>V. Responsabilidad personal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652120" y="4077072"/>
            <a:ext cx="3096344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Responsabilidad hacia quien patrocina los servicios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51520" y="3689737"/>
            <a:ext cx="4968552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VI. Secreto profesional</a:t>
            </a:r>
          </a:p>
          <a:p>
            <a:r>
              <a:rPr lang="es-MX" sz="1600" dirty="0" smtClean="0"/>
              <a:t>VII. Obligación de rechazar tareas que no cumplan con la moral</a:t>
            </a:r>
          </a:p>
          <a:p>
            <a:r>
              <a:rPr lang="es-MX" sz="1600" dirty="0" smtClean="0"/>
              <a:t>VIII. Lealtad hacia el patrocinador de los servicios</a:t>
            </a:r>
          </a:p>
          <a:p>
            <a:r>
              <a:rPr lang="es-MX" sz="1600" dirty="0" smtClean="0"/>
              <a:t>IX. Retribución económica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11560" y="5733256"/>
            <a:ext cx="3456384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Responsabilidad hacia quien patrocina los servicios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4572000" y="5301208"/>
            <a:ext cx="439248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X. Respeto a los colegas y a la profesión</a:t>
            </a:r>
          </a:p>
          <a:p>
            <a:r>
              <a:rPr lang="es-MX" sz="1600" dirty="0" smtClean="0"/>
              <a:t>XI. Dignificación de la imagen profesional a base de calidad</a:t>
            </a:r>
          </a:p>
          <a:p>
            <a:r>
              <a:rPr lang="es-MX" sz="1600" dirty="0" smtClean="0"/>
              <a:t>XII. Difusión y enseñanza de conocimientos técnicos</a:t>
            </a:r>
          </a:p>
        </p:txBody>
      </p:sp>
      <p:cxnSp>
        <p:nvCxnSpPr>
          <p:cNvPr id="14" name="13 Forma"/>
          <p:cNvCxnSpPr>
            <a:stCxn id="6" idx="3"/>
            <a:endCxn id="7" idx="0"/>
          </p:cNvCxnSpPr>
          <p:nvPr/>
        </p:nvCxnSpPr>
        <p:spPr>
          <a:xfrm flipV="1">
            <a:off x="3995936" y="2276872"/>
            <a:ext cx="2844316" cy="508412"/>
          </a:xfrm>
          <a:prstGeom prst="bentConnector4">
            <a:avLst>
              <a:gd name="adj1" fmla="val 13924"/>
              <a:gd name="adj2" fmla="val 14496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angular"/>
          <p:cNvCxnSpPr>
            <a:stCxn id="9" idx="2"/>
            <a:endCxn id="8" idx="2"/>
          </p:cNvCxnSpPr>
          <p:nvPr/>
        </p:nvCxnSpPr>
        <p:spPr>
          <a:xfrm rot="5400000" flipH="1" flipV="1">
            <a:off x="4792379" y="2605264"/>
            <a:ext cx="351329" cy="4464496"/>
          </a:xfrm>
          <a:prstGeom prst="bentConnector3">
            <a:avLst>
              <a:gd name="adj1" fmla="val -6506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18 Conector angular"/>
          <p:cNvCxnSpPr>
            <a:stCxn id="10" idx="3"/>
            <a:endCxn id="11" idx="1"/>
          </p:cNvCxnSpPr>
          <p:nvPr/>
        </p:nvCxnSpPr>
        <p:spPr>
          <a:xfrm flipV="1">
            <a:off x="4067944" y="5962928"/>
            <a:ext cx="504056" cy="627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799457"/>
            <a:ext cx="1440160" cy="11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716729" y="1008434"/>
            <a:ext cx="36004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PARTE  A: Aplicación general del código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92764" y="2067754"/>
            <a:ext cx="4104456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PRINCIPIOS FUNDAMENTALES</a:t>
            </a:r>
          </a:p>
          <a:p>
            <a:r>
              <a:rPr lang="es-MX" sz="1600" dirty="0" smtClean="0"/>
              <a:t>110. Integridad</a:t>
            </a:r>
          </a:p>
          <a:p>
            <a:pPr marL="342900" indent="-342900">
              <a:buAutoNum type="arabicPeriod" startAt="120"/>
            </a:pPr>
            <a:r>
              <a:rPr lang="es-MX" sz="1600" dirty="0" smtClean="0"/>
              <a:t>Objetividad</a:t>
            </a:r>
          </a:p>
          <a:p>
            <a:pPr marL="342900" indent="-342900"/>
            <a:r>
              <a:rPr lang="es-MX" sz="1600" dirty="0" smtClean="0"/>
              <a:t>130. Diligencia y Competencia profesional</a:t>
            </a:r>
          </a:p>
          <a:p>
            <a:pPr marL="342900" indent="-342900"/>
            <a:r>
              <a:rPr lang="es-MX" sz="1600" dirty="0" smtClean="0"/>
              <a:t>140. Confidencialidad</a:t>
            </a:r>
          </a:p>
          <a:p>
            <a:pPr marL="342900" indent="-342900"/>
            <a:r>
              <a:rPr lang="es-MX" sz="1600" dirty="0" smtClean="0"/>
              <a:t>150. Comportamiento profesional.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45975" y="426922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Amenazas al cumplimiento, importancia de estas y aplicar salvaguardas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16331" y="5131874"/>
            <a:ext cx="36676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Amenaza de interés personal</a:t>
            </a:r>
          </a:p>
          <a:p>
            <a:r>
              <a:rPr lang="es-MX" dirty="0" smtClean="0"/>
              <a:t>Amenaza de interceder por el cliente</a:t>
            </a:r>
          </a:p>
          <a:p>
            <a:r>
              <a:rPr lang="es-MX" dirty="0" smtClean="0"/>
              <a:t>Amenaza de familiaridad</a:t>
            </a:r>
          </a:p>
          <a:p>
            <a:r>
              <a:rPr lang="es-MX" dirty="0" smtClean="0"/>
              <a:t>Amenaza de intimidación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5580112" y="3429000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Salvaguardas creadas por la profesión, legislación </a:t>
            </a:r>
            <a:r>
              <a:rPr lang="es-MX" dirty="0"/>
              <a:t>o</a:t>
            </a:r>
            <a:r>
              <a:rPr lang="es-MX" dirty="0" smtClean="0"/>
              <a:t> reglamento</a:t>
            </a:r>
          </a:p>
          <a:p>
            <a:r>
              <a:rPr lang="es-MX" dirty="0" smtClean="0"/>
              <a:t>Salvaguarda en el entorno de trabajo</a:t>
            </a:r>
            <a:endParaRPr lang="es-MX" dirty="0"/>
          </a:p>
        </p:txBody>
      </p:sp>
      <p:sp>
        <p:nvSpPr>
          <p:cNvPr id="6" name="Flecha derecha 5"/>
          <p:cNvSpPr/>
          <p:nvPr/>
        </p:nvSpPr>
        <p:spPr>
          <a:xfrm rot="19464776">
            <a:off x="3995936" y="5013176"/>
            <a:ext cx="1368152" cy="85736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33670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6" name="5 CuadroTexto"/>
          <p:cNvSpPr txBox="1"/>
          <p:nvPr/>
        </p:nvSpPr>
        <p:spPr>
          <a:xfrm rot="19921921">
            <a:off x="5580112" y="3573016"/>
            <a:ext cx="3563888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000" dirty="0" smtClean="0"/>
              <a:t>C.P. Práctica independiente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28058" y="2449632"/>
            <a:ext cx="5466346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210. Nombramiento profesional</a:t>
            </a:r>
          </a:p>
          <a:p>
            <a:r>
              <a:rPr lang="es-MX" dirty="0" smtClean="0"/>
              <a:t>220. Conflicto de intereses</a:t>
            </a:r>
          </a:p>
          <a:p>
            <a:r>
              <a:rPr lang="es-MX" dirty="0" smtClean="0"/>
              <a:t>230. Segundas opiniones</a:t>
            </a:r>
          </a:p>
          <a:p>
            <a:r>
              <a:rPr lang="es-MX" dirty="0" smtClean="0"/>
              <a:t>240. Honorarios y otros tipos de remuneración</a:t>
            </a:r>
          </a:p>
          <a:p>
            <a:r>
              <a:rPr lang="es-MX" dirty="0" smtClean="0"/>
              <a:t>250.  Mercadotecnia de servicios profesionales</a:t>
            </a:r>
          </a:p>
          <a:p>
            <a:r>
              <a:rPr lang="es-MX" dirty="0" smtClean="0"/>
              <a:t>260. Obsequios e invitaciones</a:t>
            </a:r>
          </a:p>
          <a:p>
            <a:pPr marL="342900" indent="-342900"/>
            <a:r>
              <a:rPr lang="es-MX" dirty="0" smtClean="0"/>
              <a:t>270. Custodia y administración de activos de cliente</a:t>
            </a:r>
          </a:p>
          <a:p>
            <a:pPr marL="342900" indent="-342900">
              <a:buAutoNum type="arabicPeriod" startAt="280"/>
            </a:pPr>
            <a:r>
              <a:rPr lang="es-MX" dirty="0" smtClean="0"/>
              <a:t>Objetividad – Todos los servicios</a:t>
            </a:r>
          </a:p>
          <a:p>
            <a:pPr marL="342900" indent="-342900"/>
            <a:r>
              <a:rPr lang="es-MX" dirty="0" smtClean="0"/>
              <a:t>290. Independencia- Trabajos de auditoría y de revisión</a:t>
            </a:r>
          </a:p>
          <a:p>
            <a:pPr marL="342900" indent="-342900"/>
            <a:r>
              <a:rPr lang="es-MX" dirty="0" smtClean="0"/>
              <a:t>291. Independencia – Trabajos de atestiguamiento</a:t>
            </a:r>
          </a:p>
        </p:txBody>
      </p:sp>
    </p:spTree>
    <p:extLst>
      <p:ext uri="{BB962C8B-B14F-4D97-AF65-F5344CB8AC3E}">
        <p14:creationId xmlns:p14="http://schemas.microsoft.com/office/powerpoint/2010/main" val="19934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80720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1196752"/>
            <a:ext cx="36004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C. P. Sectores Público y privado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131840" y="2780928"/>
            <a:ext cx="1872208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C.P. Docencia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283968" y="908720"/>
            <a:ext cx="4104456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310. Conflictos potenciales</a:t>
            </a:r>
          </a:p>
          <a:p>
            <a:r>
              <a:rPr lang="es-MX" sz="1600" dirty="0" smtClean="0"/>
              <a:t>320. Preparación y reporte de información</a:t>
            </a:r>
          </a:p>
          <a:p>
            <a:r>
              <a:rPr lang="es-MX" sz="1600" dirty="0" smtClean="0"/>
              <a:t>330. Actuación con suficiente pericia</a:t>
            </a:r>
          </a:p>
          <a:p>
            <a:r>
              <a:rPr lang="es-MX" sz="1600" dirty="0" smtClean="0"/>
              <a:t>340. Intereses financieros</a:t>
            </a:r>
          </a:p>
          <a:p>
            <a:r>
              <a:rPr lang="es-MX" sz="1600" dirty="0" smtClean="0"/>
              <a:t>350. incentivos.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115616" y="2780928"/>
            <a:ext cx="1656184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400. Reglas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923928" y="37170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SANCIONES</a:t>
            </a:r>
            <a:endParaRPr lang="es-MX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901917"/>
              </p:ext>
            </p:extLst>
          </p:nvPr>
        </p:nvGraphicFramePr>
        <p:xfrm>
          <a:off x="1691680" y="4149080"/>
          <a:ext cx="6096000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ANTES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DESPUES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Amonestación</a:t>
                      </a:r>
                      <a:r>
                        <a:rPr lang="es-MX" baseline="0" dirty="0" smtClean="0"/>
                        <a:t> privada</a:t>
                      </a:r>
                    </a:p>
                    <a:p>
                      <a:r>
                        <a:rPr lang="es-MX" baseline="0" dirty="0" smtClean="0"/>
                        <a:t>Amonestación pública</a:t>
                      </a:r>
                    </a:p>
                    <a:p>
                      <a:r>
                        <a:rPr lang="es-MX" baseline="0" dirty="0" smtClean="0"/>
                        <a:t>Suspensión temporal de sus derechos como socio</a:t>
                      </a:r>
                    </a:p>
                    <a:p>
                      <a:r>
                        <a:rPr lang="es-MX" baseline="0" dirty="0" smtClean="0"/>
                        <a:t>Expulsión</a:t>
                      </a:r>
                    </a:p>
                    <a:p>
                      <a:r>
                        <a:rPr lang="es-MX" baseline="0" dirty="0" smtClean="0"/>
                        <a:t>Denuncia ante autoridades competentes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339752" y="511596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 hubo cambio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204864"/>
            <a:ext cx="6347715" cy="1826581"/>
          </a:xfrm>
        </p:spPr>
        <p:txBody>
          <a:bodyPr/>
          <a:lstStyle/>
          <a:p>
            <a:r>
              <a:rPr lang="es-MX" dirty="0" smtClean="0"/>
              <a:t>Trabajo en equipo, Código fiscal de </a:t>
            </a:r>
            <a:r>
              <a:rPr lang="es-MX" dirty="0"/>
              <a:t>l</a:t>
            </a:r>
            <a:r>
              <a:rPr lang="es-MX" dirty="0" smtClean="0"/>
              <a:t>a Federación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785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33670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Código fiscal y Reglamento del Código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179512" y="2132856"/>
            <a:ext cx="292895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prstClr val="white"/>
                </a:solidFill>
              </a:rPr>
              <a:t>Optar por dictaminarse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 rot="20172967">
            <a:off x="3309937" y="1753990"/>
            <a:ext cx="2928958" cy="7858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prstClr val="white"/>
                </a:solidFill>
              </a:rPr>
              <a:t>Requisitos para poder dictaminar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3212976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prstClr val="black"/>
                </a:solidFill>
              </a:rPr>
              <a:t>Las  personas físicas con actividades empresariales y las personas morales que en el ejercicio inmediato anterior: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 rot="21140920">
            <a:off x="-33461" y="4222304"/>
            <a:ext cx="4512780" cy="251090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Ø"/>
            </a:pPr>
            <a:r>
              <a:rPr lang="es-MX" sz="1200" dirty="0" smtClean="0">
                <a:solidFill>
                  <a:prstClr val="black"/>
                </a:solidFill>
              </a:rPr>
              <a:t>Ingresos acumulables Superiores a 100,000,000, el valor de su activo de 79,000,000, o  300 de sus trabajadores les presten servicios.</a:t>
            </a:r>
          </a:p>
          <a:p>
            <a:pPr algn="ctr"/>
            <a:r>
              <a:rPr lang="es-MX" sz="1200" dirty="0" smtClean="0">
                <a:solidFill>
                  <a:prstClr val="black"/>
                </a:solidFill>
              </a:rPr>
              <a:t>LOS QUE OPTEN</a:t>
            </a:r>
          </a:p>
          <a:p>
            <a:pPr algn="ctr"/>
            <a:r>
              <a:rPr lang="es-MX" sz="1200" dirty="0" smtClean="0">
                <a:solidFill>
                  <a:prstClr val="black"/>
                </a:solidFill>
              </a:rPr>
              <a:t>Deben manifestarlo en la declaración del ejercicio del ISR</a:t>
            </a:r>
          </a:p>
          <a:p>
            <a:pPr algn="ctr"/>
            <a:r>
              <a:rPr lang="es-MX" sz="1200" dirty="0" smtClean="0">
                <a:solidFill>
                  <a:prstClr val="black"/>
                </a:solidFill>
              </a:rPr>
              <a:t>15 de julio</a:t>
            </a:r>
          </a:p>
          <a:p>
            <a:pPr algn="ctr"/>
            <a:r>
              <a:rPr lang="es-MX" sz="1200" dirty="0" smtClean="0">
                <a:solidFill>
                  <a:prstClr val="black"/>
                </a:solidFill>
              </a:rPr>
              <a:t>Declaraciones complementarias en caso necesario</a:t>
            </a:r>
          </a:p>
          <a:p>
            <a:pPr algn="ctr"/>
            <a:r>
              <a:rPr lang="es-MX" sz="1200" dirty="0" smtClean="0">
                <a:solidFill>
                  <a:prstClr val="black"/>
                </a:solidFill>
              </a:rPr>
              <a:t> </a:t>
            </a:r>
            <a:endParaRPr lang="es-MX" sz="1200" dirty="0">
              <a:solidFill>
                <a:prstClr val="black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 rot="20190861">
            <a:off x="4444181" y="2582437"/>
            <a:ext cx="2808312" cy="37548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Que el C.P. este registrado ante las autoridades fiscales.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Que el dictamen o la declaratoria se formule de acuerdo con el RCFF.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Que le C.P. conjuntamente con su dictamen emita un informe sobre la revisión de la situación fiscal del contribuyente.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Presentación del dictamen a través de medios electrónicos.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Este al corriente en su obligaciones fiscales</a:t>
            </a:r>
          </a:p>
          <a:p>
            <a:pPr marL="342900" indent="-342900">
              <a:buFontTx/>
              <a:buAutoNum type="arabicPeriod"/>
            </a:pP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55576" y="1340768"/>
            <a:ext cx="2801801" cy="3385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prstClr val="white"/>
                </a:solidFill>
              </a:rPr>
              <a:t>CFF (art. 32-A y 52 y 52A)</a:t>
            </a:r>
          </a:p>
        </p:txBody>
      </p:sp>
      <p:cxnSp>
        <p:nvCxnSpPr>
          <p:cNvPr id="20" name="19 Forma"/>
          <p:cNvCxnSpPr>
            <a:stCxn id="7" idx="3"/>
          </p:cNvCxnSpPr>
          <p:nvPr/>
        </p:nvCxnSpPr>
        <p:spPr>
          <a:xfrm>
            <a:off x="6114521" y="1556292"/>
            <a:ext cx="473703" cy="100861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21 Conector angular"/>
          <p:cNvCxnSpPr>
            <a:stCxn id="6" idx="2"/>
            <a:endCxn id="8" idx="0"/>
          </p:cNvCxnSpPr>
          <p:nvPr/>
        </p:nvCxnSpPr>
        <p:spPr>
          <a:xfrm rot="16200000" flipH="1">
            <a:off x="1610694" y="2951970"/>
            <a:ext cx="294302" cy="22770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1268760"/>
            <a:ext cx="1183033" cy="112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9301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80720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Código fiscal y Reglamento del Código</a:t>
            </a:r>
          </a:p>
        </p:txBody>
      </p:sp>
      <p:sp>
        <p:nvSpPr>
          <p:cNvPr id="7" name="6 Rectángulo redondeado"/>
          <p:cNvSpPr/>
          <p:nvPr/>
        </p:nvSpPr>
        <p:spPr>
          <a:xfrm rot="20172967">
            <a:off x="1365722" y="1753991"/>
            <a:ext cx="2928958" cy="7858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prstClr val="white"/>
                </a:solidFill>
              </a:rPr>
              <a:t>Requisitos para poder dictaminar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 rot="20190861">
            <a:off x="1156421" y="3059196"/>
            <a:ext cx="3579128" cy="31085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Que el C.P. este registrado ante las autoridades fiscales.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Que el dictamen o la declaratoria se formule de acuerdo con el RCFF.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Que le C.P. conjuntamente con su dictamen emita un informe sobre la revisión de la situación fiscal del contribuyente.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Presentación del dictamen a través de medios electrónicos.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Este al corriente en su obligaciones fiscales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Interpretación de los dictámenes</a:t>
            </a:r>
          </a:p>
          <a:p>
            <a:pPr marL="342900" indent="-342900">
              <a:buFontTx/>
              <a:buAutoNum type="arabicPeriod"/>
            </a:pPr>
            <a:r>
              <a:rPr lang="es-MX" sz="1400" dirty="0" smtClean="0">
                <a:solidFill>
                  <a:prstClr val="black"/>
                </a:solidFill>
              </a:rPr>
              <a:t>Suspensión del registro y sanciones 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38657" y="976230"/>
            <a:ext cx="2801801" cy="3385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prstClr val="white"/>
                </a:solidFill>
              </a:rPr>
              <a:t>CFF (art. 52)</a:t>
            </a:r>
          </a:p>
        </p:txBody>
      </p:sp>
      <p:cxnSp>
        <p:nvCxnSpPr>
          <p:cNvPr id="20" name="19 Forma"/>
          <p:cNvCxnSpPr>
            <a:stCxn id="7" idx="3"/>
          </p:cNvCxnSpPr>
          <p:nvPr/>
        </p:nvCxnSpPr>
        <p:spPr>
          <a:xfrm>
            <a:off x="4170306" y="1556293"/>
            <a:ext cx="473703" cy="100861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972" y="5301208"/>
            <a:ext cx="1183033" cy="112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uadroTexto 3"/>
          <p:cNvSpPr txBox="1"/>
          <p:nvPr/>
        </p:nvSpPr>
        <p:spPr>
          <a:xfrm>
            <a:off x="5073238" y="1962856"/>
            <a:ext cx="3679579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50" dirty="0" smtClean="0"/>
              <a:t>Nacionalidad mexicana con titulo de C.P., miembro de un colegio (3 años). Certificación del colegio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50" dirty="0" smtClean="0"/>
              <a:t>Personas extranjeras con derecho a dictaminar.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50" dirty="0" smtClean="0"/>
              <a:t>Las personas que estén al corriente en obligaciones fiscales</a:t>
            </a:r>
            <a:endParaRPr lang="es-MX" sz="1250" dirty="0"/>
          </a:p>
        </p:txBody>
      </p:sp>
      <p:cxnSp>
        <p:nvCxnSpPr>
          <p:cNvPr id="11" name="Conector angular 10"/>
          <p:cNvCxnSpPr/>
          <p:nvPr/>
        </p:nvCxnSpPr>
        <p:spPr>
          <a:xfrm flipV="1">
            <a:off x="3738043" y="2627140"/>
            <a:ext cx="1435861" cy="27947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5054124" y="3659536"/>
            <a:ext cx="30278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>
                <a:solidFill>
                  <a:srgbClr val="0070C0"/>
                </a:solidFill>
              </a:rPr>
              <a:t>No de cumplimiento disposiciones y </a:t>
            </a:r>
            <a:r>
              <a:rPr lang="es-MX" sz="1200" dirty="0" err="1" smtClean="0">
                <a:solidFill>
                  <a:srgbClr val="0070C0"/>
                </a:solidFill>
              </a:rPr>
              <a:t>NIAs</a:t>
            </a:r>
            <a:endParaRPr lang="es-MX" sz="1200" dirty="0" smtClean="0">
              <a:solidFill>
                <a:srgbClr val="0070C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200" dirty="0" smtClean="0">
                <a:solidFill>
                  <a:srgbClr val="0070C0"/>
                </a:solidFill>
              </a:rPr>
              <a:t>Se dará aviso al colegio o federación, aplicar las facultades: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200" dirty="0" smtClean="0">
                <a:solidFill>
                  <a:srgbClr val="0070C0"/>
                </a:solidFill>
              </a:rPr>
              <a:t>Se notificará en un plazo de 6 meses, una vez notificado tiene 15 días para manifestar por escrito lo que a su derecho convenga (PRUEBAS).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200" dirty="0" smtClean="0">
                <a:solidFill>
                  <a:srgbClr val="0070C0"/>
                </a:solidFill>
              </a:rPr>
              <a:t>Con base a lo anterior la autoridad emitirá la resolución y se notificará en un plazo que no exceda 12 meses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200" dirty="0">
              <a:solidFill>
                <a:srgbClr val="0070C0"/>
              </a:solidFill>
            </a:endParaRPr>
          </a:p>
        </p:txBody>
      </p:sp>
      <p:cxnSp>
        <p:nvCxnSpPr>
          <p:cNvPr id="16" name="Conector angular 15"/>
          <p:cNvCxnSpPr>
            <a:endCxn id="13" idx="1"/>
          </p:cNvCxnSpPr>
          <p:nvPr/>
        </p:nvCxnSpPr>
        <p:spPr>
          <a:xfrm rot="5400000" flipH="1" flipV="1">
            <a:off x="4617832" y="4864918"/>
            <a:ext cx="579845" cy="29274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3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80720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Código fiscal y Reglamento del Código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3128180" y="1844824"/>
            <a:ext cx="3592016" cy="78581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Proceder de las autoridades fiscales cuando revisan el dictamen.                                                               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971600" y="1099483"/>
            <a:ext cx="2801801" cy="3385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CFF (art. 52A y 53A)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803600" y="4465312"/>
            <a:ext cx="4896544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s-MX" sz="1600" dirty="0" smtClean="0"/>
              <a:t>Requerir información  y documentación al contador público. No rebasar 6 meses</a:t>
            </a:r>
          </a:p>
          <a:p>
            <a:pPr marL="228600" indent="-228600">
              <a:buAutoNum type="arabicPeriod"/>
            </a:pPr>
            <a:r>
              <a:rPr lang="es-MX" sz="1600" dirty="0" smtClean="0"/>
              <a:t>Solicitar directamente al contribuyente.</a:t>
            </a:r>
          </a:p>
          <a:p>
            <a:pPr marL="228600" indent="-228600">
              <a:buAutoNum type="arabicPeriod"/>
            </a:pPr>
            <a:r>
              <a:rPr lang="es-MX" sz="1600" dirty="0" smtClean="0"/>
              <a:t>En cualquier tiempo solicitarle a los terceros relacionados.</a:t>
            </a:r>
            <a:endParaRPr lang="es-MX" sz="1600" dirty="0"/>
          </a:p>
        </p:txBody>
      </p:sp>
      <p:cxnSp>
        <p:nvCxnSpPr>
          <p:cNvPr id="17" name="16 Forma"/>
          <p:cNvCxnSpPr>
            <a:stCxn id="11" idx="2"/>
            <a:endCxn id="13" idx="0"/>
          </p:cNvCxnSpPr>
          <p:nvPr/>
        </p:nvCxnSpPr>
        <p:spPr>
          <a:xfrm rot="5400000">
            <a:off x="3170695" y="2711819"/>
            <a:ext cx="1834670" cy="16723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1268760"/>
            <a:ext cx="1183033" cy="112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uadroTexto 4"/>
          <p:cNvSpPr txBox="1"/>
          <p:nvPr/>
        </p:nvSpPr>
        <p:spPr>
          <a:xfrm>
            <a:off x="6053263" y="4581128"/>
            <a:ext cx="1615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Se 6 a 15 días</a:t>
            </a:r>
          </a:p>
          <a:p>
            <a:endParaRPr lang="es-MX" sz="1600" dirty="0"/>
          </a:p>
          <a:p>
            <a:r>
              <a:rPr lang="es-MX" sz="1600" dirty="0" smtClean="0"/>
              <a:t>15 días otra documentación </a:t>
            </a:r>
            <a:endParaRPr lang="es-MX" sz="1600" dirty="0"/>
          </a:p>
        </p:txBody>
      </p:sp>
      <p:cxnSp>
        <p:nvCxnSpPr>
          <p:cNvPr id="8" name="Conector angular 7"/>
          <p:cNvCxnSpPr/>
          <p:nvPr/>
        </p:nvCxnSpPr>
        <p:spPr>
          <a:xfrm flipV="1">
            <a:off x="4644008" y="4816802"/>
            <a:ext cx="1409255" cy="5235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ector angular 13"/>
          <p:cNvCxnSpPr/>
          <p:nvPr/>
        </p:nvCxnSpPr>
        <p:spPr>
          <a:xfrm>
            <a:off x="4924188" y="5127031"/>
            <a:ext cx="1129075" cy="246185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Conector angular 15"/>
          <p:cNvCxnSpPr/>
          <p:nvPr/>
        </p:nvCxnSpPr>
        <p:spPr>
          <a:xfrm>
            <a:off x="5076056" y="5517232"/>
            <a:ext cx="977207" cy="1270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99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58631" y="653019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Código fiscal y Reglamento del Código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51520" y="1844824"/>
            <a:ext cx="3672408" cy="48245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Registro del Contador Público y de las asociaciones de contadores (Art. 52-54)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Sanciones a los contadores registrados (Art. 55-56)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 los dictámenes y declaratorias (Art. 57-60)</a:t>
            </a:r>
          </a:p>
          <a:p>
            <a:pPr algn="just"/>
            <a:endParaRPr lang="es-MX" dirty="0" smtClean="0"/>
          </a:p>
          <a:p>
            <a:pPr algn="ctr"/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4823424" y="1557763"/>
            <a:ext cx="3744416" cy="18158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Requisitos para obtener el registro para </a:t>
            </a:r>
            <a:r>
              <a:rPr lang="es-MX" sz="1400" dirty="0" err="1" smtClean="0"/>
              <a:t>dictaminación</a:t>
            </a:r>
            <a:endParaRPr lang="es-MX" sz="1400" dirty="0" smtClean="0"/>
          </a:p>
          <a:p>
            <a:pPr algn="just"/>
            <a:r>
              <a:rPr lang="es-MX" sz="1400" dirty="0" smtClean="0"/>
              <a:t>Constancia que se requieran</a:t>
            </a:r>
          </a:p>
          <a:p>
            <a:pPr algn="just"/>
            <a:r>
              <a:rPr lang="es-MX" sz="1400" dirty="0" smtClean="0"/>
              <a:t>Comunicación de cambios en los datos de solicitud de registro. Mes siguiente</a:t>
            </a:r>
          </a:p>
          <a:p>
            <a:pPr algn="just"/>
            <a:r>
              <a:rPr lang="es-MX" sz="1400" dirty="0" smtClean="0"/>
              <a:t>Sistema informático de las asociaciones que deban registrarse ante las autoridades fiscales.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044204" y="1166519"/>
            <a:ext cx="2801801" cy="3385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RCFF (art. 52-62)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4860032" y="3429000"/>
            <a:ext cx="3744416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Sanciones que abarcan desde la amonestación, la suspensión (1 a 2 años) hasta la cancelación del registro por incumplimiento, falta de información o reincidencia. Procedimiento para ejercer las facultades establecidas. (15 días pruebas. Resolución no mayor a 12 meses)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4139952" y="5084793"/>
            <a:ext cx="5004048" cy="18928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300" dirty="0" smtClean="0"/>
              <a:t>Evidencia de la aplicación de procedimientos de revisión de la situación fiscal.</a:t>
            </a:r>
          </a:p>
          <a:p>
            <a:pPr algn="just"/>
            <a:r>
              <a:rPr lang="es-MX" sz="1300" dirty="0" smtClean="0"/>
              <a:t>Escritos libres para optar por dictaminarse.</a:t>
            </a:r>
          </a:p>
          <a:p>
            <a:pPr algn="just"/>
            <a:r>
              <a:rPr lang="es-MX" sz="1300" dirty="0" smtClean="0"/>
              <a:t>Cumplimiento con normas de auditoría vigentes (independencia – imparcialidad).</a:t>
            </a:r>
          </a:p>
          <a:p>
            <a:pPr algn="just"/>
            <a:r>
              <a:rPr lang="es-MX" sz="1300" dirty="0" smtClean="0"/>
              <a:t>Obligación de cumplir con las NA vigentes a la fecha.</a:t>
            </a:r>
          </a:p>
          <a:p>
            <a:pPr algn="just"/>
            <a:r>
              <a:rPr lang="es-MX" sz="1300" dirty="0" smtClean="0"/>
              <a:t>Forma de elaborar el dictamen sobre la revisión de la situación fiscal. Información adicional al SAT.  Formatos y forma de integrarlo </a:t>
            </a:r>
          </a:p>
        </p:txBody>
      </p:sp>
      <p:cxnSp>
        <p:nvCxnSpPr>
          <p:cNvPr id="14" name="13 Conector angular"/>
          <p:cNvCxnSpPr/>
          <p:nvPr/>
        </p:nvCxnSpPr>
        <p:spPr>
          <a:xfrm>
            <a:off x="3743304" y="2533068"/>
            <a:ext cx="1080120" cy="18786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15 Conector angular"/>
          <p:cNvCxnSpPr/>
          <p:nvPr/>
        </p:nvCxnSpPr>
        <p:spPr>
          <a:xfrm>
            <a:off x="3652956" y="3994610"/>
            <a:ext cx="1224136" cy="4401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18 Conector angular"/>
          <p:cNvCxnSpPr>
            <a:endCxn id="12" idx="1"/>
          </p:cNvCxnSpPr>
          <p:nvPr/>
        </p:nvCxnSpPr>
        <p:spPr>
          <a:xfrm>
            <a:off x="3419874" y="5653117"/>
            <a:ext cx="720078" cy="37808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9360"/>
            <a:ext cx="1368152" cy="91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94184" y="192856"/>
            <a:ext cx="6931496" cy="71164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6696744" cy="5500702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rgbClr val="002060"/>
                </a:solidFill>
              </a:rPr>
              <a:t>AUDITORÍA</a:t>
            </a:r>
          </a:p>
          <a:p>
            <a:pPr algn="just"/>
            <a:endParaRPr lang="es-MX" dirty="0" smtClean="0">
              <a:solidFill>
                <a:srgbClr val="002060"/>
              </a:solidFill>
            </a:endParaRPr>
          </a:p>
          <a:p>
            <a:pPr algn="just"/>
            <a:r>
              <a:rPr lang="es-MX" dirty="0" smtClean="0">
                <a:solidFill>
                  <a:srgbClr val="002060"/>
                </a:solidFill>
              </a:rPr>
              <a:t>Concepto:  es un examen crítico y sistemático  de los sistemas de información (dirección interna; estados,  registros, operaciones administrativas y contables; expedientes y documentos financieros y jurídicos) de una organización con la finalidad de determinar si  están de acuerdo con las normas, con las políticas establecidas por la dirección y cualquier otro tipo de exigencias legales  o voluntariamente aceptadas y poder contar con bases solidas y suficientes para poder emitir una opinión a través de un informe.</a:t>
            </a:r>
          </a:p>
          <a:p>
            <a:pPr algn="just"/>
            <a:endParaRPr lang="es-MX" dirty="0" smtClean="0">
              <a:solidFill>
                <a:srgbClr val="002060"/>
              </a:solidFill>
            </a:endParaRPr>
          </a:p>
          <a:p>
            <a:pPr algn="just"/>
            <a:r>
              <a:rPr lang="es-MX" dirty="0" smtClean="0">
                <a:solidFill>
                  <a:srgbClr val="002060"/>
                </a:solidFill>
              </a:rPr>
              <a:t>La auditoría tiene por </a:t>
            </a:r>
            <a:r>
              <a:rPr lang="es-MX" b="1" dirty="0" smtClean="0">
                <a:solidFill>
                  <a:srgbClr val="002060"/>
                </a:solidFill>
              </a:rPr>
              <a:t>objeto</a:t>
            </a:r>
            <a:r>
              <a:rPr lang="es-MX" dirty="0" smtClean="0">
                <a:solidFill>
                  <a:srgbClr val="002060"/>
                </a:solidFill>
              </a:rPr>
              <a:t> averiguar la exactitud, razonabilidad, integridad y autenticidad de los estados financieros, expedientes y demás documentos administrativo – contables presentados por la dirección, así como sugerir las mejoras administrativo – contable que procedan.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1026" name="Picture 2" descr="Q:\140062.esn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48680"/>
            <a:ext cx="1641429" cy="15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564904"/>
            <a:ext cx="6347713" cy="1320800"/>
          </a:xfrm>
        </p:spPr>
        <p:txBody>
          <a:bodyPr/>
          <a:lstStyle/>
          <a:p>
            <a:pPr algn="ctr"/>
            <a:r>
              <a:rPr lang="es-MX" dirty="0" smtClean="0"/>
              <a:t>Realizar un mapa mental de la NIA 240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90659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534" y="240056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Responsabilidad del auditor en la realización de su trabajo con respecto al fraude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6534" y="2367154"/>
            <a:ext cx="1730153" cy="476321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rgbClr val="7030A0"/>
                </a:solidFill>
              </a:rPr>
              <a:t>NIA 240</a:t>
            </a:r>
            <a:endParaRPr lang="es-MX" sz="2400" dirty="0">
              <a:solidFill>
                <a:srgbClr val="703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043608" y="3704946"/>
            <a:ext cx="50496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Fraude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Error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Situaciones de evaluación de riesgos de fraude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2477313" y="2086913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Obtención de una seguridad razonable de los estados financieros considerados en su conjunto están libres de incorrecciones materiales debidas a fraude o error. 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 rot="3329437">
            <a:off x="6410200" y="210106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Identificar y evaluar </a:t>
            </a: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 rot="21390814">
            <a:off x="2925886" y="344516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Información financiera fraudulenta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Apropiación indebida de activos</a:t>
            </a:r>
            <a:endParaRPr lang="es-E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619672" y="5373216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Existencia de un incentivo o elemento de presión para cometer fraude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La percepción de una oportunidad para cometer fraude.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La capacidad de racionalizar la acción fraudulenta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Flecha abajo 8"/>
          <p:cNvSpPr/>
          <p:nvPr/>
        </p:nvSpPr>
        <p:spPr>
          <a:xfrm>
            <a:off x="3630390" y="5085184"/>
            <a:ext cx="725586" cy="43204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551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534" y="240056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Responsabilidad del auditor en la realización de su trabajo con respecto al fraude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2636912"/>
            <a:ext cx="1730153" cy="476321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rgbClr val="7030A0"/>
                </a:solidFill>
              </a:rPr>
              <a:t>NIA 240</a:t>
            </a:r>
            <a:endParaRPr lang="es-MX" sz="2400" dirty="0">
              <a:solidFill>
                <a:srgbClr val="703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907704" y="4365104"/>
            <a:ext cx="5049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Responsabilidad del auditor: Evaluar  que la información financiera esta libre de error o fraudes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483768" y="2276872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Responsabilidad de la administración:</a:t>
            </a:r>
          </a:p>
          <a:p>
            <a:endParaRPr lang="es-ES" dirty="0"/>
          </a:p>
          <a:p>
            <a:r>
              <a:rPr lang="es-ES" dirty="0" smtClean="0"/>
              <a:t>Asegurarse de que la información financiera no contiene errores materiales debidos a fraude o error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287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534" y="240056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Responsabilidad del auditor en la realización de su trabajo con respecto al fraude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971600" y="2060848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Ejemplos de situaciones de fraude o error: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55576" y="2852936"/>
            <a:ext cx="69127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charset="2"/>
              <a:buChar char="ü"/>
            </a:pPr>
            <a:r>
              <a:rPr lang="es-MX" dirty="0" smtClean="0"/>
              <a:t>Registrar como ventas un desplazamiento de mercancia</a:t>
            </a:r>
          </a:p>
          <a:p>
            <a:pPr marL="285750" indent="-285750" algn="just">
              <a:buFont typeface="Wingdings" charset="2"/>
              <a:buChar char="ü"/>
            </a:pPr>
            <a:r>
              <a:rPr lang="es-ES" dirty="0" smtClean="0"/>
              <a:t>N</a:t>
            </a:r>
            <a:r>
              <a:rPr lang="es-MX" dirty="0" smtClean="0"/>
              <a:t>o registrar devoluciones y esto tenga como objetivo obtener bonos por productividad</a:t>
            </a:r>
          </a:p>
          <a:p>
            <a:pPr marL="285750" indent="-285750" algn="just">
              <a:buFont typeface="Wingdings" charset="2"/>
              <a:buChar char="ü"/>
            </a:pPr>
            <a:r>
              <a:rPr lang="es-MX" dirty="0" smtClean="0"/>
              <a:t>Registro de ingresos ficticios</a:t>
            </a:r>
          </a:p>
          <a:p>
            <a:pPr marL="285750" indent="-285750" algn="just">
              <a:buFont typeface="Wingdings" charset="2"/>
              <a:buChar char="ü"/>
            </a:pPr>
            <a:r>
              <a:rPr lang="es-ES" dirty="0" smtClean="0"/>
              <a:t>R</a:t>
            </a:r>
            <a:r>
              <a:rPr lang="es-MX" dirty="0" smtClean="0"/>
              <a:t>egistrar depreciación por mayor tiempo a su vida ùtil</a:t>
            </a:r>
          </a:p>
          <a:p>
            <a:pPr marL="285750" indent="-285750" algn="just">
              <a:buFont typeface="Wingdings" charset="2"/>
              <a:buChar char="ü"/>
            </a:pPr>
            <a:r>
              <a:rPr lang="es-ES" dirty="0" smtClean="0"/>
              <a:t>R</a:t>
            </a:r>
            <a:r>
              <a:rPr lang="es-MX" dirty="0" smtClean="0"/>
              <a:t>egistrar de manera imprecisa o no registrar una contingencia (litigio)</a:t>
            </a:r>
          </a:p>
          <a:p>
            <a:pPr marL="285750" indent="-285750" algn="just">
              <a:buFont typeface="Wingdings" charset="2"/>
              <a:buChar char="ü"/>
            </a:pPr>
            <a:r>
              <a:rPr lang="es-ES" dirty="0" smtClean="0"/>
              <a:t>R</a:t>
            </a:r>
            <a:r>
              <a:rPr lang="es-MX" dirty="0" smtClean="0"/>
              <a:t>egistrar como arrendamiento puro en lugar de arrendamiento financiero</a:t>
            </a:r>
          </a:p>
          <a:p>
            <a:pPr marL="285750" indent="-285750" algn="just">
              <a:buFont typeface="Wingdings" charset="2"/>
              <a:buChar char="ü"/>
            </a:pPr>
            <a:r>
              <a:rPr lang="es-ES" dirty="0" smtClean="0"/>
              <a:t>R</a:t>
            </a:r>
            <a:r>
              <a:rPr lang="es-MX" dirty="0" smtClean="0"/>
              <a:t>econocer como ingresos los futuros</a:t>
            </a:r>
          </a:p>
          <a:p>
            <a:pPr marL="285750" indent="-285750" algn="just">
              <a:buFont typeface="Wingdings" charset="2"/>
              <a:buChar char="ü"/>
            </a:pPr>
            <a:r>
              <a:rPr lang="es-ES" dirty="0" smtClean="0"/>
              <a:t>R</a:t>
            </a:r>
            <a:r>
              <a:rPr lang="es-MX" dirty="0" smtClean="0"/>
              <a:t>egistrar un pasivo presente como un gasto futuro</a:t>
            </a:r>
          </a:p>
        </p:txBody>
      </p:sp>
    </p:spTree>
    <p:extLst>
      <p:ext uri="{BB962C8B-B14F-4D97-AF65-F5344CB8AC3E}">
        <p14:creationId xmlns:p14="http://schemas.microsoft.com/office/powerpoint/2010/main" val="268814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5616" y="1988840"/>
            <a:ext cx="6347713" cy="1320800"/>
          </a:xfrm>
        </p:spPr>
        <p:txBody>
          <a:bodyPr/>
          <a:lstStyle/>
          <a:p>
            <a:pPr algn="ctr"/>
            <a:r>
              <a:rPr lang="es-MX" dirty="0" smtClean="0"/>
              <a:t>Investigar las Técnicas y procedimientos de auditoría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88415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-688937" y="683984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Técnicas de Auditoría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475656" y="1340768"/>
            <a:ext cx="165618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Concepto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403648" y="2348880"/>
            <a:ext cx="3528392" cy="11695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Son los métodos prácticos de investigación y prueba que el C.P. o L.C. utiliza para comprobar la razonabilidad de la información financiera que le permita emitir su opinión profesional</a:t>
            </a:r>
          </a:p>
        </p:txBody>
      </p:sp>
      <p:sp>
        <p:nvSpPr>
          <p:cNvPr id="9" name="8 Flecha curvada hacia la derecha"/>
          <p:cNvSpPr/>
          <p:nvPr/>
        </p:nvSpPr>
        <p:spPr>
          <a:xfrm>
            <a:off x="323528" y="1484784"/>
            <a:ext cx="1080120" cy="1584176"/>
          </a:xfrm>
          <a:prstGeom prst="curv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796136" y="2636912"/>
            <a:ext cx="165618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Objetivo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4067944" y="4221088"/>
            <a:ext cx="36004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Proporcionar los elementos técnicos al auditor para obtener la información y comprobación necesaria para fundamentar su opinión.</a:t>
            </a:r>
          </a:p>
        </p:txBody>
      </p:sp>
      <p:sp>
        <p:nvSpPr>
          <p:cNvPr id="12" name="11 Flecha curvada hacia la izquierda"/>
          <p:cNvSpPr/>
          <p:nvPr/>
        </p:nvSpPr>
        <p:spPr>
          <a:xfrm>
            <a:off x="7740352" y="2708920"/>
            <a:ext cx="1187624" cy="1944216"/>
          </a:xfrm>
          <a:prstGeom prst="curved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043608" y="3861048"/>
            <a:ext cx="165618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Importancia 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95536" y="4509120"/>
            <a:ext cx="288032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Estudio general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Análisis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Inspección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Investigación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Observación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Cálculo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Confirmación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Declaración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Certificación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Compulsa </a:t>
            </a:r>
          </a:p>
        </p:txBody>
      </p:sp>
      <p:sp>
        <p:nvSpPr>
          <p:cNvPr id="13" name="12 Flecha abajo"/>
          <p:cNvSpPr/>
          <p:nvPr/>
        </p:nvSpPr>
        <p:spPr>
          <a:xfrm>
            <a:off x="1619672" y="4365104"/>
            <a:ext cx="432048" cy="14401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37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979" y="647400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Técnicas de Auditoría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940152" y="1268760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Estudio general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1475656" y="126876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Fisonomía o características generales de la empresa</a:t>
            </a:r>
            <a:endParaRPr lang="es-MX" sz="1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323528" y="1772816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Análisis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3131840" y="170080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Análisis de saldo</a:t>
            </a:r>
          </a:p>
          <a:p>
            <a:r>
              <a:rPr lang="es-MX" sz="1400" dirty="0" smtClean="0"/>
              <a:t>Análisis de movimiento</a:t>
            </a:r>
            <a:endParaRPr lang="es-MX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012160" y="2132856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Inspección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3923928" y="2276872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Examen físico de los bienes y/o documentos</a:t>
            </a:r>
            <a:endParaRPr lang="es-MX" sz="14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23528" y="2780928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Investigación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2771800" y="292494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Información, datos y comentarios de funcionarios y empleados.</a:t>
            </a:r>
            <a:endParaRPr lang="es-MX" sz="14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156176" y="3429000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Observación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6228184" y="4581128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Confirmación 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6300192" y="6165304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Certificación 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467544" y="4149080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Cálculo 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539552" y="5445224"/>
            <a:ext cx="22322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Declaración 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1187624" y="3645024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Presencia física de cómo se realizan operaciones o hechos.</a:t>
            </a:r>
            <a:endParaRPr lang="es-MX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2987824" y="4149080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Verificación matemática de partidas.</a:t>
            </a:r>
            <a:endParaRPr lang="es-MX" sz="14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2123728" y="4725144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Comunicación escrita que puede ser:</a:t>
            </a:r>
          </a:p>
          <a:p>
            <a:r>
              <a:rPr lang="es-MX" sz="1400" dirty="0" smtClean="0"/>
              <a:t>Positiva, negativa, indirecta, ciega o en blanco.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3059832" y="551723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Manifestación escrita con la firma de los interesados del resultado.</a:t>
            </a:r>
            <a:endParaRPr lang="es-MX" sz="14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483768" y="609329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Documento en que se asegure la verdad de un hecho.</a:t>
            </a:r>
            <a:endParaRPr lang="es-MX" sz="1400" dirty="0"/>
          </a:p>
        </p:txBody>
      </p:sp>
      <p:sp>
        <p:nvSpPr>
          <p:cNvPr id="37" name="36 Elipse"/>
          <p:cNvSpPr/>
          <p:nvPr/>
        </p:nvSpPr>
        <p:spPr>
          <a:xfrm>
            <a:off x="8460432" y="1268760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</a:t>
            </a:r>
            <a:endParaRPr lang="es-MX" dirty="0"/>
          </a:p>
        </p:txBody>
      </p:sp>
      <p:sp>
        <p:nvSpPr>
          <p:cNvPr id="38" name="37 Elipse"/>
          <p:cNvSpPr/>
          <p:nvPr/>
        </p:nvSpPr>
        <p:spPr>
          <a:xfrm>
            <a:off x="0" y="4221088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</a:t>
            </a:r>
            <a:endParaRPr lang="es-MX" dirty="0"/>
          </a:p>
        </p:txBody>
      </p:sp>
      <p:sp>
        <p:nvSpPr>
          <p:cNvPr id="39" name="38 Elipse"/>
          <p:cNvSpPr/>
          <p:nvPr/>
        </p:nvSpPr>
        <p:spPr>
          <a:xfrm>
            <a:off x="8460432" y="2204864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</a:t>
            </a:r>
            <a:endParaRPr lang="es-MX" dirty="0"/>
          </a:p>
        </p:txBody>
      </p:sp>
      <p:sp>
        <p:nvSpPr>
          <p:cNvPr id="40" name="39 Elipse"/>
          <p:cNvSpPr/>
          <p:nvPr/>
        </p:nvSpPr>
        <p:spPr>
          <a:xfrm>
            <a:off x="0" y="1844824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</a:t>
            </a:r>
            <a:endParaRPr lang="es-MX" dirty="0"/>
          </a:p>
        </p:txBody>
      </p:sp>
      <p:sp>
        <p:nvSpPr>
          <p:cNvPr id="41" name="40 Elipse"/>
          <p:cNvSpPr/>
          <p:nvPr/>
        </p:nvSpPr>
        <p:spPr>
          <a:xfrm>
            <a:off x="8460432" y="3269232"/>
            <a:ext cx="683568" cy="37920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I/ E</a:t>
            </a:r>
            <a:endParaRPr lang="es-MX" sz="1200" dirty="0"/>
          </a:p>
        </p:txBody>
      </p:sp>
      <p:sp>
        <p:nvSpPr>
          <p:cNvPr id="42" name="41 Elipse"/>
          <p:cNvSpPr/>
          <p:nvPr/>
        </p:nvSpPr>
        <p:spPr>
          <a:xfrm>
            <a:off x="0" y="5445224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</a:t>
            </a:r>
            <a:endParaRPr lang="es-MX" dirty="0"/>
          </a:p>
        </p:txBody>
      </p:sp>
      <p:sp>
        <p:nvSpPr>
          <p:cNvPr id="43" name="42 Elipse"/>
          <p:cNvSpPr/>
          <p:nvPr/>
        </p:nvSpPr>
        <p:spPr>
          <a:xfrm>
            <a:off x="8604448" y="6237312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</a:t>
            </a:r>
            <a:endParaRPr lang="es-MX" dirty="0"/>
          </a:p>
        </p:txBody>
      </p:sp>
      <p:sp>
        <p:nvSpPr>
          <p:cNvPr id="44" name="43 Elipse"/>
          <p:cNvSpPr/>
          <p:nvPr/>
        </p:nvSpPr>
        <p:spPr>
          <a:xfrm>
            <a:off x="8604448" y="4653136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</a:t>
            </a:r>
            <a:endParaRPr lang="es-MX" dirty="0"/>
          </a:p>
        </p:txBody>
      </p:sp>
      <p:sp>
        <p:nvSpPr>
          <p:cNvPr id="45" name="44 Elipse"/>
          <p:cNvSpPr/>
          <p:nvPr/>
        </p:nvSpPr>
        <p:spPr>
          <a:xfrm>
            <a:off x="0" y="2780928"/>
            <a:ext cx="288032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Procedimientos de auditoría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907704" y="2060848"/>
            <a:ext cx="165618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Concepto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4427984" y="1556792"/>
            <a:ext cx="3528392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Conjunto de técnicas de investigación aplicables a una partida o a un grupo de hechos y circunstancias relativas a los estados financieros sujetos a examen, mediante los cuales el auditor obtiene las bases para fundamentar su opinión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95536" y="3861048"/>
            <a:ext cx="165618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Objetivo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2987824" y="3573016"/>
            <a:ext cx="360040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Proporcionar los elementos técnicos al auditor para guiar u orientar ordenada para reunir elementos de juicio para fundamentar su opinión.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339752" y="5661248"/>
            <a:ext cx="165618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Clasificación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4932040" y="4869160"/>
            <a:ext cx="3168352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De </a:t>
            </a:r>
            <a:r>
              <a:rPr lang="es-MX" sz="1400" b="1" dirty="0" smtClean="0"/>
              <a:t>aplicación general</a:t>
            </a:r>
            <a:r>
              <a:rPr lang="es-MX" sz="1400" dirty="0" smtClean="0"/>
              <a:t>. </a:t>
            </a:r>
            <a:r>
              <a:rPr lang="es-MX" sz="1400" dirty="0" err="1" smtClean="0"/>
              <a:t>Ejem</a:t>
            </a:r>
            <a:r>
              <a:rPr lang="es-MX" sz="1400" dirty="0" smtClean="0"/>
              <a:t>. Estudio y evaluación del C.I., muestreo en auditoría, etc.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 smtClean="0"/>
              <a:t>De </a:t>
            </a:r>
            <a:r>
              <a:rPr lang="es-MX" sz="1400" b="1" dirty="0" smtClean="0"/>
              <a:t>aplicación específica</a:t>
            </a:r>
            <a:r>
              <a:rPr lang="es-MX" sz="1400" dirty="0" smtClean="0"/>
              <a:t>. </a:t>
            </a:r>
            <a:r>
              <a:rPr lang="es-MX" sz="1400" dirty="0" err="1" smtClean="0"/>
              <a:t>Ejem</a:t>
            </a:r>
            <a:r>
              <a:rPr lang="es-MX" sz="1400" dirty="0" smtClean="0"/>
              <a:t>. Efectivo e inversiones temporales, inventarios, pasivos, gastos, capital contable, etc. </a:t>
            </a:r>
          </a:p>
        </p:txBody>
      </p:sp>
      <p:sp>
        <p:nvSpPr>
          <p:cNvPr id="17" name="16 Flecha derecha"/>
          <p:cNvSpPr/>
          <p:nvPr/>
        </p:nvSpPr>
        <p:spPr>
          <a:xfrm>
            <a:off x="3851920" y="1988840"/>
            <a:ext cx="432048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derecha"/>
          <p:cNvSpPr/>
          <p:nvPr/>
        </p:nvSpPr>
        <p:spPr>
          <a:xfrm>
            <a:off x="2339752" y="3717032"/>
            <a:ext cx="504056" cy="50405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>
            <a:off x="4211960" y="5589240"/>
            <a:ext cx="432048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Procedimientos de auditoría</a:t>
            </a:r>
          </a:p>
        </p:txBody>
      </p:sp>
      <p:sp>
        <p:nvSpPr>
          <p:cNvPr id="20" name="19 Llamada de flecha cuádruple"/>
          <p:cNvSpPr/>
          <p:nvPr/>
        </p:nvSpPr>
        <p:spPr>
          <a:xfrm>
            <a:off x="2483768" y="1268760"/>
            <a:ext cx="4392488" cy="2664296"/>
          </a:xfrm>
          <a:prstGeom prst="quadArrowCallou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¿Qué más podemos decir de los procedimientos? </a:t>
            </a:r>
            <a:endParaRPr lang="es-MX" sz="16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971600" y="2492896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Oportunidad </a:t>
            </a:r>
            <a:endParaRPr lang="es-MX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948264" y="242088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Naturaleza</a:t>
            </a:r>
            <a:endParaRPr lang="es-MX" sz="16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4139952" y="414908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Extensión </a:t>
            </a:r>
            <a:endParaRPr lang="es-MX" sz="1600" dirty="0"/>
          </a:p>
        </p:txBody>
      </p:sp>
      <p:sp>
        <p:nvSpPr>
          <p:cNvPr id="24" name="23 Elipse"/>
          <p:cNvSpPr/>
          <p:nvPr/>
        </p:nvSpPr>
        <p:spPr>
          <a:xfrm>
            <a:off x="6012160" y="3284984"/>
            <a:ext cx="2880320" cy="172819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Sistemas de organización, control, contabilidad y operación de negocios diferente.</a:t>
            </a:r>
            <a:endParaRPr lang="es-MX" sz="1400" dirty="0"/>
          </a:p>
        </p:txBody>
      </p:sp>
      <p:sp>
        <p:nvSpPr>
          <p:cNvPr id="25" name="24 Elipse"/>
          <p:cNvSpPr/>
          <p:nvPr/>
        </p:nvSpPr>
        <p:spPr>
          <a:xfrm>
            <a:off x="3275856" y="4725144"/>
            <a:ext cx="2880320" cy="151216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Transacciones examinadas respecto del total que forman el universo</a:t>
            </a:r>
            <a:endParaRPr lang="es-MX" sz="1400" dirty="0"/>
          </a:p>
        </p:txBody>
      </p:sp>
      <p:sp>
        <p:nvSpPr>
          <p:cNvPr id="26" name="25 Elipse"/>
          <p:cNvSpPr/>
          <p:nvPr/>
        </p:nvSpPr>
        <p:spPr>
          <a:xfrm>
            <a:off x="179512" y="3356992"/>
            <a:ext cx="2771800" cy="13681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Época de aplicación de los procedimientos establecidos.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33670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-756592" y="980728"/>
            <a:ext cx="7929586" cy="504056"/>
          </a:xfrm>
        </p:spPr>
        <p:txBody>
          <a:bodyPr>
            <a:noAutofit/>
          </a:bodyPr>
          <a:lstStyle/>
          <a:p>
            <a:r>
              <a:rPr lang="es-MX" sz="3200" dirty="0" smtClean="0"/>
              <a:t>Informes de auditoría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331640" y="278092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LEER Y RESUMIR NIA 700, 701, 705 Y 706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0526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7728" y="192856"/>
            <a:ext cx="6974592" cy="71164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66109" y="1723680"/>
            <a:ext cx="6264696" cy="576064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Antecedentes de la auditoría</a:t>
            </a:r>
          </a:p>
          <a:p>
            <a:pPr algn="ctr"/>
            <a:endParaRPr lang="es-MX" dirty="0" smtClean="0">
              <a:solidFill>
                <a:srgbClr val="002060"/>
              </a:solidFill>
            </a:endParaRPr>
          </a:p>
          <a:p>
            <a:pPr algn="ctr"/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1026" name="Picture 2" descr="Q:\140062.esn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48680"/>
            <a:ext cx="1641429" cy="15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187624" y="2636912"/>
            <a:ext cx="6264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 2" pitchFamily="18" charset="2"/>
              <a:buChar char=""/>
            </a:pPr>
            <a:r>
              <a:rPr lang="es-MX" dirty="0" smtClean="0">
                <a:solidFill>
                  <a:schemeClr val="accent4"/>
                </a:solidFill>
              </a:rPr>
              <a:t>Nace en Inglaterra en 1862 bajo la Ley Británica de Sociedades Anónimas.</a:t>
            </a:r>
          </a:p>
          <a:p>
            <a:pPr marL="285750" indent="-285750">
              <a:buFont typeface="Wingdings 2" pitchFamily="18" charset="2"/>
              <a:buChar char=""/>
            </a:pPr>
            <a:endParaRPr lang="es-MX" dirty="0" smtClean="0">
              <a:solidFill>
                <a:schemeClr val="accent4"/>
              </a:solidFill>
            </a:endParaRPr>
          </a:p>
          <a:p>
            <a:pPr marL="285750" indent="-285750">
              <a:buFont typeface="Wingdings 2" pitchFamily="18" charset="2"/>
              <a:buChar char=""/>
            </a:pPr>
            <a:r>
              <a:rPr lang="es-MX" dirty="0" smtClean="0">
                <a:solidFill>
                  <a:schemeClr val="accent4"/>
                </a:solidFill>
              </a:rPr>
              <a:t>Llega a Estados Unidos en 1900 – detección de fraudes (interna – gubernamental). En 1934 se crea la SEC, en 2002 se emite la Ley </a:t>
            </a:r>
            <a:r>
              <a:rPr lang="es-MX" dirty="0" err="1" smtClean="0">
                <a:solidFill>
                  <a:schemeClr val="accent4"/>
                </a:solidFill>
              </a:rPr>
              <a:t>Sarbanes</a:t>
            </a:r>
            <a:r>
              <a:rPr lang="es-MX" dirty="0" smtClean="0">
                <a:solidFill>
                  <a:schemeClr val="accent4"/>
                </a:solidFill>
              </a:rPr>
              <a:t> </a:t>
            </a:r>
            <a:r>
              <a:rPr lang="es-MX" dirty="0" err="1" smtClean="0">
                <a:solidFill>
                  <a:schemeClr val="accent4"/>
                </a:solidFill>
              </a:rPr>
              <a:t>Oxley</a:t>
            </a:r>
            <a:r>
              <a:rPr lang="es-MX" dirty="0" smtClean="0">
                <a:solidFill>
                  <a:schemeClr val="accent4"/>
                </a:solidFill>
              </a:rPr>
              <a:t> </a:t>
            </a:r>
            <a:r>
              <a:rPr lang="es-MX" dirty="0" err="1" smtClean="0">
                <a:solidFill>
                  <a:schemeClr val="accent4"/>
                </a:solidFill>
              </a:rPr>
              <a:t>Act</a:t>
            </a:r>
            <a:endParaRPr lang="es-MX" dirty="0" smtClean="0">
              <a:solidFill>
                <a:schemeClr val="accent4"/>
              </a:solidFill>
            </a:endParaRPr>
          </a:p>
          <a:p>
            <a:pPr marL="285750" indent="-285750">
              <a:buFont typeface="Wingdings 2" pitchFamily="18" charset="2"/>
              <a:buChar char=""/>
            </a:pPr>
            <a:endParaRPr lang="es-MX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42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499545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Informes y Dictamen</a:t>
            </a:r>
          </a:p>
        </p:txBody>
      </p:sp>
      <p:sp>
        <p:nvSpPr>
          <p:cNvPr id="7" name="6 Rectángulo redondeado"/>
          <p:cNvSpPr/>
          <p:nvPr/>
        </p:nvSpPr>
        <p:spPr>
          <a:xfrm rot="2256358">
            <a:off x="311832" y="1832841"/>
            <a:ext cx="3672408" cy="50405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OTROS INFORMES EN LA AUDITORÍA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ctr"/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2600039" y="1061896"/>
            <a:ext cx="2880320" cy="116955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1400" dirty="0" smtClean="0"/>
              <a:t>Trabajo de otros auditores</a:t>
            </a:r>
          </a:p>
          <a:p>
            <a:pPr algn="just">
              <a:buFont typeface="Wingdings" pitchFamily="2" charset="2"/>
              <a:buChar char="ü"/>
            </a:pPr>
            <a:r>
              <a:rPr lang="es-MX" sz="1400" dirty="0" smtClean="0"/>
              <a:t> Opiniones e informes especiales</a:t>
            </a:r>
          </a:p>
          <a:p>
            <a:pPr algn="just">
              <a:buFont typeface="Wingdings" pitchFamily="2" charset="2"/>
              <a:buChar char="ü"/>
            </a:pPr>
            <a:r>
              <a:rPr lang="es-MX" sz="1400" dirty="0" smtClean="0"/>
              <a:t>Informes de un trabajo de atestiguamiento</a:t>
            </a:r>
          </a:p>
        </p:txBody>
      </p:sp>
      <p:sp>
        <p:nvSpPr>
          <p:cNvPr id="13" name="12 Rectángulo redondeado"/>
          <p:cNvSpPr/>
          <p:nvPr/>
        </p:nvSpPr>
        <p:spPr>
          <a:xfrm rot="2429560">
            <a:off x="5522971" y="4048864"/>
            <a:ext cx="3647592" cy="5040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ctr"/>
            <a:r>
              <a:rPr lang="es-MX" dirty="0" smtClean="0"/>
              <a:t>Informe DE AUDITORÍA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ctr"/>
            <a:endParaRPr lang="es-MX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860032" y="5661248"/>
            <a:ext cx="324036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1400" dirty="0" smtClean="0"/>
              <a:t>Informe limpio</a:t>
            </a:r>
          </a:p>
          <a:p>
            <a:pPr algn="just">
              <a:buFont typeface="Wingdings" pitchFamily="2" charset="2"/>
              <a:buChar char="ü"/>
            </a:pPr>
            <a:r>
              <a:rPr lang="es-MX" sz="1400" dirty="0" smtClean="0"/>
              <a:t>Informe con salvedades</a:t>
            </a:r>
          </a:p>
          <a:p>
            <a:pPr algn="just">
              <a:buFont typeface="Wingdings" pitchFamily="2" charset="2"/>
              <a:buChar char="ü"/>
            </a:pPr>
            <a:r>
              <a:rPr lang="es-MX" sz="1400" dirty="0" smtClean="0"/>
              <a:t>Informe desfavorable/ adverso</a:t>
            </a:r>
          </a:p>
          <a:p>
            <a:pPr algn="just">
              <a:buFont typeface="Wingdings" pitchFamily="2" charset="2"/>
              <a:buChar char="ü"/>
            </a:pPr>
            <a:r>
              <a:rPr lang="es-MX" sz="1400" dirty="0" smtClean="0"/>
              <a:t>Informe con denegación de opinión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467544" y="3861048"/>
            <a:ext cx="3600400" cy="116955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Documento que suscribe  el C.P. o L.C. conforme a las normas de su profesión, relativo a la naturaleza, alcance y resultado del examen realizado sobre los </a:t>
            </a:r>
            <a:r>
              <a:rPr lang="es-MX" sz="1400" dirty="0" err="1" smtClean="0"/>
              <a:t>Edos</a:t>
            </a:r>
            <a:r>
              <a:rPr lang="es-MX" sz="1400" dirty="0" smtClean="0"/>
              <a:t>. Fin. de que se trate.</a:t>
            </a:r>
          </a:p>
        </p:txBody>
      </p:sp>
      <p:sp>
        <p:nvSpPr>
          <p:cNvPr id="26" name="25 Estrella de 32 puntas"/>
          <p:cNvSpPr/>
          <p:nvPr/>
        </p:nvSpPr>
        <p:spPr>
          <a:xfrm>
            <a:off x="5724128" y="4725144"/>
            <a:ext cx="1512168" cy="576064"/>
          </a:xfrm>
          <a:prstGeom prst="star32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Tipos</a:t>
            </a:r>
            <a:endParaRPr lang="es-MX" dirty="0"/>
          </a:p>
        </p:txBody>
      </p:sp>
      <p:cxnSp>
        <p:nvCxnSpPr>
          <p:cNvPr id="28" name="27 Conector angular"/>
          <p:cNvCxnSpPr>
            <a:stCxn id="13" idx="2"/>
            <a:endCxn id="26" idx="0"/>
          </p:cNvCxnSpPr>
          <p:nvPr/>
        </p:nvCxnSpPr>
        <p:spPr>
          <a:xfrm rot="5400000">
            <a:off x="6715369" y="4257400"/>
            <a:ext cx="232587" cy="7029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30" name="29 Conector angular"/>
          <p:cNvCxnSpPr/>
          <p:nvPr/>
        </p:nvCxnSpPr>
        <p:spPr>
          <a:xfrm rot="10800000" flipV="1">
            <a:off x="4067944" y="3212976"/>
            <a:ext cx="1891846" cy="1329215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sp>
        <p:nvSpPr>
          <p:cNvPr id="16" name="15 Estrella de 10 puntas"/>
          <p:cNvSpPr/>
          <p:nvPr/>
        </p:nvSpPr>
        <p:spPr>
          <a:xfrm>
            <a:off x="2195736" y="5301208"/>
            <a:ext cx="2088232" cy="504056"/>
          </a:xfrm>
          <a:prstGeom prst="star10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Importancia 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11560" y="6021288"/>
            <a:ext cx="324036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Lo único que se conoce del trabajo del auditor.</a:t>
            </a:r>
          </a:p>
        </p:txBody>
      </p:sp>
      <p:cxnSp>
        <p:nvCxnSpPr>
          <p:cNvPr id="20" name="19 Conector angular"/>
          <p:cNvCxnSpPr>
            <a:endCxn id="16" idx="0"/>
          </p:cNvCxnSpPr>
          <p:nvPr/>
        </p:nvCxnSpPr>
        <p:spPr>
          <a:xfrm rot="10800000" flipV="1">
            <a:off x="4283970" y="3789040"/>
            <a:ext cx="2160238" cy="168631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4" name="CuadroTexto 3"/>
          <p:cNvSpPr txBox="1"/>
          <p:nvPr/>
        </p:nvSpPr>
        <p:spPr>
          <a:xfrm>
            <a:off x="5480359" y="1545367"/>
            <a:ext cx="3610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smtClean="0"/>
              <a:t>Revisiones de tipo especial.</a:t>
            </a:r>
          </a:p>
          <a:p>
            <a:pPr algn="just"/>
            <a:r>
              <a:rPr lang="es-ES" sz="1200" dirty="0" smtClean="0"/>
              <a:t>Información financiera proforma.</a:t>
            </a:r>
          </a:p>
          <a:p>
            <a:pPr algn="just"/>
            <a:r>
              <a:rPr lang="es-ES" sz="1200" dirty="0" smtClean="0"/>
              <a:t>Revisiones al sistema de control interno de una entidad, así como a una área de la misma.</a:t>
            </a:r>
            <a:endParaRPr lang="es-ES" sz="1200" dirty="0"/>
          </a:p>
        </p:txBody>
      </p:sp>
      <p:sp>
        <p:nvSpPr>
          <p:cNvPr id="5" name="Flecha derecha 4"/>
          <p:cNvSpPr/>
          <p:nvPr/>
        </p:nvSpPr>
        <p:spPr>
          <a:xfrm>
            <a:off x="4888560" y="1940853"/>
            <a:ext cx="673296" cy="28803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7572753" y="119662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NIA 700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7934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3230" y="152795"/>
            <a:ext cx="6359785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Informes y Dictamen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267744" y="1916832"/>
            <a:ext cx="3456384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err="1" smtClean="0"/>
              <a:t>Kams</a:t>
            </a:r>
            <a:r>
              <a:rPr lang="es-MX" dirty="0" smtClean="0"/>
              <a:t>/Cuestiones clave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539553" y="2878631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rgbClr val="0070C0"/>
                </a:solidFill>
              </a:rPr>
              <a:t>Asunto clave de auditoría</a:t>
            </a:r>
          </a:p>
          <a:p>
            <a:pPr algn="ctr"/>
            <a:endParaRPr lang="es-MX" sz="2400" dirty="0">
              <a:solidFill>
                <a:srgbClr val="0070C0"/>
              </a:solidFill>
            </a:endParaRPr>
          </a:p>
          <a:p>
            <a:pPr algn="ctr"/>
            <a:endParaRPr lang="es-MX" sz="2400" dirty="0" smtClean="0">
              <a:solidFill>
                <a:srgbClr val="0070C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781128" y="2896234"/>
            <a:ext cx="324036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Respuesta de auditoría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444208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NIA 701</a:t>
            </a:r>
            <a:endParaRPr lang="es-MX" dirty="0"/>
          </a:p>
        </p:txBody>
      </p:sp>
      <p:sp>
        <p:nvSpPr>
          <p:cNvPr id="12" name="4 CuadroTexto"/>
          <p:cNvSpPr txBox="1"/>
          <p:nvPr/>
        </p:nvSpPr>
        <p:spPr>
          <a:xfrm>
            <a:off x="4932040" y="3841630"/>
            <a:ext cx="324036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Como se abordó la </a:t>
            </a:r>
            <a:r>
              <a:rPr lang="es-MX" smtClean="0"/>
              <a:t>cuestión clave </a:t>
            </a:r>
            <a:r>
              <a:rPr lang="es-MX" dirty="0" smtClean="0"/>
              <a:t>en la auditoría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115616" y="4869160"/>
            <a:ext cx="3600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Ejemplo de informes empresas cotizadas uno por cada firma de auditoría de las grandes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874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3230" y="46814"/>
            <a:ext cx="6359785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Informes y Dictamen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419872" y="1916832"/>
            <a:ext cx="2304256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TIPOS DE OPINIÓN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5496" y="3580118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70C0"/>
                </a:solidFill>
              </a:rPr>
              <a:t>Opinión no Modificada</a:t>
            </a:r>
          </a:p>
          <a:p>
            <a:pPr algn="ctr"/>
            <a:endParaRPr lang="es-MX" sz="2400" dirty="0">
              <a:solidFill>
                <a:srgbClr val="0070C0"/>
              </a:solidFill>
            </a:endParaRPr>
          </a:p>
          <a:p>
            <a:pPr algn="ctr"/>
            <a:endParaRPr lang="es-MX" sz="2400" dirty="0" smtClean="0">
              <a:solidFill>
                <a:srgbClr val="0070C0"/>
              </a:solidFill>
            </a:endParaRPr>
          </a:p>
          <a:p>
            <a:pPr algn="ctr"/>
            <a:r>
              <a:rPr lang="es-MX" sz="2400" dirty="0">
                <a:solidFill>
                  <a:srgbClr val="0070C0"/>
                </a:solidFill>
              </a:rPr>
              <a:t>Opinión Modificada</a:t>
            </a:r>
          </a:p>
          <a:p>
            <a:pPr algn="ctr"/>
            <a:endParaRPr lang="es-MX" sz="2400" dirty="0">
              <a:solidFill>
                <a:srgbClr val="0070C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97794" y="3600923"/>
            <a:ext cx="295232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Limpio / sin salvedades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436096" y="4549614"/>
            <a:ext cx="324036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Con salvedades</a:t>
            </a:r>
          </a:p>
          <a:p>
            <a:r>
              <a:rPr lang="es-MX" dirty="0" smtClean="0"/>
              <a:t>Desfavorable o adversa</a:t>
            </a:r>
          </a:p>
          <a:p>
            <a:r>
              <a:rPr lang="es-MX" dirty="0" smtClean="0"/>
              <a:t>Denegación o abstención de opinión</a:t>
            </a:r>
            <a:endParaRPr lang="es-MX" dirty="0"/>
          </a:p>
        </p:txBody>
      </p:sp>
      <p:sp>
        <p:nvSpPr>
          <p:cNvPr id="6" name="5 Flecha a la derecha con bandas"/>
          <p:cNvSpPr/>
          <p:nvPr/>
        </p:nvSpPr>
        <p:spPr>
          <a:xfrm>
            <a:off x="4029083" y="3600923"/>
            <a:ext cx="1085834" cy="523320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lecha a la derecha con bandas"/>
          <p:cNvSpPr/>
          <p:nvPr/>
        </p:nvSpPr>
        <p:spPr>
          <a:xfrm>
            <a:off x="4071257" y="4657672"/>
            <a:ext cx="1085834" cy="523320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6444208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NIA 705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267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06047"/>
            <a:ext cx="6485073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Dictamen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81" y="764704"/>
            <a:ext cx="8785225" cy="707886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s-MX" sz="2000" dirty="0">
                <a:latin typeface="Arial" charset="0"/>
              </a:rPr>
              <a:t>Causas que originan modificar el informe estándar del auditor y que tienen efecto en la opinión del auditor: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5536" y="1628800"/>
            <a:ext cx="8424863" cy="270843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360363" indent="-36036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s-ES" altLang="es-MX" sz="2000" dirty="0" smtClean="0">
                <a:latin typeface="Arial" charset="0"/>
              </a:rPr>
              <a:t>Con base de la evidencia de auditoría obtenida concluya que los estados financieros en su conjunto no están libres de incorrecciones materiales o existe desviaciones </a:t>
            </a:r>
            <a:r>
              <a:rPr lang="es-ES" altLang="es-MX" sz="2000" dirty="0">
                <a:latin typeface="Arial" charset="0"/>
              </a:rPr>
              <a:t>en la aplicación de las Normas de Información Financiera o a las bases específicas diferentes a la </a:t>
            </a:r>
            <a:r>
              <a:rPr lang="es-ES" altLang="es-MX" sz="2000" dirty="0" smtClean="0">
                <a:latin typeface="Arial" charset="0"/>
              </a:rPr>
              <a:t>PCGA /NIF.</a:t>
            </a:r>
            <a:endParaRPr lang="es-ES" altLang="es-MX" sz="2000" dirty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s-ES" altLang="es-MX" sz="2000" dirty="0" smtClean="0">
                <a:latin typeface="Arial" charset="0"/>
              </a:rPr>
              <a:t>No puede obtener evidencia de auditoría suficiente y adecuada para concluir que los estados financieros en su conjunto estás libres de incorrecciones materiales… Limitaciones </a:t>
            </a:r>
            <a:r>
              <a:rPr lang="es-ES" altLang="es-MX" sz="2000" dirty="0">
                <a:latin typeface="Arial" charset="0"/>
              </a:rPr>
              <a:t>al alcance del examen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71798" y="4564736"/>
            <a:ext cx="7272337" cy="861774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s-ES" altLang="es-MX" sz="2000" dirty="0">
                <a:latin typeface="Arial" charset="0"/>
              </a:rPr>
              <a:t>Impuestas por la entidad.</a:t>
            </a:r>
          </a:p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s-ES" altLang="es-MX" sz="2000" dirty="0">
                <a:latin typeface="Arial" charset="0"/>
              </a:rPr>
              <a:t>Debido a las circunstancias: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31640" y="5451890"/>
            <a:ext cx="7056437" cy="11695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168275" indent="-168275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-"/>
            </a:pPr>
            <a:r>
              <a:rPr lang="es-ES" altLang="es-MX" sz="2000" dirty="0">
                <a:latin typeface="Arial" charset="0"/>
              </a:rPr>
              <a:t>Registros inadecuados.</a:t>
            </a:r>
          </a:p>
          <a:p>
            <a:pPr algn="just" eaLnBrk="1" hangingPunct="1">
              <a:spcBef>
                <a:spcPct val="50000"/>
              </a:spcBef>
              <a:buFontTx/>
              <a:buChar char="-"/>
            </a:pPr>
            <a:r>
              <a:rPr lang="es-ES" altLang="es-MX" sz="2000" dirty="0">
                <a:latin typeface="Arial" charset="0"/>
              </a:rPr>
              <a:t>No poder aplicar un procedimiento que el auditor considera indispensable.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619507" y="32947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NIA 706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066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900608" y="95991"/>
            <a:ext cx="815563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del auditor</a:t>
            </a: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455202"/>
              </p:ext>
            </p:extLst>
          </p:nvPr>
        </p:nvGraphicFramePr>
        <p:xfrm>
          <a:off x="467544" y="2276872"/>
          <a:ext cx="7578725" cy="386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" name="Document" r:id="rId4" imgW="8131498" imgH="4166323" progId="Word.Document.8">
                  <p:embed/>
                </p:oleObj>
              </mc:Choice>
              <mc:Fallback>
                <p:oleObj name="Document" r:id="rId4" imgW="8131498" imgH="4166323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276872"/>
                        <a:ext cx="7578725" cy="3865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270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3230" y="159532"/>
            <a:ext cx="6287777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de auditor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683568" y="1196752"/>
            <a:ext cx="6701097" cy="4608512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05000"/>
              </a:lnSpc>
              <a:spcBef>
                <a:spcPct val="75000"/>
              </a:spcBef>
              <a:spcAft>
                <a:spcPct val="30000"/>
              </a:spcAft>
            </a:pPr>
            <a:r>
              <a:rPr lang="es-ES_tradnl" altLang="es-MX" sz="2400" i="1" dirty="0" smtClean="0">
                <a:solidFill>
                  <a:schemeClr val="accent3">
                    <a:lumMod val="75000"/>
                  </a:schemeClr>
                </a:solidFill>
              </a:rPr>
              <a:t>ELEMENTOS BÁSICOS DEL DICTAMEN </a:t>
            </a:r>
            <a:br>
              <a:rPr lang="es-ES_tradnl" altLang="es-MX" sz="24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_tradnl" altLang="es-MX" sz="2400" i="1" dirty="0" smtClean="0">
                <a:solidFill>
                  <a:schemeClr val="accent3">
                    <a:lumMod val="75000"/>
                  </a:schemeClr>
                </a:solidFill>
              </a:rPr>
              <a:t>O INFORME DEL AUDITOR</a:t>
            </a:r>
            <a:br>
              <a:rPr lang="es-ES_tradnl" altLang="es-MX" sz="24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_tradnl" altLang="es-MX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ES_tradnl" altLang="es-MX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_tradnl" altLang="es-MX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altLang="es-MX" sz="2400" dirty="0" smtClean="0">
                <a:solidFill>
                  <a:srgbClr val="7030A0"/>
                </a:solidFill>
              </a:rPr>
              <a:t>Fecha del dictamen. </a:t>
            </a:r>
            <a:br>
              <a:rPr lang="es-ES_tradnl" altLang="es-MX" sz="2400" dirty="0" smtClean="0">
                <a:solidFill>
                  <a:srgbClr val="7030A0"/>
                </a:solidFill>
              </a:rPr>
            </a:br>
            <a:r>
              <a:rPr lang="es-ES_tradnl" altLang="es-MX" sz="2400" dirty="0" smtClean="0">
                <a:solidFill>
                  <a:srgbClr val="7030A0"/>
                </a:solidFill>
              </a:rPr>
              <a:t>El dictamen debe fecharse el día en que el auditor concluya su trabajo de campo en las oficinas de la entidad. </a:t>
            </a:r>
            <a:br>
              <a:rPr lang="es-ES_tradnl" altLang="es-MX" sz="2400" dirty="0" smtClean="0">
                <a:solidFill>
                  <a:srgbClr val="7030A0"/>
                </a:solidFill>
              </a:rPr>
            </a:br>
            <a:r>
              <a:rPr lang="es-ES_tradnl" altLang="es-MX" sz="2400" dirty="0" smtClean="0">
                <a:solidFill>
                  <a:srgbClr val="7030A0"/>
                </a:solidFill>
              </a:rPr>
              <a:t> Firma del dictamen. </a:t>
            </a:r>
            <a:br>
              <a:rPr lang="es-ES_tradnl" altLang="es-MX" sz="2400" dirty="0" smtClean="0">
                <a:solidFill>
                  <a:srgbClr val="7030A0"/>
                </a:solidFill>
              </a:rPr>
            </a:br>
            <a:r>
              <a:rPr lang="es-ES_tradnl" altLang="es-MX" sz="2400" dirty="0" smtClean="0">
                <a:solidFill>
                  <a:srgbClr val="7030A0"/>
                </a:solidFill>
              </a:rPr>
              <a:t>El dictamen debe ser firmado por el auditor a cargo de la auditoría para mantener su responsabilidad individual.</a:t>
            </a:r>
          </a:p>
        </p:txBody>
      </p:sp>
    </p:spTree>
    <p:extLst>
      <p:ext uri="{BB962C8B-B14F-4D97-AF65-F5344CB8AC3E}">
        <p14:creationId xmlns:p14="http://schemas.microsoft.com/office/powerpoint/2010/main" val="148600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3230" y="44624"/>
            <a:ext cx="6287777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de auditor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83568" y="1340768"/>
            <a:ext cx="67687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altLang="es-MX" dirty="0">
                <a:solidFill>
                  <a:schemeClr val="accent4">
                    <a:lumMod val="75000"/>
                  </a:schemeClr>
                </a:solidFill>
              </a:rPr>
              <a:t>Asuntos importantes que deben </a:t>
            </a:r>
            <a:r>
              <a:rPr lang="es-ES_tradnl" altLang="es-MX" dirty="0" smtClean="0">
                <a:solidFill>
                  <a:schemeClr val="accent4">
                    <a:lumMod val="75000"/>
                  </a:schemeClr>
                </a:solidFill>
              </a:rPr>
              <a:t>revelarse </a:t>
            </a:r>
            <a:r>
              <a:rPr lang="es-ES_tradnl" altLang="es-MX" dirty="0">
                <a:solidFill>
                  <a:schemeClr val="accent4">
                    <a:lumMod val="75000"/>
                  </a:schemeClr>
                </a:solidFill>
              </a:rPr>
              <a:t>en un párrafo de </a:t>
            </a:r>
            <a:r>
              <a:rPr lang="es-ES_tradnl" altLang="es-MX" dirty="0" smtClean="0">
                <a:solidFill>
                  <a:schemeClr val="accent4">
                    <a:lumMod val="75000"/>
                  </a:schemeClr>
                </a:solidFill>
              </a:rPr>
              <a:t>énfasis:</a:t>
            </a:r>
            <a:r>
              <a:rPr lang="es-ES_tradnl" altLang="es-MX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s-ES_tradnl" altLang="es-MX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ES_tradnl" altLang="es-MX" dirty="0"/>
              <a:t/>
            </a:r>
            <a:br>
              <a:rPr lang="es-ES_tradnl" altLang="es-MX" dirty="0"/>
            </a:br>
            <a:r>
              <a:rPr lang="es-ES_tradnl" altLang="es-MX" dirty="0"/>
              <a:t> - Existencia de Pasivos contingentes. </a:t>
            </a:r>
            <a:br>
              <a:rPr lang="es-ES_tradnl" altLang="es-MX" dirty="0"/>
            </a:br>
            <a:r>
              <a:rPr lang="es-ES_tradnl" altLang="es-MX" dirty="0"/>
              <a:t>   * Demandas</a:t>
            </a:r>
            <a:br>
              <a:rPr lang="es-ES_tradnl" altLang="es-MX" dirty="0"/>
            </a:br>
            <a:r>
              <a:rPr lang="es-ES_tradnl" altLang="es-MX" dirty="0"/>
              <a:t>   * Problemas de negocio en marcha</a:t>
            </a:r>
            <a:br>
              <a:rPr lang="es-ES_tradnl" altLang="es-MX" dirty="0"/>
            </a:br>
            <a:r>
              <a:rPr lang="es-ES_tradnl" altLang="es-MX" dirty="0"/>
              <a:t> - Cambios en la aplicación de las normas de información financiera o </a:t>
            </a:r>
            <a:r>
              <a:rPr lang="es-ES_tradnl" altLang="es-MX" dirty="0" smtClean="0"/>
              <a:t>bases </a:t>
            </a:r>
            <a:r>
              <a:rPr lang="es-ES_tradnl" altLang="es-MX" dirty="0"/>
              <a:t>específicas de contabilidad.</a:t>
            </a:r>
            <a:br>
              <a:rPr lang="es-ES_tradnl" altLang="es-MX" dirty="0"/>
            </a:br>
            <a:r>
              <a:rPr lang="es-ES_tradnl" altLang="es-MX" dirty="0"/>
              <a:t> - Ajustes a resultados de ejercicios anteriores por corrección de errores. </a:t>
            </a:r>
            <a:br>
              <a:rPr lang="es-ES_tradnl" altLang="es-MX" dirty="0"/>
            </a:br>
            <a:r>
              <a:rPr lang="es-ES_tradnl" altLang="es-MX" dirty="0"/>
              <a:t> - Operaciones importantes con partes relacionadas. </a:t>
            </a:r>
            <a:br>
              <a:rPr lang="es-ES_tradnl" altLang="es-MX" dirty="0"/>
            </a:br>
            <a:r>
              <a:rPr lang="es-ES_tradnl" altLang="es-MX" dirty="0"/>
              <a:t> - Entidades en etapa </a:t>
            </a:r>
            <a:r>
              <a:rPr lang="es-ES_tradnl" altLang="es-MX" dirty="0" err="1"/>
              <a:t>preoperativa</a:t>
            </a:r>
            <a:r>
              <a:rPr lang="es-ES_tradnl" altLang="es-MX" dirty="0"/>
              <a:t>. </a:t>
            </a:r>
            <a:br>
              <a:rPr lang="es-ES_tradnl" altLang="es-MX" dirty="0"/>
            </a:br>
            <a:r>
              <a:rPr lang="es-ES_tradnl" altLang="es-MX" dirty="0"/>
              <a:t> - Entidades en liquidación. </a:t>
            </a:r>
            <a:br>
              <a:rPr lang="es-ES_tradnl" altLang="es-MX" dirty="0"/>
            </a:br>
            <a:r>
              <a:rPr lang="es-ES_tradnl" altLang="es-MX" dirty="0"/>
              <a:t> - Fusiones y escisiones.  </a:t>
            </a:r>
            <a:br>
              <a:rPr lang="es-ES_tradnl" altLang="es-MX" dirty="0"/>
            </a:br>
            <a:r>
              <a:rPr lang="es-ES_tradnl" altLang="es-MX" dirty="0"/>
              <a:t> - Suspensión de operaciones, etc.</a:t>
            </a:r>
            <a:br>
              <a:rPr lang="es-ES_tradnl" alt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3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96590" y="152636"/>
            <a:ext cx="6386425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6591" y="728700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de auditor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11560" y="980728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altLang="es-MX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Dictamen con Salvedades </a:t>
            </a:r>
            <a:r>
              <a:rPr lang="es-ES_tradnl" altLang="es-MX" dirty="0" smtClean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/ denegación de opinión</a:t>
            </a:r>
            <a:r>
              <a:rPr lang="es-ES_tradnl" altLang="es-MX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/>
            </a:r>
            <a:br>
              <a:rPr lang="es-ES_tradnl" altLang="es-MX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</a:br>
            <a:r>
              <a:rPr lang="es-ES_tradnl" altLang="es-MX" dirty="0">
                <a:latin typeface="Arial" charset="0"/>
              </a:rPr>
              <a:t/>
            </a:r>
            <a:br>
              <a:rPr lang="es-ES_tradnl" altLang="es-MX" dirty="0">
                <a:latin typeface="Arial" charset="0"/>
              </a:rPr>
            </a:br>
            <a:r>
              <a:rPr lang="es-ES_tradnl" altLang="es-MX" dirty="0">
                <a:latin typeface="Arial" charset="0"/>
              </a:rPr>
              <a:t/>
            </a:r>
            <a:br>
              <a:rPr lang="es-ES_tradnl" altLang="es-MX" dirty="0">
                <a:latin typeface="Arial" charset="0"/>
              </a:rPr>
            </a:br>
            <a:r>
              <a:rPr lang="es-ES_tradnl" altLang="es-MX" dirty="0">
                <a:latin typeface="Arial" charset="0"/>
              </a:rPr>
              <a:t>Ejemplos</a:t>
            </a:r>
            <a:r>
              <a:rPr lang="es-ES_tradnl" altLang="es-MX" dirty="0" smtClean="0">
                <a:latin typeface="Arial" charset="0"/>
              </a:rPr>
              <a:t>:</a:t>
            </a:r>
            <a:r>
              <a:rPr lang="es-ES_tradnl" altLang="es-MX" dirty="0"/>
              <a:t/>
            </a:r>
            <a:br>
              <a:rPr lang="es-ES_tradnl" altLang="es-MX" dirty="0"/>
            </a:br>
            <a:endParaRPr lang="es-ES_tradnl" altLang="es-MX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Falta de observación de inventarios físicos.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Cuentas no confirmadas.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smtClean="0"/>
              <a:t>Registros inadecuados o falta de información,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Confirmaciones de abogados no obtenidas.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Debilidades importantes en la estructura del C.I.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Limitaciones en el alcance del examen del ejercicio actual y los anteriores.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Limitaciones en el trabajo por el efecto del trabajo del experto de la administración.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Inversión en una subsidiaría cuyos </a:t>
            </a:r>
            <a:r>
              <a:rPr lang="es-MX" dirty="0" err="1" smtClean="0"/>
              <a:t>edos</a:t>
            </a:r>
            <a:r>
              <a:rPr lang="es-MX" dirty="0" smtClean="0"/>
              <a:t>. Fin. Fueron examinados por otro auditor y no han sido proporcionados al auditor principal.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Declaraciones de la admón. No obtenidas.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Compras no revisadas.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762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23829"/>
            <a:ext cx="664346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de auditor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37704" y="134076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altLang="es-MX" dirty="0">
                <a:latin typeface="Arial" charset="0"/>
              </a:rPr>
              <a:t>Dictamen con Salvedades </a:t>
            </a:r>
            <a:r>
              <a:rPr lang="es-ES_tradnl" altLang="es-MX" dirty="0" smtClean="0">
                <a:latin typeface="Arial" charset="0"/>
              </a:rPr>
              <a:t>/ opinión adversa</a:t>
            </a:r>
            <a:r>
              <a:rPr lang="es-ES_tradnl" altLang="es-MX" dirty="0">
                <a:latin typeface="Arial" charset="0"/>
              </a:rPr>
              <a:t/>
            </a:r>
            <a:br>
              <a:rPr lang="es-ES_tradnl" altLang="es-MX" dirty="0">
                <a:latin typeface="Arial" charset="0"/>
              </a:rPr>
            </a:br>
            <a:r>
              <a:rPr lang="es-ES_tradnl" altLang="es-MX" dirty="0">
                <a:latin typeface="Arial" charset="0"/>
              </a:rPr>
              <a:t/>
            </a:r>
            <a:br>
              <a:rPr lang="es-ES_tradnl" altLang="es-MX" dirty="0">
                <a:latin typeface="Arial" charset="0"/>
              </a:rPr>
            </a:br>
            <a:r>
              <a:rPr lang="es-ES_tradnl" altLang="es-MX" dirty="0">
                <a:latin typeface="Arial" charset="0"/>
              </a:rPr>
              <a:t/>
            </a:r>
            <a:br>
              <a:rPr lang="es-ES_tradnl" altLang="es-MX" dirty="0">
                <a:latin typeface="Arial" charset="0"/>
              </a:rPr>
            </a:br>
            <a:r>
              <a:rPr lang="es-ES_tradnl" altLang="es-MX" dirty="0">
                <a:latin typeface="Arial" charset="0"/>
              </a:rPr>
              <a:t>Ejemplos:</a:t>
            </a:r>
            <a:br>
              <a:rPr lang="es-ES_tradnl" altLang="es-MX" dirty="0">
                <a:latin typeface="Arial" charset="0"/>
              </a:rPr>
            </a:br>
            <a:r>
              <a:rPr lang="es-ES_tradnl" altLang="es-MX" dirty="0"/>
              <a:t> </a:t>
            </a:r>
            <a:br>
              <a:rPr lang="es-ES_tradnl" altLang="es-MX" dirty="0"/>
            </a:br>
            <a:endParaRPr lang="es-ES_tradnl" altLang="es-MX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Valuación de inventarios.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Insuficiencia en estimaciones.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Pasivos no registrados.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Falta de presentación del edo. De flujo de efectivo.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Falta de revelación o revelación inadecuada.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Cambios no justificados en la aplicación de las normas de información financiera.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Falta de reconocimiento de los efectos de la inflación.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altLang="es-MX" dirty="0" smtClean="0"/>
              <a:t>Inversiones permanentes y consolidación.</a:t>
            </a:r>
            <a:r>
              <a:rPr lang="es-ES_tradnl" altLang="es-MX" dirty="0"/>
              <a:t/>
            </a:r>
            <a:br>
              <a:rPr lang="es-ES_tradnl" alt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266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3230" y="95991"/>
            <a:ext cx="6359785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de auditor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83568" y="3789040"/>
            <a:ext cx="3240360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Dueños, socios o accionistas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Consejo de administración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Comité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Directores y funcionarios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Trabajadores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Proveedores y acreedores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Banca, sistema financiero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El estado (federal, estatal o municipal)</a:t>
            </a:r>
          </a:p>
          <a:p>
            <a:pPr algn="just">
              <a:buFont typeface="Wingdings" pitchFamily="2" charset="2"/>
              <a:buChar char="v"/>
            </a:pPr>
            <a:r>
              <a:rPr lang="es-MX" sz="1400" dirty="0" smtClean="0"/>
              <a:t>Inversionistas  </a:t>
            </a:r>
          </a:p>
        </p:txBody>
      </p:sp>
      <p:sp>
        <p:nvSpPr>
          <p:cNvPr id="17" name="16 Elipse"/>
          <p:cNvSpPr/>
          <p:nvPr/>
        </p:nvSpPr>
        <p:spPr>
          <a:xfrm>
            <a:off x="683568" y="2564904"/>
            <a:ext cx="3634857" cy="80656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¿A quiénes interesa el informe?</a:t>
            </a:r>
            <a:endParaRPr lang="es-MX" dirty="0"/>
          </a:p>
        </p:txBody>
      </p:sp>
      <p:sp>
        <p:nvSpPr>
          <p:cNvPr id="26" name="25 Estrella de 32 puntas"/>
          <p:cNvSpPr/>
          <p:nvPr/>
        </p:nvSpPr>
        <p:spPr>
          <a:xfrm>
            <a:off x="1475656" y="1556792"/>
            <a:ext cx="2232248" cy="648072"/>
          </a:xfrm>
          <a:prstGeom prst="star32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Usuarios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 rot="19888070">
            <a:off x="4667751" y="3327374"/>
            <a:ext cx="3240360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¿Quién es el primer responsable en la elaboración de estados financieros?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 rot="20184287">
            <a:off x="3160034" y="542943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¿Para qué les sirve 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5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4033" y="36644"/>
            <a:ext cx="664346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5280" y="808801"/>
            <a:ext cx="6750859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4" name="3 Elipse"/>
          <p:cNvSpPr/>
          <p:nvPr/>
        </p:nvSpPr>
        <p:spPr>
          <a:xfrm>
            <a:off x="1259632" y="1556792"/>
            <a:ext cx="2357454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fiscal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6037412" y="3000942"/>
            <a:ext cx="2357454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de estados financieros</a:t>
            </a:r>
            <a:endParaRPr lang="es-MX" dirty="0"/>
          </a:p>
        </p:txBody>
      </p:sp>
      <p:sp>
        <p:nvSpPr>
          <p:cNvPr id="6" name="5 Elipse"/>
          <p:cNvSpPr/>
          <p:nvPr/>
        </p:nvSpPr>
        <p:spPr>
          <a:xfrm>
            <a:off x="6666073" y="4990489"/>
            <a:ext cx="2357454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interna</a:t>
            </a:r>
            <a:endParaRPr lang="es-MX" dirty="0"/>
          </a:p>
        </p:txBody>
      </p:sp>
      <p:sp>
        <p:nvSpPr>
          <p:cNvPr id="7" name="6 Elipse"/>
          <p:cNvSpPr/>
          <p:nvPr/>
        </p:nvSpPr>
        <p:spPr>
          <a:xfrm>
            <a:off x="3275856" y="4974557"/>
            <a:ext cx="2357454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operacional</a:t>
            </a:r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80905" y="5265204"/>
            <a:ext cx="2357454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administrativa</a:t>
            </a:r>
            <a:endParaRPr lang="es-MX" dirty="0"/>
          </a:p>
        </p:txBody>
      </p:sp>
      <p:sp>
        <p:nvSpPr>
          <p:cNvPr id="9" name="8 Elipse"/>
          <p:cNvSpPr/>
          <p:nvPr/>
        </p:nvSpPr>
        <p:spPr>
          <a:xfrm>
            <a:off x="1385670" y="3501008"/>
            <a:ext cx="2357454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 integral</a:t>
            </a:r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4355976" y="1556792"/>
            <a:ext cx="2479966" cy="10001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gubernamental</a:t>
            </a:r>
            <a:endParaRPr lang="es-MX" dirty="0"/>
          </a:p>
        </p:txBody>
      </p:sp>
      <p:cxnSp>
        <p:nvCxnSpPr>
          <p:cNvPr id="22" name="21 Conector recto de flecha"/>
          <p:cNvCxnSpPr>
            <a:stCxn id="4" idx="6"/>
            <a:endCxn id="10" idx="2"/>
          </p:cNvCxnSpPr>
          <p:nvPr/>
        </p:nvCxnSpPr>
        <p:spPr>
          <a:xfrm>
            <a:off x="3617086" y="2056858"/>
            <a:ext cx="7388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10" idx="6"/>
            <a:endCxn id="5" idx="0"/>
          </p:cNvCxnSpPr>
          <p:nvPr/>
        </p:nvCxnSpPr>
        <p:spPr>
          <a:xfrm>
            <a:off x="6835942" y="2056858"/>
            <a:ext cx="380197" cy="944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5" idx="4"/>
            <a:endCxn id="6" idx="0"/>
          </p:cNvCxnSpPr>
          <p:nvPr/>
        </p:nvCxnSpPr>
        <p:spPr>
          <a:xfrm>
            <a:off x="7216139" y="4001074"/>
            <a:ext cx="628661" cy="9894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6" idx="2"/>
            <a:endCxn id="7" idx="6"/>
          </p:cNvCxnSpPr>
          <p:nvPr/>
        </p:nvCxnSpPr>
        <p:spPr>
          <a:xfrm flipH="1" flipV="1">
            <a:off x="5633310" y="5474623"/>
            <a:ext cx="1032763" cy="159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7" idx="2"/>
            <a:endCxn id="8" idx="6"/>
          </p:cNvCxnSpPr>
          <p:nvPr/>
        </p:nvCxnSpPr>
        <p:spPr>
          <a:xfrm flipH="1">
            <a:off x="2438359" y="5474623"/>
            <a:ext cx="837497" cy="290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48" name="2047 Conector recto de flecha"/>
          <p:cNvCxnSpPr>
            <a:stCxn id="8" idx="0"/>
            <a:endCxn id="9" idx="4"/>
          </p:cNvCxnSpPr>
          <p:nvPr/>
        </p:nvCxnSpPr>
        <p:spPr>
          <a:xfrm flipV="1">
            <a:off x="1259632" y="4501140"/>
            <a:ext cx="1304765" cy="764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endCxn id="8" idx="7"/>
          </p:cNvCxnSpPr>
          <p:nvPr/>
        </p:nvCxnSpPr>
        <p:spPr>
          <a:xfrm flipH="1">
            <a:off x="2093118" y="4365104"/>
            <a:ext cx="1326754" cy="10465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7" idx="0"/>
          </p:cNvCxnSpPr>
          <p:nvPr/>
        </p:nvCxnSpPr>
        <p:spPr>
          <a:xfrm>
            <a:off x="3419872" y="4365104"/>
            <a:ext cx="1034711" cy="6094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endCxn id="6" idx="1"/>
          </p:cNvCxnSpPr>
          <p:nvPr/>
        </p:nvCxnSpPr>
        <p:spPr>
          <a:xfrm>
            <a:off x="3419872" y="4365104"/>
            <a:ext cx="3591442" cy="7718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4363"/>
            <a:ext cx="628342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656468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de auditor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42508" y="1268381"/>
            <a:ext cx="2880320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Informes misma forma y terminología</a:t>
            </a:r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4139952" y="1229783"/>
            <a:ext cx="4824536" cy="86409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Identifican inmediatamente desviaciones o alteración sustancial</a:t>
            </a:r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2015716" y="2379514"/>
            <a:ext cx="26642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Por tanto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975448" y="2337193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emisor debe explicar claramente los motivos de la alteración o desviación que los origina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 rot="20372647">
            <a:off x="198469" y="4593010"/>
            <a:ext cx="223224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Elementos que integran el INFORME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016224" y="3498962"/>
            <a:ext cx="7308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dirty="0" smtClean="0"/>
              <a:t>Membrete 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Informe de auditoría independiente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A quién o quienes va dirigido el dictamen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Identificación de los estados financieros.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Párrafo de </a:t>
            </a:r>
            <a:r>
              <a:rPr lang="es-MX" dirty="0" smtClean="0"/>
              <a:t>opinión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Responsabilidad del auditor</a:t>
            </a:r>
            <a:endParaRPr lang="es-MX" dirty="0" smtClean="0"/>
          </a:p>
          <a:p>
            <a:pPr>
              <a:buFont typeface="Wingdings" pitchFamily="2" charset="2"/>
              <a:buChar char="Ø"/>
            </a:pPr>
            <a:r>
              <a:rPr lang="es-MX" dirty="0"/>
              <a:t>Párrafo de énfasis, salvedades en caso necesario(Fundamentación</a:t>
            </a:r>
            <a:r>
              <a:rPr lang="es-MX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Párrafo  de alcance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Responsabilidad </a:t>
            </a:r>
            <a:r>
              <a:rPr lang="es-MX" dirty="0"/>
              <a:t>de la administración </a:t>
            </a:r>
            <a:endParaRPr lang="es-MX" dirty="0" smtClean="0"/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Firma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Fecha del informe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Dirección </a:t>
            </a:r>
            <a:r>
              <a:rPr lang="es-MX" dirty="0" smtClean="0">
                <a:solidFill>
                  <a:schemeClr val="bg1"/>
                </a:solidFill>
              </a:rPr>
              <a:t>del auditor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3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468560" y="143926"/>
            <a:ext cx="7579568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6443" y="770815"/>
            <a:ext cx="7929586" cy="50405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Informe  de auditor</a:t>
            </a:r>
          </a:p>
        </p:txBody>
      </p:sp>
      <p:sp>
        <p:nvSpPr>
          <p:cNvPr id="15" name="14 Elipse"/>
          <p:cNvSpPr/>
          <p:nvPr/>
        </p:nvSpPr>
        <p:spPr>
          <a:xfrm>
            <a:off x="1115616" y="1700808"/>
            <a:ext cx="2520280" cy="50405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Salvedades </a:t>
            </a:r>
            <a:endParaRPr lang="es-MX" dirty="0"/>
          </a:p>
        </p:txBody>
      </p:sp>
      <p:sp>
        <p:nvSpPr>
          <p:cNvPr id="16" name="15 Elipse"/>
          <p:cNvSpPr/>
          <p:nvPr/>
        </p:nvSpPr>
        <p:spPr>
          <a:xfrm>
            <a:off x="5940152" y="3573016"/>
            <a:ext cx="2520280" cy="64807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Opinión adversa </a:t>
            </a:r>
            <a:endParaRPr lang="es-MX" dirty="0"/>
          </a:p>
        </p:txBody>
      </p:sp>
      <p:sp>
        <p:nvSpPr>
          <p:cNvPr id="17" name="16 Elipse"/>
          <p:cNvSpPr/>
          <p:nvPr/>
        </p:nvSpPr>
        <p:spPr>
          <a:xfrm>
            <a:off x="971600" y="5301208"/>
            <a:ext cx="2520280" cy="6480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Denegación de opinión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283968" y="1340768"/>
            <a:ext cx="4320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Es aquel en el cual derivado de la evidencia suficiente y adecuada obtenida del trabajo realizado o no pudiendo obtenerla en su totalidad para basar su opinión, concluya que las incorrecciones individualmente o de forma agregada son materiales pero no generalizadas para los estados financieros</a:t>
            </a:r>
            <a:endParaRPr lang="es-MX" sz="16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039689" y="3501007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Se da cuando el auditor ha obtenido evidencia de auditoría suficiente y adecuada, concluye que las incorrecciones materiales, individualmente o de forma agregada son materiales y generalizadas.</a:t>
            </a:r>
            <a:endParaRPr lang="es-MX" sz="16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211960" y="4941168"/>
            <a:ext cx="4536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Es aquel que se obtiene cuando el auditor no puede obtener la evidencia de auditoría suficiente y adecuada en la que basar su opinión o determine posibles situaciones de incertidumbre y concluya que los posibles efectos de las incorrecciones no detectadas podrían ser materiales y generalizadas.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69010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1116632" y="-171400"/>
            <a:ext cx="8155632" cy="576064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Contenido de informes de auditoría</a:t>
            </a:r>
            <a:endParaRPr lang="es-MX" sz="2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070693"/>
              </p:ext>
            </p:extLst>
          </p:nvPr>
        </p:nvGraphicFramePr>
        <p:xfrm>
          <a:off x="1" y="404664"/>
          <a:ext cx="9143999" cy="6598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3089"/>
                <a:gridCol w="1294694"/>
                <a:gridCol w="3024335"/>
                <a:gridCol w="864096"/>
                <a:gridCol w="1872208"/>
                <a:gridCol w="755577"/>
              </a:tblGrid>
              <a:tr h="8439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 smtClean="0">
                          <a:effectLst/>
                        </a:rPr>
                        <a:t>Tipo </a:t>
                      </a:r>
                      <a:r>
                        <a:rPr lang="es-MX" sz="1050" dirty="0">
                          <a:effectLst/>
                        </a:rPr>
                        <a:t>de </a:t>
                      </a:r>
                      <a:r>
                        <a:rPr lang="es-MX" sz="1050" dirty="0" smtClean="0">
                          <a:effectLst/>
                        </a:rPr>
                        <a:t>informe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 smtClean="0">
                          <a:effectLst/>
                        </a:rPr>
                        <a:t>Identificación </a:t>
                      </a:r>
                      <a:r>
                        <a:rPr lang="es-MX" sz="1050" dirty="0">
                          <a:effectLst/>
                        </a:rPr>
                        <a:t>de estados financieros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 smtClean="0">
                          <a:effectLst/>
                        </a:rPr>
                        <a:t>Opinión </a:t>
                      </a:r>
                      <a:r>
                        <a:rPr lang="es-MX" sz="1050" dirty="0">
                          <a:effectLst/>
                        </a:rPr>
                        <a:t>del auditor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Responsabilidad de la admón. Y del auditor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 smtClean="0">
                          <a:effectLst/>
                        </a:rPr>
                        <a:t>Notas </a:t>
                      </a:r>
                      <a:r>
                        <a:rPr lang="es-MX" sz="1050" dirty="0">
                          <a:effectLst/>
                        </a:rPr>
                        <a:t>a los estados </a:t>
                      </a:r>
                      <a:r>
                        <a:rPr lang="es-MX" sz="1050" dirty="0" smtClean="0">
                          <a:effectLst/>
                        </a:rPr>
                        <a:t>financieros y las cuestiones clave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 smtClean="0">
                          <a:effectLst/>
                        </a:rPr>
                        <a:t>Alcance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</a:tr>
              <a:tr h="3767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>
                          <a:effectLst/>
                        </a:rPr>
                        <a:t>Sin salvedades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He (hemos) auditado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En nuestra opinión los estados financieros expresan …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Sí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>
                          <a:effectLst/>
                        </a:rPr>
                        <a:t>Párrafo de énfasis (en caso necesario)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>
                          <a:effectLst/>
                        </a:rPr>
                        <a:t>1, 2, 3, 4, 5, 6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</a:tr>
              <a:tr h="843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>
                          <a:effectLst/>
                        </a:rPr>
                        <a:t>Con salvedades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>
                          <a:effectLst/>
                        </a:rPr>
                        <a:t>Desviaciones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He (hemos) auditado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En nuestra opinión, excepto por los efectos del hecho descrito en el párrafo fundamento de la opinión con salvedades los </a:t>
                      </a:r>
                      <a:r>
                        <a:rPr lang="es-MX" sz="1050" dirty="0" err="1">
                          <a:effectLst/>
                        </a:rPr>
                        <a:t>edos</a:t>
                      </a:r>
                      <a:r>
                        <a:rPr lang="es-MX" sz="1050" dirty="0">
                          <a:effectLst/>
                        </a:rPr>
                        <a:t>. Fin. Expresan la imagen fiel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Sí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Según se explica en la nota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1, 2, 3, 4, 5, 6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</a:tr>
              <a:tr h="13091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 smtClean="0">
                          <a:effectLst/>
                        </a:rPr>
                        <a:t>Con salvedades Limitaciones 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He (hemos) auditado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En nuestra opinión, excepto por los efectos del hecho descrito en el párrafo fundamento de la opinión con salvedades los </a:t>
                      </a:r>
                      <a:r>
                        <a:rPr lang="es-MX" sz="1050" dirty="0" err="1">
                          <a:effectLst/>
                        </a:rPr>
                        <a:t>edos</a:t>
                      </a:r>
                      <a:r>
                        <a:rPr lang="es-MX" sz="1050" dirty="0">
                          <a:effectLst/>
                        </a:rPr>
                        <a:t>. Fin. Expresan la imagen fiel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Sí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Debido a que fui contratado en fecha posterior, no pude satisfacerme de otros procedimientos… (inventarios no presenciados)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1, 2, 3, 4, 5, 6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</a:tr>
              <a:tr h="13503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Opinión adversa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Desviaciones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He (hemos) auditado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En nuestra opinión debido a la significatividad del hecho descrito en el párrafo de fundamento de la opinión desfavorable los estados financieros no expresar la imagen fiel o fielmente  la situación financiera, los resultados de variaciones …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Sí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Como se menciona en la nota 15 en los estados financieros de la compañía no se reconoce el efecto de la inflación.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1, 2, 3, 4, 5, 6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</a:tr>
              <a:tr h="1874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Denegación de opinión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Limitaciones 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Hemos sido nombrados para auditar los estados financieros adjuntos de la Compañía X …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Debido a la significatividad del hecho descrito en el párrafo de fundamento de la denegación opinión, no hemos podido obtener la evidencia de auditoría que proporcione una base suficiente y adecuada para expresar una opinión. En consecuencia no expresamos una opinión sobre los estados financieros adjuntos.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Sí, la del auditor parcialmente al no poder obtener evidencia suficiente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Mi examen reveló que los saldos de las cuentas por cobrar que ascienden a      y representan un   % de los activos totales, requieren depuración por lo que no pude cerciorarme de su razonabilidad. 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</a:rPr>
                        <a:t>1, las demás no se especifican.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66" marR="44966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82" y="6093296"/>
            <a:ext cx="31951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Normas internacionales de auditoría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Requerimientos éticos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Planificar y ejecutar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Estados fin. libres de incorreciones materiales debido a fraude o error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Evaluación de políticas contables y razonabilidad de las estimaciones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Base suficiente y adecuada para la opinión (tipo)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95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2204864"/>
            <a:ext cx="6347713" cy="1320800"/>
          </a:xfrm>
        </p:spPr>
        <p:txBody>
          <a:bodyPr/>
          <a:lstStyle/>
          <a:p>
            <a:pPr algn="ctr"/>
            <a:r>
              <a:rPr lang="es-MX" dirty="0" smtClean="0"/>
              <a:t>Cierre de la unidad de competencia 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642865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75656" y="40466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7030A0"/>
                </a:solidFill>
              </a:rPr>
              <a:t>Fuentes de consulta</a:t>
            </a:r>
            <a:endParaRPr lang="es-MX" dirty="0">
              <a:solidFill>
                <a:srgbClr val="7030A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7564" y="1082079"/>
            <a:ext cx="691276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3" indent="-449263"/>
            <a:endParaRPr lang="es-MX" sz="1400" dirty="0" smtClean="0"/>
          </a:p>
          <a:p>
            <a:pPr marL="449263" indent="-449263"/>
            <a:r>
              <a:rPr lang="es-MX" sz="1400" dirty="0" err="1"/>
              <a:t>Arens</a:t>
            </a:r>
            <a:r>
              <a:rPr lang="es-MX" sz="1400" dirty="0"/>
              <a:t>, A., Elder, R., y </a:t>
            </a:r>
            <a:r>
              <a:rPr lang="es-MX" sz="1400" dirty="0" err="1"/>
              <a:t>Beasley</a:t>
            </a:r>
            <a:r>
              <a:rPr lang="es-MX" sz="1400" dirty="0"/>
              <a:t>, M. (2007) Auditoría un enfoque integral, Editorial Pearson educación, Décima edición, México.</a:t>
            </a:r>
          </a:p>
          <a:p>
            <a:pPr marL="449263" indent="-449263"/>
            <a:r>
              <a:rPr lang="en-US" sz="1400" dirty="0"/>
              <a:t>Brown, R. G. (1962): Changing Audit Objectives and Techniques. The Accounting Review, Vol. 37, No. 4, pp. 696 – 703.</a:t>
            </a:r>
            <a:endParaRPr lang="es-MX" sz="1400" dirty="0"/>
          </a:p>
          <a:p>
            <a:pPr marL="449263" indent="-449263"/>
            <a:r>
              <a:rPr lang="es-MX" sz="1400" dirty="0"/>
              <a:t>CFF (2019) Fisco agenda correlacionada y tematizada, editorial ISEF, México.</a:t>
            </a:r>
          </a:p>
          <a:p>
            <a:pPr marL="449263" indent="-449263"/>
            <a:r>
              <a:rPr lang="es-MX" sz="1400" dirty="0" err="1"/>
              <a:t>Gironella</a:t>
            </a:r>
            <a:r>
              <a:rPr lang="es-MX" sz="1400" dirty="0"/>
              <a:t>, M. E. (1978): La Auditoría Independiente en los Estados Unidos: Evolución de sus Objetivos y Técnicas. Revista Española de Financiación y Contabilidad, Vol. VII, No. 26, pp. 155 – 182.</a:t>
            </a:r>
          </a:p>
          <a:p>
            <a:pPr marL="449263" indent="-449263"/>
            <a:r>
              <a:rPr lang="es-MX" sz="1400" dirty="0"/>
              <a:t>IMCP (2012) Código de ética profesional, Editorial </a:t>
            </a:r>
            <a:r>
              <a:rPr lang="es-MX" sz="1400" dirty="0" err="1"/>
              <a:t>PROMOTOrse</a:t>
            </a:r>
            <a:r>
              <a:rPr lang="es-MX" sz="1400" dirty="0"/>
              <a:t>, 9na. Edición, México.</a:t>
            </a:r>
          </a:p>
          <a:p>
            <a:pPr marL="449263" indent="-449263"/>
            <a:r>
              <a:rPr lang="es-MX" sz="1400" dirty="0"/>
              <a:t>IMCP (2013) Modelos de Dictámenes y otras opiniones e informes de auditor, 9na. Edición.</a:t>
            </a:r>
          </a:p>
          <a:p>
            <a:pPr marL="449263" indent="-449263"/>
            <a:r>
              <a:rPr lang="es-MX" sz="1400" dirty="0"/>
              <a:t>IMCP (2016) Normas de Control de calidad y normas de revisión de control de calidad, 2da. Edición.</a:t>
            </a:r>
          </a:p>
          <a:p>
            <a:pPr marL="449263" indent="-449263"/>
            <a:r>
              <a:rPr lang="es-MX" sz="1400" dirty="0"/>
              <a:t>IMCP (2019) Normas de auditoría para atestiguar, revisión y otros servicios relacionados. CONA , última edición, México.</a:t>
            </a:r>
          </a:p>
          <a:p>
            <a:pPr marL="449263" indent="-449263"/>
            <a:r>
              <a:rPr lang="es-MX" sz="1400" dirty="0" err="1"/>
              <a:t>Mendívil</a:t>
            </a:r>
            <a:r>
              <a:rPr lang="es-MX" sz="1400" dirty="0"/>
              <a:t>, V. (2010) Elementos de auditoría, Editorial, CEGAGE </a:t>
            </a:r>
            <a:r>
              <a:rPr lang="es-MX" sz="1400" dirty="0" err="1"/>
              <a:t>Learning</a:t>
            </a:r>
            <a:r>
              <a:rPr lang="es-MX" sz="1400" dirty="0"/>
              <a:t>, sexta edición, México.</a:t>
            </a:r>
          </a:p>
          <a:p>
            <a:pPr marL="449263" indent="-449263"/>
            <a:r>
              <a:rPr lang="es-MX" sz="1400" dirty="0"/>
              <a:t>Osorio, I. (2007) Auditoría 1, cuarta edición, México.</a:t>
            </a:r>
          </a:p>
          <a:p>
            <a:pPr marL="449263" indent="-449263"/>
            <a:r>
              <a:rPr lang="es-MX" sz="1400" dirty="0"/>
              <a:t>Paredes, J. (2014) Auditoría 1, Editorial PROESAD, 1ra. Edición, </a:t>
            </a:r>
            <a:r>
              <a:rPr lang="es-MX" sz="1400" dirty="0" err="1"/>
              <a:t>Pérú</a:t>
            </a:r>
            <a:r>
              <a:rPr lang="es-MX" sz="1400" dirty="0"/>
              <a:t>.</a:t>
            </a:r>
          </a:p>
          <a:p>
            <a:pPr marL="449263" indent="-449263"/>
            <a:r>
              <a:rPr lang="es-MX" sz="1400" dirty="0"/>
              <a:t>RCFF (2019) Fisco agenda correlacionada y tematizada, editorial ISEF, México. </a:t>
            </a:r>
          </a:p>
          <a:p>
            <a:pPr marL="449263" indent="-449263"/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65356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32019"/>
            <a:ext cx="6571456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6341057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4" name="3 Elipse"/>
          <p:cNvSpPr/>
          <p:nvPr/>
        </p:nvSpPr>
        <p:spPr>
          <a:xfrm>
            <a:off x="2267744" y="2704423"/>
            <a:ext cx="2357454" cy="10001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fiscal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286512" y="3175253"/>
            <a:ext cx="1178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Aztecas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286380" y="4318261"/>
            <a:ext cx="253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Virrey – iglesia (CLERO)</a:t>
            </a:r>
            <a:endParaRPr lang="es-MX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074271" y="5091713"/>
            <a:ext cx="1949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Leyes de Reforma</a:t>
            </a:r>
            <a:endParaRPr lang="es-MX" sz="16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971600" y="5091713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SAT</a:t>
            </a:r>
            <a:endParaRPr lang="es-MX" sz="1600" dirty="0"/>
          </a:p>
        </p:txBody>
      </p:sp>
      <p:sp>
        <p:nvSpPr>
          <p:cNvPr id="12" name="11 Flecha derecha"/>
          <p:cNvSpPr/>
          <p:nvPr/>
        </p:nvSpPr>
        <p:spPr>
          <a:xfrm>
            <a:off x="4786314" y="3175253"/>
            <a:ext cx="1145118" cy="26826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Flecha abajo"/>
          <p:cNvSpPr/>
          <p:nvPr/>
        </p:nvSpPr>
        <p:spPr>
          <a:xfrm rot="18981224">
            <a:off x="4693934" y="3641456"/>
            <a:ext cx="398799" cy="79631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Flecha derecha"/>
          <p:cNvSpPr/>
          <p:nvPr/>
        </p:nvSpPr>
        <p:spPr>
          <a:xfrm rot="5904981">
            <a:off x="3399873" y="4185221"/>
            <a:ext cx="913049" cy="35367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Flecha derecha"/>
          <p:cNvSpPr/>
          <p:nvPr/>
        </p:nvSpPr>
        <p:spPr>
          <a:xfrm rot="8417952">
            <a:off x="1715636" y="3979221"/>
            <a:ext cx="1253331" cy="35367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4929190" y="1960807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Núcleo social domina a otro (política, religión, la economía)</a:t>
            </a:r>
            <a:endParaRPr lang="es-MX" dirty="0"/>
          </a:p>
        </p:txBody>
      </p:sp>
      <p:sp>
        <p:nvSpPr>
          <p:cNvPr id="15" name="14 Flecha abajo"/>
          <p:cNvSpPr/>
          <p:nvPr/>
        </p:nvSpPr>
        <p:spPr>
          <a:xfrm rot="14246940">
            <a:off x="4458308" y="2159269"/>
            <a:ext cx="398799" cy="79631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uadroTexto"/>
          <p:cNvSpPr txBox="1"/>
          <p:nvPr/>
        </p:nvSpPr>
        <p:spPr>
          <a:xfrm>
            <a:off x="1844080" y="5106670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SHCP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41569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1410" y="14953"/>
            <a:ext cx="705328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6341057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10" name="9 Elipse"/>
          <p:cNvSpPr/>
          <p:nvPr/>
        </p:nvSpPr>
        <p:spPr>
          <a:xfrm>
            <a:off x="899592" y="2625796"/>
            <a:ext cx="2668459" cy="100013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gubernamental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283968" y="1614850"/>
            <a:ext cx="2395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/>
                </a:solidFill>
              </a:rPr>
              <a:t>Tribunal Mayor de Cuentas</a:t>
            </a:r>
            <a:endParaRPr lang="es-MX" sz="1400" dirty="0">
              <a:solidFill>
                <a:schemeClr val="accent4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258209" y="2230403"/>
            <a:ext cx="1392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/>
                </a:solidFill>
              </a:rPr>
              <a:t>Nueva España</a:t>
            </a:r>
            <a:endParaRPr lang="es-MX" sz="1400" dirty="0">
              <a:solidFill>
                <a:schemeClr val="accent4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022858" y="3454270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/>
                </a:solidFill>
              </a:rPr>
              <a:t>Contaduría Mayor de Hacienda</a:t>
            </a:r>
            <a:endParaRPr lang="es-MX" sz="1400" dirty="0">
              <a:solidFill>
                <a:schemeClr val="accent4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143240" y="4500570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/>
                </a:solidFill>
              </a:rPr>
              <a:t>Secretaría de la Contraloría General de la Federación</a:t>
            </a:r>
            <a:endParaRPr lang="es-MX" sz="1400" dirty="0">
              <a:solidFill>
                <a:schemeClr val="accent4"/>
              </a:solidFill>
            </a:endParaRPr>
          </a:p>
        </p:txBody>
      </p:sp>
      <p:cxnSp>
        <p:nvCxnSpPr>
          <p:cNvPr id="22" name="21 Conector recto de flecha"/>
          <p:cNvCxnSpPr>
            <a:stCxn id="10" idx="7"/>
          </p:cNvCxnSpPr>
          <p:nvPr/>
        </p:nvCxnSpPr>
        <p:spPr>
          <a:xfrm flipV="1">
            <a:off x="3177264" y="1768738"/>
            <a:ext cx="1250720" cy="10035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10" idx="6"/>
            <a:endCxn id="15" idx="1"/>
          </p:cNvCxnSpPr>
          <p:nvPr/>
        </p:nvCxnSpPr>
        <p:spPr>
          <a:xfrm flipV="1">
            <a:off x="3568051" y="2384292"/>
            <a:ext cx="1690158" cy="74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10" idx="5"/>
            <a:endCxn id="16" idx="1"/>
          </p:cNvCxnSpPr>
          <p:nvPr/>
        </p:nvCxnSpPr>
        <p:spPr>
          <a:xfrm>
            <a:off x="3177264" y="3479462"/>
            <a:ext cx="1845594" cy="1286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10" idx="4"/>
            <a:endCxn id="17" idx="0"/>
          </p:cNvCxnSpPr>
          <p:nvPr/>
        </p:nvCxnSpPr>
        <p:spPr>
          <a:xfrm rot="16200000" flipH="1">
            <a:off x="3241320" y="2618430"/>
            <a:ext cx="874642" cy="28896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214282" y="5214950"/>
            <a:ext cx="3143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/>
                </a:solidFill>
              </a:rPr>
              <a:t>Auditoría Superior de la Federación</a:t>
            </a:r>
            <a:endParaRPr lang="es-MX" sz="1400" dirty="0">
              <a:solidFill>
                <a:schemeClr val="accent4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928662" y="4500570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accent4"/>
                </a:solidFill>
              </a:rPr>
              <a:t>Ley de fiscalización</a:t>
            </a:r>
            <a:endParaRPr lang="es-MX" sz="1400" dirty="0">
              <a:solidFill>
                <a:schemeClr val="accent4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428860" y="578645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/>
                </a:solidFill>
              </a:rPr>
              <a:t>Secretaría de la Contraloría y Desarrollo Administrativo</a:t>
            </a:r>
            <a:endParaRPr lang="es-MX" sz="1400" dirty="0">
              <a:solidFill>
                <a:schemeClr val="accent4"/>
              </a:solidFill>
            </a:endParaRPr>
          </a:p>
        </p:txBody>
      </p:sp>
      <p:cxnSp>
        <p:nvCxnSpPr>
          <p:cNvPr id="30" name="29 Conector recto de flecha"/>
          <p:cNvCxnSpPr>
            <a:stCxn id="10" idx="3"/>
            <a:endCxn id="20" idx="0"/>
          </p:cNvCxnSpPr>
          <p:nvPr/>
        </p:nvCxnSpPr>
        <p:spPr>
          <a:xfrm rot="16200000" flipH="1">
            <a:off x="1099032" y="3670808"/>
            <a:ext cx="1021108" cy="6384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20" idx="2"/>
            <a:endCxn id="13" idx="0"/>
          </p:cNvCxnSpPr>
          <p:nvPr/>
        </p:nvCxnSpPr>
        <p:spPr>
          <a:xfrm rot="5400000">
            <a:off x="1654055" y="4940210"/>
            <a:ext cx="406603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17" idx="2"/>
            <a:endCxn id="21" idx="0"/>
          </p:cNvCxnSpPr>
          <p:nvPr/>
        </p:nvCxnSpPr>
        <p:spPr>
          <a:xfrm rot="5400000">
            <a:off x="4384938" y="5047932"/>
            <a:ext cx="76266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 rot="20575940">
            <a:off x="478327" y="1442187"/>
            <a:ext cx="3143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/>
                </a:solidFill>
              </a:rPr>
              <a:t>Secretaría de la Función Pública</a:t>
            </a:r>
            <a:endParaRPr lang="es-MX" sz="1400" dirty="0">
              <a:solidFill>
                <a:schemeClr val="accent4"/>
              </a:solidFill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1785918" y="1768738"/>
            <a:ext cx="126484" cy="7694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90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458" y="59988"/>
            <a:ext cx="6981844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6413065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5" name="4 Elipse"/>
          <p:cNvSpPr/>
          <p:nvPr/>
        </p:nvSpPr>
        <p:spPr>
          <a:xfrm>
            <a:off x="3203848" y="3212976"/>
            <a:ext cx="2357454" cy="100013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de estados financieros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143631" y="2346743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Securities</a:t>
            </a:r>
            <a:r>
              <a:rPr lang="es-MX" sz="1400" dirty="0" smtClean="0"/>
              <a:t> </a:t>
            </a:r>
            <a:r>
              <a:rPr lang="es-MX" sz="1400" dirty="0" err="1" smtClean="0"/>
              <a:t>Act</a:t>
            </a:r>
            <a:endParaRPr lang="es-MX" sz="1400" dirty="0" smtClean="0"/>
          </a:p>
          <a:p>
            <a:r>
              <a:rPr lang="es-MX" sz="1400" dirty="0" err="1" smtClean="0"/>
              <a:t>Securities</a:t>
            </a:r>
            <a:r>
              <a:rPr lang="es-MX" sz="1400" dirty="0" smtClean="0"/>
              <a:t> Exchange </a:t>
            </a:r>
            <a:r>
              <a:rPr lang="es-MX" sz="1400" dirty="0" err="1" smtClean="0"/>
              <a:t>Act</a:t>
            </a:r>
            <a:endParaRPr lang="es-MX" sz="1400" dirty="0" smtClean="0"/>
          </a:p>
          <a:p>
            <a:r>
              <a:rPr lang="es-MX" sz="1400" dirty="0" err="1" smtClean="0"/>
              <a:t>Secutities</a:t>
            </a:r>
            <a:r>
              <a:rPr lang="es-MX" sz="1400" dirty="0" smtClean="0"/>
              <a:t> and </a:t>
            </a:r>
            <a:r>
              <a:rPr lang="es-MX" sz="1400" dirty="0" err="1" smtClean="0"/>
              <a:t>exchange</a:t>
            </a:r>
            <a:r>
              <a:rPr lang="es-MX" sz="1400" dirty="0" smtClean="0"/>
              <a:t> Comisión</a:t>
            </a:r>
            <a:endParaRPr lang="es-MX" sz="1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156176" y="5028515"/>
            <a:ext cx="1768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AAA</a:t>
            </a:r>
          </a:p>
          <a:p>
            <a:r>
              <a:rPr lang="es-MX" sz="1400" dirty="0" smtClean="0"/>
              <a:t>AIA</a:t>
            </a:r>
          </a:p>
          <a:p>
            <a:r>
              <a:rPr lang="es-MX" sz="1400" dirty="0" smtClean="0"/>
              <a:t>Estudiosos </a:t>
            </a:r>
          </a:p>
          <a:p>
            <a:r>
              <a:rPr lang="es-MX" sz="1400" dirty="0" smtClean="0"/>
              <a:t>investigadores</a:t>
            </a:r>
            <a:endParaRPr lang="es-MX" sz="1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39551" y="2446715"/>
            <a:ext cx="2290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Examination</a:t>
            </a:r>
            <a:r>
              <a:rPr lang="es-MX" sz="1400" dirty="0" smtClean="0"/>
              <a:t> of </a:t>
            </a:r>
            <a:r>
              <a:rPr lang="es-MX" sz="1400" dirty="0" err="1" smtClean="0"/>
              <a:t>Financial</a:t>
            </a:r>
            <a:r>
              <a:rPr lang="es-MX" sz="1400" dirty="0" smtClean="0"/>
              <a:t> </a:t>
            </a:r>
            <a:r>
              <a:rPr lang="es-MX" sz="1400" dirty="0" err="1" smtClean="0"/>
              <a:t>Statements</a:t>
            </a:r>
            <a:endParaRPr lang="es-MX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93034" y="5039597"/>
            <a:ext cx="2736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American </a:t>
            </a:r>
            <a:r>
              <a:rPr lang="es-MX" sz="1400" dirty="0" err="1" smtClean="0"/>
              <a:t>Institute</a:t>
            </a:r>
            <a:r>
              <a:rPr lang="es-MX" sz="1400" dirty="0" smtClean="0"/>
              <a:t> of </a:t>
            </a:r>
            <a:r>
              <a:rPr lang="es-MX" sz="1400" dirty="0" err="1" smtClean="0"/>
              <a:t>Certifed</a:t>
            </a:r>
            <a:r>
              <a:rPr lang="es-MX" sz="1400" dirty="0" smtClean="0"/>
              <a:t> </a:t>
            </a:r>
            <a:r>
              <a:rPr lang="es-MX" sz="1400" dirty="0" err="1" smtClean="0"/>
              <a:t>Public</a:t>
            </a:r>
            <a:r>
              <a:rPr lang="es-MX" sz="1400" dirty="0" smtClean="0"/>
              <a:t> </a:t>
            </a:r>
            <a:r>
              <a:rPr lang="es-MX" sz="1400" dirty="0" err="1" smtClean="0"/>
              <a:t>Accountants</a:t>
            </a:r>
            <a:r>
              <a:rPr lang="es-MX" sz="1400" dirty="0" smtClean="0"/>
              <a:t> (AICPA)</a:t>
            </a:r>
            <a:endParaRPr lang="es-MX" sz="1400" dirty="0"/>
          </a:p>
        </p:txBody>
      </p:sp>
      <p:sp>
        <p:nvSpPr>
          <p:cNvPr id="4" name="3 Flecha derecha"/>
          <p:cNvSpPr/>
          <p:nvPr/>
        </p:nvSpPr>
        <p:spPr>
          <a:xfrm rot="19549813">
            <a:off x="5561302" y="2843489"/>
            <a:ext cx="594874" cy="369487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abajo"/>
          <p:cNvSpPr/>
          <p:nvPr/>
        </p:nvSpPr>
        <p:spPr>
          <a:xfrm rot="19377002">
            <a:off x="5501300" y="4077074"/>
            <a:ext cx="349854" cy="79208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abajo"/>
          <p:cNvSpPr/>
          <p:nvPr/>
        </p:nvSpPr>
        <p:spPr>
          <a:xfrm rot="2106779">
            <a:off x="3766497" y="4474340"/>
            <a:ext cx="350573" cy="81540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abajo"/>
          <p:cNvSpPr/>
          <p:nvPr/>
        </p:nvSpPr>
        <p:spPr>
          <a:xfrm rot="7449562">
            <a:off x="2819911" y="2785191"/>
            <a:ext cx="441515" cy="639815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3203848" y="5157192"/>
            <a:ext cx="300474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3226732" y="5157193"/>
            <a:ext cx="2981861" cy="2160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endCxn id="20" idx="2"/>
          </p:cNvCxnSpPr>
          <p:nvPr/>
        </p:nvCxnSpPr>
        <p:spPr>
          <a:xfrm flipV="1">
            <a:off x="1685029" y="2969935"/>
            <a:ext cx="1" cy="20585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1857356" y="4143380"/>
            <a:ext cx="1500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Examen de los estados financieros</a:t>
            </a:r>
            <a:endParaRPr lang="es-MX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39552" y="44371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1934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059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4044" y="-27954"/>
            <a:ext cx="6715472" cy="576064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AUDITORÍA DE ESTADOS FINANCIEROS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3231" y="836712"/>
            <a:ext cx="6341057" cy="504056"/>
          </a:xfrm>
        </p:spPr>
        <p:txBody>
          <a:bodyPr>
            <a:normAutofit/>
          </a:bodyPr>
          <a:lstStyle/>
          <a:p>
            <a:r>
              <a:rPr lang="es-MX" dirty="0" smtClean="0"/>
              <a:t>ORIGEN DE LA AUDITORÍA</a:t>
            </a:r>
          </a:p>
          <a:p>
            <a:pPr algn="just"/>
            <a:endParaRPr lang="es-MX" dirty="0" smtClean="0"/>
          </a:p>
        </p:txBody>
      </p:sp>
      <p:sp>
        <p:nvSpPr>
          <p:cNvPr id="5" name="4 Elipse"/>
          <p:cNvSpPr/>
          <p:nvPr/>
        </p:nvSpPr>
        <p:spPr>
          <a:xfrm>
            <a:off x="1187624" y="2639727"/>
            <a:ext cx="2357454" cy="1000132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de Interna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936549" y="1945744"/>
            <a:ext cx="2426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Personal de confianza que cuidaba y vigilaba</a:t>
            </a:r>
            <a:endParaRPr lang="es-MX" sz="16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143504" y="3286124"/>
            <a:ext cx="176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Auditores internos</a:t>
            </a:r>
            <a:endParaRPr lang="es-MX" sz="16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850365" y="4640755"/>
            <a:ext cx="720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 smtClean="0"/>
              <a:t>Brink</a:t>
            </a:r>
            <a:endParaRPr lang="es-MX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289131" y="4979309"/>
            <a:ext cx="176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Base ordenada y programada</a:t>
            </a:r>
            <a:endParaRPr lang="es-MX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575701" y="5592856"/>
            <a:ext cx="176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 smtClean="0"/>
              <a:t>Institute</a:t>
            </a:r>
            <a:r>
              <a:rPr lang="es-MX" sz="1600" dirty="0" smtClean="0"/>
              <a:t> of </a:t>
            </a:r>
            <a:r>
              <a:rPr lang="es-MX" sz="1600" dirty="0" err="1" smtClean="0"/>
              <a:t>Internal</a:t>
            </a:r>
            <a:r>
              <a:rPr lang="es-MX" sz="1600" dirty="0" smtClean="0"/>
              <a:t> </a:t>
            </a:r>
            <a:r>
              <a:rPr lang="es-MX" sz="1600" dirty="0" err="1" smtClean="0"/>
              <a:t>Auditors</a:t>
            </a:r>
            <a:endParaRPr lang="es-MX" sz="1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4443" y="5131350"/>
            <a:ext cx="1768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1984  Instituto Mexicano de Auditores Internos</a:t>
            </a:r>
            <a:endParaRPr lang="es-MX" sz="1600" dirty="0"/>
          </a:p>
        </p:txBody>
      </p:sp>
      <p:sp>
        <p:nvSpPr>
          <p:cNvPr id="4" name="3 Flecha curvada hacia la derecha"/>
          <p:cNvSpPr/>
          <p:nvPr/>
        </p:nvSpPr>
        <p:spPr>
          <a:xfrm rot="550491">
            <a:off x="467544" y="3429000"/>
            <a:ext cx="936104" cy="1550309"/>
          </a:xfrm>
          <a:prstGeom prst="curvedRightArrow">
            <a:avLst>
              <a:gd name="adj1" fmla="val 25000"/>
              <a:gd name="adj2" fmla="val 50000"/>
              <a:gd name="adj3" fmla="val 4572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6 Flecha curvada hacia abajo"/>
          <p:cNvSpPr/>
          <p:nvPr/>
        </p:nvSpPr>
        <p:spPr>
          <a:xfrm rot="20169653">
            <a:off x="3010879" y="1642785"/>
            <a:ext cx="1852259" cy="685695"/>
          </a:xfrm>
          <a:prstGeom prst="curved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Flecha arriba y abajo"/>
          <p:cNvSpPr/>
          <p:nvPr/>
        </p:nvSpPr>
        <p:spPr>
          <a:xfrm>
            <a:off x="5850365" y="2639727"/>
            <a:ext cx="360039" cy="645257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a la derecha con bandas"/>
          <p:cNvSpPr/>
          <p:nvPr/>
        </p:nvSpPr>
        <p:spPr>
          <a:xfrm rot="5400000">
            <a:off x="5834740" y="3952126"/>
            <a:ext cx="629848" cy="504056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a la derecha con muesca"/>
          <p:cNvSpPr/>
          <p:nvPr/>
        </p:nvSpPr>
        <p:spPr>
          <a:xfrm rot="9411680">
            <a:off x="5716496" y="5393725"/>
            <a:ext cx="627776" cy="39826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uadroTexto"/>
          <p:cNvSpPr txBox="1"/>
          <p:nvPr/>
        </p:nvSpPr>
        <p:spPr>
          <a:xfrm>
            <a:off x="6643702" y="3429000"/>
            <a:ext cx="720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SEC</a:t>
            </a:r>
            <a:endParaRPr lang="es-MX" sz="16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00034" y="1714488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s-MX" sz="1600" dirty="0" smtClean="0"/>
              <a:t>Operacional</a:t>
            </a:r>
          </a:p>
          <a:p>
            <a:pPr marL="342900" indent="-342900">
              <a:buAutoNum type="arabicParenR"/>
            </a:pPr>
            <a:r>
              <a:rPr lang="es-MX" sz="1600" dirty="0" smtClean="0"/>
              <a:t>Administrativa </a:t>
            </a:r>
            <a:endParaRPr lang="es-MX" sz="1600" dirty="0"/>
          </a:p>
        </p:txBody>
      </p:sp>
      <p:sp>
        <p:nvSpPr>
          <p:cNvPr id="20" name="19 Flecha arriba y abajo"/>
          <p:cNvSpPr/>
          <p:nvPr/>
        </p:nvSpPr>
        <p:spPr>
          <a:xfrm>
            <a:off x="1214414" y="2214554"/>
            <a:ext cx="360039" cy="645257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083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42099</TotalTime>
  <Words>4373</Words>
  <Application>Microsoft Office PowerPoint</Application>
  <PresentationFormat>Presentación en pantalla (4:3)</PresentationFormat>
  <Paragraphs>727</Paragraphs>
  <Slides>54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64" baseType="lpstr">
      <vt:lpstr>Arial</vt:lpstr>
      <vt:lpstr>Bodoni MT</vt:lpstr>
      <vt:lpstr>Calibri</vt:lpstr>
      <vt:lpstr>Times New Roman</vt:lpstr>
      <vt:lpstr>Trebuchet MS</vt:lpstr>
      <vt:lpstr>Wingdings</vt:lpstr>
      <vt:lpstr>Wingdings 2</vt:lpstr>
      <vt:lpstr>Wingdings 3</vt:lpstr>
      <vt:lpstr>Faceta</vt:lpstr>
      <vt:lpstr>Document</vt:lpstr>
      <vt:lpstr>Presentación de PowerPoint</vt:lpstr>
      <vt:lpstr>Objetivo de la unidad de competencia  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Análisis de Código de ética de profesional. Exposición en equipo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Trabajo en equipo, Código fiscal de la Federación</vt:lpstr>
      <vt:lpstr>AUDITORÍA DE ESTADOS FINANCIEROS</vt:lpstr>
      <vt:lpstr>AUDITORÍA DE ESTADOS FINANCIEROS</vt:lpstr>
      <vt:lpstr>AUDITORÍA DE ESTADOS FINANCIEROS</vt:lpstr>
      <vt:lpstr>AUDITORÍA DE ESTADOS FINANCIEROS</vt:lpstr>
      <vt:lpstr>Realizar un mapa mental de la NIA 240</vt:lpstr>
      <vt:lpstr>Responsabilidad del auditor en la realización de su trabajo con respecto al fraude</vt:lpstr>
      <vt:lpstr>Responsabilidad del auditor en la realización de su trabajo con respecto al fraude</vt:lpstr>
      <vt:lpstr>Responsabilidad del auditor en la realización de su trabajo con respecto al fraude</vt:lpstr>
      <vt:lpstr>Investigar las Técnicas y procedimientos de auditoría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AUDITORÍA DE ESTADOS FINANCIEROS</vt:lpstr>
      <vt:lpstr>Contenido de informes de auditoría</vt:lpstr>
      <vt:lpstr>Cierre de la unidad de competencia I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AUDITORÍA DE ESTADOS FINANCIEROS</dc:title>
  <dc:creator>MARCE</dc:creator>
  <cp:lastModifiedBy>Marcela Jaramillo Jaramillo</cp:lastModifiedBy>
  <cp:revision>431</cp:revision>
  <dcterms:created xsi:type="dcterms:W3CDTF">2011-02-02T17:02:22Z</dcterms:created>
  <dcterms:modified xsi:type="dcterms:W3CDTF">2019-09-30T19:50:19Z</dcterms:modified>
</cp:coreProperties>
</file>