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1" r:id="rId1"/>
  </p:sldMasterIdLst>
  <p:notesMasterIdLst>
    <p:notesMasterId r:id="rId42"/>
  </p:notesMasterIdLst>
  <p:sldIdLst>
    <p:sldId id="364" r:id="rId2"/>
    <p:sldId id="256" r:id="rId3"/>
    <p:sldId id="365" r:id="rId4"/>
    <p:sldId id="287" r:id="rId5"/>
    <p:sldId id="286" r:id="rId6"/>
    <p:sldId id="261" r:id="rId7"/>
    <p:sldId id="366" r:id="rId8"/>
    <p:sldId id="259" r:id="rId9"/>
    <p:sldId id="262" r:id="rId10"/>
    <p:sldId id="263" r:id="rId11"/>
    <p:sldId id="264" r:id="rId12"/>
    <p:sldId id="265" r:id="rId13"/>
    <p:sldId id="266" r:id="rId14"/>
    <p:sldId id="363" r:id="rId15"/>
    <p:sldId id="367" r:id="rId16"/>
    <p:sldId id="258" r:id="rId17"/>
    <p:sldId id="267" r:id="rId18"/>
    <p:sldId id="270" r:id="rId19"/>
    <p:sldId id="268" r:id="rId20"/>
    <p:sldId id="269" r:id="rId21"/>
    <p:sldId id="368" r:id="rId22"/>
    <p:sldId id="288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55" r:id="rId40"/>
    <p:sldId id="369" r:id="rId4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8" autoAdjust="0"/>
    <p:restoredTop sz="94660"/>
  </p:normalViewPr>
  <p:slideViewPr>
    <p:cSldViewPr>
      <p:cViewPr>
        <p:scale>
          <a:sx n="80" d="100"/>
          <a:sy n="80" d="100"/>
        </p:scale>
        <p:origin x="-104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568A4-CE40-4F30-BE58-59486174E75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349F5-0BFD-467B-B784-9622250B5E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1709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ED2585B-3384-4A86-8765-410E1B37D5EC}" type="slidenum">
              <a:rPr lang="es-ES" altLang="es-MX"/>
              <a:pPr/>
              <a:t>31</a:t>
            </a:fld>
            <a:endParaRPr lang="es-ES" altLang="es-MX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58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D11DEDD-621E-4D0D-98EB-BEF352DE0899}" type="slidenum">
              <a:rPr lang="es-ES" altLang="es-MX"/>
              <a:pPr/>
              <a:t>32</a:t>
            </a:fld>
            <a:endParaRPr lang="es-ES" altLang="es-MX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530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7ACE5B0-5D31-4C84-80FE-4E775CEEC52F}" type="slidenum">
              <a:rPr lang="es-ES" altLang="es-MX"/>
              <a:pPr/>
              <a:t>33</a:t>
            </a:fld>
            <a:endParaRPr lang="es-ES" altLang="es-MX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668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3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56DD1AD-8EE7-436C-BC5B-B50F87C02C58}" type="slidenum">
              <a:rPr lang="es-ES" altLang="es-MX"/>
              <a:pPr/>
              <a:t>34</a:t>
            </a:fld>
            <a:endParaRPr lang="es-ES" altLang="es-MX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113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06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1920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2380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6369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8124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1514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8032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0681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4489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25034-D49A-4DCC-AB0F-0554EF2CA06B}" type="slidenum">
              <a:rPr lang="es-MX" altLang="es-MX"/>
              <a:pPr/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905890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676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2716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735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1746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7163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782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7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5329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A66F63-B1ED-4D37-814D-4DADA7D7A5C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E81B43-5783-4F62-865D-0D7AC7D9FA3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28164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  <p:sldLayoutId id="2147484153" r:id="rId12"/>
    <p:sldLayoutId id="2147484154" r:id="rId13"/>
    <p:sldLayoutId id="2147484155" r:id="rId14"/>
    <p:sldLayoutId id="2147484156" r:id="rId15"/>
    <p:sldLayoutId id="2147484157" r:id="rId16"/>
    <p:sldLayoutId id="2147484158" r:id="rId17"/>
    <p:sldLayoutId id="214748415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ntadores-aic.org/" TargetMode="External"/><Relationship Id="rId3" Type="http://schemas.openxmlformats.org/officeDocument/2006/relationships/hyperlink" Target="https://www.cinif.org.mx/" TargetMode="External"/><Relationship Id="rId7" Type="http://schemas.openxmlformats.org/officeDocument/2006/relationships/hyperlink" Target="https://www.ifac.org/" TargetMode="External"/><Relationship Id="rId2" Type="http://schemas.openxmlformats.org/officeDocument/2006/relationships/hyperlink" Target="http://imcp.org.mx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aeconomia.com.mx/iasb-international-accounting-standards-board/" TargetMode="External"/><Relationship Id="rId5" Type="http://schemas.openxmlformats.org/officeDocument/2006/relationships/hyperlink" Target="https://www.nicniif.org/home/iasb/que-es-el-iasb.html" TargetMode="External"/><Relationship Id="rId4" Type="http://schemas.openxmlformats.org/officeDocument/2006/relationships/hyperlink" Target="https://aeca.e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87624" y="610136"/>
            <a:ext cx="691276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 smtClean="0"/>
              <a:t>Universidad Autónoma del Estado de México</a:t>
            </a:r>
          </a:p>
          <a:p>
            <a:pPr algn="r"/>
            <a:r>
              <a:rPr lang="es-MX" sz="2000" dirty="0" smtClean="0"/>
              <a:t>Centro Universitario UAEM </a:t>
            </a:r>
            <a:r>
              <a:rPr lang="es-MX" sz="2000" dirty="0" err="1" smtClean="0"/>
              <a:t>Temascaltepec</a:t>
            </a:r>
            <a:endParaRPr lang="es-MX" sz="2000" dirty="0" smtClean="0"/>
          </a:p>
          <a:p>
            <a:pPr algn="r"/>
            <a:r>
              <a:rPr lang="es-MX" sz="2000" dirty="0"/>
              <a:t> </a:t>
            </a:r>
            <a:endParaRPr lang="es-MX" sz="2000" dirty="0" smtClean="0"/>
          </a:p>
          <a:p>
            <a:pPr algn="r"/>
            <a:r>
              <a:rPr lang="es-MX" sz="2000" dirty="0" smtClean="0"/>
              <a:t>Licenciatura en contaduría</a:t>
            </a:r>
          </a:p>
          <a:p>
            <a:pPr algn="r"/>
            <a:endParaRPr lang="es-MX" sz="2000" dirty="0"/>
          </a:p>
          <a:p>
            <a:pPr algn="r"/>
            <a:r>
              <a:rPr lang="es-MX" sz="2000" b="1" dirty="0" smtClean="0"/>
              <a:t>Unidad de aprendizaje</a:t>
            </a:r>
            <a:r>
              <a:rPr lang="es-MX" sz="2000" dirty="0" smtClean="0"/>
              <a:t>: Contabilidad internacional</a:t>
            </a:r>
          </a:p>
          <a:p>
            <a:pPr algn="r"/>
            <a:endParaRPr lang="es-MX" sz="2000" dirty="0"/>
          </a:p>
          <a:p>
            <a:pPr algn="r"/>
            <a:r>
              <a:rPr lang="es-MX" sz="2000" b="1" dirty="0" smtClean="0"/>
              <a:t>Unidad de competencia I</a:t>
            </a:r>
            <a:r>
              <a:rPr lang="es-MX" sz="2000" dirty="0" smtClean="0"/>
              <a:t>: Contabilidad internacional, generalidades, </a:t>
            </a:r>
            <a:r>
              <a:rPr lang="es-MX" sz="2000" smtClean="0"/>
              <a:t>instituciones y normas</a:t>
            </a:r>
            <a:r>
              <a:rPr lang="es-MX" sz="2000" dirty="0" smtClean="0"/>
              <a:t>. </a:t>
            </a:r>
            <a:endParaRPr lang="es-MX" sz="2000" dirty="0" smtClean="0"/>
          </a:p>
          <a:p>
            <a:pPr algn="r"/>
            <a:endParaRPr lang="es-MX" sz="2000" dirty="0" smtClean="0"/>
          </a:p>
          <a:p>
            <a:pPr algn="r"/>
            <a:endParaRPr lang="es-MX" sz="2000" dirty="0"/>
          </a:p>
          <a:p>
            <a:pPr algn="r"/>
            <a:r>
              <a:rPr lang="es-MX" sz="2000" dirty="0" smtClean="0"/>
              <a:t>Material didáctico: sólo visión</a:t>
            </a:r>
          </a:p>
          <a:p>
            <a:pPr algn="r"/>
            <a:endParaRPr lang="es-MX" sz="2000" dirty="0" smtClean="0"/>
          </a:p>
          <a:p>
            <a:pPr algn="r"/>
            <a:endParaRPr lang="es-MX" sz="2000" dirty="0"/>
          </a:p>
          <a:p>
            <a:pPr algn="r"/>
            <a:r>
              <a:rPr lang="es-MX" sz="2000" dirty="0" smtClean="0"/>
              <a:t>Elaboró: Marcela Jaramillo </a:t>
            </a:r>
            <a:r>
              <a:rPr lang="es-MX" sz="2000" dirty="0" err="1" smtClean="0"/>
              <a:t>Jaramillo</a:t>
            </a:r>
            <a:endParaRPr lang="es-MX" sz="2000" dirty="0" smtClean="0"/>
          </a:p>
          <a:p>
            <a:pPr algn="r"/>
            <a:endParaRPr lang="es-MX" sz="2000" dirty="0" smtClean="0"/>
          </a:p>
          <a:p>
            <a:pPr algn="r"/>
            <a:endParaRPr lang="es-MX" sz="2000" dirty="0"/>
          </a:p>
          <a:p>
            <a:pPr algn="r"/>
            <a:endParaRPr lang="es-MX" sz="2000" dirty="0"/>
          </a:p>
          <a:p>
            <a:pPr algn="r"/>
            <a:r>
              <a:rPr lang="es-MX" sz="2000" dirty="0" err="1" smtClean="0"/>
              <a:t>Temascaltepec</a:t>
            </a:r>
            <a:r>
              <a:rPr lang="es-MX" sz="2000" dirty="0" smtClean="0"/>
              <a:t>, México, septiembre 2019</a:t>
            </a:r>
          </a:p>
          <a:p>
            <a:pPr algn="r"/>
            <a:endParaRPr lang="es-MX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476672"/>
            <a:ext cx="120015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5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7864" y="72825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MODELOS CONTABLES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1716343" y="1171668"/>
            <a:ext cx="5276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Modelo Británico-Americano (Angloamericano)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272605"/>
              </p:ext>
            </p:extLst>
          </p:nvPr>
        </p:nvGraphicFramePr>
        <p:xfrm>
          <a:off x="539552" y="1844824"/>
          <a:ext cx="8136904" cy="4815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76264"/>
                <a:gridCol w="1944216"/>
                <a:gridCol w="1944216"/>
                <a:gridCol w="187220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Objetivo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Características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Países (origen)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Otros países</a:t>
                      </a:r>
                      <a:endParaRPr lang="es-MX" sz="1600" dirty="0"/>
                    </a:p>
                  </a:txBody>
                  <a:tcPr/>
                </a:tc>
              </a:tr>
              <a:tr h="55086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Satisfacer las necesidades de toma de decisiones de inversionistas,</a:t>
                      </a:r>
                      <a:r>
                        <a:rPr lang="es-MX" sz="1600" baseline="0" dirty="0" smtClean="0"/>
                        <a:t> proveedores y acreedores.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Mercados de capitales desarrollados</a:t>
                      </a:r>
                    </a:p>
                    <a:p>
                      <a:r>
                        <a:rPr lang="es-MX" sz="1600" dirty="0" smtClean="0"/>
                        <a:t>Niveles de información altos</a:t>
                      </a:r>
                    </a:p>
                    <a:p>
                      <a:r>
                        <a:rPr lang="es-MX" sz="1600" dirty="0" smtClean="0"/>
                        <a:t>Usuarios complicados</a:t>
                      </a:r>
                    </a:p>
                    <a:p>
                      <a:r>
                        <a:rPr lang="es-MX" sz="1600" dirty="0" smtClean="0"/>
                        <a:t>Grandes compañías multinacionales</a:t>
                      </a:r>
                    </a:p>
                    <a:p>
                      <a:r>
                        <a:rPr lang="es-MX" sz="1600" dirty="0" smtClean="0"/>
                        <a:t>Bolsas de valores de gran</a:t>
                      </a:r>
                      <a:r>
                        <a:rPr lang="es-MX" sz="1600" baseline="0" dirty="0" smtClean="0"/>
                        <a:t> tamaño y desarrollo</a:t>
                      </a:r>
                    </a:p>
                    <a:p>
                      <a:r>
                        <a:rPr lang="es-MX" sz="1600" baseline="0" dirty="0" smtClean="0"/>
                        <a:t>Niveles de educación altos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Gran Bretaña</a:t>
                      </a:r>
                    </a:p>
                    <a:p>
                      <a:r>
                        <a:rPr lang="es-MX" sz="1600" dirty="0" smtClean="0"/>
                        <a:t>Estados Unidos</a:t>
                      </a:r>
                    </a:p>
                    <a:p>
                      <a:r>
                        <a:rPr lang="es-MX" sz="1600" dirty="0" smtClean="0"/>
                        <a:t>Holanda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México </a:t>
                      </a:r>
                    </a:p>
                    <a:p>
                      <a:r>
                        <a:rPr lang="es-MX" sz="1600" dirty="0" smtClean="0"/>
                        <a:t>Canadá </a:t>
                      </a:r>
                    </a:p>
                    <a:p>
                      <a:r>
                        <a:rPr lang="es-MX" sz="1600" dirty="0" smtClean="0"/>
                        <a:t>Reino Unido</a:t>
                      </a:r>
                    </a:p>
                    <a:p>
                      <a:r>
                        <a:rPr lang="es-MX" sz="1600" dirty="0" smtClean="0"/>
                        <a:t>América</a:t>
                      </a:r>
                      <a:r>
                        <a:rPr lang="es-MX" sz="1600" baseline="0" dirty="0" smtClean="0"/>
                        <a:t> Central</a:t>
                      </a:r>
                    </a:p>
                    <a:p>
                      <a:r>
                        <a:rPr lang="es-MX" sz="1600" baseline="0" dirty="0" smtClean="0"/>
                        <a:t>Australia </a:t>
                      </a:r>
                    </a:p>
                    <a:p>
                      <a:r>
                        <a:rPr lang="es-MX" sz="1600" baseline="0" dirty="0" smtClean="0"/>
                        <a:t>Bahamas </a:t>
                      </a:r>
                    </a:p>
                    <a:p>
                      <a:r>
                        <a:rPr lang="es-MX" sz="1600" baseline="0" dirty="0" smtClean="0"/>
                        <a:t>India</a:t>
                      </a:r>
                    </a:p>
                    <a:p>
                      <a:r>
                        <a:rPr lang="es-MX" sz="1600" baseline="0" dirty="0" smtClean="0"/>
                        <a:t>Irlanda</a:t>
                      </a:r>
                    </a:p>
                    <a:p>
                      <a:r>
                        <a:rPr lang="es-MX" sz="1600" baseline="0" dirty="0" smtClean="0"/>
                        <a:t>Islas Caimán</a:t>
                      </a:r>
                    </a:p>
                    <a:p>
                      <a:r>
                        <a:rPr lang="es-MX" sz="1600" baseline="0" dirty="0" smtClean="0"/>
                        <a:t>Pakistán</a:t>
                      </a:r>
                    </a:p>
                    <a:p>
                      <a:r>
                        <a:rPr lang="es-MX" sz="1600" dirty="0" smtClean="0"/>
                        <a:t>Puerto Rico</a:t>
                      </a:r>
                    </a:p>
                    <a:p>
                      <a:r>
                        <a:rPr lang="es-MX" sz="1600" dirty="0" smtClean="0"/>
                        <a:t>Israel</a:t>
                      </a:r>
                    </a:p>
                    <a:p>
                      <a:r>
                        <a:rPr lang="es-MX" sz="1600" dirty="0" smtClean="0"/>
                        <a:t>Sudáfrica </a:t>
                      </a:r>
                    </a:p>
                    <a:p>
                      <a:r>
                        <a:rPr lang="es-MX" sz="1600" dirty="0" smtClean="0"/>
                        <a:t>Venezuela</a:t>
                      </a:r>
                    </a:p>
                    <a:p>
                      <a:r>
                        <a:rPr lang="es-MX" sz="1600" dirty="0" smtClean="0"/>
                        <a:t>Filipinas </a:t>
                      </a:r>
                    </a:p>
                    <a:p>
                      <a:r>
                        <a:rPr lang="es-MX" sz="1600" dirty="0" smtClean="0"/>
                        <a:t>Inglaterra </a:t>
                      </a:r>
                    </a:p>
                    <a:p>
                      <a:r>
                        <a:rPr lang="es-MX" sz="1600" dirty="0" smtClean="0"/>
                        <a:t>Chipre </a:t>
                      </a:r>
                    </a:p>
                    <a:p>
                      <a:r>
                        <a:rPr lang="es-MX" sz="1600" dirty="0" smtClean="0"/>
                        <a:t>Nigeria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05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7864" y="72825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MODELOS CONTABLES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3347864" y="1510038"/>
            <a:ext cx="2468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Modelo Continental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34888"/>
              </p:ext>
            </p:extLst>
          </p:nvPr>
        </p:nvGraphicFramePr>
        <p:xfrm>
          <a:off x="513455" y="2276872"/>
          <a:ext cx="8136904" cy="3352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76264"/>
                <a:gridCol w="1944216"/>
                <a:gridCol w="1944216"/>
                <a:gridCol w="187220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Objetivo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Características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Países (origen)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Otros países</a:t>
                      </a:r>
                      <a:endParaRPr lang="es-MX" sz="1600" dirty="0"/>
                    </a:p>
                  </a:txBody>
                  <a:tcPr/>
                </a:tc>
              </a:tr>
              <a:tr h="55086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Satisfacer las necesidades de información del gobierno y de los acreedores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Cumplimiento de políticas macroeconómicas</a:t>
                      </a:r>
                    </a:p>
                    <a:p>
                      <a:r>
                        <a:rPr lang="es-MX" sz="1600" dirty="0" smtClean="0"/>
                        <a:t>Relaciones estrechas con bancos</a:t>
                      </a:r>
                    </a:p>
                    <a:p>
                      <a:r>
                        <a:rPr lang="es-MX" sz="1600" dirty="0" smtClean="0"/>
                        <a:t>Orientación de la contabilidad legalista</a:t>
                      </a:r>
                    </a:p>
                    <a:p>
                      <a:r>
                        <a:rPr lang="es-MX" sz="1600" dirty="0" smtClean="0"/>
                        <a:t>Prácticas altamente conservadoras</a:t>
                      </a:r>
                    </a:p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Europa continental</a:t>
                      </a:r>
                    </a:p>
                    <a:p>
                      <a:r>
                        <a:rPr lang="es-MX" sz="1600" dirty="0" smtClean="0"/>
                        <a:t>Japón </a:t>
                      </a:r>
                    </a:p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Alemania </a:t>
                      </a:r>
                    </a:p>
                    <a:p>
                      <a:r>
                        <a:rPr lang="es-MX" sz="1600" dirty="0" smtClean="0"/>
                        <a:t>España </a:t>
                      </a:r>
                    </a:p>
                    <a:p>
                      <a:r>
                        <a:rPr lang="es-MX" sz="1600" dirty="0" smtClean="0"/>
                        <a:t>Francia </a:t>
                      </a:r>
                    </a:p>
                    <a:p>
                      <a:r>
                        <a:rPr lang="es-MX" sz="1600" dirty="0" smtClean="0"/>
                        <a:t>Grecia</a:t>
                      </a:r>
                    </a:p>
                    <a:p>
                      <a:r>
                        <a:rPr lang="es-MX" sz="1600" dirty="0" smtClean="0"/>
                        <a:t>Marruecos </a:t>
                      </a:r>
                    </a:p>
                    <a:p>
                      <a:r>
                        <a:rPr lang="es-MX" sz="1600" dirty="0" smtClean="0"/>
                        <a:t>Senegal </a:t>
                      </a:r>
                    </a:p>
                    <a:p>
                      <a:r>
                        <a:rPr lang="es-MX" sz="1600" dirty="0" smtClean="0"/>
                        <a:t>Austria </a:t>
                      </a:r>
                    </a:p>
                    <a:p>
                      <a:r>
                        <a:rPr lang="es-MX" sz="1600" dirty="0" smtClean="0"/>
                        <a:t>Bélgica</a:t>
                      </a:r>
                    </a:p>
                    <a:p>
                      <a:r>
                        <a:rPr lang="es-MX" sz="1600" dirty="0" smtClean="0"/>
                        <a:t>Italia </a:t>
                      </a:r>
                    </a:p>
                    <a:p>
                      <a:r>
                        <a:rPr lang="es-MX" sz="1600" dirty="0" smtClean="0"/>
                        <a:t>Luxemburgo</a:t>
                      </a:r>
                      <a:r>
                        <a:rPr lang="es-MX" sz="1600" baseline="0" dirty="0" smtClean="0"/>
                        <a:t> </a:t>
                      </a:r>
                    </a:p>
                    <a:p>
                      <a:r>
                        <a:rPr lang="es-MX" sz="1600" baseline="0" dirty="0" smtClean="0"/>
                        <a:t>Noruega</a:t>
                      </a:r>
                    </a:p>
                    <a:p>
                      <a:r>
                        <a:rPr lang="es-MX" sz="1600" baseline="0" dirty="0" smtClean="0"/>
                        <a:t>Suiza </a:t>
                      </a:r>
                      <a:endParaRPr lang="es-MX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92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7864" y="72825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MODELOS CONTABLES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3347864" y="151003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Modelo Sudamericano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661740"/>
              </p:ext>
            </p:extLst>
          </p:nvPr>
        </p:nvGraphicFramePr>
        <p:xfrm>
          <a:off x="513455" y="2276872"/>
          <a:ext cx="8136904" cy="3108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76264"/>
                <a:gridCol w="1944216"/>
                <a:gridCol w="1944216"/>
                <a:gridCol w="187220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Objetivo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Características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Países (origen)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Otros países</a:t>
                      </a:r>
                      <a:endParaRPr lang="es-MX" sz="1600" dirty="0"/>
                    </a:p>
                  </a:txBody>
                  <a:tcPr/>
                </a:tc>
              </a:tr>
              <a:tr h="55086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Satisfacer planes gubernamentales y prácticas de uniformidad impuestas a las empresas.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Manejo contable de la inflación</a:t>
                      </a:r>
                    </a:p>
                    <a:p>
                      <a:r>
                        <a:rPr lang="es-MX" sz="1600" dirty="0" smtClean="0"/>
                        <a:t>Herencia cultural común</a:t>
                      </a:r>
                    </a:p>
                    <a:p>
                      <a:r>
                        <a:rPr lang="es-MX" sz="1600" dirty="0" smtClean="0"/>
                        <a:t>La contabilidad para fines</a:t>
                      </a:r>
                      <a:r>
                        <a:rPr lang="es-MX" sz="1600" baseline="0" dirty="0" smtClean="0"/>
                        <a:t> fiscales</a:t>
                      </a:r>
                    </a:p>
                    <a:p>
                      <a:r>
                        <a:rPr lang="es-MX" sz="1600" baseline="0" dirty="0" smtClean="0"/>
                        <a:t>La historia económica – tasas hiperinflacionarias</a:t>
                      </a:r>
                    </a:p>
                    <a:p>
                      <a:endParaRPr lang="es-MX" sz="1600" dirty="0" smtClean="0"/>
                    </a:p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Argentina</a:t>
                      </a:r>
                    </a:p>
                    <a:p>
                      <a:r>
                        <a:rPr lang="es-MX" sz="1600" dirty="0" smtClean="0"/>
                        <a:t>Brasil</a:t>
                      </a:r>
                    </a:p>
                    <a:p>
                      <a:r>
                        <a:rPr lang="es-MX" sz="1600" dirty="0" smtClean="0"/>
                        <a:t>Chile </a:t>
                      </a:r>
                    </a:p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Bolivia</a:t>
                      </a:r>
                    </a:p>
                    <a:p>
                      <a:r>
                        <a:rPr lang="es-MX" sz="1600" dirty="0" smtClean="0"/>
                        <a:t>Ecuador</a:t>
                      </a:r>
                    </a:p>
                    <a:p>
                      <a:r>
                        <a:rPr lang="es-MX" sz="1600" dirty="0" smtClean="0"/>
                        <a:t>Perú </a:t>
                      </a:r>
                    </a:p>
                    <a:p>
                      <a:r>
                        <a:rPr lang="es-MX" sz="1600" dirty="0" smtClean="0"/>
                        <a:t>Uruguay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4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7864" y="72825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MODELOS CONTABLES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3347864" y="1510038"/>
            <a:ext cx="2468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Modelo Mixto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641245"/>
              </p:ext>
            </p:extLst>
          </p:nvPr>
        </p:nvGraphicFramePr>
        <p:xfrm>
          <a:off x="513455" y="2276872"/>
          <a:ext cx="8136904" cy="3108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76264"/>
                <a:gridCol w="1944216"/>
                <a:gridCol w="1944216"/>
                <a:gridCol w="187220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Objetivo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Características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Países (origen)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Otros países</a:t>
                      </a:r>
                      <a:endParaRPr lang="es-MX" sz="1600" dirty="0"/>
                    </a:p>
                  </a:txBody>
                  <a:tcPr/>
                </a:tc>
              </a:tr>
              <a:tr h="55086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Satisfacer necesidades duales, por un lado</a:t>
                      </a:r>
                      <a:r>
                        <a:rPr lang="es-MX" sz="1600" baseline="0" dirty="0" smtClean="0"/>
                        <a:t> información para gestores- influencia comunista. Por otro información para inversores, bancos y analistas financieros – influencia capitalista.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Países</a:t>
                      </a:r>
                      <a:r>
                        <a:rPr lang="es-MX" sz="1600" baseline="0" dirty="0" smtClean="0"/>
                        <a:t> con economía en transición- economía centralmente planificada, a economía de libre empresa.</a:t>
                      </a:r>
                      <a:endParaRPr lang="es-MX" sz="1600" dirty="0" smtClean="0"/>
                    </a:p>
                    <a:p>
                      <a:r>
                        <a:rPr lang="es-MX" sz="1600" dirty="0" smtClean="0"/>
                        <a:t>Diluye el liderazgo.</a:t>
                      </a:r>
                    </a:p>
                    <a:p>
                      <a:r>
                        <a:rPr lang="es-MX" sz="1600" dirty="0" smtClean="0"/>
                        <a:t>Tendencia</a:t>
                      </a:r>
                      <a:r>
                        <a:rPr lang="es-MX" sz="1600" baseline="0" dirty="0" smtClean="0"/>
                        <a:t> hacia el modelo Angloamericano.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Rusia</a:t>
                      </a:r>
                    </a:p>
                    <a:p>
                      <a:r>
                        <a:rPr lang="es-MX" sz="1600" baseline="0" dirty="0" smtClean="0"/>
                        <a:t>Polonia</a:t>
                      </a:r>
                    </a:p>
                    <a:p>
                      <a:r>
                        <a:rPr lang="es-MX" sz="1600" baseline="0" dirty="0" smtClean="0"/>
                        <a:t>Rumania</a:t>
                      </a:r>
                    </a:p>
                    <a:p>
                      <a:r>
                        <a:rPr lang="es-MX" sz="1600" baseline="0" dirty="0" smtClean="0"/>
                        <a:t>Europa Central y del Este </a:t>
                      </a:r>
                      <a:endParaRPr lang="es-MX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6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7864" y="72825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MODELOS CONTABLES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3347864" y="151003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Modelos emergentes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729731"/>
              </p:ext>
            </p:extLst>
          </p:nvPr>
        </p:nvGraphicFramePr>
        <p:xfrm>
          <a:off x="513455" y="2276872"/>
          <a:ext cx="8136904" cy="1889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76264"/>
                <a:gridCol w="1944216"/>
                <a:gridCol w="1944216"/>
                <a:gridCol w="187220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Objetivo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Características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Países (origen)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Otros países</a:t>
                      </a:r>
                      <a:endParaRPr lang="es-MX" sz="1600" dirty="0"/>
                    </a:p>
                  </a:txBody>
                  <a:tcPr/>
                </a:tc>
              </a:tr>
              <a:tr h="55086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Satisfacer necesidades duales, poco desarrollados</a:t>
                      </a:r>
                    </a:p>
                    <a:p>
                      <a:r>
                        <a:rPr lang="es-MX" sz="1600" dirty="0" smtClean="0"/>
                        <a:t>Islámico</a:t>
                      </a:r>
                    </a:p>
                    <a:p>
                      <a:endParaRPr lang="es-MX" sz="1600" dirty="0" smtClean="0"/>
                    </a:p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Poco desarrollados</a:t>
                      </a:r>
                    </a:p>
                    <a:p>
                      <a:endParaRPr lang="es-MX" sz="1600" dirty="0" smtClean="0"/>
                    </a:p>
                    <a:p>
                      <a:r>
                        <a:rPr lang="es-MX" sz="1600" dirty="0" smtClean="0"/>
                        <a:t>Base</a:t>
                      </a:r>
                      <a:r>
                        <a:rPr lang="es-MX" sz="1600" baseline="0" dirty="0" smtClean="0"/>
                        <a:t> teológica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Rusia</a:t>
                      </a:r>
                    </a:p>
                    <a:p>
                      <a:r>
                        <a:rPr lang="es-MX" sz="1600" baseline="0" dirty="0" smtClean="0"/>
                        <a:t>Polonia</a:t>
                      </a:r>
                    </a:p>
                    <a:p>
                      <a:r>
                        <a:rPr lang="es-MX" sz="1600" baseline="0" dirty="0" smtClean="0"/>
                        <a:t>Rumania</a:t>
                      </a:r>
                    </a:p>
                    <a:p>
                      <a:r>
                        <a:rPr lang="es-MX" sz="1600" baseline="0" dirty="0" smtClean="0"/>
                        <a:t>Europa Central y del Este </a:t>
                      </a:r>
                      <a:endParaRPr lang="es-MX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87624" y="2276872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Instituciones que regulan la contabilidad a nivel Nacional e Internacional</a:t>
            </a:r>
            <a:endParaRPr lang="es-MX" sz="2800" dirty="0"/>
          </a:p>
        </p:txBody>
      </p:sp>
      <p:sp>
        <p:nvSpPr>
          <p:cNvPr id="3" name="CuadroTexto 2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51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75541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ORGANISMOS PROFESIONALE DE LA CONTADURÍA</a:t>
            </a:r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272418"/>
              </p:ext>
            </p:extLst>
          </p:nvPr>
        </p:nvGraphicFramePr>
        <p:xfrm>
          <a:off x="395536" y="1196751"/>
          <a:ext cx="8496944" cy="4599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304256"/>
                <a:gridCol w="2160240"/>
                <a:gridCol w="2592288"/>
              </a:tblGrid>
              <a:tr h="39309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Organismo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Objetivo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Funciones </a:t>
                      </a:r>
                      <a:endParaRPr lang="es-MX" sz="1400" dirty="0"/>
                    </a:p>
                  </a:txBody>
                  <a:tcPr/>
                </a:tc>
              </a:tr>
              <a:tr h="39309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IASB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 of Accountants STANDAR Board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Lograr estándares de alta calidad en la práctica contable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Desarrollar una profesión con normas armonizadas, capaz de proporcionar servicios de calidad a favor del publico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Realiza labor a través de una serie de comités permanentes y diversos grupos de trabajo de carácter temporal</a:t>
                      </a:r>
                      <a:endParaRPr lang="es-MX" sz="1200" dirty="0"/>
                    </a:p>
                  </a:txBody>
                  <a:tcPr/>
                </a:tc>
              </a:tr>
              <a:tr h="39309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FASB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err="1" smtClean="0"/>
                        <a:t>Financial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baseline="0" dirty="0" err="1" smtClean="0"/>
                        <a:t>Acountant</a:t>
                      </a:r>
                      <a:r>
                        <a:rPr lang="es-MX" sz="1200" baseline="0" dirty="0" smtClean="0"/>
                        <a:t> Standard </a:t>
                      </a:r>
                      <a:r>
                        <a:rPr lang="es-MX" sz="1200" baseline="0" dirty="0" err="1" smtClean="0"/>
                        <a:t>Board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Establecer y mejorar los estándares de la contaduría financiera y la forma de comportar, utilizando a los emisores auditores y demás usuarios de la información.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Desarrolla un plan estratégico para las actividades internacionales, grupo, para solucionar problemas comunes de contabilidad.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Mejorar la utilidad de los reportes financieros enfocándose en las características primarias. 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Mantenimiento de los estándares vigentes para que reflejen los cambios en el ambiente económico.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Promover la convergencia internacional de los estándares de contaduría y tratando de mejorar la calidad de los reportes.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75541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ORGANISMOS PROFESIONALE DE LA CONTADURÍA</a:t>
            </a:r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18064"/>
              </p:ext>
            </p:extLst>
          </p:nvPr>
        </p:nvGraphicFramePr>
        <p:xfrm>
          <a:off x="395536" y="1196751"/>
          <a:ext cx="8496944" cy="4599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304256"/>
                <a:gridCol w="2160240"/>
                <a:gridCol w="2592288"/>
              </a:tblGrid>
              <a:tr h="39309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Organismo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Objetivo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Funciones </a:t>
                      </a:r>
                      <a:endParaRPr lang="es-MX" sz="1400" dirty="0"/>
                    </a:p>
                  </a:txBody>
                  <a:tcPr/>
                </a:tc>
              </a:tr>
              <a:tr h="39309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AICPA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American </a:t>
                      </a:r>
                      <a:r>
                        <a:rPr lang="es-MX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Institute</a:t>
                      </a: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s-MX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Certified</a:t>
                      </a: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Accountans</a:t>
                      </a: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(Instituto Norteamericano de Contadores Públicos) 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Proveer la estructura conceptual de las reglas , las cuales gobiernan el desempeño de servicio profesionales por parte de los miembros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Designa los cuerpos que promulguen los estándares técnicos bajo las reglas 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Proveer orientación y regla para todos los miembros en el desempeño de sus actividades profesionales 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Tomar decisiones formales por el comité ejecutivo de la división de ética profesional después de exponerlas  a sociedades estatales</a:t>
                      </a:r>
                      <a:endParaRPr lang="es-MX" sz="1200" dirty="0"/>
                    </a:p>
                  </a:txBody>
                  <a:tcPr/>
                </a:tc>
              </a:tr>
              <a:tr h="39309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AIC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Asociación Interamericana de Contabilidad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 los contadores de las Américas para lograr la superación profesional de los mismos, estrechar vínculos entre la AIC y sus miembros.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Satisfacer las necesidades de información fuerte y coherente en el continente americano.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Ofrecer más u mejores servicios a nuestros miembros y el público en general.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Fomentar el desarrollo profesional integral de los contadores dentro de su marco de confraternidad inter americana.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Estimular la superación de nivel académico en la formación del contador.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6228184" y="4462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75541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ORGANISMOS PROFESIONALE DE LA CONTADURÍA</a:t>
            </a:r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18064"/>
              </p:ext>
            </p:extLst>
          </p:nvPr>
        </p:nvGraphicFramePr>
        <p:xfrm>
          <a:off x="467545" y="1412775"/>
          <a:ext cx="8424935" cy="4474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955"/>
                <a:gridCol w="2284728"/>
                <a:gridCol w="2141933"/>
                <a:gridCol w="2570319"/>
              </a:tblGrid>
              <a:tr h="374987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Organismo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Objetivo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Funciones </a:t>
                      </a:r>
                      <a:endParaRPr lang="es-MX" sz="1400" dirty="0"/>
                    </a:p>
                  </a:txBody>
                  <a:tcPr/>
                </a:tc>
              </a:tr>
              <a:tr h="4099758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AECA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Asociación Española de Contabilidad y Administración de Empresas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Emitir Principios y Normas de Contabilidad generalmente aceptados y de pronunciamientos y estudios sobre buenas prácticas en gestión empresarial.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desarrollo científico de la contabilidad y la administración de empresas.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Fomentar los estudios científicos entre personas vinculadas a estas disciplinas.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Establecer contactos e intercambios de conocimientos con otras asociaciones e instituciones nacionales e internacionales.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Ejercer cuantas tareas de su competencia  le sean solicitadas por las administraciones publicas.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Facilitar la relación de asociados que pudieran ser requeridos como peritos en asuntos de competencia profesional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Regular los horarios mínimos de la actividad critica de las asociados 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Relacionarse con otras entidades que persiguen iguales o similares fines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75541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ORGANISMOS PROFESIONALE DE LA CONTADURÍA</a:t>
            </a:r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18064"/>
              </p:ext>
            </p:extLst>
          </p:nvPr>
        </p:nvGraphicFramePr>
        <p:xfrm>
          <a:off x="395536" y="1196751"/>
          <a:ext cx="8496944" cy="4325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304256"/>
                <a:gridCol w="2160240"/>
                <a:gridCol w="2592288"/>
              </a:tblGrid>
              <a:tr h="39309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Organismo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Objetivo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Funciones </a:t>
                      </a:r>
                      <a:endParaRPr lang="es-MX" sz="1400" dirty="0"/>
                    </a:p>
                  </a:txBody>
                  <a:tcPr/>
                </a:tc>
              </a:tr>
              <a:tr h="39309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IMCP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Instituto Mexicano de Contadores Públicos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Mantener  la unión profesional de los cantadores públicos en México</a:t>
                      </a:r>
                    </a:p>
                    <a:p>
                      <a:pPr lvl="0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Fomentar el prestigio de la profesión difundiendo el alcance de su función social</a:t>
                      </a:r>
                    </a:p>
                    <a:p>
                      <a:pPr lvl="0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Promover la expedición de leyes y reformas relativas al ejercicio profesional</a:t>
                      </a:r>
                    </a:p>
                    <a:p>
                      <a:pPr lvl="0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Cuidar y defender los intereses profesionales de sus asociados</a:t>
                      </a:r>
                    </a:p>
                    <a:p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Servir de cuerpo consultivo en asunto de carácter general relacionado con la profesión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Procurar el intercambio profesional con agrupaciones internacionales de contadores públicos </a:t>
                      </a:r>
                    </a:p>
                    <a:p>
                      <a:pPr lvl="0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Arbitrar los conflictos planteados por asociaciones  federales o asociados</a:t>
                      </a:r>
                    </a:p>
                    <a:p>
                      <a:pPr lvl="0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Cuidar u defender los intereses profesionales de sus asociados </a:t>
                      </a:r>
                    </a:p>
                    <a:p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Establecer y divulgar las normas contables para la formulación y representación de información financiera.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779912" y="2708476"/>
            <a:ext cx="4266809" cy="1702160"/>
          </a:xfrm>
        </p:spPr>
        <p:txBody>
          <a:bodyPr>
            <a:normAutofit/>
          </a:bodyPr>
          <a:lstStyle/>
          <a:p>
            <a:r>
              <a:rPr lang="es-MX" dirty="0" smtClean="0"/>
              <a:t>CONTABILIDAD INTERNACIONAL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5365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75541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ORGANISMOS PROFESIONALE DE LA CONTADURÍA</a:t>
            </a:r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180851"/>
              </p:ext>
            </p:extLst>
          </p:nvPr>
        </p:nvGraphicFramePr>
        <p:xfrm>
          <a:off x="395536" y="1196751"/>
          <a:ext cx="8496944" cy="4782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872208"/>
                <a:gridCol w="2088232"/>
                <a:gridCol w="3384376"/>
              </a:tblGrid>
              <a:tr h="39309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Organismo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Definición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Objetivo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Funciones </a:t>
                      </a:r>
                      <a:endParaRPr lang="es-MX" sz="1400" dirty="0"/>
                    </a:p>
                  </a:txBody>
                  <a:tcPr/>
                </a:tc>
              </a:tr>
              <a:tr h="39309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CINIF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Consejo mexicano para la investigación y desarrollo de normas de información financiera Consejo Mexicano para la Investigación y Desarrollo de Normas de Información Financiera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Desarrollar normas de información financiera transparentes objetivas y confiables.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Lograr la convergencia de las normas locales  con las normas de información financiera aceptadas global mente.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Procuración de fondos para el financiamiento de operaciones y el logro de objetivos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aprobación del presupuesto anual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Designar el director del centro de investigación y desarrollo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Aprobar el nombramiento de investigadores, evaluar  el desempeño del CID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Llevar a cabo los procesos de investigación, emisión y difusión de </a:t>
                      </a:r>
                      <a:r>
                        <a:rPr lang="es-MX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NIF’s</a:t>
                      </a:r>
                      <a:endParaRPr lang="es-MX" sz="1200" dirty="0"/>
                    </a:p>
                  </a:txBody>
                  <a:tcPr/>
                </a:tc>
              </a:tr>
              <a:tr h="39309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CID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Centro de Investigación y Desarrollo del CINIF.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Constituye un núcleo en la organización y efectuara los procesos de investigación, armonización, emisión y difusión de normas contables.  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Realizara los procesos reflexivos y críticas de la normatividad contable.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Avanzar hacia una mayor comparabilidad de las normas de información financiera con apego de estándares internacionales para promover su convergencia. 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Suscribir los convenios con diferentes centros de investigación  de las universidades y unidades profesionales de mayor prestigio en el país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Obtener apoyo en el desarrollo de proyectos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Participa en seminarios nacionales e internacionales.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Tiene acceso a instituciones universitarias en el país y en el extranjero.</a:t>
                      </a:r>
                    </a:p>
                    <a:p>
                      <a:pPr lvl="0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Colaboran en publicaciones especializadas. 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518811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Analizar el documento  que se muestra en la captura de pantalla y que se les hará llegar vía correo electrónico. Se debe elaborar un cuadro comparativo por continente en el que se especifique el grado de adopción o no adopción de las normas internacionales en cada país.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36812"/>
            <a:ext cx="5532107" cy="311181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861048"/>
            <a:ext cx="5832648" cy="265653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156176" y="-30322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921388" y="1736812"/>
            <a:ext cx="2069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Norte América</a:t>
            </a:r>
          </a:p>
          <a:p>
            <a:r>
              <a:rPr lang="es-MX" dirty="0"/>
              <a:t>Sud América</a:t>
            </a:r>
          </a:p>
          <a:p>
            <a:r>
              <a:rPr lang="es-MX" dirty="0"/>
              <a:t>Europa </a:t>
            </a:r>
          </a:p>
          <a:p>
            <a:r>
              <a:rPr lang="es-MX" dirty="0"/>
              <a:t>Asía </a:t>
            </a:r>
          </a:p>
          <a:p>
            <a:r>
              <a:rPr lang="es-MX" dirty="0"/>
              <a:t>África</a:t>
            </a:r>
          </a:p>
          <a:p>
            <a:r>
              <a:rPr lang="es-MX" dirty="0"/>
              <a:t>Oceanía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14063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51720" y="2780928"/>
            <a:ext cx="6060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/>
              <a:t>¿QUE SON LAS IFRS Y </a:t>
            </a:r>
            <a:r>
              <a:rPr lang="es-MX" sz="2000" dirty="0" smtClean="0"/>
              <a:t>QUE IMPORTANCIA </a:t>
            </a:r>
            <a:r>
              <a:rPr lang="es-MX" sz="2000" dirty="0"/>
              <a:t>TIENEN? 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156176" y="116632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60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18755"/>
            <a:ext cx="8229600" cy="792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altLang="es-MX" sz="4000" b="1" dirty="0" smtClean="0">
                <a:solidFill>
                  <a:srgbClr val="CC9900"/>
                </a:solidFill>
                <a:latin typeface="+mn-lt"/>
              </a:rPr>
              <a:t>¿Qué son las IFRS?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358645"/>
            <a:ext cx="8229600" cy="3959225"/>
          </a:xfrm>
        </p:spPr>
        <p:txBody>
          <a:bodyPr>
            <a:normAutofit/>
          </a:bodyPr>
          <a:lstStyle/>
          <a:p>
            <a:pPr marL="812800" indent="-812800">
              <a:lnSpc>
                <a:spcPct val="90000"/>
              </a:lnSpc>
            </a:pPr>
            <a:r>
              <a:rPr lang="es-CL" altLang="es-MX" sz="2600" dirty="0" smtClean="0">
                <a:solidFill>
                  <a:schemeClr val="tx1"/>
                </a:solidFill>
              </a:rPr>
              <a:t>Las IFRS - International </a:t>
            </a:r>
            <a:r>
              <a:rPr lang="es-CL" altLang="es-MX" sz="2600" dirty="0" err="1" smtClean="0">
                <a:solidFill>
                  <a:schemeClr val="tx1"/>
                </a:solidFill>
              </a:rPr>
              <a:t>Financial</a:t>
            </a:r>
            <a:r>
              <a:rPr lang="es-CL" altLang="es-MX" sz="2600" dirty="0" smtClean="0">
                <a:solidFill>
                  <a:schemeClr val="tx1"/>
                </a:solidFill>
              </a:rPr>
              <a:t> </a:t>
            </a:r>
            <a:r>
              <a:rPr lang="es-CL" altLang="es-MX" sz="2600" dirty="0" err="1" smtClean="0">
                <a:solidFill>
                  <a:schemeClr val="tx1"/>
                </a:solidFill>
              </a:rPr>
              <a:t>Reporting</a:t>
            </a:r>
            <a:r>
              <a:rPr lang="es-CL" altLang="es-MX" sz="2600" dirty="0" smtClean="0">
                <a:solidFill>
                  <a:schemeClr val="tx1"/>
                </a:solidFill>
              </a:rPr>
              <a:t> </a:t>
            </a:r>
            <a:r>
              <a:rPr lang="es-CL" altLang="es-MX" sz="2600" dirty="0" err="1" smtClean="0">
                <a:solidFill>
                  <a:schemeClr val="tx1"/>
                </a:solidFill>
              </a:rPr>
              <a:t>Standards</a:t>
            </a:r>
            <a:r>
              <a:rPr lang="es-CL" altLang="es-MX" sz="2600" dirty="0" smtClean="0">
                <a:solidFill>
                  <a:schemeClr val="tx1"/>
                </a:solidFill>
              </a:rPr>
              <a:t>  o IAS – International </a:t>
            </a:r>
            <a:r>
              <a:rPr lang="es-CL" altLang="es-MX" sz="2600" dirty="0" err="1" smtClean="0">
                <a:solidFill>
                  <a:schemeClr val="tx1"/>
                </a:solidFill>
              </a:rPr>
              <a:t>Accounting</a:t>
            </a:r>
            <a:r>
              <a:rPr lang="es-CL" altLang="es-MX" sz="2600" dirty="0" smtClean="0">
                <a:solidFill>
                  <a:schemeClr val="tx1"/>
                </a:solidFill>
              </a:rPr>
              <a:t> </a:t>
            </a:r>
            <a:r>
              <a:rPr lang="es-CL" altLang="es-MX" sz="2600" dirty="0" err="1" smtClean="0">
                <a:solidFill>
                  <a:schemeClr val="tx1"/>
                </a:solidFill>
              </a:rPr>
              <a:t>Standards</a:t>
            </a:r>
            <a:r>
              <a:rPr lang="es-CL" altLang="es-MX" sz="2600" dirty="0" smtClean="0">
                <a:solidFill>
                  <a:schemeClr val="tx1"/>
                </a:solidFill>
              </a:rPr>
              <a:t> en su conjunto se denominan </a:t>
            </a:r>
            <a:r>
              <a:rPr lang="es-CL" altLang="es-MX" sz="2600" dirty="0" err="1" smtClean="0">
                <a:solidFill>
                  <a:schemeClr val="tx1"/>
                </a:solidFill>
              </a:rPr>
              <a:t>IFRSs</a:t>
            </a:r>
            <a:r>
              <a:rPr lang="es-CL" altLang="es-MX" sz="2600" dirty="0" smtClean="0">
                <a:solidFill>
                  <a:schemeClr val="tx1"/>
                </a:solidFill>
              </a:rPr>
              <a:t> (*)</a:t>
            </a:r>
          </a:p>
          <a:p>
            <a:pPr marL="812800" indent="-812800">
              <a:lnSpc>
                <a:spcPct val="90000"/>
              </a:lnSpc>
              <a:buFontTx/>
              <a:buNone/>
            </a:pPr>
            <a:endParaRPr lang="es-CL" altLang="es-MX" sz="2600" dirty="0" smtClean="0">
              <a:solidFill>
                <a:schemeClr val="tx1"/>
              </a:solidFill>
            </a:endParaRPr>
          </a:p>
          <a:p>
            <a:pPr marL="812800" indent="-812800">
              <a:lnSpc>
                <a:spcPct val="90000"/>
              </a:lnSpc>
            </a:pPr>
            <a:r>
              <a:rPr lang="es-CL" altLang="es-MX" sz="2600" dirty="0" smtClean="0">
                <a:solidFill>
                  <a:schemeClr val="tx1"/>
                </a:solidFill>
              </a:rPr>
              <a:t>Las IFRS establecen los requisitos de reconocimiento, medición, presentación e información a revelar que se refieren a las transacciones y sucesos económicos que son importantes en los estados financieros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55650" y="5805488"/>
            <a:ext cx="77771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MX" sz="1400" dirty="0">
                <a:solidFill>
                  <a:schemeClr val="tx1"/>
                </a:solidFill>
                <a:latin typeface="+mn-lt"/>
              </a:rPr>
              <a:t>(*) En español se conocen por las siglas NIIF (Norma Internacional de Información Financiera) y NIC (Norma Internacional de Contabilidad</a:t>
            </a:r>
            <a:r>
              <a:rPr lang="es-ES_tradnl" altLang="es-MX" sz="1400" dirty="0" smtClean="0">
                <a:solidFill>
                  <a:schemeClr val="tx1"/>
                </a:solidFill>
                <a:latin typeface="+mn-lt"/>
              </a:rPr>
              <a:t>)</a:t>
            </a:r>
            <a:endParaRPr lang="es-ES_tradnl" altLang="es-MX" sz="1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156176" y="46471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6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83741"/>
            <a:ext cx="8229600" cy="792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altLang="es-MX" sz="4000" b="1" smtClean="0">
                <a:solidFill>
                  <a:srgbClr val="CC9900"/>
                </a:solidFill>
                <a:latin typeface="+mn-lt"/>
              </a:rPr>
              <a:t>¿Qué son las IFRS?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773238"/>
            <a:ext cx="8229600" cy="3743325"/>
          </a:xfrm>
        </p:spPr>
        <p:txBody>
          <a:bodyPr/>
          <a:lstStyle/>
          <a:p>
            <a:pPr marL="812800" indent="-812800">
              <a:lnSpc>
                <a:spcPct val="90000"/>
              </a:lnSpc>
            </a:pPr>
            <a:r>
              <a:rPr lang="es-CL" altLang="es-MX" sz="2600" dirty="0" smtClean="0">
                <a:solidFill>
                  <a:schemeClr val="tx1"/>
                </a:solidFill>
              </a:rPr>
              <a:t>Están diseñadas para ser aplicadas en los estados financieros con propósito general, así como en otras informaciones financieras, de todas las entidades con animo de lucro.</a:t>
            </a:r>
          </a:p>
          <a:p>
            <a:pPr marL="812800" indent="-812800">
              <a:lnSpc>
                <a:spcPct val="90000"/>
              </a:lnSpc>
              <a:buFontTx/>
              <a:buNone/>
            </a:pPr>
            <a:endParaRPr lang="es-CL" altLang="es-MX" sz="2600" dirty="0" smtClean="0">
              <a:solidFill>
                <a:schemeClr val="tx1"/>
              </a:solidFill>
            </a:endParaRPr>
          </a:p>
          <a:p>
            <a:pPr marL="812800" indent="-812800">
              <a:lnSpc>
                <a:spcPct val="90000"/>
              </a:lnSpc>
            </a:pPr>
            <a:r>
              <a:rPr lang="es-CL" altLang="es-MX" sz="2600" dirty="0" smtClean="0">
                <a:solidFill>
                  <a:schemeClr val="tx1"/>
                </a:solidFill>
              </a:rPr>
              <a:t>Se incluyen entidades que desarrollan actividades comerciales, industriales financieras u otras similares.</a:t>
            </a:r>
          </a:p>
          <a:p>
            <a:pPr marL="812800" indent="-812800">
              <a:lnSpc>
                <a:spcPct val="90000"/>
              </a:lnSpc>
            </a:pPr>
            <a:endParaRPr lang="es-CL" altLang="es-MX" sz="2600" dirty="0" smtClean="0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156176" y="50739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34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6"/>
          <p:cNvSpPr>
            <a:spLocks noGrp="1" noChangeArrowheads="1"/>
          </p:cNvSpPr>
          <p:nvPr>
            <p:ph type="title"/>
          </p:nvPr>
        </p:nvSpPr>
        <p:spPr>
          <a:xfrm>
            <a:off x="500271" y="115889"/>
            <a:ext cx="8229600" cy="792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altLang="es-MX" b="1" dirty="0" smtClean="0">
                <a:solidFill>
                  <a:srgbClr val="CC9900"/>
                </a:solidFill>
                <a:latin typeface="+mn-lt"/>
              </a:rPr>
              <a:t>¿Qué son las IFRS?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idx="1"/>
          </p:nvPr>
        </p:nvSpPr>
        <p:spPr>
          <a:xfrm>
            <a:off x="319087" y="1945065"/>
            <a:ext cx="8218487" cy="37433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altLang="es-MX" sz="2600" dirty="0" smtClean="0">
                <a:solidFill>
                  <a:schemeClr val="tx1"/>
                </a:solidFill>
              </a:rPr>
              <a:t>Acerca de la </a:t>
            </a:r>
            <a:r>
              <a:rPr lang="es-ES_tradnl" altLang="es-MX" sz="2600" b="1" dirty="0" smtClean="0">
                <a:solidFill>
                  <a:schemeClr val="tx1"/>
                </a:solidFill>
              </a:rPr>
              <a:t>situación financiera</a:t>
            </a:r>
            <a:r>
              <a:rPr lang="es-ES_tradnl" altLang="es-MX" sz="2600" dirty="0" smtClean="0">
                <a:solidFill>
                  <a:schemeClr val="tx1"/>
                </a:solidFill>
              </a:rPr>
              <a:t>, fundamentalmente por el Balance que cambió su nombre por el de Estado de Cambio en la Situación Financiera</a:t>
            </a:r>
          </a:p>
          <a:p>
            <a:pPr>
              <a:lnSpc>
                <a:spcPct val="90000"/>
              </a:lnSpc>
            </a:pPr>
            <a:r>
              <a:rPr lang="es-ES_tradnl" altLang="es-MX" sz="2600" dirty="0" smtClean="0">
                <a:solidFill>
                  <a:schemeClr val="tx1"/>
                </a:solidFill>
              </a:rPr>
              <a:t>Acerca de la </a:t>
            </a:r>
            <a:r>
              <a:rPr lang="es-ES_tradnl" altLang="es-MX" sz="2600" b="1" dirty="0" smtClean="0">
                <a:solidFill>
                  <a:schemeClr val="tx1"/>
                </a:solidFill>
              </a:rPr>
              <a:t>actividad o rendimiento</a:t>
            </a:r>
            <a:r>
              <a:rPr lang="es-ES_tradnl" altLang="es-MX" sz="2600" dirty="0" smtClean="0">
                <a:solidFill>
                  <a:schemeClr val="tx1"/>
                </a:solidFill>
              </a:rPr>
              <a:t>, fundamentalmente por el Estado de Resultados</a:t>
            </a:r>
          </a:p>
          <a:p>
            <a:pPr>
              <a:lnSpc>
                <a:spcPct val="90000"/>
              </a:lnSpc>
            </a:pPr>
            <a:r>
              <a:rPr lang="es-ES_tradnl" altLang="es-MX" sz="2600" dirty="0" smtClean="0">
                <a:solidFill>
                  <a:schemeClr val="tx1"/>
                </a:solidFill>
              </a:rPr>
              <a:t>Acerca de los </a:t>
            </a:r>
            <a:r>
              <a:rPr lang="es-ES_tradnl" altLang="es-MX" sz="2600" b="1" dirty="0" smtClean="0">
                <a:solidFill>
                  <a:schemeClr val="tx1"/>
                </a:solidFill>
              </a:rPr>
              <a:t>flujos de fondos</a:t>
            </a:r>
            <a:r>
              <a:rPr lang="es-ES_tradnl" altLang="es-MX" sz="2600" dirty="0" smtClean="0">
                <a:solidFill>
                  <a:schemeClr val="tx1"/>
                </a:solidFill>
              </a:rPr>
              <a:t>, fundamentalmente por el Estado de Flujo de Efectivo</a:t>
            </a:r>
            <a:endParaRPr lang="es-MX" altLang="es-MX" sz="2600" dirty="0" smtClean="0">
              <a:solidFill>
                <a:schemeClr val="tx1"/>
              </a:solidFill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9750" y="1052513"/>
            <a:ext cx="777716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MX" sz="2600" b="1" dirty="0">
                <a:solidFill>
                  <a:schemeClr val="tx1"/>
                </a:solidFill>
                <a:latin typeface="+mn-lt"/>
              </a:rPr>
              <a:t>Objetivo de los Estados Financieros es Suministrar Información</a:t>
            </a:r>
            <a:endParaRPr lang="es-MX" altLang="es-MX" sz="2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001906" y="21001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8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29600" cy="792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altLang="es-MX" b="1" dirty="0" smtClean="0">
                <a:solidFill>
                  <a:srgbClr val="CC9900"/>
                </a:solidFill>
                <a:latin typeface="+mn-lt"/>
              </a:rPr>
              <a:t>¿Qué son las IFRS?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2564904"/>
            <a:ext cx="8229600" cy="3673475"/>
          </a:xfrm>
        </p:spPr>
        <p:txBody>
          <a:bodyPr>
            <a:normAutofit/>
          </a:bodyPr>
          <a:lstStyle/>
          <a:p>
            <a:r>
              <a:rPr lang="es-ES_tradnl" altLang="es-MX" sz="2600" b="1" smtClean="0">
                <a:solidFill>
                  <a:schemeClr val="tx1"/>
                </a:solidFill>
              </a:rPr>
              <a:t>Inversionistas</a:t>
            </a:r>
          </a:p>
          <a:p>
            <a:r>
              <a:rPr lang="es-ES_tradnl" altLang="es-MX" sz="2600" b="1" smtClean="0">
                <a:solidFill>
                  <a:schemeClr val="tx1"/>
                </a:solidFill>
              </a:rPr>
              <a:t>Empleados</a:t>
            </a:r>
          </a:p>
          <a:p>
            <a:r>
              <a:rPr lang="es-ES_tradnl" altLang="es-MX" sz="2600" b="1" smtClean="0">
                <a:solidFill>
                  <a:schemeClr val="tx1"/>
                </a:solidFill>
              </a:rPr>
              <a:t>Prestamistas</a:t>
            </a:r>
          </a:p>
          <a:p>
            <a:r>
              <a:rPr lang="es-ES_tradnl" altLang="es-MX" sz="2600" b="1" smtClean="0">
                <a:solidFill>
                  <a:schemeClr val="tx1"/>
                </a:solidFill>
              </a:rPr>
              <a:t>Proveedores y otros acreedores Comerciales</a:t>
            </a:r>
          </a:p>
          <a:p>
            <a:r>
              <a:rPr lang="es-ES_tradnl" altLang="es-MX" sz="2600" b="1" smtClean="0">
                <a:solidFill>
                  <a:schemeClr val="tx1"/>
                </a:solidFill>
              </a:rPr>
              <a:t>Clientes</a:t>
            </a:r>
          </a:p>
          <a:p>
            <a:r>
              <a:rPr lang="es-ES_tradnl" altLang="es-MX" sz="2600" b="1" smtClean="0">
                <a:solidFill>
                  <a:schemeClr val="tx1"/>
                </a:solidFill>
              </a:rPr>
              <a:t>El gobierno y otros organismo públicos</a:t>
            </a:r>
          </a:p>
          <a:p>
            <a:r>
              <a:rPr lang="es-ES_tradnl" altLang="es-MX" sz="2600" b="1" smtClean="0">
                <a:solidFill>
                  <a:schemeClr val="tx1"/>
                </a:solidFill>
              </a:rPr>
              <a:t>Público en general</a:t>
            </a:r>
            <a:endParaRPr lang="es-MX" altLang="es-MX" sz="2600" b="1" smtClean="0">
              <a:solidFill>
                <a:schemeClr val="tx1"/>
              </a:solidFill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50825" y="1265238"/>
            <a:ext cx="864076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MX" sz="2600" b="1">
                <a:solidFill>
                  <a:schemeClr val="tx1"/>
                </a:solidFill>
                <a:latin typeface="+mn-lt"/>
              </a:rPr>
              <a:t>Se pretende que la información sea útil a una amplia gama de usuarios al tomar sus decisiones económicas</a:t>
            </a:r>
            <a:endParaRPr lang="es-MX" altLang="es-MX" sz="2600" b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95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38694" y="350044"/>
            <a:ext cx="8229600" cy="7239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altLang="es-MX" sz="4000" b="1" dirty="0" smtClean="0">
                <a:solidFill>
                  <a:srgbClr val="CC9900"/>
                </a:solidFill>
                <a:latin typeface="+mn-lt"/>
              </a:rPr>
              <a:t>¿Qué es el IASB?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579296" cy="3959225"/>
          </a:xfrm>
        </p:spPr>
        <p:txBody>
          <a:bodyPr>
            <a:normAutofit lnSpcReduction="10000"/>
          </a:bodyPr>
          <a:lstStyle/>
          <a:p>
            <a:r>
              <a:rPr lang="es-ES" altLang="es-MX" sz="2800" b="1" dirty="0" smtClean="0">
                <a:solidFill>
                  <a:schemeClr val="tx1"/>
                </a:solidFill>
              </a:rPr>
              <a:t>Es el Consejo de Normas Internacionales de Contabilidad</a:t>
            </a:r>
          </a:p>
          <a:p>
            <a:r>
              <a:rPr lang="es-ES" altLang="es-MX" sz="2800" b="1" dirty="0" smtClean="0">
                <a:solidFill>
                  <a:schemeClr val="tx1"/>
                </a:solidFill>
              </a:rPr>
              <a:t>Tiene sede en Londres</a:t>
            </a:r>
          </a:p>
          <a:p>
            <a:r>
              <a:rPr lang="es-ES" altLang="es-MX" sz="2800" b="1" dirty="0" smtClean="0">
                <a:solidFill>
                  <a:schemeClr val="tx1"/>
                </a:solidFill>
              </a:rPr>
              <a:t>Comenzó sus operaciones en el 2001</a:t>
            </a:r>
          </a:p>
          <a:p>
            <a:r>
              <a:rPr lang="es-ES" altLang="es-MX" sz="2800" b="1" dirty="0" smtClean="0">
                <a:solidFill>
                  <a:schemeClr val="tx1"/>
                </a:solidFill>
              </a:rPr>
              <a:t>Está formado por 14 personas</a:t>
            </a:r>
          </a:p>
          <a:p>
            <a:r>
              <a:rPr lang="es-ES" altLang="es-MX" sz="2800" b="1" dirty="0" smtClean="0">
                <a:solidFill>
                  <a:schemeClr val="tx1"/>
                </a:solidFill>
              </a:rPr>
              <a:t>Las principales calificaciones de los miembros del IASB son la competencia profesional y la experiencia práctica</a:t>
            </a:r>
          </a:p>
          <a:p>
            <a:endParaRPr lang="es-ES" altLang="es-MX" sz="2800" b="1" dirty="0" smtClean="0">
              <a:solidFill>
                <a:schemeClr val="tx1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0825" y="1254125"/>
            <a:ext cx="8642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800" b="1">
                <a:solidFill>
                  <a:schemeClr val="tx1"/>
                </a:solidFill>
                <a:latin typeface="+mn-lt"/>
              </a:rPr>
              <a:t>IASB - International Accounting Standards Board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43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8229600" cy="7239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altLang="es-MX" sz="4000" b="1" dirty="0" smtClean="0">
                <a:solidFill>
                  <a:srgbClr val="CC9900"/>
                </a:solidFill>
                <a:latin typeface="+mn-lt"/>
              </a:rPr>
              <a:t>¿Qué es el IASB?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60045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ES" altLang="es-MX" sz="2400" b="1" smtClean="0">
                <a:solidFill>
                  <a:schemeClr val="tx1"/>
                </a:solidFill>
              </a:rPr>
              <a:t>a.	Desarrollar, buscando el interés público, un único conjunto de normas contables de carácter mundial que sean de alta calidad, comprensibles y de obligado cumplimiento, que exijan información comparable, transparente y alta calidad en los estados financieros y en otros tipos de información financiera, con el fin de ayudar a los participantes en los mercados de capitales de todo el mundo, y a otros usuarios, a tomar decisiones económicas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0825" y="1117600"/>
            <a:ext cx="79930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3600" b="1" dirty="0">
                <a:solidFill>
                  <a:schemeClr val="tx1"/>
                </a:solidFill>
                <a:latin typeface="+mn-lt"/>
              </a:rPr>
              <a:t>Objetivos del IASB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69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18864" y="472852"/>
            <a:ext cx="8229600" cy="7239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altLang="es-MX" sz="4000" b="1" dirty="0" smtClean="0">
                <a:solidFill>
                  <a:srgbClr val="CC9900"/>
                </a:solidFill>
                <a:latin typeface="+mn-lt"/>
              </a:rPr>
              <a:t>¿Qué es el IASB?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600450"/>
          </a:xfrm>
        </p:spPr>
        <p:txBody>
          <a:bodyPr>
            <a:normAutofit/>
          </a:bodyPr>
          <a:lstStyle/>
          <a:p>
            <a:pPr marL="609600" indent="-609600">
              <a:buFontTx/>
              <a:buAutoNum type="alphaLcPeriod" startAt="2"/>
            </a:pPr>
            <a:r>
              <a:rPr lang="es-ES" altLang="es-MX" sz="2800" b="1" smtClean="0">
                <a:solidFill>
                  <a:schemeClr val="tx1"/>
                </a:solidFill>
              </a:rPr>
              <a:t>Promover el uso y aplicación rigurosa de tales normas</a:t>
            </a:r>
          </a:p>
          <a:p>
            <a:pPr marL="609600" indent="-609600">
              <a:buFontTx/>
              <a:buAutoNum type="alphaLcPeriod" startAt="2"/>
            </a:pPr>
            <a:r>
              <a:rPr lang="es-ES" altLang="es-MX" sz="2800" b="1" smtClean="0">
                <a:solidFill>
                  <a:schemeClr val="tx1"/>
                </a:solidFill>
              </a:rPr>
              <a:t>Trabajar activamente con los emisores nacionales de normas para lograr la convergencia de las normas contables nacionales y las Normas Internacionales de Información Financiera, hacia soluciones de alta calidad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50825" y="1117600"/>
            <a:ext cx="79930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3600" b="1" dirty="0">
                <a:solidFill>
                  <a:schemeClr val="tx1"/>
                </a:solidFill>
                <a:latin typeface="+mn-lt"/>
              </a:rPr>
              <a:t>Objetivos del IASB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4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83568" y="2420888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Definir las organizaciones profesionales de la Contaduría Pública a escala nacional e internacional, el CINIF, CID, IASC, IASCF, IASB, FASB, CICA, IFAC. Las normas y lineamientos de Contabilidad vigentes en México (NIF), Estados Unidos y Canadá (USGAAP), y en el ámbito mundial (</a:t>
            </a:r>
            <a:r>
              <a:rPr lang="es-MX" dirty="0" err="1">
                <a:solidFill>
                  <a:srgbClr val="000000"/>
                </a:solidFill>
                <a:latin typeface="Arial" panose="020B0604020202020204" pitchFamily="34" charset="0"/>
              </a:rPr>
              <a:t>NIC´s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 y NIIF) para la correcta aplicación en la conversión de Estados Financieros. Enunciar y comparar los distintos modelos contables en el mundo. 	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313638" y="1412776"/>
            <a:ext cx="6372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Objetivo de la unidad de competencia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1519477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23950"/>
            <a:ext cx="8229600" cy="576263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altLang="es-MX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Estructura del IASB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1628800"/>
            <a:ext cx="5499100" cy="433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-26009" y="477044"/>
            <a:ext cx="82296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CL" altLang="es-MX" sz="4000" b="1" dirty="0">
                <a:solidFill>
                  <a:srgbClr val="CC9900"/>
                </a:solidFill>
                <a:latin typeface="Arial" panose="020B0604020202020204" pitchFamily="34" charset="0"/>
              </a:rPr>
              <a:t>¿Qué es el IASB?</a:t>
            </a:r>
          </a:p>
        </p:txBody>
      </p: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323850" y="6294182"/>
            <a:ext cx="23764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1400" dirty="0">
                <a:solidFill>
                  <a:schemeClr val="accent2"/>
                </a:solidFill>
                <a:latin typeface="Arial" panose="020B0604020202020204" pitchFamily="34" charset="0"/>
              </a:rPr>
              <a:t>Fuente: Sitio Web IASB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88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980728"/>
            <a:ext cx="8229600" cy="6334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altLang="es-MX" sz="4000" b="1" dirty="0" smtClean="0">
                <a:solidFill>
                  <a:srgbClr val="CC9900"/>
                </a:solidFill>
                <a:latin typeface="+mn-lt"/>
              </a:rPr>
              <a:t>¿Qué es el IASB?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229600" cy="48244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CL" altLang="es-MX" sz="2600" b="1" dirty="0" smtClean="0">
                <a:solidFill>
                  <a:schemeClr val="bg1"/>
                </a:solidFill>
              </a:rPr>
              <a:t>IASC </a:t>
            </a:r>
            <a:r>
              <a:rPr lang="es-CL" altLang="es-MX" sz="2600" b="1" dirty="0" err="1" smtClean="0">
                <a:solidFill>
                  <a:schemeClr val="bg1"/>
                </a:solidFill>
              </a:rPr>
              <a:t>Fundation</a:t>
            </a:r>
            <a:r>
              <a:rPr lang="es-CL" altLang="es-MX" sz="2600" b="1" dirty="0" smtClean="0">
                <a:solidFill>
                  <a:schemeClr val="bg1"/>
                </a:solidFill>
              </a:rPr>
              <a:t>: </a:t>
            </a:r>
            <a:r>
              <a:rPr lang="es-ES" altLang="es-MX" sz="2600" b="1" dirty="0" smtClean="0">
                <a:solidFill>
                  <a:schemeClr val="bg1"/>
                </a:solidFill>
              </a:rPr>
              <a:t>El IASB es seleccionado, supervisado y financiado por la Fundación del Comité de Normas Internacionales de Contabilidad.</a:t>
            </a:r>
          </a:p>
          <a:p>
            <a:pPr>
              <a:lnSpc>
                <a:spcPct val="90000"/>
              </a:lnSpc>
            </a:pPr>
            <a:endParaRPr lang="es-ES" altLang="es-MX" sz="26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s-ES" altLang="es-MX" sz="2600" b="1" dirty="0" smtClean="0">
                <a:solidFill>
                  <a:schemeClr val="bg1"/>
                </a:solidFill>
              </a:rPr>
              <a:t>El apoyo financiero procede de las más importantes firmas de la profesión contable, de instituciones financieras privadas y de compañías industriales de todo el mundo, de bancos centrales y de desarrollo, así como de otras organizaciones profesionales e internacionales.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95288" y="1123950"/>
            <a:ext cx="82296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CL" altLang="es-MX" sz="4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4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>
          <a:xfrm>
            <a:off x="107950" y="203200"/>
            <a:ext cx="8229600" cy="6334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altLang="es-MX" sz="4000" b="1" smtClean="0">
                <a:solidFill>
                  <a:srgbClr val="CC9900"/>
                </a:solidFill>
              </a:rPr>
              <a:t>¿Qué es el IASB?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196975"/>
            <a:ext cx="8229600" cy="5111750"/>
          </a:xfrm>
        </p:spPr>
        <p:txBody>
          <a:bodyPr>
            <a:normAutofit/>
          </a:bodyPr>
          <a:lstStyle/>
          <a:p>
            <a:r>
              <a:rPr lang="es-CL" altLang="es-MX" sz="2600" b="1" smtClean="0">
                <a:solidFill>
                  <a:schemeClr val="tx1"/>
                </a:solidFill>
                <a:latin typeface="Agency FB" panose="020B0503020202020204" pitchFamily="34" charset="0"/>
              </a:rPr>
              <a:t>SAC o CAN: El Consejo Asesor de Normas proporciona un foro para la participación de organizaciones e individuos con interés en la información financiera internacional, de diversa procedencia geográfica y profesional</a:t>
            </a:r>
          </a:p>
          <a:p>
            <a:r>
              <a:rPr lang="es-CL" altLang="es-MX" sz="2600" b="1" smtClean="0">
                <a:solidFill>
                  <a:schemeClr val="tx1"/>
                </a:solidFill>
                <a:latin typeface="Agency FB" panose="020B0503020202020204" pitchFamily="34" charset="0"/>
              </a:rPr>
              <a:t>Su objetivo es asesorar al IASB sobre decisiones y prioridades de su agenda de trabajo</a:t>
            </a:r>
          </a:p>
          <a:p>
            <a:r>
              <a:rPr lang="es-CL" altLang="es-MX" sz="2600" b="1" smtClean="0">
                <a:solidFill>
                  <a:schemeClr val="tx1"/>
                </a:solidFill>
                <a:latin typeface="Agency FB" panose="020B0503020202020204" pitchFamily="34" charset="0"/>
              </a:rPr>
              <a:t>El CAN tiene unos 40 miembros</a:t>
            </a:r>
          </a:p>
          <a:p>
            <a:r>
              <a:rPr lang="es-CL" altLang="es-MX" sz="2600" b="1" smtClean="0">
                <a:solidFill>
                  <a:schemeClr val="tx1"/>
                </a:solidFill>
                <a:latin typeface="Agency FB" panose="020B0503020202020204" pitchFamily="34" charset="0"/>
              </a:rPr>
              <a:t>Se reúne no menos de 3 veces al año</a:t>
            </a:r>
          </a:p>
          <a:p>
            <a:r>
              <a:rPr lang="es-CL" altLang="es-MX" sz="2600" b="1" smtClean="0">
                <a:solidFill>
                  <a:schemeClr val="tx1"/>
                </a:solidFill>
                <a:latin typeface="Agency FB" panose="020B0503020202020204" pitchFamily="34" charset="0"/>
              </a:rPr>
              <a:t>Sus reuniones están abiertas al público</a:t>
            </a:r>
            <a:endParaRPr lang="es-ES" altLang="es-MX" sz="2600" smtClean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395288" y="1123950"/>
            <a:ext cx="82296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CL" altLang="es-MX" sz="4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539750" y="6381750"/>
            <a:ext cx="3529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1400">
                <a:solidFill>
                  <a:schemeClr val="accent2"/>
                </a:solidFill>
                <a:latin typeface="Arial" panose="020B0604020202020204" pitchFamily="34" charset="0"/>
              </a:rPr>
              <a:t>Fuente: Compendio de IFRS</a:t>
            </a:r>
          </a:p>
        </p:txBody>
      </p:sp>
    </p:spTree>
    <p:extLst>
      <p:ext uri="{BB962C8B-B14F-4D97-AF65-F5344CB8AC3E}">
        <p14:creationId xmlns:p14="http://schemas.microsoft.com/office/powerpoint/2010/main" val="1655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314427" y="940620"/>
            <a:ext cx="8229600" cy="63341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altLang="es-MX" sz="4000" b="1" smtClean="0">
                <a:solidFill>
                  <a:srgbClr val="CC9900"/>
                </a:solidFill>
                <a:latin typeface="+mn-lt"/>
              </a:rPr>
              <a:t>¿Qué es el IASB?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229600" cy="46085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CL" altLang="es-MX" sz="2600" b="1" dirty="0" smtClean="0">
                <a:solidFill>
                  <a:schemeClr val="tx1">
                    <a:lumMod val="85000"/>
                  </a:schemeClr>
                </a:solidFill>
              </a:rPr>
              <a:t>IFRIC o CINIIF: El Comité de interpretaciones de las Normas Internacionales de Información Financiera es designado por los administradores para ayudar al IASB en el establecimiento y la mejora de las normas sobre contabilidad e información financiera, para beneficio de usuarios, elaboradores y auditores de los estados financieros</a:t>
            </a:r>
          </a:p>
          <a:p>
            <a:pPr>
              <a:lnSpc>
                <a:spcPct val="90000"/>
              </a:lnSpc>
            </a:pPr>
            <a:r>
              <a:rPr lang="es-CL" altLang="es-MX" sz="2600" b="1" dirty="0" smtClean="0">
                <a:solidFill>
                  <a:schemeClr val="tx1">
                    <a:lumMod val="85000"/>
                  </a:schemeClr>
                </a:solidFill>
              </a:rPr>
              <a:t>El papel de CINIIF es el de suministrar guías sobre los temas, que en ausencia, de tales guías, podrían recibir un tratamiento divergente o inaceptable</a:t>
            </a:r>
            <a:endParaRPr lang="es-ES" altLang="es-MX" sz="2600" dirty="0" smtClean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395288" y="1123950"/>
            <a:ext cx="82296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CL" altLang="es-MX" sz="4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06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7848600" cy="5619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altLang="es-MX" b="1" dirty="0" smtClean="0">
                <a:solidFill>
                  <a:srgbClr val="CC9900"/>
                </a:solidFill>
              </a:rPr>
              <a:t>IFRS a Nivel Mundial</a:t>
            </a:r>
          </a:p>
        </p:txBody>
      </p:sp>
      <p:pic>
        <p:nvPicPr>
          <p:cNvPr id="2457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8731" y="1988840"/>
            <a:ext cx="6731000" cy="4525962"/>
          </a:xfrm>
          <a:noFill/>
        </p:spPr>
      </p:pic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323850" y="836712"/>
            <a:ext cx="8640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400" b="1" dirty="0">
                <a:solidFill>
                  <a:schemeClr val="tx1"/>
                </a:solidFill>
                <a:latin typeface="Arial" panose="020B0604020202020204" pitchFamily="34" charset="0"/>
              </a:rPr>
              <a:t>Desde 2001, sobre 100 países han requerido o permitido el uso de </a:t>
            </a:r>
            <a:r>
              <a:rPr lang="es-ES" altLang="es-MX" sz="2400" b="1" dirty="0" err="1">
                <a:solidFill>
                  <a:schemeClr val="tx1"/>
                </a:solidFill>
                <a:latin typeface="Arial" panose="020B0604020202020204" pitchFamily="34" charset="0"/>
              </a:rPr>
              <a:t>IFRSs</a:t>
            </a:r>
            <a:endParaRPr lang="es-ES" altLang="es-MX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56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836712"/>
            <a:ext cx="7850188" cy="41751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altLang="es-MX" b="1" dirty="0" smtClean="0">
                <a:solidFill>
                  <a:srgbClr val="CC9900"/>
                </a:solidFill>
              </a:rPr>
              <a:t>IFRS a Nivel Mundial</a:t>
            </a:r>
          </a:p>
        </p:txBody>
      </p:sp>
      <p:graphicFrame>
        <p:nvGraphicFramePr>
          <p:cNvPr id="21695" name="Group 19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88409213"/>
              </p:ext>
            </p:extLst>
          </p:nvPr>
        </p:nvGraphicFramePr>
        <p:xfrm>
          <a:off x="468313" y="1412875"/>
          <a:ext cx="8424862" cy="4773611"/>
        </p:xfrm>
        <a:graphic>
          <a:graphicData uri="http://schemas.openxmlformats.org/drawingml/2006/table">
            <a:tbl>
              <a:tblPr/>
              <a:tblGrid>
                <a:gridCol w="1147762"/>
                <a:gridCol w="7277100"/>
              </a:tblGrid>
              <a:tr h="71120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2002</a:t>
                      </a:r>
                      <a:endParaRPr kumimoji="0" lang="es-MX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Unión Europea anuncia adopción IFRS para compañías listadas en 2005 </a:t>
                      </a:r>
                    </a:p>
                  </a:txBody>
                  <a:tcPr marL="90000" marR="90000" marT="46801" marB="4680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IASB y FASB anuncian iniciativa para compatibilizar normas</a:t>
                      </a:r>
                    </a:p>
                  </a:txBody>
                  <a:tcPr marL="90000" marR="90000" marT="46801" marB="4680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2003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IASB emite primera nueva norma – IFRS 1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96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Australia, Hong Kong y Nueva Zelanda comprometen adopción </a:t>
                      </a:r>
                      <a:r>
                        <a:rPr kumimoji="0" lang="es-ES_tradnl" altLang="es-MX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IFRSs</a:t>
                      </a:r>
                      <a:endParaRPr kumimoji="0" lang="es-MX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2005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En Europa cerca de 7.000 compañías listadas en 25 países cambian a </a:t>
                      </a:r>
                      <a:r>
                        <a:rPr kumimoji="0" lang="es-ES_tradnl" altLang="es-MX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IFRSs</a:t>
                      </a:r>
                      <a:endParaRPr kumimoji="0" lang="es-MX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2006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China adopta normas contables muy el línea con IFRSs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2007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Brasil, Canadá, Chile, India, Japón y Corea establecen cronograma para adoptar o converger con IFRSs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2008</a:t>
                      </a:r>
                      <a:endParaRPr kumimoji="0" lang="es-MX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SEC de EEUU acepta </a:t>
                      </a:r>
                      <a:r>
                        <a:rPr kumimoji="0" lang="es-ES_tradnl" altLang="es-MX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IFRSs</a:t>
                      </a:r>
                      <a:r>
                        <a:rPr kumimoji="0" lang="es-ES_tradnl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Arial" charset="0"/>
                        </a:rPr>
                        <a:t> para compañías no de EEUU</a:t>
                      </a:r>
                      <a:endParaRPr kumimoji="0" lang="es-MX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1" marB="4680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20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16163"/>
            <a:ext cx="8229600" cy="3992562"/>
          </a:xfrm>
        </p:spPr>
        <p:txBody>
          <a:bodyPr/>
          <a:lstStyle/>
          <a:p>
            <a:pPr algn="just"/>
            <a:r>
              <a:rPr lang="es-ES_tradnl" altLang="es-MX" sz="2800" b="1" dirty="0" smtClean="0">
                <a:solidFill>
                  <a:schemeClr val="tx1"/>
                </a:solidFill>
              </a:rPr>
              <a:t>Cada vez son más países que están adoptando o convergiendo a las </a:t>
            </a:r>
            <a:r>
              <a:rPr lang="es-ES_tradnl" altLang="es-MX" sz="2800" b="1" dirty="0" err="1" smtClean="0">
                <a:solidFill>
                  <a:schemeClr val="tx1"/>
                </a:solidFill>
              </a:rPr>
              <a:t>IFRSs</a:t>
            </a:r>
            <a:endParaRPr lang="es-ES_tradnl" altLang="es-MX" sz="2800" b="1" dirty="0" smtClean="0">
              <a:solidFill>
                <a:schemeClr val="tx1"/>
              </a:solidFill>
            </a:endParaRPr>
          </a:p>
          <a:p>
            <a:pPr algn="just"/>
            <a:r>
              <a:rPr lang="es-ES_tradnl" altLang="es-MX" sz="2800" b="1" dirty="0" smtClean="0">
                <a:solidFill>
                  <a:schemeClr val="tx1"/>
                </a:solidFill>
              </a:rPr>
              <a:t>El </a:t>
            </a:r>
            <a:r>
              <a:rPr lang="es-ES_tradnl" altLang="es-MX" sz="2800" b="1" dirty="0" smtClean="0">
                <a:solidFill>
                  <a:schemeClr val="tx1"/>
                </a:solidFill>
              </a:rPr>
              <a:t>IASB está reconsiderando las transacciones y sucesos para los cuales las </a:t>
            </a:r>
            <a:r>
              <a:rPr lang="es-ES_tradnl" altLang="es-MX" sz="2800" b="1" dirty="0" err="1" smtClean="0">
                <a:solidFill>
                  <a:schemeClr val="tx1"/>
                </a:solidFill>
              </a:rPr>
              <a:t>IFRSs</a:t>
            </a:r>
            <a:r>
              <a:rPr lang="es-ES_tradnl" altLang="es-MX" sz="2800" b="1" dirty="0" smtClean="0">
                <a:solidFill>
                  <a:schemeClr val="tx1"/>
                </a:solidFill>
              </a:rPr>
              <a:t> permiten escoger el tratamiento contable, con el objeto de reducir el número de tales elecciones.</a:t>
            </a:r>
            <a:endParaRPr lang="es-MX" altLang="es-MX" sz="2800" b="1" dirty="0" smtClean="0">
              <a:solidFill>
                <a:schemeClr val="tx1"/>
              </a:solidFill>
            </a:endParaRP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51520" y="692150"/>
            <a:ext cx="78501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3600" b="1" dirty="0">
                <a:solidFill>
                  <a:srgbClr val="CC9900"/>
                </a:solidFill>
                <a:latin typeface="+mn-lt"/>
              </a:rPr>
              <a:t>IFRS a Nivel Mundial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971600" y="1628800"/>
            <a:ext cx="6911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MX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Tendencias que se advierten</a:t>
            </a:r>
            <a:endParaRPr lang="es-MX" altLang="es-MX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7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824412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Aumenta la calidad y comparabilidad de la información financiera</a:t>
            </a:r>
          </a:p>
          <a:p>
            <a:pPr algn="just"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Elimina barreras al flujo de capitales</a:t>
            </a:r>
          </a:p>
          <a:p>
            <a:pPr algn="just"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Disminuye costos de elaboración de información, en especial si operan a nivel internacional y cotizan en otros mercados</a:t>
            </a:r>
          </a:p>
          <a:p>
            <a:pPr algn="just"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Facilita proceso de consolidación de la información de grupos multinacionales</a:t>
            </a:r>
          </a:p>
          <a:p>
            <a:pPr algn="just"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Ayuda a la correcta evaluación de riesgos crediticios</a:t>
            </a:r>
          </a:p>
          <a:p>
            <a:pPr algn="just"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Mejora la competitividad empresarial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51520" y="915988"/>
            <a:ext cx="78501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3600" b="1" dirty="0">
                <a:solidFill>
                  <a:srgbClr val="CC9900"/>
                </a:solidFill>
                <a:latin typeface="+mn-lt"/>
              </a:rPr>
              <a:t>Beneficios de Adoptar IFRS</a:t>
            </a:r>
          </a:p>
        </p:txBody>
      </p:sp>
      <p:sp>
        <p:nvSpPr>
          <p:cNvPr id="4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8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82441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Resistencia al cambio de todos los actores (empresas, auditores externos, académicos, organismos reguladores)</a:t>
            </a:r>
          </a:p>
          <a:p>
            <a:pPr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Potencial falta de coordinación de los organismos reguladores</a:t>
            </a:r>
          </a:p>
          <a:p>
            <a:pPr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Riesgo de adoptar conceptos, principios, criterios y técnicas propias de otros ámbitos geográficos y culturales</a:t>
            </a:r>
          </a:p>
          <a:p>
            <a:pPr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Necesidad de formación y capacitación permanente de todos los actores involucrados</a:t>
            </a:r>
          </a:p>
          <a:p>
            <a:pPr>
              <a:lnSpc>
                <a:spcPct val="90000"/>
              </a:lnSpc>
            </a:pPr>
            <a:r>
              <a:rPr lang="es-ES_tradnl" altLang="es-MX" sz="2600" b="1" dirty="0" smtClean="0">
                <a:solidFill>
                  <a:schemeClr val="tx1"/>
                </a:solidFill>
              </a:rPr>
              <a:t>Necesidad de nuevos sistemas de información en las empresas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79512" y="699964"/>
            <a:ext cx="78501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3600" b="1" dirty="0">
                <a:solidFill>
                  <a:srgbClr val="CC9900"/>
                </a:solidFill>
                <a:latin typeface="+mn-lt"/>
              </a:rPr>
              <a:t>Costos de Adoptar IFRS</a:t>
            </a:r>
          </a:p>
        </p:txBody>
      </p:sp>
      <p:sp>
        <p:nvSpPr>
          <p:cNvPr id="4" name="CuadroTexto 5"/>
          <p:cNvSpPr txBox="1"/>
          <p:nvPr/>
        </p:nvSpPr>
        <p:spPr>
          <a:xfrm>
            <a:off x="6030326" y="424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27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47664" y="2492896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Termino de la unidad de competencia</a:t>
            </a:r>
            <a:endParaRPr lang="es-MX" sz="32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ctr"/>
            <a:endParaRPr lang="es-MX" sz="32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47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9632" y="1772816"/>
            <a:ext cx="7125113" cy="3024336"/>
          </a:xfrm>
        </p:spPr>
        <p:txBody>
          <a:bodyPr/>
          <a:lstStyle/>
          <a:p>
            <a:pPr algn="just"/>
            <a:r>
              <a:rPr lang="es-MX" dirty="0" smtClean="0"/>
              <a:t>INVESTIGAR CONCEPTO DE CONTABILIDAD en TRES FUENTES, LOS MODELOS CONTABLES E INSTITUCIONES QUE REGULAN LA CONTABILIDAD A NIVEL NACIONAL E INTERNACIONAL AL MENOS 6 INSTITUCIONES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6012160" y="33052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8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/>
          <p:nvPr/>
        </p:nvSpPr>
        <p:spPr>
          <a:xfrm>
            <a:off x="1475656" y="40466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7030A0"/>
                </a:solidFill>
              </a:rPr>
              <a:t>Fuentes de consulta</a:t>
            </a:r>
            <a:endParaRPr lang="es-MX" dirty="0">
              <a:solidFill>
                <a:srgbClr val="7030A0"/>
              </a:solidFill>
            </a:endParaRPr>
          </a:p>
        </p:txBody>
      </p:sp>
      <p:sp>
        <p:nvSpPr>
          <p:cNvPr id="3" name="4 CuadroTexto"/>
          <p:cNvSpPr txBox="1"/>
          <p:nvPr/>
        </p:nvSpPr>
        <p:spPr>
          <a:xfrm>
            <a:off x="827584" y="773996"/>
            <a:ext cx="691276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3" indent="-449263"/>
            <a:endParaRPr lang="es-MX" sz="1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Morales, F., Do </a:t>
            </a:r>
            <a:r>
              <a:rPr lang="es-MX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Nascimento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R., </a:t>
            </a:r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y </a:t>
            </a:r>
            <a:r>
              <a:rPr lang="es-MX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Hollander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R. 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2006) La investigación en contabilidad internacional: evidencia empírica de su desarrollo en los últimos años, Horizontes empresariales, pp. 61-73.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Doupnik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T. y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Perera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H. (2012) International Accounting, Editorial,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McGrawHill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quinta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edición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Singapore.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Benau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M.A., Laínez, J.A. y Monterrey, J. (1995) La investigación en contabilidad internacional una visión panorámica, Revista Española de Financiación y Contabilidad, Vol. 24, No.83, pp. 337-363.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Vásquez, N. (2010) Análisis del proceso de adopción de las IFRS EN México, Contaduría, Universidad de Antioquia, Vol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.56, pp. 51-67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Vílchez, P. </a:t>
            </a:r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208) La armonización de normas contables en países de América,  Contabilidad y negocios, año 3, no. 5, pp. 5-10.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Morales, F. 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y </a:t>
            </a:r>
            <a:r>
              <a:rPr lang="es-MX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Jarne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J.I. 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2006) Clasificación internacional de los modelos contables de Argentina, Brasil y Chile, Panorama Socioeconómico, Vol. 24, No. 32, pp. 90-95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Pérez, F.  </a:t>
            </a:r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2008) El CINIF una historia que contar, Veritas, junio, pp. 12-15.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PWC (2012) IFRS </a:t>
            </a:r>
            <a:r>
              <a:rPr lang="es-MX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adoption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s-MX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by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country, documento en extenso, abril, pp. 1-270.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Curvelo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J.O. (2010</a:t>
            </a:r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) 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Teoría y praxis de los modelos contables para la representación de la información financiera, Cuadernos contables, Vol. 11, No. 29, pp. 395-412.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http://imcp.org.mx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/</a:t>
            </a:r>
            <a:endParaRPr lang="es-MX" sz="1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https://www.cinif.org.mx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/</a:t>
            </a:r>
            <a:endParaRPr lang="es-MX" sz="1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4"/>
              </a:rPr>
              <a:t>https://aeca.es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4"/>
              </a:rPr>
              <a:t>/</a:t>
            </a:r>
            <a:endParaRPr lang="es-MX" sz="1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5"/>
              </a:rPr>
              <a:t>https://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5"/>
              </a:rPr>
              <a:t>www.nicniif.org/home/iasb/que-es-el-iasb.html</a:t>
            </a:r>
            <a:endParaRPr lang="es-MX" sz="1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6"/>
              </a:rPr>
              <a:t>http://laeconomia.com.mx/iasb-international-accounting-standards-board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6"/>
              </a:rPr>
              <a:t>/</a:t>
            </a:r>
            <a:endParaRPr lang="es-MX" sz="1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7"/>
              </a:rPr>
              <a:t>https://www.ifac.org</a:t>
            </a:r>
            <a:r>
              <a:rPr lang="es-MX" sz="14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7"/>
              </a:rPr>
              <a:t>/</a:t>
            </a:r>
            <a:endParaRPr lang="es-MX" sz="1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449263" indent="-449263"/>
            <a:r>
              <a:rPr lang="es-MX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8"/>
              </a:rPr>
              <a:t>http://www.contadores-aic.org/</a:t>
            </a:r>
            <a:endParaRPr lang="es-MX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282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27784" y="47667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CONTABILIDAD INTERNACIONAL</a:t>
            </a:r>
            <a:endParaRPr lang="es-MX" dirty="0"/>
          </a:p>
        </p:txBody>
      </p:sp>
      <p:cxnSp>
        <p:nvCxnSpPr>
          <p:cNvPr id="11" name="10 Conector angular"/>
          <p:cNvCxnSpPr/>
          <p:nvPr/>
        </p:nvCxnSpPr>
        <p:spPr>
          <a:xfrm rot="10800000" flipV="1">
            <a:off x="2360635" y="846004"/>
            <a:ext cx="1865358" cy="936104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12 Conector angular"/>
          <p:cNvCxnSpPr/>
          <p:nvPr/>
        </p:nvCxnSpPr>
        <p:spPr>
          <a:xfrm>
            <a:off x="4932040" y="846004"/>
            <a:ext cx="1620180" cy="751438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95536" y="1814638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Se puede definir en tres niveles diferentes, en primer nivel es la contabilidad supranacional, la cual denota las normas, reglas y lineamientos de contabilidad, de auditoría y de impuestos emitidas por las instituciones supranacionales (ONU, OCDE e IFAC).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En segundo el nivel de la compañía, ya que puede visualizarse en términos de normas, los lineamientos y las prácticas que sigue una compañía en relación a sus negocios internacionales y de inversiones extranjeras (transacciones en moneda extranjera y técnicas de valuación)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En  tercero el más amplio es el estudio de las normas, lineamientos y reglas de contabilidad, auditoría, de imposición de contribuciones que existen dentro de cada país, así como la comparación y homologación de esos conceptos entre países (valuación planta y equipo, impuestos a ingresos, pertenencia una organización profesional)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7571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27784" y="47667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CONTABILIDAD INTERNACIONAL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1388527" y="1782108"/>
            <a:ext cx="1944216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NO SÓLO</a:t>
            </a:r>
            <a:endParaRPr lang="es-MX" dirty="0"/>
          </a:p>
        </p:txBody>
      </p:sp>
      <p:sp>
        <p:nvSpPr>
          <p:cNvPr id="4" name="3 Elipse"/>
          <p:cNvSpPr/>
          <p:nvPr/>
        </p:nvSpPr>
        <p:spPr>
          <a:xfrm>
            <a:off x="539552" y="2564904"/>
            <a:ext cx="3275856" cy="165618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Adecuada valoración presentación de estados financieros según el IASB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5508104" y="1597442"/>
            <a:ext cx="208823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ADEMÁS</a:t>
            </a:r>
            <a:endParaRPr lang="es-MX" dirty="0"/>
          </a:p>
        </p:txBody>
      </p:sp>
      <p:sp>
        <p:nvSpPr>
          <p:cNvPr id="6" name="5 Elipse"/>
          <p:cNvSpPr/>
          <p:nvPr/>
        </p:nvSpPr>
        <p:spPr>
          <a:xfrm>
            <a:off x="4572000" y="2132856"/>
            <a:ext cx="4176464" cy="3312368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Sistemas contables</a:t>
            </a:r>
          </a:p>
          <a:p>
            <a:pPr algn="ctr"/>
            <a:r>
              <a:rPr lang="es-MX" dirty="0" smtClean="0"/>
              <a:t>Armonización contable, auditoría</a:t>
            </a:r>
          </a:p>
          <a:p>
            <a:pPr algn="ctr"/>
            <a:r>
              <a:rPr lang="es-MX" dirty="0" smtClean="0"/>
              <a:t>Efectos inflacionarios</a:t>
            </a:r>
          </a:p>
          <a:p>
            <a:pPr algn="ctr"/>
            <a:r>
              <a:rPr lang="es-MX" dirty="0" smtClean="0"/>
              <a:t>Cambios de moneda</a:t>
            </a:r>
          </a:p>
          <a:p>
            <a:pPr algn="ctr"/>
            <a:r>
              <a:rPr lang="es-MX" dirty="0" smtClean="0"/>
              <a:t>Precios de transferencia</a:t>
            </a:r>
          </a:p>
          <a:p>
            <a:pPr algn="ctr"/>
            <a:r>
              <a:rPr lang="es-MX" dirty="0" smtClean="0"/>
              <a:t>Fiscalidad internacional</a:t>
            </a:r>
          </a:p>
          <a:p>
            <a:pPr algn="ctr"/>
            <a:r>
              <a:rPr lang="es-MX" dirty="0" smtClean="0"/>
              <a:t>Formación profesional contable  a nivel internacional</a:t>
            </a:r>
          </a:p>
        </p:txBody>
      </p:sp>
      <p:sp>
        <p:nvSpPr>
          <p:cNvPr id="7" name="6 Flecha derecha"/>
          <p:cNvSpPr/>
          <p:nvPr/>
        </p:nvSpPr>
        <p:spPr>
          <a:xfrm>
            <a:off x="3858503" y="2924944"/>
            <a:ext cx="734980" cy="864096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10 Conector angular"/>
          <p:cNvCxnSpPr>
            <a:endCxn id="3" idx="0"/>
          </p:cNvCxnSpPr>
          <p:nvPr/>
        </p:nvCxnSpPr>
        <p:spPr>
          <a:xfrm rot="10800000" flipV="1">
            <a:off x="2360635" y="846004"/>
            <a:ext cx="1865358" cy="936104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12 Conector angular"/>
          <p:cNvCxnSpPr>
            <a:endCxn id="5" idx="0"/>
          </p:cNvCxnSpPr>
          <p:nvPr/>
        </p:nvCxnSpPr>
        <p:spPr>
          <a:xfrm>
            <a:off x="4932040" y="846004"/>
            <a:ext cx="1620180" cy="751438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18 Flecha derecha"/>
          <p:cNvSpPr/>
          <p:nvPr/>
        </p:nvSpPr>
        <p:spPr>
          <a:xfrm>
            <a:off x="3858503" y="1750750"/>
            <a:ext cx="864096" cy="382106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 rot="19927785">
            <a:off x="204120" y="667724"/>
            <a:ext cx="1991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Dimensión transnacional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2627784" y="4634552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Adecuada valoración y presentación de estados financieros según las normas del IASB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174432" y="17912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14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03648" y="2276872"/>
            <a:ext cx="59046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Exposición de cada modelo contable por equipo, considerando su objetivo, características y países que lo integran</a:t>
            </a:r>
            <a:endParaRPr lang="es-MX" sz="3200" dirty="0"/>
          </a:p>
        </p:txBody>
      </p:sp>
      <p:sp>
        <p:nvSpPr>
          <p:cNvPr id="3" name="CuadroTexto 2"/>
          <p:cNvSpPr txBox="1"/>
          <p:nvPr/>
        </p:nvSpPr>
        <p:spPr>
          <a:xfrm>
            <a:off x="6156176" y="116632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41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3968" y="141277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MODELOS CONTABLES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 rot="19651652">
            <a:off x="305151" y="1810559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Modelo Británico-Americano (Angloamericano)</a:t>
            </a:r>
          </a:p>
          <a:p>
            <a:r>
              <a:rPr lang="es-MX" dirty="0" smtClean="0"/>
              <a:t>Modelo Continental</a:t>
            </a:r>
          </a:p>
          <a:p>
            <a:r>
              <a:rPr lang="es-MX" dirty="0" smtClean="0"/>
              <a:t>Modelo Sudamericano</a:t>
            </a:r>
          </a:p>
          <a:p>
            <a:r>
              <a:rPr lang="es-MX" dirty="0" smtClean="0"/>
              <a:t>Modelo de Economía Mixta</a:t>
            </a:r>
          </a:p>
          <a:p>
            <a:r>
              <a:rPr lang="es-MX" dirty="0" smtClean="0"/>
              <a:t>Modelos emergentes</a:t>
            </a:r>
            <a:endParaRPr lang="es-MX" dirty="0"/>
          </a:p>
        </p:txBody>
      </p:sp>
      <p:sp>
        <p:nvSpPr>
          <p:cNvPr id="4" name="3 Elipse"/>
          <p:cNvSpPr/>
          <p:nvPr/>
        </p:nvSpPr>
        <p:spPr>
          <a:xfrm>
            <a:off x="4499992" y="4238477"/>
            <a:ext cx="374441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Países con diferentes realidades y condiciones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5159664" y="3236553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Porque existen?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907704" y="4653136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Socio-culturales</a:t>
            </a:r>
          </a:p>
          <a:p>
            <a:r>
              <a:rPr lang="es-MX" dirty="0" smtClean="0"/>
              <a:t>Políticos</a:t>
            </a:r>
          </a:p>
          <a:p>
            <a:r>
              <a:rPr lang="es-MX" dirty="0" smtClean="0"/>
              <a:t>Económicos </a:t>
            </a:r>
          </a:p>
          <a:p>
            <a:r>
              <a:rPr lang="es-MX" dirty="0" smtClean="0"/>
              <a:t>Jurídicos </a:t>
            </a:r>
          </a:p>
          <a:p>
            <a:r>
              <a:rPr lang="es-MX" dirty="0" smtClean="0"/>
              <a:t>Contables</a:t>
            </a:r>
          </a:p>
          <a:p>
            <a:r>
              <a:rPr lang="es-MX" dirty="0" smtClean="0"/>
              <a:t>Teórico-conceptuales </a:t>
            </a:r>
          </a:p>
          <a:p>
            <a:r>
              <a:rPr lang="es-MX" dirty="0" smtClean="0"/>
              <a:t>Religiosos </a:t>
            </a:r>
            <a:endParaRPr lang="es-MX" dirty="0"/>
          </a:p>
        </p:txBody>
      </p:sp>
      <p:cxnSp>
        <p:nvCxnSpPr>
          <p:cNvPr id="8" name="Conector angular 7"/>
          <p:cNvCxnSpPr/>
          <p:nvPr/>
        </p:nvCxnSpPr>
        <p:spPr>
          <a:xfrm rot="10800000" flipV="1">
            <a:off x="3131840" y="1700808"/>
            <a:ext cx="1224136" cy="1124818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Conector angular 9"/>
          <p:cNvCxnSpPr/>
          <p:nvPr/>
        </p:nvCxnSpPr>
        <p:spPr>
          <a:xfrm rot="16200000" flipH="1">
            <a:off x="4878034" y="2042846"/>
            <a:ext cx="1584176" cy="90010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Conector angular 11"/>
          <p:cNvCxnSpPr>
            <a:stCxn id="6" idx="2"/>
            <a:endCxn id="4" idx="0"/>
          </p:cNvCxnSpPr>
          <p:nvPr/>
        </p:nvCxnSpPr>
        <p:spPr>
          <a:xfrm rot="5400000">
            <a:off x="6151714" y="3826371"/>
            <a:ext cx="632592" cy="19162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Conector angular 13"/>
          <p:cNvCxnSpPr/>
          <p:nvPr/>
        </p:nvCxnSpPr>
        <p:spPr>
          <a:xfrm rot="10800000" flipV="1">
            <a:off x="3563888" y="5060330"/>
            <a:ext cx="1008112" cy="240878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5985057" y="1227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707904" y="87946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MODELOS CONTABLES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 rot="19651652">
            <a:off x="-32184" y="1470146"/>
            <a:ext cx="45778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Modelo Británico-Americano (Angloamericano)</a:t>
            </a:r>
          </a:p>
          <a:p>
            <a:r>
              <a:rPr lang="es-MX" sz="1400" dirty="0" smtClean="0"/>
              <a:t>Modelo Continental</a:t>
            </a:r>
          </a:p>
          <a:p>
            <a:r>
              <a:rPr lang="es-MX" sz="1400" dirty="0" smtClean="0"/>
              <a:t>Modelo Sudamericano</a:t>
            </a:r>
          </a:p>
          <a:p>
            <a:r>
              <a:rPr lang="es-MX" sz="1400" dirty="0" smtClean="0"/>
              <a:t>Modelo de Economía Mixta</a:t>
            </a:r>
          </a:p>
          <a:p>
            <a:r>
              <a:rPr lang="es-MX" sz="1400" dirty="0" smtClean="0"/>
              <a:t>Modelos emergentes</a:t>
            </a:r>
            <a:endParaRPr lang="es-MX" sz="1400" dirty="0"/>
          </a:p>
        </p:txBody>
      </p:sp>
      <p:sp>
        <p:nvSpPr>
          <p:cNvPr id="4" name="3 Elipse"/>
          <p:cNvSpPr/>
          <p:nvPr/>
        </p:nvSpPr>
        <p:spPr>
          <a:xfrm>
            <a:off x="4826355" y="2453236"/>
            <a:ext cx="3744416" cy="12241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Marcos ambientales de cada país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3475690" y="1993354"/>
            <a:ext cx="280831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Porque existen?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971600" y="3612450"/>
            <a:ext cx="72694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Ambiente social</a:t>
            </a:r>
          </a:p>
          <a:p>
            <a:r>
              <a:rPr lang="es-MX" dirty="0" smtClean="0"/>
              <a:t>Nivel de educación</a:t>
            </a:r>
          </a:p>
          <a:p>
            <a:r>
              <a:rPr lang="es-MX" dirty="0" smtClean="0"/>
              <a:t>Desarrollo y crecimiento económico- sistema financiero</a:t>
            </a:r>
          </a:p>
          <a:p>
            <a:r>
              <a:rPr lang="es-MX" dirty="0" smtClean="0"/>
              <a:t>Estabilidad de la moneda</a:t>
            </a:r>
          </a:p>
          <a:p>
            <a:r>
              <a:rPr lang="es-MX" dirty="0" smtClean="0"/>
              <a:t>Propiedad, estructura y tamaño de las empresas - complejidad</a:t>
            </a:r>
          </a:p>
          <a:p>
            <a:r>
              <a:rPr lang="es-MX" dirty="0" smtClean="0"/>
              <a:t>Sistema legal</a:t>
            </a:r>
          </a:p>
          <a:p>
            <a:r>
              <a:rPr lang="es-MX" dirty="0" smtClean="0"/>
              <a:t>Legislación contable específica</a:t>
            </a:r>
          </a:p>
          <a:p>
            <a:r>
              <a:rPr lang="es-MX" dirty="0" smtClean="0"/>
              <a:t>Existencia y participación de organizaciones profesionales</a:t>
            </a:r>
          </a:p>
          <a:p>
            <a:r>
              <a:rPr lang="es-MX" dirty="0" smtClean="0"/>
              <a:t>Niveles de inflación</a:t>
            </a:r>
          </a:p>
          <a:p>
            <a:r>
              <a:rPr lang="es-MX" dirty="0" smtClean="0"/>
              <a:t>Dinámica de los mercados de servicios y de capital</a:t>
            </a:r>
          </a:p>
          <a:p>
            <a:r>
              <a:rPr lang="es-MX" dirty="0" smtClean="0"/>
              <a:t>Existencia y desarrollo de empresas transnacionales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6022531" y="67680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Contabilidad internacional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9" name="Conector angular 8"/>
          <p:cNvCxnSpPr/>
          <p:nvPr/>
        </p:nvCxnSpPr>
        <p:spPr>
          <a:xfrm rot="10800000" flipV="1">
            <a:off x="2339752" y="1117160"/>
            <a:ext cx="1440160" cy="1159712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Conector angular 13"/>
          <p:cNvCxnSpPr>
            <a:stCxn id="2" idx="2"/>
          </p:cNvCxnSpPr>
          <p:nvPr/>
        </p:nvCxnSpPr>
        <p:spPr>
          <a:xfrm rot="5400000">
            <a:off x="5081820" y="1531066"/>
            <a:ext cx="744556" cy="18002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Conector angular 19"/>
          <p:cNvCxnSpPr>
            <a:stCxn id="4" idx="5"/>
          </p:cNvCxnSpPr>
          <p:nvPr/>
        </p:nvCxnSpPr>
        <p:spPr>
          <a:xfrm rot="5400000">
            <a:off x="6854981" y="3341686"/>
            <a:ext cx="1011019" cy="1323849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28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B36E0D05-787B-4C61-8268-2D6C1FBEDA3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25501</TotalTime>
  <Words>2893</Words>
  <Application>Microsoft Office PowerPoint</Application>
  <PresentationFormat>Presentación en pantalla (4:3)</PresentationFormat>
  <Paragraphs>426</Paragraphs>
  <Slides>40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Celestial</vt:lpstr>
      <vt:lpstr>Presentación de PowerPoint</vt:lpstr>
      <vt:lpstr>CONTABILIDAD INTERNACIONAL</vt:lpstr>
      <vt:lpstr>Presentación de PowerPoint</vt:lpstr>
      <vt:lpstr>INVESTIGAR CONCEPTO DE CONTABILIDAD en TRES FUENTES, LOS MODELOS CONTABLES E INSTITUCIONES QUE REGULAN LA CONTABILIDAD A NIVEL NACIONAL E INTERNACIONAL AL MENOS 6 INSTITUCIONES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son las IFRS?</vt:lpstr>
      <vt:lpstr>¿Qué son las IFRS?</vt:lpstr>
      <vt:lpstr>¿Qué son las IFRS?</vt:lpstr>
      <vt:lpstr>¿Qué son las IFRS?</vt:lpstr>
      <vt:lpstr>¿Qué es el IASB?</vt:lpstr>
      <vt:lpstr>¿Qué es el IASB?</vt:lpstr>
      <vt:lpstr>¿Qué es el IASB?</vt:lpstr>
      <vt:lpstr>Estructura del IASB</vt:lpstr>
      <vt:lpstr>¿Qué es el IASB?</vt:lpstr>
      <vt:lpstr>¿Qué es el IASB?</vt:lpstr>
      <vt:lpstr>¿Qué es el IASB?</vt:lpstr>
      <vt:lpstr>IFRS a Nivel Mundial</vt:lpstr>
      <vt:lpstr>IFRS a Nivel Mundial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MARCE</dc:creator>
  <cp:lastModifiedBy>HP</cp:lastModifiedBy>
  <cp:revision>233</cp:revision>
  <dcterms:created xsi:type="dcterms:W3CDTF">2011-04-05T00:18:52Z</dcterms:created>
  <dcterms:modified xsi:type="dcterms:W3CDTF">2019-10-01T01:54:55Z</dcterms:modified>
</cp:coreProperties>
</file>