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notesMasterIdLst>
    <p:notesMasterId r:id="rId33"/>
  </p:notesMasterIdLst>
  <p:sldIdLst>
    <p:sldId id="261" r:id="rId2"/>
    <p:sldId id="306" r:id="rId3"/>
    <p:sldId id="307" r:id="rId4"/>
    <p:sldId id="262" r:id="rId5"/>
    <p:sldId id="325" r:id="rId6"/>
    <p:sldId id="259" r:id="rId7"/>
    <p:sldId id="398" r:id="rId8"/>
    <p:sldId id="406" r:id="rId9"/>
    <p:sldId id="399" r:id="rId10"/>
    <p:sldId id="442" r:id="rId11"/>
    <p:sldId id="400" r:id="rId12"/>
    <p:sldId id="434" r:id="rId13"/>
    <p:sldId id="402" r:id="rId14"/>
    <p:sldId id="401" r:id="rId15"/>
    <p:sldId id="431" r:id="rId16"/>
    <p:sldId id="403" r:id="rId17"/>
    <p:sldId id="435" r:id="rId18"/>
    <p:sldId id="404" r:id="rId19"/>
    <p:sldId id="436" r:id="rId20"/>
    <p:sldId id="405" r:id="rId21"/>
    <p:sldId id="407" r:id="rId22"/>
    <p:sldId id="437" r:id="rId23"/>
    <p:sldId id="408" r:id="rId24"/>
    <p:sldId id="438" r:id="rId25"/>
    <p:sldId id="432" r:id="rId26"/>
    <p:sldId id="433" r:id="rId27"/>
    <p:sldId id="441" r:id="rId28"/>
    <p:sldId id="439" r:id="rId29"/>
    <p:sldId id="440" r:id="rId30"/>
    <p:sldId id="269" r:id="rId31"/>
    <p:sldId id="27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20" autoAdjust="0"/>
    <p:restoredTop sz="93553" autoAdjust="0"/>
  </p:normalViewPr>
  <p:slideViewPr>
    <p:cSldViewPr snapToGrid="0" snapToObjects="1">
      <p:cViewPr varScale="1">
        <p:scale>
          <a:sx n="122" d="100"/>
          <a:sy n="122" d="100"/>
        </p:scale>
        <p:origin x="872" y="200"/>
      </p:cViewPr>
      <p:guideLst>
        <p:guide orient="horz" pos="2160"/>
        <p:guide pos="2880"/>
      </p:guideLst>
    </p:cSldViewPr>
  </p:slideViewPr>
  <p:outlineViewPr>
    <p:cViewPr>
      <p:scale>
        <a:sx n="33" d="100"/>
        <a:sy n="33" d="100"/>
      </p:scale>
      <p:origin x="0" y="822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60806C-6750-9445-B1CC-BD8688758605}" type="datetimeFigureOut">
              <a:rPr lang="es-ES" smtClean="0"/>
              <a:t>30/9/19</a:t>
            </a:fld>
            <a:endParaRPr lang="es-ES"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DF493C-177E-7447-B3F6-EA18EBAEA331}" type="slidenum">
              <a:rPr lang="es-ES" smtClean="0"/>
              <a:t>‹#›</a:t>
            </a:fld>
            <a:endParaRPr lang="es-ES" dirty="0"/>
          </a:p>
        </p:txBody>
      </p:sp>
    </p:spTree>
    <p:extLst>
      <p:ext uri="{BB962C8B-B14F-4D97-AF65-F5344CB8AC3E}">
        <p14:creationId xmlns:p14="http://schemas.microsoft.com/office/powerpoint/2010/main" val="40702265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a:p>
            <a:r>
              <a:rPr lang="es-ES" dirty="0"/>
              <a:t>----- Notas de la reunión (11/07/12 22:07) -----</a:t>
            </a:r>
          </a:p>
          <a:p>
            <a:r>
              <a:rPr lang="es-ES" dirty="0"/>
              <a:t>presentarme</a:t>
            </a:r>
          </a:p>
        </p:txBody>
      </p:sp>
      <p:sp>
        <p:nvSpPr>
          <p:cNvPr id="4" name="Marcador de número de diapositiva 3"/>
          <p:cNvSpPr>
            <a:spLocks noGrp="1"/>
          </p:cNvSpPr>
          <p:nvPr>
            <p:ph type="sldNum" sz="quarter" idx="10"/>
          </p:nvPr>
        </p:nvSpPr>
        <p:spPr/>
        <p:txBody>
          <a:bodyPr/>
          <a:lstStyle/>
          <a:p>
            <a:fld id="{92DF493C-177E-7447-B3F6-EA18EBAEA331}" type="slidenum">
              <a:rPr lang="es-ES" smtClean="0"/>
              <a:t>1</a:t>
            </a:fld>
            <a:endParaRPr lang="es-ES" dirty="0"/>
          </a:p>
        </p:txBody>
      </p:sp>
    </p:spTree>
    <p:extLst>
      <p:ext uri="{BB962C8B-B14F-4D97-AF65-F5344CB8AC3E}">
        <p14:creationId xmlns:p14="http://schemas.microsoft.com/office/powerpoint/2010/main" val="1007636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2DF493C-177E-7447-B3F6-EA18EBAEA331}" type="slidenum">
              <a:rPr lang="es-ES" smtClean="0"/>
              <a:t>4</a:t>
            </a:fld>
            <a:endParaRPr lang="es-ES" dirty="0"/>
          </a:p>
        </p:txBody>
      </p:sp>
    </p:spTree>
    <p:extLst>
      <p:ext uri="{BB962C8B-B14F-4D97-AF65-F5344CB8AC3E}">
        <p14:creationId xmlns:p14="http://schemas.microsoft.com/office/powerpoint/2010/main" val="681801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s-ES_tradnl"/>
              <a:t>Clic para editar título</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573741" y="6122894"/>
            <a:ext cx="2133600" cy="259317"/>
          </a:xfrm>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a:xfrm>
            <a:off x="5638800" y="6122894"/>
            <a:ext cx="2895600" cy="257810"/>
          </a:xfrm>
        </p:spPr>
        <p:txBody>
          <a:bodyPr/>
          <a:lstStyle/>
          <a:p>
            <a:endParaRPr kumimoji="0" lang="en-US" dirty="0"/>
          </a:p>
        </p:txBody>
      </p:sp>
      <p:sp>
        <p:nvSpPr>
          <p:cNvPr id="6" name="Slide Number Placeholder 5"/>
          <p:cNvSpPr>
            <a:spLocks noGrp="1"/>
          </p:cNvSpPr>
          <p:nvPr>
            <p:ph type="sldNum" sz="quarter" idx="12"/>
          </p:nvPr>
        </p:nvSpPr>
        <p:spPr>
          <a:xfrm>
            <a:off x="4191000" y="6122894"/>
            <a:ext cx="762000" cy="271463"/>
          </a:xfrm>
        </p:spPr>
        <p:txBody>
          <a:bodyPr/>
          <a:lstStyle/>
          <a:p>
            <a:pPr eaLnBrk="1" latinLnBrk="0" hangingPunct="1"/>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s-ES_tradnl"/>
              <a:t>Clic para editar título</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6" name="Footer Placeholder 5"/>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7" name="Slide Number Placeholder 6"/>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s-ES_tradnl"/>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s-ES_tradnl"/>
              <a:t>Clic para editar título</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6" name="Footer Placeholder 5"/>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7" name="Slide Number Placeholder 6"/>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s-ES_tradnl"/>
              <a:t>Clic para editar título</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s-ES_tradnl"/>
              <a:t>Clic para editar título</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569259" y="6122894"/>
            <a:ext cx="2133600" cy="259317"/>
          </a:xfrm>
        </p:spPr>
        <p:txBody>
          <a:body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5" name="Footer Placeholder 4"/>
          <p:cNvSpPr>
            <a:spLocks noGrp="1"/>
          </p:cNvSpPr>
          <p:nvPr>
            <p:ph type="ftr" sz="quarter" idx="11"/>
          </p:nvPr>
        </p:nvSpPr>
        <p:spPr>
          <a:xfrm>
            <a:off x="5638800" y="6124401"/>
            <a:ext cx="2895600" cy="257810"/>
          </a:xfrm>
        </p:spPr>
        <p:txBody>
          <a:bodyPr/>
          <a:lstStyle/>
          <a:p>
            <a:pPr algn="l" eaLnBrk="1" latinLnBrk="0" hangingPunct="1"/>
            <a:endParaRPr kumimoji="0" lang="en-US" dirty="0">
              <a:solidFill>
                <a:srgbClr val="FFFFFF"/>
              </a:solidFill>
            </a:endParaRPr>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s-ES_tradnl"/>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s-ES_tradnl"/>
              <a:t>Clic para editar título</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s-ES_tradnl"/>
              <a:t>Clic para editar título</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9/30/19</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s-ES_tradnl"/>
              <a:t>Clic para editar título</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pPr algn="r" eaLnBrk="1" latinLnBrk="0" hangingPunct="1"/>
            <a:fld id="{9D21D778-B565-4D7E-94D7-64010A445B68}" type="datetimeFigureOut">
              <a:rPr lang="en-US" smtClean="0"/>
              <a:pPr algn="r" eaLnBrk="1" latinLnBrk="0" hangingPunct="1"/>
              <a:t>9/30/19</a:t>
            </a:fld>
            <a:endParaRPr lang="en-US" sz="1400" dirty="0">
              <a:solidFill>
                <a:srgbClr val="FFFFFF"/>
              </a:solidFill>
            </a:endParaRPr>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pPr algn="l" eaLnBrk="1" latinLnBrk="0" hangingPunct="1"/>
            <a:endParaRPr kumimoji="0" lang="en-US" dirty="0">
              <a:solidFill>
                <a:srgbClr val="FFFFFF"/>
              </a:solidFill>
            </a:endParaRP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p:cNvSpPr>
            <a:spLocks noGrp="1"/>
          </p:cNvSpPr>
          <p:nvPr>
            <p:ph type="subTitle" idx="1"/>
          </p:nvPr>
        </p:nvSpPr>
        <p:spPr>
          <a:xfrm>
            <a:off x="1024100" y="969268"/>
            <a:ext cx="7367231" cy="1339669"/>
          </a:xfrm>
        </p:spPr>
        <p:txBody>
          <a:bodyPr>
            <a:normAutofit fontScale="77500" lnSpcReduction="20000"/>
          </a:bodyPr>
          <a:lstStyle/>
          <a:p>
            <a:r>
              <a:rPr lang="es-MX" sz="2400" dirty="0"/>
              <a:t>Universidad Autónoma del Estado de México</a:t>
            </a:r>
          </a:p>
          <a:p>
            <a:endParaRPr lang="es-MX" dirty="0"/>
          </a:p>
          <a:p>
            <a:endParaRPr lang="es-MX" dirty="0"/>
          </a:p>
          <a:p>
            <a:r>
              <a:rPr lang="es-MX" sz="2400" dirty="0"/>
              <a:t>Unidad Académica Profesional Tianguistenco</a:t>
            </a:r>
            <a:endParaRPr lang="es-ES_tradnl" sz="2400" dirty="0"/>
          </a:p>
          <a:p>
            <a:r>
              <a:rPr lang="es-ES_tradnl" dirty="0"/>
              <a:t> </a:t>
            </a:r>
            <a:endParaRPr lang="es-ES" dirty="0"/>
          </a:p>
        </p:txBody>
      </p:sp>
      <p:pic>
        <p:nvPicPr>
          <p:cNvPr id="102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50" y="620018"/>
            <a:ext cx="800100" cy="6985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ángulo 7"/>
          <p:cNvSpPr/>
          <p:nvPr/>
        </p:nvSpPr>
        <p:spPr>
          <a:xfrm>
            <a:off x="190499" y="2738974"/>
            <a:ext cx="8810625" cy="3508653"/>
          </a:xfrm>
          <a:prstGeom prst="rect">
            <a:avLst/>
          </a:prstGeom>
        </p:spPr>
        <p:txBody>
          <a:bodyPr wrap="square">
            <a:spAutoFit/>
          </a:bodyPr>
          <a:lstStyle/>
          <a:p>
            <a:pPr algn="ctr"/>
            <a:r>
              <a:rPr lang="es-MX" sz="1600" b="1" dirty="0">
                <a:solidFill>
                  <a:srgbClr val="000000"/>
                </a:solidFill>
                <a:latin typeface="Albertus Medium" charset="0"/>
                <a:cs typeface="Andalus" charset="0"/>
              </a:rPr>
              <a:t>Programa de estudios:  Licenciatura en Ingeniería en Software</a:t>
            </a:r>
            <a:br>
              <a:rPr lang="es-MX" sz="1600" b="1" dirty="0">
                <a:solidFill>
                  <a:srgbClr val="000000"/>
                </a:solidFill>
                <a:latin typeface="Albertus Medium" charset="0"/>
                <a:cs typeface="Andalus" charset="0"/>
              </a:rPr>
            </a:br>
            <a:br>
              <a:rPr lang="es-MX" sz="1600" b="1" dirty="0">
                <a:solidFill>
                  <a:srgbClr val="000000"/>
                </a:solidFill>
                <a:latin typeface="Albertus Medium" charset="0"/>
                <a:cs typeface="Andalus" charset="0"/>
              </a:rPr>
            </a:br>
            <a:r>
              <a:rPr lang="es-MX" sz="1600" b="1" dirty="0">
                <a:solidFill>
                  <a:srgbClr val="000000"/>
                </a:solidFill>
                <a:latin typeface="Albertus Medium" charset="0"/>
                <a:cs typeface="Andalus" charset="0"/>
              </a:rPr>
              <a:t>Unidad de aprendizaje: Lógica digital</a:t>
            </a:r>
            <a:br>
              <a:rPr lang="es-MX" sz="1400" b="1" dirty="0">
                <a:solidFill>
                  <a:srgbClr val="000000"/>
                </a:solidFill>
                <a:latin typeface="Albertus Medium" charset="0"/>
                <a:cs typeface="Andalus" charset="0"/>
              </a:rPr>
            </a:br>
            <a:endParaRPr lang="es-MX" sz="1400" b="1" dirty="0">
              <a:solidFill>
                <a:srgbClr val="000000"/>
              </a:solidFill>
              <a:latin typeface="Albertus Medium" charset="0"/>
              <a:cs typeface="Andalus" charset="0"/>
            </a:endParaRPr>
          </a:p>
          <a:p>
            <a:pPr algn="ctr"/>
            <a:r>
              <a:rPr lang="es-MX" sz="1600" b="1" dirty="0">
                <a:solidFill>
                  <a:srgbClr val="000000"/>
                </a:solidFill>
                <a:latin typeface="Albertus Medium" charset="0"/>
              </a:rPr>
              <a:t>Unidad  de competencia I. </a:t>
            </a:r>
            <a:r>
              <a:rPr lang="es-ES" sz="1600" b="1" dirty="0">
                <a:solidFill>
                  <a:srgbClr val="000000"/>
                </a:solidFill>
                <a:latin typeface="Albertus Medium" charset="0"/>
              </a:rPr>
              <a:t>Sistemas de numeración y códigos.</a:t>
            </a:r>
          </a:p>
          <a:p>
            <a:pPr algn="ctr"/>
            <a:endParaRPr lang="es-MX" sz="1400" b="1" dirty="0">
              <a:solidFill>
                <a:schemeClr val="bg1"/>
              </a:solidFill>
              <a:latin typeface="Albertus Medium" charset="0"/>
              <a:cs typeface="Andalus" charset="0"/>
            </a:endParaRPr>
          </a:p>
          <a:p>
            <a:pPr algn="ctr"/>
            <a:r>
              <a:rPr lang="es-MX" sz="1400" b="1" dirty="0">
                <a:solidFill>
                  <a:srgbClr val="000000"/>
                </a:solidFill>
                <a:latin typeface="Albertus Medium" charset="0"/>
                <a:cs typeface="Andalus" charset="0"/>
              </a:rPr>
              <a:t>Tema :</a:t>
            </a:r>
          </a:p>
          <a:p>
            <a:pPr lvl="5"/>
            <a:r>
              <a:rPr lang="es-US" sz="1400" b="1" dirty="0">
                <a:solidFill>
                  <a:srgbClr val="000000"/>
                </a:solidFill>
                <a:latin typeface="Albertus Medium" charset="0"/>
                <a:cs typeface="Andalus" charset="0"/>
              </a:rPr>
              <a:t> I.1.2 Conversión de Base M a Base 10                    </a:t>
            </a:r>
          </a:p>
          <a:p>
            <a:pPr lvl="5"/>
            <a:r>
              <a:rPr lang="es-US" sz="1400" b="1" dirty="0">
                <a:solidFill>
                  <a:srgbClr val="000000"/>
                </a:solidFill>
                <a:latin typeface="Albertus Medium" charset="0"/>
                <a:cs typeface="Andalus" charset="0"/>
              </a:rPr>
              <a:t> I.1.3 Conversión de Base 10 a Base M</a:t>
            </a:r>
            <a:br>
              <a:rPr lang="es-MX" sz="1400" b="1" dirty="0">
                <a:solidFill>
                  <a:srgbClr val="000000"/>
                </a:solidFill>
                <a:latin typeface="Albertus Medium" charset="0"/>
                <a:cs typeface="Andalus" charset="0"/>
              </a:rPr>
            </a:br>
            <a:endParaRPr lang="es-MX" sz="1400" b="1" dirty="0">
              <a:solidFill>
                <a:srgbClr val="000000"/>
              </a:solidFill>
              <a:latin typeface="Albertus Medium" charset="0"/>
              <a:cs typeface="Andalus" charset="0"/>
            </a:endParaRPr>
          </a:p>
          <a:p>
            <a:pPr lvl="0" algn="ctr"/>
            <a:r>
              <a:rPr lang="es-MX" sz="1400" b="1" dirty="0">
                <a:solidFill>
                  <a:srgbClr val="000000"/>
                </a:solidFill>
                <a:latin typeface="Albertus Medium" charset="0"/>
                <a:cs typeface="Andalus" charset="0"/>
              </a:rPr>
              <a:t>Créditos institucionales de la UA: 8</a:t>
            </a:r>
          </a:p>
          <a:p>
            <a:pPr algn="ctr"/>
            <a:r>
              <a:rPr lang="es-MX" sz="1400" b="1" dirty="0">
                <a:solidFill>
                  <a:srgbClr val="000000"/>
                </a:solidFill>
                <a:latin typeface="Albertus Medium" charset="0"/>
                <a:cs typeface="Andalus" charset="0"/>
              </a:rPr>
              <a:t>Material visual: Diapositivas</a:t>
            </a:r>
          </a:p>
          <a:p>
            <a:pPr algn="ctr"/>
            <a:endParaRPr lang="es-MX" sz="1400" b="1" dirty="0">
              <a:solidFill>
                <a:srgbClr val="000000"/>
              </a:solidFill>
              <a:latin typeface="Albertus Medium" charset="0"/>
              <a:cs typeface="Andalus" charset="0"/>
            </a:endParaRPr>
          </a:p>
          <a:p>
            <a:pPr algn="ctr"/>
            <a:r>
              <a:rPr lang="es-MX" sz="1400" b="1" dirty="0">
                <a:solidFill>
                  <a:srgbClr val="000000"/>
                </a:solidFill>
                <a:latin typeface="Albertus Medium" charset="0"/>
                <a:cs typeface="Andalus" charset="0"/>
              </a:rPr>
              <a:t>Elaborado por:  	José Luis Tapia Fabela.</a:t>
            </a:r>
          </a:p>
          <a:p>
            <a:r>
              <a:rPr lang="es-MX" sz="1400" b="1" dirty="0">
                <a:solidFill>
                  <a:srgbClr val="000000"/>
                </a:solidFill>
                <a:latin typeface="Albertus Medium" charset="0"/>
                <a:cs typeface="Andalus" charset="0"/>
              </a:rPr>
              <a:t>				</a:t>
            </a:r>
            <a:r>
              <a:rPr lang="es-MX" b="1" dirty="0">
                <a:solidFill>
                  <a:schemeClr val="bg1"/>
                </a:solidFill>
                <a:latin typeface="Albertus Medium" charset="0"/>
                <a:cs typeface="Andalus" charset="0"/>
              </a:rPr>
              <a:t>			       </a:t>
            </a:r>
            <a:r>
              <a:rPr lang="es-US" sz="1400" b="1" dirty="0">
                <a:solidFill>
                  <a:srgbClr val="000000"/>
                </a:solidFill>
                <a:latin typeface="Albertus Medium" charset="0"/>
                <a:cs typeface="Andalus" charset="0"/>
              </a:rPr>
              <a:t>Septiembre</a:t>
            </a:r>
            <a:r>
              <a:rPr lang="es-MX" sz="1400" b="1" dirty="0">
                <a:solidFill>
                  <a:srgbClr val="000000"/>
                </a:solidFill>
                <a:latin typeface="Albertus Medium" charset="0"/>
                <a:cs typeface="Andalus" charset="0"/>
              </a:rPr>
              <a:t> </a:t>
            </a:r>
            <a:r>
              <a:rPr lang="es-US" sz="1400" b="1" dirty="0">
                <a:solidFill>
                  <a:srgbClr val="000000"/>
                </a:solidFill>
                <a:latin typeface="Albertus Medium" charset="0"/>
                <a:cs typeface="Andalus" charset="0"/>
              </a:rPr>
              <a:t>2019</a:t>
            </a:r>
            <a:r>
              <a:rPr lang="es-MX" sz="1400" b="1" dirty="0">
                <a:solidFill>
                  <a:srgbClr val="000000"/>
                </a:solidFill>
                <a:latin typeface="Albertus Medium" charset="0"/>
                <a:cs typeface="Andalus" charset="0"/>
              </a:rPr>
              <a:t>.</a:t>
            </a:r>
            <a:endParaRPr lang="es-ES" sz="1400" b="1" dirty="0">
              <a:solidFill>
                <a:srgbClr val="000000"/>
              </a:solidFill>
            </a:endParaRPr>
          </a:p>
        </p:txBody>
      </p:sp>
    </p:spTree>
    <p:extLst>
      <p:ext uri="{BB962C8B-B14F-4D97-AF65-F5344CB8AC3E}">
        <p14:creationId xmlns:p14="http://schemas.microsoft.com/office/powerpoint/2010/main" val="2300520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DB4C2-050B-F640-B736-9F487B4E51F6}"/>
              </a:ext>
            </a:extLst>
          </p:cNvPr>
          <p:cNvSpPr>
            <a:spLocks noGrp="1"/>
          </p:cNvSpPr>
          <p:nvPr>
            <p:ph type="title"/>
          </p:nvPr>
        </p:nvSpPr>
        <p:spPr/>
        <p:txBody>
          <a:bodyPr/>
          <a:lstStyle/>
          <a:p>
            <a:endParaRPr lang="es-ES_tradnl"/>
          </a:p>
        </p:txBody>
      </p:sp>
      <p:sp>
        <p:nvSpPr>
          <p:cNvPr id="3" name="Content Placeholder 2">
            <a:extLst>
              <a:ext uri="{FF2B5EF4-FFF2-40B4-BE49-F238E27FC236}">
                <a16:creationId xmlns:a16="http://schemas.microsoft.com/office/drawing/2014/main" id="{987F02A0-0CE2-DB4C-9F8E-DD8C33FA7F65}"/>
              </a:ext>
            </a:extLst>
          </p:cNvPr>
          <p:cNvSpPr>
            <a:spLocks noGrp="1"/>
          </p:cNvSpPr>
          <p:nvPr>
            <p:ph idx="1"/>
          </p:nvPr>
        </p:nvSpPr>
        <p:spPr/>
        <p:txBody>
          <a:bodyPr/>
          <a:lstStyle/>
          <a:p>
            <a:endParaRPr lang="es-ES_tradnl"/>
          </a:p>
        </p:txBody>
      </p:sp>
      <p:pic>
        <p:nvPicPr>
          <p:cNvPr id="11266" name="Picture 2" descr="Resultado de imagen para binario">
            <a:extLst>
              <a:ext uri="{FF2B5EF4-FFF2-40B4-BE49-F238E27FC236}">
                <a16:creationId xmlns:a16="http://schemas.microsoft.com/office/drawing/2014/main" id="{DB096AC6-C54E-7145-8356-F57E89313C8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3" t="-4221" r="1693" b="4221"/>
          <a:stretch/>
        </p:blipFill>
        <p:spPr bwMode="auto">
          <a:xfrm>
            <a:off x="1467926" y="1584008"/>
            <a:ext cx="6209734" cy="4481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021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US" sz="4000" i="0">
                <a:solidFill>
                  <a:srgbClr val="000000"/>
                </a:solidFill>
                <a:effectLst/>
              </a:rPr>
              <a:t>Conversión de binario a decimal</a:t>
            </a:r>
            <a:endParaRPr lang="es-ES" sz="4000" dirty="0"/>
          </a:p>
        </p:txBody>
      </p:sp>
      <p:sp>
        <p:nvSpPr>
          <p:cNvPr id="3" name="Marcador de contenido 2"/>
          <p:cNvSpPr>
            <a:spLocks noGrp="1"/>
          </p:cNvSpPr>
          <p:nvPr>
            <p:ph idx="1"/>
          </p:nvPr>
        </p:nvSpPr>
        <p:spPr>
          <a:xfrm>
            <a:off x="697706" y="1722120"/>
            <a:ext cx="7748587" cy="4107179"/>
          </a:xfrm>
        </p:spPr>
        <p:txBody>
          <a:bodyPr>
            <a:normAutofit fontScale="25000" lnSpcReduction="20000"/>
          </a:bodyPr>
          <a:lstStyle/>
          <a:p>
            <a:pPr marL="0" indent="0" algn="just">
              <a:buNone/>
            </a:pPr>
            <a:r>
              <a:rPr lang="es-US" sz="11200" dirty="0">
                <a:solidFill>
                  <a:srgbClr val="000000"/>
                </a:solidFill>
              </a:rPr>
              <a:t>Es </a:t>
            </a:r>
            <a:r>
              <a:rPr lang="es-US" sz="11200" i="0" dirty="0">
                <a:solidFill>
                  <a:srgbClr val="000000"/>
                </a:solidFill>
                <a:effectLst/>
              </a:rPr>
              <a:t>un sistema de posición donde cada dígito binario (bit) tiene un valor basado en su posición relativa.</a:t>
            </a:r>
          </a:p>
          <a:p>
            <a:pPr marL="0" indent="0" algn="just">
              <a:buNone/>
            </a:pPr>
            <a:r>
              <a:rPr lang="es-US" sz="11200" i="0" dirty="0">
                <a:solidFill>
                  <a:srgbClr val="000000"/>
                </a:solidFill>
                <a:effectLst/>
              </a:rPr>
              <a:t>Cualquier número binario puede convertirse a su equivalente decimal, simplemente sumando en el número binario el peso de las diversas posiciones que contenga un 1.</a:t>
            </a:r>
          </a:p>
          <a:p>
            <a:pPr marL="0" indent="0">
              <a:buNone/>
            </a:pPr>
            <a:r>
              <a:rPr lang="es-US" sz="11200" i="0" dirty="0">
                <a:solidFill>
                  <a:srgbClr val="000000"/>
                </a:solidFill>
                <a:effectLst/>
              </a:rPr>
              <a:t> Por ejemplo:</a:t>
            </a:r>
            <a:br>
              <a:rPr lang="es-US" sz="11200" i="0" dirty="0">
                <a:solidFill>
                  <a:srgbClr val="000000"/>
                </a:solidFill>
                <a:effectLst/>
              </a:rPr>
            </a:br>
            <a:r>
              <a:rPr lang="es-US" sz="11200" i="0" dirty="0">
                <a:solidFill>
                  <a:srgbClr val="000000"/>
                </a:solidFill>
                <a:effectLst/>
              </a:rPr>
              <a:t>1 1 1 0 1 1</a:t>
            </a:r>
            <a:r>
              <a:rPr lang="es-US" sz="11200" i="0" baseline="-25000" dirty="0">
                <a:solidFill>
                  <a:srgbClr val="000000"/>
                </a:solidFill>
                <a:effectLst/>
              </a:rPr>
              <a:t>2</a:t>
            </a:r>
            <a:r>
              <a:rPr lang="es-US" sz="11200" i="0" dirty="0">
                <a:solidFill>
                  <a:srgbClr val="000000"/>
                </a:solidFill>
                <a:effectLst/>
              </a:rPr>
              <a:t> de binario a decimal</a:t>
            </a:r>
            <a:br>
              <a:rPr lang="es-US" sz="11200" i="0" dirty="0">
                <a:solidFill>
                  <a:srgbClr val="000000"/>
                </a:solidFill>
                <a:effectLst/>
              </a:rPr>
            </a:br>
            <a:r>
              <a:rPr lang="es-US" sz="11200" i="0" dirty="0">
                <a:solidFill>
                  <a:srgbClr val="000000"/>
                </a:solidFill>
                <a:effectLst/>
              </a:rPr>
              <a:t>1 x 2</a:t>
            </a:r>
            <a:r>
              <a:rPr lang="es-US" sz="11200" i="0" baseline="30000" dirty="0">
                <a:solidFill>
                  <a:srgbClr val="000000"/>
                </a:solidFill>
                <a:effectLst/>
              </a:rPr>
              <a:t>5 </a:t>
            </a:r>
            <a:r>
              <a:rPr lang="es-US" sz="11200" i="0" dirty="0">
                <a:solidFill>
                  <a:srgbClr val="000000"/>
                </a:solidFill>
                <a:effectLst/>
              </a:rPr>
              <a:t>+ 1 x 2</a:t>
            </a:r>
            <a:r>
              <a:rPr lang="es-US" sz="11200" i="0" baseline="30000" dirty="0">
                <a:solidFill>
                  <a:srgbClr val="000000"/>
                </a:solidFill>
                <a:effectLst/>
              </a:rPr>
              <a:t>4</a:t>
            </a:r>
            <a:r>
              <a:rPr lang="es-US" sz="11200" i="0" dirty="0">
                <a:solidFill>
                  <a:srgbClr val="000000"/>
                </a:solidFill>
                <a:effectLst/>
              </a:rPr>
              <a:t> + 1 x 2</a:t>
            </a:r>
            <a:r>
              <a:rPr lang="es-US" sz="11200" i="0" baseline="30000" dirty="0">
                <a:solidFill>
                  <a:srgbClr val="000000"/>
                </a:solidFill>
                <a:effectLst/>
              </a:rPr>
              <a:t>3</a:t>
            </a:r>
            <a:r>
              <a:rPr lang="es-US" sz="11200" i="0" dirty="0">
                <a:solidFill>
                  <a:srgbClr val="000000"/>
                </a:solidFill>
                <a:effectLst/>
              </a:rPr>
              <a:t> + 0 x 2</a:t>
            </a:r>
            <a:r>
              <a:rPr lang="es-US" sz="11200" i="0" baseline="30000" dirty="0">
                <a:solidFill>
                  <a:srgbClr val="000000"/>
                </a:solidFill>
                <a:effectLst/>
              </a:rPr>
              <a:t>2 </a:t>
            </a:r>
            <a:r>
              <a:rPr lang="es-US" sz="11200" i="0" dirty="0">
                <a:solidFill>
                  <a:srgbClr val="000000"/>
                </a:solidFill>
                <a:effectLst/>
              </a:rPr>
              <a:t>+ 1 x 2</a:t>
            </a:r>
            <a:r>
              <a:rPr lang="es-US" sz="11200" i="0" baseline="30000" dirty="0">
                <a:solidFill>
                  <a:srgbClr val="000000"/>
                </a:solidFill>
                <a:effectLst/>
              </a:rPr>
              <a:t>1</a:t>
            </a:r>
            <a:r>
              <a:rPr lang="es-US" sz="11200" i="0" dirty="0">
                <a:solidFill>
                  <a:srgbClr val="000000"/>
                </a:solidFill>
                <a:effectLst/>
              </a:rPr>
              <a:t> + 1 = 69</a:t>
            </a:r>
            <a:r>
              <a:rPr lang="es-US" sz="11200" i="0" baseline="-25000" dirty="0">
                <a:solidFill>
                  <a:srgbClr val="000000"/>
                </a:solidFill>
                <a:effectLst/>
              </a:rPr>
              <a:t>10</a:t>
            </a:r>
            <a:endParaRPr lang="es-US" sz="11200" i="0" dirty="0">
              <a:solidFill>
                <a:srgbClr val="000000"/>
              </a:solidFill>
              <a:effectLst/>
            </a:endParaRPr>
          </a:p>
          <a:p>
            <a:pPr marL="0" indent="0" algn="just">
              <a:buNone/>
            </a:pPr>
            <a:r>
              <a:rPr lang="es-ES" dirty="0"/>
              <a:t>.</a:t>
            </a:r>
          </a:p>
          <a:p>
            <a:endParaRPr lang="es-ES" dirty="0"/>
          </a:p>
        </p:txBody>
      </p:sp>
    </p:spTree>
    <p:extLst>
      <p:ext uri="{BB962C8B-B14F-4D97-AF65-F5344CB8AC3E}">
        <p14:creationId xmlns:p14="http://schemas.microsoft.com/office/powerpoint/2010/main" val="3397566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57A08-EF69-B54C-B9DE-FC7A77DDF732}"/>
              </a:ext>
            </a:extLst>
          </p:cNvPr>
          <p:cNvSpPr>
            <a:spLocks noGrp="1"/>
          </p:cNvSpPr>
          <p:nvPr>
            <p:ph type="title"/>
          </p:nvPr>
        </p:nvSpPr>
        <p:spPr/>
        <p:txBody>
          <a:bodyPr/>
          <a:lstStyle/>
          <a:p>
            <a:endParaRPr lang="es-ES_tradnl"/>
          </a:p>
        </p:txBody>
      </p:sp>
      <p:pic>
        <p:nvPicPr>
          <p:cNvPr id="1026" name="Picture 2" descr="Resultado de imagen para binario a decimal">
            <a:extLst>
              <a:ext uri="{FF2B5EF4-FFF2-40B4-BE49-F238E27FC236}">
                <a16:creationId xmlns:a16="http://schemas.microsoft.com/office/drawing/2014/main" id="{04F3194E-0E8C-ED4D-9F48-C732EB9BF32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80765" y="2171729"/>
            <a:ext cx="4924836" cy="3001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15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3433" y="328294"/>
            <a:ext cx="7345362" cy="1339850"/>
          </a:xfrm>
        </p:spPr>
        <p:txBody>
          <a:bodyPr>
            <a:normAutofit/>
          </a:bodyPr>
          <a:lstStyle/>
          <a:p>
            <a:r>
              <a:rPr lang="es-US" sz="4400" baseline="-25000" dirty="0">
                <a:latin typeface="+mn-lt"/>
              </a:rPr>
              <a:t>Conversión entre Binario y Decimal</a:t>
            </a:r>
            <a:endParaRPr lang="es-ES" sz="3200" baseline="-25000" dirty="0">
              <a:latin typeface="+mn-lt"/>
            </a:endParaRPr>
          </a:p>
        </p:txBody>
      </p:sp>
      <p:sp>
        <p:nvSpPr>
          <p:cNvPr id="3" name="Marcador de contenido 2"/>
          <p:cNvSpPr>
            <a:spLocks noGrp="1"/>
          </p:cNvSpPr>
          <p:nvPr>
            <p:ph idx="1"/>
          </p:nvPr>
        </p:nvSpPr>
        <p:spPr>
          <a:xfrm>
            <a:off x="518160" y="1790700"/>
            <a:ext cx="7727316" cy="4274821"/>
          </a:xfrm>
        </p:spPr>
        <p:txBody>
          <a:bodyPr>
            <a:normAutofit fontScale="55000" lnSpcReduction="20000"/>
          </a:bodyPr>
          <a:lstStyle/>
          <a:p>
            <a:endParaRPr lang="es-US" b="1" i="0" dirty="0">
              <a:solidFill>
                <a:srgbClr val="000000"/>
              </a:solidFill>
              <a:effectLst/>
              <a:latin typeface="tahoma" panose="020B0604030504040204" pitchFamily="34" charset="0"/>
            </a:endParaRPr>
          </a:p>
          <a:p>
            <a:pPr algn="just"/>
            <a:r>
              <a:rPr lang="es-US" sz="4600" i="0" dirty="0">
                <a:solidFill>
                  <a:srgbClr val="000000"/>
                </a:solidFill>
                <a:effectLst/>
              </a:rPr>
              <a:t>Si la conversión es de binario a decimal, aplicaremos la siguiente regla: se toma la cantidad binaria y se suman las potencias de 2 correspondientes a las posiciones de todos sus dígitos cuyo valor sea 1.</a:t>
            </a:r>
          </a:p>
          <a:p>
            <a:r>
              <a:rPr lang="es-US" sz="4600" i="0" dirty="0">
                <a:solidFill>
                  <a:srgbClr val="000000"/>
                </a:solidFill>
                <a:effectLst/>
              </a:rPr>
              <a:t> Veamos dos ejemplos:</a:t>
            </a:r>
          </a:p>
          <a:p>
            <a:r>
              <a:rPr lang="es-US" sz="4600" i="0" dirty="0">
                <a:solidFill>
                  <a:srgbClr val="000000"/>
                </a:solidFill>
                <a:effectLst/>
              </a:rPr>
              <a:t>101111</a:t>
            </a:r>
            <a:r>
              <a:rPr lang="es-US" sz="4600" i="0" baseline="-25000" dirty="0">
                <a:solidFill>
                  <a:srgbClr val="000000"/>
                </a:solidFill>
                <a:effectLst/>
              </a:rPr>
              <a:t>2 </a:t>
            </a:r>
            <a:r>
              <a:rPr lang="es-US" sz="4600" i="0" dirty="0">
                <a:solidFill>
                  <a:srgbClr val="000000"/>
                </a:solidFill>
                <a:effectLst/>
              </a:rPr>
              <a:t>= 1.2</a:t>
            </a:r>
            <a:r>
              <a:rPr lang="es-US" sz="4600" i="0" baseline="30000" dirty="0">
                <a:solidFill>
                  <a:srgbClr val="000000"/>
                </a:solidFill>
                <a:effectLst/>
              </a:rPr>
              <a:t>5</a:t>
            </a:r>
            <a:r>
              <a:rPr lang="es-US" sz="4600" i="0" dirty="0">
                <a:solidFill>
                  <a:srgbClr val="000000"/>
                </a:solidFill>
                <a:effectLst/>
              </a:rPr>
              <a:t>+0.2</a:t>
            </a:r>
            <a:r>
              <a:rPr lang="es-US" sz="4600" i="0" baseline="30000" dirty="0">
                <a:solidFill>
                  <a:srgbClr val="000000"/>
                </a:solidFill>
                <a:effectLst/>
              </a:rPr>
              <a:t>4</a:t>
            </a:r>
            <a:r>
              <a:rPr lang="es-US" sz="4600" i="0" dirty="0">
                <a:solidFill>
                  <a:srgbClr val="000000"/>
                </a:solidFill>
                <a:effectLst/>
              </a:rPr>
              <a:t>+1.2</a:t>
            </a:r>
            <a:r>
              <a:rPr lang="es-US" sz="4600" i="0" baseline="30000" dirty="0">
                <a:solidFill>
                  <a:srgbClr val="000000"/>
                </a:solidFill>
                <a:effectLst/>
              </a:rPr>
              <a:t>3</a:t>
            </a:r>
            <a:r>
              <a:rPr lang="es-US" sz="4600" i="0" dirty="0">
                <a:solidFill>
                  <a:srgbClr val="000000"/>
                </a:solidFill>
                <a:effectLst/>
              </a:rPr>
              <a:t>+1.2</a:t>
            </a:r>
            <a:r>
              <a:rPr lang="es-US" sz="4600" i="0" baseline="30000" dirty="0">
                <a:solidFill>
                  <a:srgbClr val="000000"/>
                </a:solidFill>
                <a:effectLst/>
              </a:rPr>
              <a:t>2</a:t>
            </a:r>
            <a:r>
              <a:rPr lang="es-US" sz="4600" i="0" dirty="0">
                <a:solidFill>
                  <a:srgbClr val="000000"/>
                </a:solidFill>
                <a:effectLst/>
              </a:rPr>
              <a:t>+1.2</a:t>
            </a:r>
            <a:r>
              <a:rPr lang="es-US" sz="4600" i="0" baseline="30000" dirty="0">
                <a:solidFill>
                  <a:srgbClr val="000000"/>
                </a:solidFill>
                <a:effectLst/>
              </a:rPr>
              <a:t>1</a:t>
            </a:r>
            <a:r>
              <a:rPr lang="es-US" sz="4600" i="0" dirty="0">
                <a:solidFill>
                  <a:srgbClr val="000000"/>
                </a:solidFill>
                <a:effectLst/>
              </a:rPr>
              <a:t>+1.2</a:t>
            </a:r>
            <a:r>
              <a:rPr lang="es-US" sz="4600" i="0" baseline="30000" dirty="0">
                <a:solidFill>
                  <a:srgbClr val="000000"/>
                </a:solidFill>
                <a:effectLst/>
              </a:rPr>
              <a:t>0 </a:t>
            </a:r>
            <a:r>
              <a:rPr lang="es-US" sz="4600" i="0" dirty="0">
                <a:solidFill>
                  <a:srgbClr val="000000"/>
                </a:solidFill>
                <a:effectLst/>
              </a:rPr>
              <a:t>= 45</a:t>
            </a:r>
            <a:r>
              <a:rPr lang="es-US" sz="4600" i="0" baseline="-25000" dirty="0">
                <a:solidFill>
                  <a:srgbClr val="000000"/>
                </a:solidFill>
                <a:effectLst/>
              </a:rPr>
              <a:t>10</a:t>
            </a:r>
            <a:endParaRPr lang="es-US" sz="4600" i="0" dirty="0">
              <a:solidFill>
                <a:srgbClr val="000000"/>
              </a:solidFill>
              <a:effectLst/>
            </a:endParaRPr>
          </a:p>
          <a:p>
            <a:r>
              <a:rPr lang="es-US" sz="4600" i="0" dirty="0">
                <a:solidFill>
                  <a:srgbClr val="000000"/>
                </a:solidFill>
                <a:effectLst/>
              </a:rPr>
              <a:t>10101</a:t>
            </a:r>
            <a:r>
              <a:rPr lang="es-US" sz="4600" i="0" baseline="-25000" dirty="0">
                <a:solidFill>
                  <a:srgbClr val="000000"/>
                </a:solidFill>
                <a:effectLst/>
              </a:rPr>
              <a:t>2</a:t>
            </a:r>
            <a:r>
              <a:rPr lang="es-US" sz="4600" i="0" dirty="0">
                <a:solidFill>
                  <a:srgbClr val="000000"/>
                </a:solidFill>
                <a:effectLst/>
              </a:rPr>
              <a:t>= 1.2</a:t>
            </a:r>
            <a:r>
              <a:rPr lang="es-US" sz="4600" i="0" baseline="30000" dirty="0">
                <a:solidFill>
                  <a:srgbClr val="000000"/>
                </a:solidFill>
                <a:effectLst/>
              </a:rPr>
              <a:t>4</a:t>
            </a:r>
            <a:r>
              <a:rPr lang="es-US" sz="4600" i="0" dirty="0">
                <a:solidFill>
                  <a:srgbClr val="000000"/>
                </a:solidFill>
                <a:effectLst/>
              </a:rPr>
              <a:t>+0.2</a:t>
            </a:r>
            <a:r>
              <a:rPr lang="es-US" sz="4600" i="0" baseline="30000" dirty="0">
                <a:solidFill>
                  <a:srgbClr val="000000"/>
                </a:solidFill>
                <a:effectLst/>
              </a:rPr>
              <a:t>3</a:t>
            </a:r>
            <a:r>
              <a:rPr lang="es-US" sz="4600" i="0" dirty="0">
                <a:solidFill>
                  <a:srgbClr val="000000"/>
                </a:solidFill>
                <a:effectLst/>
              </a:rPr>
              <a:t>+1.2</a:t>
            </a:r>
            <a:r>
              <a:rPr lang="es-US" sz="4600" i="0" baseline="30000" dirty="0">
                <a:solidFill>
                  <a:srgbClr val="000000"/>
                </a:solidFill>
                <a:effectLst/>
              </a:rPr>
              <a:t>2</a:t>
            </a:r>
            <a:r>
              <a:rPr lang="es-US" sz="4600" i="0" dirty="0">
                <a:solidFill>
                  <a:srgbClr val="000000"/>
                </a:solidFill>
                <a:effectLst/>
              </a:rPr>
              <a:t>+0.2</a:t>
            </a:r>
            <a:r>
              <a:rPr lang="es-US" sz="4600" i="0" baseline="30000" dirty="0">
                <a:solidFill>
                  <a:srgbClr val="000000"/>
                </a:solidFill>
                <a:effectLst/>
              </a:rPr>
              <a:t>1</a:t>
            </a:r>
            <a:r>
              <a:rPr lang="es-US" sz="4600" i="0" dirty="0">
                <a:solidFill>
                  <a:srgbClr val="000000"/>
                </a:solidFill>
                <a:effectLst/>
              </a:rPr>
              <a:t>+1.2</a:t>
            </a:r>
            <a:r>
              <a:rPr lang="es-US" sz="4600" i="0" baseline="30000" dirty="0">
                <a:solidFill>
                  <a:srgbClr val="000000"/>
                </a:solidFill>
                <a:effectLst/>
              </a:rPr>
              <a:t>0</a:t>
            </a:r>
            <a:r>
              <a:rPr lang="es-US" sz="4600" i="0" dirty="0">
                <a:solidFill>
                  <a:srgbClr val="000000"/>
                </a:solidFill>
                <a:effectLst/>
              </a:rPr>
              <a:t> = 21</a:t>
            </a:r>
            <a:r>
              <a:rPr lang="es-US" sz="4600" i="0" baseline="-25000" dirty="0">
                <a:solidFill>
                  <a:srgbClr val="000000"/>
                </a:solidFill>
                <a:effectLst/>
              </a:rPr>
              <a:t>10</a:t>
            </a:r>
            <a:endParaRPr lang="es-US" sz="4600" i="0" dirty="0">
              <a:solidFill>
                <a:srgbClr val="000000"/>
              </a:solidFill>
              <a:effectLst/>
            </a:endParaRPr>
          </a:p>
          <a:p>
            <a:endParaRPr lang="es-US" sz="4600" i="0" dirty="0">
              <a:solidFill>
                <a:srgbClr val="000000"/>
              </a:solidFill>
              <a:effectLst/>
            </a:endParaRPr>
          </a:p>
          <a:p>
            <a:pPr algn="just"/>
            <a:endParaRPr lang="es-ES" dirty="0"/>
          </a:p>
        </p:txBody>
      </p:sp>
    </p:spTree>
    <p:extLst>
      <p:ext uri="{BB962C8B-B14F-4D97-AF65-F5344CB8AC3E}">
        <p14:creationId xmlns:p14="http://schemas.microsoft.com/office/powerpoint/2010/main" val="2607953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US" sz="4000" i="0">
                <a:solidFill>
                  <a:srgbClr val="000000"/>
                </a:solidFill>
                <a:effectLst/>
              </a:rPr>
              <a:t>Conversión de decimal a binario</a:t>
            </a:r>
            <a:endParaRPr lang="es-ES" sz="4000" dirty="0"/>
          </a:p>
        </p:txBody>
      </p:sp>
      <p:sp>
        <p:nvSpPr>
          <p:cNvPr id="3" name="Marcador de contenido 2"/>
          <p:cNvSpPr>
            <a:spLocks noGrp="1"/>
          </p:cNvSpPr>
          <p:nvPr>
            <p:ph idx="1"/>
          </p:nvPr>
        </p:nvSpPr>
        <p:spPr/>
        <p:txBody>
          <a:bodyPr>
            <a:normAutofit/>
          </a:bodyPr>
          <a:lstStyle/>
          <a:p>
            <a:pPr marL="0" indent="0" algn="just">
              <a:buNone/>
            </a:pPr>
            <a:r>
              <a:rPr lang="es-US" i="0" dirty="0">
                <a:solidFill>
                  <a:srgbClr val="000000"/>
                </a:solidFill>
                <a:effectLst/>
              </a:rPr>
              <a:t>Existen dos maneras de convertir un número decimal entero a su representación equivalente en el sistema binario. </a:t>
            </a:r>
          </a:p>
          <a:p>
            <a:pPr marL="0" indent="0" algn="just">
              <a:buNone/>
            </a:pPr>
            <a:r>
              <a:rPr lang="es-US" i="0" dirty="0">
                <a:solidFill>
                  <a:srgbClr val="000000"/>
                </a:solidFill>
                <a:effectLst/>
              </a:rPr>
              <a:t>El primer método es inverso al proceso descrito anteriormente. El número decimal se expresa simplemente como una suma de potencias de 2 y luego los unos y los ceros se escriben en las posiciones adecuadas de los bits. </a:t>
            </a:r>
            <a:endParaRPr lang="es-ES" dirty="0"/>
          </a:p>
        </p:txBody>
      </p:sp>
    </p:spTree>
    <p:extLst>
      <p:ext uri="{BB962C8B-B14F-4D97-AF65-F5344CB8AC3E}">
        <p14:creationId xmlns:p14="http://schemas.microsoft.com/office/powerpoint/2010/main" val="3405323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EA91C796-5612-684B-B769-6AFA20B32F7E}"/>
              </a:ext>
            </a:extLst>
          </p:cNvPr>
          <p:cNvSpPr txBox="1">
            <a:spLocks noGrp="1"/>
          </p:cNvSpPr>
          <p:nvPr>
            <p:ph idx="1"/>
          </p:nvPr>
        </p:nvSpPr>
        <p:spPr>
          <a:xfrm>
            <a:off x="4114800" y="1721286"/>
            <a:ext cx="4747578" cy="2708434"/>
          </a:xfrm>
          <a:prstGeom prst="rect">
            <a:avLst/>
          </a:prstGeom>
          <a:noFill/>
        </p:spPr>
        <p:txBody>
          <a:bodyPr wrap="square" rtlCol="0">
            <a:spAutoFit/>
          </a:bodyPr>
          <a:lstStyle/>
          <a:p>
            <a:r>
              <a:rPr lang="es-US" sz="2000" b="1" i="0">
                <a:solidFill>
                  <a:srgbClr val="000000"/>
                </a:solidFill>
                <a:effectLst/>
              </a:rPr>
              <a:t>45 = 32 + 8 + 4 + l = 2</a:t>
            </a:r>
            <a:r>
              <a:rPr lang="es-US" sz="2000" b="1" i="0" baseline="30000">
                <a:solidFill>
                  <a:srgbClr val="000000"/>
                </a:solidFill>
                <a:effectLst/>
              </a:rPr>
              <a:t>5</a:t>
            </a:r>
            <a:r>
              <a:rPr lang="es-US" sz="2000" b="1" i="0">
                <a:solidFill>
                  <a:srgbClr val="000000"/>
                </a:solidFill>
                <a:effectLst/>
              </a:rPr>
              <a:t> + 0 + 2</a:t>
            </a:r>
            <a:r>
              <a:rPr lang="es-US" sz="2000" b="1" i="0" baseline="30000">
                <a:solidFill>
                  <a:srgbClr val="000000"/>
                </a:solidFill>
                <a:effectLst/>
              </a:rPr>
              <a:t>3</a:t>
            </a:r>
            <a:r>
              <a:rPr lang="es-US" sz="2000" b="1" i="0">
                <a:solidFill>
                  <a:srgbClr val="000000"/>
                </a:solidFill>
                <a:effectLst/>
              </a:rPr>
              <a:t> +2 </a:t>
            </a:r>
            <a:r>
              <a:rPr lang="es-US" sz="2000" b="1" i="0" baseline="30000">
                <a:solidFill>
                  <a:srgbClr val="000000"/>
                </a:solidFill>
                <a:effectLst/>
              </a:rPr>
              <a:t>2</a:t>
            </a:r>
            <a:r>
              <a:rPr lang="es-US" sz="2000" b="1" i="0">
                <a:solidFill>
                  <a:srgbClr val="000000"/>
                </a:solidFill>
                <a:effectLst/>
              </a:rPr>
              <a:t> + 0 + 2</a:t>
            </a:r>
            <a:r>
              <a:rPr lang="es-US" sz="2000" b="1" i="0" baseline="30000">
                <a:solidFill>
                  <a:srgbClr val="000000"/>
                </a:solidFill>
                <a:effectLst/>
              </a:rPr>
              <a:t>0</a:t>
            </a:r>
            <a:endParaRPr lang="es-US" sz="2000" b="1" i="0">
              <a:solidFill>
                <a:srgbClr val="000000"/>
              </a:solidFill>
              <a:effectLst/>
            </a:endParaRPr>
          </a:p>
          <a:p>
            <a:r>
              <a:rPr lang="es-US" sz="2000" b="1" i="0">
                <a:solidFill>
                  <a:srgbClr val="000000"/>
                </a:solidFill>
                <a:effectLst/>
              </a:rPr>
              <a:t>Entonces es igual a 1 0 1 1 0 1</a:t>
            </a:r>
            <a:r>
              <a:rPr lang="es-US" sz="2000" b="1" i="0" baseline="-25000">
                <a:solidFill>
                  <a:srgbClr val="000000"/>
                </a:solidFill>
                <a:effectLst/>
              </a:rPr>
              <a:t>2</a:t>
            </a:r>
            <a:br>
              <a:rPr lang="es-US" sz="2000" b="1" i="0">
                <a:solidFill>
                  <a:srgbClr val="000000"/>
                </a:solidFill>
                <a:effectLst/>
              </a:rPr>
            </a:br>
            <a:r>
              <a:rPr lang="es-US" sz="2000" b="1" i="0">
                <a:solidFill>
                  <a:srgbClr val="000000"/>
                </a:solidFill>
                <a:effectLst/>
              </a:rPr>
              <a:t>Pasar a decimal el binario 10101110</a:t>
            </a:r>
            <a:r>
              <a:rPr lang="es-US" sz="2000" b="1" i="0" baseline="-25000">
                <a:solidFill>
                  <a:srgbClr val="000000"/>
                </a:solidFill>
                <a:effectLst/>
              </a:rPr>
              <a:t>2</a:t>
            </a:r>
            <a:endParaRPr lang="es-US" sz="2000" b="1" i="0">
              <a:solidFill>
                <a:srgbClr val="000000"/>
              </a:solidFill>
              <a:effectLst/>
            </a:endParaRPr>
          </a:p>
          <a:p>
            <a:r>
              <a:rPr lang="es-US" sz="2000" b="1" i="0">
                <a:solidFill>
                  <a:srgbClr val="000000"/>
                </a:solidFill>
                <a:effectLst/>
              </a:rPr>
              <a:t>1 0 1 0 1 1 1 0</a:t>
            </a:r>
          </a:p>
          <a:p>
            <a:pPr algn="l"/>
            <a:endParaRPr lang="es-US" sz="2000" b="1"/>
          </a:p>
        </p:txBody>
      </p:sp>
      <p:pic>
        <p:nvPicPr>
          <p:cNvPr id="6" name="Imagen 6">
            <a:extLst>
              <a:ext uri="{FF2B5EF4-FFF2-40B4-BE49-F238E27FC236}">
                <a16:creationId xmlns:a16="http://schemas.microsoft.com/office/drawing/2014/main" id="{82E955B1-8ADB-F046-B863-C70452EDF9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60" y="1721286"/>
            <a:ext cx="3313658" cy="3286586"/>
          </a:xfrm>
          <a:prstGeom prst="rect">
            <a:avLst/>
          </a:prstGeom>
        </p:spPr>
      </p:pic>
      <p:sp>
        <p:nvSpPr>
          <p:cNvPr id="8" name="CuadroTexto 7">
            <a:extLst>
              <a:ext uri="{FF2B5EF4-FFF2-40B4-BE49-F238E27FC236}">
                <a16:creationId xmlns:a16="http://schemas.microsoft.com/office/drawing/2014/main" id="{FDF45A1A-86F2-D44D-9144-06B904319325}"/>
              </a:ext>
            </a:extLst>
          </p:cNvPr>
          <p:cNvSpPr txBox="1"/>
          <p:nvPr/>
        </p:nvSpPr>
        <p:spPr>
          <a:xfrm>
            <a:off x="4114800" y="4429720"/>
            <a:ext cx="3313658" cy="369332"/>
          </a:xfrm>
          <a:prstGeom prst="rect">
            <a:avLst/>
          </a:prstGeom>
          <a:noFill/>
        </p:spPr>
        <p:txBody>
          <a:bodyPr wrap="square" rtlCol="0">
            <a:spAutoFit/>
          </a:bodyPr>
          <a:lstStyle/>
          <a:p>
            <a:pPr algn="l"/>
            <a:r>
              <a:rPr lang="es-US" b="1" i="0" dirty="0">
                <a:solidFill>
                  <a:srgbClr val="000000"/>
                </a:solidFill>
                <a:effectLst/>
                <a:latin typeface="tahoma" panose="020B0604030504040204" pitchFamily="34" charset="0"/>
              </a:rPr>
              <a:t>10101110</a:t>
            </a:r>
            <a:r>
              <a:rPr lang="es-US" b="1" i="0" baseline="-25000" dirty="0">
                <a:solidFill>
                  <a:srgbClr val="000000"/>
                </a:solidFill>
                <a:effectLst/>
                <a:latin typeface="tahoma" panose="020B0604030504040204" pitchFamily="34" charset="0"/>
              </a:rPr>
              <a:t>2 </a:t>
            </a:r>
            <a:r>
              <a:rPr lang="es-US" b="1" i="0" dirty="0">
                <a:solidFill>
                  <a:srgbClr val="000000"/>
                </a:solidFill>
                <a:effectLst/>
                <a:latin typeface="tahoma" panose="020B0604030504040204" pitchFamily="34" charset="0"/>
              </a:rPr>
              <a:t>= 17410</a:t>
            </a:r>
            <a:endParaRPr lang="es-US" dirty="0"/>
          </a:p>
        </p:txBody>
      </p:sp>
      <p:sp>
        <p:nvSpPr>
          <p:cNvPr id="7" name="Rectangle 6">
            <a:extLst>
              <a:ext uri="{FF2B5EF4-FFF2-40B4-BE49-F238E27FC236}">
                <a16:creationId xmlns:a16="http://schemas.microsoft.com/office/drawing/2014/main" id="{F77D7400-879F-7840-9E05-0B4E852BDCC8}"/>
              </a:ext>
            </a:extLst>
          </p:cNvPr>
          <p:cNvSpPr/>
          <p:nvPr/>
        </p:nvSpPr>
        <p:spPr>
          <a:xfrm>
            <a:off x="673719" y="574705"/>
            <a:ext cx="1425070" cy="369332"/>
          </a:xfrm>
          <a:prstGeom prst="rect">
            <a:avLst/>
          </a:prstGeom>
        </p:spPr>
        <p:txBody>
          <a:bodyPr wrap="none">
            <a:spAutoFit/>
          </a:bodyPr>
          <a:lstStyle/>
          <a:p>
            <a:pPr algn="just"/>
            <a:r>
              <a:rPr lang="es-US" dirty="0">
                <a:solidFill>
                  <a:srgbClr val="000000"/>
                </a:solidFill>
              </a:rPr>
              <a:t>Por ejemplo:</a:t>
            </a:r>
          </a:p>
        </p:txBody>
      </p:sp>
    </p:spTree>
    <p:extLst>
      <p:ext uri="{BB962C8B-B14F-4D97-AF65-F5344CB8AC3E}">
        <p14:creationId xmlns:p14="http://schemas.microsoft.com/office/powerpoint/2010/main" val="2405521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2045" y="1783128"/>
            <a:ext cx="7907721" cy="4738062"/>
          </a:xfrm>
        </p:spPr>
        <p:txBody>
          <a:bodyPr>
            <a:normAutofit/>
          </a:bodyPr>
          <a:lstStyle/>
          <a:p>
            <a:pPr algn="just"/>
            <a:r>
              <a:rPr lang="es-US" sz="2400" i="0" dirty="0">
                <a:solidFill>
                  <a:srgbClr val="000000"/>
                </a:solidFill>
                <a:effectLst/>
              </a:rPr>
              <a:t>Si la conversión es de decimal a binario, aplicaremos la siguiente regla: se toma la cantidad decimal dada y se divide sucesivamente entre 2. Los residuos obtenidos en cada división (0, 1), forman la cantidad binaria pedida, leída desde el último cociente al primer residuo.</a:t>
            </a:r>
            <a:endParaRPr lang="es-ES" dirty="0"/>
          </a:p>
        </p:txBody>
      </p:sp>
      <p:pic>
        <p:nvPicPr>
          <p:cNvPr id="6" name="Imagen 6">
            <a:extLst>
              <a:ext uri="{FF2B5EF4-FFF2-40B4-BE49-F238E27FC236}">
                <a16:creationId xmlns:a16="http://schemas.microsoft.com/office/drawing/2014/main" id="{8519B43A-02FC-9440-8F12-469B4ABE77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820" y="4370624"/>
            <a:ext cx="6537960" cy="1919338"/>
          </a:xfrm>
          <a:prstGeom prst="rect">
            <a:avLst/>
          </a:prstGeom>
        </p:spPr>
      </p:pic>
    </p:spTree>
    <p:extLst>
      <p:ext uri="{BB962C8B-B14F-4D97-AF65-F5344CB8AC3E}">
        <p14:creationId xmlns:p14="http://schemas.microsoft.com/office/powerpoint/2010/main" val="3421619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D1182-BA5F-AB4F-97E1-FA9EE52AFED7}"/>
              </a:ext>
            </a:extLst>
          </p:cNvPr>
          <p:cNvSpPr>
            <a:spLocks noGrp="1"/>
          </p:cNvSpPr>
          <p:nvPr>
            <p:ph type="title"/>
          </p:nvPr>
        </p:nvSpPr>
        <p:spPr/>
        <p:txBody>
          <a:bodyPr/>
          <a:lstStyle/>
          <a:p>
            <a:endParaRPr lang="es-ES_tradnl"/>
          </a:p>
        </p:txBody>
      </p:sp>
      <p:pic>
        <p:nvPicPr>
          <p:cNvPr id="2050" name="Picture 2" descr="Resultado de imagen para decimal a binario">
            <a:extLst>
              <a:ext uri="{FF2B5EF4-FFF2-40B4-BE49-F238E27FC236}">
                <a16:creationId xmlns:a16="http://schemas.microsoft.com/office/drawing/2014/main" id="{DD19F7C7-06A0-9E46-9E30-E5AE9509415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68115" y="2183333"/>
            <a:ext cx="5418722" cy="3334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180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8">
            <a:extLst>
              <a:ext uri="{FF2B5EF4-FFF2-40B4-BE49-F238E27FC236}">
                <a16:creationId xmlns:a16="http://schemas.microsoft.com/office/drawing/2014/main" id="{946E8821-B443-C548-8651-427D52CC49B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6638" y="1758627"/>
            <a:ext cx="8406630" cy="3829198"/>
          </a:xfrm>
          <a:prstGeom prst="rect">
            <a:avLst/>
          </a:prstGeom>
        </p:spPr>
      </p:pic>
    </p:spTree>
    <p:extLst>
      <p:ext uri="{BB962C8B-B14F-4D97-AF65-F5344CB8AC3E}">
        <p14:creationId xmlns:p14="http://schemas.microsoft.com/office/powerpoint/2010/main" val="2564310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59FA1-CEAF-334D-91F5-4A1FF57F6DB4}"/>
              </a:ext>
            </a:extLst>
          </p:cNvPr>
          <p:cNvSpPr>
            <a:spLocks noGrp="1"/>
          </p:cNvSpPr>
          <p:nvPr>
            <p:ph type="title"/>
          </p:nvPr>
        </p:nvSpPr>
        <p:spPr/>
        <p:txBody>
          <a:bodyPr/>
          <a:lstStyle/>
          <a:p>
            <a:endParaRPr lang="es-ES_tradnl"/>
          </a:p>
        </p:txBody>
      </p:sp>
      <p:pic>
        <p:nvPicPr>
          <p:cNvPr id="3074" name="Picture 2" descr="Resultado de imagen para binario a decimal">
            <a:extLst>
              <a:ext uri="{FF2B5EF4-FFF2-40B4-BE49-F238E27FC236}">
                <a16:creationId xmlns:a16="http://schemas.microsoft.com/office/drawing/2014/main" id="{684E655E-D983-5D41-8438-241945C9ED2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5821" y="1828800"/>
            <a:ext cx="6659463" cy="4383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586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1272" y="418145"/>
            <a:ext cx="8534400" cy="758952"/>
          </a:xfrm>
        </p:spPr>
        <p:txBody>
          <a:bodyPr>
            <a:normAutofit/>
          </a:bodyPr>
          <a:lstStyle/>
          <a:p>
            <a:r>
              <a:rPr lang="es-ES" sz="4000" dirty="0"/>
              <a:t>Objetivo de la Unidad de Aprendizaje</a:t>
            </a:r>
          </a:p>
        </p:txBody>
      </p:sp>
      <p:sp>
        <p:nvSpPr>
          <p:cNvPr id="3" name="Marcador de contenido 2"/>
          <p:cNvSpPr>
            <a:spLocks noGrp="1"/>
          </p:cNvSpPr>
          <p:nvPr>
            <p:ph idx="1"/>
          </p:nvPr>
        </p:nvSpPr>
        <p:spPr>
          <a:xfrm>
            <a:off x="900112" y="2133601"/>
            <a:ext cx="7345363" cy="3931920"/>
          </a:xfrm>
        </p:spPr>
        <p:txBody>
          <a:bodyPr>
            <a:normAutofit/>
          </a:bodyPr>
          <a:lstStyle/>
          <a:p>
            <a:pPr marL="0" indent="0">
              <a:buNone/>
            </a:pPr>
            <a:endParaRPr lang="es-ES_tradnl" dirty="0"/>
          </a:p>
          <a:p>
            <a:pPr algn="just"/>
            <a:r>
              <a:rPr lang="en-US" dirty="0" err="1"/>
              <a:t>Diseñar</a:t>
            </a:r>
            <a:r>
              <a:rPr lang="en-US" dirty="0"/>
              <a:t> </a:t>
            </a:r>
            <a:r>
              <a:rPr lang="en-US" dirty="0" err="1"/>
              <a:t>circuitos</a:t>
            </a:r>
            <a:r>
              <a:rPr lang="en-US" dirty="0"/>
              <a:t> </a:t>
            </a:r>
            <a:r>
              <a:rPr lang="en-US" dirty="0" err="1"/>
              <a:t>digitales</a:t>
            </a:r>
            <a:r>
              <a:rPr lang="en-US" dirty="0"/>
              <a:t> </a:t>
            </a:r>
            <a:r>
              <a:rPr lang="en-US" dirty="0" err="1"/>
              <a:t>mediante</a:t>
            </a:r>
            <a:r>
              <a:rPr lang="en-US" dirty="0"/>
              <a:t> el </a:t>
            </a:r>
            <a:r>
              <a:rPr lang="en-US" dirty="0" err="1"/>
              <a:t>uso</a:t>
            </a:r>
            <a:r>
              <a:rPr lang="en-US" dirty="0"/>
              <a:t> de </a:t>
            </a:r>
            <a:r>
              <a:rPr lang="en-US" dirty="0" err="1"/>
              <a:t>técnicas</a:t>
            </a:r>
            <a:r>
              <a:rPr lang="en-US" dirty="0"/>
              <a:t> de </a:t>
            </a:r>
            <a:r>
              <a:rPr lang="en-US" dirty="0" err="1"/>
              <a:t>análisis</a:t>
            </a:r>
            <a:r>
              <a:rPr lang="en-US" dirty="0"/>
              <a:t> y </a:t>
            </a:r>
            <a:r>
              <a:rPr lang="en-US" dirty="0" err="1"/>
              <a:t>diseño</a:t>
            </a:r>
            <a:r>
              <a:rPr lang="en-US" dirty="0"/>
              <a:t> de </a:t>
            </a:r>
            <a:r>
              <a:rPr lang="en-US" dirty="0" err="1"/>
              <a:t>sistemas</a:t>
            </a:r>
            <a:r>
              <a:rPr lang="en-US" dirty="0"/>
              <a:t> </a:t>
            </a:r>
            <a:r>
              <a:rPr lang="en-US" dirty="0" err="1"/>
              <a:t>digitales</a:t>
            </a:r>
            <a:r>
              <a:rPr lang="en-US" dirty="0"/>
              <a:t> </a:t>
            </a:r>
            <a:r>
              <a:rPr lang="en-US" dirty="0" err="1"/>
              <a:t>asi</a:t>
            </a:r>
            <a:r>
              <a:rPr lang="en-US" dirty="0"/>
              <a:t>́ </a:t>
            </a:r>
            <a:r>
              <a:rPr lang="en-US" dirty="0" err="1"/>
              <a:t>como</a:t>
            </a:r>
            <a:r>
              <a:rPr lang="en-US" dirty="0"/>
              <a:t> </a:t>
            </a:r>
            <a:r>
              <a:rPr lang="en-US" dirty="0" err="1"/>
              <a:t>los</a:t>
            </a:r>
            <a:r>
              <a:rPr lang="en-US" dirty="0"/>
              <a:t> </a:t>
            </a:r>
            <a:r>
              <a:rPr lang="en-US" dirty="0" err="1"/>
              <a:t>teoremas</a:t>
            </a:r>
            <a:r>
              <a:rPr lang="en-US" dirty="0"/>
              <a:t> que </a:t>
            </a:r>
            <a:r>
              <a:rPr lang="en-US" dirty="0" err="1"/>
              <a:t>apoyen</a:t>
            </a:r>
            <a:r>
              <a:rPr lang="en-US" dirty="0"/>
              <a:t> el </a:t>
            </a:r>
            <a:r>
              <a:rPr lang="en-US" dirty="0" err="1"/>
              <a:t>análisis</a:t>
            </a:r>
            <a:r>
              <a:rPr lang="en-US" dirty="0"/>
              <a:t> de </a:t>
            </a:r>
            <a:r>
              <a:rPr lang="en-US" dirty="0" err="1"/>
              <a:t>circuitos</a:t>
            </a:r>
            <a:r>
              <a:rPr lang="en-US" dirty="0"/>
              <a:t>. </a:t>
            </a:r>
          </a:p>
          <a:p>
            <a:pPr algn="just"/>
            <a:endParaRPr lang="es-US" dirty="0"/>
          </a:p>
          <a:p>
            <a:pPr algn="just"/>
            <a:endParaRPr lang="es-ES_tradnl" dirty="0"/>
          </a:p>
        </p:txBody>
      </p:sp>
    </p:spTree>
    <p:extLst>
      <p:ext uri="{BB962C8B-B14F-4D97-AF65-F5344CB8AC3E}">
        <p14:creationId xmlns:p14="http://schemas.microsoft.com/office/powerpoint/2010/main" val="41625310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8">
            <a:extLst>
              <a:ext uri="{FF2B5EF4-FFF2-40B4-BE49-F238E27FC236}">
                <a16:creationId xmlns:a16="http://schemas.microsoft.com/office/drawing/2014/main" id="{5EC19DE4-E231-B044-88B9-426103E797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 y="1622038"/>
            <a:ext cx="8633460" cy="3186181"/>
          </a:xfrm>
          <a:prstGeom prst="rect">
            <a:avLst/>
          </a:prstGeom>
        </p:spPr>
      </p:pic>
    </p:spTree>
    <p:extLst>
      <p:ext uri="{BB962C8B-B14F-4D97-AF65-F5344CB8AC3E}">
        <p14:creationId xmlns:p14="http://schemas.microsoft.com/office/powerpoint/2010/main" val="2314324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19576" y="1768893"/>
            <a:ext cx="8304848" cy="1691639"/>
          </a:xfrm>
        </p:spPr>
        <p:txBody>
          <a:bodyPr>
            <a:normAutofit lnSpcReduction="10000"/>
          </a:bodyPr>
          <a:lstStyle/>
          <a:p>
            <a:pPr marL="0" lvl="1" indent="0" algn="just">
              <a:spcBef>
                <a:spcPts val="2000"/>
              </a:spcBef>
              <a:buClr>
                <a:schemeClr val="tx1">
                  <a:lumMod val="75000"/>
                  <a:lumOff val="25000"/>
                </a:schemeClr>
              </a:buClr>
              <a:buNone/>
            </a:pPr>
            <a:r>
              <a:rPr lang="es-US" i="0" dirty="0">
                <a:solidFill>
                  <a:schemeClr val="tx1"/>
                </a:solidFill>
                <a:effectLst/>
              </a:rPr>
              <a:t>Si la conversión es de binario a octal se realiza de modo contrario a </a:t>
            </a:r>
            <a:r>
              <a:rPr lang="es-US" dirty="0">
                <a:solidFill>
                  <a:schemeClr val="tx1"/>
                </a:solidFill>
              </a:rPr>
              <a:t> la conversión anterior, </a:t>
            </a:r>
            <a:r>
              <a:rPr lang="es-US" i="0" dirty="0">
                <a:solidFill>
                  <a:schemeClr val="tx1"/>
                </a:solidFill>
                <a:effectLst/>
              </a:rPr>
              <a:t>agrupando los bits enteros y los fraccionarios en grupos de 3 a partir de la coma decimal. Si no se consiguen todos los grupos de tres se añadirán los ceros que sean necesarios al último grupo, veámoslo con un ejemplo:</a:t>
            </a:r>
            <a:endParaRPr lang="es-ES" dirty="0">
              <a:solidFill>
                <a:schemeClr val="tx1"/>
              </a:solidFill>
            </a:endParaRPr>
          </a:p>
          <a:p>
            <a:pPr lvl="1" algn="just"/>
            <a:endParaRPr lang="es-ES" dirty="0"/>
          </a:p>
        </p:txBody>
      </p:sp>
      <p:pic>
        <p:nvPicPr>
          <p:cNvPr id="8" name="Imagen 8">
            <a:extLst>
              <a:ext uri="{FF2B5EF4-FFF2-40B4-BE49-F238E27FC236}">
                <a16:creationId xmlns:a16="http://schemas.microsoft.com/office/drawing/2014/main" id="{2B7E73F6-0883-4743-ACE0-772F21FEB4BA}"/>
              </a:ext>
            </a:extLst>
          </p:cNvPr>
          <p:cNvPicPr>
            <a:picLocks noChangeAspect="1"/>
          </p:cNvPicPr>
          <p:nvPr/>
        </p:nvPicPr>
        <p:blipFill rotWithShape="1">
          <a:blip r:embed="rId2">
            <a:extLst>
              <a:ext uri="{28A0092B-C50C-407E-A947-70E740481C1C}">
                <a14:useLocalDpi xmlns:a14="http://schemas.microsoft.com/office/drawing/2010/main" val="0"/>
              </a:ext>
            </a:extLst>
          </a:blip>
          <a:srcRect l="2127"/>
          <a:stretch/>
        </p:blipFill>
        <p:spPr>
          <a:xfrm>
            <a:off x="364257" y="3552042"/>
            <a:ext cx="8415486" cy="2452518"/>
          </a:xfrm>
          <a:prstGeom prst="rect">
            <a:avLst/>
          </a:prstGeom>
        </p:spPr>
      </p:pic>
    </p:spTree>
    <p:extLst>
      <p:ext uri="{BB962C8B-B14F-4D97-AF65-F5344CB8AC3E}">
        <p14:creationId xmlns:p14="http://schemas.microsoft.com/office/powerpoint/2010/main" val="3826393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9D365-35FB-524E-9050-7DC765A87E38}"/>
              </a:ext>
            </a:extLst>
          </p:cNvPr>
          <p:cNvSpPr>
            <a:spLocks noGrp="1"/>
          </p:cNvSpPr>
          <p:nvPr>
            <p:ph type="title"/>
          </p:nvPr>
        </p:nvSpPr>
        <p:spPr/>
        <p:txBody>
          <a:bodyPr/>
          <a:lstStyle/>
          <a:p>
            <a:endParaRPr lang="es-ES_tradnl"/>
          </a:p>
        </p:txBody>
      </p:sp>
      <p:sp>
        <p:nvSpPr>
          <p:cNvPr id="3" name="Content Placeholder 2">
            <a:extLst>
              <a:ext uri="{FF2B5EF4-FFF2-40B4-BE49-F238E27FC236}">
                <a16:creationId xmlns:a16="http://schemas.microsoft.com/office/drawing/2014/main" id="{D6AF9CC5-E7C6-1145-84CA-526363A2CC80}"/>
              </a:ext>
            </a:extLst>
          </p:cNvPr>
          <p:cNvSpPr>
            <a:spLocks noGrp="1"/>
          </p:cNvSpPr>
          <p:nvPr>
            <p:ph idx="1"/>
          </p:nvPr>
        </p:nvSpPr>
        <p:spPr/>
        <p:txBody>
          <a:bodyPr/>
          <a:lstStyle/>
          <a:p>
            <a:endParaRPr lang="es-ES_tradnl"/>
          </a:p>
        </p:txBody>
      </p:sp>
      <p:pic>
        <p:nvPicPr>
          <p:cNvPr id="6146" name="Picture 2" descr="Resultado de imagen para binario a octal">
            <a:extLst>
              <a:ext uri="{FF2B5EF4-FFF2-40B4-BE49-F238E27FC236}">
                <a16:creationId xmlns:a16="http://schemas.microsoft.com/office/drawing/2014/main" id="{33D10C62-F3B7-9743-96A1-BC18963EA5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8994" y="2627351"/>
            <a:ext cx="6793460" cy="186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6604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US" sz="4000" i="0">
                <a:solidFill>
                  <a:srgbClr val="000000"/>
                </a:solidFill>
                <a:effectLst/>
                <a:latin typeface="+mn-lt"/>
              </a:rPr>
              <a:t>CONVERSIÓN ENTRE OCTAL Y DECIMAL</a:t>
            </a:r>
            <a:endParaRPr lang="es-ES" sz="4000" dirty="0">
              <a:latin typeface="+mn-lt"/>
            </a:endParaRPr>
          </a:p>
        </p:txBody>
      </p:sp>
      <p:sp>
        <p:nvSpPr>
          <p:cNvPr id="3" name="Marcador de contenido 2"/>
          <p:cNvSpPr>
            <a:spLocks noGrp="1"/>
          </p:cNvSpPr>
          <p:nvPr>
            <p:ph idx="1"/>
          </p:nvPr>
        </p:nvSpPr>
        <p:spPr>
          <a:xfrm>
            <a:off x="503872" y="1752600"/>
            <a:ext cx="8312468" cy="4564379"/>
          </a:xfrm>
        </p:spPr>
        <p:txBody>
          <a:bodyPr>
            <a:normAutofit lnSpcReduction="10000"/>
          </a:bodyPr>
          <a:lstStyle/>
          <a:p>
            <a:endParaRPr lang="es-US" b="1" i="0" dirty="0">
              <a:solidFill>
                <a:srgbClr val="000000"/>
              </a:solidFill>
              <a:effectLst/>
              <a:latin typeface="Century Gothic" panose="020F0502020204030204" pitchFamily="34" charset="0"/>
            </a:endParaRPr>
          </a:p>
          <a:p>
            <a:pPr marL="0" indent="0" algn="just">
              <a:buNone/>
            </a:pPr>
            <a:r>
              <a:rPr lang="es-US" sz="2600" i="0" dirty="0">
                <a:solidFill>
                  <a:srgbClr val="000000"/>
                </a:solidFill>
                <a:effectLst/>
              </a:rPr>
              <a:t>Si la conversión es de octal a decimal se procederá como observas en el ejemplo:</a:t>
            </a:r>
          </a:p>
          <a:p>
            <a:pPr marL="0" indent="0" algn="just">
              <a:buNone/>
            </a:pPr>
            <a:r>
              <a:rPr lang="es-US" sz="2600" i="0" dirty="0">
                <a:solidFill>
                  <a:srgbClr val="000000"/>
                </a:solidFill>
                <a:effectLst/>
              </a:rPr>
              <a:t>                740</a:t>
            </a:r>
            <a:r>
              <a:rPr lang="es-US" sz="2600" i="0" baseline="-25000" dirty="0">
                <a:solidFill>
                  <a:srgbClr val="000000"/>
                </a:solidFill>
                <a:effectLst/>
              </a:rPr>
              <a:t>8</a:t>
            </a:r>
            <a:r>
              <a:rPr lang="es-US" sz="2600" i="0" dirty="0">
                <a:solidFill>
                  <a:srgbClr val="000000"/>
                </a:solidFill>
                <a:effectLst/>
              </a:rPr>
              <a:t>= 7.8</a:t>
            </a:r>
            <a:r>
              <a:rPr lang="es-US" sz="2600" i="0" baseline="30000" dirty="0">
                <a:solidFill>
                  <a:srgbClr val="000000"/>
                </a:solidFill>
                <a:effectLst/>
              </a:rPr>
              <a:t>2</a:t>
            </a:r>
            <a:r>
              <a:rPr lang="es-US" sz="2600" i="0" dirty="0">
                <a:solidFill>
                  <a:srgbClr val="000000"/>
                </a:solidFill>
                <a:effectLst/>
              </a:rPr>
              <a:t>+4.8</a:t>
            </a:r>
            <a:r>
              <a:rPr lang="es-US" sz="2600" i="0" baseline="30000" dirty="0">
                <a:solidFill>
                  <a:srgbClr val="000000"/>
                </a:solidFill>
                <a:effectLst/>
              </a:rPr>
              <a:t>1</a:t>
            </a:r>
            <a:r>
              <a:rPr lang="es-US" sz="2600" i="0" dirty="0">
                <a:solidFill>
                  <a:srgbClr val="000000"/>
                </a:solidFill>
                <a:effectLst/>
              </a:rPr>
              <a:t>+4.8</a:t>
            </a:r>
            <a:r>
              <a:rPr lang="es-US" sz="2600" i="0" baseline="30000" dirty="0">
                <a:solidFill>
                  <a:srgbClr val="000000"/>
                </a:solidFill>
                <a:effectLst/>
              </a:rPr>
              <a:t>0 </a:t>
            </a:r>
            <a:r>
              <a:rPr lang="es-US" sz="2600" i="0" dirty="0">
                <a:solidFill>
                  <a:srgbClr val="000000"/>
                </a:solidFill>
                <a:effectLst/>
              </a:rPr>
              <a:t>= 484</a:t>
            </a:r>
            <a:r>
              <a:rPr lang="es-US" sz="2600" i="0" baseline="-25000" dirty="0">
                <a:solidFill>
                  <a:srgbClr val="000000"/>
                </a:solidFill>
                <a:effectLst/>
              </a:rPr>
              <a:t>10</a:t>
            </a:r>
            <a:endParaRPr lang="es-US" sz="2600" i="0" dirty="0">
              <a:solidFill>
                <a:srgbClr val="000000"/>
              </a:solidFill>
              <a:effectLst/>
            </a:endParaRPr>
          </a:p>
          <a:p>
            <a:pPr marL="0" indent="0" algn="just">
              <a:buNone/>
            </a:pPr>
            <a:r>
              <a:rPr lang="es-US" sz="2600" i="0" dirty="0">
                <a:solidFill>
                  <a:srgbClr val="000000"/>
                </a:solidFill>
                <a:effectLst/>
              </a:rPr>
              <a:t>Si la conversión es de decimal a octal se procederá de modo similar a la conversión de decimal a binario, pero dividiendo entre 8. Comprueba los resultados en el siguiente ejemplo:</a:t>
            </a:r>
          </a:p>
          <a:p>
            <a:pPr marL="0" indent="0">
              <a:buNone/>
            </a:pPr>
            <a:r>
              <a:rPr lang="es-US" sz="2600" i="0" dirty="0">
                <a:solidFill>
                  <a:srgbClr val="000000"/>
                </a:solidFill>
                <a:effectLst/>
              </a:rPr>
              <a:t>                          426</a:t>
            </a:r>
            <a:r>
              <a:rPr lang="es-US" sz="2600" i="0" baseline="-25000" dirty="0">
                <a:solidFill>
                  <a:srgbClr val="000000"/>
                </a:solidFill>
                <a:effectLst/>
              </a:rPr>
              <a:t>10 </a:t>
            </a:r>
            <a:r>
              <a:rPr lang="es-US" sz="2600" i="0" dirty="0">
                <a:solidFill>
                  <a:srgbClr val="000000"/>
                </a:solidFill>
                <a:effectLst/>
              </a:rPr>
              <a:t>= 652</a:t>
            </a:r>
            <a:r>
              <a:rPr lang="es-US" sz="2600" i="0" baseline="-25000" dirty="0">
                <a:solidFill>
                  <a:srgbClr val="000000"/>
                </a:solidFill>
                <a:effectLst/>
              </a:rPr>
              <a:t>8</a:t>
            </a:r>
            <a:endParaRPr lang="es-US" sz="2600" i="0" dirty="0">
              <a:solidFill>
                <a:srgbClr val="000000"/>
              </a:solidFill>
              <a:effectLst/>
            </a:endParaRPr>
          </a:p>
          <a:p>
            <a:pPr algn="just"/>
            <a:endParaRPr lang="es-ES" dirty="0"/>
          </a:p>
        </p:txBody>
      </p:sp>
    </p:spTree>
    <p:extLst>
      <p:ext uri="{BB962C8B-B14F-4D97-AF65-F5344CB8AC3E}">
        <p14:creationId xmlns:p14="http://schemas.microsoft.com/office/powerpoint/2010/main" val="42758631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D8FA6-FD5D-1844-A87C-04BD36F54A33}"/>
              </a:ext>
            </a:extLst>
          </p:cNvPr>
          <p:cNvSpPr>
            <a:spLocks noGrp="1"/>
          </p:cNvSpPr>
          <p:nvPr>
            <p:ph type="title"/>
          </p:nvPr>
        </p:nvSpPr>
        <p:spPr/>
        <p:txBody>
          <a:bodyPr/>
          <a:lstStyle/>
          <a:p>
            <a:endParaRPr lang="es-ES_tradnl"/>
          </a:p>
        </p:txBody>
      </p:sp>
      <p:sp>
        <p:nvSpPr>
          <p:cNvPr id="3" name="Content Placeholder 2">
            <a:extLst>
              <a:ext uri="{FF2B5EF4-FFF2-40B4-BE49-F238E27FC236}">
                <a16:creationId xmlns:a16="http://schemas.microsoft.com/office/drawing/2014/main" id="{EA0112BB-5EE3-834B-838B-EA14C680E2A7}"/>
              </a:ext>
            </a:extLst>
          </p:cNvPr>
          <p:cNvSpPr>
            <a:spLocks noGrp="1"/>
          </p:cNvSpPr>
          <p:nvPr>
            <p:ph idx="1"/>
          </p:nvPr>
        </p:nvSpPr>
        <p:spPr/>
        <p:txBody>
          <a:bodyPr/>
          <a:lstStyle/>
          <a:p>
            <a:endParaRPr lang="es-ES_tradnl"/>
          </a:p>
        </p:txBody>
      </p:sp>
      <p:pic>
        <p:nvPicPr>
          <p:cNvPr id="7170" name="Picture 2" descr="Resultado de imagen para octal y decimal">
            <a:extLst>
              <a:ext uri="{FF2B5EF4-FFF2-40B4-BE49-F238E27FC236}">
                <a16:creationId xmlns:a16="http://schemas.microsoft.com/office/drawing/2014/main" id="{5059C89B-C3A2-8B4F-941A-1F43AFC7F0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3573" y="2474344"/>
            <a:ext cx="4850388" cy="3250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4104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690CD0-C65E-CF43-B56E-4D1E57B0550B}"/>
              </a:ext>
            </a:extLst>
          </p:cNvPr>
          <p:cNvSpPr>
            <a:spLocks noGrp="1"/>
          </p:cNvSpPr>
          <p:nvPr>
            <p:ph type="title"/>
          </p:nvPr>
        </p:nvSpPr>
        <p:spPr>
          <a:xfrm>
            <a:off x="732473" y="617538"/>
            <a:ext cx="7345362" cy="1339850"/>
          </a:xfrm>
        </p:spPr>
        <p:txBody>
          <a:bodyPr>
            <a:noAutofit/>
          </a:bodyPr>
          <a:lstStyle/>
          <a:p>
            <a:r>
              <a:rPr lang="es-US" sz="3600" i="0" u="none" strike="noStrike">
                <a:solidFill>
                  <a:srgbClr val="000000"/>
                </a:solidFill>
                <a:effectLst/>
                <a:latin typeface="+mn-lt"/>
              </a:rPr>
              <a:t>CONVERSIÓN ENTRE BINARIO Y HEXADECIMAL</a:t>
            </a:r>
            <a:br>
              <a:rPr lang="es-US" sz="3600" i="0">
                <a:solidFill>
                  <a:srgbClr val="000000"/>
                </a:solidFill>
                <a:effectLst/>
                <a:latin typeface="+mn-lt"/>
              </a:rPr>
            </a:br>
            <a:endParaRPr lang="es-US" sz="3600">
              <a:latin typeface="+mn-lt"/>
            </a:endParaRPr>
          </a:p>
        </p:txBody>
      </p:sp>
      <p:sp>
        <p:nvSpPr>
          <p:cNvPr id="3" name="Marcador de contenido 2">
            <a:extLst>
              <a:ext uri="{FF2B5EF4-FFF2-40B4-BE49-F238E27FC236}">
                <a16:creationId xmlns:a16="http://schemas.microsoft.com/office/drawing/2014/main" id="{E4705E3D-37ED-1E47-91B6-6869D49D14EA}"/>
              </a:ext>
            </a:extLst>
          </p:cNvPr>
          <p:cNvSpPr>
            <a:spLocks noGrp="1"/>
          </p:cNvSpPr>
          <p:nvPr>
            <p:ph idx="1"/>
          </p:nvPr>
        </p:nvSpPr>
        <p:spPr>
          <a:xfrm>
            <a:off x="335280" y="1661161"/>
            <a:ext cx="8557260" cy="1927859"/>
          </a:xfrm>
        </p:spPr>
        <p:txBody>
          <a:bodyPr/>
          <a:lstStyle/>
          <a:p>
            <a:pPr marL="0" indent="0">
              <a:buNone/>
            </a:pPr>
            <a:r>
              <a:rPr lang="es-US" sz="2000" i="0">
                <a:solidFill>
                  <a:srgbClr val="000000"/>
                </a:solidFill>
                <a:effectLst/>
              </a:rPr>
              <a:t>La conversión entre binario y hexadecimal es igual al de la conversión octal y binario, pero teniendo en cuenta los caracteres hexadecimales, ya que se tienen que agrupar de 4 en 4. La conversión de binario a hexadecimal se realiza según el ejemplo siguiente</a:t>
            </a:r>
            <a:r>
              <a:rPr lang="es-US" i="0">
                <a:solidFill>
                  <a:srgbClr val="000000"/>
                </a:solidFill>
                <a:effectLst/>
              </a:rPr>
              <a:t>:</a:t>
            </a:r>
          </a:p>
        </p:txBody>
      </p:sp>
      <p:pic>
        <p:nvPicPr>
          <p:cNvPr id="4" name="Imagen 4">
            <a:extLst>
              <a:ext uri="{FF2B5EF4-FFF2-40B4-BE49-F238E27FC236}">
                <a16:creationId xmlns:a16="http://schemas.microsoft.com/office/drawing/2014/main" id="{48E77FBC-D760-9D44-B5FA-6804738C84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069" y="3108960"/>
            <a:ext cx="7886701" cy="3270466"/>
          </a:xfrm>
          <a:prstGeom prst="rect">
            <a:avLst/>
          </a:prstGeom>
        </p:spPr>
      </p:pic>
    </p:spTree>
    <p:extLst>
      <p:ext uri="{BB962C8B-B14F-4D97-AF65-F5344CB8AC3E}">
        <p14:creationId xmlns:p14="http://schemas.microsoft.com/office/powerpoint/2010/main" val="1147312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5B94845-11D2-1345-83D5-E9974DC0BEB3}"/>
              </a:ext>
            </a:extLst>
          </p:cNvPr>
          <p:cNvSpPr>
            <a:spLocks noGrp="1"/>
          </p:cNvSpPr>
          <p:nvPr>
            <p:ph idx="1"/>
          </p:nvPr>
        </p:nvSpPr>
        <p:spPr>
          <a:xfrm>
            <a:off x="441960" y="1828801"/>
            <a:ext cx="7986077" cy="3931920"/>
          </a:xfrm>
        </p:spPr>
        <p:txBody>
          <a:bodyPr/>
          <a:lstStyle/>
          <a:p>
            <a:pPr marL="0" indent="0" algn="just">
              <a:buNone/>
            </a:pPr>
            <a:r>
              <a:rPr lang="es-US" sz="2800" i="0" dirty="0">
                <a:solidFill>
                  <a:srgbClr val="000000"/>
                </a:solidFill>
                <a:effectLst/>
              </a:rPr>
              <a:t>La conversión de hexadecimal a binario simplemente sustituiremos cada carácter por su equivalente en binario, por ejemplo:</a:t>
            </a:r>
          </a:p>
          <a:p>
            <a:pPr marL="0" indent="0">
              <a:buNone/>
            </a:pPr>
            <a:r>
              <a:rPr lang="es-US" sz="2800" i="0" dirty="0">
                <a:solidFill>
                  <a:srgbClr val="000000"/>
                </a:solidFill>
                <a:effectLst/>
              </a:rPr>
              <a:t>        69DE</a:t>
            </a:r>
            <a:r>
              <a:rPr lang="es-US" sz="2800" i="0" baseline="-25000" dirty="0">
                <a:solidFill>
                  <a:srgbClr val="000000"/>
                </a:solidFill>
                <a:effectLst/>
              </a:rPr>
              <a:t>16</a:t>
            </a:r>
            <a:r>
              <a:rPr lang="es-US" sz="2800" i="0" dirty="0">
                <a:solidFill>
                  <a:srgbClr val="000000"/>
                </a:solidFill>
                <a:effectLst/>
              </a:rPr>
              <a:t>= 0110 1001 1101 1110</a:t>
            </a:r>
            <a:r>
              <a:rPr lang="es-US" sz="2800" i="0" baseline="-25000" dirty="0">
                <a:solidFill>
                  <a:srgbClr val="000000"/>
                </a:solidFill>
                <a:effectLst/>
              </a:rPr>
              <a:t>2</a:t>
            </a:r>
            <a:endParaRPr lang="es-US" sz="2800" i="0" dirty="0">
              <a:solidFill>
                <a:srgbClr val="000000"/>
              </a:solidFill>
              <a:effectLst/>
            </a:endParaRPr>
          </a:p>
          <a:p>
            <a:endParaRPr lang="es-US" dirty="0"/>
          </a:p>
        </p:txBody>
      </p:sp>
    </p:spTree>
    <p:extLst>
      <p:ext uri="{BB962C8B-B14F-4D97-AF65-F5344CB8AC3E}">
        <p14:creationId xmlns:p14="http://schemas.microsoft.com/office/powerpoint/2010/main" val="16186813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117D3-2199-E64C-9714-1D297469FB5F}"/>
              </a:ext>
            </a:extLst>
          </p:cNvPr>
          <p:cNvSpPr>
            <a:spLocks noGrp="1"/>
          </p:cNvSpPr>
          <p:nvPr>
            <p:ph type="title"/>
          </p:nvPr>
        </p:nvSpPr>
        <p:spPr/>
        <p:txBody>
          <a:bodyPr/>
          <a:lstStyle/>
          <a:p>
            <a:endParaRPr lang="es-ES_tradnl"/>
          </a:p>
        </p:txBody>
      </p:sp>
      <p:sp>
        <p:nvSpPr>
          <p:cNvPr id="3" name="Content Placeholder 2">
            <a:extLst>
              <a:ext uri="{FF2B5EF4-FFF2-40B4-BE49-F238E27FC236}">
                <a16:creationId xmlns:a16="http://schemas.microsoft.com/office/drawing/2014/main" id="{8001F2A6-B6FC-DB40-8DCF-659A0C6EB316}"/>
              </a:ext>
            </a:extLst>
          </p:cNvPr>
          <p:cNvSpPr>
            <a:spLocks noGrp="1"/>
          </p:cNvSpPr>
          <p:nvPr>
            <p:ph idx="1"/>
          </p:nvPr>
        </p:nvSpPr>
        <p:spPr/>
        <p:txBody>
          <a:bodyPr/>
          <a:lstStyle/>
          <a:p>
            <a:endParaRPr lang="es-ES_tradnl"/>
          </a:p>
        </p:txBody>
      </p:sp>
      <p:pic>
        <p:nvPicPr>
          <p:cNvPr id="10242" name="Picture 2" descr="Resultado de imagen para binario y hexa">
            <a:extLst>
              <a:ext uri="{FF2B5EF4-FFF2-40B4-BE49-F238E27FC236}">
                <a16:creationId xmlns:a16="http://schemas.microsoft.com/office/drawing/2014/main" id="{68597906-8794-D64D-81DA-9983DC1F7B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2" y="1860529"/>
            <a:ext cx="7662041" cy="4309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1643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BBD33-81D7-8B41-9BC5-5AFA7DEA4CBB}"/>
              </a:ext>
            </a:extLst>
          </p:cNvPr>
          <p:cNvSpPr>
            <a:spLocks noGrp="1"/>
          </p:cNvSpPr>
          <p:nvPr>
            <p:ph type="title"/>
          </p:nvPr>
        </p:nvSpPr>
        <p:spPr/>
        <p:txBody>
          <a:bodyPr/>
          <a:lstStyle/>
          <a:p>
            <a:endParaRPr lang="es-ES_tradnl"/>
          </a:p>
        </p:txBody>
      </p:sp>
      <p:sp>
        <p:nvSpPr>
          <p:cNvPr id="3" name="Content Placeholder 2">
            <a:extLst>
              <a:ext uri="{FF2B5EF4-FFF2-40B4-BE49-F238E27FC236}">
                <a16:creationId xmlns:a16="http://schemas.microsoft.com/office/drawing/2014/main" id="{258A42C0-756E-DC4A-9E69-4E2C9F761F76}"/>
              </a:ext>
            </a:extLst>
          </p:cNvPr>
          <p:cNvSpPr>
            <a:spLocks noGrp="1"/>
          </p:cNvSpPr>
          <p:nvPr>
            <p:ph idx="1"/>
          </p:nvPr>
        </p:nvSpPr>
        <p:spPr/>
        <p:txBody>
          <a:bodyPr/>
          <a:lstStyle/>
          <a:p>
            <a:endParaRPr lang="es-ES_tradnl"/>
          </a:p>
        </p:txBody>
      </p:sp>
      <p:pic>
        <p:nvPicPr>
          <p:cNvPr id="8194" name="Picture 2" descr="Resultado de imagen para binario y hexa">
            <a:extLst>
              <a:ext uri="{FF2B5EF4-FFF2-40B4-BE49-F238E27FC236}">
                <a16:creationId xmlns:a16="http://schemas.microsoft.com/office/drawing/2014/main" id="{DF9DAEC8-E8EF-2249-854D-4E12B75381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786" y="2678715"/>
            <a:ext cx="7126014" cy="1626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0570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003BE-836B-054C-9AD0-35EC65F6C0CB}"/>
              </a:ext>
            </a:extLst>
          </p:cNvPr>
          <p:cNvSpPr>
            <a:spLocks noGrp="1"/>
          </p:cNvSpPr>
          <p:nvPr>
            <p:ph type="title"/>
          </p:nvPr>
        </p:nvSpPr>
        <p:spPr/>
        <p:txBody>
          <a:bodyPr/>
          <a:lstStyle/>
          <a:p>
            <a:endParaRPr lang="es-ES_tradnl"/>
          </a:p>
        </p:txBody>
      </p:sp>
      <p:sp>
        <p:nvSpPr>
          <p:cNvPr id="3" name="Content Placeholder 2">
            <a:extLst>
              <a:ext uri="{FF2B5EF4-FFF2-40B4-BE49-F238E27FC236}">
                <a16:creationId xmlns:a16="http://schemas.microsoft.com/office/drawing/2014/main" id="{2930DB43-E9CA-4A41-A098-3BF7C1609830}"/>
              </a:ext>
            </a:extLst>
          </p:cNvPr>
          <p:cNvSpPr>
            <a:spLocks noGrp="1"/>
          </p:cNvSpPr>
          <p:nvPr>
            <p:ph idx="1"/>
          </p:nvPr>
        </p:nvSpPr>
        <p:spPr/>
        <p:txBody>
          <a:bodyPr/>
          <a:lstStyle/>
          <a:p>
            <a:endParaRPr lang="es-ES_tradnl"/>
          </a:p>
        </p:txBody>
      </p:sp>
      <p:pic>
        <p:nvPicPr>
          <p:cNvPr id="9218" name="Picture 2" descr="Imagen relacionada">
            <a:extLst>
              <a:ext uri="{FF2B5EF4-FFF2-40B4-BE49-F238E27FC236}">
                <a16:creationId xmlns:a16="http://schemas.microsoft.com/office/drawing/2014/main" id="{3A2E29C9-CF61-F643-B5A4-422F6A6F91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503" y="2597369"/>
            <a:ext cx="6852745" cy="1656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567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Objetivo de la Unidad Temática</a:t>
            </a:r>
          </a:p>
        </p:txBody>
      </p:sp>
      <p:sp>
        <p:nvSpPr>
          <p:cNvPr id="3" name="Marcador de contenido 2"/>
          <p:cNvSpPr>
            <a:spLocks noGrp="1"/>
          </p:cNvSpPr>
          <p:nvPr>
            <p:ph idx="1"/>
          </p:nvPr>
        </p:nvSpPr>
        <p:spPr/>
        <p:txBody>
          <a:bodyPr>
            <a:normAutofit/>
          </a:bodyPr>
          <a:lstStyle/>
          <a:p>
            <a:pPr algn="just"/>
            <a:endParaRPr lang="en-US" dirty="0"/>
          </a:p>
          <a:p>
            <a:pPr algn="just"/>
            <a:r>
              <a:rPr lang="en-US" dirty="0" err="1"/>
              <a:t>Comprender</a:t>
            </a:r>
            <a:r>
              <a:rPr lang="en-US" dirty="0"/>
              <a:t> y </a:t>
            </a:r>
            <a:r>
              <a:rPr lang="en-US" dirty="0" err="1"/>
              <a:t>utilizar</a:t>
            </a:r>
            <a:r>
              <a:rPr lang="en-US" dirty="0"/>
              <a:t> </a:t>
            </a:r>
            <a:r>
              <a:rPr lang="en-US" dirty="0" err="1"/>
              <a:t>los</a:t>
            </a:r>
            <a:r>
              <a:rPr lang="en-US" dirty="0"/>
              <a:t> </a:t>
            </a:r>
            <a:r>
              <a:rPr lang="en-US" dirty="0" err="1"/>
              <a:t>diferentes</a:t>
            </a:r>
            <a:r>
              <a:rPr lang="en-US" dirty="0"/>
              <a:t> </a:t>
            </a:r>
            <a:r>
              <a:rPr lang="en-US" dirty="0" err="1"/>
              <a:t>sistemas</a:t>
            </a:r>
            <a:r>
              <a:rPr lang="en-US" dirty="0"/>
              <a:t> de </a:t>
            </a:r>
            <a:r>
              <a:rPr lang="en-US" dirty="0" err="1"/>
              <a:t>numeración</a:t>
            </a:r>
            <a:r>
              <a:rPr lang="en-US" dirty="0"/>
              <a:t>. </a:t>
            </a:r>
            <a:r>
              <a:rPr lang="en-US" dirty="0" err="1"/>
              <a:t>Conocer</a:t>
            </a:r>
            <a:r>
              <a:rPr lang="en-US" dirty="0"/>
              <a:t> </a:t>
            </a:r>
            <a:r>
              <a:rPr lang="en-US" dirty="0" err="1"/>
              <a:t>los</a:t>
            </a:r>
            <a:r>
              <a:rPr lang="en-US" dirty="0"/>
              <a:t> </a:t>
            </a:r>
            <a:r>
              <a:rPr lang="en-US" dirty="0" err="1"/>
              <a:t>diferentes</a:t>
            </a:r>
            <a:r>
              <a:rPr lang="en-US" dirty="0"/>
              <a:t> </a:t>
            </a:r>
            <a:r>
              <a:rPr lang="en-US" dirty="0" err="1"/>
              <a:t>códigos</a:t>
            </a:r>
            <a:r>
              <a:rPr lang="en-US" dirty="0"/>
              <a:t> </a:t>
            </a:r>
            <a:r>
              <a:rPr lang="en-US" dirty="0" err="1"/>
              <a:t>empleados</a:t>
            </a:r>
            <a:r>
              <a:rPr lang="en-US" dirty="0"/>
              <a:t> </a:t>
            </a:r>
            <a:r>
              <a:rPr lang="en-US" dirty="0" err="1"/>
              <a:t>en</a:t>
            </a:r>
            <a:r>
              <a:rPr lang="en-US" dirty="0"/>
              <a:t> </a:t>
            </a:r>
            <a:r>
              <a:rPr lang="en-US" dirty="0" err="1"/>
              <a:t>los</a:t>
            </a:r>
            <a:r>
              <a:rPr lang="en-US" dirty="0"/>
              <a:t> </a:t>
            </a:r>
            <a:r>
              <a:rPr lang="en-US" dirty="0" err="1"/>
              <a:t>sistemas</a:t>
            </a:r>
            <a:r>
              <a:rPr lang="en-US" dirty="0"/>
              <a:t> </a:t>
            </a:r>
            <a:r>
              <a:rPr lang="en-US" dirty="0" err="1"/>
              <a:t>digitales</a:t>
            </a:r>
            <a:r>
              <a:rPr lang="en-US" dirty="0"/>
              <a:t>. </a:t>
            </a:r>
            <a:endParaRPr lang="en-US" sz="2800" dirty="0"/>
          </a:p>
        </p:txBody>
      </p:sp>
    </p:spTree>
    <p:extLst>
      <p:ext uri="{BB962C8B-B14F-4D97-AF65-F5344CB8AC3E}">
        <p14:creationId xmlns:p14="http://schemas.microsoft.com/office/powerpoint/2010/main" val="107354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Conclusiones</a:t>
            </a:r>
          </a:p>
        </p:txBody>
      </p:sp>
      <p:sp>
        <p:nvSpPr>
          <p:cNvPr id="3" name="Marcador de contenido 2"/>
          <p:cNvSpPr>
            <a:spLocks noGrp="1"/>
          </p:cNvSpPr>
          <p:nvPr>
            <p:ph idx="1"/>
          </p:nvPr>
        </p:nvSpPr>
        <p:spPr>
          <a:xfrm>
            <a:off x="537210" y="2095500"/>
            <a:ext cx="8069580" cy="4137661"/>
          </a:xfrm>
        </p:spPr>
        <p:txBody>
          <a:bodyPr>
            <a:normAutofit/>
          </a:bodyPr>
          <a:lstStyle/>
          <a:p>
            <a:pPr marL="0" indent="0" algn="just">
              <a:buNone/>
            </a:pPr>
            <a:r>
              <a:rPr lang="es-ES_tradnl" sz="1800" dirty="0">
                <a:solidFill>
                  <a:srgbClr val="000000"/>
                </a:solidFill>
              </a:rPr>
              <a:t>H</a:t>
            </a:r>
            <a:r>
              <a:rPr lang="es-ES_tradnl" sz="1800" b="0" i="0" dirty="0">
                <a:solidFill>
                  <a:srgbClr val="000000"/>
                </a:solidFill>
                <a:effectLst/>
              </a:rPr>
              <a:t>ay situaciones en las cuales los valores decimales tienen que convenirse en valores binarios antes de que sean utilizados en un sistema digital.</a:t>
            </a:r>
          </a:p>
          <a:p>
            <a:pPr marL="0" indent="0" algn="just">
              <a:buNone/>
            </a:pPr>
            <a:r>
              <a:rPr lang="es-ES_tradnl" sz="1800" dirty="0">
                <a:solidFill>
                  <a:srgbClr val="000000"/>
                </a:solidFill>
              </a:rPr>
              <a:t> </a:t>
            </a:r>
            <a:r>
              <a:rPr lang="es-ES_tradnl" sz="1800" b="0" i="0" dirty="0">
                <a:solidFill>
                  <a:srgbClr val="000000"/>
                </a:solidFill>
                <a:effectLst/>
              </a:rPr>
              <a:t>Por otro lado,  hay </a:t>
            </a:r>
            <a:r>
              <a:rPr lang="es-ES_tradnl" sz="1800" dirty="0">
                <a:solidFill>
                  <a:srgbClr val="000000"/>
                </a:solidFill>
              </a:rPr>
              <a:t>ocasiones</a:t>
            </a:r>
            <a:r>
              <a:rPr lang="es-ES_tradnl" sz="1800" b="0" i="0" dirty="0">
                <a:solidFill>
                  <a:srgbClr val="000000"/>
                </a:solidFill>
                <a:effectLst/>
              </a:rPr>
              <a:t> en que los valores binarios de las salidas de un circuito digital tienen que convertir a valores decimales para presentarlos y utilizarlos en un problema real.</a:t>
            </a:r>
          </a:p>
          <a:p>
            <a:pPr marL="0" indent="0" algn="just">
              <a:buNone/>
            </a:pPr>
            <a:r>
              <a:rPr lang="es-ES_tradnl" sz="1800" b="0" i="0" dirty="0">
                <a:solidFill>
                  <a:srgbClr val="000000"/>
                </a:solidFill>
                <a:effectLst/>
              </a:rPr>
              <a:t>Hay distintas aplicaciones de los sistemas de numeración</a:t>
            </a:r>
            <a:r>
              <a:rPr lang="es-ES_tradnl" sz="1800" dirty="0">
                <a:solidFill>
                  <a:srgbClr val="000000"/>
                </a:solidFill>
              </a:rPr>
              <a:t>, como por ejemplo l</a:t>
            </a:r>
            <a:r>
              <a:rPr lang="es-ES_tradnl" sz="1800" b="0" i="0" dirty="0">
                <a:solidFill>
                  <a:srgbClr val="000000"/>
                </a:solidFill>
                <a:effectLst/>
              </a:rPr>
              <a:t>os sistemas octal   y hexadecimal </a:t>
            </a:r>
            <a:r>
              <a:rPr lang="es-ES_tradnl" sz="1800" dirty="0">
                <a:solidFill>
                  <a:srgbClr val="000000"/>
                </a:solidFill>
              </a:rPr>
              <a:t>que </a:t>
            </a:r>
            <a:r>
              <a:rPr lang="es-ES_tradnl" sz="1800" b="0" i="0" dirty="0">
                <a:solidFill>
                  <a:srgbClr val="000000"/>
                </a:solidFill>
                <a:effectLst/>
              </a:rPr>
              <a:t>se usan con el mismo fin, que es ofrecer un eficaz medio de representación de números binarios grandes</a:t>
            </a:r>
            <a:r>
              <a:rPr lang="es-US" sz="1800" b="0" i="0" dirty="0">
                <a:solidFill>
                  <a:srgbClr val="000000"/>
                </a:solidFill>
                <a:effectLst/>
              </a:rPr>
              <a:t>.</a:t>
            </a:r>
            <a:endParaRPr lang="en-GB" sz="1800" b="0" i="0" dirty="0">
              <a:solidFill>
                <a:srgbClr val="000000"/>
              </a:solidFill>
              <a:effectLst/>
            </a:endParaRPr>
          </a:p>
          <a:p>
            <a:pPr marL="0" indent="0">
              <a:buNone/>
            </a:pPr>
            <a:endParaRPr lang="es-ES" dirty="0"/>
          </a:p>
        </p:txBody>
      </p:sp>
    </p:spTree>
    <p:extLst>
      <p:ext uri="{BB962C8B-B14F-4D97-AF65-F5344CB8AC3E}">
        <p14:creationId xmlns:p14="http://schemas.microsoft.com/office/powerpoint/2010/main" val="2100047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Referencias</a:t>
            </a:r>
          </a:p>
        </p:txBody>
      </p:sp>
      <p:sp>
        <p:nvSpPr>
          <p:cNvPr id="3" name="Marcador de contenido 2"/>
          <p:cNvSpPr>
            <a:spLocks noGrp="1"/>
          </p:cNvSpPr>
          <p:nvPr>
            <p:ph idx="1"/>
          </p:nvPr>
        </p:nvSpPr>
        <p:spPr>
          <a:xfrm>
            <a:off x="900112" y="2133601"/>
            <a:ext cx="7345363" cy="3931920"/>
          </a:xfrm>
        </p:spPr>
        <p:txBody>
          <a:bodyPr>
            <a:normAutofit lnSpcReduction="10000"/>
          </a:bodyPr>
          <a:lstStyle/>
          <a:p>
            <a:pPr marL="114300" indent="0" algn="just">
              <a:buNone/>
            </a:pPr>
            <a:endParaRPr lang="en-GB" dirty="0"/>
          </a:p>
          <a:p>
            <a:pPr marL="457200" indent="-457200" algn="just">
              <a:buFont typeface="+mj-lt"/>
              <a:buAutoNum type="arabicPeriod"/>
            </a:pPr>
            <a:r>
              <a:rPr lang="en-US" dirty="0" err="1"/>
              <a:t>Tocci</a:t>
            </a:r>
            <a:r>
              <a:rPr lang="en-US" dirty="0"/>
              <a:t> R. J. (2007) </a:t>
            </a:r>
            <a:r>
              <a:rPr lang="en-US" dirty="0" err="1"/>
              <a:t>Sistemas</a:t>
            </a:r>
            <a:r>
              <a:rPr lang="en-US" dirty="0"/>
              <a:t> </a:t>
            </a:r>
            <a:r>
              <a:rPr lang="en-US" dirty="0" err="1"/>
              <a:t>Digitales</a:t>
            </a:r>
            <a:r>
              <a:rPr lang="en-US" dirty="0"/>
              <a:t>: </a:t>
            </a:r>
            <a:r>
              <a:rPr lang="en-US" dirty="0" err="1"/>
              <a:t>Principios</a:t>
            </a:r>
            <a:r>
              <a:rPr lang="en-US" dirty="0"/>
              <a:t> y </a:t>
            </a:r>
            <a:r>
              <a:rPr lang="en-US" dirty="0" err="1"/>
              <a:t>Aplicaciones</a:t>
            </a:r>
            <a:r>
              <a:rPr lang="en-US" dirty="0"/>
              <a:t>. (10a </a:t>
            </a:r>
            <a:r>
              <a:rPr lang="en-US" dirty="0" err="1"/>
              <a:t>Edición</a:t>
            </a:r>
            <a:r>
              <a:rPr lang="en-US" dirty="0"/>
              <a:t>). </a:t>
            </a:r>
            <a:r>
              <a:rPr lang="en-US" dirty="0" err="1"/>
              <a:t>México</a:t>
            </a:r>
            <a:r>
              <a:rPr lang="en-US" dirty="0"/>
              <a:t>: Pearson Education. </a:t>
            </a:r>
          </a:p>
          <a:p>
            <a:pPr marL="457200" indent="-457200" algn="just">
              <a:buFont typeface="+mj-lt"/>
              <a:buAutoNum type="arabicPeriod"/>
            </a:pPr>
            <a:r>
              <a:rPr lang="en-US" dirty="0"/>
              <a:t>Morris M. M. (2003) </a:t>
            </a:r>
            <a:r>
              <a:rPr lang="en-US" dirty="0" err="1"/>
              <a:t>Diseño</a:t>
            </a:r>
            <a:r>
              <a:rPr lang="en-US" dirty="0"/>
              <a:t> digital. (3a </a:t>
            </a:r>
            <a:r>
              <a:rPr lang="en-US" dirty="0" err="1"/>
              <a:t>Edición</a:t>
            </a:r>
            <a:r>
              <a:rPr lang="en-US" dirty="0"/>
              <a:t>). </a:t>
            </a:r>
            <a:r>
              <a:rPr lang="en-US" dirty="0" err="1"/>
              <a:t>México</a:t>
            </a:r>
            <a:r>
              <a:rPr lang="en-US" dirty="0"/>
              <a:t>: Pearson Education. </a:t>
            </a:r>
          </a:p>
          <a:p>
            <a:pPr marL="457200" indent="-457200" algn="just">
              <a:buFont typeface="+mj-lt"/>
              <a:buAutoNum type="arabicPeriod"/>
            </a:pPr>
            <a:r>
              <a:rPr lang="en-US" dirty="0"/>
              <a:t>Floyd, T.L. (2007) </a:t>
            </a:r>
            <a:r>
              <a:rPr lang="en-US" dirty="0" err="1"/>
              <a:t>Fundamentos</a:t>
            </a:r>
            <a:r>
              <a:rPr lang="en-US" dirty="0"/>
              <a:t> de </a:t>
            </a:r>
            <a:r>
              <a:rPr lang="en-US" dirty="0" err="1"/>
              <a:t>sistemas</a:t>
            </a:r>
            <a:r>
              <a:rPr lang="en-US" dirty="0"/>
              <a:t> </a:t>
            </a:r>
            <a:r>
              <a:rPr lang="en-US" dirty="0" err="1"/>
              <a:t>Digitales</a:t>
            </a:r>
            <a:r>
              <a:rPr lang="en-US" dirty="0"/>
              <a:t>. (9a </a:t>
            </a:r>
            <a:r>
              <a:rPr lang="en-US" dirty="0" err="1"/>
              <a:t>Edición</a:t>
            </a:r>
            <a:r>
              <a:rPr lang="en-US" dirty="0"/>
              <a:t>). Madrid: Pearson Education. </a:t>
            </a:r>
          </a:p>
          <a:p>
            <a:pPr marL="114300" indent="0" algn="just">
              <a:buNone/>
            </a:pPr>
            <a:endParaRPr lang="es-ES" dirty="0"/>
          </a:p>
        </p:txBody>
      </p:sp>
    </p:spTree>
    <p:extLst>
      <p:ext uri="{BB962C8B-B14F-4D97-AF65-F5344CB8AC3E}">
        <p14:creationId xmlns:p14="http://schemas.microsoft.com/office/powerpoint/2010/main" val="859360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1272" y="484487"/>
            <a:ext cx="8534400" cy="758952"/>
          </a:xfrm>
        </p:spPr>
        <p:txBody>
          <a:bodyPr>
            <a:noAutofit/>
          </a:bodyPr>
          <a:lstStyle/>
          <a:p>
            <a:r>
              <a:rPr lang="es-ES" sz="2800" dirty="0"/>
              <a:t>Competencias genéricas de la Unidad de Aprendizaje</a:t>
            </a:r>
          </a:p>
        </p:txBody>
      </p:sp>
      <p:sp>
        <p:nvSpPr>
          <p:cNvPr id="3" name="Marcador de contenido 2"/>
          <p:cNvSpPr>
            <a:spLocks noGrp="1"/>
          </p:cNvSpPr>
          <p:nvPr>
            <p:ph idx="1"/>
          </p:nvPr>
        </p:nvSpPr>
        <p:spPr>
          <a:xfrm>
            <a:off x="900112" y="1814286"/>
            <a:ext cx="7345363" cy="3931920"/>
          </a:xfrm>
        </p:spPr>
        <p:txBody>
          <a:bodyPr>
            <a:normAutofit fontScale="92500" lnSpcReduction="10000"/>
          </a:bodyPr>
          <a:lstStyle/>
          <a:p>
            <a:pPr marL="0" indent="0" algn="just">
              <a:buNone/>
            </a:pPr>
            <a:endParaRPr lang="es-MX" dirty="0"/>
          </a:p>
          <a:p>
            <a:pPr algn="just"/>
            <a:r>
              <a:rPr lang="es-ES_tradnl" dirty="0"/>
              <a:t>Conocer y aplicar de manera eficiente y eficaz los métodos</a:t>
            </a:r>
            <a:r>
              <a:rPr lang="es-US" dirty="0"/>
              <a:t> </a:t>
            </a:r>
            <a:r>
              <a:rPr lang="es-ES_tradnl" dirty="0"/>
              <a:t>de solución de</a:t>
            </a:r>
            <a:r>
              <a:rPr lang="es-US" dirty="0"/>
              <a:t> </a:t>
            </a:r>
            <a:r>
              <a:rPr lang="es-US" dirty="0">
                <a:solidFill>
                  <a:srgbClr val="000000"/>
                </a:solidFill>
              </a:rPr>
              <a:t>l</a:t>
            </a:r>
            <a:r>
              <a:rPr lang="es-US" b="0" i="0" dirty="0">
                <a:solidFill>
                  <a:srgbClr val="000000"/>
                </a:solidFill>
                <a:effectLst/>
              </a:rPr>
              <a:t>a conversión de números binarios a decimales.</a:t>
            </a:r>
          </a:p>
          <a:p>
            <a:pPr algn="just"/>
            <a:r>
              <a:rPr lang="es-US" b="0" i="0" dirty="0">
                <a:solidFill>
                  <a:srgbClr val="000000"/>
                </a:solidFill>
                <a:effectLst/>
              </a:rPr>
              <a:t>poder identificar el orden de los dígitos para determinar el valor final de un número</a:t>
            </a:r>
            <a:r>
              <a:rPr lang="es-US" dirty="0">
                <a:solidFill>
                  <a:srgbClr val="000000"/>
                </a:solidFill>
              </a:rPr>
              <a:t> y saber como </a:t>
            </a:r>
            <a:r>
              <a:rPr lang="es-MX" dirty="0"/>
              <a:t>aplicarlos</a:t>
            </a:r>
            <a:r>
              <a:rPr lang="es-US" dirty="0"/>
              <a:t> en la </a:t>
            </a:r>
            <a:r>
              <a:rPr lang="es-ES_tradnl" dirty="0"/>
              <a:t>solución</a:t>
            </a:r>
            <a:r>
              <a:rPr lang="es-US" dirty="0"/>
              <a:t> de problemas </a:t>
            </a:r>
            <a:r>
              <a:rPr lang="es-ES_tradnl" dirty="0"/>
              <a:t>prácticos</a:t>
            </a:r>
            <a:r>
              <a:rPr lang="es-US" dirty="0"/>
              <a:t> de la vida </a:t>
            </a:r>
            <a:r>
              <a:rPr lang="es-ES_tradnl" dirty="0"/>
              <a:t>profesional</a:t>
            </a:r>
            <a:r>
              <a:rPr lang="es-US" dirty="0"/>
              <a:t>.</a:t>
            </a:r>
            <a:endParaRPr lang="es-ES_tradnl" dirty="0"/>
          </a:p>
          <a:p>
            <a:pPr algn="just"/>
            <a:r>
              <a:rPr lang="es-US" dirty="0"/>
              <a:t>Contar con </a:t>
            </a:r>
            <a:r>
              <a:rPr lang="es-ES_tradnl" dirty="0"/>
              <a:t>los conocimientos necesarios que le permitan continuar</a:t>
            </a:r>
            <a:r>
              <a:rPr lang="es-US" dirty="0"/>
              <a:t> </a:t>
            </a:r>
            <a:r>
              <a:rPr lang="es-ES_tradnl" dirty="0"/>
              <a:t>con los estudios en las áreas subsecuentes como programación de </a:t>
            </a:r>
            <a:r>
              <a:rPr lang="es-ES_tradnl" dirty="0" err="1"/>
              <a:t>microcontroladores</a:t>
            </a:r>
            <a:r>
              <a:rPr lang="es-ES_tradnl" dirty="0"/>
              <a:t>. </a:t>
            </a:r>
          </a:p>
          <a:p>
            <a:pPr algn="just"/>
            <a:endParaRPr lang="es-ES" dirty="0"/>
          </a:p>
        </p:txBody>
      </p:sp>
    </p:spTree>
    <p:extLst>
      <p:ext uri="{BB962C8B-B14F-4D97-AF65-F5344CB8AC3E}">
        <p14:creationId xmlns:p14="http://schemas.microsoft.com/office/powerpoint/2010/main" val="1411952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1752" y="527406"/>
            <a:ext cx="8534400" cy="758952"/>
          </a:xfrm>
        </p:spPr>
        <p:txBody>
          <a:bodyPr>
            <a:normAutofit fontScale="90000"/>
          </a:bodyPr>
          <a:lstStyle/>
          <a:p>
            <a:r>
              <a:rPr lang="es-ES" dirty="0"/>
              <a:t>Prerrequisitos</a:t>
            </a:r>
          </a:p>
        </p:txBody>
      </p:sp>
      <p:sp>
        <p:nvSpPr>
          <p:cNvPr id="3" name="Marcador de contenido 2"/>
          <p:cNvSpPr>
            <a:spLocks noGrp="1"/>
          </p:cNvSpPr>
          <p:nvPr>
            <p:ph idx="1"/>
          </p:nvPr>
        </p:nvSpPr>
        <p:spPr/>
        <p:txBody>
          <a:bodyPr>
            <a:normAutofit/>
          </a:bodyPr>
          <a:lstStyle/>
          <a:p>
            <a:pPr marL="0" indent="0" algn="just">
              <a:buNone/>
            </a:pPr>
            <a:endParaRPr lang="es-ES" sz="2400" dirty="0"/>
          </a:p>
          <a:p>
            <a:pPr algn="just"/>
            <a:r>
              <a:rPr lang="es-ES" sz="2400" dirty="0"/>
              <a:t>Los prerrequisitos que debe cumplir el estudiante para comprender apropiadamente el tema desarrollado son conocimientos de</a:t>
            </a:r>
            <a:r>
              <a:rPr lang="es-MX" sz="2400" dirty="0"/>
              <a:t> matemáticas discretas básicas. </a:t>
            </a:r>
            <a:r>
              <a:rPr lang="en-US" dirty="0" err="1"/>
              <a:t>Nociones</a:t>
            </a:r>
            <a:r>
              <a:rPr lang="en-US" dirty="0"/>
              <a:t> </a:t>
            </a:r>
            <a:r>
              <a:rPr lang="en-US" dirty="0" err="1"/>
              <a:t>básicas</a:t>
            </a:r>
            <a:r>
              <a:rPr lang="en-US" dirty="0"/>
              <a:t> de </a:t>
            </a:r>
            <a:r>
              <a:rPr lang="en-US" dirty="0" err="1"/>
              <a:t>circuitos</a:t>
            </a:r>
            <a:r>
              <a:rPr lang="en-US" dirty="0"/>
              <a:t> </a:t>
            </a:r>
            <a:r>
              <a:rPr lang="en-US" dirty="0" err="1"/>
              <a:t>eléctricos</a:t>
            </a:r>
            <a:r>
              <a:rPr lang="en-US" dirty="0"/>
              <a:t> y </a:t>
            </a:r>
            <a:r>
              <a:rPr lang="en-US" dirty="0" err="1"/>
              <a:t>matemáticas</a:t>
            </a:r>
            <a:r>
              <a:rPr lang="en-US" dirty="0"/>
              <a:t> </a:t>
            </a:r>
          </a:p>
          <a:p>
            <a:pPr algn="just"/>
            <a:endParaRPr lang="es-ES_tradnl" sz="2400" dirty="0"/>
          </a:p>
          <a:p>
            <a:pPr algn="just"/>
            <a:endParaRPr lang="es-ES" sz="2400" dirty="0"/>
          </a:p>
        </p:txBody>
      </p:sp>
    </p:spTree>
    <p:extLst>
      <p:ext uri="{BB962C8B-B14F-4D97-AF65-F5344CB8AC3E}">
        <p14:creationId xmlns:p14="http://schemas.microsoft.com/office/powerpoint/2010/main" val="354234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Organización de la presentación</a:t>
            </a:r>
          </a:p>
        </p:txBody>
      </p:sp>
      <p:sp>
        <p:nvSpPr>
          <p:cNvPr id="3" name="Marcador de contenido 2"/>
          <p:cNvSpPr>
            <a:spLocks noGrp="1"/>
          </p:cNvSpPr>
          <p:nvPr>
            <p:ph idx="1"/>
          </p:nvPr>
        </p:nvSpPr>
        <p:spPr>
          <a:xfrm>
            <a:off x="784860" y="2346959"/>
            <a:ext cx="7536815" cy="3749041"/>
          </a:xfrm>
        </p:spPr>
        <p:txBody>
          <a:bodyPr/>
          <a:lstStyle/>
          <a:p>
            <a:pPr marL="0" indent="0">
              <a:buNone/>
            </a:pPr>
            <a:endParaRPr lang="es-ES" dirty="0"/>
          </a:p>
          <a:p>
            <a:pPr lvl="1" algn="just">
              <a:buFont typeface="Courier New"/>
              <a:buChar char="o"/>
            </a:pPr>
            <a:r>
              <a:rPr lang="es-MX" dirty="0"/>
              <a:t>Conceptos básicos</a:t>
            </a:r>
          </a:p>
          <a:p>
            <a:pPr lvl="1" algn="just">
              <a:buFont typeface="Courier New"/>
              <a:buChar char="o"/>
            </a:pPr>
            <a:r>
              <a:rPr lang="es-US" i="0">
                <a:solidFill>
                  <a:srgbClr val="000000"/>
                </a:solidFill>
                <a:effectLst/>
              </a:rPr>
              <a:t>Sistema de numeración binario</a:t>
            </a:r>
            <a:r>
              <a:rPr lang="es-ES" dirty="0"/>
              <a:t>.</a:t>
            </a:r>
          </a:p>
          <a:p>
            <a:pPr lvl="1" algn="just">
              <a:buFont typeface="Courier New"/>
              <a:buChar char="o"/>
            </a:pPr>
            <a:r>
              <a:rPr lang="es-US" i="0">
                <a:solidFill>
                  <a:srgbClr val="000000"/>
                </a:solidFill>
                <a:effectLst/>
              </a:rPr>
              <a:t>Conversión de binario a decimal</a:t>
            </a:r>
          </a:p>
          <a:p>
            <a:pPr lvl="1" algn="just">
              <a:buFont typeface="Courier New"/>
              <a:buChar char="o"/>
            </a:pPr>
            <a:r>
              <a:rPr lang="es-US" i="0">
                <a:solidFill>
                  <a:srgbClr val="000000"/>
                </a:solidFill>
                <a:effectLst/>
              </a:rPr>
              <a:t>Conversión de decimal a binario.</a:t>
            </a:r>
            <a:endParaRPr lang="es-ES" dirty="0"/>
          </a:p>
          <a:p>
            <a:pPr>
              <a:buFont typeface="Courier New"/>
              <a:buChar char="o"/>
            </a:pPr>
            <a:endParaRPr lang="es-ES" dirty="0"/>
          </a:p>
          <a:p>
            <a:endParaRPr lang="es-ES" dirty="0"/>
          </a:p>
          <a:p>
            <a:endParaRPr lang="es-ES" dirty="0"/>
          </a:p>
          <a:p>
            <a:endParaRPr lang="es-ES" dirty="0"/>
          </a:p>
          <a:p>
            <a:pPr marL="0" indent="0" algn="just">
              <a:buNone/>
            </a:pPr>
            <a:endParaRPr lang="es-ES" dirty="0"/>
          </a:p>
        </p:txBody>
      </p:sp>
    </p:spTree>
    <p:extLst>
      <p:ext uri="{BB962C8B-B14F-4D97-AF65-F5344CB8AC3E}">
        <p14:creationId xmlns:p14="http://schemas.microsoft.com/office/powerpoint/2010/main" val="3488234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lstStyle/>
          <a:p>
            <a:endParaRPr lang="es-ES" dirty="0"/>
          </a:p>
        </p:txBody>
      </p:sp>
      <p:sp>
        <p:nvSpPr>
          <p:cNvPr id="4" name="Rectángulo 3"/>
          <p:cNvSpPr/>
          <p:nvPr/>
        </p:nvSpPr>
        <p:spPr>
          <a:xfrm>
            <a:off x="999512" y="2584903"/>
            <a:ext cx="6662293" cy="707886"/>
          </a:xfrm>
          <a:prstGeom prst="rect">
            <a:avLst/>
          </a:prstGeom>
        </p:spPr>
        <p:txBody>
          <a:bodyPr wrap="square">
            <a:spAutoFit/>
          </a:bodyPr>
          <a:lstStyle/>
          <a:p>
            <a:pPr lvl="0" algn="just"/>
            <a:r>
              <a:rPr lang="es-ES" sz="4000" dirty="0">
                <a:latin typeface="+mj-lt"/>
              </a:rPr>
              <a:t> Conceptos básicos</a:t>
            </a:r>
            <a:r>
              <a:rPr lang="es-ES" sz="3200" dirty="0"/>
              <a:t>.</a:t>
            </a:r>
            <a:endParaRPr lang="es-ES" sz="4800" dirty="0"/>
          </a:p>
        </p:txBody>
      </p:sp>
    </p:spTree>
    <p:extLst>
      <p:ext uri="{BB962C8B-B14F-4D97-AF65-F5344CB8AC3E}">
        <p14:creationId xmlns:p14="http://schemas.microsoft.com/office/powerpoint/2010/main" val="2431794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Introducción</a:t>
            </a:r>
          </a:p>
        </p:txBody>
      </p:sp>
      <p:sp>
        <p:nvSpPr>
          <p:cNvPr id="3" name="Marcador de contenido 2"/>
          <p:cNvSpPr>
            <a:spLocks noGrp="1"/>
          </p:cNvSpPr>
          <p:nvPr>
            <p:ph idx="1"/>
          </p:nvPr>
        </p:nvSpPr>
        <p:spPr>
          <a:xfrm>
            <a:off x="900113" y="1805940"/>
            <a:ext cx="7345362" cy="4259581"/>
          </a:xfrm>
        </p:spPr>
        <p:txBody>
          <a:bodyPr>
            <a:normAutofit lnSpcReduction="10000"/>
          </a:bodyPr>
          <a:lstStyle/>
          <a:p>
            <a:pPr marL="0" indent="0" algn="just">
              <a:buNone/>
            </a:pPr>
            <a:r>
              <a:rPr lang="es-US" b="0" i="0" dirty="0">
                <a:solidFill>
                  <a:schemeClr val="tx1"/>
                </a:solidFill>
                <a:effectLst/>
              </a:rPr>
              <a:t>La importancia del sistema decimal esta basada en la representacion de cantidades fuera de un sistema digital. Habrá situaciones en las cuales los valores decimales tengan que convenirse en valores binarios antes de que se introduzcan en sistema digital o en que los valores binarios de las salidas de un circuito digital tengan que convertir a valores decimales para presentarse al mundo exterior.</a:t>
            </a:r>
          </a:p>
          <a:p>
            <a:pPr marL="0" indent="0" algn="just">
              <a:buNone/>
            </a:pPr>
            <a:r>
              <a:rPr lang="es-US" b="0" i="0" dirty="0">
                <a:solidFill>
                  <a:schemeClr val="tx1"/>
                </a:solidFill>
                <a:effectLst/>
              </a:rPr>
              <a:t>Los sistemas octal (base 8) y hexadecimal (base 16) se usan con el mismo fin de ofrecer un </a:t>
            </a:r>
            <a:r>
              <a:rPr lang="es-US" dirty="0">
                <a:solidFill>
                  <a:schemeClr val="tx1"/>
                </a:solidFill>
              </a:rPr>
              <a:t>medio eficaz </a:t>
            </a:r>
            <a:r>
              <a:rPr lang="es-US" b="0" i="0" dirty="0">
                <a:solidFill>
                  <a:schemeClr val="tx1"/>
                </a:solidFill>
                <a:effectLst/>
              </a:rPr>
              <a:t>de representación de números binarios grandes.</a:t>
            </a:r>
            <a:endParaRPr lang="es-ES" dirty="0">
              <a:solidFill>
                <a:schemeClr val="tx1"/>
              </a:solidFill>
            </a:endParaRPr>
          </a:p>
        </p:txBody>
      </p:sp>
    </p:spTree>
    <p:extLst>
      <p:ext uri="{BB962C8B-B14F-4D97-AF65-F5344CB8AC3E}">
        <p14:creationId xmlns:p14="http://schemas.microsoft.com/office/powerpoint/2010/main" val="4140793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318" y="632778"/>
            <a:ext cx="7345363" cy="1119822"/>
          </a:xfrm>
        </p:spPr>
        <p:txBody>
          <a:bodyPr>
            <a:normAutofit fontScale="90000"/>
          </a:bodyPr>
          <a:lstStyle/>
          <a:p>
            <a:r>
              <a:rPr lang="es-US" sz="4400" i="0">
                <a:solidFill>
                  <a:srgbClr val="000000"/>
                </a:solidFill>
                <a:effectLst/>
                <a:latin typeface="+mn-lt"/>
              </a:rPr>
              <a:t>Sistema de numeración binario.</a:t>
            </a:r>
            <a:br>
              <a:rPr lang="es-US" b="1" i="0">
                <a:solidFill>
                  <a:srgbClr val="000000"/>
                </a:solidFill>
                <a:effectLst/>
                <a:latin typeface="tahoma" panose="020B0604030504040204" pitchFamily="34" charset="0"/>
              </a:rPr>
            </a:br>
            <a:endParaRPr lang="es-ES" dirty="0"/>
          </a:p>
        </p:txBody>
      </p:sp>
      <p:sp>
        <p:nvSpPr>
          <p:cNvPr id="3" name="Marcador de contenido 2"/>
          <p:cNvSpPr>
            <a:spLocks noGrp="1"/>
          </p:cNvSpPr>
          <p:nvPr>
            <p:ph idx="1"/>
          </p:nvPr>
        </p:nvSpPr>
        <p:spPr>
          <a:xfrm>
            <a:off x="899317" y="2175642"/>
            <a:ext cx="7345363" cy="3931920"/>
          </a:xfrm>
        </p:spPr>
        <p:txBody>
          <a:bodyPr/>
          <a:lstStyle/>
          <a:p>
            <a:pPr algn="just"/>
            <a:r>
              <a:rPr lang="es-US" i="0" dirty="0">
                <a:solidFill>
                  <a:srgbClr val="000000"/>
                </a:solidFill>
                <a:effectLst/>
              </a:rPr>
              <a:t>El sistema binario, a diferencia del sistema decimal donde son permitidas 10 cifras, sólo necesita dos cifras el "0" y el "1". Este sistema es de especial importancia en la electrónica digital, donde sólo son posibles dos valores.</a:t>
            </a:r>
          </a:p>
        </p:txBody>
      </p:sp>
    </p:spTree>
    <p:extLst>
      <p:ext uri="{BB962C8B-B14F-4D97-AF65-F5344CB8AC3E}">
        <p14:creationId xmlns:p14="http://schemas.microsoft.com/office/powerpoint/2010/main" val="3397566621"/>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1743</TotalTime>
  <Words>699</Words>
  <Application>Microsoft Macintosh PowerPoint</Application>
  <PresentationFormat>On-screen Show (4:3)</PresentationFormat>
  <Paragraphs>90</Paragraphs>
  <Slides>31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Brush Script MT</vt:lpstr>
      <vt:lpstr>Albertus Medium</vt:lpstr>
      <vt:lpstr>Andalus</vt:lpstr>
      <vt:lpstr>Arial</vt:lpstr>
      <vt:lpstr>Calibri</vt:lpstr>
      <vt:lpstr>Calisto MT</vt:lpstr>
      <vt:lpstr>Century Gothic</vt:lpstr>
      <vt:lpstr>Courier New</vt:lpstr>
      <vt:lpstr>tahoma</vt:lpstr>
      <vt:lpstr>Capital</vt:lpstr>
      <vt:lpstr>PowerPoint Presentation</vt:lpstr>
      <vt:lpstr>Objetivo de la Unidad de Aprendizaje</vt:lpstr>
      <vt:lpstr>Objetivo de la Unidad Temática</vt:lpstr>
      <vt:lpstr>Competencias genéricas de la Unidad de Aprendizaje</vt:lpstr>
      <vt:lpstr>Prerrequisitos</vt:lpstr>
      <vt:lpstr>Organización de la presentación</vt:lpstr>
      <vt:lpstr>PowerPoint Presentation</vt:lpstr>
      <vt:lpstr>Introducción</vt:lpstr>
      <vt:lpstr>Sistema de numeración binario. </vt:lpstr>
      <vt:lpstr>PowerPoint Presentation</vt:lpstr>
      <vt:lpstr>Conversión de binario a decimal</vt:lpstr>
      <vt:lpstr>PowerPoint Presentation</vt:lpstr>
      <vt:lpstr>Conversión entre Binario y Decimal</vt:lpstr>
      <vt:lpstr>Conversión de decimal a binario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CONVERSIÓN ENTRE OCTAL Y DECIMAL</vt:lpstr>
      <vt:lpstr>PowerPoint Presentation</vt:lpstr>
      <vt:lpstr>CONVERSIÓN ENTRE BINARIO Y HEXADECIMAL </vt:lpstr>
      <vt:lpstr>PowerPoint Presentation</vt:lpstr>
      <vt:lpstr>PowerPoint Presentation</vt:lpstr>
      <vt:lpstr>PowerPoint Presentation</vt:lpstr>
      <vt:lpstr>PowerPoint Presentation</vt:lpstr>
      <vt:lpstr>Conclusiones</vt:lpstr>
      <vt:lpstr>Referencias</vt:lpstr>
    </vt:vector>
  </TitlesOfParts>
  <Company>UAEMEX</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MÉTODOS DE ANÁLISIS DE CIRCUITOS </dc:title>
  <dc:creator>JOSE LUIS TAPIA</dc:creator>
  <cp:lastModifiedBy>Jose Luis Tapia Fabela</cp:lastModifiedBy>
  <cp:revision>242</cp:revision>
  <dcterms:created xsi:type="dcterms:W3CDTF">2012-07-11T18:44:49Z</dcterms:created>
  <dcterms:modified xsi:type="dcterms:W3CDTF">2019-09-30T19:43:40Z</dcterms:modified>
</cp:coreProperties>
</file>