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42"/>
  </p:notesMasterIdLst>
  <p:sldIdLst>
    <p:sldId id="261" r:id="rId2"/>
    <p:sldId id="325" r:id="rId3"/>
    <p:sldId id="331" r:id="rId4"/>
    <p:sldId id="412" r:id="rId5"/>
    <p:sldId id="413" r:id="rId6"/>
    <p:sldId id="414" r:id="rId7"/>
    <p:sldId id="415" r:id="rId8"/>
    <p:sldId id="416" r:id="rId9"/>
    <p:sldId id="417" r:id="rId10"/>
    <p:sldId id="418" r:id="rId11"/>
    <p:sldId id="420" r:id="rId12"/>
    <p:sldId id="419" r:id="rId13"/>
    <p:sldId id="421" r:id="rId14"/>
    <p:sldId id="422" r:id="rId15"/>
    <p:sldId id="423" r:id="rId16"/>
    <p:sldId id="424" r:id="rId17"/>
    <p:sldId id="425" r:id="rId18"/>
    <p:sldId id="426" r:id="rId19"/>
    <p:sldId id="427" r:id="rId20"/>
    <p:sldId id="428" r:id="rId21"/>
    <p:sldId id="429" r:id="rId22"/>
    <p:sldId id="430" r:id="rId23"/>
    <p:sldId id="431" r:id="rId24"/>
    <p:sldId id="432" r:id="rId25"/>
    <p:sldId id="269" r:id="rId26"/>
    <p:sldId id="398" r:id="rId27"/>
    <p:sldId id="399" r:id="rId28"/>
    <p:sldId id="400" r:id="rId29"/>
    <p:sldId id="401" r:id="rId30"/>
    <p:sldId id="411" r:id="rId31"/>
    <p:sldId id="402" r:id="rId32"/>
    <p:sldId id="403" r:id="rId33"/>
    <p:sldId id="404" r:id="rId34"/>
    <p:sldId id="405" r:id="rId35"/>
    <p:sldId id="406" r:id="rId36"/>
    <p:sldId id="407" r:id="rId37"/>
    <p:sldId id="408" r:id="rId38"/>
    <p:sldId id="409" r:id="rId39"/>
    <p:sldId id="433" r:id="rId40"/>
    <p:sldId id="271"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15" autoAdjust="0"/>
    <p:restoredTop sz="93609" autoAdjust="0"/>
  </p:normalViewPr>
  <p:slideViewPr>
    <p:cSldViewPr snapToGrid="0" snapToObjects="1">
      <p:cViewPr varScale="1">
        <p:scale>
          <a:sx n="122" d="100"/>
          <a:sy n="122" d="100"/>
        </p:scale>
        <p:origin x="2072" y="200"/>
      </p:cViewPr>
      <p:guideLst>
        <p:guide orient="horz" pos="2160"/>
        <p:guide pos="2880"/>
      </p:guideLst>
    </p:cSldViewPr>
  </p:slideViewPr>
  <p:outlineViewPr>
    <p:cViewPr>
      <p:scale>
        <a:sx n="33" d="100"/>
        <a:sy n="33" d="100"/>
      </p:scale>
      <p:origin x="0" y="82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60806C-6750-9445-B1CC-BD8688758605}" type="datetimeFigureOut">
              <a:rPr lang="es-ES" smtClean="0"/>
              <a:t>30/9/19</a:t>
            </a:fld>
            <a:endParaRPr lang="es-ES"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DF493C-177E-7447-B3F6-EA18EBAEA331}" type="slidenum">
              <a:rPr lang="es-ES" smtClean="0"/>
              <a:t>‹#›</a:t>
            </a:fld>
            <a:endParaRPr lang="es-ES" dirty="0"/>
          </a:p>
        </p:txBody>
      </p:sp>
    </p:spTree>
    <p:extLst>
      <p:ext uri="{BB962C8B-B14F-4D97-AF65-F5344CB8AC3E}">
        <p14:creationId xmlns:p14="http://schemas.microsoft.com/office/powerpoint/2010/main" val="40702265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a:p>
            <a:r>
              <a:rPr lang="es-ES" dirty="0"/>
              <a:t>----- Notas de la reunión (11/07/12 22:07) -----</a:t>
            </a:r>
          </a:p>
          <a:p>
            <a:r>
              <a:rPr lang="es-ES" dirty="0"/>
              <a:t>presentarme</a:t>
            </a:r>
          </a:p>
        </p:txBody>
      </p:sp>
      <p:sp>
        <p:nvSpPr>
          <p:cNvPr id="4" name="Marcador de número de diapositiva 3"/>
          <p:cNvSpPr>
            <a:spLocks noGrp="1"/>
          </p:cNvSpPr>
          <p:nvPr>
            <p:ph type="sldNum" sz="quarter" idx="10"/>
          </p:nvPr>
        </p:nvSpPr>
        <p:spPr/>
        <p:txBody>
          <a:bodyPr/>
          <a:lstStyle/>
          <a:p>
            <a:fld id="{92DF493C-177E-7447-B3F6-EA18EBAEA331}" type="slidenum">
              <a:rPr lang="es-ES" smtClean="0"/>
              <a:t>1</a:t>
            </a:fld>
            <a:endParaRPr lang="es-ES" dirty="0"/>
          </a:p>
        </p:txBody>
      </p:sp>
    </p:spTree>
    <p:extLst>
      <p:ext uri="{BB962C8B-B14F-4D97-AF65-F5344CB8AC3E}">
        <p14:creationId xmlns:p14="http://schemas.microsoft.com/office/powerpoint/2010/main" val="1007636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s-ES_tradnl"/>
              <a:t>Clic para editar título</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73741" y="6122894"/>
            <a:ext cx="2133600" cy="259317"/>
          </a:xfrm>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a:xfrm>
            <a:off x="5638800" y="6122894"/>
            <a:ext cx="2895600" cy="257810"/>
          </a:xfrm>
        </p:spPr>
        <p:txBody>
          <a:bodyPr/>
          <a:lstStyle/>
          <a:p>
            <a:endParaRPr kumimoji="0" lang="en-US" dirty="0"/>
          </a:p>
        </p:txBody>
      </p:sp>
      <p:sp>
        <p:nvSpPr>
          <p:cNvPr id="6" name="Slide Number Placeholder 5"/>
          <p:cNvSpPr>
            <a:spLocks noGrp="1"/>
          </p:cNvSpPr>
          <p:nvPr>
            <p:ph type="sldNum" sz="quarter" idx="12"/>
          </p:nvPr>
        </p:nvSpPr>
        <p:spPr>
          <a:xfrm>
            <a:off x="4191000" y="6122894"/>
            <a:ext cx="762000" cy="271463"/>
          </a:xfrm>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s-ES_tradnl"/>
              <a:t>Clic para editar título</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7" name="Slide Number Placeholder 6"/>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s-ES_tradnl"/>
              <a:t>Clic para editar título</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7" name="Slide Number Placeholder 6"/>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s-ES_tradnl"/>
              <a:t>Clic para editar título</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s-ES_tradnl"/>
              <a:t>Clic para editar título</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69259" y="6122894"/>
            <a:ext cx="2133600" cy="259317"/>
          </a:xfrm>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5" name="Footer Placeholder 4"/>
          <p:cNvSpPr>
            <a:spLocks noGrp="1"/>
          </p:cNvSpPr>
          <p:nvPr>
            <p:ph type="ftr" sz="quarter" idx="11"/>
          </p:nvPr>
        </p:nvSpPr>
        <p:spPr>
          <a:xfrm>
            <a:off x="5638800" y="6124401"/>
            <a:ext cx="2895600" cy="257810"/>
          </a:xfrm>
        </p:spPr>
        <p:txBody>
          <a:bodyPr/>
          <a:lstStyle/>
          <a:p>
            <a:pPr algn="l" eaLnBrk="1" latinLnBrk="0" hangingPunct="1"/>
            <a:endParaRPr kumimoji="0" lang="en-US" dirty="0">
              <a:solidFill>
                <a:srgbClr val="FFFFFF"/>
              </a:solidFill>
            </a:endParaRPr>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s-ES_tradnl"/>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s-ES_tradnl"/>
              <a:t>Clic para editar título</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s-ES_tradnl"/>
              <a:t>Clic para editar título</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s-ES_tradnl"/>
              <a:t>Clic para editar título</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pPr algn="l" eaLnBrk="1" latinLnBrk="0" hangingPunct="1"/>
            <a:endParaRPr kumimoji="0" lang="en-US" dirty="0">
              <a:solidFill>
                <a:srgbClr val="FFFFFF"/>
              </a:solidFill>
            </a:endParaRP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tienda.logicbus.com.mx/Indusoft_c_1066.html" TargetMode="External"/><Relationship Id="rId2" Type="http://schemas.openxmlformats.org/officeDocument/2006/relationships/hyperlink" Target="https://tienda.logicbus.com.mx/FBs-10MAR2-D24_p_14618.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tienda.logicbus.com.mx/MT8800PRO_p_19012.html"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tienda.logicbus.com.mx/DNA-PPC5_p_8447.html" TargetMode="Externa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dma.fi.upm.es/recursos/aplicaciones/matematica_discreta/web/karnaugh/reglaskar.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p:cNvSpPr>
            <a:spLocks noGrp="1"/>
          </p:cNvSpPr>
          <p:nvPr>
            <p:ph type="subTitle" idx="1"/>
          </p:nvPr>
        </p:nvSpPr>
        <p:spPr>
          <a:xfrm>
            <a:off x="1024100" y="969268"/>
            <a:ext cx="7367231" cy="1339669"/>
          </a:xfrm>
        </p:spPr>
        <p:txBody>
          <a:bodyPr>
            <a:normAutofit fontScale="77500" lnSpcReduction="20000"/>
          </a:bodyPr>
          <a:lstStyle/>
          <a:p>
            <a:r>
              <a:rPr lang="es-MX" sz="2400" dirty="0"/>
              <a:t>Universidad Autónoma del Estado de México</a:t>
            </a:r>
          </a:p>
          <a:p>
            <a:endParaRPr lang="es-MX" dirty="0"/>
          </a:p>
          <a:p>
            <a:endParaRPr lang="es-MX" dirty="0"/>
          </a:p>
          <a:p>
            <a:r>
              <a:rPr lang="es-MX" sz="2400" dirty="0"/>
              <a:t>Unidad Académica Profesional Tianguistenco</a:t>
            </a:r>
            <a:endParaRPr lang="es-ES_tradnl" sz="2400" dirty="0"/>
          </a:p>
          <a:p>
            <a:r>
              <a:rPr lang="es-ES_tradnl" dirty="0"/>
              <a:t> </a:t>
            </a:r>
            <a:endParaRPr lang="es-ES" dirty="0"/>
          </a:p>
        </p:txBody>
      </p:sp>
      <p:pic>
        <p:nvPicPr>
          <p:cNvPr id="102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4050" y="620018"/>
            <a:ext cx="800100" cy="69850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ángulo 7"/>
          <p:cNvSpPr/>
          <p:nvPr/>
        </p:nvSpPr>
        <p:spPr>
          <a:xfrm>
            <a:off x="116927" y="2497237"/>
            <a:ext cx="8810625" cy="3693319"/>
          </a:xfrm>
          <a:prstGeom prst="rect">
            <a:avLst/>
          </a:prstGeom>
        </p:spPr>
        <p:txBody>
          <a:bodyPr wrap="square">
            <a:spAutoFit/>
          </a:bodyPr>
          <a:lstStyle/>
          <a:p>
            <a:pPr algn="ctr"/>
            <a:r>
              <a:rPr lang="es-MX" sz="1600" b="1" dirty="0">
                <a:solidFill>
                  <a:srgbClr val="000000"/>
                </a:solidFill>
                <a:latin typeface="Albertus Medium" charset="0"/>
                <a:cs typeface="Andalus" charset="0"/>
              </a:rPr>
              <a:t>Programa de estudios:  Licenciatura en Ingeniería en Software</a:t>
            </a:r>
            <a:br>
              <a:rPr lang="es-MX" sz="1600" b="1" dirty="0">
                <a:solidFill>
                  <a:srgbClr val="000000"/>
                </a:solidFill>
                <a:latin typeface="Albertus Medium" charset="0"/>
                <a:cs typeface="Andalus" charset="0"/>
              </a:rPr>
            </a:br>
            <a:br>
              <a:rPr lang="es-MX" sz="1600" b="1" dirty="0">
                <a:solidFill>
                  <a:srgbClr val="000000"/>
                </a:solidFill>
                <a:latin typeface="Albertus Medium" charset="0"/>
                <a:cs typeface="Andalus" charset="0"/>
              </a:rPr>
            </a:br>
            <a:r>
              <a:rPr lang="es-MX" sz="1600" b="1" dirty="0">
                <a:solidFill>
                  <a:srgbClr val="000000"/>
                </a:solidFill>
                <a:latin typeface="Albertus Medium" charset="0"/>
                <a:cs typeface="Andalus" charset="0"/>
              </a:rPr>
              <a:t>Unidad de aprendizaje: Lógica digital</a:t>
            </a:r>
            <a:br>
              <a:rPr lang="es-MX" sz="1400" b="1" dirty="0">
                <a:solidFill>
                  <a:srgbClr val="000000"/>
                </a:solidFill>
                <a:latin typeface="Albertus Medium" charset="0"/>
                <a:cs typeface="Andalus" charset="0"/>
              </a:rPr>
            </a:br>
            <a:endParaRPr lang="es-MX" sz="1400" b="1" dirty="0">
              <a:solidFill>
                <a:srgbClr val="000000"/>
              </a:solidFill>
              <a:latin typeface="Albertus Medium" charset="0"/>
              <a:cs typeface="Andalus" charset="0"/>
            </a:endParaRPr>
          </a:p>
          <a:p>
            <a:pPr algn="ctr"/>
            <a:r>
              <a:rPr lang="es-MX" sz="1400" b="1" dirty="0">
                <a:solidFill>
                  <a:srgbClr val="000000"/>
                </a:solidFill>
                <a:latin typeface="Albertus Medium" charset="0"/>
                <a:cs typeface="Andalus" charset="0"/>
              </a:rPr>
              <a:t>Unidad  de competencia </a:t>
            </a:r>
            <a:r>
              <a:rPr lang="es-MX" sz="1400" b="1" dirty="0">
                <a:solidFill>
                  <a:srgbClr val="000000"/>
                </a:solidFill>
              </a:rPr>
              <a:t>II. </a:t>
            </a:r>
            <a:r>
              <a:rPr lang="es-ES" sz="1400" b="1" dirty="0">
                <a:solidFill>
                  <a:srgbClr val="000000"/>
                </a:solidFill>
              </a:rPr>
              <a:t>Circuitos combinacionales.</a:t>
            </a:r>
          </a:p>
          <a:p>
            <a:pPr algn="ctr"/>
            <a:endParaRPr lang="es-MX" sz="1400" b="1" dirty="0">
              <a:solidFill>
                <a:schemeClr val="bg1"/>
              </a:solidFill>
              <a:latin typeface="Albertus Medium" charset="0"/>
              <a:cs typeface="Andalus" charset="0"/>
            </a:endParaRPr>
          </a:p>
          <a:p>
            <a:pPr algn="ctr"/>
            <a:r>
              <a:rPr lang="es-MX" sz="1400" b="1" dirty="0">
                <a:solidFill>
                  <a:srgbClr val="000000"/>
                </a:solidFill>
                <a:latin typeface="Albertus Medium" charset="0"/>
                <a:cs typeface="Andalus" charset="0"/>
              </a:rPr>
              <a:t>Tema :</a:t>
            </a:r>
            <a:endParaRPr lang="es-ES" sz="1400" b="1" dirty="0"/>
          </a:p>
          <a:p>
            <a:pPr lvl="5" algn="just"/>
            <a:r>
              <a:rPr lang="es-MX" sz="1400" b="1" dirty="0">
                <a:solidFill>
                  <a:srgbClr val="000000"/>
                </a:solidFill>
                <a:latin typeface="Albertus Medium" charset="0"/>
                <a:cs typeface="Andalus" charset="0"/>
              </a:rPr>
              <a:t>II.2 Métodos de mapas de Karnaugh</a:t>
            </a:r>
            <a:r>
              <a:rPr lang="es-ES" sz="1400" b="1" dirty="0"/>
              <a:t>.</a:t>
            </a:r>
            <a:r>
              <a:rPr lang="es-ES_tradnl" sz="1400" b="1" dirty="0"/>
              <a:t> </a:t>
            </a:r>
          </a:p>
          <a:p>
            <a:pPr lvl="5" algn="just"/>
            <a:r>
              <a:rPr lang="es-MX" sz="1400" b="1" dirty="0">
                <a:solidFill>
                  <a:srgbClr val="000000"/>
                </a:solidFill>
                <a:latin typeface="Albertus Medium" charset="0"/>
                <a:cs typeface="Andalus" charset="0"/>
              </a:rPr>
              <a:t>II.3 Compuertas Lógicas </a:t>
            </a:r>
          </a:p>
          <a:p>
            <a:pPr lvl="5" algn="just"/>
            <a:endParaRPr lang="es-ES_tradnl" sz="1400" b="1" dirty="0"/>
          </a:p>
          <a:p>
            <a:pPr lvl="5"/>
            <a:endParaRPr lang="es-MX" sz="1400" b="1" dirty="0">
              <a:solidFill>
                <a:srgbClr val="000000"/>
              </a:solidFill>
              <a:latin typeface="Albertus Medium" charset="0"/>
              <a:cs typeface="Andalus" charset="0"/>
            </a:endParaRPr>
          </a:p>
          <a:p>
            <a:pPr lvl="0" algn="ctr"/>
            <a:r>
              <a:rPr lang="es-MX" sz="1400" b="1" dirty="0">
                <a:solidFill>
                  <a:srgbClr val="000000"/>
                </a:solidFill>
                <a:latin typeface="Albertus Medium" charset="0"/>
                <a:cs typeface="Andalus" charset="0"/>
              </a:rPr>
              <a:t>Créditos institucionales de la UA: 8</a:t>
            </a:r>
          </a:p>
          <a:p>
            <a:pPr algn="ctr"/>
            <a:r>
              <a:rPr lang="es-MX" sz="1400" b="1" dirty="0">
                <a:solidFill>
                  <a:srgbClr val="000000"/>
                </a:solidFill>
                <a:latin typeface="Albertus Medium" charset="0"/>
                <a:cs typeface="Andalus" charset="0"/>
              </a:rPr>
              <a:t>Material visual: Diapositivas</a:t>
            </a:r>
          </a:p>
          <a:p>
            <a:pPr algn="ctr"/>
            <a:endParaRPr lang="es-MX" sz="1400" b="1" dirty="0">
              <a:solidFill>
                <a:srgbClr val="000000"/>
              </a:solidFill>
              <a:latin typeface="Albertus Medium" charset="0"/>
              <a:cs typeface="Andalus" charset="0"/>
            </a:endParaRPr>
          </a:p>
          <a:p>
            <a:pPr algn="ctr"/>
            <a:r>
              <a:rPr lang="es-MX" sz="1400" b="1" dirty="0">
                <a:solidFill>
                  <a:srgbClr val="000000"/>
                </a:solidFill>
                <a:latin typeface="Albertus Medium" charset="0"/>
                <a:cs typeface="Andalus" charset="0"/>
              </a:rPr>
              <a:t>Elaborado por:  	José Luis Tapia Fabela.</a:t>
            </a:r>
          </a:p>
          <a:p>
            <a:r>
              <a:rPr lang="es-MX" sz="1400" b="1" dirty="0">
                <a:solidFill>
                  <a:srgbClr val="000000"/>
                </a:solidFill>
                <a:latin typeface="Albertus Medium" charset="0"/>
                <a:cs typeface="Andalus" charset="0"/>
              </a:rPr>
              <a:t>				</a:t>
            </a:r>
            <a:r>
              <a:rPr lang="es-MX" b="1" dirty="0">
                <a:solidFill>
                  <a:schemeClr val="bg1"/>
                </a:solidFill>
                <a:latin typeface="Albertus Medium" charset="0"/>
                <a:cs typeface="Andalus" charset="0"/>
              </a:rPr>
              <a:t>			       </a:t>
            </a:r>
            <a:r>
              <a:rPr lang="es-MX" sz="1400" b="1" dirty="0">
                <a:solidFill>
                  <a:srgbClr val="000000"/>
                </a:solidFill>
                <a:latin typeface="Albertus Medium" charset="0"/>
                <a:cs typeface="Andalus" charset="0"/>
              </a:rPr>
              <a:t>Agosto 2019.</a:t>
            </a:r>
            <a:endParaRPr lang="es-ES" sz="1400" b="1" dirty="0">
              <a:solidFill>
                <a:srgbClr val="000000"/>
              </a:solidFill>
            </a:endParaRPr>
          </a:p>
        </p:txBody>
      </p:sp>
    </p:spTree>
    <p:extLst>
      <p:ext uri="{BB962C8B-B14F-4D97-AF65-F5344CB8AC3E}">
        <p14:creationId xmlns:p14="http://schemas.microsoft.com/office/powerpoint/2010/main" val="2300520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Simplificación de ecuaciones en mapas de </a:t>
            </a:r>
            <a:r>
              <a:rPr lang="es-ES" dirty="0" err="1"/>
              <a:t>Karnaugh</a:t>
            </a:r>
            <a:endParaRPr lang="es-ES" dirty="0"/>
          </a:p>
        </p:txBody>
      </p:sp>
      <p:sp>
        <p:nvSpPr>
          <p:cNvPr id="3" name="Marcador de contenido 2"/>
          <p:cNvSpPr>
            <a:spLocks noGrp="1"/>
          </p:cNvSpPr>
          <p:nvPr>
            <p:ph idx="1"/>
          </p:nvPr>
        </p:nvSpPr>
        <p:spPr/>
        <p:txBody>
          <a:bodyPr/>
          <a:lstStyle/>
          <a:p>
            <a:pPr algn="just"/>
            <a:r>
              <a:rPr lang="es-ES" dirty="0"/>
              <a:t>Como podemos observar en la tabla, todas las casillas contiguas, según los ejes coordenados, se caracterizan por diferenciarse solo en una variable, que se encuentra negada en una de ellas y sin negar en la otra. Esta característica que se cumple en los mapas permite aplicar de forma automática la ley anterior.</a:t>
            </a:r>
          </a:p>
        </p:txBody>
      </p:sp>
      <p:pic>
        <p:nvPicPr>
          <p:cNvPr id="4" name="Imagen 3" descr="Captura de pantalla 2017-10-20 a las 6.18.03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56568" y="4423526"/>
            <a:ext cx="3107692" cy="1996351"/>
          </a:xfrm>
          <a:prstGeom prst="rect">
            <a:avLst/>
          </a:prstGeom>
        </p:spPr>
      </p:pic>
    </p:spTree>
    <p:extLst>
      <p:ext uri="{BB962C8B-B14F-4D97-AF65-F5344CB8AC3E}">
        <p14:creationId xmlns:p14="http://schemas.microsoft.com/office/powerpoint/2010/main" val="415095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Mapas de </a:t>
            </a:r>
            <a:r>
              <a:rPr lang="es-ES" dirty="0" err="1"/>
              <a:t>Karnaugh</a:t>
            </a:r>
            <a:endParaRPr lang="es-ES" dirty="0"/>
          </a:p>
        </p:txBody>
      </p:sp>
      <p:sp>
        <p:nvSpPr>
          <p:cNvPr id="3" name="Marcador de contenido 2"/>
          <p:cNvSpPr>
            <a:spLocks noGrp="1"/>
          </p:cNvSpPr>
          <p:nvPr>
            <p:ph idx="1"/>
          </p:nvPr>
        </p:nvSpPr>
        <p:spPr/>
        <p:txBody>
          <a:bodyPr>
            <a:normAutofit fontScale="92500"/>
          </a:bodyPr>
          <a:lstStyle/>
          <a:p>
            <a:pPr algn="just"/>
            <a:r>
              <a:rPr lang="es-ES" dirty="0"/>
              <a:t>Generalizando este proceso de simplificación, en los mapas de </a:t>
            </a:r>
            <a:r>
              <a:rPr lang="es-ES" dirty="0" err="1"/>
              <a:t>Karnaugh</a:t>
            </a:r>
            <a:r>
              <a:rPr lang="es-ES" dirty="0"/>
              <a:t>, se pueden simplificar entre sí por sus variables comunes los siguientes grupos de casillas.</a:t>
            </a:r>
          </a:p>
          <a:p>
            <a:pPr algn="just"/>
            <a:r>
              <a:rPr lang="es-ES" dirty="0"/>
              <a:t> Grupos de 2, 4, 8, 16,32, 64 casillas contiguas según los ejes coordenados. </a:t>
            </a:r>
            <a:r>
              <a:rPr lang="es-ES" b="1" dirty="0"/>
              <a:t>Nunca diagonales</a:t>
            </a:r>
            <a:r>
              <a:rPr lang="es-ES" dirty="0"/>
              <a:t>.</a:t>
            </a:r>
          </a:p>
          <a:p>
            <a:pPr algn="just"/>
            <a:r>
              <a:rPr lang="es-ES" dirty="0"/>
              <a:t>Los grupos de casillas de los bordes del mapa opuestas entre sí.</a:t>
            </a:r>
          </a:p>
          <a:p>
            <a:pPr algn="just"/>
            <a:r>
              <a:rPr lang="es-ES" dirty="0"/>
              <a:t>El grupo de casillas constituido por las cuatro esquinas del mapa.</a:t>
            </a:r>
          </a:p>
        </p:txBody>
      </p:sp>
    </p:spTree>
    <p:extLst>
      <p:ext uri="{BB962C8B-B14F-4D97-AF65-F5344CB8AC3E}">
        <p14:creationId xmlns:p14="http://schemas.microsoft.com/office/powerpoint/2010/main" val="2479185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Términos indiferentes en la función booleana</a:t>
            </a:r>
          </a:p>
        </p:txBody>
      </p:sp>
      <p:sp>
        <p:nvSpPr>
          <p:cNvPr id="3" name="Marcador de contenido 2"/>
          <p:cNvSpPr>
            <a:spLocks noGrp="1"/>
          </p:cNvSpPr>
          <p:nvPr>
            <p:ph idx="1"/>
          </p:nvPr>
        </p:nvSpPr>
        <p:spPr/>
        <p:txBody>
          <a:bodyPr>
            <a:noAutofit/>
          </a:bodyPr>
          <a:lstStyle/>
          <a:p>
            <a:pPr algn="just"/>
            <a:r>
              <a:rPr lang="es-ES" sz="2000" dirty="0"/>
              <a:t>Sucede a veces que en los circuitos digitales que ciertas combinaciones de sus variables de entrada no pueden producirse nunca debido a que otros circuitos anteriores impiden su llegada a nuestro circuito. A estas combinaciones de entrada las llamamos términos indiferentes.</a:t>
            </a:r>
          </a:p>
        </p:txBody>
      </p:sp>
      <p:pic>
        <p:nvPicPr>
          <p:cNvPr id="4" name="Imagen 3" descr="Captura de pantalla 2017-10-20 a las 6.43.21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60668" y="3838339"/>
            <a:ext cx="3267690" cy="2527518"/>
          </a:xfrm>
          <a:prstGeom prst="rect">
            <a:avLst/>
          </a:prstGeom>
        </p:spPr>
      </p:pic>
    </p:spTree>
    <p:extLst>
      <p:ext uri="{BB962C8B-B14F-4D97-AF65-F5344CB8AC3E}">
        <p14:creationId xmlns:p14="http://schemas.microsoft.com/office/powerpoint/2010/main" val="4111541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Ejemplo K.1</a:t>
            </a:r>
          </a:p>
        </p:txBody>
      </p:sp>
      <p:sp>
        <p:nvSpPr>
          <p:cNvPr id="3" name="Marcador de contenido 2"/>
          <p:cNvSpPr>
            <a:spLocks noGrp="1"/>
          </p:cNvSpPr>
          <p:nvPr>
            <p:ph idx="1"/>
          </p:nvPr>
        </p:nvSpPr>
        <p:spPr/>
        <p:txBody>
          <a:bodyPr/>
          <a:lstStyle/>
          <a:p>
            <a:pPr algn="just"/>
            <a:r>
              <a:rPr lang="es-ES" dirty="0"/>
              <a:t>Representar en un mapa de </a:t>
            </a:r>
            <a:r>
              <a:rPr lang="es-ES" dirty="0" err="1"/>
              <a:t>Karnaugh</a:t>
            </a:r>
            <a:r>
              <a:rPr lang="es-ES" dirty="0"/>
              <a:t> la siguiente función booleana y simplificarla.</a:t>
            </a:r>
          </a:p>
          <a:p>
            <a:pPr algn="just"/>
            <a:endParaRPr lang="es-ES" dirty="0"/>
          </a:p>
          <a:p>
            <a:pPr marL="0" indent="0" algn="ctr">
              <a:buNone/>
            </a:pPr>
            <a:r>
              <a:rPr lang="es-ES" dirty="0"/>
              <a:t>F= </a:t>
            </a:r>
            <a:r>
              <a:rPr lang="es-ES" dirty="0" err="1"/>
              <a:t>ab’c’de+ab’cde+a’b’c’d’e+a’b’c’de+a’b’cde+a’b’cd’e</a:t>
            </a:r>
            <a:endParaRPr lang="es-ES" dirty="0"/>
          </a:p>
          <a:p>
            <a:pPr algn="just"/>
            <a:endParaRPr lang="es-ES" dirty="0"/>
          </a:p>
          <a:p>
            <a:pPr algn="just"/>
            <a:endParaRPr lang="es-ES" dirty="0"/>
          </a:p>
        </p:txBody>
      </p:sp>
    </p:spTree>
    <p:extLst>
      <p:ext uri="{BB962C8B-B14F-4D97-AF65-F5344CB8AC3E}">
        <p14:creationId xmlns:p14="http://schemas.microsoft.com/office/powerpoint/2010/main" val="1102047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Ejemplo K.1</a:t>
            </a:r>
          </a:p>
        </p:txBody>
      </p:sp>
      <p:sp>
        <p:nvSpPr>
          <p:cNvPr id="3" name="Marcador de contenido 2"/>
          <p:cNvSpPr>
            <a:spLocks noGrp="1"/>
          </p:cNvSpPr>
          <p:nvPr>
            <p:ph idx="1"/>
          </p:nvPr>
        </p:nvSpPr>
        <p:spPr/>
        <p:txBody>
          <a:bodyPr/>
          <a:lstStyle/>
          <a:p>
            <a:pPr algn="just"/>
            <a:r>
              <a:rPr lang="es-ES" dirty="0"/>
              <a:t>Representando en un mapa de </a:t>
            </a:r>
            <a:r>
              <a:rPr lang="es-ES" dirty="0" err="1"/>
              <a:t>Karnaugh</a:t>
            </a:r>
            <a:r>
              <a:rPr lang="es-ES" dirty="0"/>
              <a:t> la función queda.</a:t>
            </a:r>
          </a:p>
        </p:txBody>
      </p:sp>
      <p:pic>
        <p:nvPicPr>
          <p:cNvPr id="4" name="Imagen 3" descr="Captura de pantalla 2017-10-20 a las 6.45.18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19004" y="2894727"/>
            <a:ext cx="5579329" cy="3232336"/>
          </a:xfrm>
          <a:prstGeom prst="rect">
            <a:avLst/>
          </a:prstGeom>
        </p:spPr>
      </p:pic>
    </p:spTree>
    <p:extLst>
      <p:ext uri="{BB962C8B-B14F-4D97-AF65-F5344CB8AC3E}">
        <p14:creationId xmlns:p14="http://schemas.microsoft.com/office/powerpoint/2010/main" val="1498858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Ejemplo K.1</a:t>
            </a:r>
          </a:p>
        </p:txBody>
      </p:sp>
      <p:sp>
        <p:nvSpPr>
          <p:cNvPr id="3" name="Marcador de contenido 2"/>
          <p:cNvSpPr>
            <a:spLocks noGrp="1"/>
          </p:cNvSpPr>
          <p:nvPr>
            <p:ph idx="1"/>
          </p:nvPr>
        </p:nvSpPr>
        <p:spPr/>
        <p:txBody>
          <a:bodyPr/>
          <a:lstStyle/>
          <a:p>
            <a:pPr algn="just"/>
            <a:r>
              <a:rPr lang="es-ES" dirty="0"/>
              <a:t>El resultado obtenido de la simplificación es .</a:t>
            </a:r>
          </a:p>
        </p:txBody>
      </p:sp>
      <p:pic>
        <p:nvPicPr>
          <p:cNvPr id="4" name="Imagen 3" descr="Captura de pantalla 2017-10-20 a las 6.45.18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74733" y="2633421"/>
            <a:ext cx="4173795" cy="2418052"/>
          </a:xfrm>
          <a:prstGeom prst="rect">
            <a:avLst/>
          </a:prstGeom>
        </p:spPr>
      </p:pic>
      <p:sp>
        <p:nvSpPr>
          <p:cNvPr id="5" name="Rectángulo 4"/>
          <p:cNvSpPr/>
          <p:nvPr/>
        </p:nvSpPr>
        <p:spPr>
          <a:xfrm>
            <a:off x="3569186" y="5812739"/>
            <a:ext cx="1608771" cy="369332"/>
          </a:xfrm>
          <a:prstGeom prst="rect">
            <a:avLst/>
          </a:prstGeom>
        </p:spPr>
        <p:txBody>
          <a:bodyPr wrap="none">
            <a:spAutoFit/>
          </a:bodyPr>
          <a:lstStyle/>
          <a:p>
            <a:r>
              <a:rPr lang="es-ES" dirty="0"/>
              <a:t>F= </a:t>
            </a:r>
            <a:r>
              <a:rPr lang="es-ES" dirty="0" err="1"/>
              <a:t>ab’de+ab’e</a:t>
            </a:r>
            <a:endParaRPr lang="es-ES" dirty="0"/>
          </a:p>
        </p:txBody>
      </p:sp>
      <p:sp>
        <p:nvSpPr>
          <p:cNvPr id="6" name="Rectángulo 5"/>
          <p:cNvSpPr/>
          <p:nvPr/>
        </p:nvSpPr>
        <p:spPr>
          <a:xfrm>
            <a:off x="4081118" y="5063067"/>
            <a:ext cx="696375" cy="369332"/>
          </a:xfrm>
          <a:prstGeom prst="rect">
            <a:avLst/>
          </a:prstGeom>
        </p:spPr>
        <p:txBody>
          <a:bodyPr wrap="none">
            <a:spAutoFit/>
          </a:bodyPr>
          <a:lstStyle/>
          <a:p>
            <a:r>
              <a:rPr lang="es-ES" dirty="0" err="1"/>
              <a:t>ab’de</a:t>
            </a:r>
            <a:endParaRPr lang="es-ES" dirty="0"/>
          </a:p>
        </p:txBody>
      </p:sp>
      <p:sp>
        <p:nvSpPr>
          <p:cNvPr id="7" name="Rectángulo 6"/>
          <p:cNvSpPr/>
          <p:nvPr/>
        </p:nvSpPr>
        <p:spPr>
          <a:xfrm>
            <a:off x="4884334" y="2540874"/>
            <a:ext cx="650839" cy="369332"/>
          </a:xfrm>
          <a:prstGeom prst="rect">
            <a:avLst/>
          </a:prstGeom>
        </p:spPr>
        <p:txBody>
          <a:bodyPr wrap="none">
            <a:spAutoFit/>
          </a:bodyPr>
          <a:lstStyle/>
          <a:p>
            <a:r>
              <a:rPr lang="es-ES" dirty="0" err="1"/>
              <a:t>a’b’e</a:t>
            </a:r>
            <a:endParaRPr lang="es-ES" dirty="0"/>
          </a:p>
        </p:txBody>
      </p:sp>
    </p:spTree>
    <p:extLst>
      <p:ext uri="{BB962C8B-B14F-4D97-AF65-F5344CB8AC3E}">
        <p14:creationId xmlns:p14="http://schemas.microsoft.com/office/powerpoint/2010/main" val="3143905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Ejemplo K.2</a:t>
            </a:r>
          </a:p>
        </p:txBody>
      </p:sp>
      <p:sp>
        <p:nvSpPr>
          <p:cNvPr id="3" name="Marcador de contenido 2"/>
          <p:cNvSpPr>
            <a:spLocks noGrp="1"/>
          </p:cNvSpPr>
          <p:nvPr>
            <p:ph idx="1"/>
          </p:nvPr>
        </p:nvSpPr>
        <p:spPr/>
        <p:txBody>
          <a:bodyPr/>
          <a:lstStyle/>
          <a:p>
            <a:pPr algn="just"/>
            <a:r>
              <a:rPr lang="es-ES" dirty="0"/>
              <a:t>Realizar la simplificación del siguiente mapa.</a:t>
            </a:r>
          </a:p>
        </p:txBody>
      </p:sp>
      <p:pic>
        <p:nvPicPr>
          <p:cNvPr id="5" name="Imagen 4" descr="Captura de pantalla 2017-10-20 a las 7.05.20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761365" y="2598256"/>
            <a:ext cx="3567107" cy="3381652"/>
          </a:xfrm>
          <a:prstGeom prst="rect">
            <a:avLst/>
          </a:prstGeom>
        </p:spPr>
      </p:pic>
      <p:sp>
        <p:nvSpPr>
          <p:cNvPr id="6" name="Rectángulo 5"/>
          <p:cNvSpPr/>
          <p:nvPr/>
        </p:nvSpPr>
        <p:spPr>
          <a:xfrm>
            <a:off x="6043158" y="2979805"/>
            <a:ext cx="542298" cy="369332"/>
          </a:xfrm>
          <a:prstGeom prst="rect">
            <a:avLst/>
          </a:prstGeom>
        </p:spPr>
        <p:txBody>
          <a:bodyPr wrap="none">
            <a:spAutoFit/>
          </a:bodyPr>
          <a:lstStyle/>
          <a:p>
            <a:r>
              <a:rPr lang="es-ES" dirty="0" err="1"/>
              <a:t>b’d</a:t>
            </a:r>
            <a:r>
              <a:rPr lang="es-ES" dirty="0"/>
              <a:t>’</a:t>
            </a:r>
          </a:p>
        </p:txBody>
      </p:sp>
      <p:sp>
        <p:nvSpPr>
          <p:cNvPr id="7" name="Rectángulo 6"/>
          <p:cNvSpPr/>
          <p:nvPr/>
        </p:nvSpPr>
        <p:spPr>
          <a:xfrm>
            <a:off x="5924439" y="4716055"/>
            <a:ext cx="466794" cy="369332"/>
          </a:xfrm>
          <a:prstGeom prst="rect">
            <a:avLst/>
          </a:prstGeom>
        </p:spPr>
        <p:txBody>
          <a:bodyPr wrap="none">
            <a:spAutoFit/>
          </a:bodyPr>
          <a:lstStyle/>
          <a:p>
            <a:r>
              <a:rPr lang="es-ES" dirty="0" err="1"/>
              <a:t>c’d</a:t>
            </a:r>
            <a:endParaRPr lang="es-ES" dirty="0"/>
          </a:p>
        </p:txBody>
      </p:sp>
      <p:sp>
        <p:nvSpPr>
          <p:cNvPr id="8" name="Rectángulo 7"/>
          <p:cNvSpPr/>
          <p:nvPr/>
        </p:nvSpPr>
        <p:spPr>
          <a:xfrm>
            <a:off x="3776897" y="2795139"/>
            <a:ext cx="466106" cy="369332"/>
          </a:xfrm>
          <a:prstGeom prst="rect">
            <a:avLst/>
          </a:prstGeom>
        </p:spPr>
        <p:txBody>
          <a:bodyPr wrap="none">
            <a:spAutoFit/>
          </a:bodyPr>
          <a:lstStyle/>
          <a:p>
            <a:r>
              <a:rPr lang="es-ES" dirty="0" err="1"/>
              <a:t>a’c</a:t>
            </a:r>
            <a:endParaRPr lang="es-ES" dirty="0"/>
          </a:p>
        </p:txBody>
      </p:sp>
      <p:sp>
        <p:nvSpPr>
          <p:cNvPr id="9" name="Rectángulo 8"/>
          <p:cNvSpPr/>
          <p:nvPr/>
        </p:nvSpPr>
        <p:spPr>
          <a:xfrm>
            <a:off x="4811428" y="5880855"/>
            <a:ext cx="415498" cy="369332"/>
          </a:xfrm>
          <a:prstGeom prst="rect">
            <a:avLst/>
          </a:prstGeom>
        </p:spPr>
        <p:txBody>
          <a:bodyPr wrap="none">
            <a:spAutoFit/>
          </a:bodyPr>
          <a:lstStyle/>
          <a:p>
            <a:r>
              <a:rPr lang="es-ES" dirty="0"/>
              <a:t>ab</a:t>
            </a:r>
          </a:p>
        </p:txBody>
      </p:sp>
    </p:spTree>
    <p:extLst>
      <p:ext uri="{BB962C8B-B14F-4D97-AF65-F5344CB8AC3E}">
        <p14:creationId xmlns:p14="http://schemas.microsoft.com/office/powerpoint/2010/main" val="3353311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12DE76-C4F4-4178-B40E-186BDF5D3AAF}"/>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91597989-242F-4B2D-9997-CFC440F53B14}"/>
              </a:ext>
            </a:extLst>
          </p:cNvPr>
          <p:cNvSpPr>
            <a:spLocks noGrp="1"/>
          </p:cNvSpPr>
          <p:nvPr>
            <p:ph idx="1"/>
          </p:nvPr>
        </p:nvSpPr>
        <p:spPr/>
        <p:txBody>
          <a:bodyPr/>
          <a:lstStyle/>
          <a:p>
            <a:r>
              <a:rPr lang="es-MX" b="1" dirty="0"/>
              <a:t>1.</a:t>
            </a:r>
            <a:r>
              <a:rPr lang="es-MX" dirty="0"/>
              <a:t>  </a:t>
            </a:r>
            <a:r>
              <a:rPr lang="es-MX" b="1" i="1" dirty="0"/>
              <a:t>Las agrupaciones son exclusivamente de unos</a:t>
            </a:r>
            <a:r>
              <a:rPr lang="es-MX" i="1" dirty="0"/>
              <a:t>.</a:t>
            </a:r>
            <a:r>
              <a:rPr lang="es-MX" dirty="0"/>
              <a:t> Esto implica que ningún grupo puede contener ningún cero.</a:t>
            </a:r>
          </a:p>
          <a:p>
            <a:endParaRPr lang="es-MX" dirty="0"/>
          </a:p>
          <a:p>
            <a:pPr marL="0" indent="0">
              <a:buNone/>
            </a:pPr>
            <a:endParaRPr lang="es-MX" dirty="0"/>
          </a:p>
        </p:txBody>
      </p:sp>
      <p:pic>
        <p:nvPicPr>
          <p:cNvPr id="1030" name="Picture 6">
            <a:extLst>
              <a:ext uri="{FF2B5EF4-FFF2-40B4-BE49-F238E27FC236}">
                <a16:creationId xmlns:a16="http://schemas.microsoft.com/office/drawing/2014/main" id="{86436B8B-2FE4-4C9C-8AD5-BD5D3E39F0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378" y="3429000"/>
            <a:ext cx="4723631" cy="181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7469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5B6D94-B6F5-4F9B-A0C8-846895441C85}"/>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F337B3CC-FC4D-43CE-8272-1F364B3AAEC8}"/>
              </a:ext>
            </a:extLst>
          </p:cNvPr>
          <p:cNvSpPr>
            <a:spLocks noGrp="1"/>
          </p:cNvSpPr>
          <p:nvPr>
            <p:ph idx="1"/>
          </p:nvPr>
        </p:nvSpPr>
        <p:spPr/>
        <p:txBody>
          <a:bodyPr/>
          <a:lstStyle/>
          <a:p>
            <a:r>
              <a:rPr lang="es-MX" b="1" dirty="0"/>
              <a:t>2</a:t>
            </a:r>
            <a:r>
              <a:rPr lang="es-MX" dirty="0"/>
              <a:t>. </a:t>
            </a:r>
            <a:r>
              <a:rPr lang="es-MX" b="1" i="1" dirty="0"/>
              <a:t>Las agrupaciones únicamente pueden hacerse en horizontal y vertical</a:t>
            </a:r>
            <a:r>
              <a:rPr lang="es-MX" b="1" dirty="0"/>
              <a:t>.</a:t>
            </a:r>
            <a:r>
              <a:rPr lang="es-MX" dirty="0"/>
              <a:t> Esto implica que las diagonales están prohibidas.</a:t>
            </a:r>
          </a:p>
        </p:txBody>
      </p:sp>
      <p:pic>
        <p:nvPicPr>
          <p:cNvPr id="2050" name="Picture 2">
            <a:extLst>
              <a:ext uri="{FF2B5EF4-FFF2-40B4-BE49-F238E27FC236}">
                <a16:creationId xmlns:a16="http://schemas.microsoft.com/office/drawing/2014/main" id="{43A00B8F-FA2C-4A61-A131-3A879481A5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5207" y="3570474"/>
            <a:ext cx="5153585" cy="1965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840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28660F-0C5A-486E-9694-04BD4A563F7C}"/>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BBD64DEC-81A9-48C4-BE28-B5F0F0A8B9D6}"/>
              </a:ext>
            </a:extLst>
          </p:cNvPr>
          <p:cNvSpPr>
            <a:spLocks noGrp="1"/>
          </p:cNvSpPr>
          <p:nvPr>
            <p:ph idx="1"/>
          </p:nvPr>
        </p:nvSpPr>
        <p:spPr/>
        <p:txBody>
          <a:bodyPr/>
          <a:lstStyle/>
          <a:p>
            <a:r>
              <a:rPr lang="es-MX" b="1" dirty="0"/>
              <a:t>3.</a:t>
            </a:r>
            <a:r>
              <a:rPr lang="es-MX" dirty="0"/>
              <a:t>  </a:t>
            </a:r>
            <a:r>
              <a:rPr lang="es-MX" b="1" i="1" dirty="0"/>
              <a:t>Los grupos han de contener 2</a:t>
            </a:r>
            <a:r>
              <a:rPr lang="es-MX" b="1" i="1" baseline="30000" dirty="0"/>
              <a:t>n</a:t>
            </a:r>
            <a:r>
              <a:rPr lang="es-MX" b="1" dirty="0"/>
              <a:t> </a:t>
            </a:r>
            <a:r>
              <a:rPr lang="es-MX" b="1" i="1" dirty="0"/>
              <a:t>elementos.</a:t>
            </a:r>
            <a:r>
              <a:rPr lang="es-MX" dirty="0"/>
              <a:t> Es decir que cada grupo tendrá 1,2,4,8... número de unos.</a:t>
            </a:r>
          </a:p>
        </p:txBody>
      </p:sp>
      <p:pic>
        <p:nvPicPr>
          <p:cNvPr id="3074" name="Picture 2">
            <a:extLst>
              <a:ext uri="{FF2B5EF4-FFF2-40B4-BE49-F238E27FC236}">
                <a16:creationId xmlns:a16="http://schemas.microsoft.com/office/drawing/2014/main" id="{7C84E82A-5493-4D5B-B009-23AB45C4CF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832" y="2876830"/>
            <a:ext cx="6940643" cy="3665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07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1752" y="527406"/>
            <a:ext cx="8534400" cy="758952"/>
          </a:xfrm>
        </p:spPr>
        <p:txBody>
          <a:bodyPr>
            <a:normAutofit fontScale="90000"/>
          </a:bodyPr>
          <a:lstStyle/>
          <a:p>
            <a:r>
              <a:rPr lang="es-ES" dirty="0"/>
              <a:t>Prerrequisitos</a:t>
            </a:r>
          </a:p>
        </p:txBody>
      </p:sp>
      <p:sp>
        <p:nvSpPr>
          <p:cNvPr id="3" name="Marcador de contenido 2"/>
          <p:cNvSpPr>
            <a:spLocks noGrp="1"/>
          </p:cNvSpPr>
          <p:nvPr>
            <p:ph idx="1"/>
          </p:nvPr>
        </p:nvSpPr>
        <p:spPr/>
        <p:txBody>
          <a:bodyPr>
            <a:normAutofit/>
          </a:bodyPr>
          <a:lstStyle/>
          <a:p>
            <a:pPr marL="0" indent="0" algn="just">
              <a:buNone/>
            </a:pPr>
            <a:endParaRPr lang="es-ES" sz="2400" dirty="0"/>
          </a:p>
          <a:p>
            <a:pPr algn="just"/>
            <a:r>
              <a:rPr lang="es-ES" sz="2400" dirty="0"/>
              <a:t>Los prerrequisitos que debe cumplir el estudiante para comprender apropiadamente el tema desarrollado son conocimientos de</a:t>
            </a:r>
            <a:r>
              <a:rPr lang="es-MX" sz="2400" dirty="0"/>
              <a:t> matemáticas discretas básicas.</a:t>
            </a:r>
            <a:endParaRPr lang="es-ES_tradnl" sz="2400" dirty="0"/>
          </a:p>
          <a:p>
            <a:pPr algn="just"/>
            <a:endParaRPr lang="es-ES" sz="2400" dirty="0"/>
          </a:p>
        </p:txBody>
      </p:sp>
    </p:spTree>
    <p:extLst>
      <p:ext uri="{BB962C8B-B14F-4D97-AF65-F5344CB8AC3E}">
        <p14:creationId xmlns:p14="http://schemas.microsoft.com/office/powerpoint/2010/main" val="3542344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87A3AB-671A-44E6-845B-F36FACC8A7F7}"/>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129B394A-8918-42D4-89FC-0AF6DBEEC7D5}"/>
              </a:ext>
            </a:extLst>
          </p:cNvPr>
          <p:cNvSpPr>
            <a:spLocks noGrp="1"/>
          </p:cNvSpPr>
          <p:nvPr>
            <p:ph idx="1"/>
          </p:nvPr>
        </p:nvSpPr>
        <p:spPr/>
        <p:txBody>
          <a:bodyPr/>
          <a:lstStyle/>
          <a:p>
            <a:r>
              <a:rPr lang="es-MX" b="1" dirty="0"/>
              <a:t>4.</a:t>
            </a:r>
            <a:r>
              <a:rPr lang="es-MX" dirty="0"/>
              <a:t>  </a:t>
            </a:r>
            <a:r>
              <a:rPr lang="es-MX" b="1" i="1" dirty="0"/>
              <a:t>Cada grupo ha de ser tan grande como sea posible</a:t>
            </a:r>
            <a:r>
              <a:rPr lang="es-MX" i="1" dirty="0"/>
              <a:t>. </a:t>
            </a:r>
            <a:r>
              <a:rPr lang="es-MX" dirty="0"/>
              <a:t>Tal y como lo ilustramos en el ejemplo.</a:t>
            </a:r>
          </a:p>
        </p:txBody>
      </p:sp>
      <p:pic>
        <p:nvPicPr>
          <p:cNvPr id="4098" name="Picture 2">
            <a:extLst>
              <a:ext uri="{FF2B5EF4-FFF2-40B4-BE49-F238E27FC236}">
                <a16:creationId xmlns:a16="http://schemas.microsoft.com/office/drawing/2014/main" id="{D02BBA3E-16E3-45BC-A53C-A865F9253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733" y="3189923"/>
            <a:ext cx="6428534" cy="2552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2855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1AB6FD-4440-4C3C-834E-9130114A88F7}"/>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A1BED2A3-FFFB-495D-BB16-96B1933BED9B}"/>
              </a:ext>
            </a:extLst>
          </p:cNvPr>
          <p:cNvSpPr>
            <a:spLocks noGrp="1"/>
          </p:cNvSpPr>
          <p:nvPr>
            <p:ph idx="1"/>
          </p:nvPr>
        </p:nvSpPr>
        <p:spPr/>
        <p:txBody>
          <a:bodyPr/>
          <a:lstStyle/>
          <a:p>
            <a:r>
              <a:rPr lang="es-MX" b="1" dirty="0"/>
              <a:t>5.</a:t>
            </a:r>
            <a:r>
              <a:rPr lang="es-MX" dirty="0"/>
              <a:t>  </a:t>
            </a:r>
            <a:r>
              <a:rPr lang="es-MX" b="1" i="1" dirty="0"/>
              <a:t>Todos los unos tienen que pertenecer como mínimo a  un grupo.</a:t>
            </a:r>
            <a:r>
              <a:rPr lang="es-MX" i="1" dirty="0"/>
              <a:t> </a:t>
            </a:r>
            <a:r>
              <a:rPr lang="es-MX" dirty="0"/>
              <a:t>Aunque pueden pertenecer a más de uno.</a:t>
            </a:r>
          </a:p>
        </p:txBody>
      </p:sp>
      <p:pic>
        <p:nvPicPr>
          <p:cNvPr id="5122" name="Picture 2">
            <a:extLst>
              <a:ext uri="{FF2B5EF4-FFF2-40B4-BE49-F238E27FC236}">
                <a16:creationId xmlns:a16="http://schemas.microsoft.com/office/drawing/2014/main" id="{F47F29E1-B595-4A1C-9295-B8D898E722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690" y="3544421"/>
            <a:ext cx="7345362" cy="222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9046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FBAD7D-19D7-4374-BF41-3899FEABD242}"/>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BCAE8F3A-BBA8-4E43-A24D-44E84A1EE0BE}"/>
              </a:ext>
            </a:extLst>
          </p:cNvPr>
          <p:cNvSpPr>
            <a:spLocks noGrp="1"/>
          </p:cNvSpPr>
          <p:nvPr>
            <p:ph idx="1"/>
          </p:nvPr>
        </p:nvSpPr>
        <p:spPr/>
        <p:txBody>
          <a:bodyPr/>
          <a:lstStyle/>
          <a:p>
            <a:r>
              <a:rPr lang="es-MX" b="1" dirty="0"/>
              <a:t>6.</a:t>
            </a:r>
            <a:r>
              <a:rPr lang="es-MX" dirty="0"/>
              <a:t>  </a:t>
            </a:r>
            <a:r>
              <a:rPr lang="es-MX" b="1" i="1" dirty="0"/>
              <a:t>Pueden existir solapamiento de grupos.</a:t>
            </a:r>
            <a:endParaRPr lang="es-MX" dirty="0"/>
          </a:p>
        </p:txBody>
      </p:sp>
      <p:pic>
        <p:nvPicPr>
          <p:cNvPr id="6146" name="Picture 2">
            <a:extLst>
              <a:ext uri="{FF2B5EF4-FFF2-40B4-BE49-F238E27FC236}">
                <a16:creationId xmlns:a16="http://schemas.microsoft.com/office/drawing/2014/main" id="{D6873BA5-4891-4981-AB74-DFDE735929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3115" y="2511967"/>
            <a:ext cx="5757769" cy="3799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304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16164A-ECEB-410A-B511-6E38810FBA25}"/>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96FB68FE-FDDC-4DC3-81E7-815705AC86AB}"/>
              </a:ext>
            </a:extLst>
          </p:cNvPr>
          <p:cNvSpPr>
            <a:spLocks noGrp="1"/>
          </p:cNvSpPr>
          <p:nvPr>
            <p:ph idx="1"/>
          </p:nvPr>
        </p:nvSpPr>
        <p:spPr/>
        <p:txBody>
          <a:bodyPr/>
          <a:lstStyle/>
          <a:p>
            <a:r>
              <a:rPr lang="es-MX" b="1" dirty="0"/>
              <a:t>7.  </a:t>
            </a:r>
            <a:r>
              <a:rPr lang="es-MX" b="1" i="1" dirty="0"/>
              <a:t>La formación de grupos también se puede producir con las celdas extremas de la tabla. </a:t>
            </a:r>
            <a:r>
              <a:rPr lang="es-MX" dirty="0"/>
              <a:t>De tal forma que la parte inferior se podría agrupar con la superior y la izquierda con la derecha tal y como se explica en el ejemplo.</a:t>
            </a:r>
          </a:p>
        </p:txBody>
      </p:sp>
      <p:pic>
        <p:nvPicPr>
          <p:cNvPr id="7170" name="Picture 2">
            <a:extLst>
              <a:ext uri="{FF2B5EF4-FFF2-40B4-BE49-F238E27FC236}">
                <a16:creationId xmlns:a16="http://schemas.microsoft.com/office/drawing/2014/main" id="{C629DF78-C990-4F1C-B90E-8506C67CDD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4720" y="3685053"/>
            <a:ext cx="5328397" cy="2771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806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5A3E11-B53E-4E2C-98A3-DE099A129B94}"/>
              </a:ext>
            </a:extLst>
          </p:cNvPr>
          <p:cNvSpPr>
            <a:spLocks noGrp="1"/>
          </p:cNvSpPr>
          <p:nvPr>
            <p:ph type="title"/>
          </p:nvPr>
        </p:nvSpPr>
        <p:spPr/>
        <p:txBody>
          <a:bodyPr>
            <a:normAutofit fontScale="90000"/>
          </a:bodyPr>
          <a:lstStyle/>
          <a:p>
            <a:r>
              <a:rPr lang="es-MX" dirty="0"/>
              <a:t>Reglas de simplificación</a:t>
            </a:r>
            <a:br>
              <a:rPr lang="es-MX" dirty="0"/>
            </a:br>
            <a:endParaRPr lang="es-MX" dirty="0"/>
          </a:p>
        </p:txBody>
      </p:sp>
      <p:sp>
        <p:nvSpPr>
          <p:cNvPr id="3" name="Marcador de contenido 2">
            <a:extLst>
              <a:ext uri="{FF2B5EF4-FFF2-40B4-BE49-F238E27FC236}">
                <a16:creationId xmlns:a16="http://schemas.microsoft.com/office/drawing/2014/main" id="{267157D5-C87B-46D7-85CA-4F21E276142A}"/>
              </a:ext>
            </a:extLst>
          </p:cNvPr>
          <p:cNvSpPr>
            <a:spLocks noGrp="1"/>
          </p:cNvSpPr>
          <p:nvPr>
            <p:ph idx="1"/>
          </p:nvPr>
        </p:nvSpPr>
        <p:spPr/>
        <p:txBody>
          <a:bodyPr/>
          <a:lstStyle/>
          <a:p>
            <a:r>
              <a:rPr lang="es-MX" b="1" dirty="0"/>
              <a:t>8.  </a:t>
            </a:r>
            <a:r>
              <a:rPr lang="es-MX" b="1" i="1" dirty="0"/>
              <a:t>Tiene que resultar el menor número de grupos posibles siempre y cuando no contradiga ninguna de las reglas anteriores</a:t>
            </a:r>
            <a:r>
              <a:rPr lang="es-MX" i="1" dirty="0"/>
              <a:t>. </a:t>
            </a:r>
            <a:r>
              <a:rPr lang="es-MX" dirty="0"/>
              <a:t>Esto es el número de grupos ha de ser mínimo.</a:t>
            </a:r>
          </a:p>
        </p:txBody>
      </p:sp>
      <p:pic>
        <p:nvPicPr>
          <p:cNvPr id="8194" name="Picture 2">
            <a:extLst>
              <a:ext uri="{FF2B5EF4-FFF2-40B4-BE49-F238E27FC236}">
                <a16:creationId xmlns:a16="http://schemas.microsoft.com/office/drawing/2014/main" id="{E8C4249A-8D15-4C00-B095-BDE5F571E9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2763" y="3799331"/>
            <a:ext cx="6618474" cy="2266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58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Conclusiones</a:t>
            </a:r>
          </a:p>
        </p:txBody>
      </p:sp>
      <p:sp>
        <p:nvSpPr>
          <p:cNvPr id="3" name="Marcador de contenido 2"/>
          <p:cNvSpPr>
            <a:spLocks noGrp="1"/>
          </p:cNvSpPr>
          <p:nvPr>
            <p:ph idx="1"/>
          </p:nvPr>
        </p:nvSpPr>
        <p:spPr/>
        <p:txBody>
          <a:bodyPr>
            <a:normAutofit/>
          </a:bodyPr>
          <a:lstStyle/>
          <a:p>
            <a:pPr algn="just"/>
            <a:r>
              <a:rPr lang="es-ES" dirty="0"/>
              <a:t>Mapa de Karnaugh. Disposición de celdas que representan las combinaciones de literales en una expresión booleana y que se utiliza para la simplificación sistemática del término.</a:t>
            </a:r>
          </a:p>
        </p:txBody>
      </p:sp>
    </p:spTree>
    <p:extLst>
      <p:ext uri="{BB962C8B-B14F-4D97-AF65-F5344CB8AC3E}">
        <p14:creationId xmlns:p14="http://schemas.microsoft.com/office/powerpoint/2010/main" val="2513976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tx1"/>
                </a:solidFill>
              </a:rPr>
              <a:t>Compuertas Lógicas</a:t>
            </a:r>
            <a:endParaRPr lang="es-ES" dirty="0">
              <a:solidFill>
                <a:schemeClr val="tx1"/>
              </a:solidFill>
            </a:endParaRPr>
          </a:p>
        </p:txBody>
      </p:sp>
      <p:sp>
        <p:nvSpPr>
          <p:cNvPr id="3" name="Marcador de contenido 2"/>
          <p:cNvSpPr>
            <a:spLocks noGrp="1"/>
          </p:cNvSpPr>
          <p:nvPr>
            <p:ph idx="1"/>
          </p:nvPr>
        </p:nvSpPr>
        <p:spPr/>
        <p:txBody>
          <a:bodyPr>
            <a:normAutofit lnSpcReduction="10000"/>
          </a:bodyPr>
          <a:lstStyle/>
          <a:p>
            <a:pPr algn="just"/>
            <a:r>
              <a:rPr lang="es-MX" dirty="0">
                <a:solidFill>
                  <a:schemeClr val="tx1"/>
                </a:solidFill>
              </a:rPr>
              <a:t>Las </a:t>
            </a:r>
            <a:r>
              <a:rPr lang="es-MX" b="1" dirty="0">
                <a:solidFill>
                  <a:schemeClr val="tx1"/>
                </a:solidFill>
              </a:rPr>
              <a:t>Compuertas Lógicas</a:t>
            </a:r>
            <a:r>
              <a:rPr lang="es-MX" dirty="0">
                <a:solidFill>
                  <a:schemeClr val="tx1"/>
                </a:solidFill>
              </a:rPr>
              <a:t> son circuitos electrónicos conformados internamente por transistores que se encuentran con arreglos especiales con los que otorgan señales de voltaje como resultado o una salida de forma booleana, están obtenidos por operaciones </a:t>
            </a:r>
            <a:r>
              <a:rPr lang="es-MX" b="1" dirty="0">
                <a:solidFill>
                  <a:schemeClr val="tx1"/>
                </a:solidFill>
              </a:rPr>
              <a:t>lógicas</a:t>
            </a:r>
            <a:r>
              <a:rPr lang="es-MX" dirty="0">
                <a:solidFill>
                  <a:schemeClr val="tx1"/>
                </a:solidFill>
              </a:rPr>
              <a:t> binarias (suma, multiplicación).</a:t>
            </a:r>
          </a:p>
          <a:p>
            <a:pPr algn="just"/>
            <a:r>
              <a:rPr lang="es-MX" dirty="0">
                <a:solidFill>
                  <a:schemeClr val="tx1"/>
                </a:solidFill>
              </a:rPr>
              <a:t>También niegan, afirman, incluyen o excluyen según sus propiedades lógicas. Estas compuertas se pueden aplicar en otras áreas de la ciencia como </a:t>
            </a:r>
            <a:r>
              <a:rPr lang="es-MX" dirty="0">
                <a:solidFill>
                  <a:schemeClr val="tx1"/>
                </a:solidFill>
                <a:hlinkClick r:id="rId2">
                  <a:extLst>
                    <a:ext uri="{A12FA001-AC4F-418D-AE19-62706E023703}">
                      <ahyp:hlinkClr xmlns:ahyp="http://schemas.microsoft.com/office/drawing/2018/hyperlinkcolor" val="tx"/>
                    </a:ext>
                  </a:extLst>
                </a:hlinkClick>
              </a:rPr>
              <a:t>mecánica</a:t>
            </a:r>
            <a:r>
              <a:rPr lang="es-MX" dirty="0">
                <a:solidFill>
                  <a:schemeClr val="tx1"/>
                </a:solidFill>
              </a:rPr>
              <a:t>, hidráulica o </a:t>
            </a:r>
            <a:r>
              <a:rPr lang="es-MX" dirty="0">
                <a:solidFill>
                  <a:schemeClr val="tx1"/>
                </a:solidFill>
                <a:hlinkClick r:id="rId3">
                  <a:extLst>
                    <a:ext uri="{A12FA001-AC4F-418D-AE19-62706E023703}">
                      <ahyp:hlinkClr xmlns:ahyp="http://schemas.microsoft.com/office/drawing/2018/hyperlinkcolor" val="tx"/>
                    </a:ext>
                  </a:extLst>
                </a:hlinkClick>
              </a:rPr>
              <a:t>neumática</a:t>
            </a:r>
            <a:r>
              <a:rPr lang="es-MX" dirty="0">
                <a:solidFill>
                  <a:schemeClr val="tx1"/>
                </a:solidFill>
              </a:rPr>
              <a:t>.</a:t>
            </a:r>
          </a:p>
          <a:p>
            <a:endParaRPr lang="es-ES" dirty="0"/>
          </a:p>
        </p:txBody>
      </p:sp>
    </p:spTree>
    <p:extLst>
      <p:ext uri="{BB962C8B-B14F-4D97-AF65-F5344CB8AC3E}">
        <p14:creationId xmlns:p14="http://schemas.microsoft.com/office/powerpoint/2010/main" val="3729172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9C611-82FC-46FA-B9C3-3D39434D5897}"/>
              </a:ext>
            </a:extLst>
          </p:cNvPr>
          <p:cNvSpPr>
            <a:spLocks noGrp="1"/>
          </p:cNvSpPr>
          <p:nvPr>
            <p:ph idx="1"/>
          </p:nvPr>
        </p:nvSpPr>
        <p:spPr/>
        <p:txBody>
          <a:bodyPr/>
          <a:lstStyle/>
          <a:p>
            <a:pPr algn="just"/>
            <a:r>
              <a:rPr lang="es-MX" dirty="0">
                <a:solidFill>
                  <a:schemeClr val="tx1"/>
                </a:solidFill>
              </a:rPr>
              <a:t>Existen diferentes tipos de compuertas y algunas de estas son más complejas, con la posibilidad de ser simuladas por compuertas más sencillas. Todas estas tienen tablas de verdad que explican los comportamientos en los resultados que otorga, dependiendo del valor booleano que tenga en cada una de sus entradas.</a:t>
            </a:r>
          </a:p>
          <a:p>
            <a:endParaRPr lang="es-MX" dirty="0"/>
          </a:p>
        </p:txBody>
      </p:sp>
    </p:spTree>
    <p:extLst>
      <p:ext uri="{BB962C8B-B14F-4D97-AF65-F5344CB8AC3E}">
        <p14:creationId xmlns:p14="http://schemas.microsoft.com/office/powerpoint/2010/main" val="2197443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E363F55-78D3-443A-BE07-E797254C37F1}"/>
              </a:ext>
            </a:extLst>
          </p:cNvPr>
          <p:cNvSpPr>
            <a:spLocks noGrp="1"/>
          </p:cNvSpPr>
          <p:nvPr>
            <p:ph idx="1"/>
          </p:nvPr>
        </p:nvSpPr>
        <p:spPr/>
        <p:txBody>
          <a:bodyPr/>
          <a:lstStyle/>
          <a:p>
            <a:pPr algn="just"/>
            <a:r>
              <a:rPr lang="es-MX" dirty="0">
                <a:solidFill>
                  <a:schemeClr val="tx1"/>
                </a:solidFill>
              </a:rPr>
              <a:t>Trabajan en dos estado, “1” o “0”, los cuales pueden asignarse a la lógica positiva o lógica negativa. El estado 1 tiene un valor de 5 V como máximo y el estado 0 tiene un valor de 0 V como mínimo y existiendo un umbral entre estos dos estados donde el resultado puede variar sin saber con exactitud la salida que nos entregará.</a:t>
            </a:r>
          </a:p>
          <a:p>
            <a:endParaRPr lang="es-MX" dirty="0"/>
          </a:p>
        </p:txBody>
      </p:sp>
    </p:spTree>
    <p:extLst>
      <p:ext uri="{BB962C8B-B14F-4D97-AF65-F5344CB8AC3E}">
        <p14:creationId xmlns:p14="http://schemas.microsoft.com/office/powerpoint/2010/main" val="1502531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B1949DA-EF82-4E05-92FD-6BAA5533F4AE}"/>
              </a:ext>
            </a:extLst>
          </p:cNvPr>
          <p:cNvSpPr>
            <a:spLocks noGrp="1"/>
          </p:cNvSpPr>
          <p:nvPr>
            <p:ph idx="1"/>
          </p:nvPr>
        </p:nvSpPr>
        <p:spPr/>
        <p:txBody>
          <a:bodyPr/>
          <a:lstStyle/>
          <a:p>
            <a:pPr algn="just"/>
            <a:r>
              <a:rPr lang="es-MX" dirty="0"/>
              <a:t>La lógica positiva es aquella que con una señal en alto se acciona, representando un 1 binario y con una señal en bajo se desactiva. representado un 0 binario.</a:t>
            </a:r>
            <a:endParaRPr lang="en-US" dirty="0"/>
          </a:p>
          <a:p>
            <a:pPr algn="just"/>
            <a:r>
              <a:rPr lang="es-MX" dirty="0"/>
              <a:t>La lógica negativa proporciona los resultados inversamente, una señal en alto se representa con un 0 binario y una señal en bajo se representa con un 1 binario.</a:t>
            </a:r>
            <a:endParaRPr lang="en-US" dirty="0"/>
          </a:p>
          <a:p>
            <a:endParaRPr lang="es-MX" dirty="0"/>
          </a:p>
        </p:txBody>
      </p:sp>
    </p:spTree>
    <p:extLst>
      <p:ext uri="{BB962C8B-B14F-4D97-AF65-F5344CB8AC3E}">
        <p14:creationId xmlns:p14="http://schemas.microsoft.com/office/powerpoint/2010/main" val="2310629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lstStyle/>
          <a:p>
            <a:endParaRPr lang="es-ES" dirty="0"/>
          </a:p>
        </p:txBody>
      </p:sp>
      <p:sp>
        <p:nvSpPr>
          <p:cNvPr id="4" name="Rectángulo 3"/>
          <p:cNvSpPr/>
          <p:nvPr/>
        </p:nvSpPr>
        <p:spPr>
          <a:xfrm>
            <a:off x="606599" y="2590551"/>
            <a:ext cx="8094300" cy="646331"/>
          </a:xfrm>
          <a:prstGeom prst="rect">
            <a:avLst/>
          </a:prstGeom>
        </p:spPr>
        <p:txBody>
          <a:bodyPr wrap="square">
            <a:spAutoFit/>
          </a:bodyPr>
          <a:lstStyle/>
          <a:p>
            <a:pPr algn="just"/>
            <a:r>
              <a:rPr lang="es-ES" sz="3600" dirty="0"/>
              <a:t>    </a:t>
            </a:r>
            <a:r>
              <a:rPr lang="es-ES" sz="3200" b="1" dirty="0"/>
              <a:t>Método de mapas de Karnaugh</a:t>
            </a:r>
            <a:r>
              <a:rPr lang="es-ES_tradnl" sz="3200" dirty="0"/>
              <a:t> </a:t>
            </a:r>
            <a:r>
              <a:rPr lang="es-ES" sz="3200" dirty="0"/>
              <a:t>.</a:t>
            </a:r>
            <a:endParaRPr lang="es-ES" sz="4800" dirty="0"/>
          </a:p>
        </p:txBody>
      </p:sp>
    </p:spTree>
    <p:extLst>
      <p:ext uri="{BB962C8B-B14F-4D97-AF65-F5344CB8AC3E}">
        <p14:creationId xmlns:p14="http://schemas.microsoft.com/office/powerpoint/2010/main" val="17724387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BDBC4F-0AAA-4B15-87DF-29B558C7C6FC}"/>
              </a:ext>
            </a:extLst>
          </p:cNvPr>
          <p:cNvSpPr>
            <a:spLocks noGrp="1"/>
          </p:cNvSpPr>
          <p:nvPr>
            <p:ph type="title"/>
          </p:nvPr>
        </p:nvSpPr>
        <p:spPr/>
        <p:txBody>
          <a:bodyPr/>
          <a:lstStyle/>
          <a:p>
            <a:r>
              <a:rPr lang="es-MX" dirty="0"/>
              <a:t>Puertas Lógicas</a:t>
            </a:r>
          </a:p>
        </p:txBody>
      </p:sp>
      <p:sp>
        <p:nvSpPr>
          <p:cNvPr id="3" name="Marcador de contenido 2">
            <a:extLst>
              <a:ext uri="{FF2B5EF4-FFF2-40B4-BE49-F238E27FC236}">
                <a16:creationId xmlns:a16="http://schemas.microsoft.com/office/drawing/2014/main" id="{49CAC096-8F0D-4057-8905-0122EA8C3A91}"/>
              </a:ext>
            </a:extLst>
          </p:cNvPr>
          <p:cNvSpPr>
            <a:spLocks noGrp="1"/>
          </p:cNvSpPr>
          <p:nvPr>
            <p:ph idx="1"/>
          </p:nvPr>
        </p:nvSpPr>
        <p:spPr/>
        <p:txBody>
          <a:bodyPr>
            <a:normAutofit fontScale="85000" lnSpcReduction="20000"/>
          </a:bodyPr>
          <a:lstStyle/>
          <a:p>
            <a:r>
              <a:rPr lang="es-MX" dirty="0"/>
              <a:t>Compuerta AND</a:t>
            </a:r>
          </a:p>
          <a:p>
            <a:r>
              <a:rPr lang="es-MX" dirty="0"/>
              <a:t>Compuerta OR</a:t>
            </a:r>
          </a:p>
          <a:p>
            <a:r>
              <a:rPr lang="es-MX" dirty="0"/>
              <a:t>Compuerta NOT</a:t>
            </a:r>
          </a:p>
          <a:p>
            <a:r>
              <a:rPr lang="es-MX" dirty="0"/>
              <a:t>Compuerta NAND</a:t>
            </a:r>
          </a:p>
          <a:p>
            <a:r>
              <a:rPr lang="es-MX" dirty="0"/>
              <a:t>Compuerta NOR</a:t>
            </a:r>
          </a:p>
          <a:p>
            <a:r>
              <a:rPr lang="es-MX" dirty="0"/>
              <a:t>Compuerta XOR</a:t>
            </a:r>
          </a:p>
          <a:p>
            <a:r>
              <a:rPr lang="es-MX" dirty="0"/>
              <a:t>Compuerta XNOR</a:t>
            </a:r>
          </a:p>
          <a:p>
            <a:r>
              <a:rPr lang="es-MX" dirty="0"/>
              <a:t>Compuerta IF</a:t>
            </a:r>
          </a:p>
          <a:p>
            <a:endParaRPr lang="es-MX" dirty="0"/>
          </a:p>
          <a:p>
            <a:endParaRPr lang="es-MX" dirty="0"/>
          </a:p>
        </p:txBody>
      </p:sp>
    </p:spTree>
    <p:extLst>
      <p:ext uri="{BB962C8B-B14F-4D97-AF65-F5344CB8AC3E}">
        <p14:creationId xmlns:p14="http://schemas.microsoft.com/office/powerpoint/2010/main" val="2881256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16C081-FFE0-485D-93DE-81A9A0CC0E50}"/>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AND</a:t>
            </a:r>
            <a:endParaRPr lang="es-MX" dirty="0"/>
          </a:p>
        </p:txBody>
      </p:sp>
      <p:sp>
        <p:nvSpPr>
          <p:cNvPr id="3" name="Marcador de contenido 2">
            <a:extLst>
              <a:ext uri="{FF2B5EF4-FFF2-40B4-BE49-F238E27FC236}">
                <a16:creationId xmlns:a16="http://schemas.microsoft.com/office/drawing/2014/main" id="{095A6EE6-4D30-469B-AFAB-66C0C8BCC228}"/>
              </a:ext>
            </a:extLst>
          </p:cNvPr>
          <p:cNvSpPr>
            <a:spLocks noGrp="1"/>
          </p:cNvSpPr>
          <p:nvPr>
            <p:ph sz="half" idx="1"/>
          </p:nvPr>
        </p:nvSpPr>
        <p:spPr>
          <a:xfrm>
            <a:off x="900111" y="2147888"/>
            <a:ext cx="3566160" cy="3927475"/>
          </a:xfrm>
          <a:prstGeom prst="rect">
            <a:avLst/>
          </a:prstGeom>
        </p:spPr>
        <p:txBody>
          <a:bodyPr>
            <a:normAutofit/>
          </a:bodyPr>
          <a:lstStyle/>
          <a:p>
            <a:pPr algn="just">
              <a:lnSpc>
                <a:spcPct val="90000"/>
              </a:lnSpc>
            </a:pPr>
            <a:r>
              <a:rPr lang="es-MX" sz="1600" dirty="0"/>
              <a:t>Esta compuerta es representada por una multiplicación en el Á</a:t>
            </a:r>
            <a:r>
              <a:rPr lang="es-MX" sz="1600" dirty="0">
                <a:hlinkClick r:id="rId2"/>
              </a:rPr>
              <a:t>lgebra de Boole</a:t>
            </a:r>
            <a:r>
              <a:rPr lang="es-MX" sz="1600" dirty="0"/>
              <a:t>. Indica que es necesario que en todas sus entradas se tenga un estado binario 1 para que la salida otorgue un 1 binario. En caso contrario de que falte alguna de sus entradas con este estado o no tenga si quiera una accionada, la salida no podrá cambiar de estado y permanecerá en 0. Esta puede ser simbolizada por dos o más interruptores en serie de los cuales todos deben estar activos para que esta permita el flujo de la corriente.</a:t>
            </a:r>
          </a:p>
          <a:p>
            <a:pPr>
              <a:lnSpc>
                <a:spcPct val="90000"/>
              </a:lnSpc>
            </a:pPr>
            <a:endParaRPr lang="es-MX" sz="1600" dirty="0"/>
          </a:p>
        </p:txBody>
      </p:sp>
      <p:pic>
        <p:nvPicPr>
          <p:cNvPr id="6" name="Marcador de contenido 3">
            <a:extLst>
              <a:ext uri="{FF2B5EF4-FFF2-40B4-BE49-F238E27FC236}">
                <a16:creationId xmlns:a16="http://schemas.microsoft.com/office/drawing/2014/main" id="{B7C64DA9-5320-4B8C-8FBA-232A42497BED}"/>
              </a:ext>
            </a:extLst>
          </p:cNvPr>
          <p:cNvPicPr>
            <a:picLocks noChangeAspect="1"/>
          </p:cNvPicPr>
          <p:nvPr/>
        </p:nvPicPr>
        <p:blipFill rotWithShape="1">
          <a:blip r:embed="rId3"/>
          <a:srcRect l="7194" t="50933" r="31336" b="17854"/>
          <a:stretch/>
        </p:blipFill>
        <p:spPr>
          <a:xfrm>
            <a:off x="4648199" y="3602335"/>
            <a:ext cx="3566160" cy="1018581"/>
          </a:xfrm>
          <a:prstGeom prst="rect">
            <a:avLst/>
          </a:prstGeom>
          <a:noFill/>
        </p:spPr>
      </p:pic>
    </p:spTree>
    <p:extLst>
      <p:ext uri="{BB962C8B-B14F-4D97-AF65-F5344CB8AC3E}">
        <p14:creationId xmlns:p14="http://schemas.microsoft.com/office/powerpoint/2010/main" val="2444466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9023C6-89CF-407B-B332-1BD0B8AC0F79}"/>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OR</a:t>
            </a:r>
            <a:endParaRPr lang="es-MX" dirty="0"/>
          </a:p>
        </p:txBody>
      </p:sp>
      <p:sp>
        <p:nvSpPr>
          <p:cNvPr id="3" name="Marcador de contenido 2">
            <a:extLst>
              <a:ext uri="{FF2B5EF4-FFF2-40B4-BE49-F238E27FC236}">
                <a16:creationId xmlns:a16="http://schemas.microsoft.com/office/drawing/2014/main" id="{451F0E4B-D258-44FA-B666-B5CCBF92CB92}"/>
              </a:ext>
            </a:extLst>
          </p:cNvPr>
          <p:cNvSpPr>
            <a:spLocks noGrp="1"/>
          </p:cNvSpPr>
          <p:nvPr>
            <p:ph sz="half" idx="1"/>
          </p:nvPr>
        </p:nvSpPr>
        <p:spPr>
          <a:xfrm>
            <a:off x="900111" y="2147888"/>
            <a:ext cx="3566160" cy="3927475"/>
          </a:xfrm>
          <a:prstGeom prst="rect">
            <a:avLst/>
          </a:prstGeom>
        </p:spPr>
        <p:txBody>
          <a:bodyPr>
            <a:normAutofit/>
          </a:bodyPr>
          <a:lstStyle/>
          <a:p>
            <a:pPr algn="just">
              <a:lnSpc>
                <a:spcPct val="90000"/>
              </a:lnSpc>
            </a:pPr>
            <a:r>
              <a:rPr lang="es-MX" sz="1600" dirty="0"/>
              <a:t>En el Álgebra de Boole esta es una suma. Esta compuerta permite que con cualquiera de sus entradas que este en estado binario 1, su salida pasara a un estado 1 también. No es necesario que todas sus entradas estén accionadas para conseguir un estado 1 a la salida pero tampoco causa algún inconveniente. Para lograr un estado 0 a la salida, todas sus entradas deben estar en el mismo valor de 0. Se puede interpretar como dos interruptores en paralelo, que sin importar cual se accione, será posible el paso de la corriente.</a:t>
            </a:r>
          </a:p>
          <a:p>
            <a:pPr>
              <a:lnSpc>
                <a:spcPct val="90000"/>
              </a:lnSpc>
            </a:pPr>
            <a:endParaRPr lang="es-MX" sz="1600" dirty="0"/>
          </a:p>
        </p:txBody>
      </p:sp>
      <p:pic>
        <p:nvPicPr>
          <p:cNvPr id="8" name="Marcador de contenido 7">
            <a:extLst>
              <a:ext uri="{FF2B5EF4-FFF2-40B4-BE49-F238E27FC236}">
                <a16:creationId xmlns:a16="http://schemas.microsoft.com/office/drawing/2014/main" id="{654AF3C3-8DCC-452B-BAA2-F7F29CE4D134}"/>
              </a:ext>
            </a:extLst>
          </p:cNvPr>
          <p:cNvPicPr>
            <a:picLocks noGrp="1" noChangeAspect="1"/>
          </p:cNvPicPr>
          <p:nvPr>
            <p:ph sz="half" idx="2"/>
          </p:nvPr>
        </p:nvPicPr>
        <p:blipFill rotWithShape="1">
          <a:blip r:embed="rId2"/>
          <a:srcRect l="6848" t="20855" r="31848" b="47439"/>
          <a:stretch/>
        </p:blipFill>
        <p:spPr>
          <a:xfrm>
            <a:off x="4648200" y="3593235"/>
            <a:ext cx="3565525" cy="1036780"/>
          </a:xfrm>
          <a:prstGeom prst="rect">
            <a:avLst/>
          </a:prstGeom>
        </p:spPr>
      </p:pic>
    </p:spTree>
    <p:extLst>
      <p:ext uri="{BB962C8B-B14F-4D97-AF65-F5344CB8AC3E}">
        <p14:creationId xmlns:p14="http://schemas.microsoft.com/office/powerpoint/2010/main" val="30952802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6A3F05-28A8-44CC-AB3A-7E70B88D8BC5}"/>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NOT</a:t>
            </a:r>
            <a:endParaRPr lang="es-MX" dirty="0"/>
          </a:p>
        </p:txBody>
      </p:sp>
      <p:sp>
        <p:nvSpPr>
          <p:cNvPr id="3" name="Marcador de contenido 2">
            <a:extLst>
              <a:ext uri="{FF2B5EF4-FFF2-40B4-BE49-F238E27FC236}">
                <a16:creationId xmlns:a16="http://schemas.microsoft.com/office/drawing/2014/main" id="{EB3232F1-BE69-48BF-8B62-0487278E6A6C}"/>
              </a:ext>
            </a:extLst>
          </p:cNvPr>
          <p:cNvSpPr>
            <a:spLocks noGrp="1"/>
          </p:cNvSpPr>
          <p:nvPr>
            <p:ph sz="half" idx="1"/>
          </p:nvPr>
        </p:nvSpPr>
        <p:spPr>
          <a:xfrm>
            <a:off x="900111" y="2147888"/>
            <a:ext cx="3566160" cy="3927475"/>
          </a:xfrm>
          <a:prstGeom prst="rect">
            <a:avLst/>
          </a:prstGeom>
        </p:spPr>
        <p:txBody>
          <a:bodyPr>
            <a:normAutofit/>
          </a:bodyPr>
          <a:lstStyle/>
          <a:p>
            <a:pPr algn="just"/>
            <a:r>
              <a:rPr lang="es-MX" dirty="0"/>
              <a:t>En este caso esta compuerta solo tiene una entrada y una salida y esta actúa como un inversor. Para esta situación en la entrada se colocara un 1 y en la salida otorgara un 0 y en el caso contrario esta recibirá un 0 y mostrara un 1. Por lo cual todo lo que llegue a su entrada, será inverso en su salida.</a:t>
            </a:r>
          </a:p>
          <a:p>
            <a:endParaRPr lang="es-MX" dirty="0"/>
          </a:p>
        </p:txBody>
      </p:sp>
      <p:pic>
        <p:nvPicPr>
          <p:cNvPr id="8" name="Marcador de contenido 7">
            <a:extLst>
              <a:ext uri="{FF2B5EF4-FFF2-40B4-BE49-F238E27FC236}">
                <a16:creationId xmlns:a16="http://schemas.microsoft.com/office/drawing/2014/main" id="{901D288B-16E8-4004-8A61-DA2A806C2784}"/>
              </a:ext>
            </a:extLst>
          </p:cNvPr>
          <p:cNvPicPr>
            <a:picLocks noGrp="1" noChangeAspect="1"/>
          </p:cNvPicPr>
          <p:nvPr>
            <p:ph sz="half" idx="2"/>
          </p:nvPr>
        </p:nvPicPr>
        <p:blipFill rotWithShape="1">
          <a:blip r:embed="rId2"/>
          <a:srcRect l="7615" t="40201" r="31808" b="31273"/>
          <a:stretch/>
        </p:blipFill>
        <p:spPr>
          <a:xfrm>
            <a:off x="4648200" y="3639631"/>
            <a:ext cx="3565525" cy="943989"/>
          </a:xfrm>
          <a:prstGeom prst="rect">
            <a:avLst/>
          </a:prstGeom>
        </p:spPr>
      </p:pic>
    </p:spTree>
    <p:extLst>
      <p:ext uri="{BB962C8B-B14F-4D97-AF65-F5344CB8AC3E}">
        <p14:creationId xmlns:p14="http://schemas.microsoft.com/office/powerpoint/2010/main" val="2695346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A19D7E-D81C-47EE-9495-345DAEC9B012}"/>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NAND</a:t>
            </a:r>
            <a:endParaRPr lang="es-MX" dirty="0"/>
          </a:p>
        </p:txBody>
      </p:sp>
      <p:sp>
        <p:nvSpPr>
          <p:cNvPr id="3" name="Marcador de contenido 2">
            <a:extLst>
              <a:ext uri="{FF2B5EF4-FFF2-40B4-BE49-F238E27FC236}">
                <a16:creationId xmlns:a16="http://schemas.microsoft.com/office/drawing/2014/main" id="{DB6190D8-7F89-41AB-991C-9C56E0364026}"/>
              </a:ext>
            </a:extLst>
          </p:cNvPr>
          <p:cNvSpPr>
            <a:spLocks noGrp="1"/>
          </p:cNvSpPr>
          <p:nvPr>
            <p:ph sz="half" idx="1"/>
          </p:nvPr>
        </p:nvSpPr>
        <p:spPr>
          <a:xfrm>
            <a:off x="900111" y="2147888"/>
            <a:ext cx="3566160" cy="3927475"/>
          </a:xfrm>
          <a:prstGeom prst="rect">
            <a:avLst/>
          </a:prstGeom>
        </p:spPr>
        <p:txBody>
          <a:bodyPr>
            <a:normAutofit/>
          </a:bodyPr>
          <a:lstStyle/>
          <a:p>
            <a:pPr algn="just"/>
            <a:r>
              <a:rPr lang="es-MX" dirty="0"/>
              <a:t>También denominada como AND negada, esta compuerta trabaja al contrario de una AND ya que al no tener entradas en 1 o solamente alguna de ellas, esta concede un 1 en su salida, pero si esta tiene todas sus entradas en 1 la salida se presenta con un 0.</a:t>
            </a:r>
          </a:p>
        </p:txBody>
      </p:sp>
      <p:pic>
        <p:nvPicPr>
          <p:cNvPr id="8" name="Marcador de contenido 3">
            <a:extLst>
              <a:ext uri="{FF2B5EF4-FFF2-40B4-BE49-F238E27FC236}">
                <a16:creationId xmlns:a16="http://schemas.microsoft.com/office/drawing/2014/main" id="{A1FFDC49-4FDF-4897-AA19-D841F16A6A15}"/>
              </a:ext>
            </a:extLst>
          </p:cNvPr>
          <p:cNvPicPr>
            <a:picLocks noGrp="1" noChangeAspect="1"/>
          </p:cNvPicPr>
          <p:nvPr>
            <p:ph sz="half" idx="2"/>
          </p:nvPr>
        </p:nvPicPr>
        <p:blipFill rotWithShape="1">
          <a:blip r:embed="rId2"/>
          <a:srcRect l="6498" t="25937" r="31157" b="42380"/>
          <a:stretch/>
        </p:blipFill>
        <p:spPr>
          <a:xfrm>
            <a:off x="4648200" y="3602261"/>
            <a:ext cx="3565525" cy="1018729"/>
          </a:xfrm>
          <a:prstGeom prst="rect">
            <a:avLst/>
          </a:prstGeom>
        </p:spPr>
      </p:pic>
    </p:spTree>
    <p:extLst>
      <p:ext uri="{BB962C8B-B14F-4D97-AF65-F5344CB8AC3E}">
        <p14:creationId xmlns:p14="http://schemas.microsoft.com/office/powerpoint/2010/main" val="1802914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00E239-52CA-4A8F-A87F-E433E9D4C993}"/>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NOR</a:t>
            </a:r>
            <a:endParaRPr lang="es-MX" dirty="0"/>
          </a:p>
        </p:txBody>
      </p:sp>
      <p:sp>
        <p:nvSpPr>
          <p:cNvPr id="3" name="Marcador de contenido 2">
            <a:extLst>
              <a:ext uri="{FF2B5EF4-FFF2-40B4-BE49-F238E27FC236}">
                <a16:creationId xmlns:a16="http://schemas.microsoft.com/office/drawing/2014/main" id="{D31AA544-B8E5-4449-990A-C9126BC76704}"/>
              </a:ext>
            </a:extLst>
          </p:cNvPr>
          <p:cNvSpPr>
            <a:spLocks noGrp="1"/>
          </p:cNvSpPr>
          <p:nvPr>
            <p:ph sz="half" idx="1"/>
          </p:nvPr>
        </p:nvSpPr>
        <p:spPr>
          <a:xfrm>
            <a:off x="900111" y="2147888"/>
            <a:ext cx="3566160" cy="3927475"/>
          </a:xfrm>
          <a:prstGeom prst="rect">
            <a:avLst/>
          </a:prstGeom>
        </p:spPr>
        <p:txBody>
          <a:bodyPr>
            <a:normAutofit/>
          </a:bodyPr>
          <a:lstStyle/>
          <a:p>
            <a:pPr algn="just"/>
            <a:r>
              <a:rPr lang="es-MX" dirty="0"/>
              <a:t>Así como vimos anteriormente, la compuerta OR también tiene su versión inversa. Esta compuerta cuando tiene sus entradas en estado 0 su salida estará en 1, pero si alguna de sus entradas pasa a un estado 1 sin importar en qué posición, su salida será un estado 0.</a:t>
            </a:r>
          </a:p>
        </p:txBody>
      </p:sp>
      <p:pic>
        <p:nvPicPr>
          <p:cNvPr id="8" name="Marcador de contenido 3">
            <a:extLst>
              <a:ext uri="{FF2B5EF4-FFF2-40B4-BE49-F238E27FC236}">
                <a16:creationId xmlns:a16="http://schemas.microsoft.com/office/drawing/2014/main" id="{F9632A89-41B0-433F-9FE9-B0763E8F8A44}"/>
              </a:ext>
            </a:extLst>
          </p:cNvPr>
          <p:cNvPicPr>
            <a:picLocks noGrp="1" noChangeAspect="1"/>
          </p:cNvPicPr>
          <p:nvPr>
            <p:ph sz="half" idx="2"/>
          </p:nvPr>
        </p:nvPicPr>
        <p:blipFill rotWithShape="1">
          <a:blip r:embed="rId2"/>
          <a:srcRect l="6861" t="33373" r="31521" b="35274"/>
          <a:stretch/>
        </p:blipFill>
        <p:spPr>
          <a:xfrm>
            <a:off x="4648200" y="3569965"/>
            <a:ext cx="3565525" cy="1019963"/>
          </a:xfrm>
          <a:prstGeom prst="rect">
            <a:avLst/>
          </a:prstGeom>
        </p:spPr>
      </p:pic>
    </p:spTree>
    <p:extLst>
      <p:ext uri="{BB962C8B-B14F-4D97-AF65-F5344CB8AC3E}">
        <p14:creationId xmlns:p14="http://schemas.microsoft.com/office/powerpoint/2010/main" val="31036172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B1C9F7-41AC-44A3-B377-14F022914FEC}"/>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XOR</a:t>
            </a:r>
            <a:endParaRPr lang="es-MX" dirty="0"/>
          </a:p>
        </p:txBody>
      </p:sp>
      <p:sp>
        <p:nvSpPr>
          <p:cNvPr id="3" name="Marcador de contenido 2">
            <a:extLst>
              <a:ext uri="{FF2B5EF4-FFF2-40B4-BE49-F238E27FC236}">
                <a16:creationId xmlns:a16="http://schemas.microsoft.com/office/drawing/2014/main" id="{5B538079-CAEA-448B-AAE1-4B5E38FF015E}"/>
              </a:ext>
            </a:extLst>
          </p:cNvPr>
          <p:cNvSpPr>
            <a:spLocks noGrp="1"/>
          </p:cNvSpPr>
          <p:nvPr>
            <p:ph sz="half" idx="1"/>
          </p:nvPr>
        </p:nvSpPr>
        <p:spPr>
          <a:xfrm>
            <a:off x="900111" y="2147888"/>
            <a:ext cx="3566160" cy="3927475"/>
          </a:xfrm>
          <a:prstGeom prst="rect">
            <a:avLst/>
          </a:prstGeom>
        </p:spPr>
        <p:txBody>
          <a:bodyPr>
            <a:normAutofit/>
          </a:bodyPr>
          <a:lstStyle/>
          <a:p>
            <a:pPr algn="just"/>
            <a:r>
              <a:rPr lang="es-MX" dirty="0"/>
              <a:t>También llamada OR exclusiva, esta actúa como una suma binaria de un digito cada uno y el resultado de la suma seria la salida. Otra manera de verlo es que con valores de entrada igual el estado de salida es 0 y con valores de entrada diferente, la salida será 1.</a:t>
            </a:r>
          </a:p>
        </p:txBody>
      </p:sp>
      <p:pic>
        <p:nvPicPr>
          <p:cNvPr id="8" name="Marcador de contenido 3">
            <a:extLst>
              <a:ext uri="{FF2B5EF4-FFF2-40B4-BE49-F238E27FC236}">
                <a16:creationId xmlns:a16="http://schemas.microsoft.com/office/drawing/2014/main" id="{723A8A0E-09A1-4604-AD31-6FB7A4E5E572}"/>
              </a:ext>
            </a:extLst>
          </p:cNvPr>
          <p:cNvPicPr>
            <a:picLocks noGrp="1" noChangeAspect="1"/>
          </p:cNvPicPr>
          <p:nvPr>
            <p:ph sz="half" idx="2"/>
          </p:nvPr>
        </p:nvPicPr>
        <p:blipFill rotWithShape="1">
          <a:blip r:embed="rId2"/>
          <a:srcRect l="6680" t="45334" r="31520" b="22659"/>
          <a:stretch/>
        </p:blipFill>
        <p:spPr>
          <a:xfrm>
            <a:off x="4648200" y="3592514"/>
            <a:ext cx="3565525" cy="1038222"/>
          </a:xfrm>
          <a:prstGeom prst="rect">
            <a:avLst/>
          </a:prstGeom>
        </p:spPr>
      </p:pic>
    </p:spTree>
    <p:extLst>
      <p:ext uri="{BB962C8B-B14F-4D97-AF65-F5344CB8AC3E}">
        <p14:creationId xmlns:p14="http://schemas.microsoft.com/office/powerpoint/2010/main" val="1451126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5CB806-8BED-42CD-8008-7135466052C4}"/>
              </a:ext>
            </a:extLst>
          </p:cNvPr>
          <p:cNvSpPr>
            <a:spLocks noGrp="1"/>
          </p:cNvSpPr>
          <p:nvPr>
            <p:ph type="title"/>
          </p:nvPr>
        </p:nvSpPr>
        <p:spPr>
          <a:xfrm>
            <a:off x="900113" y="244158"/>
            <a:ext cx="7345362" cy="1339850"/>
          </a:xfrm>
          <a:prstGeom prst="rect">
            <a:avLst/>
          </a:prstGeom>
        </p:spPr>
        <p:txBody>
          <a:bodyPr anchor="ctr">
            <a:normAutofit/>
          </a:bodyPr>
          <a:lstStyle/>
          <a:p>
            <a:r>
              <a:rPr lang="es-MX" b="1" dirty="0"/>
              <a:t>Compuerta XNOR</a:t>
            </a:r>
            <a:endParaRPr lang="es-MX" dirty="0"/>
          </a:p>
        </p:txBody>
      </p:sp>
      <p:sp>
        <p:nvSpPr>
          <p:cNvPr id="3" name="Marcador de contenido 2">
            <a:extLst>
              <a:ext uri="{FF2B5EF4-FFF2-40B4-BE49-F238E27FC236}">
                <a16:creationId xmlns:a16="http://schemas.microsoft.com/office/drawing/2014/main" id="{C71CA678-2051-4DCF-A37D-7055AB2E5C47}"/>
              </a:ext>
            </a:extLst>
          </p:cNvPr>
          <p:cNvSpPr>
            <a:spLocks noGrp="1"/>
          </p:cNvSpPr>
          <p:nvPr>
            <p:ph sz="half" idx="1"/>
          </p:nvPr>
        </p:nvSpPr>
        <p:spPr>
          <a:xfrm>
            <a:off x="900111" y="2147888"/>
            <a:ext cx="3566160" cy="3927475"/>
          </a:xfrm>
          <a:prstGeom prst="rect">
            <a:avLst/>
          </a:prstGeom>
        </p:spPr>
        <p:txBody>
          <a:bodyPr>
            <a:normAutofit/>
          </a:bodyPr>
          <a:lstStyle/>
          <a:p>
            <a:pPr algn="just"/>
            <a:r>
              <a:rPr lang="es-MX" dirty="0"/>
              <a:t>Esta es todo lo contrario a la compuerta XOR, ya que cuando las entradas sean iguales se presentara una salida en estado 1 y si son diferentes la salida será un estado 0.</a:t>
            </a:r>
          </a:p>
        </p:txBody>
      </p:sp>
      <p:pic>
        <p:nvPicPr>
          <p:cNvPr id="8" name="Marcador de contenido 7">
            <a:extLst>
              <a:ext uri="{FF2B5EF4-FFF2-40B4-BE49-F238E27FC236}">
                <a16:creationId xmlns:a16="http://schemas.microsoft.com/office/drawing/2014/main" id="{F5B27AE6-0478-4557-B873-C513CDA3AF90}"/>
              </a:ext>
            </a:extLst>
          </p:cNvPr>
          <p:cNvPicPr>
            <a:picLocks noGrp="1" noChangeAspect="1"/>
          </p:cNvPicPr>
          <p:nvPr>
            <p:ph sz="half" idx="2"/>
          </p:nvPr>
        </p:nvPicPr>
        <p:blipFill rotWithShape="1">
          <a:blip r:embed="rId2"/>
          <a:srcRect l="6626" t="53335" r="31577" b="13623"/>
          <a:stretch/>
        </p:blipFill>
        <p:spPr>
          <a:xfrm>
            <a:off x="4648200" y="3575702"/>
            <a:ext cx="3565525" cy="1071847"/>
          </a:xfrm>
          <a:prstGeom prst="rect">
            <a:avLst/>
          </a:prstGeom>
        </p:spPr>
      </p:pic>
    </p:spTree>
    <p:extLst>
      <p:ext uri="{BB962C8B-B14F-4D97-AF65-F5344CB8AC3E}">
        <p14:creationId xmlns:p14="http://schemas.microsoft.com/office/powerpoint/2010/main" val="9678099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35E3A5-5B76-47C8-B234-D589A17BFA3C}"/>
              </a:ext>
            </a:extLst>
          </p:cNvPr>
          <p:cNvSpPr>
            <a:spLocks noGrp="1"/>
          </p:cNvSpPr>
          <p:nvPr>
            <p:ph type="title"/>
          </p:nvPr>
        </p:nvSpPr>
        <p:spPr/>
        <p:txBody>
          <a:bodyPr/>
          <a:lstStyle/>
          <a:p>
            <a:r>
              <a:rPr lang="es-MX" b="1" dirty="0"/>
              <a:t>Compuerta IF</a:t>
            </a:r>
            <a:endParaRPr lang="es-MX" dirty="0"/>
          </a:p>
        </p:txBody>
      </p:sp>
      <p:sp>
        <p:nvSpPr>
          <p:cNvPr id="3" name="Marcador de contenido 2">
            <a:extLst>
              <a:ext uri="{FF2B5EF4-FFF2-40B4-BE49-F238E27FC236}">
                <a16:creationId xmlns:a16="http://schemas.microsoft.com/office/drawing/2014/main" id="{D625A518-AAD0-4AC2-98C0-0D3F8D5926FB}"/>
              </a:ext>
            </a:extLst>
          </p:cNvPr>
          <p:cNvSpPr>
            <a:spLocks noGrp="1"/>
          </p:cNvSpPr>
          <p:nvPr>
            <p:ph sz="half" idx="1"/>
          </p:nvPr>
        </p:nvSpPr>
        <p:spPr/>
        <p:txBody>
          <a:bodyPr>
            <a:normAutofit fontScale="92500" lnSpcReduction="20000"/>
          </a:bodyPr>
          <a:lstStyle/>
          <a:p>
            <a:pPr algn="just"/>
            <a:r>
              <a:rPr lang="es-MX" dirty="0"/>
              <a:t>Esta compuerta no es una muy utilizada o reconocida ya que su </a:t>
            </a:r>
            <a:r>
              <a:rPr lang="es-MX" dirty="0">
                <a:solidFill>
                  <a:schemeClr val="tx1"/>
                </a:solidFill>
                <a:hlinkClick r:id="rId2">
                  <a:extLst>
                    <a:ext uri="{A12FA001-AC4F-418D-AE19-62706E023703}">
                      <ahyp:hlinkClr xmlns:ahyp="http://schemas.microsoft.com/office/drawing/2018/hyperlinkcolor" val="tx"/>
                    </a:ext>
                  </a:extLst>
                </a:hlinkClick>
              </a:rPr>
              <a:t>funcionamiento en estados lógicos</a:t>
            </a:r>
            <a:r>
              <a:rPr lang="es-MX" dirty="0"/>
              <a:t> es parecido a si solo hubiera un cable conectado porque exactamente lo que se le coloque en la entrada, se encontrara en la salida. Pero también es conocido como un buffer, en la práctica se utiliza como amplificador de corriente o como seguidor de tensión para adaptar impedancias.</a:t>
            </a:r>
          </a:p>
        </p:txBody>
      </p:sp>
      <p:pic>
        <p:nvPicPr>
          <p:cNvPr id="5" name="Marcador de contenido 4">
            <a:extLst>
              <a:ext uri="{FF2B5EF4-FFF2-40B4-BE49-F238E27FC236}">
                <a16:creationId xmlns:a16="http://schemas.microsoft.com/office/drawing/2014/main" id="{3B46E30B-FCB5-4B09-A3FD-681B5ACFB86D}"/>
              </a:ext>
            </a:extLst>
          </p:cNvPr>
          <p:cNvPicPr>
            <a:picLocks noGrp="1" noChangeAspect="1"/>
          </p:cNvPicPr>
          <p:nvPr>
            <p:ph sz="half" idx="2"/>
          </p:nvPr>
        </p:nvPicPr>
        <p:blipFill rotWithShape="1">
          <a:blip r:embed="rId3"/>
          <a:srcRect l="6875" t="46973" r="31231" b="26553"/>
          <a:stretch/>
        </p:blipFill>
        <p:spPr>
          <a:xfrm>
            <a:off x="4648200" y="3682904"/>
            <a:ext cx="3565525" cy="857442"/>
          </a:xfrm>
          <a:prstGeom prst="rect">
            <a:avLst/>
          </a:prstGeom>
        </p:spPr>
      </p:pic>
    </p:spTree>
    <p:extLst>
      <p:ext uri="{BB962C8B-B14F-4D97-AF65-F5344CB8AC3E}">
        <p14:creationId xmlns:p14="http://schemas.microsoft.com/office/powerpoint/2010/main" val="11624019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Conclusiones</a:t>
            </a:r>
          </a:p>
        </p:txBody>
      </p:sp>
      <p:sp>
        <p:nvSpPr>
          <p:cNvPr id="3" name="Marcador de contenido 2"/>
          <p:cNvSpPr>
            <a:spLocks noGrp="1"/>
          </p:cNvSpPr>
          <p:nvPr>
            <p:ph idx="1"/>
          </p:nvPr>
        </p:nvSpPr>
        <p:spPr/>
        <p:txBody>
          <a:bodyPr>
            <a:normAutofit/>
          </a:bodyPr>
          <a:lstStyle/>
          <a:p>
            <a:pPr algn="just"/>
            <a:r>
              <a:rPr lang="en-US" dirty="0"/>
              <a:t>El </a:t>
            </a:r>
            <a:r>
              <a:rPr lang="en-US" dirty="0" err="1"/>
              <a:t>uso</a:t>
            </a:r>
            <a:r>
              <a:rPr lang="en-US" dirty="0"/>
              <a:t> de las </a:t>
            </a:r>
            <a:r>
              <a:rPr lang="en-US" dirty="0" err="1"/>
              <a:t>compuertas</a:t>
            </a:r>
            <a:r>
              <a:rPr lang="en-US" dirty="0"/>
              <a:t> </a:t>
            </a:r>
            <a:r>
              <a:rPr lang="en-US" dirty="0" err="1"/>
              <a:t>lógicas</a:t>
            </a:r>
            <a:r>
              <a:rPr lang="en-US" dirty="0"/>
              <a:t> </a:t>
            </a:r>
            <a:r>
              <a:rPr lang="en-US" dirty="0" err="1"/>
              <a:t>en</a:t>
            </a:r>
            <a:r>
              <a:rPr lang="en-US" dirty="0"/>
              <a:t> </a:t>
            </a:r>
            <a:r>
              <a:rPr lang="en-US" dirty="0" err="1"/>
              <a:t>los</a:t>
            </a:r>
            <a:r>
              <a:rPr lang="en-US" dirty="0"/>
              <a:t> </a:t>
            </a:r>
            <a:r>
              <a:rPr lang="en-US" dirty="0" err="1"/>
              <a:t>sistemas</a:t>
            </a:r>
            <a:r>
              <a:rPr lang="en-US" dirty="0"/>
              <a:t> </a:t>
            </a:r>
            <a:r>
              <a:rPr lang="en-US" dirty="0" err="1"/>
              <a:t>digitales</a:t>
            </a:r>
            <a:r>
              <a:rPr lang="en-US" dirty="0"/>
              <a:t> </a:t>
            </a:r>
            <a:r>
              <a:rPr lang="en-US" dirty="0" err="1"/>
              <a:t>es</a:t>
            </a:r>
            <a:r>
              <a:rPr lang="en-US" dirty="0"/>
              <a:t> de </a:t>
            </a:r>
            <a:r>
              <a:rPr lang="en-US" dirty="0" err="1"/>
              <a:t>suma</a:t>
            </a:r>
            <a:r>
              <a:rPr lang="en-US" dirty="0"/>
              <a:t> </a:t>
            </a:r>
            <a:r>
              <a:rPr lang="en-US" dirty="0" err="1"/>
              <a:t>importancia</a:t>
            </a:r>
            <a:r>
              <a:rPr lang="en-US" dirty="0"/>
              <a:t> </a:t>
            </a:r>
            <a:r>
              <a:rPr lang="en-US" dirty="0" err="1"/>
              <a:t>ya</a:t>
            </a:r>
            <a:r>
              <a:rPr lang="en-US" dirty="0"/>
              <a:t> que son </a:t>
            </a:r>
            <a:r>
              <a:rPr lang="en-US" dirty="0" err="1"/>
              <a:t>los</a:t>
            </a:r>
            <a:r>
              <a:rPr lang="en-US" dirty="0"/>
              <a:t> </a:t>
            </a:r>
            <a:r>
              <a:rPr lang="en-US" dirty="0" err="1"/>
              <a:t>bloques</a:t>
            </a:r>
            <a:r>
              <a:rPr lang="en-US" dirty="0"/>
              <a:t> de </a:t>
            </a:r>
            <a:r>
              <a:rPr lang="en-US" dirty="0" err="1"/>
              <a:t>los</a:t>
            </a:r>
            <a:r>
              <a:rPr lang="en-US" dirty="0"/>
              <a:t> que se </a:t>
            </a:r>
            <a:r>
              <a:rPr lang="en-US"/>
              <a:t>conforman</a:t>
            </a:r>
            <a:r>
              <a:rPr lang="en-US" dirty="0"/>
              <a:t> las </a:t>
            </a:r>
            <a:r>
              <a:rPr lang="en-US" dirty="0" err="1"/>
              <a:t>computadoras</a:t>
            </a:r>
            <a:r>
              <a:rPr lang="en-US" dirty="0"/>
              <a:t> </a:t>
            </a:r>
            <a:r>
              <a:rPr lang="en-US" dirty="0" err="1"/>
              <a:t>digitales</a:t>
            </a:r>
            <a:r>
              <a:rPr lang="en-US" dirty="0"/>
              <a:t>. </a:t>
            </a:r>
          </a:p>
          <a:p>
            <a:pPr algn="just"/>
            <a:r>
              <a:rPr lang="es-ES" dirty="0"/>
              <a:t>Muchos de los sistemas de control en la industria están basados en compuertas lógicas.</a:t>
            </a:r>
          </a:p>
        </p:txBody>
      </p:sp>
    </p:spTree>
    <p:extLst>
      <p:ext uri="{BB962C8B-B14F-4D97-AF65-F5344CB8AC3E}">
        <p14:creationId xmlns:p14="http://schemas.microsoft.com/office/powerpoint/2010/main" val="375263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Métodos tabulares de reducción</a:t>
            </a:r>
          </a:p>
        </p:txBody>
      </p:sp>
      <p:sp>
        <p:nvSpPr>
          <p:cNvPr id="3" name="Marcador de contenido 2"/>
          <p:cNvSpPr>
            <a:spLocks noGrp="1"/>
          </p:cNvSpPr>
          <p:nvPr>
            <p:ph idx="1"/>
          </p:nvPr>
        </p:nvSpPr>
        <p:spPr/>
        <p:txBody>
          <a:bodyPr>
            <a:normAutofit fontScale="92500"/>
          </a:bodyPr>
          <a:lstStyle/>
          <a:p>
            <a:pPr algn="just"/>
            <a:r>
              <a:rPr lang="es-ES" dirty="0"/>
              <a:t>Existen varios métodos para realizar la simplificación de ecuaciones booleanas, pero en la práctica son dos los más empleados:</a:t>
            </a:r>
          </a:p>
          <a:p>
            <a:pPr algn="just"/>
            <a:r>
              <a:rPr lang="es-ES" b="1" dirty="0"/>
              <a:t>Mapas de </a:t>
            </a:r>
            <a:r>
              <a:rPr lang="es-ES" b="1" dirty="0" err="1"/>
              <a:t>Karnaugh</a:t>
            </a:r>
            <a:r>
              <a:rPr lang="es-ES" dirty="0"/>
              <a:t>: se pueden utilizar para simplificar funciones de dos a seis variables, aunque comúnmente se empleen para funciones de dos a cinco variables.</a:t>
            </a:r>
          </a:p>
          <a:p>
            <a:pPr algn="just"/>
            <a:r>
              <a:rPr lang="es-ES" b="1" dirty="0"/>
              <a:t>Tablas de Quine </a:t>
            </a:r>
            <a:r>
              <a:rPr lang="es-ES" b="1" dirty="0" err="1"/>
              <a:t>McCluskey</a:t>
            </a:r>
            <a:r>
              <a:rPr lang="es-ES" dirty="0"/>
              <a:t>: se pueden emplear en la simplificación de ecuaciones de cualquier número de variables, sin embargo se usan a partir de cinco variables.</a:t>
            </a:r>
          </a:p>
        </p:txBody>
      </p:sp>
    </p:spTree>
    <p:extLst>
      <p:ext uri="{BB962C8B-B14F-4D97-AF65-F5344CB8AC3E}">
        <p14:creationId xmlns:p14="http://schemas.microsoft.com/office/powerpoint/2010/main" val="33252128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a:t>
            </a:r>
          </a:p>
        </p:txBody>
      </p:sp>
      <p:sp>
        <p:nvSpPr>
          <p:cNvPr id="3" name="Marcador de contenido 2"/>
          <p:cNvSpPr>
            <a:spLocks noGrp="1"/>
          </p:cNvSpPr>
          <p:nvPr>
            <p:ph idx="1"/>
          </p:nvPr>
        </p:nvSpPr>
        <p:spPr/>
        <p:txBody>
          <a:bodyPr>
            <a:normAutofit fontScale="70000" lnSpcReduction="20000"/>
          </a:bodyPr>
          <a:lstStyle/>
          <a:p>
            <a:pPr marL="571500" indent="-457200" algn="just">
              <a:buFont typeface="+mj-lt"/>
              <a:buAutoNum type="arabicPeriod"/>
            </a:pPr>
            <a:r>
              <a:rPr lang="es-MX" dirty="0"/>
              <a:t> Tocci R. J. (2016) Digital Systems. (12ª Edición). Prentice Hall, Pearson.</a:t>
            </a:r>
            <a:endParaRPr lang="es-ES_tradnl" dirty="0"/>
          </a:p>
          <a:p>
            <a:pPr marL="571500" lvl="0" indent="-457200" algn="just">
              <a:buFont typeface="+mj-lt"/>
              <a:buAutoNum type="arabicPeriod"/>
            </a:pPr>
            <a:r>
              <a:rPr lang="es-MX" dirty="0"/>
              <a:t>Morris M. M. (2013) </a:t>
            </a:r>
            <a:r>
              <a:rPr lang="es-MX" u="sng" dirty="0"/>
              <a:t>Diseño digital</a:t>
            </a:r>
            <a:r>
              <a:rPr lang="es-MX" dirty="0"/>
              <a:t>. (5ª Edición). México</a:t>
            </a:r>
            <a:r>
              <a:rPr lang="es-ES" dirty="0"/>
              <a:t>: </a:t>
            </a:r>
            <a:r>
              <a:rPr lang="es-MX" dirty="0"/>
              <a:t>Pearson</a:t>
            </a:r>
            <a:r>
              <a:rPr lang="es-ES" dirty="0"/>
              <a:t>.</a:t>
            </a:r>
            <a:endParaRPr lang="es-ES_tradnl" dirty="0"/>
          </a:p>
          <a:p>
            <a:pPr marL="571500" lvl="0" indent="-457200" algn="just">
              <a:buFont typeface="+mj-lt"/>
              <a:buAutoNum type="arabicPeriod"/>
            </a:pPr>
            <a:r>
              <a:rPr lang="es-MX" dirty="0"/>
              <a:t>Floyd, T.L. (2010) </a:t>
            </a:r>
            <a:r>
              <a:rPr lang="es-MX" u="sng" dirty="0"/>
              <a:t>Fundamentos de sistemas Digitales. </a:t>
            </a:r>
            <a:r>
              <a:rPr lang="es-MX" dirty="0"/>
              <a:t>(9ª Edición). Prentice Hall, Pearson.</a:t>
            </a:r>
            <a:endParaRPr lang="es-ES_tradnl" dirty="0"/>
          </a:p>
          <a:p>
            <a:pPr marL="571500" lvl="0" indent="-457200" algn="just">
              <a:buFont typeface="+mj-lt"/>
              <a:buAutoNum type="arabicPeriod"/>
            </a:pPr>
            <a:r>
              <a:rPr lang="es-MX" dirty="0"/>
              <a:t>Garza, G. J.(2006) </a:t>
            </a:r>
            <a:r>
              <a:rPr lang="es-MX" u="sng" dirty="0"/>
              <a:t>Sistemas digitales y electrónica digital.</a:t>
            </a:r>
            <a:r>
              <a:rPr lang="es-MX" dirty="0"/>
              <a:t>(1ª Edición).México: Pearson Education.</a:t>
            </a:r>
            <a:endParaRPr lang="es-ES_tradnl" dirty="0"/>
          </a:p>
          <a:p>
            <a:pPr marL="571500" indent="-457200" algn="just">
              <a:buFont typeface="+mj-lt"/>
              <a:buAutoNum type="arabicPeriod"/>
            </a:pPr>
            <a:r>
              <a:rPr lang="es-MX" dirty="0"/>
              <a:t>Morris M. M. (2012) </a:t>
            </a:r>
            <a:r>
              <a:rPr lang="es-MX" u="sng" dirty="0"/>
              <a:t>Fundamentos de diseño lógico y de computadoras.</a:t>
            </a:r>
            <a:r>
              <a:rPr lang="es-MX" dirty="0"/>
              <a:t> (3ª Edición). Prentice Hall, Pearson.</a:t>
            </a:r>
          </a:p>
          <a:p>
            <a:pPr marL="571500" indent="-457200" algn="just">
              <a:buFont typeface="+mj-lt"/>
              <a:buAutoNum type="arabicPeriod"/>
            </a:pPr>
            <a:r>
              <a:rPr lang="es-MX" dirty="0">
                <a:hlinkClick r:id="rId2"/>
              </a:rPr>
              <a:t>http://www.dma.fi.upm.es/recursos/aplicaciones/matematica_discreta/web/karnaugh/reglaskar.htm</a:t>
            </a:r>
            <a:r>
              <a:rPr lang="es-ES_tradnl" dirty="0"/>
              <a:t> </a:t>
            </a:r>
          </a:p>
          <a:p>
            <a:pPr marL="571500" indent="-457200" algn="just">
              <a:buFont typeface="+mj-lt"/>
              <a:buAutoNum type="arabicPeriod"/>
            </a:pPr>
            <a:endParaRPr lang="es-ES" dirty="0"/>
          </a:p>
          <a:p>
            <a:pPr marL="114300" indent="0" algn="just">
              <a:buNone/>
            </a:pPr>
            <a:endParaRPr lang="es-ES" dirty="0"/>
          </a:p>
        </p:txBody>
      </p:sp>
    </p:spTree>
    <p:extLst>
      <p:ext uri="{BB962C8B-B14F-4D97-AF65-F5344CB8AC3E}">
        <p14:creationId xmlns:p14="http://schemas.microsoft.com/office/powerpoint/2010/main" val="859360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Mapas de </a:t>
            </a:r>
            <a:r>
              <a:rPr lang="es-ES" dirty="0" err="1"/>
              <a:t>Karnaugh</a:t>
            </a:r>
            <a:r>
              <a:rPr lang="es-ES_tradnl" dirty="0"/>
              <a:t> </a:t>
            </a:r>
            <a:endParaRPr lang="es-ES" dirty="0"/>
          </a:p>
        </p:txBody>
      </p:sp>
      <p:sp>
        <p:nvSpPr>
          <p:cNvPr id="3" name="Marcador de contenido 2"/>
          <p:cNvSpPr>
            <a:spLocks noGrp="1"/>
          </p:cNvSpPr>
          <p:nvPr>
            <p:ph idx="1"/>
          </p:nvPr>
        </p:nvSpPr>
        <p:spPr/>
        <p:txBody>
          <a:bodyPr/>
          <a:lstStyle/>
          <a:p>
            <a:pPr algn="just"/>
            <a:r>
              <a:rPr lang="es-ES" dirty="0"/>
              <a:t>Están constituidos por una cuadrícula en forma de encasillado cuyo número de casillas depende del número de variables que tenga la función a simplificar.</a:t>
            </a:r>
          </a:p>
          <a:p>
            <a:pPr algn="just"/>
            <a:r>
              <a:rPr lang="es-ES" dirty="0"/>
              <a:t>Cada una de las casillas representa las distintas combinaciones de las variables que puedan existir.</a:t>
            </a:r>
          </a:p>
        </p:txBody>
      </p:sp>
    </p:spTree>
    <p:extLst>
      <p:ext uri="{BB962C8B-B14F-4D97-AF65-F5344CB8AC3E}">
        <p14:creationId xmlns:p14="http://schemas.microsoft.com/office/powerpoint/2010/main" val="3126442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Mapa de </a:t>
            </a:r>
            <a:r>
              <a:rPr lang="es-ES" dirty="0" err="1"/>
              <a:t>Karnaugh</a:t>
            </a:r>
            <a:r>
              <a:rPr lang="es-ES" dirty="0"/>
              <a:t> de cuatro variables</a:t>
            </a:r>
          </a:p>
        </p:txBody>
      </p:sp>
      <p:pic>
        <p:nvPicPr>
          <p:cNvPr id="10" name="Imagen 9" descr="Captura de pantalla 2017-10-20 a las 6.18.03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29629" y="2083422"/>
            <a:ext cx="5947300" cy="3820488"/>
          </a:xfrm>
          <a:prstGeom prst="rect">
            <a:avLst/>
          </a:prstGeom>
        </p:spPr>
      </p:pic>
    </p:spTree>
    <p:extLst>
      <p:ext uri="{BB962C8B-B14F-4D97-AF65-F5344CB8AC3E}">
        <p14:creationId xmlns:p14="http://schemas.microsoft.com/office/powerpoint/2010/main" val="2468661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3870" y="315503"/>
            <a:ext cx="8212030" cy="1339850"/>
          </a:xfrm>
        </p:spPr>
        <p:txBody>
          <a:bodyPr>
            <a:normAutofit fontScale="90000"/>
          </a:bodyPr>
          <a:lstStyle/>
          <a:p>
            <a:r>
              <a:rPr lang="es-ES" dirty="0"/>
              <a:t>Representación de ecuaciones booleanas en mapas de </a:t>
            </a:r>
            <a:r>
              <a:rPr lang="es-ES" dirty="0" err="1"/>
              <a:t>Karnaugh</a:t>
            </a:r>
            <a:endParaRPr lang="es-ES" dirty="0"/>
          </a:p>
        </p:txBody>
      </p:sp>
      <p:sp>
        <p:nvSpPr>
          <p:cNvPr id="3" name="Marcador de contenido 2"/>
          <p:cNvSpPr>
            <a:spLocks noGrp="1"/>
          </p:cNvSpPr>
          <p:nvPr>
            <p:ph idx="1"/>
          </p:nvPr>
        </p:nvSpPr>
        <p:spPr/>
        <p:txBody>
          <a:bodyPr/>
          <a:lstStyle/>
          <a:p>
            <a:pPr algn="just"/>
            <a:r>
              <a:rPr lang="es-ES" dirty="0"/>
              <a:t>Cada una de las casillas que conforman el mapa pueden representar términos tanto </a:t>
            </a:r>
            <a:r>
              <a:rPr lang="es-ES" dirty="0" err="1"/>
              <a:t>minterms</a:t>
            </a:r>
            <a:r>
              <a:rPr lang="es-ES" dirty="0"/>
              <a:t> como </a:t>
            </a:r>
            <a:r>
              <a:rPr lang="es-ES" dirty="0" err="1"/>
              <a:t>maxterms</a:t>
            </a:r>
            <a:r>
              <a:rPr lang="es-ES" dirty="0"/>
              <a:t>.</a:t>
            </a:r>
          </a:p>
        </p:txBody>
      </p:sp>
      <p:pic>
        <p:nvPicPr>
          <p:cNvPr id="5" name="Imagen 4" descr="Captura de pantalla 2017-10-20 a las 6.24.46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77678" y="3300397"/>
            <a:ext cx="5563919" cy="2765124"/>
          </a:xfrm>
          <a:prstGeom prst="rect">
            <a:avLst/>
          </a:prstGeom>
        </p:spPr>
      </p:pic>
    </p:spTree>
    <p:extLst>
      <p:ext uri="{BB962C8B-B14F-4D97-AF65-F5344CB8AC3E}">
        <p14:creationId xmlns:p14="http://schemas.microsoft.com/office/powerpoint/2010/main" val="4264086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a:t>Maxterms</a:t>
            </a:r>
            <a:endParaRPr lang="es-ES" dirty="0"/>
          </a:p>
        </p:txBody>
      </p:sp>
      <p:pic>
        <p:nvPicPr>
          <p:cNvPr id="4" name="Imagen 3" descr="Captura de pantalla 2017-10-20 a las 6.26.32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446855" y="1862095"/>
            <a:ext cx="4323968" cy="4293247"/>
          </a:xfrm>
          <a:prstGeom prst="rect">
            <a:avLst/>
          </a:prstGeom>
        </p:spPr>
      </p:pic>
    </p:spTree>
    <p:extLst>
      <p:ext uri="{BB962C8B-B14F-4D97-AF65-F5344CB8AC3E}">
        <p14:creationId xmlns:p14="http://schemas.microsoft.com/office/powerpoint/2010/main" val="3800740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Simplificación de ecuaciones en mapas de </a:t>
            </a:r>
            <a:r>
              <a:rPr lang="es-ES" dirty="0" err="1"/>
              <a:t>Karnaugh</a:t>
            </a:r>
            <a:endParaRPr lang="es-ES" dirty="0"/>
          </a:p>
        </p:txBody>
      </p:sp>
      <p:sp>
        <p:nvSpPr>
          <p:cNvPr id="3" name="Marcador de contenido 2"/>
          <p:cNvSpPr>
            <a:spLocks noGrp="1"/>
          </p:cNvSpPr>
          <p:nvPr>
            <p:ph idx="1"/>
          </p:nvPr>
        </p:nvSpPr>
        <p:spPr/>
        <p:txBody>
          <a:bodyPr>
            <a:normAutofit/>
          </a:bodyPr>
          <a:lstStyle/>
          <a:p>
            <a:pPr algn="just"/>
            <a:r>
              <a:rPr lang="es-ES" sz="2800" dirty="0"/>
              <a:t>El principio de simplificación de los mapas se basa en una de las leyes del álgebra de Boole:</a:t>
            </a:r>
          </a:p>
          <a:p>
            <a:pPr marL="0" indent="0" algn="ctr">
              <a:buNone/>
            </a:pPr>
            <a:r>
              <a:rPr lang="es-ES" sz="2800" dirty="0"/>
              <a:t>ab+ ab´= a</a:t>
            </a:r>
          </a:p>
        </p:txBody>
      </p:sp>
    </p:spTree>
    <p:extLst>
      <p:ext uri="{BB962C8B-B14F-4D97-AF65-F5344CB8AC3E}">
        <p14:creationId xmlns:p14="http://schemas.microsoft.com/office/powerpoint/2010/main" val="3135687632"/>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1797</TotalTime>
  <Words>1379</Words>
  <Application>Microsoft Macintosh PowerPoint</Application>
  <PresentationFormat>On-screen Show (4:3)</PresentationFormat>
  <Paragraphs>126</Paragraphs>
  <Slides>40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Brush Script MT</vt:lpstr>
      <vt:lpstr>Albertus Medium</vt:lpstr>
      <vt:lpstr>Andalus</vt:lpstr>
      <vt:lpstr>Arial</vt:lpstr>
      <vt:lpstr>Calibri</vt:lpstr>
      <vt:lpstr>Calisto MT</vt:lpstr>
      <vt:lpstr>Capital</vt:lpstr>
      <vt:lpstr>PowerPoint Presentation</vt:lpstr>
      <vt:lpstr>Prerrequisitos</vt:lpstr>
      <vt:lpstr>PowerPoint Presentation</vt:lpstr>
      <vt:lpstr>Métodos tabulares de reducción</vt:lpstr>
      <vt:lpstr>Mapas de Karnaugh </vt:lpstr>
      <vt:lpstr>Mapa de Karnaugh de cuatro variables</vt:lpstr>
      <vt:lpstr>Representación de ecuaciones booleanas en mapas de Karnaugh</vt:lpstr>
      <vt:lpstr>Maxterms</vt:lpstr>
      <vt:lpstr>Simplificación de ecuaciones en mapas de Karnaugh</vt:lpstr>
      <vt:lpstr>Simplificación de ecuaciones en mapas de Karnaugh</vt:lpstr>
      <vt:lpstr>Mapas de Karnaugh</vt:lpstr>
      <vt:lpstr>Términos indiferentes en la función booleana</vt:lpstr>
      <vt:lpstr>Ejemplo K.1</vt:lpstr>
      <vt:lpstr>Ejemplo K.1</vt:lpstr>
      <vt:lpstr>Ejemplo K.1</vt:lpstr>
      <vt:lpstr>Ejemplo K.2</vt:lpstr>
      <vt:lpstr>Reglas de simplificación </vt:lpstr>
      <vt:lpstr>Reglas de simplificación </vt:lpstr>
      <vt:lpstr>Reglas de simplificación </vt:lpstr>
      <vt:lpstr>Reglas de simplificación </vt:lpstr>
      <vt:lpstr>Reglas de simplificación </vt:lpstr>
      <vt:lpstr>Reglas de simplificación </vt:lpstr>
      <vt:lpstr>Reglas de simplificación </vt:lpstr>
      <vt:lpstr>Reglas de simplificación </vt:lpstr>
      <vt:lpstr>Conclusiones</vt:lpstr>
      <vt:lpstr>Compuertas Lógicas</vt:lpstr>
      <vt:lpstr>PowerPoint Presentation</vt:lpstr>
      <vt:lpstr>PowerPoint Presentation</vt:lpstr>
      <vt:lpstr>PowerPoint Presentation</vt:lpstr>
      <vt:lpstr>Puertas Lógicas</vt:lpstr>
      <vt:lpstr>Compuerta AND</vt:lpstr>
      <vt:lpstr>Compuerta OR</vt:lpstr>
      <vt:lpstr>Compuerta NOT</vt:lpstr>
      <vt:lpstr>Compuerta NAND</vt:lpstr>
      <vt:lpstr>Compuerta NOR</vt:lpstr>
      <vt:lpstr>Compuerta XOR</vt:lpstr>
      <vt:lpstr>Compuerta XNOR</vt:lpstr>
      <vt:lpstr>Compuerta IF</vt:lpstr>
      <vt:lpstr>Conclusiones</vt:lpstr>
      <vt:lpstr>Referencias</vt:lpstr>
    </vt:vector>
  </TitlesOfParts>
  <Company>UAEMEX</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MÉTODOS DE ANÁLISIS DE CIRCUITOS</dc:title>
  <dc:creator>Joss</dc:creator>
  <cp:lastModifiedBy>Jose Luis Tapia Fabela</cp:lastModifiedBy>
  <cp:revision>241</cp:revision>
  <dcterms:created xsi:type="dcterms:W3CDTF">2012-07-11T18:44:49Z</dcterms:created>
  <dcterms:modified xsi:type="dcterms:W3CDTF">2019-09-30T20:21:10Z</dcterms:modified>
</cp:coreProperties>
</file>