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sldIdLst>
    <p:sldId id="256" r:id="rId2"/>
    <p:sldId id="299" r:id="rId3"/>
    <p:sldId id="293" r:id="rId4"/>
    <p:sldId id="257" r:id="rId5"/>
    <p:sldId id="258" r:id="rId6"/>
    <p:sldId id="297" r:id="rId7"/>
    <p:sldId id="298" r:id="rId8"/>
    <p:sldId id="264" r:id="rId9"/>
    <p:sldId id="259" r:id="rId10"/>
    <p:sldId id="261" r:id="rId11"/>
    <p:sldId id="263" r:id="rId12"/>
    <p:sldId id="277" r:id="rId13"/>
    <p:sldId id="278" r:id="rId14"/>
    <p:sldId id="282" r:id="rId15"/>
    <p:sldId id="283" r:id="rId16"/>
    <p:sldId id="292" r:id="rId17"/>
    <p:sldId id="265" r:id="rId18"/>
    <p:sldId id="266" r:id="rId19"/>
    <p:sldId id="262" r:id="rId20"/>
    <p:sldId id="284" r:id="rId21"/>
    <p:sldId id="270" r:id="rId22"/>
    <p:sldId id="271" r:id="rId23"/>
    <p:sldId id="272" r:id="rId24"/>
    <p:sldId id="275" r:id="rId25"/>
    <p:sldId id="273" r:id="rId26"/>
    <p:sldId id="276" r:id="rId27"/>
    <p:sldId id="279" r:id="rId28"/>
    <p:sldId id="285" r:id="rId29"/>
    <p:sldId id="281" r:id="rId30"/>
    <p:sldId id="286" r:id="rId31"/>
    <p:sldId id="287" r:id="rId32"/>
    <p:sldId id="288" r:id="rId33"/>
    <p:sldId id="295" r:id="rId34"/>
    <p:sldId id="274" r:id="rId35"/>
    <p:sldId id="294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32BF0-53DE-4695-9CE3-B0CCAB0E98F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9161D-551A-4EC3-A1FE-F7A52F2CB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0406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A9161D-551A-4EC3-A1FE-F7A52F2CBCFC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9351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3825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81638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178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9634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05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09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5094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58860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5340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796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49688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3BB56BA3-7513-4D20-AE59-F99A7A20FE6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E359291-1947-4D87-8522-081C985B6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540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3" name="breeze.wav"/>
          </p:stSnd>
        </p:sndAc>
      </p:transition>
    </mc:Choice>
    <mc:Fallback xmlns="">
      <p:transition spd="slow">
        <p:fade/>
        <p:sndAc>
          <p:stSnd>
            <p:snd r:embed="rId14" name="breeze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hyperlink" Target="http://www.inacap.com/tportalvp/tp_modulos/tpm_noticias/tpm_imprimir.php?ncod=52850&amp;mod=530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hyperlink" Target="https://matadornetwork.com/es/como-encontrar-la-felicidad-en-la-ciudad-de-mexico-en-32-sencillos-pasos/taquero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lasprovincias.es/historiascondelantal/2016/03/05/jesus-machi-uno-de-los-mejores-panaderos-de-espana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doR3s0bNB4o?feature=oembed" TargetMode="External"/><Relationship Id="rId5" Type="http://schemas.openxmlformats.org/officeDocument/2006/relationships/audio" Target="../media/audio1.wav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x.depositphotos.com/160552670/stock-photo-eating-insects-symbol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hyperlink" Target="http://www.clouderview.com/entrevista/profundidad/33?nombre=jose-david-fernandez-portales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hyperlink" Target="https://www.vanitatis.elconfidencial.com/gastronomia/2016-01-14/kabuki-de-ricardo-sanz-la-gran-cocina-japonesa-con-4-estrellas-michelin_1134975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19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hyperlink" Target="https://www.entrevistadetrabajo.org/profesiones/chef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hyperlink" Target="https://theguiltycode.com/entrevista-solange-muris-viajes-sin-itinerarios-y-el-idilio-con-la-cocina-canadiense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VW8f56uGG_U?feature=oembed" TargetMode="External"/><Relationship Id="rId5" Type="http://schemas.openxmlformats.org/officeDocument/2006/relationships/audio" Target="../media/audio1.wav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diariodegastronomia.com/ferran-adria-la-cocina-convertida-en-arte/" TargetMode="External"/><Relationship Id="rId3" Type="http://schemas.openxmlformats.org/officeDocument/2006/relationships/hyperlink" Target="http://blogs.lasprovincias.es/historiascondelantal/wp%20content/uploads/sites/18/2016/03/501628272.jpg" TargetMode="External"/><Relationship Id="rId7" Type="http://schemas.openxmlformats.org/officeDocument/2006/relationships/hyperlink" Target="http://www.index-f.com/index-enfermeria/27revista/27_articulo_25-30.php" TargetMode="External"/><Relationship Id="rId12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acap.com/tportalvp/tp_modulos/tpm_noticias/tpm_imprimir.php?ncod=52850&amp;mod=5307" TargetMode="External"/><Relationship Id="rId11" Type="http://schemas.openxmlformats.org/officeDocument/2006/relationships/hyperlink" Target="https://theguiltycode.com/entrevista-solange-muris-viajes-sin-itinerarios-y-el-idilio-con-la-cocina-canadiense/" TargetMode="External"/><Relationship Id="rId5" Type="http://schemas.openxmlformats.org/officeDocument/2006/relationships/hyperlink" Target="http://www.clouderview.com/entrevista/profundidad/33?nombre=jose-david-fernandez-portales" TargetMode="External"/><Relationship Id="rId10" Type="http://schemas.openxmlformats.org/officeDocument/2006/relationships/hyperlink" Target="https://matadornetwork.com/es/como-encontrar-la-felicidad-en-la-ciudad-de-mexico-en-32-sencillos-pasos/taquero/" TargetMode="External"/><Relationship Id="rId4" Type="http://schemas.openxmlformats.org/officeDocument/2006/relationships/hyperlink" Target="http://st.depositphotos.com/1072614/4809/i/950/depositphotos_48097767-stock-photo-binoculars-cat-searching-looking-and.jpg" TargetMode="External"/><Relationship Id="rId9" Type="http://schemas.openxmlformats.org/officeDocument/2006/relationships/hyperlink" Target="https://es.scribd.com/doc/10040697/7-La-Observaci&#243;n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sadeducation.es/...gastronom&#237;a.../gastronom&#237;a.../investigador-gastron&#243;mico-cult" TargetMode="External"/><Relationship Id="rId3" Type="http://schemas.openxmlformats.org/officeDocument/2006/relationships/hyperlink" Target="https://www.bing.com/images/search?view=detailV2&amp;ccid=SUTbKhLS&amp;id=8F1897E5C0249868A2A0CD96525F7606A84F1BEA&amp;thid=OIP.SUTbKhLSKnJRRhEWv7VZoQEgDY&amp;q=historia+de+vida+en+la+investigacion+gastronomica&amp;simid=607995074022408985&amp;selectedIndex=0&amp;ajaxhist=0" TargetMode="External"/><Relationship Id="rId7" Type="http://schemas.openxmlformats.org/officeDocument/2006/relationships/hyperlink" Target="http://www.gandhi.com.mx/las-palabras-y-las-cosas-una-arqueologia-de-las-ciencias-humanas" TargetMode="External"/><Relationship Id="rId1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vanitatis.elconfidencial.com/gastronomia/2016-01-14/kabuki-de-ricardo-sanz-la-gran-cocina-japonesa-con-4-estrellas-michelin_1134975/" TargetMode="External"/><Relationship Id="rId5" Type="http://schemas.openxmlformats.org/officeDocument/2006/relationships/hyperlink" Target="https://www.google.com.mx/url?sa=tecnicas-de-investigacion" TargetMode="External"/><Relationship Id="rId4" Type="http://schemas.openxmlformats.org/officeDocument/2006/relationships/hyperlink" Target="https://www.entrevistadetrabajo.org/profesiones/chef" TargetMode="External"/><Relationship Id="rId9" Type="http://schemas.openxmlformats.org/officeDocument/2006/relationships/hyperlink" Target="http://www.roastbrief.com.mx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hyperlink" Target="https://diariodegastronomia.com/ferran-adria-la-cocina-convertida-en-arte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Pw31_mL4Go?feature=oembed" TargetMode="External"/><Relationship Id="rId5" Type="http://schemas.openxmlformats.org/officeDocument/2006/relationships/audio" Target="../media/audio1.wav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hyperlink" Target="https://www.vix.com/es/imj/gourmet/6843/ferran-adria-el-mejor-chef-del-mundo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25059" y="67000"/>
            <a:ext cx="8229600" cy="5890666"/>
          </a:xfrm>
        </p:spPr>
        <p:txBody>
          <a:bodyPr>
            <a:noAutofit/>
          </a:bodyPr>
          <a:lstStyle/>
          <a:p>
            <a:pPr algn="ctr">
              <a:tabLst>
                <a:tab pos="4395788" algn="l"/>
                <a:tab pos="4489450" algn="l"/>
              </a:tabLst>
            </a:pP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UNIVERSIDAD AUTÓNOMA DEL ESTADO DE MÉXICO</a:t>
            </a:r>
            <a:b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FACULTAD DE TURISMO Y GASTRONOMÍA</a:t>
            </a:r>
            <a:b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LICENCIATURA EN GASTRONOMÍA</a:t>
            </a:r>
            <a:r>
              <a:rPr lang="es-MX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UNIDAD DE APRENDIZAJE: </a:t>
            </a:r>
            <a:r>
              <a:rPr 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Métodos y Técnicas de 	Investigación</a:t>
            </a: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MATERIAL DIDÁCTICO: </a:t>
            </a:r>
            <a:r>
              <a:rPr lang="es-MX" altLang="es-MX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SOLO VISION PROYECTABLE DIAPOSITIVAS</a:t>
            </a:r>
            <a:br>
              <a:rPr lang="es-MX" altLang="es-MX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TÍTULO:</a:t>
            </a:r>
            <a:r>
              <a:rPr lang="es-E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HISTORIA DE VIDA</a:t>
            </a:r>
            <a:r>
              <a:rPr lang="es-E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s-MX" altLang="es-MX" sz="24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AUTOR: DR. RUBÉN DURÁN CARBAJAL</a:t>
            </a:r>
            <a:br>
              <a:rPr lang="es-MX" altLang="es-MX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s-MX" sz="2400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81200" y="6068291"/>
            <a:ext cx="8229600" cy="789709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s-MX" sz="2800" dirty="0">
                <a:solidFill>
                  <a:srgbClr val="00B0F0"/>
                </a:solidFill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Toluca, México a 30 de mayo de 2019</a:t>
            </a:r>
          </a:p>
        </p:txBody>
      </p:sp>
    </p:spTree>
    <p:extLst>
      <p:ext uri="{BB962C8B-B14F-4D97-AF65-F5344CB8AC3E}">
        <p14:creationId xmlns:p14="http://schemas.microsoft.com/office/powerpoint/2010/main" val="873440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D84E85-978A-482A-B233-21AD457B5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0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El protagonista en la investigación cualitativa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AF080E-4D0F-470B-B6CD-421805B6A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7" y="923278"/>
            <a:ext cx="9603275" cy="5051394"/>
          </a:xfrm>
        </p:spPr>
        <p:txBody>
          <a:bodyPr>
            <a:normAutofit/>
          </a:bodyPr>
          <a:lstStyle/>
          <a:p>
            <a:r>
              <a:rPr lang="es-MX" dirty="0"/>
              <a:t>El sujeto es el centro de la investigación de corte cualitativo; además de su relación con los demás.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i="1" dirty="0"/>
          </a:p>
          <a:p>
            <a:endParaRPr lang="es-MX" i="1" dirty="0"/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E513D0D-92E8-49E3-815F-5E6B8EEBB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547" y="1570582"/>
            <a:ext cx="7235687" cy="3438733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2B5DAD7-54D7-484E-AE85-4CE46CBE01D8}"/>
              </a:ext>
            </a:extLst>
          </p:cNvPr>
          <p:cNvSpPr/>
          <p:nvPr/>
        </p:nvSpPr>
        <p:spPr>
          <a:xfrm>
            <a:off x="2766390" y="532834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http://www.inacap.com/&amp;modtportalvp/tp_modulos/tpm_noticias/tpm_imprimir.php?ncod=52850=5307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61155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A8CBE1-DFB9-4430-91F5-0874E29F5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150" y="160529"/>
            <a:ext cx="9603275" cy="660565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La historia de vida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B4F290-658A-4863-ACFB-CC2235D72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8" y="821095"/>
            <a:ext cx="9603275" cy="5379680"/>
          </a:xfrm>
        </p:spPr>
        <p:txBody>
          <a:bodyPr>
            <a:normAutofit/>
          </a:bodyPr>
          <a:lstStyle/>
          <a:p>
            <a:r>
              <a:rPr lang="es-MX" dirty="0"/>
              <a:t>Aportan comprensión  sobre el modo en que actúan los sujetos.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sz="1400" dirty="0"/>
          </a:p>
          <a:p>
            <a:endParaRPr lang="es-MX" sz="1400" dirty="0"/>
          </a:p>
          <a:p>
            <a:endParaRPr lang="es-MX" sz="1400" dirty="0"/>
          </a:p>
          <a:p>
            <a:endParaRPr lang="es-MX" sz="1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0BF20EF-0CF1-495C-88A5-BA80118F2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3055" y="1255373"/>
            <a:ext cx="6869545" cy="4511123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74280839-91BB-49ED-86D4-744E31402480}"/>
              </a:ext>
            </a:extLst>
          </p:cNvPr>
          <p:cNvSpPr/>
          <p:nvPr/>
        </p:nvSpPr>
        <p:spPr>
          <a:xfrm>
            <a:off x="3276600" y="555444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https://matadornetwork.com/es/como-encontrar-la-felicidad-en-la-ciudad-de-mexico-en-32-sencillos-pasos/taquero/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20074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5B7AA7-4F8C-4460-BC6E-A9AB084BE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3288" y="128614"/>
            <a:ext cx="9605635" cy="700061"/>
          </a:xfrm>
        </p:spPr>
        <p:txBody>
          <a:bodyPr>
            <a:normAutofit fontScale="90000"/>
          </a:bodyPr>
          <a:lstStyle/>
          <a:p>
            <a:r>
              <a:rPr lang="es-MX" cap="none" dirty="0">
                <a:solidFill>
                  <a:srgbClr val="00B0F0"/>
                </a:solidFill>
              </a:rPr>
              <a:t>La historia de vida en la investigación gastronómica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554016-C315-495B-AC69-098C97C83BE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sz="4000" dirty="0"/>
              <a:t>Nos ayuda a conocer los actores que hacen posible la gastronomía.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4A52B0-A43D-4155-BFF4-8075C2CEB8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3771" y="1857375"/>
            <a:ext cx="4645152" cy="4211088"/>
          </a:xfrm>
        </p:spPr>
        <p:txBody>
          <a:bodyPr>
            <a:normAutofit fontScale="77500" lnSpcReduction="20000"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sz="1700" dirty="0"/>
          </a:p>
          <a:p>
            <a:r>
              <a:rPr lang="es-MX" sz="1700" dirty="0"/>
              <a:t>https://www.bing.com/images/search?view=detailV2&amp;ccid=SUTbKhLS&amp;id=8F1897E5C0249868A2A0CD96525F7606A84F1BEA&amp;thid=OIP.SUTbKhLSKnJRRhEWv7VZoQEgDY&amp;q=historia+de+vida+en+la+investigacion+gastronomica&amp;simid=607995074022408985&amp;selectedIndex=0&amp;ajaxhist=0</a:t>
            </a:r>
          </a:p>
          <a:p>
            <a:endParaRPr lang="es-MX" sz="1700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0071DD8-11EC-4DA8-932C-8E4FAB3153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5" y="828676"/>
            <a:ext cx="3886598" cy="408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788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B93159-E2FD-4079-86A6-151220916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3288" y="80989"/>
            <a:ext cx="9605635" cy="700061"/>
          </a:xfrm>
        </p:spPr>
        <p:txBody>
          <a:bodyPr/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La novedad de la historia de vida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C94303-1C62-49CE-8C55-282BC001F3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Es una técnica narrativa que consiste en la elaboración de un relato sobre una persona con la finalidad de conocer su vida.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7895A2D-ADFD-4107-9D78-832BF059D13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sz="1400" dirty="0"/>
              <a:t>http://blogs.lasprovincias.es/historiascondelantal/wp </a:t>
            </a:r>
            <a:r>
              <a:rPr lang="es-MX" sz="1400" dirty="0" err="1"/>
              <a:t>content</a:t>
            </a:r>
            <a:r>
              <a:rPr lang="es-MX" sz="1400" dirty="0"/>
              <a:t>/uploads/sites/18/2016/03/501628272.jpg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8F8DC7B-A2F0-44D8-98DB-B7C2579B06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911" y="1715262"/>
            <a:ext cx="4681728" cy="312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03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286C44-4C44-4993-B877-006AD3861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890" y="0"/>
            <a:ext cx="9605635" cy="600075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La vida de la gente como uno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D4D403-0DA5-47BD-99B1-06754D847B8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«En casa sólo comíamos pan hecho por ella o por mi madre. Lo de mi abuela era todo un ritual. Se limpiaba las manos con lejía, las uñas, se ponía los manguitos blancos… Sólo me dejaba estar a mí mirando. ‘Siéntate y no te muevas’, me decía. Creo que lo mío sucedió por contagio»</a:t>
            </a:r>
            <a:r>
              <a:rPr lang="es-MX" dirty="0"/>
              <a:t>, </a:t>
            </a:r>
          </a:p>
          <a:p>
            <a:r>
              <a:rPr lang="es-MX" dirty="0">
                <a:hlinkClick r:id="rId3" tooltip="Jesús Machi, uno de los mejores panaderos de España"/>
              </a:rPr>
              <a:t>Jesús Machi, uno de los mejores panaderos de España</a:t>
            </a:r>
            <a:r>
              <a:rPr lang="es-MX" dirty="0"/>
              <a:t> 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0EA91F36-30F9-48CF-AB19-B8B9D88514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1885951"/>
            <a:ext cx="4645025" cy="3401710"/>
          </a:xfr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6261F94B-0B5B-482D-BEB0-FA5F95D5D0C8}"/>
              </a:ext>
            </a:extLst>
          </p:cNvPr>
          <p:cNvSpPr/>
          <p:nvPr/>
        </p:nvSpPr>
        <p:spPr>
          <a:xfrm>
            <a:off x="6413500" y="52876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http://blogs.lasprovincias.es/historiascondelantal/wp </a:t>
            </a:r>
            <a:r>
              <a:rPr lang="es-MX" dirty="0" err="1"/>
              <a:t>content</a:t>
            </a:r>
            <a:r>
              <a:rPr lang="es-MX" dirty="0"/>
              <a:t>/</a:t>
            </a:r>
            <a:r>
              <a:rPr lang="es-MX" dirty="0" err="1"/>
              <a:t>uploads</a:t>
            </a:r>
            <a:r>
              <a:rPr lang="es-MX" dirty="0"/>
              <a:t>/</a:t>
            </a:r>
            <a:r>
              <a:rPr lang="es-MX" dirty="0" err="1"/>
              <a:t>sites</a:t>
            </a:r>
            <a:r>
              <a:rPr lang="es-MX" dirty="0"/>
              <a:t>/18/2016/03/501628272.jpg</a:t>
            </a:r>
          </a:p>
        </p:txBody>
      </p:sp>
    </p:spTree>
    <p:extLst>
      <p:ext uri="{BB962C8B-B14F-4D97-AF65-F5344CB8AC3E}">
        <p14:creationId xmlns:p14="http://schemas.microsoft.com/office/powerpoint/2010/main" val="1189887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8AC577-3CAD-41FD-A82E-1072D5F3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4289" y="1"/>
            <a:ext cx="9605635" cy="495300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La historia de vida se centra en la confianza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0A00A0-7815-4CA7-9FA4-EF4465C8A5A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/>
              <a:t>Es la creación de un vínculo de confianza entre el investigador y la persona entrevistada. 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144FF29-2EB6-44A2-BB11-2954D9DB6B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6624" y="515454"/>
            <a:ext cx="4645152" cy="5428146"/>
          </a:xfrm>
        </p:spPr>
        <p:txBody>
          <a:bodyPr/>
          <a:lstStyle/>
          <a:p>
            <a:r>
              <a:rPr lang="es-MX" dirty="0"/>
              <a:t>Hay una sola cosa que tiene en común todo grupo humano: la confianza. Y ésta se construye y se fortalece, o se destruye.</a:t>
            </a:r>
          </a:p>
          <a:p>
            <a:endParaRPr lang="es-MX" dirty="0"/>
          </a:p>
        </p:txBody>
      </p:sp>
      <p:pic>
        <p:nvPicPr>
          <p:cNvPr id="5" name="Elementos multimedia en línea 4" title="Quￃﾩ es la confianza">
            <a:hlinkClick r:id="" action="ppaction://media"/>
            <a:extLst>
              <a:ext uri="{FF2B5EF4-FFF2-40B4-BE49-F238E27FC236}">
                <a16:creationId xmlns:a16="http://schemas.microsoft.com/office/drawing/2014/main" id="{A0B62229-E102-4B67-84A2-85843636944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237106" y="1975530"/>
            <a:ext cx="538223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5774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712F20-4833-49C3-BAFA-CA484AD31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6189" y="0"/>
            <a:ext cx="9605635" cy="714375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El poder de la palabra en la historia de vida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C95613-5F11-47FF-9F13-485FA2897CC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/>
              <a:t>La historia de vida valoriza la importancia que tienen las palabras de las personas y su fuerza transformadora.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0577551-D23E-4326-AC62-743EE5B9B2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i="1" dirty="0"/>
          </a:p>
          <a:p>
            <a:r>
              <a:rPr lang="es-MX" i="1" dirty="0">
                <a:solidFill>
                  <a:schemeClr val="tx1"/>
                </a:solidFill>
              </a:rPr>
              <a:t>www.gandhi.com.mx/las-palabras-y-las-cosas-una-arqueologia-de-las-ciencias-humanas</a:t>
            </a:r>
            <a:endParaRPr lang="es-MX" dirty="0">
              <a:solidFill>
                <a:schemeClr val="tx1"/>
              </a:solidFill>
            </a:endParaRPr>
          </a:p>
          <a:p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BC8F17E-F2C6-47AE-AB9D-D5701ABC84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499" y="476250"/>
            <a:ext cx="4010423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542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FAF9D9-339C-4276-9311-7A53734A8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76550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00B0F0"/>
                </a:solidFill>
              </a:rPr>
              <a:t>LA HISTORIA DE VIDA Y OTROS METODOS BIOGRAFICOS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2A7FAF-3A7F-4657-A3BB-4740BC0DC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http://www.index-f.com/index-enfermeria/27revista/27_articulo_25-30.php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3521460-EC6E-4D03-8180-7064176083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750" y="1038687"/>
            <a:ext cx="4234647" cy="393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23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5AE893-650D-48FA-B146-C09E05D37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La pertinencia de la investigación cualitativa</a:t>
            </a:r>
            <a:endParaRPr lang="es-MX" cap="none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34016E-EC2E-4783-B0C0-1FBC8D9976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/>
              <a:t>La validez de los resultados depende en gran medida de la rigurosidad metodológica y la correcta selección de los participantes.</a:t>
            </a:r>
          </a:p>
          <a:p>
            <a:endParaRPr lang="es-MX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1C455BC-2A8D-4261-BA79-5CBE96C5FA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>
              <a:hlinkClick r:id="rId3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algn="just"/>
            <a:endParaRPr lang="es-MX" sz="1400" dirty="0">
              <a:solidFill>
                <a:schemeClr val="tx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algn="just"/>
            <a:endParaRPr lang="es-MX" sz="1400" dirty="0">
              <a:solidFill>
                <a:schemeClr val="tx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algn="just"/>
            <a:r>
              <a:rPr lang="es-MX" sz="14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https://mx.depositphotos.com/160552670/stock-photo-eating-insects-symbol.html</a:t>
            </a:r>
            <a:endParaRPr lang="es-MX" sz="1400" dirty="0">
              <a:solidFill>
                <a:schemeClr val="tx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B742209-AFF7-4A72-ADBC-608F16973B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2617" y="1965960"/>
            <a:ext cx="4608947" cy="331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561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67520C-5C0B-467A-B2B4-06DF0BF3C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0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Las técnicas en la investigación cualitativa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F2D16C0-FB65-45AE-80E2-46CFE893E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905070"/>
            <a:ext cx="9603275" cy="5066522"/>
          </a:xfrm>
        </p:spPr>
        <p:txBody>
          <a:bodyPr>
            <a:normAutofit/>
          </a:bodyPr>
          <a:lstStyle/>
          <a:p>
            <a:r>
              <a:rPr lang="es-MX" dirty="0"/>
              <a:t>Algunas de las técnicas utilizadas en la investigación cualitativa son la entrevista, observación y análisis de documentos.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https://www.google.com.mx/url?sa=tecnicas-de-investigacion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17D83CE-6887-4821-A79D-FCBE74958D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962" y="1856792"/>
            <a:ext cx="6076950" cy="360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755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00B0F0"/>
                </a:solidFill>
              </a:rPr>
              <a:t>Guía Pedagógica </a:t>
            </a:r>
            <a:endParaRPr lang="es-MX" dirty="0">
              <a:solidFill>
                <a:srgbClr val="00B0F0"/>
              </a:solidFill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34837" y="2057399"/>
            <a:ext cx="3688989" cy="449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723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B21169-9F3D-432D-A5BE-C95991733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90144"/>
            <a:ext cx="9603275" cy="757581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/>
            </a:r>
            <a:br>
              <a:rPr lang="es-MX" cap="none" dirty="0">
                <a:solidFill>
                  <a:srgbClr val="00B0F0"/>
                </a:solidFill>
              </a:rPr>
            </a:br>
            <a:r>
              <a:rPr lang="es-MX" cap="none" dirty="0">
                <a:solidFill>
                  <a:srgbClr val="00B0F0"/>
                </a:solidFill>
              </a:rPr>
              <a:t>La entrevista como técnica de investigación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007F0F-6B9E-4247-B938-9057CE0E2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600" dirty="0"/>
              <a:t>“Una entrevista es una conversación con un propósito, generalmente entre dos personas (pero algunas veces incluyen más) que es dirigida por uno en orden a obtener información.” (Lincoln y </a:t>
            </a:r>
            <a:r>
              <a:rPr lang="es-MX" sz="3600" dirty="0" err="1"/>
              <a:t>Guba</a:t>
            </a:r>
            <a:r>
              <a:rPr lang="es-MX" sz="3600" dirty="0"/>
              <a:t>, 1998: 268)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577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B9D8F9-3D5E-4319-93D3-F0E0E57D4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180" y="8205"/>
            <a:ext cx="9605635" cy="1059305"/>
          </a:xfrm>
        </p:spPr>
        <p:txBody>
          <a:bodyPr/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Entrevista en profundidad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40C702-2DEC-44E0-B2A3-85B3ABB559D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 “Encuentros reiterados cara a cara entre el investigador y los informantes” [Taylor y </a:t>
            </a:r>
            <a:r>
              <a:rPr lang="es-MX" dirty="0" err="1"/>
              <a:t>Bogdan</a:t>
            </a:r>
            <a:r>
              <a:rPr lang="es-MX" dirty="0"/>
              <a:t>, 1990: 101]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939FFF2-6810-4A80-A0D3-C5347461F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7612" y="979055"/>
            <a:ext cx="4754880" cy="5634181"/>
          </a:xfrm>
        </p:spPr>
        <p:txBody>
          <a:bodyPr>
            <a:normAutofit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04AE3CD-3AE0-413B-9F5A-FAF3BFBBF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769" y="1417675"/>
            <a:ext cx="4912417" cy="466898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474A7012-48E5-4309-9F8C-8EBC2FF27426}"/>
              </a:ext>
            </a:extLst>
          </p:cNvPr>
          <p:cNvSpPr/>
          <p:nvPr/>
        </p:nvSpPr>
        <p:spPr>
          <a:xfrm>
            <a:off x="5389977" y="617521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400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http://www.clouderview.com/entrevista/profundidad/33?nombre=jose-david-fernandez-portales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096889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AC92DB-8522-4866-B55E-9F515DB4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3288" y="76920"/>
            <a:ext cx="9605635" cy="597783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La entrevista en profundidad nos permite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CD7058-9DF0-47C8-A991-A5764AFEBE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2856345" cy="4023360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Adentrarse al mundo privado y personal con la finalidad de obtener información de su vida cotidiana, con el consentimiento del entrevistado.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BA8F6B7D-8B8F-4531-8205-FCD103C3A4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90662" y="1209786"/>
            <a:ext cx="6231352" cy="402336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685E8861-7377-40E8-A8C8-4D64A52FEAAD}"/>
              </a:ext>
            </a:extLst>
          </p:cNvPr>
          <p:cNvSpPr/>
          <p:nvPr/>
        </p:nvSpPr>
        <p:spPr>
          <a:xfrm>
            <a:off x="4791164" y="5452117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400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https://www.vanitatis.elconfidencial.com/gastronomia/2016-01-14/kabuki-de-ricardo-sanz-la-gran-cocina-japonesa-con-4-estrellas-michelin_1134975/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1520388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1717E1-53B7-4BCA-B97F-7D66871CD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Observación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42F945-9D52-4888-AB55-CD34BEF4B3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altLang="es-MX" b="1" i="1" dirty="0"/>
              <a:t>Proceso de contemplación  sistemática y detenida en el desarrolla la vida social, sin intervenir para manipularla, o modificarla; tomando en cuenta el contexto en el cual se desarrolla.</a:t>
            </a:r>
            <a:endParaRPr lang="es-ES_tradnl" altLang="es-MX" i="1" dirty="0"/>
          </a:p>
          <a:p>
            <a:endParaRPr lang="es-MX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E35EF99-7B09-4FE4-B95B-E1B97C1E94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895" y="1985824"/>
            <a:ext cx="4645152" cy="4002457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 La observación es una técnica de investigación cualitativa que consiste en un proceso en el cual el investigador recoge por sí mismo información relacionada con cierto problema, a través del uso de sus sentidos. En este proceso intervienen las percepciones del sujeto que observa y sus interpretaciones de lo observado.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031D80C-1F04-4339-A4DD-817BE0E07110}"/>
              </a:ext>
            </a:extLst>
          </p:cNvPr>
          <p:cNvSpPr/>
          <p:nvPr/>
        </p:nvSpPr>
        <p:spPr>
          <a:xfrm>
            <a:off x="6537895" y="5803615"/>
            <a:ext cx="5174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>
                <a:solidFill>
                  <a:srgbClr val="767676"/>
                </a:solidFill>
              </a:rPr>
              <a:t>https://es.scribd.com/doc/10040697/7-</a:t>
            </a:r>
            <a:r>
              <a:rPr lang="es-MX" b="1" i="1" dirty="0">
                <a:solidFill>
                  <a:srgbClr val="767676"/>
                </a:solidFill>
              </a:rPr>
              <a:t>La-Observacion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83761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BB3A7E-A102-41C4-916B-8B1E73C23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L a observación nos permite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276BBF-2FCB-4EC7-9F10-CAC1E226A6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/>
              <a:t>Comprender e interpretar el contexto donde se desarrolla la investigación cualitativa.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805052C-12F8-447C-87C4-97DFE39711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3770" y="2017342"/>
            <a:ext cx="5651229" cy="4129457"/>
          </a:xfrm>
        </p:spPr>
        <p:txBody>
          <a:bodyPr>
            <a:normAutofit lnSpcReduction="10000"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http://st.depositphotos.com/1072614/4809/i/950/depositphotos_48097767-stock-photo-binoculars-cat-searching-looking-and.jpg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A2AF783-447B-4B1C-86DE-B2EBB1BFF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8166099" y="2514598"/>
            <a:ext cx="1879600" cy="180620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BA17710-C67D-4239-B24A-E1311E6BEE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447800"/>
            <a:ext cx="4844552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5726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5B173A-4FBF-40E6-9611-E1CD221E4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331" y="1"/>
            <a:ext cx="9605635" cy="656948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Interpretación  de documentos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FA79E-32B3-423C-AA76-FB13363A087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/>
              <a:t>Identificar los documentos, confiables, de los documentos superficiales, es un rasgo distintivo de la investigación cualitativa.</a:t>
            </a:r>
          </a:p>
          <a:p>
            <a:endParaRPr lang="es-MX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BF042C66-71DF-43DF-95A0-D4210B3DBB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025" y="2010878"/>
            <a:ext cx="4476749" cy="3448595"/>
          </a:xfr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39C8D89A-3B18-4F43-A25E-43A4442AE35B}"/>
              </a:ext>
            </a:extLst>
          </p:cNvPr>
          <p:cNvSpPr/>
          <p:nvPr/>
        </p:nvSpPr>
        <p:spPr>
          <a:xfrm>
            <a:off x="6809823" y="5606534"/>
            <a:ext cx="2261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>
                <a:solidFill>
                  <a:srgbClr val="767676"/>
                </a:solidFill>
              </a:rPr>
              <a:t>www.roastbrief.com.mx 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730609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9FEE37-33ED-49D1-B097-1880A046B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La interpretación de documentos nos permite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1ADF1E-BF71-494B-91AD-CE81A5F4FC9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dirty="0"/>
              <a:t>Tener información de primera mano para tomar decisiones acertadas.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ABD0A3D-05CE-4BAE-BB7B-4325FEEF53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4145332"/>
          </a:xfrm>
        </p:spPr>
        <p:txBody>
          <a:bodyPr>
            <a:normAutofit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sz="1400" dirty="0"/>
              <a:t>https://www.bing.com/images/search?view=detailV2&amp;ccid=ls29Kfsu&amp;id=9FBD2246A2D4D8F7850C10180B6E7C4B46737972&amp;thid=OIP.ls29Kfsu9ar5Ge4l0Gw1YQEsDh&amp;q=camino+al+cielo+homero+simpson&amp;simid=608042357307869999&amp;selectedIndex=15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9733BB7-05D2-477A-9FD5-30CD60E28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596" y="1864195"/>
            <a:ext cx="3665203" cy="302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48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EE2DEB-38F7-4CF2-9020-36445C4E0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331" y="128614"/>
            <a:ext cx="9605635" cy="585761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Instrumentos en la investigación cualitativa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31E15D-929C-4906-AB2C-480D1E5D33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3498574" cy="4023360"/>
          </a:xfrm>
        </p:spPr>
        <p:txBody>
          <a:bodyPr/>
          <a:lstStyle/>
          <a:p>
            <a:pPr algn="just"/>
            <a:r>
              <a:rPr lang="es-MX" dirty="0"/>
              <a:t>“Las fotografías y películas también pueden emplearse para presentar e ilustrar los descubrimientos.  Las imágenes pueden tomar el lugar de las palabras o por lo menos transmitir algo que las palabras no pueden.” (Taylor y </a:t>
            </a:r>
            <a:r>
              <a:rPr lang="es-MX" dirty="0" err="1"/>
              <a:t>Bogdan</a:t>
            </a:r>
            <a:r>
              <a:rPr lang="es-MX" dirty="0"/>
              <a:t>, 1990: 148)</a:t>
            </a:r>
          </a:p>
          <a:p>
            <a:endParaRPr lang="es-MX" dirty="0"/>
          </a:p>
        </p:txBody>
      </p:sp>
      <p:pic>
        <p:nvPicPr>
          <p:cNvPr id="11" name="Marcador de contenido 10">
            <a:extLst>
              <a:ext uri="{FF2B5EF4-FFF2-40B4-BE49-F238E27FC236}">
                <a16:creationId xmlns:a16="http://schemas.microsoft.com/office/drawing/2014/main" id="{A2E69799-3E47-4CB4-9B21-2D1261FCF8F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1242391"/>
            <a:ext cx="7036904" cy="4393096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DDFFFD66-86F0-4414-A890-F97B7F65435D}"/>
              </a:ext>
            </a:extLst>
          </p:cNvPr>
          <p:cNvSpPr/>
          <p:nvPr/>
        </p:nvSpPr>
        <p:spPr>
          <a:xfrm>
            <a:off x="5097755" y="5896093"/>
            <a:ext cx="5340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https://www.entrevistadetrabajo.org/profesiones/chef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993480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1DA5B6-C27C-4799-BB00-A7DFA3A99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0953" y="80990"/>
            <a:ext cx="9605635" cy="614336"/>
          </a:xfrm>
        </p:spPr>
        <p:txBody>
          <a:bodyPr>
            <a:normAutofit fontScale="90000"/>
          </a:bodyPr>
          <a:lstStyle/>
          <a:p>
            <a:r>
              <a:rPr lang="es-MX" cap="none" dirty="0">
                <a:solidFill>
                  <a:srgbClr val="00B0F0"/>
                </a:solidFill>
              </a:rPr>
              <a:t>La historia de vida más allá de la entrevista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3DE3B41-4FAF-42DE-8A57-A6C66999694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800" dirty="0"/>
              <a:t>La vida de las personas como ejemplo social.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B6D9EC4-03AD-4ED8-B8F2-C07E978547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FA49141-C67D-48DB-AD72-80F9E198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6137" y="777240"/>
            <a:ext cx="4256087" cy="4481801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D389DB7-B2A8-46FB-928F-1214222D8BBD}"/>
              </a:ext>
            </a:extLst>
          </p:cNvPr>
          <p:cNvSpPr/>
          <p:nvPr/>
        </p:nvSpPr>
        <p:spPr>
          <a:xfrm>
            <a:off x="6267612" y="566430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https://theguiltycode.com/entrevista-solange-muris-viajes-sin-itinerarios-y-el-idilio-con-la-cocina-canadiense/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795156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C74670-A172-48A5-80EE-7B101F15B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217" y="123826"/>
            <a:ext cx="9605635" cy="800100"/>
          </a:xfrm>
        </p:spPr>
        <p:txBody>
          <a:bodyPr/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La ética de la investigación cualitativa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147CDE-517C-4231-8A99-44FEFCFFDEC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dirty="0"/>
              <a:t>Es una constante en la conducta del investigador.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D1DD42-9946-4B51-AB9C-1AE5A450BD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7612" y="923926"/>
            <a:ext cx="4754880" cy="5156834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Es la búsqueda incesante de la verdad para comprender realidades, interpretar los contextos y transformar a las personas para una vida mejor.</a:t>
            </a:r>
          </a:p>
          <a:p>
            <a:endParaRPr lang="es-MX" dirty="0"/>
          </a:p>
        </p:txBody>
      </p:sp>
      <p:pic>
        <p:nvPicPr>
          <p:cNvPr id="5" name="Elementos multimedia en línea 4" title="La ￃﾩtica en la investigaciￃﾳn cualitativa. Sandin">
            <a:hlinkClick r:id="" action="ppaction://media"/>
            <a:extLst>
              <a:ext uri="{FF2B5EF4-FFF2-40B4-BE49-F238E27FC236}">
                <a16:creationId xmlns:a16="http://schemas.microsoft.com/office/drawing/2014/main" id="{05376FEE-981B-4E97-9A97-D47C957FE83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677891" y="2937164"/>
            <a:ext cx="4284105" cy="335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6235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B55538-02C2-42AF-9305-3F8141E70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91961"/>
            <a:ext cx="9603275" cy="713562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0070C0"/>
                </a:solidFill>
              </a:rPr>
              <a:t>Guion explicativo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7A95BA-A203-44E7-9927-565D0D396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8451" y="1151550"/>
            <a:ext cx="9603275" cy="5228446"/>
          </a:xfrm>
        </p:spPr>
        <p:txBody>
          <a:bodyPr/>
          <a:lstStyle/>
          <a:p>
            <a:pPr algn="just"/>
            <a:r>
              <a:rPr lang="es-MX" dirty="0">
                <a:solidFill>
                  <a:srgbClr val="0070C0"/>
                </a:solidFill>
              </a:rPr>
              <a:t>La Unidad de Aprendizaje </a:t>
            </a:r>
            <a:r>
              <a:rPr lang="es-MX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Métodos y Técnicas de 	Investigación </a:t>
            </a:r>
            <a:r>
              <a:rPr lang="es-MX" dirty="0">
                <a:solidFill>
                  <a:srgbClr val="0070C0"/>
                </a:solidFill>
              </a:rPr>
              <a:t>en su Unidad de Competencia II, aborda los métodos más frecuentes en la investigación cualitativa; entre ellos, la historia de vida. </a:t>
            </a:r>
          </a:p>
          <a:p>
            <a:r>
              <a:rPr lang="es-MX" dirty="0">
                <a:solidFill>
                  <a:srgbClr val="0070C0"/>
                </a:solidFill>
              </a:rPr>
              <a:t>Comprender la vida de las personas que tienen que ver con la gastronomía nos ayuda a valorar las diferentes manifestaciones de ésta; que van, de la comida popular hasta la gourmet.  </a:t>
            </a:r>
          </a:p>
          <a:p>
            <a:pPr algn="just"/>
            <a:r>
              <a:rPr lang="es-MX" dirty="0">
                <a:solidFill>
                  <a:srgbClr val="0070C0"/>
                </a:solidFill>
              </a:rPr>
              <a:t>La historia de vida permite conocer a las personas en su mundo, y su importancia en el cuidado de recetas artesanales. Éstas en su conjunto representan un patrimonio gastronómico que no debe perderse.</a:t>
            </a:r>
          </a:p>
          <a:p>
            <a:pPr algn="just"/>
            <a:r>
              <a:rPr lang="es-MX" dirty="0">
                <a:solidFill>
                  <a:srgbClr val="0070C0"/>
                </a:solidFill>
              </a:rPr>
              <a:t>Este material nos van dando una idea de la importancia de realizar investigación en la gastronomía, la falta de una metodología propia, puede subsanarse a través de la investigación que vea a las personas como actores principales y, su conocimiento como punto de partida hacia otros conocimientos. </a:t>
            </a:r>
          </a:p>
        </p:txBody>
      </p:sp>
    </p:spTree>
    <p:extLst>
      <p:ext uri="{BB962C8B-B14F-4D97-AF65-F5344CB8AC3E}">
        <p14:creationId xmlns:p14="http://schemas.microsoft.com/office/powerpoint/2010/main" val="3277185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913BE5F3-AAD4-4B6F-8447-72623026A1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91238" y="118229"/>
            <a:ext cx="7329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469752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Ética en el mundo de la Gastronomía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F43613-802B-4E60-9306-B22F99DBD16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sz="4800" dirty="0"/>
              <a:t>La historia de vida al amparo de la ética. 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798491C-1DBC-4C1A-8B3C-EBCC4FA05D6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MX" sz="4000" dirty="0"/>
              <a:t>El investigador.</a:t>
            </a:r>
          </a:p>
          <a:p>
            <a:endParaRPr lang="es-MX" sz="4000" dirty="0"/>
          </a:p>
          <a:p>
            <a:endParaRPr lang="es-MX" sz="4000" dirty="0"/>
          </a:p>
          <a:p>
            <a:r>
              <a:rPr lang="es-MX" sz="4000" dirty="0"/>
              <a:t>El investigado.</a:t>
            </a:r>
          </a:p>
        </p:txBody>
      </p:sp>
    </p:spTree>
    <p:extLst>
      <p:ext uri="{BB962C8B-B14F-4D97-AF65-F5344CB8AC3E}">
        <p14:creationId xmlns:p14="http://schemas.microsoft.com/office/powerpoint/2010/main" val="2803738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0D5044-0B15-4077-AC3A-08044246D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331" y="71465"/>
            <a:ext cx="9605635" cy="747686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Hacia una ética transformadora a través de la historia de vida del investigador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7572D5-2467-4728-99AB-4605AFBF578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sz="4800" dirty="0"/>
              <a:t>El investigador en gastronomía</a:t>
            </a:r>
          </a:p>
          <a:p>
            <a:endParaRPr lang="es-MX" sz="48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1EF3DAF-BCAD-4FAD-9E71-BDE2A0236E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/>
              <a:t>“Los atributos que debe poseer el alumno se relacionan con lo estético (valor relacionado con la belleza); con lo utilitario (valor que lo hace desear algo para utilizarlo en  beneficio de la sociedad); con lo social que le permite interesarse en los demás, y con lo moral, principalmente honestidad, honradez y </a:t>
            </a:r>
            <a:r>
              <a:rPr lang="es-ES" dirty="0">
                <a:solidFill>
                  <a:srgbClr val="FF0000"/>
                </a:solidFill>
              </a:rPr>
              <a:t>ética</a:t>
            </a:r>
            <a:r>
              <a:rPr lang="es-ES" dirty="0"/>
              <a:t>.” (Plan de Estudios de la Licenciatura en Gastronomía, 2003: 35)</a:t>
            </a:r>
            <a:endParaRPr lang="es-MX" dirty="0"/>
          </a:p>
          <a:p>
            <a:endParaRPr lang="es-MX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CDD1997-FD90-4D5D-90B9-0A5FCC08849E}"/>
              </a:ext>
            </a:extLst>
          </p:cNvPr>
          <p:cNvSpPr/>
          <p:nvPr/>
        </p:nvSpPr>
        <p:spPr>
          <a:xfrm>
            <a:off x="232046" y="5773188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i="1" dirty="0">
                <a:solidFill>
                  <a:srgbClr val="000000"/>
                </a:solidFill>
              </a:rPr>
              <a:t>www.isadeducation.es/...gastronomía.../gastronomía.../investigador-gastronómico-</a:t>
            </a:r>
            <a:r>
              <a:rPr lang="es-MX" sz="1200" i="1" dirty="0" err="1">
                <a:solidFill>
                  <a:srgbClr val="000000"/>
                </a:solidFill>
              </a:rPr>
              <a:t>cult</a:t>
            </a:r>
            <a:r>
              <a:rPr lang="es-MX" sz="1200" i="1" dirty="0">
                <a:solidFill>
                  <a:srgbClr val="000000"/>
                </a:solidFill>
              </a:rPr>
              <a:t>...</a:t>
            </a:r>
            <a:endParaRPr lang="es-MX" sz="1200" b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5951577-8645-4B39-98FC-991C29811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426" y="3609975"/>
            <a:ext cx="2619374" cy="216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287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EED52E-B9BA-475C-921F-CC242CFD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Hacia una ética transformadora a través de la historia de vida del investigado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B78B69-875B-4DA0-B45A-2A70106C29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sz="4800" dirty="0"/>
              <a:t>El investigado</a:t>
            </a:r>
          </a:p>
          <a:p>
            <a:endParaRPr lang="es-MX" sz="48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457DE97-34F5-417E-9287-0743B646DD3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/>
              <a:t>A través de la confianza se puede entrar en una situación ética en la relación establecida por la investigación.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39749DA-1DE3-4800-889A-7E0193A8AB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75" y="2914650"/>
            <a:ext cx="4981575" cy="2619375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D768D740-A45C-41B4-AC55-218292017AC3}"/>
              </a:ext>
            </a:extLst>
          </p:cNvPr>
          <p:cNvSpPr/>
          <p:nvPr/>
        </p:nvSpPr>
        <p:spPr>
          <a:xfrm>
            <a:off x="981075" y="5458863"/>
            <a:ext cx="4981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i="1" dirty="0">
                <a:solidFill>
                  <a:srgbClr val="000000"/>
                </a:solidFill>
              </a:rPr>
              <a:t>elclaustro.edu.mx/.../</a:t>
            </a:r>
            <a:r>
              <a:rPr lang="es-MX" sz="1200" i="1" dirty="0" err="1">
                <a:solidFill>
                  <a:srgbClr val="000000"/>
                </a:solidFill>
              </a:rPr>
              <a:t>index</a:t>
            </a:r>
            <a:r>
              <a:rPr lang="es-MX" sz="1200" i="1" dirty="0">
                <a:solidFill>
                  <a:srgbClr val="000000"/>
                </a:solidFill>
              </a:rPr>
              <a:t>.../117-aportaciones-por-genero-en-la-gastronomia-mexica...</a:t>
            </a:r>
            <a:endParaRPr lang="es-MX" sz="1200" b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3229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747B5F-4F4E-48FE-A147-F9C16ADBD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558" y="1"/>
            <a:ext cx="9603275" cy="905522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FF0000"/>
                </a:solidFill>
              </a:rPr>
              <a:t>Tesis de historia de vida en la Facultad de Turismo Gastronomía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E848041-D828-4A50-A66E-1E2EBEE43B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265382"/>
            <a:ext cx="9872871" cy="5144654"/>
          </a:xfrm>
        </p:spPr>
        <p:txBody>
          <a:bodyPr/>
          <a:lstStyle/>
          <a:p>
            <a:pPr marL="0" indent="0" algn="ctr">
              <a:buNone/>
            </a:pP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0B3D8B1-9A14-4C74-BB1F-8546A340F3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558" y="1514764"/>
            <a:ext cx="9872871" cy="514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532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FDAC22-F6DE-48BA-8A47-E44644548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2343" y="332509"/>
            <a:ext cx="9603275" cy="1274619"/>
          </a:xfrm>
        </p:spPr>
        <p:txBody>
          <a:bodyPr>
            <a:normAutofit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Bibliografía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B65BE5-E56C-4CE6-83EB-610CE191E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706" y="1095938"/>
            <a:ext cx="9603275" cy="50129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s-MX" sz="12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</a:pPr>
            <a:endParaRPr lang="es-MX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400" dirty="0"/>
          </a:p>
          <a:p>
            <a:endParaRPr lang="es-MX" sz="1400" dirty="0"/>
          </a:p>
          <a:p>
            <a:endParaRPr lang="es-MX" sz="140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8D5AEFA-D60A-43A7-97A7-DAD1FC2C6619}"/>
              </a:ext>
            </a:extLst>
          </p:cNvPr>
          <p:cNvSpPr/>
          <p:nvPr/>
        </p:nvSpPr>
        <p:spPr>
          <a:xfrm>
            <a:off x="800902" y="109593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i="1" dirty="0"/>
              <a:t>/</a:t>
            </a:r>
            <a:endParaRPr lang="es-MX" sz="12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19DF19C-EB7E-4260-9020-1DB33FC6F95C}"/>
              </a:ext>
            </a:extLst>
          </p:cNvPr>
          <p:cNvSpPr/>
          <p:nvPr/>
        </p:nvSpPr>
        <p:spPr>
          <a:xfrm>
            <a:off x="360218" y="1691312"/>
            <a:ext cx="11610110" cy="3475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elclaustro.edu.mx/.../</a:t>
            </a:r>
            <a:r>
              <a:rPr lang="es-MX" sz="1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index</a:t>
            </a:r>
            <a:r>
              <a:rPr lang="es-MX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.../117-aportaciones-por-genero-en-la-gastronomia-mexica...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 de Estudios de la Licenciatura en Gastronomía (2003) Facultad de Turismo y Gastronomía, UAEM, Toluca, México.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Taylor, SJ y R. </a:t>
            </a:r>
            <a:r>
              <a:rPr lang="es-MX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Bogdan</a:t>
            </a: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(1990) Introducción a los métodos cualitativos de investigación. Barcelona, Paidós.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http://blogs.lasprovincias.es/historiascondelantal/wp </a:t>
            </a: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http://st.depositphotos.com/1072614/4809/i/950/depositphotos_48097767-stock-photo-binoculars-cat-searching-looking-and.jpg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http://www.clouderview.com/entrevista/profundidad/33?nombre=jose-david-fernandez-portales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http://www.inacap.com/tportalvp/tp_modulos/tpm_noticias/tpm_imprimir.php?ncod=52850&amp;mod=5307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http://www.index-f.com/index-enfermeria/27revista/27_articulo_25-30.php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https://diariodegastronomia.com/ferran-adria-la-cocina-convertida-en-arte/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https://es.scribd.com/</a:t>
            </a:r>
            <a:r>
              <a:rPr lang="es-MX" sz="1200" u="sng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doc</a:t>
            </a: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/10040697/7-La-Observación</a:t>
            </a: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}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https://matadornetwork.com/es/como-encontrar-la-felicidad-en-la-ciudad-de-mexico-en-32-sencillos-pasos/taquero/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https://theguiltycode.com/entrevista-solange-muris-viajes-sin-itinerarios-y-el-idilio-con-la-cocina-canadiense/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696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12" name="breeze.wav"/>
          </p:stSnd>
        </p:sndAc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6328C2D0-F678-48BD-8AEB-DF3574A37374}"/>
              </a:ext>
            </a:extLst>
          </p:cNvPr>
          <p:cNvSpPr/>
          <p:nvPr/>
        </p:nvSpPr>
        <p:spPr>
          <a:xfrm>
            <a:off x="82859" y="0"/>
            <a:ext cx="98956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  <a:p>
            <a:endParaRPr lang="es-MX" dirty="0"/>
          </a:p>
          <a:p>
            <a:endParaRPr lang="es-MX" i="1" dirty="0">
              <a:solidFill>
                <a:srgbClr val="767676"/>
              </a:solidFill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A2C89D6-8CCA-477D-B1DE-4652B044559A}"/>
              </a:ext>
            </a:extLst>
          </p:cNvPr>
          <p:cNvSpPr/>
          <p:nvPr/>
        </p:nvSpPr>
        <p:spPr>
          <a:xfrm>
            <a:off x="231894" y="229574"/>
            <a:ext cx="946359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s-MX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s-MX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9D2DC39-9D9F-4395-967E-B512CFC184A9}"/>
              </a:ext>
            </a:extLst>
          </p:cNvPr>
          <p:cNvSpPr/>
          <p:nvPr/>
        </p:nvSpPr>
        <p:spPr>
          <a:xfrm>
            <a:off x="480291" y="1088403"/>
            <a:ext cx="8765309" cy="340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s-MX" sz="1200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B4C73B8-69FE-4FDA-89E1-0DAC5ED0944C}"/>
              </a:ext>
            </a:extLst>
          </p:cNvPr>
          <p:cNvSpPr/>
          <p:nvPr/>
        </p:nvSpPr>
        <p:spPr>
          <a:xfrm>
            <a:off x="0" y="1429137"/>
            <a:ext cx="11108028" cy="2879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https://www.bing.com/images/search?view=detailV2&amp;ccid=SUTbKhLS&amp;id=8F1897E5C0249868A2A0CD96525F7606A84F1BEA&amp;thid=OIP.SUTbKhLSKnJRRhEWv7VZoQEgDY&amp;q=historia+de+vida+en+la+investigacion+gastronomica&amp;simid=607995074022408985&amp;selectedIndex=0&amp;ajaxhist=0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https://www.entrevistadetrabajo.org/profesiones/chef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https://www.google.com.mx/url?sa=tecnicas-de-investigacion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https://www.vanitatis.elconfidencial.com/gastronomia/2016-01-14/kabuki-de-ricardo-sanz-la-gran-cocina-japonesa-con-4-estrellas-michelin_1134975/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https://youtu.be/iPw31_mL4Go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https://youtu.be/VW8f56uGG_U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rbel" panose="020B0503020204020204" pitchFamily="34" charset="0"/>
              <a:buChar char="•"/>
              <a:tabLst>
                <a:tab pos="457200" algn="l"/>
              </a:tabLst>
            </a:pPr>
            <a:r>
              <a:rPr lang="es-MX" sz="1200" i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www.gandhi.com.mx/las-palabras-y-las-cosas-una-arqueologia-de-las-ciencias-humanas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www.isadeducation.es/...gastronomía.../gastronomía.../investigador-gastronómico-</a:t>
            </a:r>
            <a:r>
              <a:rPr lang="es-MX" sz="1200" u="sng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cult</a:t>
            </a:r>
            <a:r>
              <a:rPr lang="es-MX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...</a:t>
            </a:r>
            <a:endParaRPr lang="es-MX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2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www.roastbrief.com.mx</a:t>
            </a:r>
            <a:endParaRPr lang="es-MX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5200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17" name="breeze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3953" y="84570"/>
            <a:ext cx="11755223" cy="1068821"/>
          </a:xfrm>
        </p:spPr>
        <p:txBody>
          <a:bodyPr>
            <a:normAutofit/>
          </a:bodyPr>
          <a:lstStyle/>
          <a:p>
            <a:pPr algn="ctr">
              <a:tabLst>
                <a:tab pos="1168400" algn="l"/>
              </a:tabLst>
            </a:pPr>
            <a:r>
              <a:rPr lang="es-MX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Presentación </a:t>
            </a:r>
            <a:r>
              <a:rPr lang="es-MX" sz="2000" cap="non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programa Métodos y Técnicas de la Investigación </a:t>
            </a:r>
            <a:r>
              <a:rPr lang="es-MX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2019-A</a:t>
            </a:r>
            <a:br>
              <a:rPr lang="es-MX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000" cap="non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 en Gastronomía</a:t>
            </a:r>
            <a:r>
              <a:rPr lang="es-MX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3" name="Marcador de contenido 2">
            <a:extLst>
              <a:ext uri="{FF2B5EF4-FFF2-40B4-BE49-F238E27FC236}">
                <a16:creationId xmlns:a16="http://schemas.microsoft.com/office/drawing/2014/main" id="{41D369D9-8B09-43FA-A0E6-7D9C611038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931572"/>
              </p:ext>
            </p:extLst>
          </p:nvPr>
        </p:nvGraphicFramePr>
        <p:xfrm>
          <a:off x="263952" y="1153391"/>
          <a:ext cx="11755224" cy="5851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55224">
                  <a:extLst>
                    <a:ext uri="{9D8B030D-6E8A-4147-A177-3AD203B41FA5}">
                      <a16:colId xmlns:a16="http://schemas.microsoft.com/office/drawing/2014/main" val="2256479653"/>
                    </a:ext>
                  </a:extLst>
                </a:gridCol>
              </a:tblGrid>
              <a:tr h="585131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_tradnl" sz="1600" dirty="0">
                          <a:solidFill>
                            <a:schemeClr val="tx1"/>
                          </a:solidFill>
                          <a:effectLst/>
                        </a:rPr>
                        <a:t>Con fundamento en el capítulo segundo del Reglamento de Estudios Profesionales de la Universidad Autónoma del Estado de México, el programa de estudios es un documento oficial que estructura y detalla los objetivos de aprendizaje y los </a:t>
                      </a: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</a:rPr>
                        <a:t>contenidos establecidos en el plan de estudios, y que son esenciales para el logro de los objetivos del programa educativo y el desarrollo de competencias profesionales que señala el perfil de egreso. Es un referente para definir las estrategias de conducción del proceso de enseñanza-aprendizaje, el desarrollo de formas de evaluación y acreditación de los estudios, la elaboración de materiales didácticos y los mecanismos de organización de la enseñanza.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</a:rPr>
                        <a:t>Es de esta manera que se presenta el programa de estudios de la unidad de aprendizaje (UA) de métodos y técnicas de investigación social, que apoya la comprensión, explicación y construcción del conocimiento. Esta UA permitirá al estudiante profundizar, distinguir y aplicar durante sus estudios profesionales distintos métodos y técnicas de investigación, tanto cuantitativos, como cualitativos con un componente ético. De tal forma que los alumnos desarrollen habilidades y competencias para la elaboración de trabajos académicos y de divulgación, mediante la identificación, organización, ordenamiento y sistematización de información </a:t>
                      </a:r>
                      <a:r>
                        <a:rPr lang="es-ES_tradnl" sz="1600" dirty="0">
                          <a:solidFill>
                            <a:schemeClr val="tx1"/>
                          </a:solidFill>
                          <a:effectLst/>
                        </a:rPr>
                        <a:t>documental y de campo.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_tradnl" sz="1600" dirty="0">
                          <a:solidFill>
                            <a:schemeClr val="tx1"/>
                          </a:solidFill>
                          <a:effectLst/>
                        </a:rPr>
                        <a:t>Este programa está integrado por tres unidades, cuyos contenidos refieren una secuencia, que obedece a sus objetivos y contenidos que parten en la explicación de los alumnos; desde el qué y para qué investigar, considerando los procedimientos metodológicos de los métodos como la inducción, deducción, hipotético deductivo y dialéctico, hasta aquellos que implican un trabajo más directo con el objeto de estudio, donde se destaca al final los enfoques en las investigaciones sociales, es decir, lo cualitativo y lo cuantitativo. La segunda parte son los procedimientos de un trabajo de investigación, a través de la  identificación de técnicas de investigación documentales y de campo en los enfoques tanto cuantitativos como cualitativos. 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94" marR="55394" marT="0" marB="0"/>
                </a:tc>
                <a:extLst>
                  <a:ext uri="{0D108BD9-81ED-4DB2-BD59-A6C34878D82A}">
                    <a16:rowId xmlns:a16="http://schemas.microsoft.com/office/drawing/2014/main" val="1222596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783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74179"/>
            <a:ext cx="10515600" cy="742567"/>
          </a:xfrm>
        </p:spPr>
        <p:txBody>
          <a:bodyPr>
            <a:normAutofit/>
          </a:bodyPr>
          <a:lstStyle/>
          <a:p>
            <a:pPr algn="ctr"/>
            <a:r>
              <a:rPr lang="es-MX" sz="3200" cap="none">
                <a:solidFill>
                  <a:srgbClr val="0070C0"/>
                </a:solidFill>
              </a:rPr>
              <a:t>Unidad de competencia III-Investigación cualitativa-métodos </a:t>
            </a:r>
            <a:endParaRPr lang="es-MX" sz="3200" dirty="0">
              <a:solidFill>
                <a:srgbClr val="0070C0"/>
              </a:solidFill>
            </a:endParaRP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E9B11EEF-D6CF-461D-A2D2-C11907F5A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A53CECC-6F36-47C0-AE73-07B559E95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37" y="295275"/>
            <a:ext cx="11210925" cy="62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511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F4EA6D-88DF-4DAA-8D47-3C0F6097A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INVESTIGACIÓN CUALITATIVA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680AF2-5D51-40D5-834E-84CD3434798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7200" dirty="0"/>
              <a:t>MÉTODO HISTORIA DE VIDA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A0A53F6-3DF9-4A82-BD45-66DE26DB13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35071" y="2057400"/>
            <a:ext cx="6831105" cy="4652682"/>
          </a:xfrm>
        </p:spPr>
        <p:txBody>
          <a:bodyPr/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2E283E1-3882-4886-AB3B-FF806F210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122" y="1799105"/>
            <a:ext cx="5588655" cy="3404907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803DD12B-6C4B-4089-9EB3-520F7B1E5288}"/>
              </a:ext>
            </a:extLst>
          </p:cNvPr>
          <p:cNvSpPr/>
          <p:nvPr/>
        </p:nvSpPr>
        <p:spPr>
          <a:xfrm>
            <a:off x="6096000" y="547017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hlinkClick r:id="rId4"/>
              </a:rPr>
              <a:t>https://diariodegastronomia.com/ferran-adria-la-cocina-convertida-en-arte/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45300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F7CEA2-E6F2-410E-9F63-49B070226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El inicio</a:t>
            </a:r>
          </a:p>
        </p:txBody>
      </p:sp>
      <p:pic>
        <p:nvPicPr>
          <p:cNvPr id="7" name="Elementos multimedia en línea 6" title="FERRAN ADRIￃﾀ, LA COCINA DEL NUEVO SIGLO">
            <a:hlinkClick r:id="" action="ppaction://media"/>
            <a:extLst>
              <a:ext uri="{FF2B5EF4-FFF2-40B4-BE49-F238E27FC236}">
                <a16:creationId xmlns:a16="http://schemas.microsoft.com/office/drawing/2014/main" id="{784DB448-E95B-45A3-938D-EBC4666051D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89200" y="2057400"/>
            <a:ext cx="7180263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45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9BF283-8784-4F1C-8B57-4A3C57138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078" y="70623"/>
            <a:ext cx="10515600" cy="575908"/>
          </a:xfrm>
        </p:spPr>
        <p:txBody>
          <a:bodyPr>
            <a:normAutofit fontScale="90000"/>
          </a:bodyPr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La investigación cualitativa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D97534-F9AA-489E-B3CD-E5A967542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3240" y="718777"/>
            <a:ext cx="9603275" cy="5290137"/>
          </a:xfrm>
        </p:spPr>
        <p:txBody>
          <a:bodyPr/>
          <a:lstStyle/>
          <a:p>
            <a:pPr algn="ctr"/>
            <a:r>
              <a:rPr lang="es-MX" dirty="0"/>
              <a:t>La investigación cualitativa es humanista, es la búsqueda de información por medio de metodologías cuyo objetivo es conocer, comprender e interpretar los significados de las relaciones formadas en la mente de las personas. </a:t>
            </a:r>
          </a:p>
          <a:p>
            <a:pPr algn="just"/>
            <a:endParaRPr lang="es-MX" dirty="0"/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B6BD865-390E-4BF3-8117-6C03F1F50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8756" y="2017644"/>
            <a:ext cx="5826194" cy="381497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ED739E9B-E2C6-4A2E-B3D5-D9163EA58FDC}"/>
              </a:ext>
            </a:extLst>
          </p:cNvPr>
          <p:cNvSpPr/>
          <p:nvPr/>
        </p:nvSpPr>
        <p:spPr>
          <a:xfrm>
            <a:off x="3333853" y="583261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https://www.vix.com/es/imj/gourmet/6843/ferran-adria-el-mejor-chef-del-mundo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8105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2A1CF5-2C7B-4234-BFB6-5959ABDCF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>
                <a:solidFill>
                  <a:srgbClr val="00B0F0"/>
                </a:solidFill>
              </a:rPr>
              <a:t>Otras ideas sobre la investigación cualitativa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30402A-827C-4B58-923D-9D04B2980F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“Si estudiamos a las personas cualitativamente, llegamos a conocerlas en lo personal y a experimentar lo que ellas sienten en sus luchas cotidianas en la sociedad. Aprendemos  sobre conceptos tales como belleza, dolor, fe, sufrimiento, frustración  y amor, cuya esencia se pierde en otros enfoques investigativos.” </a:t>
            </a:r>
            <a:r>
              <a:rPr lang="es-ES" dirty="0"/>
              <a:t>(TAYLOR y BOGDAN, 1990: 21)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633562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Base</Template>
  <TotalTime>1549</TotalTime>
  <Words>1425</Words>
  <Application>Microsoft Office PowerPoint</Application>
  <PresentationFormat>Panorámica</PresentationFormat>
  <Paragraphs>216</Paragraphs>
  <Slides>35</Slides>
  <Notes>1</Notes>
  <HiddenSlides>0</HiddenSlides>
  <MMClips>3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0" baseType="lpstr">
      <vt:lpstr>Arial</vt:lpstr>
      <vt:lpstr>Calibri</vt:lpstr>
      <vt:lpstr>Corbel</vt:lpstr>
      <vt:lpstr>Times New Roman</vt:lpstr>
      <vt:lpstr>Base</vt:lpstr>
      <vt:lpstr>UNIVERSIDAD AUTÓNOMA DEL ESTADO DE MÉXICO  FACULTAD DE TURISMO Y GASTRONOMÍA  LICENCIATURA EN GASTRONOMÍA   UNIDAD DE APRENDIZAJE: Métodos y Técnicas de  Investigación  MATERIAL DIDÁCTICO: SOLO VISION PROYECTABLE DIAPOSITIVAS  TÍTULO:  HISTORIA DE VIDA  AUTOR: DR. RUBÉN DURÁN CARBAJAL </vt:lpstr>
      <vt:lpstr>Guía Pedagógica </vt:lpstr>
      <vt:lpstr>Guion explicativo</vt:lpstr>
      <vt:lpstr>Presentación del programa Métodos y Técnicas de la Investigación 2019-A (Licenciatura en Gastronomía)</vt:lpstr>
      <vt:lpstr>Unidad de competencia III-Investigación cualitativa-métodos </vt:lpstr>
      <vt:lpstr>INVESTIGACIÓN CUALITATIVA</vt:lpstr>
      <vt:lpstr>El inicio</vt:lpstr>
      <vt:lpstr>La investigación cualitativa</vt:lpstr>
      <vt:lpstr>Otras ideas sobre la investigación cualitativa</vt:lpstr>
      <vt:lpstr>El protagonista en la investigación cualitativa</vt:lpstr>
      <vt:lpstr>La historia de vida</vt:lpstr>
      <vt:lpstr>La historia de vida en la investigación gastronómica</vt:lpstr>
      <vt:lpstr>La novedad de la historia de vida</vt:lpstr>
      <vt:lpstr>La vida de la gente como uno</vt:lpstr>
      <vt:lpstr>La historia de vida se centra en la confianza</vt:lpstr>
      <vt:lpstr>El poder de la palabra en la historia de vida</vt:lpstr>
      <vt:lpstr>LA HISTORIA DE VIDA Y OTROS METODOS BIOGRAFICOS</vt:lpstr>
      <vt:lpstr>La pertinencia de la investigación cualitativa</vt:lpstr>
      <vt:lpstr>Las técnicas en la investigación cualitativa</vt:lpstr>
      <vt:lpstr> La entrevista como técnica de investigación</vt:lpstr>
      <vt:lpstr>Entrevista en profundidad</vt:lpstr>
      <vt:lpstr>La entrevista en profundidad nos permite</vt:lpstr>
      <vt:lpstr>Observación</vt:lpstr>
      <vt:lpstr>L a observación nos permite</vt:lpstr>
      <vt:lpstr>Interpretación  de documentos</vt:lpstr>
      <vt:lpstr>La interpretación de documentos nos permite</vt:lpstr>
      <vt:lpstr>Instrumentos en la investigación cualitativa</vt:lpstr>
      <vt:lpstr>La historia de vida más allá de la entrevista</vt:lpstr>
      <vt:lpstr>La ética de la investigación cualitativa</vt:lpstr>
      <vt:lpstr>Ética en el mundo de la Gastronomía</vt:lpstr>
      <vt:lpstr>Hacia una ética transformadora a través de la historia de vida del investigador</vt:lpstr>
      <vt:lpstr>Hacia una ética transformadora a través de la historia de vida del investigado</vt:lpstr>
      <vt:lpstr>Tesis de historia de vida en la Facultad de Turismo Gastronomía</vt:lpstr>
      <vt:lpstr>Bibliografía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FACULTAD DE TURISMO Y GASTRONOMÍA  LICENCIATURA EN GASTRONOMÍA   UNIDAD DE APRENDIZAJE: MÉTODOS Y TECNICAS DE INVESTIGACIÓN 2017-A  MATERIAL DIDÁCTICO: DIAPOSITIVAS  TÍTULO: INVESTIGACIÓN CUALITATIVA: HISTORIA DE VIDA  AUTOR: DR. RUBÉN DURÁN CARBAJAL </dc:title>
  <dc:creator>Rubén Dm</dc:creator>
  <cp:lastModifiedBy>USUARIO</cp:lastModifiedBy>
  <cp:revision>216</cp:revision>
  <dcterms:created xsi:type="dcterms:W3CDTF">2017-10-15T13:34:18Z</dcterms:created>
  <dcterms:modified xsi:type="dcterms:W3CDTF">2019-09-30T20:50:31Z</dcterms:modified>
</cp:coreProperties>
</file>