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305" r:id="rId3"/>
    <p:sldId id="260" r:id="rId4"/>
    <p:sldId id="304" r:id="rId5"/>
    <p:sldId id="259" r:id="rId6"/>
    <p:sldId id="269" r:id="rId7"/>
    <p:sldId id="268" r:id="rId8"/>
    <p:sldId id="270" r:id="rId9"/>
    <p:sldId id="294" r:id="rId10"/>
    <p:sldId id="295" r:id="rId11"/>
    <p:sldId id="296" r:id="rId12"/>
    <p:sldId id="271" r:id="rId13"/>
    <p:sldId id="272" r:id="rId14"/>
    <p:sldId id="273" r:id="rId15"/>
    <p:sldId id="274" r:id="rId16"/>
    <p:sldId id="297" r:id="rId17"/>
    <p:sldId id="275" r:id="rId18"/>
    <p:sldId id="276" r:id="rId19"/>
    <p:sldId id="277" r:id="rId20"/>
    <p:sldId id="278" r:id="rId21"/>
    <p:sldId id="261" r:id="rId22"/>
    <p:sldId id="298" r:id="rId23"/>
    <p:sldId id="299" r:id="rId24"/>
    <p:sldId id="262" r:id="rId25"/>
    <p:sldId id="263" r:id="rId26"/>
    <p:sldId id="301" r:id="rId27"/>
    <p:sldId id="264" r:id="rId28"/>
    <p:sldId id="300" r:id="rId29"/>
    <p:sldId id="265" r:id="rId30"/>
    <p:sldId id="303" r:id="rId31"/>
    <p:sldId id="302" r:id="rId32"/>
    <p:sldId id="266" r:id="rId33"/>
    <p:sldId id="293" r:id="rId34"/>
    <p:sldId id="282" r:id="rId35"/>
    <p:sldId id="267"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snapToGrid="0">
      <p:cViewPr varScale="1">
        <p:scale>
          <a:sx n="86" d="100"/>
          <a:sy n="86"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1475420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899299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E8C412-7FCA-410E-869C-0D2FBE7C653C}"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47799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26619008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E8C412-7FCA-410E-869C-0D2FBE7C653C}"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61395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2109596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2786620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199032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412226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D74EAF9-F922-4623-B7AF-C9807AB975C7}"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286264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3541219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D74EAF9-F922-4623-B7AF-C9807AB975C7}"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771927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D74EAF9-F922-4623-B7AF-C9807AB975C7}"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1824433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74EAF9-F922-4623-B7AF-C9807AB975C7}"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928204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203928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D74EAF9-F922-4623-B7AF-C9807AB975C7}"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E8C412-7FCA-410E-869C-0D2FBE7C653C}" type="slidenum">
              <a:rPr lang="es-MX" smtClean="0"/>
              <a:t>‹Nº›</a:t>
            </a:fld>
            <a:endParaRPr lang="es-MX"/>
          </a:p>
        </p:txBody>
      </p:sp>
    </p:spTree>
    <p:extLst>
      <p:ext uri="{BB962C8B-B14F-4D97-AF65-F5344CB8AC3E}">
        <p14:creationId xmlns:p14="http://schemas.microsoft.com/office/powerpoint/2010/main" val="836721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D74EAF9-F922-4623-B7AF-C9807AB975C7}" type="datetimeFigureOut">
              <a:rPr lang="es-MX" smtClean="0"/>
              <a:t>30/09/2019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BE8C412-7FCA-410E-869C-0D2FBE7C653C}" type="slidenum">
              <a:rPr lang="es-MX" smtClean="0"/>
              <a:t>‹Nº›</a:t>
            </a:fld>
            <a:endParaRPr lang="es-MX"/>
          </a:p>
        </p:txBody>
      </p:sp>
    </p:spTree>
    <p:extLst>
      <p:ext uri="{BB962C8B-B14F-4D97-AF65-F5344CB8AC3E}">
        <p14:creationId xmlns:p14="http://schemas.microsoft.com/office/powerpoint/2010/main" val="40109624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ercadocentrallaspalmas.wordpress.com/2015/09/07/gastronomia-y-cultura/"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diarioresponsable.com/opinion/23375-fundacion-novaterra-impulsa-la-i-gala-de-la-gastronomia-solidaria"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e-rZaHqmMAw?feature=oembed"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arketingdepymes.com/blog/general/observacion-en-la-empresa"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sociologos.com/2012/06/05/alfred-schutz-la-fenomenologia-descriptiva-y-el-mundo-de-la-vida/"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mportancia.org/gastronomia.php"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XRO9jshhPpg?feature=oembed"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lideplayer.es/slide/11642420/"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A5kSbzTVniU?feature=oembe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16qUndn08vw?feature=oembed"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nutriologaivethalatorre.blogspot.com/2019/05/bitacora-de-investigacion.ht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diariodemorelos.com/noticias/entregan-apoyos-al-campo-morelense"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amazon.com.mx/72-RECETAS-MEXICANAS-Colecci&#243;n-Pr&#225;ctica-ebook/dp/B07198J4TZ"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www.pinterest.com.mx/pin/415034921886699480/"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jornada.com.mx/2010/11/17/index.php?article=002n1pol&amp;section=politica"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nprivadoveracruz.com.mx/2019/09/07/veracruz-sede-del-congreso-internacional-de-gastronomia-del-26-al-28-de-septiembre/"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eleconomista.es/evasion/noticias/9518544/11/18/Mujeres-en-Gastronomia-el-clamor-femenino-contra-su-marginacion.html"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s://www.diariodemorelos.com/noticias/entregan-apoyos-al-campo-morelense" TargetMode="External"/><Relationship Id="rId13" Type="http://schemas.openxmlformats.org/officeDocument/2006/relationships/hyperlink" Target="https://www.amazon.com.mx/72-RECETAS-MEXICANAS-Colecci&#243;n-Pr&#225;ctica-ebook/dp/B07198J4TZ" TargetMode="External"/><Relationship Id="rId3" Type="http://schemas.openxmlformats.org/officeDocument/2006/relationships/hyperlink" Target="https://youtu.be/e-rZaHqmMAw" TargetMode="External"/><Relationship Id="rId7" Type="http://schemas.openxmlformats.org/officeDocument/2006/relationships/hyperlink" Target="https://nutriologaivethalatorre.blogspot.com/2019/05/bitacora-de-investigacion.htm" TargetMode="External"/><Relationship Id="rId12" Type="http://schemas.openxmlformats.org/officeDocument/2006/relationships/hyperlink" Target="https://www.importancia.org/gastronomia.php" TargetMode="External"/><Relationship Id="rId17" Type="http://schemas.openxmlformats.org/officeDocument/2006/relationships/hyperlink" Target="https://www.eleconomista.es/evasion/noticias/9518544/11/18/Mujeres-en-Gastronomia-el-clamor-femenino-contra-su-marginacion.html" TargetMode="External"/><Relationship Id="rId2" Type="http://schemas.openxmlformats.org/officeDocument/2006/relationships/hyperlink" Target="https://youtu.be/16qUndn08vw" TargetMode="External"/><Relationship Id="rId16" Type="http://schemas.openxmlformats.org/officeDocument/2006/relationships/hyperlink" Target="https://enprivadoveracruz.com.mx/2019/09/07/veracruz-sede-del-congreso-internacional-de-gastronomia-del-26-al-28-de-septiembre/" TargetMode="External"/><Relationship Id="rId1" Type="http://schemas.openxmlformats.org/officeDocument/2006/relationships/slideLayout" Target="../slideLayouts/slideLayout2.xml"/><Relationship Id="rId6" Type="http://schemas.openxmlformats.org/officeDocument/2006/relationships/hyperlink" Target="https://slideplayer.es/slide/11642420/" TargetMode="External"/><Relationship Id="rId11" Type="http://schemas.openxmlformats.org/officeDocument/2006/relationships/hyperlink" Target="https://mercadocentrallaspalmas.wordpress.com/2015/09/07/gastronomia-y-cultura/" TargetMode="External"/><Relationship Id="rId5" Type="http://schemas.openxmlformats.org/officeDocument/2006/relationships/hyperlink" Target="https://ssociologos.com/2012/06/05/alfred-schutz-la-fenomenologia-descriptiva-y-el-mundo-de-la-vida/" TargetMode="External"/><Relationship Id="rId15" Type="http://schemas.openxmlformats.org/officeDocument/2006/relationships/hyperlink" Target="https://www.pinterest.com.mx/pin/415034921886699480/" TargetMode="External"/><Relationship Id="rId10" Type="http://schemas.openxmlformats.org/officeDocument/2006/relationships/hyperlink" Target="https://diarioresponsable.com/opinion/23375-fundacion-novaterra-impulsa-la-i-gala-de-la-gastronomia-solidaria" TargetMode="External"/><Relationship Id="rId4" Type="http://schemas.openxmlformats.org/officeDocument/2006/relationships/hyperlink" Target="http://www.marketingdepymes.com/blog/general/observacion-en-la-empresa" TargetMode="External"/><Relationship Id="rId9" Type="http://schemas.openxmlformats.org/officeDocument/2006/relationships/hyperlink" Target="https://curiogastro.com/2015/06/taller-de-investigacion-gastronomica-con-lalo-plascencia/" TargetMode="External"/><Relationship Id="rId14" Type="http://schemas.openxmlformats.org/officeDocument/2006/relationships/hyperlink" Target="https://www.jornada.com.mx/2010/11/17/index.php?article=002n1pol&amp;section=polit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uriogastro.com/2015/06/taller-de-investigacion-gastronomica-con-lalo-plascencia/"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5059" y="67000"/>
            <a:ext cx="8229600" cy="5890666"/>
          </a:xfrm>
        </p:spPr>
        <p:txBody>
          <a:bodyPr>
            <a:noAutofit/>
          </a:bodyPr>
          <a:lstStyle/>
          <a:p>
            <a:pPr algn="ctr">
              <a:tabLst>
                <a:tab pos="4395788" algn="l"/>
                <a:tab pos="4489450" algn="l"/>
              </a:tabLst>
            </a:pPr>
            <a:r>
              <a:rPr lang="es-MX" altLang="es-MX" sz="2400" b="1" dirty="0">
                <a:solidFill>
                  <a:srgbClr val="00B050"/>
                </a:solidFill>
                <a:latin typeface="Arial" pitchFamily="34" charset="0"/>
                <a:cs typeface="Arial" pitchFamily="34" charset="0"/>
              </a:rPr>
              <a:t>UNIVERSIDAD AUTÓNOMA DEL ESTADO DE MÉXICO</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FACULTAD DE TURISMO Y GASTRONOMÍA</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LICENCIATURA EN GASTRONOMÍA</a:t>
            </a:r>
            <a:r>
              <a:rPr lang="es-MX" sz="2400" dirty="0">
                <a:solidFill>
                  <a:srgbClr val="00B050"/>
                </a:solidFill>
                <a:latin typeface="Arial" pitchFamily="34" charset="0"/>
                <a:cs typeface="Arial" pitchFamily="34" charset="0"/>
              </a:rPr>
              <a:t/>
            </a:r>
            <a:br>
              <a:rPr lang="es-MX" sz="2400"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UNIDAD DE APRENDIZAJE: </a:t>
            </a:r>
            <a:r>
              <a:rPr lang="es-MX" sz="2400" b="1" dirty="0">
                <a:solidFill>
                  <a:srgbClr val="00B050"/>
                </a:solidFill>
                <a:latin typeface="Arial" pitchFamily="34" charset="0"/>
                <a:cs typeface="Arial" pitchFamily="34" charset="0"/>
              </a:rPr>
              <a:t>Métodos y Técnicas de 	Investigación</a:t>
            </a:r>
            <a:r>
              <a:rPr lang="es-MX" altLang="es-MX" sz="2400" b="1" dirty="0">
                <a:solidFill>
                  <a:srgbClr val="00B050"/>
                </a:solidFill>
                <a:latin typeface="Arial" pitchFamily="34" charset="0"/>
                <a:cs typeface="Arial" pitchFamily="34" charset="0"/>
              </a:rPr>
              <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
            </a:r>
            <a:br>
              <a:rPr lang="es-MX" altLang="es-MX" sz="2400" b="1" dirty="0">
                <a:solidFill>
                  <a:srgbClr val="00B050"/>
                </a:solidFill>
                <a:latin typeface="Arial" pitchFamily="34" charset="0"/>
                <a:cs typeface="Arial" pitchFamily="34" charset="0"/>
              </a:rPr>
            </a:br>
            <a:r>
              <a:rPr lang="es-MX" altLang="es-MX" sz="2400" b="1" dirty="0">
                <a:solidFill>
                  <a:srgbClr val="00B050"/>
                </a:solidFill>
                <a:latin typeface="Arial" pitchFamily="34" charset="0"/>
                <a:cs typeface="Arial" pitchFamily="34" charset="0"/>
              </a:rPr>
              <a:t>MATERIAL DIDÁCTICO: </a:t>
            </a:r>
            <a:r>
              <a:rPr lang="es-MX" altLang="es-MX" sz="2400" b="1" dirty="0">
                <a:solidFill>
                  <a:srgbClr val="FF0000"/>
                </a:solidFill>
                <a:latin typeface="Arial" pitchFamily="34" charset="0"/>
                <a:cs typeface="Arial" pitchFamily="34" charset="0"/>
              </a:rPr>
              <a:t>Solo visión proyectable, diapositivas</a:t>
            </a:r>
            <a:br>
              <a:rPr lang="es-MX" altLang="es-MX" sz="2400" b="1" dirty="0">
                <a:solidFill>
                  <a:srgbClr val="FF000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r>
            <a:br>
              <a:rPr lang="es-MX" altLang="es-MX" sz="2400" b="1" dirty="0">
                <a:solidFill>
                  <a:srgbClr val="0070C0"/>
                </a:solidFill>
                <a:latin typeface="Arial" pitchFamily="34" charset="0"/>
                <a:cs typeface="Arial" pitchFamily="34" charset="0"/>
              </a:rPr>
            </a:br>
            <a:r>
              <a:rPr lang="es-MX" altLang="es-MX" sz="2400" b="1" dirty="0">
                <a:solidFill>
                  <a:srgbClr val="00B050"/>
                </a:solidFill>
                <a:latin typeface="Arial" panose="020B0604020202020204" pitchFamily="34" charset="0"/>
                <a:ea typeface="Calibri" panose="020F0502020204030204" pitchFamily="34" charset="0"/>
                <a:cs typeface="Arial" panose="020B0604020202020204" pitchFamily="34" charset="0"/>
              </a:rPr>
              <a:t>TÍTULO:</a:t>
            </a:r>
            <a:r>
              <a:rPr lang="es-ES" sz="2400" dirty="0">
                <a:solidFill>
                  <a:srgbClr val="00B050"/>
                </a:solidFill>
                <a:latin typeface="Arial" panose="020B0604020202020204" pitchFamily="34" charset="0"/>
                <a:cs typeface="Arial" panose="020B0604020202020204" pitchFamily="34" charset="0"/>
              </a:rPr>
              <a:t> </a:t>
            </a:r>
            <a:r>
              <a:rPr lang="es-ES" sz="2400" b="1" dirty="0">
                <a:solidFill>
                  <a:srgbClr val="00B050"/>
                </a:solidFill>
                <a:latin typeface="Arial" panose="020B0604020202020204" pitchFamily="34" charset="0"/>
                <a:cs typeface="Arial" panose="020B0604020202020204" pitchFamily="34" charset="0"/>
              </a:rPr>
              <a:t> </a:t>
            </a:r>
            <a:r>
              <a:rPr lang="es-ES" sz="2400" b="1" dirty="0">
                <a:solidFill>
                  <a:srgbClr val="FF0000"/>
                </a:solidFill>
                <a:latin typeface="Arial" panose="020B0604020202020204" pitchFamily="34" charset="0"/>
                <a:cs typeface="Arial" panose="020B0604020202020204" pitchFamily="34" charset="0"/>
              </a:rPr>
              <a:t>Lo cualitativo y sus técnicas en la investigación social</a:t>
            </a:r>
            <a:r>
              <a:rPr lang="es-ES" sz="2400" dirty="0">
                <a:solidFill>
                  <a:srgbClr val="FF0000"/>
                </a:solidFill>
                <a:latin typeface="Arial" panose="020B0604020202020204" pitchFamily="34" charset="0"/>
                <a:cs typeface="Arial" panose="020B0604020202020204" pitchFamily="34" charset="0"/>
              </a:rPr>
              <a:t/>
            </a:r>
            <a:br>
              <a:rPr lang="es-ES" sz="2400" dirty="0">
                <a:solidFill>
                  <a:srgbClr val="FF0000"/>
                </a:solidFill>
                <a:latin typeface="Arial" panose="020B0604020202020204" pitchFamily="34" charset="0"/>
                <a:cs typeface="Arial" panose="020B0604020202020204" pitchFamily="34" charset="0"/>
              </a:rPr>
            </a:br>
            <a: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t/>
            </a:r>
            <a:b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B050"/>
                </a:solidFill>
                <a:latin typeface="Arial" pitchFamily="34" charset="0"/>
                <a:cs typeface="Arial" pitchFamily="34" charset="0"/>
              </a:rPr>
              <a:t>AUTOR: DR. RUBÉN DURÁN CARBAJAL</a:t>
            </a:r>
            <a:br>
              <a:rPr lang="es-MX" altLang="es-MX" sz="2400" b="1" dirty="0">
                <a:solidFill>
                  <a:srgbClr val="00B050"/>
                </a:solidFill>
                <a:latin typeface="Arial" pitchFamily="34" charset="0"/>
                <a:cs typeface="Arial" pitchFamily="34" charset="0"/>
              </a:rPr>
            </a:br>
            <a:endParaRPr lang="es-MX" sz="2400" dirty="0">
              <a:solidFill>
                <a:srgbClr val="00B050"/>
              </a:solidFill>
            </a:endParaRPr>
          </a:p>
        </p:txBody>
      </p:sp>
      <p:sp>
        <p:nvSpPr>
          <p:cNvPr id="3" name="2 Marcador de contenido"/>
          <p:cNvSpPr>
            <a:spLocks noGrp="1"/>
          </p:cNvSpPr>
          <p:nvPr>
            <p:ph idx="1"/>
          </p:nvPr>
        </p:nvSpPr>
        <p:spPr>
          <a:xfrm>
            <a:off x="1981200" y="6068291"/>
            <a:ext cx="8229600" cy="789709"/>
          </a:xfrm>
        </p:spPr>
        <p:txBody>
          <a:bodyPr>
            <a:noAutofit/>
          </a:bodyPr>
          <a:lstStyle/>
          <a:p>
            <a:pPr marL="0" indent="0" algn="r">
              <a:buNone/>
            </a:pPr>
            <a:r>
              <a:rPr lang="es-MX" sz="2800" dirty="0">
                <a:solidFill>
                  <a:srgbClr val="00B050"/>
                </a:solidFill>
                <a:latin typeface="Arial" pitchFamily="34" charset="0"/>
                <a:cs typeface="Arial" pitchFamily="34" charset="0"/>
              </a:rPr>
              <a:t>Toluca, México a 30 de mayo de 2019</a:t>
            </a:r>
          </a:p>
        </p:txBody>
      </p:sp>
    </p:spTree>
    <p:extLst>
      <p:ext uri="{BB962C8B-B14F-4D97-AF65-F5344CB8AC3E}">
        <p14:creationId xmlns:p14="http://schemas.microsoft.com/office/powerpoint/2010/main" val="8734405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sndAc>
          <p:stSnd>
            <p:snd r:embed="rId2" name="breeze.wav"/>
          </p:stSnd>
        </p:sndAc>
      </p:transition>
    </mc:Choice>
    <mc:Fallback xmlns="">
      <p:transition spd="slow">
        <p:fade/>
        <p:sndAc>
          <p:stSnd>
            <p:snd r:embed="rId3" name="breez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976FB2-FDA4-4667-9280-A13477A0ED2E}"/>
              </a:ext>
            </a:extLst>
          </p:cNvPr>
          <p:cNvSpPr>
            <a:spLocks noGrp="1"/>
          </p:cNvSpPr>
          <p:nvPr>
            <p:ph type="title"/>
          </p:nvPr>
        </p:nvSpPr>
        <p:spPr/>
        <p:txBody>
          <a:bodyPr/>
          <a:lstStyle/>
          <a:p>
            <a:pPr algn="ctr"/>
            <a:r>
              <a:rPr lang="es-MX" dirty="0"/>
              <a:t>Grupo focal de discusión</a:t>
            </a:r>
          </a:p>
        </p:txBody>
      </p:sp>
      <p:pic>
        <p:nvPicPr>
          <p:cNvPr id="4" name="Marcador de contenido 3">
            <a:extLst>
              <a:ext uri="{FF2B5EF4-FFF2-40B4-BE49-F238E27FC236}">
                <a16:creationId xmlns:a16="http://schemas.microsoft.com/office/drawing/2014/main" id="{E6256AB3-4241-48C5-85AD-91DB02AD6518}"/>
              </a:ext>
            </a:extLst>
          </p:cNvPr>
          <p:cNvPicPr>
            <a:picLocks noGrp="1" noChangeAspect="1"/>
          </p:cNvPicPr>
          <p:nvPr>
            <p:ph idx="1"/>
          </p:nvPr>
        </p:nvPicPr>
        <p:blipFill>
          <a:blip r:embed="rId2"/>
          <a:stretch>
            <a:fillRect/>
          </a:stretch>
        </p:blipFill>
        <p:spPr>
          <a:xfrm>
            <a:off x="3629293" y="1571626"/>
            <a:ext cx="6838950" cy="3381375"/>
          </a:xfrm>
          <a:prstGeom prst="rect">
            <a:avLst/>
          </a:prstGeom>
        </p:spPr>
      </p:pic>
      <p:sp>
        <p:nvSpPr>
          <p:cNvPr id="5" name="Rectángulo 4">
            <a:extLst>
              <a:ext uri="{FF2B5EF4-FFF2-40B4-BE49-F238E27FC236}">
                <a16:creationId xmlns:a16="http://schemas.microsoft.com/office/drawing/2014/main" id="{7B9B6F0E-9EF9-4619-A8F8-EA04E9D3687C}"/>
              </a:ext>
            </a:extLst>
          </p:cNvPr>
          <p:cNvSpPr/>
          <p:nvPr/>
        </p:nvSpPr>
        <p:spPr>
          <a:xfrm>
            <a:off x="3472873" y="5488817"/>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https://mercadocentrallaspalmas.wordpress.com/2015/09/07/gastronomia-y-cultura/</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5554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C2F9A4-A39C-4A91-A1E9-799F2A4CDE8C}"/>
              </a:ext>
            </a:extLst>
          </p:cNvPr>
          <p:cNvSpPr>
            <a:spLocks noGrp="1"/>
          </p:cNvSpPr>
          <p:nvPr>
            <p:ph type="title"/>
          </p:nvPr>
        </p:nvSpPr>
        <p:spPr/>
        <p:txBody>
          <a:bodyPr/>
          <a:lstStyle/>
          <a:p>
            <a:pPr algn="ctr"/>
            <a:r>
              <a:rPr lang="es-MX" dirty="0"/>
              <a:t>Gastronomía solidaria</a:t>
            </a:r>
          </a:p>
        </p:txBody>
      </p:sp>
      <p:pic>
        <p:nvPicPr>
          <p:cNvPr id="4" name="Marcador de contenido 3">
            <a:extLst>
              <a:ext uri="{FF2B5EF4-FFF2-40B4-BE49-F238E27FC236}">
                <a16:creationId xmlns:a16="http://schemas.microsoft.com/office/drawing/2014/main" id="{DD8B7048-8D6E-4C30-8138-14470BD98421}"/>
              </a:ext>
            </a:extLst>
          </p:cNvPr>
          <p:cNvPicPr>
            <a:picLocks noGrp="1" noChangeAspect="1"/>
          </p:cNvPicPr>
          <p:nvPr>
            <p:ph idx="1"/>
          </p:nvPr>
        </p:nvPicPr>
        <p:blipFill>
          <a:blip r:embed="rId2"/>
          <a:stretch>
            <a:fillRect/>
          </a:stretch>
        </p:blipFill>
        <p:spPr>
          <a:xfrm>
            <a:off x="4552954" y="2133600"/>
            <a:ext cx="4987918" cy="3778250"/>
          </a:xfrm>
          <a:prstGeom prst="rect">
            <a:avLst/>
          </a:prstGeom>
        </p:spPr>
      </p:pic>
      <p:sp>
        <p:nvSpPr>
          <p:cNvPr id="5" name="Rectángulo 4">
            <a:extLst>
              <a:ext uri="{FF2B5EF4-FFF2-40B4-BE49-F238E27FC236}">
                <a16:creationId xmlns:a16="http://schemas.microsoft.com/office/drawing/2014/main" id="{7257A5CA-378B-4201-B54C-D53E514BEBAA}"/>
              </a:ext>
            </a:extLst>
          </p:cNvPr>
          <p:cNvSpPr/>
          <p:nvPr/>
        </p:nvSpPr>
        <p:spPr>
          <a:xfrm>
            <a:off x="4636655" y="5934670"/>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https://diarioresponsable.com/opinion/23375-fundacion-novaterra-impulsa-la-i-gala-de-la-gastronomia-solidaria</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0696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80F7E7-5987-4387-90F0-D22CEC22FEA4}"/>
              </a:ext>
            </a:extLst>
          </p:cNvPr>
          <p:cNvSpPr>
            <a:spLocks noGrp="1"/>
          </p:cNvSpPr>
          <p:nvPr>
            <p:ph type="title"/>
          </p:nvPr>
        </p:nvSpPr>
        <p:spPr>
          <a:xfrm>
            <a:off x="2583689" y="237587"/>
            <a:ext cx="6754275" cy="920672"/>
          </a:xfrm>
        </p:spPr>
        <p:txBody>
          <a:bodyPr>
            <a:normAutofit fontScale="90000"/>
          </a:bodyPr>
          <a:lstStyle/>
          <a:p>
            <a:pPr algn="ctr"/>
            <a:r>
              <a:rPr lang="es-ES_tradnl" dirty="0"/>
              <a:t>Grupo Focal de Discusión</a:t>
            </a:r>
            <a:r>
              <a:rPr lang="es-MX" dirty="0"/>
              <a:t/>
            </a:r>
            <a:br>
              <a:rPr lang="es-MX" dirty="0"/>
            </a:br>
            <a:endParaRPr lang="es-MX" dirty="0"/>
          </a:p>
        </p:txBody>
      </p:sp>
      <p:sp>
        <p:nvSpPr>
          <p:cNvPr id="3" name="Marcador de contenido 2">
            <a:extLst>
              <a:ext uri="{FF2B5EF4-FFF2-40B4-BE49-F238E27FC236}">
                <a16:creationId xmlns:a16="http://schemas.microsoft.com/office/drawing/2014/main" id="{2FABD7EC-A029-44D6-A7F2-AF88856DC869}"/>
              </a:ext>
            </a:extLst>
          </p:cNvPr>
          <p:cNvSpPr>
            <a:spLocks noGrp="1"/>
          </p:cNvSpPr>
          <p:nvPr>
            <p:ph idx="1"/>
          </p:nvPr>
        </p:nvSpPr>
        <p:spPr>
          <a:xfrm>
            <a:off x="2334307" y="1544782"/>
            <a:ext cx="8195148" cy="5013035"/>
          </a:xfrm>
        </p:spPr>
        <p:txBody>
          <a:bodyPr/>
          <a:lstStyle/>
          <a:p>
            <a:pPr algn="just"/>
            <a:r>
              <a:rPr lang="es-ES_tradnl" dirty="0"/>
              <a:t>“Tradicionalmente, un grupo focal de discusión ideal está compuesto por entre siete y diez personas similares entre sí. Los grupos de discusión de más de doce personas no son recomendables: reducen las posibilidades de cada individuo para compartir ideas y visones del tema.” (KRUEGER, 1991: 97)</a:t>
            </a:r>
          </a:p>
          <a:p>
            <a:endParaRPr lang="es-MX" dirty="0"/>
          </a:p>
        </p:txBody>
      </p:sp>
      <p:pic>
        <p:nvPicPr>
          <p:cNvPr id="4" name="Elementos multimedia en línea 3" title="GRUPOS FOCALES (investigacion cualitativa)">
            <a:hlinkClick r:id="" action="ppaction://media"/>
            <a:extLst>
              <a:ext uri="{FF2B5EF4-FFF2-40B4-BE49-F238E27FC236}">
                <a16:creationId xmlns:a16="http://schemas.microsoft.com/office/drawing/2014/main" id="{6E18B484-69D7-4A7C-A33E-E79897E4BC6D}"/>
              </a:ext>
            </a:extLst>
          </p:cNvPr>
          <p:cNvPicPr>
            <a:picLocks noRot="1" noChangeAspect="1"/>
          </p:cNvPicPr>
          <p:nvPr>
            <a:videoFile r:link="rId1"/>
          </p:nvPr>
        </p:nvPicPr>
        <p:blipFill>
          <a:blip r:embed="rId3"/>
          <a:stretch>
            <a:fillRect/>
          </a:stretch>
        </p:blipFill>
        <p:spPr>
          <a:xfrm>
            <a:off x="2844800" y="3238501"/>
            <a:ext cx="6096000" cy="3429000"/>
          </a:xfrm>
          <a:prstGeom prst="rect">
            <a:avLst/>
          </a:prstGeom>
        </p:spPr>
      </p:pic>
    </p:spTree>
    <p:extLst>
      <p:ext uri="{BB962C8B-B14F-4D97-AF65-F5344CB8AC3E}">
        <p14:creationId xmlns:p14="http://schemas.microsoft.com/office/powerpoint/2010/main" val="190167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DF8D88-9A3B-48FD-B043-0C0B39E2BEC5}"/>
              </a:ext>
            </a:extLst>
          </p:cNvPr>
          <p:cNvSpPr>
            <a:spLocks noGrp="1"/>
          </p:cNvSpPr>
          <p:nvPr>
            <p:ph type="title"/>
          </p:nvPr>
        </p:nvSpPr>
        <p:spPr/>
        <p:txBody>
          <a:bodyPr/>
          <a:lstStyle/>
          <a:p>
            <a:pPr algn="ctr"/>
            <a:r>
              <a:rPr lang="es-ES_tradnl" dirty="0"/>
              <a:t>Grupo Focal de Discusión</a:t>
            </a:r>
            <a:r>
              <a:rPr lang="es-MX" dirty="0"/>
              <a:t/>
            </a:r>
            <a:br>
              <a:rPr lang="es-MX" dirty="0"/>
            </a:br>
            <a:endParaRPr lang="es-MX" dirty="0"/>
          </a:p>
        </p:txBody>
      </p:sp>
      <p:sp>
        <p:nvSpPr>
          <p:cNvPr id="3" name="Marcador de contenido 2">
            <a:extLst>
              <a:ext uri="{FF2B5EF4-FFF2-40B4-BE49-F238E27FC236}">
                <a16:creationId xmlns:a16="http://schemas.microsoft.com/office/drawing/2014/main" id="{9E327654-944D-41F7-86E4-6C41882877EF}"/>
              </a:ext>
            </a:extLst>
          </p:cNvPr>
          <p:cNvSpPr>
            <a:spLocks noGrp="1"/>
          </p:cNvSpPr>
          <p:nvPr>
            <p:ph idx="1"/>
          </p:nvPr>
        </p:nvSpPr>
        <p:spPr/>
        <p:txBody>
          <a:bodyPr/>
          <a:lstStyle/>
          <a:p>
            <a:pPr algn="just"/>
            <a:r>
              <a:rPr lang="es-ES_tradnl" sz="2800" dirty="0"/>
              <a:t>“Los grupos de discusión reúnen a personas, generalmente entre cinco y diez participantes. Sin embargo, su número puede oscilar, según diferentes planteamientos, desde tan solo tres o cuatro hasta número máximo de doce o trece.” (SUÁREZ, 2005: 26)</a:t>
            </a:r>
            <a:endParaRPr lang="es-MX" sz="2800" dirty="0"/>
          </a:p>
          <a:p>
            <a:endParaRPr lang="es-MX" dirty="0"/>
          </a:p>
          <a:p>
            <a:endParaRPr lang="es-MX" dirty="0"/>
          </a:p>
        </p:txBody>
      </p:sp>
    </p:spTree>
    <p:extLst>
      <p:ext uri="{BB962C8B-B14F-4D97-AF65-F5344CB8AC3E}">
        <p14:creationId xmlns:p14="http://schemas.microsoft.com/office/powerpoint/2010/main" val="1541370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025622-B6D3-47F4-95E1-CF76455173AA}"/>
              </a:ext>
            </a:extLst>
          </p:cNvPr>
          <p:cNvSpPr>
            <a:spLocks noGrp="1"/>
          </p:cNvSpPr>
          <p:nvPr>
            <p:ph type="title"/>
          </p:nvPr>
        </p:nvSpPr>
        <p:spPr>
          <a:xfrm>
            <a:off x="2589212" y="180238"/>
            <a:ext cx="8911687" cy="766540"/>
          </a:xfrm>
        </p:spPr>
        <p:txBody>
          <a:bodyPr>
            <a:normAutofit fontScale="90000"/>
          </a:bodyPr>
          <a:lstStyle/>
          <a:p>
            <a:pPr marL="0" indent="0" algn="ctr"/>
            <a:r>
              <a:rPr lang="es-ES_tradnl" dirty="0"/>
              <a:t>Observación </a:t>
            </a:r>
            <a:r>
              <a:rPr lang="es-MX" dirty="0"/>
              <a:t/>
            </a:r>
            <a:br>
              <a:rPr lang="es-MX" dirty="0"/>
            </a:br>
            <a:r>
              <a:rPr lang="es-ES_tradnl" dirty="0"/>
              <a:t> </a:t>
            </a:r>
            <a:r>
              <a:rPr lang="es-MX" dirty="0"/>
              <a:t/>
            </a:r>
            <a:br>
              <a:rPr lang="es-MX" dirty="0"/>
            </a:br>
            <a:endParaRPr lang="es-MX" dirty="0"/>
          </a:p>
        </p:txBody>
      </p:sp>
      <p:sp>
        <p:nvSpPr>
          <p:cNvPr id="3" name="Marcador de contenido 2">
            <a:extLst>
              <a:ext uri="{FF2B5EF4-FFF2-40B4-BE49-F238E27FC236}">
                <a16:creationId xmlns:a16="http://schemas.microsoft.com/office/drawing/2014/main" id="{645CBB8B-4E06-4C65-AA67-555C7E72BEE2}"/>
              </a:ext>
            </a:extLst>
          </p:cNvPr>
          <p:cNvSpPr>
            <a:spLocks noGrp="1"/>
          </p:cNvSpPr>
          <p:nvPr>
            <p:ph idx="1"/>
          </p:nvPr>
        </p:nvSpPr>
        <p:spPr>
          <a:xfrm>
            <a:off x="2589212" y="1190625"/>
            <a:ext cx="8915400" cy="5487137"/>
          </a:xfrm>
        </p:spPr>
        <p:txBody>
          <a:bodyPr/>
          <a:lstStyle/>
          <a:p>
            <a:r>
              <a:rPr lang="es-ES_tradnl" dirty="0"/>
              <a:t>La observación de los diferentes contextos de la investigación fue el medio para ver, escuchar y reflexionar sobre todo un mundo de significantes en torno a los ámbitos y personas involucradas en el trabajo.</a:t>
            </a:r>
          </a:p>
          <a:p>
            <a:endParaRPr lang="es-ES_tradnl" dirty="0"/>
          </a:p>
          <a:p>
            <a:endParaRPr lang="es-MX" dirty="0"/>
          </a:p>
          <a:p>
            <a:endParaRPr lang="es-MX" dirty="0"/>
          </a:p>
        </p:txBody>
      </p:sp>
      <p:pic>
        <p:nvPicPr>
          <p:cNvPr id="4" name="Imagen 3">
            <a:extLst>
              <a:ext uri="{FF2B5EF4-FFF2-40B4-BE49-F238E27FC236}">
                <a16:creationId xmlns:a16="http://schemas.microsoft.com/office/drawing/2014/main" id="{5D708862-BC10-4203-8A0E-FC9B740D85C9}"/>
              </a:ext>
            </a:extLst>
          </p:cNvPr>
          <p:cNvPicPr>
            <a:picLocks noChangeAspect="1"/>
          </p:cNvPicPr>
          <p:nvPr/>
        </p:nvPicPr>
        <p:blipFill>
          <a:blip r:embed="rId2"/>
          <a:stretch>
            <a:fillRect/>
          </a:stretch>
        </p:blipFill>
        <p:spPr>
          <a:xfrm>
            <a:off x="3981450" y="2962274"/>
            <a:ext cx="6457950" cy="3190875"/>
          </a:xfrm>
          <a:prstGeom prst="rect">
            <a:avLst/>
          </a:prstGeom>
        </p:spPr>
      </p:pic>
      <p:sp>
        <p:nvSpPr>
          <p:cNvPr id="5" name="Rectángulo 4">
            <a:extLst>
              <a:ext uri="{FF2B5EF4-FFF2-40B4-BE49-F238E27FC236}">
                <a16:creationId xmlns:a16="http://schemas.microsoft.com/office/drawing/2014/main" id="{1E522B75-1C52-4ED9-B7D6-7F6C247EB8CB}"/>
              </a:ext>
            </a:extLst>
          </p:cNvPr>
          <p:cNvSpPr/>
          <p:nvPr/>
        </p:nvSpPr>
        <p:spPr>
          <a:xfrm>
            <a:off x="3800475" y="6153149"/>
            <a:ext cx="6096000" cy="523220"/>
          </a:xfrm>
          <a:prstGeom prst="rect">
            <a:avLst/>
          </a:prstGeom>
        </p:spPr>
        <p:txBody>
          <a:bodyPr>
            <a:spAutoFit/>
          </a:bodyPr>
          <a:lstStyle/>
          <a:p>
            <a:r>
              <a:rPr lang="es-MX" sz="1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http://www.marketingdepymes.com/blog/general/observacion-en-la-empresa</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355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A64D0C-DCB3-4CCB-B1C5-326478B92988}"/>
              </a:ext>
            </a:extLst>
          </p:cNvPr>
          <p:cNvSpPr>
            <a:spLocks noGrp="1"/>
          </p:cNvSpPr>
          <p:nvPr>
            <p:ph type="title"/>
          </p:nvPr>
        </p:nvSpPr>
        <p:spPr/>
        <p:txBody>
          <a:bodyPr/>
          <a:lstStyle/>
          <a:p>
            <a:pPr algn="ctr"/>
            <a:r>
              <a:rPr lang="es-MX" dirty="0"/>
              <a:t>Observación </a:t>
            </a:r>
          </a:p>
        </p:txBody>
      </p:sp>
      <p:sp>
        <p:nvSpPr>
          <p:cNvPr id="3" name="Marcador de contenido 2">
            <a:extLst>
              <a:ext uri="{FF2B5EF4-FFF2-40B4-BE49-F238E27FC236}">
                <a16:creationId xmlns:a16="http://schemas.microsoft.com/office/drawing/2014/main" id="{1879B5CE-5777-44B5-A9A2-6A0A71A9598F}"/>
              </a:ext>
            </a:extLst>
          </p:cNvPr>
          <p:cNvSpPr>
            <a:spLocks noGrp="1"/>
          </p:cNvSpPr>
          <p:nvPr>
            <p:ph idx="1"/>
          </p:nvPr>
        </p:nvSpPr>
        <p:spPr/>
        <p:txBody>
          <a:bodyPr/>
          <a:lstStyle/>
          <a:p>
            <a:pPr algn="just"/>
            <a:r>
              <a:rPr lang="es-ES_tradnl" dirty="0"/>
              <a:t>“El observador tiene que valerse de sus conocimiento de pautas típicamente similares de interacción en encuadres situacionales, y tiene que construir los motivos de los actores a partir de ese fragmento del curso de acción que está abierto a su observación.” (SCHUTZ, 2008: 54)</a:t>
            </a:r>
          </a:p>
          <a:p>
            <a:pPr algn="just"/>
            <a:endParaRPr lang="es-MX" dirty="0"/>
          </a:p>
          <a:p>
            <a:endParaRPr lang="es-MX" dirty="0"/>
          </a:p>
        </p:txBody>
      </p:sp>
      <p:pic>
        <p:nvPicPr>
          <p:cNvPr id="4" name="Imagen 3">
            <a:extLst>
              <a:ext uri="{FF2B5EF4-FFF2-40B4-BE49-F238E27FC236}">
                <a16:creationId xmlns:a16="http://schemas.microsoft.com/office/drawing/2014/main" id="{0A8E0BE0-1C20-4726-A8EA-9B379567EB43}"/>
              </a:ext>
            </a:extLst>
          </p:cNvPr>
          <p:cNvPicPr>
            <a:picLocks noChangeAspect="1"/>
          </p:cNvPicPr>
          <p:nvPr/>
        </p:nvPicPr>
        <p:blipFill>
          <a:blip r:embed="rId2"/>
          <a:stretch>
            <a:fillRect/>
          </a:stretch>
        </p:blipFill>
        <p:spPr>
          <a:xfrm>
            <a:off x="5284787" y="3429000"/>
            <a:ext cx="3524250" cy="2600325"/>
          </a:xfrm>
          <a:prstGeom prst="rect">
            <a:avLst/>
          </a:prstGeom>
        </p:spPr>
      </p:pic>
      <p:sp>
        <p:nvSpPr>
          <p:cNvPr id="5" name="Rectángulo 4">
            <a:extLst>
              <a:ext uri="{FF2B5EF4-FFF2-40B4-BE49-F238E27FC236}">
                <a16:creationId xmlns:a16="http://schemas.microsoft.com/office/drawing/2014/main" id="{2F161E20-851B-46ED-8EC9-AF3C05166711}"/>
              </a:ext>
            </a:extLst>
          </p:cNvPr>
          <p:cNvSpPr/>
          <p:nvPr/>
        </p:nvSpPr>
        <p:spPr>
          <a:xfrm>
            <a:off x="3714750" y="6139822"/>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https://ssociologos.com/2012/06/05/alfred-schutz-la-fenomenologia-descriptiva-y-el-mundo-de-la-vida/</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0005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BCA7F0-B0B1-4ACC-B41D-FDEAAA0CD29E}"/>
              </a:ext>
            </a:extLst>
          </p:cNvPr>
          <p:cNvSpPr>
            <a:spLocks noGrp="1"/>
          </p:cNvSpPr>
          <p:nvPr>
            <p:ph type="title"/>
          </p:nvPr>
        </p:nvSpPr>
        <p:spPr>
          <a:xfrm>
            <a:off x="727180" y="108527"/>
            <a:ext cx="8911687" cy="1280890"/>
          </a:xfrm>
        </p:spPr>
        <p:txBody>
          <a:bodyPr/>
          <a:lstStyle/>
          <a:p>
            <a:pPr algn="ctr"/>
            <a:r>
              <a:rPr lang="es-MX" dirty="0"/>
              <a:t>Observación </a:t>
            </a:r>
          </a:p>
        </p:txBody>
      </p:sp>
      <p:sp>
        <p:nvSpPr>
          <p:cNvPr id="6" name="Marcador de contenido 5">
            <a:extLst>
              <a:ext uri="{FF2B5EF4-FFF2-40B4-BE49-F238E27FC236}">
                <a16:creationId xmlns:a16="http://schemas.microsoft.com/office/drawing/2014/main" id="{5089C9FC-6332-409C-9743-C9CDB937FC45}"/>
              </a:ext>
            </a:extLst>
          </p:cNvPr>
          <p:cNvSpPr>
            <a:spLocks noGrp="1"/>
          </p:cNvSpPr>
          <p:nvPr>
            <p:ph idx="1"/>
          </p:nvPr>
        </p:nvSpPr>
        <p:spPr/>
        <p:txBody>
          <a:bodyPr/>
          <a:lstStyle/>
          <a:p>
            <a:endParaRPr lang="es-MX"/>
          </a:p>
        </p:txBody>
      </p:sp>
      <p:pic>
        <p:nvPicPr>
          <p:cNvPr id="7" name="Imagen 6">
            <a:extLst>
              <a:ext uri="{FF2B5EF4-FFF2-40B4-BE49-F238E27FC236}">
                <a16:creationId xmlns:a16="http://schemas.microsoft.com/office/drawing/2014/main" id="{5A3C58C7-95E5-4D72-8FC7-A8AB17FBFE34}"/>
              </a:ext>
            </a:extLst>
          </p:cNvPr>
          <p:cNvPicPr>
            <a:picLocks noChangeAspect="1"/>
          </p:cNvPicPr>
          <p:nvPr/>
        </p:nvPicPr>
        <p:blipFill>
          <a:blip r:embed="rId2"/>
          <a:stretch>
            <a:fillRect/>
          </a:stretch>
        </p:blipFill>
        <p:spPr>
          <a:xfrm>
            <a:off x="424874" y="966787"/>
            <a:ext cx="9495414" cy="4924425"/>
          </a:xfrm>
          <a:prstGeom prst="rect">
            <a:avLst/>
          </a:prstGeom>
        </p:spPr>
      </p:pic>
      <p:sp>
        <p:nvSpPr>
          <p:cNvPr id="8" name="Rectángulo 7">
            <a:extLst>
              <a:ext uri="{FF2B5EF4-FFF2-40B4-BE49-F238E27FC236}">
                <a16:creationId xmlns:a16="http://schemas.microsoft.com/office/drawing/2014/main" id="{1DB3A8B9-4B6C-4033-A7C2-7CC00ABA27A2}"/>
              </a:ext>
            </a:extLst>
          </p:cNvPr>
          <p:cNvSpPr/>
          <p:nvPr/>
        </p:nvSpPr>
        <p:spPr>
          <a:xfrm>
            <a:off x="4751799" y="6070661"/>
            <a:ext cx="3255571" cy="276999"/>
          </a:xfrm>
          <a:prstGeom prst="rect">
            <a:avLst/>
          </a:prstGeom>
        </p:spPr>
        <p:txBody>
          <a:bodyPr wrap="none">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https://www.importancia.org/gastronomia.php</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8002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C75D4B-B504-4442-AF7C-05569A3B6F7F}"/>
              </a:ext>
            </a:extLst>
          </p:cNvPr>
          <p:cNvSpPr>
            <a:spLocks noGrp="1"/>
          </p:cNvSpPr>
          <p:nvPr>
            <p:ph type="title"/>
          </p:nvPr>
        </p:nvSpPr>
        <p:spPr/>
        <p:txBody>
          <a:bodyPr/>
          <a:lstStyle/>
          <a:p>
            <a:pPr algn="ctr"/>
            <a:r>
              <a:rPr lang="es-MX" dirty="0"/>
              <a:t>Observación </a:t>
            </a:r>
          </a:p>
        </p:txBody>
      </p:sp>
      <p:sp>
        <p:nvSpPr>
          <p:cNvPr id="3" name="Marcador de contenido 2">
            <a:extLst>
              <a:ext uri="{FF2B5EF4-FFF2-40B4-BE49-F238E27FC236}">
                <a16:creationId xmlns:a16="http://schemas.microsoft.com/office/drawing/2014/main" id="{BAAF43CD-498D-4E1A-9124-F3011254165F}"/>
              </a:ext>
            </a:extLst>
          </p:cNvPr>
          <p:cNvSpPr>
            <a:spLocks noGrp="1"/>
          </p:cNvSpPr>
          <p:nvPr>
            <p:ph idx="1"/>
          </p:nvPr>
        </p:nvSpPr>
        <p:spPr/>
        <p:txBody>
          <a:bodyPr/>
          <a:lstStyle/>
          <a:p>
            <a:r>
              <a:rPr lang="es-ES_tradnl" dirty="0"/>
              <a:t>“Las observaciones conducen al investigador hacia una mejor comprensión del caso.” (STAKE, 1998: 60)</a:t>
            </a:r>
          </a:p>
          <a:p>
            <a:endParaRPr lang="es-MX" dirty="0"/>
          </a:p>
          <a:p>
            <a:endParaRPr lang="es-MX" dirty="0"/>
          </a:p>
        </p:txBody>
      </p:sp>
      <p:pic>
        <p:nvPicPr>
          <p:cNvPr id="4" name="Elementos multimedia en línea 3" title="Dr. Robert Stake">
            <a:hlinkClick r:id="" action="ppaction://media"/>
            <a:extLst>
              <a:ext uri="{FF2B5EF4-FFF2-40B4-BE49-F238E27FC236}">
                <a16:creationId xmlns:a16="http://schemas.microsoft.com/office/drawing/2014/main" id="{05A3B54D-0F8A-4B1E-BEEB-7C8599E64058}"/>
              </a:ext>
            </a:extLst>
          </p:cNvPr>
          <p:cNvPicPr>
            <a:picLocks noRot="1" noChangeAspect="1"/>
          </p:cNvPicPr>
          <p:nvPr>
            <a:videoFile r:link="rId1"/>
          </p:nvPr>
        </p:nvPicPr>
        <p:blipFill>
          <a:blip r:embed="rId3"/>
          <a:stretch>
            <a:fillRect/>
          </a:stretch>
        </p:blipFill>
        <p:spPr>
          <a:xfrm>
            <a:off x="3269673" y="3053772"/>
            <a:ext cx="6096000" cy="3429000"/>
          </a:xfrm>
          <a:prstGeom prst="rect">
            <a:avLst/>
          </a:prstGeom>
        </p:spPr>
      </p:pic>
    </p:spTree>
    <p:extLst>
      <p:ext uri="{BB962C8B-B14F-4D97-AF65-F5344CB8AC3E}">
        <p14:creationId xmlns:p14="http://schemas.microsoft.com/office/powerpoint/2010/main" val="3053613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D69ECA-7949-441D-992A-6BEFAE393A28}"/>
              </a:ext>
            </a:extLst>
          </p:cNvPr>
          <p:cNvSpPr>
            <a:spLocks noGrp="1"/>
          </p:cNvSpPr>
          <p:nvPr>
            <p:ph type="title"/>
          </p:nvPr>
        </p:nvSpPr>
        <p:spPr/>
        <p:txBody>
          <a:bodyPr/>
          <a:lstStyle/>
          <a:p>
            <a:pPr algn="ctr"/>
            <a:r>
              <a:rPr lang="es-MX" dirty="0"/>
              <a:t>Entrevista en profundidad</a:t>
            </a:r>
          </a:p>
        </p:txBody>
      </p:sp>
      <p:sp>
        <p:nvSpPr>
          <p:cNvPr id="3" name="Marcador de contenido 2">
            <a:extLst>
              <a:ext uri="{FF2B5EF4-FFF2-40B4-BE49-F238E27FC236}">
                <a16:creationId xmlns:a16="http://schemas.microsoft.com/office/drawing/2014/main" id="{4AC77DA2-D9C3-4296-81D9-2BC67D440D73}"/>
              </a:ext>
            </a:extLst>
          </p:cNvPr>
          <p:cNvSpPr>
            <a:spLocks noGrp="1"/>
          </p:cNvSpPr>
          <p:nvPr>
            <p:ph idx="1"/>
          </p:nvPr>
        </p:nvSpPr>
        <p:spPr/>
        <p:txBody>
          <a:bodyPr/>
          <a:lstStyle/>
          <a:p>
            <a:pPr algn="just"/>
            <a:r>
              <a:rPr lang="es-ES_tradnl" dirty="0"/>
              <a:t>“Utilizamos la expresión –entrevistas en profundidad- para referirnos a este método de investigación cualitativo. Por entrevistas cualitativas en profundidad entendemos  reiterados encuentros cara a cara entre el investigador y los informantes, encuentros éstos dirigidos hacia la comprensión de las perspectivas que tienen los informantes respecto de sus vidas, experiencias o situaciones, tal como las expresan con sus propias palabras. Las entrevistas en profundidad siguen el modelo de una conversación entre iguales, y no de un intercambio formal de preguntas y respuestas.” (TAYLOR y BOGDAN, 1990: 101)</a:t>
            </a:r>
            <a:endParaRPr lang="es-MX" dirty="0"/>
          </a:p>
          <a:p>
            <a:endParaRPr lang="es-MX" dirty="0"/>
          </a:p>
        </p:txBody>
      </p:sp>
    </p:spTree>
    <p:extLst>
      <p:ext uri="{BB962C8B-B14F-4D97-AF65-F5344CB8AC3E}">
        <p14:creationId xmlns:p14="http://schemas.microsoft.com/office/powerpoint/2010/main" val="3250344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B87A81-6FC3-42D5-88FD-A00DF484508E}"/>
              </a:ext>
            </a:extLst>
          </p:cNvPr>
          <p:cNvSpPr>
            <a:spLocks noGrp="1"/>
          </p:cNvSpPr>
          <p:nvPr>
            <p:ph type="title"/>
          </p:nvPr>
        </p:nvSpPr>
        <p:spPr/>
        <p:txBody>
          <a:bodyPr/>
          <a:lstStyle/>
          <a:p>
            <a:pPr algn="ctr"/>
            <a:r>
              <a:rPr lang="es-MX" dirty="0"/>
              <a:t>Entrevista en profundidad</a:t>
            </a:r>
          </a:p>
        </p:txBody>
      </p:sp>
      <p:pic>
        <p:nvPicPr>
          <p:cNvPr id="4" name="Marcador de contenido 3">
            <a:extLst>
              <a:ext uri="{FF2B5EF4-FFF2-40B4-BE49-F238E27FC236}">
                <a16:creationId xmlns:a16="http://schemas.microsoft.com/office/drawing/2014/main" id="{DD532287-CDE3-40B6-A378-E2AD15225AF6}"/>
              </a:ext>
            </a:extLst>
          </p:cNvPr>
          <p:cNvPicPr>
            <a:picLocks noGrp="1" noChangeAspect="1"/>
          </p:cNvPicPr>
          <p:nvPr>
            <p:ph idx="1"/>
          </p:nvPr>
        </p:nvPicPr>
        <p:blipFill>
          <a:blip r:embed="rId2"/>
          <a:stretch>
            <a:fillRect/>
          </a:stretch>
        </p:blipFill>
        <p:spPr>
          <a:xfrm>
            <a:off x="4122738" y="1800226"/>
            <a:ext cx="6134100" cy="3390900"/>
          </a:xfrm>
          <a:prstGeom prst="rect">
            <a:avLst/>
          </a:prstGeom>
        </p:spPr>
      </p:pic>
      <p:sp>
        <p:nvSpPr>
          <p:cNvPr id="5" name="Rectángulo 4">
            <a:extLst>
              <a:ext uri="{FF2B5EF4-FFF2-40B4-BE49-F238E27FC236}">
                <a16:creationId xmlns:a16="http://schemas.microsoft.com/office/drawing/2014/main" id="{D3C9BF8D-A038-452F-A856-E265AB252AFF}"/>
              </a:ext>
            </a:extLst>
          </p:cNvPr>
          <p:cNvSpPr/>
          <p:nvPr/>
        </p:nvSpPr>
        <p:spPr>
          <a:xfrm>
            <a:off x="5230486" y="5488771"/>
            <a:ext cx="2687915" cy="276999"/>
          </a:xfrm>
          <a:prstGeom prst="rect">
            <a:avLst/>
          </a:prstGeom>
        </p:spPr>
        <p:txBody>
          <a:bodyPr wrap="none">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https://slideplayer.es/slide/11642420/</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2127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00B0F0"/>
                </a:solidFill>
              </a:rPr>
              <a:t>Guía Pedagógica </a:t>
            </a:r>
            <a:endParaRPr lang="es-MX" dirty="0">
              <a:solidFill>
                <a:srgbClr val="00B0F0"/>
              </a:solidFill>
            </a:endParaRPr>
          </a:p>
        </p:txBody>
      </p:sp>
      <p:pic>
        <p:nvPicPr>
          <p:cNvPr id="4" name="Marcador de contenido 3"/>
          <p:cNvPicPr>
            <a:picLocks noGrp="1" noChangeAspect="1"/>
          </p:cNvPicPr>
          <p:nvPr>
            <p:ph idx="1"/>
          </p:nvPr>
        </p:nvPicPr>
        <p:blipFill>
          <a:blip r:embed="rId3"/>
          <a:stretch>
            <a:fillRect/>
          </a:stretch>
        </p:blipFill>
        <p:spPr>
          <a:xfrm>
            <a:off x="4234837" y="2057399"/>
            <a:ext cx="3688989" cy="4499517"/>
          </a:xfrm>
          <a:prstGeom prst="rect">
            <a:avLst/>
          </a:prstGeom>
        </p:spPr>
      </p:pic>
    </p:spTree>
    <p:extLst>
      <p:ext uri="{BB962C8B-B14F-4D97-AF65-F5344CB8AC3E}">
        <p14:creationId xmlns:p14="http://schemas.microsoft.com/office/powerpoint/2010/main" val="6888849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sndAc>
          <p:stSnd>
            <p:snd r:embed="rId2" name="breeze.wav"/>
          </p:stSnd>
        </p:sndAc>
      </p:transition>
    </mc:Choice>
    <mc:Fallback xmlns="">
      <p:transition spd="slow">
        <p:fade/>
        <p:sndAc>
          <p:stSnd>
            <p:snd r:embed="rId4" name="breeze.wav"/>
          </p:stSnd>
        </p:sndAc>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347FFE-7AA5-43BD-BC1B-07811F729FCB}"/>
              </a:ext>
            </a:extLst>
          </p:cNvPr>
          <p:cNvSpPr>
            <a:spLocks noGrp="1"/>
          </p:cNvSpPr>
          <p:nvPr>
            <p:ph type="title"/>
          </p:nvPr>
        </p:nvSpPr>
        <p:spPr/>
        <p:txBody>
          <a:bodyPr/>
          <a:lstStyle/>
          <a:p>
            <a:pPr algn="ctr"/>
            <a:r>
              <a:rPr lang="es-MX" dirty="0"/>
              <a:t>Entrevista en profundidad</a:t>
            </a:r>
          </a:p>
        </p:txBody>
      </p:sp>
      <p:sp>
        <p:nvSpPr>
          <p:cNvPr id="3" name="Marcador de contenido 2">
            <a:extLst>
              <a:ext uri="{FF2B5EF4-FFF2-40B4-BE49-F238E27FC236}">
                <a16:creationId xmlns:a16="http://schemas.microsoft.com/office/drawing/2014/main" id="{AF7475C0-19DE-4BAE-8062-1AF0CDF713D4}"/>
              </a:ext>
            </a:extLst>
          </p:cNvPr>
          <p:cNvSpPr>
            <a:spLocks noGrp="1"/>
          </p:cNvSpPr>
          <p:nvPr>
            <p:ph idx="1"/>
          </p:nvPr>
        </p:nvSpPr>
        <p:spPr/>
        <p:txBody>
          <a:bodyPr/>
          <a:lstStyle/>
          <a:p>
            <a:r>
              <a:rPr lang="es-ES_tradnl" dirty="0"/>
              <a:t>Preparar las entrevistas en profundidad y buscar a los informantes clave requirió de un trabajo previo muy detallado.</a:t>
            </a:r>
          </a:p>
          <a:p>
            <a:endParaRPr lang="es-ES_tradnl" dirty="0"/>
          </a:p>
          <a:p>
            <a:endParaRPr lang="es-MX" dirty="0"/>
          </a:p>
        </p:txBody>
      </p:sp>
      <p:pic>
        <p:nvPicPr>
          <p:cNvPr id="4" name="Elementos multimedia en línea 3" title="Entrevista al chef Jorge Rausch.">
            <a:hlinkClick r:id="" action="ppaction://media"/>
            <a:extLst>
              <a:ext uri="{FF2B5EF4-FFF2-40B4-BE49-F238E27FC236}">
                <a16:creationId xmlns:a16="http://schemas.microsoft.com/office/drawing/2014/main" id="{6E250D79-11D9-473E-980D-5366C11E0D28}"/>
              </a:ext>
            </a:extLst>
          </p:cNvPr>
          <p:cNvPicPr>
            <a:picLocks noRot="1" noChangeAspect="1"/>
          </p:cNvPicPr>
          <p:nvPr>
            <a:videoFile r:link="rId1"/>
          </p:nvPr>
        </p:nvPicPr>
        <p:blipFill>
          <a:blip r:embed="rId3"/>
          <a:stretch>
            <a:fillRect/>
          </a:stretch>
        </p:blipFill>
        <p:spPr>
          <a:xfrm>
            <a:off x="3362036" y="3099955"/>
            <a:ext cx="6096000" cy="3429000"/>
          </a:xfrm>
          <a:prstGeom prst="rect">
            <a:avLst/>
          </a:prstGeom>
        </p:spPr>
      </p:pic>
    </p:spTree>
    <p:extLst>
      <p:ext uri="{BB962C8B-B14F-4D97-AF65-F5344CB8AC3E}">
        <p14:creationId xmlns:p14="http://schemas.microsoft.com/office/powerpoint/2010/main" val="2683059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452889-8C1A-4663-BCA3-DE306C236C56}"/>
              </a:ext>
            </a:extLst>
          </p:cNvPr>
          <p:cNvSpPr>
            <a:spLocks noGrp="1"/>
          </p:cNvSpPr>
          <p:nvPr>
            <p:ph type="title"/>
          </p:nvPr>
        </p:nvSpPr>
        <p:spPr/>
        <p:txBody>
          <a:bodyPr/>
          <a:lstStyle/>
          <a:p>
            <a:pPr algn="just"/>
            <a:r>
              <a:rPr lang="es-MX" dirty="0"/>
              <a:t>La entrevista en profundidad como herramienta de recogida de datos</a:t>
            </a:r>
          </a:p>
        </p:txBody>
      </p:sp>
      <p:sp>
        <p:nvSpPr>
          <p:cNvPr id="3" name="Marcador de contenido 2">
            <a:extLst>
              <a:ext uri="{FF2B5EF4-FFF2-40B4-BE49-F238E27FC236}">
                <a16:creationId xmlns:a16="http://schemas.microsoft.com/office/drawing/2014/main" id="{970C4BC1-31FA-40E5-9C3F-01D7C5920228}"/>
              </a:ext>
            </a:extLst>
          </p:cNvPr>
          <p:cNvSpPr>
            <a:spLocks noGrp="1"/>
          </p:cNvSpPr>
          <p:nvPr>
            <p:ph idx="1"/>
          </p:nvPr>
        </p:nvSpPr>
        <p:spPr/>
        <p:txBody>
          <a:bodyPr/>
          <a:lstStyle/>
          <a:p>
            <a:pPr algn="just"/>
            <a:r>
              <a:rPr lang="es-MX" dirty="0"/>
              <a:t>La entrevista a profundidad es una conversación con el entrevistado, donde no hay preguntas, se  le pide al entrevistado que nos hable  sobre el tema que nos interesa.</a:t>
            </a:r>
          </a:p>
          <a:p>
            <a:pPr algn="just"/>
            <a:r>
              <a:rPr lang="es-MX" dirty="0"/>
              <a:t> </a:t>
            </a:r>
          </a:p>
        </p:txBody>
      </p:sp>
      <p:pic>
        <p:nvPicPr>
          <p:cNvPr id="4" name="Elementos multimedia en línea 3" title="Pati Jinich, la chef mexicana que rompe estereotipos en Estados Unidos">
            <a:hlinkClick r:id="" action="ppaction://media"/>
            <a:extLst>
              <a:ext uri="{FF2B5EF4-FFF2-40B4-BE49-F238E27FC236}">
                <a16:creationId xmlns:a16="http://schemas.microsoft.com/office/drawing/2014/main" id="{046485D3-E576-443B-9157-D529CEC717D5}"/>
              </a:ext>
            </a:extLst>
          </p:cNvPr>
          <p:cNvPicPr>
            <a:picLocks noRot="1" noChangeAspect="1"/>
          </p:cNvPicPr>
          <p:nvPr>
            <a:videoFile r:link="rId1"/>
          </p:nvPr>
        </p:nvPicPr>
        <p:blipFill>
          <a:blip r:embed="rId3"/>
          <a:stretch>
            <a:fillRect/>
          </a:stretch>
        </p:blipFill>
        <p:spPr>
          <a:xfrm>
            <a:off x="3629891" y="3256972"/>
            <a:ext cx="6096000" cy="3429000"/>
          </a:xfrm>
          <a:prstGeom prst="rect">
            <a:avLst/>
          </a:prstGeom>
        </p:spPr>
      </p:pic>
    </p:spTree>
    <p:extLst>
      <p:ext uri="{BB962C8B-B14F-4D97-AF65-F5344CB8AC3E}">
        <p14:creationId xmlns:p14="http://schemas.microsoft.com/office/powerpoint/2010/main" val="129116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1"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Effect transition="in" filter="fade">
                                      <p:cBhvr>
                                        <p:cTn id="43" dur="500"/>
                                        <p:tgtEl>
                                          <p:spTgt spid="3">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fade">
                                      <p:cBhvr>
                                        <p:cTn id="48" dur="500"/>
                                        <p:tgtEl>
                                          <p:spTgt spid="3">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mediacall" presetSubtype="0" fill="hold" nodeType="clickEffect">
                                  <p:stCondLst>
                                    <p:cond delay="0"/>
                                  </p:stCondLst>
                                  <p:childTnLst>
                                    <p:cmd type="call" cmd="playFrom(0.0)">
                                      <p:cBhvr>
                                        <p:cTn id="52"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53" fill="hold" display="0">
                  <p:stCondLst>
                    <p:cond delay="indefinite"/>
                  </p:stCondLst>
                </p:cTn>
                <p:tgtEl>
                  <p:spTgt spid="4"/>
                </p:tgtEl>
              </p:cMediaNode>
            </p:video>
            <p:seq concurrent="1" nextAc="seek">
              <p:cTn id="54" restart="whenNotActive" fill="hold" evtFilter="cancelBubble" nodeType="interactiveSeq">
                <p:stCondLst>
                  <p:cond evt="onClick" delay="0">
                    <p:tgtEl>
                      <p:spTgt spid="4"/>
                    </p:tgtEl>
                  </p:cond>
                </p:stCondLst>
                <p:endSync evt="end" delay="0">
                  <p:rtn val="all"/>
                </p:endSync>
                <p:childTnLst>
                  <p:par>
                    <p:cTn id="55" fill="hold">
                      <p:stCondLst>
                        <p:cond delay="0"/>
                      </p:stCondLst>
                      <p:childTnLst>
                        <p:par>
                          <p:cTn id="56" fill="hold">
                            <p:stCondLst>
                              <p:cond delay="0"/>
                            </p:stCondLst>
                            <p:childTnLst>
                              <p:par>
                                <p:cTn id="57" presetID="2" presetClass="mediacall" presetSubtype="0" fill="hold" nodeType="clickEffect">
                                  <p:stCondLst>
                                    <p:cond delay="0"/>
                                  </p:stCondLst>
                                  <p:childTnLst>
                                    <p:cmd type="call" cmd="togglePause">
                                      <p:cBhvr>
                                        <p:cTn id="58" dur="1" fill="hold"/>
                                        <p:tgtEl>
                                          <p:spTgt spid="4"/>
                                        </p:tgtEl>
                                      </p:cBhvr>
                                    </p:cmd>
                                  </p:childTnLst>
                                </p:cTn>
                              </p:par>
                            </p:childTnLst>
                          </p:cTn>
                        </p:par>
                      </p:childTnLst>
                    </p:cTn>
                  </p:par>
                </p:childTnLst>
              </p:cTn>
              <p:nextCondLst>
                <p:cond evt="onClick" delay="0">
                  <p:tgtEl>
                    <p:spTgt spid="4"/>
                  </p:tgtEl>
                </p:cond>
              </p:nextCondLst>
            </p:seq>
          </p:childTnLst>
        </p:cTn>
      </p:par>
    </p:tnLst>
    <p:bldLst>
      <p:bldP spid="3" grpId="0" build="p"/>
      <p:bldP spid="3" grpI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FEB35D-C594-46AD-8E8C-3E6170850819}"/>
              </a:ext>
            </a:extLst>
          </p:cNvPr>
          <p:cNvSpPr>
            <a:spLocks noGrp="1"/>
          </p:cNvSpPr>
          <p:nvPr>
            <p:ph type="title"/>
          </p:nvPr>
        </p:nvSpPr>
        <p:spPr/>
        <p:txBody>
          <a:bodyPr/>
          <a:lstStyle/>
          <a:p>
            <a:pPr algn="ctr"/>
            <a:r>
              <a:rPr lang="es-MX" dirty="0"/>
              <a:t>Entrevista en profundidad</a:t>
            </a:r>
          </a:p>
        </p:txBody>
      </p:sp>
      <p:sp>
        <p:nvSpPr>
          <p:cNvPr id="3" name="Marcador de contenido 2">
            <a:extLst>
              <a:ext uri="{FF2B5EF4-FFF2-40B4-BE49-F238E27FC236}">
                <a16:creationId xmlns:a16="http://schemas.microsoft.com/office/drawing/2014/main" id="{025EE54B-8C06-49CC-A34B-2626928CA7EE}"/>
              </a:ext>
            </a:extLst>
          </p:cNvPr>
          <p:cNvSpPr>
            <a:spLocks noGrp="1"/>
          </p:cNvSpPr>
          <p:nvPr>
            <p:ph idx="1"/>
          </p:nvPr>
        </p:nvSpPr>
        <p:spPr/>
        <p:txBody>
          <a:bodyPr/>
          <a:lstStyle/>
          <a:p>
            <a:r>
              <a:rPr lang="es-ES_tradnl" dirty="0"/>
              <a:t>Preparar las entrevistas en profundidad y buscar a los informantes clave requiere de un trabajo previo muy detallado. </a:t>
            </a:r>
          </a:p>
          <a:p>
            <a:r>
              <a:rPr lang="es-ES_tradnl" dirty="0"/>
              <a:t> </a:t>
            </a:r>
            <a:r>
              <a:rPr lang="es-MX" dirty="0"/>
              <a:t>Escuchamos los sentimientos, saberes y conocimientos de las personas. Nos comentan con sus palabras situaciones que nos ayudan a comprender la relación del entrevistado con el tema a investigar.</a:t>
            </a:r>
          </a:p>
          <a:p>
            <a:endParaRPr lang="es-MX" dirty="0"/>
          </a:p>
          <a:p>
            <a:r>
              <a:rPr lang="es-ES_tradnl" dirty="0"/>
              <a:t>Las entrevistas cualitativas tiene como característica la flexibilidad, son dinámicas, no directivas, no estructuradas, no estandarizadas y abiertas, permitiendo al entrevistado total libertad para hablar.</a:t>
            </a:r>
          </a:p>
          <a:p>
            <a:endParaRPr lang="es-MX" dirty="0"/>
          </a:p>
          <a:p>
            <a:endParaRPr lang="es-MX" dirty="0"/>
          </a:p>
        </p:txBody>
      </p:sp>
    </p:spTree>
    <p:extLst>
      <p:ext uri="{BB962C8B-B14F-4D97-AF65-F5344CB8AC3E}">
        <p14:creationId xmlns:p14="http://schemas.microsoft.com/office/powerpoint/2010/main" val="2197935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21BC75-8DDD-4B0B-822B-64A497819984}"/>
              </a:ext>
            </a:extLst>
          </p:cNvPr>
          <p:cNvSpPr>
            <a:spLocks noGrp="1"/>
          </p:cNvSpPr>
          <p:nvPr>
            <p:ph type="title"/>
          </p:nvPr>
        </p:nvSpPr>
        <p:spPr/>
        <p:txBody>
          <a:bodyPr/>
          <a:lstStyle/>
          <a:p>
            <a:pPr algn="ctr"/>
            <a:r>
              <a:rPr lang="es-MX" dirty="0"/>
              <a:t>Entrevista en profundidad</a:t>
            </a:r>
          </a:p>
        </p:txBody>
      </p:sp>
      <p:sp>
        <p:nvSpPr>
          <p:cNvPr id="3" name="Marcador de contenido 2">
            <a:extLst>
              <a:ext uri="{FF2B5EF4-FFF2-40B4-BE49-F238E27FC236}">
                <a16:creationId xmlns:a16="http://schemas.microsoft.com/office/drawing/2014/main" id="{C5DF5144-3E6B-464B-B6FA-BFF6BDDF706D}"/>
              </a:ext>
            </a:extLst>
          </p:cNvPr>
          <p:cNvSpPr>
            <a:spLocks noGrp="1"/>
          </p:cNvSpPr>
          <p:nvPr>
            <p:ph idx="1"/>
          </p:nvPr>
        </p:nvSpPr>
        <p:spPr/>
        <p:txBody>
          <a:bodyPr/>
          <a:lstStyle/>
          <a:p>
            <a:pPr algn="just"/>
            <a:r>
              <a:rPr lang="es-ES_tradnl" sz="2400" dirty="0"/>
              <a:t>Para realizar las entrevistas planeamos dos momentos:</a:t>
            </a:r>
          </a:p>
          <a:p>
            <a:pPr algn="just"/>
            <a:r>
              <a:rPr lang="es-ES_tradnl" sz="2400" dirty="0"/>
              <a:t> Primero, al contactar a nuestro entrevistado y ponerlo al tanto del trabajo de investigación; así como, de manera verbal comentarle los temas a abordar durante la entrevista. </a:t>
            </a:r>
          </a:p>
          <a:p>
            <a:pPr algn="just"/>
            <a:r>
              <a:rPr lang="es-ES_tradnl" sz="2400" dirty="0"/>
              <a:t>Segundo, al realizar la entrevista las preguntas deberían dar pauta al entrevistado de manera natural, expresará sus ideas.</a:t>
            </a:r>
          </a:p>
          <a:p>
            <a:pPr algn="just"/>
            <a:endParaRPr lang="es-ES_tradnl" dirty="0"/>
          </a:p>
          <a:p>
            <a:pPr marL="0" indent="0">
              <a:buNone/>
            </a:pPr>
            <a:endParaRPr lang="es-MX" dirty="0"/>
          </a:p>
        </p:txBody>
      </p:sp>
    </p:spTree>
    <p:extLst>
      <p:ext uri="{BB962C8B-B14F-4D97-AF65-F5344CB8AC3E}">
        <p14:creationId xmlns:p14="http://schemas.microsoft.com/office/powerpoint/2010/main" val="35480285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80A40-2F44-4DD6-A1D2-FF1975A6A11D}"/>
              </a:ext>
            </a:extLst>
          </p:cNvPr>
          <p:cNvSpPr>
            <a:spLocks noGrp="1"/>
          </p:cNvSpPr>
          <p:nvPr>
            <p:ph type="title"/>
          </p:nvPr>
        </p:nvSpPr>
        <p:spPr>
          <a:xfrm>
            <a:off x="2592925" y="130711"/>
            <a:ext cx="8911687" cy="1280890"/>
          </a:xfrm>
        </p:spPr>
        <p:txBody>
          <a:bodyPr/>
          <a:lstStyle/>
          <a:p>
            <a:pPr algn="ctr"/>
            <a:r>
              <a:rPr lang="es-ES_tradnl" dirty="0"/>
              <a:t>Diario de campo</a:t>
            </a:r>
            <a:r>
              <a:rPr lang="es-MX" dirty="0"/>
              <a:t/>
            </a:r>
            <a:br>
              <a:rPr lang="es-MX" dirty="0"/>
            </a:br>
            <a:endParaRPr lang="es-MX" dirty="0"/>
          </a:p>
        </p:txBody>
      </p:sp>
      <p:sp>
        <p:nvSpPr>
          <p:cNvPr id="3" name="Marcador de contenido 2">
            <a:extLst>
              <a:ext uri="{FF2B5EF4-FFF2-40B4-BE49-F238E27FC236}">
                <a16:creationId xmlns:a16="http://schemas.microsoft.com/office/drawing/2014/main" id="{FB272CFC-F766-41FC-9163-392FE1B4A2AE}"/>
              </a:ext>
            </a:extLst>
          </p:cNvPr>
          <p:cNvSpPr>
            <a:spLocks noGrp="1"/>
          </p:cNvSpPr>
          <p:nvPr>
            <p:ph idx="1"/>
          </p:nvPr>
        </p:nvSpPr>
        <p:spPr>
          <a:xfrm>
            <a:off x="2592925" y="1029650"/>
            <a:ext cx="8915400" cy="5465449"/>
          </a:xfrm>
        </p:spPr>
        <p:txBody>
          <a:bodyPr>
            <a:normAutofit/>
          </a:bodyPr>
          <a:lstStyle/>
          <a:p>
            <a:pPr marL="0" indent="0">
              <a:buNone/>
            </a:pPr>
            <a:endParaRPr lang="es-MX" dirty="0"/>
          </a:p>
          <a:p>
            <a:pPr algn="just"/>
            <a:r>
              <a:rPr lang="es-ES_tradnl" dirty="0">
                <a:latin typeface="Arial" panose="020B0604020202020204" pitchFamily="34" charset="0"/>
                <a:cs typeface="Arial" panose="020B0604020202020204" pitchFamily="34" charset="0"/>
              </a:rPr>
              <a:t>“Es necesario esforzarse por escribir en el diario después de cada contacto con los informantes, y además siempre que se crea tener algo importante que registrar. De tanto en tanto repase su diario para redondear una idea  de lo que ha cubierto y de lo que ha aprendido.” (TAYLOR y BOGDAN, 1990: 132)</a:t>
            </a:r>
          </a:p>
          <a:p>
            <a:pPr algn="just"/>
            <a:endParaRPr lang="es-ES_tradnl"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endParaRPr lang="es-MX" dirty="0"/>
          </a:p>
        </p:txBody>
      </p:sp>
      <p:pic>
        <p:nvPicPr>
          <p:cNvPr id="4" name="Imagen 3">
            <a:extLst>
              <a:ext uri="{FF2B5EF4-FFF2-40B4-BE49-F238E27FC236}">
                <a16:creationId xmlns:a16="http://schemas.microsoft.com/office/drawing/2014/main" id="{38C9F38C-2205-4D70-AD9A-8270B2A8201A}"/>
              </a:ext>
            </a:extLst>
          </p:cNvPr>
          <p:cNvPicPr>
            <a:picLocks noChangeAspect="1"/>
          </p:cNvPicPr>
          <p:nvPr/>
        </p:nvPicPr>
        <p:blipFill>
          <a:blip r:embed="rId2"/>
          <a:stretch>
            <a:fillRect/>
          </a:stretch>
        </p:blipFill>
        <p:spPr>
          <a:xfrm>
            <a:off x="4081730" y="2713675"/>
            <a:ext cx="5934075" cy="3114675"/>
          </a:xfrm>
          <a:prstGeom prst="rect">
            <a:avLst/>
          </a:prstGeom>
        </p:spPr>
      </p:pic>
      <p:sp>
        <p:nvSpPr>
          <p:cNvPr id="5" name="Rectángulo 4">
            <a:extLst>
              <a:ext uri="{FF2B5EF4-FFF2-40B4-BE49-F238E27FC236}">
                <a16:creationId xmlns:a16="http://schemas.microsoft.com/office/drawing/2014/main" id="{8D4E02A0-94E5-4B5E-8977-89767EF5FB9C}"/>
              </a:ext>
            </a:extLst>
          </p:cNvPr>
          <p:cNvSpPr/>
          <p:nvPr/>
        </p:nvSpPr>
        <p:spPr>
          <a:xfrm>
            <a:off x="3919805" y="5950635"/>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https://nutriologaivethalatorre.blogspot.com/2019/05/bitacora-de-investigacion.htm</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1891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4F342-7BA0-435A-8F0A-D30398E6BAA0}"/>
              </a:ext>
            </a:extLst>
          </p:cNvPr>
          <p:cNvSpPr>
            <a:spLocks noGrp="1"/>
          </p:cNvSpPr>
          <p:nvPr>
            <p:ph type="title"/>
          </p:nvPr>
        </p:nvSpPr>
        <p:spPr/>
        <p:txBody>
          <a:bodyPr/>
          <a:lstStyle/>
          <a:p>
            <a:pPr algn="ctr"/>
            <a:r>
              <a:rPr lang="es-MX" dirty="0"/>
              <a:t>Diario de campo</a:t>
            </a:r>
          </a:p>
        </p:txBody>
      </p:sp>
      <p:sp>
        <p:nvSpPr>
          <p:cNvPr id="3" name="Marcador de contenido 2">
            <a:extLst>
              <a:ext uri="{FF2B5EF4-FFF2-40B4-BE49-F238E27FC236}">
                <a16:creationId xmlns:a16="http://schemas.microsoft.com/office/drawing/2014/main" id="{7CC0AA3E-84E3-46F4-AD87-77901B43A623}"/>
              </a:ext>
            </a:extLst>
          </p:cNvPr>
          <p:cNvSpPr>
            <a:spLocks noGrp="1"/>
          </p:cNvSpPr>
          <p:nvPr>
            <p:ph idx="1"/>
          </p:nvPr>
        </p:nvSpPr>
        <p:spPr/>
        <p:txBody>
          <a:bodyPr/>
          <a:lstStyle/>
          <a:p>
            <a:pPr algn="just"/>
            <a:r>
              <a:rPr lang="es-MX" dirty="0"/>
              <a:t>Mediante el diario de campo es posible registrar sistemáticamente y de manera continua todos aquellos acontecimientos en torno al foco de investigación, los datos surgidos en diferentes momentos durante la permanencia en el campo de investigación, servirían para darle sustento a al informe. </a:t>
            </a:r>
          </a:p>
          <a:p>
            <a:endParaRPr lang="es-MX" dirty="0"/>
          </a:p>
        </p:txBody>
      </p:sp>
      <p:pic>
        <p:nvPicPr>
          <p:cNvPr id="4" name="Imagen 3">
            <a:extLst>
              <a:ext uri="{FF2B5EF4-FFF2-40B4-BE49-F238E27FC236}">
                <a16:creationId xmlns:a16="http://schemas.microsoft.com/office/drawing/2014/main" id="{BCD20E3F-0D69-4809-B61A-92FFCC01D71D}"/>
              </a:ext>
            </a:extLst>
          </p:cNvPr>
          <p:cNvPicPr>
            <a:picLocks noChangeAspect="1"/>
          </p:cNvPicPr>
          <p:nvPr/>
        </p:nvPicPr>
        <p:blipFill>
          <a:blip r:embed="rId2"/>
          <a:stretch>
            <a:fillRect/>
          </a:stretch>
        </p:blipFill>
        <p:spPr>
          <a:xfrm>
            <a:off x="4552950" y="3565237"/>
            <a:ext cx="4081462" cy="2345986"/>
          </a:xfrm>
          <a:prstGeom prst="rect">
            <a:avLst/>
          </a:prstGeom>
        </p:spPr>
      </p:pic>
      <p:sp>
        <p:nvSpPr>
          <p:cNvPr id="5" name="Rectángulo 4">
            <a:extLst>
              <a:ext uri="{FF2B5EF4-FFF2-40B4-BE49-F238E27FC236}">
                <a16:creationId xmlns:a16="http://schemas.microsoft.com/office/drawing/2014/main" id="{ACB069F5-6F11-4A58-B3F4-64C443F78F27}"/>
              </a:ext>
            </a:extLst>
          </p:cNvPr>
          <p:cNvSpPr/>
          <p:nvPr/>
        </p:nvSpPr>
        <p:spPr>
          <a:xfrm>
            <a:off x="3648364" y="6006053"/>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https://www.diariodemorelos.com/noticias/entregan-apoyos-al-campo-morelense</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7489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C0CD15-3BB0-40AE-8713-C072DFF7CD80}"/>
              </a:ext>
            </a:extLst>
          </p:cNvPr>
          <p:cNvSpPr>
            <a:spLocks noGrp="1"/>
          </p:cNvSpPr>
          <p:nvPr>
            <p:ph type="title"/>
          </p:nvPr>
        </p:nvSpPr>
        <p:spPr/>
        <p:txBody>
          <a:bodyPr/>
          <a:lstStyle/>
          <a:p>
            <a:pPr algn="ctr"/>
            <a:r>
              <a:rPr lang="es-MX" dirty="0"/>
              <a:t>Diario de investigación</a:t>
            </a:r>
          </a:p>
        </p:txBody>
      </p:sp>
      <p:sp>
        <p:nvSpPr>
          <p:cNvPr id="3" name="Marcador de contenido 2">
            <a:extLst>
              <a:ext uri="{FF2B5EF4-FFF2-40B4-BE49-F238E27FC236}">
                <a16:creationId xmlns:a16="http://schemas.microsoft.com/office/drawing/2014/main" id="{C072D990-A137-4828-8285-F49AAE05719B}"/>
              </a:ext>
            </a:extLst>
          </p:cNvPr>
          <p:cNvSpPr>
            <a:spLocks noGrp="1"/>
          </p:cNvSpPr>
          <p:nvPr>
            <p:ph idx="1"/>
          </p:nvPr>
        </p:nvSpPr>
        <p:spPr/>
        <p:txBody>
          <a:bodyPr/>
          <a:lstStyle/>
          <a:p>
            <a:pPr algn="just">
              <a:lnSpc>
                <a:spcPct val="150000"/>
              </a:lnSpc>
            </a:pPr>
            <a:r>
              <a:rPr lang="es-ES_tradnl" dirty="0"/>
              <a:t>Durante toda la investigación se lleva un registro sistemático y continuo de los hechos, diariamente y, durante toda la investigación. Se toma nota de todos los hechos reflejados en la investigación. En el se registran todas las experiencias buenas, y otras no tanto. Los aprendizajes durante las diferentes etapas son relevantes, cambiando la forma de ver las cosas cotidianas en torno a la investigación.</a:t>
            </a:r>
            <a:endParaRPr lang="es-MX" dirty="0"/>
          </a:p>
          <a:p>
            <a:endParaRPr lang="es-MX" dirty="0"/>
          </a:p>
        </p:txBody>
      </p:sp>
    </p:spTree>
    <p:extLst>
      <p:ext uri="{BB962C8B-B14F-4D97-AF65-F5344CB8AC3E}">
        <p14:creationId xmlns:p14="http://schemas.microsoft.com/office/powerpoint/2010/main" val="1523007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1B5F-DE3A-44DC-B371-002CF2F70FDB}"/>
              </a:ext>
            </a:extLst>
          </p:cNvPr>
          <p:cNvSpPr>
            <a:spLocks noGrp="1"/>
          </p:cNvSpPr>
          <p:nvPr>
            <p:ph type="title"/>
          </p:nvPr>
        </p:nvSpPr>
        <p:spPr/>
        <p:txBody>
          <a:bodyPr/>
          <a:lstStyle/>
          <a:p>
            <a:pPr algn="ctr"/>
            <a:r>
              <a:rPr lang="es-ES_tradnl" dirty="0"/>
              <a:t>Diario de investigación</a:t>
            </a:r>
            <a:r>
              <a:rPr lang="es-MX" dirty="0"/>
              <a:t/>
            </a:r>
            <a:br>
              <a:rPr lang="es-MX" dirty="0"/>
            </a:br>
            <a:endParaRPr lang="es-MX" dirty="0"/>
          </a:p>
        </p:txBody>
      </p:sp>
      <p:sp>
        <p:nvSpPr>
          <p:cNvPr id="3" name="Marcador de contenido 2">
            <a:extLst>
              <a:ext uri="{FF2B5EF4-FFF2-40B4-BE49-F238E27FC236}">
                <a16:creationId xmlns:a16="http://schemas.microsoft.com/office/drawing/2014/main" id="{99165773-D589-4F9D-9195-9555344250BC}"/>
              </a:ext>
            </a:extLst>
          </p:cNvPr>
          <p:cNvSpPr>
            <a:spLocks noGrp="1"/>
          </p:cNvSpPr>
          <p:nvPr>
            <p:ph idx="1"/>
          </p:nvPr>
        </p:nvSpPr>
        <p:spPr/>
        <p:txBody>
          <a:bodyPr/>
          <a:lstStyle/>
          <a:p>
            <a:pPr algn="just">
              <a:lnSpc>
                <a:spcPct val="150000"/>
              </a:lnSpc>
            </a:pPr>
            <a:r>
              <a:rPr lang="es-ES_tradnl" dirty="0"/>
              <a:t>“El diario de investigación debe acompañar al investigador o investigadora desde el instante en que se produce el interés por un tema a investigar. Es una especie de cuaderno de reflexión en el que se plasman las primeras inquietudes, las dudas, los intereses propios y ajenos, los recursos disponibles, la naturaleza del tema a investigar y, a partir de ahí, acompaña todo el proceso de investigación.” (TOJAR, 2006: 234)</a:t>
            </a:r>
            <a:endParaRPr lang="es-MX" dirty="0"/>
          </a:p>
          <a:p>
            <a:endParaRPr lang="es-MX" dirty="0"/>
          </a:p>
        </p:txBody>
      </p:sp>
    </p:spTree>
    <p:extLst>
      <p:ext uri="{BB962C8B-B14F-4D97-AF65-F5344CB8AC3E}">
        <p14:creationId xmlns:p14="http://schemas.microsoft.com/office/powerpoint/2010/main" val="4108883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63C843-1998-4666-A76E-1352C108B1BC}"/>
              </a:ext>
            </a:extLst>
          </p:cNvPr>
          <p:cNvSpPr>
            <a:spLocks noGrp="1"/>
          </p:cNvSpPr>
          <p:nvPr>
            <p:ph type="title"/>
          </p:nvPr>
        </p:nvSpPr>
        <p:spPr/>
        <p:txBody>
          <a:bodyPr/>
          <a:lstStyle/>
          <a:p>
            <a:pPr algn="ctr"/>
            <a:r>
              <a:rPr lang="es-MX" dirty="0"/>
              <a:t>Diario de campo</a:t>
            </a:r>
          </a:p>
        </p:txBody>
      </p:sp>
      <p:sp>
        <p:nvSpPr>
          <p:cNvPr id="3" name="Marcador de contenido 2">
            <a:extLst>
              <a:ext uri="{FF2B5EF4-FFF2-40B4-BE49-F238E27FC236}">
                <a16:creationId xmlns:a16="http://schemas.microsoft.com/office/drawing/2014/main" id="{88365285-D6D0-4359-9007-1D2ADAE51FD6}"/>
              </a:ext>
            </a:extLst>
          </p:cNvPr>
          <p:cNvSpPr>
            <a:spLocks noGrp="1"/>
          </p:cNvSpPr>
          <p:nvPr>
            <p:ph idx="1"/>
          </p:nvPr>
        </p:nvSpPr>
        <p:spPr/>
        <p:txBody>
          <a:bodyPr/>
          <a:lstStyle/>
          <a:p>
            <a:pPr algn="just">
              <a:lnSpc>
                <a:spcPct val="150000"/>
              </a:lnSpc>
              <a:spcBef>
                <a:spcPts val="0"/>
              </a:spcBef>
            </a:pPr>
            <a:r>
              <a:rPr lang="es-ES_tradnl" dirty="0"/>
              <a:t>En ellos se escriben detalles; tales como, comentarios, actitudes, lenguaje no verbal, situaciones comprometedoras. Las sugerencias realizadas por los protagonistas sobre la investigación, permitiendo una reflexión inmediata, no puede dejarse para después, por miedo a perder la esencia de la idea</a:t>
            </a:r>
          </a:p>
          <a:p>
            <a:pPr algn="just">
              <a:lnSpc>
                <a:spcPct val="150000"/>
              </a:lnSpc>
              <a:spcBef>
                <a:spcPts val="0"/>
              </a:spcBef>
            </a:pPr>
            <a:r>
              <a:rPr lang="es-ES_tradnl" dirty="0"/>
              <a:t> El diario de campo una herramienta fundamental en cualquier investigación.</a:t>
            </a:r>
            <a:endParaRPr lang="es-MX" dirty="0"/>
          </a:p>
          <a:p>
            <a:endParaRPr lang="es-MX" dirty="0"/>
          </a:p>
        </p:txBody>
      </p:sp>
    </p:spTree>
    <p:extLst>
      <p:ext uri="{BB962C8B-B14F-4D97-AF65-F5344CB8AC3E}">
        <p14:creationId xmlns:p14="http://schemas.microsoft.com/office/powerpoint/2010/main" val="2966698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8176AF-C3CF-4A44-83F9-B5E5AC6C30B4}"/>
              </a:ext>
            </a:extLst>
          </p:cNvPr>
          <p:cNvSpPr>
            <a:spLocks noGrp="1"/>
          </p:cNvSpPr>
          <p:nvPr>
            <p:ph type="title"/>
          </p:nvPr>
        </p:nvSpPr>
        <p:spPr>
          <a:xfrm>
            <a:off x="1640156" y="0"/>
            <a:ext cx="8911687" cy="1280890"/>
          </a:xfrm>
        </p:spPr>
        <p:txBody>
          <a:bodyPr>
            <a:normAutofit fontScale="90000"/>
          </a:bodyPr>
          <a:lstStyle/>
          <a:p>
            <a:pPr algn="ctr"/>
            <a:r>
              <a:rPr lang="es-ES_tradnl" dirty="0"/>
              <a:t>Documentos estudiados (Análisis de Documentos)</a:t>
            </a:r>
            <a:r>
              <a:rPr lang="es-MX" dirty="0"/>
              <a:t/>
            </a:r>
            <a:br>
              <a:rPr lang="es-MX" dirty="0"/>
            </a:br>
            <a:endParaRPr lang="es-MX" dirty="0"/>
          </a:p>
        </p:txBody>
      </p:sp>
      <p:sp>
        <p:nvSpPr>
          <p:cNvPr id="3" name="Marcador de contenido 2">
            <a:extLst>
              <a:ext uri="{FF2B5EF4-FFF2-40B4-BE49-F238E27FC236}">
                <a16:creationId xmlns:a16="http://schemas.microsoft.com/office/drawing/2014/main" id="{EBAFB144-A2FF-433A-B8F9-ABBCBFEA760B}"/>
              </a:ext>
            </a:extLst>
          </p:cNvPr>
          <p:cNvSpPr>
            <a:spLocks noGrp="1"/>
          </p:cNvSpPr>
          <p:nvPr>
            <p:ph idx="1"/>
          </p:nvPr>
        </p:nvSpPr>
        <p:spPr>
          <a:xfrm>
            <a:off x="1811606" y="1075170"/>
            <a:ext cx="8915400" cy="6011430"/>
          </a:xfrm>
        </p:spPr>
        <p:txBody>
          <a:bodyPr/>
          <a:lstStyle/>
          <a:p>
            <a:pPr algn="just">
              <a:lnSpc>
                <a:spcPct val="150000"/>
              </a:lnSpc>
            </a:pPr>
            <a:r>
              <a:rPr lang="es-ES_tradnl" dirty="0"/>
              <a:t>“El investigador cualitativo analiza los documentos públicos y oficiales para adquirir conocimientos sobre las personas que los redactan y mantienen al día. Como los documentos personales, éstos materiales permiten comprender las perspectivas, los supuestos, las preocupaciones y actividades de quien los produce.” (TAYLOR y BOGDAN, 1990: 149)</a:t>
            </a:r>
            <a:endParaRPr lang="es-MX" dirty="0"/>
          </a:p>
          <a:p>
            <a:endParaRPr lang="es-MX" dirty="0"/>
          </a:p>
        </p:txBody>
      </p:sp>
      <p:pic>
        <p:nvPicPr>
          <p:cNvPr id="4" name="Imagen 3">
            <a:extLst>
              <a:ext uri="{FF2B5EF4-FFF2-40B4-BE49-F238E27FC236}">
                <a16:creationId xmlns:a16="http://schemas.microsoft.com/office/drawing/2014/main" id="{8FDD08BD-2821-4097-AC9E-C455E46587B1}"/>
              </a:ext>
            </a:extLst>
          </p:cNvPr>
          <p:cNvPicPr>
            <a:picLocks noChangeAspect="1"/>
          </p:cNvPicPr>
          <p:nvPr/>
        </p:nvPicPr>
        <p:blipFill>
          <a:blip r:embed="rId2"/>
          <a:stretch>
            <a:fillRect/>
          </a:stretch>
        </p:blipFill>
        <p:spPr>
          <a:xfrm>
            <a:off x="5050106" y="3113809"/>
            <a:ext cx="2438400" cy="3448050"/>
          </a:xfrm>
          <a:prstGeom prst="rect">
            <a:avLst/>
          </a:prstGeom>
        </p:spPr>
      </p:pic>
      <p:sp>
        <p:nvSpPr>
          <p:cNvPr id="5" name="Rectángulo 4">
            <a:extLst>
              <a:ext uri="{FF2B5EF4-FFF2-40B4-BE49-F238E27FC236}">
                <a16:creationId xmlns:a16="http://schemas.microsoft.com/office/drawing/2014/main" id="{879B56AC-C832-44D0-97FD-54223A53ECF1}"/>
              </a:ext>
            </a:extLst>
          </p:cNvPr>
          <p:cNvSpPr/>
          <p:nvPr/>
        </p:nvSpPr>
        <p:spPr>
          <a:xfrm>
            <a:off x="3324225" y="6362565"/>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https://www.amazon.com.mx/72-RECETAS-MEXICANAS-Colección-Práctica-ebook/</a:t>
            </a:r>
            <a:r>
              <a:rPr lang="es-MX" sz="1200" dirty="0" err="1">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dp</a:t>
            </a:r>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/B07198J4TZ</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718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068821"/>
          </a:xfrm>
        </p:spPr>
        <p:txBody>
          <a:bodyPr>
            <a:normAutofit/>
          </a:bodyPr>
          <a:lstStyle/>
          <a:p>
            <a:pPr algn="ctr">
              <a:tabLst>
                <a:tab pos="1168400" algn="l"/>
              </a:tabLst>
            </a:pPr>
            <a:r>
              <a:rPr lang="es-MX" sz="2000" dirty="0">
                <a:solidFill>
                  <a:srgbClr val="0070C0"/>
                </a:solidFill>
                <a:latin typeface="Arial" panose="020B0604020202020204" pitchFamily="34" charset="0"/>
                <a:cs typeface="Arial" panose="020B0604020202020204" pitchFamily="34" charset="0"/>
              </a:rPr>
              <a:t>P</a:t>
            </a:r>
            <a:r>
              <a:rPr lang="es-MX" sz="2000" cap="none" dirty="0">
                <a:solidFill>
                  <a:srgbClr val="0070C0"/>
                </a:solidFill>
                <a:latin typeface="Arial" panose="020B0604020202020204" pitchFamily="34" charset="0"/>
                <a:cs typeface="Arial" panose="020B0604020202020204" pitchFamily="34" charset="0"/>
              </a:rPr>
              <a:t>resentación</a:t>
            </a:r>
            <a:r>
              <a:rPr lang="es-MX" sz="2000" dirty="0">
                <a:solidFill>
                  <a:srgbClr val="0070C0"/>
                </a:solidFill>
                <a:latin typeface="Arial" panose="020B0604020202020204" pitchFamily="34" charset="0"/>
                <a:cs typeface="Arial" panose="020B0604020202020204" pitchFamily="34" charset="0"/>
              </a:rPr>
              <a:t> </a:t>
            </a:r>
            <a:r>
              <a:rPr lang="es-MX" sz="2000" cap="none" dirty="0">
                <a:solidFill>
                  <a:srgbClr val="0070C0"/>
                </a:solidFill>
                <a:latin typeface="Arial" panose="020B0604020202020204" pitchFamily="34" charset="0"/>
                <a:cs typeface="Arial" panose="020B0604020202020204" pitchFamily="34" charset="0"/>
              </a:rPr>
              <a:t>del programa Métodos y Técnicas de la Investigación </a:t>
            </a:r>
            <a:r>
              <a:rPr lang="es-MX" sz="2000" dirty="0">
                <a:solidFill>
                  <a:srgbClr val="0070C0"/>
                </a:solidFill>
                <a:latin typeface="Arial" panose="020B0604020202020204" pitchFamily="34" charset="0"/>
                <a:cs typeface="Arial" panose="020B0604020202020204" pitchFamily="34" charset="0"/>
              </a:rPr>
              <a:t>2019-A</a:t>
            </a:r>
            <a:br>
              <a:rPr lang="es-MX" sz="2000" dirty="0">
                <a:solidFill>
                  <a:srgbClr val="0070C0"/>
                </a:solidFill>
                <a:latin typeface="Arial" panose="020B0604020202020204" pitchFamily="34" charset="0"/>
                <a:cs typeface="Arial" panose="020B0604020202020204" pitchFamily="34" charset="0"/>
              </a:rPr>
            </a:br>
            <a:r>
              <a:rPr lang="es-MX" sz="2000" dirty="0">
                <a:solidFill>
                  <a:srgbClr val="0070C0"/>
                </a:solidFill>
                <a:latin typeface="Arial" panose="020B0604020202020204" pitchFamily="34" charset="0"/>
                <a:cs typeface="Arial" panose="020B0604020202020204" pitchFamily="34" charset="0"/>
              </a:rPr>
              <a:t>(</a:t>
            </a:r>
            <a:r>
              <a:rPr lang="es-MX" sz="2000" cap="none" dirty="0">
                <a:solidFill>
                  <a:srgbClr val="0070C0"/>
                </a:solidFill>
                <a:latin typeface="Arial" panose="020B0604020202020204" pitchFamily="34" charset="0"/>
                <a:cs typeface="Arial" panose="020B0604020202020204" pitchFamily="34" charset="0"/>
              </a:rPr>
              <a:t>Licenciatura en Gastronomía</a:t>
            </a:r>
            <a:r>
              <a:rPr lang="es-MX" sz="2000" dirty="0">
                <a:solidFill>
                  <a:srgbClr val="0070C0"/>
                </a:solidFill>
                <a:latin typeface="Arial" panose="020B0604020202020204" pitchFamily="34" charset="0"/>
                <a:cs typeface="Arial" panose="020B0604020202020204" pitchFamily="34" charset="0"/>
              </a:rPr>
              <a:t>)</a:t>
            </a:r>
          </a:p>
        </p:txBody>
      </p:sp>
      <p:sp>
        <p:nvSpPr>
          <p:cNvPr id="5" name="Marcador de contenido 4">
            <a:extLst>
              <a:ext uri="{FF2B5EF4-FFF2-40B4-BE49-F238E27FC236}">
                <a16:creationId xmlns:a16="http://schemas.microsoft.com/office/drawing/2014/main" id="{C2E322E7-E061-402F-B85D-0CB9C7EF164E}"/>
              </a:ext>
            </a:extLst>
          </p:cNvPr>
          <p:cNvSpPr>
            <a:spLocks noGrp="1"/>
          </p:cNvSpPr>
          <p:nvPr>
            <p:ph idx="1"/>
          </p:nvPr>
        </p:nvSpPr>
        <p:spPr>
          <a:xfrm>
            <a:off x="1545847" y="707010"/>
            <a:ext cx="9603275" cy="5598539"/>
          </a:xfrm>
        </p:spPr>
        <p:txBody>
          <a:bodyPr>
            <a:noAutofit/>
          </a:bodyPr>
          <a:lstStyle/>
          <a:p>
            <a:pPr algn="just"/>
            <a:r>
              <a:rPr lang="es-ES_tradnl" sz="1600" dirty="0"/>
              <a:t>Este programa está integrado por tres unidades, cuyos contenidos refieren una secuencia, que obedece a sus objetivos y contenidos que parten en la explicación de los alumnos; desde el qué y para qué investigar, considerando los procedimientos metodológicos de los métodos como la inducción, deducción, hipotético deductivo y dialéctico, hasta aquellos que implican un trabajo más directo con el objeto de estudio, donde se destaca al final los enfoques en las investigaciones sociales, es decir, lo cualitativo y lo cuantitativo. La segunda parte son los procedimientos de un trabajo de investigación, a través de la  identificación de técnicas de investigación documentales y de campo en los enfoques tanto cuantitativos como cualitativos. </a:t>
            </a:r>
            <a:endParaRPr lang="es-MX" sz="1600" dirty="0"/>
          </a:p>
          <a:p>
            <a:pPr algn="just"/>
            <a:r>
              <a:rPr lang="es-ES_tradnl" sz="1600" dirty="0"/>
              <a:t>El tercero es la fase de elaboración de un guion de las técnicas con base en una metodología, así como justificación del porqué de esa selección de instrumentos conforme al enfoque cuantitativo o cualitativo, partiendo de la identificación e importancia de un tema o problema a investigar en turismo, para lo que se realizará un diseño metodológico y se sistematizará y analizará la  información, con la finalidad de presentar los resultados.</a:t>
            </a:r>
            <a:endParaRPr lang="es-MX" sz="1600" dirty="0"/>
          </a:p>
          <a:p>
            <a:pPr algn="just"/>
            <a:r>
              <a:rPr lang="es-ES_tradnl" sz="1600" dirty="0"/>
              <a:t>Lo anterior es un ejercicio donde los alumnos desarrollarán una visión general del proceso de investigación para la realización de trabajos académicos y de divulgación, a partir de la sistematización de la información documental y empírica que permiten generar resultados de acuerdo con el tipo de investigación que se emprender en relación con el objeto de estudio en cuestión.</a:t>
            </a:r>
            <a:endParaRPr lang="es-MX" sz="1600" dirty="0"/>
          </a:p>
        </p:txBody>
      </p:sp>
    </p:spTree>
    <p:extLst>
      <p:ext uri="{BB962C8B-B14F-4D97-AF65-F5344CB8AC3E}">
        <p14:creationId xmlns:p14="http://schemas.microsoft.com/office/powerpoint/2010/main" val="8467838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sndAc>
          <p:stSnd>
            <p:snd r:embed="rId2" name="breeze.wav"/>
          </p:stSnd>
        </p:sndAc>
      </p:transition>
    </mc:Choice>
    <mc:Fallback xmlns="">
      <p:transition spd="slow">
        <p:fade/>
        <p:sndAc>
          <p:stSnd>
            <p:snd r:embed="rId3" name="breeze.wav"/>
          </p:stSnd>
        </p:sndAc>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71793A-AAE0-49E4-87F5-02B4003870CB}"/>
              </a:ext>
            </a:extLst>
          </p:cNvPr>
          <p:cNvSpPr>
            <a:spLocks noGrp="1"/>
          </p:cNvSpPr>
          <p:nvPr>
            <p:ph type="title"/>
          </p:nvPr>
        </p:nvSpPr>
        <p:spPr>
          <a:xfrm>
            <a:off x="1884218" y="0"/>
            <a:ext cx="9620393" cy="2225964"/>
          </a:xfrm>
        </p:spPr>
        <p:txBody>
          <a:bodyPr>
            <a:normAutofit fontScale="90000"/>
          </a:bodyPr>
          <a:lstStyle/>
          <a:p>
            <a:pPr algn="ctr"/>
            <a:r>
              <a:rPr lang="es-ES_tradnl" dirty="0"/>
              <a:t>Documentos estudiados (Análisis de Documentos)</a:t>
            </a:r>
            <a:br>
              <a:rPr lang="es-ES_tradnl" dirty="0"/>
            </a:br>
            <a:r>
              <a:rPr lang="es-ES_tradnl" dirty="0"/>
              <a:t/>
            </a:r>
            <a:br>
              <a:rPr lang="es-ES_tradnl" dirty="0"/>
            </a:br>
            <a:r>
              <a:rPr lang="es-MX" sz="2200" dirty="0">
                <a:latin typeface="Arial" panose="020B0604020202020204" pitchFamily="34" charset="0"/>
                <a:cs typeface="Arial" panose="020B0604020202020204" pitchFamily="34" charset="0"/>
              </a:rPr>
              <a:t>Planes de estudio de gastronomía que ayudan a comprender la disciplina</a:t>
            </a:r>
            <a:br>
              <a:rPr lang="es-MX" sz="2200" dirty="0">
                <a:latin typeface="Arial" panose="020B0604020202020204" pitchFamily="34" charset="0"/>
                <a:cs typeface="Arial" panose="020B0604020202020204" pitchFamily="34" charset="0"/>
              </a:rPr>
            </a:br>
            <a:endParaRPr lang="es-MX" sz="2200" dirty="0"/>
          </a:p>
        </p:txBody>
      </p:sp>
      <p:pic>
        <p:nvPicPr>
          <p:cNvPr id="5" name="Marcador de contenido 4">
            <a:extLst>
              <a:ext uri="{FF2B5EF4-FFF2-40B4-BE49-F238E27FC236}">
                <a16:creationId xmlns:a16="http://schemas.microsoft.com/office/drawing/2014/main" id="{FDDB92FB-EEFC-4785-A4E9-07EEB288260D}"/>
              </a:ext>
            </a:extLst>
          </p:cNvPr>
          <p:cNvPicPr>
            <a:picLocks noGrp="1" noChangeAspect="1"/>
          </p:cNvPicPr>
          <p:nvPr>
            <p:ph sz="half" idx="1"/>
          </p:nvPr>
        </p:nvPicPr>
        <p:blipFill>
          <a:blip r:embed="rId2"/>
          <a:stretch>
            <a:fillRect/>
          </a:stretch>
        </p:blipFill>
        <p:spPr>
          <a:xfrm>
            <a:off x="2041236" y="2133599"/>
            <a:ext cx="4145453" cy="4341091"/>
          </a:xfrm>
          <a:prstGeom prst="rect">
            <a:avLst/>
          </a:prstGeom>
        </p:spPr>
      </p:pic>
      <p:pic>
        <p:nvPicPr>
          <p:cNvPr id="6" name="Marcador de contenido 5">
            <a:extLst>
              <a:ext uri="{FF2B5EF4-FFF2-40B4-BE49-F238E27FC236}">
                <a16:creationId xmlns:a16="http://schemas.microsoft.com/office/drawing/2014/main" id="{FA8A29C3-A40D-4379-B113-AFD712893E2D}"/>
              </a:ext>
            </a:extLst>
          </p:cNvPr>
          <p:cNvPicPr>
            <a:picLocks noGrp="1" noChangeAspect="1"/>
          </p:cNvPicPr>
          <p:nvPr>
            <p:ph sz="half" idx="2"/>
          </p:nvPr>
        </p:nvPicPr>
        <p:blipFill>
          <a:blip r:embed="rId3"/>
          <a:stretch>
            <a:fillRect/>
          </a:stretch>
        </p:blipFill>
        <p:spPr>
          <a:xfrm>
            <a:off x="7795121" y="2133599"/>
            <a:ext cx="4145453" cy="4333154"/>
          </a:xfrm>
          <a:prstGeom prst="rect">
            <a:avLst/>
          </a:prstGeom>
        </p:spPr>
      </p:pic>
    </p:spTree>
    <p:extLst>
      <p:ext uri="{BB962C8B-B14F-4D97-AF65-F5344CB8AC3E}">
        <p14:creationId xmlns:p14="http://schemas.microsoft.com/office/powerpoint/2010/main" val="11310146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BA6FEC-10AF-4C2B-9E90-BCD7BE3A8367}"/>
              </a:ext>
            </a:extLst>
          </p:cNvPr>
          <p:cNvSpPr>
            <a:spLocks noGrp="1"/>
          </p:cNvSpPr>
          <p:nvPr>
            <p:ph type="title"/>
          </p:nvPr>
        </p:nvSpPr>
        <p:spPr/>
        <p:txBody>
          <a:bodyPr/>
          <a:lstStyle/>
          <a:p>
            <a:pPr algn="ctr"/>
            <a:r>
              <a:rPr lang="es-ES_tradnl" dirty="0"/>
              <a:t>Documentos estudiados (Análisis de Documentos)</a:t>
            </a:r>
            <a:endParaRPr lang="es-MX" dirty="0"/>
          </a:p>
        </p:txBody>
      </p:sp>
      <p:sp>
        <p:nvSpPr>
          <p:cNvPr id="3" name="Marcador de contenido 2">
            <a:extLst>
              <a:ext uri="{FF2B5EF4-FFF2-40B4-BE49-F238E27FC236}">
                <a16:creationId xmlns:a16="http://schemas.microsoft.com/office/drawing/2014/main" id="{438A4129-F8EC-40F2-A608-8A1473B7B6FA}"/>
              </a:ext>
            </a:extLst>
          </p:cNvPr>
          <p:cNvSpPr>
            <a:spLocks noGrp="1"/>
          </p:cNvSpPr>
          <p:nvPr>
            <p:ph idx="1"/>
          </p:nvPr>
        </p:nvSpPr>
        <p:spPr/>
        <p:txBody>
          <a:bodyPr>
            <a:normAutofit/>
          </a:bodyPr>
          <a:lstStyle/>
          <a:p>
            <a:r>
              <a:rPr lang="es-MX" sz="2000" dirty="0">
                <a:latin typeface="Arial" panose="020B0604020202020204" pitchFamily="34" charset="0"/>
                <a:cs typeface="Arial" panose="020B0604020202020204" pitchFamily="34" charset="0"/>
              </a:rPr>
              <a:t>Planes de estudio de gastronomía que ayudan a comprender la disciplina</a:t>
            </a:r>
          </a:p>
        </p:txBody>
      </p:sp>
      <p:pic>
        <p:nvPicPr>
          <p:cNvPr id="4" name="Imagen 3">
            <a:extLst>
              <a:ext uri="{FF2B5EF4-FFF2-40B4-BE49-F238E27FC236}">
                <a16:creationId xmlns:a16="http://schemas.microsoft.com/office/drawing/2014/main" id="{3B266709-CD27-4AF0-8366-3CC67FD50E61}"/>
              </a:ext>
            </a:extLst>
          </p:cNvPr>
          <p:cNvPicPr>
            <a:picLocks noChangeAspect="1"/>
          </p:cNvPicPr>
          <p:nvPr/>
        </p:nvPicPr>
        <p:blipFill>
          <a:blip r:embed="rId2"/>
          <a:stretch>
            <a:fillRect/>
          </a:stretch>
        </p:blipFill>
        <p:spPr>
          <a:xfrm>
            <a:off x="5063980" y="2725016"/>
            <a:ext cx="2581275" cy="3790950"/>
          </a:xfrm>
          <a:prstGeom prst="rect">
            <a:avLst/>
          </a:prstGeom>
        </p:spPr>
      </p:pic>
      <p:sp>
        <p:nvSpPr>
          <p:cNvPr id="5" name="Rectángulo 4">
            <a:extLst>
              <a:ext uri="{FF2B5EF4-FFF2-40B4-BE49-F238E27FC236}">
                <a16:creationId xmlns:a16="http://schemas.microsoft.com/office/drawing/2014/main" id="{B1523CF1-FD4E-496D-91D6-2A57E34F8C41}"/>
              </a:ext>
            </a:extLst>
          </p:cNvPr>
          <p:cNvSpPr/>
          <p:nvPr/>
        </p:nvSpPr>
        <p:spPr>
          <a:xfrm>
            <a:off x="3306617" y="6461051"/>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https://www.pinterest.com.mx/pin/415034921886699480/</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3443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3F3D3B-D9AD-4284-B4EE-3559515EA795}"/>
              </a:ext>
            </a:extLst>
          </p:cNvPr>
          <p:cNvSpPr>
            <a:spLocks noGrp="1"/>
          </p:cNvSpPr>
          <p:nvPr>
            <p:ph type="title"/>
          </p:nvPr>
        </p:nvSpPr>
        <p:spPr>
          <a:xfrm>
            <a:off x="1599622" y="67619"/>
            <a:ext cx="8992755" cy="569690"/>
          </a:xfrm>
        </p:spPr>
        <p:txBody>
          <a:bodyPr>
            <a:normAutofit fontScale="90000"/>
          </a:bodyPr>
          <a:lstStyle/>
          <a:p>
            <a:pPr algn="ctr"/>
            <a:r>
              <a:rPr lang="es-ES_tradnl" dirty="0"/>
              <a:t>Breve descripción de los contextos  </a:t>
            </a:r>
            <a:endParaRPr lang="es-MX" dirty="0"/>
          </a:p>
        </p:txBody>
      </p:sp>
      <p:pic>
        <p:nvPicPr>
          <p:cNvPr id="4" name="Marcador de contenido 3">
            <a:extLst>
              <a:ext uri="{FF2B5EF4-FFF2-40B4-BE49-F238E27FC236}">
                <a16:creationId xmlns:a16="http://schemas.microsoft.com/office/drawing/2014/main" id="{CE762E20-44C3-42E3-A351-3E91F6AE1426}"/>
              </a:ext>
            </a:extLst>
          </p:cNvPr>
          <p:cNvPicPr>
            <a:picLocks noGrp="1" noChangeAspect="1"/>
          </p:cNvPicPr>
          <p:nvPr>
            <p:ph idx="1"/>
          </p:nvPr>
        </p:nvPicPr>
        <p:blipFill>
          <a:blip r:embed="rId2"/>
          <a:stretch>
            <a:fillRect/>
          </a:stretch>
        </p:blipFill>
        <p:spPr>
          <a:xfrm>
            <a:off x="2290618" y="831273"/>
            <a:ext cx="7906327" cy="5689889"/>
          </a:xfrm>
          <a:prstGeom prst="rect">
            <a:avLst/>
          </a:prstGeom>
        </p:spPr>
      </p:pic>
      <p:sp>
        <p:nvSpPr>
          <p:cNvPr id="5" name="Rectángulo 4">
            <a:extLst>
              <a:ext uri="{FF2B5EF4-FFF2-40B4-BE49-F238E27FC236}">
                <a16:creationId xmlns:a16="http://schemas.microsoft.com/office/drawing/2014/main" id="{5183527B-BD14-4A2F-A2DD-4015A4616493}"/>
              </a:ext>
            </a:extLst>
          </p:cNvPr>
          <p:cNvSpPr/>
          <p:nvPr/>
        </p:nvSpPr>
        <p:spPr>
          <a:xfrm>
            <a:off x="2890982" y="6521162"/>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https://www.jornada.com.mx/2010/11/17/index.php?article=002n1pol&amp;section=politica</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7779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44B33B-77A6-4611-8672-6A99DDB6E182}"/>
              </a:ext>
            </a:extLst>
          </p:cNvPr>
          <p:cNvSpPr>
            <a:spLocks noGrp="1"/>
          </p:cNvSpPr>
          <p:nvPr>
            <p:ph type="title"/>
          </p:nvPr>
        </p:nvSpPr>
        <p:spPr>
          <a:xfrm>
            <a:off x="1535650" y="138335"/>
            <a:ext cx="7522625" cy="1280890"/>
          </a:xfrm>
        </p:spPr>
        <p:txBody>
          <a:bodyPr>
            <a:normAutofit fontScale="90000"/>
          </a:bodyPr>
          <a:lstStyle/>
          <a:p>
            <a:r>
              <a:rPr lang="es-ES_tradnl" dirty="0"/>
              <a:t>Análisis e interpretación de los datos</a:t>
            </a:r>
            <a:br>
              <a:rPr lang="es-ES_tradnl" dirty="0"/>
            </a:br>
            <a:r>
              <a:rPr lang="es-MX" dirty="0"/>
              <a:t/>
            </a:r>
            <a:br>
              <a:rPr lang="es-MX" dirty="0"/>
            </a:br>
            <a:r>
              <a:rPr lang="es-ES_tradnl" dirty="0"/>
              <a:t> </a:t>
            </a:r>
            <a:r>
              <a:rPr lang="es-MX" dirty="0"/>
              <a:t/>
            </a:r>
            <a:br>
              <a:rPr lang="es-MX" dirty="0"/>
            </a:br>
            <a:endParaRPr lang="es-MX" dirty="0"/>
          </a:p>
        </p:txBody>
      </p:sp>
      <p:pic>
        <p:nvPicPr>
          <p:cNvPr id="4" name="Marcador de contenido 3">
            <a:extLst>
              <a:ext uri="{FF2B5EF4-FFF2-40B4-BE49-F238E27FC236}">
                <a16:creationId xmlns:a16="http://schemas.microsoft.com/office/drawing/2014/main" id="{A21F8D9C-5071-412D-A929-AF8FE3FA492E}"/>
              </a:ext>
            </a:extLst>
          </p:cNvPr>
          <p:cNvPicPr>
            <a:picLocks noGrp="1" noChangeAspect="1"/>
          </p:cNvPicPr>
          <p:nvPr>
            <p:ph idx="1"/>
          </p:nvPr>
        </p:nvPicPr>
        <p:blipFill>
          <a:blip r:embed="rId2"/>
          <a:stretch>
            <a:fillRect/>
          </a:stretch>
        </p:blipFill>
        <p:spPr>
          <a:xfrm>
            <a:off x="1535651" y="1171575"/>
            <a:ext cx="8843288" cy="4740275"/>
          </a:xfrm>
          <a:prstGeom prst="rect">
            <a:avLst/>
          </a:prstGeom>
        </p:spPr>
      </p:pic>
      <p:sp>
        <p:nvSpPr>
          <p:cNvPr id="5" name="Rectángulo 4">
            <a:extLst>
              <a:ext uri="{FF2B5EF4-FFF2-40B4-BE49-F238E27FC236}">
                <a16:creationId xmlns:a16="http://schemas.microsoft.com/office/drawing/2014/main" id="{8B50225C-E298-4905-A2F1-6BF1985FE0BD}"/>
              </a:ext>
            </a:extLst>
          </p:cNvPr>
          <p:cNvSpPr/>
          <p:nvPr/>
        </p:nvSpPr>
        <p:spPr>
          <a:xfrm>
            <a:off x="3048000" y="5911850"/>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https://enprivadoveracruz.com.mx/2019/09/07/veracruz-sede-del-congreso-internacional-de-gastronomia-del-26-al-28-de-septiembre/</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49096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2DAA15-5A82-4CBB-888A-5DBF5DFBEFD3}"/>
              </a:ext>
            </a:extLst>
          </p:cNvPr>
          <p:cNvSpPr>
            <a:spLocks noGrp="1"/>
          </p:cNvSpPr>
          <p:nvPr>
            <p:ph type="title"/>
          </p:nvPr>
        </p:nvSpPr>
        <p:spPr/>
        <p:txBody>
          <a:bodyPr/>
          <a:lstStyle/>
          <a:p>
            <a:r>
              <a:rPr lang="es-ES_tradnl" dirty="0"/>
              <a:t>Análisis e interpretación de los datos</a:t>
            </a:r>
            <a:endParaRPr lang="es-MX" dirty="0"/>
          </a:p>
        </p:txBody>
      </p:sp>
      <p:pic>
        <p:nvPicPr>
          <p:cNvPr id="4" name="Marcador de contenido 3">
            <a:extLst>
              <a:ext uri="{FF2B5EF4-FFF2-40B4-BE49-F238E27FC236}">
                <a16:creationId xmlns:a16="http://schemas.microsoft.com/office/drawing/2014/main" id="{9A0657C1-2E40-4DC3-B67A-D42643C82485}"/>
              </a:ext>
            </a:extLst>
          </p:cNvPr>
          <p:cNvPicPr>
            <a:picLocks noGrp="1" noChangeAspect="1"/>
          </p:cNvPicPr>
          <p:nvPr>
            <p:ph idx="1"/>
          </p:nvPr>
        </p:nvPicPr>
        <p:blipFill>
          <a:blip r:embed="rId2"/>
          <a:stretch>
            <a:fillRect/>
          </a:stretch>
        </p:blipFill>
        <p:spPr>
          <a:xfrm>
            <a:off x="3876468" y="2133600"/>
            <a:ext cx="6340889" cy="3778250"/>
          </a:xfrm>
          <a:prstGeom prst="rect">
            <a:avLst/>
          </a:prstGeom>
        </p:spPr>
      </p:pic>
      <p:sp>
        <p:nvSpPr>
          <p:cNvPr id="5" name="Rectángulo 4">
            <a:extLst>
              <a:ext uri="{FF2B5EF4-FFF2-40B4-BE49-F238E27FC236}">
                <a16:creationId xmlns:a16="http://schemas.microsoft.com/office/drawing/2014/main" id="{29B4F321-12A6-4A2A-A740-BCF364EA4400}"/>
              </a:ext>
            </a:extLst>
          </p:cNvPr>
          <p:cNvSpPr/>
          <p:nvPr/>
        </p:nvSpPr>
        <p:spPr>
          <a:xfrm>
            <a:off x="2796309" y="5909617"/>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https://www.eleconomista.es/evasion/noticias/9518544/11/18/Mujeres-en-Gastronomia-el-clamor-femenino-contra-su-marginacion.html</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9010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F5A7AC-F2B4-42C3-94BD-07244BFC7A0C}"/>
              </a:ext>
            </a:extLst>
          </p:cNvPr>
          <p:cNvSpPr>
            <a:spLocks noGrp="1"/>
          </p:cNvSpPr>
          <p:nvPr>
            <p:ph type="title"/>
          </p:nvPr>
        </p:nvSpPr>
        <p:spPr>
          <a:xfrm>
            <a:off x="2602162" y="49147"/>
            <a:ext cx="8911687" cy="569690"/>
          </a:xfrm>
        </p:spPr>
        <p:txBody>
          <a:bodyPr>
            <a:normAutofit fontScale="90000"/>
          </a:bodyPr>
          <a:lstStyle/>
          <a:p>
            <a:pPr algn="ctr"/>
            <a:r>
              <a:rPr lang="es-MX" dirty="0"/>
              <a:t>Bibliografía </a:t>
            </a:r>
          </a:p>
        </p:txBody>
      </p:sp>
      <p:sp>
        <p:nvSpPr>
          <p:cNvPr id="3" name="Marcador de contenido 2">
            <a:extLst>
              <a:ext uri="{FF2B5EF4-FFF2-40B4-BE49-F238E27FC236}">
                <a16:creationId xmlns:a16="http://schemas.microsoft.com/office/drawing/2014/main" id="{DAE1AF45-ADE6-4154-8989-357DA2B3F2B8}"/>
              </a:ext>
            </a:extLst>
          </p:cNvPr>
          <p:cNvSpPr>
            <a:spLocks noGrp="1"/>
          </p:cNvSpPr>
          <p:nvPr>
            <p:ph idx="1"/>
          </p:nvPr>
        </p:nvSpPr>
        <p:spPr>
          <a:xfrm>
            <a:off x="2506085" y="618837"/>
            <a:ext cx="8915400" cy="6345381"/>
          </a:xfrm>
        </p:spPr>
        <p:txBody>
          <a:bodyPr>
            <a:normAutofit lnSpcReduction="10000"/>
          </a:bodyPr>
          <a:lstStyle/>
          <a:p>
            <a:pPr marL="0" indent="0" algn="just">
              <a:buNone/>
            </a:pPr>
            <a:r>
              <a:rPr lang="es-MX" sz="1200" dirty="0">
                <a:solidFill>
                  <a:schemeClr val="tx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xmlns="" val="tx"/>
                    </a:ext>
                  </a:extLst>
                </a:hlinkClick>
              </a:rPr>
              <a:t>https://youtu.be/16qUndn08vw</a:t>
            </a:r>
            <a:endParaRPr lang="es-MX" sz="1200" dirty="0">
              <a:solidFill>
                <a:schemeClr val="tx1"/>
              </a:solidFill>
              <a:latin typeface="Arial" panose="020B0604020202020204" pitchFamily="34" charset="0"/>
              <a:cs typeface="Arial" panose="020B0604020202020204" pitchFamily="34" charset="0"/>
            </a:endParaRPr>
          </a:p>
          <a:p>
            <a:pPr marL="0" indent="0" algn="just">
              <a:buNone/>
            </a:pPr>
            <a:r>
              <a:rPr lang="es-MX" sz="1200" dirty="0">
                <a:solidFill>
                  <a:schemeClr val="tx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https://youtu.be/e-rZaHqmMAw</a:t>
            </a:r>
            <a:endParaRPr lang="es-MX" sz="1200" dirty="0">
              <a:solidFill>
                <a:schemeClr val="tx1"/>
              </a:solidFill>
              <a:latin typeface="Arial" panose="020B0604020202020204" pitchFamily="34" charset="0"/>
              <a:cs typeface="Arial" panose="020B0604020202020204" pitchFamily="34" charset="0"/>
            </a:endParaRPr>
          </a:p>
          <a:p>
            <a:pPr marL="0" indent="0" algn="just">
              <a:buNone/>
            </a:pPr>
            <a:r>
              <a:rPr lang="es-MX" sz="1200" dirty="0">
                <a:solidFill>
                  <a:schemeClr val="tx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xmlns="" val="tx"/>
                    </a:ext>
                  </a:extLst>
                </a:hlinkClick>
              </a:rPr>
              <a:t>http://www.marketingdepymes.com/blog/general/observacion-en-la-empresa</a:t>
            </a:r>
            <a:endParaRPr lang="es-MX" sz="1200" dirty="0">
              <a:solidFill>
                <a:schemeClr val="tx1"/>
              </a:solidFill>
              <a:latin typeface="Arial" panose="020B0604020202020204" pitchFamily="34" charset="0"/>
              <a:cs typeface="Arial" panose="020B0604020202020204" pitchFamily="34" charset="0"/>
            </a:endParaRPr>
          </a:p>
          <a:p>
            <a:pPr marL="0" indent="0" algn="just">
              <a:buNone/>
            </a:pPr>
            <a:r>
              <a:rPr lang="es-ES_tradnl" sz="1200" dirty="0">
                <a:latin typeface="Arial" panose="020B0604020202020204" pitchFamily="34" charset="0"/>
                <a:cs typeface="Arial" panose="020B0604020202020204" pitchFamily="34" charset="0"/>
              </a:rPr>
              <a:t>Suárez, M. (2005). El grupo de discusión: una herramienta para la investigación cualitativa. Laertes: Barcelona.</a:t>
            </a:r>
          </a:p>
          <a:p>
            <a:pPr marL="0" indent="0" algn="just">
              <a:buNone/>
            </a:pPr>
            <a:r>
              <a:rPr lang="es-ES" sz="1200" dirty="0" err="1">
                <a:latin typeface="Arial" panose="020B0604020202020204" pitchFamily="34" charset="0"/>
                <a:cs typeface="Arial" panose="020B0604020202020204" pitchFamily="34" charset="0"/>
              </a:rPr>
              <a:t>Stake</a:t>
            </a:r>
            <a:r>
              <a:rPr lang="es-ES" sz="1200" dirty="0">
                <a:latin typeface="Arial" panose="020B0604020202020204" pitchFamily="34" charset="0"/>
                <a:cs typeface="Arial" panose="020B0604020202020204" pitchFamily="34" charset="0"/>
              </a:rPr>
              <a:t>, R. E. (1998). Investigación con estudio de casos. Ediciones Morata: Madrid.</a:t>
            </a:r>
            <a:endParaRPr lang="es-MX" sz="1200" dirty="0">
              <a:latin typeface="Arial" panose="020B0604020202020204" pitchFamily="34" charset="0"/>
              <a:cs typeface="Arial" panose="020B0604020202020204" pitchFamily="34" charset="0"/>
            </a:endParaRPr>
          </a:p>
          <a:p>
            <a:pPr marL="0" indent="0" algn="just">
              <a:buNone/>
            </a:pPr>
            <a:r>
              <a:rPr lang="es-ES" sz="1200" dirty="0">
                <a:latin typeface="Arial" panose="020B0604020202020204" pitchFamily="34" charset="0"/>
                <a:cs typeface="Arial" panose="020B0604020202020204" pitchFamily="34" charset="0"/>
              </a:rPr>
              <a:t>Kruger, R. A. (1991). El grupo de discusión. Guía práctica para la investigación aplicada. Pirámide: Madrid.</a:t>
            </a:r>
          </a:p>
          <a:p>
            <a:pPr marL="0" indent="0" algn="just">
              <a:buNone/>
            </a:pPr>
            <a:r>
              <a:rPr lang="es-ES" sz="1200" dirty="0">
                <a:latin typeface="Arial" panose="020B0604020202020204" pitchFamily="34" charset="0"/>
                <a:cs typeface="Arial" panose="020B0604020202020204" pitchFamily="34" charset="0"/>
              </a:rPr>
              <a:t>Schutz, A. (2008). El problema de la realidad social. Escritos I. Amorrortu: Buenos Aires.</a:t>
            </a:r>
          </a:p>
          <a:p>
            <a:pPr marL="0" indent="0" algn="just">
              <a:buNone/>
            </a:pPr>
            <a:r>
              <a:rPr lang="es-MX" sz="12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xmlns="" val="tx"/>
                    </a:ext>
                  </a:extLst>
                </a:hlinkClick>
              </a:rPr>
              <a:t>https://ssociologos.com/2012/06/05/alfred-schutz-la-fenomenologia-descriptiva-y-el-mundo-de-la-vida/</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xmlns="" val="tx"/>
                    </a:ext>
                  </a:extLst>
                </a:hlinkClick>
              </a:rPr>
              <a:t>https://slideplayer.es/slide/11642420/</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xmlns="" val="tx"/>
                    </a:ext>
                  </a:extLst>
                </a:hlinkClick>
              </a:rPr>
              <a:t>https://nutriologaivethalatorre.blogspot.com/2019/05/bitacora-de-investigacion.htm</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xmlns="" val="tx"/>
                    </a:ext>
                  </a:extLst>
                </a:hlinkClick>
              </a:rPr>
              <a:t>https://www.diariodemorelos.com/noticias/entregan-apoyos-al-campo-morelense</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xmlns="" val="tx"/>
                    </a:ext>
                  </a:extLst>
                </a:hlinkClick>
              </a:rPr>
              <a:t>https://curiogastro.com/2015/06/taller-de-investigacion-gastronomica-con-lalo-plascencia/</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xmlns="" val="tx"/>
                    </a:ext>
                  </a:extLst>
                </a:hlinkClick>
              </a:rPr>
              <a:t>https://diarioresponsable.com/opinion/23375-fundacion-novaterra-impulsa-la-i-gala-de-la-gastronomia-solidaria</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xmlns="" val="tx"/>
                    </a:ext>
                  </a:extLst>
                </a:hlinkClick>
              </a:rPr>
              <a:t>https://mercadocentrallaspalmas.wordpress.com/2015/09/07/gastronomia-y-cultura/</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xmlns="" val="tx"/>
                    </a:ext>
                  </a:extLst>
                </a:hlinkClick>
              </a:rPr>
              <a:t>https://www.importancia.org/gastronomia.php</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xmlns="" val="tx"/>
                    </a:ext>
                  </a:extLst>
                </a:hlinkClick>
              </a:rPr>
              <a:t>https://www.amazon.com.mx/72-RECETAS-MEXICANAS-Colección-Práctica-ebook/</a:t>
            </a:r>
            <a:r>
              <a:rPr lang="es-MX" sz="1200" dirty="0" err="1">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xmlns="" val="tx"/>
                    </a:ext>
                  </a:extLst>
                </a:hlinkClick>
              </a:rPr>
              <a:t>dp</a:t>
            </a:r>
            <a:r>
              <a:rPr lang="es-MX" sz="1200" dirty="0">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xmlns="" val="tx"/>
                    </a:ext>
                  </a:extLst>
                </a:hlinkClick>
              </a:rPr>
              <a:t>/B07198J4TZ</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xmlns="" val="tx"/>
                    </a:ext>
                  </a:extLst>
                </a:hlinkClick>
              </a:rPr>
              <a:t>https://www.jornada.com.mx/2010/11/17/index.php?article=002n1pol&amp;section=politica</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5">
                  <a:extLst>
                    <a:ext uri="{A12FA001-AC4F-418D-AE19-62706E023703}">
                      <ahyp:hlinkClr xmlns:ahyp="http://schemas.microsoft.com/office/drawing/2018/hyperlinkcolor" xmlns="" val="tx"/>
                    </a:ext>
                  </a:extLst>
                </a:hlinkClick>
              </a:rPr>
              <a:t>https://www.pinterest.com.mx/pin/415034921886699480/</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6">
                  <a:extLst>
                    <a:ext uri="{A12FA001-AC4F-418D-AE19-62706E023703}">
                      <ahyp:hlinkClr xmlns:ahyp="http://schemas.microsoft.com/office/drawing/2018/hyperlinkcolor" xmlns="" val="tx"/>
                    </a:ext>
                  </a:extLst>
                </a:hlinkClick>
              </a:rPr>
              <a:t>https://enprivadoveracruz.com.mx/2019/09/07/veracruz-sede-del-congreso-internacional-de-gastronomia-del-26-al-28-de-septiembre/</a:t>
            </a:r>
            <a:endParaRPr lang="es-MX" sz="1200" dirty="0">
              <a:latin typeface="Arial" panose="020B0604020202020204" pitchFamily="34" charset="0"/>
              <a:cs typeface="Arial" panose="020B0604020202020204" pitchFamily="34" charset="0"/>
            </a:endParaRPr>
          </a:p>
          <a:p>
            <a:pPr marL="0" indent="0" algn="just">
              <a:buNone/>
            </a:pPr>
            <a:r>
              <a:rPr lang="es-MX" sz="1200" dirty="0">
                <a:latin typeface="Arial" panose="020B0604020202020204" pitchFamily="34" charset="0"/>
                <a:cs typeface="Arial" panose="020B0604020202020204" pitchFamily="34" charset="0"/>
                <a:hlinkClick r:id="rId17">
                  <a:extLst>
                    <a:ext uri="{A12FA001-AC4F-418D-AE19-62706E023703}">
                      <ahyp:hlinkClr xmlns:ahyp="http://schemas.microsoft.com/office/drawing/2018/hyperlinkcolor" xmlns="" val="tx"/>
                    </a:ext>
                  </a:extLst>
                </a:hlinkClick>
              </a:rPr>
              <a:t>https://www.eleconomista.es/evasion/noticias/9518544/11/18/Mujeres-en-Gastronomia-el-clamor-femenino-contra-su-marginacion.html</a:t>
            </a:r>
            <a:endParaRPr lang="es-MX" sz="1200" dirty="0">
              <a:latin typeface="Arial" panose="020B0604020202020204" pitchFamily="34" charset="0"/>
              <a:cs typeface="Arial" panose="020B0604020202020204" pitchFamily="34" charset="0"/>
            </a:endParaRPr>
          </a:p>
          <a:p>
            <a:pPr marL="0" indent="0" algn="just">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latin typeface="Arial" panose="020B0604020202020204" pitchFamily="34" charset="0"/>
              <a:cs typeface="Arial" panose="020B0604020202020204" pitchFamily="34" charset="0"/>
            </a:endParaRPr>
          </a:p>
          <a:p>
            <a:pPr marL="0" indent="0">
              <a:buNone/>
            </a:pPr>
            <a:endParaRPr lang="es-MX" sz="1200" dirty="0">
              <a:solidFill>
                <a:schemeClr val="tx1"/>
              </a:solidFill>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p>
          <a:p>
            <a:pPr marL="0" indent="0">
              <a:buNone/>
            </a:pPr>
            <a:endParaRPr lang="es-MX" dirty="0"/>
          </a:p>
          <a:p>
            <a:endParaRPr lang="es-MX" dirty="0"/>
          </a:p>
          <a:p>
            <a:endParaRPr lang="es-MX" dirty="0"/>
          </a:p>
          <a:p>
            <a:endParaRPr lang="es-MX" dirty="0"/>
          </a:p>
          <a:p>
            <a:endParaRPr lang="es-MX" dirty="0"/>
          </a:p>
        </p:txBody>
      </p:sp>
      <p:sp>
        <p:nvSpPr>
          <p:cNvPr id="4" name="Rectángulo 3">
            <a:extLst>
              <a:ext uri="{FF2B5EF4-FFF2-40B4-BE49-F238E27FC236}">
                <a16:creationId xmlns:a16="http://schemas.microsoft.com/office/drawing/2014/main" id="{98878B34-819F-43A5-AA0A-A217DE7384D0}"/>
              </a:ext>
            </a:extLst>
          </p:cNvPr>
          <p:cNvSpPr/>
          <p:nvPr/>
        </p:nvSpPr>
        <p:spPr>
          <a:xfrm>
            <a:off x="2925250" y="2634734"/>
            <a:ext cx="184731" cy="369332"/>
          </a:xfrm>
          <a:prstGeom prst="rect">
            <a:avLst/>
          </a:prstGeom>
        </p:spPr>
        <p:txBody>
          <a:bodyPr wrap="none">
            <a:spAutoFit/>
          </a:bodyPr>
          <a:lstStyle/>
          <a:p>
            <a:endParaRPr lang="es-MX" dirty="0"/>
          </a:p>
        </p:txBody>
      </p:sp>
      <p:sp>
        <p:nvSpPr>
          <p:cNvPr id="5" name="Rectángulo 4">
            <a:extLst>
              <a:ext uri="{FF2B5EF4-FFF2-40B4-BE49-F238E27FC236}">
                <a16:creationId xmlns:a16="http://schemas.microsoft.com/office/drawing/2014/main" id="{78B5D578-648D-4348-B157-20DA8F8C88A8}"/>
              </a:ext>
            </a:extLst>
          </p:cNvPr>
          <p:cNvSpPr/>
          <p:nvPr/>
        </p:nvSpPr>
        <p:spPr>
          <a:xfrm>
            <a:off x="3048000" y="3105835"/>
            <a:ext cx="6096000" cy="369332"/>
          </a:xfrm>
          <a:prstGeom prst="rect">
            <a:avLst/>
          </a:prstGeom>
        </p:spPr>
        <p:txBody>
          <a:bodyPr>
            <a:spAutoFit/>
          </a:bodyPr>
          <a:lstStyle/>
          <a:p>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9023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37A2C8-52CA-4842-A4E9-F94707D05B48}"/>
              </a:ext>
            </a:extLst>
          </p:cNvPr>
          <p:cNvSpPr>
            <a:spLocks noGrp="1"/>
          </p:cNvSpPr>
          <p:nvPr>
            <p:ph type="title"/>
          </p:nvPr>
        </p:nvSpPr>
        <p:spPr>
          <a:xfrm>
            <a:off x="1640156" y="624110"/>
            <a:ext cx="8911687" cy="853708"/>
          </a:xfrm>
        </p:spPr>
        <p:txBody>
          <a:bodyPr/>
          <a:lstStyle/>
          <a:p>
            <a:pPr algn="ctr"/>
            <a:r>
              <a:rPr lang="es-MX" dirty="0"/>
              <a:t>GUIÓN EXPLICATIVO</a:t>
            </a:r>
          </a:p>
        </p:txBody>
      </p:sp>
      <p:sp>
        <p:nvSpPr>
          <p:cNvPr id="3" name="Marcador de contenido 2">
            <a:extLst>
              <a:ext uri="{FF2B5EF4-FFF2-40B4-BE49-F238E27FC236}">
                <a16:creationId xmlns:a16="http://schemas.microsoft.com/office/drawing/2014/main" id="{337134F4-D21A-4484-881E-1A9F1B97AA59}"/>
              </a:ext>
            </a:extLst>
          </p:cNvPr>
          <p:cNvSpPr>
            <a:spLocks noGrp="1"/>
          </p:cNvSpPr>
          <p:nvPr>
            <p:ph idx="1"/>
          </p:nvPr>
        </p:nvSpPr>
        <p:spPr>
          <a:xfrm>
            <a:off x="1527030" y="2142836"/>
            <a:ext cx="8915400" cy="3777622"/>
          </a:xfrm>
        </p:spPr>
        <p:txBody>
          <a:bodyPr>
            <a:normAutofit fontScale="92500"/>
          </a:bodyPr>
          <a:lstStyle/>
          <a:p>
            <a:pPr algn="just"/>
            <a:r>
              <a:rPr lang="es-MX" dirty="0"/>
              <a:t>La investigación cualitativa se apoya en diferentes técnicas que le proporcionan información sobre lo investigado para generar nuevos conocimientos y resolver problemas; en este caso: las gastronomía.</a:t>
            </a:r>
          </a:p>
          <a:p>
            <a:pPr algn="just"/>
            <a:r>
              <a:rPr lang="es-MX" dirty="0"/>
              <a:t>Las ocho técnicas presentadas en este material didáctico, nos pueden ayudar a comprender mejor a las personas que están involucradas en la investigación </a:t>
            </a:r>
          </a:p>
          <a:p>
            <a:pPr marL="0" indent="0">
              <a:buNone/>
            </a:pPr>
            <a:r>
              <a:rPr lang="es-MX" dirty="0"/>
              <a:t>	</a:t>
            </a:r>
          </a:p>
          <a:p>
            <a:pPr algn="just"/>
            <a:r>
              <a:rPr lang="es-MX" dirty="0"/>
              <a:t>Todas las técnicas presentadas en este material didáctico tiene una función: la de proporcionar información valiosa al investigador, con la idea de  realizar investigación con un enfoque cualitativo.</a:t>
            </a:r>
          </a:p>
          <a:p>
            <a:pPr algn="just"/>
            <a:r>
              <a:rPr lang="es-MX" dirty="0"/>
              <a:t>Los cuatro videos que acompañan a esta colección de diapositivas ayudan desde el punto de vista didáctico la importancia de la investigación cualitativa en el mundo de la gastronomía.</a:t>
            </a:r>
          </a:p>
        </p:txBody>
      </p:sp>
    </p:spTree>
    <p:extLst>
      <p:ext uri="{BB962C8B-B14F-4D97-AF65-F5344CB8AC3E}">
        <p14:creationId xmlns:p14="http://schemas.microsoft.com/office/powerpoint/2010/main" val="498843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3FCE39-D61B-40B2-9E17-A41B03B944DC}"/>
              </a:ext>
            </a:extLst>
          </p:cNvPr>
          <p:cNvSpPr>
            <a:spLocks noGrp="1"/>
          </p:cNvSpPr>
          <p:nvPr>
            <p:ph type="title"/>
          </p:nvPr>
        </p:nvSpPr>
        <p:spPr/>
        <p:txBody>
          <a:bodyPr/>
          <a:lstStyle/>
          <a:p>
            <a:pPr algn="just"/>
            <a:r>
              <a:rPr lang="es-MX" dirty="0"/>
              <a:t>La entrevista en profundidad como técnica de la investigación cualitativa</a:t>
            </a:r>
          </a:p>
        </p:txBody>
      </p:sp>
      <p:sp>
        <p:nvSpPr>
          <p:cNvPr id="6" name="Marcador de contenido 5">
            <a:extLst>
              <a:ext uri="{FF2B5EF4-FFF2-40B4-BE49-F238E27FC236}">
                <a16:creationId xmlns:a16="http://schemas.microsoft.com/office/drawing/2014/main" id="{50926F8D-0B78-4EE1-B86F-5E5AF5069A6E}"/>
              </a:ext>
            </a:extLst>
          </p:cNvPr>
          <p:cNvSpPr>
            <a:spLocks noGrp="1"/>
          </p:cNvSpPr>
          <p:nvPr>
            <p:ph idx="1"/>
          </p:nvPr>
        </p:nvSpPr>
        <p:spPr/>
        <p:txBody>
          <a:bodyPr/>
          <a:lstStyle/>
          <a:p>
            <a:endParaRPr lang="es-MX"/>
          </a:p>
        </p:txBody>
      </p:sp>
      <p:pic>
        <p:nvPicPr>
          <p:cNvPr id="3" name="Imagen 2">
            <a:extLst>
              <a:ext uri="{FF2B5EF4-FFF2-40B4-BE49-F238E27FC236}">
                <a16:creationId xmlns:a16="http://schemas.microsoft.com/office/drawing/2014/main" id="{EB007235-E937-4035-B184-EAAA7331E1E8}"/>
              </a:ext>
            </a:extLst>
          </p:cNvPr>
          <p:cNvPicPr>
            <a:picLocks noChangeAspect="1"/>
          </p:cNvPicPr>
          <p:nvPr/>
        </p:nvPicPr>
        <p:blipFill>
          <a:blip r:embed="rId2"/>
          <a:stretch>
            <a:fillRect/>
          </a:stretch>
        </p:blipFill>
        <p:spPr>
          <a:xfrm>
            <a:off x="2589212" y="2148847"/>
            <a:ext cx="8915400" cy="4709153"/>
          </a:xfrm>
          <a:prstGeom prst="rect">
            <a:avLst/>
          </a:prstGeom>
        </p:spPr>
      </p:pic>
    </p:spTree>
    <p:extLst>
      <p:ext uri="{BB962C8B-B14F-4D97-AF65-F5344CB8AC3E}">
        <p14:creationId xmlns:p14="http://schemas.microsoft.com/office/powerpoint/2010/main" val="3703513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1817C5-6A99-4F48-BDD2-34825677A200}"/>
              </a:ext>
            </a:extLst>
          </p:cNvPr>
          <p:cNvSpPr>
            <a:spLocks noGrp="1"/>
          </p:cNvSpPr>
          <p:nvPr>
            <p:ph type="title"/>
          </p:nvPr>
        </p:nvSpPr>
        <p:spPr/>
        <p:txBody>
          <a:bodyPr/>
          <a:lstStyle/>
          <a:p>
            <a:r>
              <a:rPr lang="es-MX" dirty="0"/>
              <a:t>Técnicas en la investigación cualitativa</a:t>
            </a:r>
          </a:p>
        </p:txBody>
      </p:sp>
      <p:sp>
        <p:nvSpPr>
          <p:cNvPr id="3" name="Marcador de contenido 2">
            <a:extLst>
              <a:ext uri="{FF2B5EF4-FFF2-40B4-BE49-F238E27FC236}">
                <a16:creationId xmlns:a16="http://schemas.microsoft.com/office/drawing/2014/main" id="{F195AD24-E8CC-4FA4-9391-51694455B38A}"/>
              </a:ext>
            </a:extLst>
          </p:cNvPr>
          <p:cNvSpPr>
            <a:spLocks noGrp="1"/>
          </p:cNvSpPr>
          <p:nvPr>
            <p:ph idx="1"/>
          </p:nvPr>
        </p:nvSpPr>
        <p:spPr/>
        <p:txBody>
          <a:bodyPr/>
          <a:lstStyle/>
          <a:p>
            <a:pPr>
              <a:buFont typeface="+mj-lt"/>
              <a:buAutoNum type="arabicPeriod"/>
            </a:pPr>
            <a:r>
              <a:rPr lang="es-ES_tradnl" dirty="0">
                <a:latin typeface="Arial" panose="020B0604020202020204" pitchFamily="34" charset="0"/>
                <a:cs typeface="Arial" panose="020B0604020202020204" pitchFamily="34" charset="0"/>
              </a:rPr>
              <a:t>Grupo Focal de Discusión</a:t>
            </a:r>
          </a:p>
          <a:p>
            <a:pPr>
              <a:buFont typeface="+mj-lt"/>
              <a:buAutoNum type="arabicPeriod"/>
            </a:pPr>
            <a:r>
              <a:rPr lang="es-ES_tradnl" dirty="0">
                <a:latin typeface="Arial" panose="020B0604020202020204" pitchFamily="34" charset="0"/>
                <a:cs typeface="Arial" panose="020B0604020202020204" pitchFamily="34" charset="0"/>
              </a:rPr>
              <a:t>Observación </a:t>
            </a:r>
            <a:endParaRPr lang="es-MX" dirty="0">
              <a:latin typeface="Arial" panose="020B0604020202020204" pitchFamily="34" charset="0"/>
              <a:cs typeface="Arial" panose="020B0604020202020204" pitchFamily="34" charset="0"/>
            </a:endParaRPr>
          </a:p>
          <a:p>
            <a:pPr>
              <a:buFont typeface="+mj-lt"/>
              <a:buAutoNum type="arabicPeriod"/>
            </a:pPr>
            <a:r>
              <a:rPr lang="es-ES_tradnl" dirty="0">
                <a:latin typeface="Arial" panose="020B0604020202020204" pitchFamily="34" charset="0"/>
                <a:cs typeface="Arial" panose="020B0604020202020204" pitchFamily="34" charset="0"/>
              </a:rPr>
              <a:t> Entrevista en profundidad </a:t>
            </a:r>
          </a:p>
          <a:p>
            <a:pPr>
              <a:buFont typeface="+mj-lt"/>
              <a:buAutoNum type="arabicPeriod"/>
            </a:pPr>
            <a:r>
              <a:rPr lang="es-ES_tradnl" dirty="0">
                <a:latin typeface="Arial" panose="020B0604020202020204" pitchFamily="34" charset="0"/>
                <a:cs typeface="Arial" panose="020B0604020202020204" pitchFamily="34" charset="0"/>
              </a:rPr>
              <a:t>Diario de campo</a:t>
            </a:r>
          </a:p>
          <a:p>
            <a:pPr>
              <a:buFont typeface="+mj-lt"/>
              <a:buAutoNum type="arabicPeriod"/>
            </a:pPr>
            <a:r>
              <a:rPr lang="es-ES_tradnl" dirty="0">
                <a:latin typeface="Arial" panose="020B0604020202020204" pitchFamily="34" charset="0"/>
                <a:cs typeface="Arial" panose="020B0604020202020204" pitchFamily="34" charset="0"/>
              </a:rPr>
              <a:t>Diario de investigación</a:t>
            </a:r>
          </a:p>
          <a:p>
            <a:pPr>
              <a:buFont typeface="+mj-lt"/>
              <a:buAutoNum type="arabicPeriod"/>
            </a:pPr>
            <a:r>
              <a:rPr lang="es-ES_tradnl" dirty="0">
                <a:latin typeface="Arial" panose="020B0604020202020204" pitchFamily="34" charset="0"/>
                <a:cs typeface="Arial" panose="020B0604020202020204" pitchFamily="34" charset="0"/>
              </a:rPr>
              <a:t>Documentos estudiados (análisis de documentos)</a:t>
            </a:r>
          </a:p>
          <a:p>
            <a:pPr>
              <a:buFont typeface="+mj-lt"/>
              <a:buAutoNum type="arabicPeriod"/>
            </a:pPr>
            <a:r>
              <a:rPr lang="es-ES_tradnl" dirty="0">
                <a:latin typeface="Arial" panose="020B0604020202020204" pitchFamily="34" charset="0"/>
                <a:cs typeface="Arial" panose="020B0604020202020204" pitchFamily="34" charset="0"/>
              </a:rPr>
              <a:t>Descripción de los contextos </a:t>
            </a:r>
          </a:p>
          <a:p>
            <a:pPr>
              <a:buFont typeface="+mj-lt"/>
              <a:buAutoNum type="arabicPeriod"/>
            </a:pPr>
            <a:r>
              <a:rPr lang="es-ES_tradnl" dirty="0">
                <a:latin typeface="Arial" panose="020B0604020202020204" pitchFamily="34" charset="0"/>
                <a:cs typeface="Arial" panose="020B0604020202020204" pitchFamily="34" charset="0"/>
              </a:rPr>
              <a:t>Análisis e interpretación de los datos</a:t>
            </a:r>
            <a:br>
              <a:rPr lang="es-ES_tradnl" dirty="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a:p>
            <a:endParaRPr lang="es-MX" dirty="0"/>
          </a:p>
          <a:p>
            <a:endParaRPr lang="es-MX" dirty="0"/>
          </a:p>
        </p:txBody>
      </p:sp>
    </p:spTree>
    <p:extLst>
      <p:ext uri="{BB962C8B-B14F-4D97-AF65-F5344CB8AC3E}">
        <p14:creationId xmlns:p14="http://schemas.microsoft.com/office/powerpoint/2010/main" val="2231731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1B86F8-EB2B-4284-8822-97C2C8E35BAF}"/>
              </a:ext>
            </a:extLst>
          </p:cNvPr>
          <p:cNvSpPr>
            <a:spLocks noGrp="1"/>
          </p:cNvSpPr>
          <p:nvPr>
            <p:ph type="title"/>
          </p:nvPr>
        </p:nvSpPr>
        <p:spPr/>
        <p:txBody>
          <a:bodyPr/>
          <a:lstStyle/>
          <a:p>
            <a:pPr algn="ctr"/>
            <a:r>
              <a:rPr lang="es-ES_tradnl" dirty="0"/>
              <a:t>Grupo Focal de Discusión</a:t>
            </a:r>
            <a:r>
              <a:rPr lang="es-MX" dirty="0"/>
              <a:t/>
            </a:r>
            <a:br>
              <a:rPr lang="es-MX" dirty="0"/>
            </a:br>
            <a:endParaRPr lang="es-MX" dirty="0"/>
          </a:p>
        </p:txBody>
      </p:sp>
      <p:sp>
        <p:nvSpPr>
          <p:cNvPr id="3" name="Marcador de contenido 2">
            <a:extLst>
              <a:ext uri="{FF2B5EF4-FFF2-40B4-BE49-F238E27FC236}">
                <a16:creationId xmlns:a16="http://schemas.microsoft.com/office/drawing/2014/main" id="{A2EA4E48-9248-457B-9C3A-4C03D036BC99}"/>
              </a:ext>
            </a:extLst>
          </p:cNvPr>
          <p:cNvSpPr>
            <a:spLocks noGrp="1"/>
          </p:cNvSpPr>
          <p:nvPr>
            <p:ph idx="1"/>
          </p:nvPr>
        </p:nvSpPr>
        <p:spPr/>
        <p:txBody>
          <a:bodyPr/>
          <a:lstStyle/>
          <a:p>
            <a:pPr marL="0" indent="0">
              <a:buNone/>
            </a:pPr>
            <a:r>
              <a:rPr lang="es-ES_tradnl" dirty="0"/>
              <a:t> </a:t>
            </a:r>
            <a:endParaRPr lang="es-MX" dirty="0"/>
          </a:p>
          <a:p>
            <a:pPr algn="just">
              <a:lnSpc>
                <a:spcPct val="150000"/>
              </a:lnSpc>
            </a:pPr>
            <a:r>
              <a:rPr lang="es-ES_tradnl" dirty="0"/>
              <a:t>La sesión de trabajo del “Grupo Focal de Discusión” en las dos escuelas se llevo a cabo en un diálogo franco y directo entre los diferentes participantes, dando muestra de una conciencia educativa que nos da información de primera mano, veraz y actual; dando como resultado, un trabajo significativo para comprender mejor el proceso de formación docente. </a:t>
            </a:r>
            <a:endParaRPr lang="es-MX" dirty="0"/>
          </a:p>
          <a:p>
            <a:endParaRPr lang="es-MX" dirty="0"/>
          </a:p>
        </p:txBody>
      </p:sp>
    </p:spTree>
    <p:extLst>
      <p:ext uri="{BB962C8B-B14F-4D97-AF65-F5344CB8AC3E}">
        <p14:creationId xmlns:p14="http://schemas.microsoft.com/office/powerpoint/2010/main" val="2678224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739BC3-23A5-44C4-BB79-18AD09894560}"/>
              </a:ext>
            </a:extLst>
          </p:cNvPr>
          <p:cNvSpPr>
            <a:spLocks noGrp="1"/>
          </p:cNvSpPr>
          <p:nvPr>
            <p:ph type="title"/>
          </p:nvPr>
        </p:nvSpPr>
        <p:spPr>
          <a:xfrm>
            <a:off x="2592925" y="624110"/>
            <a:ext cx="8911687" cy="1758872"/>
          </a:xfrm>
        </p:spPr>
        <p:txBody>
          <a:bodyPr/>
          <a:lstStyle/>
          <a:p>
            <a:pPr algn="ctr"/>
            <a:r>
              <a:rPr lang="es-ES_tradnl" dirty="0"/>
              <a:t>Grupo Focal de Discusión</a:t>
            </a:r>
            <a:endParaRPr lang="es-MX" dirty="0"/>
          </a:p>
        </p:txBody>
      </p:sp>
      <p:sp>
        <p:nvSpPr>
          <p:cNvPr id="3" name="Marcador de contenido 2">
            <a:extLst>
              <a:ext uri="{FF2B5EF4-FFF2-40B4-BE49-F238E27FC236}">
                <a16:creationId xmlns:a16="http://schemas.microsoft.com/office/drawing/2014/main" id="{34EC331D-35DD-489E-B436-F5AB0893668F}"/>
              </a:ext>
            </a:extLst>
          </p:cNvPr>
          <p:cNvSpPr>
            <a:spLocks noGrp="1"/>
          </p:cNvSpPr>
          <p:nvPr>
            <p:ph idx="1"/>
          </p:nvPr>
        </p:nvSpPr>
        <p:spPr>
          <a:xfrm>
            <a:off x="2136631" y="1941946"/>
            <a:ext cx="8915400" cy="3295072"/>
          </a:xfrm>
        </p:spPr>
        <p:txBody>
          <a:bodyPr/>
          <a:lstStyle/>
          <a:p>
            <a:pPr algn="just"/>
            <a:r>
              <a:rPr lang="es-ES_tradnl" dirty="0"/>
              <a:t>“Un grupo de discusión puede ser definido como una conversación cuidadosamente planeada, diseñada para obtener información de un área definida de interés, en un ambiente permisivo, no-directivo. La discusión es relajada, confortable y a menudo satisfactoria para los participantes, ya que exponen sus ideas y cometarios en común. Los miembros del grupo se influyen mutuamente, puesto que responden a las ideas y comentarios que surgen en la discusión.” (KRUEGER, 1991: 24)</a:t>
            </a:r>
            <a:endParaRPr lang="es-MX" dirty="0"/>
          </a:p>
          <a:p>
            <a:endParaRPr lang="es-MX" dirty="0"/>
          </a:p>
        </p:txBody>
      </p:sp>
    </p:spTree>
    <p:extLst>
      <p:ext uri="{BB962C8B-B14F-4D97-AF65-F5344CB8AC3E}">
        <p14:creationId xmlns:p14="http://schemas.microsoft.com/office/powerpoint/2010/main" val="385517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236B6-664E-4D2D-ACAE-4140A1B98AD8}"/>
              </a:ext>
            </a:extLst>
          </p:cNvPr>
          <p:cNvSpPr>
            <a:spLocks noGrp="1"/>
          </p:cNvSpPr>
          <p:nvPr>
            <p:ph type="title"/>
          </p:nvPr>
        </p:nvSpPr>
        <p:spPr>
          <a:xfrm>
            <a:off x="2592925" y="7478"/>
            <a:ext cx="8911687" cy="731431"/>
          </a:xfrm>
        </p:spPr>
        <p:txBody>
          <a:bodyPr/>
          <a:lstStyle/>
          <a:p>
            <a:pPr algn="ctr"/>
            <a:r>
              <a:rPr lang="es-MX" dirty="0"/>
              <a:t>Grupo focal de discusión</a:t>
            </a:r>
          </a:p>
        </p:txBody>
      </p:sp>
      <p:sp>
        <p:nvSpPr>
          <p:cNvPr id="3" name="Marcador de contenido 2">
            <a:extLst>
              <a:ext uri="{FF2B5EF4-FFF2-40B4-BE49-F238E27FC236}">
                <a16:creationId xmlns:a16="http://schemas.microsoft.com/office/drawing/2014/main" id="{18157549-0AD9-4FB1-9AA6-7094A953569C}"/>
              </a:ext>
            </a:extLst>
          </p:cNvPr>
          <p:cNvSpPr>
            <a:spLocks noGrp="1"/>
          </p:cNvSpPr>
          <p:nvPr>
            <p:ph idx="1"/>
          </p:nvPr>
        </p:nvSpPr>
        <p:spPr>
          <a:xfrm>
            <a:off x="2589212" y="1025236"/>
            <a:ext cx="8915400" cy="5825286"/>
          </a:xfrm>
        </p:spPr>
        <p:txBody>
          <a:bodyPr/>
          <a:lstStyle/>
          <a:p>
            <a:r>
              <a:rPr lang="es-MX" dirty="0"/>
              <a:t>En la investigación gastronómica</a:t>
            </a:r>
          </a:p>
          <a:p>
            <a:endParaRPr lang="es-MX" dirty="0"/>
          </a:p>
        </p:txBody>
      </p:sp>
      <p:pic>
        <p:nvPicPr>
          <p:cNvPr id="4" name="Imagen 3">
            <a:extLst>
              <a:ext uri="{FF2B5EF4-FFF2-40B4-BE49-F238E27FC236}">
                <a16:creationId xmlns:a16="http://schemas.microsoft.com/office/drawing/2014/main" id="{F545DD9A-462A-42DD-8703-178DDB22D205}"/>
              </a:ext>
            </a:extLst>
          </p:cNvPr>
          <p:cNvPicPr>
            <a:picLocks noChangeAspect="1"/>
          </p:cNvPicPr>
          <p:nvPr/>
        </p:nvPicPr>
        <p:blipFill>
          <a:blip r:embed="rId2"/>
          <a:stretch>
            <a:fillRect/>
          </a:stretch>
        </p:blipFill>
        <p:spPr>
          <a:xfrm>
            <a:off x="4682836" y="1517939"/>
            <a:ext cx="4216029" cy="4929043"/>
          </a:xfrm>
          <a:prstGeom prst="rect">
            <a:avLst/>
          </a:prstGeom>
        </p:spPr>
      </p:pic>
      <p:sp>
        <p:nvSpPr>
          <p:cNvPr id="5" name="Rectángulo 4">
            <a:extLst>
              <a:ext uri="{FF2B5EF4-FFF2-40B4-BE49-F238E27FC236}">
                <a16:creationId xmlns:a16="http://schemas.microsoft.com/office/drawing/2014/main" id="{B39E9C12-DFC8-4400-8511-BBAB5A37740A}"/>
              </a:ext>
            </a:extLst>
          </p:cNvPr>
          <p:cNvSpPr/>
          <p:nvPr/>
        </p:nvSpPr>
        <p:spPr>
          <a:xfrm>
            <a:off x="3343564" y="6446982"/>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https://curiogastro.com/2015/06/taller-de-investigacion-gastronomica-con-lalo-plascencia/</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218176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703</TotalTime>
  <Words>1650</Words>
  <Application>Microsoft Office PowerPoint</Application>
  <PresentationFormat>Panorámica</PresentationFormat>
  <Paragraphs>139</Paragraphs>
  <Slides>35</Slides>
  <Notes>0</Notes>
  <HiddenSlides>0</HiddenSlides>
  <MMClips>4</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Century Gothic</vt:lpstr>
      <vt:lpstr>Wingdings 3</vt:lpstr>
      <vt:lpstr>Espiral</vt:lpstr>
      <vt:lpstr>UNIVERSIDAD AUTÓNOMA DEL ESTADO DE MÉXICO  FACULTAD DE TURISMO Y GASTRONOMÍA  LICENCIATURA EN GASTRONOMÍA  UNIDAD DE APRENDIZAJE: Métodos y Técnicas de  Investigación  MATERIAL DIDÁCTICO: Solo visión proyectable, diapositivas  TÍTULO:  Lo cualitativo y sus técnicas en la investigación social  AUTOR: DR. RUBÉN DURÁN CARBAJAL </vt:lpstr>
      <vt:lpstr>Guía Pedagógica </vt:lpstr>
      <vt:lpstr>Presentación del programa Métodos y Técnicas de la Investigación 2019-A (Licenciatura en Gastronomía)</vt:lpstr>
      <vt:lpstr>GUIÓN EXPLICATIVO</vt:lpstr>
      <vt:lpstr>La entrevista en profundidad como técnica de la investigación cualitativa</vt:lpstr>
      <vt:lpstr>Técnicas en la investigación cualitativa</vt:lpstr>
      <vt:lpstr>Grupo Focal de Discusión </vt:lpstr>
      <vt:lpstr>Grupo Focal de Discusión</vt:lpstr>
      <vt:lpstr>Grupo focal de discusión</vt:lpstr>
      <vt:lpstr>Grupo focal de discusión</vt:lpstr>
      <vt:lpstr>Gastronomía solidaria</vt:lpstr>
      <vt:lpstr>Grupo Focal de Discusión </vt:lpstr>
      <vt:lpstr>Grupo Focal de Discusión </vt:lpstr>
      <vt:lpstr>Observación    </vt:lpstr>
      <vt:lpstr>Observación </vt:lpstr>
      <vt:lpstr>Observación </vt:lpstr>
      <vt:lpstr>Observación </vt:lpstr>
      <vt:lpstr>Entrevista en profundidad</vt:lpstr>
      <vt:lpstr>Entrevista en profundidad</vt:lpstr>
      <vt:lpstr>Entrevista en profundidad</vt:lpstr>
      <vt:lpstr>La entrevista en profundidad como herramienta de recogida de datos</vt:lpstr>
      <vt:lpstr>Entrevista en profundidad</vt:lpstr>
      <vt:lpstr>Entrevista en profundidad</vt:lpstr>
      <vt:lpstr>Diario de campo </vt:lpstr>
      <vt:lpstr>Diario de campo</vt:lpstr>
      <vt:lpstr>Diario de investigación</vt:lpstr>
      <vt:lpstr>Diario de investigación </vt:lpstr>
      <vt:lpstr>Diario de campo</vt:lpstr>
      <vt:lpstr>Documentos estudiados (Análisis de Documentos) </vt:lpstr>
      <vt:lpstr>Documentos estudiados (Análisis de Documentos)  Planes de estudio de gastronomía que ayudan a comprender la disciplina </vt:lpstr>
      <vt:lpstr>Documentos estudiados (Análisis de Documentos)</vt:lpstr>
      <vt:lpstr>Breve descripción de los contextos  </vt:lpstr>
      <vt:lpstr>Análisis e interpretación de los datos    </vt:lpstr>
      <vt:lpstr>Análisis e interpretación de los datos</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GASTRONOMÍA   UNIDAD DE APRENDIZAJE: Métodos y Técnicas de  Investigación  MATERIAL DIDÁCTICO: SOLO VISIÓN PROYECTABLE DIAPOSITIVAS  TÍTULO:  Entrevista a Profundidad  AUTOR: DR. RUBÉN DURÁN CARBAJAL </dc:title>
  <dc:creator>Rubén Dm</dc:creator>
  <cp:lastModifiedBy>USUARIO</cp:lastModifiedBy>
  <cp:revision>106</cp:revision>
  <dcterms:created xsi:type="dcterms:W3CDTF">2019-09-22T04:16:23Z</dcterms:created>
  <dcterms:modified xsi:type="dcterms:W3CDTF">2019-09-30T20:54:57Z</dcterms:modified>
</cp:coreProperties>
</file>