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62" r:id="rId6"/>
    <p:sldId id="275" r:id="rId7"/>
    <p:sldId id="263" r:id="rId8"/>
    <p:sldId id="280" r:id="rId9"/>
    <p:sldId id="282" r:id="rId10"/>
    <p:sldId id="281" r:id="rId11"/>
    <p:sldId id="283" r:id="rId12"/>
    <p:sldId id="285" r:id="rId13"/>
    <p:sldId id="286" r:id="rId14"/>
    <p:sldId id="298" r:id="rId15"/>
    <p:sldId id="287" r:id="rId16"/>
    <p:sldId id="288" r:id="rId17"/>
    <p:sldId id="300" r:id="rId18"/>
    <p:sldId id="299" r:id="rId19"/>
    <p:sldId id="289" r:id="rId20"/>
    <p:sldId id="302" r:id="rId21"/>
    <p:sldId id="303" r:id="rId22"/>
    <p:sldId id="304" r:id="rId23"/>
    <p:sldId id="291" r:id="rId24"/>
    <p:sldId id="292" r:id="rId25"/>
    <p:sldId id="305" r:id="rId26"/>
    <p:sldId id="293" r:id="rId27"/>
    <p:sldId id="306" r:id="rId28"/>
    <p:sldId id="307" r:id="rId29"/>
    <p:sldId id="294" r:id="rId30"/>
    <p:sldId id="308" r:id="rId31"/>
    <p:sldId id="310" r:id="rId32"/>
    <p:sldId id="311" r:id="rId33"/>
    <p:sldId id="313" r:id="rId34"/>
    <p:sldId id="312" r:id="rId35"/>
    <p:sldId id="297" r:id="rId36"/>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1616336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2138132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6204AF-D76E-4FAD-B9F9-B0BECB781E20}"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5896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867E3106-F1B0-4C46-8CA4-CF44AD72FF78}"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19981185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867E3106-F1B0-4C46-8CA4-CF44AD72FF78}"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6204AF-D76E-4FAD-B9F9-B0BECB781E20}"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2368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867E3106-F1B0-4C46-8CA4-CF44AD72FF78}"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2999897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383360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649681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1757533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67E3106-F1B0-4C46-8CA4-CF44AD72FF78}"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171017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67E3106-F1B0-4C46-8CA4-CF44AD72FF78}"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360632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67E3106-F1B0-4C46-8CA4-CF44AD72FF78}"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2858171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67E3106-F1B0-4C46-8CA4-CF44AD72FF78}"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1064996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E3106-F1B0-4C46-8CA4-CF44AD72FF78}"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644560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67E3106-F1B0-4C46-8CA4-CF44AD72FF78}"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4253721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67E3106-F1B0-4C46-8CA4-CF44AD72FF78}"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6204AF-D76E-4FAD-B9F9-B0BECB781E20}" type="slidenum">
              <a:rPr lang="es-MX" smtClean="0"/>
              <a:t>‹Nº›</a:t>
            </a:fld>
            <a:endParaRPr lang="es-MX"/>
          </a:p>
        </p:txBody>
      </p:sp>
    </p:spTree>
    <p:extLst>
      <p:ext uri="{BB962C8B-B14F-4D97-AF65-F5344CB8AC3E}">
        <p14:creationId xmlns:p14="http://schemas.microsoft.com/office/powerpoint/2010/main" val="1864802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67E3106-F1B0-4C46-8CA4-CF44AD72FF78}" type="datetimeFigureOut">
              <a:rPr lang="es-MX" smtClean="0"/>
              <a:t>30/09/2019</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26204AF-D76E-4FAD-B9F9-B0BECB781E20}" type="slidenum">
              <a:rPr lang="es-MX" smtClean="0"/>
              <a:t>‹Nº›</a:t>
            </a:fld>
            <a:endParaRPr lang="es-MX"/>
          </a:p>
        </p:txBody>
      </p:sp>
    </p:spTree>
    <p:extLst>
      <p:ext uri="{BB962C8B-B14F-4D97-AF65-F5344CB8AC3E}">
        <p14:creationId xmlns:p14="http://schemas.microsoft.com/office/powerpoint/2010/main" val="28806080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infotecarios.com/revistas-indexadas-las-conocemos-llegamos-ellas/#.XZFB5UZKiUk"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www.infotecarios.com/revistas-indexadas-las-conocemos-llegamos-ellas/#.XZFB5UZKiUk"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_oJRONN0CSQ?feature=oembed"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infotecarios.com/revistas-indexadas-las-conocemos-llegamos-ellas/#.XZFB5UZKiUk" TargetMode="External"/><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hyperlink" Target="http://www.jfn.ac.lk/index.php/user-awareness-programme-on-using-scopu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esancendoc.esan.edu.pe/recursos-para-la-investigacion/revistas-arbitradas" TargetMode="External"/><Relationship Id="rId2" Type="http://schemas.openxmlformats.org/officeDocument/2006/relationships/hyperlink" Target="https://charteredabs.org/academic-journal-guide-2018/"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umsa.edu.mx/titulacion/index.php/modalidades-de-titulacion/opciones-de-posgrado/item/13-publicacion-en-revista-arbitrada" TargetMode="External"/><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hyperlink" Target="https://www.conricyt.mx/acervo-editorial/revistas-arbitradas-del-conacy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GJGT9-yA5RE?feature=oembed"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triunfacontulibro.com/partes-de-un-ensayo-como-se-estructura-un-ensayo/" TargetMode="External"/><Relationship Id="rId2" Type="http://schemas.openxmlformats.org/officeDocument/2006/relationships/hyperlink" Target="https://triunfacontulibro.com/240_f_90925195_i6sfgedvky23fyfhzfnl4zkovhmjnr6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triunfacontulibro.com/partes-de-un-ensayo-como-se-estructura-un-ensayo/"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hyperlink" Target="https://triunfacontulibro.com/partes-de-un-ensayo-como-se-estructura-un-ensayo/"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ZrKVtQYDpMg?feature=oembed"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unesdoc.unesco.org/ark:/48223/pf0000137836"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unesdoc.unesco.org/ark:/48223/pf0000137836" TargetMode="External"/><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ideo" Target="https://www.youtube.com/embed/3Vl3hf7u884?feature=oembed"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google.com/search?biw=2133&amp;bih=1076&amp;ei=-oiRXbz9MtGgtQWdh7mwDQ&amp;q=que+es+un+libro+de+compiladores&amp;oq" TargetMode="External"/><Relationship Id="rId2" Type="http://schemas.openxmlformats.org/officeDocument/2006/relationships/hyperlink" Target="https://www.google.com/search?biw=2133&amp;bih=1076&amp;ei="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territorioteatral.org.ar/numero/18/resenas/que-es-un-libro-contemporaneo-gabriela-halac-y-ariel-farace-compiladores-coleccion-tna-cuidad-autonoma-de-buenos-aires-teatro-nacional-cervantes-2018-93-paginas-denise-cobello"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giOBBXJyQMw?feature=oembed"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concepto.de/monografia/#ixzz60ytsieEB" TargetMode="External"/><Relationship Id="rId2" Type="http://schemas.openxmlformats.org/officeDocument/2006/relationships/hyperlink" Target="https://concepto.de/texto/"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concepto.de/monografia/#ixzz60yuNTXwa" TargetMode="External"/><Relationship Id="rId2" Type="http://schemas.openxmlformats.org/officeDocument/2006/relationships/hyperlink" Target="https://concepto.de/metodo/"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concepto.de/investigacion-cientifica/" TargetMode="External"/><Relationship Id="rId2" Type="http://schemas.openxmlformats.org/officeDocument/2006/relationships/hyperlink" Target="https://concepto.de/bibliografia/" TargetMode="External"/><Relationship Id="rId1" Type="http://schemas.openxmlformats.org/officeDocument/2006/relationships/slideLayout" Target="../slideLayouts/slideLayout2.xml"/><Relationship Id="rId5" Type="http://schemas.openxmlformats.org/officeDocument/2006/relationships/hyperlink" Target="https://concepto.de/monografia/#ixzz60yusFXZP" TargetMode="External"/><Relationship Id="rId4" Type="http://schemas.openxmlformats.org/officeDocument/2006/relationships/hyperlink" Target="https://concepto.de/vida/"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concepto.de/introduccion/" TargetMode="External"/><Relationship Id="rId2" Type="http://schemas.openxmlformats.org/officeDocument/2006/relationships/hyperlink" Target="https://concepto.de/dato/" TargetMode="External"/><Relationship Id="rId1" Type="http://schemas.openxmlformats.org/officeDocument/2006/relationships/slideLayout" Target="../slideLayouts/slideLayout2.xml"/><Relationship Id="rId5" Type="http://schemas.openxmlformats.org/officeDocument/2006/relationships/hyperlink" Target="https://concepto.de/monografia/#ixzz60yvkh3SJ" TargetMode="External"/><Relationship Id="rId4" Type="http://schemas.openxmlformats.org/officeDocument/2006/relationships/hyperlink" Target="https://concepto.de/proyecto/"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oncepto.de/monografia/#ixzz60yvkh3SJ"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slide" Target="slide35.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lhPV1Z1MVjo?feature=oembed"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www.google.com/search?biw=2133&amp;bih=1076&amp;ei=-oiRXbz9MtGgtQWdh7mwDQ&amp;q=que+es+un+libro+de+compiladores&amp;oq" TargetMode="External"/><Relationship Id="rId3" Type="http://schemas.openxmlformats.org/officeDocument/2006/relationships/hyperlink" Target="http://www.jfn.ac.lk/index.php/user-awareness-programme-on-using-scopus/" TargetMode="External"/><Relationship Id="rId7" Type="http://schemas.openxmlformats.org/officeDocument/2006/relationships/hyperlink" Target="https://unesdoc.unesco.org/ark:/48223/pf0000137836" TargetMode="External"/><Relationship Id="rId2" Type="http://schemas.openxmlformats.org/officeDocument/2006/relationships/hyperlink" Target="https://www.infotecarios.com/revistas-indexadas-las-conocemos-llegamos-ellas/#.XZFB5UZKiUk" TargetMode="External"/><Relationship Id="rId1" Type="http://schemas.openxmlformats.org/officeDocument/2006/relationships/slideLayout" Target="../slideLayouts/slideLayout2.xml"/><Relationship Id="rId6" Type="http://schemas.openxmlformats.org/officeDocument/2006/relationships/hyperlink" Target="https://triunfacontulibro.com/partes-de-un-ensayo-como-se-estructura-un-ensayo/" TargetMode="External"/><Relationship Id="rId5" Type="http://schemas.openxmlformats.org/officeDocument/2006/relationships/hyperlink" Target="https://www.conricyt.mx/acervo-editorial/revistas-arbitradas-del-conacyt" TargetMode="External"/><Relationship Id="rId4" Type="http://schemas.openxmlformats.org/officeDocument/2006/relationships/hyperlink" Target="https://esancendoc.esan.edu.pe/recursos-para-la-investigacion/revistas-arbitradas" TargetMode="External"/><Relationship Id="rId9" Type="http://schemas.openxmlformats.org/officeDocument/2006/relationships/hyperlink" Target="https://concepto.de/monografia/#ixzz60yvkh3SJ"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 y="67000"/>
            <a:ext cx="12087497" cy="5890666"/>
          </a:xfrm>
        </p:spPr>
        <p:txBody>
          <a:bodyPr>
            <a:noAutofit/>
          </a:bodyPr>
          <a:lstStyle/>
          <a:p>
            <a:pPr algn="ctr">
              <a:tabLst>
                <a:tab pos="4395788" algn="l"/>
                <a:tab pos="4489450" algn="l"/>
              </a:tabLst>
            </a:pPr>
            <a:r>
              <a:rPr lang="es-MX" altLang="es-MX" sz="2400" b="1" dirty="0">
                <a:solidFill>
                  <a:srgbClr val="0070C0"/>
                </a:solidFill>
                <a:latin typeface="Arial" pitchFamily="34" charset="0"/>
                <a:cs typeface="Arial" pitchFamily="34" charset="0"/>
              </a:rPr>
              <a:t>UNIVERSIDAD AUTÓNOMA DEL ESTADO DE MÉXICO</a:t>
            </a:r>
            <a:br>
              <a:rPr lang="es-MX" alt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FACULTAD DE TURISMO Y GASTRONOMÍA</a:t>
            </a:r>
            <a:br>
              <a:rPr lang="es-MX" alt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LICENCIATURA EN TURISMO</a:t>
            </a:r>
            <a:br>
              <a:rPr 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UNIDAD DE APRENDIZAJE: </a:t>
            </a:r>
            <a:r>
              <a:rPr lang="es-MX" altLang="es-MX" sz="2400" b="1" dirty="0">
                <a:latin typeface="Arial" pitchFamily="34" charset="0"/>
                <a:cs typeface="Arial" pitchFamily="34" charset="0"/>
              </a:rPr>
              <a:t>Comprensión de textos académicos</a:t>
            </a:r>
            <a:br>
              <a:rPr lang="es-MX" altLang="es-MX" sz="2400" b="1" dirty="0">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MATERIAL DIDÁCTICO: </a:t>
            </a:r>
            <a:r>
              <a:rPr lang="es-MX" altLang="es-MX" sz="2400" b="1" dirty="0">
                <a:latin typeface="Arial" pitchFamily="34" charset="0"/>
                <a:cs typeface="Arial" pitchFamily="34" charset="0"/>
              </a:rPr>
              <a:t>Solo visión proyectable DIAPOSITIVAS</a:t>
            </a:r>
            <a:br>
              <a:rPr lang="es-MX" alt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anose="020B0604020202020204" pitchFamily="34" charset="0"/>
                <a:ea typeface="Calibri" panose="020F0502020204030204" pitchFamily="34" charset="0"/>
                <a:cs typeface="Arial" panose="020B0604020202020204" pitchFamily="34" charset="0"/>
              </a:rPr>
              <a:t>TÍTULO: </a:t>
            </a:r>
            <a:r>
              <a:rPr lang="es-MX" sz="2400" b="1" dirty="0">
                <a:latin typeface="Arial" pitchFamily="34" charset="0"/>
                <a:cs typeface="Arial" pitchFamily="34" charset="0"/>
              </a:rPr>
              <a:t>Tipos de textos académicos y sus características (primera parte)</a:t>
            </a:r>
            <a:br>
              <a:rPr lang="es-MX" altLang="es-MX" sz="2400" b="1" dirty="0">
                <a:latin typeface="Arial" pitchFamily="34" charset="0"/>
                <a:cs typeface="Arial" pitchFamily="34" charset="0"/>
              </a:rPr>
            </a:br>
            <a:br>
              <a:rPr lang="es-MX" altLang="es-MX" sz="2400" b="1" dirty="0">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70C0"/>
                </a:solidFill>
                <a:latin typeface="Arial" pitchFamily="34" charset="0"/>
                <a:cs typeface="Arial" pitchFamily="34" charset="0"/>
              </a:rPr>
              <a:t>AUTOR: DR. RUBÉN DURÁN CARBAJAL</a:t>
            </a:r>
            <a:br>
              <a:rPr lang="es-MX" altLang="es-MX" sz="2400" b="1" dirty="0">
                <a:solidFill>
                  <a:srgbClr val="0070C0"/>
                </a:solidFill>
                <a:latin typeface="Arial" pitchFamily="34" charset="0"/>
                <a:cs typeface="Arial" pitchFamily="34" charset="0"/>
              </a:rPr>
            </a:br>
            <a:endParaRPr lang="es-MX" sz="2400" dirty="0">
              <a:solidFill>
                <a:srgbClr val="0070C0"/>
              </a:solidFill>
            </a:endParaRPr>
          </a:p>
        </p:txBody>
      </p:sp>
      <p:sp>
        <p:nvSpPr>
          <p:cNvPr id="3" name="2 Marcador de contenido"/>
          <p:cNvSpPr>
            <a:spLocks noGrp="1"/>
          </p:cNvSpPr>
          <p:nvPr>
            <p:ph idx="1"/>
          </p:nvPr>
        </p:nvSpPr>
        <p:spPr>
          <a:xfrm>
            <a:off x="1981200" y="6068291"/>
            <a:ext cx="8229600" cy="789709"/>
          </a:xfrm>
        </p:spPr>
        <p:txBody>
          <a:bodyPr>
            <a:noAutofit/>
          </a:bodyPr>
          <a:lstStyle/>
          <a:p>
            <a:pPr marL="0" indent="0" algn="r">
              <a:buNone/>
            </a:pPr>
            <a:r>
              <a:rPr lang="es-MX" sz="2800" cap="none" dirty="0">
                <a:solidFill>
                  <a:srgbClr val="00B0F0"/>
                </a:solidFill>
                <a:highlight>
                  <a:srgbClr val="FFFF00"/>
                </a:highlight>
                <a:latin typeface="Arial" pitchFamily="34" charset="0"/>
                <a:cs typeface="Arial" pitchFamily="34" charset="0"/>
              </a:rPr>
              <a:t>Toluca, México a 22 de agosto de </a:t>
            </a:r>
            <a:r>
              <a:rPr lang="es-MX" sz="2800" dirty="0">
                <a:solidFill>
                  <a:srgbClr val="00B0F0"/>
                </a:solidFill>
                <a:highlight>
                  <a:srgbClr val="FFFF00"/>
                </a:highlight>
                <a:latin typeface="Arial" pitchFamily="34" charset="0"/>
                <a:cs typeface="Arial" pitchFamily="34" charset="0"/>
              </a:rPr>
              <a:t>2019</a:t>
            </a:r>
          </a:p>
        </p:txBody>
      </p:sp>
    </p:spTree>
    <p:extLst>
      <p:ext uri="{BB962C8B-B14F-4D97-AF65-F5344CB8AC3E}">
        <p14:creationId xmlns:p14="http://schemas.microsoft.com/office/powerpoint/2010/main" val="2951852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46AF27-FEC0-4DAC-B90A-69D732E9F975}"/>
              </a:ext>
            </a:extLst>
          </p:cNvPr>
          <p:cNvSpPr>
            <a:spLocks noGrp="1"/>
          </p:cNvSpPr>
          <p:nvPr>
            <p:ph type="title"/>
          </p:nvPr>
        </p:nvSpPr>
        <p:spPr/>
        <p:txBody>
          <a:bodyPr/>
          <a:lstStyle/>
          <a:p>
            <a:pPr algn="ctr"/>
            <a:r>
              <a:rPr lang="es-MX" dirty="0"/>
              <a:t>Comprender los textos académicos</a:t>
            </a:r>
          </a:p>
        </p:txBody>
      </p:sp>
      <p:sp>
        <p:nvSpPr>
          <p:cNvPr id="3" name="Marcador de contenido 2">
            <a:extLst>
              <a:ext uri="{FF2B5EF4-FFF2-40B4-BE49-F238E27FC236}">
                <a16:creationId xmlns:a16="http://schemas.microsoft.com/office/drawing/2014/main" id="{2BB1538E-E083-4C9D-A0AB-71611303397E}"/>
              </a:ext>
            </a:extLst>
          </p:cNvPr>
          <p:cNvSpPr>
            <a:spLocks noGrp="1"/>
          </p:cNvSpPr>
          <p:nvPr>
            <p:ph sz="half" idx="1"/>
          </p:nvPr>
        </p:nvSpPr>
        <p:spPr>
          <a:xfrm>
            <a:off x="566449" y="1440873"/>
            <a:ext cx="5261696" cy="5200072"/>
          </a:xfrm>
        </p:spPr>
        <p:txBody>
          <a:bodyPr anchor="ctr">
            <a:noAutofit/>
          </a:bodyPr>
          <a:lstStyle/>
          <a:p>
            <a:pPr marL="0" indent="0" algn="just">
              <a:buNone/>
            </a:pPr>
            <a:r>
              <a:rPr lang="es-MX" sz="4800" dirty="0"/>
              <a:t>¿Cuáles de estos textos nos ayudan a elaborar un documento para titulación?</a:t>
            </a:r>
          </a:p>
        </p:txBody>
      </p:sp>
      <p:sp>
        <p:nvSpPr>
          <p:cNvPr id="4" name="Marcador de contenido 3">
            <a:extLst>
              <a:ext uri="{FF2B5EF4-FFF2-40B4-BE49-F238E27FC236}">
                <a16:creationId xmlns:a16="http://schemas.microsoft.com/office/drawing/2014/main" id="{002D5124-7F02-4050-B3E5-81AC29448C9C}"/>
              </a:ext>
            </a:extLst>
          </p:cNvPr>
          <p:cNvSpPr>
            <a:spLocks noGrp="1"/>
          </p:cNvSpPr>
          <p:nvPr>
            <p:ph sz="half" idx="2"/>
          </p:nvPr>
        </p:nvSpPr>
        <p:spPr>
          <a:xfrm>
            <a:off x="7190747" y="2126222"/>
            <a:ext cx="4313864" cy="4625560"/>
          </a:xfrm>
        </p:spPr>
        <p:txBody>
          <a:bodyPr>
            <a:normAutofit fontScale="25000" lnSpcReduction="20000"/>
          </a:bodyPr>
          <a:lstStyle/>
          <a:p>
            <a:pPr marL="514350" lvl="0" indent="-514350">
              <a:buFont typeface="+mj-lt"/>
              <a:buAutoNum type="arabicPeriod"/>
            </a:pPr>
            <a:r>
              <a:rPr lang="es-PE" sz="8000" dirty="0"/>
              <a:t>Artículo de Revista Arbitrada</a:t>
            </a:r>
            <a:endParaRPr lang="es-MX" sz="8000" dirty="0"/>
          </a:p>
          <a:p>
            <a:pPr marL="514350" lvl="0" indent="-514350">
              <a:buFont typeface="+mj-lt"/>
              <a:buAutoNum type="arabicPeriod"/>
            </a:pPr>
            <a:r>
              <a:rPr lang="es-PE" sz="8000" dirty="0"/>
              <a:t>Artículo de Revista Indexada </a:t>
            </a:r>
            <a:endParaRPr lang="es-MX" sz="8000" dirty="0"/>
          </a:p>
          <a:p>
            <a:pPr marL="514350" lvl="0" indent="-514350">
              <a:buFont typeface="+mj-lt"/>
              <a:buAutoNum type="arabicPeriod"/>
            </a:pPr>
            <a:r>
              <a:rPr lang="es-PE" sz="8000" dirty="0"/>
              <a:t>Ensayo</a:t>
            </a:r>
            <a:endParaRPr lang="es-MX" sz="8000" dirty="0"/>
          </a:p>
          <a:p>
            <a:pPr marL="514350" lvl="0" indent="-514350">
              <a:buFont typeface="+mj-lt"/>
              <a:buAutoNum type="arabicPeriod"/>
            </a:pPr>
            <a:r>
              <a:rPr lang="es-PE" sz="8000" dirty="0"/>
              <a:t>Libro</a:t>
            </a:r>
            <a:endParaRPr lang="es-MX" sz="8000" dirty="0"/>
          </a:p>
          <a:p>
            <a:pPr marL="514350" lvl="0" indent="-514350">
              <a:buFont typeface="+mj-lt"/>
              <a:buAutoNum type="arabicPeriod"/>
            </a:pPr>
            <a:r>
              <a:rPr lang="es-PE" sz="8000" dirty="0"/>
              <a:t>Libro de Compiladores</a:t>
            </a:r>
            <a:endParaRPr lang="es-MX" sz="8000" dirty="0"/>
          </a:p>
          <a:p>
            <a:pPr marL="514350" lvl="0" indent="-514350">
              <a:buFont typeface="+mj-lt"/>
              <a:buAutoNum type="arabicPeriod"/>
            </a:pPr>
            <a:r>
              <a:rPr lang="es-PE" sz="8000" dirty="0"/>
              <a:t>Monografía </a:t>
            </a:r>
            <a:endParaRPr lang="es-MX" sz="8000" dirty="0"/>
          </a:p>
          <a:p>
            <a:pPr marL="514350" lvl="0" indent="-514350">
              <a:buFont typeface="+mj-lt"/>
              <a:buAutoNum type="arabicPeriod"/>
            </a:pPr>
            <a:r>
              <a:rPr lang="es-PE" sz="8000" dirty="0"/>
              <a:t>Protocolo de Investigación</a:t>
            </a:r>
            <a:endParaRPr lang="es-MX" sz="8000" dirty="0"/>
          </a:p>
          <a:p>
            <a:pPr marL="514350" lvl="0" indent="-514350">
              <a:buFont typeface="+mj-lt"/>
              <a:buAutoNum type="arabicPeriod"/>
            </a:pPr>
            <a:r>
              <a:rPr lang="es-PE" sz="8000" dirty="0"/>
              <a:t>Reporte</a:t>
            </a:r>
            <a:endParaRPr lang="es-MX" sz="8000" dirty="0"/>
          </a:p>
          <a:p>
            <a:pPr marL="514350" lvl="0" indent="-514350">
              <a:buFont typeface="+mj-lt"/>
              <a:buAutoNum type="arabicPeriod"/>
            </a:pPr>
            <a:r>
              <a:rPr lang="es-PE" sz="8000" dirty="0"/>
              <a:t>Reseña</a:t>
            </a:r>
            <a:endParaRPr lang="es-MX" sz="8000" dirty="0"/>
          </a:p>
          <a:p>
            <a:pPr marL="514350" lvl="0" indent="-514350">
              <a:buFont typeface="+mj-lt"/>
              <a:buAutoNum type="arabicPeriod"/>
            </a:pPr>
            <a:r>
              <a:rPr lang="es-PE" sz="8000" dirty="0"/>
              <a:t>Resumen</a:t>
            </a:r>
            <a:endParaRPr lang="es-MX" sz="8000" dirty="0"/>
          </a:p>
          <a:p>
            <a:pPr marL="514350" lvl="0" indent="-514350">
              <a:buFont typeface="+mj-lt"/>
              <a:buAutoNum type="arabicPeriod"/>
            </a:pPr>
            <a:r>
              <a:rPr lang="es-PE" sz="8000" dirty="0"/>
              <a:t>Tesina</a:t>
            </a:r>
            <a:endParaRPr lang="es-MX" sz="8000" dirty="0"/>
          </a:p>
          <a:p>
            <a:pPr marL="514350" lvl="0" indent="-514350">
              <a:buFont typeface="+mj-lt"/>
              <a:buAutoNum type="arabicPeriod"/>
            </a:pPr>
            <a:r>
              <a:rPr lang="es-PE" sz="8000" dirty="0"/>
              <a:t>Tesis</a:t>
            </a:r>
            <a:endParaRPr lang="es-MX" sz="8000" dirty="0"/>
          </a:p>
          <a:p>
            <a:r>
              <a:rPr lang="es-MX" sz="8000" dirty="0"/>
              <a:t> </a:t>
            </a:r>
          </a:p>
          <a:p>
            <a:endParaRPr lang="es-MX" dirty="0"/>
          </a:p>
        </p:txBody>
      </p:sp>
    </p:spTree>
    <p:extLst>
      <p:ext uri="{BB962C8B-B14F-4D97-AF65-F5344CB8AC3E}">
        <p14:creationId xmlns:p14="http://schemas.microsoft.com/office/powerpoint/2010/main" val="504370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862641-3244-4D01-98E0-C51CE04DC15A}"/>
              </a:ext>
            </a:extLst>
          </p:cNvPr>
          <p:cNvSpPr>
            <a:spLocks noGrp="1"/>
          </p:cNvSpPr>
          <p:nvPr>
            <p:ph type="title"/>
          </p:nvPr>
        </p:nvSpPr>
        <p:spPr>
          <a:xfrm>
            <a:off x="762000" y="18256"/>
            <a:ext cx="10515600" cy="471272"/>
          </a:xfrm>
        </p:spPr>
        <p:txBody>
          <a:bodyPr>
            <a:normAutofit fontScale="90000"/>
          </a:bodyPr>
          <a:lstStyle/>
          <a:p>
            <a:pPr algn="ctr"/>
            <a:r>
              <a:rPr lang="es-MX" dirty="0"/>
              <a:t>Revista indizada</a:t>
            </a:r>
          </a:p>
        </p:txBody>
      </p:sp>
      <p:sp>
        <p:nvSpPr>
          <p:cNvPr id="8" name="Marcador de contenido 7">
            <a:extLst>
              <a:ext uri="{FF2B5EF4-FFF2-40B4-BE49-F238E27FC236}">
                <a16:creationId xmlns:a16="http://schemas.microsoft.com/office/drawing/2014/main" id="{7F9766B1-3B26-49AF-BC94-B6799BF89513}"/>
              </a:ext>
            </a:extLst>
          </p:cNvPr>
          <p:cNvSpPr>
            <a:spLocks noGrp="1"/>
          </p:cNvSpPr>
          <p:nvPr>
            <p:ph sz="half" idx="1"/>
          </p:nvPr>
        </p:nvSpPr>
        <p:spPr>
          <a:xfrm>
            <a:off x="237836" y="1770206"/>
            <a:ext cx="5181600" cy="4351338"/>
          </a:xfrm>
        </p:spPr>
        <p:txBody>
          <a:bodyPr/>
          <a:lstStyle/>
          <a:p>
            <a:pPr algn="just"/>
            <a:r>
              <a:rPr lang="es-MX" dirty="0"/>
              <a:t>Una </a:t>
            </a:r>
            <a:r>
              <a:rPr lang="es-MX" b="1" dirty="0"/>
              <a:t>revista indizada</a:t>
            </a:r>
            <a:r>
              <a:rPr lang="es-MX" dirty="0"/>
              <a:t> es una publicación periódica de investigación que demuestra una alta calidad y ha sido listada en alguna base de datos de consulta mundial, lo que habitualmente trae de la mano que la publicación tenga un excelente FI (factor de impacto)</a:t>
            </a:r>
          </a:p>
        </p:txBody>
      </p:sp>
      <p:pic>
        <p:nvPicPr>
          <p:cNvPr id="5" name="Marcador de contenido 4">
            <a:extLst>
              <a:ext uri="{FF2B5EF4-FFF2-40B4-BE49-F238E27FC236}">
                <a16:creationId xmlns:a16="http://schemas.microsoft.com/office/drawing/2014/main" id="{E491E655-30EF-4240-A3AA-F55EC30491C6}"/>
              </a:ext>
            </a:extLst>
          </p:cNvPr>
          <p:cNvPicPr>
            <a:picLocks noGrp="1" noChangeAspect="1"/>
          </p:cNvPicPr>
          <p:nvPr>
            <p:ph sz="half" idx="2"/>
          </p:nvPr>
        </p:nvPicPr>
        <p:blipFill>
          <a:blip r:embed="rId2"/>
          <a:stretch>
            <a:fillRect/>
          </a:stretch>
        </p:blipFill>
        <p:spPr>
          <a:xfrm>
            <a:off x="5551055" y="951346"/>
            <a:ext cx="6640945" cy="5698836"/>
          </a:xfrm>
          <a:prstGeom prst="rect">
            <a:avLst/>
          </a:prstGeom>
        </p:spPr>
      </p:pic>
    </p:spTree>
    <p:extLst>
      <p:ext uri="{BB962C8B-B14F-4D97-AF65-F5344CB8AC3E}">
        <p14:creationId xmlns:p14="http://schemas.microsoft.com/office/powerpoint/2010/main" val="2982665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80ACFA-FDE8-4FB3-81DD-FD34B1F47BCB}"/>
              </a:ext>
            </a:extLst>
          </p:cNvPr>
          <p:cNvSpPr>
            <a:spLocks noGrp="1"/>
          </p:cNvSpPr>
          <p:nvPr>
            <p:ph type="title"/>
          </p:nvPr>
        </p:nvSpPr>
        <p:spPr/>
        <p:txBody>
          <a:bodyPr/>
          <a:lstStyle/>
          <a:p>
            <a:pPr algn="ctr"/>
            <a:r>
              <a:rPr lang="es-MX" b="1" dirty="0"/>
              <a:t>Indicadores</a:t>
            </a:r>
            <a:br>
              <a:rPr lang="es-MX" dirty="0"/>
            </a:br>
            <a:endParaRPr lang="es-MX" dirty="0"/>
          </a:p>
        </p:txBody>
      </p:sp>
      <p:sp>
        <p:nvSpPr>
          <p:cNvPr id="3" name="Marcador de contenido 2">
            <a:extLst>
              <a:ext uri="{FF2B5EF4-FFF2-40B4-BE49-F238E27FC236}">
                <a16:creationId xmlns:a16="http://schemas.microsoft.com/office/drawing/2014/main" id="{5F647FCE-44A8-4AE3-BCDD-8E9CC0D2B8AF}"/>
              </a:ext>
            </a:extLst>
          </p:cNvPr>
          <p:cNvSpPr>
            <a:spLocks noGrp="1"/>
          </p:cNvSpPr>
          <p:nvPr>
            <p:ph sz="half" idx="1"/>
          </p:nvPr>
        </p:nvSpPr>
        <p:spPr/>
        <p:txBody>
          <a:bodyPr>
            <a:normAutofit/>
          </a:bodyPr>
          <a:lstStyle/>
          <a:p>
            <a:pPr algn="just" fontAlgn="base"/>
            <a:r>
              <a:rPr lang="es-MX" dirty="0"/>
              <a:t>Para que se considere a una revista ingresar a un índice, es imprescindible tomar en cuenta determinados indicadores de calidad, que se detallan a continuación:</a:t>
            </a:r>
          </a:p>
          <a:p>
            <a:pPr algn="just" fontAlgn="base"/>
            <a:r>
              <a:rPr lang="es-MX" dirty="0"/>
              <a:t>Calidad del contenido de la investigación.</a:t>
            </a:r>
          </a:p>
          <a:p>
            <a:pPr algn="just" fontAlgn="base"/>
            <a:r>
              <a:rPr lang="es-MX" dirty="0"/>
              <a:t>Características técnicas o formales.</a:t>
            </a:r>
          </a:p>
          <a:p>
            <a:pPr algn="just" fontAlgn="base"/>
            <a:r>
              <a:rPr lang="es-MX" dirty="0"/>
              <a:t>Uso por parte de la comunidad científica. </a:t>
            </a:r>
          </a:p>
          <a:p>
            <a:endParaRPr lang="es-MX" dirty="0"/>
          </a:p>
        </p:txBody>
      </p:sp>
      <p:sp>
        <p:nvSpPr>
          <p:cNvPr id="4" name="Marcador de contenido 3">
            <a:extLst>
              <a:ext uri="{FF2B5EF4-FFF2-40B4-BE49-F238E27FC236}">
                <a16:creationId xmlns:a16="http://schemas.microsoft.com/office/drawing/2014/main" id="{6EE4A6EA-A433-4C99-A9C0-B614EFF09A3E}"/>
              </a:ext>
            </a:extLst>
          </p:cNvPr>
          <p:cNvSpPr>
            <a:spLocks noGrp="1"/>
          </p:cNvSpPr>
          <p:nvPr>
            <p:ph sz="half" idx="2"/>
          </p:nvPr>
        </p:nvSpPr>
        <p:spPr/>
        <p:txBody>
          <a:bodyPr>
            <a:normAutofit/>
          </a:bodyPr>
          <a:lstStyle/>
          <a:p>
            <a:pPr algn="just"/>
            <a:r>
              <a:rPr lang="es-MX" dirty="0"/>
              <a:t>Para poder medir el uso del artículo que la comunidad le otorga, es necesario utilizar indicador que detalla la cantidad de citas que recibe el artículo de parte de diferentes usuarios, a este proceso se le denomina factor de impacto, y se lo utiliza en los estudios métricos de la información para determinar la visibilidad de un autor, una revista o disciplina.</a:t>
            </a:r>
          </a:p>
          <a:p>
            <a:endParaRPr lang="es-MX" dirty="0"/>
          </a:p>
        </p:txBody>
      </p:sp>
      <p:sp>
        <p:nvSpPr>
          <p:cNvPr id="5" name="Rectángulo 4">
            <a:extLst>
              <a:ext uri="{FF2B5EF4-FFF2-40B4-BE49-F238E27FC236}">
                <a16:creationId xmlns:a16="http://schemas.microsoft.com/office/drawing/2014/main" id="{7660CFAA-7055-48BF-A768-A19BC6F0AE2F}"/>
              </a:ext>
            </a:extLst>
          </p:cNvPr>
          <p:cNvSpPr/>
          <p:nvPr/>
        </p:nvSpPr>
        <p:spPr>
          <a:xfrm>
            <a:off x="3429000" y="6169709"/>
            <a:ext cx="6096000" cy="646331"/>
          </a:xfrm>
          <a:prstGeom prst="rect">
            <a:avLst/>
          </a:prstGeom>
        </p:spPr>
        <p:txBody>
          <a:bodyPr>
            <a:spAutoFit/>
          </a:bodyPr>
          <a:lstStyle/>
          <a:p>
            <a:r>
              <a:rPr lang="es-MX" b="1" dirty="0">
                <a:hlinkClick r:id="rId2"/>
              </a:rPr>
              <a:t>https://www.infotecarios.com/revistas-indexadas-las-conocemos-llegamos-ellas/#.XZFB5UZKiUk</a:t>
            </a:r>
            <a:endParaRPr lang="es-MX" b="1" dirty="0"/>
          </a:p>
        </p:txBody>
      </p:sp>
    </p:spTree>
    <p:extLst>
      <p:ext uri="{BB962C8B-B14F-4D97-AF65-F5344CB8AC3E}">
        <p14:creationId xmlns:p14="http://schemas.microsoft.com/office/powerpoint/2010/main" val="44691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0D1958-1DF7-4127-AED0-C7D9774189DD}"/>
              </a:ext>
            </a:extLst>
          </p:cNvPr>
          <p:cNvSpPr>
            <a:spLocks noGrp="1"/>
          </p:cNvSpPr>
          <p:nvPr>
            <p:ph type="title"/>
          </p:nvPr>
        </p:nvSpPr>
        <p:spPr/>
        <p:txBody>
          <a:bodyPr/>
          <a:lstStyle/>
          <a:p>
            <a:pPr algn="ctr"/>
            <a:r>
              <a:rPr lang="es-MX" b="1" dirty="0"/>
              <a:t>Procedimiento</a:t>
            </a:r>
            <a:br>
              <a:rPr lang="es-MX" dirty="0"/>
            </a:br>
            <a:endParaRPr lang="es-MX" dirty="0"/>
          </a:p>
        </p:txBody>
      </p:sp>
      <p:sp>
        <p:nvSpPr>
          <p:cNvPr id="3" name="Marcador de contenido 2">
            <a:extLst>
              <a:ext uri="{FF2B5EF4-FFF2-40B4-BE49-F238E27FC236}">
                <a16:creationId xmlns:a16="http://schemas.microsoft.com/office/drawing/2014/main" id="{76C79BCB-B98D-4545-AE2F-62BB56FC0CE4}"/>
              </a:ext>
            </a:extLst>
          </p:cNvPr>
          <p:cNvSpPr>
            <a:spLocks noGrp="1"/>
          </p:cNvSpPr>
          <p:nvPr>
            <p:ph sz="half" idx="1"/>
          </p:nvPr>
        </p:nvSpPr>
        <p:spPr/>
        <p:txBody>
          <a:bodyPr>
            <a:normAutofit/>
          </a:bodyPr>
          <a:lstStyle/>
          <a:p>
            <a:pPr algn="just" fontAlgn="base"/>
            <a:r>
              <a:rPr lang="es-MX" dirty="0"/>
              <a:t>Es importante que los editores de revistas identifique índices, repertorios o bases de datos que concuerden con la temática, acordar contactos y enviarles ejemplares de los últimos números que se han publicado, informe que justifique su calidad; como condición imprescindible es que la calidad de la revista haya mejorado al máximo.</a:t>
            </a:r>
          </a:p>
          <a:p>
            <a:endParaRPr lang="es-MX" dirty="0"/>
          </a:p>
        </p:txBody>
      </p:sp>
      <p:sp>
        <p:nvSpPr>
          <p:cNvPr id="4" name="Marcador de contenido 3">
            <a:extLst>
              <a:ext uri="{FF2B5EF4-FFF2-40B4-BE49-F238E27FC236}">
                <a16:creationId xmlns:a16="http://schemas.microsoft.com/office/drawing/2014/main" id="{5B525818-D150-43AF-B0AE-F7B07E1222EF}"/>
              </a:ext>
            </a:extLst>
          </p:cNvPr>
          <p:cNvSpPr>
            <a:spLocks noGrp="1"/>
          </p:cNvSpPr>
          <p:nvPr>
            <p:ph sz="half" idx="2"/>
          </p:nvPr>
        </p:nvSpPr>
        <p:spPr/>
        <p:txBody>
          <a:bodyPr>
            <a:normAutofit/>
          </a:bodyPr>
          <a:lstStyle/>
          <a:p>
            <a:pPr algn="just"/>
            <a:r>
              <a:rPr lang="es-MX" i="1" dirty="0"/>
              <a:t>LATINDEX &lt;www.latindex.org&gt;  ofrece un listado de índices y bases de datos según los temas que cubren, con un enlace directo a la página de cada uno de ellos, donde se pueda examinar la viabilidad de incluir la revista, de acuerdo con las exigencias que tengan.</a:t>
            </a:r>
            <a:endParaRPr lang="es-MX" dirty="0"/>
          </a:p>
          <a:p>
            <a:endParaRPr lang="es-MX" dirty="0"/>
          </a:p>
        </p:txBody>
      </p:sp>
      <p:sp>
        <p:nvSpPr>
          <p:cNvPr id="5" name="Rectángulo 4">
            <a:extLst>
              <a:ext uri="{FF2B5EF4-FFF2-40B4-BE49-F238E27FC236}">
                <a16:creationId xmlns:a16="http://schemas.microsoft.com/office/drawing/2014/main" id="{6A2AC9AD-C9F1-487B-8519-5C3C86D38EE6}"/>
              </a:ext>
            </a:extLst>
          </p:cNvPr>
          <p:cNvSpPr/>
          <p:nvPr/>
        </p:nvSpPr>
        <p:spPr>
          <a:xfrm>
            <a:off x="3472873" y="6211669"/>
            <a:ext cx="6096000" cy="646331"/>
          </a:xfrm>
          <a:prstGeom prst="rect">
            <a:avLst/>
          </a:prstGeom>
        </p:spPr>
        <p:txBody>
          <a:bodyPr>
            <a:spAutoFit/>
          </a:bodyPr>
          <a:lstStyle/>
          <a:p>
            <a:r>
              <a:rPr lang="es-MX" b="1" dirty="0">
                <a:hlinkClick r:id="rId2"/>
              </a:rPr>
              <a:t>https://www.infotecarios.com/revistas-indexadas-las-conocemos-llegamos-ellas/#.XZFB5UZKiUk</a:t>
            </a:r>
            <a:endParaRPr lang="es-MX" b="1" dirty="0"/>
          </a:p>
        </p:txBody>
      </p:sp>
    </p:spTree>
    <p:extLst>
      <p:ext uri="{BB962C8B-B14F-4D97-AF65-F5344CB8AC3E}">
        <p14:creationId xmlns:p14="http://schemas.microsoft.com/office/powerpoint/2010/main" val="1663381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EAD058-C760-40B5-82EC-31B797188E19}"/>
              </a:ext>
            </a:extLst>
          </p:cNvPr>
          <p:cNvSpPr>
            <a:spLocks noGrp="1"/>
          </p:cNvSpPr>
          <p:nvPr>
            <p:ph type="title"/>
          </p:nvPr>
        </p:nvSpPr>
        <p:spPr/>
        <p:txBody>
          <a:bodyPr/>
          <a:lstStyle/>
          <a:p>
            <a:pPr algn="ctr"/>
            <a:r>
              <a:rPr lang="es-MX" dirty="0"/>
              <a:t>Guía para publicar</a:t>
            </a:r>
          </a:p>
        </p:txBody>
      </p:sp>
      <p:pic>
        <p:nvPicPr>
          <p:cNvPr id="4" name="Elementos multimedia en línea 3" title="Taylor &amp; Francis: 5. ￂ﾿Cￃﾳmo publicar en revistas arbitradas?">
            <a:hlinkClick r:id="" action="ppaction://media"/>
            <a:extLst>
              <a:ext uri="{FF2B5EF4-FFF2-40B4-BE49-F238E27FC236}">
                <a16:creationId xmlns:a16="http://schemas.microsoft.com/office/drawing/2014/main" id="{29A33BD4-8832-46B0-B3E6-8EB60A6B3705}"/>
              </a:ext>
            </a:extLst>
          </p:cNvPr>
          <p:cNvPicPr>
            <a:picLocks noGrp="1" noRot="1" noChangeAspect="1"/>
          </p:cNvPicPr>
          <p:nvPr>
            <p:ph idx="1"/>
            <a:videoFile r:link="rId1"/>
          </p:nvPr>
        </p:nvPicPr>
        <p:blipFill>
          <a:blip r:embed="rId3"/>
          <a:stretch>
            <a:fillRect/>
          </a:stretch>
        </p:blipFill>
        <p:spPr>
          <a:xfrm>
            <a:off x="4860925" y="2384425"/>
            <a:ext cx="4371975" cy="3276600"/>
          </a:xfrm>
          <a:prstGeom prst="rect">
            <a:avLst/>
          </a:prstGeom>
        </p:spPr>
      </p:pic>
      <p:sp>
        <p:nvSpPr>
          <p:cNvPr id="3" name="Rectángulo 2">
            <a:extLst>
              <a:ext uri="{FF2B5EF4-FFF2-40B4-BE49-F238E27FC236}">
                <a16:creationId xmlns:a16="http://schemas.microsoft.com/office/drawing/2014/main" id="{F3996CAD-3A5A-4A98-8598-4ED77E2368C9}"/>
              </a:ext>
            </a:extLst>
          </p:cNvPr>
          <p:cNvSpPr/>
          <p:nvPr/>
        </p:nvSpPr>
        <p:spPr>
          <a:xfrm>
            <a:off x="5118339" y="6049224"/>
            <a:ext cx="3857146" cy="369332"/>
          </a:xfrm>
          <a:prstGeom prst="rect">
            <a:avLst/>
          </a:prstGeom>
        </p:spPr>
        <p:txBody>
          <a:bodyPr wrap="none">
            <a:spAutoFit/>
          </a:bodyPr>
          <a:lstStyle/>
          <a:p>
            <a:r>
              <a:rPr lang="es-MX" dirty="0">
                <a:solidFill>
                  <a:srgbClr val="FF0000"/>
                </a:solidFill>
              </a:rPr>
              <a:t>Dar doble </a:t>
            </a:r>
            <a:r>
              <a:rPr lang="es-MX" dirty="0" err="1">
                <a:solidFill>
                  <a:srgbClr val="FF0000"/>
                </a:solidFill>
              </a:rPr>
              <a:t>click</a:t>
            </a:r>
            <a:r>
              <a:rPr lang="es-MX" dirty="0">
                <a:solidFill>
                  <a:srgbClr val="FF0000"/>
                </a:solidFill>
              </a:rPr>
              <a:t> para ver el video</a:t>
            </a:r>
          </a:p>
        </p:txBody>
      </p:sp>
    </p:spTree>
    <p:extLst>
      <p:ext uri="{BB962C8B-B14F-4D97-AF65-F5344CB8AC3E}">
        <p14:creationId xmlns:p14="http://schemas.microsoft.com/office/powerpoint/2010/main" val="101544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36F40C-1FAC-466D-ACD5-85FF921DE6AC}"/>
              </a:ext>
            </a:extLst>
          </p:cNvPr>
          <p:cNvSpPr>
            <a:spLocks noGrp="1"/>
          </p:cNvSpPr>
          <p:nvPr>
            <p:ph type="title"/>
          </p:nvPr>
        </p:nvSpPr>
        <p:spPr/>
        <p:txBody>
          <a:bodyPr/>
          <a:lstStyle/>
          <a:p>
            <a:pPr algn="ctr"/>
            <a:r>
              <a:rPr lang="es-MX" b="1" dirty="0"/>
              <a:t>Bases de datos para indexar revistas</a:t>
            </a:r>
            <a:br>
              <a:rPr lang="es-MX" dirty="0"/>
            </a:br>
            <a:endParaRPr lang="es-MX" dirty="0"/>
          </a:p>
        </p:txBody>
      </p:sp>
      <p:sp>
        <p:nvSpPr>
          <p:cNvPr id="3" name="Marcador de contenido 2">
            <a:extLst>
              <a:ext uri="{FF2B5EF4-FFF2-40B4-BE49-F238E27FC236}">
                <a16:creationId xmlns:a16="http://schemas.microsoft.com/office/drawing/2014/main" id="{A995F539-88F9-49CA-94EA-48F98A294082}"/>
              </a:ext>
            </a:extLst>
          </p:cNvPr>
          <p:cNvSpPr>
            <a:spLocks noGrp="1"/>
          </p:cNvSpPr>
          <p:nvPr>
            <p:ph sz="half" idx="1"/>
          </p:nvPr>
        </p:nvSpPr>
        <p:spPr>
          <a:xfrm>
            <a:off x="838200" y="1825625"/>
            <a:ext cx="2902527" cy="4351338"/>
          </a:xfrm>
        </p:spPr>
        <p:txBody>
          <a:bodyPr>
            <a:normAutofit fontScale="85000" lnSpcReduction="20000"/>
          </a:bodyPr>
          <a:lstStyle/>
          <a:p>
            <a:pPr fontAlgn="base"/>
            <a:r>
              <a:rPr lang="es-MX" dirty="0"/>
              <a:t>Scielo</a:t>
            </a:r>
          </a:p>
          <a:p>
            <a:pPr fontAlgn="base"/>
            <a:r>
              <a:rPr lang="es-MX" dirty="0"/>
              <a:t>ISI</a:t>
            </a:r>
          </a:p>
          <a:p>
            <a:pPr fontAlgn="base"/>
            <a:r>
              <a:rPr lang="es-MX" dirty="0"/>
              <a:t>EBSCO</a:t>
            </a:r>
          </a:p>
          <a:p>
            <a:pPr fontAlgn="base"/>
            <a:r>
              <a:rPr lang="es-MX" dirty="0" err="1"/>
              <a:t>Scopus</a:t>
            </a:r>
            <a:endParaRPr lang="es-MX" dirty="0"/>
          </a:p>
          <a:p>
            <a:pPr fontAlgn="base"/>
            <a:r>
              <a:rPr lang="es-MX" dirty="0" err="1"/>
              <a:t>CUIDENplus</a:t>
            </a:r>
            <a:endParaRPr lang="es-MX" dirty="0"/>
          </a:p>
          <a:p>
            <a:pPr fontAlgn="base"/>
            <a:r>
              <a:rPr lang="es-MX" dirty="0" err="1"/>
              <a:t>Psicodoc</a:t>
            </a:r>
            <a:endParaRPr lang="es-MX" dirty="0"/>
          </a:p>
          <a:p>
            <a:pPr fontAlgn="base"/>
            <a:r>
              <a:rPr lang="es-MX" dirty="0"/>
              <a:t>Clase</a:t>
            </a:r>
          </a:p>
          <a:p>
            <a:pPr fontAlgn="base"/>
            <a:r>
              <a:rPr lang="es-MX" dirty="0"/>
              <a:t>DOAJ</a:t>
            </a:r>
          </a:p>
          <a:p>
            <a:pPr fontAlgn="base"/>
            <a:r>
              <a:rPr lang="es-MX" dirty="0"/>
              <a:t>IRESIE</a:t>
            </a:r>
          </a:p>
          <a:p>
            <a:pPr fontAlgn="base"/>
            <a:r>
              <a:rPr lang="es-MX" dirty="0"/>
              <a:t>IDEAS</a:t>
            </a:r>
          </a:p>
          <a:p>
            <a:pPr fontAlgn="base"/>
            <a:r>
              <a:rPr lang="es-MX" dirty="0"/>
              <a:t>LILACS</a:t>
            </a:r>
          </a:p>
          <a:p>
            <a:pPr fontAlgn="base"/>
            <a:r>
              <a:rPr lang="es-MX" dirty="0" err="1"/>
              <a:t>Mathematical</a:t>
            </a:r>
            <a:r>
              <a:rPr lang="es-MX" dirty="0"/>
              <a:t> </a:t>
            </a:r>
            <a:r>
              <a:rPr lang="es-MX" dirty="0" err="1"/>
              <a:t>Reviews</a:t>
            </a:r>
            <a:endParaRPr lang="es-MX" dirty="0"/>
          </a:p>
          <a:p>
            <a:pPr fontAlgn="base"/>
            <a:r>
              <a:rPr lang="es-MX" dirty="0"/>
              <a:t>PERIÓDICA</a:t>
            </a:r>
          </a:p>
          <a:p>
            <a:pPr fontAlgn="base"/>
            <a:r>
              <a:rPr lang="es-MX" dirty="0"/>
              <a:t>SSCI</a:t>
            </a:r>
          </a:p>
          <a:p>
            <a:endParaRPr lang="es-MX" dirty="0"/>
          </a:p>
        </p:txBody>
      </p:sp>
      <p:pic>
        <p:nvPicPr>
          <p:cNvPr id="6" name="Marcador de contenido 5">
            <a:extLst>
              <a:ext uri="{FF2B5EF4-FFF2-40B4-BE49-F238E27FC236}">
                <a16:creationId xmlns:a16="http://schemas.microsoft.com/office/drawing/2014/main" id="{CEEC37B7-4180-46FF-8DCD-32140DFE83CD}"/>
              </a:ext>
            </a:extLst>
          </p:cNvPr>
          <p:cNvPicPr>
            <a:picLocks noGrp="1" noChangeAspect="1"/>
          </p:cNvPicPr>
          <p:nvPr>
            <p:ph sz="half" idx="2"/>
          </p:nvPr>
        </p:nvPicPr>
        <p:blipFill>
          <a:blip r:embed="rId2"/>
          <a:stretch>
            <a:fillRect/>
          </a:stretch>
        </p:blipFill>
        <p:spPr>
          <a:xfrm>
            <a:off x="6172200" y="1276351"/>
            <a:ext cx="5181600" cy="4804716"/>
          </a:xfrm>
          <a:prstGeom prst="rect">
            <a:avLst/>
          </a:prstGeom>
        </p:spPr>
      </p:pic>
      <p:sp>
        <p:nvSpPr>
          <p:cNvPr id="5" name="Rectángulo 4">
            <a:extLst>
              <a:ext uri="{FF2B5EF4-FFF2-40B4-BE49-F238E27FC236}">
                <a16:creationId xmlns:a16="http://schemas.microsoft.com/office/drawing/2014/main" id="{57747A73-7BEC-4EB4-A5D1-F10DDAD75890}"/>
              </a:ext>
            </a:extLst>
          </p:cNvPr>
          <p:cNvSpPr/>
          <p:nvPr/>
        </p:nvSpPr>
        <p:spPr>
          <a:xfrm>
            <a:off x="692727" y="6081067"/>
            <a:ext cx="6096000" cy="461665"/>
          </a:xfrm>
          <a:prstGeom prst="rect">
            <a:avLst/>
          </a:prstGeom>
        </p:spPr>
        <p:txBody>
          <a:bodyPr>
            <a:spAutoFit/>
          </a:bodyPr>
          <a:lstStyle/>
          <a:p>
            <a:r>
              <a:rPr lang="es-MX" sz="1200" dirty="0">
                <a:hlinkClick r:id="rId3"/>
              </a:rPr>
              <a:t>https://www.infotecarios.com/revistas-indexadas-las-conocemos-llegamos-ellas/#.XZFB5UZKiUk</a:t>
            </a:r>
            <a:endParaRPr lang="es-MX" sz="1200" dirty="0"/>
          </a:p>
        </p:txBody>
      </p:sp>
      <p:sp>
        <p:nvSpPr>
          <p:cNvPr id="7" name="Rectángulo 6">
            <a:extLst>
              <a:ext uri="{FF2B5EF4-FFF2-40B4-BE49-F238E27FC236}">
                <a16:creationId xmlns:a16="http://schemas.microsoft.com/office/drawing/2014/main" id="{EEE02591-5E51-4E9C-9AD8-D826B40A75E0}"/>
              </a:ext>
            </a:extLst>
          </p:cNvPr>
          <p:cNvSpPr/>
          <p:nvPr/>
        </p:nvSpPr>
        <p:spPr>
          <a:xfrm>
            <a:off x="5934075" y="6081067"/>
            <a:ext cx="6096000" cy="276999"/>
          </a:xfrm>
          <a:prstGeom prst="rect">
            <a:avLst/>
          </a:prstGeom>
        </p:spPr>
        <p:txBody>
          <a:bodyPr>
            <a:spAutoFit/>
          </a:bodyPr>
          <a:lstStyle/>
          <a:p>
            <a:r>
              <a:rPr lang="es-MX" sz="1200" dirty="0">
                <a:hlinkClick r:id="rId4"/>
              </a:rPr>
              <a:t>http://www.jfn.ac.lk/index.php/user-awareness-programme-on-using-scopus/</a:t>
            </a:r>
            <a:endParaRPr lang="es-MX" sz="1200" dirty="0"/>
          </a:p>
        </p:txBody>
      </p:sp>
    </p:spTree>
    <p:extLst>
      <p:ext uri="{BB962C8B-B14F-4D97-AF65-F5344CB8AC3E}">
        <p14:creationId xmlns:p14="http://schemas.microsoft.com/office/powerpoint/2010/main" val="408819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EC6DFA-B3FA-4212-8CC0-954A87047206}"/>
              </a:ext>
            </a:extLst>
          </p:cNvPr>
          <p:cNvSpPr>
            <a:spLocks noGrp="1"/>
          </p:cNvSpPr>
          <p:nvPr>
            <p:ph type="title"/>
          </p:nvPr>
        </p:nvSpPr>
        <p:spPr/>
        <p:txBody>
          <a:bodyPr/>
          <a:lstStyle/>
          <a:p>
            <a:pPr algn="ctr"/>
            <a:r>
              <a:rPr lang="es-PE" dirty="0"/>
              <a:t>Artículo de Revista Arbitrada</a:t>
            </a:r>
            <a:br>
              <a:rPr lang="es-MX" dirty="0"/>
            </a:br>
            <a:endParaRPr lang="es-MX" dirty="0"/>
          </a:p>
        </p:txBody>
      </p:sp>
      <p:sp>
        <p:nvSpPr>
          <p:cNvPr id="3" name="Marcador de contenido 2">
            <a:extLst>
              <a:ext uri="{FF2B5EF4-FFF2-40B4-BE49-F238E27FC236}">
                <a16:creationId xmlns:a16="http://schemas.microsoft.com/office/drawing/2014/main" id="{5CF22669-36F4-4BD0-AB10-F2C4B6C227F1}"/>
              </a:ext>
            </a:extLst>
          </p:cNvPr>
          <p:cNvSpPr>
            <a:spLocks noGrp="1"/>
          </p:cNvSpPr>
          <p:nvPr>
            <p:ph sz="half" idx="1"/>
          </p:nvPr>
        </p:nvSpPr>
        <p:spPr>
          <a:xfrm>
            <a:off x="0" y="1899516"/>
            <a:ext cx="5181600" cy="4351338"/>
          </a:xfrm>
        </p:spPr>
        <p:txBody>
          <a:bodyPr>
            <a:normAutofit fontScale="85000" lnSpcReduction="20000"/>
          </a:bodyPr>
          <a:lstStyle/>
          <a:p>
            <a:pPr algn="just"/>
            <a:r>
              <a:rPr lang="es-MX" dirty="0"/>
              <a:t>Es aquella que somete sus artículos a la revisión de expertos en el tema que se está tratando. Éstas deben estar respaldadas por una serie de normas y políticas editoriales internacionales que le dan consistencia y certifican su calidad en los contenidos y en los procesos de revisión y edición. Adicionalmente, instituciones como </a:t>
            </a:r>
            <a:r>
              <a:rPr lang="es-MX" dirty="0" err="1"/>
              <a:t>Clarivate</a:t>
            </a:r>
            <a:r>
              <a:rPr lang="es-MX" dirty="0"/>
              <a:t> </a:t>
            </a:r>
            <a:r>
              <a:rPr lang="es-MX" dirty="0" err="1"/>
              <a:t>Analytics</a:t>
            </a:r>
            <a:r>
              <a:rPr lang="es-MX" dirty="0"/>
              <a:t> y Elsevier han desarrollado métricas científicas para la valoración de las revistas (JCR, SJR, SNIP) que ayudan a investigadores y autores en la selección de publicaciones de sus temas de interés.</a:t>
            </a:r>
          </a:p>
          <a:p>
            <a:pPr algn="just"/>
            <a:r>
              <a:rPr lang="es-MX" dirty="0"/>
              <a:t>Basado en estas métricas la </a:t>
            </a:r>
            <a:r>
              <a:rPr lang="es-MX" dirty="0" err="1"/>
              <a:t>Chartered</a:t>
            </a:r>
            <a:r>
              <a:rPr lang="es-MX" dirty="0"/>
              <a:t> </a:t>
            </a:r>
            <a:r>
              <a:rPr lang="es-MX" dirty="0" err="1"/>
              <a:t>Association</a:t>
            </a:r>
            <a:r>
              <a:rPr lang="es-MX" dirty="0"/>
              <a:t> </a:t>
            </a:r>
            <a:r>
              <a:rPr lang="es-MX" dirty="0" err="1"/>
              <a:t>of</a:t>
            </a:r>
            <a:r>
              <a:rPr lang="es-MX" dirty="0"/>
              <a:t> Business </a:t>
            </a:r>
            <a:r>
              <a:rPr lang="es-MX" dirty="0" err="1"/>
              <a:t>Schools</a:t>
            </a:r>
            <a:r>
              <a:rPr lang="es-MX" dirty="0"/>
              <a:t> (CABS) evaluó las revistas de temática de interés para las Escuelas de Negocios y publicó la </a:t>
            </a:r>
            <a:r>
              <a:rPr lang="es-MX" dirty="0" err="1">
                <a:hlinkClick r:id="rId2"/>
              </a:rPr>
              <a:t>Academic</a:t>
            </a:r>
            <a:r>
              <a:rPr lang="es-MX" dirty="0">
                <a:hlinkClick r:id="rId2"/>
              </a:rPr>
              <a:t> </a:t>
            </a:r>
            <a:r>
              <a:rPr lang="es-MX" dirty="0" err="1">
                <a:hlinkClick r:id="rId2"/>
              </a:rPr>
              <a:t>Journal</a:t>
            </a:r>
            <a:r>
              <a:rPr lang="es-MX" dirty="0">
                <a:hlinkClick r:id="rId2"/>
              </a:rPr>
              <a:t> </a:t>
            </a:r>
            <a:r>
              <a:rPr lang="es-MX" dirty="0" err="1">
                <a:hlinkClick r:id="rId2"/>
              </a:rPr>
              <a:t>Guide</a:t>
            </a:r>
            <a:r>
              <a:rPr lang="es-MX" dirty="0">
                <a:hlinkClick r:id="rId2"/>
              </a:rPr>
              <a:t> 2018</a:t>
            </a:r>
            <a:endParaRPr lang="es-MX" dirty="0"/>
          </a:p>
          <a:p>
            <a:endParaRPr lang="es-MX" dirty="0"/>
          </a:p>
        </p:txBody>
      </p:sp>
      <p:sp>
        <p:nvSpPr>
          <p:cNvPr id="4" name="Marcador de contenido 3">
            <a:extLst>
              <a:ext uri="{FF2B5EF4-FFF2-40B4-BE49-F238E27FC236}">
                <a16:creationId xmlns:a16="http://schemas.microsoft.com/office/drawing/2014/main" id="{85E963F6-DB11-4256-9EB3-5816F9011BEF}"/>
              </a:ext>
            </a:extLst>
          </p:cNvPr>
          <p:cNvSpPr>
            <a:spLocks noGrp="1"/>
          </p:cNvSpPr>
          <p:nvPr>
            <p:ph sz="half" idx="2"/>
          </p:nvPr>
        </p:nvSpPr>
        <p:spPr/>
        <p:txBody>
          <a:bodyPr>
            <a:normAutofit fontScale="85000" lnSpcReduction="20000"/>
          </a:bodyPr>
          <a:lstStyle/>
          <a:p>
            <a:pPr marL="0" indent="0" algn="just">
              <a:buNone/>
            </a:pPr>
            <a:r>
              <a:rPr lang="es-MX" dirty="0"/>
              <a:t>Los requisitos que deben cumplir los aspirantes a obtener el grado por publicación en revistas arbitradas son:</a:t>
            </a:r>
          </a:p>
          <a:p>
            <a:pPr marL="0" indent="0" algn="just">
              <a:buNone/>
            </a:pPr>
            <a:endParaRPr lang="es-MX" dirty="0"/>
          </a:p>
          <a:p>
            <a:pPr algn="just"/>
            <a:r>
              <a:rPr lang="es-MX" dirty="0"/>
              <a:t>Tener un promedio general de la maestría de 90 puntos, como calificación mínima</a:t>
            </a:r>
          </a:p>
          <a:p>
            <a:pPr algn="just"/>
            <a:r>
              <a:rPr lang="es-MX" dirty="0"/>
              <a:t>Haber estudiado la maestría completa en esta Universidad y sin interrupciones</a:t>
            </a:r>
          </a:p>
          <a:p>
            <a:pPr algn="just"/>
            <a:r>
              <a:rPr lang="es-MX" dirty="0"/>
              <a:t>Contar con un editor responsable de la publicación</a:t>
            </a:r>
          </a:p>
          <a:p>
            <a:pPr algn="just"/>
            <a:r>
              <a:rPr lang="es-MX" dirty="0"/>
              <a:t>Presentar la carta de aceptación del artículo científico a ser publicado, de parte de la revista con arbitraje nacional o internacional y la solicitud de examen de grado.</a:t>
            </a:r>
          </a:p>
          <a:p>
            <a:endParaRPr lang="es-MX" dirty="0"/>
          </a:p>
        </p:txBody>
      </p:sp>
      <p:sp>
        <p:nvSpPr>
          <p:cNvPr id="5" name="Rectángulo 4">
            <a:extLst>
              <a:ext uri="{FF2B5EF4-FFF2-40B4-BE49-F238E27FC236}">
                <a16:creationId xmlns:a16="http://schemas.microsoft.com/office/drawing/2014/main" id="{417396FC-55E3-44FC-B2EE-8C9FE7DEBF88}"/>
              </a:ext>
            </a:extLst>
          </p:cNvPr>
          <p:cNvSpPr/>
          <p:nvPr/>
        </p:nvSpPr>
        <p:spPr>
          <a:xfrm>
            <a:off x="76200" y="6176963"/>
            <a:ext cx="6096000" cy="276999"/>
          </a:xfrm>
          <a:prstGeom prst="rect">
            <a:avLst/>
          </a:prstGeom>
        </p:spPr>
        <p:txBody>
          <a:bodyPr>
            <a:spAutoFit/>
          </a:bodyPr>
          <a:lstStyle/>
          <a:p>
            <a:r>
              <a:rPr lang="es-MX" sz="1200" dirty="0">
                <a:solidFill>
                  <a:schemeClr val="tx1">
                    <a:lumMod val="50000"/>
                    <a:lumOff val="50000"/>
                  </a:schemeClr>
                </a:solidFill>
                <a:hlinkClick r:id="rId3">
                  <a:extLst>
                    <a:ext uri="{A12FA001-AC4F-418D-AE19-62706E023703}">
                      <ahyp:hlinkClr xmlns:ahyp="http://schemas.microsoft.com/office/drawing/2018/hyperlinkcolor" val="tx"/>
                    </a:ext>
                  </a:extLst>
                </a:hlinkClick>
              </a:rPr>
              <a:t>https://esancendoc.esan.edu.pe/recursos-para-la-investigacion/revistas-arbitradas</a:t>
            </a:r>
            <a:endParaRPr lang="es-MX" sz="1200" dirty="0">
              <a:solidFill>
                <a:schemeClr val="tx1">
                  <a:lumMod val="50000"/>
                  <a:lumOff val="50000"/>
                </a:schemeClr>
              </a:solidFill>
            </a:endParaRPr>
          </a:p>
        </p:txBody>
      </p:sp>
    </p:spTree>
    <p:extLst>
      <p:ext uri="{BB962C8B-B14F-4D97-AF65-F5344CB8AC3E}">
        <p14:creationId xmlns:p14="http://schemas.microsoft.com/office/powerpoint/2010/main" val="2527666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BDFA97-16C2-4B97-B89F-F2EE1486A66F}"/>
              </a:ext>
            </a:extLst>
          </p:cNvPr>
          <p:cNvSpPr>
            <a:spLocks noGrp="1"/>
          </p:cNvSpPr>
          <p:nvPr>
            <p:ph type="title"/>
          </p:nvPr>
        </p:nvSpPr>
        <p:spPr>
          <a:xfrm>
            <a:off x="838200" y="1"/>
            <a:ext cx="10515600" cy="1459856"/>
          </a:xfrm>
        </p:spPr>
        <p:txBody>
          <a:bodyPr>
            <a:normAutofit fontScale="90000"/>
          </a:bodyPr>
          <a:lstStyle/>
          <a:p>
            <a:pPr algn="ctr"/>
            <a:r>
              <a:rPr lang="es-MX" dirty="0"/>
              <a:t>La publicación en revista arbitrada deberá tener las siguientes secciones</a:t>
            </a:r>
            <a:br>
              <a:rPr lang="es-MX" dirty="0"/>
            </a:br>
            <a:endParaRPr lang="es-MX" dirty="0"/>
          </a:p>
        </p:txBody>
      </p:sp>
      <p:sp>
        <p:nvSpPr>
          <p:cNvPr id="3" name="Marcador de contenido 2">
            <a:extLst>
              <a:ext uri="{FF2B5EF4-FFF2-40B4-BE49-F238E27FC236}">
                <a16:creationId xmlns:a16="http://schemas.microsoft.com/office/drawing/2014/main" id="{461FBF8C-0D69-4D62-8E88-A56501D0E77C}"/>
              </a:ext>
            </a:extLst>
          </p:cNvPr>
          <p:cNvSpPr>
            <a:spLocks noGrp="1"/>
          </p:cNvSpPr>
          <p:nvPr>
            <p:ph sz="half" idx="1"/>
          </p:nvPr>
        </p:nvSpPr>
        <p:spPr>
          <a:xfrm>
            <a:off x="0" y="1825625"/>
            <a:ext cx="5181600" cy="4351338"/>
          </a:xfrm>
        </p:spPr>
        <p:txBody>
          <a:bodyPr/>
          <a:lstStyle/>
          <a:p>
            <a:r>
              <a:rPr lang="es-MX" dirty="0"/>
              <a:t>Resumen (</a:t>
            </a:r>
            <a:r>
              <a:rPr lang="es-MX" dirty="0" err="1"/>
              <a:t>Abstract</a:t>
            </a:r>
            <a:r>
              <a:rPr lang="es-MX" dirty="0"/>
              <a:t>)</a:t>
            </a:r>
          </a:p>
          <a:p>
            <a:r>
              <a:rPr lang="es-MX" dirty="0"/>
              <a:t>Introducción</a:t>
            </a:r>
          </a:p>
          <a:p>
            <a:r>
              <a:rPr lang="es-MX" dirty="0"/>
              <a:t>Materiales y métodos</a:t>
            </a:r>
          </a:p>
          <a:p>
            <a:r>
              <a:rPr lang="es-MX" dirty="0"/>
              <a:t>Resultados</a:t>
            </a:r>
          </a:p>
          <a:p>
            <a:r>
              <a:rPr lang="es-MX" dirty="0"/>
              <a:t>Discusión</a:t>
            </a:r>
          </a:p>
          <a:p>
            <a:r>
              <a:rPr lang="es-MX" dirty="0"/>
              <a:t>Literatura citada</a:t>
            </a:r>
          </a:p>
          <a:p>
            <a:endParaRPr lang="es-MX" dirty="0"/>
          </a:p>
        </p:txBody>
      </p:sp>
      <p:pic>
        <p:nvPicPr>
          <p:cNvPr id="6" name="Marcador de contenido 5">
            <a:extLst>
              <a:ext uri="{FF2B5EF4-FFF2-40B4-BE49-F238E27FC236}">
                <a16:creationId xmlns:a16="http://schemas.microsoft.com/office/drawing/2014/main" id="{8FEEBED5-6732-452B-AEB0-653DA5500E69}"/>
              </a:ext>
            </a:extLst>
          </p:cNvPr>
          <p:cNvPicPr>
            <a:picLocks noGrp="1" noChangeAspect="1"/>
          </p:cNvPicPr>
          <p:nvPr>
            <p:ph sz="half" idx="2"/>
          </p:nvPr>
        </p:nvPicPr>
        <p:blipFill>
          <a:blip r:embed="rId2"/>
          <a:stretch>
            <a:fillRect/>
          </a:stretch>
        </p:blipFill>
        <p:spPr>
          <a:xfrm>
            <a:off x="6172200" y="1163782"/>
            <a:ext cx="5908964" cy="5209309"/>
          </a:xfrm>
          <a:prstGeom prst="rect">
            <a:avLst/>
          </a:prstGeom>
        </p:spPr>
      </p:pic>
      <p:sp>
        <p:nvSpPr>
          <p:cNvPr id="5" name="Rectángulo 4">
            <a:extLst>
              <a:ext uri="{FF2B5EF4-FFF2-40B4-BE49-F238E27FC236}">
                <a16:creationId xmlns:a16="http://schemas.microsoft.com/office/drawing/2014/main" id="{1B794D5D-B67B-42F8-82BA-F34B861CC6EB}"/>
              </a:ext>
            </a:extLst>
          </p:cNvPr>
          <p:cNvSpPr/>
          <p:nvPr/>
        </p:nvSpPr>
        <p:spPr>
          <a:xfrm>
            <a:off x="0" y="6262042"/>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rPr>
              <a:t>http://www.umsa.edu.mx/titulacion/index.php/modalidades-de-titulacion/opciones-de-posgrado/item/13-publicacion-en-revista-arbitrada</a:t>
            </a:r>
            <a:endParaRPr lang="es-MX" sz="1200"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0786A0A6-8498-40FF-922A-863A2FDA7D02}"/>
              </a:ext>
            </a:extLst>
          </p:cNvPr>
          <p:cNvSpPr/>
          <p:nvPr/>
        </p:nvSpPr>
        <p:spPr>
          <a:xfrm>
            <a:off x="6172200" y="6373091"/>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4"/>
              </a:rPr>
              <a:t>https://www.conricyt.mx/acervo-editorial/revistas-arbitradas-del-conacyt</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793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69B397-5A8E-47F8-844D-98E1FB3F2897}"/>
              </a:ext>
            </a:extLst>
          </p:cNvPr>
          <p:cNvSpPr>
            <a:spLocks noGrp="1"/>
          </p:cNvSpPr>
          <p:nvPr>
            <p:ph type="title"/>
          </p:nvPr>
        </p:nvSpPr>
        <p:spPr/>
        <p:txBody>
          <a:bodyPr/>
          <a:lstStyle/>
          <a:p>
            <a:pPr algn="ctr"/>
            <a:r>
              <a:rPr lang="es-MX" dirty="0"/>
              <a:t>Guía para publicar</a:t>
            </a:r>
            <a:br>
              <a:rPr lang="es-MX" dirty="0"/>
            </a:br>
            <a:endParaRPr lang="es-MX" dirty="0"/>
          </a:p>
        </p:txBody>
      </p:sp>
      <p:pic>
        <p:nvPicPr>
          <p:cNvPr id="4" name="Elementos multimedia en línea 3" title="Revistas arbitradas">
            <a:hlinkClick r:id="" action="ppaction://media"/>
            <a:extLst>
              <a:ext uri="{FF2B5EF4-FFF2-40B4-BE49-F238E27FC236}">
                <a16:creationId xmlns:a16="http://schemas.microsoft.com/office/drawing/2014/main" id="{03A04B91-F727-4581-8D57-AB2056A6CDEA}"/>
              </a:ext>
            </a:extLst>
          </p:cNvPr>
          <p:cNvPicPr>
            <a:picLocks noGrp="1" noRot="1" noChangeAspect="1"/>
          </p:cNvPicPr>
          <p:nvPr>
            <p:ph idx="1"/>
            <a:videoFile r:link="rId1"/>
          </p:nvPr>
        </p:nvPicPr>
        <p:blipFill>
          <a:blip r:embed="rId3"/>
          <a:stretch>
            <a:fillRect/>
          </a:stretch>
        </p:blipFill>
        <p:spPr>
          <a:xfrm>
            <a:off x="4167427" y="2327791"/>
            <a:ext cx="4572000" cy="2571750"/>
          </a:xfrm>
          <a:prstGeom prst="rect">
            <a:avLst/>
          </a:prstGeom>
        </p:spPr>
      </p:pic>
      <p:sp>
        <p:nvSpPr>
          <p:cNvPr id="3" name="Rectángulo 2">
            <a:extLst>
              <a:ext uri="{FF2B5EF4-FFF2-40B4-BE49-F238E27FC236}">
                <a16:creationId xmlns:a16="http://schemas.microsoft.com/office/drawing/2014/main" id="{BA34593F-B29E-40B8-980E-8515E1BE2B99}"/>
              </a:ext>
            </a:extLst>
          </p:cNvPr>
          <p:cNvSpPr/>
          <p:nvPr/>
        </p:nvSpPr>
        <p:spPr>
          <a:xfrm>
            <a:off x="4524854" y="5036189"/>
            <a:ext cx="3857146" cy="369332"/>
          </a:xfrm>
          <a:prstGeom prst="rect">
            <a:avLst/>
          </a:prstGeom>
        </p:spPr>
        <p:txBody>
          <a:bodyPr wrap="none">
            <a:spAutoFit/>
          </a:bodyPr>
          <a:lstStyle/>
          <a:p>
            <a:r>
              <a:rPr lang="es-MX" dirty="0">
                <a:solidFill>
                  <a:srgbClr val="FF0000"/>
                </a:solidFill>
              </a:rPr>
              <a:t>Dar doble </a:t>
            </a:r>
            <a:r>
              <a:rPr lang="es-MX" dirty="0" err="1">
                <a:solidFill>
                  <a:srgbClr val="FF0000"/>
                </a:solidFill>
              </a:rPr>
              <a:t>click</a:t>
            </a:r>
            <a:r>
              <a:rPr lang="es-MX" dirty="0">
                <a:solidFill>
                  <a:srgbClr val="FF0000"/>
                </a:solidFill>
              </a:rPr>
              <a:t> para ver el video</a:t>
            </a:r>
          </a:p>
        </p:txBody>
      </p:sp>
    </p:spTree>
    <p:extLst>
      <p:ext uri="{BB962C8B-B14F-4D97-AF65-F5344CB8AC3E}">
        <p14:creationId xmlns:p14="http://schemas.microsoft.com/office/powerpoint/2010/main" val="64261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D9D7D7-665E-4075-8C6D-5305829C573A}"/>
              </a:ext>
            </a:extLst>
          </p:cNvPr>
          <p:cNvSpPr>
            <a:spLocks noGrp="1"/>
          </p:cNvSpPr>
          <p:nvPr>
            <p:ph type="title"/>
          </p:nvPr>
        </p:nvSpPr>
        <p:spPr/>
        <p:txBody>
          <a:bodyPr/>
          <a:lstStyle/>
          <a:p>
            <a:pPr algn="ctr"/>
            <a:r>
              <a:rPr lang="es-PE" dirty="0"/>
              <a:t>Ensayo</a:t>
            </a:r>
            <a:br>
              <a:rPr lang="es-MX" dirty="0"/>
            </a:br>
            <a:endParaRPr lang="es-MX" dirty="0"/>
          </a:p>
        </p:txBody>
      </p:sp>
      <p:sp>
        <p:nvSpPr>
          <p:cNvPr id="3" name="Marcador de contenido 2">
            <a:extLst>
              <a:ext uri="{FF2B5EF4-FFF2-40B4-BE49-F238E27FC236}">
                <a16:creationId xmlns:a16="http://schemas.microsoft.com/office/drawing/2014/main" id="{AF9529AA-76A8-4283-A152-806D5468772A}"/>
              </a:ext>
            </a:extLst>
          </p:cNvPr>
          <p:cNvSpPr>
            <a:spLocks noGrp="1"/>
          </p:cNvSpPr>
          <p:nvPr>
            <p:ph sz="half" idx="1"/>
          </p:nvPr>
        </p:nvSpPr>
        <p:spPr/>
        <p:txBody>
          <a:bodyPr anchor="ctr">
            <a:normAutofit fontScale="62500" lnSpcReduction="20000"/>
          </a:bodyPr>
          <a:lstStyle/>
          <a:p>
            <a:pPr marL="0" indent="0" algn="just">
              <a:lnSpc>
                <a:spcPct val="170000"/>
              </a:lnSpc>
              <a:buNone/>
            </a:pPr>
            <a:r>
              <a:rPr lang="es-MX" sz="3600" dirty="0"/>
              <a:t>Un ensayo es un tipo de escritura que expone una serie de argumentos y reflexiones sobre un tema concreto de gran interés para el autor.</a:t>
            </a:r>
          </a:p>
        </p:txBody>
      </p:sp>
      <p:sp>
        <p:nvSpPr>
          <p:cNvPr id="4" name="Marcador de contenido 3">
            <a:extLst>
              <a:ext uri="{FF2B5EF4-FFF2-40B4-BE49-F238E27FC236}">
                <a16:creationId xmlns:a16="http://schemas.microsoft.com/office/drawing/2014/main" id="{AB3F4F62-8634-4719-8A7C-C98AEF7105CF}"/>
              </a:ext>
            </a:extLst>
          </p:cNvPr>
          <p:cNvSpPr>
            <a:spLocks noGrp="1"/>
          </p:cNvSpPr>
          <p:nvPr>
            <p:ph sz="half" idx="2"/>
          </p:nvPr>
        </p:nvSpPr>
        <p:spPr/>
        <p:txBody>
          <a:bodyPr anchor="ctr">
            <a:normAutofit fontScale="62500" lnSpcReduction="20000"/>
          </a:bodyPr>
          <a:lstStyle/>
          <a:p>
            <a:pPr marL="0" indent="0" algn="just">
              <a:lnSpc>
                <a:spcPct val="170000"/>
              </a:lnSpc>
              <a:buNone/>
            </a:pPr>
            <a:r>
              <a:rPr lang="es-MX" sz="3500" dirty="0">
                <a:latin typeface="Arial" panose="020B0604020202020204" pitchFamily="34" charset="0"/>
                <a:cs typeface="Arial" panose="020B0604020202020204" pitchFamily="34" charset="0"/>
              </a:rPr>
              <a:t>Permite al autor manifestar sus ideas y opiniones sin tener que preocuparse por utilizar una estructura rígida predefinida ni tener que documentar exhaustivamente lo que cuenta.</a:t>
            </a:r>
          </a:p>
          <a:p>
            <a:pPr algn="just"/>
            <a:br>
              <a:rPr lang="es-MX" dirty="0">
                <a:hlinkClick r:id="rId2"/>
              </a:rPr>
            </a:br>
            <a:endParaRPr lang="es-MX" dirty="0"/>
          </a:p>
        </p:txBody>
      </p:sp>
      <p:sp>
        <p:nvSpPr>
          <p:cNvPr id="5" name="Rectángulo 4">
            <a:extLst>
              <a:ext uri="{FF2B5EF4-FFF2-40B4-BE49-F238E27FC236}">
                <a16:creationId xmlns:a16="http://schemas.microsoft.com/office/drawing/2014/main" id="{71495A73-F68D-418E-90A2-FF0B9D501E75}"/>
              </a:ext>
            </a:extLst>
          </p:cNvPr>
          <p:cNvSpPr/>
          <p:nvPr/>
        </p:nvSpPr>
        <p:spPr>
          <a:xfrm>
            <a:off x="2589212" y="5911222"/>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https://triunfacontulibro.com/partes-de-un-ensayo-como-se-estructura-un-ensayo/</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9672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2ED324-0808-4A5B-A4A7-2B5E4292C111}"/>
              </a:ext>
            </a:extLst>
          </p:cNvPr>
          <p:cNvSpPr>
            <a:spLocks noGrp="1"/>
          </p:cNvSpPr>
          <p:nvPr>
            <p:ph type="title"/>
          </p:nvPr>
        </p:nvSpPr>
        <p:spPr>
          <a:xfrm>
            <a:off x="0" y="78059"/>
            <a:ext cx="11834949" cy="1962614"/>
          </a:xfrm>
        </p:spPr>
        <p:txBody>
          <a:bodyPr>
            <a:normAutofit fontScale="90000"/>
          </a:bodyPr>
          <a:lstStyle/>
          <a:p>
            <a:pPr algn="ctr" defTabSz="357188"/>
            <a:r>
              <a:rPr lang="es-MX" sz="2800" dirty="0">
                <a:solidFill>
                  <a:srgbClr val="0070C0"/>
                </a:solidFill>
                <a:latin typeface="Arial" panose="020B0604020202020204" pitchFamily="34" charset="0"/>
                <a:cs typeface="Arial" panose="020B0604020202020204" pitchFamily="34" charset="0"/>
              </a:rPr>
              <a:t>P</a:t>
            </a:r>
            <a:r>
              <a:rPr lang="es-MX" sz="2800" cap="none" dirty="0">
                <a:solidFill>
                  <a:srgbClr val="0070C0"/>
                </a:solidFill>
                <a:latin typeface="Arial" panose="020B0604020202020204" pitchFamily="34" charset="0"/>
                <a:cs typeface="Arial" panose="020B0604020202020204" pitchFamily="34" charset="0"/>
              </a:rPr>
              <a:t>resentación</a:t>
            </a:r>
            <a:r>
              <a:rPr lang="es-MX" sz="2800" dirty="0">
                <a:solidFill>
                  <a:srgbClr val="0070C0"/>
                </a:solidFill>
                <a:latin typeface="Arial" panose="020B0604020202020204" pitchFamily="34" charset="0"/>
                <a:cs typeface="Arial" panose="020B0604020202020204" pitchFamily="34" charset="0"/>
              </a:rPr>
              <a:t> </a:t>
            </a:r>
            <a:r>
              <a:rPr lang="es-MX" sz="2800" cap="none" dirty="0">
                <a:solidFill>
                  <a:srgbClr val="0070C0"/>
                </a:solidFill>
                <a:latin typeface="Arial" panose="020B0604020202020204" pitchFamily="34" charset="0"/>
                <a:cs typeface="Arial" panose="020B0604020202020204" pitchFamily="34" charset="0"/>
              </a:rPr>
              <a:t>del Programa de la Unidad de Aprendizaje</a:t>
            </a:r>
            <a:br>
              <a:rPr lang="es-MX" sz="2800" cap="none" dirty="0">
                <a:solidFill>
                  <a:srgbClr val="0070C0"/>
                </a:solidFill>
                <a:latin typeface="Arial" panose="020B0604020202020204" pitchFamily="34" charset="0"/>
                <a:cs typeface="Arial" panose="020B0604020202020204" pitchFamily="34" charset="0"/>
              </a:rPr>
            </a:br>
            <a:br>
              <a:rPr lang="es-MX" sz="2800" cap="none" dirty="0">
                <a:solidFill>
                  <a:srgbClr val="0070C0"/>
                </a:solidFill>
                <a:latin typeface="Arial" panose="020B0604020202020204" pitchFamily="34" charset="0"/>
                <a:cs typeface="Arial" panose="020B0604020202020204" pitchFamily="34" charset="0"/>
              </a:rPr>
            </a:br>
            <a:r>
              <a:rPr lang="es-MX" sz="2800" cap="none" dirty="0">
                <a:solidFill>
                  <a:srgbClr val="0070C0"/>
                </a:solidFill>
                <a:latin typeface="Arial" panose="020B0604020202020204" pitchFamily="34" charset="0"/>
                <a:cs typeface="Arial" panose="020B0604020202020204" pitchFamily="34" charset="0"/>
              </a:rPr>
              <a:t> Comprensión de textos académicos </a:t>
            </a:r>
            <a:r>
              <a:rPr lang="es-MX" sz="2800" dirty="0">
                <a:solidFill>
                  <a:srgbClr val="0070C0"/>
                </a:solidFill>
                <a:latin typeface="Arial" panose="020B0604020202020204" pitchFamily="34" charset="0"/>
                <a:cs typeface="Arial" panose="020B0604020202020204" pitchFamily="34" charset="0"/>
              </a:rPr>
              <a:t>2019-A</a:t>
            </a:r>
            <a:br>
              <a:rPr lang="es-MX" sz="2800" dirty="0">
                <a:solidFill>
                  <a:srgbClr val="0070C0"/>
                </a:solidFill>
                <a:latin typeface="Arial" panose="020B0604020202020204" pitchFamily="34" charset="0"/>
                <a:cs typeface="Arial" panose="020B0604020202020204" pitchFamily="34" charset="0"/>
              </a:rPr>
            </a:br>
            <a:br>
              <a:rPr lang="es-MX" sz="2800" dirty="0">
                <a:solidFill>
                  <a:srgbClr val="0070C0"/>
                </a:solidFill>
                <a:latin typeface="Arial" panose="020B0604020202020204" pitchFamily="34" charset="0"/>
                <a:cs typeface="Arial" panose="020B0604020202020204" pitchFamily="34" charset="0"/>
              </a:rPr>
            </a:br>
            <a:r>
              <a:rPr lang="es-MX" sz="2800" dirty="0">
                <a:solidFill>
                  <a:srgbClr val="0070C0"/>
                </a:solidFill>
                <a:latin typeface="Arial" panose="020B0604020202020204" pitchFamily="34" charset="0"/>
                <a:cs typeface="Arial" panose="020B0604020202020204" pitchFamily="34" charset="0"/>
              </a:rPr>
              <a:t>(</a:t>
            </a:r>
            <a:r>
              <a:rPr lang="es-MX" sz="2800" cap="none" dirty="0">
                <a:solidFill>
                  <a:srgbClr val="0070C0"/>
                </a:solidFill>
                <a:latin typeface="Arial" panose="020B0604020202020204" pitchFamily="34" charset="0"/>
                <a:cs typeface="Arial" panose="020B0604020202020204" pitchFamily="34" charset="0"/>
              </a:rPr>
              <a:t>Licenciatura en Turismo</a:t>
            </a:r>
            <a:r>
              <a:rPr lang="es-MX" sz="2800" dirty="0">
                <a:solidFill>
                  <a:srgbClr val="0070C0"/>
                </a:solidFill>
                <a:latin typeface="Arial" panose="020B0604020202020204" pitchFamily="34" charset="0"/>
                <a:cs typeface="Arial" panose="020B0604020202020204" pitchFamily="34" charset="0"/>
              </a:rPr>
              <a:t>)</a:t>
            </a:r>
            <a:endParaRPr lang="es-MX" sz="2800" dirty="0"/>
          </a:p>
        </p:txBody>
      </p:sp>
      <p:sp>
        <p:nvSpPr>
          <p:cNvPr id="3" name="Marcador de contenido 2">
            <a:extLst>
              <a:ext uri="{FF2B5EF4-FFF2-40B4-BE49-F238E27FC236}">
                <a16:creationId xmlns:a16="http://schemas.microsoft.com/office/drawing/2014/main" id="{047CC4D9-5A21-4A48-B5E2-95990F5D007A}"/>
              </a:ext>
            </a:extLst>
          </p:cNvPr>
          <p:cNvSpPr>
            <a:spLocks noGrp="1"/>
          </p:cNvSpPr>
          <p:nvPr>
            <p:ph idx="1"/>
          </p:nvPr>
        </p:nvSpPr>
        <p:spPr>
          <a:xfrm>
            <a:off x="914400" y="2274849"/>
            <a:ext cx="10363826" cy="4583152"/>
          </a:xfrm>
        </p:spPr>
        <p:txBody>
          <a:bodyPr>
            <a:normAutofit fontScale="85000" lnSpcReduction="10000"/>
          </a:bodyPr>
          <a:lstStyle/>
          <a:p>
            <a:pPr marL="0" indent="0" algn="just">
              <a:lnSpc>
                <a:spcPct val="170000"/>
              </a:lnSpc>
              <a:buNone/>
            </a:pPr>
            <a:r>
              <a:rPr lang="es-MX" dirty="0">
                <a:latin typeface="Arial" panose="020B0604020202020204" pitchFamily="34" charset="0"/>
                <a:cs typeface="Arial" panose="020B0604020202020204" pitchFamily="34" charset="0"/>
              </a:rPr>
              <a:t>En el marco de la Licenciatura en Turismo 2015, se incluye la UA Comprensión de Textos Académicos, la cual permitirá al estudiante interpretar el contenido de diferentes textos producidos en el entorno académico de la disciplina turística, lo que servirá de base para el posterior análisis de diferentes situaciones vinculadas con los campos propios de la profesión. El programa se estructura en tres unidades. En la Unidad I, se pone en contacto alumno con las principales características de la comunicación escrita y los diferentes tipos de textos académicos, de manera que pueda precisar su importancia para el desarrollo del profesional del turismo. En la segunda unidad, el alumno emplea las diferentes estrategias de lectura para la comprensión de textos académico mediante el acompañamiento del docente. Finalmente en la Unidad III el alumno aplica, de manera autónoma, los conocimientos y habilidades necesarios para la comprensión de textos académicos sobre un tema de su interés vinculado con el ámbito profesional del turismo. </a:t>
            </a:r>
          </a:p>
          <a:p>
            <a:pPr marL="0" indent="0" algn="just">
              <a:buNone/>
            </a:pPr>
            <a:r>
              <a:rPr lang="es-MX" dirty="0"/>
              <a:t> </a:t>
            </a:r>
          </a:p>
          <a:p>
            <a:pPr marL="0" indent="0" algn="just">
              <a:buNone/>
            </a:pPr>
            <a:r>
              <a:rPr lang="es-MX" dirty="0"/>
              <a:t> </a:t>
            </a:r>
          </a:p>
        </p:txBody>
      </p:sp>
    </p:spTree>
    <p:extLst>
      <p:ext uri="{BB962C8B-B14F-4D97-AF65-F5344CB8AC3E}">
        <p14:creationId xmlns:p14="http://schemas.microsoft.com/office/powerpoint/2010/main" val="3673742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20A641-45D9-4D7C-9F0D-612DD5873C25}"/>
              </a:ext>
            </a:extLst>
          </p:cNvPr>
          <p:cNvSpPr>
            <a:spLocks noGrp="1"/>
          </p:cNvSpPr>
          <p:nvPr>
            <p:ph type="title"/>
          </p:nvPr>
        </p:nvSpPr>
        <p:spPr/>
        <p:txBody>
          <a:bodyPr/>
          <a:lstStyle/>
          <a:p>
            <a:pPr algn="ctr"/>
            <a:r>
              <a:rPr lang="es-MX" b="1" dirty="0"/>
              <a:t>¿Cuántos tipos de ensayo hay?</a:t>
            </a:r>
            <a:br>
              <a:rPr lang="es-MX" dirty="0"/>
            </a:br>
            <a:endParaRPr lang="es-MX" dirty="0"/>
          </a:p>
        </p:txBody>
      </p:sp>
      <p:sp>
        <p:nvSpPr>
          <p:cNvPr id="3" name="Marcador de contenido 2">
            <a:extLst>
              <a:ext uri="{FF2B5EF4-FFF2-40B4-BE49-F238E27FC236}">
                <a16:creationId xmlns:a16="http://schemas.microsoft.com/office/drawing/2014/main" id="{27AB5916-A3EC-463F-85FF-E3D00DAA1D24}"/>
              </a:ext>
            </a:extLst>
          </p:cNvPr>
          <p:cNvSpPr>
            <a:spLocks noGrp="1"/>
          </p:cNvSpPr>
          <p:nvPr>
            <p:ph sz="half" idx="1"/>
          </p:nvPr>
        </p:nvSpPr>
        <p:spPr/>
        <p:txBody>
          <a:bodyPr/>
          <a:lstStyle/>
          <a:p>
            <a:pPr marL="0" indent="0">
              <a:buNone/>
            </a:pPr>
            <a:br>
              <a:rPr lang="es-MX" dirty="0"/>
            </a:br>
            <a:endParaRPr lang="es-MX" dirty="0"/>
          </a:p>
          <a:p>
            <a:pPr algn="just"/>
            <a:r>
              <a:rPr lang="es-MX" sz="4000" dirty="0"/>
              <a:t>Existen tres tipos de ensayo</a:t>
            </a:r>
          </a:p>
          <a:p>
            <a:endParaRPr lang="es-MX" dirty="0"/>
          </a:p>
        </p:txBody>
      </p:sp>
      <p:sp>
        <p:nvSpPr>
          <p:cNvPr id="4" name="Marcador de contenido 3">
            <a:extLst>
              <a:ext uri="{FF2B5EF4-FFF2-40B4-BE49-F238E27FC236}">
                <a16:creationId xmlns:a16="http://schemas.microsoft.com/office/drawing/2014/main" id="{12EE5579-010B-4924-8AE8-3273442DA642}"/>
              </a:ext>
            </a:extLst>
          </p:cNvPr>
          <p:cNvSpPr>
            <a:spLocks noGrp="1"/>
          </p:cNvSpPr>
          <p:nvPr>
            <p:ph sz="half" idx="2"/>
          </p:nvPr>
        </p:nvSpPr>
        <p:spPr/>
        <p:txBody>
          <a:bodyPr anchor="ctr"/>
          <a:lstStyle/>
          <a:p>
            <a:r>
              <a:rPr lang="es-MX" sz="4000" dirty="0">
                <a:latin typeface="Arial" panose="020B0604020202020204" pitchFamily="34" charset="0"/>
                <a:cs typeface="Arial" panose="020B0604020202020204" pitchFamily="34" charset="0"/>
              </a:rPr>
              <a:t>Expositivo</a:t>
            </a:r>
          </a:p>
          <a:p>
            <a:r>
              <a:rPr lang="es-MX" sz="4000" dirty="0">
                <a:latin typeface="Arial" panose="020B0604020202020204" pitchFamily="34" charset="0"/>
                <a:cs typeface="Arial" panose="020B0604020202020204" pitchFamily="34" charset="0"/>
              </a:rPr>
              <a:t>Argumentativo</a:t>
            </a:r>
          </a:p>
          <a:p>
            <a:r>
              <a:rPr lang="es-MX" sz="4000" dirty="0">
                <a:latin typeface="Arial" panose="020B0604020202020204" pitchFamily="34" charset="0"/>
                <a:cs typeface="Arial" panose="020B0604020202020204" pitchFamily="34" charset="0"/>
              </a:rPr>
              <a:t>Critico</a:t>
            </a:r>
          </a:p>
          <a:p>
            <a:endParaRPr lang="es-MX" dirty="0"/>
          </a:p>
        </p:txBody>
      </p:sp>
      <p:sp>
        <p:nvSpPr>
          <p:cNvPr id="5" name="Rectángulo 4">
            <a:extLst>
              <a:ext uri="{FF2B5EF4-FFF2-40B4-BE49-F238E27FC236}">
                <a16:creationId xmlns:a16="http://schemas.microsoft.com/office/drawing/2014/main" id="{DD805005-8502-4366-877A-CFEC01305D89}"/>
              </a:ext>
            </a:extLst>
          </p:cNvPr>
          <p:cNvSpPr/>
          <p:nvPr/>
        </p:nvSpPr>
        <p:spPr>
          <a:xfrm>
            <a:off x="2802903" y="5679352"/>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https://triunfacontulibro.com/partes-de-un-ensayo-como-se-estructura-un-ensayo/</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2715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757C1C-2B6F-4497-82E1-D47C4FA4C3CB}"/>
              </a:ext>
            </a:extLst>
          </p:cNvPr>
          <p:cNvSpPr>
            <a:spLocks noGrp="1"/>
          </p:cNvSpPr>
          <p:nvPr>
            <p:ph type="title"/>
          </p:nvPr>
        </p:nvSpPr>
        <p:spPr>
          <a:xfrm>
            <a:off x="1668545" y="0"/>
            <a:ext cx="9939762" cy="1280890"/>
          </a:xfrm>
        </p:spPr>
        <p:txBody>
          <a:bodyPr>
            <a:normAutofit fontScale="90000"/>
          </a:bodyPr>
          <a:lstStyle/>
          <a:p>
            <a:pPr algn="ctr"/>
            <a:r>
              <a:rPr lang="es-MX" b="1" dirty="0"/>
              <a:t>¿Cuáles son las partes en las que se divide un ensayo?</a:t>
            </a:r>
            <a:br>
              <a:rPr lang="es-MX" dirty="0"/>
            </a:br>
            <a:br>
              <a:rPr lang="es-MX" dirty="0"/>
            </a:br>
            <a:br>
              <a:rPr lang="es-MX" dirty="0"/>
            </a:br>
            <a:endParaRPr lang="es-MX" dirty="0"/>
          </a:p>
        </p:txBody>
      </p:sp>
      <p:sp>
        <p:nvSpPr>
          <p:cNvPr id="3" name="Marcador de contenido 2">
            <a:extLst>
              <a:ext uri="{FF2B5EF4-FFF2-40B4-BE49-F238E27FC236}">
                <a16:creationId xmlns:a16="http://schemas.microsoft.com/office/drawing/2014/main" id="{DB43CD3E-F7F3-4EDC-B0BB-356E63FCFCD7}"/>
              </a:ext>
            </a:extLst>
          </p:cNvPr>
          <p:cNvSpPr>
            <a:spLocks noGrp="1"/>
          </p:cNvSpPr>
          <p:nvPr>
            <p:ph sz="half" idx="1"/>
          </p:nvPr>
        </p:nvSpPr>
        <p:spPr/>
        <p:txBody>
          <a:bodyPr>
            <a:normAutofit/>
          </a:bodyPr>
          <a:lstStyle/>
          <a:p>
            <a:pPr algn="just"/>
            <a:r>
              <a:rPr lang="es-MX" sz="2400" dirty="0">
                <a:latin typeface="Arial" panose="020B0604020202020204" pitchFamily="34" charset="0"/>
                <a:cs typeface="Arial" panose="020B0604020202020204" pitchFamily="34" charset="0"/>
              </a:rPr>
              <a:t>Aunque como dijimos anteriormente, un ensayo es un escrito libre que no se somete a rígidas normas, sobre todo en lo que respecta a su redacción, sí es importante antes de comenzar a escribir respetar una clásica estructura común:</a:t>
            </a:r>
          </a:p>
          <a:p>
            <a:endParaRPr lang="es-MX" dirty="0"/>
          </a:p>
        </p:txBody>
      </p:sp>
      <p:sp>
        <p:nvSpPr>
          <p:cNvPr id="4" name="Marcador de contenido 3">
            <a:extLst>
              <a:ext uri="{FF2B5EF4-FFF2-40B4-BE49-F238E27FC236}">
                <a16:creationId xmlns:a16="http://schemas.microsoft.com/office/drawing/2014/main" id="{6682C4A0-DB7A-448F-90E6-BB9310783EB9}"/>
              </a:ext>
            </a:extLst>
          </p:cNvPr>
          <p:cNvSpPr>
            <a:spLocks noGrp="1"/>
          </p:cNvSpPr>
          <p:nvPr>
            <p:ph sz="half" idx="2"/>
          </p:nvPr>
        </p:nvSpPr>
        <p:spPr/>
        <p:txBody>
          <a:bodyPr anchor="ctr">
            <a:normAutofit/>
          </a:bodyPr>
          <a:lstStyle/>
          <a:p>
            <a:r>
              <a:rPr lang="es-MX" sz="3600" dirty="0">
                <a:latin typeface="Arial" panose="020B0604020202020204" pitchFamily="34" charset="0"/>
                <a:cs typeface="Arial" panose="020B0604020202020204" pitchFamily="34" charset="0"/>
              </a:rPr>
              <a:t>Introducción</a:t>
            </a:r>
          </a:p>
          <a:p>
            <a:r>
              <a:rPr lang="es-MX" sz="3600" dirty="0">
                <a:latin typeface="Arial" panose="020B0604020202020204" pitchFamily="34" charset="0"/>
                <a:cs typeface="Arial" panose="020B0604020202020204" pitchFamily="34" charset="0"/>
              </a:rPr>
              <a:t>Desarrollo</a:t>
            </a:r>
          </a:p>
          <a:p>
            <a:r>
              <a:rPr lang="es-MX" sz="3600" dirty="0">
                <a:latin typeface="Arial" panose="020B0604020202020204" pitchFamily="34" charset="0"/>
                <a:cs typeface="Arial" panose="020B0604020202020204" pitchFamily="34" charset="0"/>
              </a:rPr>
              <a:t>Conclusión</a:t>
            </a:r>
            <a:br>
              <a:rPr lang="es-MX" sz="3600" dirty="0">
                <a:latin typeface="Arial" panose="020B0604020202020204" pitchFamily="34" charset="0"/>
                <a:cs typeface="Arial" panose="020B0604020202020204" pitchFamily="34" charset="0"/>
              </a:rPr>
            </a:br>
            <a:r>
              <a:rPr lang="es-MX" sz="3600" dirty="0">
                <a:latin typeface="Arial" panose="020B0604020202020204" pitchFamily="34" charset="0"/>
                <a:cs typeface="Arial" panose="020B0604020202020204" pitchFamily="34" charset="0"/>
              </a:rPr>
              <a:t>Anexos</a:t>
            </a:r>
          </a:p>
          <a:p>
            <a:endParaRPr lang="es-MX" dirty="0"/>
          </a:p>
        </p:txBody>
      </p:sp>
      <p:sp>
        <p:nvSpPr>
          <p:cNvPr id="5" name="Rectángulo 4">
            <a:extLst>
              <a:ext uri="{FF2B5EF4-FFF2-40B4-BE49-F238E27FC236}">
                <a16:creationId xmlns:a16="http://schemas.microsoft.com/office/drawing/2014/main" id="{503F6F3E-E063-48A7-8798-D33B0E0E6433}"/>
              </a:ext>
            </a:extLst>
          </p:cNvPr>
          <p:cNvSpPr/>
          <p:nvPr/>
        </p:nvSpPr>
        <p:spPr>
          <a:xfrm>
            <a:off x="3251679" y="6018718"/>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https://triunfacontulibro.com/partes-de-un-ensayo-como-se-estructura-un-ensayo/</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5419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22BF5D-B8E7-439A-8693-D5E01CD46CFE}"/>
              </a:ext>
            </a:extLst>
          </p:cNvPr>
          <p:cNvSpPr>
            <a:spLocks noGrp="1"/>
          </p:cNvSpPr>
          <p:nvPr>
            <p:ph type="title"/>
          </p:nvPr>
        </p:nvSpPr>
        <p:spPr/>
        <p:txBody>
          <a:bodyPr/>
          <a:lstStyle/>
          <a:p>
            <a:pPr algn="ctr"/>
            <a:r>
              <a:rPr lang="es-MX" dirty="0"/>
              <a:t>Construyendo el ensayo</a:t>
            </a:r>
          </a:p>
        </p:txBody>
      </p:sp>
      <p:pic>
        <p:nvPicPr>
          <p:cNvPr id="4" name="Elementos multimedia en línea 3" title="TUTORIAL : ￂ﾿Como hacer un Ensayo?">
            <a:hlinkClick r:id="" action="ppaction://media"/>
            <a:extLst>
              <a:ext uri="{FF2B5EF4-FFF2-40B4-BE49-F238E27FC236}">
                <a16:creationId xmlns:a16="http://schemas.microsoft.com/office/drawing/2014/main" id="{D548EB6A-3EFB-43AC-AB9D-DE3A72F1E814}"/>
              </a:ext>
            </a:extLst>
          </p:cNvPr>
          <p:cNvPicPr>
            <a:picLocks noGrp="1" noRot="1" noChangeAspect="1"/>
          </p:cNvPicPr>
          <p:nvPr>
            <p:ph idx="1"/>
            <a:videoFile r:link="rId1"/>
          </p:nvPr>
        </p:nvPicPr>
        <p:blipFill>
          <a:blip r:embed="rId3"/>
          <a:stretch>
            <a:fillRect/>
          </a:stretch>
        </p:blipFill>
        <p:spPr>
          <a:xfrm>
            <a:off x="3687763" y="2133600"/>
            <a:ext cx="6716712" cy="3778250"/>
          </a:xfrm>
          <a:prstGeom prst="rect">
            <a:avLst/>
          </a:prstGeom>
        </p:spPr>
      </p:pic>
      <p:sp>
        <p:nvSpPr>
          <p:cNvPr id="3" name="Rectángulo 2">
            <a:extLst>
              <a:ext uri="{FF2B5EF4-FFF2-40B4-BE49-F238E27FC236}">
                <a16:creationId xmlns:a16="http://schemas.microsoft.com/office/drawing/2014/main" id="{9DBFC9B8-9261-4BC9-A210-ED11A56B4D38}"/>
              </a:ext>
            </a:extLst>
          </p:cNvPr>
          <p:cNvSpPr/>
          <p:nvPr/>
        </p:nvSpPr>
        <p:spPr>
          <a:xfrm>
            <a:off x="4610773" y="6233890"/>
            <a:ext cx="3857146" cy="369332"/>
          </a:xfrm>
          <a:prstGeom prst="rect">
            <a:avLst/>
          </a:prstGeom>
        </p:spPr>
        <p:txBody>
          <a:bodyPr wrap="none">
            <a:spAutoFit/>
          </a:bodyPr>
          <a:lstStyle/>
          <a:p>
            <a:r>
              <a:rPr lang="es-MX" dirty="0">
                <a:solidFill>
                  <a:srgbClr val="FF0000"/>
                </a:solidFill>
              </a:rPr>
              <a:t>Dar doble </a:t>
            </a:r>
            <a:r>
              <a:rPr lang="es-MX" dirty="0" err="1">
                <a:solidFill>
                  <a:srgbClr val="FF0000"/>
                </a:solidFill>
              </a:rPr>
              <a:t>click</a:t>
            </a:r>
            <a:r>
              <a:rPr lang="es-MX" dirty="0">
                <a:solidFill>
                  <a:srgbClr val="FF0000"/>
                </a:solidFill>
              </a:rPr>
              <a:t> para ver el video</a:t>
            </a:r>
          </a:p>
        </p:txBody>
      </p:sp>
    </p:spTree>
    <p:extLst>
      <p:ext uri="{BB962C8B-B14F-4D97-AF65-F5344CB8AC3E}">
        <p14:creationId xmlns:p14="http://schemas.microsoft.com/office/powerpoint/2010/main" val="187659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0D02D8-8631-412F-B60C-5D677AC8DF85}"/>
              </a:ext>
            </a:extLst>
          </p:cNvPr>
          <p:cNvSpPr>
            <a:spLocks noGrp="1"/>
          </p:cNvSpPr>
          <p:nvPr>
            <p:ph type="title"/>
          </p:nvPr>
        </p:nvSpPr>
        <p:spPr/>
        <p:txBody>
          <a:bodyPr/>
          <a:lstStyle/>
          <a:p>
            <a:pPr algn="ctr"/>
            <a:r>
              <a:rPr lang="es-PE" dirty="0"/>
              <a:t>Libro</a:t>
            </a:r>
            <a:br>
              <a:rPr lang="es-MX" dirty="0"/>
            </a:br>
            <a:endParaRPr lang="es-MX" dirty="0"/>
          </a:p>
        </p:txBody>
      </p:sp>
      <p:sp>
        <p:nvSpPr>
          <p:cNvPr id="3" name="Marcador de contenido 2">
            <a:extLst>
              <a:ext uri="{FF2B5EF4-FFF2-40B4-BE49-F238E27FC236}">
                <a16:creationId xmlns:a16="http://schemas.microsoft.com/office/drawing/2014/main" id="{D6192DA6-A918-4185-82ED-3FB43EBA8CB3}"/>
              </a:ext>
            </a:extLst>
          </p:cNvPr>
          <p:cNvSpPr>
            <a:spLocks noGrp="1"/>
          </p:cNvSpPr>
          <p:nvPr>
            <p:ph sz="half" idx="1"/>
          </p:nvPr>
        </p:nvSpPr>
        <p:spPr/>
        <p:txBody>
          <a:bodyPr>
            <a:normAutofit/>
          </a:bodyPr>
          <a:lstStyle/>
          <a:p>
            <a:pPr algn="just"/>
            <a:r>
              <a:rPr lang="es-MX" sz="2000" dirty="0">
                <a:latin typeface="Arial" panose="020B0604020202020204" pitchFamily="34" charset="0"/>
                <a:cs typeface="Arial" panose="020B0604020202020204" pitchFamily="34" charset="0"/>
              </a:rPr>
              <a:t>La Unesco y el libro Cuando en 1946 los representantes de cuarenta y cuatro gobiernos reunidos en Londres decidieron fundar una Organización de las Naciones Unidas para la Educación, la Ciencia y la Cultura, la concibieron como destinada, por su propia naturaleza, a promover el libro y la lectura.</a:t>
            </a:r>
          </a:p>
        </p:txBody>
      </p:sp>
      <p:sp>
        <p:nvSpPr>
          <p:cNvPr id="4" name="Marcador de contenido 3">
            <a:extLst>
              <a:ext uri="{FF2B5EF4-FFF2-40B4-BE49-F238E27FC236}">
                <a16:creationId xmlns:a16="http://schemas.microsoft.com/office/drawing/2014/main" id="{31E140E7-37C3-4BF5-AE51-723A31B7E144}"/>
              </a:ext>
            </a:extLst>
          </p:cNvPr>
          <p:cNvSpPr>
            <a:spLocks noGrp="1"/>
          </p:cNvSpPr>
          <p:nvPr>
            <p:ph sz="half" idx="2"/>
          </p:nvPr>
        </p:nvSpPr>
        <p:spPr/>
        <p:txBody>
          <a:bodyPr>
            <a:normAutofit/>
          </a:bodyPr>
          <a:lstStyle/>
          <a:p>
            <a:pPr algn="just"/>
            <a:r>
              <a:rPr lang="es-MX" sz="2000" dirty="0"/>
              <a:t>Esta misión se orientó y precisó sin embargo mediante dos tareas particulares definidas en la Constitución de la Unesco: la de "facilitar la libre circulación de las ideas por medio de la palabra y de la imagen" y la de velar "por la conservación y la protección del patrimonio universal de libros"</a:t>
            </a:r>
          </a:p>
        </p:txBody>
      </p:sp>
      <p:sp>
        <p:nvSpPr>
          <p:cNvPr id="5" name="Rectángulo 4">
            <a:extLst>
              <a:ext uri="{FF2B5EF4-FFF2-40B4-BE49-F238E27FC236}">
                <a16:creationId xmlns:a16="http://schemas.microsoft.com/office/drawing/2014/main" id="{25B91D3E-7CCE-426E-AC11-F853E5CDC7F1}"/>
              </a:ext>
            </a:extLst>
          </p:cNvPr>
          <p:cNvSpPr/>
          <p:nvPr/>
        </p:nvSpPr>
        <p:spPr>
          <a:xfrm>
            <a:off x="3251679" y="6139822"/>
            <a:ext cx="6096000" cy="276999"/>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https://unesdoc.unesco.org/ark:/48223/pf0000137836</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1220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3326CF-8FB3-411D-A5BF-0B22F45CD386}"/>
              </a:ext>
            </a:extLst>
          </p:cNvPr>
          <p:cNvSpPr>
            <a:spLocks noGrp="1"/>
          </p:cNvSpPr>
          <p:nvPr>
            <p:ph type="title"/>
          </p:nvPr>
        </p:nvSpPr>
        <p:spPr>
          <a:xfrm>
            <a:off x="2589212" y="67928"/>
            <a:ext cx="8911687" cy="771058"/>
          </a:xfrm>
        </p:spPr>
        <p:txBody>
          <a:bodyPr/>
          <a:lstStyle/>
          <a:p>
            <a:pPr algn="ctr"/>
            <a:r>
              <a:rPr lang="es-MX" dirty="0"/>
              <a:t>La fuerza del libro</a:t>
            </a:r>
          </a:p>
        </p:txBody>
      </p:sp>
      <p:sp>
        <p:nvSpPr>
          <p:cNvPr id="3" name="Marcador de contenido 2">
            <a:extLst>
              <a:ext uri="{FF2B5EF4-FFF2-40B4-BE49-F238E27FC236}">
                <a16:creationId xmlns:a16="http://schemas.microsoft.com/office/drawing/2014/main" id="{7B124D29-F692-417A-9C0B-E8AF7326592E}"/>
              </a:ext>
            </a:extLst>
          </p:cNvPr>
          <p:cNvSpPr>
            <a:spLocks noGrp="1"/>
          </p:cNvSpPr>
          <p:nvPr>
            <p:ph sz="half" idx="1"/>
          </p:nvPr>
        </p:nvSpPr>
        <p:spPr/>
        <p:txBody>
          <a:bodyPr>
            <a:normAutofit fontScale="77500" lnSpcReduction="20000"/>
          </a:bodyPr>
          <a:lstStyle/>
          <a:p>
            <a:pPr algn="just">
              <a:lnSpc>
                <a:spcPct val="150000"/>
              </a:lnSpc>
            </a:pPr>
            <a:r>
              <a:rPr lang="es-MX" sz="2800">
                <a:latin typeface="Arial" panose="020B0604020202020204" pitchFamily="34" charset="0"/>
                <a:cs typeface="Arial" panose="020B0604020202020204" pitchFamily="34" charset="0"/>
              </a:rPr>
              <a:t>Instrumento de la educación, vehículo de la ciencia, depositario y difusor de la cultura y de la información, el libro reaparece en cada uno de los capítulos del programa de la Unesco, </a:t>
            </a:r>
            <a:br>
              <a:rPr lang="es-MX" sz="2000"/>
            </a:br>
            <a:endParaRPr lang="es-MX" sz="2000" dirty="0"/>
          </a:p>
        </p:txBody>
      </p:sp>
      <p:pic>
        <p:nvPicPr>
          <p:cNvPr id="5" name="Marcador de contenido 4">
            <a:extLst>
              <a:ext uri="{FF2B5EF4-FFF2-40B4-BE49-F238E27FC236}">
                <a16:creationId xmlns:a16="http://schemas.microsoft.com/office/drawing/2014/main" id="{D2EDDD54-6335-4E78-B260-915BC95E72E0}"/>
              </a:ext>
            </a:extLst>
          </p:cNvPr>
          <p:cNvPicPr>
            <a:picLocks noGrp="1" noChangeAspect="1"/>
          </p:cNvPicPr>
          <p:nvPr>
            <p:ph sz="half" idx="2"/>
          </p:nvPr>
        </p:nvPicPr>
        <p:blipFill>
          <a:blip r:embed="rId2"/>
          <a:stretch>
            <a:fillRect/>
          </a:stretch>
        </p:blipFill>
        <p:spPr>
          <a:xfrm>
            <a:off x="7686648" y="1291151"/>
            <a:ext cx="3171864" cy="4576079"/>
          </a:xfrm>
          <a:prstGeom prst="rect">
            <a:avLst/>
          </a:prstGeom>
        </p:spPr>
      </p:pic>
      <p:sp>
        <p:nvSpPr>
          <p:cNvPr id="6" name="Rectángulo 5">
            <a:extLst>
              <a:ext uri="{FF2B5EF4-FFF2-40B4-BE49-F238E27FC236}">
                <a16:creationId xmlns:a16="http://schemas.microsoft.com/office/drawing/2014/main" id="{B414F6FA-78A8-4AC5-AAB0-71F60CE05CFA}"/>
              </a:ext>
            </a:extLst>
          </p:cNvPr>
          <p:cNvSpPr/>
          <p:nvPr/>
        </p:nvSpPr>
        <p:spPr>
          <a:xfrm>
            <a:off x="1922294" y="6260912"/>
            <a:ext cx="3817071" cy="276999"/>
          </a:xfrm>
          <a:prstGeom prst="rect">
            <a:avLst/>
          </a:prstGeom>
        </p:spPr>
        <p:txBody>
          <a:bodyPr wrap="none">
            <a:spAutoFit/>
          </a:bodyPr>
          <a:lstStyle/>
          <a:p>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https://unesdoc.unesco.org/ark:/48223/pf0000137836</a:t>
            </a:r>
            <a:endParaRPr lang="es-MX" sz="1200"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923B09B6-180E-480F-8E3F-D44C3ABB17D3}"/>
              </a:ext>
            </a:extLst>
          </p:cNvPr>
          <p:cNvSpPr/>
          <p:nvPr/>
        </p:nvSpPr>
        <p:spPr>
          <a:xfrm>
            <a:off x="7686648" y="6042396"/>
            <a:ext cx="3730060" cy="276999"/>
          </a:xfrm>
          <a:prstGeom prst="rect">
            <a:avLst/>
          </a:prstGeom>
        </p:spPr>
        <p:txBody>
          <a:bodyPr wrap="none">
            <a:spAutoFit/>
          </a:bodyPr>
          <a:lstStyle/>
          <a:p>
            <a:r>
              <a:rPr lang="es-MX" sz="1200" dirty="0">
                <a:latin typeface="Arial" panose="020B0604020202020204" pitchFamily="34" charset="0"/>
                <a:cs typeface="Arial" panose="020B0604020202020204" pitchFamily="34" charset="0"/>
              </a:rPr>
              <a:t>twitter.com/</a:t>
            </a:r>
            <a:r>
              <a:rPr lang="es-MX" sz="1200" dirty="0" err="1">
                <a:latin typeface="Arial" panose="020B0604020202020204" pitchFamily="34" charset="0"/>
                <a:cs typeface="Arial" panose="020B0604020202020204" pitchFamily="34" charset="0"/>
              </a:rPr>
              <a:t>unesco_es</a:t>
            </a:r>
            <a:r>
              <a:rPr lang="es-MX" sz="1200" dirty="0">
                <a:latin typeface="Arial" panose="020B0604020202020204" pitchFamily="34" charset="0"/>
                <a:cs typeface="Arial" panose="020B0604020202020204" pitchFamily="34" charset="0"/>
              </a:rPr>
              <a:t>/status/988329790812901377</a:t>
            </a:r>
          </a:p>
        </p:txBody>
      </p:sp>
    </p:spTree>
    <p:extLst>
      <p:ext uri="{BB962C8B-B14F-4D97-AF65-F5344CB8AC3E}">
        <p14:creationId xmlns:p14="http://schemas.microsoft.com/office/powerpoint/2010/main" val="1414685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C485B7-E0A7-4754-A779-BA09E8D2FC75}"/>
              </a:ext>
            </a:extLst>
          </p:cNvPr>
          <p:cNvSpPr>
            <a:spLocks noGrp="1"/>
          </p:cNvSpPr>
          <p:nvPr>
            <p:ph type="title"/>
          </p:nvPr>
        </p:nvSpPr>
        <p:spPr/>
        <p:txBody>
          <a:bodyPr/>
          <a:lstStyle/>
          <a:p>
            <a:pPr algn="ctr"/>
            <a:r>
              <a:rPr lang="es-MX" dirty="0"/>
              <a:t>El libro hoy</a:t>
            </a:r>
          </a:p>
        </p:txBody>
      </p:sp>
      <p:pic>
        <p:nvPicPr>
          <p:cNvPr id="4" name="Elementos multimedia en línea 3" title="ONU MUJERES LIBRO">
            <a:hlinkClick r:id="" action="ppaction://media"/>
            <a:extLst>
              <a:ext uri="{FF2B5EF4-FFF2-40B4-BE49-F238E27FC236}">
                <a16:creationId xmlns:a16="http://schemas.microsoft.com/office/drawing/2014/main" id="{A9B11419-3BA3-4FA0-951A-BB36B4355AD0}"/>
              </a:ext>
            </a:extLst>
          </p:cNvPr>
          <p:cNvPicPr>
            <a:picLocks noGrp="1" noRot="1" noChangeAspect="1"/>
          </p:cNvPicPr>
          <p:nvPr>
            <p:ph idx="1"/>
            <a:videoFile r:link="rId1"/>
          </p:nvPr>
        </p:nvPicPr>
        <p:blipFill>
          <a:blip r:embed="rId3"/>
          <a:stretch>
            <a:fillRect/>
          </a:stretch>
        </p:blipFill>
        <p:spPr>
          <a:xfrm>
            <a:off x="3687763" y="2133600"/>
            <a:ext cx="6716712" cy="3778250"/>
          </a:xfrm>
          <a:prstGeom prst="rect">
            <a:avLst/>
          </a:prstGeom>
        </p:spPr>
      </p:pic>
      <p:sp>
        <p:nvSpPr>
          <p:cNvPr id="3" name="Rectángulo 2">
            <a:extLst>
              <a:ext uri="{FF2B5EF4-FFF2-40B4-BE49-F238E27FC236}">
                <a16:creationId xmlns:a16="http://schemas.microsoft.com/office/drawing/2014/main" id="{3DE039FC-4F08-49A7-82AB-4DEE8948046F}"/>
              </a:ext>
            </a:extLst>
          </p:cNvPr>
          <p:cNvSpPr/>
          <p:nvPr/>
        </p:nvSpPr>
        <p:spPr>
          <a:xfrm>
            <a:off x="5026408" y="6233890"/>
            <a:ext cx="3857146" cy="369332"/>
          </a:xfrm>
          <a:prstGeom prst="rect">
            <a:avLst/>
          </a:prstGeom>
        </p:spPr>
        <p:txBody>
          <a:bodyPr wrap="none">
            <a:spAutoFit/>
          </a:bodyPr>
          <a:lstStyle/>
          <a:p>
            <a:r>
              <a:rPr lang="es-MX" dirty="0">
                <a:solidFill>
                  <a:srgbClr val="FF0000"/>
                </a:solidFill>
              </a:rPr>
              <a:t>Dar doble </a:t>
            </a:r>
            <a:r>
              <a:rPr lang="es-MX" dirty="0" err="1">
                <a:solidFill>
                  <a:srgbClr val="FF0000"/>
                </a:solidFill>
              </a:rPr>
              <a:t>click</a:t>
            </a:r>
            <a:r>
              <a:rPr lang="es-MX" dirty="0">
                <a:solidFill>
                  <a:srgbClr val="FF0000"/>
                </a:solidFill>
              </a:rPr>
              <a:t> para ver el video</a:t>
            </a:r>
          </a:p>
        </p:txBody>
      </p:sp>
    </p:spTree>
    <p:extLst>
      <p:ext uri="{BB962C8B-B14F-4D97-AF65-F5344CB8AC3E}">
        <p14:creationId xmlns:p14="http://schemas.microsoft.com/office/powerpoint/2010/main" val="69491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7FC85C-2398-403B-8696-682AA3C11051}"/>
              </a:ext>
            </a:extLst>
          </p:cNvPr>
          <p:cNvSpPr>
            <a:spLocks noGrp="1"/>
          </p:cNvSpPr>
          <p:nvPr>
            <p:ph type="title"/>
          </p:nvPr>
        </p:nvSpPr>
        <p:spPr/>
        <p:txBody>
          <a:bodyPr/>
          <a:lstStyle/>
          <a:p>
            <a:pPr algn="ctr"/>
            <a:r>
              <a:rPr lang="es-PE" dirty="0"/>
              <a:t>Libro de Compiladores</a:t>
            </a:r>
            <a:br>
              <a:rPr lang="es-MX" dirty="0"/>
            </a:br>
            <a:endParaRPr lang="es-MX" dirty="0"/>
          </a:p>
        </p:txBody>
      </p:sp>
      <p:sp>
        <p:nvSpPr>
          <p:cNvPr id="3" name="Marcador de contenido 2">
            <a:extLst>
              <a:ext uri="{FF2B5EF4-FFF2-40B4-BE49-F238E27FC236}">
                <a16:creationId xmlns:a16="http://schemas.microsoft.com/office/drawing/2014/main" id="{A59A7BBF-BF96-4819-8469-2F4EB780EF26}"/>
              </a:ext>
            </a:extLst>
          </p:cNvPr>
          <p:cNvSpPr>
            <a:spLocks noGrp="1"/>
          </p:cNvSpPr>
          <p:nvPr>
            <p:ph sz="half" idx="1"/>
          </p:nvPr>
        </p:nvSpPr>
        <p:spPr>
          <a:xfrm>
            <a:off x="687389" y="1910129"/>
            <a:ext cx="4313864" cy="4323761"/>
          </a:xfrm>
        </p:spPr>
        <p:txBody>
          <a:bodyPr>
            <a:noAutofit/>
          </a:bodyPr>
          <a:lstStyle/>
          <a:p>
            <a:pPr algn="just"/>
            <a:r>
              <a:rPr lang="es-MX" sz="2400" dirty="0">
                <a:latin typeface="Arial" panose="020B0604020202020204" pitchFamily="34" charset="0"/>
                <a:cs typeface="Arial" panose="020B0604020202020204" pitchFamily="34" charset="0"/>
              </a:rPr>
              <a:t>Para la Editorial Bonaventuriana, de acuerdo con la Cámara Colombiana del </a:t>
            </a:r>
            <a:r>
              <a:rPr lang="es-MX" sz="2400" b="1" dirty="0">
                <a:latin typeface="Arial" panose="020B0604020202020204" pitchFamily="34" charset="0"/>
                <a:cs typeface="Arial" panose="020B0604020202020204" pitchFamily="34" charset="0"/>
              </a:rPr>
              <a:t>Libro</a:t>
            </a:r>
            <a:r>
              <a:rPr lang="es-MX" sz="2400" dirty="0">
                <a:latin typeface="Arial" panose="020B0604020202020204" pitchFamily="34" charset="0"/>
                <a:cs typeface="Arial" panose="020B0604020202020204" pitchFamily="34" charset="0"/>
              </a:rPr>
              <a:t>, el </a:t>
            </a:r>
            <a:r>
              <a:rPr lang="es-MX" sz="2400" b="1" dirty="0">
                <a:latin typeface="Arial" panose="020B0604020202020204" pitchFamily="34" charset="0"/>
                <a:cs typeface="Arial" panose="020B0604020202020204" pitchFamily="34" charset="0"/>
              </a:rPr>
              <a:t>compilador</a:t>
            </a:r>
            <a:r>
              <a:rPr lang="es-MX" sz="2400" dirty="0">
                <a:latin typeface="Arial" panose="020B0604020202020204" pitchFamily="34" charset="0"/>
                <a:cs typeface="Arial" panose="020B0604020202020204" pitchFamily="34" charset="0"/>
              </a:rPr>
              <a:t> es la persona que reúne en un solo cuerpo de obra, partes, extractos o materias de diversas publicaciones o documentos que se articulan a un mismo tema.</a:t>
            </a:r>
          </a:p>
        </p:txBody>
      </p:sp>
      <p:sp>
        <p:nvSpPr>
          <p:cNvPr id="4" name="Marcador de contenido 3">
            <a:extLst>
              <a:ext uri="{FF2B5EF4-FFF2-40B4-BE49-F238E27FC236}">
                <a16:creationId xmlns:a16="http://schemas.microsoft.com/office/drawing/2014/main" id="{A1E1A93A-6679-4967-869F-AD700AD2D055}"/>
              </a:ext>
            </a:extLst>
          </p:cNvPr>
          <p:cNvSpPr>
            <a:spLocks noGrp="1"/>
          </p:cNvSpPr>
          <p:nvPr>
            <p:ph sz="half" idx="2"/>
          </p:nvPr>
        </p:nvSpPr>
        <p:spPr>
          <a:xfrm>
            <a:off x="5976594" y="2126222"/>
            <a:ext cx="5528017" cy="3777622"/>
          </a:xfrm>
        </p:spPr>
        <p:txBody>
          <a:bodyPr>
            <a:normAutofit/>
          </a:bodyPr>
          <a:lstStyle/>
          <a:p>
            <a:pPr algn="just"/>
            <a:r>
              <a:rPr lang="es-MX" sz="2400" b="1" dirty="0"/>
              <a:t>Compilar</a:t>
            </a:r>
            <a:r>
              <a:rPr lang="es-MX" sz="2400" dirty="0"/>
              <a:t> es reunir o juntar en una misma obra o volumen un conjunto de informaciones, partes o extractos de distintos libros, textos o documentos que tienen un tema en común.21 oct. 2018</a:t>
            </a:r>
          </a:p>
        </p:txBody>
      </p:sp>
      <p:sp>
        <p:nvSpPr>
          <p:cNvPr id="5" name="Rectángulo 4">
            <a:extLst>
              <a:ext uri="{FF2B5EF4-FFF2-40B4-BE49-F238E27FC236}">
                <a16:creationId xmlns:a16="http://schemas.microsoft.com/office/drawing/2014/main" id="{7E2B24A4-E956-4A0B-A955-EAA1BE9F39C7}"/>
              </a:ext>
            </a:extLst>
          </p:cNvPr>
          <p:cNvSpPr/>
          <p:nvPr/>
        </p:nvSpPr>
        <p:spPr>
          <a:xfrm>
            <a:off x="3245963" y="5903844"/>
            <a:ext cx="6096000" cy="461665"/>
          </a:xfrm>
          <a:prstGeom prst="rect">
            <a:avLst/>
          </a:prstGeom>
        </p:spPr>
        <p:txBody>
          <a:bodyPr>
            <a:spAutoFit/>
          </a:bodyPr>
          <a:lstStyle/>
          <a:p>
            <a:r>
              <a:rPr lang="es-MX" sz="1200"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https://www.google.com/search?biw=2133&amp;bih=1076&amp;ei=</a:t>
            </a:r>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-oiRXbz9MtGgtQWdh7mwDQ&amp;q=que+es+un+libro+de+compiladores&amp;oq</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9848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AAD4A5-FDC8-4E37-A094-CD41DF6EC503}"/>
              </a:ext>
            </a:extLst>
          </p:cNvPr>
          <p:cNvSpPr>
            <a:spLocks noGrp="1"/>
          </p:cNvSpPr>
          <p:nvPr>
            <p:ph type="title"/>
          </p:nvPr>
        </p:nvSpPr>
        <p:spPr>
          <a:xfrm>
            <a:off x="2583498" y="0"/>
            <a:ext cx="8911687" cy="707010"/>
          </a:xfrm>
        </p:spPr>
        <p:txBody>
          <a:bodyPr/>
          <a:lstStyle/>
          <a:p>
            <a:pPr algn="ctr"/>
            <a:r>
              <a:rPr lang="es-MX" dirty="0"/>
              <a:t>El trabajo del compilador</a:t>
            </a:r>
          </a:p>
        </p:txBody>
      </p:sp>
      <p:pic>
        <p:nvPicPr>
          <p:cNvPr id="4" name="Marcador de contenido 3">
            <a:extLst>
              <a:ext uri="{FF2B5EF4-FFF2-40B4-BE49-F238E27FC236}">
                <a16:creationId xmlns:a16="http://schemas.microsoft.com/office/drawing/2014/main" id="{3F61D539-647A-4EB8-A52B-37AF9D5A7DE8}"/>
              </a:ext>
            </a:extLst>
          </p:cNvPr>
          <p:cNvPicPr>
            <a:picLocks noGrp="1" noChangeAspect="1"/>
          </p:cNvPicPr>
          <p:nvPr>
            <p:ph idx="1"/>
          </p:nvPr>
        </p:nvPicPr>
        <p:blipFill>
          <a:blip r:embed="rId2"/>
          <a:stretch>
            <a:fillRect/>
          </a:stretch>
        </p:blipFill>
        <p:spPr>
          <a:xfrm>
            <a:off x="3898044" y="964675"/>
            <a:ext cx="6134581" cy="4591291"/>
          </a:xfrm>
          <a:prstGeom prst="rect">
            <a:avLst/>
          </a:prstGeom>
        </p:spPr>
      </p:pic>
      <p:sp>
        <p:nvSpPr>
          <p:cNvPr id="5" name="Rectángulo 4">
            <a:extLst>
              <a:ext uri="{FF2B5EF4-FFF2-40B4-BE49-F238E27FC236}">
                <a16:creationId xmlns:a16="http://schemas.microsoft.com/office/drawing/2014/main" id="{B8CA15DE-1DB0-495C-8F18-848384CA1A88}"/>
              </a:ext>
            </a:extLst>
          </p:cNvPr>
          <p:cNvSpPr/>
          <p:nvPr/>
        </p:nvSpPr>
        <p:spPr>
          <a:xfrm>
            <a:off x="3898044" y="5555966"/>
            <a:ext cx="6096000" cy="646331"/>
          </a:xfrm>
          <a:prstGeom prst="rect">
            <a:avLst/>
          </a:prstGeom>
        </p:spPr>
        <p:txBody>
          <a:bodyPr>
            <a:spAutoFit/>
          </a:bodyPr>
          <a:lstStyle/>
          <a:p>
            <a:pPr algn="just"/>
            <a:r>
              <a:rPr lang="es-MX" sz="1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http://www.territorioteatral.org.ar/numero/18/resenas/que-es-un-libro-contemporaneo-gabriela-halac-y-ariel-farace-compiladores-coleccion-tna-cuidad-autonoma-de-buenos-aires-teatro-nacional-cervantes-2018-93-paginas-denise-cobello</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3365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3C8FBD-A697-4E30-A0FE-96151ABCFB24}"/>
              </a:ext>
            </a:extLst>
          </p:cNvPr>
          <p:cNvSpPr>
            <a:spLocks noGrp="1"/>
          </p:cNvSpPr>
          <p:nvPr>
            <p:ph type="title"/>
          </p:nvPr>
        </p:nvSpPr>
        <p:spPr/>
        <p:txBody>
          <a:bodyPr/>
          <a:lstStyle/>
          <a:p>
            <a:pPr algn="ctr"/>
            <a:r>
              <a:rPr lang="es-MX" dirty="0"/>
              <a:t>Los compiladores hablan</a:t>
            </a:r>
          </a:p>
        </p:txBody>
      </p:sp>
      <p:pic>
        <p:nvPicPr>
          <p:cNvPr id="4" name="Elementos multimedia en línea 3" title="Entrevista a Carla Colona y Jorge Vergara compiladores del libro Comunicaciￃﾳn y cambio">
            <a:hlinkClick r:id="" action="ppaction://media"/>
            <a:extLst>
              <a:ext uri="{FF2B5EF4-FFF2-40B4-BE49-F238E27FC236}">
                <a16:creationId xmlns:a16="http://schemas.microsoft.com/office/drawing/2014/main" id="{4D84543E-511E-495D-9B66-0632A0BD8752}"/>
              </a:ext>
            </a:extLst>
          </p:cNvPr>
          <p:cNvPicPr>
            <a:picLocks noGrp="1" noRot="1" noChangeAspect="1"/>
          </p:cNvPicPr>
          <p:nvPr>
            <p:ph idx="1"/>
            <a:videoFile r:link="rId1"/>
          </p:nvPr>
        </p:nvPicPr>
        <p:blipFill>
          <a:blip r:embed="rId3"/>
          <a:stretch>
            <a:fillRect/>
          </a:stretch>
        </p:blipFill>
        <p:spPr>
          <a:xfrm>
            <a:off x="3687763" y="2133600"/>
            <a:ext cx="6716712" cy="3778250"/>
          </a:xfrm>
          <a:prstGeom prst="rect">
            <a:avLst/>
          </a:prstGeom>
        </p:spPr>
      </p:pic>
      <p:sp>
        <p:nvSpPr>
          <p:cNvPr id="3" name="Rectángulo 2">
            <a:extLst>
              <a:ext uri="{FF2B5EF4-FFF2-40B4-BE49-F238E27FC236}">
                <a16:creationId xmlns:a16="http://schemas.microsoft.com/office/drawing/2014/main" id="{2DBB3C63-FC3A-458D-B23E-44238BE53E52}"/>
              </a:ext>
            </a:extLst>
          </p:cNvPr>
          <p:cNvSpPr/>
          <p:nvPr/>
        </p:nvSpPr>
        <p:spPr>
          <a:xfrm>
            <a:off x="4887863" y="6140450"/>
            <a:ext cx="3857146" cy="369332"/>
          </a:xfrm>
          <a:prstGeom prst="rect">
            <a:avLst/>
          </a:prstGeom>
        </p:spPr>
        <p:txBody>
          <a:bodyPr wrap="none">
            <a:spAutoFit/>
          </a:bodyPr>
          <a:lstStyle/>
          <a:p>
            <a:r>
              <a:rPr lang="es-MX" dirty="0">
                <a:solidFill>
                  <a:srgbClr val="FF0000"/>
                </a:solidFill>
              </a:rPr>
              <a:t>Dar doble </a:t>
            </a:r>
            <a:r>
              <a:rPr lang="es-MX" dirty="0" err="1">
                <a:solidFill>
                  <a:srgbClr val="FF0000"/>
                </a:solidFill>
              </a:rPr>
              <a:t>click</a:t>
            </a:r>
            <a:r>
              <a:rPr lang="es-MX" dirty="0">
                <a:solidFill>
                  <a:srgbClr val="FF0000"/>
                </a:solidFill>
              </a:rPr>
              <a:t> para ver el video</a:t>
            </a:r>
          </a:p>
        </p:txBody>
      </p:sp>
    </p:spTree>
    <p:extLst>
      <p:ext uri="{BB962C8B-B14F-4D97-AF65-F5344CB8AC3E}">
        <p14:creationId xmlns:p14="http://schemas.microsoft.com/office/powerpoint/2010/main" val="44329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21231F-F1BC-4A3D-A35B-18C5887D07D3}"/>
              </a:ext>
            </a:extLst>
          </p:cNvPr>
          <p:cNvSpPr>
            <a:spLocks noGrp="1"/>
          </p:cNvSpPr>
          <p:nvPr>
            <p:ph type="title"/>
          </p:nvPr>
        </p:nvSpPr>
        <p:spPr/>
        <p:txBody>
          <a:bodyPr/>
          <a:lstStyle/>
          <a:p>
            <a:pPr algn="ctr"/>
            <a:r>
              <a:rPr lang="es-PE" dirty="0"/>
              <a:t>Monografía</a:t>
            </a:r>
            <a:endParaRPr lang="es-MX" dirty="0"/>
          </a:p>
        </p:txBody>
      </p:sp>
      <p:sp>
        <p:nvSpPr>
          <p:cNvPr id="3" name="Marcador de contenido 2">
            <a:extLst>
              <a:ext uri="{FF2B5EF4-FFF2-40B4-BE49-F238E27FC236}">
                <a16:creationId xmlns:a16="http://schemas.microsoft.com/office/drawing/2014/main" id="{066360D7-E457-4343-8D39-5F3D08ACA73C}"/>
              </a:ext>
            </a:extLst>
          </p:cNvPr>
          <p:cNvSpPr>
            <a:spLocks noGrp="1"/>
          </p:cNvSpPr>
          <p:nvPr>
            <p:ph sz="half" idx="1"/>
          </p:nvPr>
        </p:nvSpPr>
        <p:spPr/>
        <p:txBody>
          <a:bodyPr/>
          <a:lstStyle/>
          <a:p>
            <a:pPr algn="just"/>
            <a:r>
              <a:rPr lang="es-MX" dirty="0">
                <a:latin typeface="Arial" panose="020B0604020202020204" pitchFamily="34" charset="0"/>
                <a:cs typeface="Arial" panose="020B0604020202020204" pitchFamily="34" charset="0"/>
              </a:rPr>
              <a:t>Una monografía es un documento escrito que tiene la</a:t>
            </a:r>
            <a:r>
              <a:rPr lang="es-MX" b="1" dirty="0">
                <a:latin typeface="Arial" panose="020B0604020202020204" pitchFamily="34" charset="0"/>
                <a:cs typeface="Arial" panose="020B0604020202020204" pitchFamily="34" charset="0"/>
              </a:rPr>
              <a:t> función de informar de forma argumentativa sobre una temática en particular</a:t>
            </a:r>
            <a:r>
              <a:rPr lang="es-MX" dirty="0">
                <a:latin typeface="Arial" panose="020B0604020202020204" pitchFamily="34" charset="0"/>
                <a:cs typeface="Arial" panose="020B0604020202020204" pitchFamily="34" charset="0"/>
              </a:rPr>
              <a:t>. En general se trata de </a:t>
            </a:r>
            <a:r>
              <a:rPr lang="es-MX" dirty="0">
                <a:latin typeface="Arial" panose="020B0604020202020204" pitchFamily="34" charset="0"/>
                <a:cs typeface="Arial" panose="020B0604020202020204" pitchFamily="34" charset="0"/>
                <a:hlinkClick r:id="rId2"/>
              </a:rPr>
              <a:t>textos</a:t>
            </a:r>
            <a:r>
              <a:rPr lang="es-MX" dirty="0">
                <a:latin typeface="Arial" panose="020B0604020202020204" pitchFamily="34" charset="0"/>
                <a:cs typeface="Arial" panose="020B0604020202020204" pitchFamily="34" charset="0"/>
              </a:rPr>
              <a:t> extensos, en los que se ofrece mucha investigación que seguramente aportará algo nuevo al exponer </a:t>
            </a:r>
            <a:br>
              <a:rPr lang="es-MX" dirty="0">
                <a:latin typeface="Arial" panose="020B0604020202020204" pitchFamily="34" charset="0"/>
                <a:cs typeface="Arial" panose="020B0604020202020204" pitchFamily="34" charset="0"/>
              </a:rPr>
            </a:b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hlinkClick r:id="rId3"/>
              </a:rPr>
              <a:t>https://concepto.de/monografia/#ixzz60ytsieEB</a:t>
            </a:r>
            <a:endParaRPr lang="es-MX" dirty="0">
              <a:latin typeface="Arial" panose="020B0604020202020204" pitchFamily="34" charset="0"/>
              <a:cs typeface="Arial" panose="020B0604020202020204" pitchFamily="34" charset="0"/>
            </a:endParaRPr>
          </a:p>
        </p:txBody>
      </p:sp>
      <p:sp>
        <p:nvSpPr>
          <p:cNvPr id="4" name="Marcador de contenido 3">
            <a:extLst>
              <a:ext uri="{FF2B5EF4-FFF2-40B4-BE49-F238E27FC236}">
                <a16:creationId xmlns:a16="http://schemas.microsoft.com/office/drawing/2014/main" id="{3F787911-B0A4-4FBE-A501-A0CAA074245C}"/>
              </a:ext>
            </a:extLst>
          </p:cNvPr>
          <p:cNvSpPr>
            <a:spLocks noGrp="1"/>
          </p:cNvSpPr>
          <p:nvPr>
            <p:ph sz="half" idx="2"/>
          </p:nvPr>
        </p:nvSpPr>
        <p:spPr/>
        <p:txBody>
          <a:bodyPr anchor="ctr"/>
          <a:lstStyle/>
          <a:p>
            <a:pPr marL="0" indent="0">
              <a:buNone/>
            </a:pPr>
            <a:r>
              <a:rPr lang="es-MX" sz="2400" dirty="0"/>
              <a:t>Una monografía debe ser:</a:t>
            </a:r>
          </a:p>
          <a:p>
            <a:r>
              <a:rPr lang="es-MX" sz="2400" dirty="0"/>
              <a:t>Escrita.</a:t>
            </a:r>
          </a:p>
          <a:p>
            <a:r>
              <a:rPr lang="es-MX" sz="2400" dirty="0"/>
              <a:t>Sistemática.</a:t>
            </a:r>
          </a:p>
          <a:p>
            <a:r>
              <a:rPr lang="es-MX" sz="2400" dirty="0"/>
              <a:t>Completa.</a:t>
            </a:r>
          </a:p>
          <a:p>
            <a:endParaRPr lang="es-MX" dirty="0"/>
          </a:p>
        </p:txBody>
      </p:sp>
    </p:spTree>
    <p:extLst>
      <p:ext uri="{BB962C8B-B14F-4D97-AF65-F5344CB8AC3E}">
        <p14:creationId xmlns:p14="http://schemas.microsoft.com/office/powerpoint/2010/main" val="2952881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4FE096-A48F-4CFE-B9BC-22D6D5DD9CAB}"/>
              </a:ext>
            </a:extLst>
          </p:cNvPr>
          <p:cNvSpPr>
            <a:spLocks noGrp="1"/>
          </p:cNvSpPr>
          <p:nvPr>
            <p:ph type="title"/>
          </p:nvPr>
        </p:nvSpPr>
        <p:spPr>
          <a:xfrm>
            <a:off x="-71646" y="386938"/>
            <a:ext cx="10364451" cy="1596177"/>
          </a:xfrm>
        </p:spPr>
        <p:txBody>
          <a:bodyPr/>
          <a:lstStyle/>
          <a:p>
            <a:pPr algn="ctr"/>
            <a:r>
              <a:rPr lang="es-MX" dirty="0"/>
              <a:t>U</a:t>
            </a:r>
            <a:r>
              <a:rPr lang="es-MX" cap="none" dirty="0"/>
              <a:t>nidad</a:t>
            </a:r>
            <a:r>
              <a:rPr lang="es-MX" dirty="0"/>
              <a:t> 1</a:t>
            </a:r>
          </a:p>
        </p:txBody>
      </p:sp>
      <p:graphicFrame>
        <p:nvGraphicFramePr>
          <p:cNvPr id="4" name="Marcador de contenido 3">
            <a:extLst>
              <a:ext uri="{FF2B5EF4-FFF2-40B4-BE49-F238E27FC236}">
                <a16:creationId xmlns:a16="http://schemas.microsoft.com/office/drawing/2014/main" id="{A0ABBB45-9991-4967-BE9B-0D74FA1F40CD}"/>
              </a:ext>
            </a:extLst>
          </p:cNvPr>
          <p:cNvGraphicFramePr>
            <a:graphicFrameLocks noGrp="1"/>
          </p:cNvGraphicFramePr>
          <p:nvPr>
            <p:ph idx="1"/>
          </p:nvPr>
        </p:nvGraphicFramePr>
        <p:xfrm>
          <a:off x="497150" y="1912853"/>
          <a:ext cx="8975324" cy="4401804"/>
        </p:xfrm>
        <a:graphic>
          <a:graphicData uri="http://schemas.openxmlformats.org/drawingml/2006/table">
            <a:tbl>
              <a:tblPr firstRow="1" firstCol="1" lastRow="1" lastCol="1" bandRow="1" bandCol="1">
                <a:tableStyleId>{5C22544A-7EE6-4342-B048-85BDC9FD1C3A}</a:tableStyleId>
              </a:tblPr>
              <a:tblGrid>
                <a:gridCol w="8975324">
                  <a:extLst>
                    <a:ext uri="{9D8B030D-6E8A-4147-A177-3AD203B41FA5}">
                      <a16:colId xmlns:a16="http://schemas.microsoft.com/office/drawing/2014/main" val="3174802945"/>
                    </a:ext>
                  </a:extLst>
                </a:gridCol>
              </a:tblGrid>
              <a:tr h="789274">
                <a:tc>
                  <a:txBody>
                    <a:bodyPr/>
                    <a:lstStyle/>
                    <a:p>
                      <a:pPr marL="0" indent="0" algn="l">
                        <a:lnSpc>
                          <a:spcPct val="115000"/>
                        </a:lnSpc>
                        <a:spcAft>
                          <a:spcPts val="0"/>
                        </a:spcAft>
                        <a:tabLst/>
                      </a:pPr>
                      <a:endParaRPr lang="es-MX"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926742408"/>
                  </a:ext>
                </a:extLst>
              </a:tr>
              <a:tr h="1196070">
                <a:tc>
                  <a:txBody>
                    <a:bodyPr/>
                    <a:lstStyle/>
                    <a:p>
                      <a:pPr marL="0" indent="0" algn="just">
                        <a:lnSpc>
                          <a:spcPct val="115000"/>
                        </a:lnSpc>
                        <a:spcAft>
                          <a:spcPts val="0"/>
                        </a:spcAft>
                      </a:pPr>
                      <a:endParaRPr lang="es-MX"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712568528"/>
                  </a:ext>
                </a:extLst>
              </a:tr>
              <a:tr h="2416460">
                <a:tc>
                  <a:txBody>
                    <a:bodyPr/>
                    <a:lstStyle/>
                    <a:p>
                      <a:pPr algn="just">
                        <a:lnSpc>
                          <a:spcPct val="115000"/>
                        </a:lnSpc>
                        <a:spcAft>
                          <a:spcPts val="0"/>
                        </a:spcAft>
                      </a:pPr>
                      <a:endParaRPr lang="es-MX"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937859429"/>
                  </a:ext>
                </a:extLst>
              </a:tr>
            </a:tbl>
          </a:graphicData>
        </a:graphic>
      </p:graphicFrame>
      <p:sp>
        <p:nvSpPr>
          <p:cNvPr id="5" name="Rectangle 1">
            <a:extLst>
              <a:ext uri="{FF2B5EF4-FFF2-40B4-BE49-F238E27FC236}">
                <a16:creationId xmlns:a16="http://schemas.microsoft.com/office/drawing/2014/main" id="{E3A372E7-F560-4C1E-AC1B-8AEA0B5E57CD}"/>
              </a:ext>
            </a:extLst>
          </p:cNvPr>
          <p:cNvSpPr>
            <a:spLocks noChangeArrowheads="1"/>
          </p:cNvSpPr>
          <p:nvPr/>
        </p:nvSpPr>
        <p:spPr bwMode="auto">
          <a:xfrm>
            <a:off x="-5995631" y="0"/>
            <a:ext cx="1818763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pic>
        <p:nvPicPr>
          <p:cNvPr id="3" name="Imagen 2">
            <a:extLst>
              <a:ext uri="{FF2B5EF4-FFF2-40B4-BE49-F238E27FC236}">
                <a16:creationId xmlns:a16="http://schemas.microsoft.com/office/drawing/2014/main" id="{67CC7D5E-78FD-4362-A6B4-D6D14A5FE003}"/>
              </a:ext>
            </a:extLst>
          </p:cNvPr>
          <p:cNvPicPr>
            <a:picLocks noChangeAspect="1"/>
          </p:cNvPicPr>
          <p:nvPr/>
        </p:nvPicPr>
        <p:blipFill>
          <a:blip r:embed="rId2"/>
          <a:stretch>
            <a:fillRect/>
          </a:stretch>
        </p:blipFill>
        <p:spPr>
          <a:xfrm>
            <a:off x="2733675" y="1843087"/>
            <a:ext cx="6724650" cy="4538859"/>
          </a:xfrm>
          <a:prstGeom prst="rect">
            <a:avLst/>
          </a:prstGeom>
        </p:spPr>
      </p:pic>
    </p:spTree>
    <p:extLst>
      <p:ext uri="{BB962C8B-B14F-4D97-AF65-F5344CB8AC3E}">
        <p14:creationId xmlns:p14="http://schemas.microsoft.com/office/powerpoint/2010/main" val="41157768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F51457-C24E-42BC-BD9B-80A700EB5E94}"/>
              </a:ext>
            </a:extLst>
          </p:cNvPr>
          <p:cNvSpPr>
            <a:spLocks noGrp="1"/>
          </p:cNvSpPr>
          <p:nvPr>
            <p:ph type="title"/>
          </p:nvPr>
        </p:nvSpPr>
        <p:spPr>
          <a:xfrm>
            <a:off x="2592925" y="-73474"/>
            <a:ext cx="8911687" cy="789911"/>
          </a:xfrm>
        </p:spPr>
        <p:txBody>
          <a:bodyPr/>
          <a:lstStyle/>
          <a:p>
            <a:pPr algn="ctr"/>
            <a:r>
              <a:rPr lang="es-MX" dirty="0"/>
              <a:t>Debe responder a</a:t>
            </a:r>
          </a:p>
        </p:txBody>
      </p:sp>
      <p:sp>
        <p:nvSpPr>
          <p:cNvPr id="3" name="Marcador de contenido 2">
            <a:extLst>
              <a:ext uri="{FF2B5EF4-FFF2-40B4-BE49-F238E27FC236}">
                <a16:creationId xmlns:a16="http://schemas.microsoft.com/office/drawing/2014/main" id="{269B5289-79FE-42D7-BA79-BE01D01EA383}"/>
              </a:ext>
            </a:extLst>
          </p:cNvPr>
          <p:cNvSpPr>
            <a:spLocks noGrp="1"/>
          </p:cNvSpPr>
          <p:nvPr>
            <p:ph idx="1"/>
          </p:nvPr>
        </p:nvSpPr>
        <p:spPr>
          <a:xfrm>
            <a:off x="2589212" y="961534"/>
            <a:ext cx="8915400" cy="4949688"/>
          </a:xfrm>
        </p:spPr>
        <p:txBody>
          <a:bodyPr>
            <a:normAutofit lnSpcReduction="10000"/>
          </a:bodyPr>
          <a:lstStyle/>
          <a:p>
            <a:pPr marL="0" indent="0">
              <a:buNone/>
            </a:pPr>
            <a:endParaRPr lang="es-MX" dirty="0"/>
          </a:p>
          <a:p>
            <a:r>
              <a:rPr lang="es-MX" sz="2800" dirty="0"/>
              <a:t>Un tema específico.</a:t>
            </a:r>
          </a:p>
          <a:p>
            <a:r>
              <a:rPr lang="es-MX" sz="2800" dirty="0"/>
              <a:t>Estudios previos exhaustivos.</a:t>
            </a:r>
          </a:p>
          <a:p>
            <a:r>
              <a:rPr lang="es-MX" sz="2800" dirty="0"/>
              <a:t>Abordaje de varios aspectos y variantes del caso.</a:t>
            </a:r>
          </a:p>
          <a:p>
            <a:r>
              <a:rPr lang="es-MX" sz="2800" dirty="0"/>
              <a:t>Tratamiento del tema en profundidad.</a:t>
            </a:r>
          </a:p>
          <a:p>
            <a:r>
              <a:rPr lang="es-MX" sz="2800" dirty="0"/>
              <a:t>Un </a:t>
            </a:r>
            <a:r>
              <a:rPr lang="es-MX" sz="2800" dirty="0">
                <a:hlinkClick r:id="rId2"/>
              </a:rPr>
              <a:t>método</a:t>
            </a:r>
            <a:r>
              <a:rPr lang="es-MX" sz="2800" dirty="0"/>
              <a:t> específico de estudio.</a:t>
            </a:r>
          </a:p>
          <a:p>
            <a:r>
              <a:rPr lang="es-MX" sz="2800" dirty="0"/>
              <a:t>Aporte del autor, original y personalizado.</a:t>
            </a:r>
          </a:p>
          <a:p>
            <a:br>
              <a:rPr lang="es-MX" dirty="0"/>
            </a:br>
            <a:br>
              <a:rPr lang="es-MX" dirty="0"/>
            </a:br>
            <a:r>
              <a:rPr lang="es-MX" dirty="0"/>
              <a:t>Fuente: </a:t>
            </a:r>
            <a:r>
              <a:rPr lang="es-MX" dirty="0">
                <a:hlinkClick r:id="rId3"/>
              </a:rPr>
              <a:t>https://concepto.de/monografia/#ixzz60yuNTXwa</a:t>
            </a:r>
            <a:endParaRPr lang="es-MX" dirty="0"/>
          </a:p>
        </p:txBody>
      </p:sp>
    </p:spTree>
    <p:extLst>
      <p:ext uri="{BB962C8B-B14F-4D97-AF65-F5344CB8AC3E}">
        <p14:creationId xmlns:p14="http://schemas.microsoft.com/office/powerpoint/2010/main" val="3927111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3F18F8-E01E-48D4-8901-D26AD8808027}"/>
              </a:ext>
            </a:extLst>
          </p:cNvPr>
          <p:cNvSpPr>
            <a:spLocks noGrp="1"/>
          </p:cNvSpPr>
          <p:nvPr>
            <p:ph type="title"/>
          </p:nvPr>
        </p:nvSpPr>
        <p:spPr>
          <a:xfrm>
            <a:off x="2074450" y="86782"/>
            <a:ext cx="8911687" cy="1280890"/>
          </a:xfrm>
        </p:spPr>
        <p:txBody>
          <a:bodyPr>
            <a:normAutofit fontScale="90000"/>
          </a:bodyPr>
          <a:lstStyle/>
          <a:p>
            <a:pPr algn="ctr"/>
            <a:r>
              <a:rPr lang="es-MX" dirty="0"/>
              <a:t>Las monografías se clasifican de acuerdo a su intención principal</a:t>
            </a:r>
            <a:br>
              <a:rPr lang="es-MX" dirty="0"/>
            </a:br>
            <a:endParaRPr lang="es-MX" dirty="0"/>
          </a:p>
        </p:txBody>
      </p:sp>
      <p:sp>
        <p:nvSpPr>
          <p:cNvPr id="3" name="Marcador de contenido 2">
            <a:extLst>
              <a:ext uri="{FF2B5EF4-FFF2-40B4-BE49-F238E27FC236}">
                <a16:creationId xmlns:a16="http://schemas.microsoft.com/office/drawing/2014/main" id="{0F406AD9-063C-46AF-89DF-04F2A0865C77}"/>
              </a:ext>
            </a:extLst>
          </p:cNvPr>
          <p:cNvSpPr>
            <a:spLocks noGrp="1"/>
          </p:cNvSpPr>
          <p:nvPr>
            <p:ph idx="1"/>
          </p:nvPr>
        </p:nvSpPr>
        <p:spPr>
          <a:xfrm>
            <a:off x="1112363" y="1206631"/>
            <a:ext cx="10392249" cy="4704591"/>
          </a:xfrm>
        </p:spPr>
        <p:txBody>
          <a:bodyPr>
            <a:normAutofit fontScale="92500" lnSpcReduction="10000"/>
          </a:bodyPr>
          <a:lstStyle/>
          <a:p>
            <a:pPr marL="0" indent="0">
              <a:buNone/>
            </a:pPr>
            <a:endParaRPr lang="es-MX" dirty="0"/>
          </a:p>
          <a:p>
            <a:r>
              <a:rPr lang="es-MX" b="1" u="sng" dirty="0"/>
              <a:t>Monografía de compilación.</a:t>
            </a:r>
            <a:r>
              <a:rPr lang="es-MX" b="1" dirty="0"/>
              <a:t> </a:t>
            </a:r>
            <a:r>
              <a:rPr lang="es-MX" dirty="0"/>
              <a:t>Es la que debe hacerse con mayor cuidado y experiencia, ya que se utilizará toda la fuente disponible sobre un tema para expresar la idea. Con toda la </a:t>
            </a:r>
            <a:r>
              <a:rPr lang="es-MX" dirty="0">
                <a:hlinkClick r:id="rId2"/>
              </a:rPr>
              <a:t>bibliografía</a:t>
            </a:r>
            <a:r>
              <a:rPr lang="es-MX" dirty="0"/>
              <a:t>, deberá hacerse una presentación que no podrá no tener criterios personales ya que sería una simple reproducción. Deberá abarcar toda la bibliografía para no repetir consideraciones que otros ya han hecho.</a:t>
            </a:r>
          </a:p>
          <a:p>
            <a:r>
              <a:rPr lang="es-MX" b="1" u="sng" dirty="0"/>
              <a:t>Monografía de investigación.</a:t>
            </a:r>
            <a:r>
              <a:rPr lang="es-MX" dirty="0"/>
              <a:t> Es más cercana a la experimentación o a la </a:t>
            </a:r>
            <a:r>
              <a:rPr lang="es-MX" dirty="0">
                <a:hlinkClick r:id="rId3"/>
              </a:rPr>
              <a:t>investigación científica</a:t>
            </a:r>
            <a:r>
              <a:rPr lang="es-MX" dirty="0"/>
              <a:t>, puesto que no se hablara de cuestiones que ya hayan sido profundizadas sino sobre algo nuevo. Deberá exponerse de qué forma se realizó la investigación, describiendo con cada detalle para luego poder ser cotejada.</a:t>
            </a:r>
          </a:p>
          <a:p>
            <a:r>
              <a:rPr lang="es-MX" b="1" u="sng" dirty="0"/>
              <a:t>Monografía de análisis de experiencias.</a:t>
            </a:r>
            <a:r>
              <a:rPr lang="es-MX" b="1" dirty="0"/>
              <a:t> </a:t>
            </a:r>
            <a:r>
              <a:rPr lang="es-MX" dirty="0"/>
              <a:t>Es frecuente en situaciones que solo pueden ser demostradas a partir de la práctica, pero que no tienen el carácter de investigación. Tal vez pondrán a prueba teorías existentes, o investigarán incluso experiencias no relativas a las ciencias de experimentación, y más cercanas a la </a:t>
            </a:r>
            <a:r>
              <a:rPr lang="es-MX" dirty="0">
                <a:hlinkClick r:id="rId4"/>
              </a:rPr>
              <a:t>vida</a:t>
            </a:r>
            <a:r>
              <a:rPr lang="es-MX" dirty="0"/>
              <a:t> social de las personas.</a:t>
            </a:r>
          </a:p>
          <a:p>
            <a:br>
              <a:rPr lang="es-MX" dirty="0"/>
            </a:br>
            <a:br>
              <a:rPr lang="es-MX" dirty="0"/>
            </a:br>
            <a:r>
              <a:rPr lang="es-MX" dirty="0"/>
              <a:t>Fuente: </a:t>
            </a:r>
            <a:r>
              <a:rPr lang="es-MX" dirty="0">
                <a:hlinkClick r:id="rId5"/>
              </a:rPr>
              <a:t>https://concepto.de/monografia/#ixzz60yusFXZP</a:t>
            </a:r>
            <a:endParaRPr lang="es-MX" dirty="0"/>
          </a:p>
        </p:txBody>
      </p:sp>
    </p:spTree>
    <p:extLst>
      <p:ext uri="{BB962C8B-B14F-4D97-AF65-F5344CB8AC3E}">
        <p14:creationId xmlns:p14="http://schemas.microsoft.com/office/powerpoint/2010/main" val="1599732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B5F71C-CE0B-4D29-93E8-D54A0C1A29F1}"/>
              </a:ext>
            </a:extLst>
          </p:cNvPr>
          <p:cNvSpPr>
            <a:spLocks noGrp="1"/>
          </p:cNvSpPr>
          <p:nvPr>
            <p:ph type="title"/>
          </p:nvPr>
        </p:nvSpPr>
        <p:spPr>
          <a:xfrm>
            <a:off x="2498656" y="86782"/>
            <a:ext cx="8911687" cy="639082"/>
          </a:xfrm>
        </p:spPr>
        <p:txBody>
          <a:bodyPr>
            <a:normAutofit fontScale="90000"/>
          </a:bodyPr>
          <a:lstStyle/>
          <a:p>
            <a:r>
              <a:rPr lang="es-MX" b="1" dirty="0"/>
              <a:t>Pasos para elaborar una monografía</a:t>
            </a:r>
            <a:br>
              <a:rPr lang="es-MX" b="1" dirty="0"/>
            </a:br>
            <a:endParaRPr lang="es-MX" dirty="0"/>
          </a:p>
        </p:txBody>
      </p:sp>
      <p:sp>
        <p:nvSpPr>
          <p:cNvPr id="4" name="Rectangle 1">
            <a:extLst>
              <a:ext uri="{FF2B5EF4-FFF2-40B4-BE49-F238E27FC236}">
                <a16:creationId xmlns:a16="http://schemas.microsoft.com/office/drawing/2014/main" id="{D69FA854-66B5-4A58-B8D8-3DEE82CC036D}"/>
              </a:ext>
            </a:extLst>
          </p:cNvPr>
          <p:cNvSpPr>
            <a:spLocks noGrp="1" noChangeArrowheads="1"/>
          </p:cNvSpPr>
          <p:nvPr>
            <p:ph idx="1"/>
          </p:nvPr>
        </p:nvSpPr>
        <p:spPr bwMode="auto">
          <a:xfrm>
            <a:off x="-81585" y="2337870"/>
            <a:ext cx="12532598"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1" i="0" u="none" strike="noStrike" cap="none" normalizeH="0" baseline="0" dirty="0">
                <a:ln>
                  <a:noFill/>
                </a:ln>
                <a:solidFill>
                  <a:srgbClr val="000000"/>
                </a:solidFill>
                <a:effectLst/>
                <a:cs typeface="Arial" panose="020B0604020202020204" pitchFamily="34" charset="0"/>
              </a:rPr>
              <a:t>La delimitación del tema</a:t>
            </a:r>
            <a:r>
              <a:rPr kumimoji="0" lang="es-MX" altLang="es-MX" sz="1600" b="0" i="0" u="none" strike="noStrike" cap="none" normalizeH="0" baseline="0" dirty="0">
                <a:ln>
                  <a:noFill/>
                </a:ln>
                <a:solidFill>
                  <a:srgbClr val="000000"/>
                </a:solidFill>
                <a:effectLst/>
                <a:cs typeface="Arial" panose="020B0604020202020204" pitchFamily="34" charset="0"/>
              </a:rPr>
              <a:t>, realizada a partir de la aparición de una idea. No solo debe responder a un interés del autor, si no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0" i="0" u="none" strike="noStrike" cap="none" normalizeH="0" baseline="0" dirty="0">
                <a:ln>
                  <a:noFill/>
                </a:ln>
                <a:solidFill>
                  <a:srgbClr val="000000"/>
                </a:solidFill>
                <a:effectLst/>
                <a:cs typeface="Arial" panose="020B0604020202020204" pitchFamily="34" charset="0"/>
              </a:rPr>
              <a:t>que debe considerarse para elegir un tema que las fuentes que se tomarán sean accesibles y manejables. Un tema muy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0" i="0" u="none" strike="noStrike" cap="none" normalizeH="0" baseline="0" dirty="0" err="1">
                <a:ln>
                  <a:noFill/>
                </a:ln>
                <a:solidFill>
                  <a:srgbClr val="000000"/>
                </a:solidFill>
                <a:effectLst/>
                <a:cs typeface="Arial" panose="020B0604020202020204" pitchFamily="34" charset="0"/>
              </a:rPr>
              <a:t>abarcativo</a:t>
            </a:r>
            <a:r>
              <a:rPr kumimoji="0" lang="es-MX" altLang="es-MX" sz="1600" b="0" i="0" u="none" strike="noStrike" cap="none" normalizeH="0" baseline="0" dirty="0">
                <a:ln>
                  <a:noFill/>
                </a:ln>
                <a:solidFill>
                  <a:srgbClr val="000000"/>
                </a:solidFill>
                <a:effectLst/>
                <a:cs typeface="Arial" panose="020B0604020202020204" pitchFamily="34" charset="0"/>
              </a:rPr>
              <a:t> podrá tener mucha más información, pero a la vez es muy probable que al tratarlo se esté  obviando  </a:t>
            </a:r>
            <a:r>
              <a:rPr kumimoji="0" lang="es-MX" altLang="es-MX" sz="1600" b="0" i="0" u="none" strike="noStrike" cap="none" normalizeH="0" baseline="0" dirty="0">
                <a:ln>
                  <a:noFill/>
                </a:ln>
                <a:solidFill>
                  <a:srgbClr val="000000"/>
                </a:solidFill>
                <a:effectLst/>
                <a:cs typeface="Arial" panose="020B0604020202020204" pitchFamily="34" charset="0"/>
                <a:hlinkClick r:id="rId2"/>
              </a:rPr>
              <a:t>datos</a:t>
            </a:r>
            <a:r>
              <a:rPr kumimoji="0" lang="es-MX" altLang="es-MX" sz="1600" b="0" i="0" u="none" strike="noStrike" cap="none" normalizeH="0" baseline="0" dirty="0">
                <a:ln>
                  <a:noFill/>
                </a:ln>
                <a:solidFill>
                  <a:srgbClr val="000000"/>
                </a:solidFill>
                <a:effectLst/>
                <a:cs typeface="Arial" panose="020B0604020202020204" pitchFamily="34" charset="0"/>
              </a:rPr>
              <a:t> imprescindibles.</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s-MX" altLang="es-MX" sz="1600" b="0" i="0" u="none" strike="noStrike" cap="none" normalizeH="0" baseline="0" dirty="0">
              <a:ln>
                <a:noFill/>
              </a:ln>
              <a:solidFill>
                <a:srgbClr val="000000"/>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1" i="0" u="none" strike="noStrike" cap="none" normalizeH="0" baseline="0" dirty="0">
                <a:ln>
                  <a:noFill/>
                </a:ln>
                <a:solidFill>
                  <a:srgbClr val="000000"/>
                </a:solidFill>
                <a:effectLst/>
                <a:cs typeface="Arial" panose="020B0604020202020204" pitchFamily="34" charset="0"/>
              </a:rPr>
              <a:t>El primer acercamiento a las fuentes</a:t>
            </a:r>
            <a:r>
              <a:rPr kumimoji="0" lang="es-MX" altLang="es-MX" sz="1600" b="0" i="0" u="none" strike="noStrike" cap="none" normalizeH="0" baseline="0" dirty="0">
                <a:ln>
                  <a:noFill/>
                </a:ln>
                <a:solidFill>
                  <a:srgbClr val="000000"/>
                </a:solidFill>
                <a:effectLst/>
                <a:cs typeface="Arial" panose="020B0604020202020204" pitchFamily="34" charset="0"/>
              </a:rPr>
              <a:t> con las que se trabajará, indefectiblemente harán al autor imaginar de qué forma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0" i="0" u="none" strike="noStrike" cap="none" normalizeH="0" baseline="0" dirty="0">
                <a:ln>
                  <a:noFill/>
                </a:ln>
                <a:solidFill>
                  <a:srgbClr val="000000"/>
                </a:solidFill>
                <a:effectLst/>
                <a:cs typeface="Arial" panose="020B0604020202020204" pitchFamily="34" charset="0"/>
              </a:rPr>
              <a:t>se ordenará la monografía.</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s-MX" altLang="es-MX" sz="1600" b="0" i="0" u="none" strike="noStrike" cap="none" normalizeH="0" baseline="0" dirty="0">
              <a:ln>
                <a:noFill/>
              </a:ln>
              <a:solidFill>
                <a:srgbClr val="000000"/>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0" i="0" u="none" strike="noStrike" cap="none" normalizeH="0" baseline="0" dirty="0">
                <a:ln>
                  <a:noFill/>
                </a:ln>
                <a:solidFill>
                  <a:srgbClr val="000000"/>
                </a:solidFill>
                <a:effectLst/>
                <a:cs typeface="Arial" panose="020B0604020202020204" pitchFamily="34" charset="0"/>
              </a:rPr>
              <a:t>Una vez entendido ese orden, con un nuevo acercamiento a las fuentes podrá llegarse a </a:t>
            </a:r>
            <a:r>
              <a:rPr kumimoji="0" lang="es-MX" altLang="es-MX" sz="1600" b="1" i="0" u="none" strike="noStrike" cap="none" normalizeH="0" baseline="0" dirty="0">
                <a:ln>
                  <a:noFill/>
                </a:ln>
                <a:solidFill>
                  <a:srgbClr val="000000"/>
                </a:solidFill>
                <a:effectLst/>
                <a:cs typeface="Arial" panose="020B0604020202020204" pitchFamily="34" charset="0"/>
              </a:rPr>
              <a:t>la primera introducción al trabajo</a:t>
            </a:r>
            <a:r>
              <a:rPr kumimoji="0" lang="es-MX" altLang="es-MX" sz="1600" b="0" i="0" u="none" strike="noStrike" cap="none" normalizeH="0" baseline="0" dirty="0">
                <a:ln>
                  <a:noFill/>
                </a:ln>
                <a:solidFill>
                  <a:srgbClr val="000000"/>
                </a:solidFill>
                <a:effectLst/>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0" i="0" u="none" strike="noStrike" cap="none" normalizeH="0" baseline="0" dirty="0">
                <a:ln>
                  <a:noFill/>
                </a:ln>
                <a:solidFill>
                  <a:srgbClr val="000000"/>
                </a:solidFill>
                <a:effectLst/>
                <a:cs typeface="Arial" panose="020B0604020202020204" pitchFamily="34" charset="0"/>
              </a:rPr>
              <a:t>Obviamente esta primera versión de la  </a:t>
            </a:r>
            <a:r>
              <a:rPr kumimoji="0" lang="es-MX" altLang="es-MX" sz="1600" b="0" i="0" u="none" strike="noStrike" cap="none" normalizeH="0" baseline="0" dirty="0">
                <a:ln>
                  <a:noFill/>
                </a:ln>
                <a:solidFill>
                  <a:srgbClr val="000000"/>
                </a:solidFill>
                <a:effectLst/>
                <a:cs typeface="Arial" panose="020B0604020202020204" pitchFamily="34" charset="0"/>
                <a:hlinkClick r:id="rId3"/>
              </a:rPr>
              <a:t>introducción</a:t>
            </a:r>
            <a:r>
              <a:rPr kumimoji="0" lang="es-MX" altLang="es-MX" sz="1600" b="0" i="0" u="none" strike="noStrike" cap="none" normalizeH="0" baseline="0" dirty="0">
                <a:ln>
                  <a:noFill/>
                </a:ln>
                <a:solidFill>
                  <a:srgbClr val="000000"/>
                </a:solidFill>
                <a:effectLst/>
                <a:cs typeface="Arial" panose="020B0604020202020204" pitchFamily="34" charset="0"/>
              </a:rPr>
              <a:t> deberá ser revisada una vez elaborada la monografía, pero ya se está</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1600" b="0" i="0" u="none" strike="noStrike" cap="none" normalizeH="0" baseline="0" dirty="0">
                <a:ln>
                  <a:noFill/>
                </a:ln>
                <a:solidFill>
                  <a:srgbClr val="000000"/>
                </a:solidFill>
                <a:effectLst/>
                <a:cs typeface="Arial" panose="020B0604020202020204" pitchFamily="34" charset="0"/>
              </a:rPr>
              <a:t> en condiciones de informar las intenciones primeras del </a:t>
            </a:r>
            <a:r>
              <a:rPr kumimoji="0" lang="es-MX" altLang="es-MX" sz="1600" b="0" i="0" u="none" strike="noStrike" cap="none" normalizeH="0" baseline="0" dirty="0">
                <a:ln>
                  <a:noFill/>
                </a:ln>
                <a:solidFill>
                  <a:srgbClr val="000000"/>
                </a:solidFill>
                <a:effectLst/>
                <a:cs typeface="Arial" panose="020B0604020202020204" pitchFamily="34" charset="0"/>
                <a:hlinkClick r:id="rId4"/>
              </a:rPr>
              <a:t>proyecto</a:t>
            </a:r>
            <a:r>
              <a:rPr kumimoji="0" lang="es-MX" altLang="es-MX" sz="1600" b="0" i="0" u="none" strike="noStrike" cap="none" normalizeH="0" baseline="0" dirty="0">
                <a:ln>
                  <a:noFill/>
                </a:ln>
                <a:solidFill>
                  <a:srgbClr val="000000"/>
                </a:solidFill>
                <a:effectLst/>
                <a:cs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s-MX" altLang="es-MX" sz="1600" b="0" i="0" u="none" strike="noStrike" cap="none" normalizeH="0" baseline="0" dirty="0">
              <a:ln>
                <a:noFill/>
              </a:ln>
              <a:solidFill>
                <a:srgbClr val="000000"/>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br>
              <a:rPr kumimoji="0" lang="es-MX" altLang="es-MX" sz="1600" b="0" i="0" u="none" strike="noStrike" cap="none" normalizeH="0" baseline="0" dirty="0">
                <a:ln>
                  <a:noFill/>
                </a:ln>
                <a:solidFill>
                  <a:srgbClr val="000000"/>
                </a:solidFill>
                <a:effectLst/>
                <a:cs typeface="Arial" panose="020B0604020202020204" pitchFamily="34" charset="0"/>
              </a:rPr>
            </a:br>
            <a:br>
              <a:rPr kumimoji="0" lang="es-MX" altLang="es-MX" sz="1600" b="0" i="0" u="none" strike="noStrike" cap="none" normalizeH="0" baseline="0" dirty="0">
                <a:ln>
                  <a:noFill/>
                </a:ln>
                <a:solidFill>
                  <a:srgbClr val="000000"/>
                </a:solidFill>
                <a:effectLst/>
                <a:cs typeface="Arial" panose="020B0604020202020204" pitchFamily="34" charset="0"/>
              </a:rPr>
            </a:br>
            <a:r>
              <a:rPr kumimoji="0" lang="es-MX" altLang="es-MX" sz="1600" b="0" i="0" u="none" strike="noStrike" cap="none" normalizeH="0" baseline="0" dirty="0">
                <a:ln>
                  <a:noFill/>
                </a:ln>
                <a:solidFill>
                  <a:srgbClr val="000000"/>
                </a:solidFill>
                <a:effectLst/>
                <a:cs typeface="Arial" panose="020B0604020202020204" pitchFamily="34" charset="0"/>
              </a:rPr>
              <a:t>Fuente: </a:t>
            </a:r>
            <a:r>
              <a:rPr kumimoji="0" lang="es-MX" altLang="es-MX" sz="1600" b="0" i="0" u="none" strike="noStrike" cap="none" normalizeH="0" baseline="0" dirty="0">
                <a:ln>
                  <a:noFill/>
                </a:ln>
                <a:solidFill>
                  <a:srgbClr val="003399"/>
                </a:solidFill>
                <a:effectLst/>
                <a:cs typeface="Arial" panose="020B0604020202020204" pitchFamily="34" charset="0"/>
                <a:hlinkClick r:id="rId5"/>
              </a:rPr>
              <a:t>https://concepto.de/monografia/#ixzz60yvkh3SJ</a:t>
            </a:r>
            <a:r>
              <a:rPr kumimoji="0" lang="es-MX" altLang="es-MX" sz="1600" b="0" i="0" u="none" strike="noStrike" cap="none" normalizeH="0" baseline="0" dirty="0">
                <a:ln>
                  <a:noFill/>
                </a:ln>
                <a:solidFill>
                  <a:schemeClr val="tx1"/>
                </a:solidFill>
                <a:effectLst/>
                <a:cs typeface="Arial" panose="020B0604020202020204" pitchFamily="34" charset="0"/>
              </a:rPr>
              <a:t> </a:t>
            </a:r>
          </a:p>
        </p:txBody>
      </p:sp>
    </p:spTree>
    <p:extLst>
      <p:ext uri="{BB962C8B-B14F-4D97-AF65-F5344CB8AC3E}">
        <p14:creationId xmlns:p14="http://schemas.microsoft.com/office/powerpoint/2010/main" val="1221237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65B7F7-FBA9-4F6F-A358-CBA0C8992F86}"/>
              </a:ext>
            </a:extLst>
          </p:cNvPr>
          <p:cNvSpPr>
            <a:spLocks noGrp="1"/>
          </p:cNvSpPr>
          <p:nvPr>
            <p:ph type="title"/>
          </p:nvPr>
        </p:nvSpPr>
        <p:spPr>
          <a:xfrm>
            <a:off x="1423447" y="624110"/>
            <a:ext cx="10081165" cy="1280890"/>
          </a:xfrm>
        </p:spPr>
        <p:txBody>
          <a:bodyPr/>
          <a:lstStyle/>
          <a:p>
            <a:pPr algn="ctr"/>
            <a:r>
              <a:rPr lang="es-MX" dirty="0"/>
              <a:t>Las monografías se clasifican de acuerdo a su intención principal</a:t>
            </a:r>
          </a:p>
        </p:txBody>
      </p:sp>
      <p:sp>
        <p:nvSpPr>
          <p:cNvPr id="3" name="Marcador de contenido 2">
            <a:extLst>
              <a:ext uri="{FF2B5EF4-FFF2-40B4-BE49-F238E27FC236}">
                <a16:creationId xmlns:a16="http://schemas.microsoft.com/office/drawing/2014/main" id="{FC27322B-1876-446A-9280-B5DC9730BBA6}"/>
              </a:ext>
            </a:extLst>
          </p:cNvPr>
          <p:cNvSpPr>
            <a:spLocks noGrp="1"/>
          </p:cNvSpPr>
          <p:nvPr>
            <p:ph idx="1"/>
          </p:nvPr>
        </p:nvSpPr>
        <p:spPr>
          <a:xfrm>
            <a:off x="838986" y="2133600"/>
            <a:ext cx="10665626" cy="4724400"/>
          </a:xfrm>
        </p:spPr>
        <p:txBody>
          <a:bodyPr>
            <a:normAutofit/>
          </a:bodyPr>
          <a:lstStyle/>
          <a:p>
            <a:pPr marL="0" lvl="0" indent="0" algn="just" defTabSz="914400" eaLnBrk="0" fontAlgn="base" hangingPunct="0">
              <a:spcBef>
                <a:spcPct val="0"/>
              </a:spcBef>
              <a:spcAft>
                <a:spcPct val="0"/>
              </a:spcAft>
              <a:buClrTx/>
              <a:buFontTx/>
              <a:buChar char="•"/>
            </a:pPr>
            <a:r>
              <a:rPr lang="es-MX" altLang="es-MX" dirty="0">
                <a:solidFill>
                  <a:srgbClr val="000000"/>
                </a:solidFill>
                <a:latin typeface="Arial" panose="020B0604020202020204" pitchFamily="34" charset="0"/>
                <a:cs typeface="Arial" panose="020B0604020202020204" pitchFamily="34" charset="0"/>
              </a:rPr>
              <a:t>Con la totalidad de las fuentes consultadas, se podrá diferenciar cuales aportarán la información más importante y cuales no,  realizando un plan operativo. Ya estará  más esquematizado el proyecto final, por lo que se podrá </a:t>
            </a:r>
            <a:r>
              <a:rPr lang="es-MX" altLang="es-MX" b="1" dirty="0">
                <a:solidFill>
                  <a:srgbClr val="000000"/>
                </a:solidFill>
                <a:latin typeface="Arial" panose="020B0604020202020204" pitchFamily="34" charset="0"/>
                <a:cs typeface="Arial" panose="020B0604020202020204" pitchFamily="34" charset="0"/>
              </a:rPr>
              <a:t>hacer un</a:t>
            </a:r>
            <a:r>
              <a:rPr lang="es-MX" altLang="es-MX" dirty="0">
                <a:solidFill>
                  <a:srgbClr val="000000"/>
                </a:solidFill>
                <a:latin typeface="Arial" panose="020B0604020202020204" pitchFamily="34" charset="0"/>
                <a:cs typeface="Arial" panose="020B0604020202020204" pitchFamily="34" charset="0"/>
              </a:rPr>
              <a:t> </a:t>
            </a:r>
            <a:r>
              <a:rPr lang="es-MX" altLang="es-MX" b="1" dirty="0">
                <a:solidFill>
                  <a:srgbClr val="000000"/>
                </a:solidFill>
                <a:latin typeface="Arial" panose="020B0604020202020204" pitchFamily="34" charset="0"/>
                <a:cs typeface="Arial" panose="020B0604020202020204" pitchFamily="34" charset="0"/>
              </a:rPr>
              <a:t>plan operativo concreto</a:t>
            </a:r>
            <a:r>
              <a:rPr lang="es-MX" altLang="es-MX" dirty="0">
                <a:solidFill>
                  <a:srgbClr val="000000"/>
                </a:solidFill>
                <a:latin typeface="Arial" panose="020B0604020202020204" pitchFamily="34" charset="0"/>
                <a:cs typeface="Arial" panose="020B0604020202020204" pitchFamily="34" charset="0"/>
              </a:rPr>
              <a:t>, con una serie de pasos y tareas.</a:t>
            </a:r>
          </a:p>
          <a:p>
            <a:pPr marL="0" lvl="0" indent="0" algn="just" defTabSz="914400" eaLnBrk="0" fontAlgn="base" hangingPunct="0">
              <a:spcBef>
                <a:spcPct val="0"/>
              </a:spcBef>
              <a:spcAft>
                <a:spcPct val="0"/>
              </a:spcAft>
              <a:buClrTx/>
              <a:buFontTx/>
              <a:buChar char="•"/>
            </a:pPr>
            <a:endParaRPr lang="es-MX" altLang="es-MX" dirty="0">
              <a:solidFill>
                <a:srgbClr val="000000"/>
              </a:solidFill>
              <a:latin typeface="Arial" panose="020B0604020202020204" pitchFamily="34" charset="0"/>
              <a:cs typeface="Arial" panose="020B0604020202020204" pitchFamily="34" charset="0"/>
            </a:endParaRPr>
          </a:p>
          <a:p>
            <a:pPr marL="0" lvl="0" indent="0" algn="just" defTabSz="914400" eaLnBrk="0" fontAlgn="base" hangingPunct="0">
              <a:spcBef>
                <a:spcPct val="0"/>
              </a:spcBef>
              <a:spcAft>
                <a:spcPct val="0"/>
              </a:spcAft>
              <a:buClrTx/>
              <a:buFontTx/>
              <a:buChar char="•"/>
            </a:pPr>
            <a:r>
              <a:rPr lang="es-MX" altLang="es-MX" b="1" dirty="0">
                <a:solidFill>
                  <a:srgbClr val="000000"/>
                </a:solidFill>
                <a:latin typeface="Arial" panose="020B0604020202020204" pitchFamily="34" charset="0"/>
                <a:cs typeface="Arial" panose="020B0604020202020204" pitchFamily="34" charset="0"/>
              </a:rPr>
              <a:t>La realización de esas tareas</a:t>
            </a:r>
            <a:r>
              <a:rPr lang="es-MX" altLang="es-MX" dirty="0">
                <a:solidFill>
                  <a:srgbClr val="000000"/>
                </a:solidFill>
                <a:latin typeface="Arial" panose="020B0604020202020204" pitchFamily="34" charset="0"/>
                <a:cs typeface="Arial" panose="020B0604020202020204" pitchFamily="34" charset="0"/>
              </a:rPr>
              <a:t>, obviamente con los avances y contratiempos que toda monografía tiene. Periódicamente  deben hacerse evaluaciones intermedias, para  no caer en una desviación del eje primero. Aquí es donde adquiere mucha importancia la primera introducción que se hizo, es bueno que coincida con el avance de los hechos.</a:t>
            </a:r>
          </a:p>
          <a:p>
            <a:pPr marL="0" lvl="0" indent="0" algn="just" defTabSz="914400" eaLnBrk="0" fontAlgn="base" hangingPunct="0">
              <a:spcBef>
                <a:spcPct val="0"/>
              </a:spcBef>
              <a:spcAft>
                <a:spcPct val="0"/>
              </a:spcAft>
              <a:buClrTx/>
              <a:buFontTx/>
              <a:buChar char="•"/>
            </a:pPr>
            <a:endParaRPr lang="es-MX" altLang="es-MX" dirty="0">
              <a:solidFill>
                <a:srgbClr val="000000"/>
              </a:solidFill>
              <a:latin typeface="Arial" panose="020B0604020202020204" pitchFamily="34" charset="0"/>
              <a:cs typeface="Arial" panose="020B0604020202020204" pitchFamily="34" charset="0"/>
            </a:endParaRPr>
          </a:p>
          <a:p>
            <a:pPr marL="0" lvl="0" indent="0" algn="just" defTabSz="914400" eaLnBrk="0" fontAlgn="base" hangingPunct="0">
              <a:spcBef>
                <a:spcPct val="0"/>
              </a:spcBef>
              <a:spcAft>
                <a:spcPct val="0"/>
              </a:spcAft>
              <a:buClrTx/>
              <a:buFontTx/>
              <a:buChar char="•"/>
            </a:pPr>
            <a:r>
              <a:rPr lang="es-MX" altLang="es-MX" dirty="0">
                <a:solidFill>
                  <a:srgbClr val="000000"/>
                </a:solidFill>
                <a:latin typeface="Arial" panose="020B0604020202020204" pitchFamily="34" charset="0"/>
                <a:cs typeface="Arial" panose="020B0604020202020204" pitchFamily="34" charset="0"/>
              </a:rPr>
              <a:t>Una vez finalizado, se corrige la redacción y ortografía, </a:t>
            </a:r>
            <a:r>
              <a:rPr lang="es-MX" altLang="es-MX" b="1" dirty="0">
                <a:solidFill>
                  <a:srgbClr val="000000"/>
                </a:solidFill>
                <a:latin typeface="Arial" panose="020B0604020202020204" pitchFamily="34" charset="0"/>
                <a:cs typeface="Arial" panose="020B0604020202020204" pitchFamily="34" charset="0"/>
              </a:rPr>
              <a:t>se realizan adecuadamente las citas bibliográficas</a:t>
            </a:r>
            <a:r>
              <a:rPr lang="es-MX" altLang="es-MX" dirty="0">
                <a:solidFill>
                  <a:srgbClr val="000000"/>
                </a:solidFill>
                <a:latin typeface="Arial" panose="020B0604020202020204" pitchFamily="34" charset="0"/>
                <a:cs typeface="Arial" panose="020B0604020202020204" pitchFamily="34" charset="0"/>
              </a:rPr>
              <a:t> (el autor debe conocer el marco teórico de la cita textual,  muy importante académicamente), se ajusta la numeración de páginas y párrafos,  se elaboran los índices. </a:t>
            </a:r>
          </a:p>
          <a:p>
            <a:pPr marL="0" lvl="0" indent="0" algn="just" defTabSz="914400" eaLnBrk="0" fontAlgn="base" hangingPunct="0">
              <a:spcBef>
                <a:spcPct val="0"/>
              </a:spcBef>
              <a:spcAft>
                <a:spcPct val="0"/>
              </a:spcAft>
              <a:buClrTx/>
              <a:buFontTx/>
              <a:buChar char="•"/>
            </a:pPr>
            <a:r>
              <a:rPr lang="es-MX" altLang="es-MX" dirty="0">
                <a:solidFill>
                  <a:srgbClr val="000000"/>
                </a:solidFill>
                <a:latin typeface="Arial" panose="020B0604020202020204" pitchFamily="34" charset="0"/>
                <a:cs typeface="Arial" panose="020B0604020202020204" pitchFamily="34" charset="0"/>
              </a:rPr>
              <a:t>La monografía estará lista para presentarse.</a:t>
            </a:r>
            <a:endParaRPr lang="es-MX" dirty="0">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0B42C2E6-27E4-44C3-9F01-1BD3A98E8A2A}"/>
              </a:ext>
            </a:extLst>
          </p:cNvPr>
          <p:cNvSpPr/>
          <p:nvPr/>
        </p:nvSpPr>
        <p:spPr>
          <a:xfrm>
            <a:off x="917542" y="6009290"/>
            <a:ext cx="6096000" cy="646331"/>
          </a:xfrm>
          <a:prstGeom prst="rect">
            <a:avLst/>
          </a:prstGeom>
        </p:spPr>
        <p:txBody>
          <a:bodyPr>
            <a:spAutoFit/>
          </a:bodyPr>
          <a:lstStyle/>
          <a:p>
            <a:r>
              <a:rPr lang="es-MX" altLang="es-MX" dirty="0">
                <a:solidFill>
                  <a:srgbClr val="000000"/>
                </a:solidFill>
                <a:cs typeface="Arial" panose="020B0604020202020204" pitchFamily="34" charset="0"/>
              </a:rPr>
              <a:t>Fuente: </a:t>
            </a:r>
            <a:r>
              <a:rPr lang="es-MX" altLang="es-MX" dirty="0">
                <a:solidFill>
                  <a:srgbClr val="003399"/>
                </a:solidFill>
                <a:cs typeface="Arial" panose="020B0604020202020204" pitchFamily="34" charset="0"/>
                <a:hlinkClick r:id="rId2"/>
              </a:rPr>
              <a:t>https://concepto.de/monografia/#ixzz60yvkh3SJ</a:t>
            </a:r>
            <a:r>
              <a:rPr lang="es-MX" altLang="es-MX" dirty="0">
                <a:cs typeface="Arial" panose="020B0604020202020204" pitchFamily="34" charset="0"/>
              </a:rPr>
              <a:t> </a:t>
            </a:r>
            <a:endParaRPr lang="es-MX" dirty="0"/>
          </a:p>
        </p:txBody>
      </p:sp>
      <mc:AlternateContent xmlns:mc="http://schemas.openxmlformats.org/markup-compatibility/2006" xmlns:pslz="http://schemas.microsoft.com/office/powerpoint/2016/slidezoom">
        <mc:Choice Requires="pslz">
          <p:graphicFrame>
            <p:nvGraphicFramePr>
              <p:cNvPr id="6" name="Vista general de diapositiva 5">
                <a:extLst>
                  <a:ext uri="{FF2B5EF4-FFF2-40B4-BE49-F238E27FC236}">
                    <a16:creationId xmlns:a16="http://schemas.microsoft.com/office/drawing/2014/main" id="{D8A6ECD5-B206-4E21-B879-E89E6D4C7A79}"/>
                  </a:ext>
                </a:extLst>
              </p:cNvPr>
              <p:cNvGraphicFramePr>
                <a:graphicFrameLocks noChangeAspect="1"/>
              </p:cNvGraphicFramePr>
              <p:nvPr>
                <p:extLst>
                  <p:ext uri="{D42A27DB-BD31-4B8C-83A1-F6EECF244321}">
                    <p14:modId xmlns:p14="http://schemas.microsoft.com/office/powerpoint/2010/main" val="74561474"/>
                  </p:ext>
                </p:extLst>
              </p:nvPr>
            </p:nvGraphicFramePr>
            <p:xfrm>
              <a:off x="3869522" y="4116684"/>
              <a:ext cx="3048000" cy="1714500"/>
            </p:xfrm>
            <a:graphic>
              <a:graphicData uri="http://schemas.microsoft.com/office/powerpoint/2016/slidezoom">
                <pslz:sldZm>
                  <pslz:sldZmObj sldId="297" cId="2625493267">
                    <pslz:zmPr id="{DD93B104-E14D-4CFE-AA1E-D2B5A8B70A54}" returnToParent="0" transitionDur="100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6" name="Vista general de diapositiva 5">
                <a:hlinkClick r:id="rId4" action="ppaction://hlinksldjump"/>
                <a:extLst>
                  <a:ext uri="{FF2B5EF4-FFF2-40B4-BE49-F238E27FC236}">
                    <a16:creationId xmlns:a16="http://schemas.microsoft.com/office/drawing/2014/main" id="{D8A6ECD5-B206-4E21-B879-E89E6D4C7A79}"/>
                  </a:ext>
                </a:extLst>
              </p:cNvPr>
              <p:cNvPicPr>
                <a:picLocks noGrp="1" noRot="1" noChangeAspect="1" noMove="1" noResize="1" noEditPoints="1" noAdjustHandles="1" noChangeArrowheads="1" noChangeShapeType="1"/>
              </p:cNvPicPr>
              <p:nvPr/>
            </p:nvPicPr>
            <p:blipFill>
              <a:blip r:embed="rId5"/>
              <a:stretch>
                <a:fillRect/>
              </a:stretch>
            </p:blipFill>
            <p:spPr>
              <a:xfrm>
                <a:off x="3869522" y="4116684"/>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1197568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85725A-3027-4F31-BB31-38985DFA8401}"/>
              </a:ext>
            </a:extLst>
          </p:cNvPr>
          <p:cNvSpPr>
            <a:spLocks noGrp="1"/>
          </p:cNvSpPr>
          <p:nvPr>
            <p:ph type="title"/>
          </p:nvPr>
        </p:nvSpPr>
        <p:spPr/>
        <p:txBody>
          <a:bodyPr/>
          <a:lstStyle/>
          <a:p>
            <a:pPr algn="ctr"/>
            <a:r>
              <a:rPr lang="es-MX" dirty="0"/>
              <a:t>Escribir de un solo tema</a:t>
            </a:r>
          </a:p>
        </p:txBody>
      </p:sp>
      <p:pic>
        <p:nvPicPr>
          <p:cNvPr id="4" name="Elementos multimedia en línea 3" title="Monografￃﾭa:Elementos y caracterￃﾭsticas">
            <a:hlinkClick r:id="" action="ppaction://media"/>
            <a:extLst>
              <a:ext uri="{FF2B5EF4-FFF2-40B4-BE49-F238E27FC236}">
                <a16:creationId xmlns:a16="http://schemas.microsoft.com/office/drawing/2014/main" id="{E20F8AAC-D8BE-438F-81EF-9F8D4354D7F7}"/>
              </a:ext>
            </a:extLst>
          </p:cNvPr>
          <p:cNvPicPr>
            <a:picLocks noGrp="1" noRot="1" noChangeAspect="1"/>
          </p:cNvPicPr>
          <p:nvPr>
            <p:ph idx="1"/>
            <a:videoFile r:link="rId1"/>
          </p:nvPr>
        </p:nvPicPr>
        <p:blipFill>
          <a:blip r:embed="rId3"/>
          <a:stretch>
            <a:fillRect/>
          </a:stretch>
        </p:blipFill>
        <p:spPr>
          <a:xfrm>
            <a:off x="3687763" y="2133600"/>
            <a:ext cx="6716712" cy="3778250"/>
          </a:xfrm>
          <a:prstGeom prst="rect">
            <a:avLst/>
          </a:prstGeom>
        </p:spPr>
      </p:pic>
      <p:sp>
        <p:nvSpPr>
          <p:cNvPr id="3" name="Rectángulo 2">
            <a:extLst>
              <a:ext uri="{FF2B5EF4-FFF2-40B4-BE49-F238E27FC236}">
                <a16:creationId xmlns:a16="http://schemas.microsoft.com/office/drawing/2014/main" id="{5320137D-DF2D-4707-8D1D-583BDE875A69}"/>
              </a:ext>
            </a:extLst>
          </p:cNvPr>
          <p:cNvSpPr/>
          <p:nvPr/>
        </p:nvSpPr>
        <p:spPr>
          <a:xfrm>
            <a:off x="5117546" y="6233890"/>
            <a:ext cx="3857146" cy="369332"/>
          </a:xfrm>
          <a:prstGeom prst="rect">
            <a:avLst/>
          </a:prstGeom>
        </p:spPr>
        <p:txBody>
          <a:bodyPr wrap="none">
            <a:spAutoFit/>
          </a:bodyPr>
          <a:lstStyle/>
          <a:p>
            <a:r>
              <a:rPr lang="es-MX" dirty="0">
                <a:solidFill>
                  <a:srgbClr val="FF0000"/>
                </a:solidFill>
              </a:rPr>
              <a:t>Dar doble </a:t>
            </a:r>
            <a:r>
              <a:rPr lang="es-MX" dirty="0" err="1">
                <a:solidFill>
                  <a:srgbClr val="FF0000"/>
                </a:solidFill>
              </a:rPr>
              <a:t>click</a:t>
            </a:r>
            <a:r>
              <a:rPr lang="es-MX" dirty="0">
                <a:solidFill>
                  <a:srgbClr val="FF0000"/>
                </a:solidFill>
              </a:rPr>
              <a:t> para ver el video</a:t>
            </a:r>
          </a:p>
        </p:txBody>
      </p:sp>
    </p:spTree>
    <p:extLst>
      <p:ext uri="{BB962C8B-B14F-4D97-AF65-F5344CB8AC3E}">
        <p14:creationId xmlns:p14="http://schemas.microsoft.com/office/powerpoint/2010/main" val="2891012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860AD-2DED-4CF0-9E25-309618ABD401}"/>
              </a:ext>
            </a:extLst>
          </p:cNvPr>
          <p:cNvSpPr>
            <a:spLocks noGrp="1"/>
          </p:cNvSpPr>
          <p:nvPr>
            <p:ph type="title"/>
          </p:nvPr>
        </p:nvSpPr>
        <p:spPr/>
        <p:txBody>
          <a:bodyPr/>
          <a:lstStyle/>
          <a:p>
            <a:pPr algn="ctr"/>
            <a:r>
              <a:rPr lang="es-MX" dirty="0"/>
              <a:t>Bibliografía </a:t>
            </a:r>
          </a:p>
        </p:txBody>
      </p:sp>
      <p:sp>
        <p:nvSpPr>
          <p:cNvPr id="3" name="Marcador de contenido 2">
            <a:extLst>
              <a:ext uri="{FF2B5EF4-FFF2-40B4-BE49-F238E27FC236}">
                <a16:creationId xmlns:a16="http://schemas.microsoft.com/office/drawing/2014/main" id="{72BE8501-FCBB-44FE-9317-2E7EC5A679C1}"/>
              </a:ext>
            </a:extLst>
          </p:cNvPr>
          <p:cNvSpPr>
            <a:spLocks noGrp="1"/>
          </p:cNvSpPr>
          <p:nvPr>
            <p:ph idx="1"/>
          </p:nvPr>
        </p:nvSpPr>
        <p:spPr/>
        <p:txBody>
          <a:bodyPr/>
          <a:lstStyle/>
          <a:p>
            <a:r>
              <a:rPr lang="es-MX" sz="1200" dirty="0">
                <a:solidFill>
                  <a:schemeClr val="tx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https://www.infotecarios.com/revistas-indexadas-las-conocemos-llegamos-ellas/#.XZFB5UZKiUk</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http://www.jfn.ac.lk/index.php/user-awareness-programme-on-using-scopus/</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https://esancendoc.esan.edu.pe/recursos-para-la-investigacion/revistas-arbitradas</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https://www.conricyt.mx/acervo-editorial/revistas-arbitradas-del-conacyt</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https://triunfacontulibro.com/partes-de-un-ensayo-como-se-estructura-un-ensayo/</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https://unesdoc.unesco.org/ark:/48223/pf0000137836</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https://unesdoc.unesco.org/ark:/48223/pf0000137836</a:t>
            </a:r>
            <a:endParaRPr lang="es-MX" sz="1200" dirty="0">
              <a:solidFill>
                <a:schemeClr val="tx1"/>
              </a:solidFill>
              <a:latin typeface="Arial" panose="020B0604020202020204" pitchFamily="34" charset="0"/>
              <a:cs typeface="Arial" panose="020B0604020202020204" pitchFamily="34" charset="0"/>
            </a:endParaRPr>
          </a:p>
          <a:p>
            <a:r>
              <a:rPr lang="es-MX" sz="1200" dirty="0">
                <a:solidFill>
                  <a:schemeClr val="tx1"/>
                </a:solidFill>
                <a:latin typeface="Arial" panose="020B0604020202020204" pitchFamily="34" charset="0"/>
                <a:cs typeface="Arial" panose="020B0604020202020204" pitchFamily="34" charset="0"/>
              </a:rPr>
              <a:t>twitter.com/</a:t>
            </a:r>
            <a:r>
              <a:rPr lang="es-MX" sz="1200" dirty="0" err="1">
                <a:solidFill>
                  <a:schemeClr val="tx1"/>
                </a:solidFill>
                <a:latin typeface="Arial" panose="020B0604020202020204" pitchFamily="34" charset="0"/>
                <a:cs typeface="Arial" panose="020B0604020202020204" pitchFamily="34" charset="0"/>
              </a:rPr>
              <a:t>unescoes</a:t>
            </a:r>
            <a:r>
              <a:rPr lang="es-MX" sz="1200" dirty="0">
                <a:solidFill>
                  <a:schemeClr val="tx1"/>
                </a:solidFill>
                <a:latin typeface="Arial" panose="020B0604020202020204" pitchFamily="34" charset="0"/>
                <a:cs typeface="Arial" panose="020B0604020202020204" pitchFamily="34" charset="0"/>
              </a:rPr>
              <a:t>/status/988329790812901377</a:t>
            </a:r>
          </a:p>
          <a:p>
            <a:r>
              <a:rPr lang="es-MX" sz="1200" dirty="0">
                <a:solidFill>
                  <a:schemeClr val="tx1"/>
                </a:solidFill>
                <a:latin typeface="Arial" panose="020B0604020202020204" pitchFamily="34" charset="0"/>
                <a:cs typeface="Arial" panose="020B0604020202020204" pitchFamily="34" charset="0"/>
              </a:rPr>
              <a:t>twitter.com/</a:t>
            </a:r>
            <a:r>
              <a:rPr lang="es-MX" sz="1200" dirty="0" err="1">
                <a:solidFill>
                  <a:schemeClr val="tx1"/>
                </a:solidFill>
                <a:latin typeface="Arial" panose="020B0604020202020204" pitchFamily="34" charset="0"/>
                <a:cs typeface="Arial" panose="020B0604020202020204" pitchFamily="34" charset="0"/>
              </a:rPr>
              <a:t>unesco_es</a:t>
            </a:r>
            <a:r>
              <a:rPr lang="es-MX" sz="1200" dirty="0">
                <a:solidFill>
                  <a:schemeClr val="tx1"/>
                </a:solidFill>
                <a:latin typeface="Arial" panose="020B0604020202020204" pitchFamily="34" charset="0"/>
                <a:cs typeface="Arial" panose="020B0604020202020204" pitchFamily="34" charset="0"/>
              </a:rPr>
              <a:t>/status/988329790812901377</a:t>
            </a:r>
          </a:p>
          <a:p>
            <a:r>
              <a:rPr lang="es-MX" sz="1200" dirty="0">
                <a:solidFill>
                  <a:schemeClr val="tx1"/>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https://www.google.com/search?biw=2133&amp;bih=1076&amp;ei=-oiRXbz9MtGgtQWdh7mwDQ&amp;q=que+es+un+libro+de+compiladores&amp;oq</a:t>
            </a:r>
            <a:endParaRPr lang="es-MX" sz="1200" dirty="0">
              <a:solidFill>
                <a:schemeClr val="tx1"/>
              </a:solidFill>
              <a:latin typeface="Arial" panose="020B0604020202020204" pitchFamily="34" charset="0"/>
              <a:cs typeface="Arial" panose="020B0604020202020204" pitchFamily="34" charset="0"/>
            </a:endParaRPr>
          </a:p>
          <a:p>
            <a:r>
              <a:rPr lang="es-MX" altLang="es-MX" sz="1200" dirty="0">
                <a:solidFill>
                  <a:schemeClr val="tx1"/>
                </a:solidFill>
                <a:latin typeface="Arial" panose="020B0604020202020204" pitchFamily="34" charset="0"/>
                <a:cs typeface="Arial" panose="020B0604020202020204" pitchFamily="34" charset="0"/>
              </a:rPr>
              <a:t> </a:t>
            </a:r>
            <a:r>
              <a:rPr lang="es-MX" altLang="es-MX" sz="1200" dirty="0">
                <a:solidFill>
                  <a:schemeClr val="tx1"/>
                </a:solidFill>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https://concepto.de/monografia/#ixzz60yvkh3SJ</a:t>
            </a:r>
            <a:r>
              <a:rPr lang="es-MX" altLang="es-MX" sz="1200" dirty="0">
                <a:solidFill>
                  <a:schemeClr val="tx1"/>
                </a:solidFill>
                <a:latin typeface="Arial" panose="020B0604020202020204" pitchFamily="34" charset="0"/>
                <a:cs typeface="Arial" panose="020B0604020202020204" pitchFamily="34" charset="0"/>
              </a:rPr>
              <a:t> </a:t>
            </a:r>
            <a:endParaRPr lang="es-MX" sz="1200" dirty="0">
              <a:solidFill>
                <a:schemeClr val="tx1"/>
              </a:solidFill>
              <a:latin typeface="Arial" panose="020B0604020202020204" pitchFamily="34" charset="0"/>
              <a:cs typeface="Arial" panose="020B0604020202020204" pitchFamily="34" charset="0"/>
            </a:endParaRPr>
          </a:p>
          <a:p>
            <a:endParaRPr lang="es-MX" sz="1200" dirty="0">
              <a:solidFill>
                <a:schemeClr val="tx1"/>
              </a:solidFill>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p>
          <a:p>
            <a:endParaRPr lang="es-MX" sz="1200" dirty="0"/>
          </a:p>
          <a:p>
            <a:endParaRPr lang="es-MX" dirty="0"/>
          </a:p>
        </p:txBody>
      </p:sp>
    </p:spTree>
    <p:extLst>
      <p:ext uri="{BB962C8B-B14F-4D97-AF65-F5344CB8AC3E}">
        <p14:creationId xmlns:p14="http://schemas.microsoft.com/office/powerpoint/2010/main" val="2625493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849745"/>
          </a:xfrm>
        </p:spPr>
        <p:txBody>
          <a:bodyPr/>
          <a:lstStyle/>
          <a:p>
            <a:pPr algn="ctr"/>
            <a:r>
              <a:rPr lang="es-MX" dirty="0"/>
              <a:t>Guion Explicativo </a:t>
            </a:r>
          </a:p>
        </p:txBody>
      </p:sp>
      <p:sp>
        <p:nvSpPr>
          <p:cNvPr id="3" name="Marcador de contenido 2"/>
          <p:cNvSpPr>
            <a:spLocks noGrp="1"/>
          </p:cNvSpPr>
          <p:nvPr>
            <p:ph idx="1"/>
          </p:nvPr>
        </p:nvSpPr>
        <p:spPr>
          <a:xfrm>
            <a:off x="838199" y="997527"/>
            <a:ext cx="11030527" cy="5179436"/>
          </a:xfrm>
        </p:spPr>
        <p:txBody>
          <a:bodyPr>
            <a:normAutofit/>
          </a:bodyPr>
          <a:lstStyle/>
          <a:p>
            <a:pPr algn="just"/>
            <a:endParaRPr lang="es-MX" dirty="0"/>
          </a:p>
          <a:p>
            <a:endParaRPr lang="es-MX" dirty="0"/>
          </a:p>
          <a:p>
            <a:endParaRPr lang="es-MX" dirty="0"/>
          </a:p>
        </p:txBody>
      </p:sp>
      <p:sp>
        <p:nvSpPr>
          <p:cNvPr id="4" name="Rectángulo 3">
            <a:extLst>
              <a:ext uri="{FF2B5EF4-FFF2-40B4-BE49-F238E27FC236}">
                <a16:creationId xmlns:a16="http://schemas.microsoft.com/office/drawing/2014/main" id="{0322753D-3018-460E-BA63-94D01EE45874}"/>
              </a:ext>
            </a:extLst>
          </p:cNvPr>
          <p:cNvSpPr/>
          <p:nvPr/>
        </p:nvSpPr>
        <p:spPr>
          <a:xfrm>
            <a:off x="942108" y="1540018"/>
            <a:ext cx="10515600" cy="4524315"/>
          </a:xfrm>
          <a:prstGeom prst="rect">
            <a:avLst/>
          </a:prstGeom>
        </p:spPr>
        <p:txBody>
          <a:bodyPr wrap="square">
            <a:spAutoFit/>
          </a:bodyPr>
          <a:lstStyle/>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A través de este material didáctico se pretende dar al alumnado de la Unidad de Aprendizaje “Proyecto de Evaluación Profesional” pueda tener información de primera mano sobre las diferentes modalidades de textos académicos existentes para realizar un documento escrito para su titulación.</a:t>
            </a:r>
          </a:p>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 </a:t>
            </a:r>
          </a:p>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A través de las 35 diapositivas de este material didáctico se procura concientizar al alumnado de la importancia de conocer varias modalidades de textos y, cuáles son sus alcances para el proyecto de evaluación profesional.</a:t>
            </a:r>
          </a:p>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 </a:t>
            </a:r>
          </a:p>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Las diapositivas en la mayoría de las veces presentan un -título de la diapositiva, información escrita e imagen/video- dando información para originar una reflexión por parte del alumnado para iniciar un proceso de investigación sobre un tema de su interés.</a:t>
            </a:r>
          </a:p>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 </a:t>
            </a:r>
          </a:p>
          <a:p>
            <a:pPr algn="just">
              <a:spcAft>
                <a:spcPts val="0"/>
              </a:spcAft>
            </a:pPr>
            <a:r>
              <a:rPr lang="es-MX" sz="1600" dirty="0">
                <a:latin typeface="Arial" panose="020B0604020202020204" pitchFamily="34" charset="0"/>
                <a:ea typeface="Calibri" panose="020F0502020204030204" pitchFamily="34" charset="0"/>
                <a:cs typeface="Arial" panose="020B0604020202020204" pitchFamily="34" charset="0"/>
              </a:rPr>
              <a:t>Para una mejor exposición de los 12 textos abordados en la Unidad de Aprendizaje, donde se enmarca este material didáctico, éste ha sido dividido en dos partes, para su mejor manejo. En la primera se abordan los textos denominados: </a:t>
            </a:r>
            <a:r>
              <a:rPr lang="es-PE" sz="1600" dirty="0">
                <a:latin typeface="Arial" panose="020B0604020202020204" pitchFamily="34" charset="0"/>
                <a:ea typeface="Calibri" panose="020F0502020204030204" pitchFamily="34" charset="0"/>
                <a:cs typeface="Arial" panose="020B0604020202020204" pitchFamily="34" charset="0"/>
              </a:rPr>
              <a:t>artículo de revista indexada, artículo de revista arbitrada, ensayo, libro, libro de compiladores y monografía.</a:t>
            </a:r>
            <a:endParaRPr lang="es-MX" sz="1600" dirty="0">
              <a:latin typeface="Arial" panose="020B0604020202020204" pitchFamily="34" charset="0"/>
              <a:ea typeface="Calibri" panose="020F0502020204030204" pitchFamily="34" charset="0"/>
              <a:cs typeface="Arial" panose="020B0604020202020204" pitchFamily="34" charset="0"/>
            </a:endParaRPr>
          </a:p>
          <a:p>
            <a:pPr algn="just">
              <a:spcAft>
                <a:spcPts val="0"/>
              </a:spcAft>
            </a:pPr>
            <a:r>
              <a:rPr lang="es-PE" sz="1600" dirty="0">
                <a:latin typeface="Arial" panose="020B0604020202020204" pitchFamily="34" charset="0"/>
                <a:ea typeface="Calibri" panose="020F0502020204030204" pitchFamily="34" charset="0"/>
                <a:cs typeface="Arial" panose="020B0604020202020204" pitchFamily="34" charset="0"/>
              </a:rPr>
              <a:t> </a:t>
            </a:r>
            <a:endParaRPr lang="es-MX" sz="1600" dirty="0">
              <a:latin typeface="Arial" panose="020B0604020202020204" pitchFamily="34" charset="0"/>
              <a:ea typeface="Calibri" panose="020F0502020204030204" pitchFamily="34" charset="0"/>
              <a:cs typeface="Arial" panose="020B0604020202020204" pitchFamily="34" charset="0"/>
            </a:endParaRPr>
          </a:p>
          <a:p>
            <a:pPr algn="just">
              <a:spcAft>
                <a:spcPts val="0"/>
              </a:spcAft>
            </a:pPr>
            <a:r>
              <a:rPr lang="es-PE" sz="1600" dirty="0">
                <a:latin typeface="Arial" panose="020B0604020202020204" pitchFamily="34" charset="0"/>
                <a:ea typeface="Calibri" panose="020F0502020204030204" pitchFamily="34" charset="0"/>
                <a:cs typeface="Arial" panose="020B0604020202020204" pitchFamily="34" charset="0"/>
              </a:rPr>
              <a:t>La utilidad de este material didáctico será factible en la medida que el interés por el turismo vaya más allá de lo conoció hasta hoy, nuevas formas de pensar el turismo son necesarias para el desarrollo del sector.</a:t>
            </a:r>
            <a:endParaRPr lang="es-MX"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41659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C41051-C2B6-450E-BA55-4B4C5F636CF7}"/>
              </a:ext>
            </a:extLst>
          </p:cNvPr>
          <p:cNvSpPr>
            <a:spLocks noGrp="1"/>
          </p:cNvSpPr>
          <p:nvPr>
            <p:ph type="title"/>
          </p:nvPr>
        </p:nvSpPr>
        <p:spPr>
          <a:xfrm>
            <a:off x="914400" y="18256"/>
            <a:ext cx="10515600" cy="662782"/>
          </a:xfrm>
        </p:spPr>
        <p:txBody>
          <a:bodyPr>
            <a:normAutofit/>
          </a:bodyPr>
          <a:lstStyle/>
          <a:p>
            <a:pPr algn="ctr"/>
            <a:r>
              <a:rPr lang="es-MX" dirty="0"/>
              <a:t>¿Qué es comprender?</a:t>
            </a:r>
          </a:p>
        </p:txBody>
      </p:sp>
      <p:sp>
        <p:nvSpPr>
          <p:cNvPr id="3" name="Marcador de contenido 2">
            <a:extLst>
              <a:ext uri="{FF2B5EF4-FFF2-40B4-BE49-F238E27FC236}">
                <a16:creationId xmlns:a16="http://schemas.microsoft.com/office/drawing/2014/main" id="{F0F63F74-6D20-4704-AF4F-360257B03ECA}"/>
              </a:ext>
            </a:extLst>
          </p:cNvPr>
          <p:cNvSpPr>
            <a:spLocks noGrp="1"/>
          </p:cNvSpPr>
          <p:nvPr>
            <p:ph sz="half" idx="1"/>
          </p:nvPr>
        </p:nvSpPr>
        <p:spPr/>
        <p:txBody>
          <a:bodyPr/>
          <a:lstStyle/>
          <a:p>
            <a:pPr algn="just"/>
            <a:r>
              <a:rPr lang="es-MX" dirty="0" err="1"/>
              <a:t>Insight</a:t>
            </a:r>
            <a:r>
              <a:rPr lang="es-MX" dirty="0"/>
              <a:t> es la obra maestra de </a:t>
            </a:r>
            <a:r>
              <a:rPr lang="es-MX" dirty="0" err="1"/>
              <a:t>Lonergan</a:t>
            </a:r>
            <a:r>
              <a:rPr lang="es-MX" dirty="0"/>
              <a:t>. Su propósito es llevar al lector a comprender lo que es comprender; en particular destaca el momento en que uno gozosamente descubre que por fin algo </a:t>
            </a:r>
            <a:r>
              <a:rPr lang="es-MX" b="1" dirty="0">
                <a:highlight>
                  <a:srgbClr val="FFFF00"/>
                </a:highlight>
              </a:rPr>
              <a:t>se hace claro</a:t>
            </a:r>
            <a:r>
              <a:rPr lang="es-MX" dirty="0"/>
              <a:t>, que uno entiende. </a:t>
            </a:r>
          </a:p>
        </p:txBody>
      </p:sp>
      <p:pic>
        <p:nvPicPr>
          <p:cNvPr id="5" name="Marcador de contenido 4">
            <a:extLst>
              <a:ext uri="{FF2B5EF4-FFF2-40B4-BE49-F238E27FC236}">
                <a16:creationId xmlns:a16="http://schemas.microsoft.com/office/drawing/2014/main" id="{952141AA-5F21-4FDB-8479-290E0CF44DF4}"/>
              </a:ext>
            </a:extLst>
          </p:cNvPr>
          <p:cNvPicPr>
            <a:picLocks noGrp="1" noChangeAspect="1"/>
          </p:cNvPicPr>
          <p:nvPr>
            <p:ph sz="half" idx="2"/>
          </p:nvPr>
        </p:nvPicPr>
        <p:blipFill>
          <a:blip r:embed="rId2"/>
          <a:stretch>
            <a:fillRect/>
          </a:stretch>
        </p:blipFill>
        <p:spPr>
          <a:xfrm>
            <a:off x="8366919" y="2428875"/>
            <a:ext cx="1962150" cy="3171825"/>
          </a:xfrm>
          <a:prstGeom prst="rect">
            <a:avLst/>
          </a:prstGeom>
        </p:spPr>
      </p:pic>
    </p:spTree>
    <p:extLst>
      <p:ext uri="{BB962C8B-B14F-4D97-AF65-F5344CB8AC3E}">
        <p14:creationId xmlns:p14="http://schemas.microsoft.com/office/powerpoint/2010/main" val="3876226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423B8D-7C3A-4EFE-B76A-3E86F957F2B3}"/>
              </a:ext>
            </a:extLst>
          </p:cNvPr>
          <p:cNvSpPr>
            <a:spLocks noGrp="1"/>
          </p:cNvSpPr>
          <p:nvPr>
            <p:ph type="title"/>
          </p:nvPr>
        </p:nvSpPr>
        <p:spPr/>
        <p:txBody>
          <a:bodyPr/>
          <a:lstStyle/>
          <a:p>
            <a:pPr algn="ctr"/>
            <a:r>
              <a:rPr lang="es-MX" dirty="0"/>
              <a:t>Tres preguntas para comprender</a:t>
            </a:r>
          </a:p>
        </p:txBody>
      </p:sp>
      <p:sp>
        <p:nvSpPr>
          <p:cNvPr id="3" name="Marcador de contenido 2">
            <a:extLst>
              <a:ext uri="{FF2B5EF4-FFF2-40B4-BE49-F238E27FC236}">
                <a16:creationId xmlns:a16="http://schemas.microsoft.com/office/drawing/2014/main" id="{FE74773E-0C6E-4B72-A0E4-C5C98B44A863}"/>
              </a:ext>
            </a:extLst>
          </p:cNvPr>
          <p:cNvSpPr>
            <a:spLocks noGrp="1"/>
          </p:cNvSpPr>
          <p:nvPr>
            <p:ph sz="half" idx="1"/>
          </p:nvPr>
        </p:nvSpPr>
        <p:spPr/>
        <p:txBody>
          <a:bodyPr anchor="ctr">
            <a:normAutofit/>
          </a:bodyPr>
          <a:lstStyle/>
          <a:p>
            <a:pPr marL="0" indent="0" algn="just">
              <a:buNone/>
            </a:pPr>
            <a:r>
              <a:rPr lang="es-MX" sz="6000" dirty="0"/>
              <a:t>Para qué hacer estas preguntas</a:t>
            </a:r>
          </a:p>
        </p:txBody>
      </p:sp>
      <p:sp>
        <p:nvSpPr>
          <p:cNvPr id="4" name="Marcador de contenido 3">
            <a:extLst>
              <a:ext uri="{FF2B5EF4-FFF2-40B4-BE49-F238E27FC236}">
                <a16:creationId xmlns:a16="http://schemas.microsoft.com/office/drawing/2014/main" id="{94DDA53A-B532-4929-BB04-29BDEB9A54A8}"/>
              </a:ext>
            </a:extLst>
          </p:cNvPr>
          <p:cNvSpPr>
            <a:spLocks noGrp="1"/>
          </p:cNvSpPr>
          <p:nvPr>
            <p:ph sz="half" idx="2"/>
          </p:nvPr>
        </p:nvSpPr>
        <p:spPr/>
        <p:txBody>
          <a:bodyPr/>
          <a:lstStyle/>
          <a:p>
            <a:r>
              <a:rPr lang="es-MX" dirty="0"/>
              <a:t>¿</a:t>
            </a:r>
            <a:r>
              <a:rPr lang="es-MX" b="1" dirty="0"/>
              <a:t>Qué conozco?</a:t>
            </a:r>
          </a:p>
          <a:p>
            <a:endParaRPr lang="es-MX" dirty="0"/>
          </a:p>
          <a:p>
            <a:r>
              <a:rPr lang="es-MX" dirty="0"/>
              <a:t>¿Qué hago cuando conozco?</a:t>
            </a:r>
          </a:p>
          <a:p>
            <a:endParaRPr lang="es-MX" dirty="0"/>
          </a:p>
          <a:p>
            <a:r>
              <a:rPr lang="es-MX" dirty="0"/>
              <a:t>¿Por qué esto que hago es conocer?</a:t>
            </a:r>
          </a:p>
          <a:p>
            <a:endParaRPr lang="es-MX" dirty="0"/>
          </a:p>
        </p:txBody>
      </p:sp>
    </p:spTree>
    <p:extLst>
      <p:ext uri="{BB962C8B-B14F-4D97-AF65-F5344CB8AC3E}">
        <p14:creationId xmlns:p14="http://schemas.microsoft.com/office/powerpoint/2010/main" val="533367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A2E6F6-5027-4603-A4D8-AA91D3F9ACCA}"/>
              </a:ext>
            </a:extLst>
          </p:cNvPr>
          <p:cNvSpPr>
            <a:spLocks noGrp="1"/>
          </p:cNvSpPr>
          <p:nvPr>
            <p:ph type="title"/>
          </p:nvPr>
        </p:nvSpPr>
        <p:spPr/>
        <p:txBody>
          <a:bodyPr/>
          <a:lstStyle/>
          <a:p>
            <a:r>
              <a:rPr lang="es-MX" dirty="0"/>
              <a:t>Operaciones superiores para comprender</a:t>
            </a:r>
          </a:p>
        </p:txBody>
      </p:sp>
      <p:sp>
        <p:nvSpPr>
          <p:cNvPr id="3" name="Marcador de contenido 2">
            <a:extLst>
              <a:ext uri="{FF2B5EF4-FFF2-40B4-BE49-F238E27FC236}">
                <a16:creationId xmlns:a16="http://schemas.microsoft.com/office/drawing/2014/main" id="{E1F0A642-2FBB-450D-964B-169399E1353A}"/>
              </a:ext>
            </a:extLst>
          </p:cNvPr>
          <p:cNvSpPr>
            <a:spLocks noGrp="1"/>
          </p:cNvSpPr>
          <p:nvPr>
            <p:ph sz="half" idx="1"/>
          </p:nvPr>
        </p:nvSpPr>
        <p:spPr>
          <a:xfrm>
            <a:off x="838200" y="1825624"/>
            <a:ext cx="5181600" cy="4879975"/>
          </a:xfrm>
        </p:spPr>
        <p:txBody>
          <a:bodyPr>
            <a:normAutofit/>
          </a:bodyPr>
          <a:lstStyle/>
          <a:p>
            <a:pPr marL="0" indent="0" algn="just">
              <a:buNone/>
            </a:pPr>
            <a:r>
              <a:rPr lang="es-MX" dirty="0"/>
              <a:t>Son intencionales, ya que el sujeto se percata de algo, y son conscientes, ya que el sujeto se percata de sí mismo al realizarlas.</a:t>
            </a:r>
          </a:p>
          <a:p>
            <a:pPr marL="0" indent="0" algn="just">
              <a:buNone/>
            </a:pPr>
            <a:endParaRPr lang="es-MX" dirty="0"/>
          </a:p>
          <a:p>
            <a:pPr marL="0" indent="0" algn="just">
              <a:buNone/>
            </a:pPr>
            <a:r>
              <a:rPr lang="es-MX" dirty="0"/>
              <a:t> Se pueden agrupar en cuatro niveles de consciencia o de intencionalidad.</a:t>
            </a:r>
          </a:p>
        </p:txBody>
      </p:sp>
      <p:sp>
        <p:nvSpPr>
          <p:cNvPr id="4" name="Marcador de contenido 3">
            <a:extLst>
              <a:ext uri="{FF2B5EF4-FFF2-40B4-BE49-F238E27FC236}">
                <a16:creationId xmlns:a16="http://schemas.microsoft.com/office/drawing/2014/main" id="{375C16D8-B193-4773-B60D-222EB2136357}"/>
              </a:ext>
            </a:extLst>
          </p:cNvPr>
          <p:cNvSpPr>
            <a:spLocks noGrp="1"/>
          </p:cNvSpPr>
          <p:nvPr>
            <p:ph sz="half" idx="2"/>
          </p:nvPr>
        </p:nvSpPr>
        <p:spPr/>
        <p:txBody>
          <a:bodyPr>
            <a:normAutofit/>
          </a:bodyPr>
          <a:lstStyle/>
          <a:p>
            <a:pPr marL="514350" indent="-514350" algn="just">
              <a:buAutoNum type="arabicParenR"/>
            </a:pPr>
            <a:r>
              <a:rPr lang="es-MX" dirty="0"/>
              <a:t>Experimentar: ver, oír, oler, tocar, gustar.</a:t>
            </a:r>
          </a:p>
          <a:p>
            <a:pPr marL="514350" indent="-514350" algn="just">
              <a:buAutoNum type="arabicParenR"/>
            </a:pPr>
            <a:r>
              <a:rPr lang="es-MX" dirty="0"/>
              <a:t>Imaginar, preguntar, </a:t>
            </a:r>
            <a:r>
              <a:rPr lang="es-MX" dirty="0" err="1"/>
              <a:t>inteligir</a:t>
            </a:r>
            <a:r>
              <a:rPr lang="es-MX" dirty="0"/>
              <a:t>, concebir, formular.</a:t>
            </a:r>
          </a:p>
          <a:p>
            <a:pPr marL="514350" indent="-514350" algn="just">
              <a:buAutoNum type="arabicParenR"/>
            </a:pPr>
            <a:r>
              <a:rPr lang="es-MX" dirty="0"/>
              <a:t>Juzgar si lo comprendido es correcto o no: deliberar, ordenar y ponderar la evidencia, juzgar.</a:t>
            </a:r>
          </a:p>
          <a:p>
            <a:pPr marL="514350" indent="-514350" algn="just">
              <a:buAutoNum type="arabicParenR"/>
            </a:pPr>
            <a:r>
              <a:rPr lang="es-MX" dirty="0"/>
              <a:t>Decidir sobre planes de acción.</a:t>
            </a:r>
          </a:p>
        </p:txBody>
      </p:sp>
    </p:spTree>
    <p:extLst>
      <p:ext uri="{BB962C8B-B14F-4D97-AF65-F5344CB8AC3E}">
        <p14:creationId xmlns:p14="http://schemas.microsoft.com/office/powerpoint/2010/main" val="1923452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41C583-A930-4939-BA61-AEE81FBC5C69}"/>
              </a:ext>
            </a:extLst>
          </p:cNvPr>
          <p:cNvSpPr>
            <a:spLocks noGrp="1"/>
          </p:cNvSpPr>
          <p:nvPr>
            <p:ph type="title"/>
          </p:nvPr>
        </p:nvSpPr>
        <p:spPr/>
        <p:txBody>
          <a:bodyPr/>
          <a:lstStyle/>
          <a:p>
            <a:pPr algn="ctr"/>
            <a:r>
              <a:rPr lang="es-MX" dirty="0"/>
              <a:t>¿Qué es lo académico?</a:t>
            </a:r>
          </a:p>
        </p:txBody>
      </p:sp>
      <p:sp>
        <p:nvSpPr>
          <p:cNvPr id="3" name="Marcador de contenido 2">
            <a:extLst>
              <a:ext uri="{FF2B5EF4-FFF2-40B4-BE49-F238E27FC236}">
                <a16:creationId xmlns:a16="http://schemas.microsoft.com/office/drawing/2014/main" id="{99EFDEEF-A730-4D48-924A-06A6EF2CD153}"/>
              </a:ext>
            </a:extLst>
          </p:cNvPr>
          <p:cNvSpPr>
            <a:spLocks noGrp="1"/>
          </p:cNvSpPr>
          <p:nvPr>
            <p:ph sz="half" idx="1"/>
          </p:nvPr>
        </p:nvSpPr>
        <p:spPr/>
        <p:txBody>
          <a:bodyPr>
            <a:normAutofit/>
          </a:bodyPr>
          <a:lstStyle/>
          <a:p>
            <a:r>
              <a:rPr lang="es-MX" dirty="0"/>
              <a:t>La idea de Joseph Piper </a:t>
            </a:r>
          </a:p>
          <a:p>
            <a:endParaRPr lang="es-MX" dirty="0"/>
          </a:p>
          <a:p>
            <a:endParaRPr lang="es-MX" dirty="0"/>
          </a:p>
        </p:txBody>
      </p:sp>
      <p:sp>
        <p:nvSpPr>
          <p:cNvPr id="4" name="Marcador de contenido 3">
            <a:extLst>
              <a:ext uri="{FF2B5EF4-FFF2-40B4-BE49-F238E27FC236}">
                <a16:creationId xmlns:a16="http://schemas.microsoft.com/office/drawing/2014/main" id="{7105C304-FAC3-4F0D-A66F-040E436DC913}"/>
              </a:ext>
            </a:extLst>
          </p:cNvPr>
          <p:cNvSpPr>
            <a:spLocks noGrp="1"/>
          </p:cNvSpPr>
          <p:nvPr>
            <p:ph sz="half" idx="2"/>
          </p:nvPr>
        </p:nvSpPr>
        <p:spPr/>
        <p:txBody>
          <a:bodyPr>
            <a:normAutofit/>
          </a:bodyPr>
          <a:lstStyle/>
          <a:p>
            <a:pPr marL="0" indent="0" algn="just">
              <a:lnSpc>
                <a:spcPct val="150000"/>
              </a:lnSpc>
              <a:buNone/>
            </a:pPr>
            <a:r>
              <a:rPr lang="es-MX" dirty="0"/>
              <a:t>Académico, quiere decir filosófico; formación académica quiere decir formación filosófica, o al menos formación que tiene fundamentos filosóficos; tratar una ciencia académicamente, significa considerarla de modo filosófico.</a:t>
            </a:r>
          </a:p>
          <a:p>
            <a:pPr marL="0" indent="0">
              <a:buNone/>
            </a:pPr>
            <a:endParaRPr lang="es-MX" dirty="0"/>
          </a:p>
        </p:txBody>
      </p:sp>
      <p:pic>
        <p:nvPicPr>
          <p:cNvPr id="5" name="Imagen 4">
            <a:extLst>
              <a:ext uri="{FF2B5EF4-FFF2-40B4-BE49-F238E27FC236}">
                <a16:creationId xmlns:a16="http://schemas.microsoft.com/office/drawing/2014/main" id="{5C8F99C0-2E33-4CAC-9DFC-33F2AC47BC2F}"/>
              </a:ext>
            </a:extLst>
          </p:cNvPr>
          <p:cNvPicPr>
            <a:picLocks noChangeAspect="1"/>
          </p:cNvPicPr>
          <p:nvPr/>
        </p:nvPicPr>
        <p:blipFill>
          <a:blip r:embed="rId2"/>
          <a:stretch>
            <a:fillRect/>
          </a:stretch>
        </p:blipFill>
        <p:spPr>
          <a:xfrm>
            <a:off x="-64654" y="2364510"/>
            <a:ext cx="5809672" cy="4493490"/>
          </a:xfrm>
          <a:prstGeom prst="rect">
            <a:avLst/>
          </a:prstGeom>
        </p:spPr>
      </p:pic>
    </p:spTree>
    <p:extLst>
      <p:ext uri="{BB962C8B-B14F-4D97-AF65-F5344CB8AC3E}">
        <p14:creationId xmlns:p14="http://schemas.microsoft.com/office/powerpoint/2010/main" val="3519056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8AD086-42A8-4BDF-ADED-ADF70B04B560}"/>
              </a:ext>
            </a:extLst>
          </p:cNvPr>
          <p:cNvSpPr>
            <a:spLocks noGrp="1"/>
          </p:cNvSpPr>
          <p:nvPr>
            <p:ph type="title"/>
          </p:nvPr>
        </p:nvSpPr>
        <p:spPr/>
        <p:txBody>
          <a:bodyPr/>
          <a:lstStyle/>
          <a:p>
            <a:pPr algn="ctr"/>
            <a:r>
              <a:rPr lang="es-MX" dirty="0"/>
              <a:t>Para comprender mejor</a:t>
            </a:r>
          </a:p>
        </p:txBody>
      </p:sp>
      <p:sp>
        <p:nvSpPr>
          <p:cNvPr id="3" name="Marcador de contenido 2">
            <a:extLst>
              <a:ext uri="{FF2B5EF4-FFF2-40B4-BE49-F238E27FC236}">
                <a16:creationId xmlns:a16="http://schemas.microsoft.com/office/drawing/2014/main" id="{9A363F3F-62FE-417F-B4DC-D3A98FC60C22}"/>
              </a:ext>
            </a:extLst>
          </p:cNvPr>
          <p:cNvSpPr>
            <a:spLocks noGrp="1"/>
          </p:cNvSpPr>
          <p:nvPr>
            <p:ph sz="half" idx="1"/>
          </p:nvPr>
        </p:nvSpPr>
        <p:spPr/>
        <p:txBody>
          <a:bodyPr numCol="2" anchor="ctr">
            <a:normAutofit fontScale="92500" lnSpcReduction="20000"/>
          </a:bodyPr>
          <a:lstStyle/>
          <a:p>
            <a:pPr marL="0" indent="0">
              <a:buNone/>
            </a:pPr>
            <a:r>
              <a:rPr lang="es-MX" sz="4800" dirty="0"/>
              <a:t>Las personas deben ser:</a:t>
            </a:r>
          </a:p>
        </p:txBody>
      </p:sp>
      <p:sp>
        <p:nvSpPr>
          <p:cNvPr id="4" name="Marcador de contenido 3">
            <a:extLst>
              <a:ext uri="{FF2B5EF4-FFF2-40B4-BE49-F238E27FC236}">
                <a16:creationId xmlns:a16="http://schemas.microsoft.com/office/drawing/2014/main" id="{B76DB971-3629-48D5-A5CA-8B493715AF8F}"/>
              </a:ext>
            </a:extLst>
          </p:cNvPr>
          <p:cNvSpPr>
            <a:spLocks noGrp="1"/>
          </p:cNvSpPr>
          <p:nvPr>
            <p:ph sz="half" idx="2"/>
          </p:nvPr>
        </p:nvSpPr>
        <p:spPr/>
        <p:txBody>
          <a:bodyPr anchor="ctr">
            <a:normAutofit fontScale="92500" lnSpcReduction="20000"/>
          </a:bodyPr>
          <a:lstStyle/>
          <a:p>
            <a:r>
              <a:rPr lang="es-MX" sz="5400" dirty="0"/>
              <a:t>Atentas </a:t>
            </a:r>
          </a:p>
          <a:p>
            <a:r>
              <a:rPr lang="es-MX" sz="5400" dirty="0"/>
              <a:t>Inteligentes </a:t>
            </a:r>
          </a:p>
          <a:p>
            <a:r>
              <a:rPr lang="es-MX" sz="5400" dirty="0"/>
              <a:t>Razonables </a:t>
            </a:r>
          </a:p>
          <a:p>
            <a:r>
              <a:rPr lang="es-MX" sz="5400" dirty="0"/>
              <a:t>Responsables </a:t>
            </a:r>
          </a:p>
        </p:txBody>
      </p:sp>
    </p:spTree>
    <p:extLst>
      <p:ext uri="{BB962C8B-B14F-4D97-AF65-F5344CB8AC3E}">
        <p14:creationId xmlns:p14="http://schemas.microsoft.com/office/powerpoint/2010/main" val="1305490224"/>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190</TotalTime>
  <Words>1764</Words>
  <Application>Microsoft Office PowerPoint</Application>
  <PresentationFormat>Panorámica</PresentationFormat>
  <Paragraphs>214</Paragraphs>
  <Slides>35</Slides>
  <Notes>0</Notes>
  <HiddenSlides>0</HiddenSlides>
  <MMClips>6</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Century Gothic</vt:lpstr>
      <vt:lpstr>Wingdings 3</vt:lpstr>
      <vt:lpstr>Espiral</vt:lpstr>
      <vt:lpstr>UNIVERSIDAD AUTÓNOMA DEL ESTADO DE MÉXICO  FACULTAD DE TURISMO Y GASTRONOMÍA  LICENCIATURA EN TURISMO  UNIDAD DE APRENDIZAJE: Comprensión de textos académicos    MATERIAL DIDÁCTICO: Solo visión proyectable DIAPOSITIVAS  TÍTULO: Tipos de textos académicos y sus características (primera parte)  AUTOR: DR. RUBÉN DURÁN CARBAJAL </vt:lpstr>
      <vt:lpstr>Presentación del Programa de la Unidad de Aprendizaje   Comprensión de textos académicos 2019-A  (Licenciatura en Turismo)</vt:lpstr>
      <vt:lpstr>Unidad 1</vt:lpstr>
      <vt:lpstr>Guion Explicativo </vt:lpstr>
      <vt:lpstr>¿Qué es comprender?</vt:lpstr>
      <vt:lpstr>Tres preguntas para comprender</vt:lpstr>
      <vt:lpstr>Operaciones superiores para comprender</vt:lpstr>
      <vt:lpstr>¿Qué es lo académico?</vt:lpstr>
      <vt:lpstr>Para comprender mejor</vt:lpstr>
      <vt:lpstr>Comprender los textos académicos</vt:lpstr>
      <vt:lpstr>Revista indizada</vt:lpstr>
      <vt:lpstr>Indicadores </vt:lpstr>
      <vt:lpstr>Procedimiento </vt:lpstr>
      <vt:lpstr>Guía para publicar</vt:lpstr>
      <vt:lpstr>Bases de datos para indexar revistas </vt:lpstr>
      <vt:lpstr>Artículo de Revista Arbitrada </vt:lpstr>
      <vt:lpstr>La publicación en revista arbitrada deberá tener las siguientes secciones </vt:lpstr>
      <vt:lpstr>Guía para publicar </vt:lpstr>
      <vt:lpstr>Ensayo </vt:lpstr>
      <vt:lpstr>¿Cuántos tipos de ensayo hay? </vt:lpstr>
      <vt:lpstr>¿Cuáles son las partes en las que se divide un ensayo?   </vt:lpstr>
      <vt:lpstr>Construyendo el ensayo</vt:lpstr>
      <vt:lpstr>Libro </vt:lpstr>
      <vt:lpstr>La fuerza del libro</vt:lpstr>
      <vt:lpstr>El libro hoy</vt:lpstr>
      <vt:lpstr>Libro de Compiladores </vt:lpstr>
      <vt:lpstr>El trabajo del compilador</vt:lpstr>
      <vt:lpstr>Los compiladores hablan</vt:lpstr>
      <vt:lpstr>Monografía</vt:lpstr>
      <vt:lpstr>Debe responder a</vt:lpstr>
      <vt:lpstr>Las monografías se clasifican de acuerdo a su intención principal </vt:lpstr>
      <vt:lpstr>Pasos para elaborar una monografía </vt:lpstr>
      <vt:lpstr>Las monografías se clasifican de acuerdo a su intención principal</vt:lpstr>
      <vt:lpstr>Escribir de un solo tema</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LICENCIATURA EN turismo  UNIDAD DE APRENDIZAJE: PROYECTO DE EVALUACIÓN PROFESIONAL   MATERIAL DIDÁCTICO: Solo visión proyectable DIAPOSITIVAS  TÍTULO: Comprensión de textos académicos   AUTOR: DR. RUBÉN DURÁN CARBAJAL </dc:title>
  <dc:creator>Rubén Dm</dc:creator>
  <cp:lastModifiedBy>Rubén Dm</cp:lastModifiedBy>
  <cp:revision>53</cp:revision>
  <cp:lastPrinted>2019-10-01T03:44:30Z</cp:lastPrinted>
  <dcterms:created xsi:type="dcterms:W3CDTF">2019-09-30T03:45:27Z</dcterms:created>
  <dcterms:modified xsi:type="dcterms:W3CDTF">2019-10-01T03:44:52Z</dcterms:modified>
</cp:coreProperties>
</file>