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notesMasterIdLst>
    <p:notesMasterId r:id="rId36"/>
  </p:notesMasterIdLst>
  <p:sldIdLst>
    <p:sldId id="256" r:id="rId2"/>
    <p:sldId id="257" r:id="rId3"/>
    <p:sldId id="258" r:id="rId4"/>
    <p:sldId id="261" r:id="rId5"/>
    <p:sldId id="275" r:id="rId6"/>
    <p:sldId id="274" r:id="rId7"/>
    <p:sldId id="277" r:id="rId8"/>
    <p:sldId id="278" r:id="rId9"/>
    <p:sldId id="279" r:id="rId10"/>
    <p:sldId id="263" r:id="rId11"/>
    <p:sldId id="280" r:id="rId12"/>
    <p:sldId id="281" r:id="rId13"/>
    <p:sldId id="293" r:id="rId14"/>
    <p:sldId id="284" r:id="rId15"/>
    <p:sldId id="282" r:id="rId16"/>
    <p:sldId id="283" r:id="rId17"/>
    <p:sldId id="294" r:id="rId18"/>
    <p:sldId id="264" r:id="rId19"/>
    <p:sldId id="285" r:id="rId20"/>
    <p:sldId id="265" r:id="rId21"/>
    <p:sldId id="286" r:id="rId22"/>
    <p:sldId id="266" r:id="rId23"/>
    <p:sldId id="287" r:id="rId24"/>
    <p:sldId id="288" r:id="rId25"/>
    <p:sldId id="292" r:id="rId26"/>
    <p:sldId id="291" r:id="rId27"/>
    <p:sldId id="289" r:id="rId28"/>
    <p:sldId id="267" r:id="rId29"/>
    <p:sldId id="273" r:id="rId30"/>
    <p:sldId id="268" r:id="rId31"/>
    <p:sldId id="269" r:id="rId32"/>
    <p:sldId id="270" r:id="rId33"/>
    <p:sldId id="271" r:id="rId34"/>
    <p:sldId id="276" r:id="rId35"/>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94660"/>
  </p:normalViewPr>
  <p:slideViewPr>
    <p:cSldViewPr snapToGrid="0">
      <p:cViewPr varScale="1">
        <p:scale>
          <a:sx n="104" d="100"/>
          <a:sy n="104" d="100"/>
        </p:scale>
        <p:origin x="750"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3408"/>
          </a:xfrm>
          <a:prstGeom prst="rect">
            <a:avLst/>
          </a:prstGeom>
        </p:spPr>
        <p:txBody>
          <a:bodyPr vert="horz" lIns="92830" tIns="46415" rIns="92830" bIns="46415" rtlCol="0"/>
          <a:lstStyle>
            <a:lvl1pPr algn="l">
              <a:defRPr sz="1200"/>
            </a:lvl1pPr>
          </a:lstStyle>
          <a:p>
            <a:endParaRPr lang="es-MX"/>
          </a:p>
        </p:txBody>
      </p:sp>
      <p:sp>
        <p:nvSpPr>
          <p:cNvPr id="3" name="Marcador de fecha 2"/>
          <p:cNvSpPr>
            <a:spLocks noGrp="1"/>
          </p:cNvSpPr>
          <p:nvPr>
            <p:ph type="dt" idx="1"/>
          </p:nvPr>
        </p:nvSpPr>
        <p:spPr>
          <a:xfrm>
            <a:off x="3970938" y="0"/>
            <a:ext cx="3037840" cy="463408"/>
          </a:xfrm>
          <a:prstGeom prst="rect">
            <a:avLst/>
          </a:prstGeom>
        </p:spPr>
        <p:txBody>
          <a:bodyPr vert="horz" lIns="92830" tIns="46415" rIns="92830" bIns="46415" rtlCol="0"/>
          <a:lstStyle>
            <a:lvl1pPr algn="r">
              <a:defRPr sz="1200"/>
            </a:lvl1pPr>
          </a:lstStyle>
          <a:p>
            <a:fld id="{3FE991D5-4030-4D35-A8C3-C5A85D6DD57D}" type="datetimeFigureOut">
              <a:rPr lang="es-MX" smtClean="0"/>
              <a:t>01/10/2019</a:t>
            </a:fld>
            <a:endParaRPr lang="es-MX"/>
          </a:p>
        </p:txBody>
      </p:sp>
      <p:sp>
        <p:nvSpPr>
          <p:cNvPr id="4" name="Marcador de imagen de diapositiva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2830" tIns="46415" rIns="92830" bIns="46415" rtlCol="0" anchor="ctr"/>
          <a:lstStyle/>
          <a:p>
            <a:endParaRPr lang="es-MX"/>
          </a:p>
        </p:txBody>
      </p:sp>
      <p:sp>
        <p:nvSpPr>
          <p:cNvPr id="5" name="Marcador de notas 4"/>
          <p:cNvSpPr>
            <a:spLocks noGrp="1"/>
          </p:cNvSpPr>
          <p:nvPr>
            <p:ph type="body" sz="quarter" idx="3"/>
          </p:nvPr>
        </p:nvSpPr>
        <p:spPr>
          <a:xfrm>
            <a:off x="701040" y="4444861"/>
            <a:ext cx="5608320" cy="3636705"/>
          </a:xfrm>
          <a:prstGeom prst="rect">
            <a:avLst/>
          </a:prstGeom>
        </p:spPr>
        <p:txBody>
          <a:bodyPr vert="horz" lIns="92830" tIns="46415" rIns="92830" bIns="46415"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772669"/>
            <a:ext cx="3037840" cy="463407"/>
          </a:xfrm>
          <a:prstGeom prst="rect">
            <a:avLst/>
          </a:prstGeom>
        </p:spPr>
        <p:txBody>
          <a:bodyPr vert="horz" lIns="92830" tIns="46415" rIns="92830" bIns="46415"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970938" y="8772669"/>
            <a:ext cx="3037840" cy="463407"/>
          </a:xfrm>
          <a:prstGeom prst="rect">
            <a:avLst/>
          </a:prstGeom>
        </p:spPr>
        <p:txBody>
          <a:bodyPr vert="horz" lIns="92830" tIns="46415" rIns="92830" bIns="46415" rtlCol="0" anchor="b"/>
          <a:lstStyle>
            <a:lvl1pPr algn="r">
              <a:defRPr sz="1200"/>
            </a:lvl1pPr>
          </a:lstStyle>
          <a:p>
            <a:fld id="{5BD15052-7A1C-426A-B9A8-92AE486A2166}" type="slidenum">
              <a:rPr lang="es-MX" smtClean="0"/>
              <a:t>‹Nº›</a:t>
            </a:fld>
            <a:endParaRPr lang="es-MX"/>
          </a:p>
        </p:txBody>
      </p:sp>
    </p:spTree>
    <p:extLst>
      <p:ext uri="{BB962C8B-B14F-4D97-AF65-F5344CB8AC3E}">
        <p14:creationId xmlns:p14="http://schemas.microsoft.com/office/powerpoint/2010/main" val="1941413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5BD15052-7A1C-426A-B9A8-92AE486A2166}" type="slidenum">
              <a:rPr lang="es-MX" smtClean="0"/>
              <a:t>14</a:t>
            </a:fld>
            <a:endParaRPr lang="es-MX"/>
          </a:p>
        </p:txBody>
      </p:sp>
    </p:spTree>
    <p:extLst>
      <p:ext uri="{BB962C8B-B14F-4D97-AF65-F5344CB8AC3E}">
        <p14:creationId xmlns:p14="http://schemas.microsoft.com/office/powerpoint/2010/main" val="3003405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F8A88DB-751E-4C79-9F94-B59DED7ECA2D}" type="datetimeFigureOut">
              <a:rPr lang="es-MX" smtClean="0"/>
              <a:t>01/10/2019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CC92E8-BC6B-4BA0-A57B-4DC350AF183F}"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4086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F8A88DB-751E-4C79-9F94-B59DED7ECA2D}" type="datetimeFigureOut">
              <a:rPr lang="es-MX" smtClean="0"/>
              <a:t>01/10/2019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CC92E8-BC6B-4BA0-A57B-4DC350AF183F}" type="slidenum">
              <a:rPr lang="es-MX" smtClean="0"/>
              <a:t>‹Nº›</a:t>
            </a:fld>
            <a:endParaRPr lang="es-MX"/>
          </a:p>
        </p:txBody>
      </p:sp>
    </p:spTree>
    <p:extLst>
      <p:ext uri="{BB962C8B-B14F-4D97-AF65-F5344CB8AC3E}">
        <p14:creationId xmlns:p14="http://schemas.microsoft.com/office/powerpoint/2010/main" val="216760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F8A88DB-751E-4C79-9F94-B59DED7ECA2D}" type="datetimeFigureOut">
              <a:rPr lang="es-MX" smtClean="0"/>
              <a:t>01/10/2019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CC92E8-BC6B-4BA0-A57B-4DC350AF183F}" type="slidenum">
              <a:rPr lang="es-MX" smtClean="0"/>
              <a:t>‹Nº›</a:t>
            </a:fld>
            <a:endParaRPr lang="es-MX"/>
          </a:p>
        </p:txBody>
      </p:sp>
    </p:spTree>
    <p:extLst>
      <p:ext uri="{BB962C8B-B14F-4D97-AF65-F5344CB8AC3E}">
        <p14:creationId xmlns:p14="http://schemas.microsoft.com/office/powerpoint/2010/main" val="3985037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F8A88DB-751E-4C79-9F94-B59DED7ECA2D}" type="datetimeFigureOut">
              <a:rPr lang="es-MX" smtClean="0"/>
              <a:t>01/10/2019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CC92E8-BC6B-4BA0-A57B-4DC350AF183F}" type="slidenum">
              <a:rPr lang="es-MX" smtClean="0"/>
              <a:t>‹Nº›</a:t>
            </a:fld>
            <a:endParaRPr lang="es-MX"/>
          </a:p>
        </p:txBody>
      </p:sp>
    </p:spTree>
    <p:extLst>
      <p:ext uri="{BB962C8B-B14F-4D97-AF65-F5344CB8AC3E}">
        <p14:creationId xmlns:p14="http://schemas.microsoft.com/office/powerpoint/2010/main" val="3506075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F8A88DB-751E-4C79-9F94-B59DED7ECA2D}" type="datetimeFigureOut">
              <a:rPr lang="es-MX" smtClean="0"/>
              <a:t>01/10/2019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CC92E8-BC6B-4BA0-A57B-4DC350AF183F}"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8838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F8A88DB-751E-4C79-9F94-B59DED7ECA2D}" type="datetimeFigureOut">
              <a:rPr lang="es-MX" smtClean="0"/>
              <a:t>01/10/2019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1CC92E8-BC6B-4BA0-A57B-4DC350AF183F}" type="slidenum">
              <a:rPr lang="es-MX" smtClean="0"/>
              <a:t>‹Nº›</a:t>
            </a:fld>
            <a:endParaRPr lang="es-MX"/>
          </a:p>
        </p:txBody>
      </p:sp>
    </p:spTree>
    <p:extLst>
      <p:ext uri="{BB962C8B-B14F-4D97-AF65-F5344CB8AC3E}">
        <p14:creationId xmlns:p14="http://schemas.microsoft.com/office/powerpoint/2010/main" val="160245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097280" y="2582335"/>
            <a:ext cx="4937760" cy="32867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217920" y="2582334"/>
            <a:ext cx="4937760" cy="32867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F8A88DB-751E-4C79-9F94-B59DED7ECA2D}" type="datetimeFigureOut">
              <a:rPr lang="es-MX" smtClean="0"/>
              <a:t>01/10/2019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1CC92E8-BC6B-4BA0-A57B-4DC350AF183F}" type="slidenum">
              <a:rPr lang="es-MX" smtClean="0"/>
              <a:t>‹Nº›</a:t>
            </a:fld>
            <a:endParaRPr lang="es-MX"/>
          </a:p>
        </p:txBody>
      </p:sp>
    </p:spTree>
    <p:extLst>
      <p:ext uri="{BB962C8B-B14F-4D97-AF65-F5344CB8AC3E}">
        <p14:creationId xmlns:p14="http://schemas.microsoft.com/office/powerpoint/2010/main" val="579949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F8A88DB-751E-4C79-9F94-B59DED7ECA2D}" type="datetimeFigureOut">
              <a:rPr lang="es-MX" smtClean="0"/>
              <a:t>01/10/2019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1CC92E8-BC6B-4BA0-A57B-4DC350AF183F}" type="slidenum">
              <a:rPr lang="es-MX" smtClean="0"/>
              <a:t>‹Nº›</a:t>
            </a:fld>
            <a:endParaRPr lang="es-MX"/>
          </a:p>
        </p:txBody>
      </p:sp>
    </p:spTree>
    <p:extLst>
      <p:ext uri="{BB962C8B-B14F-4D97-AF65-F5344CB8AC3E}">
        <p14:creationId xmlns:p14="http://schemas.microsoft.com/office/powerpoint/2010/main" val="941132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F8A88DB-751E-4C79-9F94-B59DED7ECA2D}" type="datetimeFigureOut">
              <a:rPr lang="es-MX" smtClean="0"/>
              <a:t>01/10/2019</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91CC92E8-BC6B-4BA0-A57B-4DC350AF183F}" type="slidenum">
              <a:rPr lang="es-MX" smtClean="0"/>
              <a:t>‹Nº›</a:t>
            </a:fld>
            <a:endParaRPr lang="es-MX"/>
          </a:p>
        </p:txBody>
      </p:sp>
    </p:spTree>
    <p:extLst>
      <p:ext uri="{BB962C8B-B14F-4D97-AF65-F5344CB8AC3E}">
        <p14:creationId xmlns:p14="http://schemas.microsoft.com/office/powerpoint/2010/main" val="3396528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F8A88DB-751E-4C79-9F94-B59DED7ECA2D}" type="datetimeFigureOut">
              <a:rPr lang="es-MX" smtClean="0"/>
              <a:t>01/10/2019</a:t>
            </a:fld>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1CC92E8-BC6B-4BA0-A57B-4DC350AF183F}" type="slidenum">
              <a:rPr lang="es-MX" smtClean="0"/>
              <a:t>‹Nº›</a:t>
            </a:fld>
            <a:endParaRPr lang="es-MX"/>
          </a:p>
        </p:txBody>
      </p:sp>
    </p:spTree>
    <p:extLst>
      <p:ext uri="{BB962C8B-B14F-4D97-AF65-F5344CB8AC3E}">
        <p14:creationId xmlns:p14="http://schemas.microsoft.com/office/powerpoint/2010/main" val="1721263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F8A88DB-751E-4C79-9F94-B59DED7ECA2D}" type="datetimeFigureOut">
              <a:rPr lang="es-MX" smtClean="0"/>
              <a:t>01/10/2019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1CC92E8-BC6B-4BA0-A57B-4DC350AF183F}" type="slidenum">
              <a:rPr lang="es-MX" smtClean="0"/>
              <a:t>‹Nº›</a:t>
            </a:fld>
            <a:endParaRPr lang="es-MX"/>
          </a:p>
        </p:txBody>
      </p:sp>
    </p:spTree>
    <p:extLst>
      <p:ext uri="{BB962C8B-B14F-4D97-AF65-F5344CB8AC3E}">
        <p14:creationId xmlns:p14="http://schemas.microsoft.com/office/powerpoint/2010/main" val="2591169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F8A88DB-751E-4C79-9F94-B59DED7ECA2D}" type="datetimeFigureOut">
              <a:rPr lang="es-MX" smtClean="0"/>
              <a:t>01/10/2019</a:t>
            </a:fld>
            <a:endParaRPr lang="es-MX"/>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1CC92E8-BC6B-4BA0-A57B-4DC350AF183F}" type="slidenum">
              <a:rPr lang="es-MX" smtClean="0"/>
              <a:t>‹Nº›</a:t>
            </a:fld>
            <a:endParaRPr lang="es-MX"/>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9597988"/>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4.xml"/><Relationship Id="rId1" Type="http://schemas.openxmlformats.org/officeDocument/2006/relationships/video" Target="https://www.youtube.com/embed/6Mb7LtsyOkQ?feature=oembed"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evaluacionprofesionaltyg.blogspot.com/2014/02/reporte-de-aplicacion-de-conocimientos.html" TargetMode="External"/><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evaluacionprofesionaltyg.blogspot.com/2014/02/reporte-de-aplicacion-de-conocimientos.html" TargetMode="External"/><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hyperlink" Target="http://evaluacionprofesionaltyg.blogspot.co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hyperlink" Target="http://evaluacionprofesionaltyg.blogspot.com/2014/02/reporte-de-aplicacion-de-conocimientos.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evaluacionprofesionaltyg.blogspot.com/2014/02/reporte-de-aplicacion-de-conocimientos.html" TargetMode="External"/><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evaluacionprofesionaltyg.blogspot.com/2014/02/reporte-de-aplicacion-de-conocimientos.html" TargetMode="External"/><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hyperlink" Target="http://evaluacionprofesionaltyg.blogspot.com/"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definicion.de/libro" TargetMode="External"/><Relationship Id="rId2" Type="http://schemas.openxmlformats.org/officeDocument/2006/relationships/hyperlink" Target="https://definicion.de/examen/" TargetMode="Externa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hyperlink" Target="https://definicion.de/resena/" TargetMode="External"/><Relationship Id="rId4" Type="http://schemas.openxmlformats.org/officeDocument/2006/relationships/hyperlink" Target="https://definicion.de/pelicula"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972TpxhOUfQ?feature=oemb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4.xml"/><Relationship Id="rId1" Type="http://schemas.openxmlformats.org/officeDocument/2006/relationships/video" Target="https://www.youtube.com/embed/gzFQ9f5Bdmg?feature=oembed" TargetMode="External"/><Relationship Id="rId4" Type="http://schemas.openxmlformats.org/officeDocument/2006/relationships/hyperlink" Target="https://definicion.de/resumen/"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4.xml"/><Relationship Id="rId1" Type="http://schemas.openxmlformats.org/officeDocument/2006/relationships/video" Target="https://www.youtube.com/embed/FtLNN_9aJbQ?feature=oembed"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4.xml"/><Relationship Id="rId1" Type="http://schemas.openxmlformats.org/officeDocument/2006/relationships/video" Target="https://www.youtube.com/embed/js0pt0xduQ8?feature=oembed" TargetMode="Externa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hyperlink" Target="http://evaluacionprofesionaltyg.blogspot.com/2014/02/tesina.html"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hyperlink" Target="http://evaluacionprofesionaltyg.blogspot.com/2014/02/tesina.html"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png"/><Relationship Id="rId1" Type="http://schemas.openxmlformats.org/officeDocument/2006/relationships/slideLayout" Target="../slideLayouts/slideLayout4.xml"/><Relationship Id="rId4" Type="http://schemas.openxmlformats.org/officeDocument/2006/relationships/hyperlink" Target="http://evaluacionprofesionaltyg.blogspot.com/2014/02/tesina.html"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hyperlink" Target="http://evaluacionprofesionaltyg.blogspot.com/2014/02/tesis.html"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hyperlink" Target="http://evaluacionprofesionaltyg.blogspot.com/2014/02/tesis.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hyperlink" Target="http://evaluacionprofesionaltyg.blogspot.com/2014/02/tesis.htm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hyperlink" Target="http://evaluacionprofesionaltyg.blogspot.com/2014/02/tesis.html"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4.xml"/><Relationship Id="rId1" Type="http://schemas.openxmlformats.org/officeDocument/2006/relationships/video" Target="https://www.youtube.com/embed/3sqvYxdVcyg?feature=oembed" TargetMode="External"/><Relationship Id="rId4" Type="http://schemas.openxmlformats.org/officeDocument/2006/relationships/image" Target="../media/image28.jpeg"/></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evaluacionprofesionaltyg.blogspot.com/2014/02/reporte-de-aplicacion-de-conocimientos.html" TargetMode="External"/><Relationship Id="rId2" Type="http://schemas.openxmlformats.org/officeDocument/2006/relationships/hyperlink" Target="https://definicion.de/resena/" TargetMode="External"/><Relationship Id="rId1" Type="http://schemas.openxmlformats.org/officeDocument/2006/relationships/slideLayout" Target="../slideLayouts/slideLayout2.xml"/><Relationship Id="rId5" Type="http://schemas.openxmlformats.org/officeDocument/2006/relationships/hyperlink" Target="https://definicion.de/resumen/" TargetMode="External"/><Relationship Id="rId4" Type="http://schemas.openxmlformats.org/officeDocument/2006/relationships/hyperlink" Target="http://evaluacionprofesionaltyg.blogspot.com/2014/02/tesina.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U1coQsJk0MQ?feature=oembed"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60" y="67000"/>
            <a:ext cx="12087497" cy="5890666"/>
          </a:xfrm>
        </p:spPr>
        <p:txBody>
          <a:bodyPr>
            <a:noAutofit/>
          </a:bodyPr>
          <a:lstStyle/>
          <a:p>
            <a:pPr algn="ctr">
              <a:tabLst>
                <a:tab pos="4395788" algn="l"/>
                <a:tab pos="4489450" algn="l"/>
              </a:tabLst>
            </a:pPr>
            <a:r>
              <a:rPr lang="es-MX" altLang="es-MX" sz="2400" b="1" dirty="0">
                <a:solidFill>
                  <a:srgbClr val="0070C0"/>
                </a:solidFill>
                <a:latin typeface="Arial" pitchFamily="34" charset="0"/>
                <a:cs typeface="Arial" pitchFamily="34" charset="0"/>
              </a:rPr>
              <a:t>UNIVERSIDAD AUTÓNOMA DEL ESTADO DE MÉXICO</a:t>
            </a:r>
            <a:br>
              <a:rPr lang="es-MX" altLang="es-MX" sz="2400" b="1" dirty="0">
                <a:solidFill>
                  <a:srgbClr val="0070C0"/>
                </a:solidFill>
                <a:latin typeface="Arial" pitchFamily="34" charset="0"/>
                <a:cs typeface="Arial" pitchFamily="34" charset="0"/>
              </a:rPr>
            </a:b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FACULTAD DE TURISMO Y GASTRONOMÍA</a:t>
            </a:r>
            <a:br>
              <a:rPr lang="es-MX" altLang="es-MX" sz="2400" b="1" dirty="0">
                <a:solidFill>
                  <a:srgbClr val="0070C0"/>
                </a:solidFill>
                <a:latin typeface="Arial" pitchFamily="34" charset="0"/>
                <a:cs typeface="Arial" pitchFamily="34" charset="0"/>
              </a:rPr>
            </a:b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LICENCIATURA EN TURISMO</a:t>
            </a:r>
            <a:br>
              <a:rPr lang="es-MX" sz="2400" b="1" dirty="0">
                <a:solidFill>
                  <a:srgbClr val="0070C0"/>
                </a:solidFill>
                <a:latin typeface="Arial" pitchFamily="34" charset="0"/>
                <a:cs typeface="Arial" pitchFamily="34" charset="0"/>
              </a:rPr>
            </a:b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UNIDAD DE APRENDIZAJE: </a:t>
            </a:r>
            <a:r>
              <a:rPr lang="es-MX" altLang="es-MX" sz="2400" b="1" dirty="0">
                <a:latin typeface="Arial" pitchFamily="34" charset="0"/>
                <a:cs typeface="Arial" pitchFamily="34" charset="0"/>
              </a:rPr>
              <a:t>Comprensión de textos académicos</a:t>
            </a:r>
            <a:br>
              <a:rPr lang="es-MX" altLang="es-MX" sz="2400" b="1" dirty="0">
                <a:latin typeface="Arial" pitchFamily="34" charset="0"/>
                <a:cs typeface="Arial" pitchFamily="34" charset="0"/>
              </a:rPr>
            </a:b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	</a:t>
            </a: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itchFamily="34" charset="0"/>
                <a:cs typeface="Arial" pitchFamily="34" charset="0"/>
              </a:rPr>
              <a:t>MATERIAL DIDÁCTICO: </a:t>
            </a:r>
            <a:r>
              <a:rPr lang="es-MX" altLang="es-MX" sz="2400" b="1" dirty="0">
                <a:latin typeface="Arial" pitchFamily="34" charset="0"/>
                <a:cs typeface="Arial" pitchFamily="34" charset="0"/>
              </a:rPr>
              <a:t>Solo visión proyectable</a:t>
            </a:r>
            <a:br>
              <a:rPr lang="es-MX" altLang="es-MX" sz="2400" b="1" dirty="0">
                <a:latin typeface="Arial" pitchFamily="34" charset="0"/>
                <a:cs typeface="Arial" pitchFamily="34" charset="0"/>
              </a:rPr>
            </a:br>
            <a:br>
              <a:rPr lang="es-MX" altLang="es-MX" sz="2400" b="1" dirty="0">
                <a:latin typeface="Arial" pitchFamily="34" charset="0"/>
                <a:cs typeface="Arial" pitchFamily="34" charset="0"/>
              </a:rPr>
            </a:br>
            <a:r>
              <a:rPr lang="es-MX" altLang="es-MX" sz="2400" b="1" dirty="0">
                <a:latin typeface="Arial" pitchFamily="34" charset="0"/>
                <a:cs typeface="Arial" pitchFamily="34" charset="0"/>
              </a:rPr>
              <a:t> Diapositivas</a:t>
            </a:r>
            <a:br>
              <a:rPr lang="es-MX" altLang="es-MX" sz="2400" b="1" dirty="0">
                <a:solidFill>
                  <a:srgbClr val="0070C0"/>
                </a:solidFill>
                <a:latin typeface="Arial" pitchFamily="34" charset="0"/>
                <a:cs typeface="Arial" pitchFamily="34" charset="0"/>
              </a:rPr>
            </a:br>
            <a:br>
              <a:rPr lang="es-MX" altLang="es-MX" sz="2400" b="1" dirty="0">
                <a:solidFill>
                  <a:srgbClr val="0070C0"/>
                </a:solidFill>
                <a:latin typeface="Arial" pitchFamily="34" charset="0"/>
                <a:cs typeface="Arial" pitchFamily="34" charset="0"/>
              </a:rPr>
            </a:br>
            <a:r>
              <a:rPr lang="es-MX" altLang="es-MX" sz="2400" b="1" dirty="0">
                <a:solidFill>
                  <a:srgbClr val="0070C0"/>
                </a:solidFill>
                <a:latin typeface="Arial" panose="020B0604020202020204" pitchFamily="34" charset="0"/>
                <a:ea typeface="Calibri" panose="020F0502020204030204" pitchFamily="34" charset="0"/>
                <a:cs typeface="Arial" panose="020B0604020202020204" pitchFamily="34" charset="0"/>
              </a:rPr>
              <a:t>TÍTULO: </a:t>
            </a:r>
            <a:r>
              <a:rPr lang="es-MX" sz="2400" b="1" dirty="0">
                <a:latin typeface="Arial" pitchFamily="34" charset="0"/>
                <a:cs typeface="Arial" pitchFamily="34" charset="0"/>
              </a:rPr>
              <a:t>Tipos de textos académicos y sus características (segunda parte)</a:t>
            </a:r>
            <a:br>
              <a:rPr lang="es-MX" altLang="es-MX" sz="2400" b="1" dirty="0">
                <a:latin typeface="Arial" pitchFamily="34" charset="0"/>
                <a:cs typeface="Arial" pitchFamily="34" charset="0"/>
              </a:rPr>
            </a:br>
            <a:br>
              <a:rPr lang="es-MX" altLang="es-MX" sz="2400" b="1" dirty="0">
                <a:latin typeface="Arial" panose="020B0604020202020204" pitchFamily="34" charset="0"/>
                <a:ea typeface="Calibri" panose="020F0502020204030204" pitchFamily="34" charset="0"/>
                <a:cs typeface="Arial" panose="020B0604020202020204" pitchFamily="34" charset="0"/>
              </a:rPr>
            </a:br>
            <a:r>
              <a:rPr lang="es-MX" altLang="es-MX" sz="2400" b="1" dirty="0">
                <a:solidFill>
                  <a:srgbClr val="0070C0"/>
                </a:solidFill>
                <a:latin typeface="Arial" pitchFamily="34" charset="0"/>
                <a:cs typeface="Arial" pitchFamily="34" charset="0"/>
              </a:rPr>
              <a:t>AUTOR: DR. RUBÉN DURÁN CARBAJAL</a:t>
            </a:r>
            <a:br>
              <a:rPr lang="es-MX" altLang="es-MX" sz="2400" b="1" dirty="0">
                <a:solidFill>
                  <a:srgbClr val="0070C0"/>
                </a:solidFill>
                <a:latin typeface="Arial" pitchFamily="34" charset="0"/>
                <a:cs typeface="Arial" pitchFamily="34" charset="0"/>
              </a:rPr>
            </a:br>
            <a:endParaRPr lang="es-MX" sz="2400" dirty="0">
              <a:solidFill>
                <a:srgbClr val="0070C0"/>
              </a:solidFill>
            </a:endParaRPr>
          </a:p>
        </p:txBody>
      </p:sp>
      <p:sp>
        <p:nvSpPr>
          <p:cNvPr id="3" name="2 Marcador de contenido"/>
          <p:cNvSpPr>
            <a:spLocks noGrp="1"/>
          </p:cNvSpPr>
          <p:nvPr>
            <p:ph idx="1"/>
          </p:nvPr>
        </p:nvSpPr>
        <p:spPr>
          <a:xfrm>
            <a:off x="1981200" y="6068291"/>
            <a:ext cx="8229600" cy="789709"/>
          </a:xfrm>
        </p:spPr>
        <p:txBody>
          <a:bodyPr>
            <a:noAutofit/>
          </a:bodyPr>
          <a:lstStyle/>
          <a:p>
            <a:pPr marL="0" indent="0" algn="r">
              <a:buNone/>
            </a:pPr>
            <a:r>
              <a:rPr lang="es-MX" cap="none" dirty="0">
                <a:solidFill>
                  <a:srgbClr val="00B0F0"/>
                </a:solidFill>
                <a:highlight>
                  <a:srgbClr val="FFFF00"/>
                </a:highlight>
                <a:latin typeface="Arial" pitchFamily="34" charset="0"/>
                <a:cs typeface="Arial" pitchFamily="34" charset="0"/>
              </a:rPr>
              <a:t>Toluca, México a 20 de </a:t>
            </a:r>
            <a:r>
              <a:rPr lang="es-MX" dirty="0">
                <a:solidFill>
                  <a:srgbClr val="00B0F0"/>
                </a:solidFill>
                <a:highlight>
                  <a:srgbClr val="FFFF00"/>
                </a:highlight>
                <a:latin typeface="Arial" pitchFamily="34" charset="0"/>
                <a:cs typeface="Arial" pitchFamily="34" charset="0"/>
              </a:rPr>
              <a:t>septiembre</a:t>
            </a:r>
            <a:r>
              <a:rPr lang="es-MX" cap="none" dirty="0">
                <a:solidFill>
                  <a:srgbClr val="00B0F0"/>
                </a:solidFill>
                <a:highlight>
                  <a:srgbClr val="FFFF00"/>
                </a:highlight>
                <a:latin typeface="Arial" pitchFamily="34" charset="0"/>
                <a:cs typeface="Arial" pitchFamily="34" charset="0"/>
              </a:rPr>
              <a:t> de </a:t>
            </a:r>
            <a:r>
              <a:rPr lang="es-MX" dirty="0">
                <a:solidFill>
                  <a:srgbClr val="00B0F0"/>
                </a:solidFill>
                <a:highlight>
                  <a:srgbClr val="FFFF00"/>
                </a:highlight>
                <a:latin typeface="Arial" pitchFamily="34" charset="0"/>
                <a:cs typeface="Arial" pitchFamily="34" charset="0"/>
              </a:rPr>
              <a:t>2019</a:t>
            </a:r>
          </a:p>
        </p:txBody>
      </p:sp>
    </p:spTree>
    <p:extLst>
      <p:ext uri="{BB962C8B-B14F-4D97-AF65-F5344CB8AC3E}">
        <p14:creationId xmlns:p14="http://schemas.microsoft.com/office/powerpoint/2010/main" val="2951852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AF0FB7-0645-4773-8629-BEA848E83527}"/>
              </a:ext>
            </a:extLst>
          </p:cNvPr>
          <p:cNvSpPr>
            <a:spLocks noGrp="1"/>
          </p:cNvSpPr>
          <p:nvPr>
            <p:ph type="title"/>
          </p:nvPr>
        </p:nvSpPr>
        <p:spPr>
          <a:xfrm>
            <a:off x="1097280" y="286604"/>
            <a:ext cx="10058400" cy="867942"/>
          </a:xfrm>
        </p:spPr>
        <p:txBody>
          <a:bodyPr/>
          <a:lstStyle/>
          <a:p>
            <a:pPr algn="ctr"/>
            <a:r>
              <a:rPr lang="es-PE" dirty="0"/>
              <a:t>Reporte</a:t>
            </a:r>
            <a:endParaRPr lang="es-MX" dirty="0"/>
          </a:p>
        </p:txBody>
      </p:sp>
      <p:sp>
        <p:nvSpPr>
          <p:cNvPr id="3" name="Marcador de contenido 2">
            <a:extLst>
              <a:ext uri="{FF2B5EF4-FFF2-40B4-BE49-F238E27FC236}">
                <a16:creationId xmlns:a16="http://schemas.microsoft.com/office/drawing/2014/main" id="{EF62B090-D1BA-4C44-8965-A88B02F2A9F8}"/>
              </a:ext>
            </a:extLst>
          </p:cNvPr>
          <p:cNvSpPr>
            <a:spLocks noGrp="1"/>
          </p:cNvSpPr>
          <p:nvPr>
            <p:ph sz="half" idx="1"/>
          </p:nvPr>
        </p:nvSpPr>
        <p:spPr/>
        <p:txBody>
          <a:bodyPr/>
          <a:lstStyle/>
          <a:p>
            <a:pPr algn="just"/>
            <a:r>
              <a:rPr lang="es-MX" dirty="0"/>
              <a:t>“Este trabajo está orientado hacia un fin u objetivo práctico. Consiste en la integración de experiencias obtenidas en la práctica profesional, así como en la aplicación de nuevos materiales, productos y servicios; gestión de nuevos sistemas y procesos que resultaron en el mejoramiento sustancial de los ya existentes.” (Orientaciones para la investigación y trabajos de evaluación profesional, 2011: 19)</a:t>
            </a:r>
          </a:p>
          <a:p>
            <a:pPr algn="just"/>
            <a:r>
              <a:rPr lang="es-MX" sz="1800" dirty="0"/>
              <a:t>Dar doble </a:t>
            </a:r>
            <a:r>
              <a:rPr lang="es-MX" sz="1800" dirty="0" err="1"/>
              <a:t>click</a:t>
            </a:r>
            <a:r>
              <a:rPr lang="es-MX" sz="1800" dirty="0"/>
              <a:t> para activar el video</a:t>
            </a:r>
          </a:p>
          <a:p>
            <a:pPr algn="just"/>
            <a:endParaRPr lang="es-MX" dirty="0"/>
          </a:p>
        </p:txBody>
      </p:sp>
      <p:pic>
        <p:nvPicPr>
          <p:cNvPr id="5" name="Elementos multimedia en línea 4" title="Pasos para un Reporte de Investigaciￃﾳn.">
            <a:hlinkClick r:id="" action="ppaction://media"/>
            <a:extLst>
              <a:ext uri="{FF2B5EF4-FFF2-40B4-BE49-F238E27FC236}">
                <a16:creationId xmlns:a16="http://schemas.microsoft.com/office/drawing/2014/main" id="{CBCF7DAB-1E55-4F83-9D52-D44FEA03A557}"/>
              </a:ext>
            </a:extLst>
          </p:cNvPr>
          <p:cNvPicPr>
            <a:picLocks noGrp="1" noRot="1" noChangeAspect="1"/>
          </p:cNvPicPr>
          <p:nvPr>
            <p:ph sz="half" idx="2"/>
            <a:videoFile r:link="rId1"/>
          </p:nvPr>
        </p:nvPicPr>
        <p:blipFill>
          <a:blip r:embed="rId3"/>
          <a:stretch>
            <a:fillRect/>
          </a:stretch>
        </p:blipFill>
        <p:spPr>
          <a:xfrm>
            <a:off x="6400800" y="2571750"/>
            <a:ext cx="4572000" cy="2571750"/>
          </a:xfrm>
          <a:prstGeom prst="rect">
            <a:avLst/>
          </a:prstGeom>
        </p:spPr>
      </p:pic>
      <p:sp>
        <p:nvSpPr>
          <p:cNvPr id="6" name="Rectángulo 5">
            <a:extLst>
              <a:ext uri="{FF2B5EF4-FFF2-40B4-BE49-F238E27FC236}">
                <a16:creationId xmlns:a16="http://schemas.microsoft.com/office/drawing/2014/main" id="{CF1B17FE-667F-49D7-A7EF-88549DF43E02}"/>
              </a:ext>
            </a:extLst>
          </p:cNvPr>
          <p:cNvSpPr/>
          <p:nvPr/>
        </p:nvSpPr>
        <p:spPr>
          <a:xfrm>
            <a:off x="6808327" y="5499762"/>
            <a:ext cx="3507563" cy="369332"/>
          </a:xfrm>
          <a:prstGeom prst="rect">
            <a:avLst/>
          </a:prstGeom>
        </p:spPr>
        <p:txBody>
          <a:bodyPr wrap="none">
            <a:spAutoFit/>
          </a:bodyPr>
          <a:lstStyle/>
          <a:p>
            <a:pPr algn="just"/>
            <a:r>
              <a:rPr lang="es-MX" dirty="0"/>
              <a:t>Dar doble </a:t>
            </a:r>
            <a:r>
              <a:rPr lang="es-MX" dirty="0" err="1"/>
              <a:t>click</a:t>
            </a:r>
            <a:r>
              <a:rPr lang="es-MX" dirty="0"/>
              <a:t> para activar el video</a:t>
            </a:r>
          </a:p>
        </p:txBody>
      </p:sp>
    </p:spTree>
    <p:extLst>
      <p:ext uri="{BB962C8B-B14F-4D97-AF65-F5344CB8AC3E}">
        <p14:creationId xmlns:p14="http://schemas.microsoft.com/office/powerpoint/2010/main" val="256208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2070BF-977A-4653-9E72-B6BF58B690AF}"/>
              </a:ext>
            </a:extLst>
          </p:cNvPr>
          <p:cNvSpPr>
            <a:spLocks noGrp="1"/>
          </p:cNvSpPr>
          <p:nvPr>
            <p:ph type="title"/>
          </p:nvPr>
        </p:nvSpPr>
        <p:spPr>
          <a:xfrm>
            <a:off x="1119445" y="-64655"/>
            <a:ext cx="10058400" cy="1339273"/>
          </a:xfrm>
        </p:spPr>
        <p:txBody>
          <a:bodyPr>
            <a:normAutofit fontScale="90000"/>
          </a:bodyPr>
          <a:lstStyle/>
          <a:p>
            <a:pPr algn="ctr"/>
            <a:br>
              <a:rPr lang="es-MX" dirty="0"/>
            </a:br>
            <a:br>
              <a:rPr lang="es-MX" dirty="0"/>
            </a:br>
            <a:br>
              <a:rPr lang="es-MX" dirty="0"/>
            </a:br>
            <a:br>
              <a:rPr lang="es-MX" dirty="0"/>
            </a:br>
            <a:r>
              <a:rPr lang="es-MX" dirty="0"/>
              <a:t>Reporte de Aplicación de Conocimientos</a:t>
            </a:r>
            <a:br>
              <a:rPr lang="es-MX" dirty="0"/>
            </a:br>
            <a:endParaRPr lang="es-MX" dirty="0"/>
          </a:p>
        </p:txBody>
      </p:sp>
      <p:pic>
        <p:nvPicPr>
          <p:cNvPr id="10" name="Marcador de contenido 9">
            <a:extLst>
              <a:ext uri="{FF2B5EF4-FFF2-40B4-BE49-F238E27FC236}">
                <a16:creationId xmlns:a16="http://schemas.microsoft.com/office/drawing/2014/main" id="{564FCAF7-F5C0-4008-969A-2E7053E8F62C}"/>
              </a:ext>
            </a:extLst>
          </p:cNvPr>
          <p:cNvPicPr>
            <a:picLocks noGrp="1" noChangeAspect="1"/>
          </p:cNvPicPr>
          <p:nvPr>
            <p:ph sz="half" idx="1"/>
          </p:nvPr>
        </p:nvPicPr>
        <p:blipFill>
          <a:blip r:embed="rId2"/>
          <a:stretch>
            <a:fillRect/>
          </a:stretch>
        </p:blipFill>
        <p:spPr>
          <a:xfrm>
            <a:off x="1096963" y="2268155"/>
            <a:ext cx="4938712" cy="3178941"/>
          </a:xfrm>
          <a:prstGeom prst="rect">
            <a:avLst/>
          </a:prstGeom>
        </p:spPr>
      </p:pic>
      <p:sp>
        <p:nvSpPr>
          <p:cNvPr id="4" name="Marcador de contenido 3">
            <a:extLst>
              <a:ext uri="{FF2B5EF4-FFF2-40B4-BE49-F238E27FC236}">
                <a16:creationId xmlns:a16="http://schemas.microsoft.com/office/drawing/2014/main" id="{66751252-F526-4D7D-98FA-44B99240C346}"/>
              </a:ext>
            </a:extLst>
          </p:cNvPr>
          <p:cNvSpPr>
            <a:spLocks noGrp="1"/>
          </p:cNvSpPr>
          <p:nvPr>
            <p:ph sz="half" idx="2"/>
          </p:nvPr>
        </p:nvSpPr>
        <p:spPr/>
        <p:txBody>
          <a:bodyPr/>
          <a:lstStyle/>
          <a:p>
            <a:pPr algn="just"/>
            <a:r>
              <a:rPr lang="es-MX" dirty="0"/>
              <a:t>Este trabajo deberá estar orientado hacia un </a:t>
            </a:r>
            <a:r>
              <a:rPr lang="es-MX" b="1" dirty="0"/>
              <a:t>fin u objetivo práctico</a:t>
            </a:r>
            <a:r>
              <a:rPr lang="es-MX" dirty="0"/>
              <a:t>. Consiste en la integración de experiencias obtenidas al incursionar en prácticas profesionales realizadas durante el proceso de formación, que den cuenta de la aplicación de nuevos materiales, productos y servicios; gestión de nuevos sistemas y procesos que hayan dado como resultado el mejoramiento sustancial de los ya existentes.</a:t>
            </a:r>
          </a:p>
        </p:txBody>
      </p:sp>
      <p:sp>
        <p:nvSpPr>
          <p:cNvPr id="11" name="Rectángulo 10">
            <a:extLst>
              <a:ext uri="{FF2B5EF4-FFF2-40B4-BE49-F238E27FC236}">
                <a16:creationId xmlns:a16="http://schemas.microsoft.com/office/drawing/2014/main" id="{1AD850DF-B823-4ADE-A9BE-FEC03C7BD19E}"/>
              </a:ext>
            </a:extLst>
          </p:cNvPr>
          <p:cNvSpPr/>
          <p:nvPr/>
        </p:nvSpPr>
        <p:spPr>
          <a:xfrm>
            <a:off x="6052301" y="5304090"/>
            <a:ext cx="6096000" cy="646331"/>
          </a:xfrm>
          <a:prstGeom prst="rect">
            <a:avLst/>
          </a:prstGeom>
        </p:spPr>
        <p:txBody>
          <a:bodyPr>
            <a:spAutoFit/>
          </a:bodyPr>
          <a:lstStyle/>
          <a:p>
            <a:r>
              <a:rPr lang="es-MX" dirty="0">
                <a:hlinkClick r:id="rId3"/>
              </a:rPr>
              <a:t>http://evaluacionprofesionaltyg.blogspot.com/2014/02/reporte-de-aplicacion-de-conocimientos.html</a:t>
            </a:r>
            <a:endParaRPr lang="es-MX" dirty="0"/>
          </a:p>
        </p:txBody>
      </p:sp>
    </p:spTree>
    <p:extLst>
      <p:ext uri="{BB962C8B-B14F-4D97-AF65-F5344CB8AC3E}">
        <p14:creationId xmlns:p14="http://schemas.microsoft.com/office/powerpoint/2010/main" val="1981200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67D000-ED15-481F-91A1-A14DE74CBA16}"/>
              </a:ext>
            </a:extLst>
          </p:cNvPr>
          <p:cNvSpPr>
            <a:spLocks noGrp="1"/>
          </p:cNvSpPr>
          <p:nvPr>
            <p:ph type="title"/>
          </p:nvPr>
        </p:nvSpPr>
        <p:spPr/>
        <p:txBody>
          <a:bodyPr/>
          <a:lstStyle/>
          <a:p>
            <a:r>
              <a:rPr lang="es-MX" dirty="0"/>
              <a:t>Reporte de Aplicación de Conocimientos</a:t>
            </a:r>
            <a:br>
              <a:rPr lang="es-MX" dirty="0"/>
            </a:br>
            <a:endParaRPr lang="es-MX" dirty="0"/>
          </a:p>
        </p:txBody>
      </p:sp>
      <p:pic>
        <p:nvPicPr>
          <p:cNvPr id="5" name="Marcador de contenido 4">
            <a:extLst>
              <a:ext uri="{FF2B5EF4-FFF2-40B4-BE49-F238E27FC236}">
                <a16:creationId xmlns:a16="http://schemas.microsoft.com/office/drawing/2014/main" id="{B13C4A79-D8AB-4DEE-900C-213789EE0220}"/>
              </a:ext>
            </a:extLst>
          </p:cNvPr>
          <p:cNvPicPr>
            <a:picLocks noGrp="1" noChangeAspect="1"/>
          </p:cNvPicPr>
          <p:nvPr>
            <p:ph sz="half" idx="1"/>
          </p:nvPr>
        </p:nvPicPr>
        <p:blipFill>
          <a:blip r:embed="rId2"/>
          <a:stretch>
            <a:fillRect/>
          </a:stretch>
        </p:blipFill>
        <p:spPr>
          <a:xfrm>
            <a:off x="1096963" y="2268155"/>
            <a:ext cx="4938712" cy="3178941"/>
          </a:xfrm>
          <a:prstGeom prst="rect">
            <a:avLst/>
          </a:prstGeom>
        </p:spPr>
      </p:pic>
      <p:sp>
        <p:nvSpPr>
          <p:cNvPr id="4" name="Marcador de contenido 3">
            <a:extLst>
              <a:ext uri="{FF2B5EF4-FFF2-40B4-BE49-F238E27FC236}">
                <a16:creationId xmlns:a16="http://schemas.microsoft.com/office/drawing/2014/main" id="{7B3AE1E4-8827-4963-B319-A4BD1E9FFBC2}"/>
              </a:ext>
            </a:extLst>
          </p:cNvPr>
          <p:cNvSpPr>
            <a:spLocks noGrp="1"/>
          </p:cNvSpPr>
          <p:nvPr>
            <p:ph sz="half" idx="2"/>
          </p:nvPr>
        </p:nvSpPr>
        <p:spPr/>
        <p:txBody>
          <a:bodyPr/>
          <a:lstStyle/>
          <a:p>
            <a:pPr algn="just"/>
            <a:r>
              <a:rPr lang="es-MX" sz="2800" dirty="0"/>
              <a:t>El reporte debe aportar una </a:t>
            </a:r>
            <a:r>
              <a:rPr lang="es-MX" sz="2800" b="1" dirty="0"/>
              <a:t>propuesta de solución a un problema determinado</a:t>
            </a:r>
            <a:r>
              <a:rPr lang="es-MX" sz="2800" dirty="0"/>
              <a:t>, derivada de la aplicación de los conocimientos </a:t>
            </a:r>
            <a:r>
              <a:rPr lang="es-MX" sz="2800" b="1" dirty="0"/>
              <a:t>adquiridos durante la formación profesional</a:t>
            </a:r>
            <a:r>
              <a:rPr lang="es-MX" sz="2800" dirty="0"/>
              <a:t>, y deberá ser sustentado de forma </a:t>
            </a:r>
            <a:r>
              <a:rPr lang="es-MX" sz="2800" b="1" dirty="0"/>
              <a:t>individual</a:t>
            </a:r>
            <a:r>
              <a:rPr lang="es-MX" sz="2800" dirty="0"/>
              <a:t>.</a:t>
            </a:r>
            <a:r>
              <a:rPr lang="es-MX" dirty="0"/>
              <a:t> </a:t>
            </a:r>
          </a:p>
          <a:p>
            <a:br>
              <a:rPr lang="es-MX" dirty="0"/>
            </a:br>
            <a:endParaRPr lang="es-MX" dirty="0"/>
          </a:p>
        </p:txBody>
      </p:sp>
      <p:sp>
        <p:nvSpPr>
          <p:cNvPr id="6" name="Rectángulo 5">
            <a:extLst>
              <a:ext uri="{FF2B5EF4-FFF2-40B4-BE49-F238E27FC236}">
                <a16:creationId xmlns:a16="http://schemas.microsoft.com/office/drawing/2014/main" id="{D5790C98-B009-4FC6-9415-886B8CD1B1A6}"/>
              </a:ext>
            </a:extLst>
          </p:cNvPr>
          <p:cNvSpPr/>
          <p:nvPr/>
        </p:nvSpPr>
        <p:spPr>
          <a:xfrm>
            <a:off x="6217920" y="5447096"/>
            <a:ext cx="6096000" cy="646331"/>
          </a:xfrm>
          <a:prstGeom prst="rect">
            <a:avLst/>
          </a:prstGeom>
        </p:spPr>
        <p:txBody>
          <a:bodyPr>
            <a:spAutoFit/>
          </a:bodyPr>
          <a:lstStyle/>
          <a:p>
            <a:r>
              <a:rPr lang="es-MX" dirty="0">
                <a:hlinkClick r:id="rId3"/>
              </a:rPr>
              <a:t>http://evaluacionprofesionaltyg.blogspot.com/2014/02/reporte-de-aplicacion-de-conocimientos.html</a:t>
            </a:r>
            <a:endParaRPr lang="es-MX" dirty="0"/>
          </a:p>
        </p:txBody>
      </p:sp>
    </p:spTree>
    <p:extLst>
      <p:ext uri="{BB962C8B-B14F-4D97-AF65-F5344CB8AC3E}">
        <p14:creationId xmlns:p14="http://schemas.microsoft.com/office/powerpoint/2010/main" val="3914919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8A6CF8-6784-464B-854F-75273554E9EA}"/>
              </a:ext>
            </a:extLst>
          </p:cNvPr>
          <p:cNvSpPr>
            <a:spLocks noGrp="1"/>
          </p:cNvSpPr>
          <p:nvPr>
            <p:ph type="title"/>
          </p:nvPr>
        </p:nvSpPr>
        <p:spPr>
          <a:xfrm>
            <a:off x="1097280" y="64930"/>
            <a:ext cx="10058400" cy="784815"/>
          </a:xfrm>
        </p:spPr>
        <p:txBody>
          <a:bodyPr/>
          <a:lstStyle/>
          <a:p>
            <a:r>
              <a:rPr lang="es-MX" dirty="0"/>
              <a:t>Reporte de Aplicación de Conocimientos</a:t>
            </a:r>
          </a:p>
        </p:txBody>
      </p:sp>
      <p:pic>
        <p:nvPicPr>
          <p:cNvPr id="5" name="Marcador de contenido 4">
            <a:extLst>
              <a:ext uri="{FF2B5EF4-FFF2-40B4-BE49-F238E27FC236}">
                <a16:creationId xmlns:a16="http://schemas.microsoft.com/office/drawing/2014/main" id="{9FA06C59-5BB0-4BCE-BA49-8280BCB5401A}"/>
              </a:ext>
            </a:extLst>
          </p:cNvPr>
          <p:cNvPicPr>
            <a:picLocks noGrp="1" noChangeAspect="1"/>
          </p:cNvPicPr>
          <p:nvPr>
            <p:ph sz="half" idx="1"/>
          </p:nvPr>
        </p:nvPicPr>
        <p:blipFill>
          <a:blip r:embed="rId2"/>
          <a:stretch>
            <a:fillRect/>
          </a:stretch>
        </p:blipFill>
        <p:spPr>
          <a:xfrm>
            <a:off x="1096963" y="2268155"/>
            <a:ext cx="4938712" cy="3178941"/>
          </a:xfrm>
          <a:prstGeom prst="rect">
            <a:avLst/>
          </a:prstGeom>
        </p:spPr>
      </p:pic>
      <p:sp>
        <p:nvSpPr>
          <p:cNvPr id="8" name="Marcador de contenido 7">
            <a:extLst>
              <a:ext uri="{FF2B5EF4-FFF2-40B4-BE49-F238E27FC236}">
                <a16:creationId xmlns:a16="http://schemas.microsoft.com/office/drawing/2014/main" id="{F8F4C8AD-6E75-4A48-AF1A-C76DFD31303E}"/>
              </a:ext>
            </a:extLst>
          </p:cNvPr>
          <p:cNvSpPr>
            <a:spLocks noGrp="1"/>
          </p:cNvSpPr>
          <p:nvPr>
            <p:ph sz="half" idx="2"/>
          </p:nvPr>
        </p:nvSpPr>
        <p:spPr/>
        <p:txBody>
          <a:bodyPr/>
          <a:lstStyle/>
          <a:p>
            <a:endParaRPr lang="es-MX"/>
          </a:p>
        </p:txBody>
      </p:sp>
      <p:pic>
        <p:nvPicPr>
          <p:cNvPr id="9" name="Imagen 8">
            <a:extLst>
              <a:ext uri="{FF2B5EF4-FFF2-40B4-BE49-F238E27FC236}">
                <a16:creationId xmlns:a16="http://schemas.microsoft.com/office/drawing/2014/main" id="{5670905C-DDF2-44FE-A6E7-5074787AE55A}"/>
              </a:ext>
            </a:extLst>
          </p:cNvPr>
          <p:cNvPicPr>
            <a:picLocks noChangeAspect="1"/>
          </p:cNvPicPr>
          <p:nvPr/>
        </p:nvPicPr>
        <p:blipFill>
          <a:blip r:embed="rId3"/>
          <a:stretch>
            <a:fillRect/>
          </a:stretch>
        </p:blipFill>
        <p:spPr>
          <a:xfrm>
            <a:off x="6289964" y="849746"/>
            <a:ext cx="4937760" cy="4913746"/>
          </a:xfrm>
          <a:prstGeom prst="rect">
            <a:avLst/>
          </a:prstGeom>
        </p:spPr>
      </p:pic>
      <p:sp>
        <p:nvSpPr>
          <p:cNvPr id="10" name="Rectángulo 9">
            <a:extLst>
              <a:ext uri="{FF2B5EF4-FFF2-40B4-BE49-F238E27FC236}">
                <a16:creationId xmlns:a16="http://schemas.microsoft.com/office/drawing/2014/main" id="{B844869A-DAFC-4E36-BF0B-7518F0BB1F01}"/>
              </a:ext>
            </a:extLst>
          </p:cNvPr>
          <p:cNvSpPr/>
          <p:nvPr/>
        </p:nvSpPr>
        <p:spPr>
          <a:xfrm>
            <a:off x="6468601" y="5869095"/>
            <a:ext cx="4580485" cy="369332"/>
          </a:xfrm>
          <a:prstGeom prst="rect">
            <a:avLst/>
          </a:prstGeom>
        </p:spPr>
        <p:txBody>
          <a:bodyPr wrap="none">
            <a:spAutoFit/>
          </a:bodyPr>
          <a:lstStyle/>
          <a:p>
            <a:r>
              <a:rPr lang="es-MX" dirty="0">
                <a:hlinkClick r:id="rId4"/>
              </a:rPr>
              <a:t>http://evaluacionprofesionaltyg.blogspot.com/</a:t>
            </a:r>
            <a:endParaRPr lang="es-MX" dirty="0"/>
          </a:p>
        </p:txBody>
      </p:sp>
    </p:spTree>
    <p:extLst>
      <p:ext uri="{BB962C8B-B14F-4D97-AF65-F5344CB8AC3E}">
        <p14:creationId xmlns:p14="http://schemas.microsoft.com/office/powerpoint/2010/main" val="2952344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167BF1-D964-45F0-9348-71335510C72F}"/>
              </a:ext>
            </a:extLst>
          </p:cNvPr>
          <p:cNvSpPr>
            <a:spLocks noGrp="1"/>
          </p:cNvSpPr>
          <p:nvPr>
            <p:ph type="title"/>
          </p:nvPr>
        </p:nvSpPr>
        <p:spPr>
          <a:xfrm>
            <a:off x="1097280" y="286604"/>
            <a:ext cx="10058400" cy="808772"/>
          </a:xfrm>
        </p:spPr>
        <p:txBody>
          <a:bodyPr/>
          <a:lstStyle/>
          <a:p>
            <a:pPr algn="ctr"/>
            <a:r>
              <a:rPr lang="es-MX" dirty="0"/>
              <a:t>Reporte de autoempleo profesional</a:t>
            </a:r>
          </a:p>
        </p:txBody>
      </p:sp>
      <p:pic>
        <p:nvPicPr>
          <p:cNvPr id="6" name="Marcador de contenido 5">
            <a:extLst>
              <a:ext uri="{FF2B5EF4-FFF2-40B4-BE49-F238E27FC236}">
                <a16:creationId xmlns:a16="http://schemas.microsoft.com/office/drawing/2014/main" id="{D40B3A64-2C2E-4535-9173-4AA137719D7E}"/>
              </a:ext>
            </a:extLst>
          </p:cNvPr>
          <p:cNvPicPr>
            <a:picLocks noGrp="1" noChangeAspect="1"/>
          </p:cNvPicPr>
          <p:nvPr>
            <p:ph sz="half" idx="1"/>
          </p:nvPr>
        </p:nvPicPr>
        <p:blipFill>
          <a:blip r:embed="rId3"/>
          <a:stretch>
            <a:fillRect/>
          </a:stretch>
        </p:blipFill>
        <p:spPr>
          <a:xfrm>
            <a:off x="1661319" y="2300288"/>
            <a:ext cx="3810000" cy="3114675"/>
          </a:xfrm>
          <a:prstGeom prst="rect">
            <a:avLst/>
          </a:prstGeom>
        </p:spPr>
      </p:pic>
      <p:sp>
        <p:nvSpPr>
          <p:cNvPr id="4" name="Marcador de contenido 3">
            <a:extLst>
              <a:ext uri="{FF2B5EF4-FFF2-40B4-BE49-F238E27FC236}">
                <a16:creationId xmlns:a16="http://schemas.microsoft.com/office/drawing/2014/main" id="{5647FFD2-B897-4331-A67C-8BB5F3F50F1D}"/>
              </a:ext>
            </a:extLst>
          </p:cNvPr>
          <p:cNvSpPr>
            <a:spLocks noGrp="1"/>
          </p:cNvSpPr>
          <p:nvPr>
            <p:ph sz="half" idx="2"/>
          </p:nvPr>
        </p:nvSpPr>
        <p:spPr/>
        <p:txBody>
          <a:bodyPr>
            <a:normAutofit/>
          </a:bodyPr>
          <a:lstStyle/>
          <a:p>
            <a:pPr algn="just"/>
            <a:r>
              <a:rPr lang="es-MX" sz="2800" dirty="0"/>
              <a:t>Escrito en el que </a:t>
            </a:r>
            <a:r>
              <a:rPr lang="es-MX" sz="2800" b="1" dirty="0"/>
              <a:t>debe informarse sobre la constitución y desarrollo de una empresa</a:t>
            </a:r>
            <a:r>
              <a:rPr lang="es-MX" sz="2800" dirty="0"/>
              <a:t> relacionada con el Plan de Estudios cursado por el pasante o pasantes, o con alguna área científica o técnica de la profesión turística o gastronómica.</a:t>
            </a:r>
          </a:p>
        </p:txBody>
      </p:sp>
      <p:sp>
        <p:nvSpPr>
          <p:cNvPr id="7" name="Rectángulo 6">
            <a:extLst>
              <a:ext uri="{FF2B5EF4-FFF2-40B4-BE49-F238E27FC236}">
                <a16:creationId xmlns:a16="http://schemas.microsoft.com/office/drawing/2014/main" id="{945B1480-27C7-43B6-8E5B-696BF17FEA54}"/>
              </a:ext>
            </a:extLst>
          </p:cNvPr>
          <p:cNvSpPr/>
          <p:nvPr/>
        </p:nvSpPr>
        <p:spPr>
          <a:xfrm>
            <a:off x="6096000" y="5545929"/>
            <a:ext cx="6096000" cy="646331"/>
          </a:xfrm>
          <a:prstGeom prst="rect">
            <a:avLst/>
          </a:prstGeom>
        </p:spPr>
        <p:txBody>
          <a:bodyPr>
            <a:spAutoFit/>
          </a:bodyPr>
          <a:lstStyle/>
          <a:p>
            <a:r>
              <a:rPr lang="es-MX" dirty="0">
                <a:hlinkClick r:id="rId4"/>
              </a:rPr>
              <a:t>http://evaluacionprofesionaltyg.blogspot.com/2014/02/reporte-de-aplicacion-de-conocimientos.html</a:t>
            </a:r>
            <a:endParaRPr lang="es-MX" dirty="0"/>
          </a:p>
        </p:txBody>
      </p:sp>
    </p:spTree>
    <p:extLst>
      <p:ext uri="{BB962C8B-B14F-4D97-AF65-F5344CB8AC3E}">
        <p14:creationId xmlns:p14="http://schemas.microsoft.com/office/powerpoint/2010/main" val="642000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9DE35C-21D2-484E-8F08-A86949E28B35}"/>
              </a:ext>
            </a:extLst>
          </p:cNvPr>
          <p:cNvSpPr>
            <a:spLocks noGrp="1"/>
          </p:cNvSpPr>
          <p:nvPr>
            <p:ph type="title"/>
          </p:nvPr>
        </p:nvSpPr>
        <p:spPr>
          <a:xfrm>
            <a:off x="1097280" y="286604"/>
            <a:ext cx="10058400" cy="702302"/>
          </a:xfrm>
        </p:spPr>
        <p:txBody>
          <a:bodyPr>
            <a:normAutofit fontScale="90000"/>
          </a:bodyPr>
          <a:lstStyle/>
          <a:p>
            <a:pPr algn="ctr"/>
            <a:r>
              <a:rPr lang="es-MX" dirty="0"/>
              <a:t>Reporte de autoempleo profesional</a:t>
            </a:r>
          </a:p>
        </p:txBody>
      </p:sp>
      <p:pic>
        <p:nvPicPr>
          <p:cNvPr id="5" name="Marcador de contenido 4">
            <a:extLst>
              <a:ext uri="{FF2B5EF4-FFF2-40B4-BE49-F238E27FC236}">
                <a16:creationId xmlns:a16="http://schemas.microsoft.com/office/drawing/2014/main" id="{0023E964-6D21-4022-A726-8BF96AFB5668}"/>
              </a:ext>
            </a:extLst>
          </p:cNvPr>
          <p:cNvPicPr>
            <a:picLocks noGrp="1" noChangeAspect="1"/>
          </p:cNvPicPr>
          <p:nvPr>
            <p:ph sz="half" idx="1"/>
          </p:nvPr>
        </p:nvPicPr>
        <p:blipFill>
          <a:blip r:embed="rId2"/>
          <a:stretch>
            <a:fillRect/>
          </a:stretch>
        </p:blipFill>
        <p:spPr>
          <a:xfrm>
            <a:off x="1096963" y="2268155"/>
            <a:ext cx="4938712" cy="3178941"/>
          </a:xfrm>
          <a:prstGeom prst="rect">
            <a:avLst/>
          </a:prstGeom>
        </p:spPr>
      </p:pic>
      <p:sp>
        <p:nvSpPr>
          <p:cNvPr id="4" name="Marcador de contenido 3">
            <a:extLst>
              <a:ext uri="{FF2B5EF4-FFF2-40B4-BE49-F238E27FC236}">
                <a16:creationId xmlns:a16="http://schemas.microsoft.com/office/drawing/2014/main" id="{A3A7B82B-9A8C-4651-8D93-142455F2E839}"/>
              </a:ext>
            </a:extLst>
          </p:cNvPr>
          <p:cNvSpPr>
            <a:spLocks noGrp="1"/>
          </p:cNvSpPr>
          <p:nvPr>
            <p:ph sz="half" idx="2"/>
          </p:nvPr>
        </p:nvSpPr>
        <p:spPr/>
        <p:txBody>
          <a:bodyPr>
            <a:normAutofit/>
          </a:bodyPr>
          <a:lstStyle/>
          <a:p>
            <a:pPr algn="just"/>
            <a:r>
              <a:rPr lang="es-MX" sz="2800" dirty="0"/>
              <a:t> El reporte debe dar cuenta de la participación directa del pasante como </a:t>
            </a:r>
            <a:r>
              <a:rPr lang="es-MX" sz="2800" b="1" dirty="0"/>
              <a:t>empleado, propietario, emprendedor, empresario o empleador, al menos durante un año,</a:t>
            </a:r>
            <a:r>
              <a:rPr lang="es-MX" sz="2800" dirty="0"/>
              <a:t> y presentar las evidencias necesarias sobre la constitución legal de la unidad económica (tal como el acta constitutiva).</a:t>
            </a:r>
          </a:p>
        </p:txBody>
      </p:sp>
      <p:sp>
        <p:nvSpPr>
          <p:cNvPr id="6" name="Rectángulo 5">
            <a:extLst>
              <a:ext uri="{FF2B5EF4-FFF2-40B4-BE49-F238E27FC236}">
                <a16:creationId xmlns:a16="http://schemas.microsoft.com/office/drawing/2014/main" id="{F69A5F36-83A5-49C6-9136-43A3AE600ABD}"/>
              </a:ext>
            </a:extLst>
          </p:cNvPr>
          <p:cNvSpPr/>
          <p:nvPr/>
        </p:nvSpPr>
        <p:spPr>
          <a:xfrm>
            <a:off x="6188365" y="5545929"/>
            <a:ext cx="6096000" cy="646331"/>
          </a:xfrm>
          <a:prstGeom prst="rect">
            <a:avLst/>
          </a:prstGeom>
        </p:spPr>
        <p:txBody>
          <a:bodyPr>
            <a:spAutoFit/>
          </a:bodyPr>
          <a:lstStyle/>
          <a:p>
            <a:r>
              <a:rPr lang="es-MX" dirty="0">
                <a:hlinkClick r:id="rId3"/>
              </a:rPr>
              <a:t>http://evaluacionprofesionaltyg.blogspot.com/2014/02/reporte-de-aplicacion-de-conocimientos.html</a:t>
            </a:r>
            <a:endParaRPr lang="es-MX" dirty="0"/>
          </a:p>
        </p:txBody>
      </p:sp>
    </p:spTree>
    <p:extLst>
      <p:ext uri="{BB962C8B-B14F-4D97-AF65-F5344CB8AC3E}">
        <p14:creationId xmlns:p14="http://schemas.microsoft.com/office/powerpoint/2010/main" val="2469319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366E79-BCB6-4AFD-9DF7-9468FDAAEE99}"/>
              </a:ext>
            </a:extLst>
          </p:cNvPr>
          <p:cNvSpPr>
            <a:spLocks noGrp="1"/>
          </p:cNvSpPr>
          <p:nvPr>
            <p:ph type="title"/>
          </p:nvPr>
        </p:nvSpPr>
        <p:spPr>
          <a:xfrm>
            <a:off x="1097280" y="286604"/>
            <a:ext cx="10058400" cy="794052"/>
          </a:xfrm>
        </p:spPr>
        <p:txBody>
          <a:bodyPr/>
          <a:lstStyle/>
          <a:p>
            <a:pPr algn="ctr"/>
            <a:r>
              <a:rPr lang="es-MX" dirty="0"/>
              <a:t>Reporte de autoempleo profesional</a:t>
            </a:r>
          </a:p>
        </p:txBody>
      </p:sp>
      <p:pic>
        <p:nvPicPr>
          <p:cNvPr id="5" name="Marcador de contenido 4">
            <a:extLst>
              <a:ext uri="{FF2B5EF4-FFF2-40B4-BE49-F238E27FC236}">
                <a16:creationId xmlns:a16="http://schemas.microsoft.com/office/drawing/2014/main" id="{9990BD49-387F-4C75-9ED2-08D9F4AD8789}"/>
              </a:ext>
            </a:extLst>
          </p:cNvPr>
          <p:cNvPicPr>
            <a:picLocks noGrp="1" noChangeAspect="1"/>
          </p:cNvPicPr>
          <p:nvPr>
            <p:ph sz="half" idx="1"/>
          </p:nvPr>
        </p:nvPicPr>
        <p:blipFill>
          <a:blip r:embed="rId2"/>
          <a:stretch>
            <a:fillRect/>
          </a:stretch>
        </p:blipFill>
        <p:spPr>
          <a:xfrm>
            <a:off x="1096963" y="2268155"/>
            <a:ext cx="4938712" cy="3178941"/>
          </a:xfrm>
          <a:prstGeom prst="rect">
            <a:avLst/>
          </a:prstGeom>
        </p:spPr>
      </p:pic>
      <p:sp>
        <p:nvSpPr>
          <p:cNvPr id="4" name="Marcador de contenido 3">
            <a:extLst>
              <a:ext uri="{FF2B5EF4-FFF2-40B4-BE49-F238E27FC236}">
                <a16:creationId xmlns:a16="http://schemas.microsoft.com/office/drawing/2014/main" id="{507B8DF8-0724-4756-8C56-9E5342742268}"/>
              </a:ext>
            </a:extLst>
          </p:cNvPr>
          <p:cNvSpPr>
            <a:spLocks noGrp="1"/>
          </p:cNvSpPr>
          <p:nvPr>
            <p:ph sz="half" idx="2"/>
          </p:nvPr>
        </p:nvSpPr>
        <p:spPr/>
        <p:txBody>
          <a:bodyPr>
            <a:noAutofit/>
          </a:bodyPr>
          <a:lstStyle/>
          <a:p>
            <a:pPr algn="just"/>
            <a:r>
              <a:rPr lang="es-MX" sz="2400" dirty="0"/>
              <a:t>Dicho reporte puede ser de autoría </a:t>
            </a:r>
            <a:r>
              <a:rPr lang="es-MX" sz="2400" b="1" dirty="0"/>
              <a:t>individual, o de un colectivo</a:t>
            </a:r>
            <a:r>
              <a:rPr lang="es-MX" sz="2400" dirty="0"/>
              <a:t>; el colectivo que se integre con tres pasantes como máximo, deberá proceder del mismo programa educativo. Si se integra con cinco pasantes como máximo, será multidisciplinario, y los egresados podrán proceder de diferentes programas educativos de la Universidad, o bien, del mismo espacio académico.</a:t>
            </a:r>
          </a:p>
        </p:txBody>
      </p:sp>
      <p:sp>
        <p:nvSpPr>
          <p:cNvPr id="6" name="Rectángulo 5">
            <a:extLst>
              <a:ext uri="{FF2B5EF4-FFF2-40B4-BE49-F238E27FC236}">
                <a16:creationId xmlns:a16="http://schemas.microsoft.com/office/drawing/2014/main" id="{9DB39659-D824-48A7-848E-C48F77FB6A18}"/>
              </a:ext>
            </a:extLst>
          </p:cNvPr>
          <p:cNvSpPr/>
          <p:nvPr/>
        </p:nvSpPr>
        <p:spPr>
          <a:xfrm>
            <a:off x="6217920" y="5869095"/>
            <a:ext cx="6096000" cy="646331"/>
          </a:xfrm>
          <a:prstGeom prst="rect">
            <a:avLst/>
          </a:prstGeom>
        </p:spPr>
        <p:txBody>
          <a:bodyPr>
            <a:spAutoFit/>
          </a:bodyPr>
          <a:lstStyle/>
          <a:p>
            <a:r>
              <a:rPr lang="es-MX" dirty="0">
                <a:hlinkClick r:id="rId3"/>
              </a:rPr>
              <a:t>http://evaluacionprofesionaltyg.blogspot.com/2014/02/reporte-de-aplicacion-de-conocimientos.html</a:t>
            </a:r>
            <a:endParaRPr lang="es-MX" dirty="0"/>
          </a:p>
        </p:txBody>
      </p:sp>
    </p:spTree>
    <p:extLst>
      <p:ext uri="{BB962C8B-B14F-4D97-AF65-F5344CB8AC3E}">
        <p14:creationId xmlns:p14="http://schemas.microsoft.com/office/powerpoint/2010/main" val="2326887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B869D2-213C-4B74-9667-40CAFAFA2861}"/>
              </a:ext>
            </a:extLst>
          </p:cNvPr>
          <p:cNvSpPr>
            <a:spLocks noGrp="1"/>
          </p:cNvSpPr>
          <p:nvPr>
            <p:ph type="title"/>
          </p:nvPr>
        </p:nvSpPr>
        <p:spPr>
          <a:xfrm>
            <a:off x="1097280" y="286604"/>
            <a:ext cx="10058400" cy="702302"/>
          </a:xfrm>
        </p:spPr>
        <p:txBody>
          <a:bodyPr>
            <a:normAutofit fontScale="90000"/>
          </a:bodyPr>
          <a:lstStyle/>
          <a:p>
            <a:pPr algn="ctr"/>
            <a:r>
              <a:rPr lang="es-MX" dirty="0"/>
              <a:t>Reporte de autoempleo profesional</a:t>
            </a:r>
          </a:p>
        </p:txBody>
      </p:sp>
      <p:pic>
        <p:nvPicPr>
          <p:cNvPr id="7" name="Marcador de contenido 6">
            <a:extLst>
              <a:ext uri="{FF2B5EF4-FFF2-40B4-BE49-F238E27FC236}">
                <a16:creationId xmlns:a16="http://schemas.microsoft.com/office/drawing/2014/main" id="{F3894ED7-9BD7-4824-93B3-BED97613A153}"/>
              </a:ext>
            </a:extLst>
          </p:cNvPr>
          <p:cNvPicPr>
            <a:picLocks noGrp="1" noChangeAspect="1"/>
          </p:cNvPicPr>
          <p:nvPr>
            <p:ph sz="half" idx="2"/>
          </p:nvPr>
        </p:nvPicPr>
        <p:blipFill>
          <a:blip r:embed="rId2"/>
          <a:stretch>
            <a:fillRect/>
          </a:stretch>
        </p:blipFill>
        <p:spPr>
          <a:xfrm>
            <a:off x="6983767" y="1089891"/>
            <a:ext cx="4524742" cy="4442691"/>
          </a:xfrm>
          <a:prstGeom prst="rect">
            <a:avLst/>
          </a:prstGeom>
        </p:spPr>
      </p:pic>
      <p:pic>
        <p:nvPicPr>
          <p:cNvPr id="5" name="Marcador de contenido 4">
            <a:extLst>
              <a:ext uri="{FF2B5EF4-FFF2-40B4-BE49-F238E27FC236}">
                <a16:creationId xmlns:a16="http://schemas.microsoft.com/office/drawing/2014/main" id="{C7AC6CE0-D27E-4496-9BE8-2777DE233BE0}"/>
              </a:ext>
            </a:extLst>
          </p:cNvPr>
          <p:cNvPicPr>
            <a:picLocks noGrp="1" noChangeAspect="1"/>
          </p:cNvPicPr>
          <p:nvPr>
            <p:ph sz="half" idx="1"/>
          </p:nvPr>
        </p:nvPicPr>
        <p:blipFill>
          <a:blip r:embed="rId3"/>
          <a:stretch>
            <a:fillRect/>
          </a:stretch>
        </p:blipFill>
        <p:spPr>
          <a:xfrm>
            <a:off x="1096963" y="2268155"/>
            <a:ext cx="4938712" cy="3178941"/>
          </a:xfrm>
          <a:prstGeom prst="rect">
            <a:avLst/>
          </a:prstGeom>
        </p:spPr>
      </p:pic>
      <p:sp>
        <p:nvSpPr>
          <p:cNvPr id="8" name="Rectángulo 7">
            <a:extLst>
              <a:ext uri="{FF2B5EF4-FFF2-40B4-BE49-F238E27FC236}">
                <a16:creationId xmlns:a16="http://schemas.microsoft.com/office/drawing/2014/main" id="{DE0F0F4E-AC37-4452-8D52-79F38E0807A3}"/>
              </a:ext>
            </a:extLst>
          </p:cNvPr>
          <p:cNvSpPr/>
          <p:nvPr/>
        </p:nvSpPr>
        <p:spPr>
          <a:xfrm>
            <a:off x="6835285" y="5786366"/>
            <a:ext cx="4580485" cy="369332"/>
          </a:xfrm>
          <a:prstGeom prst="rect">
            <a:avLst/>
          </a:prstGeom>
        </p:spPr>
        <p:txBody>
          <a:bodyPr wrap="none">
            <a:spAutoFit/>
          </a:bodyPr>
          <a:lstStyle/>
          <a:p>
            <a:r>
              <a:rPr lang="es-MX" dirty="0">
                <a:hlinkClick r:id="rId4"/>
              </a:rPr>
              <a:t>http://evaluacionprofesionaltyg.blogspot.com/</a:t>
            </a:r>
            <a:endParaRPr lang="es-MX" dirty="0"/>
          </a:p>
        </p:txBody>
      </p:sp>
    </p:spTree>
    <p:extLst>
      <p:ext uri="{BB962C8B-B14F-4D97-AF65-F5344CB8AC3E}">
        <p14:creationId xmlns:p14="http://schemas.microsoft.com/office/powerpoint/2010/main" val="32427316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5C7DB3-870D-4ABC-A6CA-78F395139043}"/>
              </a:ext>
            </a:extLst>
          </p:cNvPr>
          <p:cNvSpPr>
            <a:spLocks noGrp="1"/>
          </p:cNvSpPr>
          <p:nvPr>
            <p:ph type="title"/>
          </p:nvPr>
        </p:nvSpPr>
        <p:spPr>
          <a:xfrm>
            <a:off x="1097279" y="92641"/>
            <a:ext cx="10058400" cy="1255870"/>
          </a:xfrm>
        </p:spPr>
        <p:txBody>
          <a:bodyPr>
            <a:normAutofit fontScale="90000"/>
          </a:bodyPr>
          <a:lstStyle/>
          <a:p>
            <a:pPr algn="ctr"/>
            <a:r>
              <a:rPr lang="es-PE" dirty="0"/>
              <a:t>Reseña</a:t>
            </a:r>
            <a:br>
              <a:rPr lang="es-MX" dirty="0"/>
            </a:br>
            <a:endParaRPr lang="es-MX" dirty="0"/>
          </a:p>
        </p:txBody>
      </p:sp>
      <p:sp>
        <p:nvSpPr>
          <p:cNvPr id="3" name="Marcador de contenido 2">
            <a:extLst>
              <a:ext uri="{FF2B5EF4-FFF2-40B4-BE49-F238E27FC236}">
                <a16:creationId xmlns:a16="http://schemas.microsoft.com/office/drawing/2014/main" id="{74F6B913-8DF7-4748-BF6E-0FC37D25DBF8}"/>
              </a:ext>
            </a:extLst>
          </p:cNvPr>
          <p:cNvSpPr>
            <a:spLocks noGrp="1"/>
          </p:cNvSpPr>
          <p:nvPr>
            <p:ph sz="half" idx="1"/>
          </p:nvPr>
        </p:nvSpPr>
        <p:spPr/>
        <p:txBody>
          <a:bodyPr>
            <a:normAutofit/>
          </a:bodyPr>
          <a:lstStyle/>
          <a:p>
            <a:pPr algn="just"/>
            <a:r>
              <a:rPr lang="es-MX" sz="2800" dirty="0">
                <a:solidFill>
                  <a:schemeClr val="tx1"/>
                </a:solidFill>
              </a:rPr>
              <a:t>Una reseña es una narración breve y compendiosa. El término suele utilizarse para nombrar al </a:t>
            </a:r>
            <a:r>
              <a:rPr lang="es-MX" sz="2800" dirty="0">
                <a:solidFill>
                  <a:schemeClr val="tx1"/>
                </a:solidFill>
                <a:hlinkClick r:id="rId2">
                  <a:extLst>
                    <a:ext uri="{A12FA001-AC4F-418D-AE19-62706E023703}">
                      <ahyp:hlinkClr xmlns:ahyp="http://schemas.microsoft.com/office/drawing/2018/hyperlinkcolor" val="tx"/>
                    </a:ext>
                  </a:extLst>
                </a:hlinkClick>
              </a:rPr>
              <a:t>examen</a:t>
            </a:r>
            <a:r>
              <a:rPr lang="es-MX" sz="2800" dirty="0">
                <a:solidFill>
                  <a:schemeClr val="tx1"/>
                </a:solidFill>
              </a:rPr>
              <a:t> que se realiza de una obra científica, un </a:t>
            </a:r>
            <a:r>
              <a:rPr lang="es-MX" sz="2800" dirty="0">
                <a:solidFill>
                  <a:schemeClr val="tx1"/>
                </a:solidFill>
                <a:hlinkClick r:id="rId3">
                  <a:extLst>
                    <a:ext uri="{A12FA001-AC4F-418D-AE19-62706E023703}">
                      <ahyp:hlinkClr xmlns:ahyp="http://schemas.microsoft.com/office/drawing/2018/hyperlinkcolor" val="tx"/>
                    </a:ext>
                  </a:extLst>
                </a:hlinkClick>
              </a:rPr>
              <a:t>libro</a:t>
            </a:r>
            <a:r>
              <a:rPr lang="es-MX" sz="2800" dirty="0">
                <a:solidFill>
                  <a:schemeClr val="tx1"/>
                </a:solidFill>
              </a:rPr>
              <a:t>, una </a:t>
            </a:r>
            <a:r>
              <a:rPr lang="es-MX" sz="2800" dirty="0">
                <a:solidFill>
                  <a:schemeClr val="tx1"/>
                </a:solidFill>
                <a:hlinkClick r:id="rId4">
                  <a:extLst>
                    <a:ext uri="{A12FA001-AC4F-418D-AE19-62706E023703}">
                      <ahyp:hlinkClr xmlns:ahyp="http://schemas.microsoft.com/office/drawing/2018/hyperlinkcolor" val="tx"/>
                    </a:ext>
                  </a:extLst>
                </a:hlinkClick>
              </a:rPr>
              <a:t>película</a:t>
            </a:r>
            <a:r>
              <a:rPr lang="es-MX" sz="2800" dirty="0">
                <a:solidFill>
                  <a:schemeClr val="tx1"/>
                </a:solidFill>
              </a:rPr>
              <a:t>, un disco, etc., y que se publica en un medio de comunicación o a nivel académico.</a:t>
            </a:r>
            <a:r>
              <a:rPr lang="es-MX" sz="2800" dirty="0">
                <a:hlinkClick r:id="rId5"/>
              </a:rPr>
              <a:t> https://definicion.de/resena/</a:t>
            </a:r>
            <a:endParaRPr lang="es-MX" sz="2800" dirty="0">
              <a:solidFill>
                <a:schemeClr val="tx1"/>
              </a:solidFill>
            </a:endParaRPr>
          </a:p>
        </p:txBody>
      </p:sp>
      <p:pic>
        <p:nvPicPr>
          <p:cNvPr id="6" name="Marcador de contenido 5">
            <a:extLst>
              <a:ext uri="{FF2B5EF4-FFF2-40B4-BE49-F238E27FC236}">
                <a16:creationId xmlns:a16="http://schemas.microsoft.com/office/drawing/2014/main" id="{4A5C8376-163E-4DC1-9B49-095FF47A89D7}"/>
              </a:ext>
            </a:extLst>
          </p:cNvPr>
          <p:cNvPicPr>
            <a:picLocks noGrp="1" noChangeAspect="1"/>
          </p:cNvPicPr>
          <p:nvPr>
            <p:ph sz="half" idx="2"/>
          </p:nvPr>
        </p:nvPicPr>
        <p:blipFill>
          <a:blip r:embed="rId6"/>
          <a:stretch>
            <a:fillRect/>
          </a:stretch>
        </p:blipFill>
        <p:spPr>
          <a:xfrm>
            <a:off x="6218238" y="1006764"/>
            <a:ext cx="4937125" cy="4600321"/>
          </a:xfrm>
          <a:prstGeom prst="rect">
            <a:avLst/>
          </a:prstGeom>
        </p:spPr>
      </p:pic>
      <p:sp>
        <p:nvSpPr>
          <p:cNvPr id="7" name="Rectángulo 6">
            <a:extLst>
              <a:ext uri="{FF2B5EF4-FFF2-40B4-BE49-F238E27FC236}">
                <a16:creationId xmlns:a16="http://schemas.microsoft.com/office/drawing/2014/main" id="{75A6B814-B0B6-4999-83C7-2643AE7D4C5D}"/>
              </a:ext>
            </a:extLst>
          </p:cNvPr>
          <p:cNvSpPr/>
          <p:nvPr/>
        </p:nvSpPr>
        <p:spPr>
          <a:xfrm>
            <a:off x="6124315" y="5389571"/>
            <a:ext cx="6096000" cy="646331"/>
          </a:xfrm>
          <a:prstGeom prst="rect">
            <a:avLst/>
          </a:prstGeom>
        </p:spPr>
        <p:txBody>
          <a:bodyPr>
            <a:spAutoFit/>
          </a:bodyPr>
          <a:lstStyle/>
          <a:p>
            <a:r>
              <a:rPr lang="es-MX" dirty="0" err="1"/>
              <a:t>Downloads</a:t>
            </a:r>
            <a:r>
              <a:rPr lang="es-MX" dirty="0"/>
              <a:t>/DialnetResenaDeTurismoYCrisisTurismoColaborativoYEcoturis-6032394%20(4).pdf</a:t>
            </a:r>
          </a:p>
        </p:txBody>
      </p:sp>
    </p:spTree>
    <p:extLst>
      <p:ext uri="{BB962C8B-B14F-4D97-AF65-F5344CB8AC3E}">
        <p14:creationId xmlns:p14="http://schemas.microsoft.com/office/powerpoint/2010/main" val="2716576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50811C-4ACA-4752-AC72-1D4AD92323B7}"/>
              </a:ext>
            </a:extLst>
          </p:cNvPr>
          <p:cNvSpPr>
            <a:spLocks noGrp="1"/>
          </p:cNvSpPr>
          <p:nvPr>
            <p:ph type="title"/>
          </p:nvPr>
        </p:nvSpPr>
        <p:spPr>
          <a:xfrm>
            <a:off x="1097280" y="286603"/>
            <a:ext cx="10058400" cy="784815"/>
          </a:xfrm>
        </p:spPr>
        <p:txBody>
          <a:bodyPr/>
          <a:lstStyle/>
          <a:p>
            <a:pPr algn="ctr"/>
            <a:r>
              <a:rPr lang="es-MX" dirty="0"/>
              <a:t>LA RESEÑA</a:t>
            </a:r>
          </a:p>
        </p:txBody>
      </p:sp>
      <p:pic>
        <p:nvPicPr>
          <p:cNvPr id="4" name="Elementos multimedia en línea 3" title="Como hacer una reseￃﾱa">
            <a:hlinkClick r:id="" action="ppaction://media"/>
            <a:extLst>
              <a:ext uri="{FF2B5EF4-FFF2-40B4-BE49-F238E27FC236}">
                <a16:creationId xmlns:a16="http://schemas.microsoft.com/office/drawing/2014/main" id="{225464F6-E696-4383-86E1-2D6FED4B253D}"/>
              </a:ext>
            </a:extLst>
          </p:cNvPr>
          <p:cNvPicPr>
            <a:picLocks noGrp="1" noRot="1" noChangeAspect="1"/>
          </p:cNvPicPr>
          <p:nvPr>
            <p:ph idx="1"/>
            <a:videoFile r:link="rId1"/>
          </p:nvPr>
        </p:nvPicPr>
        <p:blipFill>
          <a:blip r:embed="rId3"/>
          <a:stretch>
            <a:fillRect/>
          </a:stretch>
        </p:blipFill>
        <p:spPr>
          <a:xfrm>
            <a:off x="3840163" y="2571750"/>
            <a:ext cx="4572000" cy="2571750"/>
          </a:xfrm>
          <a:prstGeom prst="rect">
            <a:avLst/>
          </a:prstGeom>
        </p:spPr>
      </p:pic>
      <p:sp>
        <p:nvSpPr>
          <p:cNvPr id="5" name="Rectángulo 4">
            <a:extLst>
              <a:ext uri="{FF2B5EF4-FFF2-40B4-BE49-F238E27FC236}">
                <a16:creationId xmlns:a16="http://schemas.microsoft.com/office/drawing/2014/main" id="{F64BB63D-0A66-4CE3-9DDD-29A99510CD56}"/>
              </a:ext>
            </a:extLst>
          </p:cNvPr>
          <p:cNvSpPr/>
          <p:nvPr/>
        </p:nvSpPr>
        <p:spPr>
          <a:xfrm>
            <a:off x="4342218" y="5868988"/>
            <a:ext cx="3507563" cy="369332"/>
          </a:xfrm>
          <a:prstGeom prst="rect">
            <a:avLst/>
          </a:prstGeom>
        </p:spPr>
        <p:txBody>
          <a:bodyPr wrap="none">
            <a:spAutoFit/>
          </a:bodyPr>
          <a:lstStyle/>
          <a:p>
            <a:pPr algn="just"/>
            <a:r>
              <a:rPr lang="es-MX" dirty="0"/>
              <a:t>Dar doble </a:t>
            </a:r>
            <a:r>
              <a:rPr lang="es-MX" dirty="0" err="1"/>
              <a:t>click</a:t>
            </a:r>
            <a:r>
              <a:rPr lang="es-MX" dirty="0"/>
              <a:t> para activar el video</a:t>
            </a:r>
          </a:p>
        </p:txBody>
      </p:sp>
    </p:spTree>
    <p:extLst>
      <p:ext uri="{BB962C8B-B14F-4D97-AF65-F5344CB8AC3E}">
        <p14:creationId xmlns:p14="http://schemas.microsoft.com/office/powerpoint/2010/main" val="1578787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2ED324-0808-4A5B-A4A7-2B5E4292C111}"/>
              </a:ext>
            </a:extLst>
          </p:cNvPr>
          <p:cNvSpPr>
            <a:spLocks noGrp="1"/>
          </p:cNvSpPr>
          <p:nvPr>
            <p:ph type="title"/>
          </p:nvPr>
        </p:nvSpPr>
        <p:spPr>
          <a:xfrm>
            <a:off x="0" y="78059"/>
            <a:ext cx="11834949" cy="1962614"/>
          </a:xfrm>
        </p:spPr>
        <p:txBody>
          <a:bodyPr>
            <a:normAutofit/>
          </a:bodyPr>
          <a:lstStyle/>
          <a:p>
            <a:pPr algn="ctr" defTabSz="357188"/>
            <a:r>
              <a:rPr lang="es-MX" sz="2800" dirty="0">
                <a:solidFill>
                  <a:srgbClr val="0070C0"/>
                </a:solidFill>
                <a:latin typeface="Arial" panose="020B0604020202020204" pitchFamily="34" charset="0"/>
                <a:cs typeface="Arial" panose="020B0604020202020204" pitchFamily="34" charset="0"/>
              </a:rPr>
              <a:t>P</a:t>
            </a:r>
            <a:r>
              <a:rPr lang="es-MX" sz="2800" cap="none" dirty="0">
                <a:solidFill>
                  <a:srgbClr val="0070C0"/>
                </a:solidFill>
                <a:latin typeface="Arial" panose="020B0604020202020204" pitchFamily="34" charset="0"/>
                <a:cs typeface="Arial" panose="020B0604020202020204" pitchFamily="34" charset="0"/>
              </a:rPr>
              <a:t>resentación</a:t>
            </a:r>
            <a:r>
              <a:rPr lang="es-MX" sz="2800" dirty="0">
                <a:solidFill>
                  <a:srgbClr val="0070C0"/>
                </a:solidFill>
                <a:latin typeface="Arial" panose="020B0604020202020204" pitchFamily="34" charset="0"/>
                <a:cs typeface="Arial" panose="020B0604020202020204" pitchFamily="34" charset="0"/>
              </a:rPr>
              <a:t> </a:t>
            </a:r>
            <a:r>
              <a:rPr lang="es-MX" sz="2800" cap="none" dirty="0">
                <a:solidFill>
                  <a:srgbClr val="0070C0"/>
                </a:solidFill>
                <a:latin typeface="Arial" panose="020B0604020202020204" pitchFamily="34" charset="0"/>
                <a:cs typeface="Arial" panose="020B0604020202020204" pitchFamily="34" charset="0"/>
              </a:rPr>
              <a:t>del Programa de la Unidad de Aprendizaje</a:t>
            </a:r>
            <a:br>
              <a:rPr lang="es-MX" sz="2800" cap="none" dirty="0">
                <a:solidFill>
                  <a:srgbClr val="0070C0"/>
                </a:solidFill>
                <a:latin typeface="Arial" panose="020B0604020202020204" pitchFamily="34" charset="0"/>
                <a:cs typeface="Arial" panose="020B0604020202020204" pitchFamily="34" charset="0"/>
              </a:rPr>
            </a:br>
            <a:br>
              <a:rPr lang="es-MX" sz="2800" cap="none" dirty="0">
                <a:solidFill>
                  <a:srgbClr val="0070C0"/>
                </a:solidFill>
                <a:latin typeface="Arial" panose="020B0604020202020204" pitchFamily="34" charset="0"/>
                <a:cs typeface="Arial" panose="020B0604020202020204" pitchFamily="34" charset="0"/>
              </a:rPr>
            </a:br>
            <a:r>
              <a:rPr lang="es-MX" sz="2800" cap="none" dirty="0">
                <a:solidFill>
                  <a:srgbClr val="0070C0"/>
                </a:solidFill>
                <a:latin typeface="Arial" panose="020B0604020202020204" pitchFamily="34" charset="0"/>
                <a:cs typeface="Arial" panose="020B0604020202020204" pitchFamily="34" charset="0"/>
              </a:rPr>
              <a:t> Comprensión de textos académicos </a:t>
            </a:r>
            <a:r>
              <a:rPr lang="es-MX" sz="2800" dirty="0">
                <a:solidFill>
                  <a:srgbClr val="0070C0"/>
                </a:solidFill>
                <a:latin typeface="Arial" panose="020B0604020202020204" pitchFamily="34" charset="0"/>
                <a:cs typeface="Arial" panose="020B0604020202020204" pitchFamily="34" charset="0"/>
              </a:rPr>
              <a:t>2019-A</a:t>
            </a:r>
            <a:br>
              <a:rPr lang="es-MX" sz="2800" dirty="0">
                <a:solidFill>
                  <a:srgbClr val="0070C0"/>
                </a:solidFill>
                <a:latin typeface="Arial" panose="020B0604020202020204" pitchFamily="34" charset="0"/>
                <a:cs typeface="Arial" panose="020B0604020202020204" pitchFamily="34" charset="0"/>
              </a:rPr>
            </a:br>
            <a:br>
              <a:rPr lang="es-MX" sz="2800" dirty="0">
                <a:solidFill>
                  <a:srgbClr val="0070C0"/>
                </a:solidFill>
                <a:latin typeface="Arial" panose="020B0604020202020204" pitchFamily="34" charset="0"/>
                <a:cs typeface="Arial" panose="020B0604020202020204" pitchFamily="34" charset="0"/>
              </a:rPr>
            </a:br>
            <a:r>
              <a:rPr lang="es-MX" sz="2800" dirty="0">
                <a:solidFill>
                  <a:srgbClr val="0070C0"/>
                </a:solidFill>
                <a:latin typeface="Arial" panose="020B0604020202020204" pitchFamily="34" charset="0"/>
                <a:cs typeface="Arial" panose="020B0604020202020204" pitchFamily="34" charset="0"/>
              </a:rPr>
              <a:t>(</a:t>
            </a:r>
            <a:r>
              <a:rPr lang="es-MX" sz="2800" cap="none" dirty="0">
                <a:solidFill>
                  <a:srgbClr val="0070C0"/>
                </a:solidFill>
                <a:latin typeface="Arial" panose="020B0604020202020204" pitchFamily="34" charset="0"/>
                <a:cs typeface="Arial" panose="020B0604020202020204" pitchFamily="34" charset="0"/>
              </a:rPr>
              <a:t>Licenciatura en Turismo</a:t>
            </a:r>
            <a:r>
              <a:rPr lang="es-MX" sz="2800" dirty="0">
                <a:solidFill>
                  <a:srgbClr val="0070C0"/>
                </a:solidFill>
                <a:latin typeface="Arial" panose="020B0604020202020204" pitchFamily="34" charset="0"/>
                <a:cs typeface="Arial" panose="020B0604020202020204" pitchFamily="34" charset="0"/>
              </a:rPr>
              <a:t>)</a:t>
            </a:r>
            <a:endParaRPr lang="es-MX" sz="2800" dirty="0"/>
          </a:p>
        </p:txBody>
      </p:sp>
      <p:sp>
        <p:nvSpPr>
          <p:cNvPr id="3" name="Marcador de contenido 2">
            <a:extLst>
              <a:ext uri="{FF2B5EF4-FFF2-40B4-BE49-F238E27FC236}">
                <a16:creationId xmlns:a16="http://schemas.microsoft.com/office/drawing/2014/main" id="{047CC4D9-5A21-4A48-B5E2-95990F5D007A}"/>
              </a:ext>
            </a:extLst>
          </p:cNvPr>
          <p:cNvSpPr>
            <a:spLocks noGrp="1"/>
          </p:cNvSpPr>
          <p:nvPr>
            <p:ph idx="1"/>
          </p:nvPr>
        </p:nvSpPr>
        <p:spPr>
          <a:xfrm>
            <a:off x="914400" y="2274849"/>
            <a:ext cx="10363826" cy="4583152"/>
          </a:xfrm>
        </p:spPr>
        <p:txBody>
          <a:bodyPr>
            <a:normAutofit fontScale="77500" lnSpcReduction="20000"/>
          </a:bodyPr>
          <a:lstStyle/>
          <a:p>
            <a:pPr marL="0" indent="0" algn="just">
              <a:lnSpc>
                <a:spcPct val="170000"/>
              </a:lnSpc>
              <a:buNone/>
            </a:pPr>
            <a:r>
              <a:rPr lang="es-MX" dirty="0">
                <a:latin typeface="Arial" panose="020B0604020202020204" pitchFamily="34" charset="0"/>
                <a:cs typeface="Arial" panose="020B0604020202020204" pitchFamily="34" charset="0"/>
              </a:rPr>
              <a:t>En el marco de la Licenciatura en Turismo 2015, se incluye la UA Comprensión de Textos Académicos, la cual permitirá al estudiante interpretar el contenido de diferentes textos producidos en el entorno académico de la disciplina turística, lo que servirá de base para el posterior análisis de diferentes situaciones vinculadas con los campos propios de la profesión. El programa se estructura en tres unidades. En la Unidad I, se pone en contacto alumno con las principales características de la comunicación escrita y los diferentes tipos de textos académicos, de manera que pueda precisar su importancia para el desarrollo del profesional del turismo. En la segunda unidad, el alumno emplea las diferentes estrategias de lectura para la comprensión de textos académico mediante el acompañamiento del docente. Finalmente en la Unidad III el alumno aplica, de manera autónoma, los conocimientos y habilidades necesarios para la comprensión de textos académicos sobre un tema de su interés vinculado con el ámbito profesional del turismo. </a:t>
            </a:r>
          </a:p>
          <a:p>
            <a:pPr marL="0" indent="0" algn="just">
              <a:buNone/>
            </a:pPr>
            <a:r>
              <a:rPr lang="es-MX" dirty="0"/>
              <a:t> </a:t>
            </a:r>
          </a:p>
          <a:p>
            <a:pPr marL="0" indent="0" algn="just">
              <a:buNone/>
            </a:pPr>
            <a:r>
              <a:rPr lang="es-MX" dirty="0"/>
              <a:t> </a:t>
            </a:r>
          </a:p>
        </p:txBody>
      </p:sp>
    </p:spTree>
    <p:extLst>
      <p:ext uri="{BB962C8B-B14F-4D97-AF65-F5344CB8AC3E}">
        <p14:creationId xmlns:p14="http://schemas.microsoft.com/office/powerpoint/2010/main" val="3673742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F19EA9-262B-44FF-AA74-6144D11D89FB}"/>
              </a:ext>
            </a:extLst>
          </p:cNvPr>
          <p:cNvSpPr>
            <a:spLocks noGrp="1"/>
          </p:cNvSpPr>
          <p:nvPr>
            <p:ph type="title"/>
          </p:nvPr>
        </p:nvSpPr>
        <p:spPr/>
        <p:txBody>
          <a:bodyPr/>
          <a:lstStyle/>
          <a:p>
            <a:pPr algn="ctr"/>
            <a:r>
              <a:rPr lang="es-PE" dirty="0"/>
              <a:t>Resumen</a:t>
            </a:r>
            <a:br>
              <a:rPr lang="es-MX" dirty="0"/>
            </a:br>
            <a:endParaRPr lang="es-MX" dirty="0"/>
          </a:p>
        </p:txBody>
      </p:sp>
      <p:sp>
        <p:nvSpPr>
          <p:cNvPr id="3" name="Marcador de contenido 2">
            <a:extLst>
              <a:ext uri="{FF2B5EF4-FFF2-40B4-BE49-F238E27FC236}">
                <a16:creationId xmlns:a16="http://schemas.microsoft.com/office/drawing/2014/main" id="{64F45D2F-EAFC-4BFA-AE9C-6C613B8E2769}"/>
              </a:ext>
            </a:extLst>
          </p:cNvPr>
          <p:cNvSpPr>
            <a:spLocks noGrp="1"/>
          </p:cNvSpPr>
          <p:nvPr>
            <p:ph sz="half" idx="1"/>
          </p:nvPr>
        </p:nvSpPr>
        <p:spPr/>
        <p:txBody>
          <a:bodyPr>
            <a:normAutofit/>
          </a:bodyPr>
          <a:lstStyle/>
          <a:p>
            <a:pPr algn="just"/>
            <a:r>
              <a:rPr lang="es-MX" sz="2800" dirty="0"/>
              <a:t>El verbo </a:t>
            </a:r>
            <a:r>
              <a:rPr lang="es-MX" sz="2800" dirty="0" err="1"/>
              <a:t>resumere</a:t>
            </a:r>
            <a:r>
              <a:rPr lang="es-MX" sz="2800" dirty="0"/>
              <a:t>, palabra que forma parte del latín, podemos establecer que es el origen etimológico del concepto que a continuación vamos a analizar en profundidad. Un término latino que viene a traducirse como el decir o explicar todo lo que ha manifestado el contrario.</a:t>
            </a:r>
          </a:p>
        </p:txBody>
      </p:sp>
      <p:pic>
        <p:nvPicPr>
          <p:cNvPr id="5" name="Elementos multimedia en línea 4" title="Cￃﾳmo hacer resￃﾺmenes">
            <a:hlinkClick r:id="" action="ppaction://media"/>
            <a:extLst>
              <a:ext uri="{FF2B5EF4-FFF2-40B4-BE49-F238E27FC236}">
                <a16:creationId xmlns:a16="http://schemas.microsoft.com/office/drawing/2014/main" id="{F43A290A-4B18-4784-B5FC-AC35C0A27608}"/>
              </a:ext>
            </a:extLst>
          </p:cNvPr>
          <p:cNvPicPr>
            <a:picLocks noGrp="1" noRot="1" noChangeAspect="1"/>
          </p:cNvPicPr>
          <p:nvPr>
            <p:ph sz="half" idx="2"/>
            <a:videoFile r:link="rId1"/>
          </p:nvPr>
        </p:nvPicPr>
        <p:blipFill>
          <a:blip r:embed="rId3"/>
          <a:stretch>
            <a:fillRect/>
          </a:stretch>
        </p:blipFill>
        <p:spPr>
          <a:xfrm>
            <a:off x="6500813" y="2219325"/>
            <a:ext cx="4371975" cy="3276600"/>
          </a:xfrm>
          <a:prstGeom prst="rect">
            <a:avLst/>
          </a:prstGeom>
        </p:spPr>
      </p:pic>
      <p:sp>
        <p:nvSpPr>
          <p:cNvPr id="6" name="Rectángulo 5">
            <a:extLst>
              <a:ext uri="{FF2B5EF4-FFF2-40B4-BE49-F238E27FC236}">
                <a16:creationId xmlns:a16="http://schemas.microsoft.com/office/drawing/2014/main" id="{42E8B150-1E20-40F0-8C20-E79484E88ACB}"/>
              </a:ext>
            </a:extLst>
          </p:cNvPr>
          <p:cNvSpPr/>
          <p:nvPr/>
        </p:nvSpPr>
        <p:spPr>
          <a:xfrm>
            <a:off x="6854509" y="5869094"/>
            <a:ext cx="3507563" cy="369332"/>
          </a:xfrm>
          <a:prstGeom prst="rect">
            <a:avLst/>
          </a:prstGeom>
        </p:spPr>
        <p:txBody>
          <a:bodyPr wrap="none">
            <a:spAutoFit/>
          </a:bodyPr>
          <a:lstStyle/>
          <a:p>
            <a:pPr algn="just"/>
            <a:r>
              <a:rPr lang="es-MX" dirty="0"/>
              <a:t>Dar doble </a:t>
            </a:r>
            <a:r>
              <a:rPr lang="es-MX" dirty="0" err="1"/>
              <a:t>click</a:t>
            </a:r>
            <a:r>
              <a:rPr lang="es-MX" dirty="0"/>
              <a:t> para activar el video</a:t>
            </a:r>
          </a:p>
        </p:txBody>
      </p:sp>
      <p:sp>
        <p:nvSpPr>
          <p:cNvPr id="7" name="Rectángulo 6">
            <a:extLst>
              <a:ext uri="{FF2B5EF4-FFF2-40B4-BE49-F238E27FC236}">
                <a16:creationId xmlns:a16="http://schemas.microsoft.com/office/drawing/2014/main" id="{A9C7741E-DBE0-409F-8740-913477422185}"/>
              </a:ext>
            </a:extLst>
          </p:cNvPr>
          <p:cNvSpPr/>
          <p:nvPr/>
        </p:nvSpPr>
        <p:spPr>
          <a:xfrm>
            <a:off x="1203204" y="5405643"/>
            <a:ext cx="3135410" cy="369332"/>
          </a:xfrm>
          <a:prstGeom prst="rect">
            <a:avLst/>
          </a:prstGeom>
        </p:spPr>
        <p:txBody>
          <a:bodyPr wrap="none">
            <a:spAutoFit/>
          </a:bodyPr>
          <a:lstStyle/>
          <a:p>
            <a:r>
              <a:rPr lang="es-MX" dirty="0">
                <a:hlinkClick r:id="rId4"/>
              </a:rPr>
              <a:t>https://definicion.de/resumen/</a:t>
            </a:r>
            <a:endParaRPr lang="es-MX" dirty="0"/>
          </a:p>
        </p:txBody>
      </p:sp>
    </p:spTree>
    <p:extLst>
      <p:ext uri="{BB962C8B-B14F-4D97-AF65-F5344CB8AC3E}">
        <p14:creationId xmlns:p14="http://schemas.microsoft.com/office/powerpoint/2010/main" val="212776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E93532-6CCB-4BE2-B8DB-F354AA806385}"/>
              </a:ext>
            </a:extLst>
          </p:cNvPr>
          <p:cNvSpPr>
            <a:spLocks noGrp="1"/>
          </p:cNvSpPr>
          <p:nvPr>
            <p:ph type="title"/>
          </p:nvPr>
        </p:nvSpPr>
        <p:spPr>
          <a:xfrm>
            <a:off x="1097280" y="286603"/>
            <a:ext cx="10058400" cy="702303"/>
          </a:xfrm>
        </p:spPr>
        <p:txBody>
          <a:bodyPr>
            <a:normAutofit fontScale="90000"/>
          </a:bodyPr>
          <a:lstStyle/>
          <a:p>
            <a:pPr algn="ctr"/>
            <a:r>
              <a:rPr lang="es-MX" dirty="0"/>
              <a:t>TIPOS DE RESÚMENES</a:t>
            </a:r>
          </a:p>
        </p:txBody>
      </p:sp>
      <p:sp>
        <p:nvSpPr>
          <p:cNvPr id="3" name="Marcador de contenido 2">
            <a:extLst>
              <a:ext uri="{FF2B5EF4-FFF2-40B4-BE49-F238E27FC236}">
                <a16:creationId xmlns:a16="http://schemas.microsoft.com/office/drawing/2014/main" id="{55D63CD2-1681-4600-A50C-E6B6D50BCD0F}"/>
              </a:ext>
            </a:extLst>
          </p:cNvPr>
          <p:cNvSpPr>
            <a:spLocks noGrp="1"/>
          </p:cNvSpPr>
          <p:nvPr>
            <p:ph sz="half" idx="1"/>
          </p:nvPr>
        </p:nvSpPr>
        <p:spPr/>
        <p:txBody>
          <a:bodyPr anchor="ctr">
            <a:normAutofit/>
          </a:bodyPr>
          <a:lstStyle/>
          <a:p>
            <a:pPr algn="just"/>
            <a:r>
              <a:rPr lang="es-MX" sz="4800" dirty="0"/>
              <a:t>Realizar resúmenes de artículos turísticos </a:t>
            </a:r>
          </a:p>
        </p:txBody>
      </p:sp>
      <p:pic>
        <p:nvPicPr>
          <p:cNvPr id="5" name="Elementos multimedia en línea 4" title="Tipos de resumen documental">
            <a:hlinkClick r:id="" action="ppaction://media"/>
            <a:extLst>
              <a:ext uri="{FF2B5EF4-FFF2-40B4-BE49-F238E27FC236}">
                <a16:creationId xmlns:a16="http://schemas.microsoft.com/office/drawing/2014/main" id="{8B8D48BF-C642-4B86-9728-5822A8EE259B}"/>
              </a:ext>
            </a:extLst>
          </p:cNvPr>
          <p:cNvPicPr>
            <a:picLocks noGrp="1" noRot="1" noChangeAspect="1"/>
          </p:cNvPicPr>
          <p:nvPr>
            <p:ph sz="half" idx="2"/>
            <a:videoFile r:link="rId1"/>
          </p:nvPr>
        </p:nvPicPr>
        <p:blipFill>
          <a:blip r:embed="rId3"/>
          <a:stretch>
            <a:fillRect/>
          </a:stretch>
        </p:blipFill>
        <p:spPr>
          <a:xfrm>
            <a:off x="6218238" y="2376488"/>
            <a:ext cx="4935537" cy="2776537"/>
          </a:xfrm>
          <a:prstGeom prst="rect">
            <a:avLst/>
          </a:prstGeom>
        </p:spPr>
      </p:pic>
      <p:sp>
        <p:nvSpPr>
          <p:cNvPr id="6" name="Rectángulo 5">
            <a:extLst>
              <a:ext uri="{FF2B5EF4-FFF2-40B4-BE49-F238E27FC236}">
                <a16:creationId xmlns:a16="http://schemas.microsoft.com/office/drawing/2014/main" id="{07CAC2CA-AFAF-4CE0-AF29-A70B5DC348D0}"/>
              </a:ext>
            </a:extLst>
          </p:cNvPr>
          <p:cNvSpPr/>
          <p:nvPr/>
        </p:nvSpPr>
        <p:spPr>
          <a:xfrm>
            <a:off x="6845273" y="5684428"/>
            <a:ext cx="3507563" cy="369332"/>
          </a:xfrm>
          <a:prstGeom prst="rect">
            <a:avLst/>
          </a:prstGeom>
        </p:spPr>
        <p:txBody>
          <a:bodyPr wrap="none">
            <a:spAutoFit/>
          </a:bodyPr>
          <a:lstStyle/>
          <a:p>
            <a:pPr algn="just"/>
            <a:r>
              <a:rPr lang="es-MX" dirty="0"/>
              <a:t>Dar doble </a:t>
            </a:r>
            <a:r>
              <a:rPr lang="es-MX" dirty="0" err="1"/>
              <a:t>click</a:t>
            </a:r>
            <a:r>
              <a:rPr lang="es-MX" dirty="0"/>
              <a:t> para activar el video</a:t>
            </a:r>
          </a:p>
        </p:txBody>
      </p:sp>
    </p:spTree>
    <p:extLst>
      <p:ext uri="{BB962C8B-B14F-4D97-AF65-F5344CB8AC3E}">
        <p14:creationId xmlns:p14="http://schemas.microsoft.com/office/powerpoint/2010/main" val="1294752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DF8982-F412-4BDC-905B-98A705C79A32}"/>
              </a:ext>
            </a:extLst>
          </p:cNvPr>
          <p:cNvSpPr>
            <a:spLocks noGrp="1"/>
          </p:cNvSpPr>
          <p:nvPr>
            <p:ph type="title"/>
          </p:nvPr>
        </p:nvSpPr>
        <p:spPr>
          <a:xfrm>
            <a:off x="1097280" y="147782"/>
            <a:ext cx="10058400" cy="646546"/>
          </a:xfrm>
        </p:spPr>
        <p:txBody>
          <a:bodyPr>
            <a:normAutofit fontScale="90000"/>
          </a:bodyPr>
          <a:lstStyle/>
          <a:p>
            <a:pPr algn="ctr"/>
            <a:br>
              <a:rPr lang="es-PE" dirty="0"/>
            </a:br>
            <a:br>
              <a:rPr lang="es-PE" dirty="0"/>
            </a:br>
            <a:br>
              <a:rPr lang="es-PE" dirty="0"/>
            </a:br>
            <a:br>
              <a:rPr lang="es-PE" dirty="0"/>
            </a:br>
            <a:br>
              <a:rPr lang="es-PE" dirty="0"/>
            </a:br>
            <a:br>
              <a:rPr lang="es-PE" dirty="0"/>
            </a:br>
            <a:br>
              <a:rPr lang="es-MX" dirty="0"/>
            </a:br>
            <a:r>
              <a:rPr lang="es-MX" dirty="0"/>
              <a:t>Tesina</a:t>
            </a:r>
          </a:p>
        </p:txBody>
      </p:sp>
      <p:pic>
        <p:nvPicPr>
          <p:cNvPr id="7" name="Marcador de contenido 6">
            <a:extLst>
              <a:ext uri="{FF2B5EF4-FFF2-40B4-BE49-F238E27FC236}">
                <a16:creationId xmlns:a16="http://schemas.microsoft.com/office/drawing/2014/main" id="{D3B200EE-208F-4352-B3B9-0E40C2E61B1B}"/>
              </a:ext>
            </a:extLst>
          </p:cNvPr>
          <p:cNvPicPr>
            <a:picLocks noGrp="1" noChangeAspect="1"/>
          </p:cNvPicPr>
          <p:nvPr>
            <p:ph sz="half" idx="1"/>
          </p:nvPr>
        </p:nvPicPr>
        <p:blipFill>
          <a:blip r:embed="rId3"/>
          <a:stretch>
            <a:fillRect/>
          </a:stretch>
        </p:blipFill>
        <p:spPr>
          <a:xfrm>
            <a:off x="1096963" y="2191387"/>
            <a:ext cx="4938712" cy="3332476"/>
          </a:xfrm>
          <a:prstGeom prst="rect">
            <a:avLst/>
          </a:prstGeom>
        </p:spPr>
      </p:pic>
      <p:pic>
        <p:nvPicPr>
          <p:cNvPr id="5" name="Elementos multimedia en línea 4" title="Estructura de la Tesina">
            <a:hlinkClick r:id="" action="ppaction://media"/>
            <a:extLst>
              <a:ext uri="{FF2B5EF4-FFF2-40B4-BE49-F238E27FC236}">
                <a16:creationId xmlns:a16="http://schemas.microsoft.com/office/drawing/2014/main" id="{55896001-5540-4EA7-A01D-917E8C8F3D03}"/>
              </a:ext>
            </a:extLst>
          </p:cNvPr>
          <p:cNvPicPr>
            <a:picLocks noGrp="1" noRot="1" noChangeAspect="1"/>
          </p:cNvPicPr>
          <p:nvPr>
            <p:ph sz="half" idx="2"/>
            <a:videoFile r:link="rId1"/>
          </p:nvPr>
        </p:nvPicPr>
        <p:blipFill>
          <a:blip r:embed="rId4"/>
          <a:stretch>
            <a:fillRect/>
          </a:stretch>
        </p:blipFill>
        <p:spPr>
          <a:xfrm>
            <a:off x="6218238" y="2006600"/>
            <a:ext cx="4937125" cy="3700463"/>
          </a:xfrm>
          <a:prstGeom prst="rect">
            <a:avLst/>
          </a:prstGeom>
        </p:spPr>
      </p:pic>
      <p:sp>
        <p:nvSpPr>
          <p:cNvPr id="6" name="Rectángulo 5">
            <a:extLst>
              <a:ext uri="{FF2B5EF4-FFF2-40B4-BE49-F238E27FC236}">
                <a16:creationId xmlns:a16="http://schemas.microsoft.com/office/drawing/2014/main" id="{A5999BAD-2367-4471-BA41-F409AE05B520}"/>
              </a:ext>
            </a:extLst>
          </p:cNvPr>
          <p:cNvSpPr/>
          <p:nvPr/>
        </p:nvSpPr>
        <p:spPr>
          <a:xfrm>
            <a:off x="6808327" y="5869093"/>
            <a:ext cx="3507563" cy="369332"/>
          </a:xfrm>
          <a:prstGeom prst="rect">
            <a:avLst/>
          </a:prstGeom>
        </p:spPr>
        <p:txBody>
          <a:bodyPr wrap="none">
            <a:spAutoFit/>
          </a:bodyPr>
          <a:lstStyle/>
          <a:p>
            <a:pPr algn="just"/>
            <a:r>
              <a:rPr lang="es-MX" dirty="0"/>
              <a:t>Dar doble </a:t>
            </a:r>
            <a:r>
              <a:rPr lang="es-MX" dirty="0" err="1"/>
              <a:t>click</a:t>
            </a:r>
            <a:r>
              <a:rPr lang="es-MX" dirty="0"/>
              <a:t> para activar el video</a:t>
            </a:r>
          </a:p>
        </p:txBody>
      </p:sp>
    </p:spTree>
    <p:extLst>
      <p:ext uri="{BB962C8B-B14F-4D97-AF65-F5344CB8AC3E}">
        <p14:creationId xmlns:p14="http://schemas.microsoft.com/office/powerpoint/2010/main" val="2655337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2DEE84-2536-43AB-B4F7-482646927E93}"/>
              </a:ext>
            </a:extLst>
          </p:cNvPr>
          <p:cNvSpPr>
            <a:spLocks noGrp="1"/>
          </p:cNvSpPr>
          <p:nvPr>
            <p:ph type="title"/>
          </p:nvPr>
        </p:nvSpPr>
        <p:spPr/>
        <p:txBody>
          <a:bodyPr/>
          <a:lstStyle/>
          <a:p>
            <a:pPr algn="ctr"/>
            <a:r>
              <a:rPr lang="es-MX" dirty="0"/>
              <a:t>Tesina</a:t>
            </a:r>
          </a:p>
        </p:txBody>
      </p:sp>
      <p:pic>
        <p:nvPicPr>
          <p:cNvPr id="5" name="Marcador de contenido 4">
            <a:extLst>
              <a:ext uri="{FF2B5EF4-FFF2-40B4-BE49-F238E27FC236}">
                <a16:creationId xmlns:a16="http://schemas.microsoft.com/office/drawing/2014/main" id="{13242705-2F38-4D2A-A34D-94E2808EFF68}"/>
              </a:ext>
            </a:extLst>
          </p:cNvPr>
          <p:cNvPicPr>
            <a:picLocks noGrp="1" noChangeAspect="1"/>
          </p:cNvPicPr>
          <p:nvPr>
            <p:ph sz="half" idx="1"/>
          </p:nvPr>
        </p:nvPicPr>
        <p:blipFill>
          <a:blip r:embed="rId2"/>
          <a:stretch>
            <a:fillRect/>
          </a:stretch>
        </p:blipFill>
        <p:spPr>
          <a:xfrm>
            <a:off x="1035051" y="2348405"/>
            <a:ext cx="4938712" cy="3332476"/>
          </a:xfrm>
          <a:prstGeom prst="rect">
            <a:avLst/>
          </a:prstGeom>
        </p:spPr>
      </p:pic>
      <p:pic>
        <p:nvPicPr>
          <p:cNvPr id="6" name="Marcador de contenido 5">
            <a:extLst>
              <a:ext uri="{FF2B5EF4-FFF2-40B4-BE49-F238E27FC236}">
                <a16:creationId xmlns:a16="http://schemas.microsoft.com/office/drawing/2014/main" id="{7C2CA457-E50B-47FF-AF0C-935BB8EFF758}"/>
              </a:ext>
            </a:extLst>
          </p:cNvPr>
          <p:cNvPicPr>
            <a:picLocks noGrp="1" noChangeAspect="1"/>
          </p:cNvPicPr>
          <p:nvPr>
            <p:ph sz="half" idx="2"/>
          </p:nvPr>
        </p:nvPicPr>
        <p:blipFill>
          <a:blip r:embed="rId3"/>
          <a:stretch>
            <a:fillRect/>
          </a:stretch>
        </p:blipFill>
        <p:spPr>
          <a:xfrm>
            <a:off x="6218238" y="1967346"/>
            <a:ext cx="5419580" cy="3332476"/>
          </a:xfrm>
          <a:prstGeom prst="rect">
            <a:avLst/>
          </a:prstGeom>
        </p:spPr>
      </p:pic>
      <p:sp>
        <p:nvSpPr>
          <p:cNvPr id="7" name="Rectángulo 6">
            <a:extLst>
              <a:ext uri="{FF2B5EF4-FFF2-40B4-BE49-F238E27FC236}">
                <a16:creationId xmlns:a16="http://schemas.microsoft.com/office/drawing/2014/main" id="{4E0B3C01-494A-49D2-B858-3C43C8068200}"/>
              </a:ext>
            </a:extLst>
          </p:cNvPr>
          <p:cNvSpPr/>
          <p:nvPr/>
        </p:nvSpPr>
        <p:spPr>
          <a:xfrm>
            <a:off x="6126480" y="5206642"/>
            <a:ext cx="6096000" cy="646331"/>
          </a:xfrm>
          <a:prstGeom prst="rect">
            <a:avLst/>
          </a:prstGeom>
        </p:spPr>
        <p:txBody>
          <a:bodyPr>
            <a:spAutoFit/>
          </a:bodyPr>
          <a:lstStyle/>
          <a:p>
            <a:r>
              <a:rPr lang="es-MX" dirty="0">
                <a:hlinkClick r:id="rId4"/>
              </a:rPr>
              <a:t>http://evaluacionprofesionaltyg.blogspot.com/2014/02/tesina.html</a:t>
            </a:r>
            <a:endParaRPr lang="es-MX" dirty="0"/>
          </a:p>
        </p:txBody>
      </p:sp>
    </p:spTree>
    <p:extLst>
      <p:ext uri="{BB962C8B-B14F-4D97-AF65-F5344CB8AC3E}">
        <p14:creationId xmlns:p14="http://schemas.microsoft.com/office/powerpoint/2010/main" val="31435754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916108-5A2F-4C09-8205-163C100104D2}"/>
              </a:ext>
            </a:extLst>
          </p:cNvPr>
          <p:cNvSpPr>
            <a:spLocks noGrp="1"/>
          </p:cNvSpPr>
          <p:nvPr>
            <p:ph type="title"/>
          </p:nvPr>
        </p:nvSpPr>
        <p:spPr/>
        <p:txBody>
          <a:bodyPr/>
          <a:lstStyle/>
          <a:p>
            <a:pPr algn="ctr"/>
            <a:r>
              <a:rPr lang="es-MX" dirty="0"/>
              <a:t>Tesina</a:t>
            </a:r>
          </a:p>
        </p:txBody>
      </p:sp>
      <p:pic>
        <p:nvPicPr>
          <p:cNvPr id="5" name="Marcador de contenido 4">
            <a:extLst>
              <a:ext uri="{FF2B5EF4-FFF2-40B4-BE49-F238E27FC236}">
                <a16:creationId xmlns:a16="http://schemas.microsoft.com/office/drawing/2014/main" id="{5F0E8C46-2BE6-461C-981F-54CB1BF7DEBF}"/>
              </a:ext>
            </a:extLst>
          </p:cNvPr>
          <p:cNvPicPr>
            <a:picLocks noGrp="1" noChangeAspect="1"/>
          </p:cNvPicPr>
          <p:nvPr>
            <p:ph sz="half" idx="1"/>
          </p:nvPr>
        </p:nvPicPr>
        <p:blipFill>
          <a:blip r:embed="rId2"/>
          <a:stretch>
            <a:fillRect/>
          </a:stretch>
        </p:blipFill>
        <p:spPr>
          <a:xfrm>
            <a:off x="1096963" y="2191387"/>
            <a:ext cx="4938712" cy="3332476"/>
          </a:xfrm>
          <a:prstGeom prst="rect">
            <a:avLst/>
          </a:prstGeom>
        </p:spPr>
      </p:pic>
      <p:pic>
        <p:nvPicPr>
          <p:cNvPr id="6" name="Marcador de contenido 5">
            <a:extLst>
              <a:ext uri="{FF2B5EF4-FFF2-40B4-BE49-F238E27FC236}">
                <a16:creationId xmlns:a16="http://schemas.microsoft.com/office/drawing/2014/main" id="{C942AD73-86F6-49EB-AB77-4D8673EC98B8}"/>
              </a:ext>
            </a:extLst>
          </p:cNvPr>
          <p:cNvPicPr>
            <a:picLocks noGrp="1" noChangeAspect="1"/>
          </p:cNvPicPr>
          <p:nvPr>
            <p:ph sz="half" idx="2"/>
          </p:nvPr>
        </p:nvPicPr>
        <p:blipFill>
          <a:blip r:embed="rId3"/>
          <a:stretch>
            <a:fillRect/>
          </a:stretch>
        </p:blipFill>
        <p:spPr>
          <a:xfrm>
            <a:off x="6218238" y="1737359"/>
            <a:ext cx="5438053" cy="3786503"/>
          </a:xfrm>
          <a:prstGeom prst="rect">
            <a:avLst/>
          </a:prstGeom>
        </p:spPr>
      </p:pic>
      <p:sp>
        <p:nvSpPr>
          <p:cNvPr id="7" name="Rectángulo 6">
            <a:extLst>
              <a:ext uri="{FF2B5EF4-FFF2-40B4-BE49-F238E27FC236}">
                <a16:creationId xmlns:a16="http://schemas.microsoft.com/office/drawing/2014/main" id="{5E9C060B-E85A-4BF2-8EFB-C291255C226F}"/>
              </a:ext>
            </a:extLst>
          </p:cNvPr>
          <p:cNvSpPr/>
          <p:nvPr/>
        </p:nvSpPr>
        <p:spPr>
          <a:xfrm>
            <a:off x="6218238" y="5368744"/>
            <a:ext cx="6096000" cy="646331"/>
          </a:xfrm>
          <a:prstGeom prst="rect">
            <a:avLst/>
          </a:prstGeom>
        </p:spPr>
        <p:txBody>
          <a:bodyPr>
            <a:spAutoFit/>
          </a:bodyPr>
          <a:lstStyle/>
          <a:p>
            <a:r>
              <a:rPr lang="es-MX" dirty="0">
                <a:hlinkClick r:id="rId4"/>
              </a:rPr>
              <a:t>http://evaluacionprofesionaltyg.blogspot.com/2014/02/tesina.html</a:t>
            </a:r>
            <a:endParaRPr lang="es-MX" dirty="0"/>
          </a:p>
        </p:txBody>
      </p:sp>
    </p:spTree>
    <p:extLst>
      <p:ext uri="{BB962C8B-B14F-4D97-AF65-F5344CB8AC3E}">
        <p14:creationId xmlns:p14="http://schemas.microsoft.com/office/powerpoint/2010/main" val="10539664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0CCCDA-A188-446C-96B0-8BC0F9E7C3E3}"/>
              </a:ext>
            </a:extLst>
          </p:cNvPr>
          <p:cNvSpPr>
            <a:spLocks noGrp="1"/>
          </p:cNvSpPr>
          <p:nvPr>
            <p:ph type="title"/>
          </p:nvPr>
        </p:nvSpPr>
        <p:spPr>
          <a:xfrm>
            <a:off x="1097280" y="286604"/>
            <a:ext cx="10058400" cy="675420"/>
          </a:xfrm>
        </p:spPr>
        <p:txBody>
          <a:bodyPr>
            <a:normAutofit fontScale="90000"/>
          </a:bodyPr>
          <a:lstStyle/>
          <a:p>
            <a:pPr algn="ctr"/>
            <a:r>
              <a:rPr lang="es-MX" dirty="0"/>
              <a:t>Tesina</a:t>
            </a:r>
          </a:p>
        </p:txBody>
      </p:sp>
      <p:pic>
        <p:nvPicPr>
          <p:cNvPr id="6" name="Marcador de contenido 5">
            <a:extLst>
              <a:ext uri="{FF2B5EF4-FFF2-40B4-BE49-F238E27FC236}">
                <a16:creationId xmlns:a16="http://schemas.microsoft.com/office/drawing/2014/main" id="{BA807E39-D515-408D-97D9-8DFE090EE79B}"/>
              </a:ext>
            </a:extLst>
          </p:cNvPr>
          <p:cNvPicPr>
            <a:picLocks noGrp="1" noChangeAspect="1"/>
          </p:cNvPicPr>
          <p:nvPr>
            <p:ph sz="half" idx="2"/>
          </p:nvPr>
        </p:nvPicPr>
        <p:blipFill>
          <a:blip r:embed="rId2"/>
          <a:stretch>
            <a:fillRect/>
          </a:stretch>
        </p:blipFill>
        <p:spPr>
          <a:xfrm>
            <a:off x="6944515" y="1202531"/>
            <a:ext cx="3503042" cy="4452937"/>
          </a:xfrm>
          <a:prstGeom prst="rect">
            <a:avLst/>
          </a:prstGeom>
        </p:spPr>
      </p:pic>
      <p:pic>
        <p:nvPicPr>
          <p:cNvPr id="5" name="Marcador de contenido 4">
            <a:extLst>
              <a:ext uri="{FF2B5EF4-FFF2-40B4-BE49-F238E27FC236}">
                <a16:creationId xmlns:a16="http://schemas.microsoft.com/office/drawing/2014/main" id="{41BF3A7A-E59F-44CB-9AB7-8690E738389D}"/>
              </a:ext>
            </a:extLst>
          </p:cNvPr>
          <p:cNvPicPr>
            <a:picLocks noGrp="1" noChangeAspect="1"/>
          </p:cNvPicPr>
          <p:nvPr>
            <p:ph sz="half" idx="1"/>
          </p:nvPr>
        </p:nvPicPr>
        <p:blipFill>
          <a:blip r:embed="rId3"/>
          <a:stretch>
            <a:fillRect/>
          </a:stretch>
        </p:blipFill>
        <p:spPr>
          <a:xfrm>
            <a:off x="1096963" y="2191387"/>
            <a:ext cx="4938712" cy="3332476"/>
          </a:xfrm>
          <a:prstGeom prst="rect">
            <a:avLst/>
          </a:prstGeom>
        </p:spPr>
      </p:pic>
      <p:sp>
        <p:nvSpPr>
          <p:cNvPr id="7" name="Rectángulo 6">
            <a:extLst>
              <a:ext uri="{FF2B5EF4-FFF2-40B4-BE49-F238E27FC236}">
                <a16:creationId xmlns:a16="http://schemas.microsoft.com/office/drawing/2014/main" id="{1E70E9D6-DFD9-4A65-9ED3-D5256BCBBC12}"/>
              </a:ext>
            </a:extLst>
          </p:cNvPr>
          <p:cNvSpPr/>
          <p:nvPr/>
        </p:nvSpPr>
        <p:spPr>
          <a:xfrm>
            <a:off x="5648036" y="5655468"/>
            <a:ext cx="6096000" cy="646331"/>
          </a:xfrm>
          <a:prstGeom prst="rect">
            <a:avLst/>
          </a:prstGeom>
        </p:spPr>
        <p:txBody>
          <a:bodyPr>
            <a:spAutoFit/>
          </a:bodyPr>
          <a:lstStyle/>
          <a:p>
            <a:r>
              <a:rPr lang="es-MX" dirty="0">
                <a:solidFill>
                  <a:srgbClr val="FF0000"/>
                </a:solidFill>
                <a:hlinkClick r:id="rId4">
                  <a:extLst>
                    <a:ext uri="{A12FA001-AC4F-418D-AE19-62706E023703}">
                      <ahyp:hlinkClr xmlns:ahyp="http://schemas.microsoft.com/office/drawing/2018/hyperlinkcolor" val="tx"/>
                    </a:ext>
                  </a:extLst>
                </a:hlinkClick>
              </a:rPr>
              <a:t>http://evaluacionprofesionaltyg.blogspot.com/2014/02/tesina.html</a:t>
            </a:r>
            <a:endParaRPr lang="es-MX" dirty="0">
              <a:solidFill>
                <a:srgbClr val="FF0000"/>
              </a:solidFill>
            </a:endParaRPr>
          </a:p>
        </p:txBody>
      </p:sp>
    </p:spTree>
    <p:extLst>
      <p:ext uri="{BB962C8B-B14F-4D97-AF65-F5344CB8AC3E}">
        <p14:creationId xmlns:p14="http://schemas.microsoft.com/office/powerpoint/2010/main" val="3233131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81200" y="0"/>
            <a:ext cx="8229600" cy="2420888"/>
          </a:xfrm>
        </p:spPr>
        <p:txBody>
          <a:bodyPr>
            <a:normAutofit/>
          </a:bodyPr>
          <a:lstStyle/>
          <a:p>
            <a:pPr algn="just"/>
            <a:r>
              <a:rPr lang="es-MX" sz="2800" dirty="0">
                <a:solidFill>
                  <a:srgbClr val="FF0000"/>
                </a:solidFill>
              </a:rPr>
              <a:t>Esto implica un acercamiento crítico y analítico al tema que se desarrollará con base en los distintos conocimientos y habilidades que el estudiante ha acumulado a lo largo de su formación académica</a:t>
            </a:r>
          </a:p>
        </p:txBody>
      </p:sp>
      <p:pic>
        <p:nvPicPr>
          <p:cNvPr id="3074" name="Picture 2" descr="C:\Documents and Settings\Ruben Duran\Mis documentos\Mis imágenes\TESINACRÍTICA.jpg"/>
          <p:cNvPicPr>
            <a:picLocks noGrp="1" noChangeAspect="1" noChangeArrowheads="1"/>
          </p:cNvPicPr>
          <p:nvPr>
            <p:ph idx="1"/>
          </p:nvPr>
        </p:nvPicPr>
        <p:blipFill>
          <a:blip r:embed="rId2" cstate="print"/>
          <a:srcRect/>
          <a:stretch>
            <a:fillRect/>
          </a:stretch>
        </p:blipFill>
        <p:spPr bwMode="auto">
          <a:xfrm>
            <a:off x="3935760" y="2420888"/>
            <a:ext cx="5256584" cy="3888432"/>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741E4D-C3B7-4287-BF86-334AC81F1AEB}"/>
              </a:ext>
            </a:extLst>
          </p:cNvPr>
          <p:cNvSpPr>
            <a:spLocks noGrp="1"/>
          </p:cNvSpPr>
          <p:nvPr>
            <p:ph type="title"/>
          </p:nvPr>
        </p:nvSpPr>
        <p:spPr/>
        <p:txBody>
          <a:bodyPr/>
          <a:lstStyle/>
          <a:p>
            <a:pPr algn="ctr"/>
            <a:r>
              <a:rPr lang="es-MX" dirty="0"/>
              <a:t>Tesina</a:t>
            </a:r>
          </a:p>
        </p:txBody>
      </p:sp>
      <p:pic>
        <p:nvPicPr>
          <p:cNvPr id="5" name="Marcador de contenido 4">
            <a:extLst>
              <a:ext uri="{FF2B5EF4-FFF2-40B4-BE49-F238E27FC236}">
                <a16:creationId xmlns:a16="http://schemas.microsoft.com/office/drawing/2014/main" id="{88BD6442-C753-4639-8978-65687C1EE320}"/>
              </a:ext>
            </a:extLst>
          </p:cNvPr>
          <p:cNvPicPr>
            <a:picLocks noGrp="1" noChangeAspect="1"/>
          </p:cNvPicPr>
          <p:nvPr>
            <p:ph sz="half" idx="1"/>
          </p:nvPr>
        </p:nvPicPr>
        <p:blipFill>
          <a:blip r:embed="rId2"/>
          <a:stretch>
            <a:fillRect/>
          </a:stretch>
        </p:blipFill>
        <p:spPr>
          <a:xfrm>
            <a:off x="1096963" y="2191387"/>
            <a:ext cx="4938712" cy="3332476"/>
          </a:xfrm>
          <a:prstGeom prst="rect">
            <a:avLst/>
          </a:prstGeom>
        </p:spPr>
      </p:pic>
      <p:pic>
        <p:nvPicPr>
          <p:cNvPr id="6" name="Picture 2" descr="C:\Documents and Settings\Ruben Duran\Mis documentos\Mis imágenes\TERMINARLATESINA.jpg">
            <a:extLst>
              <a:ext uri="{FF2B5EF4-FFF2-40B4-BE49-F238E27FC236}">
                <a16:creationId xmlns:a16="http://schemas.microsoft.com/office/drawing/2014/main" id="{C1C61FEE-622D-4413-801D-DA5CD5C4B396}"/>
              </a:ext>
            </a:extLst>
          </p:cNvPr>
          <p:cNvPicPr>
            <a:picLocks noGrp="1" noChangeAspect="1" noChangeArrowheads="1"/>
          </p:cNvPicPr>
          <p:nvPr>
            <p:ph sz="half" idx="2"/>
          </p:nvPr>
        </p:nvPicPr>
        <p:blipFill>
          <a:blip r:embed="rId3" cstate="print"/>
          <a:srcRect/>
          <a:stretch>
            <a:fillRect/>
          </a:stretch>
        </p:blipFill>
        <p:spPr bwMode="auto">
          <a:xfrm>
            <a:off x="6548582" y="2191387"/>
            <a:ext cx="4128654" cy="3719886"/>
          </a:xfrm>
          <a:prstGeom prst="rect">
            <a:avLst/>
          </a:prstGeom>
          <a:noFill/>
        </p:spPr>
      </p:pic>
    </p:spTree>
    <p:extLst>
      <p:ext uri="{BB962C8B-B14F-4D97-AF65-F5344CB8AC3E}">
        <p14:creationId xmlns:p14="http://schemas.microsoft.com/office/powerpoint/2010/main" val="27343495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86BB7A-7426-4D7C-989B-00E38AA07D7D}"/>
              </a:ext>
            </a:extLst>
          </p:cNvPr>
          <p:cNvSpPr>
            <a:spLocks noGrp="1"/>
          </p:cNvSpPr>
          <p:nvPr>
            <p:ph type="title"/>
          </p:nvPr>
        </p:nvSpPr>
        <p:spPr/>
        <p:txBody>
          <a:bodyPr/>
          <a:lstStyle/>
          <a:p>
            <a:pPr algn="ctr"/>
            <a:r>
              <a:rPr lang="es-PE" dirty="0"/>
              <a:t>Tesis</a:t>
            </a:r>
            <a:br>
              <a:rPr lang="es-MX" dirty="0"/>
            </a:br>
            <a:endParaRPr lang="es-MX" dirty="0"/>
          </a:p>
        </p:txBody>
      </p:sp>
      <p:pic>
        <p:nvPicPr>
          <p:cNvPr id="5" name="Marcador de contenido 4">
            <a:extLst>
              <a:ext uri="{FF2B5EF4-FFF2-40B4-BE49-F238E27FC236}">
                <a16:creationId xmlns:a16="http://schemas.microsoft.com/office/drawing/2014/main" id="{85C007A8-25C6-4323-BAB8-94D11A651F49}"/>
              </a:ext>
            </a:extLst>
          </p:cNvPr>
          <p:cNvPicPr>
            <a:picLocks noGrp="1" noChangeAspect="1"/>
          </p:cNvPicPr>
          <p:nvPr>
            <p:ph sz="half" idx="1"/>
          </p:nvPr>
        </p:nvPicPr>
        <p:blipFill>
          <a:blip r:embed="rId2"/>
          <a:stretch>
            <a:fillRect/>
          </a:stretch>
        </p:blipFill>
        <p:spPr>
          <a:xfrm>
            <a:off x="1096963" y="1964295"/>
            <a:ext cx="4938712" cy="3786660"/>
          </a:xfrm>
          <a:prstGeom prst="rect">
            <a:avLst/>
          </a:prstGeom>
        </p:spPr>
      </p:pic>
      <p:pic>
        <p:nvPicPr>
          <p:cNvPr id="6" name="Marcador de contenido 5">
            <a:extLst>
              <a:ext uri="{FF2B5EF4-FFF2-40B4-BE49-F238E27FC236}">
                <a16:creationId xmlns:a16="http://schemas.microsoft.com/office/drawing/2014/main" id="{55ABEE85-9674-4AD5-BCE6-CC70A2059A74}"/>
              </a:ext>
            </a:extLst>
          </p:cNvPr>
          <p:cNvPicPr>
            <a:picLocks noGrp="1" noChangeAspect="1"/>
          </p:cNvPicPr>
          <p:nvPr>
            <p:ph sz="half" idx="2"/>
          </p:nvPr>
        </p:nvPicPr>
        <p:blipFill>
          <a:blip r:embed="rId3"/>
          <a:stretch>
            <a:fillRect/>
          </a:stretch>
        </p:blipFill>
        <p:spPr>
          <a:xfrm>
            <a:off x="6218238" y="2152649"/>
            <a:ext cx="5707062" cy="3057525"/>
          </a:xfrm>
          <a:prstGeom prst="rect">
            <a:avLst/>
          </a:prstGeom>
        </p:spPr>
      </p:pic>
      <p:sp>
        <p:nvSpPr>
          <p:cNvPr id="7" name="Rectángulo 6">
            <a:extLst>
              <a:ext uri="{FF2B5EF4-FFF2-40B4-BE49-F238E27FC236}">
                <a16:creationId xmlns:a16="http://schemas.microsoft.com/office/drawing/2014/main" id="{77338753-3B12-4665-94C5-BB8CAC41D3C8}"/>
              </a:ext>
            </a:extLst>
          </p:cNvPr>
          <p:cNvSpPr/>
          <p:nvPr/>
        </p:nvSpPr>
        <p:spPr>
          <a:xfrm>
            <a:off x="6023769" y="5625463"/>
            <a:ext cx="6096000" cy="646331"/>
          </a:xfrm>
          <a:prstGeom prst="rect">
            <a:avLst/>
          </a:prstGeom>
        </p:spPr>
        <p:txBody>
          <a:bodyPr>
            <a:spAutoFit/>
          </a:bodyPr>
          <a:lstStyle/>
          <a:p>
            <a:r>
              <a:rPr lang="es-MX" dirty="0">
                <a:hlinkClick r:id="rId4"/>
              </a:rPr>
              <a:t>http://evaluacionprofesionaltyg.blogspot.com/2014/02/tesis.html</a:t>
            </a:r>
            <a:endParaRPr lang="es-MX" dirty="0"/>
          </a:p>
        </p:txBody>
      </p:sp>
    </p:spTree>
    <p:extLst>
      <p:ext uri="{BB962C8B-B14F-4D97-AF65-F5344CB8AC3E}">
        <p14:creationId xmlns:p14="http://schemas.microsoft.com/office/powerpoint/2010/main" val="9462818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8D745A-C4D1-49FC-B9E1-4951FA99D099}"/>
              </a:ext>
            </a:extLst>
          </p:cNvPr>
          <p:cNvSpPr>
            <a:spLocks noGrp="1"/>
          </p:cNvSpPr>
          <p:nvPr>
            <p:ph type="title"/>
          </p:nvPr>
        </p:nvSpPr>
        <p:spPr/>
        <p:txBody>
          <a:bodyPr/>
          <a:lstStyle/>
          <a:p>
            <a:br>
              <a:rPr lang="es-MX" dirty="0"/>
            </a:br>
            <a:endParaRPr lang="es-MX" dirty="0"/>
          </a:p>
        </p:txBody>
      </p:sp>
      <p:pic>
        <p:nvPicPr>
          <p:cNvPr id="5" name="Marcador de contenido 4">
            <a:extLst>
              <a:ext uri="{FF2B5EF4-FFF2-40B4-BE49-F238E27FC236}">
                <a16:creationId xmlns:a16="http://schemas.microsoft.com/office/drawing/2014/main" id="{EB348678-0B36-460B-82DC-C792EEF0E9F6}"/>
              </a:ext>
            </a:extLst>
          </p:cNvPr>
          <p:cNvPicPr>
            <a:picLocks noGrp="1" noChangeAspect="1"/>
          </p:cNvPicPr>
          <p:nvPr>
            <p:ph sz="half" idx="1"/>
          </p:nvPr>
        </p:nvPicPr>
        <p:blipFill>
          <a:blip r:embed="rId2"/>
          <a:stretch>
            <a:fillRect/>
          </a:stretch>
        </p:blipFill>
        <p:spPr>
          <a:xfrm>
            <a:off x="837564" y="1351004"/>
            <a:ext cx="4938712" cy="3786660"/>
          </a:xfrm>
          <a:prstGeom prst="rect">
            <a:avLst/>
          </a:prstGeom>
        </p:spPr>
      </p:pic>
      <p:sp>
        <p:nvSpPr>
          <p:cNvPr id="4" name="Marcador de contenido 3">
            <a:extLst>
              <a:ext uri="{FF2B5EF4-FFF2-40B4-BE49-F238E27FC236}">
                <a16:creationId xmlns:a16="http://schemas.microsoft.com/office/drawing/2014/main" id="{F73AC65B-C050-42B0-8E8A-BC413E9FE783}"/>
              </a:ext>
            </a:extLst>
          </p:cNvPr>
          <p:cNvSpPr>
            <a:spLocks noGrp="1"/>
          </p:cNvSpPr>
          <p:nvPr>
            <p:ph sz="half" idx="2"/>
          </p:nvPr>
        </p:nvSpPr>
        <p:spPr/>
        <p:txBody>
          <a:bodyPr/>
          <a:lstStyle/>
          <a:p>
            <a:pPr marL="514350" lvl="0" indent="-514350">
              <a:buFont typeface="+mj-lt"/>
              <a:buAutoNum type="arabicPeriod"/>
            </a:pPr>
            <a:endParaRPr lang="es-MX" dirty="0"/>
          </a:p>
          <a:p>
            <a:endParaRPr lang="es-MX" dirty="0"/>
          </a:p>
        </p:txBody>
      </p:sp>
      <p:pic>
        <p:nvPicPr>
          <p:cNvPr id="6" name="Imagen 5">
            <a:extLst>
              <a:ext uri="{FF2B5EF4-FFF2-40B4-BE49-F238E27FC236}">
                <a16:creationId xmlns:a16="http://schemas.microsoft.com/office/drawing/2014/main" id="{334F546D-474A-4298-A12F-472106ADE9C4}"/>
              </a:ext>
            </a:extLst>
          </p:cNvPr>
          <p:cNvPicPr>
            <a:picLocks noChangeAspect="1"/>
          </p:cNvPicPr>
          <p:nvPr/>
        </p:nvPicPr>
        <p:blipFill>
          <a:blip r:embed="rId3"/>
          <a:stretch>
            <a:fillRect/>
          </a:stretch>
        </p:blipFill>
        <p:spPr>
          <a:xfrm>
            <a:off x="6696076" y="1647825"/>
            <a:ext cx="5610224" cy="4103129"/>
          </a:xfrm>
          <a:prstGeom prst="rect">
            <a:avLst/>
          </a:prstGeom>
        </p:spPr>
      </p:pic>
      <p:sp>
        <p:nvSpPr>
          <p:cNvPr id="7" name="Rectángulo 6">
            <a:extLst>
              <a:ext uri="{FF2B5EF4-FFF2-40B4-BE49-F238E27FC236}">
                <a16:creationId xmlns:a16="http://schemas.microsoft.com/office/drawing/2014/main" id="{2F862437-E50E-4834-91E1-5EE7B8E0B7B0}"/>
              </a:ext>
            </a:extLst>
          </p:cNvPr>
          <p:cNvSpPr/>
          <p:nvPr/>
        </p:nvSpPr>
        <p:spPr>
          <a:xfrm>
            <a:off x="4105275" y="619573"/>
            <a:ext cx="3657599" cy="1200329"/>
          </a:xfrm>
          <a:prstGeom prst="rect">
            <a:avLst/>
          </a:prstGeom>
        </p:spPr>
        <p:txBody>
          <a:bodyPr wrap="square">
            <a:spAutoFit/>
          </a:bodyPr>
          <a:lstStyle/>
          <a:p>
            <a:pPr algn="ctr"/>
            <a:r>
              <a:rPr lang="es-PE" sz="7200" dirty="0"/>
              <a:t>Tesis</a:t>
            </a:r>
            <a:endParaRPr lang="es-MX" sz="7200" dirty="0"/>
          </a:p>
        </p:txBody>
      </p:sp>
      <p:sp>
        <p:nvSpPr>
          <p:cNvPr id="8" name="Rectángulo 7">
            <a:extLst>
              <a:ext uri="{FF2B5EF4-FFF2-40B4-BE49-F238E27FC236}">
                <a16:creationId xmlns:a16="http://schemas.microsoft.com/office/drawing/2014/main" id="{7596E672-3409-4E81-84A9-1150762DA3E9}"/>
              </a:ext>
            </a:extLst>
          </p:cNvPr>
          <p:cNvSpPr/>
          <p:nvPr/>
        </p:nvSpPr>
        <p:spPr>
          <a:xfrm>
            <a:off x="6018417" y="5427788"/>
            <a:ext cx="6096000" cy="646331"/>
          </a:xfrm>
          <a:prstGeom prst="rect">
            <a:avLst/>
          </a:prstGeom>
        </p:spPr>
        <p:txBody>
          <a:bodyPr>
            <a:spAutoFit/>
          </a:bodyPr>
          <a:lstStyle/>
          <a:p>
            <a:r>
              <a:rPr lang="es-MX" dirty="0">
                <a:hlinkClick r:id="rId4"/>
              </a:rPr>
              <a:t>http://evaluacionprofesionaltyg.blogspot.com/2014/02/tesis.html</a:t>
            </a:r>
            <a:endParaRPr lang="es-MX" dirty="0"/>
          </a:p>
        </p:txBody>
      </p:sp>
    </p:spTree>
    <p:extLst>
      <p:ext uri="{BB962C8B-B14F-4D97-AF65-F5344CB8AC3E}">
        <p14:creationId xmlns:p14="http://schemas.microsoft.com/office/powerpoint/2010/main" val="835942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4FE096-A48F-4CFE-B9BC-22D6D5DD9CAB}"/>
              </a:ext>
            </a:extLst>
          </p:cNvPr>
          <p:cNvSpPr>
            <a:spLocks noGrp="1"/>
          </p:cNvSpPr>
          <p:nvPr>
            <p:ph type="title"/>
          </p:nvPr>
        </p:nvSpPr>
        <p:spPr>
          <a:xfrm>
            <a:off x="-71646" y="386938"/>
            <a:ext cx="10364451" cy="1596177"/>
          </a:xfrm>
        </p:spPr>
        <p:txBody>
          <a:bodyPr/>
          <a:lstStyle/>
          <a:p>
            <a:pPr algn="ctr"/>
            <a:r>
              <a:rPr lang="es-MX" dirty="0"/>
              <a:t>U</a:t>
            </a:r>
            <a:r>
              <a:rPr lang="es-MX" cap="none" dirty="0"/>
              <a:t>nidad</a:t>
            </a:r>
            <a:r>
              <a:rPr lang="es-MX" dirty="0"/>
              <a:t> 1</a:t>
            </a:r>
          </a:p>
        </p:txBody>
      </p:sp>
      <p:graphicFrame>
        <p:nvGraphicFramePr>
          <p:cNvPr id="4" name="Marcador de contenido 3">
            <a:extLst>
              <a:ext uri="{FF2B5EF4-FFF2-40B4-BE49-F238E27FC236}">
                <a16:creationId xmlns:a16="http://schemas.microsoft.com/office/drawing/2014/main" id="{A0ABBB45-9991-4967-BE9B-0D74FA1F40CD}"/>
              </a:ext>
            </a:extLst>
          </p:cNvPr>
          <p:cNvGraphicFramePr>
            <a:graphicFrameLocks noGrp="1"/>
          </p:cNvGraphicFramePr>
          <p:nvPr>
            <p:ph idx="1"/>
          </p:nvPr>
        </p:nvGraphicFramePr>
        <p:xfrm>
          <a:off x="497150" y="1912853"/>
          <a:ext cx="8975324" cy="4401804"/>
        </p:xfrm>
        <a:graphic>
          <a:graphicData uri="http://schemas.openxmlformats.org/drawingml/2006/table">
            <a:tbl>
              <a:tblPr firstRow="1" firstCol="1" lastRow="1" lastCol="1" bandRow="1" bandCol="1">
                <a:tableStyleId>{5C22544A-7EE6-4342-B048-85BDC9FD1C3A}</a:tableStyleId>
              </a:tblPr>
              <a:tblGrid>
                <a:gridCol w="8975324">
                  <a:extLst>
                    <a:ext uri="{9D8B030D-6E8A-4147-A177-3AD203B41FA5}">
                      <a16:colId xmlns:a16="http://schemas.microsoft.com/office/drawing/2014/main" val="3174802945"/>
                    </a:ext>
                  </a:extLst>
                </a:gridCol>
              </a:tblGrid>
              <a:tr h="789274">
                <a:tc>
                  <a:txBody>
                    <a:bodyPr/>
                    <a:lstStyle/>
                    <a:p>
                      <a:pPr marL="0" indent="0" algn="l">
                        <a:lnSpc>
                          <a:spcPct val="115000"/>
                        </a:lnSpc>
                        <a:spcAft>
                          <a:spcPts val="0"/>
                        </a:spcAft>
                        <a:tabLst/>
                      </a:pPr>
                      <a:endParaRPr lang="es-MX"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926742408"/>
                  </a:ext>
                </a:extLst>
              </a:tr>
              <a:tr h="1196070">
                <a:tc>
                  <a:txBody>
                    <a:bodyPr/>
                    <a:lstStyle/>
                    <a:p>
                      <a:pPr marL="0" indent="0" algn="just">
                        <a:lnSpc>
                          <a:spcPct val="115000"/>
                        </a:lnSpc>
                        <a:spcAft>
                          <a:spcPts val="0"/>
                        </a:spcAft>
                      </a:pPr>
                      <a:endParaRPr lang="es-MX"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712568528"/>
                  </a:ext>
                </a:extLst>
              </a:tr>
              <a:tr h="2416460">
                <a:tc>
                  <a:txBody>
                    <a:bodyPr/>
                    <a:lstStyle/>
                    <a:p>
                      <a:pPr algn="just">
                        <a:lnSpc>
                          <a:spcPct val="115000"/>
                        </a:lnSpc>
                        <a:spcAft>
                          <a:spcPts val="0"/>
                        </a:spcAft>
                      </a:pPr>
                      <a:endParaRPr lang="es-MX"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937859429"/>
                  </a:ext>
                </a:extLst>
              </a:tr>
            </a:tbl>
          </a:graphicData>
        </a:graphic>
      </p:graphicFrame>
      <p:sp>
        <p:nvSpPr>
          <p:cNvPr id="5" name="Rectangle 1">
            <a:extLst>
              <a:ext uri="{FF2B5EF4-FFF2-40B4-BE49-F238E27FC236}">
                <a16:creationId xmlns:a16="http://schemas.microsoft.com/office/drawing/2014/main" id="{E3A372E7-F560-4C1E-AC1B-8AEA0B5E57CD}"/>
              </a:ext>
            </a:extLst>
          </p:cNvPr>
          <p:cNvSpPr>
            <a:spLocks noChangeArrowheads="1"/>
          </p:cNvSpPr>
          <p:nvPr/>
        </p:nvSpPr>
        <p:spPr bwMode="auto">
          <a:xfrm>
            <a:off x="-5995631" y="0"/>
            <a:ext cx="18187631"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pic>
        <p:nvPicPr>
          <p:cNvPr id="3" name="Imagen 2">
            <a:extLst>
              <a:ext uri="{FF2B5EF4-FFF2-40B4-BE49-F238E27FC236}">
                <a16:creationId xmlns:a16="http://schemas.microsoft.com/office/drawing/2014/main" id="{67CC7D5E-78FD-4362-A6B4-D6D14A5FE003}"/>
              </a:ext>
            </a:extLst>
          </p:cNvPr>
          <p:cNvPicPr>
            <a:picLocks noChangeAspect="1"/>
          </p:cNvPicPr>
          <p:nvPr/>
        </p:nvPicPr>
        <p:blipFill>
          <a:blip r:embed="rId2"/>
          <a:stretch>
            <a:fillRect/>
          </a:stretch>
        </p:blipFill>
        <p:spPr>
          <a:xfrm>
            <a:off x="2733675" y="1843087"/>
            <a:ext cx="6724650" cy="4538859"/>
          </a:xfrm>
          <a:prstGeom prst="rect">
            <a:avLst/>
          </a:prstGeom>
        </p:spPr>
      </p:pic>
    </p:spTree>
    <p:extLst>
      <p:ext uri="{BB962C8B-B14F-4D97-AF65-F5344CB8AC3E}">
        <p14:creationId xmlns:p14="http://schemas.microsoft.com/office/powerpoint/2010/main" val="41157768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E9A076-AB42-430E-BFC0-E0488D0E6237}"/>
              </a:ext>
            </a:extLst>
          </p:cNvPr>
          <p:cNvSpPr>
            <a:spLocks noGrp="1"/>
          </p:cNvSpPr>
          <p:nvPr>
            <p:ph type="title"/>
          </p:nvPr>
        </p:nvSpPr>
        <p:spPr>
          <a:xfrm>
            <a:off x="1097280" y="64932"/>
            <a:ext cx="10058400" cy="1042114"/>
          </a:xfrm>
        </p:spPr>
        <p:txBody>
          <a:bodyPr>
            <a:normAutofit/>
          </a:bodyPr>
          <a:lstStyle/>
          <a:p>
            <a:pPr algn="ctr"/>
            <a:r>
              <a:rPr lang="es-MX" sz="7200" dirty="0"/>
              <a:t>Tesis</a:t>
            </a:r>
          </a:p>
        </p:txBody>
      </p:sp>
      <p:pic>
        <p:nvPicPr>
          <p:cNvPr id="5" name="Marcador de contenido 4">
            <a:extLst>
              <a:ext uri="{FF2B5EF4-FFF2-40B4-BE49-F238E27FC236}">
                <a16:creationId xmlns:a16="http://schemas.microsoft.com/office/drawing/2014/main" id="{FC243B99-F85E-4266-83CD-85C40869681A}"/>
              </a:ext>
            </a:extLst>
          </p:cNvPr>
          <p:cNvPicPr>
            <a:picLocks noGrp="1" noChangeAspect="1"/>
          </p:cNvPicPr>
          <p:nvPr>
            <p:ph sz="half" idx="1"/>
          </p:nvPr>
        </p:nvPicPr>
        <p:blipFill>
          <a:blip r:embed="rId2"/>
          <a:stretch>
            <a:fillRect/>
          </a:stretch>
        </p:blipFill>
        <p:spPr>
          <a:xfrm>
            <a:off x="1096963" y="1964295"/>
            <a:ext cx="4938712" cy="3786660"/>
          </a:xfrm>
          <a:prstGeom prst="rect">
            <a:avLst/>
          </a:prstGeom>
        </p:spPr>
      </p:pic>
      <p:pic>
        <p:nvPicPr>
          <p:cNvPr id="6" name="Marcador de contenido 5">
            <a:extLst>
              <a:ext uri="{FF2B5EF4-FFF2-40B4-BE49-F238E27FC236}">
                <a16:creationId xmlns:a16="http://schemas.microsoft.com/office/drawing/2014/main" id="{AEAF5B24-90FA-45DE-8121-97A465E4832A}"/>
              </a:ext>
            </a:extLst>
          </p:cNvPr>
          <p:cNvPicPr>
            <a:picLocks noGrp="1" noChangeAspect="1"/>
          </p:cNvPicPr>
          <p:nvPr>
            <p:ph sz="half" idx="2"/>
          </p:nvPr>
        </p:nvPicPr>
        <p:blipFill>
          <a:blip r:embed="rId3"/>
          <a:stretch>
            <a:fillRect/>
          </a:stretch>
        </p:blipFill>
        <p:spPr>
          <a:xfrm>
            <a:off x="6218238" y="1964295"/>
            <a:ext cx="6093835" cy="3786660"/>
          </a:xfrm>
          <a:prstGeom prst="rect">
            <a:avLst/>
          </a:prstGeom>
        </p:spPr>
      </p:pic>
      <p:sp>
        <p:nvSpPr>
          <p:cNvPr id="7" name="Rectángulo 6">
            <a:extLst>
              <a:ext uri="{FF2B5EF4-FFF2-40B4-BE49-F238E27FC236}">
                <a16:creationId xmlns:a16="http://schemas.microsoft.com/office/drawing/2014/main" id="{A9E6E77A-08DF-4715-B45D-014D38215EA5}"/>
              </a:ext>
            </a:extLst>
          </p:cNvPr>
          <p:cNvSpPr/>
          <p:nvPr/>
        </p:nvSpPr>
        <p:spPr>
          <a:xfrm>
            <a:off x="6103072" y="5750955"/>
            <a:ext cx="6096000" cy="646331"/>
          </a:xfrm>
          <a:prstGeom prst="rect">
            <a:avLst/>
          </a:prstGeom>
        </p:spPr>
        <p:txBody>
          <a:bodyPr>
            <a:spAutoFit/>
          </a:bodyPr>
          <a:lstStyle/>
          <a:p>
            <a:r>
              <a:rPr lang="es-MX" dirty="0">
                <a:hlinkClick r:id="rId4"/>
              </a:rPr>
              <a:t>http://evaluacionprofesionaltyg.blogspot.com/2014/02/tesis.html</a:t>
            </a:r>
            <a:endParaRPr lang="es-MX" dirty="0"/>
          </a:p>
        </p:txBody>
      </p:sp>
    </p:spTree>
    <p:extLst>
      <p:ext uri="{BB962C8B-B14F-4D97-AF65-F5344CB8AC3E}">
        <p14:creationId xmlns:p14="http://schemas.microsoft.com/office/powerpoint/2010/main" val="42152504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2BE77B-5B09-4418-ACF9-06013F11B74B}"/>
              </a:ext>
            </a:extLst>
          </p:cNvPr>
          <p:cNvSpPr>
            <a:spLocks noGrp="1"/>
          </p:cNvSpPr>
          <p:nvPr>
            <p:ph type="title"/>
          </p:nvPr>
        </p:nvSpPr>
        <p:spPr>
          <a:xfrm>
            <a:off x="1097280" y="286603"/>
            <a:ext cx="10058400" cy="702409"/>
          </a:xfrm>
        </p:spPr>
        <p:txBody>
          <a:bodyPr>
            <a:normAutofit fontScale="90000"/>
          </a:bodyPr>
          <a:lstStyle/>
          <a:p>
            <a:pPr algn="ctr"/>
            <a:r>
              <a:rPr lang="es-MX" dirty="0"/>
              <a:t>Tesis</a:t>
            </a:r>
          </a:p>
        </p:txBody>
      </p:sp>
      <p:pic>
        <p:nvPicPr>
          <p:cNvPr id="5" name="Marcador de contenido 4">
            <a:extLst>
              <a:ext uri="{FF2B5EF4-FFF2-40B4-BE49-F238E27FC236}">
                <a16:creationId xmlns:a16="http://schemas.microsoft.com/office/drawing/2014/main" id="{DAC7F5E8-3B83-4FE0-89FC-C212B77FE116}"/>
              </a:ext>
            </a:extLst>
          </p:cNvPr>
          <p:cNvPicPr>
            <a:picLocks noGrp="1" noChangeAspect="1"/>
          </p:cNvPicPr>
          <p:nvPr>
            <p:ph sz="half" idx="1"/>
          </p:nvPr>
        </p:nvPicPr>
        <p:blipFill>
          <a:blip r:embed="rId2"/>
          <a:stretch>
            <a:fillRect/>
          </a:stretch>
        </p:blipFill>
        <p:spPr>
          <a:xfrm>
            <a:off x="1096963" y="1964295"/>
            <a:ext cx="4938712" cy="3786660"/>
          </a:xfrm>
          <a:prstGeom prst="rect">
            <a:avLst/>
          </a:prstGeom>
        </p:spPr>
      </p:pic>
      <p:pic>
        <p:nvPicPr>
          <p:cNvPr id="6" name="Marcador de contenido 5">
            <a:extLst>
              <a:ext uri="{FF2B5EF4-FFF2-40B4-BE49-F238E27FC236}">
                <a16:creationId xmlns:a16="http://schemas.microsoft.com/office/drawing/2014/main" id="{569B11D2-3718-44EC-B6E1-739F21B694DB}"/>
              </a:ext>
            </a:extLst>
          </p:cNvPr>
          <p:cNvPicPr>
            <a:picLocks noGrp="1" noChangeAspect="1"/>
          </p:cNvPicPr>
          <p:nvPr>
            <p:ph sz="half" idx="2"/>
          </p:nvPr>
        </p:nvPicPr>
        <p:blipFill>
          <a:blip r:embed="rId3"/>
          <a:stretch>
            <a:fillRect/>
          </a:stretch>
        </p:blipFill>
        <p:spPr>
          <a:xfrm>
            <a:off x="6886268" y="989013"/>
            <a:ext cx="3601065" cy="4879976"/>
          </a:xfrm>
          <a:prstGeom prst="rect">
            <a:avLst/>
          </a:prstGeom>
        </p:spPr>
      </p:pic>
      <p:sp>
        <p:nvSpPr>
          <p:cNvPr id="7" name="Rectángulo 6">
            <a:extLst>
              <a:ext uri="{FF2B5EF4-FFF2-40B4-BE49-F238E27FC236}">
                <a16:creationId xmlns:a16="http://schemas.microsoft.com/office/drawing/2014/main" id="{C7D04AF7-FF9B-4007-91EC-68A4270A6BD4}"/>
              </a:ext>
            </a:extLst>
          </p:cNvPr>
          <p:cNvSpPr/>
          <p:nvPr/>
        </p:nvSpPr>
        <p:spPr>
          <a:xfrm>
            <a:off x="5809672" y="5977890"/>
            <a:ext cx="6096000" cy="646331"/>
          </a:xfrm>
          <a:prstGeom prst="rect">
            <a:avLst/>
          </a:prstGeom>
        </p:spPr>
        <p:txBody>
          <a:bodyPr>
            <a:spAutoFit/>
          </a:bodyPr>
          <a:lstStyle/>
          <a:p>
            <a:r>
              <a:rPr lang="es-MX" dirty="0">
                <a:solidFill>
                  <a:srgbClr val="FF0000"/>
                </a:solidFill>
                <a:hlinkClick r:id="rId4">
                  <a:extLst>
                    <a:ext uri="{A12FA001-AC4F-418D-AE19-62706E023703}">
                      <ahyp:hlinkClr xmlns:ahyp="http://schemas.microsoft.com/office/drawing/2018/hyperlinkcolor" val="tx"/>
                    </a:ext>
                  </a:extLst>
                </a:hlinkClick>
              </a:rPr>
              <a:t>http://evaluacionprofesionaltyg.blogspot.com/2014/02/tesis.html</a:t>
            </a:r>
            <a:endParaRPr lang="es-MX" dirty="0">
              <a:solidFill>
                <a:srgbClr val="FF0000"/>
              </a:solidFill>
            </a:endParaRPr>
          </a:p>
        </p:txBody>
      </p:sp>
    </p:spTree>
    <p:extLst>
      <p:ext uri="{BB962C8B-B14F-4D97-AF65-F5344CB8AC3E}">
        <p14:creationId xmlns:p14="http://schemas.microsoft.com/office/powerpoint/2010/main" val="34741662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6C4E8A-6779-4C61-AAAE-B1C80CB90802}"/>
              </a:ext>
            </a:extLst>
          </p:cNvPr>
          <p:cNvSpPr>
            <a:spLocks noGrp="1"/>
          </p:cNvSpPr>
          <p:nvPr>
            <p:ph type="title"/>
          </p:nvPr>
        </p:nvSpPr>
        <p:spPr>
          <a:xfrm>
            <a:off x="1097280" y="286604"/>
            <a:ext cx="10058400" cy="702302"/>
          </a:xfrm>
        </p:spPr>
        <p:txBody>
          <a:bodyPr>
            <a:normAutofit fontScale="90000"/>
          </a:bodyPr>
          <a:lstStyle/>
          <a:p>
            <a:pPr algn="ctr"/>
            <a:r>
              <a:rPr lang="es-MX" dirty="0"/>
              <a:t>Tesis </a:t>
            </a:r>
          </a:p>
        </p:txBody>
      </p:sp>
      <p:pic>
        <p:nvPicPr>
          <p:cNvPr id="5" name="Marcador de contenido 4">
            <a:extLst>
              <a:ext uri="{FF2B5EF4-FFF2-40B4-BE49-F238E27FC236}">
                <a16:creationId xmlns:a16="http://schemas.microsoft.com/office/drawing/2014/main" id="{27420B56-9E7B-4A20-8FF6-BCA0941D6B49}"/>
              </a:ext>
            </a:extLst>
          </p:cNvPr>
          <p:cNvPicPr>
            <a:picLocks noGrp="1" noChangeAspect="1"/>
          </p:cNvPicPr>
          <p:nvPr>
            <p:ph sz="half" idx="1"/>
          </p:nvPr>
        </p:nvPicPr>
        <p:blipFill>
          <a:blip r:embed="rId3"/>
          <a:stretch>
            <a:fillRect/>
          </a:stretch>
        </p:blipFill>
        <p:spPr>
          <a:xfrm>
            <a:off x="1096963" y="1964295"/>
            <a:ext cx="4938712" cy="3786660"/>
          </a:xfrm>
          <a:prstGeom prst="rect">
            <a:avLst/>
          </a:prstGeom>
        </p:spPr>
      </p:pic>
      <p:pic>
        <p:nvPicPr>
          <p:cNvPr id="6" name="Elementos multimedia en línea 5" title="Como hacer una tesis Paso por paso">
            <a:hlinkClick r:id="" action="ppaction://media"/>
            <a:extLst>
              <a:ext uri="{FF2B5EF4-FFF2-40B4-BE49-F238E27FC236}">
                <a16:creationId xmlns:a16="http://schemas.microsoft.com/office/drawing/2014/main" id="{DA82B8DF-CA0F-4DE7-B505-F309B9C9FEE8}"/>
              </a:ext>
            </a:extLst>
          </p:cNvPr>
          <p:cNvPicPr>
            <a:picLocks noGrp="1" noRot="1" noChangeAspect="1"/>
          </p:cNvPicPr>
          <p:nvPr>
            <p:ph sz="half" idx="2"/>
            <a:videoFile r:link="rId1"/>
          </p:nvPr>
        </p:nvPicPr>
        <p:blipFill>
          <a:blip r:embed="rId4"/>
          <a:stretch>
            <a:fillRect/>
          </a:stretch>
        </p:blipFill>
        <p:spPr>
          <a:xfrm>
            <a:off x="6218238" y="2468563"/>
            <a:ext cx="4937125" cy="2776537"/>
          </a:xfrm>
          <a:prstGeom prst="rect">
            <a:avLst/>
          </a:prstGeom>
        </p:spPr>
      </p:pic>
      <p:sp>
        <p:nvSpPr>
          <p:cNvPr id="7" name="Rectángulo 6">
            <a:extLst>
              <a:ext uri="{FF2B5EF4-FFF2-40B4-BE49-F238E27FC236}">
                <a16:creationId xmlns:a16="http://schemas.microsoft.com/office/drawing/2014/main" id="{825BED80-B5D7-487E-8839-01B44F7EEAAF}"/>
              </a:ext>
            </a:extLst>
          </p:cNvPr>
          <p:cNvSpPr/>
          <p:nvPr/>
        </p:nvSpPr>
        <p:spPr>
          <a:xfrm>
            <a:off x="6780618" y="5566289"/>
            <a:ext cx="3507563" cy="369332"/>
          </a:xfrm>
          <a:prstGeom prst="rect">
            <a:avLst/>
          </a:prstGeom>
        </p:spPr>
        <p:txBody>
          <a:bodyPr wrap="none">
            <a:spAutoFit/>
          </a:bodyPr>
          <a:lstStyle/>
          <a:p>
            <a:pPr algn="just"/>
            <a:r>
              <a:rPr lang="es-MX" dirty="0"/>
              <a:t>Dar doble </a:t>
            </a:r>
            <a:r>
              <a:rPr lang="es-MX" dirty="0" err="1"/>
              <a:t>click</a:t>
            </a:r>
            <a:r>
              <a:rPr lang="es-MX" dirty="0"/>
              <a:t> para activar el video</a:t>
            </a:r>
          </a:p>
        </p:txBody>
      </p:sp>
    </p:spTree>
    <p:extLst>
      <p:ext uri="{BB962C8B-B14F-4D97-AF65-F5344CB8AC3E}">
        <p14:creationId xmlns:p14="http://schemas.microsoft.com/office/powerpoint/2010/main" val="4204948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45ACB1-EAB2-4769-A1B0-46AAB291E869}"/>
              </a:ext>
            </a:extLst>
          </p:cNvPr>
          <p:cNvSpPr>
            <a:spLocks noGrp="1"/>
          </p:cNvSpPr>
          <p:nvPr>
            <p:ph type="title"/>
          </p:nvPr>
        </p:nvSpPr>
        <p:spPr>
          <a:xfrm>
            <a:off x="1097280" y="286604"/>
            <a:ext cx="10058400" cy="702302"/>
          </a:xfrm>
        </p:spPr>
        <p:txBody>
          <a:bodyPr>
            <a:normAutofit fontScale="90000"/>
          </a:bodyPr>
          <a:lstStyle/>
          <a:p>
            <a:pPr algn="ctr"/>
            <a:r>
              <a:rPr lang="es-MX" dirty="0"/>
              <a:t>Tesis</a:t>
            </a:r>
          </a:p>
        </p:txBody>
      </p:sp>
      <p:pic>
        <p:nvPicPr>
          <p:cNvPr id="5" name="Marcador de contenido 4">
            <a:extLst>
              <a:ext uri="{FF2B5EF4-FFF2-40B4-BE49-F238E27FC236}">
                <a16:creationId xmlns:a16="http://schemas.microsoft.com/office/drawing/2014/main" id="{2CB9B424-4424-4F4E-AC12-D9C779491FF5}"/>
              </a:ext>
            </a:extLst>
          </p:cNvPr>
          <p:cNvPicPr>
            <a:picLocks noGrp="1" noChangeAspect="1"/>
          </p:cNvPicPr>
          <p:nvPr>
            <p:ph sz="half" idx="1"/>
          </p:nvPr>
        </p:nvPicPr>
        <p:blipFill>
          <a:blip r:embed="rId2"/>
          <a:stretch>
            <a:fillRect/>
          </a:stretch>
        </p:blipFill>
        <p:spPr>
          <a:xfrm>
            <a:off x="1096963" y="1964295"/>
            <a:ext cx="4938712" cy="3786660"/>
          </a:xfrm>
          <a:prstGeom prst="rect">
            <a:avLst/>
          </a:prstGeom>
        </p:spPr>
      </p:pic>
      <p:pic>
        <p:nvPicPr>
          <p:cNvPr id="1026" name="Picture 2" descr="Resultado de imagen para tesis">
            <a:extLst>
              <a:ext uri="{FF2B5EF4-FFF2-40B4-BE49-F238E27FC236}">
                <a16:creationId xmlns:a16="http://schemas.microsoft.com/office/drawing/2014/main" id="{4CA4FCEF-D08A-47C6-A542-0656BF65EF2A}"/>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218238" y="2015619"/>
            <a:ext cx="4937125" cy="3684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90134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4717B4-72D9-4AA2-8EA8-55FB5E5B283E}"/>
              </a:ext>
            </a:extLst>
          </p:cNvPr>
          <p:cNvSpPr>
            <a:spLocks noGrp="1"/>
          </p:cNvSpPr>
          <p:nvPr>
            <p:ph type="title"/>
          </p:nvPr>
        </p:nvSpPr>
        <p:spPr>
          <a:xfrm>
            <a:off x="1097280" y="286604"/>
            <a:ext cx="10058400" cy="794052"/>
          </a:xfrm>
        </p:spPr>
        <p:txBody>
          <a:bodyPr/>
          <a:lstStyle/>
          <a:p>
            <a:pPr algn="ctr"/>
            <a:r>
              <a:rPr lang="es-MX" dirty="0"/>
              <a:t>Bibliografía </a:t>
            </a:r>
          </a:p>
        </p:txBody>
      </p:sp>
      <p:sp>
        <p:nvSpPr>
          <p:cNvPr id="3" name="Marcador de contenido 2">
            <a:extLst>
              <a:ext uri="{FF2B5EF4-FFF2-40B4-BE49-F238E27FC236}">
                <a16:creationId xmlns:a16="http://schemas.microsoft.com/office/drawing/2014/main" id="{CBA4183C-2D31-4913-95B5-657D66610763}"/>
              </a:ext>
            </a:extLst>
          </p:cNvPr>
          <p:cNvSpPr>
            <a:spLocks noGrp="1"/>
          </p:cNvSpPr>
          <p:nvPr>
            <p:ph idx="1"/>
          </p:nvPr>
        </p:nvSpPr>
        <p:spPr>
          <a:xfrm>
            <a:off x="1097280" y="1200727"/>
            <a:ext cx="10058400" cy="4668367"/>
          </a:xfrm>
        </p:spPr>
        <p:txBody>
          <a:bodyPr/>
          <a:lstStyle/>
          <a:p>
            <a:r>
              <a:rPr lang="es-MX" dirty="0">
                <a:solidFill>
                  <a:schemeClr val="tx1"/>
                </a:solidFill>
              </a:rPr>
              <a:t>Orientaciones para la investigación y trabajos de evaluación profesional. (2011) Facultad de Turismo y Gastronomía, UAEM. Toluca, México.</a:t>
            </a:r>
          </a:p>
          <a:p>
            <a:r>
              <a:rPr lang="es-MX" dirty="0">
                <a:solidFill>
                  <a:schemeClr val="tx1"/>
                </a:solidFill>
                <a:hlinkClick r:id="rId2">
                  <a:extLst>
                    <a:ext uri="{A12FA001-AC4F-418D-AE19-62706E023703}">
                      <ahyp:hlinkClr xmlns:ahyp="http://schemas.microsoft.com/office/drawing/2018/hyperlinkcolor" val="tx"/>
                    </a:ext>
                  </a:extLst>
                </a:hlinkClick>
              </a:rPr>
              <a:t>https://definicion.de/resena/</a:t>
            </a:r>
            <a:endParaRPr lang="es-MX" dirty="0">
              <a:solidFill>
                <a:schemeClr val="tx1"/>
              </a:solidFill>
            </a:endParaRPr>
          </a:p>
          <a:p>
            <a:r>
              <a:rPr lang="es-MX" dirty="0">
                <a:solidFill>
                  <a:schemeClr val="tx1"/>
                </a:solidFill>
                <a:hlinkClick r:id="rId3">
                  <a:extLst>
                    <a:ext uri="{A12FA001-AC4F-418D-AE19-62706E023703}">
                      <ahyp:hlinkClr xmlns:ahyp="http://schemas.microsoft.com/office/drawing/2018/hyperlinkcolor" val="tx"/>
                    </a:ext>
                  </a:extLst>
                </a:hlinkClick>
              </a:rPr>
              <a:t>http://evaluacionprofesionaltyg.blogspot.com/2014/02/reporte-de-aplicacion-de-conocimientos.html</a:t>
            </a:r>
            <a:endParaRPr lang="es-MX" dirty="0">
              <a:solidFill>
                <a:schemeClr val="tx1"/>
              </a:solidFill>
            </a:endParaRPr>
          </a:p>
          <a:p>
            <a:r>
              <a:rPr lang="es-MX" dirty="0" err="1">
                <a:solidFill>
                  <a:schemeClr val="tx1"/>
                </a:solidFill>
              </a:rPr>
              <a:t>Downloads</a:t>
            </a:r>
            <a:r>
              <a:rPr lang="es-MX" dirty="0">
                <a:solidFill>
                  <a:schemeClr val="tx1"/>
                </a:solidFill>
              </a:rPr>
              <a:t>/</a:t>
            </a:r>
            <a:r>
              <a:rPr lang="es-MX" b="1" dirty="0">
                <a:solidFill>
                  <a:schemeClr val="tx1"/>
                </a:solidFill>
              </a:rPr>
              <a:t>Dialnet-ResenaDeTurismoYCrisisTurismoColaborativoYEcoturis-6032394%20(4).pdf</a:t>
            </a:r>
          </a:p>
          <a:p>
            <a:endParaRPr lang="es-MX" dirty="0"/>
          </a:p>
          <a:p>
            <a:r>
              <a:rPr lang="es-MX" dirty="0">
                <a:hlinkClick r:id="rId4"/>
              </a:rPr>
              <a:t>http://evaluacionprofesionaltyg.blogspot.com/2014/02/tesina.html</a:t>
            </a:r>
            <a:endParaRPr lang="es-MX" dirty="0"/>
          </a:p>
          <a:p>
            <a:endParaRPr lang="es-MX" dirty="0"/>
          </a:p>
        </p:txBody>
      </p:sp>
      <p:sp>
        <p:nvSpPr>
          <p:cNvPr id="5" name="Rectángulo 4">
            <a:extLst>
              <a:ext uri="{FF2B5EF4-FFF2-40B4-BE49-F238E27FC236}">
                <a16:creationId xmlns:a16="http://schemas.microsoft.com/office/drawing/2014/main" id="{4DA74EB7-AE9C-4B8F-A8BD-5C8354CD229D}"/>
              </a:ext>
            </a:extLst>
          </p:cNvPr>
          <p:cNvSpPr/>
          <p:nvPr/>
        </p:nvSpPr>
        <p:spPr>
          <a:xfrm>
            <a:off x="1097280" y="3534910"/>
            <a:ext cx="3135410" cy="369332"/>
          </a:xfrm>
          <a:prstGeom prst="rect">
            <a:avLst/>
          </a:prstGeom>
        </p:spPr>
        <p:txBody>
          <a:bodyPr wrap="none">
            <a:spAutoFit/>
          </a:bodyPr>
          <a:lstStyle/>
          <a:p>
            <a:r>
              <a:rPr lang="es-MX" dirty="0">
                <a:hlinkClick r:id="rId5">
                  <a:extLst>
                    <a:ext uri="{A12FA001-AC4F-418D-AE19-62706E023703}">
                      <ahyp:hlinkClr xmlns:ahyp="http://schemas.microsoft.com/office/drawing/2018/hyperlinkcolor" val="tx"/>
                    </a:ext>
                  </a:extLst>
                </a:hlinkClick>
              </a:rPr>
              <a:t>https://definicion.de/resumen/</a:t>
            </a:r>
            <a:endParaRPr lang="es-MX" dirty="0"/>
          </a:p>
        </p:txBody>
      </p:sp>
    </p:spTree>
    <p:extLst>
      <p:ext uri="{BB962C8B-B14F-4D97-AF65-F5344CB8AC3E}">
        <p14:creationId xmlns:p14="http://schemas.microsoft.com/office/powerpoint/2010/main" val="3592799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849745"/>
          </a:xfrm>
        </p:spPr>
        <p:txBody>
          <a:bodyPr/>
          <a:lstStyle/>
          <a:p>
            <a:pPr algn="ctr"/>
            <a:r>
              <a:rPr lang="es-MX" dirty="0"/>
              <a:t>Guion Explicativo </a:t>
            </a:r>
          </a:p>
        </p:txBody>
      </p:sp>
      <p:sp>
        <p:nvSpPr>
          <p:cNvPr id="3" name="Marcador de contenido 2"/>
          <p:cNvSpPr>
            <a:spLocks noGrp="1"/>
          </p:cNvSpPr>
          <p:nvPr>
            <p:ph idx="1"/>
          </p:nvPr>
        </p:nvSpPr>
        <p:spPr>
          <a:xfrm>
            <a:off x="838199" y="997527"/>
            <a:ext cx="11030527" cy="5179436"/>
          </a:xfrm>
        </p:spPr>
        <p:txBody>
          <a:bodyPr>
            <a:normAutofit/>
          </a:bodyPr>
          <a:lstStyle/>
          <a:p>
            <a:pPr algn="just"/>
            <a:endParaRPr lang="es-MX" dirty="0"/>
          </a:p>
          <a:p>
            <a:endParaRPr lang="es-MX" dirty="0"/>
          </a:p>
          <a:p>
            <a:endParaRPr lang="es-MX" dirty="0"/>
          </a:p>
        </p:txBody>
      </p:sp>
      <p:sp>
        <p:nvSpPr>
          <p:cNvPr id="4" name="Rectángulo 3">
            <a:extLst>
              <a:ext uri="{FF2B5EF4-FFF2-40B4-BE49-F238E27FC236}">
                <a16:creationId xmlns:a16="http://schemas.microsoft.com/office/drawing/2014/main" id="{0322753D-3018-460E-BA63-94D01EE45874}"/>
              </a:ext>
            </a:extLst>
          </p:cNvPr>
          <p:cNvSpPr/>
          <p:nvPr/>
        </p:nvSpPr>
        <p:spPr>
          <a:xfrm>
            <a:off x="942108" y="1540018"/>
            <a:ext cx="10515600" cy="5509200"/>
          </a:xfrm>
          <a:prstGeom prst="rect">
            <a:avLst/>
          </a:prstGeom>
        </p:spPr>
        <p:txBody>
          <a:bodyPr wrap="square">
            <a:spAutoFit/>
          </a:bodyPr>
          <a:lstStyle/>
          <a:p>
            <a:pPr algn="just"/>
            <a:r>
              <a:rPr lang="es-PE" sz="2400" dirty="0"/>
              <a:t>Esta segunda parte del </a:t>
            </a:r>
            <a:r>
              <a:rPr lang="es-MX" sz="2400" dirty="0"/>
              <a:t>material didáctico de la Unidad de Aprendizaje “Proyecto de Evaluación Profesional” retoma los seis apartados para hacer de las dos versiones un material capaz de comprender cada uno de los textos expuestos.</a:t>
            </a:r>
          </a:p>
          <a:p>
            <a:pPr algn="just"/>
            <a:r>
              <a:rPr lang="es-PE" sz="2400" dirty="0"/>
              <a:t> </a:t>
            </a:r>
            <a:endParaRPr lang="es-MX" sz="2400" dirty="0"/>
          </a:p>
          <a:p>
            <a:pPr algn="just"/>
            <a:r>
              <a:rPr lang="es-PE" sz="2400" dirty="0"/>
              <a:t>Los textos que conforma esta segunda parte son: protocolo de investigación, reporte, reseña, resumen, tesina y tesis. En cada uno de ellos se dan ejemplos escritos y visuales con el propósito de orientar al alumnado en sus ideas sobre los textos abordados.</a:t>
            </a:r>
            <a:endParaRPr lang="es-MX" sz="2400" dirty="0"/>
          </a:p>
          <a:p>
            <a:pPr algn="just"/>
            <a:r>
              <a:rPr lang="es-PE" sz="2400" dirty="0"/>
              <a:t> </a:t>
            </a:r>
            <a:endParaRPr lang="es-MX" sz="2400" dirty="0"/>
          </a:p>
          <a:p>
            <a:pPr algn="just"/>
            <a:r>
              <a:rPr lang="es-MX" sz="2400" dirty="0"/>
              <a:t>Las diapositivas de esta colección presentan una secuencia didáctica que ayuda a los estudiosos del turismo tener otras ideas sobre como abordar a la actividad turística para su mejor comprensión y de esa manera convertirla en autentica fuerza transformadora de bienestar de todos los participantes del turismo.</a:t>
            </a:r>
          </a:p>
          <a:p>
            <a:pPr algn="just"/>
            <a:r>
              <a:rPr lang="es-MX" sz="2400" dirty="0"/>
              <a:t> </a:t>
            </a:r>
          </a:p>
          <a:p>
            <a:pPr algn="just">
              <a:spcAft>
                <a:spcPts val="0"/>
              </a:spcAft>
            </a:pPr>
            <a:endParaRPr lang="es-MX" sz="1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41659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F23764-3904-4766-8570-B88BD8F1F5DB}"/>
              </a:ext>
            </a:extLst>
          </p:cNvPr>
          <p:cNvSpPr>
            <a:spLocks noGrp="1"/>
          </p:cNvSpPr>
          <p:nvPr>
            <p:ph type="title"/>
          </p:nvPr>
        </p:nvSpPr>
        <p:spPr>
          <a:xfrm>
            <a:off x="1097280" y="286604"/>
            <a:ext cx="10058400" cy="702302"/>
          </a:xfrm>
        </p:spPr>
        <p:txBody>
          <a:bodyPr>
            <a:normAutofit fontScale="90000"/>
          </a:bodyPr>
          <a:lstStyle/>
          <a:p>
            <a:pPr algn="ctr"/>
            <a:r>
              <a:rPr lang="es-MX" dirty="0"/>
              <a:t>Protocolo de investigación</a:t>
            </a:r>
          </a:p>
        </p:txBody>
      </p:sp>
      <p:sp>
        <p:nvSpPr>
          <p:cNvPr id="3" name="Marcador de contenido 2">
            <a:extLst>
              <a:ext uri="{FF2B5EF4-FFF2-40B4-BE49-F238E27FC236}">
                <a16:creationId xmlns:a16="http://schemas.microsoft.com/office/drawing/2014/main" id="{BF250DA7-FD5D-475B-BA4D-A9E53EF85F7A}"/>
              </a:ext>
            </a:extLst>
          </p:cNvPr>
          <p:cNvSpPr>
            <a:spLocks noGrp="1"/>
          </p:cNvSpPr>
          <p:nvPr>
            <p:ph sz="half" idx="1"/>
          </p:nvPr>
        </p:nvSpPr>
        <p:spPr/>
        <p:txBody>
          <a:bodyPr/>
          <a:lstStyle/>
          <a:p>
            <a:pPr algn="just"/>
            <a:r>
              <a:rPr lang="es-MX" dirty="0"/>
              <a:t>“Elaboración de materiales didácticos (como guías para realizar un protocolo, para hacer un trabajo de evaluación profesional, guías para el estudiante y el docente en materia de investigación, etc.), que incluyan estrategias para facilitar los procesos de enseñanza y aprendizaje.” (Orientaciones para la investigación y trabajos de evaluación profesional, 2011: 16)</a:t>
            </a:r>
          </a:p>
        </p:txBody>
      </p:sp>
      <p:pic>
        <p:nvPicPr>
          <p:cNvPr id="5" name="Marcador de contenido 4">
            <a:extLst>
              <a:ext uri="{FF2B5EF4-FFF2-40B4-BE49-F238E27FC236}">
                <a16:creationId xmlns:a16="http://schemas.microsoft.com/office/drawing/2014/main" id="{B0CB9549-86F9-43A1-95FB-1710C3A77510}"/>
              </a:ext>
            </a:extLst>
          </p:cNvPr>
          <p:cNvPicPr>
            <a:picLocks noGrp="1" noChangeAspect="1"/>
          </p:cNvPicPr>
          <p:nvPr>
            <p:ph sz="half" idx="2"/>
          </p:nvPr>
        </p:nvPicPr>
        <p:blipFill>
          <a:blip r:embed="rId2"/>
          <a:stretch>
            <a:fillRect/>
          </a:stretch>
        </p:blipFill>
        <p:spPr>
          <a:xfrm>
            <a:off x="7143907" y="1846263"/>
            <a:ext cx="3085786" cy="4022725"/>
          </a:xfrm>
          <a:prstGeom prst="rect">
            <a:avLst/>
          </a:prstGeom>
        </p:spPr>
      </p:pic>
    </p:spTree>
    <p:extLst>
      <p:ext uri="{BB962C8B-B14F-4D97-AF65-F5344CB8AC3E}">
        <p14:creationId xmlns:p14="http://schemas.microsoft.com/office/powerpoint/2010/main" val="3418106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7CB2A5-1533-4578-8931-3A10005F11B0}"/>
              </a:ext>
            </a:extLst>
          </p:cNvPr>
          <p:cNvSpPr>
            <a:spLocks noGrp="1"/>
          </p:cNvSpPr>
          <p:nvPr>
            <p:ph type="title"/>
          </p:nvPr>
        </p:nvSpPr>
        <p:spPr>
          <a:xfrm>
            <a:off x="1097280" y="286603"/>
            <a:ext cx="10058400" cy="784815"/>
          </a:xfrm>
        </p:spPr>
        <p:txBody>
          <a:bodyPr/>
          <a:lstStyle/>
          <a:p>
            <a:pPr algn="ctr"/>
            <a:r>
              <a:rPr lang="es-PE" dirty="0"/>
              <a:t>Protocolo de Investigación</a:t>
            </a:r>
            <a:endParaRPr lang="es-MX" dirty="0"/>
          </a:p>
        </p:txBody>
      </p:sp>
      <p:pic>
        <p:nvPicPr>
          <p:cNvPr id="4" name="Elementos multimedia en línea 3" title="COMO HACER UN PROTOCOLO DE INVESTIGACION PARA TESIS METODOLOGIA TESINA">
            <a:hlinkClick r:id="" action="ppaction://media"/>
            <a:extLst>
              <a:ext uri="{FF2B5EF4-FFF2-40B4-BE49-F238E27FC236}">
                <a16:creationId xmlns:a16="http://schemas.microsoft.com/office/drawing/2014/main" id="{640B9566-C280-4D4C-B555-F294E03BBB35}"/>
              </a:ext>
            </a:extLst>
          </p:cNvPr>
          <p:cNvPicPr>
            <a:picLocks noGrp="1" noRot="1" noChangeAspect="1"/>
          </p:cNvPicPr>
          <p:nvPr>
            <p:ph idx="1"/>
            <a:videoFile r:link="rId1"/>
          </p:nvPr>
        </p:nvPicPr>
        <p:blipFill>
          <a:blip r:embed="rId3"/>
          <a:stretch>
            <a:fillRect/>
          </a:stretch>
        </p:blipFill>
        <p:spPr>
          <a:xfrm>
            <a:off x="2551113" y="1666875"/>
            <a:ext cx="7151687" cy="4022725"/>
          </a:xfrm>
          <a:prstGeom prst="rect">
            <a:avLst/>
          </a:prstGeom>
        </p:spPr>
      </p:pic>
    </p:spTree>
    <p:extLst>
      <p:ext uri="{BB962C8B-B14F-4D97-AF65-F5344CB8AC3E}">
        <p14:creationId xmlns:p14="http://schemas.microsoft.com/office/powerpoint/2010/main" val="3894317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90A593-25A3-431E-8076-F6CF8A0F027B}"/>
              </a:ext>
            </a:extLst>
          </p:cNvPr>
          <p:cNvSpPr>
            <a:spLocks noGrp="1"/>
          </p:cNvSpPr>
          <p:nvPr>
            <p:ph type="title"/>
          </p:nvPr>
        </p:nvSpPr>
        <p:spPr>
          <a:xfrm>
            <a:off x="1097280" y="286604"/>
            <a:ext cx="10058400" cy="794052"/>
          </a:xfrm>
        </p:spPr>
        <p:txBody>
          <a:bodyPr/>
          <a:lstStyle/>
          <a:p>
            <a:pPr algn="ctr"/>
            <a:r>
              <a:rPr lang="es-MX" dirty="0"/>
              <a:t>PROTOCOLO</a:t>
            </a:r>
          </a:p>
        </p:txBody>
      </p:sp>
      <p:sp>
        <p:nvSpPr>
          <p:cNvPr id="3" name="Marcador de contenido 2">
            <a:extLst>
              <a:ext uri="{FF2B5EF4-FFF2-40B4-BE49-F238E27FC236}">
                <a16:creationId xmlns:a16="http://schemas.microsoft.com/office/drawing/2014/main" id="{9E872845-5D5D-419F-811D-14085A9C3153}"/>
              </a:ext>
            </a:extLst>
          </p:cNvPr>
          <p:cNvSpPr>
            <a:spLocks noGrp="1"/>
          </p:cNvSpPr>
          <p:nvPr>
            <p:ph sz="half" idx="1"/>
          </p:nvPr>
        </p:nvSpPr>
        <p:spPr/>
        <p:txBody>
          <a:bodyPr numCol="2" anchor="ctr">
            <a:normAutofit/>
          </a:bodyPr>
          <a:lstStyle/>
          <a:p>
            <a:r>
              <a:rPr lang="es-MX" sz="4000" dirty="0"/>
              <a:t>Estructura del protocolo</a:t>
            </a:r>
          </a:p>
        </p:txBody>
      </p:sp>
      <p:pic>
        <p:nvPicPr>
          <p:cNvPr id="5" name="Marcador de contenido 4">
            <a:extLst>
              <a:ext uri="{FF2B5EF4-FFF2-40B4-BE49-F238E27FC236}">
                <a16:creationId xmlns:a16="http://schemas.microsoft.com/office/drawing/2014/main" id="{E98F97C4-5CFF-40D3-9243-EB672261D5FD}"/>
              </a:ext>
            </a:extLst>
          </p:cNvPr>
          <p:cNvPicPr>
            <a:picLocks noGrp="1" noChangeAspect="1"/>
          </p:cNvPicPr>
          <p:nvPr>
            <p:ph sz="half" idx="2"/>
          </p:nvPr>
        </p:nvPicPr>
        <p:blipFill>
          <a:blip r:embed="rId2"/>
          <a:stretch>
            <a:fillRect/>
          </a:stretch>
        </p:blipFill>
        <p:spPr>
          <a:xfrm>
            <a:off x="7029450" y="2643188"/>
            <a:ext cx="3314700" cy="2428875"/>
          </a:xfrm>
          <a:prstGeom prst="rect">
            <a:avLst/>
          </a:prstGeom>
        </p:spPr>
      </p:pic>
      <p:sp>
        <p:nvSpPr>
          <p:cNvPr id="7" name="Rectángulo 6">
            <a:extLst>
              <a:ext uri="{FF2B5EF4-FFF2-40B4-BE49-F238E27FC236}">
                <a16:creationId xmlns:a16="http://schemas.microsoft.com/office/drawing/2014/main" id="{DE6FC7D0-84C4-4AAB-AC02-18D5D15BBA54}"/>
              </a:ext>
            </a:extLst>
          </p:cNvPr>
          <p:cNvSpPr/>
          <p:nvPr/>
        </p:nvSpPr>
        <p:spPr>
          <a:xfrm>
            <a:off x="6248400" y="5987841"/>
            <a:ext cx="6096000" cy="646331"/>
          </a:xfrm>
          <a:prstGeom prst="rect">
            <a:avLst/>
          </a:prstGeom>
        </p:spPr>
        <p:txBody>
          <a:bodyPr>
            <a:spAutoFit/>
          </a:bodyPr>
          <a:lstStyle/>
          <a:p>
            <a:r>
              <a:rPr lang="es-MX" dirty="0"/>
              <a:t>(Orientaciones para la investigación y trabajos de evaluación profesional, 2011: 21)</a:t>
            </a:r>
          </a:p>
        </p:txBody>
      </p:sp>
    </p:spTree>
    <p:extLst>
      <p:ext uri="{BB962C8B-B14F-4D97-AF65-F5344CB8AC3E}">
        <p14:creationId xmlns:p14="http://schemas.microsoft.com/office/powerpoint/2010/main" val="1913079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5A131F-E990-478A-B570-FBCCA7687762}"/>
              </a:ext>
            </a:extLst>
          </p:cNvPr>
          <p:cNvSpPr>
            <a:spLocks noGrp="1"/>
          </p:cNvSpPr>
          <p:nvPr>
            <p:ph type="title"/>
          </p:nvPr>
        </p:nvSpPr>
        <p:spPr>
          <a:xfrm>
            <a:off x="1097280" y="0"/>
            <a:ext cx="10058400" cy="738910"/>
          </a:xfrm>
        </p:spPr>
        <p:txBody>
          <a:bodyPr>
            <a:normAutofit/>
          </a:bodyPr>
          <a:lstStyle/>
          <a:p>
            <a:pPr algn="ctr"/>
            <a:r>
              <a:rPr lang="es-MX" dirty="0"/>
              <a:t>Protocolo </a:t>
            </a:r>
          </a:p>
        </p:txBody>
      </p:sp>
      <p:sp>
        <p:nvSpPr>
          <p:cNvPr id="3" name="Marcador de contenido 2">
            <a:extLst>
              <a:ext uri="{FF2B5EF4-FFF2-40B4-BE49-F238E27FC236}">
                <a16:creationId xmlns:a16="http://schemas.microsoft.com/office/drawing/2014/main" id="{6F3D8FD2-C72A-4866-B870-2DEAFD155FC9}"/>
              </a:ext>
            </a:extLst>
          </p:cNvPr>
          <p:cNvSpPr>
            <a:spLocks noGrp="1"/>
          </p:cNvSpPr>
          <p:nvPr>
            <p:ph sz="half" idx="1"/>
          </p:nvPr>
        </p:nvSpPr>
        <p:spPr/>
        <p:txBody>
          <a:bodyPr anchor="ctr"/>
          <a:lstStyle/>
          <a:p>
            <a:r>
              <a:rPr lang="es-MX" sz="6000" dirty="0"/>
              <a:t>Estructura del protocolo</a:t>
            </a:r>
          </a:p>
          <a:p>
            <a:endParaRPr lang="es-MX" dirty="0"/>
          </a:p>
        </p:txBody>
      </p:sp>
      <p:pic>
        <p:nvPicPr>
          <p:cNvPr id="5" name="Marcador de contenido 4">
            <a:extLst>
              <a:ext uri="{FF2B5EF4-FFF2-40B4-BE49-F238E27FC236}">
                <a16:creationId xmlns:a16="http://schemas.microsoft.com/office/drawing/2014/main" id="{85FF997A-9158-43E3-9A5D-43742EBD2B82}"/>
              </a:ext>
            </a:extLst>
          </p:cNvPr>
          <p:cNvPicPr>
            <a:picLocks noGrp="1" noChangeAspect="1"/>
          </p:cNvPicPr>
          <p:nvPr>
            <p:ph sz="half" idx="2"/>
          </p:nvPr>
        </p:nvPicPr>
        <p:blipFill>
          <a:blip r:embed="rId2"/>
          <a:stretch>
            <a:fillRect/>
          </a:stretch>
        </p:blipFill>
        <p:spPr>
          <a:xfrm>
            <a:off x="6981825" y="2609850"/>
            <a:ext cx="3409950" cy="2495550"/>
          </a:xfrm>
          <a:prstGeom prst="rect">
            <a:avLst/>
          </a:prstGeom>
        </p:spPr>
      </p:pic>
      <p:sp>
        <p:nvSpPr>
          <p:cNvPr id="6" name="Rectángulo 5">
            <a:extLst>
              <a:ext uri="{FF2B5EF4-FFF2-40B4-BE49-F238E27FC236}">
                <a16:creationId xmlns:a16="http://schemas.microsoft.com/office/drawing/2014/main" id="{C03C9BF6-AEE6-41CD-B5C5-00607D470615}"/>
              </a:ext>
            </a:extLst>
          </p:cNvPr>
          <p:cNvSpPr/>
          <p:nvPr/>
        </p:nvSpPr>
        <p:spPr>
          <a:xfrm>
            <a:off x="6372225" y="5715684"/>
            <a:ext cx="6096000" cy="646331"/>
          </a:xfrm>
          <a:prstGeom prst="rect">
            <a:avLst/>
          </a:prstGeom>
        </p:spPr>
        <p:txBody>
          <a:bodyPr>
            <a:spAutoFit/>
          </a:bodyPr>
          <a:lstStyle/>
          <a:p>
            <a:r>
              <a:rPr lang="es-MX" dirty="0"/>
              <a:t>(Orientaciones para la investigación y trabajos de evaluación profesional, 2011: 21)</a:t>
            </a:r>
          </a:p>
        </p:txBody>
      </p:sp>
    </p:spTree>
    <p:extLst>
      <p:ext uri="{BB962C8B-B14F-4D97-AF65-F5344CB8AC3E}">
        <p14:creationId xmlns:p14="http://schemas.microsoft.com/office/powerpoint/2010/main" val="3438878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CDBC27-7F8F-466B-AB58-0A54094DF0D5}"/>
              </a:ext>
            </a:extLst>
          </p:cNvPr>
          <p:cNvSpPr>
            <a:spLocks noGrp="1"/>
          </p:cNvSpPr>
          <p:nvPr>
            <p:ph type="title"/>
          </p:nvPr>
        </p:nvSpPr>
        <p:spPr>
          <a:xfrm>
            <a:off x="1097280" y="286603"/>
            <a:ext cx="10058400" cy="821761"/>
          </a:xfrm>
        </p:spPr>
        <p:txBody>
          <a:bodyPr/>
          <a:lstStyle/>
          <a:p>
            <a:pPr algn="ctr"/>
            <a:r>
              <a:rPr lang="es-MX" dirty="0"/>
              <a:t>PROTOCOLO</a:t>
            </a:r>
          </a:p>
        </p:txBody>
      </p:sp>
      <p:sp>
        <p:nvSpPr>
          <p:cNvPr id="3" name="Marcador de contenido 2">
            <a:extLst>
              <a:ext uri="{FF2B5EF4-FFF2-40B4-BE49-F238E27FC236}">
                <a16:creationId xmlns:a16="http://schemas.microsoft.com/office/drawing/2014/main" id="{5673F864-1249-45B5-B172-D871EC2D4D60}"/>
              </a:ext>
            </a:extLst>
          </p:cNvPr>
          <p:cNvSpPr>
            <a:spLocks noGrp="1"/>
          </p:cNvSpPr>
          <p:nvPr>
            <p:ph sz="half" idx="1"/>
          </p:nvPr>
        </p:nvSpPr>
        <p:spPr/>
        <p:txBody>
          <a:bodyPr anchor="ctr"/>
          <a:lstStyle/>
          <a:p>
            <a:pPr algn="just"/>
            <a:r>
              <a:rPr lang="es-MX" sz="6000" dirty="0"/>
              <a:t>Estructura del protocolo</a:t>
            </a:r>
          </a:p>
          <a:p>
            <a:endParaRPr lang="es-MX" dirty="0"/>
          </a:p>
        </p:txBody>
      </p:sp>
      <p:pic>
        <p:nvPicPr>
          <p:cNvPr id="6" name="Marcador de contenido 5">
            <a:extLst>
              <a:ext uri="{FF2B5EF4-FFF2-40B4-BE49-F238E27FC236}">
                <a16:creationId xmlns:a16="http://schemas.microsoft.com/office/drawing/2014/main" id="{656A215E-9701-4920-96DB-8AFE9C5AEBD3}"/>
              </a:ext>
            </a:extLst>
          </p:cNvPr>
          <p:cNvPicPr>
            <a:picLocks noGrp="1" noChangeAspect="1"/>
          </p:cNvPicPr>
          <p:nvPr>
            <p:ph sz="half" idx="2"/>
          </p:nvPr>
        </p:nvPicPr>
        <p:blipFill>
          <a:blip r:embed="rId2"/>
          <a:stretch>
            <a:fillRect/>
          </a:stretch>
        </p:blipFill>
        <p:spPr>
          <a:xfrm>
            <a:off x="6681788" y="2667000"/>
            <a:ext cx="4010025" cy="2381250"/>
          </a:xfrm>
          <a:prstGeom prst="rect">
            <a:avLst/>
          </a:prstGeom>
        </p:spPr>
      </p:pic>
      <p:sp>
        <p:nvSpPr>
          <p:cNvPr id="5" name="Rectángulo 4">
            <a:extLst>
              <a:ext uri="{FF2B5EF4-FFF2-40B4-BE49-F238E27FC236}">
                <a16:creationId xmlns:a16="http://schemas.microsoft.com/office/drawing/2014/main" id="{5CCB1D9F-BDCE-466B-AE3D-48F968F5DA00}"/>
              </a:ext>
            </a:extLst>
          </p:cNvPr>
          <p:cNvSpPr/>
          <p:nvPr/>
        </p:nvSpPr>
        <p:spPr>
          <a:xfrm>
            <a:off x="6217920" y="6030010"/>
            <a:ext cx="6096000" cy="646331"/>
          </a:xfrm>
          <a:prstGeom prst="rect">
            <a:avLst/>
          </a:prstGeom>
        </p:spPr>
        <p:txBody>
          <a:bodyPr>
            <a:spAutoFit/>
          </a:bodyPr>
          <a:lstStyle/>
          <a:p>
            <a:r>
              <a:rPr lang="es-MX" dirty="0"/>
              <a:t>(Orientaciones para la investigación y trabajos de evaluación profesional, 2011: 21)</a:t>
            </a:r>
          </a:p>
        </p:txBody>
      </p:sp>
    </p:spTree>
    <p:extLst>
      <p:ext uri="{BB962C8B-B14F-4D97-AF65-F5344CB8AC3E}">
        <p14:creationId xmlns:p14="http://schemas.microsoft.com/office/powerpoint/2010/main" val="3211715466"/>
      </p:ext>
    </p:extLst>
  </p:cSld>
  <p:clrMapOvr>
    <a:masterClrMapping/>
  </p:clrMapOvr>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193</TotalTime>
  <Words>896</Words>
  <Application>Microsoft Office PowerPoint</Application>
  <PresentationFormat>Panorámica</PresentationFormat>
  <Paragraphs>94</Paragraphs>
  <Slides>34</Slides>
  <Notes>1</Notes>
  <HiddenSlides>0</HiddenSlides>
  <MMClips>7</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34</vt:i4>
      </vt:variant>
    </vt:vector>
  </HeadingPairs>
  <TitlesOfParts>
    <vt:vector size="38" baseType="lpstr">
      <vt:lpstr>Arial</vt:lpstr>
      <vt:lpstr>Calibri</vt:lpstr>
      <vt:lpstr>Calibri Light</vt:lpstr>
      <vt:lpstr>Retrospección</vt:lpstr>
      <vt:lpstr>UNIVERSIDAD AUTÓNOMA DEL ESTADO DE MÉXICO  FACULTAD DE TURISMO Y GASTRONOMÍA  LICENCIATURA EN TURISMO  UNIDAD DE APRENDIZAJE: Comprensión de textos académicos    MATERIAL DIDÁCTICO: Solo visión proyectable   Diapositivas  TÍTULO: Tipos de textos académicos y sus características (segunda parte)  AUTOR: DR. RUBÉN DURÁN CARBAJAL </vt:lpstr>
      <vt:lpstr>Presentación del Programa de la Unidad de Aprendizaje   Comprensión de textos académicos 2019-A  (Licenciatura en Turismo)</vt:lpstr>
      <vt:lpstr>Unidad 1</vt:lpstr>
      <vt:lpstr>Guion Explicativo </vt:lpstr>
      <vt:lpstr>Protocolo de investigación</vt:lpstr>
      <vt:lpstr>Protocolo de Investigación</vt:lpstr>
      <vt:lpstr>PROTOCOLO</vt:lpstr>
      <vt:lpstr>Protocolo </vt:lpstr>
      <vt:lpstr>PROTOCOLO</vt:lpstr>
      <vt:lpstr>Reporte</vt:lpstr>
      <vt:lpstr>    Reporte de Aplicación de Conocimientos </vt:lpstr>
      <vt:lpstr>Reporte de Aplicación de Conocimientos </vt:lpstr>
      <vt:lpstr>Reporte de Aplicación de Conocimientos</vt:lpstr>
      <vt:lpstr>Reporte de autoempleo profesional</vt:lpstr>
      <vt:lpstr>Reporte de autoempleo profesional</vt:lpstr>
      <vt:lpstr>Reporte de autoempleo profesional</vt:lpstr>
      <vt:lpstr>Reporte de autoempleo profesional</vt:lpstr>
      <vt:lpstr>Reseña </vt:lpstr>
      <vt:lpstr>LA RESEÑA</vt:lpstr>
      <vt:lpstr>Resumen </vt:lpstr>
      <vt:lpstr>TIPOS DE RESÚMENES</vt:lpstr>
      <vt:lpstr>       Tesina</vt:lpstr>
      <vt:lpstr>Tesina</vt:lpstr>
      <vt:lpstr>Tesina</vt:lpstr>
      <vt:lpstr>Tesina</vt:lpstr>
      <vt:lpstr>Esto implica un acercamiento crítico y analítico al tema que se desarrollará con base en los distintos conocimientos y habilidades que el estudiante ha acumulado a lo largo de su formación académica</vt:lpstr>
      <vt:lpstr>Tesina</vt:lpstr>
      <vt:lpstr>Tesis </vt:lpstr>
      <vt:lpstr> </vt:lpstr>
      <vt:lpstr>Tesis</vt:lpstr>
      <vt:lpstr>Tesis</vt:lpstr>
      <vt:lpstr>Tesis </vt:lpstr>
      <vt:lpstr>Tesis</vt:lpstr>
      <vt:lpstr>Bibliografía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TURISMO Y GASTRONOMÍA  LICENCIATURA EN TURISMO  UNIDAD DE APRENDIZAJE: Comprensión de textos académicos    MATERIAL DIDÁCTICO: Solo visión proyectable DIAPOSITIVAS  TÍTULO: Tipos de textos académicos y sus características (SEGUNDA parte)  AUTOR: DR. RUBÉN DURÁN CARBAJAL </dc:title>
  <dc:creator>Rubén Dm</dc:creator>
  <cp:lastModifiedBy>Rubén Dm</cp:lastModifiedBy>
  <cp:revision>68</cp:revision>
  <cp:lastPrinted>2019-10-01T07:29:57Z</cp:lastPrinted>
  <dcterms:created xsi:type="dcterms:W3CDTF">2019-10-01T04:16:22Z</dcterms:created>
  <dcterms:modified xsi:type="dcterms:W3CDTF">2019-10-01T07:31:05Z</dcterms:modified>
</cp:coreProperties>
</file>