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68" r:id="rId3"/>
    <p:sldId id="274" r:id="rId4"/>
    <p:sldId id="273" r:id="rId5"/>
    <p:sldId id="272" r:id="rId6"/>
    <p:sldId id="269" r:id="rId7"/>
    <p:sldId id="271" r:id="rId8"/>
    <p:sldId id="276" r:id="rId9"/>
    <p:sldId id="275" r:id="rId10"/>
    <p:sldId id="270" r:id="rId11"/>
    <p:sldId id="305" r:id="rId12"/>
    <p:sldId id="307" r:id="rId13"/>
    <p:sldId id="309" r:id="rId14"/>
    <p:sldId id="256" r:id="rId15"/>
    <p:sldId id="257" r:id="rId16"/>
    <p:sldId id="258" r:id="rId17"/>
    <p:sldId id="267" r:id="rId18"/>
    <p:sldId id="259" r:id="rId19"/>
    <p:sldId id="261" r:id="rId20"/>
    <p:sldId id="260" r:id="rId21"/>
    <p:sldId id="262" r:id="rId22"/>
    <p:sldId id="265" r:id="rId23"/>
    <p:sldId id="264" r:id="rId24"/>
    <p:sldId id="263" r:id="rId25"/>
    <p:sldId id="266" r:id="rId26"/>
    <p:sldId id="292" r:id="rId27"/>
    <p:sldId id="291" r:id="rId28"/>
    <p:sldId id="303" r:id="rId29"/>
    <p:sldId id="304" r:id="rId30"/>
    <p:sldId id="306" r:id="rId31"/>
    <p:sldId id="277" r:id="rId32"/>
    <p:sldId id="278" r:id="rId33"/>
    <p:sldId id="296" r:id="rId34"/>
    <p:sldId id="294" r:id="rId35"/>
    <p:sldId id="293" r:id="rId36"/>
    <p:sldId id="302" r:id="rId37"/>
    <p:sldId id="295" r:id="rId38"/>
    <p:sldId id="290" r:id="rId39"/>
    <p:sldId id="289" r:id="rId40"/>
    <p:sldId id="288" r:id="rId41"/>
    <p:sldId id="287" r:id="rId42"/>
    <p:sldId id="286" r:id="rId43"/>
    <p:sldId id="285" r:id="rId44"/>
    <p:sldId id="284" r:id="rId45"/>
    <p:sldId id="283" r:id="rId46"/>
    <p:sldId id="282" r:id="rId47"/>
    <p:sldId id="281" r:id="rId48"/>
    <p:sldId id="300" r:id="rId49"/>
    <p:sldId id="301" r:id="rId50"/>
    <p:sldId id="280" r:id="rId51"/>
    <p:sldId id="299" r:id="rId5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CCCCFF"/>
    <a:srgbClr val="40965D"/>
    <a:srgbClr val="F8F8F8"/>
    <a:srgbClr val="CCECFF"/>
    <a:srgbClr val="FFFFCC"/>
    <a:srgbClr val="CCFFFF"/>
    <a:srgbClr val="EAEAEA"/>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94" autoAdjust="0"/>
    <p:restoredTop sz="94660"/>
  </p:normalViewPr>
  <p:slideViewPr>
    <p:cSldViewPr snapToGrid="0">
      <p:cViewPr varScale="1">
        <p:scale>
          <a:sx n="74" d="100"/>
          <a:sy n="74" d="100"/>
        </p:scale>
        <p:origin x="40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5619F7B-86A5-4409-AE3F-65D8E8C78798}"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0AB015E-BCFB-4255-B654-4C7F0C251003}" type="slidenum">
              <a:rPr lang="es-MX" smtClean="0"/>
              <a:t>‹Nº›</a:t>
            </a:fld>
            <a:endParaRPr lang="es-MX"/>
          </a:p>
        </p:txBody>
      </p:sp>
    </p:spTree>
    <p:extLst>
      <p:ext uri="{BB962C8B-B14F-4D97-AF65-F5344CB8AC3E}">
        <p14:creationId xmlns:p14="http://schemas.microsoft.com/office/powerpoint/2010/main" val="1539038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619F7B-86A5-4409-AE3F-65D8E8C78798}"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0AB015E-BCFB-4255-B654-4C7F0C251003}" type="slidenum">
              <a:rPr lang="es-MX" smtClean="0"/>
              <a:t>‹Nº›</a:t>
            </a:fld>
            <a:endParaRPr lang="es-MX"/>
          </a:p>
        </p:txBody>
      </p:sp>
    </p:spTree>
    <p:extLst>
      <p:ext uri="{BB962C8B-B14F-4D97-AF65-F5344CB8AC3E}">
        <p14:creationId xmlns:p14="http://schemas.microsoft.com/office/powerpoint/2010/main" val="1021395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619F7B-86A5-4409-AE3F-65D8E8C78798}"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0AB015E-BCFB-4255-B654-4C7F0C251003}" type="slidenum">
              <a:rPr lang="es-MX" smtClean="0"/>
              <a:t>‹Nº›</a:t>
            </a:fld>
            <a:endParaRPr lang="es-MX"/>
          </a:p>
        </p:txBody>
      </p:sp>
    </p:spTree>
    <p:extLst>
      <p:ext uri="{BB962C8B-B14F-4D97-AF65-F5344CB8AC3E}">
        <p14:creationId xmlns:p14="http://schemas.microsoft.com/office/powerpoint/2010/main" val="3435850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E99C50F-1E9E-4765-BF17-6BF3444FB480}" type="datetimeFigureOut">
              <a:rPr lang="es-MX" smtClean="0">
                <a:solidFill>
                  <a:prstClr val="black">
                    <a:tint val="75000"/>
                  </a:prstClr>
                </a:solidFill>
              </a:rPr>
              <a:pPr/>
              <a:t>30/09/2019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AEF10A9-51D2-426B-9473-DFE2680A598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9214893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99C50F-1E9E-4765-BF17-6BF3444FB480}" type="datetimeFigureOut">
              <a:rPr lang="es-MX" smtClean="0">
                <a:solidFill>
                  <a:prstClr val="black">
                    <a:tint val="75000"/>
                  </a:prstClr>
                </a:solidFill>
              </a:rPr>
              <a:pPr/>
              <a:t>30/09/2019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AEF10A9-51D2-426B-9473-DFE2680A598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2669358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E99C50F-1E9E-4765-BF17-6BF3444FB480}" type="datetimeFigureOut">
              <a:rPr lang="es-MX" smtClean="0">
                <a:solidFill>
                  <a:prstClr val="black">
                    <a:tint val="75000"/>
                  </a:prstClr>
                </a:solidFill>
              </a:rPr>
              <a:pPr/>
              <a:t>30/09/2019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AEF10A9-51D2-426B-9473-DFE2680A598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1393699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E99C50F-1E9E-4765-BF17-6BF3444FB480}" type="datetimeFigureOut">
              <a:rPr lang="es-MX" smtClean="0">
                <a:solidFill>
                  <a:prstClr val="black">
                    <a:tint val="75000"/>
                  </a:prstClr>
                </a:solidFill>
              </a:rPr>
              <a:pPr/>
              <a:t>30/09/2019</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AEF10A9-51D2-426B-9473-DFE2680A598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6963773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E99C50F-1E9E-4765-BF17-6BF3444FB480}" type="datetimeFigureOut">
              <a:rPr lang="es-MX" smtClean="0">
                <a:solidFill>
                  <a:prstClr val="black">
                    <a:tint val="75000"/>
                  </a:prstClr>
                </a:solidFill>
              </a:rPr>
              <a:pPr/>
              <a:t>30/09/2019</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3AEF10A9-51D2-426B-9473-DFE2680A598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863013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E99C50F-1E9E-4765-BF17-6BF3444FB480}" type="datetimeFigureOut">
              <a:rPr lang="es-MX" smtClean="0">
                <a:solidFill>
                  <a:prstClr val="black">
                    <a:tint val="75000"/>
                  </a:prstClr>
                </a:solidFill>
              </a:rPr>
              <a:pPr/>
              <a:t>30/09/2019</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3AEF10A9-51D2-426B-9473-DFE2680A598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926773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E99C50F-1E9E-4765-BF17-6BF3444FB480}" type="datetimeFigureOut">
              <a:rPr lang="es-MX" smtClean="0">
                <a:solidFill>
                  <a:prstClr val="black">
                    <a:tint val="75000"/>
                  </a:prstClr>
                </a:solidFill>
              </a:rPr>
              <a:pPr/>
              <a:t>30/09/2019</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3AEF10A9-51D2-426B-9473-DFE2680A598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146168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99C50F-1E9E-4765-BF17-6BF3444FB480}" type="datetimeFigureOut">
              <a:rPr lang="es-MX" smtClean="0">
                <a:solidFill>
                  <a:prstClr val="black">
                    <a:tint val="75000"/>
                  </a:prstClr>
                </a:solidFill>
              </a:rPr>
              <a:pPr/>
              <a:t>30/09/2019</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AEF10A9-51D2-426B-9473-DFE2680A598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317210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619F7B-86A5-4409-AE3F-65D8E8C78798}"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0AB015E-BCFB-4255-B654-4C7F0C251003}" type="slidenum">
              <a:rPr lang="es-MX" smtClean="0"/>
              <a:t>‹Nº›</a:t>
            </a:fld>
            <a:endParaRPr lang="es-MX"/>
          </a:p>
        </p:txBody>
      </p:sp>
    </p:spTree>
    <p:extLst>
      <p:ext uri="{BB962C8B-B14F-4D97-AF65-F5344CB8AC3E}">
        <p14:creationId xmlns:p14="http://schemas.microsoft.com/office/powerpoint/2010/main" val="14411379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99C50F-1E9E-4765-BF17-6BF3444FB480}" type="datetimeFigureOut">
              <a:rPr lang="es-MX" smtClean="0">
                <a:solidFill>
                  <a:prstClr val="black">
                    <a:tint val="75000"/>
                  </a:prstClr>
                </a:solidFill>
              </a:rPr>
              <a:pPr/>
              <a:t>30/09/2019</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AEF10A9-51D2-426B-9473-DFE2680A598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83116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99C50F-1E9E-4765-BF17-6BF3444FB480}" type="datetimeFigureOut">
              <a:rPr lang="es-MX" smtClean="0">
                <a:solidFill>
                  <a:prstClr val="black">
                    <a:tint val="75000"/>
                  </a:prstClr>
                </a:solidFill>
              </a:rPr>
              <a:pPr/>
              <a:t>30/09/2019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AEF10A9-51D2-426B-9473-DFE2680A598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1104070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99C50F-1E9E-4765-BF17-6BF3444FB480}" type="datetimeFigureOut">
              <a:rPr lang="es-MX" smtClean="0">
                <a:solidFill>
                  <a:prstClr val="black">
                    <a:tint val="75000"/>
                  </a:prstClr>
                </a:solidFill>
              </a:rPr>
              <a:pPr/>
              <a:t>30/09/2019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AEF10A9-51D2-426B-9473-DFE2680A598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864582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619F7B-86A5-4409-AE3F-65D8E8C78798}"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0AB015E-BCFB-4255-B654-4C7F0C251003}" type="slidenum">
              <a:rPr lang="es-MX" smtClean="0"/>
              <a:t>‹Nº›</a:t>
            </a:fld>
            <a:endParaRPr lang="es-MX"/>
          </a:p>
        </p:txBody>
      </p:sp>
    </p:spTree>
    <p:extLst>
      <p:ext uri="{BB962C8B-B14F-4D97-AF65-F5344CB8AC3E}">
        <p14:creationId xmlns:p14="http://schemas.microsoft.com/office/powerpoint/2010/main" val="2375927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5619F7B-86A5-4409-AE3F-65D8E8C78798}"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0AB015E-BCFB-4255-B654-4C7F0C251003}" type="slidenum">
              <a:rPr lang="es-MX" smtClean="0"/>
              <a:t>‹Nº›</a:t>
            </a:fld>
            <a:endParaRPr lang="es-MX"/>
          </a:p>
        </p:txBody>
      </p:sp>
    </p:spTree>
    <p:extLst>
      <p:ext uri="{BB962C8B-B14F-4D97-AF65-F5344CB8AC3E}">
        <p14:creationId xmlns:p14="http://schemas.microsoft.com/office/powerpoint/2010/main" val="1927816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5619F7B-86A5-4409-AE3F-65D8E8C78798}" type="datetimeFigureOut">
              <a:rPr lang="es-MX" smtClean="0"/>
              <a:t>29/09/2019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0AB015E-BCFB-4255-B654-4C7F0C251003}" type="slidenum">
              <a:rPr lang="es-MX" smtClean="0"/>
              <a:t>‹Nº›</a:t>
            </a:fld>
            <a:endParaRPr lang="es-MX"/>
          </a:p>
        </p:txBody>
      </p:sp>
    </p:spTree>
    <p:extLst>
      <p:ext uri="{BB962C8B-B14F-4D97-AF65-F5344CB8AC3E}">
        <p14:creationId xmlns:p14="http://schemas.microsoft.com/office/powerpoint/2010/main" val="3957917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5619F7B-86A5-4409-AE3F-65D8E8C78798}" type="datetimeFigureOut">
              <a:rPr lang="es-MX" smtClean="0"/>
              <a:t>29/09/2019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0AB015E-BCFB-4255-B654-4C7F0C251003}" type="slidenum">
              <a:rPr lang="es-MX" smtClean="0"/>
              <a:t>‹Nº›</a:t>
            </a:fld>
            <a:endParaRPr lang="es-MX"/>
          </a:p>
        </p:txBody>
      </p:sp>
    </p:spTree>
    <p:extLst>
      <p:ext uri="{BB962C8B-B14F-4D97-AF65-F5344CB8AC3E}">
        <p14:creationId xmlns:p14="http://schemas.microsoft.com/office/powerpoint/2010/main" val="4099580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619F7B-86A5-4409-AE3F-65D8E8C78798}" type="datetimeFigureOut">
              <a:rPr lang="es-MX" smtClean="0"/>
              <a:t>29/09/2019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0AB015E-BCFB-4255-B654-4C7F0C251003}" type="slidenum">
              <a:rPr lang="es-MX" smtClean="0"/>
              <a:t>‹Nº›</a:t>
            </a:fld>
            <a:endParaRPr lang="es-MX"/>
          </a:p>
        </p:txBody>
      </p:sp>
    </p:spTree>
    <p:extLst>
      <p:ext uri="{BB962C8B-B14F-4D97-AF65-F5344CB8AC3E}">
        <p14:creationId xmlns:p14="http://schemas.microsoft.com/office/powerpoint/2010/main" val="1116196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619F7B-86A5-4409-AE3F-65D8E8C78798}"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0AB015E-BCFB-4255-B654-4C7F0C251003}" type="slidenum">
              <a:rPr lang="es-MX" smtClean="0"/>
              <a:t>‹Nº›</a:t>
            </a:fld>
            <a:endParaRPr lang="es-MX"/>
          </a:p>
        </p:txBody>
      </p:sp>
    </p:spTree>
    <p:extLst>
      <p:ext uri="{BB962C8B-B14F-4D97-AF65-F5344CB8AC3E}">
        <p14:creationId xmlns:p14="http://schemas.microsoft.com/office/powerpoint/2010/main" val="54312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619F7B-86A5-4409-AE3F-65D8E8C78798}"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0AB015E-BCFB-4255-B654-4C7F0C251003}" type="slidenum">
              <a:rPr lang="es-MX" smtClean="0"/>
              <a:t>‹Nº›</a:t>
            </a:fld>
            <a:endParaRPr lang="es-MX"/>
          </a:p>
        </p:txBody>
      </p:sp>
    </p:spTree>
    <p:extLst>
      <p:ext uri="{BB962C8B-B14F-4D97-AF65-F5344CB8AC3E}">
        <p14:creationId xmlns:p14="http://schemas.microsoft.com/office/powerpoint/2010/main" val="1266802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619F7B-86A5-4409-AE3F-65D8E8C78798}" type="datetimeFigureOut">
              <a:rPr lang="es-MX" smtClean="0"/>
              <a:t>29/09/2019</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AB015E-BCFB-4255-B654-4C7F0C251003}" type="slidenum">
              <a:rPr lang="es-MX" smtClean="0"/>
              <a:t>‹Nº›</a:t>
            </a:fld>
            <a:endParaRPr lang="es-MX"/>
          </a:p>
        </p:txBody>
      </p:sp>
    </p:spTree>
    <p:extLst>
      <p:ext uri="{BB962C8B-B14F-4D97-AF65-F5344CB8AC3E}">
        <p14:creationId xmlns:p14="http://schemas.microsoft.com/office/powerpoint/2010/main" val="15980520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99C50F-1E9E-4765-BF17-6BF3444FB480}" type="datetimeFigureOut">
              <a:rPr lang="es-MX" smtClean="0">
                <a:solidFill>
                  <a:prstClr val="black">
                    <a:tint val="75000"/>
                  </a:prstClr>
                </a:solidFill>
              </a:rPr>
              <a:pPr/>
              <a:t>30/09/2019</a:t>
            </a:fld>
            <a:endParaRPr lang="es-MX">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F10A9-51D2-426B-9473-DFE2680A598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1037485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4" name="1 CuadroTexto"/>
          <p:cNvSpPr txBox="1"/>
          <p:nvPr/>
        </p:nvSpPr>
        <p:spPr>
          <a:xfrm>
            <a:off x="2286000" y="383055"/>
            <a:ext cx="5947404" cy="1015663"/>
          </a:xfrm>
          <a:prstGeom prst="rect">
            <a:avLst/>
          </a:prstGeom>
          <a:noFill/>
          <a:ln w="28575" cap="rnd">
            <a:noFill/>
            <a:bevel/>
          </a:ln>
        </p:spPr>
        <p:txBody>
          <a:bodyPr wrap="square" rtlCol="0">
            <a:spAutoFit/>
          </a:bodyPr>
          <a:lstStyle/>
          <a:p>
            <a:pPr algn="ctr"/>
            <a:r>
              <a:rPr lang="es-MX" sz="2000" b="1" dirty="0">
                <a:solidFill>
                  <a:schemeClr val="bg1">
                    <a:lumMod val="50000"/>
                  </a:schemeClr>
                </a:solidFill>
              </a:rPr>
              <a:t>UNIVERSIDAD AUTÓNOMA DEL ESTADO DE MÉXICO</a:t>
            </a:r>
          </a:p>
          <a:p>
            <a:pPr algn="ctr"/>
            <a:r>
              <a:rPr lang="es-MX" sz="2000" b="1" dirty="0">
                <a:solidFill>
                  <a:schemeClr val="bg1">
                    <a:lumMod val="50000"/>
                  </a:schemeClr>
                </a:solidFill>
              </a:rPr>
              <a:t>FACULTAD DE ECONOMÍA </a:t>
            </a:r>
            <a:endParaRPr lang="es-MX" sz="2000" b="1" dirty="0" smtClean="0">
              <a:solidFill>
                <a:schemeClr val="bg1">
                  <a:lumMod val="50000"/>
                </a:schemeClr>
              </a:solidFill>
            </a:endParaRPr>
          </a:p>
          <a:p>
            <a:pPr algn="ctr"/>
            <a:r>
              <a:rPr lang="es-MX" sz="2000" b="1" dirty="0" smtClean="0">
                <a:solidFill>
                  <a:schemeClr val="bg1">
                    <a:lumMod val="50000"/>
                  </a:schemeClr>
                </a:solidFill>
              </a:rPr>
              <a:t> </a:t>
            </a:r>
            <a:r>
              <a:rPr lang="es-MX" sz="2000" b="1" dirty="0">
                <a:solidFill>
                  <a:schemeClr val="bg1">
                    <a:lumMod val="50000"/>
                  </a:schemeClr>
                </a:solidFill>
              </a:rPr>
              <a:t>Licenciatura en </a:t>
            </a:r>
            <a:r>
              <a:rPr lang="es-MX" sz="2000" b="1" dirty="0" smtClean="0">
                <a:solidFill>
                  <a:schemeClr val="bg1">
                    <a:lumMod val="50000"/>
                  </a:schemeClr>
                </a:solidFill>
              </a:rPr>
              <a:t>Economía</a:t>
            </a:r>
            <a:endParaRPr lang="es-MX" sz="2000" b="1" dirty="0">
              <a:solidFill>
                <a:schemeClr val="bg1">
                  <a:lumMod val="50000"/>
                </a:schemeClr>
              </a:solidFill>
            </a:endParaRPr>
          </a:p>
        </p:txBody>
      </p:sp>
      <p:sp>
        <p:nvSpPr>
          <p:cNvPr id="5" name="5 CuadroTexto"/>
          <p:cNvSpPr txBox="1"/>
          <p:nvPr/>
        </p:nvSpPr>
        <p:spPr>
          <a:xfrm>
            <a:off x="4371411" y="4406467"/>
            <a:ext cx="3591249" cy="369332"/>
          </a:xfrm>
          <a:prstGeom prst="rect">
            <a:avLst/>
          </a:prstGeom>
          <a:noFill/>
        </p:spPr>
        <p:txBody>
          <a:bodyPr wrap="square" rtlCol="0">
            <a:spAutoFit/>
          </a:bodyPr>
          <a:lstStyle/>
          <a:p>
            <a:pPr algn="ctr"/>
            <a:r>
              <a:rPr lang="es-MX" b="1" dirty="0">
                <a:solidFill>
                  <a:schemeClr val="bg2">
                    <a:lumMod val="50000"/>
                  </a:schemeClr>
                </a:solidFill>
              </a:rPr>
              <a:t>Elaboró: Emmanuel Moreno Rivera</a:t>
            </a:r>
          </a:p>
        </p:txBody>
      </p:sp>
      <p:sp>
        <p:nvSpPr>
          <p:cNvPr id="6" name="CuadroTexto 5"/>
          <p:cNvSpPr txBox="1"/>
          <p:nvPr/>
        </p:nvSpPr>
        <p:spPr>
          <a:xfrm>
            <a:off x="1278567" y="3240529"/>
            <a:ext cx="6954837" cy="954107"/>
          </a:xfrm>
          <a:prstGeom prst="rect">
            <a:avLst/>
          </a:prstGeom>
          <a:noFill/>
        </p:spPr>
        <p:txBody>
          <a:bodyPr wrap="square" rtlCol="0">
            <a:spAutoFit/>
          </a:bodyPr>
          <a:lstStyle/>
          <a:p>
            <a:pPr algn="ctr"/>
            <a:r>
              <a:rPr lang="es-MX" sz="2800" dirty="0" smtClean="0">
                <a:solidFill>
                  <a:schemeClr val="bg1">
                    <a:lumMod val="50000"/>
                  </a:schemeClr>
                </a:solidFill>
                <a:latin typeface="Aharoni" panose="02010803020104030203" pitchFamily="2" charset="-79"/>
                <a:cs typeface="Aharoni" panose="02010803020104030203" pitchFamily="2" charset="-79"/>
              </a:rPr>
              <a:t>BASES HISTÓRICAS DE LA ECONOMÍA AMBIENTAL Y LA</a:t>
            </a:r>
            <a:r>
              <a:rPr lang="es-MX" sz="2800" dirty="0" smtClean="0">
                <a:solidFill>
                  <a:schemeClr val="bg1">
                    <a:lumMod val="50000"/>
                  </a:schemeClr>
                </a:solidFill>
                <a:latin typeface="Aharoni" panose="02010803020104030203" pitchFamily="2" charset="-79"/>
                <a:cs typeface="Aharoni" panose="02010803020104030203" pitchFamily="2" charset="-79"/>
              </a:rPr>
              <a:t> SUSTENTABILIDAD </a:t>
            </a:r>
            <a:endParaRPr lang="es-MX" sz="2800" dirty="0">
              <a:solidFill>
                <a:schemeClr val="bg1">
                  <a:lumMod val="50000"/>
                </a:schemeClr>
              </a:solidFill>
              <a:latin typeface="Aharoni" panose="02010803020104030203" pitchFamily="2" charset="-79"/>
              <a:cs typeface="Aharoni" panose="02010803020104030203" pitchFamily="2" charset="-79"/>
            </a:endParaRPr>
          </a:p>
        </p:txBody>
      </p:sp>
      <p:pic>
        <p:nvPicPr>
          <p:cNvPr id="7" name="Imagen 6"/>
          <p:cNvPicPr>
            <a:picLocks noChangeAspect="1"/>
          </p:cNvPicPr>
          <p:nvPr/>
        </p:nvPicPr>
        <p:blipFill>
          <a:blip r:embed="rId2"/>
          <a:stretch>
            <a:fillRect/>
          </a:stretch>
        </p:blipFill>
        <p:spPr>
          <a:xfrm>
            <a:off x="399245" y="318125"/>
            <a:ext cx="1150066" cy="1150066"/>
          </a:xfrm>
          <a:prstGeom prst="rect">
            <a:avLst/>
          </a:prstGeom>
        </p:spPr>
      </p:pic>
      <p:sp>
        <p:nvSpPr>
          <p:cNvPr id="8" name="Rectángulo 7"/>
          <p:cNvSpPr/>
          <p:nvPr/>
        </p:nvSpPr>
        <p:spPr>
          <a:xfrm>
            <a:off x="1278567" y="2153463"/>
            <a:ext cx="6684093" cy="954107"/>
          </a:xfrm>
          <a:prstGeom prst="rect">
            <a:avLst/>
          </a:prstGeom>
        </p:spPr>
        <p:txBody>
          <a:bodyPr wrap="square">
            <a:spAutoFit/>
          </a:bodyPr>
          <a:lstStyle/>
          <a:p>
            <a:pPr algn="r"/>
            <a:r>
              <a:rPr lang="es-MX" sz="2000" dirty="0">
                <a:solidFill>
                  <a:schemeClr val="bg2">
                    <a:lumMod val="50000"/>
                  </a:schemeClr>
                </a:solidFill>
              </a:rPr>
              <a:t>Unidad de aprendizaje</a:t>
            </a:r>
            <a:r>
              <a:rPr lang="es-MX" sz="2000" b="1" dirty="0">
                <a:solidFill>
                  <a:schemeClr val="bg2">
                    <a:lumMod val="50000"/>
                  </a:schemeClr>
                </a:solidFill>
              </a:rPr>
              <a:t>: Economía del medio ambiente</a:t>
            </a:r>
          </a:p>
          <a:p>
            <a:pPr algn="r"/>
            <a:r>
              <a:rPr lang="es-MX" dirty="0">
                <a:solidFill>
                  <a:schemeClr val="bg2">
                    <a:lumMod val="50000"/>
                  </a:schemeClr>
                </a:solidFill>
              </a:rPr>
              <a:t>Área de docencia</a:t>
            </a:r>
            <a:r>
              <a:rPr lang="es-MX" b="1" dirty="0">
                <a:solidFill>
                  <a:schemeClr val="bg2">
                    <a:lumMod val="50000"/>
                  </a:schemeClr>
                </a:solidFill>
              </a:rPr>
              <a:t>:  Economía aplicada e instrumentales</a:t>
            </a:r>
          </a:p>
          <a:p>
            <a:pPr algn="r"/>
            <a:r>
              <a:rPr lang="es-MX" b="1" dirty="0">
                <a:solidFill>
                  <a:schemeClr val="bg2">
                    <a:lumMod val="50000"/>
                  </a:schemeClr>
                </a:solidFill>
              </a:rPr>
              <a:t>Total de créditos: 6; total de horas: 4</a:t>
            </a:r>
            <a:endParaRPr lang="es-MX" b="1" dirty="0">
              <a:solidFill>
                <a:schemeClr val="bg2">
                  <a:lumMod val="50000"/>
                </a:schemeClr>
              </a:solidFill>
            </a:endParaRPr>
          </a:p>
        </p:txBody>
      </p:sp>
      <p:pic>
        <p:nvPicPr>
          <p:cNvPr id="11" name="Imagen 10"/>
          <p:cNvPicPr>
            <a:picLocks noChangeAspect="1"/>
          </p:cNvPicPr>
          <p:nvPr/>
        </p:nvPicPr>
        <p:blipFill>
          <a:blip r:embed="rId3"/>
          <a:stretch>
            <a:fillRect/>
          </a:stretch>
        </p:blipFill>
        <p:spPr>
          <a:xfrm>
            <a:off x="0" y="5200650"/>
            <a:ext cx="9144000" cy="1657350"/>
          </a:xfrm>
          <a:prstGeom prst="rect">
            <a:avLst/>
          </a:prstGeom>
        </p:spPr>
      </p:pic>
    </p:spTree>
    <p:extLst>
      <p:ext uri="{BB962C8B-B14F-4D97-AF65-F5344CB8AC3E}">
        <p14:creationId xmlns:p14="http://schemas.microsoft.com/office/powerpoint/2010/main" val="38079049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Rectángulo 1"/>
          <p:cNvSpPr/>
          <p:nvPr/>
        </p:nvSpPr>
        <p:spPr>
          <a:xfrm>
            <a:off x="1848119" y="1167115"/>
            <a:ext cx="5995116" cy="1323439"/>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En el siglo XXI uno de los principales retos para la Humanidad es la gestión de </a:t>
            </a:r>
            <a:r>
              <a:rPr lang="es-MX" sz="2000" dirty="0" smtClean="0">
                <a:latin typeface="Arial" panose="020B0604020202020204" pitchFamily="34" charset="0"/>
                <a:cs typeface="Arial" panose="020B0604020202020204" pitchFamily="34" charset="0"/>
              </a:rPr>
              <a:t>la sostenibilidad</a:t>
            </a:r>
            <a:r>
              <a:rPr lang="es-MX" sz="2000" dirty="0">
                <a:latin typeface="Arial" panose="020B0604020202020204" pitchFamily="34" charset="0"/>
                <a:cs typeface="Arial" panose="020B0604020202020204" pitchFamily="34" charset="0"/>
              </a:rPr>
              <a:t>, esto es, lograr la compatibilidad a largo plazo entre sistema económico </a:t>
            </a:r>
            <a:r>
              <a:rPr lang="es-MX" sz="2000" dirty="0" smtClean="0">
                <a:latin typeface="Arial" panose="020B0604020202020204" pitchFamily="34" charset="0"/>
                <a:cs typeface="Arial" panose="020B0604020202020204" pitchFamily="34" charset="0"/>
              </a:rPr>
              <a:t>y biosfera</a:t>
            </a:r>
            <a:r>
              <a:rPr lang="es-MX" sz="2000" dirty="0">
                <a:latin typeface="Arial" panose="020B0604020202020204" pitchFamily="34" charset="0"/>
                <a:cs typeface="Arial" panose="020B0604020202020204" pitchFamily="34" charset="0"/>
              </a:rPr>
              <a:t>.</a:t>
            </a:r>
          </a:p>
        </p:txBody>
      </p:sp>
      <p:sp>
        <p:nvSpPr>
          <p:cNvPr id="3" name="Rectángulo 2"/>
          <p:cNvSpPr/>
          <p:nvPr/>
        </p:nvSpPr>
        <p:spPr>
          <a:xfrm>
            <a:off x="1848119" y="2632484"/>
            <a:ext cx="5995116" cy="1938992"/>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Los </a:t>
            </a:r>
            <a:r>
              <a:rPr lang="es-MX" sz="2000" dirty="0" smtClean="0">
                <a:latin typeface="Arial" panose="020B0604020202020204" pitchFamily="34" charset="0"/>
                <a:cs typeface="Arial" panose="020B0604020202020204" pitchFamily="34" charset="0"/>
              </a:rPr>
              <a:t>economistas, en concreto, muestran hoy un gran interés por tales cuestiones, pero ni este interés ha sido permanente ni se ha manifestado siempre de la misma manera. Así, cabe identificar tres etapas claramente diferenciadas en la relación entre Economía y Naturaleza.</a:t>
            </a:r>
            <a:endParaRPr lang="es-MX" sz="20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0" y="4855335"/>
            <a:ext cx="9144000" cy="2002665"/>
          </a:xfrm>
          <a:prstGeom prst="rect">
            <a:avLst/>
          </a:prstGeom>
        </p:spPr>
      </p:pic>
      <p:sp>
        <p:nvSpPr>
          <p:cNvPr id="5" name="CuadroTexto 4"/>
          <p:cNvSpPr txBox="1"/>
          <p:nvPr/>
        </p:nvSpPr>
        <p:spPr>
          <a:xfrm>
            <a:off x="1848119" y="625076"/>
            <a:ext cx="3206839" cy="400110"/>
          </a:xfrm>
          <a:prstGeom prst="rect">
            <a:avLst/>
          </a:prstGeom>
          <a:noFill/>
        </p:spPr>
        <p:txBody>
          <a:bodyPr wrap="square" rtlCol="0">
            <a:spAutoFit/>
          </a:bodyPr>
          <a:lstStyle/>
          <a:p>
            <a:r>
              <a:rPr lang="es-MX" sz="2000" b="1" dirty="0" smtClean="0">
                <a:latin typeface="Arial" panose="020B0604020202020204" pitchFamily="34" charset="0"/>
                <a:cs typeface="Arial" panose="020B0604020202020204" pitchFamily="34" charset="0"/>
              </a:rPr>
              <a:t>INTRODUCCIÓN</a:t>
            </a:r>
            <a:endParaRPr lang="es-MX"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8126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63260" y="555818"/>
            <a:ext cx="7965583" cy="707886"/>
          </a:xfrm>
          <a:prstGeom prst="rect">
            <a:avLst/>
          </a:prstGeom>
        </p:spPr>
        <p:txBody>
          <a:bodyPr wrap="square">
            <a:spAutoFit/>
          </a:bodyPr>
          <a:lstStyle/>
          <a:p>
            <a:pPr algn="ctr"/>
            <a:r>
              <a:rPr lang="es-MX" sz="2000" b="1" dirty="0" smtClean="0">
                <a:solidFill>
                  <a:srgbClr val="FF0000"/>
                </a:solidFill>
                <a:latin typeface="Arial" panose="020B0604020202020204" pitchFamily="34" charset="0"/>
                <a:cs typeface="Arial" panose="020B0604020202020204" pitchFamily="34" charset="0"/>
              </a:rPr>
              <a:t>TRES ETAPAS CLARAMENTE DIFERENCIADAS EN LA RELACIÓN ENTRE ECONOMÍA Y NATURALEZA</a:t>
            </a:r>
            <a:endParaRPr lang="es-MX" sz="2000" b="1" dirty="0">
              <a:solidFill>
                <a:srgbClr val="FF0000"/>
              </a:solidFill>
              <a:latin typeface="Arial" panose="020B0604020202020204" pitchFamily="34" charset="0"/>
              <a:cs typeface="Arial" panose="020B0604020202020204" pitchFamily="34" charset="0"/>
            </a:endParaRPr>
          </a:p>
        </p:txBody>
      </p:sp>
      <p:sp>
        <p:nvSpPr>
          <p:cNvPr id="5" name="Rectángulo 4"/>
          <p:cNvSpPr/>
          <p:nvPr/>
        </p:nvSpPr>
        <p:spPr>
          <a:xfrm>
            <a:off x="663261" y="1459727"/>
            <a:ext cx="7965583" cy="2031325"/>
          </a:xfrm>
          <a:prstGeom prst="rect">
            <a:avLst/>
          </a:prstGeom>
          <a:solidFill>
            <a:srgbClr val="FFFFCC"/>
          </a:solidFill>
        </p:spPr>
        <p:txBody>
          <a:bodyPr wrap="square">
            <a:spAutoFit/>
          </a:bodyPr>
          <a:lstStyle/>
          <a:p>
            <a:pPr algn="just"/>
            <a:r>
              <a:rPr lang="es-MX" dirty="0"/>
              <a:t>La primera etapa abarca el período de formación de la Economía moderna. En </a:t>
            </a:r>
            <a:r>
              <a:rPr lang="es-MX" dirty="0" smtClean="0"/>
              <a:t>esta primera </a:t>
            </a:r>
            <a:r>
              <a:rPr lang="es-MX" dirty="0"/>
              <a:t>fase, la Naturaleza está muy presente en las reflexiones </a:t>
            </a:r>
            <a:r>
              <a:rPr lang="es-MX" dirty="0" smtClean="0"/>
              <a:t>económicas, aunque no siempre </a:t>
            </a:r>
            <a:r>
              <a:rPr lang="es-MX" dirty="0"/>
              <a:t>del mismo modo. Así, por ejemplo, la Naturaleza en </a:t>
            </a:r>
            <a:r>
              <a:rPr lang="es-MX" dirty="0" smtClean="0"/>
              <a:t>los fisiócratas</a:t>
            </a:r>
            <a:r>
              <a:rPr lang="es-MX" dirty="0"/>
              <a:t>, considerada como productora de riqueza, es el centro del </a:t>
            </a:r>
            <a:r>
              <a:rPr lang="es-MX" dirty="0" smtClean="0"/>
              <a:t>análisis, mientras </a:t>
            </a:r>
            <a:r>
              <a:rPr lang="es-MX" dirty="0"/>
              <a:t>que en los economistas clásicos los recursos naturales entran en </a:t>
            </a:r>
            <a:r>
              <a:rPr lang="es-MX" dirty="0" smtClean="0"/>
              <a:t>juego sólo </a:t>
            </a:r>
            <a:r>
              <a:rPr lang="es-MX" dirty="0"/>
              <a:t>subsidiariamente de su preocupación fundamental por el </a:t>
            </a:r>
            <a:r>
              <a:rPr lang="es-MX" dirty="0" smtClean="0"/>
              <a:t>crecimiento económico</a:t>
            </a:r>
            <a:r>
              <a:rPr lang="es-MX" dirty="0"/>
              <a:t>.</a:t>
            </a:r>
          </a:p>
        </p:txBody>
      </p:sp>
      <p:sp>
        <p:nvSpPr>
          <p:cNvPr id="6" name="Rectángulo 5"/>
          <p:cNvSpPr/>
          <p:nvPr/>
        </p:nvSpPr>
        <p:spPr>
          <a:xfrm>
            <a:off x="663259" y="3687075"/>
            <a:ext cx="7965583" cy="2031325"/>
          </a:xfrm>
          <a:prstGeom prst="rect">
            <a:avLst/>
          </a:prstGeom>
          <a:solidFill>
            <a:srgbClr val="CCECFF"/>
          </a:solidFill>
        </p:spPr>
        <p:txBody>
          <a:bodyPr wrap="square">
            <a:spAutoFit/>
          </a:bodyPr>
          <a:lstStyle/>
          <a:p>
            <a:pPr algn="just"/>
            <a:r>
              <a:rPr lang="es-MX" dirty="0"/>
              <a:t>La segunda etapa toma como punto de partida la irrupción del </a:t>
            </a:r>
            <a:r>
              <a:rPr lang="es-MX" dirty="0" err="1"/>
              <a:t>marginalismo</a:t>
            </a:r>
            <a:r>
              <a:rPr lang="es-MX" dirty="0"/>
              <a:t> en el</a:t>
            </a:r>
          </a:p>
          <a:p>
            <a:pPr algn="just"/>
            <a:r>
              <a:rPr lang="es-MX" dirty="0"/>
              <a:t>último tercio del siglo XIX. A partir de este momento, la Naturaleza desaparecerá de </a:t>
            </a:r>
            <a:r>
              <a:rPr lang="es-MX" dirty="0" smtClean="0"/>
              <a:t>la agenda </a:t>
            </a:r>
            <a:r>
              <a:rPr lang="es-MX" dirty="0"/>
              <a:t>de la corriente principal de la Economía, tanto por el cambio en </a:t>
            </a:r>
            <a:r>
              <a:rPr lang="es-MX" dirty="0" smtClean="0"/>
              <a:t>la temática </a:t>
            </a:r>
            <a:r>
              <a:rPr lang="es-MX" dirty="0"/>
              <a:t>(</a:t>
            </a:r>
            <a:r>
              <a:rPr lang="es-MX" dirty="0" smtClean="0"/>
              <a:t>se pasa </a:t>
            </a:r>
            <a:r>
              <a:rPr lang="es-MX" dirty="0"/>
              <a:t>del estudio de la dinámica a largo plazo al análisis pormenorizado de los problemas de asignación de recursos), como por la redefinición de </a:t>
            </a:r>
            <a:r>
              <a:rPr lang="es-MX" dirty="0" smtClean="0"/>
              <a:t>conceptos básicos </a:t>
            </a:r>
            <a:r>
              <a:rPr lang="es-MX" dirty="0"/>
              <a:t>(</a:t>
            </a:r>
            <a:r>
              <a:rPr lang="es-MX" dirty="0" smtClean="0"/>
              <a:t>riqueza, producción</a:t>
            </a:r>
            <a:r>
              <a:rPr lang="es-MX" dirty="0"/>
              <a:t>, etc.) y la ya completa identificación de lo </a:t>
            </a:r>
            <a:r>
              <a:rPr lang="es-MX" dirty="0" smtClean="0"/>
              <a:t>económico con </a:t>
            </a:r>
            <a:r>
              <a:rPr lang="es-MX" dirty="0"/>
              <a:t>el universo de </a:t>
            </a:r>
            <a:r>
              <a:rPr lang="es-MX" dirty="0" smtClean="0"/>
              <a:t>los bienes </a:t>
            </a:r>
            <a:r>
              <a:rPr lang="es-MX" dirty="0"/>
              <a:t>apropiables con valor de cambio.</a:t>
            </a:r>
          </a:p>
        </p:txBody>
      </p:sp>
    </p:spTree>
    <p:extLst>
      <p:ext uri="{BB962C8B-B14F-4D97-AF65-F5344CB8AC3E}">
        <p14:creationId xmlns:p14="http://schemas.microsoft.com/office/powerpoint/2010/main" val="37103290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Rectángulo 1"/>
          <p:cNvSpPr/>
          <p:nvPr/>
        </p:nvSpPr>
        <p:spPr>
          <a:xfrm>
            <a:off x="869323" y="545695"/>
            <a:ext cx="7489065" cy="2246769"/>
          </a:xfrm>
          <a:prstGeom prst="rect">
            <a:avLst/>
          </a:prstGeom>
          <a:solidFill>
            <a:schemeClr val="accent3">
              <a:lumMod val="60000"/>
              <a:lumOff val="40000"/>
            </a:schemeClr>
          </a:solidFill>
        </p:spPr>
        <p:txBody>
          <a:bodyPr wrap="square">
            <a:spAutoFit/>
          </a:bodyPr>
          <a:lstStyle/>
          <a:p>
            <a:pPr algn="just"/>
            <a:r>
              <a:rPr lang="es-MX" sz="2000" dirty="0" smtClean="0">
                <a:solidFill>
                  <a:schemeClr val="bg1"/>
                </a:solidFill>
              </a:rPr>
              <a:t>En la </a:t>
            </a:r>
            <a:r>
              <a:rPr lang="es-MX" sz="2000" dirty="0">
                <a:solidFill>
                  <a:schemeClr val="bg1"/>
                </a:solidFill>
              </a:rPr>
              <a:t>tercera etapa los economistas vuelven a mirar hacia el medio natural, y ello por una razón clara: los problemas medioambientales de las sociedades industrializadas, cada vez más patentes a partir de los años sesenta, pasan a primer término de la mano de la moda «contra-cultural», y más tarde, la crisis del petróleo de </a:t>
            </a:r>
            <a:r>
              <a:rPr lang="es-MX" sz="2000" dirty="0" smtClean="0">
                <a:solidFill>
                  <a:schemeClr val="bg1"/>
                </a:solidFill>
              </a:rPr>
              <a:t>1973 acaba </a:t>
            </a:r>
            <a:r>
              <a:rPr lang="es-MX" sz="2000" dirty="0">
                <a:solidFill>
                  <a:schemeClr val="bg1"/>
                </a:solidFill>
              </a:rPr>
              <a:t>convirtiendo los recursos naturales en cuestión clave, incluso con </a:t>
            </a:r>
            <a:r>
              <a:rPr lang="es-MX" sz="2000" dirty="0" smtClean="0">
                <a:solidFill>
                  <a:schemeClr val="bg1"/>
                </a:solidFill>
              </a:rPr>
              <a:t>independencia de </a:t>
            </a:r>
            <a:r>
              <a:rPr lang="es-MX" sz="2000" dirty="0">
                <a:solidFill>
                  <a:schemeClr val="bg1"/>
                </a:solidFill>
              </a:rPr>
              <a:t>los propios problemas ambientales.</a:t>
            </a:r>
          </a:p>
        </p:txBody>
      </p:sp>
      <p:sp>
        <p:nvSpPr>
          <p:cNvPr id="3" name="CuadroTexto 2"/>
          <p:cNvSpPr txBox="1"/>
          <p:nvPr/>
        </p:nvSpPr>
        <p:spPr>
          <a:xfrm>
            <a:off x="3915177" y="3387144"/>
            <a:ext cx="4443211" cy="1600438"/>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DOS ESTUDIIOS SEMINALES: </a:t>
            </a:r>
          </a:p>
          <a:p>
            <a:endParaRPr lang="es-MX" dirty="0"/>
          </a:p>
          <a:p>
            <a:pPr marL="285750" indent="-285750">
              <a:buFont typeface="Wingdings" panose="05000000000000000000" pitchFamily="2" charset="2"/>
              <a:buChar char="§"/>
            </a:pPr>
            <a:r>
              <a:rPr lang="es-MX" sz="2000" dirty="0" smtClean="0">
                <a:latin typeface="Arial" panose="020B0604020202020204" pitchFamily="34" charset="0"/>
                <a:cs typeface="Arial" panose="020B0604020202020204" pitchFamily="34" charset="0"/>
              </a:rPr>
              <a:t>La tragedia de los comunes</a:t>
            </a:r>
          </a:p>
          <a:p>
            <a:pPr marL="285750" indent="-285750">
              <a:buFont typeface="Wingdings" panose="05000000000000000000" pitchFamily="2" charset="2"/>
              <a:buChar char="§"/>
            </a:pPr>
            <a:endParaRPr lang="es-MX" sz="20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
            </a:pPr>
            <a:r>
              <a:rPr lang="es-MX" sz="2000" dirty="0" smtClean="0">
                <a:latin typeface="Arial" panose="020B0604020202020204" pitchFamily="34" charset="0"/>
                <a:cs typeface="Arial" panose="020B0604020202020204" pitchFamily="34" charset="0"/>
              </a:rPr>
              <a:t>Los límites del crecimiento </a:t>
            </a:r>
          </a:p>
        </p:txBody>
      </p:sp>
      <p:sp>
        <p:nvSpPr>
          <p:cNvPr id="4" name="Flecha curvada hacia la derecha 3"/>
          <p:cNvSpPr/>
          <p:nvPr/>
        </p:nvSpPr>
        <p:spPr>
          <a:xfrm rot="19981188">
            <a:off x="6619741" y="5215944"/>
            <a:ext cx="1841679" cy="1262129"/>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19550038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45000">
              <a:schemeClr val="bg1"/>
            </a:gs>
            <a:gs pos="59000">
              <a:srgbClr val="F0F0F0"/>
            </a:gs>
            <a:gs pos="68000">
              <a:schemeClr val="accent3">
                <a:lumMod val="45000"/>
                <a:lumOff val="55000"/>
              </a:schemeClr>
            </a:gs>
            <a:gs pos="88000">
              <a:schemeClr val="accent3">
                <a:lumMod val="45000"/>
                <a:lumOff val="55000"/>
              </a:schemeClr>
            </a:gs>
            <a:gs pos="100000">
              <a:schemeClr val="accent3">
                <a:lumMod val="30000"/>
                <a:lumOff val="70000"/>
              </a:schemeClr>
            </a:gs>
          </a:gsLst>
          <a:lin ang="0" scaled="1"/>
          <a:tileRect/>
        </a:gra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363071" y="1235988"/>
            <a:ext cx="4089026" cy="4590510"/>
          </a:xfrm>
          <a:prstGeom prst="rect">
            <a:avLst/>
          </a:prstGeom>
        </p:spPr>
      </p:pic>
      <p:sp>
        <p:nvSpPr>
          <p:cNvPr id="5" name="Rectángulo 4"/>
          <p:cNvSpPr/>
          <p:nvPr/>
        </p:nvSpPr>
        <p:spPr>
          <a:xfrm>
            <a:off x="4452097" y="2016624"/>
            <a:ext cx="4019550" cy="3477875"/>
          </a:xfrm>
          <a:prstGeom prst="rect">
            <a:avLst/>
          </a:prstGeom>
        </p:spPr>
        <p:txBody>
          <a:bodyPr wrap="square">
            <a:spAutoFit/>
          </a:bodyPr>
          <a:lstStyle/>
          <a:p>
            <a:pPr algn="r"/>
            <a:r>
              <a:rPr lang="es-MX" sz="4400" dirty="0" smtClean="0">
                <a:solidFill>
                  <a:srgbClr val="C00000"/>
                </a:solidFill>
                <a:latin typeface="Aharoni" panose="02010803020104030203" pitchFamily="2" charset="-79"/>
                <a:cs typeface="Aharoni" panose="02010803020104030203" pitchFamily="2" charset="-79"/>
              </a:rPr>
              <a:t>Dilemas económicos: </a:t>
            </a:r>
          </a:p>
          <a:p>
            <a:pPr algn="r"/>
            <a:r>
              <a:rPr lang="es-MX" sz="4400" dirty="0" smtClean="0">
                <a:solidFill>
                  <a:srgbClr val="C00000"/>
                </a:solidFill>
                <a:latin typeface="Aharoni" panose="02010803020104030203" pitchFamily="2" charset="-79"/>
                <a:cs typeface="Aharoni" panose="02010803020104030203" pitchFamily="2" charset="-79"/>
              </a:rPr>
              <a:t>La tragedia de los comunes</a:t>
            </a:r>
            <a:endParaRPr lang="es-MX" sz="4400" dirty="0">
              <a:solidFill>
                <a:srgbClr val="C00000"/>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744475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88308" y="1111219"/>
            <a:ext cx="3728198" cy="5020640"/>
          </a:xfrm>
          <a:prstGeom prst="rect">
            <a:avLst/>
          </a:prstGeom>
        </p:spPr>
      </p:pic>
      <p:sp>
        <p:nvSpPr>
          <p:cNvPr id="3" name="Rectángulo 2"/>
          <p:cNvSpPr/>
          <p:nvPr/>
        </p:nvSpPr>
        <p:spPr>
          <a:xfrm>
            <a:off x="4760258" y="1113177"/>
            <a:ext cx="4061012" cy="5018682"/>
          </a:xfrm>
          <a:prstGeom prst="rect">
            <a:avLst/>
          </a:prstGeom>
        </p:spPr>
        <p:txBody>
          <a:bodyPr wrap="square">
            <a:spAutoFit/>
          </a:bodyPr>
          <a:lstStyle/>
          <a:p>
            <a:pPr>
              <a:lnSpc>
                <a:spcPct val="150000"/>
              </a:lnSpc>
            </a:pPr>
            <a:r>
              <a:rPr lang="es-MX" sz="2400" b="1" i="1" dirty="0" smtClean="0">
                <a:solidFill>
                  <a:srgbClr val="23222C"/>
                </a:solidFill>
                <a:effectLst/>
                <a:latin typeface="freight-text-pro"/>
              </a:rPr>
              <a:t>Un dilema sobre el uso óptimo de los bienes públicos (en este caso de los recursos naturales) bajo condiciones como la indefinición de derechos de propiedad, la gratuidad y libre explotación de los bienes.</a:t>
            </a:r>
            <a:endParaRPr lang="es-MX" sz="2400" dirty="0"/>
          </a:p>
        </p:txBody>
      </p:sp>
    </p:spTree>
    <p:extLst>
      <p:ext uri="{BB962C8B-B14F-4D97-AF65-F5344CB8AC3E}">
        <p14:creationId xmlns:p14="http://schemas.microsoft.com/office/powerpoint/2010/main" val="2202599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743945" y="1040160"/>
            <a:ext cx="3496236" cy="4110158"/>
          </a:xfrm>
          <a:prstGeom prst="rect">
            <a:avLst/>
          </a:prstGeom>
        </p:spPr>
      </p:pic>
      <p:sp>
        <p:nvSpPr>
          <p:cNvPr id="4" name="Rectángulo 3"/>
          <p:cNvSpPr/>
          <p:nvPr/>
        </p:nvSpPr>
        <p:spPr>
          <a:xfrm>
            <a:off x="4765181" y="1094691"/>
            <a:ext cx="3619343" cy="4001095"/>
          </a:xfrm>
          <a:prstGeom prst="rect">
            <a:avLst/>
          </a:prstGeom>
        </p:spPr>
        <p:txBody>
          <a:bodyPr wrap="square">
            <a:spAutoFit/>
          </a:bodyPr>
          <a:lstStyle/>
          <a:p>
            <a:pPr algn="just"/>
            <a:r>
              <a:rPr lang="es-MX" sz="2200" b="0" i="0" dirty="0" smtClean="0">
                <a:solidFill>
                  <a:srgbClr val="403F49"/>
                </a:solidFill>
                <a:effectLst/>
                <a:latin typeface="freight-text-pro"/>
              </a:rPr>
              <a:t>La </a:t>
            </a:r>
            <a:r>
              <a:rPr lang="es-MX" sz="2800" b="1" i="1" dirty="0" smtClean="0">
                <a:solidFill>
                  <a:srgbClr val="C00000"/>
                </a:solidFill>
                <a:effectLst/>
                <a:latin typeface="freight-text-pro"/>
              </a:rPr>
              <a:t>Tragedia de los comunes</a:t>
            </a:r>
            <a:r>
              <a:rPr lang="es-MX" sz="2200" b="0" i="0" dirty="0" smtClean="0">
                <a:solidFill>
                  <a:srgbClr val="403F49"/>
                </a:solidFill>
                <a:effectLst/>
                <a:latin typeface="freight-text-pro"/>
              </a:rPr>
              <a:t> es un dilema escrito por  </a:t>
            </a:r>
            <a:r>
              <a:rPr lang="es-MX" sz="2200" b="0" i="0" dirty="0" err="1" smtClean="0">
                <a:solidFill>
                  <a:srgbClr val="403F49"/>
                </a:solidFill>
                <a:effectLst/>
                <a:latin typeface="freight-text-pro"/>
              </a:rPr>
              <a:t>Garret</a:t>
            </a:r>
            <a:r>
              <a:rPr lang="es-MX" sz="2200" b="0" i="0" dirty="0" smtClean="0">
                <a:solidFill>
                  <a:srgbClr val="403F49"/>
                </a:solidFill>
                <a:effectLst/>
                <a:latin typeface="freight-text-pro"/>
              </a:rPr>
              <a:t> </a:t>
            </a:r>
            <a:r>
              <a:rPr lang="es-MX" sz="2200" b="0" i="0" dirty="0" err="1" smtClean="0">
                <a:solidFill>
                  <a:srgbClr val="403F49"/>
                </a:solidFill>
                <a:effectLst/>
                <a:latin typeface="freight-text-pro"/>
              </a:rPr>
              <a:t>Hardín</a:t>
            </a:r>
            <a:r>
              <a:rPr lang="es-MX" sz="2200" b="0" i="0" dirty="0" smtClean="0">
                <a:solidFill>
                  <a:srgbClr val="403F49"/>
                </a:solidFill>
                <a:effectLst/>
                <a:latin typeface="freight-text-pro"/>
              </a:rPr>
              <a:t> en 1968 para la revista </a:t>
            </a:r>
            <a:r>
              <a:rPr lang="es-MX" sz="2200" b="0" i="1" dirty="0" err="1" smtClean="0">
                <a:solidFill>
                  <a:srgbClr val="403F49"/>
                </a:solidFill>
                <a:effectLst/>
                <a:latin typeface="freight-text-pro"/>
              </a:rPr>
              <a:t>Science</a:t>
            </a:r>
            <a:r>
              <a:rPr lang="es-MX" sz="2200" b="0" i="0" dirty="0" smtClean="0">
                <a:solidFill>
                  <a:srgbClr val="403F49"/>
                </a:solidFill>
                <a:effectLst/>
                <a:latin typeface="freight-text-pro"/>
              </a:rPr>
              <a:t> que representó un </a:t>
            </a:r>
            <a:r>
              <a:rPr lang="es-MX" sz="2200" b="0" i="0" dirty="0" smtClean="0">
                <a:solidFill>
                  <a:srgbClr val="FF0000"/>
                </a:solidFill>
                <a:effectLst/>
                <a:latin typeface="freight-text-pro"/>
              </a:rPr>
              <a:t>hito para el estudio y la búsqueda de soluciones de la degradación y destrucción de la naturaleza en nuestro planeta.</a:t>
            </a:r>
            <a:r>
              <a:rPr lang="es-MX" b="0" i="0" dirty="0" smtClean="0">
                <a:solidFill>
                  <a:srgbClr val="FF0000"/>
                </a:solidFill>
                <a:effectLst/>
                <a:latin typeface="freight-text-pro"/>
              </a:rPr>
              <a:t> </a:t>
            </a:r>
            <a:endParaRPr lang="es-MX" dirty="0">
              <a:solidFill>
                <a:srgbClr val="FF0000"/>
              </a:solidFill>
            </a:endParaRPr>
          </a:p>
        </p:txBody>
      </p:sp>
    </p:spTree>
    <p:extLst>
      <p:ext uri="{BB962C8B-B14F-4D97-AF65-F5344CB8AC3E}">
        <p14:creationId xmlns:p14="http://schemas.microsoft.com/office/powerpoint/2010/main" val="30617446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4" name="Rectángulo 3"/>
          <p:cNvSpPr/>
          <p:nvPr/>
        </p:nvSpPr>
        <p:spPr>
          <a:xfrm>
            <a:off x="5125792" y="566309"/>
            <a:ext cx="3430138" cy="3647152"/>
          </a:xfrm>
          <a:prstGeom prst="rect">
            <a:avLst/>
          </a:prstGeom>
        </p:spPr>
        <p:txBody>
          <a:bodyPr wrap="square">
            <a:spAutoFit/>
          </a:bodyPr>
          <a:lstStyle/>
          <a:p>
            <a:pPr algn="just"/>
            <a:r>
              <a:rPr lang="es-MX" sz="2100" b="1" i="0" dirty="0" err="1" smtClean="0">
                <a:solidFill>
                  <a:srgbClr val="FF0000"/>
                </a:solidFill>
                <a:effectLst/>
                <a:latin typeface="freight-text-pro"/>
              </a:rPr>
              <a:t>Hardín</a:t>
            </a:r>
            <a:r>
              <a:rPr lang="es-MX" sz="2100" b="1" i="0" dirty="0" smtClean="0">
                <a:solidFill>
                  <a:srgbClr val="FF0000"/>
                </a:solidFill>
                <a:effectLst/>
                <a:latin typeface="freight-text-pro"/>
              </a:rPr>
              <a:t> se centra en dar respuesta al dilema del uso óptimo de los bienes públicos (en este caso de los recursos naturales) bajo condiciones como la indefinición de derechos de propiedad, la gratuidad y libre explotación de los bienes.</a:t>
            </a:r>
            <a:endParaRPr lang="es-MX" sz="2100" b="1" dirty="0">
              <a:solidFill>
                <a:srgbClr val="FF0000"/>
              </a:solidFill>
            </a:endParaRPr>
          </a:p>
        </p:txBody>
      </p:sp>
      <p:sp>
        <p:nvSpPr>
          <p:cNvPr id="5" name="Rectángulo 4"/>
          <p:cNvSpPr/>
          <p:nvPr/>
        </p:nvSpPr>
        <p:spPr>
          <a:xfrm>
            <a:off x="512127" y="4602730"/>
            <a:ext cx="8310282" cy="1554272"/>
          </a:xfrm>
          <a:prstGeom prst="rect">
            <a:avLst/>
          </a:prstGeom>
        </p:spPr>
        <p:txBody>
          <a:bodyPr wrap="square">
            <a:spAutoFit/>
          </a:bodyPr>
          <a:lstStyle/>
          <a:p>
            <a:pPr algn="just"/>
            <a:r>
              <a:rPr lang="es-MX" sz="1900" b="0" i="0" dirty="0" smtClean="0">
                <a:solidFill>
                  <a:srgbClr val="403F49"/>
                </a:solidFill>
                <a:effectLst/>
                <a:latin typeface="freight-text-pro"/>
              </a:rPr>
              <a:t>La Tragedia de los comunes parte de la premisa de que si los individuos buscan maximizar su beneficio de forma individual usarán constantemente ciertos bienes o recursos naturales (pastizales, ríos, bosques, etc.) hasta que estos se agoten. Este comportamiento no considera el bienestar colectivo y menos la conservación del ambiente en el largo plazo.</a:t>
            </a:r>
            <a:endParaRPr lang="es-MX" sz="1900" dirty="0"/>
          </a:p>
        </p:txBody>
      </p:sp>
      <p:pic>
        <p:nvPicPr>
          <p:cNvPr id="6" name="Imagen 5"/>
          <p:cNvPicPr>
            <a:picLocks noChangeAspect="1"/>
          </p:cNvPicPr>
          <p:nvPr/>
        </p:nvPicPr>
        <p:blipFill>
          <a:blip r:embed="rId2"/>
          <a:stretch>
            <a:fillRect/>
          </a:stretch>
        </p:blipFill>
        <p:spPr>
          <a:xfrm>
            <a:off x="636968" y="695277"/>
            <a:ext cx="4253427" cy="3413083"/>
          </a:xfrm>
          <a:prstGeom prst="rect">
            <a:avLst/>
          </a:prstGeom>
        </p:spPr>
      </p:pic>
    </p:spTree>
    <p:extLst>
      <p:ext uri="{BB962C8B-B14F-4D97-AF65-F5344CB8AC3E}">
        <p14:creationId xmlns:p14="http://schemas.microsoft.com/office/powerpoint/2010/main" val="41964227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Rectángulo 1"/>
          <p:cNvSpPr/>
          <p:nvPr/>
        </p:nvSpPr>
        <p:spPr>
          <a:xfrm>
            <a:off x="941294" y="439289"/>
            <a:ext cx="6804212" cy="1200329"/>
          </a:xfrm>
          <a:prstGeom prst="rect">
            <a:avLst/>
          </a:prstGeom>
          <a:solidFill>
            <a:schemeClr val="bg2">
              <a:lumMod val="75000"/>
            </a:schemeClr>
          </a:solidFill>
        </p:spPr>
        <p:txBody>
          <a:bodyPr wrap="square">
            <a:spAutoFit/>
          </a:bodyPr>
          <a:lstStyle/>
          <a:p>
            <a:pPr algn="just"/>
            <a:r>
              <a:rPr lang="es-MX" sz="2400" b="0" i="0" dirty="0" smtClean="0">
                <a:solidFill>
                  <a:srgbClr val="FF0000"/>
                </a:solidFill>
                <a:effectLst/>
                <a:latin typeface="Aharoni" panose="02010803020104030203" pitchFamily="2" charset="-79"/>
                <a:cs typeface="Aharoni" panose="02010803020104030203" pitchFamily="2" charset="-79"/>
              </a:rPr>
              <a:t>Existen tres principales propuestas de análisis surgidas a partir del planteamiento original de </a:t>
            </a:r>
            <a:r>
              <a:rPr lang="es-MX" sz="2400" b="0" i="0" dirty="0" err="1" smtClean="0">
                <a:solidFill>
                  <a:srgbClr val="FF0000"/>
                </a:solidFill>
                <a:effectLst/>
                <a:latin typeface="Aharoni" panose="02010803020104030203" pitchFamily="2" charset="-79"/>
                <a:cs typeface="Aharoni" panose="02010803020104030203" pitchFamily="2" charset="-79"/>
              </a:rPr>
              <a:t>Hardin</a:t>
            </a:r>
            <a:r>
              <a:rPr lang="es-MX" sz="2400" b="0" i="0" dirty="0" smtClean="0">
                <a:solidFill>
                  <a:srgbClr val="FF0000"/>
                </a:solidFill>
                <a:effectLst/>
                <a:latin typeface="Aharoni" panose="02010803020104030203" pitchFamily="2" charset="-79"/>
                <a:cs typeface="Aharoni" panose="02010803020104030203" pitchFamily="2" charset="-79"/>
              </a:rPr>
              <a:t>:</a:t>
            </a:r>
            <a:endParaRPr lang="es-MX" sz="2400" dirty="0">
              <a:solidFill>
                <a:srgbClr val="FF0000"/>
              </a:solidFill>
              <a:latin typeface="Aharoni" panose="02010803020104030203" pitchFamily="2" charset="-79"/>
              <a:cs typeface="Aharoni" panose="02010803020104030203" pitchFamily="2" charset="-79"/>
            </a:endParaRPr>
          </a:p>
        </p:txBody>
      </p:sp>
      <p:sp>
        <p:nvSpPr>
          <p:cNvPr id="7" name="CuadroTexto 6"/>
          <p:cNvSpPr txBox="1"/>
          <p:nvPr/>
        </p:nvSpPr>
        <p:spPr>
          <a:xfrm>
            <a:off x="2407023" y="1976718"/>
            <a:ext cx="5338483" cy="4093428"/>
          </a:xfrm>
          <a:prstGeom prst="rect">
            <a:avLst/>
          </a:prstGeom>
          <a:solidFill>
            <a:schemeClr val="accent6">
              <a:lumMod val="60000"/>
              <a:lumOff val="40000"/>
            </a:schemeClr>
          </a:solidFill>
        </p:spPr>
        <p:txBody>
          <a:bodyPr wrap="square" rtlCol="0">
            <a:spAutoFit/>
          </a:bodyPr>
          <a:lstStyle/>
          <a:p>
            <a:pPr algn="just"/>
            <a:r>
              <a:rPr lang="es-MX" sz="2000" dirty="0" smtClean="0"/>
              <a:t>La </a:t>
            </a:r>
            <a:r>
              <a:rPr lang="es-MX" sz="2000" dirty="0"/>
              <a:t>ortodoxia económica supone que todos los individuos son agentes económicos y se encuentran en constante competencia y, como tal, </a:t>
            </a:r>
            <a:r>
              <a:rPr lang="es-MX" sz="2000" b="1" dirty="0">
                <a:solidFill>
                  <a:srgbClr val="0070C0"/>
                </a:solidFill>
              </a:rPr>
              <a:t>responderán de forma automática a la dinámica del mercado</a:t>
            </a:r>
            <a:r>
              <a:rPr lang="es-MX" sz="2000" dirty="0"/>
              <a:t>, que es en última instancia el ente regulador de sus actividades y comportamiento. Dicho de otra forma, la actuación ineficiente e insustentable de su desenvolvimiento en términos productivos puede propiciar su salida del mercado y más aún su desaparición. Por ello es que mientras hagan un uso eficiente de sus bienes esto les permitirá subsistir.</a:t>
            </a:r>
          </a:p>
        </p:txBody>
      </p:sp>
      <p:sp>
        <p:nvSpPr>
          <p:cNvPr id="8" name="CuadroTexto 7"/>
          <p:cNvSpPr txBox="1"/>
          <p:nvPr/>
        </p:nvSpPr>
        <p:spPr>
          <a:xfrm>
            <a:off x="941294" y="1639618"/>
            <a:ext cx="726141" cy="1107996"/>
          </a:xfrm>
          <a:prstGeom prst="rect">
            <a:avLst/>
          </a:prstGeom>
          <a:noFill/>
        </p:spPr>
        <p:txBody>
          <a:bodyPr wrap="square" rtlCol="0">
            <a:spAutoFit/>
          </a:bodyPr>
          <a:lstStyle/>
          <a:p>
            <a:r>
              <a:rPr lang="es-MX" sz="6600" dirty="0" smtClean="0">
                <a:latin typeface="Aharoni" panose="02010803020104030203" pitchFamily="2" charset="-79"/>
                <a:cs typeface="Aharoni" panose="02010803020104030203" pitchFamily="2" charset="-79"/>
              </a:rPr>
              <a:t>1</a:t>
            </a:r>
            <a:endParaRPr lang="es-MX" sz="6600" dirty="0">
              <a:latin typeface="Aharoni" panose="02010803020104030203" pitchFamily="2" charset="-79"/>
              <a:cs typeface="Aharoni" panose="02010803020104030203" pitchFamily="2" charset="-79"/>
            </a:endParaRPr>
          </a:p>
        </p:txBody>
      </p:sp>
      <p:cxnSp>
        <p:nvCxnSpPr>
          <p:cNvPr id="10" name="Conector recto 9"/>
          <p:cNvCxnSpPr/>
          <p:nvPr/>
        </p:nvCxnSpPr>
        <p:spPr>
          <a:xfrm>
            <a:off x="1842247" y="1976718"/>
            <a:ext cx="13447" cy="2046714"/>
          </a:xfrm>
          <a:prstGeom prst="line">
            <a:avLst/>
          </a:prstGeom>
          <a:ln w="317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5" name="Conector recto 14"/>
          <p:cNvCxnSpPr/>
          <p:nvPr/>
        </p:nvCxnSpPr>
        <p:spPr>
          <a:xfrm>
            <a:off x="1855694" y="4023432"/>
            <a:ext cx="336177"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8861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Rectángulo 1"/>
          <p:cNvSpPr/>
          <p:nvPr/>
        </p:nvSpPr>
        <p:spPr>
          <a:xfrm>
            <a:off x="2164976" y="497541"/>
            <a:ext cx="6508377" cy="2246769"/>
          </a:xfrm>
          <a:prstGeom prst="rect">
            <a:avLst/>
          </a:prstGeom>
          <a:solidFill>
            <a:schemeClr val="accent6">
              <a:lumMod val="40000"/>
              <a:lumOff val="60000"/>
            </a:schemeClr>
          </a:solidFill>
        </p:spPr>
        <p:txBody>
          <a:bodyPr wrap="square">
            <a:spAutoFit/>
          </a:bodyPr>
          <a:lstStyle/>
          <a:p>
            <a:pPr algn="just"/>
            <a:r>
              <a:rPr lang="es-MX" sz="2000" b="0" i="0" dirty="0" smtClean="0">
                <a:solidFill>
                  <a:srgbClr val="403F49"/>
                </a:solidFill>
                <a:effectLst/>
                <a:latin typeface="freight-text-pro"/>
              </a:rPr>
              <a:t>Contrario a la visión de privatizar los bienes públicos es que </a:t>
            </a:r>
            <a:r>
              <a:rPr lang="es-MX" sz="2000" b="1" i="0" dirty="0" smtClean="0">
                <a:solidFill>
                  <a:srgbClr val="0070C0"/>
                </a:solidFill>
                <a:effectLst/>
                <a:latin typeface="freight-text-pro"/>
              </a:rPr>
              <a:t>el Estado tendría que ser el encargado de regular </a:t>
            </a:r>
            <a:r>
              <a:rPr lang="es-MX" sz="2000" b="0" i="0" dirty="0" smtClean="0">
                <a:solidFill>
                  <a:srgbClr val="403F49"/>
                </a:solidFill>
                <a:effectLst/>
                <a:latin typeface="freight-text-pro"/>
              </a:rPr>
              <a:t>la explotación y recuperación de los recursos naturales y sancionar a quien haga uso irracional de estos. Esto implica la creación de instituciones y normatividades precisas que no necesariamente estarían reguladas por el mercado.</a:t>
            </a:r>
            <a:endParaRPr lang="es-MX" sz="2000" dirty="0"/>
          </a:p>
        </p:txBody>
      </p:sp>
      <p:cxnSp>
        <p:nvCxnSpPr>
          <p:cNvPr id="4" name="Conector recto 3"/>
          <p:cNvCxnSpPr/>
          <p:nvPr/>
        </p:nvCxnSpPr>
        <p:spPr>
          <a:xfrm flipH="1">
            <a:off x="1425389" y="497541"/>
            <a:ext cx="13446" cy="131781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p:nvCxnSpPr>
        <p:spPr>
          <a:xfrm>
            <a:off x="1438835" y="1815353"/>
            <a:ext cx="37651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Rectángulo 7"/>
          <p:cNvSpPr/>
          <p:nvPr/>
        </p:nvSpPr>
        <p:spPr>
          <a:xfrm>
            <a:off x="2164976" y="3195988"/>
            <a:ext cx="6508376" cy="3170099"/>
          </a:xfrm>
          <a:prstGeom prst="rect">
            <a:avLst/>
          </a:prstGeom>
          <a:solidFill>
            <a:schemeClr val="accent6">
              <a:lumMod val="40000"/>
              <a:lumOff val="60000"/>
            </a:schemeClr>
          </a:solidFill>
        </p:spPr>
        <p:txBody>
          <a:bodyPr wrap="square">
            <a:spAutoFit/>
          </a:bodyPr>
          <a:lstStyle/>
          <a:p>
            <a:pPr algn="just"/>
            <a:r>
              <a:rPr lang="es-MX" sz="2000" b="0" i="0" dirty="0" smtClean="0">
                <a:solidFill>
                  <a:srgbClr val="403F49"/>
                </a:solidFill>
                <a:effectLst/>
                <a:latin typeface="freight-text-pro"/>
              </a:rPr>
              <a:t>Una corriente heterodoxa representada por </a:t>
            </a:r>
            <a:r>
              <a:rPr lang="es-MX" sz="2000" b="0" i="0" dirty="0" err="1" smtClean="0">
                <a:solidFill>
                  <a:srgbClr val="403F49"/>
                </a:solidFill>
                <a:effectLst/>
                <a:latin typeface="freight-text-pro"/>
              </a:rPr>
              <a:t>Elinor</a:t>
            </a:r>
            <a:r>
              <a:rPr lang="es-MX" sz="2000" b="0" i="0" dirty="0" smtClean="0">
                <a:solidFill>
                  <a:srgbClr val="403F49"/>
                </a:solidFill>
                <a:effectLst/>
                <a:latin typeface="freight-text-pro"/>
              </a:rPr>
              <a:t> </a:t>
            </a:r>
            <a:r>
              <a:rPr lang="es-MX" sz="2000" b="0" i="0" dirty="0" err="1" smtClean="0">
                <a:solidFill>
                  <a:srgbClr val="403F49"/>
                </a:solidFill>
                <a:effectLst/>
                <a:latin typeface="freight-text-pro"/>
              </a:rPr>
              <a:t>Ostrom</a:t>
            </a:r>
            <a:r>
              <a:rPr lang="es-MX" sz="2000" b="0" i="0" dirty="0" smtClean="0">
                <a:solidFill>
                  <a:srgbClr val="403F49"/>
                </a:solidFill>
                <a:effectLst/>
                <a:latin typeface="freight-text-pro"/>
              </a:rPr>
              <a:t> premio nobel de Economía en el año 2009, quien a través de su obra </a:t>
            </a:r>
            <a:r>
              <a:rPr lang="es-MX" sz="2000" b="0" i="1" dirty="0" smtClean="0">
                <a:solidFill>
                  <a:srgbClr val="403F49"/>
                </a:solidFill>
                <a:effectLst/>
                <a:latin typeface="freight-text-pro"/>
              </a:rPr>
              <a:t>“El gobierno de los bienes comunes: la evolución de las instituciones de acción colectiva”</a:t>
            </a:r>
            <a:r>
              <a:rPr lang="es-MX" sz="2000" b="0" i="0" dirty="0" smtClean="0">
                <a:solidFill>
                  <a:srgbClr val="403F49"/>
                </a:solidFill>
                <a:effectLst/>
                <a:latin typeface="freight-text-pro"/>
              </a:rPr>
              <a:t> (1990) evidencia que dentro de ciertos grupos sociales es posible que exista la </a:t>
            </a:r>
            <a:r>
              <a:rPr lang="es-MX" sz="2000" b="1" i="0" dirty="0" smtClean="0">
                <a:solidFill>
                  <a:srgbClr val="0070C0"/>
                </a:solidFill>
                <a:effectLst/>
                <a:latin typeface="freight-text-pro"/>
              </a:rPr>
              <a:t>cooperación y responsabilidad  colectiva </a:t>
            </a:r>
            <a:r>
              <a:rPr lang="es-MX" sz="2000" b="0" i="0" dirty="0" smtClean="0">
                <a:solidFill>
                  <a:srgbClr val="403F49"/>
                </a:solidFill>
                <a:effectLst/>
                <a:latin typeface="freight-text-pro"/>
              </a:rPr>
              <a:t>sobre la explotación de los recursos naturales. Grupos que han desarrollado mecanismos e instituciones que no responden a la lógica privatizadora y del Estado.</a:t>
            </a:r>
            <a:endParaRPr lang="es-MX" sz="2000" dirty="0"/>
          </a:p>
        </p:txBody>
      </p:sp>
      <p:cxnSp>
        <p:nvCxnSpPr>
          <p:cNvPr id="10" name="Conector recto 9"/>
          <p:cNvCxnSpPr/>
          <p:nvPr/>
        </p:nvCxnSpPr>
        <p:spPr>
          <a:xfrm>
            <a:off x="941294" y="497541"/>
            <a:ext cx="26894" cy="4087906"/>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a:xfrm>
            <a:off x="968188" y="4585447"/>
            <a:ext cx="847165"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CuadroTexto 12"/>
          <p:cNvSpPr txBox="1"/>
          <p:nvPr/>
        </p:nvSpPr>
        <p:spPr>
          <a:xfrm>
            <a:off x="1465729" y="497541"/>
            <a:ext cx="457200" cy="584775"/>
          </a:xfrm>
          <a:prstGeom prst="rect">
            <a:avLst/>
          </a:prstGeom>
          <a:noFill/>
        </p:spPr>
        <p:txBody>
          <a:bodyPr wrap="square" rtlCol="0">
            <a:spAutoFit/>
          </a:bodyPr>
          <a:lstStyle/>
          <a:p>
            <a:r>
              <a:rPr lang="es-MX" sz="3200" dirty="0" smtClean="0">
                <a:latin typeface="Arial Black" panose="020B0A04020102020204" pitchFamily="34" charset="0"/>
              </a:rPr>
              <a:t>2</a:t>
            </a:r>
            <a:endParaRPr lang="es-MX" sz="3200" dirty="0">
              <a:latin typeface="Arial Black" panose="020B0A04020102020204" pitchFamily="34" charset="0"/>
            </a:endParaRPr>
          </a:p>
        </p:txBody>
      </p:sp>
      <p:sp>
        <p:nvSpPr>
          <p:cNvPr id="14" name="CuadroTexto 13"/>
          <p:cNvSpPr txBox="1"/>
          <p:nvPr/>
        </p:nvSpPr>
        <p:spPr>
          <a:xfrm>
            <a:off x="1438835" y="3133165"/>
            <a:ext cx="645459" cy="584775"/>
          </a:xfrm>
          <a:prstGeom prst="rect">
            <a:avLst/>
          </a:prstGeom>
          <a:noFill/>
        </p:spPr>
        <p:txBody>
          <a:bodyPr wrap="square" rtlCol="0">
            <a:spAutoFit/>
          </a:bodyPr>
          <a:lstStyle/>
          <a:p>
            <a:r>
              <a:rPr lang="es-MX" sz="3200" dirty="0" smtClean="0">
                <a:latin typeface="Arial Black" panose="020B0A04020102020204" pitchFamily="34" charset="0"/>
              </a:rPr>
              <a:t>3</a:t>
            </a:r>
            <a:endParaRPr lang="es-MX" sz="3200" dirty="0">
              <a:latin typeface="Arial Black" panose="020B0A04020102020204" pitchFamily="34" charset="0"/>
            </a:endParaRPr>
          </a:p>
        </p:txBody>
      </p:sp>
    </p:spTree>
    <p:extLst>
      <p:ext uri="{BB962C8B-B14F-4D97-AF65-F5344CB8AC3E}">
        <p14:creationId xmlns:p14="http://schemas.microsoft.com/office/powerpoint/2010/main" val="23617507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3" name="Proceso alternativo 2"/>
          <p:cNvSpPr/>
          <p:nvPr/>
        </p:nvSpPr>
        <p:spPr>
          <a:xfrm>
            <a:off x="1667434" y="2595283"/>
            <a:ext cx="6468036" cy="2622176"/>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1"/>
          <p:cNvSpPr/>
          <p:nvPr/>
        </p:nvSpPr>
        <p:spPr>
          <a:xfrm>
            <a:off x="2050675" y="2662914"/>
            <a:ext cx="5701553" cy="2554545"/>
          </a:xfrm>
          <a:prstGeom prst="rect">
            <a:avLst/>
          </a:prstGeom>
        </p:spPr>
        <p:txBody>
          <a:bodyPr wrap="square">
            <a:spAutoFit/>
          </a:bodyPr>
          <a:lstStyle/>
          <a:p>
            <a:pPr algn="just"/>
            <a:r>
              <a:rPr lang="es-MX" sz="2000" b="0" i="0" dirty="0" smtClean="0">
                <a:solidFill>
                  <a:schemeClr val="tx1">
                    <a:lumMod val="65000"/>
                    <a:lumOff val="35000"/>
                  </a:schemeClr>
                </a:solidFill>
                <a:effectLst/>
                <a:latin typeface="freight-text-pro"/>
              </a:rPr>
              <a:t>Sistemáticamente desde hace poco más de 30 años los gobiernos nacionales en el mundo asumieron el paradigma de que el libre mercado y la propiedad privada son la panacea para alcanzar el bienestar social, económico y ambiental. Razón por la cual hoy en día los planes, programas y proyectos públicos se rigen en este tenor.</a:t>
            </a:r>
            <a:endParaRPr lang="es-MX" sz="2000" dirty="0">
              <a:solidFill>
                <a:schemeClr val="tx1">
                  <a:lumMod val="65000"/>
                  <a:lumOff val="35000"/>
                </a:schemeClr>
              </a:solidFill>
            </a:endParaRPr>
          </a:p>
        </p:txBody>
      </p:sp>
      <p:sp>
        <p:nvSpPr>
          <p:cNvPr id="4" name="Rectángulo 3"/>
          <p:cNvSpPr/>
          <p:nvPr/>
        </p:nvSpPr>
        <p:spPr>
          <a:xfrm>
            <a:off x="1667434" y="443317"/>
            <a:ext cx="6468036" cy="1200329"/>
          </a:xfrm>
          <a:prstGeom prst="rect">
            <a:avLst/>
          </a:prstGeom>
        </p:spPr>
        <p:txBody>
          <a:bodyPr wrap="square">
            <a:spAutoFit/>
          </a:bodyPr>
          <a:lstStyle/>
          <a:p>
            <a:r>
              <a:rPr lang="es-MX" sz="3600" b="1" i="0" dirty="0" smtClean="0">
                <a:solidFill>
                  <a:srgbClr val="403F49"/>
                </a:solidFill>
                <a:effectLst/>
                <a:latin typeface="freight-text-pro"/>
              </a:rPr>
              <a:t>La tragedia de los comunes: límites de su aplicación</a:t>
            </a:r>
            <a:endParaRPr lang="es-MX" sz="3600" dirty="0"/>
          </a:p>
        </p:txBody>
      </p:sp>
      <p:sp>
        <p:nvSpPr>
          <p:cNvPr id="5" name="Flecha a la derecha con muesca 4"/>
          <p:cNvSpPr/>
          <p:nvPr/>
        </p:nvSpPr>
        <p:spPr>
          <a:xfrm rot="5400000">
            <a:off x="4619063" y="864113"/>
            <a:ext cx="564776" cy="22860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85336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CuadroTexto 1"/>
          <p:cNvSpPr txBox="1"/>
          <p:nvPr/>
        </p:nvSpPr>
        <p:spPr>
          <a:xfrm>
            <a:off x="1087769" y="530214"/>
            <a:ext cx="7244862" cy="892552"/>
          </a:xfrm>
          <a:prstGeom prst="rect">
            <a:avLst/>
          </a:prstGeom>
          <a:solidFill>
            <a:srgbClr val="0070C0"/>
          </a:solidFill>
        </p:spPr>
        <p:txBody>
          <a:bodyPr wrap="square" rtlCol="0">
            <a:spAutoFit/>
          </a:bodyPr>
          <a:lstStyle/>
          <a:p>
            <a:r>
              <a:rPr lang="es-MX" sz="3200" dirty="0" smtClean="0">
                <a:solidFill>
                  <a:prstClr val="white"/>
                </a:solidFill>
                <a:latin typeface="Franklin Gothic Heavy" panose="020B0903020102020204" pitchFamily="34" charset="0"/>
              </a:rPr>
              <a:t>U.A. Economía </a:t>
            </a:r>
            <a:r>
              <a:rPr lang="es-MX" sz="3200" dirty="0">
                <a:solidFill>
                  <a:prstClr val="white"/>
                </a:solidFill>
                <a:latin typeface="Franklin Gothic Heavy" panose="020B0903020102020204" pitchFamily="34" charset="0"/>
              </a:rPr>
              <a:t>del medio ambiente</a:t>
            </a:r>
          </a:p>
          <a:p>
            <a:r>
              <a:rPr lang="es-MX" sz="2000" dirty="0">
                <a:solidFill>
                  <a:prstClr val="white"/>
                </a:solidFill>
                <a:latin typeface="Franklin Gothic Heavy" panose="020B0903020102020204" pitchFamily="34" charset="0"/>
              </a:rPr>
              <a:t>Objetivo general</a:t>
            </a:r>
          </a:p>
        </p:txBody>
      </p:sp>
      <p:sp>
        <p:nvSpPr>
          <p:cNvPr id="3" name="CuadroTexto 2"/>
          <p:cNvSpPr txBox="1"/>
          <p:nvPr/>
        </p:nvSpPr>
        <p:spPr>
          <a:xfrm>
            <a:off x="1032786" y="1706101"/>
            <a:ext cx="7299845" cy="2246769"/>
          </a:xfrm>
          <a:prstGeom prst="rect">
            <a:avLst/>
          </a:prstGeom>
          <a:noFill/>
        </p:spPr>
        <p:txBody>
          <a:bodyPr wrap="square" rtlCol="0">
            <a:spAutoFit/>
          </a:bodyPr>
          <a:lstStyle/>
          <a:p>
            <a:pPr algn="just"/>
            <a:r>
              <a:rPr lang="es-MX" sz="2000" dirty="0"/>
              <a:t>El objetivo del presente material didáctico es guiar y apoyar a los estudiantes de las Licenciaturas en Economía  y en Relaciones Económicas Internacionales en el estudio de los aspectos más relevantes de la  economía ambiental y en particular sobre la sustentabilidad; partiendo de la conceptualización </a:t>
            </a:r>
            <a:r>
              <a:rPr lang="es-MX" sz="2000" dirty="0" smtClean="0"/>
              <a:t>y bases históricas</a:t>
            </a:r>
            <a:r>
              <a:rPr lang="es-MX" sz="2000" dirty="0" smtClean="0"/>
              <a:t>; </a:t>
            </a:r>
            <a:r>
              <a:rPr lang="es-MX" sz="2000" dirty="0"/>
              <a:t>sus instrumentos analíticos y el </a:t>
            </a:r>
            <a:r>
              <a:rPr lang="es-MX" sz="2000" dirty="0" smtClean="0"/>
              <a:t>debate </a:t>
            </a:r>
            <a:r>
              <a:rPr lang="es-MX" sz="2000" dirty="0"/>
              <a:t>sobre el desarrollo </a:t>
            </a:r>
            <a:r>
              <a:rPr lang="es-MX" sz="2000" dirty="0" smtClean="0"/>
              <a:t>sustentable. </a:t>
            </a:r>
            <a:endParaRPr lang="es-MX" sz="2000" dirty="0"/>
          </a:p>
        </p:txBody>
      </p:sp>
      <p:pic>
        <p:nvPicPr>
          <p:cNvPr id="4" name="Imagen 3"/>
          <p:cNvPicPr>
            <a:picLocks noChangeAspect="1"/>
          </p:cNvPicPr>
          <p:nvPr/>
        </p:nvPicPr>
        <p:blipFill>
          <a:blip r:embed="rId2"/>
          <a:stretch>
            <a:fillRect/>
          </a:stretch>
        </p:blipFill>
        <p:spPr>
          <a:xfrm>
            <a:off x="0" y="4778063"/>
            <a:ext cx="9144000" cy="2079938"/>
          </a:xfrm>
          <a:prstGeom prst="rect">
            <a:avLst/>
          </a:prstGeom>
        </p:spPr>
      </p:pic>
    </p:spTree>
    <p:extLst>
      <p:ext uri="{BB962C8B-B14F-4D97-AF65-F5344CB8AC3E}">
        <p14:creationId xmlns:p14="http://schemas.microsoft.com/office/powerpoint/2010/main" val="26134157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4" name="Rectángulo 3"/>
          <p:cNvSpPr/>
          <p:nvPr/>
        </p:nvSpPr>
        <p:spPr>
          <a:xfrm>
            <a:off x="1210234" y="632989"/>
            <a:ext cx="7126941" cy="1908215"/>
          </a:xfrm>
          <a:prstGeom prst="rect">
            <a:avLst/>
          </a:prstGeom>
          <a:solidFill>
            <a:schemeClr val="accent4"/>
          </a:solidFill>
        </p:spPr>
        <p:txBody>
          <a:bodyPr wrap="square">
            <a:spAutoFit/>
          </a:bodyPr>
          <a:lstStyle/>
          <a:p>
            <a:pPr algn="just"/>
            <a:r>
              <a:rPr lang="es-MX" sz="2800" b="0" i="0" dirty="0" smtClean="0">
                <a:solidFill>
                  <a:srgbClr val="403F49"/>
                </a:solidFill>
                <a:effectLst/>
                <a:latin typeface="freight-text-pro"/>
              </a:rPr>
              <a:t>En materia estrictamente ambiental</a:t>
            </a:r>
            <a:r>
              <a:rPr lang="es-MX" b="0" i="0" dirty="0" smtClean="0">
                <a:solidFill>
                  <a:srgbClr val="403F49"/>
                </a:solidFill>
                <a:effectLst/>
                <a:latin typeface="freight-text-pro"/>
              </a:rPr>
              <a:t>, se han creado </a:t>
            </a:r>
            <a:r>
              <a:rPr lang="es-MX" b="1" i="0" dirty="0" smtClean="0">
                <a:solidFill>
                  <a:srgbClr val="403F49"/>
                </a:solidFill>
                <a:effectLst/>
                <a:latin typeface="freight-text-pro"/>
              </a:rPr>
              <a:t>estrategias para conformar mercados ambientales </a:t>
            </a:r>
            <a:r>
              <a:rPr lang="es-MX" b="0" i="0" dirty="0" smtClean="0">
                <a:solidFill>
                  <a:srgbClr val="403F49"/>
                </a:solidFill>
                <a:effectLst/>
                <a:latin typeface="freight-text-pro"/>
              </a:rPr>
              <a:t>y propiciar que, ejidatarios o comuneros entren a la lógica del emprendimiento y </a:t>
            </a:r>
            <a:r>
              <a:rPr lang="es-MX" b="1" i="0" dirty="0" smtClean="0">
                <a:solidFill>
                  <a:srgbClr val="403F49"/>
                </a:solidFill>
                <a:effectLst/>
                <a:latin typeface="freight-text-pro"/>
              </a:rPr>
              <a:t>que la sociedad en su conjunto asuma una responsabilidad racional</a:t>
            </a:r>
            <a:r>
              <a:rPr lang="es-MX" b="0" i="0" dirty="0" smtClean="0">
                <a:solidFill>
                  <a:srgbClr val="403F49"/>
                </a:solidFill>
                <a:effectLst/>
                <a:latin typeface="freight-text-pro"/>
              </a:rPr>
              <a:t> del uso de los bienes comunes ambientales (por ejemplo el uso del agua en área urbanas). </a:t>
            </a:r>
          </a:p>
        </p:txBody>
      </p:sp>
      <p:sp>
        <p:nvSpPr>
          <p:cNvPr id="5" name="CuadroTexto 4"/>
          <p:cNvSpPr txBox="1"/>
          <p:nvPr/>
        </p:nvSpPr>
        <p:spPr>
          <a:xfrm>
            <a:off x="5271247" y="2904565"/>
            <a:ext cx="3065928" cy="3170099"/>
          </a:xfrm>
          <a:prstGeom prst="rect">
            <a:avLst/>
          </a:prstGeom>
          <a:solidFill>
            <a:schemeClr val="accent4">
              <a:lumMod val="40000"/>
              <a:lumOff val="60000"/>
            </a:schemeClr>
          </a:solidFill>
          <a:ln>
            <a:solidFill>
              <a:schemeClr val="accent1">
                <a:lumMod val="60000"/>
                <a:lumOff val="40000"/>
              </a:schemeClr>
            </a:solidFill>
          </a:ln>
        </p:spPr>
        <p:txBody>
          <a:bodyPr wrap="square" rtlCol="0">
            <a:spAutoFit/>
          </a:bodyPr>
          <a:lstStyle/>
          <a:p>
            <a:pPr algn="just"/>
            <a:r>
              <a:rPr lang="es-MX" sz="2000" dirty="0" smtClean="0"/>
              <a:t>A partir de entonces se han registrado </a:t>
            </a:r>
            <a:r>
              <a:rPr lang="es-MX" sz="2000" b="1" dirty="0" smtClean="0">
                <a:solidFill>
                  <a:srgbClr val="0070C0"/>
                </a:solidFill>
              </a:rPr>
              <a:t>resultados asimétricos</a:t>
            </a:r>
            <a:r>
              <a:rPr lang="es-MX" sz="2000" b="1" dirty="0" smtClean="0">
                <a:solidFill>
                  <a:schemeClr val="accent5">
                    <a:lumMod val="60000"/>
                    <a:lumOff val="40000"/>
                  </a:schemeClr>
                </a:solidFill>
              </a:rPr>
              <a:t> </a:t>
            </a:r>
            <a:r>
              <a:rPr lang="es-MX" sz="2000" dirty="0" smtClean="0"/>
              <a:t>ya que por un lado existe una </a:t>
            </a:r>
            <a:r>
              <a:rPr lang="es-MX" sz="2000" u="sng" dirty="0" smtClean="0"/>
              <a:t>mayor restricción a la degradación del ambiente </a:t>
            </a:r>
            <a:r>
              <a:rPr lang="es-MX" sz="2000" dirty="0" smtClean="0"/>
              <a:t>en ciertas regiones del planeta, mientras que en lo general </a:t>
            </a:r>
            <a:r>
              <a:rPr lang="es-MX" sz="2000" u="sng" dirty="0" smtClean="0"/>
              <a:t>la devastación ambiental da signos de no desacelerarse</a:t>
            </a:r>
            <a:r>
              <a:rPr lang="es-MX" sz="2000" dirty="0" smtClean="0"/>
              <a:t>.</a:t>
            </a:r>
            <a:endParaRPr lang="es-MX" sz="2000" dirty="0"/>
          </a:p>
        </p:txBody>
      </p:sp>
      <p:sp>
        <p:nvSpPr>
          <p:cNvPr id="6" name="Flecha curvada hacia la derecha 5"/>
          <p:cNvSpPr/>
          <p:nvPr/>
        </p:nvSpPr>
        <p:spPr>
          <a:xfrm rot="19757653">
            <a:off x="3952038" y="2961890"/>
            <a:ext cx="935922" cy="163185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pic>
        <p:nvPicPr>
          <p:cNvPr id="8" name="Imagen 7"/>
          <p:cNvPicPr>
            <a:picLocks noChangeAspect="1"/>
          </p:cNvPicPr>
          <p:nvPr/>
        </p:nvPicPr>
        <p:blipFill>
          <a:blip r:embed="rId2"/>
          <a:stretch>
            <a:fillRect/>
          </a:stretch>
        </p:blipFill>
        <p:spPr>
          <a:xfrm>
            <a:off x="1210234" y="2837328"/>
            <a:ext cx="2390775" cy="3048000"/>
          </a:xfrm>
          <a:prstGeom prst="rect">
            <a:avLst/>
          </a:prstGeom>
        </p:spPr>
      </p:pic>
    </p:spTree>
    <p:extLst>
      <p:ext uri="{BB962C8B-B14F-4D97-AF65-F5344CB8AC3E}">
        <p14:creationId xmlns:p14="http://schemas.microsoft.com/office/powerpoint/2010/main" val="4526005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Rectángulo 1"/>
          <p:cNvSpPr/>
          <p:nvPr/>
        </p:nvSpPr>
        <p:spPr>
          <a:xfrm>
            <a:off x="1048871" y="999495"/>
            <a:ext cx="7221070" cy="1815882"/>
          </a:xfrm>
          <a:prstGeom prst="rect">
            <a:avLst/>
          </a:prstGeom>
        </p:spPr>
        <p:txBody>
          <a:bodyPr wrap="square">
            <a:spAutoFit/>
          </a:bodyPr>
          <a:lstStyle/>
          <a:p>
            <a:pPr algn="just"/>
            <a:r>
              <a:rPr lang="es-MX" sz="2800" b="0" i="0" dirty="0" smtClean="0">
                <a:solidFill>
                  <a:srgbClr val="FF0000"/>
                </a:solidFill>
                <a:effectLst/>
                <a:latin typeface="freight-text-pro"/>
              </a:rPr>
              <a:t>¿En qué radica la ineficacia de las metodologías y los instrumentos que se ha construido para efecto de lograr niveles óptimos de conservación ambiental? </a:t>
            </a:r>
            <a:endParaRPr lang="es-MX" sz="2800" dirty="0">
              <a:solidFill>
                <a:srgbClr val="FF0000"/>
              </a:solidFill>
            </a:endParaRPr>
          </a:p>
        </p:txBody>
      </p:sp>
      <p:sp>
        <p:nvSpPr>
          <p:cNvPr id="3" name="Rectángulo 2"/>
          <p:cNvSpPr/>
          <p:nvPr/>
        </p:nvSpPr>
        <p:spPr>
          <a:xfrm>
            <a:off x="3721901" y="4427675"/>
            <a:ext cx="4548040" cy="769441"/>
          </a:xfrm>
          <a:prstGeom prst="rect">
            <a:avLst/>
          </a:prstGeom>
        </p:spPr>
        <p:txBody>
          <a:bodyPr wrap="none">
            <a:spAutoFit/>
          </a:bodyPr>
          <a:lstStyle/>
          <a:p>
            <a:r>
              <a:rPr lang="es-MX" sz="4400" b="0" i="0" dirty="0" smtClean="0">
                <a:solidFill>
                  <a:srgbClr val="403F49"/>
                </a:solidFill>
                <a:effectLst/>
                <a:latin typeface="freight-text-pro"/>
              </a:rPr>
              <a:t>Algunas razones:</a:t>
            </a:r>
            <a:endParaRPr lang="es-MX" sz="4400" dirty="0"/>
          </a:p>
        </p:txBody>
      </p:sp>
    </p:spTree>
    <p:extLst>
      <p:ext uri="{BB962C8B-B14F-4D97-AF65-F5344CB8AC3E}">
        <p14:creationId xmlns:p14="http://schemas.microsoft.com/office/powerpoint/2010/main" val="3479901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Rectángulo 1"/>
          <p:cNvSpPr/>
          <p:nvPr/>
        </p:nvSpPr>
        <p:spPr>
          <a:xfrm>
            <a:off x="914399" y="635658"/>
            <a:ext cx="7503459" cy="2246769"/>
          </a:xfrm>
          <a:prstGeom prst="rect">
            <a:avLst/>
          </a:prstGeom>
        </p:spPr>
        <p:txBody>
          <a:bodyPr wrap="square">
            <a:spAutoFit/>
          </a:bodyPr>
          <a:lstStyle/>
          <a:p>
            <a:pPr algn="just"/>
            <a:r>
              <a:rPr lang="es-MX" sz="2000" dirty="0" smtClean="0"/>
              <a:t>1. Los individuos en lo rural y lo urbano tienen un comportamiento heterogéneo y por ende no actúan motivados por el mismo tipo de objetivos, en este caso el de la rentabilidad. Los actores rurales son agentes económicos sui generis que difícilmente aceptan ceñirse a la lógica empresarial. Sus usos y costumbres suelen anteponerse a la dinámica del mercado ya que no generan excedentes supeditados a esa lógica sino a sus esquemas de reproducción social y colectiva.</a:t>
            </a:r>
            <a:endParaRPr lang="es-MX" sz="2000" dirty="0"/>
          </a:p>
        </p:txBody>
      </p:sp>
      <p:sp>
        <p:nvSpPr>
          <p:cNvPr id="3" name="Rectángulo 2"/>
          <p:cNvSpPr/>
          <p:nvPr/>
        </p:nvSpPr>
        <p:spPr>
          <a:xfrm>
            <a:off x="914398" y="3296815"/>
            <a:ext cx="7503459" cy="1631216"/>
          </a:xfrm>
          <a:prstGeom prst="rect">
            <a:avLst/>
          </a:prstGeom>
        </p:spPr>
        <p:txBody>
          <a:bodyPr wrap="square">
            <a:spAutoFit/>
          </a:bodyPr>
          <a:lstStyle/>
          <a:p>
            <a:pPr algn="just"/>
            <a:r>
              <a:rPr lang="es-MX" sz="2000" dirty="0" smtClean="0"/>
              <a:t>2. Por sus características físicas no todos los servicios ambientales pueden ser susceptibles de incorporarse a un mercado ambiental. Esto se debe a que no pueden cuantificarse para determinar su stock ni su posible precio. Estamos hablando principalmente del clima, de la biodiversidad, de la estabilidad del suelo, etcétera.</a:t>
            </a:r>
            <a:endParaRPr lang="es-MX" sz="2000" dirty="0"/>
          </a:p>
        </p:txBody>
      </p:sp>
    </p:spTree>
    <p:extLst>
      <p:ext uri="{BB962C8B-B14F-4D97-AF65-F5344CB8AC3E}">
        <p14:creationId xmlns:p14="http://schemas.microsoft.com/office/powerpoint/2010/main" val="37830401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Rectángulo 1"/>
          <p:cNvSpPr/>
          <p:nvPr/>
        </p:nvSpPr>
        <p:spPr>
          <a:xfrm>
            <a:off x="887506" y="593955"/>
            <a:ext cx="7570694" cy="1938992"/>
          </a:xfrm>
          <a:prstGeom prst="rect">
            <a:avLst/>
          </a:prstGeom>
        </p:spPr>
        <p:txBody>
          <a:bodyPr wrap="square">
            <a:spAutoFit/>
          </a:bodyPr>
          <a:lstStyle/>
          <a:p>
            <a:pPr algn="just"/>
            <a:r>
              <a:rPr lang="es-MX" sz="2000" dirty="0" smtClean="0"/>
              <a:t>3. Algunas empresas suelen ejercer presión a los gobiernos nacionales y locales para evadir reglamentaciones urbanas, agrícolas y ambientales  o bien, modificar a nivel constitucional ciertos puntos para que se les permita la explotación de recursos en sectores estratégicos (petróleo, minas, bosques, ecosistemas de playa y manglar, etc.)</a:t>
            </a:r>
            <a:endParaRPr lang="es-MX" sz="2000" dirty="0"/>
          </a:p>
        </p:txBody>
      </p:sp>
      <p:sp>
        <p:nvSpPr>
          <p:cNvPr id="3" name="Rectángulo 2"/>
          <p:cNvSpPr/>
          <p:nvPr/>
        </p:nvSpPr>
        <p:spPr>
          <a:xfrm>
            <a:off x="887506" y="2951437"/>
            <a:ext cx="7570694" cy="1323439"/>
          </a:xfrm>
          <a:prstGeom prst="rect">
            <a:avLst/>
          </a:prstGeom>
        </p:spPr>
        <p:txBody>
          <a:bodyPr wrap="square">
            <a:spAutoFit/>
          </a:bodyPr>
          <a:lstStyle/>
          <a:p>
            <a:pPr algn="just"/>
            <a:r>
              <a:rPr lang="es-MX" sz="2000" dirty="0" smtClean="0"/>
              <a:t>4. Los individuos con alto poder adquisitivo tienen mayores posibilidades de cubrir sanciones económicas sin que ello necesariamente modifique su conducta irracional sobre los recursos naturales. (Rio Sonora)</a:t>
            </a:r>
            <a:endParaRPr lang="es-MX" sz="2000" dirty="0"/>
          </a:p>
        </p:txBody>
      </p:sp>
      <p:sp>
        <p:nvSpPr>
          <p:cNvPr id="4" name="Rectángulo 3"/>
          <p:cNvSpPr/>
          <p:nvPr/>
        </p:nvSpPr>
        <p:spPr>
          <a:xfrm>
            <a:off x="887506" y="4693366"/>
            <a:ext cx="7570694" cy="1015663"/>
          </a:xfrm>
          <a:prstGeom prst="rect">
            <a:avLst/>
          </a:prstGeom>
        </p:spPr>
        <p:txBody>
          <a:bodyPr wrap="square">
            <a:spAutoFit/>
          </a:bodyPr>
          <a:lstStyle/>
          <a:p>
            <a:pPr algn="just"/>
            <a:r>
              <a:rPr lang="es-MX" sz="2000" dirty="0" smtClean="0"/>
              <a:t>5. La corrupción en varios países es un factor determinante para que a pesar de que exista la definición de derechos y normatividades prevalezca la degradación de espacios y bienes comunes.</a:t>
            </a:r>
            <a:endParaRPr lang="es-MX" sz="2000" dirty="0"/>
          </a:p>
        </p:txBody>
      </p:sp>
    </p:spTree>
    <p:extLst>
      <p:ext uri="{BB962C8B-B14F-4D97-AF65-F5344CB8AC3E}">
        <p14:creationId xmlns:p14="http://schemas.microsoft.com/office/powerpoint/2010/main" val="20531474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4" name="Rectángulo 3"/>
          <p:cNvSpPr/>
          <p:nvPr/>
        </p:nvSpPr>
        <p:spPr>
          <a:xfrm>
            <a:off x="753034" y="954358"/>
            <a:ext cx="7812741" cy="4154984"/>
          </a:xfrm>
          <a:prstGeom prst="rect">
            <a:avLst/>
          </a:prstGeom>
        </p:spPr>
        <p:txBody>
          <a:bodyPr wrap="square">
            <a:spAutoFit/>
          </a:bodyPr>
          <a:lstStyle/>
          <a:p>
            <a:pPr algn="just"/>
            <a:r>
              <a:rPr lang="es-MX" sz="2400" b="0" i="1" dirty="0" smtClean="0">
                <a:solidFill>
                  <a:srgbClr val="FF0000"/>
                </a:solidFill>
                <a:effectLst/>
                <a:latin typeface="freight-text-pro"/>
              </a:rPr>
              <a:t>La Tragedia de los comunes </a:t>
            </a:r>
            <a:r>
              <a:rPr lang="es-MX" sz="2400" b="0" i="0" dirty="0" smtClean="0">
                <a:solidFill>
                  <a:srgbClr val="403F49"/>
                </a:solidFill>
                <a:effectLst/>
                <a:latin typeface="freight-text-pro"/>
              </a:rPr>
              <a:t>ha inspirado el desarrollo de diferentes tipos de políticas ambientales en el mundo, como el pago por servicios ambientales, pero es necesario complementar estas acciones con otras propuestas de carácter legal y normativo no solo de corte económico. </a:t>
            </a:r>
          </a:p>
          <a:p>
            <a:pPr algn="just"/>
            <a:endParaRPr lang="es-MX" sz="2400" dirty="0">
              <a:solidFill>
                <a:srgbClr val="403F49"/>
              </a:solidFill>
              <a:latin typeface="freight-text-pro"/>
            </a:endParaRPr>
          </a:p>
          <a:p>
            <a:pPr algn="just"/>
            <a:r>
              <a:rPr lang="es-MX" sz="2400" b="0" i="0" dirty="0" smtClean="0">
                <a:solidFill>
                  <a:srgbClr val="403F49"/>
                </a:solidFill>
                <a:effectLst/>
                <a:latin typeface="freight-text-pro"/>
              </a:rPr>
              <a:t>Es necesario tener claras las condiciones estructurales del ámbito urbano y rural así como los fallos institucionales para alcanzar resultados positivos en la administración de los bienes comunes.</a:t>
            </a:r>
            <a:endParaRPr lang="es-MX" sz="2400" dirty="0"/>
          </a:p>
        </p:txBody>
      </p:sp>
    </p:spTree>
    <p:extLst>
      <p:ext uri="{BB962C8B-B14F-4D97-AF65-F5344CB8AC3E}">
        <p14:creationId xmlns:p14="http://schemas.microsoft.com/office/powerpoint/2010/main" val="17666258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43189" y="1828177"/>
            <a:ext cx="3142445" cy="4343484"/>
          </a:xfrm>
          <a:prstGeom prst="rect">
            <a:avLst/>
          </a:prstGeom>
        </p:spPr>
      </p:pic>
      <p:sp>
        <p:nvSpPr>
          <p:cNvPr id="4" name="CuadroTexto 3"/>
          <p:cNvSpPr txBox="1"/>
          <p:nvPr/>
        </p:nvSpPr>
        <p:spPr>
          <a:xfrm>
            <a:off x="1314419" y="682580"/>
            <a:ext cx="6903076" cy="646331"/>
          </a:xfrm>
          <a:prstGeom prst="rect">
            <a:avLst/>
          </a:prstGeom>
          <a:noFill/>
        </p:spPr>
        <p:txBody>
          <a:bodyPr wrap="square" rtlCol="0">
            <a:spAutoFit/>
          </a:bodyPr>
          <a:lstStyle/>
          <a:p>
            <a:r>
              <a:rPr lang="es-MX" sz="3600" dirty="0" smtClean="0">
                <a:latin typeface="Aharoni" panose="02010803020104030203" pitchFamily="2" charset="-79"/>
                <a:cs typeface="Aharoni" panose="02010803020104030203" pitchFamily="2" charset="-79"/>
              </a:rPr>
              <a:t>LOS LIMITES DEL CRECIMIENTO</a:t>
            </a:r>
            <a:endParaRPr lang="es-MX" sz="3600" dirty="0">
              <a:latin typeface="Aharoni" panose="02010803020104030203" pitchFamily="2" charset="-79"/>
              <a:cs typeface="Aharoni" panose="02010803020104030203" pitchFamily="2" charset="-79"/>
            </a:endParaRPr>
          </a:p>
        </p:txBody>
      </p:sp>
      <p:sp>
        <p:nvSpPr>
          <p:cNvPr id="6" name="Rectángulo 5"/>
          <p:cNvSpPr/>
          <p:nvPr/>
        </p:nvSpPr>
        <p:spPr>
          <a:xfrm>
            <a:off x="4579214" y="1828177"/>
            <a:ext cx="3638281" cy="4401205"/>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Los límites al crecimiento </a:t>
            </a:r>
            <a:r>
              <a:rPr lang="es-MX" sz="2000" dirty="0" smtClean="0">
                <a:latin typeface="Arial" panose="020B0604020202020204" pitchFamily="34" charset="0"/>
                <a:cs typeface="Arial" panose="020B0604020202020204" pitchFamily="34" charset="0"/>
              </a:rPr>
              <a:t> (</a:t>
            </a:r>
            <a:r>
              <a:rPr lang="es-MX" sz="2000" dirty="0" err="1" smtClean="0">
                <a:latin typeface="Arial" panose="020B0604020202020204" pitchFamily="34" charset="0"/>
                <a:cs typeface="Arial" panose="020B0604020202020204" pitchFamily="34" charset="0"/>
              </a:rPr>
              <a:t>The</a:t>
            </a:r>
            <a:r>
              <a:rPr lang="es-MX" sz="2000" dirty="0" smtClean="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Limits</a:t>
            </a:r>
            <a:r>
              <a:rPr lang="es-MX" sz="2000" dirty="0">
                <a:latin typeface="Arial" panose="020B0604020202020204" pitchFamily="34" charset="0"/>
                <a:cs typeface="Arial" panose="020B0604020202020204" pitchFamily="34" charset="0"/>
              </a:rPr>
              <a:t> to </a:t>
            </a:r>
            <a:r>
              <a:rPr lang="es-MX" sz="2000" dirty="0" err="1">
                <a:latin typeface="Arial" panose="020B0604020202020204" pitchFamily="34" charset="0"/>
                <a:cs typeface="Arial" panose="020B0604020202020204" pitchFamily="34" charset="0"/>
              </a:rPr>
              <a:t>Growth</a:t>
            </a:r>
            <a:r>
              <a:rPr lang="es-MX" sz="2000" dirty="0">
                <a:latin typeface="Arial" panose="020B0604020202020204" pitchFamily="34" charset="0"/>
                <a:cs typeface="Arial" panose="020B0604020202020204" pitchFamily="34" charset="0"/>
              </a:rPr>
              <a:t>) es un informe encargado al MIT por el Club de Roma que fue publicado en 1972, poco antes de la primera crisis del petróleo. </a:t>
            </a:r>
            <a:r>
              <a:rPr lang="es-MX" sz="2000" dirty="0" smtClean="0">
                <a:latin typeface="Arial" panose="020B0604020202020204" pitchFamily="34" charset="0"/>
                <a:cs typeface="Arial" panose="020B0604020202020204" pitchFamily="34" charset="0"/>
              </a:rPr>
              <a:t>Los autores </a:t>
            </a:r>
            <a:r>
              <a:rPr lang="es-MX" sz="2000" dirty="0" err="1" smtClean="0">
                <a:latin typeface="Arial" panose="020B0604020202020204" pitchFamily="34" charset="0"/>
                <a:cs typeface="Arial" panose="020B0604020202020204" pitchFamily="34" charset="0"/>
              </a:rPr>
              <a:t>principalales</a:t>
            </a:r>
            <a:r>
              <a:rPr lang="es-MX" sz="2000" dirty="0" smtClean="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del informe, en el que colaboraron 17 profesionales, </a:t>
            </a:r>
            <a:r>
              <a:rPr lang="es-MX" sz="2000" dirty="0" smtClean="0">
                <a:latin typeface="Arial" panose="020B0604020202020204" pitchFamily="34" charset="0"/>
                <a:cs typeface="Arial" panose="020B0604020202020204" pitchFamily="34" charset="0"/>
              </a:rPr>
              <a:t>fueron </a:t>
            </a:r>
            <a:r>
              <a:rPr lang="es-MX" sz="2000" dirty="0" err="1" smtClean="0">
                <a:latin typeface="Arial" panose="020B0604020202020204" pitchFamily="34" charset="0"/>
                <a:cs typeface="Arial" panose="020B0604020202020204" pitchFamily="34" charset="0"/>
              </a:rPr>
              <a:t>Donella</a:t>
            </a:r>
            <a:r>
              <a:rPr lang="es-MX" sz="2000" dirty="0" smtClean="0">
                <a:latin typeface="Arial" panose="020B0604020202020204" pitchFamily="34" charset="0"/>
                <a:cs typeface="Arial" panose="020B0604020202020204" pitchFamily="34" charset="0"/>
              </a:rPr>
              <a:t> y Dennis </a:t>
            </a:r>
            <a:r>
              <a:rPr lang="es-MX" sz="2000" dirty="0" err="1">
                <a:latin typeface="Arial" panose="020B0604020202020204" pitchFamily="34" charset="0"/>
                <a:cs typeface="Arial" panose="020B0604020202020204" pitchFamily="34" charset="0"/>
              </a:rPr>
              <a:t>Meadows</a:t>
            </a:r>
            <a:r>
              <a:rPr lang="es-MX" sz="2000" dirty="0">
                <a:latin typeface="Arial" panose="020B0604020202020204" pitchFamily="34" charset="0"/>
                <a:cs typeface="Arial" panose="020B0604020202020204" pitchFamily="34" charset="0"/>
              </a:rPr>
              <a:t>, biofísica y científica ambiental, especializada en dinámica de sistemas.</a:t>
            </a:r>
          </a:p>
        </p:txBody>
      </p:sp>
    </p:spTree>
    <p:extLst>
      <p:ext uri="{BB962C8B-B14F-4D97-AF65-F5344CB8AC3E}">
        <p14:creationId xmlns:p14="http://schemas.microsoft.com/office/powerpoint/2010/main" val="20044495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3" name="Rectángulo 2"/>
          <p:cNvSpPr/>
          <p:nvPr/>
        </p:nvSpPr>
        <p:spPr>
          <a:xfrm>
            <a:off x="3683357" y="541507"/>
            <a:ext cx="4765183" cy="2554545"/>
          </a:xfrm>
          <a:prstGeom prst="rect">
            <a:avLst/>
          </a:prstGeom>
        </p:spPr>
        <p:txBody>
          <a:bodyPr wrap="square">
            <a:spAutoFit/>
          </a:bodyPr>
          <a:lstStyle/>
          <a:p>
            <a:pPr algn="just"/>
            <a:r>
              <a:rPr lang="es-MX" sz="2000" dirty="0"/>
              <a:t>La </a:t>
            </a:r>
            <a:r>
              <a:rPr lang="es-MX" sz="2000" b="1" dirty="0"/>
              <a:t>conclusión del informe de 1972 </a:t>
            </a:r>
            <a:r>
              <a:rPr lang="es-MX" sz="2000" dirty="0"/>
              <a:t>fue la siguiente: </a:t>
            </a:r>
            <a:r>
              <a:rPr lang="es-MX" sz="2000" b="1" dirty="0">
                <a:solidFill>
                  <a:srgbClr val="FF0000"/>
                </a:solidFill>
              </a:rPr>
              <a:t>si el actual incremento de la población mundial, la industrialización, la contaminación, la producción de alimentos y la explotación de los recursos naturales se mantiene sin variación, alcanzará los límites absolutos de crecimiento en la Tierra durante los próximos cien años.</a:t>
            </a:r>
          </a:p>
        </p:txBody>
      </p:sp>
      <p:pic>
        <p:nvPicPr>
          <p:cNvPr id="4" name="Imagen 3"/>
          <p:cNvPicPr>
            <a:picLocks noChangeAspect="1"/>
          </p:cNvPicPr>
          <p:nvPr/>
        </p:nvPicPr>
        <p:blipFill>
          <a:blip r:embed="rId2"/>
          <a:stretch>
            <a:fillRect/>
          </a:stretch>
        </p:blipFill>
        <p:spPr>
          <a:xfrm>
            <a:off x="798491" y="659551"/>
            <a:ext cx="2362200" cy="2670880"/>
          </a:xfrm>
          <a:prstGeom prst="rect">
            <a:avLst/>
          </a:prstGeom>
        </p:spPr>
      </p:pic>
      <p:pic>
        <p:nvPicPr>
          <p:cNvPr id="5" name="Imagen 4"/>
          <p:cNvPicPr>
            <a:picLocks noChangeAspect="1"/>
          </p:cNvPicPr>
          <p:nvPr/>
        </p:nvPicPr>
        <p:blipFill>
          <a:blip r:embed="rId3"/>
          <a:stretch>
            <a:fillRect/>
          </a:stretch>
        </p:blipFill>
        <p:spPr>
          <a:xfrm>
            <a:off x="798491" y="3482418"/>
            <a:ext cx="2362200" cy="2645366"/>
          </a:xfrm>
          <a:prstGeom prst="rect">
            <a:avLst/>
          </a:prstGeom>
        </p:spPr>
      </p:pic>
      <p:sp>
        <p:nvSpPr>
          <p:cNvPr id="6" name="Rectángulo 5"/>
          <p:cNvSpPr/>
          <p:nvPr/>
        </p:nvSpPr>
        <p:spPr>
          <a:xfrm>
            <a:off x="3683356" y="3330431"/>
            <a:ext cx="4765183" cy="3170099"/>
          </a:xfrm>
          <a:prstGeom prst="rect">
            <a:avLst/>
          </a:prstGeom>
        </p:spPr>
        <p:txBody>
          <a:bodyPr wrap="square">
            <a:spAutoFit/>
          </a:bodyPr>
          <a:lstStyle/>
          <a:p>
            <a:pPr algn="just"/>
            <a:r>
              <a:rPr lang="es-MX" sz="2000" dirty="0"/>
              <a:t>La tesis principal del libro es que, «en un planeta limitado, las dinámicas de crecimiento exponencial (población y producto per cápita) no son sostenibles». Así, el planeta pone límites al crecimiento, como los recursos naturales no renovables, la tierra cultivable finita, y la capacidad del ecosistema para absorber la polución producto del quehacer humano, entre otros.</a:t>
            </a:r>
          </a:p>
        </p:txBody>
      </p:sp>
    </p:spTree>
    <p:extLst>
      <p:ext uri="{BB962C8B-B14F-4D97-AF65-F5344CB8AC3E}">
        <p14:creationId xmlns:p14="http://schemas.microsoft.com/office/powerpoint/2010/main" val="14732547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89000">
              <a:srgbClr val="F8F8F8"/>
            </a:gs>
            <a:gs pos="58000">
              <a:srgbClr val="F8F8F8"/>
            </a:gs>
            <a:gs pos="71000">
              <a:srgbClr val="F0F0F0"/>
            </a:gs>
            <a:gs pos="76110">
              <a:srgbClr val="F8F8F8"/>
            </a:gs>
            <a:gs pos="89000">
              <a:srgbClr val="F8F8F8"/>
            </a:gs>
            <a:gs pos="100000">
              <a:srgbClr val="F8F8F8"/>
            </a:gs>
            <a:gs pos="28000">
              <a:schemeClr val="bg1"/>
            </a:gs>
            <a:gs pos="100000">
              <a:srgbClr val="F8F8F8"/>
            </a:gs>
          </a:gsLst>
          <a:lin ang="10800000" scaled="1"/>
        </a:gradFill>
        <a:effectLst/>
      </p:bgPr>
    </p:bg>
    <p:spTree>
      <p:nvGrpSpPr>
        <p:cNvPr id="1" name=""/>
        <p:cNvGrpSpPr/>
        <p:nvPr/>
      </p:nvGrpSpPr>
      <p:grpSpPr>
        <a:xfrm>
          <a:off x="0" y="0"/>
          <a:ext cx="0" cy="0"/>
          <a:chOff x="0" y="0"/>
          <a:chExt cx="0" cy="0"/>
        </a:xfrm>
      </p:grpSpPr>
      <p:sp>
        <p:nvSpPr>
          <p:cNvPr id="2" name="Rectángulo 1"/>
          <p:cNvSpPr/>
          <p:nvPr/>
        </p:nvSpPr>
        <p:spPr>
          <a:xfrm>
            <a:off x="882203" y="777721"/>
            <a:ext cx="4572000" cy="2862322"/>
          </a:xfrm>
          <a:prstGeom prst="rect">
            <a:avLst/>
          </a:prstGeom>
          <a:solidFill>
            <a:srgbClr val="CCFFFF"/>
          </a:solidFill>
        </p:spPr>
        <p:txBody>
          <a:bodyPr>
            <a:spAutoFit/>
          </a:bodyPr>
          <a:lstStyle/>
          <a:p>
            <a:pPr algn="just"/>
            <a:r>
              <a:rPr lang="es-MX" sz="2000" dirty="0">
                <a:latin typeface="Arial" panose="020B0604020202020204" pitchFamily="34" charset="0"/>
                <a:cs typeface="Arial" panose="020B0604020202020204" pitchFamily="34" charset="0"/>
              </a:rPr>
              <a:t>El informe, desarrollado por un equipo multidisciplinar y liderado por una biofísica y científica ambiental especializada en dinámica de sistemas recibió duras críticas por parte de los economistas, y si bien no cayó en el olvido, quedó desprestigiado para las élites políticas, económicas y culturales.</a:t>
            </a:r>
          </a:p>
        </p:txBody>
      </p:sp>
      <p:sp>
        <p:nvSpPr>
          <p:cNvPr id="3" name="Rectángulo 2"/>
          <p:cNvSpPr/>
          <p:nvPr/>
        </p:nvSpPr>
        <p:spPr>
          <a:xfrm>
            <a:off x="882203" y="3784628"/>
            <a:ext cx="7888309" cy="2554545"/>
          </a:xfrm>
          <a:prstGeom prst="rect">
            <a:avLst/>
          </a:prstGeom>
          <a:solidFill>
            <a:srgbClr val="CCCCFF"/>
          </a:solidFill>
        </p:spPr>
        <p:txBody>
          <a:bodyPr wrap="square">
            <a:spAutoFit/>
          </a:bodyPr>
          <a:lstStyle/>
          <a:p>
            <a:pPr algn="just"/>
            <a:r>
              <a:rPr lang="es-MX" sz="2000" dirty="0">
                <a:latin typeface="Arial" panose="020B0604020202020204" pitchFamily="34" charset="0"/>
                <a:cs typeface="Arial" panose="020B0604020202020204" pitchFamily="34" charset="0"/>
              </a:rPr>
              <a:t>El debate permanecería medio dormido más de 25 años, hasta que, en 1998, </a:t>
            </a:r>
            <a:r>
              <a:rPr lang="es-MX" sz="2000" dirty="0" err="1">
                <a:latin typeface="Arial" panose="020B0604020202020204" pitchFamily="34" charset="0"/>
                <a:cs typeface="Arial" panose="020B0604020202020204" pitchFamily="34" charset="0"/>
              </a:rPr>
              <a:t>Colin</a:t>
            </a:r>
            <a:r>
              <a:rPr lang="es-MX" sz="2000" dirty="0">
                <a:latin typeface="Arial" panose="020B0604020202020204" pitchFamily="34" charset="0"/>
                <a:cs typeface="Arial" panose="020B0604020202020204" pitchFamily="34" charset="0"/>
              </a:rPr>
              <a:t> Campbell y Jean </a:t>
            </a:r>
            <a:r>
              <a:rPr lang="es-MX" sz="2000" dirty="0" err="1">
                <a:latin typeface="Arial" panose="020B0604020202020204" pitchFamily="34" charset="0"/>
                <a:cs typeface="Arial" panose="020B0604020202020204" pitchFamily="34" charset="0"/>
              </a:rPr>
              <a:t>Laherrère</a:t>
            </a:r>
            <a:r>
              <a:rPr lang="es-MX" sz="2000" dirty="0">
                <a:latin typeface="Arial" panose="020B0604020202020204" pitchFamily="34" charset="0"/>
                <a:cs typeface="Arial" panose="020B0604020202020204" pitchFamily="34" charset="0"/>
              </a:rPr>
              <a:t>, dos geólogos especializados en el campo del petróleo publicaban en </a:t>
            </a:r>
            <a:r>
              <a:rPr lang="es-MX" sz="2000" dirty="0" err="1">
                <a:latin typeface="Arial" panose="020B0604020202020204" pitchFamily="34" charset="0"/>
                <a:cs typeface="Arial" panose="020B0604020202020204" pitchFamily="34" charset="0"/>
              </a:rPr>
              <a:t>Scientific</a:t>
            </a:r>
            <a:r>
              <a:rPr lang="es-MX" sz="2000" dirty="0">
                <a:latin typeface="Arial" panose="020B0604020202020204" pitchFamily="34" charset="0"/>
                <a:cs typeface="Arial" panose="020B0604020202020204" pitchFamily="34" charset="0"/>
              </a:rPr>
              <a:t> American un artículo titulado "El fin del petróleo barato". La afirmación expresada en el título era tremendamente osada en un momento en el que el petróleo cotizaba a 14 dólares el barril, pero acertó de pleno y el petróleo multiplicó por diez su precio en tan solo 10 años, alcanzando los 150 dólares barril en el año 2008.</a:t>
            </a:r>
          </a:p>
        </p:txBody>
      </p:sp>
      <p:pic>
        <p:nvPicPr>
          <p:cNvPr id="4" name="Imagen 3"/>
          <p:cNvPicPr>
            <a:picLocks noChangeAspect="1"/>
          </p:cNvPicPr>
          <p:nvPr/>
        </p:nvPicPr>
        <p:blipFill>
          <a:blip r:embed="rId2"/>
          <a:stretch>
            <a:fillRect/>
          </a:stretch>
        </p:blipFill>
        <p:spPr>
          <a:xfrm>
            <a:off x="5731500" y="783398"/>
            <a:ext cx="3016313" cy="2513594"/>
          </a:xfrm>
          <a:prstGeom prst="rect">
            <a:avLst/>
          </a:prstGeom>
        </p:spPr>
      </p:pic>
    </p:spTree>
    <p:extLst>
      <p:ext uri="{BB962C8B-B14F-4D97-AF65-F5344CB8AC3E}">
        <p14:creationId xmlns:p14="http://schemas.microsoft.com/office/powerpoint/2010/main" val="23888446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094704" y="1183985"/>
            <a:ext cx="2920687" cy="4255410"/>
          </a:xfrm>
          <a:prstGeom prst="rect">
            <a:avLst/>
          </a:prstGeom>
        </p:spPr>
      </p:pic>
      <p:sp>
        <p:nvSpPr>
          <p:cNvPr id="7" name="Rectángulo 6"/>
          <p:cNvSpPr/>
          <p:nvPr/>
        </p:nvSpPr>
        <p:spPr>
          <a:xfrm>
            <a:off x="4230710" y="1352870"/>
            <a:ext cx="4320862" cy="1754326"/>
          </a:xfrm>
          <a:prstGeom prst="rect">
            <a:avLst/>
          </a:prstGeom>
        </p:spPr>
        <p:txBody>
          <a:bodyPr wrap="square">
            <a:spAutoFit/>
          </a:bodyPr>
          <a:lstStyle/>
          <a:p>
            <a:pPr algn="just"/>
            <a:r>
              <a:rPr lang="es-MX" i="1" dirty="0">
                <a:solidFill>
                  <a:srgbClr val="1A1A1A"/>
                </a:solidFill>
                <a:latin typeface="Merriweather"/>
              </a:rPr>
              <a:t>Más allá de los límites del crecimiento </a:t>
            </a:r>
            <a:r>
              <a:rPr lang="es-MX" dirty="0">
                <a:solidFill>
                  <a:srgbClr val="1A1A1A"/>
                </a:solidFill>
                <a:latin typeface="Merriweather"/>
              </a:rPr>
              <a:t>(1992) de </a:t>
            </a:r>
            <a:r>
              <a:rPr lang="es-MX" b="1" dirty="0">
                <a:solidFill>
                  <a:srgbClr val="1A1A1A"/>
                </a:solidFill>
                <a:latin typeface="Merriweather"/>
              </a:rPr>
              <a:t>D. H. </a:t>
            </a:r>
            <a:r>
              <a:rPr lang="es-MX" b="1" dirty="0" err="1">
                <a:solidFill>
                  <a:srgbClr val="1A1A1A"/>
                </a:solidFill>
                <a:latin typeface="Merriweather"/>
              </a:rPr>
              <a:t>Meadows</a:t>
            </a:r>
            <a:r>
              <a:rPr lang="es-MX" b="1" dirty="0">
                <a:solidFill>
                  <a:srgbClr val="1A1A1A"/>
                </a:solidFill>
                <a:latin typeface="Merriweather"/>
              </a:rPr>
              <a:t>, D. L. </a:t>
            </a:r>
            <a:r>
              <a:rPr lang="es-MX" b="1" dirty="0" err="1">
                <a:solidFill>
                  <a:srgbClr val="1A1A1A"/>
                </a:solidFill>
                <a:latin typeface="Merriweather"/>
              </a:rPr>
              <a:t>Meadows</a:t>
            </a:r>
            <a:r>
              <a:rPr lang="es-MX" b="1" dirty="0">
                <a:solidFill>
                  <a:srgbClr val="1A1A1A"/>
                </a:solidFill>
                <a:latin typeface="Merriweather"/>
              </a:rPr>
              <a:t> y J. </a:t>
            </a:r>
            <a:r>
              <a:rPr lang="es-MX" b="1" dirty="0" err="1">
                <a:solidFill>
                  <a:srgbClr val="1A1A1A"/>
                </a:solidFill>
                <a:latin typeface="Merriweather"/>
              </a:rPr>
              <a:t>Randers</a:t>
            </a:r>
            <a:r>
              <a:rPr lang="es-MX" b="1" dirty="0">
                <a:solidFill>
                  <a:srgbClr val="1A1A1A"/>
                </a:solidFill>
                <a:latin typeface="Merriweather"/>
              </a:rPr>
              <a:t>,</a:t>
            </a:r>
            <a:r>
              <a:rPr lang="es-MX" dirty="0">
                <a:solidFill>
                  <a:srgbClr val="1A1A1A"/>
                </a:solidFill>
                <a:latin typeface="Merriweather"/>
              </a:rPr>
              <a:t> actualiza las conclusiones del informe de 1972, manteniendo vivo </a:t>
            </a:r>
            <a:r>
              <a:rPr lang="es-MX" b="1" dirty="0">
                <a:solidFill>
                  <a:srgbClr val="1A1A1A"/>
                </a:solidFill>
                <a:latin typeface="Merriweather"/>
              </a:rPr>
              <a:t>el gran reto del ser humano</a:t>
            </a:r>
            <a:r>
              <a:rPr lang="es-MX" dirty="0">
                <a:solidFill>
                  <a:srgbClr val="1A1A1A"/>
                </a:solidFill>
                <a:latin typeface="Merriweather"/>
              </a:rPr>
              <a:t>:</a:t>
            </a:r>
            <a:endParaRPr lang="es-MX" dirty="0"/>
          </a:p>
        </p:txBody>
      </p:sp>
      <p:sp>
        <p:nvSpPr>
          <p:cNvPr id="8" name="Rectángulo 7"/>
          <p:cNvSpPr/>
          <p:nvPr/>
        </p:nvSpPr>
        <p:spPr>
          <a:xfrm>
            <a:off x="4230710" y="3311690"/>
            <a:ext cx="4320862" cy="1754326"/>
          </a:xfrm>
          <a:prstGeom prst="rect">
            <a:avLst/>
          </a:prstGeom>
        </p:spPr>
        <p:txBody>
          <a:bodyPr wrap="square">
            <a:spAutoFit/>
          </a:bodyPr>
          <a:lstStyle/>
          <a:p>
            <a:pPr algn="just"/>
            <a:r>
              <a:rPr lang="es-MX" i="1" dirty="0">
                <a:solidFill>
                  <a:srgbClr val="686868"/>
                </a:solidFill>
                <a:latin typeface="Merriweather"/>
              </a:rPr>
              <a:t>“Cómo lograr hacer una sociedad materialmente suficiente, socialmente equitativa y ecológicamente perdurable, más satisfactoria en términos humanos que la sociedad de nuestros días obsesionada por el crecimiento”.</a:t>
            </a:r>
            <a:endParaRPr lang="es-MX" dirty="0"/>
          </a:p>
        </p:txBody>
      </p:sp>
    </p:spTree>
    <p:extLst>
      <p:ext uri="{BB962C8B-B14F-4D97-AF65-F5344CB8AC3E}">
        <p14:creationId xmlns:p14="http://schemas.microsoft.com/office/powerpoint/2010/main" val="8099981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Rectángulo 1"/>
          <p:cNvSpPr/>
          <p:nvPr/>
        </p:nvSpPr>
        <p:spPr>
          <a:xfrm>
            <a:off x="1068947" y="516872"/>
            <a:ext cx="2275046" cy="369332"/>
          </a:xfrm>
          <a:prstGeom prst="rect">
            <a:avLst/>
          </a:prstGeom>
        </p:spPr>
        <p:txBody>
          <a:bodyPr wrap="none">
            <a:spAutoFit/>
          </a:bodyPr>
          <a:lstStyle/>
          <a:p>
            <a:r>
              <a:rPr lang="es-MX" b="1" dirty="0" smtClean="0">
                <a:solidFill>
                  <a:srgbClr val="1A1A1A"/>
                </a:solidFill>
                <a:latin typeface="Merriweather"/>
              </a:rPr>
              <a:t>Tres </a:t>
            </a:r>
            <a:r>
              <a:rPr lang="es-MX" b="1" dirty="0">
                <a:solidFill>
                  <a:srgbClr val="1A1A1A"/>
                </a:solidFill>
                <a:latin typeface="Merriweather"/>
              </a:rPr>
              <a:t>conclusiones:</a:t>
            </a:r>
            <a:endParaRPr lang="es-MX" dirty="0"/>
          </a:p>
        </p:txBody>
      </p:sp>
      <p:sp>
        <p:nvSpPr>
          <p:cNvPr id="3" name="Rectángulo 2"/>
          <p:cNvSpPr/>
          <p:nvPr/>
        </p:nvSpPr>
        <p:spPr>
          <a:xfrm>
            <a:off x="1068947" y="1196181"/>
            <a:ext cx="7469746" cy="1754326"/>
          </a:xfrm>
          <a:prstGeom prst="rect">
            <a:avLst/>
          </a:prstGeom>
          <a:solidFill>
            <a:srgbClr val="FFC000"/>
          </a:solidFill>
        </p:spPr>
        <p:txBody>
          <a:bodyPr wrap="square">
            <a:spAutoFit/>
          </a:bodyPr>
          <a:lstStyle/>
          <a:p>
            <a:pPr algn="just"/>
            <a:r>
              <a:rPr lang="es-MX" dirty="0"/>
              <a:t>1. La utilización humana de muchos recursos esenciales y la generación de muchos tipos de contaminantes han sobrepasado ya las tasas que son físicamente sostenibles. Sin reducciones significativas en los flujos de materiales y energía, habrá en las décadas venideras una incontrolada disminución per cápita de la producción de alimentos, el uso energético y la producción industrial.</a:t>
            </a:r>
          </a:p>
        </p:txBody>
      </p:sp>
      <p:sp>
        <p:nvSpPr>
          <p:cNvPr id="4" name="Rectángulo 3"/>
          <p:cNvSpPr/>
          <p:nvPr/>
        </p:nvSpPr>
        <p:spPr>
          <a:xfrm>
            <a:off x="1068947" y="3051151"/>
            <a:ext cx="7469745" cy="1477328"/>
          </a:xfrm>
          <a:prstGeom prst="rect">
            <a:avLst/>
          </a:prstGeom>
          <a:solidFill>
            <a:schemeClr val="accent3">
              <a:lumMod val="20000"/>
              <a:lumOff val="80000"/>
            </a:schemeClr>
          </a:solidFill>
        </p:spPr>
        <p:txBody>
          <a:bodyPr wrap="square">
            <a:spAutoFit/>
          </a:bodyPr>
          <a:lstStyle/>
          <a:p>
            <a:pPr algn="just"/>
            <a:r>
              <a:rPr lang="es-MX" dirty="0"/>
              <a:t>2. Esta disminución no es inevitable. Para evitarla son necesarios dos cambios. El primero es una revisión global de las políticas y prácticas que perpetúan el crecimiento del consumo material y de la población. El segundo es un incremento rápido y drástico de la eficiencia con la cual se utilizan los materiales y las energías.</a:t>
            </a:r>
          </a:p>
        </p:txBody>
      </p:sp>
      <p:sp>
        <p:nvSpPr>
          <p:cNvPr id="5" name="Rectángulo 4"/>
          <p:cNvSpPr/>
          <p:nvPr/>
        </p:nvSpPr>
        <p:spPr>
          <a:xfrm>
            <a:off x="1068946" y="4598015"/>
            <a:ext cx="7469745" cy="2031325"/>
          </a:xfrm>
          <a:prstGeom prst="rect">
            <a:avLst/>
          </a:prstGeom>
          <a:solidFill>
            <a:schemeClr val="accent5">
              <a:lumMod val="20000"/>
              <a:lumOff val="80000"/>
            </a:schemeClr>
          </a:solidFill>
        </p:spPr>
        <p:txBody>
          <a:bodyPr wrap="square">
            <a:spAutoFit/>
          </a:bodyPr>
          <a:lstStyle/>
          <a:p>
            <a:pPr algn="just"/>
            <a:r>
              <a:rPr lang="es-MX" dirty="0"/>
              <a:t>3. Una sociedad sostenible es aún técnica y económicamente posible. Podría ser mucho más deseable que una sociedad que intenta resolver sus problemas por la constante expansión. La transición hacia una sociedad sostenible requiere un cuidadoso equilibrio entre objetivos a largo y corto plazo, y un énfasis mayor en la suficiencia, equidad y calidad de vida, que en la cantidad de la producción. Exige más que la productividad y más que la tecnología; requiere también madurez, compasión y sabiduría.</a:t>
            </a:r>
          </a:p>
        </p:txBody>
      </p:sp>
    </p:spTree>
    <p:extLst>
      <p:ext uri="{BB962C8B-B14F-4D97-AF65-F5344CB8AC3E}">
        <p14:creationId xmlns:p14="http://schemas.microsoft.com/office/powerpoint/2010/main" val="41513330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4500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p:bgPr>
    </p:bg>
    <p:spTree>
      <p:nvGrpSpPr>
        <p:cNvPr id="1" name=""/>
        <p:cNvGrpSpPr/>
        <p:nvPr/>
      </p:nvGrpSpPr>
      <p:grpSpPr>
        <a:xfrm>
          <a:off x="0" y="0"/>
          <a:ext cx="0" cy="0"/>
          <a:chOff x="0" y="0"/>
          <a:chExt cx="0" cy="0"/>
        </a:xfrm>
      </p:grpSpPr>
      <p:sp>
        <p:nvSpPr>
          <p:cNvPr id="2" name="CuadroTexto 1"/>
          <p:cNvSpPr txBox="1"/>
          <p:nvPr/>
        </p:nvSpPr>
        <p:spPr>
          <a:xfrm>
            <a:off x="4349792" y="552181"/>
            <a:ext cx="3724835" cy="584775"/>
          </a:xfrm>
          <a:prstGeom prst="rect">
            <a:avLst/>
          </a:prstGeom>
          <a:noFill/>
        </p:spPr>
        <p:txBody>
          <a:bodyPr wrap="square" rtlCol="0">
            <a:spAutoFit/>
          </a:bodyPr>
          <a:lstStyle/>
          <a:p>
            <a:r>
              <a:rPr lang="es-MX" sz="3200" dirty="0">
                <a:solidFill>
                  <a:schemeClr val="accent6">
                    <a:lumMod val="75000"/>
                  </a:schemeClr>
                </a:solidFill>
                <a:latin typeface="Aharoni" panose="02010803020104030203" pitchFamily="2" charset="-79"/>
                <a:cs typeface="Aharoni" panose="02010803020104030203" pitchFamily="2" charset="-79"/>
              </a:rPr>
              <a:t>Guion explicativo</a:t>
            </a:r>
          </a:p>
        </p:txBody>
      </p:sp>
      <p:sp>
        <p:nvSpPr>
          <p:cNvPr id="4" name="Rectángulo 3"/>
          <p:cNvSpPr/>
          <p:nvPr/>
        </p:nvSpPr>
        <p:spPr>
          <a:xfrm>
            <a:off x="4198513" y="1330246"/>
            <a:ext cx="4027394" cy="5262979"/>
          </a:xfrm>
          <a:prstGeom prst="rect">
            <a:avLst/>
          </a:prstGeom>
        </p:spPr>
        <p:txBody>
          <a:bodyPr wrap="square">
            <a:spAutoFit/>
          </a:bodyPr>
          <a:lstStyle/>
          <a:p>
            <a:pPr algn="just"/>
            <a:r>
              <a:rPr lang="es-MX" sz="2200" dirty="0">
                <a:solidFill>
                  <a:schemeClr val="accent6">
                    <a:lumMod val="50000"/>
                  </a:schemeClr>
                </a:solidFill>
              </a:rPr>
              <a:t>El presente curso está compuesto por cuatro unidades  en las cuales se proporcionan elementos de análisis a cerca de la importancia que tiene la economía del medio ambiente en los estados de la naturaleza viables respecto de la compatibilidad con los distintos modelos de crecimiento que la organización social establece y de la intervención de política para alcanzar el desarrollo sustentable que las generaciones presentes y futuras demandan.</a:t>
            </a:r>
          </a:p>
          <a:p>
            <a:pPr algn="r"/>
            <a:r>
              <a:rPr lang="es-MX" sz="2800" b="1" dirty="0">
                <a:solidFill>
                  <a:srgbClr val="C0504D">
                    <a:lumMod val="50000"/>
                  </a:srgbClr>
                </a:solidFill>
              </a:rPr>
              <a:t>…</a:t>
            </a:r>
          </a:p>
        </p:txBody>
      </p:sp>
      <p:pic>
        <p:nvPicPr>
          <p:cNvPr id="5" name="Imagen 4"/>
          <p:cNvPicPr>
            <a:picLocks noChangeAspect="1"/>
          </p:cNvPicPr>
          <p:nvPr/>
        </p:nvPicPr>
        <p:blipFill>
          <a:blip r:embed="rId2"/>
          <a:stretch>
            <a:fillRect/>
          </a:stretch>
        </p:blipFill>
        <p:spPr>
          <a:xfrm>
            <a:off x="222160" y="386366"/>
            <a:ext cx="3693018" cy="5505517"/>
          </a:xfrm>
          <a:prstGeom prst="rect">
            <a:avLst/>
          </a:prstGeom>
        </p:spPr>
      </p:pic>
    </p:spTree>
    <p:extLst>
      <p:ext uri="{BB962C8B-B14F-4D97-AF65-F5344CB8AC3E}">
        <p14:creationId xmlns:p14="http://schemas.microsoft.com/office/powerpoint/2010/main" val="6757854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3 Rectángulo"/>
          <p:cNvSpPr/>
          <p:nvPr/>
        </p:nvSpPr>
        <p:spPr>
          <a:xfrm>
            <a:off x="2195736" y="332656"/>
            <a:ext cx="4602222" cy="584775"/>
          </a:xfrm>
          <a:prstGeom prst="rect">
            <a:avLst/>
          </a:prstGeom>
        </p:spPr>
        <p:txBody>
          <a:bodyPr wrap="none">
            <a:spAutoFit/>
          </a:bodyPr>
          <a:lstStyle/>
          <a:p>
            <a:r>
              <a:rPr lang="es-MX" sz="3200" b="1" dirty="0">
                <a:solidFill>
                  <a:srgbClr val="C00000"/>
                </a:solidFill>
              </a:rPr>
              <a:t>¿QUÉ ES EL DESARROLLO?</a:t>
            </a:r>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08" y="1052736"/>
            <a:ext cx="9077992" cy="5805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72245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4" name="3 CuadroTexto"/>
          <p:cNvSpPr txBox="1"/>
          <p:nvPr/>
        </p:nvSpPr>
        <p:spPr>
          <a:xfrm>
            <a:off x="1547664" y="908720"/>
            <a:ext cx="6480720" cy="1815882"/>
          </a:xfrm>
          <a:prstGeom prst="rect">
            <a:avLst/>
          </a:prstGeom>
          <a:noFill/>
        </p:spPr>
        <p:txBody>
          <a:bodyPr wrap="square" rtlCol="0">
            <a:spAutoFit/>
          </a:bodyPr>
          <a:lstStyle/>
          <a:p>
            <a:pPr algn="just"/>
            <a:r>
              <a:rPr lang="es-MX" sz="2800" b="1" dirty="0" smtClean="0">
                <a:solidFill>
                  <a:schemeClr val="accent5">
                    <a:lumMod val="75000"/>
                  </a:schemeClr>
                </a:solidFill>
              </a:rPr>
              <a:t>DESARROLLO = evolución, progreso, crecimiento, desenvolvimiento,  avance, perfeccionamiento, impulso, mejora, expansión, aumento, bienestar …</a:t>
            </a:r>
            <a:endParaRPr lang="es-MX" sz="2800" b="1" dirty="0">
              <a:solidFill>
                <a:schemeClr val="accent5">
                  <a:lumMod val="75000"/>
                </a:schemeClr>
              </a:solidFill>
            </a:endParaRPr>
          </a:p>
        </p:txBody>
      </p:sp>
      <p:sp>
        <p:nvSpPr>
          <p:cNvPr id="5" name="2 Rectángulo"/>
          <p:cNvSpPr/>
          <p:nvPr/>
        </p:nvSpPr>
        <p:spPr>
          <a:xfrm>
            <a:off x="3995936" y="3501008"/>
            <a:ext cx="4572000" cy="1200329"/>
          </a:xfrm>
          <a:prstGeom prst="rect">
            <a:avLst/>
          </a:prstGeom>
        </p:spPr>
        <p:txBody>
          <a:bodyPr>
            <a:spAutoFit/>
          </a:bodyPr>
          <a:lstStyle/>
          <a:p>
            <a:r>
              <a:rPr lang="es-MX" sz="2400" b="1" dirty="0" smtClean="0">
                <a:solidFill>
                  <a:schemeClr val="accent5">
                    <a:lumMod val="75000"/>
                  </a:schemeClr>
                </a:solidFill>
                <a:latin typeface="Arial Unicode MS"/>
              </a:rPr>
              <a:t>3.</a:t>
            </a:r>
            <a:r>
              <a:rPr lang="es-MX" sz="2400" b="1" dirty="0">
                <a:solidFill>
                  <a:schemeClr val="accent5">
                    <a:lumMod val="75000"/>
                  </a:schemeClr>
                </a:solidFill>
                <a:latin typeface="Arial Unicode MS"/>
              </a:rPr>
              <a:t> m.</a:t>
            </a:r>
            <a:r>
              <a:rPr lang="es-MX" sz="2400" b="1" i="1" dirty="0">
                <a:solidFill>
                  <a:schemeClr val="accent5">
                    <a:lumMod val="75000"/>
                  </a:schemeClr>
                </a:solidFill>
                <a:latin typeface="Arial Unicode MS"/>
              </a:rPr>
              <a:t> Econ.</a:t>
            </a:r>
            <a:r>
              <a:rPr lang="es-MX" sz="2400" b="1" dirty="0">
                <a:solidFill>
                  <a:schemeClr val="accent5">
                    <a:lumMod val="75000"/>
                  </a:schemeClr>
                </a:solidFill>
                <a:latin typeface="Arial Unicode MS"/>
              </a:rPr>
              <a:t> Evolución progresiva de una economía hacia mejores niveles de </a:t>
            </a:r>
            <a:r>
              <a:rPr lang="es-MX" sz="2400" b="1" dirty="0" smtClean="0">
                <a:solidFill>
                  <a:schemeClr val="accent5">
                    <a:lumMod val="75000"/>
                  </a:schemeClr>
                </a:solidFill>
                <a:latin typeface="Arial Unicode MS"/>
              </a:rPr>
              <a:t>vida</a:t>
            </a:r>
            <a:r>
              <a:rPr lang="es-MX" sz="2400" dirty="0" smtClean="0">
                <a:solidFill>
                  <a:schemeClr val="accent5">
                    <a:lumMod val="75000"/>
                  </a:schemeClr>
                </a:solidFill>
                <a:latin typeface="Arial Unicode MS"/>
              </a:rPr>
              <a:t>.</a:t>
            </a:r>
            <a:endParaRPr lang="es-MX" sz="2400" dirty="0">
              <a:solidFill>
                <a:schemeClr val="accent5">
                  <a:lumMod val="75000"/>
                </a:schemeClr>
              </a:solidFill>
            </a:endParaRPr>
          </a:p>
        </p:txBody>
      </p:sp>
    </p:spTree>
    <p:extLst>
      <p:ext uri="{BB962C8B-B14F-4D97-AF65-F5344CB8AC3E}">
        <p14:creationId xmlns:p14="http://schemas.microsoft.com/office/powerpoint/2010/main" val="2632044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circle(in)">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rot="10800000" flipV="1">
            <a:off x="618185" y="276999"/>
            <a:ext cx="8126568" cy="5878532"/>
          </a:xfrm>
          <a:prstGeom prst="rect">
            <a:avLst/>
          </a:prstGeom>
          <a:solidFill>
            <a:srgbClr val="F8F8F8"/>
          </a:solidFill>
          <a:ln>
            <a:noFill/>
          </a:ln>
          <a:effectLst/>
          <a:extLst/>
        </p:spPr>
        <p:txBody>
          <a:bodyPr vert="horz" wrap="square" lIns="91440" tIns="45720" rIns="91440" bIns="45720" numCol="1" anchor="ctr" anchorCtr="0" compatLnSpc="1">
            <a:prstTxWarp prst="textNoShape">
              <a:avLst/>
            </a:prstTxWarp>
            <a:spAutoFit/>
          </a:bodyPr>
          <a:lstStyle/>
          <a:p>
            <a:pPr marL="530225" marR="0" lvl="0" algn="just" defTabSz="914400" rtl="0" eaLnBrk="1" fontAlgn="base" latinLnBrk="0" hangingPunct="1">
              <a:lnSpc>
                <a:spcPct val="100000"/>
              </a:lnSpc>
              <a:spcBef>
                <a:spcPct val="0"/>
              </a:spcBef>
              <a:spcAft>
                <a:spcPct val="0"/>
              </a:spcAft>
              <a:buClrTx/>
              <a:buSzTx/>
              <a:buFontTx/>
              <a:buNone/>
            </a:pPr>
            <a:endParaRPr kumimoji="0" lang="es-MX" sz="2400" b="0" i="0" u="none" strike="noStrike" cap="none" normalizeH="0" baseline="0" dirty="0" smtClean="0">
              <a:ln>
                <a:noFill/>
              </a:ln>
              <a:solidFill>
                <a:srgbClr val="231F20"/>
              </a:solidFill>
              <a:effectLst/>
              <a:latin typeface="Arial" pitchFamily="34" charset="0"/>
              <a:cs typeface="Arial" pitchFamily="34" charset="0"/>
            </a:endParaRPr>
          </a:p>
          <a:p>
            <a:pPr marL="530225" marR="0" lvl="0" algn="just" defTabSz="914400" rtl="0" eaLnBrk="1" fontAlgn="base" latinLnBrk="0" hangingPunct="1">
              <a:lnSpc>
                <a:spcPct val="100000"/>
              </a:lnSpc>
              <a:spcBef>
                <a:spcPct val="0"/>
              </a:spcBef>
              <a:spcAft>
                <a:spcPct val="0"/>
              </a:spcAft>
              <a:buClrTx/>
              <a:buSzTx/>
              <a:buFontTx/>
              <a:buNone/>
              <a:tabLst>
                <a:tab pos="7889875" algn="l"/>
                <a:tab pos="8524875" algn="l"/>
                <a:tab pos="8701088" algn="l"/>
                <a:tab pos="8789988" algn="l"/>
              </a:tabLst>
            </a:pPr>
            <a:r>
              <a:rPr kumimoji="0" lang="es-MX" sz="2000" b="0" i="0" u="none" strike="noStrike" cap="none" normalizeH="0" baseline="0" dirty="0" smtClean="0">
                <a:ln>
                  <a:noFill/>
                </a:ln>
                <a:solidFill>
                  <a:srgbClr val="231F20"/>
                </a:solidFill>
                <a:effectLst/>
                <a:latin typeface="Arial" pitchFamily="34" charset="0"/>
                <a:cs typeface="Arial" pitchFamily="34" charset="0"/>
              </a:rPr>
              <a:t>El concepto de desarrollo humano surgió de los debates globales  que tuvieron lugar en la segunda mitad del siglo XX sobre de la relación entre crecimiento económico y desarrollo.</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2000" b="0" i="0" u="none" strike="noStrike" cap="none" normalizeH="0" baseline="0" dirty="0" smtClean="0">
              <a:ln>
                <a:noFill/>
              </a:ln>
              <a:solidFill>
                <a:srgbClr val="231F20"/>
              </a:solidFill>
              <a:effectLst/>
              <a:latin typeface="Arial" pitchFamily="34" charset="0"/>
              <a:cs typeface="Arial" pitchFamily="34" charset="0"/>
            </a:endParaRPr>
          </a:p>
          <a:p>
            <a:pPr marL="530225" marR="0" lvl="0" algn="just" defTabSz="914400" rtl="0" eaLnBrk="1" fontAlgn="base" latinLnBrk="0" hangingPunct="1">
              <a:lnSpc>
                <a:spcPct val="100000"/>
              </a:lnSpc>
              <a:spcBef>
                <a:spcPct val="0"/>
              </a:spcBef>
              <a:spcAft>
                <a:spcPct val="0"/>
              </a:spcAft>
              <a:buClrTx/>
              <a:buSzTx/>
              <a:buFontTx/>
              <a:buNone/>
              <a:tabLst/>
            </a:pPr>
            <a:r>
              <a:rPr kumimoji="0" lang="es-MX" sz="2000" b="0" i="0" u="none" strike="noStrike" cap="none" normalizeH="0" baseline="0" dirty="0" smtClean="0">
                <a:ln>
                  <a:noFill/>
                </a:ln>
                <a:solidFill>
                  <a:srgbClr val="231F20"/>
                </a:solidFill>
                <a:effectLst/>
                <a:latin typeface="Arial" pitchFamily="34" charset="0"/>
                <a:cs typeface="Arial" pitchFamily="34" charset="0"/>
              </a:rPr>
              <a:t>A principios de los años 60, empezaron a surgir voces que reclamaban sustituir el</a:t>
            </a:r>
            <a:r>
              <a:rPr kumimoji="0" lang="es-MX" sz="2000" b="0" i="0" u="none" strike="noStrike" cap="none" normalizeH="0" dirty="0" smtClean="0">
                <a:ln>
                  <a:noFill/>
                </a:ln>
                <a:solidFill>
                  <a:srgbClr val="231F20"/>
                </a:solidFill>
                <a:effectLst/>
                <a:latin typeface="Arial" pitchFamily="34" charset="0"/>
                <a:cs typeface="Arial" pitchFamily="34" charset="0"/>
              </a:rPr>
              <a:t> concepto de</a:t>
            </a:r>
            <a:r>
              <a:rPr kumimoji="0" lang="es-MX" sz="2000" b="0" i="0" u="none" strike="noStrike" cap="none" normalizeH="0" baseline="0" dirty="0" smtClean="0">
                <a:ln>
                  <a:noFill/>
                </a:ln>
                <a:solidFill>
                  <a:srgbClr val="231F20"/>
                </a:solidFill>
                <a:effectLst/>
                <a:latin typeface="Arial" pitchFamily="34" charset="0"/>
                <a:cs typeface="Arial" pitchFamily="34" charset="0"/>
              </a:rPr>
              <a:t> crecimiento del Producto Interior Bruto (PIB) de los países como sinónimo</a:t>
            </a:r>
            <a:r>
              <a:rPr kumimoji="0" lang="es-MX" sz="2000" b="0" i="0" u="none" strike="noStrike" cap="none" normalizeH="0" dirty="0" smtClean="0">
                <a:ln>
                  <a:noFill/>
                </a:ln>
                <a:solidFill>
                  <a:srgbClr val="231F20"/>
                </a:solidFill>
                <a:effectLst/>
                <a:latin typeface="Arial" pitchFamily="34" charset="0"/>
                <a:cs typeface="Arial" pitchFamily="34" charset="0"/>
              </a:rPr>
              <a:t> de desarrollo</a:t>
            </a:r>
            <a:r>
              <a:rPr lang="es-MX" sz="2000" dirty="0" smtClean="0">
                <a:solidFill>
                  <a:srgbClr val="231F20"/>
                </a:solidFill>
                <a:latin typeface="Arial" pitchFamily="34" charset="0"/>
                <a:cs typeface="Arial" pitchFamily="34" charset="0"/>
              </a:rPr>
              <a:t>, pues este no reflejaba un mejoramiento de la calidad de vida de la población.</a:t>
            </a:r>
          </a:p>
          <a:p>
            <a:pPr marL="530225" marR="0" lvl="0" algn="just"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dirty="0">
              <a:ln>
                <a:noFill/>
              </a:ln>
              <a:solidFill>
                <a:srgbClr val="C00000"/>
              </a:solidFill>
              <a:effectLst/>
              <a:latin typeface="Arial" pitchFamily="34" charset="0"/>
              <a:cs typeface="Arial" pitchFamily="34" charset="0"/>
            </a:endParaRPr>
          </a:p>
          <a:p>
            <a:pPr marL="1254125" lvl="0" algn="just"/>
            <a:r>
              <a:rPr lang="es-MX" sz="2400" b="1" dirty="0">
                <a:solidFill>
                  <a:srgbClr val="C00000"/>
                </a:solidFill>
                <a:latin typeface="Arial"/>
              </a:rPr>
              <a:t>Desarrollo humano</a:t>
            </a:r>
            <a:r>
              <a:rPr lang="es-MX" sz="2000" dirty="0">
                <a:solidFill>
                  <a:srgbClr val="C00000"/>
                </a:solidFill>
                <a:latin typeface="Arial"/>
              </a:rPr>
              <a:t>, según el Programa de las Naciones Unidas para el desarrollo (PNUD), </a:t>
            </a:r>
            <a:r>
              <a:rPr lang="es-MX" sz="2000" b="1" dirty="0">
                <a:solidFill>
                  <a:srgbClr val="C00000"/>
                </a:solidFill>
                <a:latin typeface="Arial"/>
              </a:rPr>
              <a:t>es aquel que sitúa a las personas en el centro del desarrollo. Trata de la promoción del desarrollo potencial de las personas, del aumento de sus posibilidades, y del disfrute de la libertad para vivir la vida que valoran.</a:t>
            </a:r>
            <a:endParaRPr lang="es-MX" sz="2000" b="1" dirty="0">
              <a:solidFill>
                <a:srgbClr val="C00000"/>
              </a:solidFill>
            </a:endParaRPr>
          </a:p>
          <a:p>
            <a:pPr marL="530225" marR="0" lvl="0" algn="just"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rgbClr val="C00000"/>
              </a:solidFill>
              <a:effectLst/>
              <a:latin typeface="Arial" pitchFamily="34" charset="0"/>
              <a:cs typeface="Arial" pitchFamily="34" charset="0"/>
            </a:endParaRPr>
          </a:p>
        </p:txBody>
      </p:sp>
    </p:spTree>
    <p:extLst>
      <p:ext uri="{BB962C8B-B14F-4D97-AF65-F5344CB8AC3E}">
        <p14:creationId xmlns:p14="http://schemas.microsoft.com/office/powerpoint/2010/main" val="32718671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89000">
              <a:srgbClr val="F8F8F8"/>
            </a:gs>
            <a:gs pos="58000">
              <a:srgbClr val="F8F8F8"/>
            </a:gs>
            <a:gs pos="71000">
              <a:srgbClr val="F0F0F0"/>
            </a:gs>
            <a:gs pos="76110">
              <a:srgbClr val="F8F8F8"/>
            </a:gs>
            <a:gs pos="89000">
              <a:srgbClr val="F8F8F8"/>
            </a:gs>
            <a:gs pos="100000">
              <a:srgbClr val="F8F8F8"/>
            </a:gs>
            <a:gs pos="28000">
              <a:schemeClr val="bg1"/>
            </a:gs>
            <a:gs pos="100000">
              <a:srgbClr val="F8F8F8"/>
            </a:gs>
          </a:gsLst>
          <a:lin ang="10800000" scaled="1"/>
          <a:tileRect/>
        </a:gradFill>
        <a:effectLst/>
      </p:bgPr>
    </p:bg>
    <p:spTree>
      <p:nvGrpSpPr>
        <p:cNvPr id="1" name=""/>
        <p:cNvGrpSpPr/>
        <p:nvPr/>
      </p:nvGrpSpPr>
      <p:grpSpPr>
        <a:xfrm>
          <a:off x="0" y="0"/>
          <a:ext cx="0" cy="0"/>
          <a:chOff x="0" y="0"/>
          <a:chExt cx="0" cy="0"/>
        </a:xfrm>
      </p:grpSpPr>
      <p:sp>
        <p:nvSpPr>
          <p:cNvPr id="2" name="Rectángulo 1"/>
          <p:cNvSpPr/>
          <p:nvPr/>
        </p:nvSpPr>
        <p:spPr>
          <a:xfrm>
            <a:off x="663263" y="1411748"/>
            <a:ext cx="3779949" cy="5170646"/>
          </a:xfrm>
          <a:prstGeom prst="rect">
            <a:avLst/>
          </a:prstGeom>
          <a:solidFill>
            <a:srgbClr val="40965D"/>
          </a:solidFill>
        </p:spPr>
        <p:txBody>
          <a:bodyPr wrap="square">
            <a:spAutoFit/>
          </a:bodyPr>
          <a:lstStyle/>
          <a:p>
            <a:pPr algn="just"/>
            <a:r>
              <a:rPr lang="es-MX" sz="2400" b="1" dirty="0" smtClean="0">
                <a:solidFill>
                  <a:schemeClr val="bg1"/>
                </a:solidFill>
              </a:rPr>
              <a:t>Desarrollo </a:t>
            </a:r>
            <a:r>
              <a:rPr lang="es-MX" sz="2400" b="1" dirty="0">
                <a:solidFill>
                  <a:schemeClr val="bg1"/>
                </a:solidFill>
              </a:rPr>
              <a:t>económico </a:t>
            </a:r>
            <a:r>
              <a:rPr lang="es-MX" b="1" dirty="0">
                <a:solidFill>
                  <a:schemeClr val="bg2">
                    <a:lumMod val="75000"/>
                  </a:schemeClr>
                </a:solidFill>
                <a:latin typeface="Arial" panose="020B0604020202020204" pitchFamily="34" charset="0"/>
                <a:cs typeface="Arial" panose="020B0604020202020204" pitchFamily="34" charset="0"/>
              </a:rPr>
              <a:t>es la capacidad de países o regiones para crear riqueza</a:t>
            </a:r>
            <a:r>
              <a:rPr lang="es-MX" b="1" dirty="0">
                <a:solidFill>
                  <a:schemeClr val="bg1"/>
                </a:solidFill>
                <a:latin typeface="Arial" panose="020B0604020202020204" pitchFamily="34" charset="0"/>
                <a:cs typeface="Arial" panose="020B0604020202020204" pitchFamily="34" charset="0"/>
              </a:rPr>
              <a:t> </a:t>
            </a:r>
            <a:r>
              <a:rPr lang="es-MX" dirty="0">
                <a:solidFill>
                  <a:schemeClr val="bg1"/>
                </a:solidFill>
                <a:latin typeface="Arial" panose="020B0604020202020204" pitchFamily="34" charset="0"/>
                <a:cs typeface="Arial" panose="020B0604020202020204" pitchFamily="34" charset="0"/>
              </a:rPr>
              <a:t>con el fin de promover o mantener la prosperidad o bienestar económico y social de sus habitantes. Se conoce el estudio del desarrollo económico como la economía del desarrollo. El </a:t>
            </a:r>
            <a:r>
              <a:rPr lang="es-MX" b="1" dirty="0">
                <a:solidFill>
                  <a:schemeClr val="bg2">
                    <a:lumMod val="75000"/>
                  </a:schemeClr>
                </a:solidFill>
                <a:latin typeface="Arial" panose="020B0604020202020204" pitchFamily="34" charset="0"/>
                <a:cs typeface="Arial" panose="020B0604020202020204" pitchFamily="34" charset="0"/>
              </a:rPr>
              <a:t>desarrollo también se puede definir como un nivel socioeconómico alcanzado por algunos países mediante un elevado nivel de industrialización, diversificación y tecnificación de los procesos industriales</a:t>
            </a:r>
            <a:r>
              <a:rPr lang="es-MX" dirty="0">
                <a:solidFill>
                  <a:schemeClr val="bg1"/>
                </a:solidFill>
                <a:latin typeface="Arial" panose="020B0604020202020204" pitchFamily="34" charset="0"/>
                <a:cs typeface="Arial" panose="020B0604020202020204" pitchFamily="34" charset="0"/>
              </a:rPr>
              <a:t>, que se traduce en mejores niveles de vida para la población.</a:t>
            </a:r>
          </a:p>
        </p:txBody>
      </p:sp>
      <p:sp>
        <p:nvSpPr>
          <p:cNvPr id="4" name="CuadroTexto 3"/>
          <p:cNvSpPr txBox="1"/>
          <p:nvPr/>
        </p:nvSpPr>
        <p:spPr>
          <a:xfrm>
            <a:off x="920840" y="573551"/>
            <a:ext cx="4887532" cy="523220"/>
          </a:xfrm>
          <a:prstGeom prst="rect">
            <a:avLst/>
          </a:prstGeom>
          <a:noFill/>
        </p:spPr>
        <p:txBody>
          <a:bodyPr wrap="square" rtlCol="0">
            <a:spAutoFit/>
          </a:bodyPr>
          <a:lstStyle/>
          <a:p>
            <a:r>
              <a:rPr lang="es-MX" sz="2800" b="1" dirty="0" smtClean="0"/>
              <a:t>DESARROLLO Y CRECIMIENTO</a:t>
            </a:r>
            <a:endParaRPr lang="es-MX" sz="2800" b="1" dirty="0"/>
          </a:p>
        </p:txBody>
      </p:sp>
      <p:sp>
        <p:nvSpPr>
          <p:cNvPr id="5" name="Rectángulo 4"/>
          <p:cNvSpPr/>
          <p:nvPr/>
        </p:nvSpPr>
        <p:spPr>
          <a:xfrm>
            <a:off x="4649273" y="1411748"/>
            <a:ext cx="4108361" cy="5016758"/>
          </a:xfrm>
          <a:prstGeom prst="rect">
            <a:avLst/>
          </a:prstGeom>
          <a:solidFill>
            <a:schemeClr val="bg1">
              <a:lumMod val="95000"/>
            </a:schemeClr>
          </a:solidFill>
        </p:spPr>
        <p:txBody>
          <a:bodyPr wrap="square">
            <a:spAutoFit/>
          </a:bodyPr>
          <a:lstStyle/>
          <a:p>
            <a:pPr algn="just"/>
            <a:r>
              <a:rPr lang="es-MX" dirty="0">
                <a:solidFill>
                  <a:srgbClr val="444444"/>
                </a:solidFill>
                <a:latin typeface="Open Sans" panose="020B0606030504020204" pitchFamily="34" charset="0"/>
              </a:rPr>
              <a:t> </a:t>
            </a:r>
            <a:r>
              <a:rPr lang="es-MX" sz="2000" dirty="0" smtClean="0">
                <a:solidFill>
                  <a:srgbClr val="444444"/>
                </a:solidFill>
                <a:latin typeface="Arial" panose="020B0604020202020204" pitchFamily="34" charset="0"/>
                <a:cs typeface="Arial" panose="020B0604020202020204" pitchFamily="34" charset="0"/>
              </a:rPr>
              <a:t>El </a:t>
            </a:r>
            <a:r>
              <a:rPr lang="es-MX" sz="2000" b="1" dirty="0">
                <a:solidFill>
                  <a:srgbClr val="00B050"/>
                </a:solidFill>
                <a:latin typeface="Arial" panose="020B0604020202020204" pitchFamily="34" charset="0"/>
                <a:cs typeface="Arial" panose="020B0604020202020204" pitchFamily="34" charset="0"/>
              </a:rPr>
              <a:t>crecimiento económico</a:t>
            </a:r>
            <a:r>
              <a:rPr lang="es-MX" sz="2000" dirty="0">
                <a:solidFill>
                  <a:srgbClr val="00B050"/>
                </a:solidFill>
                <a:latin typeface="Arial" panose="020B0604020202020204" pitchFamily="34" charset="0"/>
                <a:cs typeface="Arial" panose="020B0604020202020204" pitchFamily="34" charset="0"/>
              </a:rPr>
              <a:t> </a:t>
            </a:r>
            <a:r>
              <a:rPr lang="es-MX" sz="2000" dirty="0">
                <a:solidFill>
                  <a:srgbClr val="444444"/>
                </a:solidFill>
                <a:latin typeface="Arial" panose="020B0604020202020204" pitchFamily="34" charset="0"/>
                <a:cs typeface="Arial" panose="020B0604020202020204" pitchFamily="34" charset="0"/>
              </a:rPr>
              <a:t>significa una expansión de la economía de un país (un cambio cuantitativo positivo</a:t>
            </a:r>
            <a:r>
              <a:rPr lang="es-MX" sz="2000" dirty="0" smtClean="0">
                <a:solidFill>
                  <a:srgbClr val="444444"/>
                </a:solidFill>
                <a:latin typeface="Arial" panose="020B0604020202020204" pitchFamily="34" charset="0"/>
                <a:cs typeface="Arial" panose="020B0604020202020204" pitchFamily="34" charset="0"/>
              </a:rPr>
              <a:t>).</a:t>
            </a:r>
          </a:p>
          <a:p>
            <a:pPr algn="just"/>
            <a:endParaRPr lang="es-MX" sz="2000" dirty="0" smtClean="0">
              <a:solidFill>
                <a:srgbClr val="444444"/>
              </a:solidFill>
              <a:latin typeface="Arial" panose="020B0604020202020204" pitchFamily="34" charset="0"/>
              <a:cs typeface="Arial" panose="020B0604020202020204" pitchFamily="34" charset="0"/>
            </a:endParaRPr>
          </a:p>
          <a:p>
            <a:pPr algn="just"/>
            <a:r>
              <a:rPr lang="es-MX" sz="2000" dirty="0" smtClean="0">
                <a:solidFill>
                  <a:srgbClr val="444444"/>
                </a:solidFill>
                <a:latin typeface="Arial" panose="020B0604020202020204" pitchFamily="34" charset="0"/>
                <a:cs typeface="Arial" panose="020B0604020202020204" pitchFamily="34" charset="0"/>
              </a:rPr>
              <a:t>Se </a:t>
            </a:r>
            <a:r>
              <a:rPr lang="es-MX" sz="2000" dirty="0">
                <a:solidFill>
                  <a:srgbClr val="444444"/>
                </a:solidFill>
                <a:latin typeface="Arial" panose="020B0604020202020204" pitchFamily="34" charset="0"/>
                <a:cs typeface="Arial" panose="020B0604020202020204" pitchFamily="34" charset="0"/>
              </a:rPr>
              <a:t>mide en tasas de variación porcentual (PIB o PNB</a:t>
            </a:r>
            <a:r>
              <a:rPr lang="es-MX" sz="2000" dirty="0" smtClean="0">
                <a:solidFill>
                  <a:srgbClr val="444444"/>
                </a:solidFill>
                <a:latin typeface="Arial" panose="020B0604020202020204" pitchFamily="34" charset="0"/>
                <a:cs typeface="Arial" panose="020B0604020202020204" pitchFamily="34" charset="0"/>
              </a:rPr>
              <a:t>).</a:t>
            </a:r>
          </a:p>
          <a:p>
            <a:pPr algn="just"/>
            <a:endParaRPr lang="es-MX" sz="2000" dirty="0" smtClean="0">
              <a:solidFill>
                <a:srgbClr val="444444"/>
              </a:solidFill>
              <a:latin typeface="Arial" panose="020B0604020202020204" pitchFamily="34" charset="0"/>
              <a:cs typeface="Arial" panose="020B0604020202020204" pitchFamily="34" charset="0"/>
            </a:endParaRPr>
          </a:p>
          <a:p>
            <a:pPr algn="just"/>
            <a:r>
              <a:rPr lang="es-MX" sz="2000" dirty="0" smtClean="0">
                <a:solidFill>
                  <a:srgbClr val="444444"/>
                </a:solidFill>
                <a:latin typeface="Arial" panose="020B0604020202020204" pitchFamily="34" charset="0"/>
                <a:cs typeface="Arial" panose="020B0604020202020204" pitchFamily="34" charset="0"/>
              </a:rPr>
              <a:t>El </a:t>
            </a:r>
            <a:r>
              <a:rPr lang="es-MX" sz="2000" dirty="0">
                <a:solidFill>
                  <a:srgbClr val="444444"/>
                </a:solidFill>
                <a:latin typeface="Arial" panose="020B0604020202020204" pitchFamily="34" charset="0"/>
                <a:cs typeface="Arial" panose="020B0604020202020204" pitchFamily="34" charset="0"/>
              </a:rPr>
              <a:t>crecimiento económico puede deberse a:Una mayor utilización de los factores o recursos de la economía (crecimiento extensivo</a:t>
            </a:r>
            <a:r>
              <a:rPr lang="es-MX" sz="2000" dirty="0" smtClean="0">
                <a:solidFill>
                  <a:srgbClr val="444444"/>
                </a:solidFill>
                <a:latin typeface="Arial" panose="020B0604020202020204" pitchFamily="34" charset="0"/>
                <a:cs typeface="Arial" panose="020B0604020202020204" pitchFamily="34" charset="0"/>
              </a:rPr>
              <a:t>).</a:t>
            </a:r>
          </a:p>
          <a:p>
            <a:pPr algn="just"/>
            <a:endParaRPr lang="es-MX" sz="2000" dirty="0" smtClean="0">
              <a:solidFill>
                <a:srgbClr val="444444"/>
              </a:solidFill>
              <a:latin typeface="Arial" panose="020B0604020202020204" pitchFamily="34" charset="0"/>
              <a:cs typeface="Arial" panose="020B0604020202020204" pitchFamily="34" charset="0"/>
            </a:endParaRPr>
          </a:p>
          <a:p>
            <a:pPr algn="just"/>
            <a:r>
              <a:rPr lang="es-MX" sz="2000" dirty="0" smtClean="0">
                <a:solidFill>
                  <a:srgbClr val="444444"/>
                </a:solidFill>
                <a:latin typeface="Arial" panose="020B0604020202020204" pitchFamily="34" charset="0"/>
                <a:cs typeface="Arial" panose="020B0604020202020204" pitchFamily="34" charset="0"/>
              </a:rPr>
              <a:t>Una </a:t>
            </a:r>
            <a:r>
              <a:rPr lang="es-MX" sz="2000" dirty="0">
                <a:solidFill>
                  <a:srgbClr val="444444"/>
                </a:solidFill>
                <a:latin typeface="Arial" panose="020B0604020202020204" pitchFamily="34" charset="0"/>
                <a:cs typeface="Arial" panose="020B0604020202020204" pitchFamily="34" charset="0"/>
              </a:rPr>
              <a:t>mayor eficiencia (</a:t>
            </a:r>
            <a:r>
              <a:rPr lang="es-MX" sz="2000" dirty="0" err="1" smtClean="0">
                <a:solidFill>
                  <a:srgbClr val="444444"/>
                </a:solidFill>
                <a:latin typeface="Arial" panose="020B0604020202020204" pitchFamily="34" charset="0"/>
                <a:cs typeface="Arial" panose="020B0604020202020204" pitchFamily="34" charset="0"/>
              </a:rPr>
              <a:t>productivi</a:t>
            </a:r>
            <a:r>
              <a:rPr lang="es-MX" sz="2000" dirty="0" smtClean="0">
                <a:solidFill>
                  <a:srgbClr val="444444"/>
                </a:solidFill>
                <a:latin typeface="Arial" panose="020B0604020202020204" pitchFamily="34" charset="0"/>
                <a:cs typeface="Arial" panose="020B0604020202020204" pitchFamily="34" charset="0"/>
              </a:rPr>
              <a:t>.) </a:t>
            </a:r>
            <a:r>
              <a:rPr lang="es-MX" sz="2000" dirty="0">
                <a:solidFill>
                  <a:srgbClr val="444444"/>
                </a:solidFill>
                <a:latin typeface="Arial" panose="020B0604020202020204" pitchFamily="34" charset="0"/>
                <a:cs typeface="Arial" panose="020B0604020202020204" pitchFamily="34" charset="0"/>
              </a:rPr>
              <a:t>en la utilización de los factores (crecimiento intensivo).</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66411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Rectángulo 1"/>
          <p:cNvSpPr/>
          <p:nvPr/>
        </p:nvSpPr>
        <p:spPr>
          <a:xfrm>
            <a:off x="901520" y="828824"/>
            <a:ext cx="7482625" cy="3231654"/>
          </a:xfrm>
          <a:prstGeom prst="rect">
            <a:avLst/>
          </a:prstGeom>
        </p:spPr>
        <p:txBody>
          <a:bodyPr wrap="square">
            <a:spAutoFit/>
          </a:bodyPr>
          <a:lstStyle/>
          <a:p>
            <a:pPr algn="just"/>
            <a:r>
              <a:rPr lang="es-MX" sz="2400" b="1" dirty="0">
                <a:solidFill>
                  <a:srgbClr val="00B050"/>
                </a:solidFill>
                <a:latin typeface="Open Sans" panose="020B0606030504020204" pitchFamily="34" charset="0"/>
              </a:rPr>
              <a:t>Distinción con otros conceptos </a:t>
            </a:r>
            <a:r>
              <a:rPr lang="es-MX" sz="2400" b="1" dirty="0" smtClean="0">
                <a:solidFill>
                  <a:srgbClr val="00B050"/>
                </a:solidFill>
                <a:latin typeface="Open Sans" panose="020B0606030504020204" pitchFamily="34" charset="0"/>
              </a:rPr>
              <a:t>relacionados:</a:t>
            </a:r>
          </a:p>
          <a:p>
            <a:pPr algn="just"/>
            <a:r>
              <a:rPr lang="es-MX" dirty="0"/>
              <a:t/>
            </a:r>
            <a:br>
              <a:rPr lang="es-MX" dirty="0"/>
            </a:br>
            <a:r>
              <a:rPr lang="es-MX" dirty="0">
                <a:solidFill>
                  <a:srgbClr val="444444"/>
                </a:solidFill>
                <a:latin typeface="Open Sans" panose="020B0606030504020204" pitchFamily="34" charset="0"/>
              </a:rPr>
              <a:t>“Desarrollo económico”: cambio cualitativo y reestructuración de la economía de un país en relación con el progreso tecnológico y social. Indicador: PIB o PNB per cápita</a:t>
            </a:r>
            <a:r>
              <a:rPr lang="es-MX" dirty="0" smtClean="0">
                <a:solidFill>
                  <a:srgbClr val="444444"/>
                </a:solidFill>
                <a:latin typeface="Open Sans" panose="020B0606030504020204" pitchFamily="34" charset="0"/>
              </a:rPr>
              <a:t>.</a:t>
            </a:r>
          </a:p>
          <a:p>
            <a:pPr algn="just"/>
            <a:endParaRPr lang="es-MX" dirty="0">
              <a:solidFill>
                <a:srgbClr val="444444"/>
              </a:solidFill>
              <a:latin typeface="Open Sans" panose="020B0606030504020204" pitchFamily="34" charset="0"/>
            </a:endParaRPr>
          </a:p>
          <a:p>
            <a:pPr algn="just"/>
            <a:r>
              <a:rPr lang="es-MX" dirty="0" smtClean="0">
                <a:solidFill>
                  <a:srgbClr val="444444"/>
                </a:solidFill>
                <a:latin typeface="Open Sans" panose="020B0606030504020204" pitchFamily="34" charset="0"/>
              </a:rPr>
              <a:t>“</a:t>
            </a:r>
            <a:r>
              <a:rPr lang="es-MX" dirty="0">
                <a:solidFill>
                  <a:srgbClr val="444444"/>
                </a:solidFill>
                <a:latin typeface="Open Sans" panose="020B0606030504020204" pitchFamily="34" charset="0"/>
              </a:rPr>
              <a:t>Desarrollo sostenible</a:t>
            </a:r>
            <a:r>
              <a:rPr lang="es-MX" dirty="0" smtClean="0">
                <a:solidFill>
                  <a:srgbClr val="444444"/>
                </a:solidFill>
                <a:latin typeface="Open Sans" panose="020B0606030504020204" pitchFamily="34" charset="0"/>
              </a:rPr>
              <a:t>”: el </a:t>
            </a:r>
            <a:r>
              <a:rPr lang="es-MX" dirty="0">
                <a:solidFill>
                  <a:srgbClr val="444444"/>
                </a:solidFill>
                <a:latin typeface="Open Sans" panose="020B0606030504020204" pitchFamily="34" charset="0"/>
              </a:rPr>
              <a:t>que satisface las necesidades actuales sin comprometer la capacidad de las generaciones futuras para atender sus propias necesidades” (ONU</a:t>
            </a:r>
            <a:r>
              <a:rPr lang="es-MX" dirty="0" smtClean="0">
                <a:solidFill>
                  <a:srgbClr val="444444"/>
                </a:solidFill>
                <a:latin typeface="Open Sans" panose="020B0606030504020204" pitchFamily="34" charset="0"/>
              </a:rPr>
              <a:t>) o “proceso </a:t>
            </a:r>
            <a:r>
              <a:rPr lang="es-MX" dirty="0">
                <a:solidFill>
                  <a:srgbClr val="444444"/>
                </a:solidFill>
                <a:latin typeface="Open Sans" panose="020B0606030504020204" pitchFamily="34" charset="0"/>
              </a:rPr>
              <a:t>de administración de una cartera de activos que permite preservar y mejorar las oportunidades que tiene la población” (BM).</a:t>
            </a:r>
            <a:endParaRPr lang="es-MX" dirty="0"/>
          </a:p>
        </p:txBody>
      </p:sp>
      <p:sp>
        <p:nvSpPr>
          <p:cNvPr id="3" name="Rectángulo 2"/>
          <p:cNvSpPr/>
          <p:nvPr/>
        </p:nvSpPr>
        <p:spPr>
          <a:xfrm>
            <a:off x="901520" y="4209838"/>
            <a:ext cx="7482625" cy="1754326"/>
          </a:xfrm>
          <a:prstGeom prst="rect">
            <a:avLst/>
          </a:prstGeom>
        </p:spPr>
        <p:txBody>
          <a:bodyPr wrap="square">
            <a:spAutoFit/>
          </a:bodyPr>
          <a:lstStyle/>
          <a:p>
            <a:pPr algn="just"/>
            <a:r>
              <a:rPr lang="es-MX" dirty="0">
                <a:solidFill>
                  <a:srgbClr val="444444"/>
                </a:solidFill>
                <a:latin typeface="Open Sans" panose="020B0606030504020204" pitchFamily="34" charset="0"/>
              </a:rPr>
              <a:t>“Desarrollo humano” incorpora todos los aspectos del bienestar de los individuos: “el desarrollo humano es el fin, el crecimiento económico es un medio” (IDH-PNUD</a:t>
            </a:r>
            <a:r>
              <a:rPr lang="es-MX" dirty="0" smtClean="0">
                <a:solidFill>
                  <a:srgbClr val="444444"/>
                </a:solidFill>
                <a:latin typeface="Open Sans" panose="020B0606030504020204" pitchFamily="34" charset="0"/>
              </a:rPr>
              <a:t>). Se </a:t>
            </a:r>
            <a:r>
              <a:rPr lang="es-MX" dirty="0">
                <a:solidFill>
                  <a:srgbClr val="444444"/>
                </a:solidFill>
                <a:latin typeface="Open Sans" panose="020B0606030504020204" pitchFamily="34" charset="0"/>
              </a:rPr>
              <a:t>mide a través del </a:t>
            </a:r>
            <a:r>
              <a:rPr lang="es-MX" dirty="0" smtClean="0">
                <a:solidFill>
                  <a:srgbClr val="444444"/>
                </a:solidFill>
                <a:latin typeface="Open Sans" panose="020B0606030504020204" pitchFamily="34" charset="0"/>
              </a:rPr>
              <a:t>Índice </a:t>
            </a:r>
            <a:r>
              <a:rPr lang="es-MX" dirty="0">
                <a:solidFill>
                  <a:srgbClr val="444444"/>
                </a:solidFill>
                <a:latin typeface="Open Sans" panose="020B0606030504020204" pitchFamily="34" charset="0"/>
              </a:rPr>
              <a:t>de Desarrollo Humano que incorpora variables </a:t>
            </a:r>
            <a:r>
              <a:rPr lang="es-MX" dirty="0" smtClean="0">
                <a:solidFill>
                  <a:srgbClr val="444444"/>
                </a:solidFill>
                <a:latin typeface="Open Sans" panose="020B0606030504020204" pitchFamily="34" charset="0"/>
              </a:rPr>
              <a:t>económicas como el ingreso per cápita; de salud como </a:t>
            </a:r>
            <a:r>
              <a:rPr lang="es-MX" dirty="0">
                <a:solidFill>
                  <a:srgbClr val="444444"/>
                </a:solidFill>
                <a:latin typeface="Open Sans" panose="020B0606030504020204" pitchFamily="34" charset="0"/>
              </a:rPr>
              <a:t>la esperanza de </a:t>
            </a:r>
            <a:r>
              <a:rPr lang="es-MX" dirty="0" smtClean="0">
                <a:solidFill>
                  <a:srgbClr val="444444"/>
                </a:solidFill>
                <a:latin typeface="Open Sans" panose="020B0606030504020204" pitchFamily="34" charset="0"/>
              </a:rPr>
              <a:t>vida y mortalidad infantil; y de  educación como alfabetismo y asistencia a la escuela.</a:t>
            </a:r>
            <a:r>
              <a:rPr lang="es-MX" dirty="0">
                <a:solidFill>
                  <a:srgbClr val="444444"/>
                </a:solidFill>
                <a:latin typeface="Open Sans" panose="020B0606030504020204" pitchFamily="34" charset="0"/>
              </a:rPr>
              <a:t> </a:t>
            </a:r>
            <a:endParaRPr lang="es-MX" dirty="0"/>
          </a:p>
        </p:txBody>
      </p:sp>
    </p:spTree>
    <p:extLst>
      <p:ext uri="{BB962C8B-B14F-4D97-AF65-F5344CB8AC3E}">
        <p14:creationId xmlns:p14="http://schemas.microsoft.com/office/powerpoint/2010/main" val="42362430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cxnSp>
        <p:nvCxnSpPr>
          <p:cNvPr id="5" name="4 Conector recto"/>
          <p:cNvCxnSpPr/>
          <p:nvPr/>
        </p:nvCxnSpPr>
        <p:spPr>
          <a:xfrm>
            <a:off x="827584" y="6307607"/>
            <a:ext cx="7488832" cy="0"/>
          </a:xfrm>
          <a:prstGeom prst="line">
            <a:avLst/>
          </a:prstGeom>
          <a:ln w="19050" cmpd="sng">
            <a:solidFill>
              <a:srgbClr val="740000"/>
            </a:solidFill>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827584" y="1772816"/>
            <a:ext cx="7344816" cy="0"/>
          </a:xfrm>
          <a:prstGeom prst="straightConnector1">
            <a:avLst/>
          </a:prstGeom>
          <a:ln w="1905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6588224" y="764704"/>
            <a:ext cx="1656184" cy="584775"/>
          </a:xfrm>
          <a:prstGeom prst="rect">
            <a:avLst/>
          </a:prstGeom>
          <a:noFill/>
        </p:spPr>
        <p:txBody>
          <a:bodyPr wrap="square" rtlCol="0">
            <a:spAutoFit/>
          </a:bodyPr>
          <a:lstStyle/>
          <a:p>
            <a:pPr algn="r"/>
            <a:r>
              <a:rPr lang="es-MX" sz="1600" b="1" dirty="0" smtClean="0">
                <a:solidFill>
                  <a:srgbClr val="EEECE1">
                    <a:lumMod val="50000"/>
                  </a:srgbClr>
                </a:solidFill>
              </a:rPr>
              <a:t>Concepto de desarrollo</a:t>
            </a:r>
            <a:endParaRPr lang="es-MX" sz="1600" b="1" dirty="0">
              <a:solidFill>
                <a:srgbClr val="EEECE1">
                  <a:lumMod val="50000"/>
                </a:srgbClr>
              </a:solidFill>
            </a:endParaRPr>
          </a:p>
        </p:txBody>
      </p:sp>
      <p:sp>
        <p:nvSpPr>
          <p:cNvPr id="2" name="1 CuadroTexto"/>
          <p:cNvSpPr txBox="1"/>
          <p:nvPr/>
        </p:nvSpPr>
        <p:spPr>
          <a:xfrm>
            <a:off x="251520" y="2861007"/>
            <a:ext cx="3960440" cy="1077218"/>
          </a:xfrm>
          <a:prstGeom prst="rect">
            <a:avLst/>
          </a:prstGeom>
          <a:solidFill>
            <a:srgbClr val="F8F19A"/>
          </a:solidFill>
        </p:spPr>
        <p:txBody>
          <a:bodyPr wrap="square" rtlCol="0">
            <a:spAutoFit/>
          </a:bodyPr>
          <a:lstStyle/>
          <a:p>
            <a:pPr algn="just"/>
            <a:r>
              <a:rPr lang="es-MX" sz="1600" dirty="0" smtClean="0">
                <a:solidFill>
                  <a:prstClr val="black"/>
                </a:solidFill>
              </a:rPr>
              <a:t>El </a:t>
            </a:r>
            <a:r>
              <a:rPr lang="es-MX" sz="1600" b="1" dirty="0" smtClean="0">
                <a:solidFill>
                  <a:prstClr val="black"/>
                </a:solidFill>
              </a:rPr>
              <a:t>desarrollo humano </a:t>
            </a:r>
            <a:r>
              <a:rPr lang="es-MX" sz="1600" dirty="0" smtClean="0">
                <a:solidFill>
                  <a:prstClr val="black"/>
                </a:solidFill>
              </a:rPr>
              <a:t>es el estado en que se encuentran las libertades de las personas, es la ampliación de las posibilidades  de elegir de los individuos. </a:t>
            </a:r>
            <a:endParaRPr lang="es-MX" sz="1600" dirty="0">
              <a:solidFill>
                <a:prstClr val="black"/>
              </a:solidFill>
            </a:endParaRPr>
          </a:p>
        </p:txBody>
      </p:sp>
      <p:sp>
        <p:nvSpPr>
          <p:cNvPr id="12" name="11 CuadroTexto"/>
          <p:cNvSpPr txBox="1"/>
          <p:nvPr/>
        </p:nvSpPr>
        <p:spPr>
          <a:xfrm>
            <a:off x="1349309" y="4635735"/>
            <a:ext cx="3939244" cy="1138773"/>
          </a:xfrm>
          <a:prstGeom prst="rect">
            <a:avLst/>
          </a:prstGeom>
          <a:solidFill>
            <a:srgbClr val="F8F19A"/>
          </a:solidFill>
          <a:ln w="19050">
            <a:solidFill>
              <a:srgbClr val="C00000"/>
            </a:solidFill>
          </a:ln>
        </p:spPr>
        <p:txBody>
          <a:bodyPr wrap="square" rtlCol="0">
            <a:spAutoFit/>
          </a:bodyPr>
          <a:lstStyle/>
          <a:p>
            <a:pPr algn="just"/>
            <a:r>
              <a:rPr lang="es-MX" sz="1700" dirty="0">
                <a:solidFill>
                  <a:prstClr val="black"/>
                </a:solidFill>
              </a:rPr>
              <a:t>Tres de las </a:t>
            </a:r>
            <a:r>
              <a:rPr lang="es-MX" sz="1700" b="1" dirty="0">
                <a:solidFill>
                  <a:prstClr val="black"/>
                </a:solidFill>
              </a:rPr>
              <a:t>capacidades</a:t>
            </a:r>
            <a:r>
              <a:rPr lang="es-MX" sz="1700" dirty="0">
                <a:solidFill>
                  <a:prstClr val="black"/>
                </a:solidFill>
              </a:rPr>
              <a:t> fundamentales para la realización del potencial humano, independientemente del tiempo y el lugar en que se ubiquen las </a:t>
            </a:r>
            <a:r>
              <a:rPr lang="es-MX" sz="1700" dirty="0" smtClean="0">
                <a:solidFill>
                  <a:prstClr val="black"/>
                </a:solidFill>
              </a:rPr>
              <a:t>personas son:</a:t>
            </a:r>
            <a:endParaRPr lang="es-MX" sz="1700" dirty="0">
              <a:solidFill>
                <a:prstClr val="black"/>
              </a:solidFill>
            </a:endParaRPr>
          </a:p>
        </p:txBody>
      </p:sp>
      <p:cxnSp>
        <p:nvCxnSpPr>
          <p:cNvPr id="17" name="16 Conector angular"/>
          <p:cNvCxnSpPr/>
          <p:nvPr/>
        </p:nvCxnSpPr>
        <p:spPr>
          <a:xfrm flipV="1">
            <a:off x="5292205" y="3061971"/>
            <a:ext cx="1728192" cy="16923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29 CuadroTexto"/>
          <p:cNvSpPr txBox="1"/>
          <p:nvPr/>
        </p:nvSpPr>
        <p:spPr>
          <a:xfrm>
            <a:off x="7051315" y="2584917"/>
            <a:ext cx="1296144" cy="954107"/>
          </a:xfrm>
          <a:prstGeom prst="rect">
            <a:avLst/>
          </a:prstGeom>
          <a:solidFill>
            <a:schemeClr val="accent3">
              <a:lumMod val="40000"/>
              <a:lumOff val="60000"/>
            </a:schemeClr>
          </a:solidFill>
        </p:spPr>
        <p:txBody>
          <a:bodyPr wrap="square" rtlCol="0">
            <a:spAutoFit/>
          </a:bodyPr>
          <a:lstStyle/>
          <a:p>
            <a:pPr algn="just"/>
            <a:r>
              <a:rPr lang="es-MX" sz="1400" b="1" dirty="0" smtClean="0">
                <a:solidFill>
                  <a:srgbClr val="C00000"/>
                </a:solidFill>
              </a:rPr>
              <a:t>Posibilidad de  alcanzar una vida larga y saludable</a:t>
            </a:r>
            <a:endParaRPr lang="es-MX" sz="1400" b="1" dirty="0">
              <a:solidFill>
                <a:srgbClr val="C00000"/>
              </a:solidFill>
            </a:endParaRPr>
          </a:p>
        </p:txBody>
      </p:sp>
      <p:cxnSp>
        <p:nvCxnSpPr>
          <p:cNvPr id="34" name="33 Conector recto"/>
          <p:cNvCxnSpPr/>
          <p:nvPr/>
        </p:nvCxnSpPr>
        <p:spPr>
          <a:xfrm>
            <a:off x="5288553" y="4959674"/>
            <a:ext cx="21602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flipV="1">
            <a:off x="7448793" y="4558577"/>
            <a:ext cx="0" cy="373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36 CuadroTexto"/>
          <p:cNvSpPr txBox="1"/>
          <p:nvPr/>
        </p:nvSpPr>
        <p:spPr>
          <a:xfrm>
            <a:off x="6548693" y="3595684"/>
            <a:ext cx="1800200" cy="954107"/>
          </a:xfrm>
          <a:prstGeom prst="rect">
            <a:avLst/>
          </a:prstGeom>
          <a:solidFill>
            <a:schemeClr val="accent3">
              <a:lumMod val="40000"/>
              <a:lumOff val="60000"/>
            </a:schemeClr>
          </a:solidFill>
        </p:spPr>
        <p:txBody>
          <a:bodyPr wrap="square" rtlCol="0">
            <a:spAutoFit/>
          </a:bodyPr>
          <a:lstStyle/>
          <a:p>
            <a:r>
              <a:rPr lang="es-MX" sz="1400" b="1" dirty="0" smtClean="0">
                <a:solidFill>
                  <a:srgbClr val="C00000"/>
                </a:solidFill>
              </a:rPr>
              <a:t>Poder adquirir conocimientos individual y socialmente valiosos</a:t>
            </a:r>
            <a:endParaRPr lang="es-MX" sz="1400" b="1" dirty="0">
              <a:solidFill>
                <a:srgbClr val="C00000"/>
              </a:solidFill>
            </a:endParaRPr>
          </a:p>
        </p:txBody>
      </p:sp>
      <p:cxnSp>
        <p:nvCxnSpPr>
          <p:cNvPr id="40" name="39 Conector recto de flecha"/>
          <p:cNvCxnSpPr/>
          <p:nvPr/>
        </p:nvCxnSpPr>
        <p:spPr>
          <a:xfrm>
            <a:off x="5304909" y="5517232"/>
            <a:ext cx="86409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40 CuadroTexto"/>
          <p:cNvSpPr txBox="1"/>
          <p:nvPr/>
        </p:nvSpPr>
        <p:spPr>
          <a:xfrm>
            <a:off x="6199283" y="5040178"/>
            <a:ext cx="2595815" cy="954107"/>
          </a:xfrm>
          <a:prstGeom prst="rect">
            <a:avLst/>
          </a:prstGeom>
          <a:solidFill>
            <a:schemeClr val="accent3">
              <a:lumMod val="40000"/>
              <a:lumOff val="60000"/>
            </a:schemeClr>
          </a:solidFill>
        </p:spPr>
        <p:txBody>
          <a:bodyPr wrap="square" rtlCol="0">
            <a:spAutoFit/>
          </a:bodyPr>
          <a:lstStyle/>
          <a:p>
            <a:r>
              <a:rPr lang="es-MX" sz="1400" b="1" dirty="0" smtClean="0">
                <a:solidFill>
                  <a:srgbClr val="C00000"/>
                </a:solidFill>
              </a:rPr>
              <a:t>Tener la oportunidad de obtener los recursos necesarios para disfrutar de un nivel de vida decoroso</a:t>
            </a:r>
            <a:endParaRPr lang="es-MX" sz="1400" b="1" dirty="0">
              <a:solidFill>
                <a:srgbClr val="C00000"/>
              </a:solidFill>
            </a:endParaRPr>
          </a:p>
        </p:txBody>
      </p:sp>
      <p:cxnSp>
        <p:nvCxnSpPr>
          <p:cNvPr id="58" name="57 Conector recto"/>
          <p:cNvCxnSpPr/>
          <p:nvPr/>
        </p:nvCxnSpPr>
        <p:spPr>
          <a:xfrm>
            <a:off x="4572000" y="1340768"/>
            <a:ext cx="0" cy="936104"/>
          </a:xfrm>
          <a:prstGeom prst="line">
            <a:avLst/>
          </a:prstGeom>
        </p:spPr>
        <p:style>
          <a:lnRef idx="1">
            <a:schemeClr val="accent1"/>
          </a:lnRef>
          <a:fillRef idx="0">
            <a:schemeClr val="accent1"/>
          </a:fillRef>
          <a:effectRef idx="0">
            <a:schemeClr val="accent1"/>
          </a:effectRef>
          <a:fontRef idx="minor">
            <a:schemeClr val="tx1"/>
          </a:fontRef>
        </p:style>
      </p:cxnSp>
      <p:sp>
        <p:nvSpPr>
          <p:cNvPr id="59" name="58 CuadroTexto"/>
          <p:cNvSpPr txBox="1"/>
          <p:nvPr/>
        </p:nvSpPr>
        <p:spPr>
          <a:xfrm>
            <a:off x="3995937" y="2276872"/>
            <a:ext cx="1080120" cy="369332"/>
          </a:xfrm>
          <a:prstGeom prst="rect">
            <a:avLst/>
          </a:prstGeom>
          <a:noFill/>
        </p:spPr>
        <p:txBody>
          <a:bodyPr wrap="square" rtlCol="0">
            <a:spAutoFit/>
          </a:bodyPr>
          <a:lstStyle/>
          <a:p>
            <a:r>
              <a:rPr lang="es-MX" b="1" dirty="0">
                <a:solidFill>
                  <a:srgbClr val="EEECE1">
                    <a:lumMod val="50000"/>
                  </a:srgbClr>
                </a:solidFill>
              </a:rPr>
              <a:t>P</a:t>
            </a:r>
            <a:r>
              <a:rPr lang="es-MX" b="1" dirty="0" smtClean="0">
                <a:solidFill>
                  <a:srgbClr val="EEECE1">
                    <a:lumMod val="50000"/>
                  </a:srgbClr>
                </a:solidFill>
              </a:rPr>
              <a:t>ersonas</a:t>
            </a:r>
            <a:endParaRPr lang="es-MX" b="1" dirty="0">
              <a:solidFill>
                <a:srgbClr val="EEECE1">
                  <a:lumMod val="50000"/>
                </a:srgbClr>
              </a:solidFill>
            </a:endParaRPr>
          </a:p>
        </p:txBody>
      </p:sp>
      <p:sp>
        <p:nvSpPr>
          <p:cNvPr id="3" name="2 Estrella de 5 puntas"/>
          <p:cNvSpPr/>
          <p:nvPr/>
        </p:nvSpPr>
        <p:spPr>
          <a:xfrm>
            <a:off x="8388424" y="1556792"/>
            <a:ext cx="360040" cy="36004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6" name="5 Conector recto de flecha"/>
          <p:cNvCxnSpPr/>
          <p:nvPr/>
        </p:nvCxnSpPr>
        <p:spPr>
          <a:xfrm flipV="1">
            <a:off x="1547664" y="1268760"/>
            <a:ext cx="0" cy="50405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827584" y="548680"/>
            <a:ext cx="1512168" cy="646331"/>
          </a:xfrm>
          <a:prstGeom prst="rect">
            <a:avLst/>
          </a:prstGeom>
          <a:noFill/>
        </p:spPr>
        <p:txBody>
          <a:bodyPr wrap="square" rtlCol="0">
            <a:spAutoFit/>
          </a:bodyPr>
          <a:lstStyle/>
          <a:p>
            <a:pPr algn="ctr"/>
            <a:r>
              <a:rPr lang="es-MX" dirty="0" smtClean="0"/>
              <a:t>Crecimiento económico</a:t>
            </a:r>
            <a:endParaRPr lang="es-MX" dirty="0"/>
          </a:p>
        </p:txBody>
      </p:sp>
    </p:spTree>
    <p:extLst>
      <p:ext uri="{BB962C8B-B14F-4D97-AF65-F5344CB8AC3E}">
        <p14:creationId xmlns:p14="http://schemas.microsoft.com/office/powerpoint/2010/main" val="20436819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solidFill>
            <a:srgbClr val="F8F8F8"/>
          </a:solidFill>
          <a:ln>
            <a:noFill/>
          </a:ln>
          <a:effectLst/>
          <a:extLst/>
        </p:spPr>
      </p:pic>
    </p:spTree>
    <p:extLst>
      <p:ext uri="{BB962C8B-B14F-4D97-AF65-F5344CB8AC3E}">
        <p14:creationId xmlns:p14="http://schemas.microsoft.com/office/powerpoint/2010/main" val="29780266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903667" y="747578"/>
            <a:ext cx="5076766" cy="5099430"/>
          </a:xfrm>
          <a:prstGeom prst="rect">
            <a:avLst/>
          </a:prstGeom>
        </p:spPr>
      </p:pic>
      <p:sp>
        <p:nvSpPr>
          <p:cNvPr id="5" name="CuadroTexto 4"/>
          <p:cNvSpPr txBox="1"/>
          <p:nvPr/>
        </p:nvSpPr>
        <p:spPr>
          <a:xfrm>
            <a:off x="5344732" y="1210613"/>
            <a:ext cx="3322750" cy="1200329"/>
          </a:xfrm>
          <a:prstGeom prst="rect">
            <a:avLst/>
          </a:prstGeom>
          <a:noFill/>
        </p:spPr>
        <p:txBody>
          <a:bodyPr wrap="square" rtlCol="0">
            <a:spAutoFit/>
          </a:bodyPr>
          <a:lstStyle/>
          <a:p>
            <a:r>
              <a:rPr lang="es-MX" sz="3600" dirty="0" smtClean="0">
                <a:solidFill>
                  <a:srgbClr val="40965D"/>
                </a:solidFill>
                <a:latin typeface="Aharoni" panose="02010803020104030203" pitchFamily="2" charset="-79"/>
                <a:cs typeface="Aharoni" panose="02010803020104030203" pitchFamily="2" charset="-79"/>
              </a:rPr>
              <a:t>DESARROLLO SUSTENTABLE</a:t>
            </a:r>
            <a:endParaRPr lang="es-MX" sz="3600" dirty="0">
              <a:solidFill>
                <a:srgbClr val="40965D"/>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201387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flip="none" rotWithShape="1">
          <a:gsLst>
            <a:gs pos="9000">
              <a:schemeClr val="accent6">
                <a:lumMod val="0"/>
                <a:lumOff val="100000"/>
              </a:schemeClr>
            </a:gs>
            <a:gs pos="57000">
              <a:schemeClr val="accent6">
                <a:lumMod val="0"/>
                <a:lumOff val="100000"/>
              </a:schemeClr>
            </a:gs>
            <a:gs pos="100000">
              <a:schemeClr val="accent6">
                <a:lumMod val="10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640725" y="1688056"/>
            <a:ext cx="3749294" cy="3251462"/>
          </a:xfrm>
          <a:prstGeom prst="rect">
            <a:avLst/>
          </a:prstGeom>
        </p:spPr>
      </p:pic>
      <p:sp>
        <p:nvSpPr>
          <p:cNvPr id="3" name="Rectángulo 2"/>
          <p:cNvSpPr/>
          <p:nvPr/>
        </p:nvSpPr>
        <p:spPr>
          <a:xfrm>
            <a:off x="4418611" y="1067018"/>
            <a:ext cx="4153437" cy="2246769"/>
          </a:xfrm>
          <a:prstGeom prst="rect">
            <a:avLst/>
          </a:prstGeom>
          <a:gradFill flip="none" rotWithShape="1">
            <a:gsLst>
              <a:gs pos="89000">
                <a:srgbClr val="F8F8F8"/>
              </a:gs>
              <a:gs pos="58000">
                <a:srgbClr val="F8F8F8"/>
              </a:gs>
              <a:gs pos="71000">
                <a:srgbClr val="F0F0F0"/>
              </a:gs>
              <a:gs pos="76110">
                <a:srgbClr val="F8F8F8"/>
              </a:gs>
              <a:gs pos="89000">
                <a:srgbClr val="F8F8F8"/>
              </a:gs>
              <a:gs pos="100000">
                <a:srgbClr val="F8F8F8"/>
              </a:gs>
              <a:gs pos="44000">
                <a:schemeClr val="bg1"/>
              </a:gs>
              <a:gs pos="100000">
                <a:srgbClr val="F8F8F8"/>
              </a:gs>
            </a:gsLst>
            <a:lin ang="5400000" scaled="1"/>
            <a:tileRect/>
          </a:gradFill>
        </p:spPr>
        <p:txBody>
          <a:bodyPr wrap="square">
            <a:spAutoFit/>
          </a:bodyPr>
          <a:lstStyle/>
          <a:p>
            <a:pPr algn="just"/>
            <a:r>
              <a:rPr lang="es-MX" sz="2000" dirty="0">
                <a:latin typeface="Arial" panose="020B0604020202020204" pitchFamily="34" charset="0"/>
                <a:cs typeface="Arial" panose="020B0604020202020204" pitchFamily="34" charset="0"/>
              </a:rPr>
              <a:t>El concepto desarrollo sustentable es el resultado de una acción concertada de las naciones para impulsar un modelo de desarrollo económico mundial compatible con la conservación del medio ambiente y con la equidad social.</a:t>
            </a:r>
          </a:p>
        </p:txBody>
      </p:sp>
      <p:sp>
        <p:nvSpPr>
          <p:cNvPr id="4" name="Rectángulo 3"/>
          <p:cNvSpPr/>
          <p:nvPr/>
        </p:nvSpPr>
        <p:spPr>
          <a:xfrm>
            <a:off x="4390019" y="3934825"/>
            <a:ext cx="4210620" cy="2246769"/>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“Desarrollo sustentable es el desarrollo que satisface las necesidades del presente sin comprometer la capacidad de las generaciones futuras para satisfacer sus propias necesidades”.</a:t>
            </a:r>
          </a:p>
        </p:txBody>
      </p:sp>
    </p:spTree>
    <p:extLst>
      <p:ext uri="{BB962C8B-B14F-4D97-AF65-F5344CB8AC3E}">
        <p14:creationId xmlns:p14="http://schemas.microsoft.com/office/powerpoint/2010/main" val="1082231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sp>
        <p:nvSpPr>
          <p:cNvPr id="2" name="Rectángulo 1"/>
          <p:cNvSpPr/>
          <p:nvPr/>
        </p:nvSpPr>
        <p:spPr>
          <a:xfrm>
            <a:off x="701898" y="729167"/>
            <a:ext cx="7939825" cy="2031325"/>
          </a:xfrm>
          <a:prstGeom prst="rect">
            <a:avLst/>
          </a:prstGeom>
        </p:spPr>
        <p:txBody>
          <a:bodyPr wrap="square">
            <a:spAutoFit/>
          </a:bodyPr>
          <a:lstStyle/>
          <a:p>
            <a:pPr algn="just"/>
            <a:r>
              <a:rPr lang="es-MX" dirty="0">
                <a:latin typeface="Arial" panose="020B0604020202020204" pitchFamily="34" charset="0"/>
                <a:cs typeface="Arial" panose="020B0604020202020204" pitchFamily="34" charset="0"/>
              </a:rPr>
              <a:t>Sus antecedentes se remontan a los años 50 del siglo XX, cuando germinan preocupaciones en torno a los daños al medio ambiente causados por la segunda guerra mundial. Sin embargo, es hasta 1987 cuando la Comisión Mundial del Medio Ambiente y del Desarrollo (CMMAD) de las Naciones Unidas, presidida por la Dra. Gro Harlem </a:t>
            </a:r>
            <a:r>
              <a:rPr lang="es-MX" dirty="0" err="1">
                <a:latin typeface="Arial" panose="020B0604020202020204" pitchFamily="34" charset="0"/>
                <a:cs typeface="Arial" panose="020B0604020202020204" pitchFamily="34" charset="0"/>
              </a:rPr>
              <a:t>Brundtland</a:t>
            </a:r>
            <a:r>
              <a:rPr lang="es-MX" dirty="0">
                <a:latin typeface="Arial" panose="020B0604020202020204" pitchFamily="34" charset="0"/>
                <a:cs typeface="Arial" panose="020B0604020202020204" pitchFamily="34" charset="0"/>
              </a:rPr>
              <a:t>, presenta el informe “Nuestro Futuro Común”, </a:t>
            </a:r>
            <a:r>
              <a:rPr lang="es-MX" dirty="0" smtClean="0">
                <a:latin typeface="Arial" panose="020B0604020202020204" pitchFamily="34" charset="0"/>
                <a:cs typeface="Arial" panose="020B0604020202020204" pitchFamily="34" charset="0"/>
              </a:rPr>
              <a:t>en </a:t>
            </a:r>
            <a:r>
              <a:rPr lang="es-MX" dirty="0">
                <a:latin typeface="Arial" panose="020B0604020202020204" pitchFamily="34" charset="0"/>
                <a:cs typeface="Arial" panose="020B0604020202020204" pitchFamily="34" charset="0"/>
              </a:rPr>
              <a:t>el que se difunde y acuña la definición más conocida sobre el desarrollo sustentable:</a:t>
            </a:r>
          </a:p>
        </p:txBody>
      </p:sp>
      <p:sp>
        <p:nvSpPr>
          <p:cNvPr id="3" name="Elipse 2"/>
          <p:cNvSpPr/>
          <p:nvPr/>
        </p:nvSpPr>
        <p:spPr>
          <a:xfrm>
            <a:off x="991673" y="2936383"/>
            <a:ext cx="7456868" cy="332274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latin typeface="Arial" panose="020B0604020202020204" pitchFamily="34" charset="0"/>
                <a:cs typeface="Arial" panose="020B0604020202020204" pitchFamily="34" charset="0"/>
              </a:rPr>
              <a:t>“Desarrollo sustentable es el desarrollo que satisface las necesidades del presente sin comprometer la capacidad de las generaciones futuras para satisfacer sus propias necesidades”.</a:t>
            </a:r>
          </a:p>
        </p:txBody>
      </p:sp>
    </p:spTree>
    <p:extLst>
      <p:ext uri="{BB962C8B-B14F-4D97-AF65-F5344CB8AC3E}">
        <p14:creationId xmlns:p14="http://schemas.microsoft.com/office/powerpoint/2010/main" val="2156675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Rectángulo 1"/>
          <p:cNvSpPr/>
          <p:nvPr/>
        </p:nvSpPr>
        <p:spPr>
          <a:xfrm>
            <a:off x="1468192" y="363915"/>
            <a:ext cx="6976750" cy="6494085"/>
          </a:xfrm>
          <a:prstGeom prst="rect">
            <a:avLst/>
          </a:prstGeom>
        </p:spPr>
        <p:txBody>
          <a:bodyPr wrap="square">
            <a:spAutoFit/>
          </a:bodyPr>
          <a:lstStyle/>
          <a:p>
            <a:pPr algn="just"/>
            <a:r>
              <a:rPr lang="es-MX" dirty="0">
                <a:solidFill>
                  <a:prstClr val="black"/>
                </a:solidFill>
              </a:rPr>
              <a:t>	</a:t>
            </a:r>
            <a:r>
              <a:rPr lang="es-MX" sz="2000" dirty="0">
                <a:solidFill>
                  <a:prstClr val="black"/>
                </a:solidFill>
              </a:rPr>
              <a:t>En esta Unidad de Aprendizaje se estudia y analiza el amplio contexto económico y social del origen de la sobreexplotación de los recursos naturales y la degradación ecológica, la cual no sólo se explica a partir de las fallas en los mercados, sino que en un sentido más amplio tiene que ver con los arreglos sociales que establecen los patrones de consumo y de producción que están detrás de la elección de los posibles estados de naturaleza.</a:t>
            </a:r>
          </a:p>
          <a:p>
            <a:pPr algn="just"/>
            <a:endParaRPr lang="es-MX" sz="2000" dirty="0">
              <a:solidFill>
                <a:prstClr val="black"/>
              </a:solidFill>
            </a:endParaRPr>
          </a:p>
          <a:p>
            <a:pPr algn="just"/>
            <a:r>
              <a:rPr lang="es-MX" sz="2000" dirty="0">
                <a:solidFill>
                  <a:prstClr val="black"/>
                </a:solidFill>
              </a:rPr>
              <a:t>	</a:t>
            </a:r>
            <a:r>
              <a:rPr lang="es-MX" sz="2000" b="1" dirty="0">
                <a:solidFill>
                  <a:schemeClr val="accent6">
                    <a:lumMod val="50000"/>
                  </a:schemeClr>
                </a:solidFill>
              </a:rPr>
              <a:t>La primera unidad de competencia </a:t>
            </a:r>
            <a:r>
              <a:rPr lang="es-MX" sz="2000" dirty="0">
                <a:solidFill>
                  <a:prstClr val="black"/>
                </a:solidFill>
              </a:rPr>
              <a:t>consiste en describir los argumentos a través de los cuales se definen las bases del problema ambiental y su solución como un asunto socioeconómico, se expone el concepto de economía del medio ambiente</a:t>
            </a:r>
          </a:p>
          <a:p>
            <a:pPr algn="just"/>
            <a:r>
              <a:rPr lang="es-MX" sz="2000" dirty="0">
                <a:solidFill>
                  <a:prstClr val="black"/>
                </a:solidFill>
              </a:rPr>
              <a:t>.</a:t>
            </a:r>
          </a:p>
          <a:p>
            <a:pPr algn="just"/>
            <a:r>
              <a:rPr lang="es-MX" sz="2000" dirty="0">
                <a:solidFill>
                  <a:prstClr val="black"/>
                </a:solidFill>
              </a:rPr>
              <a:t> 	En </a:t>
            </a:r>
            <a:r>
              <a:rPr lang="es-MX" sz="2000" b="1" dirty="0">
                <a:solidFill>
                  <a:schemeClr val="accent6">
                    <a:lumMod val="50000"/>
                  </a:schemeClr>
                </a:solidFill>
              </a:rPr>
              <a:t>la segunda unidad</a:t>
            </a:r>
            <a:r>
              <a:rPr lang="es-MX" sz="2000" dirty="0">
                <a:solidFill>
                  <a:prstClr val="black"/>
                </a:solidFill>
              </a:rPr>
              <a:t>, se describen los fundamentos microeconómicos de la elección (individual y social) y las fallas de mercado, particularmente de las externalidades y los bienes públicos.</a:t>
            </a:r>
          </a:p>
          <a:p>
            <a:pPr algn="just"/>
            <a:endParaRPr lang="es-MX" dirty="0">
              <a:solidFill>
                <a:prstClr val="black"/>
              </a:solidFill>
            </a:endParaRPr>
          </a:p>
          <a:p>
            <a:pPr algn="just"/>
            <a:r>
              <a:rPr lang="es-MX" dirty="0">
                <a:solidFill>
                  <a:prstClr val="black"/>
                </a:solidFill>
              </a:rPr>
              <a:t>	</a:t>
            </a:r>
          </a:p>
        </p:txBody>
      </p:sp>
    </p:spTree>
    <p:extLst>
      <p:ext uri="{BB962C8B-B14F-4D97-AF65-F5344CB8AC3E}">
        <p14:creationId xmlns:p14="http://schemas.microsoft.com/office/powerpoint/2010/main" val="9875068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sp>
        <p:nvSpPr>
          <p:cNvPr id="2" name="Rectángulo 1"/>
          <p:cNvSpPr/>
          <p:nvPr/>
        </p:nvSpPr>
        <p:spPr>
          <a:xfrm>
            <a:off x="785611" y="697486"/>
            <a:ext cx="7534141" cy="707886"/>
          </a:xfrm>
          <a:prstGeom prst="rect">
            <a:avLst/>
          </a:prstGeom>
        </p:spPr>
        <p:txBody>
          <a:bodyPr wrap="square">
            <a:spAutoFit/>
          </a:bodyPr>
          <a:lstStyle/>
          <a:p>
            <a:r>
              <a:rPr lang="es-MX" sz="2000" dirty="0" smtClean="0">
                <a:latin typeface="Aharoni" panose="02010803020104030203" pitchFamily="2" charset="-79"/>
                <a:cs typeface="Aharoni" panose="02010803020104030203" pitchFamily="2" charset="-79"/>
              </a:rPr>
              <a:t>El </a:t>
            </a:r>
            <a:r>
              <a:rPr lang="es-MX" sz="2000" dirty="0">
                <a:latin typeface="Aharoni" panose="02010803020104030203" pitchFamily="2" charset="-79"/>
                <a:cs typeface="Aharoni" panose="02010803020104030203" pitchFamily="2" charset="-79"/>
              </a:rPr>
              <a:t>desarrollo sustentable se afirma sobre tres ejes analíticos</a:t>
            </a:r>
            <a:r>
              <a:rPr lang="es-MX" sz="2000" dirty="0" smtClean="0">
                <a:latin typeface="Aharoni" panose="02010803020104030203" pitchFamily="2" charset="-79"/>
                <a:cs typeface="Aharoni" panose="02010803020104030203" pitchFamily="2" charset="-79"/>
              </a:rPr>
              <a:t>:</a:t>
            </a:r>
          </a:p>
          <a:p>
            <a:r>
              <a:rPr lang="es-MX" sz="2000" dirty="0">
                <a:latin typeface="Aharoni" panose="02010803020104030203" pitchFamily="2" charset="-79"/>
                <a:cs typeface="Aharoni" panose="02010803020104030203" pitchFamily="2" charset="-79"/>
              </a:rPr>
              <a:t>(</a:t>
            </a:r>
          </a:p>
        </p:txBody>
      </p:sp>
      <p:sp>
        <p:nvSpPr>
          <p:cNvPr id="3" name="Rectángulo 2"/>
          <p:cNvSpPr/>
          <p:nvPr/>
        </p:nvSpPr>
        <p:spPr>
          <a:xfrm>
            <a:off x="785611" y="1821115"/>
            <a:ext cx="3953814" cy="923330"/>
          </a:xfrm>
          <a:prstGeom prst="rect">
            <a:avLst/>
          </a:prstGeom>
        </p:spPr>
        <p:txBody>
          <a:bodyPr wrap="square">
            <a:spAutoFit/>
          </a:bodyPr>
          <a:lstStyle/>
          <a:p>
            <a:pPr marL="285750" indent="-285750" algn="just">
              <a:buFont typeface="Wingdings" panose="05000000000000000000" pitchFamily="2" charset="2"/>
              <a:buChar char="q"/>
            </a:pPr>
            <a:r>
              <a:rPr lang="es-MX" dirty="0">
                <a:solidFill>
                  <a:srgbClr val="FF0000"/>
                </a:solidFill>
                <a:latin typeface="Arial" panose="020B0604020202020204" pitchFamily="34" charset="0"/>
                <a:cs typeface="Arial" panose="020B0604020202020204" pitchFamily="34" charset="0"/>
              </a:rPr>
              <a:t>Un desarrollo que tome en cuenta la satisfacción de las necesidades de las generaciones presentes.</a:t>
            </a:r>
          </a:p>
        </p:txBody>
      </p:sp>
      <p:sp>
        <p:nvSpPr>
          <p:cNvPr id="4" name="Rectángulo 3"/>
          <p:cNvSpPr/>
          <p:nvPr/>
        </p:nvSpPr>
        <p:spPr>
          <a:xfrm>
            <a:off x="5486400" y="1821115"/>
            <a:ext cx="2975020" cy="2585323"/>
          </a:xfrm>
          <a:prstGeom prst="rect">
            <a:avLst/>
          </a:prstGeom>
        </p:spPr>
        <p:txBody>
          <a:bodyPr wrap="square">
            <a:spAutoFit/>
          </a:bodyPr>
          <a:lstStyle/>
          <a:p>
            <a:pPr algn="just"/>
            <a:r>
              <a:rPr lang="es-MX" dirty="0"/>
              <a:t>Esta tesis </a:t>
            </a:r>
            <a:r>
              <a:rPr lang="es-MX" dirty="0" err="1"/>
              <a:t>intrageneracional</a:t>
            </a:r>
            <a:r>
              <a:rPr lang="es-MX" dirty="0"/>
              <a:t> se refiere a que se requiere de la participación política para crear nuevas instituciones al compás de cambios culturales que permitan reducir la exclusión social, esto es, que reorganicen la vida cotidiana y la reproducción social. </a:t>
            </a:r>
          </a:p>
        </p:txBody>
      </p:sp>
      <p:sp>
        <p:nvSpPr>
          <p:cNvPr id="5" name="Flecha a la derecha con muesca 4"/>
          <p:cNvSpPr/>
          <p:nvPr/>
        </p:nvSpPr>
        <p:spPr>
          <a:xfrm>
            <a:off x="4945487" y="1970468"/>
            <a:ext cx="334851" cy="773977"/>
          </a:xfrm>
          <a:prstGeom prst="notch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6" name="Cheurón 5"/>
          <p:cNvSpPr/>
          <p:nvPr/>
        </p:nvSpPr>
        <p:spPr>
          <a:xfrm rot="10800000" flipH="1">
            <a:off x="785611" y="3033533"/>
            <a:ext cx="437882" cy="40215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pic>
        <p:nvPicPr>
          <p:cNvPr id="7" name="Imagen 6"/>
          <p:cNvPicPr>
            <a:picLocks noChangeAspect="1"/>
          </p:cNvPicPr>
          <p:nvPr/>
        </p:nvPicPr>
        <p:blipFill>
          <a:blip r:embed="rId2"/>
          <a:stretch>
            <a:fillRect/>
          </a:stretch>
        </p:blipFill>
        <p:spPr>
          <a:xfrm rot="14248050">
            <a:off x="604157" y="3765946"/>
            <a:ext cx="512108" cy="530398"/>
          </a:xfrm>
          <a:prstGeom prst="rect">
            <a:avLst/>
          </a:prstGeom>
        </p:spPr>
      </p:pic>
      <p:pic>
        <p:nvPicPr>
          <p:cNvPr id="8" name="Imagen 7"/>
          <p:cNvPicPr>
            <a:picLocks noChangeAspect="1"/>
          </p:cNvPicPr>
          <p:nvPr/>
        </p:nvPicPr>
        <p:blipFill>
          <a:blip r:embed="rId2"/>
          <a:stretch>
            <a:fillRect/>
          </a:stretch>
        </p:blipFill>
        <p:spPr>
          <a:xfrm rot="14164699">
            <a:off x="609071" y="4673184"/>
            <a:ext cx="527653" cy="546498"/>
          </a:xfrm>
          <a:prstGeom prst="rect">
            <a:avLst/>
          </a:prstGeom>
        </p:spPr>
      </p:pic>
      <p:sp>
        <p:nvSpPr>
          <p:cNvPr id="9" name="Rectángulo 8"/>
          <p:cNvSpPr/>
          <p:nvPr/>
        </p:nvSpPr>
        <p:spPr>
          <a:xfrm>
            <a:off x="1500391" y="2860658"/>
            <a:ext cx="2588652" cy="646331"/>
          </a:xfrm>
          <a:prstGeom prst="rect">
            <a:avLst/>
          </a:prstGeom>
        </p:spPr>
        <p:txBody>
          <a:bodyPr wrap="square">
            <a:spAutoFit/>
          </a:bodyPr>
          <a:lstStyle/>
          <a:p>
            <a:r>
              <a:rPr lang="es-MX" dirty="0" smtClean="0"/>
              <a:t>Se </a:t>
            </a:r>
            <a:r>
              <a:rPr lang="es-MX" dirty="0"/>
              <a:t>requiere actuar sobre el patrón demográfico</a:t>
            </a:r>
          </a:p>
        </p:txBody>
      </p:sp>
      <p:sp>
        <p:nvSpPr>
          <p:cNvPr id="10" name="Rectángulo 9"/>
          <p:cNvSpPr/>
          <p:nvPr/>
        </p:nvSpPr>
        <p:spPr>
          <a:xfrm>
            <a:off x="1427559" y="3623308"/>
            <a:ext cx="2910625" cy="646331"/>
          </a:xfrm>
          <a:prstGeom prst="rect">
            <a:avLst/>
          </a:prstGeom>
        </p:spPr>
        <p:txBody>
          <a:bodyPr wrap="square">
            <a:spAutoFit/>
          </a:bodyPr>
          <a:lstStyle/>
          <a:p>
            <a:r>
              <a:rPr lang="es-MX" dirty="0" smtClean="0"/>
              <a:t>Que el crecimiento beneficie</a:t>
            </a:r>
          </a:p>
          <a:p>
            <a:r>
              <a:rPr lang="es-MX" dirty="0" smtClean="0"/>
              <a:t> </a:t>
            </a:r>
            <a:r>
              <a:rPr lang="es-MX" dirty="0"/>
              <a:t>a </a:t>
            </a:r>
            <a:r>
              <a:rPr lang="es-MX" dirty="0" smtClean="0"/>
              <a:t>todos/democracia </a:t>
            </a:r>
            <a:endParaRPr lang="es-MX" dirty="0"/>
          </a:p>
        </p:txBody>
      </p:sp>
      <p:sp>
        <p:nvSpPr>
          <p:cNvPr id="11" name="Rectángulo 10"/>
          <p:cNvSpPr/>
          <p:nvPr/>
        </p:nvSpPr>
        <p:spPr>
          <a:xfrm>
            <a:off x="1427559" y="4577101"/>
            <a:ext cx="2935675" cy="646331"/>
          </a:xfrm>
          <a:prstGeom prst="rect">
            <a:avLst/>
          </a:prstGeom>
        </p:spPr>
        <p:txBody>
          <a:bodyPr wrap="none">
            <a:spAutoFit/>
          </a:bodyPr>
          <a:lstStyle/>
          <a:p>
            <a:r>
              <a:rPr lang="es-MX" dirty="0"/>
              <a:t>Nuevas políticas para nuevas </a:t>
            </a:r>
            <a:endParaRPr lang="es-MX" dirty="0" smtClean="0"/>
          </a:p>
          <a:p>
            <a:r>
              <a:rPr lang="es-MX" dirty="0" smtClean="0"/>
              <a:t>instituciones</a:t>
            </a:r>
            <a:r>
              <a:rPr lang="es-MX" dirty="0"/>
              <a:t>.</a:t>
            </a:r>
          </a:p>
        </p:txBody>
      </p:sp>
      <p:sp>
        <p:nvSpPr>
          <p:cNvPr id="12" name="Rectángulo 11"/>
          <p:cNvSpPr/>
          <p:nvPr/>
        </p:nvSpPr>
        <p:spPr>
          <a:xfrm>
            <a:off x="1495306" y="5660225"/>
            <a:ext cx="3057375" cy="369332"/>
          </a:xfrm>
          <a:prstGeom prst="rect">
            <a:avLst/>
          </a:prstGeom>
        </p:spPr>
        <p:txBody>
          <a:bodyPr wrap="none">
            <a:spAutoFit/>
          </a:bodyPr>
          <a:lstStyle/>
          <a:p>
            <a:r>
              <a:rPr lang="es-MX" dirty="0"/>
              <a:t>Una nueva cultura civilizatoria.</a:t>
            </a:r>
          </a:p>
        </p:txBody>
      </p:sp>
      <p:pic>
        <p:nvPicPr>
          <p:cNvPr id="13" name="Imagen 12"/>
          <p:cNvPicPr>
            <a:picLocks noChangeAspect="1"/>
          </p:cNvPicPr>
          <p:nvPr/>
        </p:nvPicPr>
        <p:blipFill>
          <a:blip r:embed="rId3"/>
          <a:stretch>
            <a:fillRect/>
          </a:stretch>
        </p:blipFill>
        <p:spPr>
          <a:xfrm>
            <a:off x="498924" y="5469955"/>
            <a:ext cx="755970" cy="749873"/>
          </a:xfrm>
          <a:prstGeom prst="rect">
            <a:avLst/>
          </a:prstGeom>
        </p:spPr>
      </p:pic>
      <p:sp>
        <p:nvSpPr>
          <p:cNvPr id="14" name="Rectángulo 13"/>
          <p:cNvSpPr/>
          <p:nvPr/>
        </p:nvSpPr>
        <p:spPr>
          <a:xfrm>
            <a:off x="4363234" y="6143184"/>
            <a:ext cx="4572000" cy="646331"/>
          </a:xfrm>
          <a:prstGeom prst="rect">
            <a:avLst/>
          </a:prstGeom>
        </p:spPr>
        <p:txBody>
          <a:bodyPr>
            <a:spAutoFit/>
          </a:bodyPr>
          <a:lstStyle/>
          <a:p>
            <a:r>
              <a:rPr lang="es-MX" dirty="0" smtClean="0"/>
              <a:t>Fuente: UANL, http</a:t>
            </a:r>
            <a:r>
              <a:rPr lang="es-MX" dirty="0"/>
              <a:t>://sds.uanl.mx/el-concepto-desarrollo-sustentable/</a:t>
            </a:r>
          </a:p>
        </p:txBody>
      </p:sp>
    </p:spTree>
    <p:extLst>
      <p:ext uri="{BB962C8B-B14F-4D97-AF65-F5344CB8AC3E}">
        <p14:creationId xmlns:p14="http://schemas.microsoft.com/office/powerpoint/2010/main" val="15108667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sp>
        <p:nvSpPr>
          <p:cNvPr id="2" name="Rectángulo 1"/>
          <p:cNvSpPr/>
          <p:nvPr/>
        </p:nvSpPr>
        <p:spPr>
          <a:xfrm>
            <a:off x="802442" y="1048494"/>
            <a:ext cx="3821880" cy="707886"/>
          </a:xfrm>
          <a:prstGeom prst="rect">
            <a:avLst/>
          </a:prstGeom>
        </p:spPr>
        <p:txBody>
          <a:bodyPr wrap="none">
            <a:spAutoFit/>
          </a:bodyPr>
          <a:lstStyle/>
          <a:p>
            <a:pPr marL="285750" indent="-285750">
              <a:buFont typeface="Wingdings" panose="05000000000000000000" pitchFamily="2" charset="2"/>
              <a:buChar char="q"/>
            </a:pPr>
            <a:r>
              <a:rPr lang="es-MX" sz="2000" dirty="0">
                <a:solidFill>
                  <a:srgbClr val="FF0000"/>
                </a:solidFill>
                <a:latin typeface="Arial" panose="020B0604020202020204" pitchFamily="34" charset="0"/>
                <a:cs typeface="Arial" panose="020B0604020202020204" pitchFamily="34" charset="0"/>
              </a:rPr>
              <a:t>Un desarrollo respetuoso del </a:t>
            </a:r>
            <a:endParaRPr lang="es-MX" sz="2000" dirty="0" smtClean="0">
              <a:solidFill>
                <a:srgbClr val="FF0000"/>
              </a:solidFill>
              <a:latin typeface="Arial" panose="020B0604020202020204" pitchFamily="34" charset="0"/>
              <a:cs typeface="Arial" panose="020B0604020202020204" pitchFamily="34" charset="0"/>
            </a:endParaRPr>
          </a:p>
          <a:p>
            <a:r>
              <a:rPr lang="es-MX" sz="2000" dirty="0">
                <a:solidFill>
                  <a:srgbClr val="FF0000"/>
                </a:solidFill>
                <a:latin typeface="Arial" panose="020B0604020202020204" pitchFamily="34" charset="0"/>
                <a:cs typeface="Arial" panose="020B0604020202020204" pitchFamily="34" charset="0"/>
              </a:rPr>
              <a:t> </a:t>
            </a:r>
            <a:r>
              <a:rPr lang="es-MX" sz="2000" dirty="0" smtClean="0">
                <a:solidFill>
                  <a:srgbClr val="FF0000"/>
                </a:solidFill>
                <a:latin typeface="Arial" panose="020B0604020202020204" pitchFamily="34" charset="0"/>
                <a:cs typeface="Arial" panose="020B0604020202020204" pitchFamily="34" charset="0"/>
              </a:rPr>
              <a:t>   medio </a:t>
            </a:r>
            <a:r>
              <a:rPr lang="es-MX" sz="2000" dirty="0">
                <a:solidFill>
                  <a:srgbClr val="FF0000"/>
                </a:solidFill>
                <a:latin typeface="Arial" panose="020B0604020202020204" pitchFamily="34" charset="0"/>
                <a:cs typeface="Arial" panose="020B0604020202020204" pitchFamily="34" charset="0"/>
              </a:rPr>
              <a:t>ambiente</a:t>
            </a:r>
          </a:p>
        </p:txBody>
      </p:sp>
      <p:sp>
        <p:nvSpPr>
          <p:cNvPr id="3" name="Rectángulo 2"/>
          <p:cNvSpPr/>
          <p:nvPr/>
        </p:nvSpPr>
        <p:spPr>
          <a:xfrm>
            <a:off x="4436772" y="2097663"/>
            <a:ext cx="4011769" cy="1200329"/>
          </a:xfrm>
          <a:prstGeom prst="rect">
            <a:avLst/>
          </a:prstGeom>
        </p:spPr>
        <p:txBody>
          <a:bodyPr wrap="square">
            <a:spAutoFit/>
          </a:bodyPr>
          <a:lstStyle/>
          <a:p>
            <a:pPr algn="just"/>
            <a:r>
              <a:rPr lang="es-MX" dirty="0"/>
              <a:t>La premisa central que sostiene esta tesis implica que el desarrollo no debe degradar el medio ambiente biofísico ni agotar los recursos naturales.</a:t>
            </a:r>
          </a:p>
        </p:txBody>
      </p:sp>
      <p:sp>
        <p:nvSpPr>
          <p:cNvPr id="4" name="Rectángulo 3"/>
          <p:cNvSpPr/>
          <p:nvPr/>
        </p:nvSpPr>
        <p:spPr>
          <a:xfrm>
            <a:off x="1062973" y="3662176"/>
            <a:ext cx="7501478" cy="2585323"/>
          </a:xfrm>
          <a:prstGeom prst="rect">
            <a:avLst/>
          </a:prstGeom>
        </p:spPr>
        <p:txBody>
          <a:bodyPr wrap="square">
            <a:spAutoFit/>
          </a:bodyPr>
          <a:lstStyle/>
          <a:p>
            <a:pPr algn="just"/>
            <a:r>
              <a:rPr lang="es-MX" dirty="0"/>
              <a:t>Esta premisa es la que le ha dado sentido a toda la concertación internacional desde la Cumbre de Estocolmo en 1972, que pasa por el informe “Nuestro Futuro Común” en 1987, pero sobre todo con un sentido estratégico a partir de la Cumbre de Río en 1992, promoviendo la reflexión sobre cómo compatibilizar las necesidades y aspiraciones de las sociedades humanas, con el mantenimiento de la integridad de los sistemas naturales. Además, se reconoce que el deterioro ambiental de las actividades humanas no es un fenómeno homogéneo, sino que depende de los estilos de desarrollo, el modo de vida y las condiciones del entorno.</a:t>
            </a:r>
          </a:p>
        </p:txBody>
      </p:sp>
      <p:sp>
        <p:nvSpPr>
          <p:cNvPr id="6" name="Flecha doblada 5"/>
          <p:cNvSpPr/>
          <p:nvPr/>
        </p:nvSpPr>
        <p:spPr>
          <a:xfrm flipV="1">
            <a:off x="3112037" y="1982937"/>
            <a:ext cx="791273" cy="85626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36368023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sp>
        <p:nvSpPr>
          <p:cNvPr id="3" name="Rectángulo 2"/>
          <p:cNvSpPr/>
          <p:nvPr/>
        </p:nvSpPr>
        <p:spPr>
          <a:xfrm>
            <a:off x="1410237" y="1096731"/>
            <a:ext cx="4572000" cy="1015663"/>
          </a:xfrm>
          <a:prstGeom prst="rect">
            <a:avLst/>
          </a:prstGeom>
        </p:spPr>
        <p:txBody>
          <a:bodyPr>
            <a:spAutoFit/>
          </a:bodyPr>
          <a:lstStyle/>
          <a:p>
            <a:pPr marL="285750" indent="-285750">
              <a:buFont typeface="Wingdings" panose="05000000000000000000" pitchFamily="2" charset="2"/>
              <a:buChar char="q"/>
            </a:pPr>
            <a:r>
              <a:rPr lang="es-MX" sz="2000" dirty="0">
                <a:solidFill>
                  <a:srgbClr val="FF0000"/>
                </a:solidFill>
                <a:latin typeface="Arial" panose="020B0604020202020204" pitchFamily="34" charset="0"/>
                <a:cs typeface="Arial" panose="020B0604020202020204" pitchFamily="34" charset="0"/>
              </a:rPr>
              <a:t>Un desarrollo que no sacrifique los derechos de las generaciones futuras</a:t>
            </a:r>
          </a:p>
        </p:txBody>
      </p:sp>
      <p:sp>
        <p:nvSpPr>
          <p:cNvPr id="4" name="Rectángulo 3"/>
          <p:cNvSpPr/>
          <p:nvPr/>
        </p:nvSpPr>
        <p:spPr>
          <a:xfrm>
            <a:off x="4572000" y="2275045"/>
            <a:ext cx="3773510" cy="1477328"/>
          </a:xfrm>
          <a:prstGeom prst="rect">
            <a:avLst/>
          </a:prstGeom>
        </p:spPr>
        <p:txBody>
          <a:bodyPr wrap="square">
            <a:spAutoFit/>
          </a:bodyPr>
          <a:lstStyle/>
          <a:p>
            <a:pPr algn="just"/>
            <a:r>
              <a:rPr lang="es-MX" dirty="0" smtClean="0">
                <a:latin typeface="Arial" panose="020B0604020202020204" pitchFamily="34" charset="0"/>
                <a:cs typeface="Arial" panose="020B0604020202020204" pitchFamily="34" charset="0"/>
              </a:rPr>
              <a:t>La </a:t>
            </a:r>
            <a:r>
              <a:rPr lang="es-MX" dirty="0">
                <a:latin typeface="Arial" panose="020B0604020202020204" pitchFamily="34" charset="0"/>
                <a:cs typeface="Arial" panose="020B0604020202020204" pitchFamily="34" charset="0"/>
              </a:rPr>
              <a:t>justicia intergeneracional es una condición ligada tanto a la equidad social como a la conservación del medio ambiente en el momento actual.</a:t>
            </a:r>
          </a:p>
        </p:txBody>
      </p:sp>
      <p:sp>
        <p:nvSpPr>
          <p:cNvPr id="5" name="Flecha doblada 4"/>
          <p:cNvSpPr/>
          <p:nvPr/>
        </p:nvSpPr>
        <p:spPr>
          <a:xfrm flipV="1">
            <a:off x="2653046" y="2369712"/>
            <a:ext cx="1300767" cy="73871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6" name="Rectángulo 5"/>
          <p:cNvSpPr/>
          <p:nvPr/>
        </p:nvSpPr>
        <p:spPr>
          <a:xfrm>
            <a:off x="1307205" y="4009691"/>
            <a:ext cx="7038305" cy="2246769"/>
          </a:xfrm>
          <a:prstGeom prst="rect">
            <a:avLst/>
          </a:prstGeom>
        </p:spPr>
        <p:txBody>
          <a:bodyPr wrap="square">
            <a:spAutoFit/>
          </a:bodyPr>
          <a:lstStyle/>
          <a:p>
            <a:pPr algn="just"/>
            <a:r>
              <a:rPr lang="es-MX" sz="2000" dirty="0" smtClean="0"/>
              <a:t>La </a:t>
            </a:r>
            <a:r>
              <a:rPr lang="es-MX" sz="2000" dirty="0"/>
              <a:t>pobreza no puede aumentar ahora ya que los pobres no pueden ser más pobres en el futuro y los sectores y países ricos deben necesariamente reducir sus niveles de vida y de consumo a fin de no hipotecar el presente y el futuro del planeta. Asimismo, mantener a largo plazo la integridad del ecosistema planetario es también un requisito de la sustentabilidad de las generaciones presentes.</a:t>
            </a:r>
          </a:p>
        </p:txBody>
      </p:sp>
    </p:spTree>
    <p:extLst>
      <p:ext uri="{BB962C8B-B14F-4D97-AF65-F5344CB8AC3E}">
        <p14:creationId xmlns:p14="http://schemas.microsoft.com/office/powerpoint/2010/main" val="16154664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sp>
        <p:nvSpPr>
          <p:cNvPr id="2" name="Rectángulo 1"/>
          <p:cNvSpPr/>
          <p:nvPr/>
        </p:nvSpPr>
        <p:spPr>
          <a:xfrm>
            <a:off x="3986012" y="1128412"/>
            <a:ext cx="4572000" cy="4708981"/>
          </a:xfrm>
          <a:prstGeom prst="rect">
            <a:avLst/>
          </a:prstGeom>
        </p:spPr>
        <p:txBody>
          <a:bodyPr>
            <a:spAutoFit/>
          </a:bodyPr>
          <a:lstStyle/>
          <a:p>
            <a:pPr algn="just"/>
            <a:r>
              <a:rPr lang="es-MX" sz="2000" dirty="0" smtClean="0">
                <a:latin typeface="Arial" panose="020B0604020202020204" pitchFamily="34" charset="0"/>
                <a:cs typeface="Arial" panose="020B0604020202020204" pitchFamily="34" charset="0"/>
              </a:rPr>
              <a:t>La </a:t>
            </a:r>
            <a:r>
              <a:rPr lang="es-MX" sz="2000" dirty="0">
                <a:latin typeface="Arial" panose="020B0604020202020204" pitchFamily="34" charset="0"/>
                <a:cs typeface="Arial" panose="020B0604020202020204" pitchFamily="34" charset="0"/>
              </a:rPr>
              <a:t>noción de desarrollo, centrada principalmente en el crecimiento material progresivo, ha sido desafiada por una visión más amplia, compleja y holística –donde lo cuantitativo está subsumido en lo cualitativo– que articula el cuidado del medio ambiente, así como la integridad de los ecosistemas, las relaciones sociales solidarias orientadas hacia la equidad y los entornos institucionales de la política para el ejercicio de la gobernanza democrática, ejes constitutivos de la visión holística del desarrollo sustentable.</a:t>
            </a:r>
          </a:p>
        </p:txBody>
      </p:sp>
      <p:pic>
        <p:nvPicPr>
          <p:cNvPr id="3" name="Imagen 2"/>
          <p:cNvPicPr>
            <a:picLocks noChangeAspect="1"/>
          </p:cNvPicPr>
          <p:nvPr/>
        </p:nvPicPr>
        <p:blipFill>
          <a:blip r:embed="rId2"/>
          <a:stretch>
            <a:fillRect/>
          </a:stretch>
        </p:blipFill>
        <p:spPr>
          <a:xfrm rot="16200000">
            <a:off x="-146981" y="2174854"/>
            <a:ext cx="4562386" cy="2762690"/>
          </a:xfrm>
          <a:prstGeom prst="rect">
            <a:avLst/>
          </a:prstGeom>
        </p:spPr>
      </p:pic>
    </p:spTree>
    <p:extLst>
      <p:ext uri="{BB962C8B-B14F-4D97-AF65-F5344CB8AC3E}">
        <p14:creationId xmlns:p14="http://schemas.microsoft.com/office/powerpoint/2010/main" val="18551020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flip="none" rotWithShape="1">
          <a:gsLst>
            <a:gs pos="31000">
              <a:schemeClr val="accent6">
                <a:lumMod val="0"/>
                <a:lumOff val="100000"/>
              </a:schemeClr>
            </a:gs>
            <a:gs pos="43000">
              <a:schemeClr val="accent6">
                <a:lumMod val="0"/>
                <a:lumOff val="100000"/>
              </a:schemeClr>
            </a:gs>
            <a:gs pos="100000">
              <a:schemeClr val="accent6">
                <a:lumMod val="100000"/>
              </a:schemeClr>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2" name="Rectángulo 1"/>
          <p:cNvSpPr/>
          <p:nvPr/>
        </p:nvSpPr>
        <p:spPr>
          <a:xfrm>
            <a:off x="4024648" y="1405205"/>
            <a:ext cx="4572000" cy="5293757"/>
          </a:xfrm>
          <a:prstGeom prst="rect">
            <a:avLst/>
          </a:prstGeom>
        </p:spPr>
        <p:txBody>
          <a:bodyPr>
            <a:spAutoFit/>
          </a:bodyPr>
          <a:lstStyle/>
          <a:p>
            <a:pPr algn="just"/>
            <a:r>
              <a:rPr lang="es-MX" sz="2000" dirty="0" smtClean="0"/>
              <a:t>Desde </a:t>
            </a:r>
            <a:r>
              <a:rPr lang="es-MX" sz="2000" dirty="0"/>
              <a:t>esta perspectiva, el concepto desarrollo sustentable emerge como una propuesta conceptual holística que articula al menos </a:t>
            </a:r>
            <a:r>
              <a:rPr lang="es-MX" sz="2000" b="1" dirty="0">
                <a:solidFill>
                  <a:srgbClr val="FF0000"/>
                </a:solidFill>
              </a:rPr>
              <a:t>cinco dimensiones</a:t>
            </a:r>
            <a:r>
              <a:rPr lang="es-MX" sz="2000" dirty="0"/>
              <a:t>: </a:t>
            </a:r>
            <a:r>
              <a:rPr lang="es-MX" sz="2000" b="1" dirty="0">
                <a:solidFill>
                  <a:schemeClr val="accent5">
                    <a:lumMod val="75000"/>
                  </a:schemeClr>
                </a:solidFill>
              </a:rPr>
              <a:t>la económica, la ambiental, la social, la política y la cultural.</a:t>
            </a:r>
            <a:r>
              <a:rPr lang="es-MX" sz="2000" dirty="0"/>
              <a:t> Dentro de estas dimensiones se abarcan temas como la equidad, las oportunidades de empleo, el acceso a bienes de producción, los impactos ambientales, el gasto social, la igualdad de género, el buen gobierno, una sociedad civil activa en términos de participación social, entre otros, considerándose tanto aspectos cuantitativos como cualitativos del desarrollo.</a:t>
            </a:r>
          </a:p>
          <a:p>
            <a:endParaRPr lang="es-MX" dirty="0"/>
          </a:p>
        </p:txBody>
      </p:sp>
      <p:pic>
        <p:nvPicPr>
          <p:cNvPr id="3" name="Imagen 2"/>
          <p:cNvPicPr>
            <a:picLocks noChangeAspect="1"/>
          </p:cNvPicPr>
          <p:nvPr/>
        </p:nvPicPr>
        <p:blipFill>
          <a:blip r:embed="rId2"/>
          <a:stretch>
            <a:fillRect/>
          </a:stretch>
        </p:blipFill>
        <p:spPr>
          <a:xfrm>
            <a:off x="670507" y="3208247"/>
            <a:ext cx="3077246" cy="2883460"/>
          </a:xfrm>
          <a:prstGeom prst="rect">
            <a:avLst/>
          </a:prstGeom>
        </p:spPr>
      </p:pic>
    </p:spTree>
    <p:extLst>
      <p:ext uri="{BB962C8B-B14F-4D97-AF65-F5344CB8AC3E}">
        <p14:creationId xmlns:p14="http://schemas.microsoft.com/office/powerpoint/2010/main" val="15195844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12841" y="606714"/>
            <a:ext cx="7116381" cy="2585323"/>
          </a:xfrm>
          <a:prstGeom prst="rect">
            <a:avLst/>
          </a:prstGeom>
        </p:spPr>
        <p:txBody>
          <a:bodyPr wrap="square">
            <a:spAutoFit/>
          </a:bodyPr>
          <a:lstStyle/>
          <a:p>
            <a:pPr algn="just"/>
            <a:r>
              <a:rPr lang="es-MX" dirty="0"/>
              <a:t>Durante decenios, las políticas de desarrollo en México no dieron importancia a los costos económicos y sociales del crecimiento demográfico. La desigual distribución territorial de la población, el impacto de las actividades productivas y la urbanización sobre la calidad del aire, el agua y los suelos, ignorando las implicaciones de la degradación y destrucción de los recursos naturales, provocaron el surgimiento de graves crisis ambientales, especialmente en las zonas metropolitanas, así como la degradación de los suelos provocada por la deforestación en las zonas rurales.</a:t>
            </a:r>
          </a:p>
        </p:txBody>
      </p:sp>
      <p:pic>
        <p:nvPicPr>
          <p:cNvPr id="3" name="Imagen 2"/>
          <p:cNvPicPr>
            <a:picLocks noChangeAspect="1"/>
          </p:cNvPicPr>
          <p:nvPr/>
        </p:nvPicPr>
        <p:blipFill>
          <a:blip r:embed="rId2"/>
          <a:stretch>
            <a:fillRect/>
          </a:stretch>
        </p:blipFill>
        <p:spPr>
          <a:xfrm>
            <a:off x="1312841" y="3714750"/>
            <a:ext cx="6286500" cy="3143250"/>
          </a:xfrm>
          <a:prstGeom prst="rect">
            <a:avLst/>
          </a:prstGeom>
        </p:spPr>
      </p:pic>
    </p:spTree>
    <p:extLst>
      <p:ext uri="{BB962C8B-B14F-4D97-AF65-F5344CB8AC3E}">
        <p14:creationId xmlns:p14="http://schemas.microsoft.com/office/powerpoint/2010/main" val="260430472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403797" y="1412168"/>
            <a:ext cx="6903076" cy="5048518"/>
          </a:xfrm>
          <a:prstGeom prst="rect">
            <a:avLst/>
          </a:prstGeom>
          <a:solidFill>
            <a:srgbClr val="CCCCFF"/>
          </a:solidFill>
        </p:spPr>
      </p:pic>
      <p:sp>
        <p:nvSpPr>
          <p:cNvPr id="3" name="Rectangle 1"/>
          <p:cNvSpPr>
            <a:spLocks noChangeArrowheads="1"/>
          </p:cNvSpPr>
          <p:nvPr/>
        </p:nvSpPr>
        <p:spPr bwMode="auto">
          <a:xfrm>
            <a:off x="1809481" y="417741"/>
            <a:ext cx="6613302" cy="1009816"/>
          </a:xfrm>
          <a:prstGeom prst="rect">
            <a:avLst/>
          </a:prstGeom>
          <a:solidFill>
            <a:srgbClr val="DDDDDD"/>
          </a:solidFill>
          <a:ln>
            <a:noFill/>
          </a:ln>
          <a:effectLst/>
        </p:spPr>
        <p:txBody>
          <a:bodyPr vert="horz" wrap="square" lIns="0" tIns="158700" rIns="0" bIns="7935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1"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Huella ecológica y </a:t>
            </a:r>
            <a:r>
              <a:rPr kumimoji="0" lang="es-MX" altLang="es-MX" sz="2400" b="1" i="0" u="none" strike="noStrike" cap="none" normalizeH="0" baseline="0" dirty="0" err="1" smtClean="0">
                <a:ln>
                  <a:noFill/>
                </a:ln>
                <a:solidFill>
                  <a:srgbClr val="000000"/>
                </a:solidFill>
                <a:effectLst/>
                <a:latin typeface="Arial" panose="020B0604020202020204" pitchFamily="34" charset="0"/>
                <a:cs typeface="Arial" panose="020B0604020202020204" pitchFamily="34" charset="0"/>
              </a:rPr>
              <a:t>biocapacidad</a:t>
            </a:r>
            <a:r>
              <a:rPr kumimoji="0" lang="es-MX" altLang="es-MX" sz="2400" b="1"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 en México</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dirty="0" smtClean="0">
                <a:ln>
                  <a:noFill/>
                </a:ln>
                <a:solidFill>
                  <a:schemeClr val="tx1"/>
                </a:solidFill>
                <a:effectLst/>
              </a:rPr>
              <a:t/>
            </a:r>
            <a:br>
              <a:rPr kumimoji="0" lang="es-MX" altLang="es-MX" sz="800" b="0" i="0" u="none" strike="noStrike" cap="none" normalizeH="0" baseline="0" dirty="0" smtClean="0">
                <a:ln>
                  <a:noFill/>
                </a:ln>
                <a:solidFill>
                  <a:schemeClr val="tx1"/>
                </a:solidFill>
                <a:effectLst/>
              </a:rPr>
            </a:b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6732537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sp>
        <p:nvSpPr>
          <p:cNvPr id="2" name="Rectángulo 1"/>
          <p:cNvSpPr/>
          <p:nvPr/>
        </p:nvSpPr>
        <p:spPr>
          <a:xfrm>
            <a:off x="4681471" y="332678"/>
            <a:ext cx="4572000" cy="5909310"/>
          </a:xfrm>
          <a:prstGeom prst="rect">
            <a:avLst/>
          </a:prstGeom>
        </p:spPr>
        <p:txBody>
          <a:bodyPr>
            <a:spAutoFit/>
          </a:bodyPr>
          <a:lstStyle/>
          <a:p>
            <a:endParaRPr lang="es-MX" dirty="0"/>
          </a:p>
          <a:p>
            <a:r>
              <a:rPr lang="es-MX" sz="2000" dirty="0">
                <a:latin typeface="Arial" panose="020B0604020202020204" pitchFamily="34" charset="0"/>
                <a:cs typeface="Arial" panose="020B0604020202020204" pitchFamily="34" charset="0"/>
              </a:rPr>
              <a:t>Fin de la pobreza</a:t>
            </a:r>
          </a:p>
          <a:p>
            <a:r>
              <a:rPr lang="es-MX" sz="2000" dirty="0">
                <a:latin typeface="Arial" panose="020B0604020202020204" pitchFamily="34" charset="0"/>
                <a:cs typeface="Arial" panose="020B0604020202020204" pitchFamily="34" charset="0"/>
              </a:rPr>
              <a:t>Hambre cero</a:t>
            </a:r>
          </a:p>
          <a:p>
            <a:r>
              <a:rPr lang="es-MX" sz="2000" dirty="0">
                <a:latin typeface="Arial" panose="020B0604020202020204" pitchFamily="34" charset="0"/>
                <a:cs typeface="Arial" panose="020B0604020202020204" pitchFamily="34" charset="0"/>
              </a:rPr>
              <a:t>Salud y Bienestar</a:t>
            </a:r>
          </a:p>
          <a:p>
            <a:r>
              <a:rPr lang="es-MX" sz="2000" dirty="0">
                <a:latin typeface="Arial" panose="020B0604020202020204" pitchFamily="34" charset="0"/>
                <a:cs typeface="Arial" panose="020B0604020202020204" pitchFamily="34" charset="0"/>
              </a:rPr>
              <a:t>Educación de Calidad</a:t>
            </a:r>
          </a:p>
          <a:p>
            <a:r>
              <a:rPr lang="es-MX" sz="2000" dirty="0">
                <a:latin typeface="Arial" panose="020B0604020202020204" pitchFamily="34" charset="0"/>
                <a:cs typeface="Arial" panose="020B0604020202020204" pitchFamily="34" charset="0"/>
              </a:rPr>
              <a:t>Igualdad de Género</a:t>
            </a:r>
          </a:p>
          <a:p>
            <a:r>
              <a:rPr lang="es-MX" sz="2000" dirty="0">
                <a:latin typeface="Arial" panose="020B0604020202020204" pitchFamily="34" charset="0"/>
                <a:cs typeface="Arial" panose="020B0604020202020204" pitchFamily="34" charset="0"/>
              </a:rPr>
              <a:t>Agua Limpia y Saneamiento</a:t>
            </a:r>
          </a:p>
          <a:p>
            <a:r>
              <a:rPr lang="es-MX" sz="2000" dirty="0">
                <a:latin typeface="Arial" panose="020B0604020202020204" pitchFamily="34" charset="0"/>
                <a:cs typeface="Arial" panose="020B0604020202020204" pitchFamily="34" charset="0"/>
              </a:rPr>
              <a:t>Energía Asequible y no contaminante</a:t>
            </a:r>
          </a:p>
          <a:p>
            <a:r>
              <a:rPr lang="es-MX" sz="2000" dirty="0">
                <a:latin typeface="Arial" panose="020B0604020202020204" pitchFamily="34" charset="0"/>
                <a:cs typeface="Arial" panose="020B0604020202020204" pitchFamily="34" charset="0"/>
              </a:rPr>
              <a:t>Trabajo decente y crecimiento económico</a:t>
            </a:r>
          </a:p>
          <a:p>
            <a:r>
              <a:rPr lang="es-MX" sz="2000" dirty="0">
                <a:latin typeface="Arial" panose="020B0604020202020204" pitchFamily="34" charset="0"/>
                <a:cs typeface="Arial" panose="020B0604020202020204" pitchFamily="34" charset="0"/>
              </a:rPr>
              <a:t>Industria, innovación e infraestructura</a:t>
            </a:r>
          </a:p>
          <a:p>
            <a:r>
              <a:rPr lang="es-MX" sz="2000" dirty="0">
                <a:latin typeface="Arial" panose="020B0604020202020204" pitchFamily="34" charset="0"/>
                <a:cs typeface="Arial" panose="020B0604020202020204" pitchFamily="34" charset="0"/>
              </a:rPr>
              <a:t>Reducción de las desigualdades</a:t>
            </a:r>
          </a:p>
          <a:p>
            <a:r>
              <a:rPr lang="es-MX" sz="2000" dirty="0">
                <a:latin typeface="Arial" panose="020B0604020202020204" pitchFamily="34" charset="0"/>
                <a:cs typeface="Arial" panose="020B0604020202020204" pitchFamily="34" charset="0"/>
              </a:rPr>
              <a:t>Ciudades y comunidades sostenibles</a:t>
            </a:r>
          </a:p>
          <a:p>
            <a:r>
              <a:rPr lang="es-MX" sz="2000" dirty="0">
                <a:latin typeface="Arial" panose="020B0604020202020204" pitchFamily="34" charset="0"/>
                <a:cs typeface="Arial" panose="020B0604020202020204" pitchFamily="34" charset="0"/>
              </a:rPr>
              <a:t>Producción y consumo responsables</a:t>
            </a:r>
          </a:p>
          <a:p>
            <a:r>
              <a:rPr lang="es-MX" sz="2000" dirty="0">
                <a:latin typeface="Arial" panose="020B0604020202020204" pitchFamily="34" charset="0"/>
                <a:cs typeface="Arial" panose="020B0604020202020204" pitchFamily="34" charset="0"/>
              </a:rPr>
              <a:t>Acción por el clima</a:t>
            </a:r>
          </a:p>
          <a:p>
            <a:r>
              <a:rPr lang="es-MX" sz="2000" dirty="0">
                <a:latin typeface="Arial" panose="020B0604020202020204" pitchFamily="34" charset="0"/>
                <a:cs typeface="Arial" panose="020B0604020202020204" pitchFamily="34" charset="0"/>
              </a:rPr>
              <a:t>Vida submarina</a:t>
            </a:r>
          </a:p>
          <a:p>
            <a:r>
              <a:rPr lang="es-MX" sz="2000" dirty="0">
                <a:latin typeface="Arial" panose="020B0604020202020204" pitchFamily="34" charset="0"/>
                <a:cs typeface="Arial" panose="020B0604020202020204" pitchFamily="34" charset="0"/>
              </a:rPr>
              <a:t>Vida de ecosistemas terrestres</a:t>
            </a:r>
          </a:p>
          <a:p>
            <a:r>
              <a:rPr lang="es-MX" sz="2000" dirty="0">
                <a:latin typeface="Arial" panose="020B0604020202020204" pitchFamily="34" charset="0"/>
                <a:cs typeface="Arial" panose="020B0604020202020204" pitchFamily="34" charset="0"/>
              </a:rPr>
              <a:t>Paz, justicia e instituciones sólidas</a:t>
            </a:r>
          </a:p>
          <a:p>
            <a:r>
              <a:rPr lang="es-MX" sz="2000" dirty="0">
                <a:latin typeface="Arial" panose="020B0604020202020204" pitchFamily="34" charset="0"/>
                <a:cs typeface="Arial" panose="020B0604020202020204" pitchFamily="34" charset="0"/>
              </a:rPr>
              <a:t>Alianzas para lograr los objetivos</a:t>
            </a:r>
          </a:p>
        </p:txBody>
      </p:sp>
      <p:sp>
        <p:nvSpPr>
          <p:cNvPr id="3" name="Rectángulo 2"/>
          <p:cNvSpPr/>
          <p:nvPr/>
        </p:nvSpPr>
        <p:spPr>
          <a:xfrm>
            <a:off x="676140" y="2436134"/>
            <a:ext cx="3457978" cy="1200329"/>
          </a:xfrm>
          <a:prstGeom prst="rect">
            <a:avLst/>
          </a:prstGeom>
        </p:spPr>
        <p:txBody>
          <a:bodyPr wrap="square">
            <a:spAutoFit/>
          </a:bodyPr>
          <a:lstStyle/>
          <a:p>
            <a:r>
              <a:rPr lang="es-MX" sz="2400" dirty="0">
                <a:latin typeface="Arial" panose="020B0604020202020204" pitchFamily="34" charset="0"/>
                <a:cs typeface="Arial" panose="020B0604020202020204" pitchFamily="34" charset="0"/>
              </a:rPr>
              <a:t>LOS 17 OBJETIVOS DE DESARROLLO SUSTENTABLE SON:</a:t>
            </a:r>
          </a:p>
        </p:txBody>
      </p:sp>
      <p:cxnSp>
        <p:nvCxnSpPr>
          <p:cNvPr id="7" name="Conector recto 6"/>
          <p:cNvCxnSpPr/>
          <p:nvPr/>
        </p:nvCxnSpPr>
        <p:spPr>
          <a:xfrm>
            <a:off x="4237149" y="553792"/>
            <a:ext cx="64395" cy="5589431"/>
          </a:xfrm>
          <a:prstGeom prst="line">
            <a:avLst/>
          </a:prstGeom>
          <a:ln w="698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96548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sp>
        <p:nvSpPr>
          <p:cNvPr id="2" name="Rectángulo 1"/>
          <p:cNvSpPr/>
          <p:nvPr/>
        </p:nvSpPr>
        <p:spPr>
          <a:xfrm>
            <a:off x="1989785" y="1163881"/>
            <a:ext cx="5840569" cy="4524315"/>
          </a:xfrm>
          <a:prstGeom prst="rect">
            <a:avLst/>
          </a:prstGeom>
          <a:solidFill>
            <a:srgbClr val="DDDDDD"/>
          </a:solidFill>
        </p:spPr>
        <p:txBody>
          <a:bodyPr wrap="square">
            <a:spAutoFit/>
          </a:bodyPr>
          <a:lstStyle/>
          <a:p>
            <a:r>
              <a:rPr lang="es-MX" sz="2400" dirty="0">
                <a:solidFill>
                  <a:srgbClr val="212121"/>
                </a:solidFill>
                <a:latin typeface="Raleway"/>
              </a:rPr>
              <a:t>Entre las metas que México tiene por alcanzar, </a:t>
            </a:r>
            <a:r>
              <a:rPr lang="es-MX" sz="2400" dirty="0" smtClean="0">
                <a:solidFill>
                  <a:srgbClr val="212121"/>
                </a:solidFill>
                <a:latin typeface="Raleway"/>
              </a:rPr>
              <a:t>están las </a:t>
            </a:r>
            <a:r>
              <a:rPr lang="es-MX" sz="2400" dirty="0">
                <a:solidFill>
                  <a:srgbClr val="212121"/>
                </a:solidFill>
                <a:latin typeface="Raleway"/>
              </a:rPr>
              <a:t>siguientes</a:t>
            </a:r>
            <a:r>
              <a:rPr lang="es-MX" sz="2400" dirty="0" smtClean="0">
                <a:solidFill>
                  <a:srgbClr val="212121"/>
                </a:solidFill>
                <a:latin typeface="Raleway"/>
              </a:rPr>
              <a:t>:</a:t>
            </a:r>
          </a:p>
          <a:p>
            <a:endParaRPr lang="es-MX" sz="2400" dirty="0">
              <a:solidFill>
                <a:srgbClr val="212121"/>
              </a:solidFill>
              <a:latin typeface="Raleway"/>
            </a:endParaRPr>
          </a:p>
          <a:p>
            <a:pPr>
              <a:buFont typeface="Arial" panose="020B0604020202020204" pitchFamily="34" charset="0"/>
              <a:buChar char="•"/>
            </a:pPr>
            <a:r>
              <a:rPr lang="es-MX" sz="2400" i="1" dirty="0">
                <a:solidFill>
                  <a:srgbClr val="212121"/>
                </a:solidFill>
                <a:latin typeface="Georgia" panose="02040502050405020303" pitchFamily="18" charset="0"/>
              </a:rPr>
              <a:t>Eliminar la pobreza extrema</a:t>
            </a:r>
          </a:p>
          <a:p>
            <a:pPr>
              <a:buFont typeface="Arial" panose="020B0604020202020204" pitchFamily="34" charset="0"/>
              <a:buChar char="•"/>
            </a:pPr>
            <a:r>
              <a:rPr lang="es-MX" sz="2400" i="1" dirty="0">
                <a:solidFill>
                  <a:srgbClr val="212121"/>
                </a:solidFill>
                <a:latin typeface="Georgia" panose="02040502050405020303" pitchFamily="18" charset="0"/>
              </a:rPr>
              <a:t>Reducir las desigualdades</a:t>
            </a:r>
          </a:p>
          <a:p>
            <a:pPr>
              <a:buFont typeface="Arial" panose="020B0604020202020204" pitchFamily="34" charset="0"/>
              <a:buChar char="•"/>
            </a:pPr>
            <a:r>
              <a:rPr lang="es-MX" sz="2400" i="1" dirty="0">
                <a:solidFill>
                  <a:srgbClr val="212121"/>
                </a:solidFill>
                <a:latin typeface="Georgia" panose="02040502050405020303" pitchFamily="18" charset="0"/>
              </a:rPr>
              <a:t>Fomentar la innovación para crecer</a:t>
            </a:r>
          </a:p>
          <a:p>
            <a:pPr>
              <a:buFont typeface="Arial" panose="020B0604020202020204" pitchFamily="34" charset="0"/>
              <a:buChar char="•"/>
            </a:pPr>
            <a:r>
              <a:rPr lang="es-MX" sz="2400" i="1" dirty="0">
                <a:solidFill>
                  <a:srgbClr val="212121"/>
                </a:solidFill>
                <a:latin typeface="Georgia" panose="02040502050405020303" pitchFamily="18" charset="0"/>
              </a:rPr>
              <a:t>Crear empleos decentes</a:t>
            </a:r>
          </a:p>
          <a:p>
            <a:pPr>
              <a:buFont typeface="Arial" panose="020B0604020202020204" pitchFamily="34" charset="0"/>
              <a:buChar char="•"/>
            </a:pPr>
            <a:r>
              <a:rPr lang="es-MX" sz="2400" i="1" dirty="0">
                <a:solidFill>
                  <a:srgbClr val="212121"/>
                </a:solidFill>
                <a:latin typeface="Georgia" panose="02040502050405020303" pitchFamily="18" charset="0"/>
              </a:rPr>
              <a:t>Consolidar instituciones para fortalecer un México pacífico y justo</a:t>
            </a:r>
          </a:p>
          <a:p>
            <a:pPr>
              <a:buFont typeface="Arial" panose="020B0604020202020204" pitchFamily="34" charset="0"/>
              <a:buChar char="•"/>
            </a:pPr>
            <a:r>
              <a:rPr lang="es-MX" sz="2400" i="1" dirty="0">
                <a:solidFill>
                  <a:srgbClr val="212121"/>
                </a:solidFill>
                <a:latin typeface="Georgia" panose="02040502050405020303" pitchFamily="18" charset="0"/>
              </a:rPr>
              <a:t>Alcanzar la igualdad entre mexicanas y mexicanos, y</a:t>
            </a:r>
          </a:p>
          <a:p>
            <a:pPr>
              <a:buFont typeface="Arial" panose="020B0604020202020204" pitchFamily="34" charset="0"/>
              <a:buChar char="•"/>
            </a:pPr>
            <a:r>
              <a:rPr lang="es-MX" sz="2400" i="1" dirty="0">
                <a:solidFill>
                  <a:srgbClr val="212121"/>
                </a:solidFill>
                <a:latin typeface="Georgia" panose="02040502050405020303" pitchFamily="18" charset="0"/>
              </a:rPr>
              <a:t>Combatir el cambio climático.</a:t>
            </a:r>
            <a:endParaRPr lang="es-MX" sz="2400" b="0" i="1" dirty="0">
              <a:solidFill>
                <a:srgbClr val="212121"/>
              </a:solidFill>
              <a:effectLst/>
              <a:latin typeface="Georgia" panose="02040502050405020303" pitchFamily="18" charset="0"/>
            </a:endParaRPr>
          </a:p>
        </p:txBody>
      </p:sp>
    </p:spTree>
    <p:extLst>
      <p:ext uri="{BB962C8B-B14F-4D97-AF65-F5344CB8AC3E}">
        <p14:creationId xmlns:p14="http://schemas.microsoft.com/office/powerpoint/2010/main" val="27596413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sp>
        <p:nvSpPr>
          <p:cNvPr id="2" name="Rectángulo 1"/>
          <p:cNvSpPr/>
          <p:nvPr/>
        </p:nvSpPr>
        <p:spPr>
          <a:xfrm>
            <a:off x="927279" y="474345"/>
            <a:ext cx="7353836" cy="4985980"/>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El Plan de Trabajo 2019-2020 aprobado por el Consejo Nacional de la Agenda 2030 contempla:</a:t>
            </a:r>
          </a:p>
          <a:p>
            <a:endParaRPr lang="es-MX" dirty="0"/>
          </a:p>
          <a:p>
            <a:pPr marL="342900" indent="-342900">
              <a:buFont typeface="Wingdings" panose="05000000000000000000" pitchFamily="2" charset="2"/>
              <a:buChar char="§"/>
            </a:pPr>
            <a:r>
              <a:rPr lang="es-MX" sz="2000" dirty="0"/>
              <a:t>Incrementar la inversión para un crecimiento sostenible que contribuya de manera significativa, no solo al Producto Interno Bruto (PIB), sino al índice de desarrollo humano (IDH).</a:t>
            </a:r>
          </a:p>
          <a:p>
            <a:pPr marL="342900" indent="-342900">
              <a:buFont typeface="Wingdings" panose="05000000000000000000" pitchFamily="2" charset="2"/>
              <a:buChar char="§"/>
            </a:pPr>
            <a:r>
              <a:rPr lang="es-MX" sz="2000" dirty="0"/>
              <a:t>Diseñar e implementar programas sectoriales con enfoque de sostenibilidad.</a:t>
            </a:r>
          </a:p>
          <a:p>
            <a:pPr marL="342900" indent="-342900">
              <a:buFont typeface="Wingdings" panose="05000000000000000000" pitchFamily="2" charset="2"/>
              <a:buChar char="§"/>
            </a:pPr>
            <a:r>
              <a:rPr lang="es-MX" sz="2000" dirty="0"/>
              <a:t>Acompañar a los estados para la implementación de la Agenda 2030.</a:t>
            </a:r>
          </a:p>
          <a:p>
            <a:pPr marL="342900" indent="-342900">
              <a:buFont typeface="Wingdings" panose="05000000000000000000" pitchFamily="2" charset="2"/>
              <a:buChar char="§"/>
            </a:pPr>
            <a:r>
              <a:rPr lang="es-MX" sz="2000" dirty="0"/>
              <a:t>Acompañar a las legislaturas para el desarrollo de leyes de visión sostenible.</a:t>
            </a:r>
          </a:p>
          <a:p>
            <a:pPr marL="342900" indent="-342900">
              <a:buFont typeface="Wingdings" panose="05000000000000000000" pitchFamily="2" charset="2"/>
              <a:buChar char="§"/>
            </a:pPr>
            <a:r>
              <a:rPr lang="es-MX" sz="2000" dirty="0"/>
              <a:t>Foros multisectoriales que conecten a todos y a todas para enriquecer los procesos y las medidas a implementar en el país.</a:t>
            </a:r>
          </a:p>
          <a:p>
            <a:pPr marL="342900" indent="-342900">
              <a:buFont typeface="Wingdings" panose="05000000000000000000" pitchFamily="2" charset="2"/>
              <a:buChar char="§"/>
            </a:pPr>
            <a:r>
              <a:rPr lang="es-MX" sz="2000" dirty="0"/>
              <a:t>Se dará un enfoque territorial en la implementación de proyectos, inicialmente, en 20 municipios del país.</a:t>
            </a:r>
          </a:p>
        </p:txBody>
      </p:sp>
    </p:spTree>
    <p:extLst>
      <p:ext uri="{BB962C8B-B14F-4D97-AF65-F5344CB8AC3E}">
        <p14:creationId xmlns:p14="http://schemas.microsoft.com/office/powerpoint/2010/main" val="9426846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3000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tileRect/>
        </a:gradFill>
        <a:effectLst/>
      </p:bgPr>
    </p:bg>
    <p:spTree>
      <p:nvGrpSpPr>
        <p:cNvPr id="1" name=""/>
        <p:cNvGrpSpPr/>
        <p:nvPr/>
      </p:nvGrpSpPr>
      <p:grpSpPr>
        <a:xfrm>
          <a:off x="0" y="0"/>
          <a:ext cx="0" cy="0"/>
          <a:chOff x="0" y="0"/>
          <a:chExt cx="0" cy="0"/>
        </a:xfrm>
      </p:grpSpPr>
      <p:sp>
        <p:nvSpPr>
          <p:cNvPr id="2" name="Rectángulo 1"/>
          <p:cNvSpPr/>
          <p:nvPr/>
        </p:nvSpPr>
        <p:spPr>
          <a:xfrm>
            <a:off x="2562894" y="550827"/>
            <a:ext cx="5594733" cy="5601533"/>
          </a:xfrm>
          <a:prstGeom prst="rect">
            <a:avLst/>
          </a:prstGeom>
          <a:gradFill>
            <a:gsLst>
              <a:gs pos="4500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0" scaled="1"/>
          </a:gradFill>
        </p:spPr>
        <p:txBody>
          <a:bodyPr wrap="square">
            <a:spAutoFit/>
          </a:bodyPr>
          <a:lstStyle/>
          <a:p>
            <a:pPr algn="just"/>
            <a:r>
              <a:rPr lang="es-MX" dirty="0">
                <a:solidFill>
                  <a:prstClr val="black"/>
                </a:solidFill>
              </a:rPr>
              <a:t>	</a:t>
            </a:r>
          </a:p>
          <a:p>
            <a:pPr algn="just"/>
            <a:r>
              <a:rPr lang="es-MX" sz="2000" dirty="0">
                <a:solidFill>
                  <a:prstClr val="black"/>
                </a:solidFill>
              </a:rPr>
              <a:t>	</a:t>
            </a:r>
            <a:r>
              <a:rPr lang="es-MX" sz="2000" b="1" dirty="0">
                <a:solidFill>
                  <a:schemeClr val="accent6">
                    <a:lumMod val="50000"/>
                  </a:schemeClr>
                </a:solidFill>
              </a:rPr>
              <a:t>La tercera unidad</a:t>
            </a:r>
            <a:r>
              <a:rPr lang="es-MX" sz="2000" dirty="0">
                <a:solidFill>
                  <a:schemeClr val="accent6">
                    <a:lumMod val="50000"/>
                  </a:schemeClr>
                </a:solidFill>
              </a:rPr>
              <a:t> </a:t>
            </a:r>
            <a:r>
              <a:rPr lang="es-MX" sz="2000" dirty="0">
                <a:solidFill>
                  <a:prstClr val="black"/>
                </a:solidFill>
              </a:rPr>
              <a:t>aborda uno de los principales problemas a los que se enfrenta la Economía del Medio Ambiente (o ambiental) en la actualidad, como es el asunto de establecer criterios adecuados para valorar los servicios ambientales.</a:t>
            </a:r>
          </a:p>
          <a:p>
            <a:pPr algn="just"/>
            <a:endParaRPr lang="es-MX" sz="2000" dirty="0">
              <a:solidFill>
                <a:prstClr val="black"/>
              </a:solidFill>
            </a:endParaRPr>
          </a:p>
          <a:p>
            <a:pPr algn="just"/>
            <a:r>
              <a:rPr lang="es-MX" sz="2000" dirty="0">
                <a:solidFill>
                  <a:prstClr val="black"/>
                </a:solidFill>
              </a:rPr>
              <a:t>	</a:t>
            </a:r>
            <a:r>
              <a:rPr lang="es-MX" sz="2000" b="1" dirty="0">
                <a:solidFill>
                  <a:schemeClr val="accent6">
                    <a:lumMod val="50000"/>
                  </a:schemeClr>
                </a:solidFill>
              </a:rPr>
              <a:t>La cuarta unidad </a:t>
            </a:r>
            <a:r>
              <a:rPr lang="es-MX" sz="2000" dirty="0">
                <a:solidFill>
                  <a:prstClr val="black"/>
                </a:solidFill>
              </a:rPr>
              <a:t>de competencia estudia los arreglos institucionales que demandan una gestión eficaz y eficiente de la organización social y de los actores involucrados, así como las bases de gestión y política públicas </a:t>
            </a:r>
            <a:r>
              <a:rPr lang="es-MX" sz="2000" dirty="0" smtClean="0">
                <a:solidFill>
                  <a:prstClr val="black"/>
                </a:solidFill>
              </a:rPr>
              <a:t>para el desarrollo sustentable.</a:t>
            </a:r>
            <a:endParaRPr lang="es-MX" sz="2000" dirty="0">
              <a:solidFill>
                <a:prstClr val="black"/>
              </a:solidFill>
            </a:endParaRPr>
          </a:p>
          <a:p>
            <a:pPr algn="just"/>
            <a:endParaRPr lang="es-MX" sz="2000" dirty="0">
              <a:solidFill>
                <a:prstClr val="black"/>
              </a:solidFill>
            </a:endParaRPr>
          </a:p>
          <a:p>
            <a:pPr algn="just"/>
            <a:r>
              <a:rPr lang="es-MX" sz="2000" dirty="0">
                <a:solidFill>
                  <a:prstClr val="black"/>
                </a:solidFill>
              </a:rPr>
              <a:t>Los estudiantes podrán seguir las diapositivas como apoyo en la lectura de los materiales recomendados para cada unidad de competencia.</a:t>
            </a:r>
          </a:p>
        </p:txBody>
      </p:sp>
    </p:spTree>
    <p:extLst>
      <p:ext uri="{BB962C8B-B14F-4D97-AF65-F5344CB8AC3E}">
        <p14:creationId xmlns:p14="http://schemas.microsoft.com/office/powerpoint/2010/main" val="13053861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313645" y="477383"/>
            <a:ext cx="4945487" cy="400110"/>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Bibliografía</a:t>
            </a:r>
            <a:endParaRPr lang="es-MX" sz="2000" dirty="0">
              <a:latin typeface="Arial" panose="020B0604020202020204" pitchFamily="34" charset="0"/>
              <a:cs typeface="Arial" panose="020B0604020202020204" pitchFamily="34" charset="0"/>
            </a:endParaRPr>
          </a:p>
        </p:txBody>
      </p:sp>
      <p:sp>
        <p:nvSpPr>
          <p:cNvPr id="5" name="Rectángulo 4"/>
          <p:cNvSpPr/>
          <p:nvPr/>
        </p:nvSpPr>
        <p:spPr>
          <a:xfrm>
            <a:off x="1313645" y="877493"/>
            <a:ext cx="7126469" cy="6186309"/>
          </a:xfrm>
          <a:prstGeom prst="rect">
            <a:avLst/>
          </a:prstGeom>
        </p:spPr>
        <p:txBody>
          <a:bodyPr wrap="square">
            <a:spAutoFit/>
          </a:bodyPr>
          <a:lstStyle/>
          <a:p>
            <a:pPr algn="just"/>
            <a:r>
              <a:rPr lang="es-MX" dirty="0" err="1" smtClean="0">
                <a:solidFill>
                  <a:schemeClr val="tx1"/>
                </a:solidFill>
              </a:rPr>
              <a:t>Godelier</a:t>
            </a:r>
            <a:r>
              <a:rPr lang="es-MX" dirty="0" smtClean="0">
                <a:solidFill>
                  <a:schemeClr val="tx1"/>
                </a:solidFill>
              </a:rPr>
              <a:t>, </a:t>
            </a:r>
            <a:r>
              <a:rPr lang="es-MX" dirty="0" smtClean="0">
                <a:solidFill>
                  <a:schemeClr val="tx1"/>
                </a:solidFill>
              </a:rPr>
              <a:t>Maurice. Racionalidad e irracionalidad en Economía, Siglo Veintiuno Editores, México, 1979</a:t>
            </a:r>
            <a:r>
              <a:rPr lang="es-MX" dirty="0" smtClean="0">
                <a:solidFill>
                  <a:schemeClr val="tx1"/>
                </a:solidFill>
              </a:rPr>
              <a:t>.</a:t>
            </a:r>
          </a:p>
          <a:p>
            <a:pPr algn="just"/>
            <a:r>
              <a:rPr lang="es-MX" dirty="0" err="1" smtClean="0"/>
              <a:t>Hardin</a:t>
            </a:r>
            <a:r>
              <a:rPr lang="es-MX" dirty="0"/>
              <a:t>, </a:t>
            </a:r>
            <a:r>
              <a:rPr lang="es-MX" dirty="0" smtClean="0"/>
              <a:t>Garrett. </a:t>
            </a:r>
            <a:r>
              <a:rPr lang="es-MX" b="1" dirty="0" smtClean="0"/>
              <a:t>La tragedia de </a:t>
            </a:r>
            <a:r>
              <a:rPr lang="es-MX" b="1" dirty="0"/>
              <a:t>los comunes</a:t>
            </a:r>
            <a:r>
              <a:rPr lang="es-MX" dirty="0"/>
              <a:t>, Polis, Revista de la Universidad Bolivariana, vol. 4, núm. 10, 2005, p. 0 Universidad de Los Lagos Santiago, </a:t>
            </a:r>
            <a:r>
              <a:rPr lang="es-MX" dirty="0" smtClean="0"/>
              <a:t>Chile</a:t>
            </a:r>
            <a:r>
              <a:rPr lang="es-MX" dirty="0"/>
              <a:t>, en: https://</a:t>
            </a:r>
            <a:r>
              <a:rPr lang="es-MX" dirty="0" smtClean="0"/>
              <a:t>www.redalyc.org/pdf/305/30541023.pdf</a:t>
            </a:r>
            <a:endParaRPr lang="es-MX" dirty="0" smtClean="0"/>
          </a:p>
          <a:p>
            <a:pPr algn="just"/>
            <a:r>
              <a:rPr lang="es-MX" dirty="0" smtClean="0"/>
              <a:t>24 de junio de 2019.</a:t>
            </a:r>
            <a:endParaRPr lang="es-MX" dirty="0"/>
          </a:p>
          <a:p>
            <a:pPr algn="just"/>
            <a:r>
              <a:rPr lang="es-MX" dirty="0" smtClean="0">
                <a:solidFill>
                  <a:schemeClr val="tx1"/>
                </a:solidFill>
              </a:rPr>
              <a:t>Mendieta</a:t>
            </a:r>
            <a:r>
              <a:rPr lang="es-MX" dirty="0" smtClean="0">
                <a:solidFill>
                  <a:schemeClr val="tx1"/>
                </a:solidFill>
              </a:rPr>
              <a:t>, Juan Carlos.  </a:t>
            </a:r>
            <a:r>
              <a:rPr lang="es-MX" b="1" i="1" dirty="0" smtClean="0">
                <a:solidFill>
                  <a:schemeClr val="tx1"/>
                </a:solidFill>
              </a:rPr>
              <a:t>Economía Ambiental</a:t>
            </a:r>
            <a:r>
              <a:rPr lang="es-MX" dirty="0" smtClean="0">
                <a:solidFill>
                  <a:schemeClr val="tx1"/>
                </a:solidFill>
              </a:rPr>
              <a:t>, Programa de Magíster en Economía del Medio Ambiente y de los Recursos Naturales, Universidad de los Andes, Santa Fe de Bogotá, 2000.</a:t>
            </a:r>
          </a:p>
          <a:p>
            <a:pPr algn="just"/>
            <a:r>
              <a:rPr lang="es-MX" dirty="0" err="1" smtClean="0"/>
              <a:t>Labandeira</a:t>
            </a:r>
            <a:r>
              <a:rPr lang="es-MX" dirty="0" smtClean="0"/>
              <a:t>, Xavier; Carmelo J. León y María </a:t>
            </a:r>
            <a:r>
              <a:rPr lang="es-MX" dirty="0" err="1" smtClean="0"/>
              <a:t>Xosé</a:t>
            </a:r>
            <a:r>
              <a:rPr lang="es-MX" dirty="0" smtClean="0"/>
              <a:t> Vázquez. </a:t>
            </a:r>
            <a:r>
              <a:rPr lang="es-MX" b="1" i="1" dirty="0" smtClean="0"/>
              <a:t>Economía Ambiental, </a:t>
            </a:r>
            <a:r>
              <a:rPr lang="es-MX" dirty="0" smtClean="0"/>
              <a:t>Pearson Educación, S.A., Madrid, 2007.</a:t>
            </a:r>
          </a:p>
          <a:p>
            <a:pPr algn="just"/>
            <a:r>
              <a:rPr lang="es-MX" dirty="0" smtClean="0"/>
              <a:t> </a:t>
            </a:r>
            <a:r>
              <a:rPr lang="es-MX" dirty="0"/>
              <a:t>SERNA, Ciro </a:t>
            </a:r>
            <a:r>
              <a:rPr lang="es-MX" dirty="0" smtClean="0"/>
              <a:t>Alfonso. </a:t>
            </a:r>
            <a:r>
              <a:rPr lang="es-MX" dirty="0"/>
              <a:t>El problema de </a:t>
            </a:r>
            <a:r>
              <a:rPr lang="es-MX" dirty="0" smtClean="0"/>
              <a:t>la racionalidad </a:t>
            </a:r>
            <a:r>
              <a:rPr lang="es-MX" dirty="0"/>
              <a:t>económica desde la perspectiva </a:t>
            </a:r>
            <a:r>
              <a:rPr lang="es-MX" dirty="0" smtClean="0"/>
              <a:t>de </a:t>
            </a:r>
            <a:r>
              <a:rPr lang="es-MX" dirty="0" err="1" smtClean="0"/>
              <a:t>Godelier</a:t>
            </a:r>
            <a:r>
              <a:rPr lang="es-MX" dirty="0"/>
              <a:t>, Departamento de </a:t>
            </a:r>
            <a:r>
              <a:rPr lang="es-MX" dirty="0" smtClean="0"/>
              <a:t>publicaciones, Universidad </a:t>
            </a:r>
            <a:r>
              <a:rPr lang="es-MX" dirty="0"/>
              <a:t>de Manizales, 21-85, Manizales</a:t>
            </a:r>
            <a:r>
              <a:rPr lang="es-MX" dirty="0" smtClean="0"/>
              <a:t>. 2001.</a:t>
            </a:r>
            <a:endParaRPr lang="es-MX" dirty="0"/>
          </a:p>
          <a:p>
            <a:r>
              <a:rPr lang="es-MX" dirty="0" smtClean="0"/>
              <a:t>Serna </a:t>
            </a:r>
            <a:r>
              <a:rPr lang="es-MX" dirty="0" smtClean="0"/>
              <a:t>Mendoza, Ciro A. </a:t>
            </a:r>
            <a:r>
              <a:rPr lang="es-MX" b="1" i="1" dirty="0" smtClean="0"/>
              <a:t>Economía y Medio Ambiente</a:t>
            </a:r>
            <a:r>
              <a:rPr lang="es-MX" dirty="0" smtClean="0"/>
              <a:t>, Apuntes del CENES, II Semestre de </a:t>
            </a:r>
            <a:r>
              <a:rPr lang="es-MX" dirty="0" smtClean="0"/>
              <a:t>2010-</a:t>
            </a:r>
          </a:p>
          <a:p>
            <a:r>
              <a:rPr lang="es-MX" dirty="0" err="1"/>
              <a:t>Meadows</a:t>
            </a:r>
            <a:r>
              <a:rPr lang="es-MX" dirty="0"/>
              <a:t>, D.H. "Los límites del crecimiento: </a:t>
            </a:r>
            <a:r>
              <a:rPr lang="es-MX" dirty="0" smtClean="0"/>
              <a:t>" </a:t>
            </a:r>
            <a:r>
              <a:rPr lang="es-MX" dirty="0"/>
              <a:t>, en: file:///C:/Users/Emmanuel%20MR/OneDrive/Downloads/454577910.tmzapiain-limitesalcrecimiento.pdf 25 </a:t>
            </a:r>
            <a:r>
              <a:rPr lang="es-MX" dirty="0" smtClean="0"/>
              <a:t>de junio de 2019. </a:t>
            </a:r>
          </a:p>
          <a:p>
            <a:r>
              <a:rPr lang="es-MX" dirty="0"/>
              <a:t>UANL, ¿Qué es el Desarrollo Sustentable?, http://sds.uanl.mx/el-concepto-desarrollo-sustentable</a:t>
            </a:r>
            <a:r>
              <a:rPr lang="es-MX" dirty="0" smtClean="0"/>
              <a:t>/. 22 de agosto de 2019.</a:t>
            </a:r>
            <a:endParaRPr lang="es-MX" dirty="0"/>
          </a:p>
          <a:p>
            <a:pPr marL="268288"/>
            <a:endParaRPr lang="es-MX" dirty="0"/>
          </a:p>
        </p:txBody>
      </p:sp>
    </p:spTree>
    <p:extLst>
      <p:ext uri="{BB962C8B-B14F-4D97-AF65-F5344CB8AC3E}">
        <p14:creationId xmlns:p14="http://schemas.microsoft.com/office/powerpoint/2010/main" val="41812030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30000">
              <a:srgbClr val="F0F0F0"/>
            </a:gs>
            <a:gs pos="74000">
              <a:schemeClr val="accent3">
                <a:lumMod val="45000"/>
                <a:lumOff val="55000"/>
              </a:schemeClr>
            </a:gs>
            <a:gs pos="83000">
              <a:schemeClr val="accent3">
                <a:lumMod val="45000"/>
                <a:lumOff val="55000"/>
              </a:schemeClr>
            </a:gs>
            <a:gs pos="100000">
              <a:schemeClr val="accent3">
                <a:lumMod val="30000"/>
                <a:lumOff val="70000"/>
              </a:schemeClr>
            </a:gs>
          </a:gsLst>
          <a:lin ang="2700000" scaled="1"/>
          <a:tileRect/>
        </a:gra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970469" y="400156"/>
            <a:ext cx="6671256" cy="755970"/>
          </a:xfrm>
          <a:prstGeom prst="rect">
            <a:avLst/>
          </a:prstGeom>
          <a:solidFill>
            <a:schemeClr val="accent3">
              <a:lumMod val="20000"/>
              <a:lumOff val="80000"/>
            </a:schemeClr>
          </a:solidFill>
        </p:spPr>
      </p:pic>
      <p:pic>
        <p:nvPicPr>
          <p:cNvPr id="3" name="Imagen 2"/>
          <p:cNvPicPr>
            <a:picLocks noChangeAspect="1"/>
          </p:cNvPicPr>
          <p:nvPr/>
        </p:nvPicPr>
        <p:blipFill>
          <a:blip r:embed="rId3"/>
          <a:stretch>
            <a:fillRect/>
          </a:stretch>
        </p:blipFill>
        <p:spPr>
          <a:xfrm>
            <a:off x="282388" y="1280116"/>
            <a:ext cx="8586742" cy="5068988"/>
          </a:xfrm>
          <a:prstGeom prst="rect">
            <a:avLst/>
          </a:prstGeom>
        </p:spPr>
      </p:pic>
      <p:cxnSp>
        <p:nvCxnSpPr>
          <p:cNvPr id="5" name="Conector recto 4"/>
          <p:cNvCxnSpPr/>
          <p:nvPr/>
        </p:nvCxnSpPr>
        <p:spPr>
          <a:xfrm>
            <a:off x="282388" y="6117465"/>
            <a:ext cx="8586742" cy="128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70994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CuadroTexto 1"/>
          <p:cNvSpPr txBox="1"/>
          <p:nvPr/>
        </p:nvSpPr>
        <p:spPr>
          <a:xfrm>
            <a:off x="1817531" y="425819"/>
            <a:ext cx="5690852" cy="954107"/>
          </a:xfrm>
          <a:prstGeom prst="rect">
            <a:avLst/>
          </a:prstGeom>
          <a:solidFill>
            <a:schemeClr val="accent6">
              <a:lumMod val="75000"/>
            </a:schemeClr>
          </a:solidFill>
        </p:spPr>
        <p:txBody>
          <a:bodyPr wrap="square" rtlCol="0">
            <a:spAutoFit/>
          </a:bodyPr>
          <a:lstStyle/>
          <a:p>
            <a:r>
              <a:rPr lang="es-MX" sz="2800" dirty="0">
                <a:solidFill>
                  <a:prstClr val="white"/>
                </a:solidFill>
              </a:rPr>
              <a:t>CONTENIDO DEL PROGRAMA OFICIAL DE LA UNIDAD DE APRENDIZAJE</a:t>
            </a:r>
            <a:r>
              <a:rPr lang="es-MX" sz="2800" dirty="0">
                <a:solidFill>
                  <a:prstClr val="black"/>
                </a:solidFill>
              </a:rPr>
              <a:t>.</a:t>
            </a:r>
          </a:p>
        </p:txBody>
      </p:sp>
      <p:sp>
        <p:nvSpPr>
          <p:cNvPr id="3" name="Rectángulo 2"/>
          <p:cNvSpPr/>
          <p:nvPr/>
        </p:nvSpPr>
        <p:spPr>
          <a:xfrm>
            <a:off x="827183" y="1696153"/>
            <a:ext cx="7671547" cy="4524315"/>
          </a:xfrm>
          <a:prstGeom prst="rect">
            <a:avLst/>
          </a:prstGeom>
        </p:spPr>
        <p:txBody>
          <a:bodyPr wrap="square">
            <a:spAutoFit/>
          </a:bodyPr>
          <a:lstStyle/>
          <a:p>
            <a:pPr algn="just">
              <a:buFontTx/>
              <a:buAutoNum type="romanUcPeriod"/>
            </a:pPr>
            <a:r>
              <a:rPr lang="es-MX" dirty="0">
                <a:solidFill>
                  <a:prstClr val="black"/>
                </a:solidFill>
              </a:rPr>
              <a:t> Describir los argumentos a través de los cuales se definen las bases del problema ambiental y su solución como un asunto social. </a:t>
            </a:r>
          </a:p>
          <a:p>
            <a:pPr algn="just">
              <a:buFontTx/>
              <a:buAutoNum type="romanUcPeriod"/>
            </a:pPr>
            <a:r>
              <a:rPr lang="es-MX" dirty="0">
                <a:solidFill>
                  <a:prstClr val="black"/>
                </a:solidFill>
              </a:rPr>
              <a:t> Exponer los conceptos de economía ambiental, economía del medio ambiente y economía de los recursos naturales.</a:t>
            </a:r>
          </a:p>
          <a:p>
            <a:pPr algn="just">
              <a:buFontTx/>
              <a:buAutoNum type="romanUcPeriod"/>
            </a:pPr>
            <a:r>
              <a:rPr lang="es-MX" dirty="0">
                <a:solidFill>
                  <a:prstClr val="black"/>
                </a:solidFill>
              </a:rPr>
              <a:t> Describir los fundamentos microeconómicos de la elección (individual y social) y las fallas de mercado, particularmente de las externalidades.</a:t>
            </a:r>
          </a:p>
          <a:p>
            <a:pPr algn="just">
              <a:buFontTx/>
              <a:buAutoNum type="romanUcPeriod"/>
            </a:pPr>
            <a:r>
              <a:rPr lang="es-MX" dirty="0">
                <a:solidFill>
                  <a:prstClr val="black"/>
                </a:solidFill>
              </a:rPr>
              <a:t>Exponer los fundamentos de la teoría de juegos no-cooperativos necesarios para enfrentar el análisis del deterioro ambiental alrededor de la llamada tragedia de los comunes en términos del dilema de la no cooperación o del prisionero.</a:t>
            </a:r>
          </a:p>
          <a:p>
            <a:pPr algn="just">
              <a:buFontTx/>
              <a:buAutoNum type="romanUcPeriod"/>
            </a:pPr>
            <a:r>
              <a:rPr lang="es-MX" dirty="0">
                <a:solidFill>
                  <a:prstClr val="black"/>
                </a:solidFill>
              </a:rPr>
              <a:t>Identificar los problemas derivados de la sobreexplotación de los recursos naturales y la degradación ecológica, de acuerdo con los arreglos sociales que establecen los patrones de consumo y de producción que están detrás de la elección de los posibles estados de naturaleza viables.</a:t>
            </a:r>
          </a:p>
          <a:p>
            <a:pPr algn="just">
              <a:buFontTx/>
              <a:buAutoNum type="romanUcPeriod"/>
            </a:pPr>
            <a:r>
              <a:rPr lang="es-MX" dirty="0">
                <a:solidFill>
                  <a:prstClr val="black"/>
                </a:solidFill>
              </a:rPr>
              <a:t>Estudiar los métodos de valoración económica y social de los servicios ambientales.</a:t>
            </a:r>
          </a:p>
        </p:txBody>
      </p:sp>
    </p:spTree>
    <p:extLst>
      <p:ext uri="{BB962C8B-B14F-4D97-AF65-F5344CB8AC3E}">
        <p14:creationId xmlns:p14="http://schemas.microsoft.com/office/powerpoint/2010/main" val="34206401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3037" y="542473"/>
            <a:ext cx="7906871" cy="2031325"/>
          </a:xfrm>
          <a:prstGeom prst="rect">
            <a:avLst/>
          </a:prstGeom>
        </p:spPr>
        <p:txBody>
          <a:bodyPr wrap="square">
            <a:spAutoFit/>
          </a:bodyPr>
          <a:lstStyle/>
          <a:p>
            <a:pPr algn="just"/>
            <a:r>
              <a:rPr lang="es-MX" dirty="0">
                <a:solidFill>
                  <a:prstClr val="black"/>
                </a:solidFill>
              </a:rPr>
              <a:t>VII. Estudiar los arreglos institucionales que demanda la gestión de política y de las preferencias de actores involucrados a fin de terminar un</a:t>
            </a:r>
          </a:p>
          <a:p>
            <a:pPr algn="just"/>
            <a:r>
              <a:rPr lang="es-MX" dirty="0">
                <a:solidFill>
                  <a:prstClr val="black"/>
                </a:solidFill>
              </a:rPr>
              <a:t>modelo de desarrollo sostenible y sustentable acorde con la valoración social de los recursos naturales escasos.</a:t>
            </a:r>
          </a:p>
          <a:p>
            <a:pPr algn="just"/>
            <a:r>
              <a:rPr lang="es-MX" dirty="0">
                <a:solidFill>
                  <a:prstClr val="black"/>
                </a:solidFill>
              </a:rPr>
              <a:t>VIII. Identificar las acciones de política y líneas estratégicas a través de las cuales el gobierno y la sociedad organizada enfrenta el problema</a:t>
            </a:r>
          </a:p>
          <a:p>
            <a:pPr algn="just"/>
            <a:r>
              <a:rPr lang="es-MX" dirty="0">
                <a:solidFill>
                  <a:prstClr val="black"/>
                </a:solidFill>
              </a:rPr>
              <a:t>de deterioro ambiental.</a:t>
            </a:r>
          </a:p>
        </p:txBody>
      </p:sp>
      <p:pic>
        <p:nvPicPr>
          <p:cNvPr id="3" name="Imagen 2"/>
          <p:cNvPicPr>
            <a:picLocks noChangeAspect="1"/>
          </p:cNvPicPr>
          <p:nvPr/>
        </p:nvPicPr>
        <p:blipFill>
          <a:blip r:embed="rId2"/>
          <a:stretch>
            <a:fillRect/>
          </a:stretch>
        </p:blipFill>
        <p:spPr>
          <a:xfrm>
            <a:off x="3263598" y="2573798"/>
            <a:ext cx="5396310" cy="3789894"/>
          </a:xfrm>
          <a:prstGeom prst="rect">
            <a:avLst/>
          </a:prstGeom>
        </p:spPr>
      </p:pic>
      <p:sp>
        <p:nvSpPr>
          <p:cNvPr id="4" name="Llamada de flecha a la derecha 3"/>
          <p:cNvSpPr/>
          <p:nvPr/>
        </p:nvSpPr>
        <p:spPr>
          <a:xfrm>
            <a:off x="1119491" y="2935968"/>
            <a:ext cx="1237129" cy="3469341"/>
          </a:xfrm>
          <a:prstGeom prst="rightArrowCallou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
        <p:nvSpPr>
          <p:cNvPr id="5" name="Rectángulo 4"/>
          <p:cNvSpPr/>
          <p:nvPr/>
        </p:nvSpPr>
        <p:spPr>
          <a:xfrm rot="16200000">
            <a:off x="363897" y="4483910"/>
            <a:ext cx="2378985" cy="369332"/>
          </a:xfrm>
          <a:prstGeom prst="rect">
            <a:avLst/>
          </a:prstGeom>
        </p:spPr>
        <p:txBody>
          <a:bodyPr wrap="none">
            <a:spAutoFit/>
          </a:bodyPr>
          <a:lstStyle/>
          <a:p>
            <a:r>
              <a:rPr lang="es-MX" dirty="0">
                <a:solidFill>
                  <a:prstClr val="white"/>
                </a:solidFill>
              </a:rPr>
              <a:t>SECUENCIA DIDÁCTICA</a:t>
            </a:r>
          </a:p>
        </p:txBody>
      </p:sp>
    </p:spTree>
    <p:extLst>
      <p:ext uri="{BB962C8B-B14F-4D97-AF65-F5344CB8AC3E}">
        <p14:creationId xmlns:p14="http://schemas.microsoft.com/office/powerpoint/2010/main" val="27680206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0" y="5172075"/>
            <a:ext cx="9144000" cy="1685925"/>
          </a:xfrm>
          <a:prstGeom prst="rect">
            <a:avLst/>
          </a:prstGeom>
        </p:spPr>
      </p:pic>
      <p:sp>
        <p:nvSpPr>
          <p:cNvPr id="7" name="CuadroTexto 6"/>
          <p:cNvSpPr txBox="1"/>
          <p:nvPr/>
        </p:nvSpPr>
        <p:spPr>
          <a:xfrm>
            <a:off x="2125014" y="155317"/>
            <a:ext cx="6091707" cy="5016758"/>
          </a:xfrm>
          <a:prstGeom prst="rect">
            <a:avLst/>
          </a:prstGeom>
          <a:noFill/>
        </p:spPr>
        <p:txBody>
          <a:bodyPr wrap="square" rtlCol="0">
            <a:spAutoFit/>
          </a:bodyPr>
          <a:lstStyle/>
          <a:p>
            <a:r>
              <a:rPr lang="es-MX" sz="2800" dirty="0" smtClean="0">
                <a:latin typeface="Aharoni" panose="02010803020104030203" pitchFamily="2" charset="-79"/>
                <a:cs typeface="Aharoni" panose="02010803020104030203" pitchFamily="2" charset="-79"/>
              </a:rPr>
              <a:t>CONTENIDO</a:t>
            </a:r>
          </a:p>
          <a:p>
            <a:endParaRPr lang="es-MX" sz="2800" dirty="0" smtClean="0">
              <a:latin typeface="Aharoni" panose="02010803020104030203" pitchFamily="2" charset="-79"/>
              <a:cs typeface="Aharoni" panose="02010803020104030203" pitchFamily="2" charset="-79"/>
            </a:endParaRPr>
          </a:p>
          <a:p>
            <a:pPr marL="457200" indent="-457200">
              <a:buFont typeface="Wingdings" panose="05000000000000000000" pitchFamily="2" charset="2"/>
              <a:buChar char="§"/>
            </a:pPr>
            <a:r>
              <a:rPr lang="es-MX" sz="2800" dirty="0" smtClean="0">
                <a:latin typeface="Aharoni" panose="02010803020104030203" pitchFamily="2" charset="-79"/>
                <a:cs typeface="Aharoni" panose="02010803020104030203" pitchFamily="2" charset="-79"/>
              </a:rPr>
              <a:t>Introducción</a:t>
            </a:r>
          </a:p>
          <a:p>
            <a:pPr marL="457200" indent="-457200">
              <a:buFont typeface="Wingdings" panose="05000000000000000000" pitchFamily="2" charset="2"/>
              <a:buChar char="§"/>
            </a:pPr>
            <a:r>
              <a:rPr lang="es-MX" sz="2800" dirty="0" smtClean="0">
                <a:latin typeface="Aharoni" panose="02010803020104030203" pitchFamily="2" charset="-79"/>
                <a:cs typeface="Aharoni" panose="02010803020104030203" pitchFamily="2" charset="-79"/>
              </a:rPr>
              <a:t>Los primeros acercamientos entre economía y medio ambiente en el siglo XX.</a:t>
            </a:r>
            <a:endParaRPr lang="es-MX" sz="2800" dirty="0">
              <a:latin typeface="Aharoni" panose="02010803020104030203" pitchFamily="2" charset="-79"/>
              <a:cs typeface="Aharoni" panose="02010803020104030203" pitchFamily="2" charset="-79"/>
            </a:endParaRPr>
          </a:p>
          <a:p>
            <a:pPr marL="914400" lvl="1" indent="-457200">
              <a:buFont typeface="Wingdings" panose="05000000000000000000" pitchFamily="2" charset="2"/>
              <a:buChar char="§"/>
            </a:pPr>
            <a:r>
              <a:rPr lang="es-MX" sz="2000" dirty="0" smtClean="0">
                <a:latin typeface="Aharoni" panose="02010803020104030203" pitchFamily="2" charset="-79"/>
                <a:cs typeface="Aharoni" panose="02010803020104030203" pitchFamily="2" charset="-79"/>
              </a:rPr>
              <a:t>La tragedia de los comunes</a:t>
            </a:r>
          </a:p>
          <a:p>
            <a:pPr marL="914400" lvl="1" indent="-457200">
              <a:buFont typeface="Wingdings" panose="05000000000000000000" pitchFamily="2" charset="2"/>
              <a:buChar char="§"/>
            </a:pPr>
            <a:r>
              <a:rPr lang="es-MX" sz="2000" dirty="0" smtClean="0">
                <a:latin typeface="Aharoni" panose="02010803020104030203" pitchFamily="2" charset="-79"/>
                <a:cs typeface="Aharoni" panose="02010803020104030203" pitchFamily="2" charset="-79"/>
              </a:rPr>
              <a:t>Los limites del crecimiento</a:t>
            </a:r>
          </a:p>
          <a:p>
            <a:pPr marL="457200" indent="-457200">
              <a:buFont typeface="Wingdings" panose="05000000000000000000" pitchFamily="2" charset="2"/>
              <a:buChar char="§"/>
            </a:pPr>
            <a:r>
              <a:rPr lang="es-MX" sz="2800" dirty="0" smtClean="0">
                <a:latin typeface="Aharoni" panose="02010803020104030203" pitchFamily="2" charset="-79"/>
                <a:cs typeface="Aharoni" panose="02010803020104030203" pitchFamily="2" charset="-79"/>
              </a:rPr>
              <a:t>Crecimiento, desarrollo, desarrollo humano</a:t>
            </a:r>
          </a:p>
          <a:p>
            <a:pPr marL="457200" indent="-457200">
              <a:buFont typeface="Wingdings" panose="05000000000000000000" pitchFamily="2" charset="2"/>
              <a:buChar char="§"/>
            </a:pPr>
            <a:r>
              <a:rPr lang="es-MX" sz="2800" dirty="0" smtClean="0">
                <a:latin typeface="Aharoni" panose="02010803020104030203" pitchFamily="2" charset="-79"/>
                <a:cs typeface="Aharoni" panose="02010803020104030203" pitchFamily="2" charset="-79"/>
              </a:rPr>
              <a:t>Desarrollo sustentable</a:t>
            </a:r>
          </a:p>
          <a:p>
            <a:pPr marL="457200" indent="-457200">
              <a:buFont typeface="Wingdings" panose="05000000000000000000" pitchFamily="2" charset="2"/>
              <a:buChar char="§"/>
            </a:pPr>
            <a:endParaRPr lang="es-MX" sz="28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68025854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1514</TotalTime>
  <Words>3952</Words>
  <Application>Microsoft Office PowerPoint</Application>
  <PresentationFormat>Presentación en pantalla (4:3)</PresentationFormat>
  <Paragraphs>204</Paragraphs>
  <Slides>50</Slides>
  <Notes>0</Notes>
  <HiddenSlides>0</HiddenSlides>
  <MMClips>0</MMClips>
  <ScaleCrop>false</ScaleCrop>
  <HeadingPairs>
    <vt:vector size="6" baseType="variant">
      <vt:variant>
        <vt:lpstr>Fuentes usadas</vt:lpstr>
      </vt:variant>
      <vt:variant>
        <vt:i4>13</vt:i4>
      </vt:variant>
      <vt:variant>
        <vt:lpstr>Tema</vt:lpstr>
      </vt:variant>
      <vt:variant>
        <vt:i4>2</vt:i4>
      </vt:variant>
      <vt:variant>
        <vt:lpstr>Títulos de diapositiva</vt:lpstr>
      </vt:variant>
      <vt:variant>
        <vt:i4>50</vt:i4>
      </vt:variant>
    </vt:vector>
  </HeadingPairs>
  <TitlesOfParts>
    <vt:vector size="65" baseType="lpstr">
      <vt:lpstr>Arial Unicode MS</vt:lpstr>
      <vt:lpstr>Aharoni</vt:lpstr>
      <vt:lpstr>Arial</vt:lpstr>
      <vt:lpstr>Arial Black</vt:lpstr>
      <vt:lpstr>Calibri</vt:lpstr>
      <vt:lpstr>Calibri Light</vt:lpstr>
      <vt:lpstr>Franklin Gothic Heavy</vt:lpstr>
      <vt:lpstr>freight-text-pro</vt:lpstr>
      <vt:lpstr>Georgia</vt:lpstr>
      <vt:lpstr>Merriweather</vt:lpstr>
      <vt:lpstr>Open Sans</vt:lpstr>
      <vt:lpstr>Raleway</vt:lpstr>
      <vt:lpstr>Wingdings</vt:lpstr>
      <vt:lpstr>Tema de Office</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Emmanuel MR</dc:creator>
  <cp:lastModifiedBy>Emmanuel MR</cp:lastModifiedBy>
  <cp:revision>41</cp:revision>
  <dcterms:created xsi:type="dcterms:W3CDTF">2019-03-04T22:34:18Z</dcterms:created>
  <dcterms:modified xsi:type="dcterms:W3CDTF">2019-09-30T23:00:51Z</dcterms:modified>
</cp:coreProperties>
</file>