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41"/>
  </p:notesMasterIdLst>
  <p:handoutMasterIdLst>
    <p:handoutMasterId r:id="rId42"/>
  </p:handoutMasterIdLst>
  <p:sldIdLst>
    <p:sldId id="259" r:id="rId2"/>
    <p:sldId id="260" r:id="rId3"/>
    <p:sldId id="439" r:id="rId4"/>
    <p:sldId id="261" r:id="rId5"/>
    <p:sldId id="357" r:id="rId6"/>
    <p:sldId id="358" r:id="rId7"/>
    <p:sldId id="360" r:id="rId8"/>
    <p:sldId id="359" r:id="rId9"/>
    <p:sldId id="296" r:id="rId10"/>
    <p:sldId id="297" r:id="rId11"/>
    <p:sldId id="361" r:id="rId12"/>
    <p:sldId id="298" r:id="rId13"/>
    <p:sldId id="362" r:id="rId14"/>
    <p:sldId id="299" r:id="rId15"/>
    <p:sldId id="300" r:id="rId16"/>
    <p:sldId id="363" r:id="rId17"/>
    <p:sldId id="301" r:id="rId18"/>
    <p:sldId id="364" r:id="rId19"/>
    <p:sldId id="302" r:id="rId20"/>
    <p:sldId id="365" r:id="rId21"/>
    <p:sldId id="317" r:id="rId22"/>
    <p:sldId id="366" r:id="rId23"/>
    <p:sldId id="318" r:id="rId24"/>
    <p:sldId id="367" r:id="rId25"/>
    <p:sldId id="309" r:id="rId26"/>
    <p:sldId id="368" r:id="rId27"/>
    <p:sldId id="310" r:id="rId28"/>
    <p:sldId id="311" r:id="rId29"/>
    <p:sldId id="312" r:id="rId30"/>
    <p:sldId id="323" r:id="rId31"/>
    <p:sldId id="314" r:id="rId32"/>
    <p:sldId id="315" r:id="rId33"/>
    <p:sldId id="313" r:id="rId34"/>
    <p:sldId id="316" r:id="rId35"/>
    <p:sldId id="306" r:id="rId36"/>
    <p:sldId id="307" r:id="rId37"/>
    <p:sldId id="369" r:id="rId38"/>
    <p:sldId id="370" r:id="rId39"/>
    <p:sldId id="371" r:id="rId40"/>
  </p:sldIdLst>
  <p:sldSz cx="9144000" cy="6858000" type="screen4x3"/>
  <p:notesSz cx="7053263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282B"/>
    <a:srgbClr val="FFFFCC"/>
    <a:srgbClr val="ECEBBB"/>
    <a:srgbClr val="E5E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35" autoAdjust="0"/>
  </p:normalViewPr>
  <p:slideViewPr>
    <p:cSldViewPr>
      <p:cViewPr varScale="1">
        <p:scale>
          <a:sx n="63" d="100"/>
          <a:sy n="63" d="100"/>
        </p:scale>
        <p:origin x="78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335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041DFF38-3D2C-4573-BCBF-51D587EC3D93}" type="datetimeFigureOut">
              <a:rPr lang="es-ES" smtClean="0"/>
              <a:t>30/09/2019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11A180F8-D9D3-48DC-8590-0E5E130A71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8157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0F979EA2-FC51-45A7-BC1E-A4B1FBC470C5}" type="datetimeFigureOut">
              <a:rPr lang="es-ES" smtClean="0"/>
              <a:t>30/09/2019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55C7DE31-375F-4FCA-88A5-126B0EB368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4279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C7DE31-375F-4FCA-88A5-126B0EB36822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7019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2CDB56DB-D9B3-47F3-AEF4-C8C0330764BF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23CB5AA5-246E-4251-B038-6B07DE4EF965}" type="slidenum">
              <a:rPr lang="es-MX" smtClean="0"/>
              <a:t>‹Nº›</a:t>
            </a:fld>
            <a:endParaRPr lang="es-MX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A76BE11-CB9E-4661-988D-7DC5D2FECB72}" type="datetimeFigureOut">
              <a:rPr lang="es-ES" smtClean="0"/>
              <a:t>30/09/2019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4224636-FF7E-4340-80EF-CCB2E439DB1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A76BE11-CB9E-4661-988D-7DC5D2FECB72}" type="datetimeFigureOut">
              <a:rPr lang="es-ES" smtClean="0"/>
              <a:t>30/09/2019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BE018-168C-48AC-88DC-B1DFE48C23E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5373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2880" indent="-182880">
              <a:buFont typeface="Wingdings" panose="05000000000000000000" pitchFamily="2" charset="2"/>
              <a:buChar char="Ø"/>
              <a:defRPr/>
            </a:lvl1pPr>
            <a:lvl2pPr marL="457200" indent="-182880">
              <a:buFont typeface="Wingdings" panose="05000000000000000000" pitchFamily="2" charset="2"/>
              <a:buChar char="v"/>
              <a:defRPr/>
            </a:lvl2pPr>
            <a:lvl3pPr marL="731520" indent="-182880"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A76BE11-CB9E-4661-988D-7DC5D2FECB72}" type="datetimeFigureOut">
              <a:rPr lang="es-ES" smtClean="0"/>
              <a:t>30/09/2019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4224636-FF7E-4340-80EF-CCB2E439DB1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A76BE11-CB9E-4661-988D-7DC5D2FECB72}" type="datetimeFigureOut">
              <a:rPr lang="es-ES" smtClean="0"/>
              <a:t>30/09/2019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4224636-FF7E-4340-80EF-CCB2E439DB1B}" type="slidenum">
              <a:rPr lang="es-ES" smtClean="0"/>
              <a:t>‹Nº›</a:t>
            </a:fld>
            <a:endParaRPr lang="es-E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A76BE11-CB9E-4661-988D-7DC5D2FECB72}" type="datetimeFigureOut">
              <a:rPr lang="es-ES" smtClean="0"/>
              <a:t>30/09/2019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4224636-FF7E-4340-80EF-CCB2E439DB1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A76BE11-CB9E-4661-988D-7DC5D2FECB72}" type="datetimeFigureOut">
              <a:rPr lang="es-ES" smtClean="0"/>
              <a:t>30/09/2019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4224636-FF7E-4340-80EF-CCB2E439DB1B}" type="slidenum">
              <a:rPr lang="es-ES" smtClean="0"/>
              <a:t>‹Nº›</a:t>
            </a:fld>
            <a:endParaRPr lang="es-E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A76BE11-CB9E-4661-988D-7DC5D2FECB72}" type="datetimeFigureOut">
              <a:rPr lang="es-ES" smtClean="0"/>
              <a:t>30/09/2019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4224636-FF7E-4340-80EF-CCB2E439DB1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A76BE11-CB9E-4661-988D-7DC5D2FECB72}" type="datetimeFigureOut">
              <a:rPr lang="es-ES" smtClean="0"/>
              <a:t>30/09/2019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A76BE11-CB9E-4661-988D-7DC5D2FECB72}" type="datetimeFigureOut">
              <a:rPr lang="es-ES" smtClean="0"/>
              <a:t>30/09/2019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A76BE11-CB9E-4661-988D-7DC5D2FECB72}" type="datetimeFigureOut">
              <a:rPr lang="es-ES" smtClean="0"/>
              <a:t>30/09/2019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6707088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6"/>
          <p:cNvSpPr/>
          <p:nvPr userDrawn="1"/>
        </p:nvSpPr>
        <p:spPr>
          <a:xfrm>
            <a:off x="0" y="6519624"/>
            <a:ext cx="9180512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S" noProof="0" dirty="0"/>
              <a:t>Dra.</a:t>
            </a:r>
            <a:r>
              <a:rPr lang="es-ES" baseline="0" noProof="0" dirty="0"/>
              <a:t> Maricela Quintana López</a:t>
            </a:r>
            <a:endParaRPr lang="es-ES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-27384"/>
            <a:ext cx="9144000" cy="172819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1835696" y="529516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i="0" dirty="0"/>
              <a:t>Centro Universitario </a:t>
            </a:r>
            <a:r>
              <a:rPr lang="es-MX" sz="2400" b="1" i="0" baseline="0" dirty="0"/>
              <a:t>Valle de México</a:t>
            </a: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1483"/>
            <a:ext cx="1224136" cy="1035269"/>
          </a:xfrm>
          <a:prstGeom prst="rect">
            <a:avLst/>
          </a:prstGeom>
        </p:spPr>
      </p:pic>
      <p:cxnSp>
        <p:nvCxnSpPr>
          <p:cNvPr id="16" name="15 Conector recto"/>
          <p:cNvCxnSpPr/>
          <p:nvPr/>
        </p:nvCxnSpPr>
        <p:spPr>
          <a:xfrm>
            <a:off x="899592" y="1700808"/>
            <a:ext cx="7446788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5"/>
          <p:cNvSpPr txBox="1">
            <a:spLocks noChangeArrowheads="1"/>
          </p:cNvSpPr>
          <p:nvPr/>
        </p:nvSpPr>
        <p:spPr>
          <a:xfrm>
            <a:off x="4644008" y="4005064"/>
            <a:ext cx="4104456" cy="79208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s-MX" sz="3600" b="1" i="0" dirty="0">
                <a:solidFill>
                  <a:srgbClr val="00B050"/>
                </a:solidFill>
              </a:rPr>
              <a:t>Modos de Direccionamiento</a:t>
            </a:r>
            <a:endParaRPr lang="es-ES" sz="3600" b="1" i="0" dirty="0">
              <a:solidFill>
                <a:srgbClr val="00B050"/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0" y="1440160"/>
            <a:ext cx="9144000" cy="1124744"/>
          </a:xfrm>
          <a:prstGeom prst="rect">
            <a:avLst/>
          </a:prstGeom>
          <a:solidFill>
            <a:srgbClr val="FFE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91144" y="1630541"/>
            <a:ext cx="900759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i="0" cap="none" spc="0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Maestría en Ciencias de la Computación</a:t>
            </a:r>
          </a:p>
        </p:txBody>
      </p:sp>
      <p:cxnSp>
        <p:nvCxnSpPr>
          <p:cNvPr id="27" name="26 Conector recto"/>
          <p:cNvCxnSpPr/>
          <p:nvPr/>
        </p:nvCxnSpPr>
        <p:spPr>
          <a:xfrm>
            <a:off x="0" y="2564904"/>
            <a:ext cx="9144000" cy="0"/>
          </a:xfrm>
          <a:prstGeom prst="line">
            <a:avLst/>
          </a:prstGeom>
          <a:ln w="76200" cmpd="dbl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29 Grupo"/>
          <p:cNvGrpSpPr/>
          <p:nvPr/>
        </p:nvGrpSpPr>
        <p:grpSpPr>
          <a:xfrm>
            <a:off x="4622986" y="5456499"/>
            <a:ext cx="3772186" cy="1067923"/>
            <a:chOff x="6062859" y="5619803"/>
            <a:chExt cx="3772186" cy="736131"/>
          </a:xfrm>
          <a:noFill/>
        </p:grpSpPr>
        <p:sp>
          <p:nvSpPr>
            <p:cNvPr id="31" name="30 CuadroTexto"/>
            <p:cNvSpPr txBox="1"/>
            <p:nvPr userDrawn="1"/>
          </p:nvSpPr>
          <p:spPr>
            <a:xfrm>
              <a:off x="6062859" y="5867980"/>
              <a:ext cx="3772186" cy="487954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s-MX" sz="2000" b="1" i="0" dirty="0"/>
                <a:t>Dra. Maricela</a:t>
              </a:r>
              <a:r>
                <a:rPr lang="es-MX" sz="2000" b="1" i="0" baseline="0" dirty="0"/>
                <a:t> Quintana López</a:t>
              </a:r>
            </a:p>
            <a:p>
              <a:r>
                <a:rPr lang="es-MX" sz="2000" b="1" dirty="0"/>
                <a:t>Agosto de 2019</a:t>
              </a:r>
              <a:endParaRPr lang="es-MX" sz="2000" b="1" i="0" dirty="0"/>
            </a:p>
          </p:txBody>
        </p:sp>
        <p:sp>
          <p:nvSpPr>
            <p:cNvPr id="32" name="31 CuadroTexto"/>
            <p:cNvSpPr txBox="1"/>
            <p:nvPr userDrawn="1"/>
          </p:nvSpPr>
          <p:spPr>
            <a:xfrm>
              <a:off x="6078952" y="5619803"/>
              <a:ext cx="2026517" cy="275800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s-MX" sz="2000" b="1" i="0" dirty="0"/>
                <a:t>Elaborado por:</a:t>
              </a:r>
            </a:p>
          </p:txBody>
        </p:sp>
      </p:grp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755576" y="2780928"/>
            <a:ext cx="7696200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3600" b="1" i="0" dirty="0">
                <a:solidFill>
                  <a:schemeClr val="tx1"/>
                </a:solidFill>
              </a:rPr>
              <a:t>Arquitectura de Computadoras</a:t>
            </a:r>
          </a:p>
        </p:txBody>
      </p:sp>
      <p:cxnSp>
        <p:nvCxnSpPr>
          <p:cNvPr id="17" name="16 Conector recto"/>
          <p:cNvCxnSpPr/>
          <p:nvPr/>
        </p:nvCxnSpPr>
        <p:spPr>
          <a:xfrm>
            <a:off x="107504" y="3573016"/>
            <a:ext cx="9144000" cy="0"/>
          </a:xfrm>
          <a:prstGeom prst="line">
            <a:avLst/>
          </a:prstGeom>
          <a:ln w="76200" cmpd="dbl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5652337" y="6525344"/>
            <a:ext cx="3491663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9D7FDA7-5E08-442E-8AF1-99B215FDCA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683" y="-16960"/>
            <a:ext cx="1440086" cy="1313104"/>
          </a:xfrm>
          <a:prstGeom prst="rect">
            <a:avLst/>
          </a:prstGeom>
        </p:spPr>
      </p:pic>
      <p:pic>
        <p:nvPicPr>
          <p:cNvPr id="21506" name="Picture 2" descr="Resultado de imagen para modos de direccionamiento">
            <a:extLst>
              <a:ext uri="{FF2B5EF4-FFF2-40B4-BE49-F238E27FC236}">
                <a16:creationId xmlns:a16="http://schemas.microsoft.com/office/drawing/2014/main" id="{CA4A90DA-8CF0-4777-B111-B4216E7F9C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43" y="4032448"/>
            <a:ext cx="3370009" cy="185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611862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D85394-9FBE-40B7-A4ED-AB0B2503A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Direccionamiento implícito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MX" dirty="0"/>
              <a:t> No necesita recibir la dirección del operando, ya que esta se encuentra implícita en la operación.</a:t>
            </a:r>
          </a:p>
          <a:p>
            <a:pPr>
              <a:lnSpc>
                <a:spcPct val="90000"/>
              </a:lnSpc>
            </a:pPr>
            <a:endParaRPr lang="es-MX" sz="800" dirty="0"/>
          </a:p>
          <a:p>
            <a:pPr>
              <a:lnSpc>
                <a:spcPct val="90000"/>
              </a:lnSpc>
            </a:pPr>
            <a:r>
              <a:rPr lang="es-MX" sz="2800" dirty="0"/>
              <a:t>Ejemplo:  </a:t>
            </a:r>
            <a:r>
              <a:rPr lang="es-MX" dirty="0">
                <a:solidFill>
                  <a:srgbClr val="A8282B"/>
                </a:solidFill>
              </a:rPr>
              <a:t>MUL </a:t>
            </a:r>
            <a:r>
              <a:rPr lang="es-MX" dirty="0" err="1">
                <a:solidFill>
                  <a:srgbClr val="A8282B"/>
                </a:solidFill>
              </a:rPr>
              <a:t>Reg</a:t>
            </a:r>
            <a:endParaRPr lang="es-MX" dirty="0">
              <a:solidFill>
                <a:srgbClr val="A8282B"/>
              </a:solidFill>
            </a:endParaRPr>
          </a:p>
          <a:p>
            <a:pPr marL="274320" lvl="1" indent="0">
              <a:lnSpc>
                <a:spcPct val="90000"/>
              </a:lnSpc>
              <a:buNone/>
            </a:pPr>
            <a:r>
              <a:rPr lang="es-MX" sz="2600" dirty="0"/>
              <a:t>Instrucción que </a:t>
            </a:r>
            <a:r>
              <a:rPr lang="es-MX" sz="2600" dirty="0" err="1"/>
              <a:t>múltiplica</a:t>
            </a:r>
            <a:r>
              <a:rPr lang="es-MX" sz="2600" dirty="0"/>
              <a:t> al registro AX con el registro que indiquen en el campo de dirección de la instrucción, y el resultado queda guardado en AX.</a:t>
            </a:r>
          </a:p>
          <a:p>
            <a:pPr lvl="1">
              <a:lnSpc>
                <a:spcPct val="90000"/>
              </a:lnSpc>
              <a:buNone/>
            </a:pPr>
            <a:endParaRPr lang="es-MX" sz="800" dirty="0"/>
          </a:p>
          <a:p>
            <a:pPr marL="0" indent="0">
              <a:lnSpc>
                <a:spcPct val="90000"/>
              </a:lnSpc>
              <a:buNone/>
            </a:pPr>
            <a:endParaRPr lang="es-ES" sz="24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E3F5E17-A44F-4E8A-8AAF-7CC8FAA7C7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647" y="4330237"/>
            <a:ext cx="2202343" cy="1482431"/>
          </a:xfrm>
          <a:prstGeom prst="rect">
            <a:avLst/>
          </a:prstGeom>
        </p:spPr>
      </p:pic>
      <p:sp>
        <p:nvSpPr>
          <p:cNvPr id="5" name="Flecha: a la derecha 4">
            <a:extLst>
              <a:ext uri="{FF2B5EF4-FFF2-40B4-BE49-F238E27FC236}">
                <a16:creationId xmlns:a16="http://schemas.microsoft.com/office/drawing/2014/main" id="{B47811E5-E3F2-42DE-B057-960E4EAD1357}"/>
              </a:ext>
            </a:extLst>
          </p:cNvPr>
          <p:cNvSpPr/>
          <p:nvPr/>
        </p:nvSpPr>
        <p:spPr>
          <a:xfrm>
            <a:off x="3563888" y="5085184"/>
            <a:ext cx="194421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6656B93-0683-4D61-8608-2856F7A84A15}"/>
              </a:ext>
            </a:extLst>
          </p:cNvPr>
          <p:cNvSpPr txBox="1"/>
          <p:nvPr/>
        </p:nvSpPr>
        <p:spPr>
          <a:xfrm>
            <a:off x="3855786" y="4557550"/>
            <a:ext cx="1065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MUL BX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BBDD056-2DC6-487E-933F-2B4ACBEB86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0002" y="4409649"/>
            <a:ext cx="2084366" cy="140301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D85394-9FBE-40B7-A4ED-AB0B2503A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Direccionamiento implícito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136378" cy="4876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MX" dirty="0"/>
              <a:t> Ventaja:</a:t>
            </a:r>
          </a:p>
          <a:p>
            <a:pPr lvl="2">
              <a:lnSpc>
                <a:spcPct val="90000"/>
              </a:lnSpc>
            </a:pPr>
            <a:r>
              <a:rPr lang="es-MX" sz="2400" dirty="0"/>
              <a:t>El acceso es rápido pues no tiene que acceder a memoria, todo ocurre en el CPU.</a:t>
            </a:r>
          </a:p>
          <a:p>
            <a:pPr>
              <a:lnSpc>
                <a:spcPct val="90000"/>
              </a:lnSpc>
            </a:pPr>
            <a:r>
              <a:rPr lang="es-MX" dirty="0"/>
              <a:t>Desventaja:</a:t>
            </a:r>
          </a:p>
          <a:p>
            <a:pPr lvl="2">
              <a:lnSpc>
                <a:spcPct val="90000"/>
              </a:lnSpc>
            </a:pPr>
            <a:r>
              <a:rPr lang="es-MX" sz="2400" dirty="0"/>
              <a:t>Conocer perfectamente la operación.</a:t>
            </a:r>
            <a:endParaRPr lang="es-ES" sz="2400" dirty="0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2516233A-B86C-427E-B565-6D68347D7F57}"/>
              </a:ext>
            </a:extLst>
          </p:cNvPr>
          <p:cNvGrpSpPr/>
          <p:nvPr/>
        </p:nvGrpSpPr>
        <p:grpSpPr>
          <a:xfrm>
            <a:off x="4651344" y="1507012"/>
            <a:ext cx="4165006" cy="4320859"/>
            <a:chOff x="4619462" y="1412776"/>
            <a:chExt cx="4165006" cy="4320859"/>
          </a:xfrm>
        </p:grpSpPr>
        <p:sp>
          <p:nvSpPr>
            <p:cNvPr id="5" name="Rectangle 59">
              <a:extLst>
                <a:ext uri="{FF2B5EF4-FFF2-40B4-BE49-F238E27FC236}">
                  <a16:creationId xmlns:a16="http://schemas.microsoft.com/office/drawing/2014/main" id="{380AFF5F-EDBD-4D5B-AF6A-973DF85CC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9462" y="1844824"/>
              <a:ext cx="4165006" cy="388881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es-MX" altLang="es-MX" sz="1400">
                <a:latin typeface="Times New Roman" panose="02020603050405020304" pitchFamily="18" charset="0"/>
              </a:endParaRPr>
            </a:p>
          </p:txBody>
        </p:sp>
        <p:sp>
          <p:nvSpPr>
            <p:cNvPr id="6" name="Text Box 61">
              <a:extLst>
                <a:ext uri="{FF2B5EF4-FFF2-40B4-BE49-F238E27FC236}">
                  <a16:creationId xmlns:a16="http://schemas.microsoft.com/office/drawing/2014/main" id="{CB8DA2AF-ED64-4CE5-BBB7-D28921201B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03117" y="1412776"/>
              <a:ext cx="816015" cy="393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2400" dirty="0">
                  <a:latin typeface="Times New Roman" panose="02020603050405020304" pitchFamily="18" charset="0"/>
                </a:rPr>
                <a:t>CPU</a:t>
              </a:r>
            </a:p>
          </p:txBody>
        </p:sp>
        <p:sp>
          <p:nvSpPr>
            <p:cNvPr id="7" name="Rectangle 62">
              <a:extLst>
                <a:ext uri="{FF2B5EF4-FFF2-40B4-BE49-F238E27FC236}">
                  <a16:creationId xmlns:a16="http://schemas.microsoft.com/office/drawing/2014/main" id="{9427F8B5-0E10-4A29-8D0A-E37E81DC8C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4178" y="2172363"/>
              <a:ext cx="1771918" cy="431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>
                  <a:latin typeface="Times New Roman" panose="02020603050405020304" pitchFamily="18" charset="0"/>
                </a:rPr>
                <a:t>Unidad de Control</a:t>
              </a:r>
            </a:p>
          </p:txBody>
        </p:sp>
        <p:sp>
          <p:nvSpPr>
            <p:cNvPr id="8" name="AutoShape 63">
              <a:extLst>
                <a:ext uri="{FF2B5EF4-FFF2-40B4-BE49-F238E27FC236}">
                  <a16:creationId xmlns:a16="http://schemas.microsoft.com/office/drawing/2014/main" id="{0E1964B3-57E1-4D5C-A134-BA49AE3EF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9076" y="2471384"/>
              <a:ext cx="1328938" cy="431332"/>
            </a:xfrm>
            <a:custGeom>
              <a:avLst/>
              <a:gdLst>
                <a:gd name="T0" fmla="*/ 2147483647 w 21600"/>
                <a:gd name="T1" fmla="*/ 135289779 h 21600"/>
                <a:gd name="T2" fmla="*/ 2147483647 w 21600"/>
                <a:gd name="T3" fmla="*/ 270579536 h 21600"/>
                <a:gd name="T4" fmla="*/ 544693285 w 21600"/>
                <a:gd name="T5" fmla="*/ 135289779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dirty="0">
                  <a:latin typeface="Times New Roman" panose="02020603050405020304" pitchFamily="18" charset="0"/>
                </a:rPr>
                <a:t>ALU</a:t>
              </a:r>
            </a:p>
          </p:txBody>
        </p:sp>
        <p:sp>
          <p:nvSpPr>
            <p:cNvPr id="9" name="Text Box 65">
              <a:extLst>
                <a:ext uri="{FF2B5EF4-FFF2-40B4-BE49-F238E27FC236}">
                  <a16:creationId xmlns:a16="http://schemas.microsoft.com/office/drawing/2014/main" id="{848A993F-9DC0-4E0E-BE30-4228AD1180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4346" y="3931814"/>
              <a:ext cx="379697" cy="26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400" dirty="0">
                  <a:latin typeface="Times New Roman" panose="02020603050405020304" pitchFamily="18" charset="0"/>
                </a:rPr>
                <a:t>IR</a:t>
              </a:r>
            </a:p>
          </p:txBody>
        </p:sp>
        <p:sp>
          <p:nvSpPr>
            <p:cNvPr id="10" name="Text Box 69">
              <a:extLst>
                <a:ext uri="{FF2B5EF4-FFF2-40B4-BE49-F238E27FC236}">
                  <a16:creationId xmlns:a16="http://schemas.microsoft.com/office/drawing/2014/main" id="{AE225C1A-2351-4574-9DDA-578E0138D3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4346" y="4491454"/>
              <a:ext cx="619505" cy="26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400">
                  <a:latin typeface="Times New Roman" panose="02020603050405020304" pitchFamily="18" charset="0"/>
                </a:rPr>
                <a:t>MAR</a:t>
              </a:r>
            </a:p>
          </p:txBody>
        </p:sp>
        <p:sp>
          <p:nvSpPr>
            <p:cNvPr id="11" name="Rectangle 64">
              <a:extLst>
                <a:ext uri="{FF2B5EF4-FFF2-40B4-BE49-F238E27FC236}">
                  <a16:creationId xmlns:a16="http://schemas.microsoft.com/office/drawing/2014/main" id="{F126B751-FC4C-4189-986B-200BD35222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011" y="3855376"/>
              <a:ext cx="1045831" cy="431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12" name="Rectangle 68">
              <a:extLst>
                <a:ext uri="{FF2B5EF4-FFF2-40B4-BE49-F238E27FC236}">
                  <a16:creationId xmlns:a16="http://schemas.microsoft.com/office/drawing/2014/main" id="{3381C606-4775-45B7-904B-DAF596B7A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011" y="4423205"/>
              <a:ext cx="1045831" cy="43269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13" name="Rectangle 70">
              <a:extLst>
                <a:ext uri="{FF2B5EF4-FFF2-40B4-BE49-F238E27FC236}">
                  <a16:creationId xmlns:a16="http://schemas.microsoft.com/office/drawing/2014/main" id="{E2287493-E612-45DD-BA26-DAE7A2594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011" y="5011510"/>
              <a:ext cx="1045831" cy="4326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14" name="Text Box 71">
              <a:extLst>
                <a:ext uri="{FF2B5EF4-FFF2-40B4-BE49-F238E27FC236}">
                  <a16:creationId xmlns:a16="http://schemas.microsoft.com/office/drawing/2014/main" id="{66255391-B49A-4F21-BA82-D8573CF45B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4346" y="5102962"/>
              <a:ext cx="624210" cy="264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400" dirty="0">
                  <a:latin typeface="Times New Roman" panose="02020603050405020304" pitchFamily="18" charset="0"/>
                </a:rPr>
                <a:t>MDR</a:t>
              </a:r>
            </a:p>
          </p:txBody>
        </p:sp>
        <p:sp>
          <p:nvSpPr>
            <p:cNvPr id="15" name="Text Box 73">
              <a:extLst>
                <a:ext uri="{FF2B5EF4-FFF2-40B4-BE49-F238E27FC236}">
                  <a16:creationId xmlns:a16="http://schemas.microsoft.com/office/drawing/2014/main" id="{3B01040D-23C2-48D8-BEB9-AD4A0DDF71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91141" y="3946830"/>
              <a:ext cx="462964" cy="26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400">
                  <a:latin typeface="Times New Roman" panose="02020603050405020304" pitchFamily="18" charset="0"/>
                </a:rPr>
                <a:t>AX</a:t>
              </a:r>
            </a:p>
          </p:txBody>
        </p:sp>
        <p:sp>
          <p:nvSpPr>
            <p:cNvPr id="16" name="Text Box 75">
              <a:extLst>
                <a:ext uri="{FF2B5EF4-FFF2-40B4-BE49-F238E27FC236}">
                  <a16:creationId xmlns:a16="http://schemas.microsoft.com/office/drawing/2014/main" id="{E85681FB-9C7E-4BBB-AA0D-BC91275EA8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74408" y="4559703"/>
              <a:ext cx="452971" cy="26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400">
                  <a:latin typeface="Times New Roman" panose="02020603050405020304" pitchFamily="18" charset="0"/>
                </a:rPr>
                <a:t>BX</a:t>
              </a:r>
            </a:p>
          </p:txBody>
        </p:sp>
        <p:sp>
          <p:nvSpPr>
            <p:cNvPr id="17" name="Text Box 77">
              <a:extLst>
                <a:ext uri="{FF2B5EF4-FFF2-40B4-BE49-F238E27FC236}">
                  <a16:creationId xmlns:a16="http://schemas.microsoft.com/office/drawing/2014/main" id="{559719D8-936F-45A7-B0C3-58C4281DDB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74408" y="5102962"/>
              <a:ext cx="452971" cy="26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400">
                  <a:latin typeface="Times New Roman" panose="02020603050405020304" pitchFamily="18" charset="0"/>
                </a:rPr>
                <a:t>CX</a:t>
              </a:r>
            </a:p>
          </p:txBody>
        </p:sp>
        <p:sp>
          <p:nvSpPr>
            <p:cNvPr id="18" name="Rectangle 168">
              <a:extLst>
                <a:ext uri="{FF2B5EF4-FFF2-40B4-BE49-F238E27FC236}">
                  <a16:creationId xmlns:a16="http://schemas.microsoft.com/office/drawing/2014/main" id="{6314BB1E-C035-4745-8FDA-3B8D1B26AF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2406" y="3855376"/>
              <a:ext cx="1047497" cy="431332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19" name="Rectangle 169">
              <a:extLst>
                <a:ext uri="{FF2B5EF4-FFF2-40B4-BE49-F238E27FC236}">
                  <a16:creationId xmlns:a16="http://schemas.microsoft.com/office/drawing/2014/main" id="{C1FE104A-2793-4644-B119-17A8C7046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2406" y="4423205"/>
              <a:ext cx="1047497" cy="432697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0" name="Rectangle 170">
              <a:extLst>
                <a:ext uri="{FF2B5EF4-FFF2-40B4-BE49-F238E27FC236}">
                  <a16:creationId xmlns:a16="http://schemas.microsoft.com/office/drawing/2014/main" id="{534FE28C-143A-4DF7-A53A-95E4C94591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2406" y="5011510"/>
              <a:ext cx="1047497" cy="4326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1" name="Text Box 171">
              <a:extLst>
                <a:ext uri="{FF2B5EF4-FFF2-40B4-BE49-F238E27FC236}">
                  <a16:creationId xmlns:a16="http://schemas.microsoft.com/office/drawing/2014/main" id="{6AD1E9CA-CFF3-44E2-8873-D647BA5E09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24298" y="2876690"/>
              <a:ext cx="1205704" cy="315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MX" altLang="es-MX" u="sng" dirty="0"/>
                <a:t>Registros</a:t>
              </a:r>
              <a:endParaRPr lang="es-ES" altLang="es-MX" u="sng" dirty="0"/>
            </a:p>
          </p:txBody>
        </p:sp>
        <p:sp>
          <p:nvSpPr>
            <p:cNvPr id="22" name="Rectangle 64">
              <a:extLst>
                <a:ext uri="{FF2B5EF4-FFF2-40B4-BE49-F238E27FC236}">
                  <a16:creationId xmlns:a16="http://schemas.microsoft.com/office/drawing/2014/main" id="{122F8BF7-6F9D-4198-9EAE-AE15A29254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3763" y="3257858"/>
              <a:ext cx="1045831" cy="431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3" name="Text Box 65">
              <a:extLst>
                <a:ext uri="{FF2B5EF4-FFF2-40B4-BE49-F238E27FC236}">
                  <a16:creationId xmlns:a16="http://schemas.microsoft.com/office/drawing/2014/main" id="{411373BC-D255-446F-9C05-E8EF895CF3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56668" y="3319773"/>
              <a:ext cx="424100" cy="264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400" dirty="0">
                  <a:latin typeface="Times New Roman" panose="02020603050405020304" pitchFamily="18" charset="0"/>
                </a:rPr>
                <a:t>PC</a:t>
              </a:r>
            </a:p>
          </p:txBody>
        </p:sp>
      </p:grpSp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54665E1F-5A01-4BE0-800F-4C86077D5F80}"/>
              </a:ext>
            </a:extLst>
          </p:cNvPr>
          <p:cNvCxnSpPr>
            <a:cxnSpLocks/>
          </p:cNvCxnSpPr>
          <p:nvPr/>
        </p:nvCxnSpPr>
        <p:spPr>
          <a:xfrm flipV="1">
            <a:off x="7482552" y="2996952"/>
            <a:ext cx="0" cy="88651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: angular 25">
            <a:extLst>
              <a:ext uri="{FF2B5EF4-FFF2-40B4-BE49-F238E27FC236}">
                <a16:creationId xmlns:a16="http://schemas.microsoft.com/office/drawing/2014/main" id="{D241305A-2849-491C-B3CB-AB1E62C0DE17}"/>
              </a:ext>
            </a:extLst>
          </p:cNvPr>
          <p:cNvCxnSpPr>
            <a:cxnSpLocks/>
            <a:stCxn id="19" idx="3"/>
          </p:cNvCxnSpPr>
          <p:nvPr/>
        </p:nvCxnSpPr>
        <p:spPr>
          <a:xfrm flipH="1" flipV="1">
            <a:off x="8143858" y="3035887"/>
            <a:ext cx="127927" cy="1697903"/>
          </a:xfrm>
          <a:prstGeom prst="bentConnector4">
            <a:avLst>
              <a:gd name="adj1" fmla="val -178696"/>
              <a:gd name="adj2" fmla="val 56371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A45985A4-377E-4444-B781-C29410DA7A8D}"/>
              </a:ext>
            </a:extLst>
          </p:cNvPr>
          <p:cNvSpPr txBox="1"/>
          <p:nvPr/>
        </p:nvSpPr>
        <p:spPr>
          <a:xfrm>
            <a:off x="7367785" y="2029211"/>
            <a:ext cx="1035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highlight>
                  <a:srgbClr val="FFFF00"/>
                </a:highlight>
              </a:rPr>
              <a:t>MUL BX</a:t>
            </a:r>
          </a:p>
        </p:txBody>
      </p:sp>
    </p:spTree>
    <p:extLst>
      <p:ext uri="{BB962C8B-B14F-4D97-AF65-F5344CB8AC3E}">
        <p14:creationId xmlns:p14="http://schemas.microsoft.com/office/powerpoint/2010/main" val="4113842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33860E-027D-42E2-9C6B-DCB4F340C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Direccionamiento inmediato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 En el direccionamiento inmediato, la instrucción, contiene el valor del operando, no la dirección</a:t>
            </a:r>
          </a:p>
          <a:p>
            <a:endParaRPr lang="es-MX" sz="800" dirty="0"/>
          </a:p>
          <a:p>
            <a:r>
              <a:rPr lang="es-MX" dirty="0"/>
              <a:t>Ejemplo MOV AX, 4</a:t>
            </a:r>
          </a:p>
          <a:p>
            <a:pPr lvl="1"/>
            <a:endParaRPr lang="es-MX" dirty="0"/>
          </a:p>
          <a:p>
            <a:pPr lvl="1"/>
            <a:endParaRPr lang="es-MX" dirty="0"/>
          </a:p>
          <a:p>
            <a:r>
              <a:rPr lang="es-MX" dirty="0"/>
              <a:t>Ventaja: </a:t>
            </a:r>
          </a:p>
          <a:p>
            <a:pPr lvl="1"/>
            <a:r>
              <a:rPr lang="es-MX" dirty="0"/>
              <a:t>no requiere memoria extra para traer el operando.</a:t>
            </a:r>
          </a:p>
          <a:p>
            <a:r>
              <a:rPr lang="es-MX" dirty="0"/>
              <a:t>Desventaja: </a:t>
            </a:r>
          </a:p>
          <a:p>
            <a:pPr lvl="1"/>
            <a:r>
              <a:rPr lang="es-MX" dirty="0"/>
              <a:t>Solo puede utilizar constantes.</a:t>
            </a:r>
            <a:endParaRPr lang="es-E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87DA723-719A-4C36-A904-DED7C311D0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3245876"/>
            <a:ext cx="1965359" cy="804124"/>
          </a:xfrm>
          <a:prstGeom prst="rect">
            <a:avLst/>
          </a:prstGeom>
        </p:spPr>
      </p:pic>
      <p:sp>
        <p:nvSpPr>
          <p:cNvPr id="5" name="Flecha: a la derecha 4">
            <a:extLst>
              <a:ext uri="{FF2B5EF4-FFF2-40B4-BE49-F238E27FC236}">
                <a16:creationId xmlns:a16="http://schemas.microsoft.com/office/drawing/2014/main" id="{11F0C81B-A7BB-493B-9241-617423B4E0BA}"/>
              </a:ext>
            </a:extLst>
          </p:cNvPr>
          <p:cNvSpPr/>
          <p:nvPr/>
        </p:nvSpPr>
        <p:spPr>
          <a:xfrm>
            <a:off x="3416006" y="3545944"/>
            <a:ext cx="194421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0BF7ECE-D481-4FAC-B40D-A1F7D6C4C35D}"/>
              </a:ext>
            </a:extLst>
          </p:cNvPr>
          <p:cNvSpPr txBox="1"/>
          <p:nvPr/>
        </p:nvSpPr>
        <p:spPr>
          <a:xfrm>
            <a:off x="3707904" y="3212976"/>
            <a:ext cx="1343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MOV AX, 4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8158C21-D026-4DCE-9E48-1E3E6CAF3D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3135" y="3305072"/>
            <a:ext cx="1833854" cy="75031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C5B7AF-D54C-402B-B850-1D5D8F5C8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Direccionamiento Directo</a:t>
            </a:r>
          </a:p>
        </p:txBody>
      </p:sp>
      <p:sp>
        <p:nvSpPr>
          <p:cNvPr id="40962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600" dirty="0"/>
              <a:t> </a:t>
            </a:r>
            <a:r>
              <a:rPr lang="es-MX" sz="3000" dirty="0"/>
              <a:t>Recibe la dirección de memoria donde se encuentra el operando.</a:t>
            </a:r>
          </a:p>
          <a:p>
            <a:r>
              <a:rPr lang="es-MX" sz="3400" dirty="0"/>
              <a:t>Ejemplo:</a:t>
            </a:r>
          </a:p>
          <a:p>
            <a:pPr lvl="2">
              <a:buFont typeface="Wingdings" pitchFamily="2" charset="2"/>
              <a:buNone/>
            </a:pPr>
            <a:r>
              <a:rPr lang="es-MX" sz="3000" dirty="0"/>
              <a:t>MOV AX, [10]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BC6A270-924B-4540-BE0B-A233E9F576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4056833"/>
            <a:ext cx="2066352" cy="1791659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C2BEB877-4DC7-4890-BA59-F4A27C6098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640" y="4056833"/>
            <a:ext cx="1856214" cy="1791659"/>
          </a:xfrm>
          <a:prstGeom prst="rect">
            <a:avLst/>
          </a:prstGeom>
        </p:spPr>
      </p:pic>
      <p:sp>
        <p:nvSpPr>
          <p:cNvPr id="23" name="Flecha: a la derecha 22">
            <a:extLst>
              <a:ext uri="{FF2B5EF4-FFF2-40B4-BE49-F238E27FC236}">
                <a16:creationId xmlns:a16="http://schemas.microsoft.com/office/drawing/2014/main" id="{B4718CE4-1C90-4470-B807-B0B4041FD40E}"/>
              </a:ext>
            </a:extLst>
          </p:cNvPr>
          <p:cNvSpPr/>
          <p:nvPr/>
        </p:nvSpPr>
        <p:spPr>
          <a:xfrm>
            <a:off x="4572000" y="4986104"/>
            <a:ext cx="194421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FB36D103-D227-4002-9771-9A95C16C120B}"/>
              </a:ext>
            </a:extLst>
          </p:cNvPr>
          <p:cNvSpPr txBox="1"/>
          <p:nvPr/>
        </p:nvSpPr>
        <p:spPr>
          <a:xfrm>
            <a:off x="4716016" y="4437112"/>
            <a:ext cx="1625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MOV AX, [10]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F840CA77-67D1-4C9B-99C4-B8491B920D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0232" y="4375846"/>
            <a:ext cx="2188483" cy="781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093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C5B7AF-D54C-402B-B850-1D5D8F5C8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Direccionamiento Directo</a:t>
            </a:r>
          </a:p>
        </p:txBody>
      </p:sp>
      <p:sp>
        <p:nvSpPr>
          <p:cNvPr id="40962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600" dirty="0"/>
              <a:t> </a:t>
            </a:r>
            <a:r>
              <a:rPr lang="es-MX" sz="3400" dirty="0"/>
              <a:t>Ventaja:</a:t>
            </a:r>
          </a:p>
          <a:p>
            <a:pPr lvl="2"/>
            <a:r>
              <a:rPr lang="es-MX" sz="3000" dirty="0"/>
              <a:t>Acceso rápido para variables globales.</a:t>
            </a:r>
          </a:p>
          <a:p>
            <a:pPr lvl="1"/>
            <a:endParaRPr lang="es-MX" sz="3000" dirty="0"/>
          </a:p>
          <a:p>
            <a:r>
              <a:rPr lang="es-MX" sz="3400" dirty="0"/>
              <a:t>Desventajas:</a:t>
            </a:r>
          </a:p>
          <a:p>
            <a:pPr lvl="2"/>
            <a:r>
              <a:rPr lang="es-MX" sz="3000" dirty="0"/>
              <a:t>La instrucción siempre accederá la misma localidad de memoria.</a:t>
            </a:r>
          </a:p>
          <a:p>
            <a:pPr lvl="2"/>
            <a:r>
              <a:rPr lang="es-MX" sz="3000" dirty="0"/>
              <a:t>Solo puede cambiar el valor del operando, pero no su dirección.</a:t>
            </a:r>
            <a:endParaRPr lang="es-ES" sz="3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0FBD94-E591-4792-BBCC-6F095DE45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Direccionamiento Indirecto</a:t>
            </a:r>
          </a:p>
        </p:txBody>
      </p:sp>
      <p:sp>
        <p:nvSpPr>
          <p:cNvPr id="4198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MX" sz="2600" dirty="0"/>
              <a:t> Recibe la dirección de la palabra en memoria  (apuntador) que contiene la dirección del operando.</a:t>
            </a:r>
          </a:p>
          <a:p>
            <a:pPr lvl="1">
              <a:lnSpc>
                <a:spcPct val="80000"/>
              </a:lnSpc>
            </a:pPr>
            <a:endParaRPr lang="es-MX" sz="2200" dirty="0"/>
          </a:p>
          <a:p>
            <a:pPr>
              <a:lnSpc>
                <a:spcPct val="80000"/>
              </a:lnSpc>
            </a:pPr>
            <a:r>
              <a:rPr lang="es-MX" sz="2600" dirty="0"/>
              <a:t> Ejemplo: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es-MX" sz="2400" dirty="0"/>
              <a:t>MOV AX, [ [ 12 ] ]</a:t>
            </a:r>
          </a:p>
          <a:p>
            <a:pPr lvl="1">
              <a:lnSpc>
                <a:spcPct val="80000"/>
              </a:lnSpc>
            </a:pPr>
            <a:endParaRPr lang="es-MX" sz="22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F24E66D-37AF-4C57-BCC8-0EA8883B1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4643" y="3760440"/>
            <a:ext cx="1670886" cy="1612776"/>
          </a:xfrm>
          <a:prstGeom prst="rect">
            <a:avLst/>
          </a:prstGeom>
        </p:spPr>
      </p:pic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4CD4E3FA-0A1C-49B7-BFB2-BF2D3A7E3CDF}"/>
              </a:ext>
            </a:extLst>
          </p:cNvPr>
          <p:cNvCxnSpPr/>
          <p:nvPr/>
        </p:nvCxnSpPr>
        <p:spPr>
          <a:xfrm flipH="1">
            <a:off x="3975529" y="4154016"/>
            <a:ext cx="77920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9C9BB45F-C637-4D83-8750-60F790037C0C}"/>
              </a:ext>
            </a:extLst>
          </p:cNvPr>
          <p:cNvCxnSpPr>
            <a:cxnSpLocks/>
          </p:cNvCxnSpPr>
          <p:nvPr/>
        </p:nvCxnSpPr>
        <p:spPr>
          <a:xfrm flipV="1">
            <a:off x="4754736" y="4154016"/>
            <a:ext cx="0" cy="7585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B0D1FF09-ECE5-47FB-979A-E14105C14A64}"/>
              </a:ext>
            </a:extLst>
          </p:cNvPr>
          <p:cNvCxnSpPr>
            <a:cxnSpLocks/>
          </p:cNvCxnSpPr>
          <p:nvPr/>
        </p:nvCxnSpPr>
        <p:spPr>
          <a:xfrm flipH="1">
            <a:off x="3975530" y="4912568"/>
            <a:ext cx="77920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lecha: a la derecha 20">
            <a:extLst>
              <a:ext uri="{FF2B5EF4-FFF2-40B4-BE49-F238E27FC236}">
                <a16:creationId xmlns:a16="http://schemas.microsoft.com/office/drawing/2014/main" id="{810ABF52-7128-41C4-BA5C-6738E26C1219}"/>
              </a:ext>
            </a:extLst>
          </p:cNvPr>
          <p:cNvSpPr/>
          <p:nvPr/>
        </p:nvSpPr>
        <p:spPr>
          <a:xfrm>
            <a:off x="4990185" y="4518342"/>
            <a:ext cx="194421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1997D97F-FFE4-4AC4-83C0-96274FBC6A9D}"/>
              </a:ext>
            </a:extLst>
          </p:cNvPr>
          <p:cNvSpPr txBox="1"/>
          <p:nvPr/>
        </p:nvSpPr>
        <p:spPr>
          <a:xfrm>
            <a:off x="5027084" y="3668831"/>
            <a:ext cx="19073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MOV AX, [ [12] ]</a:t>
            </a:r>
          </a:p>
          <a:p>
            <a:r>
              <a:rPr lang="es-MX" b="1" dirty="0"/>
              <a:t>MOV AX, [ 10 ]</a:t>
            </a:r>
          </a:p>
          <a:p>
            <a:r>
              <a:rPr lang="es-MX" b="1" dirty="0"/>
              <a:t>MOV AX, 8</a:t>
            </a:r>
          </a:p>
          <a:p>
            <a:endParaRPr lang="es-MX" b="1" dirty="0"/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C03DF456-A86D-4925-ADA1-53A253831C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3741016"/>
            <a:ext cx="1827492" cy="1584552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566A6757-2163-49D6-B346-EE23E9986D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280" y="4099566"/>
            <a:ext cx="1826435" cy="625578"/>
          </a:xfrm>
          <a:prstGeom prst="rect">
            <a:avLst/>
          </a:prstGeom>
        </p:spPr>
      </p:pic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F1332D34-9047-44FA-AED5-6D1CE84E6951}"/>
              </a:ext>
            </a:extLst>
          </p:cNvPr>
          <p:cNvCxnSpPr/>
          <p:nvPr/>
        </p:nvCxnSpPr>
        <p:spPr>
          <a:xfrm>
            <a:off x="2051720" y="4869160"/>
            <a:ext cx="25292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0FBD94-E591-4792-BBCC-6F095DE45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Direccionamiento Indirecto</a:t>
            </a:r>
          </a:p>
        </p:txBody>
      </p:sp>
      <p:sp>
        <p:nvSpPr>
          <p:cNvPr id="41986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MX" dirty="0"/>
              <a:t>Ventaja:</a:t>
            </a:r>
          </a:p>
          <a:p>
            <a:pPr lvl="2">
              <a:lnSpc>
                <a:spcPct val="80000"/>
              </a:lnSpc>
            </a:pPr>
            <a:r>
              <a:rPr lang="es-MX" sz="2800" dirty="0"/>
              <a:t>La dirección en memoria puede apuntar a distintas localidades de memoria.</a:t>
            </a:r>
          </a:p>
          <a:p>
            <a:pPr lvl="1">
              <a:lnSpc>
                <a:spcPct val="80000"/>
              </a:lnSpc>
            </a:pPr>
            <a:endParaRPr lang="es-MX" sz="2800" dirty="0"/>
          </a:p>
          <a:p>
            <a:pPr>
              <a:lnSpc>
                <a:spcPct val="80000"/>
              </a:lnSpc>
            </a:pPr>
            <a:r>
              <a:rPr lang="es-MX" dirty="0"/>
              <a:t>Desventaja:</a:t>
            </a:r>
          </a:p>
          <a:p>
            <a:pPr lvl="2">
              <a:lnSpc>
                <a:spcPct val="80000"/>
              </a:lnSpc>
            </a:pPr>
            <a:r>
              <a:rPr lang="es-MX" sz="2800" dirty="0"/>
              <a:t>La ejecución de la instrucción requiere de dos accesos a memoria para traer el operando </a:t>
            </a:r>
          </a:p>
          <a:p>
            <a:pPr lvl="3">
              <a:lnSpc>
                <a:spcPct val="80000"/>
              </a:lnSpc>
            </a:pPr>
            <a:r>
              <a:rPr lang="es-MX" sz="2800" dirty="0"/>
              <a:t>Una para obtener su dirección </a:t>
            </a:r>
          </a:p>
          <a:p>
            <a:pPr lvl="3">
              <a:lnSpc>
                <a:spcPct val="80000"/>
              </a:lnSpc>
            </a:pPr>
            <a:r>
              <a:rPr lang="es-MX" sz="2800" dirty="0"/>
              <a:t>Otra para obtener su valor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3160436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B69B2A-8F8C-49CA-894A-FEA01EF2A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Direccionamiento de Registro</a:t>
            </a:r>
          </a:p>
        </p:txBody>
      </p:sp>
      <p:sp>
        <p:nvSpPr>
          <p:cNvPr id="43010" name="Rectangle 2"/>
          <p:cNvSpPr>
            <a:spLocks noGrp="1" noChangeArrowheads="1"/>
          </p:cNvSpPr>
          <p:nvPr>
            <p:ph idx="1"/>
          </p:nvPr>
        </p:nvSpPr>
        <p:spPr>
          <a:xfrm>
            <a:off x="467544" y="1484784"/>
            <a:ext cx="8856984" cy="4876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MX" dirty="0"/>
              <a:t>Similar al direccionamiento directo.</a:t>
            </a:r>
          </a:p>
          <a:p>
            <a:pPr lvl="1">
              <a:lnSpc>
                <a:spcPct val="90000"/>
              </a:lnSpc>
            </a:pPr>
            <a:endParaRPr lang="es-MX" sz="1000" dirty="0"/>
          </a:p>
          <a:p>
            <a:pPr>
              <a:lnSpc>
                <a:spcPct val="90000"/>
              </a:lnSpc>
            </a:pPr>
            <a:r>
              <a:rPr lang="es-MX" dirty="0"/>
              <a:t>Recibe un registro en lugar de una dirección en memoria.</a:t>
            </a:r>
          </a:p>
          <a:p>
            <a:pPr lvl="4">
              <a:lnSpc>
                <a:spcPct val="90000"/>
              </a:lnSpc>
            </a:pPr>
            <a:endParaRPr lang="es-MX" sz="1000" dirty="0"/>
          </a:p>
          <a:p>
            <a:pPr>
              <a:lnSpc>
                <a:spcPct val="90000"/>
              </a:lnSpc>
            </a:pPr>
            <a:r>
              <a:rPr lang="es-MX" dirty="0"/>
              <a:t>Ejemplo: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r>
              <a:rPr lang="es-MX" sz="2800" dirty="0"/>
              <a:t>MOV AX, BX</a:t>
            </a:r>
          </a:p>
          <a:p>
            <a:pPr lvl="1">
              <a:lnSpc>
                <a:spcPct val="90000"/>
              </a:lnSpc>
            </a:pPr>
            <a:endParaRPr lang="es-MX" sz="2800" dirty="0"/>
          </a:p>
          <a:p>
            <a:pPr lvl="1">
              <a:lnSpc>
                <a:spcPct val="90000"/>
              </a:lnSpc>
            </a:pPr>
            <a:endParaRPr lang="es-MX" sz="2800" dirty="0"/>
          </a:p>
          <a:p>
            <a:pPr>
              <a:lnSpc>
                <a:spcPct val="90000"/>
              </a:lnSpc>
            </a:pPr>
            <a:endParaRPr lang="es-MX" dirty="0"/>
          </a:p>
          <a:p>
            <a:pPr>
              <a:lnSpc>
                <a:spcPct val="90000"/>
              </a:lnSpc>
            </a:pPr>
            <a:endParaRPr lang="es-MX" sz="1000" dirty="0"/>
          </a:p>
          <a:p>
            <a:pPr>
              <a:lnSpc>
                <a:spcPct val="90000"/>
              </a:lnSpc>
            </a:pPr>
            <a:r>
              <a:rPr lang="es-MX" dirty="0"/>
              <a:t>Este es el modo de direccionamiento más común.</a:t>
            </a:r>
            <a:endParaRPr lang="es-ES" dirty="0"/>
          </a:p>
        </p:txBody>
      </p:sp>
      <p:grpSp>
        <p:nvGrpSpPr>
          <p:cNvPr id="43009" name="Grupo 43008">
            <a:extLst>
              <a:ext uri="{FF2B5EF4-FFF2-40B4-BE49-F238E27FC236}">
                <a16:creationId xmlns:a16="http://schemas.microsoft.com/office/drawing/2014/main" id="{3270AD61-83C5-4142-8D26-9062DBA78AEF}"/>
              </a:ext>
            </a:extLst>
          </p:cNvPr>
          <p:cNvGrpSpPr/>
          <p:nvPr/>
        </p:nvGrpSpPr>
        <p:grpSpPr>
          <a:xfrm>
            <a:off x="4504114" y="2725555"/>
            <a:ext cx="3812302" cy="2742276"/>
            <a:chOff x="4144074" y="2725555"/>
            <a:chExt cx="3812302" cy="2742276"/>
          </a:xfrm>
        </p:grpSpPr>
        <p:sp>
          <p:nvSpPr>
            <p:cNvPr id="5" name="Rectangle 59">
              <a:extLst>
                <a:ext uri="{FF2B5EF4-FFF2-40B4-BE49-F238E27FC236}">
                  <a16:creationId xmlns:a16="http://schemas.microsoft.com/office/drawing/2014/main" id="{48935CA9-4A0F-4013-931E-331025A47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4074" y="2725556"/>
              <a:ext cx="3812302" cy="27422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es-MX" altLang="es-MX" sz="1400">
                <a:latin typeface="Times New Roman" panose="02020603050405020304" pitchFamily="18" charset="0"/>
              </a:endParaRPr>
            </a:p>
          </p:txBody>
        </p:sp>
        <p:sp>
          <p:nvSpPr>
            <p:cNvPr id="6" name="Text Box 61">
              <a:extLst>
                <a:ext uri="{FF2B5EF4-FFF2-40B4-BE49-F238E27FC236}">
                  <a16:creationId xmlns:a16="http://schemas.microsoft.com/office/drawing/2014/main" id="{49613D12-AE2D-4DFD-9244-8DCF898282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33593" y="2725555"/>
              <a:ext cx="549402" cy="277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2400" dirty="0">
                  <a:latin typeface="Times New Roman" panose="02020603050405020304" pitchFamily="18" charset="0"/>
                </a:rPr>
                <a:t>CPU</a:t>
              </a:r>
            </a:p>
          </p:txBody>
        </p:sp>
        <p:sp>
          <p:nvSpPr>
            <p:cNvPr id="7" name="Rectangle 62">
              <a:extLst>
                <a:ext uri="{FF2B5EF4-FFF2-40B4-BE49-F238E27FC236}">
                  <a16:creationId xmlns:a16="http://schemas.microsoft.com/office/drawing/2014/main" id="{CF032D79-47AF-4DCB-959D-B5630CEAF6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2895" y="2924944"/>
              <a:ext cx="1192986" cy="3041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1200" dirty="0">
                  <a:latin typeface="Times New Roman" panose="02020603050405020304" pitchFamily="18" charset="0"/>
                </a:rPr>
                <a:t>Unidad de Control</a:t>
              </a:r>
            </a:p>
          </p:txBody>
        </p:sp>
        <p:sp>
          <p:nvSpPr>
            <p:cNvPr id="8" name="AutoShape 63">
              <a:extLst>
                <a:ext uri="{FF2B5EF4-FFF2-40B4-BE49-F238E27FC236}">
                  <a16:creationId xmlns:a16="http://schemas.microsoft.com/office/drawing/2014/main" id="{3E133D5F-0252-4528-90D6-8A4741F4FD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4128" y="2996952"/>
              <a:ext cx="894739" cy="304163"/>
            </a:xfrm>
            <a:custGeom>
              <a:avLst/>
              <a:gdLst>
                <a:gd name="T0" fmla="*/ 2147483647 w 21600"/>
                <a:gd name="T1" fmla="*/ 135289779 h 21600"/>
                <a:gd name="T2" fmla="*/ 2147483647 w 21600"/>
                <a:gd name="T3" fmla="*/ 270579536 h 21600"/>
                <a:gd name="T4" fmla="*/ 544693285 w 21600"/>
                <a:gd name="T5" fmla="*/ 135289779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dirty="0">
                  <a:latin typeface="Times New Roman" panose="02020603050405020304" pitchFamily="18" charset="0"/>
                </a:rPr>
                <a:t>ALU</a:t>
              </a:r>
            </a:p>
          </p:txBody>
        </p:sp>
        <p:sp>
          <p:nvSpPr>
            <p:cNvPr id="9" name="Text Box 65">
              <a:extLst>
                <a:ext uri="{FF2B5EF4-FFF2-40B4-BE49-F238E27FC236}">
                  <a16:creationId xmlns:a16="http://schemas.microsoft.com/office/drawing/2014/main" id="{9940E8C6-7AF7-470C-8D92-CE1B52D47C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1621" y="4197240"/>
              <a:ext cx="255640" cy="18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400" dirty="0">
                  <a:latin typeface="Times New Roman" panose="02020603050405020304" pitchFamily="18" charset="0"/>
                </a:rPr>
                <a:t>IR</a:t>
              </a:r>
            </a:p>
          </p:txBody>
        </p:sp>
        <p:sp>
          <p:nvSpPr>
            <p:cNvPr id="10" name="Text Box 69">
              <a:extLst>
                <a:ext uri="{FF2B5EF4-FFF2-40B4-BE49-F238E27FC236}">
                  <a16:creationId xmlns:a16="http://schemas.microsoft.com/office/drawing/2014/main" id="{A4273095-9882-4189-B6C0-A5C1320FD0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1621" y="4591881"/>
              <a:ext cx="417097" cy="18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400">
                  <a:latin typeface="Times New Roman" panose="02020603050405020304" pitchFamily="18" charset="0"/>
                </a:rPr>
                <a:t>MAR</a:t>
              </a:r>
            </a:p>
          </p:txBody>
        </p:sp>
        <p:sp>
          <p:nvSpPr>
            <p:cNvPr id="11" name="Rectangle 64">
              <a:extLst>
                <a:ext uri="{FF2B5EF4-FFF2-40B4-BE49-F238E27FC236}">
                  <a16:creationId xmlns:a16="http://schemas.microsoft.com/office/drawing/2014/main" id="{89AAEBE3-9BD6-465F-B544-A77D4AC93D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5599" y="4143338"/>
              <a:ext cx="704131" cy="3041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12" name="Rectangle 68">
              <a:extLst>
                <a:ext uri="{FF2B5EF4-FFF2-40B4-BE49-F238E27FC236}">
                  <a16:creationId xmlns:a16="http://schemas.microsoft.com/office/drawing/2014/main" id="{FF17D788-2A40-4EFD-B2FC-1DF887CFA9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5599" y="4543754"/>
              <a:ext cx="704131" cy="3051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13" name="Rectangle 70">
              <a:extLst>
                <a:ext uri="{FF2B5EF4-FFF2-40B4-BE49-F238E27FC236}">
                  <a16:creationId xmlns:a16="http://schemas.microsoft.com/office/drawing/2014/main" id="{BCA6BF35-DE03-4443-99E0-72D103C81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5599" y="4958610"/>
              <a:ext cx="704131" cy="3051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14" name="Text Box 71">
              <a:extLst>
                <a:ext uri="{FF2B5EF4-FFF2-40B4-BE49-F238E27FC236}">
                  <a16:creationId xmlns:a16="http://schemas.microsoft.com/office/drawing/2014/main" id="{09793DEE-326F-44FD-8F0B-478182280C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1621" y="5023099"/>
              <a:ext cx="420264" cy="186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400" dirty="0">
                  <a:latin typeface="Times New Roman" panose="02020603050405020304" pitchFamily="18" charset="0"/>
                </a:rPr>
                <a:t>MDR</a:t>
              </a:r>
            </a:p>
          </p:txBody>
        </p:sp>
        <p:sp>
          <p:nvSpPr>
            <p:cNvPr id="15" name="Text Box 73">
              <a:extLst>
                <a:ext uri="{FF2B5EF4-FFF2-40B4-BE49-F238E27FC236}">
                  <a16:creationId xmlns:a16="http://schemas.microsoft.com/office/drawing/2014/main" id="{A3FBEA3D-AC64-4A2D-97BE-DFAF73BD52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38881" y="4207829"/>
              <a:ext cx="311702" cy="18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400">
                  <a:latin typeface="Times New Roman" panose="02020603050405020304" pitchFamily="18" charset="0"/>
                </a:rPr>
                <a:t>AX</a:t>
              </a:r>
            </a:p>
          </p:txBody>
        </p:sp>
        <p:sp>
          <p:nvSpPr>
            <p:cNvPr id="16" name="Text Box 75">
              <a:extLst>
                <a:ext uri="{FF2B5EF4-FFF2-40B4-BE49-F238E27FC236}">
                  <a16:creationId xmlns:a16="http://schemas.microsoft.com/office/drawing/2014/main" id="{16675F71-BB10-4C60-BD2B-A72F4A8822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94943" y="4640009"/>
              <a:ext cx="304974" cy="18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400">
                  <a:latin typeface="Times New Roman" panose="02020603050405020304" pitchFamily="18" charset="0"/>
                </a:rPr>
                <a:t>BX</a:t>
              </a:r>
            </a:p>
          </p:txBody>
        </p:sp>
        <p:sp>
          <p:nvSpPr>
            <p:cNvPr id="17" name="Text Box 77">
              <a:extLst>
                <a:ext uri="{FF2B5EF4-FFF2-40B4-BE49-F238E27FC236}">
                  <a16:creationId xmlns:a16="http://schemas.microsoft.com/office/drawing/2014/main" id="{AA288052-F9AE-46C0-96A7-86BD53F555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94943" y="5023099"/>
              <a:ext cx="304974" cy="18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400">
                  <a:latin typeface="Times New Roman" panose="02020603050405020304" pitchFamily="18" charset="0"/>
                </a:rPr>
                <a:t>CX</a:t>
              </a:r>
            </a:p>
          </p:txBody>
        </p:sp>
        <p:sp>
          <p:nvSpPr>
            <p:cNvPr id="18" name="Rectangle 168">
              <a:extLst>
                <a:ext uri="{FF2B5EF4-FFF2-40B4-BE49-F238E27FC236}">
                  <a16:creationId xmlns:a16="http://schemas.microsoft.com/office/drawing/2014/main" id="{DFE89FDB-D002-4EB5-B6E0-6CED73F062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2050" y="4143338"/>
              <a:ext cx="705252" cy="3041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19" name="Rectangle 169">
              <a:extLst>
                <a:ext uri="{FF2B5EF4-FFF2-40B4-BE49-F238E27FC236}">
                  <a16:creationId xmlns:a16="http://schemas.microsoft.com/office/drawing/2014/main" id="{F7E97BE0-E8C7-4606-BA15-452A2D97C0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2050" y="4543754"/>
              <a:ext cx="705252" cy="305125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0" name="Rectangle 170">
              <a:extLst>
                <a:ext uri="{FF2B5EF4-FFF2-40B4-BE49-F238E27FC236}">
                  <a16:creationId xmlns:a16="http://schemas.microsoft.com/office/drawing/2014/main" id="{654C470A-9EEF-4D91-BF95-0DD75BAF6C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2050" y="4958610"/>
              <a:ext cx="705252" cy="3051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1" name="Text Box 171">
              <a:extLst>
                <a:ext uri="{FF2B5EF4-FFF2-40B4-BE49-F238E27FC236}">
                  <a16:creationId xmlns:a16="http://schemas.microsoft.com/office/drawing/2014/main" id="{6FFAE2E3-5AE6-4B0C-BDDD-C9F1745AF2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1985" y="3350669"/>
              <a:ext cx="811769" cy="222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MX" altLang="es-MX" u="sng" dirty="0"/>
                <a:t>Registros</a:t>
              </a:r>
              <a:endParaRPr lang="es-ES" altLang="es-MX" u="sng" dirty="0"/>
            </a:p>
          </p:txBody>
        </p:sp>
        <p:sp>
          <p:nvSpPr>
            <p:cNvPr id="22" name="Rectangle 64">
              <a:extLst>
                <a:ext uri="{FF2B5EF4-FFF2-40B4-BE49-F238E27FC236}">
                  <a16:creationId xmlns:a16="http://schemas.microsoft.com/office/drawing/2014/main" id="{5CC65A10-C405-486A-B4EF-BEB3DAB45D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0244" y="3721986"/>
              <a:ext cx="704131" cy="3041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3" name="Text Box 65">
              <a:extLst>
                <a:ext uri="{FF2B5EF4-FFF2-40B4-BE49-F238E27FC236}">
                  <a16:creationId xmlns:a16="http://schemas.microsoft.com/office/drawing/2014/main" id="{D91B35BB-422F-4CA8-8BB4-8C1B4AADD6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3779" y="3765646"/>
              <a:ext cx="285535" cy="186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400" dirty="0">
                  <a:latin typeface="Times New Roman" panose="02020603050405020304" pitchFamily="18" charset="0"/>
                </a:rPr>
                <a:t>PC</a:t>
              </a:r>
            </a:p>
          </p:txBody>
        </p:sp>
        <p:cxnSp>
          <p:nvCxnSpPr>
            <p:cNvPr id="26" name="Conector recto de flecha 25">
              <a:extLst>
                <a:ext uri="{FF2B5EF4-FFF2-40B4-BE49-F238E27FC236}">
                  <a16:creationId xmlns:a16="http://schemas.microsoft.com/office/drawing/2014/main" id="{528FC227-4A6B-4F5C-9CE4-D1703604D993}"/>
                </a:ext>
              </a:extLst>
            </p:cNvPr>
            <p:cNvCxnSpPr/>
            <p:nvPr/>
          </p:nvCxnSpPr>
          <p:spPr>
            <a:xfrm flipH="1">
              <a:off x="6804248" y="4293096"/>
              <a:ext cx="779207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ector recto 26">
              <a:extLst>
                <a:ext uri="{FF2B5EF4-FFF2-40B4-BE49-F238E27FC236}">
                  <a16:creationId xmlns:a16="http://schemas.microsoft.com/office/drawing/2014/main" id="{91F703C8-CECA-4A72-A2A2-59492E3C7AC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83455" y="4293096"/>
              <a:ext cx="0" cy="47052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ector recto 27">
              <a:extLst>
                <a:ext uri="{FF2B5EF4-FFF2-40B4-BE49-F238E27FC236}">
                  <a16:creationId xmlns:a16="http://schemas.microsoft.com/office/drawing/2014/main" id="{A3359908-9469-4A50-BA4F-F47A10DC636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04249" y="4763616"/>
              <a:ext cx="77920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Imagen 29">
            <a:extLst>
              <a:ext uri="{FF2B5EF4-FFF2-40B4-BE49-F238E27FC236}">
                <a16:creationId xmlns:a16="http://schemas.microsoft.com/office/drawing/2014/main" id="{D6C7AF79-B493-45C4-B151-CE45CBB257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4309974"/>
            <a:ext cx="1562631" cy="823567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CE051126-82B4-4D59-8771-890406EEB1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9569" y="4333625"/>
            <a:ext cx="1483174" cy="823567"/>
          </a:xfrm>
          <a:prstGeom prst="rect">
            <a:avLst/>
          </a:prstGeom>
        </p:spPr>
      </p:pic>
      <p:sp>
        <p:nvSpPr>
          <p:cNvPr id="43008" name="Flecha: a la derecha 43007">
            <a:extLst>
              <a:ext uri="{FF2B5EF4-FFF2-40B4-BE49-F238E27FC236}">
                <a16:creationId xmlns:a16="http://schemas.microsoft.com/office/drawing/2014/main" id="{58B096C4-9AAC-46AB-B3F5-A4A939F6D884}"/>
              </a:ext>
            </a:extLst>
          </p:cNvPr>
          <p:cNvSpPr/>
          <p:nvPr/>
        </p:nvSpPr>
        <p:spPr>
          <a:xfrm>
            <a:off x="2196648" y="4640009"/>
            <a:ext cx="372921" cy="184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B69B2A-8F8C-49CA-894A-FEA01EF2A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Direccionamiento de Registro</a:t>
            </a:r>
          </a:p>
        </p:txBody>
      </p:sp>
      <p:sp>
        <p:nvSpPr>
          <p:cNvPr id="43010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MX" dirty="0"/>
              <a:t>Ventaja:</a:t>
            </a:r>
          </a:p>
          <a:p>
            <a:pPr lvl="1">
              <a:lnSpc>
                <a:spcPct val="90000"/>
              </a:lnSpc>
            </a:pPr>
            <a:r>
              <a:rPr lang="es-MX" dirty="0"/>
              <a:t>No necesita acceder a memoria, por lo que es más rápido.</a:t>
            </a:r>
          </a:p>
          <a:p>
            <a:pPr lvl="1">
              <a:lnSpc>
                <a:spcPct val="90000"/>
              </a:lnSpc>
            </a:pPr>
            <a:endParaRPr lang="es-MX" sz="2800" dirty="0"/>
          </a:p>
          <a:p>
            <a:pPr>
              <a:lnSpc>
                <a:spcPct val="90000"/>
              </a:lnSpc>
            </a:pPr>
            <a:r>
              <a:rPr lang="es-MX" dirty="0"/>
              <a:t>Desventaja:</a:t>
            </a:r>
          </a:p>
          <a:p>
            <a:pPr lvl="1">
              <a:lnSpc>
                <a:spcPct val="90000"/>
              </a:lnSpc>
            </a:pPr>
            <a:r>
              <a:rPr lang="es-MX" dirty="0"/>
              <a:t>Número limitado de registros en el CPU </a:t>
            </a:r>
          </a:p>
          <a:p>
            <a:pPr lvl="1">
              <a:lnSpc>
                <a:spcPct val="90000"/>
              </a:lnSpc>
            </a:pPr>
            <a:r>
              <a:rPr lang="es-MX" dirty="0"/>
              <a:t>Usar este direccionamiento solo para operandos muy utilizados.</a:t>
            </a:r>
          </a:p>
          <a:p>
            <a:pPr lvl="1">
              <a:lnSpc>
                <a:spcPct val="90000"/>
              </a:lnSpc>
            </a:pP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8700035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0CB76E-9C11-45A0-85E2-E41B236D6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7931224" cy="990600"/>
          </a:xfrm>
        </p:spPr>
        <p:txBody>
          <a:bodyPr>
            <a:normAutofit/>
          </a:bodyPr>
          <a:lstStyle/>
          <a:p>
            <a:r>
              <a:rPr lang="es-MX" dirty="0"/>
              <a:t>Direccionamiento Registro Indirecto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idx="1"/>
          </p:nvPr>
        </p:nvSpPr>
        <p:spPr>
          <a:xfrm>
            <a:off x="323528" y="1600200"/>
            <a:ext cx="8686800" cy="4876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MX" dirty="0"/>
              <a:t> Similar al direccionamiento indirecto. </a:t>
            </a:r>
          </a:p>
          <a:p>
            <a:pPr>
              <a:lnSpc>
                <a:spcPct val="90000"/>
              </a:lnSpc>
            </a:pPr>
            <a:r>
              <a:rPr lang="es-MX" dirty="0"/>
              <a:t> Recibe un registro que contiene la dirección (apuntador) en memoria del operando.</a:t>
            </a:r>
          </a:p>
          <a:p>
            <a:pPr>
              <a:lnSpc>
                <a:spcPct val="90000"/>
              </a:lnSpc>
            </a:pPr>
            <a:r>
              <a:rPr lang="es-MX" dirty="0"/>
              <a:t> Ejemplo: 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r>
              <a:rPr lang="es-MX" sz="2800" dirty="0"/>
              <a:t>MOV AX, [BX]</a:t>
            </a:r>
          </a:p>
          <a:p>
            <a:pPr lvl="1">
              <a:lnSpc>
                <a:spcPct val="90000"/>
              </a:lnSpc>
            </a:pPr>
            <a:endParaRPr lang="es-MX" sz="20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5A9438C-10C8-471E-BE8D-B7414109D0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415" y="4191360"/>
            <a:ext cx="1827059" cy="158417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099FED9-80A1-42B5-9AC5-92717FFCA6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8737" y="4221088"/>
            <a:ext cx="1641255" cy="158417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E87B691-77CD-4EA8-8C38-E1DFBA7528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4288" y="4572253"/>
            <a:ext cx="1751438" cy="658809"/>
          </a:xfrm>
          <a:prstGeom prst="rect">
            <a:avLst/>
          </a:prstGeom>
        </p:spPr>
      </p:pic>
      <p:sp>
        <p:nvSpPr>
          <p:cNvPr id="9" name="Flecha: a la derecha 8">
            <a:extLst>
              <a:ext uri="{FF2B5EF4-FFF2-40B4-BE49-F238E27FC236}">
                <a16:creationId xmlns:a16="http://schemas.microsoft.com/office/drawing/2014/main" id="{B2816D11-A1BA-4E67-A81D-85404A09A84A}"/>
              </a:ext>
            </a:extLst>
          </p:cNvPr>
          <p:cNvSpPr/>
          <p:nvPr/>
        </p:nvSpPr>
        <p:spPr>
          <a:xfrm>
            <a:off x="4860032" y="4869160"/>
            <a:ext cx="194421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7112E1E-CFD8-4932-8D3A-E194760EC077}"/>
              </a:ext>
            </a:extLst>
          </p:cNvPr>
          <p:cNvSpPr txBox="1"/>
          <p:nvPr/>
        </p:nvSpPr>
        <p:spPr>
          <a:xfrm>
            <a:off x="4860032" y="3789040"/>
            <a:ext cx="18175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MOV AX, [ BX ]</a:t>
            </a:r>
          </a:p>
          <a:p>
            <a:r>
              <a:rPr lang="es-MX" b="1" dirty="0"/>
              <a:t>MOV AX, [ 12 ]</a:t>
            </a:r>
          </a:p>
          <a:p>
            <a:r>
              <a:rPr lang="es-MX" b="1" dirty="0"/>
              <a:t>MOV AX, 10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6632"/>
            <a:ext cx="4752528" cy="6635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283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0CB76E-9C11-45A0-85E2-E41B236D6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7931224" cy="990600"/>
          </a:xfrm>
        </p:spPr>
        <p:txBody>
          <a:bodyPr>
            <a:normAutofit/>
          </a:bodyPr>
          <a:lstStyle/>
          <a:p>
            <a:r>
              <a:rPr lang="es-MX" dirty="0"/>
              <a:t>Direccionamiento Registro Indirecto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lvl="1" indent="0">
              <a:lnSpc>
                <a:spcPct val="90000"/>
              </a:lnSpc>
              <a:buNone/>
            </a:pPr>
            <a:endParaRPr lang="es-MX" sz="2000" dirty="0"/>
          </a:p>
          <a:p>
            <a:pPr>
              <a:lnSpc>
                <a:spcPct val="90000"/>
              </a:lnSpc>
            </a:pPr>
            <a:r>
              <a:rPr lang="es-MX" dirty="0"/>
              <a:t>Ventaja:</a:t>
            </a:r>
          </a:p>
          <a:p>
            <a:pPr lvl="1">
              <a:lnSpc>
                <a:spcPct val="90000"/>
              </a:lnSpc>
            </a:pPr>
            <a:r>
              <a:rPr lang="es-MX" sz="2800" dirty="0"/>
              <a:t>La dirección en el registro puede apuntar a distintas localidades de memoria.</a:t>
            </a:r>
          </a:p>
          <a:p>
            <a:pPr lvl="1">
              <a:lnSpc>
                <a:spcPct val="90000"/>
              </a:lnSpc>
            </a:pPr>
            <a:r>
              <a:rPr lang="es-MX" sz="2800" dirty="0"/>
              <a:t>Utiliza una referencia menos a memoria en comparación con el direccionamiento indirecto.</a:t>
            </a:r>
          </a:p>
          <a:p>
            <a:pPr lvl="1">
              <a:lnSpc>
                <a:spcPct val="90000"/>
              </a:lnSpc>
            </a:pPr>
            <a:r>
              <a:rPr lang="es-MX" sz="2800" dirty="0"/>
              <a:t>Utilizado para apuntadores de uso frecuente.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335931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70712"/>
            <a:ext cx="8435280" cy="654032"/>
          </a:xfrm>
        </p:spPr>
        <p:txBody>
          <a:bodyPr>
            <a:normAutofit fontScale="90000"/>
          </a:bodyPr>
          <a:lstStyle/>
          <a:p>
            <a:r>
              <a:rPr lang="es-MX" dirty="0"/>
              <a:t>Ejercicio: ¿Qué Valor que queda en AX?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500034" y="1142984"/>
          <a:ext cx="297179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5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59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Dirección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Contenido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5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8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7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7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4000496" y="3214686"/>
            <a:ext cx="176202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MOV AX, 5</a:t>
            </a:r>
          </a:p>
          <a:p>
            <a:endParaRPr lang="es-MX" dirty="0"/>
          </a:p>
          <a:p>
            <a:r>
              <a:rPr lang="es-MX" dirty="0"/>
              <a:t>MOV AX, [5]</a:t>
            </a:r>
          </a:p>
          <a:p>
            <a:endParaRPr lang="es-MX" dirty="0"/>
          </a:p>
          <a:p>
            <a:r>
              <a:rPr lang="es-MX" dirty="0"/>
              <a:t>MUL DX</a:t>
            </a:r>
          </a:p>
          <a:p>
            <a:endParaRPr lang="es-MX" dirty="0"/>
          </a:p>
          <a:p>
            <a:r>
              <a:rPr lang="es-MX" dirty="0"/>
              <a:t>MOV AX,[[4]]</a:t>
            </a:r>
          </a:p>
          <a:p>
            <a:endParaRPr lang="es-MX" dirty="0"/>
          </a:p>
          <a:p>
            <a:r>
              <a:rPr lang="es-MX" dirty="0"/>
              <a:t>MOV AX,BX</a:t>
            </a:r>
          </a:p>
          <a:p>
            <a:endParaRPr lang="es-MX" dirty="0"/>
          </a:p>
          <a:p>
            <a:r>
              <a:rPr lang="es-MX" dirty="0"/>
              <a:t>MOV AX,[BX]</a:t>
            </a:r>
            <a:endParaRPr lang="es-ES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3786182" y="1142984"/>
          <a:ext cx="300039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Registro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Valor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AX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5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BX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CX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DX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7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9A49054D-B79B-414A-8E2A-893C079D3A89}"/>
              </a:ext>
            </a:extLst>
          </p:cNvPr>
          <p:cNvSpPr txBox="1"/>
          <p:nvPr/>
        </p:nvSpPr>
        <p:spPr>
          <a:xfrm>
            <a:off x="500034" y="5085184"/>
            <a:ext cx="3063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Considera cada instrucción independiente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70712"/>
            <a:ext cx="8435280" cy="654032"/>
          </a:xfrm>
        </p:spPr>
        <p:txBody>
          <a:bodyPr>
            <a:normAutofit fontScale="90000"/>
          </a:bodyPr>
          <a:lstStyle/>
          <a:p>
            <a:r>
              <a:rPr lang="es-MX" dirty="0"/>
              <a:t>Solución al ejercicio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45996672"/>
              </p:ext>
            </p:extLst>
          </p:nvPr>
        </p:nvGraphicFramePr>
        <p:xfrm>
          <a:off x="480160" y="1545906"/>
          <a:ext cx="297179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5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59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Dirección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Contenido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5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8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7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7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4851933" y="3214686"/>
            <a:ext cx="2888419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MOV AX, 5           </a:t>
            </a:r>
            <a:r>
              <a:rPr lang="es-MX" b="1" dirty="0">
                <a:solidFill>
                  <a:srgbClr val="A8282B"/>
                </a:solidFill>
              </a:rPr>
              <a:t>AX= 5</a:t>
            </a:r>
          </a:p>
          <a:p>
            <a:endParaRPr lang="es-MX" dirty="0"/>
          </a:p>
          <a:p>
            <a:r>
              <a:rPr lang="es-MX" dirty="0"/>
              <a:t>MOV AX, [5]         </a:t>
            </a:r>
            <a:r>
              <a:rPr lang="es-MX" b="1" dirty="0">
                <a:solidFill>
                  <a:srgbClr val="A8282B"/>
                </a:solidFill>
              </a:rPr>
              <a:t>AX = 6</a:t>
            </a:r>
          </a:p>
          <a:p>
            <a:endParaRPr lang="es-MX" dirty="0"/>
          </a:p>
          <a:p>
            <a:r>
              <a:rPr lang="es-MX" dirty="0"/>
              <a:t>MUL DX                </a:t>
            </a:r>
            <a:r>
              <a:rPr lang="es-MX" b="1" dirty="0">
                <a:solidFill>
                  <a:srgbClr val="A8282B"/>
                </a:solidFill>
              </a:rPr>
              <a:t>AX = 35</a:t>
            </a:r>
          </a:p>
          <a:p>
            <a:endParaRPr lang="es-MX" dirty="0"/>
          </a:p>
          <a:p>
            <a:r>
              <a:rPr lang="es-MX" dirty="0"/>
              <a:t>MOV AX,[[4]]         </a:t>
            </a:r>
            <a:r>
              <a:rPr lang="es-MX" b="1" dirty="0">
                <a:solidFill>
                  <a:srgbClr val="A8282B"/>
                </a:solidFill>
              </a:rPr>
              <a:t>AX = 1</a:t>
            </a:r>
          </a:p>
          <a:p>
            <a:endParaRPr lang="es-MX" dirty="0"/>
          </a:p>
          <a:p>
            <a:r>
              <a:rPr lang="es-MX" dirty="0"/>
              <a:t>MOV AX,BX         </a:t>
            </a:r>
            <a:r>
              <a:rPr lang="es-MX" b="1" dirty="0">
                <a:solidFill>
                  <a:srgbClr val="A8282B"/>
                </a:solidFill>
              </a:rPr>
              <a:t>AX = 3</a:t>
            </a:r>
          </a:p>
          <a:p>
            <a:endParaRPr lang="es-MX" dirty="0"/>
          </a:p>
          <a:p>
            <a:r>
              <a:rPr lang="es-MX" dirty="0"/>
              <a:t>MOV AX,[BX]       </a:t>
            </a:r>
            <a:r>
              <a:rPr lang="es-MX" b="1" dirty="0">
                <a:solidFill>
                  <a:srgbClr val="A8282B"/>
                </a:solidFill>
              </a:rPr>
              <a:t>AX = 2</a:t>
            </a:r>
            <a:endParaRPr lang="es-ES" b="1" dirty="0">
              <a:solidFill>
                <a:srgbClr val="A8282B"/>
              </a:solidFill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618335"/>
              </p:ext>
            </p:extLst>
          </p:nvPr>
        </p:nvGraphicFramePr>
        <p:xfrm>
          <a:off x="4852823" y="1242615"/>
          <a:ext cx="300039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Registro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Valor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AX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5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BX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CX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DX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7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0931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58744"/>
            <a:ext cx="8363272" cy="654032"/>
          </a:xfrm>
        </p:spPr>
        <p:txBody>
          <a:bodyPr>
            <a:normAutofit fontScale="90000"/>
          </a:bodyPr>
          <a:lstStyle/>
          <a:p>
            <a:r>
              <a:rPr lang="es-MX" dirty="0"/>
              <a:t>Ejercicio : Da una instrucción para que en AX quede 15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4375528"/>
              </p:ext>
            </p:extLst>
          </p:nvPr>
        </p:nvGraphicFramePr>
        <p:xfrm>
          <a:off x="500034" y="1891640"/>
          <a:ext cx="297179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5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59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Dirección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Contenido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15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8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10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15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7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15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4000496" y="3214686"/>
            <a:ext cx="225491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Implícito</a:t>
            </a:r>
          </a:p>
          <a:p>
            <a:endParaRPr lang="es-MX" dirty="0"/>
          </a:p>
          <a:p>
            <a:r>
              <a:rPr lang="es-MX" dirty="0"/>
              <a:t>Inmediato</a:t>
            </a:r>
          </a:p>
          <a:p>
            <a:endParaRPr lang="es-MX" dirty="0"/>
          </a:p>
          <a:p>
            <a:r>
              <a:rPr lang="es-MX" dirty="0"/>
              <a:t>Directo</a:t>
            </a:r>
          </a:p>
          <a:p>
            <a:endParaRPr lang="es-MX" dirty="0"/>
          </a:p>
          <a:p>
            <a:r>
              <a:rPr lang="es-MX" dirty="0"/>
              <a:t>Indirecto</a:t>
            </a:r>
          </a:p>
          <a:p>
            <a:endParaRPr lang="es-MX" dirty="0"/>
          </a:p>
          <a:p>
            <a:r>
              <a:rPr lang="es-MX" dirty="0"/>
              <a:t>Registro</a:t>
            </a:r>
          </a:p>
          <a:p>
            <a:endParaRPr lang="es-MX" dirty="0"/>
          </a:p>
          <a:p>
            <a:r>
              <a:rPr lang="es-MX" dirty="0"/>
              <a:t>Registro Indirecto</a:t>
            </a:r>
            <a:endParaRPr lang="es-ES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2640449"/>
              </p:ext>
            </p:extLst>
          </p:nvPr>
        </p:nvGraphicFramePr>
        <p:xfrm>
          <a:off x="5672176" y="1919104"/>
          <a:ext cx="300039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Registro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Valor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AX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5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BX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CX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15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DX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7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48680"/>
            <a:ext cx="8363272" cy="654032"/>
          </a:xfrm>
        </p:spPr>
        <p:txBody>
          <a:bodyPr>
            <a:normAutofit fontScale="90000"/>
          </a:bodyPr>
          <a:lstStyle/>
          <a:p>
            <a:r>
              <a:rPr lang="es-MX" dirty="0"/>
              <a:t>Solución al Ejercicio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25284967"/>
              </p:ext>
            </p:extLst>
          </p:nvPr>
        </p:nvGraphicFramePr>
        <p:xfrm>
          <a:off x="500034" y="1268760"/>
          <a:ext cx="297179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5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59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Dirección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Contenido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15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8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10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15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7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15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4000496" y="3214686"/>
            <a:ext cx="40998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Implícito</a:t>
            </a:r>
          </a:p>
          <a:p>
            <a:endParaRPr lang="es-MX" dirty="0"/>
          </a:p>
          <a:p>
            <a:r>
              <a:rPr lang="es-MX" dirty="0"/>
              <a:t>Inmediato</a:t>
            </a:r>
          </a:p>
          <a:p>
            <a:endParaRPr lang="es-MX" dirty="0"/>
          </a:p>
          <a:p>
            <a:r>
              <a:rPr lang="es-MX" dirty="0"/>
              <a:t>Directo</a:t>
            </a:r>
          </a:p>
          <a:p>
            <a:endParaRPr lang="es-MX" dirty="0"/>
          </a:p>
          <a:p>
            <a:r>
              <a:rPr lang="es-MX" dirty="0"/>
              <a:t>Indirecto</a:t>
            </a:r>
          </a:p>
          <a:p>
            <a:endParaRPr lang="es-MX" dirty="0"/>
          </a:p>
          <a:p>
            <a:r>
              <a:rPr lang="es-MX" dirty="0"/>
              <a:t>Registro</a:t>
            </a:r>
          </a:p>
          <a:p>
            <a:endParaRPr lang="es-MX" dirty="0"/>
          </a:p>
          <a:p>
            <a:r>
              <a:rPr lang="es-MX" dirty="0"/>
              <a:t>Registro Indirecto</a:t>
            </a:r>
            <a:endParaRPr lang="es-ES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385521"/>
              </p:ext>
            </p:extLst>
          </p:nvPr>
        </p:nvGraphicFramePr>
        <p:xfrm>
          <a:off x="4026744" y="1214760"/>
          <a:ext cx="300039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Registro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Valor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AX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5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BX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CX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15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DX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7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2494B90F-59A5-4D42-AD97-F5118A81CFBB}"/>
              </a:ext>
            </a:extLst>
          </p:cNvPr>
          <p:cNvSpPr txBox="1"/>
          <p:nvPr/>
        </p:nvSpPr>
        <p:spPr>
          <a:xfrm>
            <a:off x="5652120" y="3275692"/>
            <a:ext cx="1065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rgbClr val="A8282B"/>
                </a:solidFill>
              </a:rPr>
              <a:t>MUL BX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1302E2C-4EE3-4B0D-8A38-89B620581A0A}"/>
              </a:ext>
            </a:extLst>
          </p:cNvPr>
          <p:cNvSpPr txBox="1"/>
          <p:nvPr/>
        </p:nvSpPr>
        <p:spPr>
          <a:xfrm>
            <a:off x="5619960" y="3760498"/>
            <a:ext cx="1407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rgbClr val="A8282B"/>
                </a:solidFill>
              </a:rPr>
              <a:t>MOV AX,15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EC208C3-49A2-4FA2-B5CA-E0B6B2B7F3B3}"/>
              </a:ext>
            </a:extLst>
          </p:cNvPr>
          <p:cNvSpPr txBox="1"/>
          <p:nvPr/>
        </p:nvSpPr>
        <p:spPr>
          <a:xfrm>
            <a:off x="5613092" y="4283804"/>
            <a:ext cx="1561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rgbClr val="A8282B"/>
                </a:solidFill>
              </a:rPr>
              <a:t>MOV AX,[ 4 ]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AE7B3F-3018-4D3D-A195-B6973BFB4AB1}"/>
              </a:ext>
            </a:extLst>
          </p:cNvPr>
          <p:cNvSpPr txBox="1"/>
          <p:nvPr/>
        </p:nvSpPr>
        <p:spPr>
          <a:xfrm>
            <a:off x="5613092" y="4859868"/>
            <a:ext cx="1907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rgbClr val="A8282B"/>
                </a:solidFill>
              </a:rPr>
              <a:t>MOV AX, [ [ 1 ] ]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8625A9D-8142-4152-BAFD-827E58805BC2}"/>
              </a:ext>
            </a:extLst>
          </p:cNvPr>
          <p:cNvSpPr txBox="1"/>
          <p:nvPr/>
        </p:nvSpPr>
        <p:spPr>
          <a:xfrm>
            <a:off x="5580112" y="5363924"/>
            <a:ext cx="1535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rgbClr val="A8282B"/>
                </a:solidFill>
              </a:rPr>
              <a:t>MOV AX, CX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88EB20F-B9B5-46DE-9C2A-6237F0BD8840}"/>
              </a:ext>
            </a:extLst>
          </p:cNvPr>
          <p:cNvSpPr txBox="1"/>
          <p:nvPr/>
        </p:nvSpPr>
        <p:spPr>
          <a:xfrm>
            <a:off x="6060916" y="5939988"/>
            <a:ext cx="1817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rgbClr val="A8282B"/>
                </a:solidFill>
              </a:rPr>
              <a:t>MOV AX, [ DX ]</a:t>
            </a:r>
          </a:p>
        </p:txBody>
      </p:sp>
    </p:spTree>
    <p:extLst>
      <p:ext uri="{BB962C8B-B14F-4D97-AF65-F5344CB8AC3E}">
        <p14:creationId xmlns:p14="http://schemas.microsoft.com/office/powerpoint/2010/main" val="18392276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Direccionamiento con desplazamiento</a:t>
            </a:r>
            <a:endParaRPr lang="es-ES" sz="28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MX" dirty="0"/>
              <a:t>Combina los modos de direccionamiento directo y de registro indirecto</a:t>
            </a:r>
          </a:p>
          <a:p>
            <a:r>
              <a:rPr lang="es-MX" dirty="0"/>
              <a:t>Requiere dos campos en la instrucción, al menos uno de ellos explícito.</a:t>
            </a:r>
          </a:p>
          <a:p>
            <a:r>
              <a:rPr lang="es-MX" dirty="0"/>
              <a:t>Se requiere que la dirección del operando sea calculada en base a una dirección fija más otra dirección de desplazamiento.   </a:t>
            </a:r>
          </a:p>
          <a:p>
            <a:pPr algn="ctr">
              <a:buNone/>
            </a:pPr>
            <a:r>
              <a:rPr lang="es-MX" dirty="0"/>
              <a:t>Dirección Efectiva = </a:t>
            </a:r>
            <a:r>
              <a:rPr lang="es-MX" b="1" dirty="0"/>
              <a:t>D</a:t>
            </a:r>
            <a:r>
              <a:rPr lang="es-MX" dirty="0"/>
              <a:t> + </a:t>
            </a:r>
            <a:r>
              <a:rPr lang="es-MX" b="1" dirty="0"/>
              <a:t>R</a:t>
            </a:r>
            <a:endParaRPr lang="es-MX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Direccionamiento con desplazamiento</a:t>
            </a:r>
            <a:endParaRPr lang="es-ES" sz="28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s-MX" dirty="0"/>
              <a:t>Dirección Efectiva = </a:t>
            </a:r>
            <a:r>
              <a:rPr lang="es-MX" b="1" dirty="0"/>
              <a:t>D</a:t>
            </a:r>
            <a:r>
              <a:rPr lang="es-MX" dirty="0"/>
              <a:t> + </a:t>
            </a:r>
            <a:r>
              <a:rPr lang="es-MX" b="1" dirty="0"/>
              <a:t>R</a:t>
            </a:r>
            <a:endParaRPr lang="es-MX" dirty="0"/>
          </a:p>
          <a:p>
            <a:endParaRPr lang="es-MX" sz="1800" dirty="0"/>
          </a:p>
          <a:p>
            <a:r>
              <a:rPr lang="es-MX" dirty="0"/>
              <a:t>El valor </a:t>
            </a:r>
            <a:r>
              <a:rPr lang="es-MX" b="1" dirty="0"/>
              <a:t>D</a:t>
            </a:r>
            <a:r>
              <a:rPr lang="es-MX" dirty="0"/>
              <a:t> que se usa directamente es el contenido en el </a:t>
            </a:r>
            <a:r>
              <a:rPr lang="es-MX" b="1" dirty="0"/>
              <a:t>campo de dirección</a:t>
            </a:r>
            <a:r>
              <a:rPr lang="es-MX" dirty="0"/>
              <a:t>.</a:t>
            </a:r>
          </a:p>
          <a:p>
            <a:r>
              <a:rPr lang="es-MX" dirty="0"/>
              <a:t>El otro </a:t>
            </a:r>
            <a:r>
              <a:rPr lang="es-MX" b="1" dirty="0"/>
              <a:t>campo de direcciones</a:t>
            </a:r>
            <a:r>
              <a:rPr lang="es-MX" dirty="0"/>
              <a:t>, o una </a:t>
            </a:r>
            <a:r>
              <a:rPr lang="es-MX" b="1" dirty="0"/>
              <a:t>referencia implícita </a:t>
            </a:r>
            <a:r>
              <a:rPr lang="es-MX" dirty="0"/>
              <a:t>definida por el código de operación, se refiere a un registro </a:t>
            </a:r>
            <a:r>
              <a:rPr lang="es-MX" b="1" dirty="0"/>
              <a:t>R</a:t>
            </a:r>
            <a:r>
              <a:rPr lang="es-MX" dirty="0"/>
              <a:t> cuyo contenido se suma a </a:t>
            </a:r>
            <a:r>
              <a:rPr lang="es-MX" b="1" dirty="0"/>
              <a:t>D</a:t>
            </a:r>
            <a:r>
              <a:rPr lang="es-MX" dirty="0"/>
              <a:t> para generar la dirección efectiva donde está el operando.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376749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1547813" y="3500438"/>
          <a:ext cx="5329237" cy="207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2" name="Imagen de mapa de bits" r:id="rId3" imgW="2905531" imgH="1133633" progId="PBrush">
                  <p:embed/>
                </p:oleObj>
              </mc:Choice>
              <mc:Fallback>
                <p:oleObj name="Imagen de mapa de bits" r:id="rId3" imgW="2905531" imgH="1133633" progId="PBrush">
                  <p:embed/>
                  <p:pic>
                    <p:nvPicPr>
                      <p:cNvPr id="922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3500438"/>
                        <a:ext cx="5329237" cy="2079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Direccionamiento con desplazamiento</a:t>
            </a:r>
            <a:endParaRPr lang="es-ES" sz="28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Los tres más comunes son:</a:t>
            </a:r>
          </a:p>
          <a:p>
            <a:pPr lvl="1"/>
            <a:r>
              <a:rPr lang="es-MX" dirty="0"/>
              <a:t>Indexado </a:t>
            </a:r>
          </a:p>
          <a:p>
            <a:pPr lvl="1"/>
            <a:r>
              <a:rPr lang="es-MX" dirty="0"/>
              <a:t>Direccionamiento con registro base </a:t>
            </a:r>
          </a:p>
          <a:p>
            <a:pPr lvl="1"/>
            <a:r>
              <a:rPr lang="es-MX" dirty="0"/>
              <a:t>Direccionamiento relativo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2862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3995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Direccionamiento Indexado</a:t>
            </a:r>
            <a:endParaRPr lang="es-E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/>
              <a:t>El campo de dirección hace referencia a una dirección de memoria principal (Base fija)</a:t>
            </a:r>
          </a:p>
          <a:p>
            <a:r>
              <a:rPr lang="es-MX" dirty="0"/>
              <a:t>El registro contiene un desplazamiento positivo. (desplazamiento variable)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Dirección Efectiva = D + R</a:t>
            </a:r>
          </a:p>
          <a:p>
            <a:r>
              <a:rPr lang="es-MX" dirty="0"/>
              <a:t>MOV AX, [100,BX]</a:t>
            </a:r>
          </a:p>
          <a:p>
            <a:r>
              <a:rPr lang="es-MX" dirty="0"/>
              <a:t>BX=2			Resultado AX=15</a:t>
            </a:r>
            <a:endParaRPr lang="es-ES" dirty="0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2268538" y="3286124"/>
          <a:ext cx="3671887" cy="166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8" name="Imagen de mapa de bits" r:id="rId3" imgW="2610214" imgH="1181265" progId="PBrush">
                  <p:embed/>
                </p:oleObj>
              </mc:Choice>
              <mc:Fallback>
                <p:oleObj name="Imagen de mapa de bits" r:id="rId3" imgW="2610214" imgH="1181265" progId="PBrush">
                  <p:embed/>
                  <p:pic>
                    <p:nvPicPr>
                      <p:cNvPr id="1741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3286124"/>
                        <a:ext cx="3671887" cy="1662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Variantes</a:t>
            </a:r>
            <a:endParaRPr lang="es-E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err="1"/>
              <a:t>Preindexado</a:t>
            </a:r>
            <a:r>
              <a:rPr lang="es-MX" dirty="0"/>
              <a:t> indirecto</a:t>
            </a:r>
          </a:p>
          <a:p>
            <a:pPr lvl="1"/>
            <a:r>
              <a:rPr lang="es-MX" dirty="0"/>
              <a:t>Dirección = [Base + Desplazamiento]</a:t>
            </a:r>
          </a:p>
          <a:p>
            <a:pPr lvl="1"/>
            <a:r>
              <a:rPr lang="es-MX" dirty="0"/>
              <a:t>Operando=[Dirección]</a:t>
            </a:r>
          </a:p>
          <a:p>
            <a:pPr lvl="1"/>
            <a:endParaRPr lang="es-MX" dirty="0"/>
          </a:p>
          <a:p>
            <a:r>
              <a:rPr lang="es-MX" dirty="0" err="1"/>
              <a:t>Posindexado</a:t>
            </a:r>
            <a:r>
              <a:rPr lang="es-MX" dirty="0"/>
              <a:t> indirecto</a:t>
            </a:r>
          </a:p>
          <a:p>
            <a:pPr lvl="1"/>
            <a:r>
              <a:rPr lang="es-MX" dirty="0"/>
              <a:t>Dirección = [Base] + Desplazamiento</a:t>
            </a:r>
          </a:p>
          <a:p>
            <a:pPr lvl="1"/>
            <a:r>
              <a:rPr lang="es-MX" dirty="0"/>
              <a:t>Operando=[Dirección]</a:t>
            </a:r>
          </a:p>
          <a:p>
            <a:pPr lvl="1"/>
            <a:endParaRPr lang="es-MX" dirty="0"/>
          </a:p>
          <a:p>
            <a:pPr lvl="1">
              <a:buNone/>
            </a:pPr>
            <a:endParaRPr lang="es-MX" dirty="0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D7C81B81-8DE6-4C3D-B3A8-88B39E938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10" y="1196752"/>
            <a:ext cx="8220364" cy="314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1713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 fontScale="90000"/>
          </a:bodyPr>
          <a:lstStyle/>
          <a:p>
            <a:r>
              <a:rPr lang="es-MX" dirty="0"/>
              <a:t>Ejercicio : INDEXADO Y VARIANTES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500034" y="1142984"/>
          <a:ext cx="297179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5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59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Dirección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Contenido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8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10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5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7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500430" y="3571876"/>
            <a:ext cx="480849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Indexado  MOV AX,[1,BX]</a:t>
            </a:r>
          </a:p>
          <a:p>
            <a:endParaRPr lang="es-MX" dirty="0"/>
          </a:p>
          <a:p>
            <a:r>
              <a:rPr lang="es-MX" dirty="0" err="1"/>
              <a:t>Preindexado</a:t>
            </a:r>
            <a:r>
              <a:rPr lang="es-MX" dirty="0"/>
              <a:t> indirecto MOV AX,[[5,CX]]</a:t>
            </a:r>
          </a:p>
          <a:p>
            <a:r>
              <a:rPr lang="es-MX" dirty="0"/>
              <a:t>	Dirección</a:t>
            </a:r>
          </a:p>
          <a:p>
            <a:r>
              <a:rPr lang="es-MX" dirty="0"/>
              <a:t>	Valor</a:t>
            </a:r>
          </a:p>
          <a:p>
            <a:endParaRPr lang="es-MX" dirty="0"/>
          </a:p>
          <a:p>
            <a:r>
              <a:rPr lang="es-MX" dirty="0" err="1"/>
              <a:t>Posindexado</a:t>
            </a:r>
            <a:r>
              <a:rPr lang="es-MX" dirty="0"/>
              <a:t> Indirecto MOV AX,[[4],DX]</a:t>
            </a:r>
          </a:p>
          <a:p>
            <a:r>
              <a:rPr lang="es-MX" dirty="0"/>
              <a:t>	Dirección</a:t>
            </a:r>
          </a:p>
          <a:p>
            <a:r>
              <a:rPr lang="es-MX" dirty="0"/>
              <a:t>	Valor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3786182" y="1142984"/>
          <a:ext cx="300039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Registro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Valor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AX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5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BX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CX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DX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6572264" y="3559734"/>
            <a:ext cx="1758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[1+3]=[4]=5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643570" y="4416990"/>
            <a:ext cx="1758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[5+2]=[7]=3</a:t>
            </a:r>
          </a:p>
          <a:p>
            <a:r>
              <a:rPr lang="es-MX" dirty="0">
                <a:solidFill>
                  <a:srgbClr val="FF0000"/>
                </a:solidFill>
              </a:rPr>
              <a:t>[3]=10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643570" y="5500702"/>
            <a:ext cx="1887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[4]+1=5+1=6</a:t>
            </a:r>
          </a:p>
          <a:p>
            <a:r>
              <a:rPr lang="es-MX" dirty="0">
                <a:solidFill>
                  <a:srgbClr val="FF0000"/>
                </a:solidFill>
              </a:rPr>
              <a:t>[6]=2</a:t>
            </a:r>
            <a:endParaRPr lang="es-E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Direccionamiento relativo</a:t>
            </a:r>
            <a:endParaRPr lang="es-E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MX" dirty="0"/>
              <a:t>Una variante más del direccionamiento indexado</a:t>
            </a:r>
          </a:p>
          <a:p>
            <a:pPr>
              <a:lnSpc>
                <a:spcPct val="150000"/>
              </a:lnSpc>
            </a:pPr>
            <a:r>
              <a:rPr lang="es-MX" dirty="0"/>
              <a:t>El registro referenciado implícitamente es el PC.</a:t>
            </a:r>
          </a:p>
          <a:p>
            <a:pPr>
              <a:lnSpc>
                <a:spcPct val="150000"/>
              </a:lnSpc>
            </a:pPr>
            <a:r>
              <a:rPr lang="es-MX" dirty="0"/>
              <a:t>Dirección Efectiva = D + PC</a:t>
            </a:r>
          </a:p>
          <a:p>
            <a:pPr>
              <a:lnSpc>
                <a:spcPct val="150000"/>
              </a:lnSpc>
            </a:pPr>
            <a:r>
              <a:rPr lang="es-MX" dirty="0"/>
              <a:t>La dirección efectiva es un desplazamiento relativo a la dirección de la instrucción.</a:t>
            </a:r>
            <a:endParaRPr lang="es-E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Direccionamiento relativo</a:t>
            </a:r>
            <a:endParaRPr lang="es-E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690696"/>
            <a:ext cx="2890838" cy="29527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MX" dirty="0"/>
              <a:t>CMP AX, BX</a:t>
            </a:r>
          </a:p>
          <a:p>
            <a:pPr>
              <a:buFont typeface="Wingdings" pitchFamily="2" charset="2"/>
              <a:buNone/>
            </a:pPr>
            <a:r>
              <a:rPr lang="es-MX" dirty="0">
                <a:solidFill>
                  <a:srgbClr val="FF0066"/>
                </a:solidFill>
              </a:rPr>
              <a:t>JMP Fin</a:t>
            </a:r>
          </a:p>
          <a:p>
            <a:pPr>
              <a:buFont typeface="Wingdings" pitchFamily="2" charset="2"/>
              <a:buNone/>
            </a:pPr>
            <a:r>
              <a:rPr lang="es-MX" dirty="0"/>
              <a:t>MOV BX, AX</a:t>
            </a:r>
          </a:p>
          <a:p>
            <a:pPr>
              <a:buFont typeface="Wingdings" pitchFamily="2" charset="2"/>
              <a:buNone/>
            </a:pPr>
            <a:r>
              <a:rPr lang="es-MX" dirty="0"/>
              <a:t>MUL CX</a:t>
            </a:r>
          </a:p>
          <a:p>
            <a:pPr>
              <a:buFont typeface="Wingdings" pitchFamily="2" charset="2"/>
              <a:buNone/>
            </a:pPr>
            <a:r>
              <a:rPr lang="es-MX" dirty="0"/>
              <a:t>HLT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027377" y="3467401"/>
            <a:ext cx="7585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2400" dirty="0">
                <a:latin typeface="+mj-lt"/>
              </a:rPr>
              <a:t>Fin:</a:t>
            </a:r>
            <a:endParaRPr lang="es-ES" sz="2400" dirty="0">
              <a:latin typeface="+mj-lt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473052" y="1704322"/>
            <a:ext cx="8128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s-MX" sz="2400" dirty="0">
                <a:latin typeface="+mj-lt"/>
              </a:rPr>
              <a:t>10</a:t>
            </a:r>
          </a:p>
          <a:p>
            <a:pPr>
              <a:spcAft>
                <a:spcPts val="600"/>
              </a:spcAft>
            </a:pPr>
            <a:r>
              <a:rPr lang="es-MX" sz="2400" dirty="0">
                <a:latin typeface="+mj-lt"/>
              </a:rPr>
              <a:t>11</a:t>
            </a:r>
          </a:p>
          <a:p>
            <a:pPr>
              <a:spcAft>
                <a:spcPts val="600"/>
              </a:spcAft>
            </a:pPr>
            <a:r>
              <a:rPr lang="es-MX" sz="2400" dirty="0">
                <a:latin typeface="+mj-lt"/>
              </a:rPr>
              <a:t>12</a:t>
            </a:r>
          </a:p>
          <a:p>
            <a:pPr>
              <a:spcAft>
                <a:spcPts val="600"/>
              </a:spcAft>
            </a:pPr>
            <a:r>
              <a:rPr lang="es-MX" sz="2400" dirty="0">
                <a:latin typeface="+mj-lt"/>
              </a:rPr>
              <a:t>13</a:t>
            </a:r>
          </a:p>
          <a:p>
            <a:pPr>
              <a:spcAft>
                <a:spcPts val="600"/>
              </a:spcAft>
            </a:pPr>
            <a:r>
              <a:rPr lang="es-MX" sz="2400" dirty="0">
                <a:latin typeface="+mj-lt"/>
              </a:rPr>
              <a:t>14</a:t>
            </a:r>
            <a:endParaRPr lang="es-ES" sz="2400" dirty="0">
              <a:latin typeface="+mj-lt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786314" y="1785926"/>
            <a:ext cx="259718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3200" dirty="0"/>
              <a:t>PC = 12</a:t>
            </a:r>
          </a:p>
          <a:p>
            <a:r>
              <a:rPr lang="es-MX" sz="3200" dirty="0"/>
              <a:t>IR = JMP  2</a:t>
            </a:r>
            <a:endParaRPr lang="es-ES" sz="3200" dirty="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096509" y="3343632"/>
            <a:ext cx="4651955" cy="26776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MX" sz="2400" dirty="0">
                <a:latin typeface="+mn-lt"/>
              </a:rPr>
              <a:t>La instrucción JMP provoca que el PC se modifique. En este ejemplo: </a:t>
            </a:r>
          </a:p>
          <a:p>
            <a:r>
              <a:rPr lang="es-MX" sz="2400" dirty="0">
                <a:latin typeface="+mn-lt"/>
              </a:rPr>
              <a:t>	PC = 12 + 2 = 14</a:t>
            </a:r>
          </a:p>
          <a:p>
            <a:r>
              <a:rPr lang="es-MX" sz="2400" dirty="0">
                <a:latin typeface="+mn-lt"/>
              </a:rPr>
              <a:t>La siguiente instrucción a ejecutarse será la que se encuentra en la dirección 14</a:t>
            </a:r>
            <a:endParaRPr lang="es-ES" sz="2400" dirty="0">
              <a:latin typeface="+mn-lt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3800"/>
              <a:t>Direccionamiento con Registro Base</a:t>
            </a:r>
            <a:endParaRPr lang="es-ES" sz="380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/>
              <a:t>El campo de dirección contiene un desplazamiento (Desplazamiento fijo)</a:t>
            </a:r>
          </a:p>
          <a:p>
            <a:r>
              <a:rPr lang="es-MX" dirty="0"/>
              <a:t>El registro referenciado contiene una dirección de memoria (Base variable) (Registro indirecto)</a:t>
            </a:r>
          </a:p>
          <a:p>
            <a:r>
              <a:rPr lang="es-MX" dirty="0"/>
              <a:t>La referencia a registro puede ser implícita o explícita.</a:t>
            </a:r>
          </a:p>
          <a:p>
            <a:pPr>
              <a:buNone/>
            </a:pPr>
            <a:endParaRPr lang="es-MX" i="1" dirty="0"/>
          </a:p>
          <a:p>
            <a:r>
              <a:rPr lang="es-MX" dirty="0"/>
              <a:t>Ejemplo</a:t>
            </a:r>
          </a:p>
          <a:p>
            <a:pPr lvl="1"/>
            <a:r>
              <a:rPr lang="es-MX" dirty="0"/>
              <a:t>MOV AX, [97[BX]]</a:t>
            </a:r>
          </a:p>
          <a:p>
            <a:pPr lvl="1"/>
            <a:r>
              <a:rPr lang="es-MX" dirty="0"/>
              <a:t>BX=100	</a:t>
            </a:r>
          </a:p>
          <a:p>
            <a:pPr lvl="1"/>
            <a:r>
              <a:rPr lang="es-MX" dirty="0"/>
              <a:t>Resultado AX=15</a:t>
            </a:r>
          </a:p>
        </p:txBody>
      </p:sp>
      <p:grpSp>
        <p:nvGrpSpPr>
          <p:cNvPr id="8" name="7 Grupo"/>
          <p:cNvGrpSpPr/>
          <p:nvPr/>
        </p:nvGrpSpPr>
        <p:grpSpPr>
          <a:xfrm>
            <a:off x="3929058" y="3786190"/>
            <a:ext cx="3671887" cy="1662113"/>
            <a:chOff x="3929058" y="3786190"/>
            <a:chExt cx="3671887" cy="1662113"/>
          </a:xfrm>
        </p:grpSpPr>
        <p:pic>
          <p:nvPicPr>
            <p:cNvPr id="3277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29058" y="3786190"/>
              <a:ext cx="3671887" cy="1662113"/>
            </a:xfrm>
            <a:prstGeom prst="rect">
              <a:avLst/>
            </a:prstGeom>
            <a:noFill/>
          </p:spPr>
        </p:pic>
        <p:sp>
          <p:nvSpPr>
            <p:cNvPr id="6" name="5 Rectángulo"/>
            <p:cNvSpPr/>
            <p:nvPr/>
          </p:nvSpPr>
          <p:spPr>
            <a:xfrm>
              <a:off x="5572132" y="4000504"/>
              <a:ext cx="428628" cy="2143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000" dirty="0">
                  <a:solidFill>
                    <a:schemeClr val="tx1"/>
                  </a:solidFill>
                </a:rPr>
                <a:t>BX</a:t>
              </a:r>
              <a:endParaRPr lang="es-ES" sz="1000" dirty="0">
                <a:solidFill>
                  <a:schemeClr val="tx1"/>
                </a:solidFill>
              </a:endParaRPr>
            </a:p>
          </p:txBody>
        </p:sp>
        <p:sp>
          <p:nvSpPr>
            <p:cNvPr id="7" name="6 Rectángulo"/>
            <p:cNvSpPr/>
            <p:nvPr/>
          </p:nvSpPr>
          <p:spPr>
            <a:xfrm>
              <a:off x="5715008" y="4500570"/>
              <a:ext cx="357190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100" dirty="0">
                  <a:solidFill>
                    <a:schemeClr val="tx1"/>
                  </a:solidFill>
                </a:rPr>
                <a:t>97</a:t>
              </a:r>
              <a:endParaRPr lang="es-ES" sz="11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r>
              <a:rPr lang="es-ES_tradnl" sz="2100" dirty="0"/>
              <a:t>Todas las operaciones siguientes dan como resultado que el registro 8 tenga 12345</a:t>
            </a:r>
            <a:endParaRPr lang="es-ES" sz="2100" dirty="0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2047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481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3563938" y="1803149"/>
            <a:ext cx="482441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s-ES_tradnl" sz="1600" dirty="0"/>
              <a:t>Inmediato 	 MOV R8, 12345</a:t>
            </a:r>
            <a:endParaRPr lang="es-ES" sz="1600" dirty="0"/>
          </a:p>
          <a:p>
            <a:pPr>
              <a:lnSpc>
                <a:spcPct val="150000"/>
              </a:lnSpc>
            </a:pPr>
            <a:r>
              <a:rPr lang="es-ES_tradnl" sz="1600" dirty="0"/>
              <a:t>Registro   	 MOV R8, R0</a:t>
            </a:r>
            <a:endParaRPr lang="es-ES" sz="1600" dirty="0"/>
          </a:p>
          <a:p>
            <a:pPr>
              <a:lnSpc>
                <a:spcPct val="150000"/>
              </a:lnSpc>
            </a:pPr>
            <a:r>
              <a:rPr lang="es-ES_tradnl" sz="1600" dirty="0"/>
              <a:t>Directo     	 MOV R8, [1132]</a:t>
            </a:r>
            <a:endParaRPr lang="es-ES" sz="1600" dirty="0"/>
          </a:p>
          <a:p>
            <a:pPr>
              <a:lnSpc>
                <a:spcPct val="150000"/>
              </a:lnSpc>
            </a:pPr>
            <a:r>
              <a:rPr lang="es-ES_tradnl" sz="1600" dirty="0"/>
              <a:t>Registro Indirecto MOV R8, [R2]</a:t>
            </a:r>
            <a:endParaRPr lang="es-ES" sz="1600" dirty="0"/>
          </a:p>
          <a:p>
            <a:pPr>
              <a:lnSpc>
                <a:spcPct val="150000"/>
              </a:lnSpc>
            </a:pPr>
            <a:r>
              <a:rPr lang="es-ES_tradnl" sz="1600" dirty="0"/>
              <a:t>Indirecto  	 MOV R8, [[6003]]</a:t>
            </a:r>
            <a:endParaRPr lang="es-ES" sz="1600" dirty="0"/>
          </a:p>
          <a:p>
            <a:pPr>
              <a:lnSpc>
                <a:spcPct val="150000"/>
              </a:lnSpc>
            </a:pPr>
            <a:r>
              <a:rPr lang="es-ES_tradnl" sz="1600" dirty="0"/>
              <a:t>Indexado 	 MOV R8, [1138, R4]</a:t>
            </a:r>
            <a:endParaRPr lang="es-ES" sz="1600" dirty="0"/>
          </a:p>
          <a:p>
            <a:pPr>
              <a:lnSpc>
                <a:spcPct val="150000"/>
              </a:lnSpc>
            </a:pPr>
            <a:r>
              <a:rPr lang="es-ES_tradnl" sz="1600" dirty="0" err="1"/>
              <a:t>Preindexado</a:t>
            </a:r>
            <a:r>
              <a:rPr lang="es-ES_tradnl" sz="1600" dirty="0"/>
              <a:t> indirecto 	 </a:t>
            </a:r>
          </a:p>
          <a:p>
            <a:pPr>
              <a:lnSpc>
                <a:spcPct val="150000"/>
              </a:lnSpc>
            </a:pPr>
            <a:r>
              <a:rPr lang="es-ES_tradnl" sz="1600" dirty="0"/>
              <a:t>		 MOV R8, [[6000, R5]]</a:t>
            </a:r>
            <a:endParaRPr lang="es-ES" sz="1600" dirty="0"/>
          </a:p>
          <a:p>
            <a:pPr>
              <a:lnSpc>
                <a:spcPct val="150000"/>
              </a:lnSpc>
            </a:pPr>
            <a:r>
              <a:rPr lang="es-ES_tradnl" sz="1600" dirty="0" err="1"/>
              <a:t>Posindexado</a:t>
            </a:r>
            <a:r>
              <a:rPr lang="es-ES_tradnl" sz="1600" dirty="0"/>
              <a:t> indirecto </a:t>
            </a:r>
          </a:p>
          <a:p>
            <a:pPr>
              <a:lnSpc>
                <a:spcPct val="150000"/>
              </a:lnSpc>
            </a:pPr>
            <a:r>
              <a:rPr lang="es-ES_tradnl" sz="1600" dirty="0"/>
              <a:t>	 	MOV R8, [[6000], R3]</a:t>
            </a:r>
            <a:endParaRPr lang="es-ES" sz="1600" dirty="0"/>
          </a:p>
          <a:p>
            <a:pPr>
              <a:lnSpc>
                <a:spcPct val="150000"/>
              </a:lnSpc>
            </a:pPr>
            <a:r>
              <a:rPr lang="es-ES_tradnl" sz="1600" dirty="0"/>
              <a:t>Base	     	MOV R8, [2,[R7]]</a:t>
            </a:r>
            <a:endParaRPr lang="es-ES" sz="1600" dirty="0"/>
          </a:p>
          <a:p>
            <a:pPr>
              <a:lnSpc>
                <a:spcPct val="150000"/>
              </a:lnSpc>
            </a:pPr>
            <a:r>
              <a:rPr lang="es-ES_tradnl" sz="1600" dirty="0"/>
              <a:t>Relativo   	MOVPC R8, [130]</a:t>
            </a:r>
          </a:p>
        </p:txBody>
      </p:sp>
      <p:grpSp>
        <p:nvGrpSpPr>
          <p:cNvPr id="10" name="9 Grupo"/>
          <p:cNvGrpSpPr/>
          <p:nvPr/>
        </p:nvGrpSpPr>
        <p:grpSpPr>
          <a:xfrm>
            <a:off x="468313" y="1773238"/>
            <a:ext cx="3095625" cy="3084512"/>
            <a:chOff x="468313" y="1773238"/>
            <a:chExt cx="3095625" cy="3084512"/>
          </a:xfrm>
        </p:grpSpPr>
        <p:pic>
          <p:nvPicPr>
            <p:cNvPr id="18441" name="Picture 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8313" y="1773238"/>
              <a:ext cx="3095625" cy="3084512"/>
            </a:xfrm>
            <a:prstGeom prst="rect">
              <a:avLst/>
            </a:prstGeom>
            <a:noFill/>
          </p:spPr>
        </p:pic>
        <p:sp>
          <p:nvSpPr>
            <p:cNvPr id="7" name="6 CuadroTexto"/>
            <p:cNvSpPr txBox="1"/>
            <p:nvPr/>
          </p:nvSpPr>
          <p:spPr>
            <a:xfrm>
              <a:off x="1142976" y="3937819"/>
              <a:ext cx="57150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MX" sz="1200" b="1" dirty="0">
                  <a:latin typeface="Times New Roman" pitchFamily="18" charset="0"/>
                  <a:cs typeface="Times New Roman" pitchFamily="18" charset="0"/>
                </a:rPr>
                <a:t>6000</a:t>
              </a:r>
              <a:endParaRPr lang="es-E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9" name="8 Conector recto"/>
            <p:cNvCxnSpPr/>
            <p:nvPr/>
          </p:nvCxnSpPr>
          <p:spPr>
            <a:xfrm>
              <a:off x="1000100" y="4143380"/>
              <a:ext cx="85725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44 Grupo"/>
          <p:cNvGrpSpPr/>
          <p:nvPr/>
        </p:nvGrpSpPr>
        <p:grpSpPr>
          <a:xfrm>
            <a:off x="4714876" y="609600"/>
            <a:ext cx="3317863" cy="5715000"/>
            <a:chOff x="5140337" y="609600"/>
            <a:chExt cx="3317863" cy="5715000"/>
          </a:xfrm>
        </p:grpSpPr>
        <p:grpSp>
          <p:nvGrpSpPr>
            <p:cNvPr id="42" name="41 Grupo"/>
            <p:cNvGrpSpPr/>
            <p:nvPr/>
          </p:nvGrpSpPr>
          <p:grpSpPr>
            <a:xfrm>
              <a:off x="6248400" y="609600"/>
              <a:ext cx="2209800" cy="5715000"/>
              <a:chOff x="6248400" y="609600"/>
              <a:chExt cx="2209800" cy="5715000"/>
            </a:xfrm>
          </p:grpSpPr>
          <p:grpSp>
            <p:nvGrpSpPr>
              <p:cNvPr id="2" name="Group 2"/>
              <p:cNvGrpSpPr>
                <a:grpSpLocks/>
              </p:cNvGrpSpPr>
              <p:nvPr/>
            </p:nvGrpSpPr>
            <p:grpSpPr bwMode="auto">
              <a:xfrm>
                <a:off x="6400800" y="609600"/>
                <a:ext cx="2057400" cy="304800"/>
                <a:chOff x="1872" y="528"/>
                <a:chExt cx="1296" cy="192"/>
              </a:xfrm>
            </p:grpSpPr>
            <p:sp>
              <p:nvSpPr>
                <p:cNvPr id="48131" name="Rectangle 3"/>
                <p:cNvSpPr>
                  <a:spLocks noChangeArrowheads="1"/>
                </p:cNvSpPr>
                <p:nvPr/>
              </p:nvSpPr>
              <p:spPr bwMode="auto">
                <a:xfrm>
                  <a:off x="2064" y="528"/>
                  <a:ext cx="1104" cy="14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s-MX" sz="1400">
                      <a:latin typeface="Times New Roman" pitchFamily="18" charset="0"/>
                    </a:rPr>
                    <a:t>7</a:t>
                  </a:r>
                  <a:endParaRPr lang="es-ES" sz="1400">
                    <a:latin typeface="Times New Roman" pitchFamily="18" charset="0"/>
                  </a:endParaRPr>
                </a:p>
              </p:txBody>
            </p:sp>
            <p:sp>
              <p:nvSpPr>
                <p:cNvPr id="48132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1872" y="528"/>
                  <a:ext cx="17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s-MX" sz="1400">
                      <a:latin typeface="Times New Roman" pitchFamily="18" charset="0"/>
                    </a:rPr>
                    <a:t>0</a:t>
                  </a:r>
                  <a:endParaRPr lang="es-ES" sz="1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3" name="Group 5"/>
              <p:cNvGrpSpPr>
                <a:grpSpLocks/>
              </p:cNvGrpSpPr>
              <p:nvPr/>
            </p:nvGrpSpPr>
            <p:grpSpPr bwMode="auto">
              <a:xfrm>
                <a:off x="6400800" y="838200"/>
                <a:ext cx="2057400" cy="304800"/>
                <a:chOff x="1872" y="528"/>
                <a:chExt cx="1296" cy="192"/>
              </a:xfrm>
            </p:grpSpPr>
            <p:sp>
              <p:nvSpPr>
                <p:cNvPr id="48134" name="Rectangle 6"/>
                <p:cNvSpPr>
                  <a:spLocks noChangeArrowheads="1"/>
                </p:cNvSpPr>
                <p:nvPr/>
              </p:nvSpPr>
              <p:spPr bwMode="auto">
                <a:xfrm>
                  <a:off x="2064" y="528"/>
                  <a:ext cx="1104" cy="14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s-ES" sz="1400">
                    <a:latin typeface="Times New Roman" pitchFamily="18" charset="0"/>
                  </a:endParaRPr>
                </a:p>
              </p:txBody>
            </p:sp>
            <p:sp>
              <p:nvSpPr>
                <p:cNvPr id="48135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1872" y="528"/>
                  <a:ext cx="17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s-MX" sz="1400">
                      <a:latin typeface="Times New Roman" pitchFamily="18" charset="0"/>
                    </a:rPr>
                    <a:t>1</a:t>
                  </a:r>
                  <a:endParaRPr lang="es-ES" sz="1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6400800" y="1066800"/>
                <a:ext cx="2057400" cy="304800"/>
                <a:chOff x="1872" y="528"/>
                <a:chExt cx="1296" cy="192"/>
              </a:xfrm>
            </p:grpSpPr>
            <p:sp>
              <p:nvSpPr>
                <p:cNvPr id="48137" name="Rectangle 9"/>
                <p:cNvSpPr>
                  <a:spLocks noChangeArrowheads="1"/>
                </p:cNvSpPr>
                <p:nvPr/>
              </p:nvSpPr>
              <p:spPr bwMode="auto">
                <a:xfrm>
                  <a:off x="2064" y="528"/>
                  <a:ext cx="1104" cy="14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s-MX" sz="1400">
                      <a:latin typeface="Times New Roman" pitchFamily="18" charset="0"/>
                    </a:rPr>
                    <a:t>100</a:t>
                  </a:r>
                  <a:endParaRPr lang="es-ES" sz="1400">
                    <a:latin typeface="Times New Roman" pitchFamily="18" charset="0"/>
                  </a:endParaRPr>
                </a:p>
              </p:txBody>
            </p:sp>
            <p:sp>
              <p:nvSpPr>
                <p:cNvPr id="48138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872" y="528"/>
                  <a:ext cx="17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s-MX" sz="1400">
                      <a:latin typeface="Times New Roman" pitchFamily="18" charset="0"/>
                    </a:rPr>
                    <a:t>2</a:t>
                  </a:r>
                  <a:endParaRPr lang="es-ES" sz="1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5" name="Group 11"/>
              <p:cNvGrpSpPr>
                <a:grpSpLocks/>
              </p:cNvGrpSpPr>
              <p:nvPr/>
            </p:nvGrpSpPr>
            <p:grpSpPr bwMode="auto">
              <a:xfrm>
                <a:off x="6400800" y="1295400"/>
                <a:ext cx="2057400" cy="304800"/>
                <a:chOff x="1872" y="528"/>
                <a:chExt cx="1296" cy="192"/>
              </a:xfrm>
            </p:grpSpPr>
            <p:sp>
              <p:nvSpPr>
                <p:cNvPr id="48140" name="Rectangle 12"/>
                <p:cNvSpPr>
                  <a:spLocks noChangeArrowheads="1"/>
                </p:cNvSpPr>
                <p:nvPr/>
              </p:nvSpPr>
              <p:spPr bwMode="auto">
                <a:xfrm>
                  <a:off x="2064" y="528"/>
                  <a:ext cx="1104" cy="14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s-ES" sz="1400">
                    <a:latin typeface="Times New Roman" pitchFamily="18" charset="0"/>
                  </a:endParaRPr>
                </a:p>
              </p:txBody>
            </p:sp>
            <p:sp>
              <p:nvSpPr>
                <p:cNvPr id="48141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872" y="528"/>
                  <a:ext cx="17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s-MX" sz="1400">
                      <a:latin typeface="Times New Roman" pitchFamily="18" charset="0"/>
                    </a:rPr>
                    <a:t>3</a:t>
                  </a:r>
                  <a:endParaRPr lang="es-ES" sz="1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6" name="Group 14"/>
              <p:cNvGrpSpPr>
                <a:grpSpLocks/>
              </p:cNvGrpSpPr>
              <p:nvPr/>
            </p:nvGrpSpPr>
            <p:grpSpPr bwMode="auto">
              <a:xfrm>
                <a:off x="6400800" y="1524000"/>
                <a:ext cx="2057400" cy="304800"/>
                <a:chOff x="1872" y="528"/>
                <a:chExt cx="1296" cy="192"/>
              </a:xfrm>
            </p:grpSpPr>
            <p:sp>
              <p:nvSpPr>
                <p:cNvPr id="48143" name="Rectangle 15"/>
                <p:cNvSpPr>
                  <a:spLocks noChangeArrowheads="1"/>
                </p:cNvSpPr>
                <p:nvPr/>
              </p:nvSpPr>
              <p:spPr bwMode="auto">
                <a:xfrm>
                  <a:off x="2064" y="528"/>
                  <a:ext cx="1104" cy="14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s-MX" sz="1400">
                      <a:latin typeface="Times New Roman" pitchFamily="18" charset="0"/>
                    </a:rPr>
                    <a:t>100</a:t>
                  </a:r>
                  <a:endParaRPr lang="es-ES" sz="1400">
                    <a:latin typeface="Times New Roman" pitchFamily="18" charset="0"/>
                  </a:endParaRPr>
                </a:p>
              </p:txBody>
            </p:sp>
            <p:sp>
              <p:nvSpPr>
                <p:cNvPr id="48144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1872" y="528"/>
                  <a:ext cx="17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s-MX" sz="1400">
                      <a:latin typeface="Times New Roman" pitchFamily="18" charset="0"/>
                    </a:rPr>
                    <a:t>4</a:t>
                  </a:r>
                  <a:endParaRPr lang="es-ES" sz="1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" name="Group 17"/>
              <p:cNvGrpSpPr>
                <a:grpSpLocks/>
              </p:cNvGrpSpPr>
              <p:nvPr/>
            </p:nvGrpSpPr>
            <p:grpSpPr bwMode="auto">
              <a:xfrm>
                <a:off x="6400800" y="1752600"/>
                <a:ext cx="2057400" cy="304800"/>
                <a:chOff x="1872" y="528"/>
                <a:chExt cx="1296" cy="192"/>
              </a:xfrm>
            </p:grpSpPr>
            <p:sp>
              <p:nvSpPr>
                <p:cNvPr id="48146" name="Rectangle 18"/>
                <p:cNvSpPr>
                  <a:spLocks noChangeArrowheads="1"/>
                </p:cNvSpPr>
                <p:nvPr/>
              </p:nvSpPr>
              <p:spPr bwMode="auto">
                <a:xfrm>
                  <a:off x="2064" y="528"/>
                  <a:ext cx="1104" cy="14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s-MX" sz="1400">
                      <a:latin typeface="Times New Roman" pitchFamily="18" charset="0"/>
                    </a:rPr>
                    <a:t>20</a:t>
                  </a:r>
                  <a:endParaRPr lang="es-ES" sz="1400">
                    <a:latin typeface="Times New Roman" pitchFamily="18" charset="0"/>
                  </a:endParaRPr>
                </a:p>
              </p:txBody>
            </p:sp>
            <p:sp>
              <p:nvSpPr>
                <p:cNvPr id="48147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1872" y="528"/>
                  <a:ext cx="17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s-MX" sz="1400">
                      <a:latin typeface="Times New Roman" pitchFamily="18" charset="0"/>
                    </a:rPr>
                    <a:t>5</a:t>
                  </a:r>
                  <a:endParaRPr lang="es-ES" sz="1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8" name="Group 20"/>
              <p:cNvGrpSpPr>
                <a:grpSpLocks/>
              </p:cNvGrpSpPr>
              <p:nvPr/>
            </p:nvGrpSpPr>
            <p:grpSpPr bwMode="auto">
              <a:xfrm>
                <a:off x="6400800" y="1981200"/>
                <a:ext cx="2057400" cy="304800"/>
                <a:chOff x="1872" y="528"/>
                <a:chExt cx="1296" cy="192"/>
              </a:xfrm>
            </p:grpSpPr>
            <p:sp>
              <p:nvSpPr>
                <p:cNvPr id="48149" name="Rectangle 21"/>
                <p:cNvSpPr>
                  <a:spLocks noChangeArrowheads="1"/>
                </p:cNvSpPr>
                <p:nvPr/>
              </p:nvSpPr>
              <p:spPr bwMode="auto">
                <a:xfrm>
                  <a:off x="2064" y="528"/>
                  <a:ext cx="1104" cy="14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s-MX" sz="1400">
                      <a:latin typeface="Times New Roman" pitchFamily="18" charset="0"/>
                    </a:rPr>
                    <a:t>105</a:t>
                  </a:r>
                  <a:endParaRPr lang="es-ES" sz="1400">
                    <a:latin typeface="Times New Roman" pitchFamily="18" charset="0"/>
                  </a:endParaRPr>
                </a:p>
              </p:txBody>
            </p:sp>
            <p:sp>
              <p:nvSpPr>
                <p:cNvPr id="48150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1872" y="528"/>
                  <a:ext cx="17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s-MX" sz="1400">
                      <a:latin typeface="Times New Roman" pitchFamily="18" charset="0"/>
                    </a:rPr>
                    <a:t>6</a:t>
                  </a:r>
                  <a:endParaRPr lang="es-ES" sz="1400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48151" name="Rectangle 23"/>
              <p:cNvSpPr>
                <a:spLocks noChangeArrowheads="1"/>
              </p:cNvSpPr>
              <p:nvPr/>
            </p:nvSpPr>
            <p:spPr bwMode="auto">
              <a:xfrm>
                <a:off x="6705600" y="4267200"/>
                <a:ext cx="1752600" cy="2286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s-MX" sz="1400">
                    <a:latin typeface="Times New Roman" pitchFamily="18" charset="0"/>
                  </a:rPr>
                  <a:t>18</a:t>
                </a:r>
                <a:endParaRPr lang="es-ES" sz="1400">
                  <a:latin typeface="Times New Roman" pitchFamily="18" charset="0"/>
                </a:endParaRPr>
              </a:p>
            </p:txBody>
          </p:sp>
          <p:sp>
            <p:nvSpPr>
              <p:cNvPr id="48152" name="Text Box 24"/>
              <p:cNvSpPr txBox="1">
                <a:spLocks noChangeArrowheads="1"/>
              </p:cNvSpPr>
              <p:nvPr/>
            </p:nvSpPr>
            <p:spPr bwMode="auto">
              <a:xfrm>
                <a:off x="6248400" y="4267200"/>
                <a:ext cx="45085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MX" sz="1400">
                    <a:latin typeface="Times New Roman" pitchFamily="18" charset="0"/>
                  </a:rPr>
                  <a:t>100</a:t>
                </a:r>
                <a:endParaRPr lang="es-ES" sz="1400">
                  <a:latin typeface="Times New Roman" pitchFamily="18" charset="0"/>
                </a:endParaRPr>
              </a:p>
            </p:txBody>
          </p:sp>
          <p:sp>
            <p:nvSpPr>
              <p:cNvPr id="48153" name="Rectangle 25"/>
              <p:cNvSpPr>
                <a:spLocks noChangeArrowheads="1"/>
              </p:cNvSpPr>
              <p:nvPr/>
            </p:nvSpPr>
            <p:spPr bwMode="auto">
              <a:xfrm>
                <a:off x="6705600" y="4495800"/>
                <a:ext cx="1752600" cy="2286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ES" sz="1400">
                  <a:latin typeface="Times New Roman" pitchFamily="18" charset="0"/>
                </a:endParaRPr>
              </a:p>
            </p:txBody>
          </p:sp>
          <p:sp>
            <p:nvSpPr>
              <p:cNvPr id="48154" name="Text Box 26"/>
              <p:cNvSpPr txBox="1">
                <a:spLocks noChangeArrowheads="1"/>
              </p:cNvSpPr>
              <p:nvPr/>
            </p:nvSpPr>
            <p:spPr bwMode="auto">
              <a:xfrm>
                <a:off x="6248400" y="4495800"/>
                <a:ext cx="45085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MX" sz="1400">
                    <a:latin typeface="Times New Roman" pitchFamily="18" charset="0"/>
                  </a:rPr>
                  <a:t>101</a:t>
                </a:r>
                <a:endParaRPr lang="es-ES" sz="1400">
                  <a:latin typeface="Times New Roman" pitchFamily="18" charset="0"/>
                </a:endParaRPr>
              </a:p>
            </p:txBody>
          </p:sp>
          <p:sp>
            <p:nvSpPr>
              <p:cNvPr id="48155" name="Rectangle 27"/>
              <p:cNvSpPr>
                <a:spLocks noChangeArrowheads="1"/>
              </p:cNvSpPr>
              <p:nvPr/>
            </p:nvSpPr>
            <p:spPr bwMode="auto">
              <a:xfrm>
                <a:off x="6705600" y="4724400"/>
                <a:ext cx="1752600" cy="2286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s-MX" sz="1400">
                    <a:latin typeface="Times New Roman" pitchFamily="18" charset="0"/>
                  </a:rPr>
                  <a:t>100</a:t>
                </a:r>
                <a:endParaRPr lang="es-ES" sz="1400">
                  <a:latin typeface="Times New Roman" pitchFamily="18" charset="0"/>
                </a:endParaRPr>
              </a:p>
            </p:txBody>
          </p:sp>
          <p:sp>
            <p:nvSpPr>
              <p:cNvPr id="48156" name="Text Box 28"/>
              <p:cNvSpPr txBox="1">
                <a:spLocks noChangeArrowheads="1"/>
              </p:cNvSpPr>
              <p:nvPr/>
            </p:nvSpPr>
            <p:spPr bwMode="auto">
              <a:xfrm>
                <a:off x="6248400" y="4724400"/>
                <a:ext cx="45085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MX" sz="1400">
                    <a:latin typeface="Times New Roman" pitchFamily="18" charset="0"/>
                  </a:rPr>
                  <a:t>102</a:t>
                </a:r>
                <a:endParaRPr lang="es-ES" sz="1400">
                  <a:latin typeface="Times New Roman" pitchFamily="18" charset="0"/>
                </a:endParaRPr>
              </a:p>
            </p:txBody>
          </p:sp>
          <p:sp>
            <p:nvSpPr>
              <p:cNvPr id="48157" name="Rectangle 29"/>
              <p:cNvSpPr>
                <a:spLocks noChangeArrowheads="1"/>
              </p:cNvSpPr>
              <p:nvPr/>
            </p:nvSpPr>
            <p:spPr bwMode="auto">
              <a:xfrm>
                <a:off x="6705600" y="4953000"/>
                <a:ext cx="1752600" cy="2286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ES" sz="1400">
                  <a:latin typeface="Times New Roman" pitchFamily="18" charset="0"/>
                </a:endParaRPr>
              </a:p>
            </p:txBody>
          </p:sp>
          <p:sp>
            <p:nvSpPr>
              <p:cNvPr id="48158" name="Text Box 30"/>
              <p:cNvSpPr txBox="1">
                <a:spLocks noChangeArrowheads="1"/>
              </p:cNvSpPr>
              <p:nvPr/>
            </p:nvSpPr>
            <p:spPr bwMode="auto">
              <a:xfrm>
                <a:off x="6248400" y="4953000"/>
                <a:ext cx="45085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MX" sz="1400" dirty="0">
                    <a:latin typeface="Times New Roman" pitchFamily="18" charset="0"/>
                  </a:rPr>
                  <a:t>103</a:t>
                </a:r>
                <a:endParaRPr lang="es-ES" sz="1400" dirty="0">
                  <a:latin typeface="Times New Roman" pitchFamily="18" charset="0"/>
                </a:endParaRPr>
              </a:p>
            </p:txBody>
          </p:sp>
          <p:sp>
            <p:nvSpPr>
              <p:cNvPr id="48159" name="Rectangle 31"/>
              <p:cNvSpPr>
                <a:spLocks noChangeArrowheads="1"/>
              </p:cNvSpPr>
              <p:nvPr/>
            </p:nvSpPr>
            <p:spPr bwMode="auto">
              <a:xfrm>
                <a:off x="6705600" y="5181600"/>
                <a:ext cx="1752600" cy="2286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s-MX" sz="1400">
                    <a:latin typeface="Times New Roman" pitchFamily="18" charset="0"/>
                  </a:rPr>
                  <a:t>17</a:t>
                </a:r>
                <a:endParaRPr lang="es-ES" sz="1400">
                  <a:latin typeface="Times New Roman" pitchFamily="18" charset="0"/>
                </a:endParaRPr>
              </a:p>
            </p:txBody>
          </p:sp>
          <p:sp>
            <p:nvSpPr>
              <p:cNvPr id="48160" name="Text Box 32"/>
              <p:cNvSpPr txBox="1">
                <a:spLocks noChangeArrowheads="1"/>
              </p:cNvSpPr>
              <p:nvPr/>
            </p:nvSpPr>
            <p:spPr bwMode="auto">
              <a:xfrm>
                <a:off x="6248400" y="5181600"/>
                <a:ext cx="45085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MX" sz="1400">
                    <a:latin typeface="Times New Roman" pitchFamily="18" charset="0"/>
                  </a:rPr>
                  <a:t>104</a:t>
                </a:r>
                <a:endParaRPr lang="es-ES" sz="1400">
                  <a:latin typeface="Times New Roman" pitchFamily="18" charset="0"/>
                </a:endParaRPr>
              </a:p>
            </p:txBody>
          </p:sp>
          <p:sp>
            <p:nvSpPr>
              <p:cNvPr id="48161" name="Rectangle 33"/>
              <p:cNvSpPr>
                <a:spLocks noChangeArrowheads="1"/>
              </p:cNvSpPr>
              <p:nvPr/>
            </p:nvSpPr>
            <p:spPr bwMode="auto">
              <a:xfrm>
                <a:off x="6705600" y="5410200"/>
                <a:ext cx="1752600" cy="2286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s-MX" sz="1400">
                    <a:latin typeface="Times New Roman" pitchFamily="18" charset="0"/>
                  </a:rPr>
                  <a:t>15</a:t>
                </a:r>
                <a:endParaRPr lang="es-ES" sz="1400">
                  <a:latin typeface="Times New Roman" pitchFamily="18" charset="0"/>
                </a:endParaRPr>
              </a:p>
            </p:txBody>
          </p:sp>
          <p:sp>
            <p:nvSpPr>
              <p:cNvPr id="48162" name="Text Box 34"/>
              <p:cNvSpPr txBox="1">
                <a:spLocks noChangeArrowheads="1"/>
              </p:cNvSpPr>
              <p:nvPr/>
            </p:nvSpPr>
            <p:spPr bwMode="auto">
              <a:xfrm>
                <a:off x="6248400" y="5410200"/>
                <a:ext cx="45085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MX" sz="1400">
                    <a:latin typeface="Times New Roman" pitchFamily="18" charset="0"/>
                  </a:rPr>
                  <a:t>105</a:t>
                </a:r>
                <a:endParaRPr lang="es-ES" sz="1400">
                  <a:latin typeface="Times New Roman" pitchFamily="18" charset="0"/>
                </a:endParaRPr>
              </a:p>
            </p:txBody>
          </p:sp>
          <p:sp>
            <p:nvSpPr>
              <p:cNvPr id="48163" name="Rectangle 35"/>
              <p:cNvSpPr>
                <a:spLocks noChangeArrowheads="1"/>
              </p:cNvSpPr>
              <p:nvPr/>
            </p:nvSpPr>
            <p:spPr bwMode="auto">
              <a:xfrm>
                <a:off x="6705600" y="2209800"/>
                <a:ext cx="1752600" cy="20574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8164" name="Rectangle 36"/>
              <p:cNvSpPr>
                <a:spLocks noChangeArrowheads="1"/>
              </p:cNvSpPr>
              <p:nvPr/>
            </p:nvSpPr>
            <p:spPr bwMode="auto">
              <a:xfrm>
                <a:off x="6705600" y="5638800"/>
                <a:ext cx="1752600" cy="6858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8165" name="Text Box 37"/>
              <p:cNvSpPr txBox="1">
                <a:spLocks noChangeArrowheads="1"/>
              </p:cNvSpPr>
              <p:nvPr/>
            </p:nvSpPr>
            <p:spPr bwMode="auto">
              <a:xfrm>
                <a:off x="7375525" y="2286000"/>
                <a:ext cx="2603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MX" sz="2400">
                    <a:latin typeface="Times New Roman" pitchFamily="18" charset="0"/>
                  </a:rPr>
                  <a:t>.</a:t>
                </a:r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48166" name="Text Box 38"/>
              <p:cNvSpPr txBox="1">
                <a:spLocks noChangeArrowheads="1"/>
              </p:cNvSpPr>
              <p:nvPr/>
            </p:nvSpPr>
            <p:spPr bwMode="auto">
              <a:xfrm>
                <a:off x="7391400" y="2895600"/>
                <a:ext cx="2603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MX" sz="2400">
                    <a:latin typeface="Times New Roman" pitchFamily="18" charset="0"/>
                  </a:rPr>
                  <a:t>.</a:t>
                </a:r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48167" name="Text Box 39"/>
              <p:cNvSpPr txBox="1">
                <a:spLocks noChangeArrowheads="1"/>
              </p:cNvSpPr>
              <p:nvPr/>
            </p:nvSpPr>
            <p:spPr bwMode="auto">
              <a:xfrm>
                <a:off x="7391400" y="3581400"/>
                <a:ext cx="2603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MX" sz="2400">
                    <a:latin typeface="Times New Roman" pitchFamily="18" charset="0"/>
                  </a:rPr>
                  <a:t>.</a:t>
                </a:r>
                <a:endParaRPr lang="es-ES" sz="2400">
                  <a:latin typeface="Times New Roman" pitchFamily="18" charset="0"/>
                </a:endParaRPr>
              </a:p>
            </p:txBody>
          </p:sp>
        </p:grpSp>
        <p:sp>
          <p:nvSpPr>
            <p:cNvPr id="48168" name="Text Box 40"/>
            <p:cNvSpPr txBox="1">
              <a:spLocks noChangeArrowheads="1"/>
            </p:cNvSpPr>
            <p:nvPr/>
          </p:nvSpPr>
          <p:spPr bwMode="auto">
            <a:xfrm>
              <a:off x="5140337" y="623888"/>
              <a:ext cx="1146175" cy="1920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2000" dirty="0">
                  <a:latin typeface="Times New Roman" pitchFamily="18" charset="0"/>
                </a:rPr>
                <a:t>PC = 100</a:t>
              </a:r>
            </a:p>
            <a:p>
              <a:endParaRPr lang="es-MX" sz="2000" dirty="0">
                <a:latin typeface="Times New Roman" pitchFamily="18" charset="0"/>
              </a:endParaRPr>
            </a:p>
            <a:p>
              <a:r>
                <a:rPr lang="es-MX" sz="2000" dirty="0">
                  <a:latin typeface="Times New Roman" pitchFamily="18" charset="0"/>
                </a:rPr>
                <a:t>AX = 20</a:t>
              </a:r>
            </a:p>
            <a:p>
              <a:r>
                <a:rPr lang="es-MX" sz="2000" dirty="0">
                  <a:latin typeface="Times New Roman" pitchFamily="18" charset="0"/>
                </a:rPr>
                <a:t>BX = 4</a:t>
              </a:r>
            </a:p>
            <a:p>
              <a:r>
                <a:rPr lang="es-MX" sz="2000" dirty="0">
                  <a:latin typeface="Times New Roman" pitchFamily="18" charset="0"/>
                </a:rPr>
                <a:t>CX = 5</a:t>
              </a:r>
            </a:p>
            <a:p>
              <a:r>
                <a:rPr lang="es-MX" sz="2000" dirty="0">
                  <a:latin typeface="Times New Roman" pitchFamily="18" charset="0"/>
                </a:rPr>
                <a:t>DX = 2</a:t>
              </a:r>
              <a:endParaRPr lang="es-ES" sz="2000" dirty="0">
                <a:latin typeface="Times New Roman" pitchFamily="18" charset="0"/>
              </a:endParaRPr>
            </a:p>
          </p:txBody>
        </p:sp>
      </p:grpSp>
      <p:sp>
        <p:nvSpPr>
          <p:cNvPr id="48169" name="Text Box 41"/>
          <p:cNvSpPr txBox="1">
            <a:spLocks noChangeArrowheads="1"/>
          </p:cNvSpPr>
          <p:nvPr/>
        </p:nvSpPr>
        <p:spPr bwMode="auto">
          <a:xfrm>
            <a:off x="365125" y="2803525"/>
            <a:ext cx="5251759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2000" dirty="0">
                <a:latin typeface="Times New Roman" pitchFamily="18" charset="0"/>
              </a:rPr>
              <a:t>DIV BX			Implícito</a:t>
            </a:r>
          </a:p>
          <a:p>
            <a:r>
              <a:rPr lang="es-MX" sz="2000" dirty="0">
                <a:latin typeface="Times New Roman" pitchFamily="18" charset="0"/>
              </a:rPr>
              <a:t>MOV AX, 10		Inmediato</a:t>
            </a:r>
          </a:p>
          <a:p>
            <a:r>
              <a:rPr lang="es-MX" sz="2000" dirty="0">
                <a:latin typeface="Times New Roman" pitchFamily="18" charset="0"/>
              </a:rPr>
              <a:t>MOV AX, [0]		Directo</a:t>
            </a:r>
          </a:p>
          <a:p>
            <a:r>
              <a:rPr lang="es-MX" sz="2000" dirty="0">
                <a:latin typeface="Times New Roman" pitchFamily="18" charset="0"/>
              </a:rPr>
              <a:t>MOV AX, [[2]]		Indirecto</a:t>
            </a:r>
          </a:p>
          <a:p>
            <a:r>
              <a:rPr lang="es-MX" sz="2000" dirty="0">
                <a:latin typeface="Times New Roman" pitchFamily="18" charset="0"/>
              </a:rPr>
              <a:t>MOV AX, BX		Registro</a:t>
            </a:r>
          </a:p>
          <a:p>
            <a:r>
              <a:rPr lang="es-MX" sz="2000" dirty="0">
                <a:latin typeface="Times New Roman" pitchFamily="18" charset="0"/>
              </a:rPr>
              <a:t>MOV AX, [CX]		Registro Indirecto</a:t>
            </a:r>
          </a:p>
          <a:p>
            <a:r>
              <a:rPr lang="es-MX" sz="2000" dirty="0">
                <a:latin typeface="Times New Roman" pitchFamily="18" charset="0"/>
              </a:rPr>
              <a:t>MOVPC AX, [2]		Relativo</a:t>
            </a:r>
          </a:p>
          <a:p>
            <a:r>
              <a:rPr lang="es-MX" sz="2000" dirty="0">
                <a:latin typeface="Times New Roman" pitchFamily="18" charset="0"/>
              </a:rPr>
              <a:t>MOV AX, [[2,BX]]	</a:t>
            </a:r>
            <a:r>
              <a:rPr lang="es-MX" sz="2000" dirty="0" err="1">
                <a:latin typeface="Times New Roman" pitchFamily="18" charset="0"/>
              </a:rPr>
              <a:t>Preindexado</a:t>
            </a:r>
            <a:r>
              <a:rPr lang="es-MX" sz="2000" dirty="0">
                <a:latin typeface="Times New Roman" pitchFamily="18" charset="0"/>
              </a:rPr>
              <a:t> Indirecto</a:t>
            </a:r>
          </a:p>
          <a:p>
            <a:r>
              <a:rPr lang="es-MX" sz="2000" dirty="0">
                <a:latin typeface="Times New Roman" pitchFamily="18" charset="0"/>
              </a:rPr>
              <a:t>MOV AX, [[4]BX]	</a:t>
            </a:r>
            <a:r>
              <a:rPr lang="es-MX" sz="2000" dirty="0" err="1">
                <a:latin typeface="Times New Roman" pitchFamily="18" charset="0"/>
              </a:rPr>
              <a:t>Posindexado</a:t>
            </a:r>
            <a:r>
              <a:rPr lang="es-MX" sz="2000" dirty="0">
                <a:latin typeface="Times New Roman" pitchFamily="18" charset="0"/>
              </a:rPr>
              <a:t> Indirecto</a:t>
            </a:r>
          </a:p>
          <a:p>
            <a:r>
              <a:rPr lang="es-MX" sz="2000" dirty="0">
                <a:latin typeface="Times New Roman" pitchFamily="18" charset="0"/>
              </a:rPr>
              <a:t>MOV AX, [0,CX]	Indexado</a:t>
            </a:r>
          </a:p>
          <a:p>
            <a:r>
              <a:rPr lang="es-MX" sz="2000" dirty="0">
                <a:latin typeface="Times New Roman" pitchFamily="18" charset="0"/>
              </a:rPr>
              <a:t>MOV AX, [80[CX]]	Base</a:t>
            </a:r>
            <a:endParaRPr lang="es-ES" sz="2000" dirty="0">
              <a:latin typeface="Times New Roman" pitchFamily="18" charset="0"/>
            </a:endParaRPr>
          </a:p>
        </p:txBody>
      </p:sp>
      <p:sp>
        <p:nvSpPr>
          <p:cNvPr id="44" name="43 CuadroTexto"/>
          <p:cNvSpPr txBox="1"/>
          <p:nvPr/>
        </p:nvSpPr>
        <p:spPr>
          <a:xfrm>
            <a:off x="642910" y="857232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Ejercicio</a:t>
            </a:r>
            <a:endParaRPr lang="es-ES" sz="36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562600" y="747713"/>
            <a:ext cx="1981200" cy="4662487"/>
            <a:chOff x="2448" y="327"/>
            <a:chExt cx="1248" cy="2937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2448" y="336"/>
              <a:ext cx="1248" cy="212"/>
              <a:chOff x="2448" y="336"/>
              <a:chExt cx="1248" cy="212"/>
            </a:xfrm>
          </p:grpSpPr>
          <p:sp>
            <p:nvSpPr>
              <p:cNvPr id="49156" name="Rectangle 4"/>
              <p:cNvSpPr>
                <a:spLocks noChangeArrowheads="1"/>
              </p:cNvSpPr>
              <p:nvPr/>
            </p:nvSpPr>
            <p:spPr bwMode="auto">
              <a:xfrm>
                <a:off x="2736" y="336"/>
                <a:ext cx="960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9157" name="Text Box 5"/>
              <p:cNvSpPr txBox="1">
                <a:spLocks noChangeArrowheads="1"/>
              </p:cNvSpPr>
              <p:nvPr/>
            </p:nvSpPr>
            <p:spPr bwMode="auto">
              <a:xfrm>
                <a:off x="2448" y="336"/>
                <a:ext cx="18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ES_tradnl" sz="1600">
                    <a:latin typeface="Times New Roman" pitchFamily="18" charset="0"/>
                  </a:rPr>
                  <a:t>0</a:t>
                </a:r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2448" y="528"/>
              <a:ext cx="1248" cy="212"/>
              <a:chOff x="2448" y="336"/>
              <a:chExt cx="1248" cy="212"/>
            </a:xfrm>
          </p:grpSpPr>
          <p:sp>
            <p:nvSpPr>
              <p:cNvPr id="49159" name="Rectangle 7"/>
              <p:cNvSpPr>
                <a:spLocks noChangeArrowheads="1"/>
              </p:cNvSpPr>
              <p:nvPr/>
            </p:nvSpPr>
            <p:spPr bwMode="auto">
              <a:xfrm>
                <a:off x="2736" y="336"/>
                <a:ext cx="960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9160" name="Text Box 8"/>
              <p:cNvSpPr txBox="1">
                <a:spLocks noChangeArrowheads="1"/>
              </p:cNvSpPr>
              <p:nvPr/>
            </p:nvSpPr>
            <p:spPr bwMode="auto">
              <a:xfrm>
                <a:off x="2448" y="336"/>
                <a:ext cx="18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ES_tradnl" sz="1600">
                    <a:latin typeface="Times New Roman" pitchFamily="18" charset="0"/>
                  </a:rPr>
                  <a:t>1</a:t>
                </a:r>
              </a:p>
            </p:txBody>
          </p: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2448" y="720"/>
              <a:ext cx="1248" cy="212"/>
              <a:chOff x="2448" y="336"/>
              <a:chExt cx="1248" cy="212"/>
            </a:xfrm>
          </p:grpSpPr>
          <p:sp>
            <p:nvSpPr>
              <p:cNvPr id="49162" name="Rectangle 10"/>
              <p:cNvSpPr>
                <a:spLocks noChangeArrowheads="1"/>
              </p:cNvSpPr>
              <p:nvPr/>
            </p:nvSpPr>
            <p:spPr bwMode="auto">
              <a:xfrm>
                <a:off x="2736" y="336"/>
                <a:ext cx="960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9163" name="Text Box 11"/>
              <p:cNvSpPr txBox="1">
                <a:spLocks noChangeArrowheads="1"/>
              </p:cNvSpPr>
              <p:nvPr/>
            </p:nvSpPr>
            <p:spPr bwMode="auto">
              <a:xfrm>
                <a:off x="2448" y="336"/>
                <a:ext cx="18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ES_tradnl" sz="1600">
                    <a:latin typeface="Times New Roman" pitchFamily="18" charset="0"/>
                  </a:rPr>
                  <a:t>2</a:t>
                </a:r>
              </a:p>
            </p:txBody>
          </p:sp>
        </p:grpSp>
        <p:grpSp>
          <p:nvGrpSpPr>
            <p:cNvPr id="6" name="Group 12"/>
            <p:cNvGrpSpPr>
              <a:grpSpLocks/>
            </p:cNvGrpSpPr>
            <p:nvPr/>
          </p:nvGrpSpPr>
          <p:grpSpPr bwMode="auto">
            <a:xfrm>
              <a:off x="2448" y="912"/>
              <a:ext cx="1248" cy="212"/>
              <a:chOff x="2448" y="336"/>
              <a:chExt cx="1248" cy="212"/>
            </a:xfrm>
          </p:grpSpPr>
          <p:sp>
            <p:nvSpPr>
              <p:cNvPr id="49165" name="Rectangle 13"/>
              <p:cNvSpPr>
                <a:spLocks noChangeArrowheads="1"/>
              </p:cNvSpPr>
              <p:nvPr/>
            </p:nvSpPr>
            <p:spPr bwMode="auto">
              <a:xfrm>
                <a:off x="2736" y="336"/>
                <a:ext cx="960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s-MX"/>
                  <a:t>4</a:t>
                </a:r>
                <a:endParaRPr lang="es-ES"/>
              </a:p>
            </p:txBody>
          </p:sp>
          <p:sp>
            <p:nvSpPr>
              <p:cNvPr id="49166" name="Text Box 14"/>
              <p:cNvSpPr txBox="1">
                <a:spLocks noChangeArrowheads="1"/>
              </p:cNvSpPr>
              <p:nvPr/>
            </p:nvSpPr>
            <p:spPr bwMode="auto">
              <a:xfrm>
                <a:off x="2448" y="336"/>
                <a:ext cx="18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ES_tradnl" sz="1600">
                    <a:latin typeface="Times New Roman" pitchFamily="18" charset="0"/>
                  </a:rPr>
                  <a:t>3</a:t>
                </a:r>
              </a:p>
            </p:txBody>
          </p:sp>
        </p:grpSp>
        <p:grpSp>
          <p:nvGrpSpPr>
            <p:cNvPr id="7" name="Group 15"/>
            <p:cNvGrpSpPr>
              <a:grpSpLocks/>
            </p:cNvGrpSpPr>
            <p:nvPr/>
          </p:nvGrpSpPr>
          <p:grpSpPr bwMode="auto">
            <a:xfrm>
              <a:off x="2448" y="1104"/>
              <a:ext cx="1248" cy="212"/>
              <a:chOff x="2448" y="336"/>
              <a:chExt cx="1248" cy="212"/>
            </a:xfrm>
          </p:grpSpPr>
          <p:sp>
            <p:nvSpPr>
              <p:cNvPr id="49168" name="Rectangle 16"/>
              <p:cNvSpPr>
                <a:spLocks noChangeArrowheads="1"/>
              </p:cNvSpPr>
              <p:nvPr/>
            </p:nvSpPr>
            <p:spPr bwMode="auto">
              <a:xfrm>
                <a:off x="2736" y="336"/>
                <a:ext cx="960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9169" name="Text Box 17"/>
              <p:cNvSpPr txBox="1">
                <a:spLocks noChangeArrowheads="1"/>
              </p:cNvSpPr>
              <p:nvPr/>
            </p:nvSpPr>
            <p:spPr bwMode="auto">
              <a:xfrm>
                <a:off x="2448" y="336"/>
                <a:ext cx="18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ES_tradnl" sz="1600">
                    <a:latin typeface="Times New Roman" pitchFamily="18" charset="0"/>
                  </a:rPr>
                  <a:t>4</a:t>
                </a:r>
              </a:p>
            </p:txBody>
          </p:sp>
        </p:grpSp>
        <p:grpSp>
          <p:nvGrpSpPr>
            <p:cNvPr id="8" name="Group 18"/>
            <p:cNvGrpSpPr>
              <a:grpSpLocks/>
            </p:cNvGrpSpPr>
            <p:nvPr/>
          </p:nvGrpSpPr>
          <p:grpSpPr bwMode="auto">
            <a:xfrm>
              <a:off x="2448" y="2284"/>
              <a:ext cx="1248" cy="212"/>
              <a:chOff x="2448" y="336"/>
              <a:chExt cx="1248" cy="212"/>
            </a:xfrm>
          </p:grpSpPr>
          <p:sp>
            <p:nvSpPr>
              <p:cNvPr id="49171" name="Rectangle 19"/>
              <p:cNvSpPr>
                <a:spLocks noChangeArrowheads="1"/>
              </p:cNvSpPr>
              <p:nvPr/>
            </p:nvSpPr>
            <p:spPr bwMode="auto">
              <a:xfrm>
                <a:off x="2736" y="336"/>
                <a:ext cx="960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9172" name="Text Box 20"/>
              <p:cNvSpPr txBox="1">
                <a:spLocks noChangeArrowheads="1"/>
              </p:cNvSpPr>
              <p:nvPr/>
            </p:nvSpPr>
            <p:spPr bwMode="auto">
              <a:xfrm>
                <a:off x="2448" y="336"/>
                <a:ext cx="30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ES_tradnl" sz="1600">
                    <a:latin typeface="Times New Roman" pitchFamily="18" charset="0"/>
                  </a:rPr>
                  <a:t>100</a:t>
                </a:r>
              </a:p>
            </p:txBody>
          </p:sp>
        </p:grpSp>
        <p:grpSp>
          <p:nvGrpSpPr>
            <p:cNvPr id="9" name="Group 21"/>
            <p:cNvGrpSpPr>
              <a:grpSpLocks/>
            </p:cNvGrpSpPr>
            <p:nvPr/>
          </p:nvGrpSpPr>
          <p:grpSpPr bwMode="auto">
            <a:xfrm>
              <a:off x="2448" y="2476"/>
              <a:ext cx="1248" cy="212"/>
              <a:chOff x="2448" y="336"/>
              <a:chExt cx="1248" cy="212"/>
            </a:xfrm>
          </p:grpSpPr>
          <p:sp>
            <p:nvSpPr>
              <p:cNvPr id="49174" name="Rectangle 22"/>
              <p:cNvSpPr>
                <a:spLocks noChangeArrowheads="1"/>
              </p:cNvSpPr>
              <p:nvPr/>
            </p:nvSpPr>
            <p:spPr bwMode="auto">
              <a:xfrm>
                <a:off x="2736" y="336"/>
                <a:ext cx="960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9175" name="Text Box 23"/>
              <p:cNvSpPr txBox="1">
                <a:spLocks noChangeArrowheads="1"/>
              </p:cNvSpPr>
              <p:nvPr/>
            </p:nvSpPr>
            <p:spPr bwMode="auto">
              <a:xfrm>
                <a:off x="2448" y="336"/>
                <a:ext cx="30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ES_tradnl" sz="1600">
                    <a:latin typeface="Times New Roman" pitchFamily="18" charset="0"/>
                  </a:rPr>
                  <a:t>101</a:t>
                </a:r>
              </a:p>
            </p:txBody>
          </p:sp>
        </p:grpSp>
        <p:grpSp>
          <p:nvGrpSpPr>
            <p:cNvPr id="10" name="Group 24"/>
            <p:cNvGrpSpPr>
              <a:grpSpLocks/>
            </p:cNvGrpSpPr>
            <p:nvPr/>
          </p:nvGrpSpPr>
          <p:grpSpPr bwMode="auto">
            <a:xfrm>
              <a:off x="2448" y="2668"/>
              <a:ext cx="1248" cy="212"/>
              <a:chOff x="2448" y="336"/>
              <a:chExt cx="1248" cy="212"/>
            </a:xfrm>
          </p:grpSpPr>
          <p:sp>
            <p:nvSpPr>
              <p:cNvPr id="49177" name="Rectangle 25"/>
              <p:cNvSpPr>
                <a:spLocks noChangeArrowheads="1"/>
              </p:cNvSpPr>
              <p:nvPr/>
            </p:nvSpPr>
            <p:spPr bwMode="auto">
              <a:xfrm>
                <a:off x="2736" y="336"/>
                <a:ext cx="960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9178" name="Text Box 26"/>
              <p:cNvSpPr txBox="1">
                <a:spLocks noChangeArrowheads="1"/>
              </p:cNvSpPr>
              <p:nvPr/>
            </p:nvSpPr>
            <p:spPr bwMode="auto">
              <a:xfrm>
                <a:off x="2448" y="336"/>
                <a:ext cx="30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ES_tradnl" sz="1600">
                    <a:latin typeface="Times New Roman" pitchFamily="18" charset="0"/>
                  </a:rPr>
                  <a:t>102</a:t>
                </a:r>
              </a:p>
            </p:txBody>
          </p:sp>
        </p:grpSp>
        <p:grpSp>
          <p:nvGrpSpPr>
            <p:cNvPr id="11" name="Group 27"/>
            <p:cNvGrpSpPr>
              <a:grpSpLocks/>
            </p:cNvGrpSpPr>
            <p:nvPr/>
          </p:nvGrpSpPr>
          <p:grpSpPr bwMode="auto">
            <a:xfrm>
              <a:off x="2448" y="2860"/>
              <a:ext cx="1248" cy="212"/>
              <a:chOff x="2448" y="336"/>
              <a:chExt cx="1248" cy="212"/>
            </a:xfrm>
          </p:grpSpPr>
          <p:sp>
            <p:nvSpPr>
              <p:cNvPr id="49180" name="Rectangle 28"/>
              <p:cNvSpPr>
                <a:spLocks noChangeArrowheads="1"/>
              </p:cNvSpPr>
              <p:nvPr/>
            </p:nvSpPr>
            <p:spPr bwMode="auto">
              <a:xfrm>
                <a:off x="2736" y="336"/>
                <a:ext cx="960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9181" name="Text Box 29"/>
              <p:cNvSpPr txBox="1">
                <a:spLocks noChangeArrowheads="1"/>
              </p:cNvSpPr>
              <p:nvPr/>
            </p:nvSpPr>
            <p:spPr bwMode="auto">
              <a:xfrm>
                <a:off x="2448" y="336"/>
                <a:ext cx="30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ES_tradnl" sz="1600">
                    <a:latin typeface="Times New Roman" pitchFamily="18" charset="0"/>
                  </a:rPr>
                  <a:t>103</a:t>
                </a:r>
              </a:p>
            </p:txBody>
          </p:sp>
        </p:grpSp>
        <p:grpSp>
          <p:nvGrpSpPr>
            <p:cNvPr id="12" name="Group 30"/>
            <p:cNvGrpSpPr>
              <a:grpSpLocks/>
            </p:cNvGrpSpPr>
            <p:nvPr/>
          </p:nvGrpSpPr>
          <p:grpSpPr bwMode="auto">
            <a:xfrm>
              <a:off x="2448" y="3052"/>
              <a:ext cx="1248" cy="212"/>
              <a:chOff x="2448" y="336"/>
              <a:chExt cx="1248" cy="212"/>
            </a:xfrm>
          </p:grpSpPr>
          <p:sp>
            <p:nvSpPr>
              <p:cNvPr id="49183" name="Rectangle 31"/>
              <p:cNvSpPr>
                <a:spLocks noChangeArrowheads="1"/>
              </p:cNvSpPr>
              <p:nvPr/>
            </p:nvSpPr>
            <p:spPr bwMode="auto">
              <a:xfrm>
                <a:off x="2736" y="336"/>
                <a:ext cx="960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9184" name="Text Box 32"/>
              <p:cNvSpPr txBox="1">
                <a:spLocks noChangeArrowheads="1"/>
              </p:cNvSpPr>
              <p:nvPr/>
            </p:nvSpPr>
            <p:spPr bwMode="auto">
              <a:xfrm>
                <a:off x="2448" y="336"/>
                <a:ext cx="30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ES_tradnl" sz="1600">
                    <a:latin typeface="Times New Roman" pitchFamily="18" charset="0"/>
                  </a:rPr>
                  <a:t>104</a:t>
                </a:r>
              </a:p>
            </p:txBody>
          </p:sp>
        </p:grpSp>
        <p:sp>
          <p:nvSpPr>
            <p:cNvPr id="49185" name="Line 33"/>
            <p:cNvSpPr>
              <a:spLocks noChangeShapeType="1"/>
            </p:cNvSpPr>
            <p:nvPr/>
          </p:nvSpPr>
          <p:spPr bwMode="auto">
            <a:xfrm>
              <a:off x="2736" y="1296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9186" name="Line 34"/>
            <p:cNvSpPr>
              <a:spLocks noChangeShapeType="1"/>
            </p:cNvSpPr>
            <p:nvPr/>
          </p:nvSpPr>
          <p:spPr bwMode="auto">
            <a:xfrm>
              <a:off x="3696" y="1296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9187" name="Text Box 35"/>
            <p:cNvSpPr txBox="1">
              <a:spLocks noChangeArrowheads="1"/>
            </p:cNvSpPr>
            <p:nvPr/>
          </p:nvSpPr>
          <p:spPr bwMode="auto">
            <a:xfrm>
              <a:off x="3110" y="327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s-ES_tradnl" sz="1600"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9188" name="Text Box 36"/>
            <p:cNvSpPr txBox="1">
              <a:spLocks noChangeArrowheads="1"/>
            </p:cNvSpPr>
            <p:nvPr/>
          </p:nvSpPr>
          <p:spPr bwMode="auto">
            <a:xfrm>
              <a:off x="3024" y="528"/>
              <a:ext cx="3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s-ES_tradnl" sz="1600">
                  <a:latin typeface="Times New Roman" pitchFamily="18" charset="0"/>
                </a:rPr>
                <a:t>100</a:t>
              </a:r>
            </a:p>
          </p:txBody>
        </p:sp>
        <p:sp>
          <p:nvSpPr>
            <p:cNvPr id="49189" name="Text Box 37"/>
            <p:cNvSpPr txBox="1">
              <a:spLocks noChangeArrowheads="1"/>
            </p:cNvSpPr>
            <p:nvPr/>
          </p:nvSpPr>
          <p:spPr bwMode="auto">
            <a:xfrm>
              <a:off x="3024" y="1104"/>
              <a:ext cx="3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s-ES_tradnl" sz="1600">
                  <a:latin typeface="Times New Roman" pitchFamily="18" charset="0"/>
                </a:rPr>
                <a:t>100</a:t>
              </a:r>
            </a:p>
          </p:txBody>
        </p:sp>
        <p:sp>
          <p:nvSpPr>
            <p:cNvPr id="49190" name="Text Box 38"/>
            <p:cNvSpPr txBox="1">
              <a:spLocks noChangeArrowheads="1"/>
            </p:cNvSpPr>
            <p:nvPr/>
          </p:nvSpPr>
          <p:spPr bwMode="auto">
            <a:xfrm>
              <a:off x="3120" y="2284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s-ES_tradnl" sz="1600"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9191" name="Text Box 39"/>
            <p:cNvSpPr txBox="1">
              <a:spLocks noChangeArrowheads="1"/>
            </p:cNvSpPr>
            <p:nvPr/>
          </p:nvSpPr>
          <p:spPr bwMode="auto">
            <a:xfrm>
              <a:off x="3084" y="3052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s-ES_tradnl" sz="1600"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9192" name="Text Box 40"/>
            <p:cNvSpPr txBox="1">
              <a:spLocks noChangeArrowheads="1"/>
            </p:cNvSpPr>
            <p:nvPr/>
          </p:nvSpPr>
          <p:spPr bwMode="auto">
            <a:xfrm>
              <a:off x="3120" y="1248"/>
              <a:ext cx="16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s-ES_tradnl" sz="2400">
                  <a:latin typeface="Times New Roman" pitchFamily="18" charset="0"/>
                </a:rPr>
                <a:t>.</a:t>
              </a:r>
            </a:p>
          </p:txBody>
        </p:sp>
        <p:sp>
          <p:nvSpPr>
            <p:cNvPr id="49193" name="Text Box 41"/>
            <p:cNvSpPr txBox="1">
              <a:spLocks noChangeArrowheads="1"/>
            </p:cNvSpPr>
            <p:nvPr/>
          </p:nvSpPr>
          <p:spPr bwMode="auto">
            <a:xfrm>
              <a:off x="3110" y="1584"/>
              <a:ext cx="16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s-ES_tradnl" sz="2400">
                  <a:latin typeface="Times New Roman" pitchFamily="18" charset="0"/>
                </a:rPr>
                <a:t>.</a:t>
              </a:r>
            </a:p>
          </p:txBody>
        </p:sp>
        <p:sp>
          <p:nvSpPr>
            <p:cNvPr id="49194" name="Text Box 42"/>
            <p:cNvSpPr txBox="1">
              <a:spLocks noChangeArrowheads="1"/>
            </p:cNvSpPr>
            <p:nvPr/>
          </p:nvSpPr>
          <p:spPr bwMode="auto">
            <a:xfrm>
              <a:off x="3110" y="1920"/>
              <a:ext cx="16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s-ES_tradnl" sz="2400">
                  <a:latin typeface="Times New Roman" pitchFamily="18" charset="0"/>
                </a:rPr>
                <a:t>.</a:t>
              </a:r>
            </a:p>
          </p:txBody>
        </p:sp>
      </p:grpSp>
      <p:sp>
        <p:nvSpPr>
          <p:cNvPr id="49195" name="Text Box 43"/>
          <p:cNvSpPr txBox="1">
            <a:spLocks noChangeArrowheads="1"/>
          </p:cNvSpPr>
          <p:nvPr/>
        </p:nvSpPr>
        <p:spPr bwMode="auto">
          <a:xfrm>
            <a:off x="3622675" y="685800"/>
            <a:ext cx="140652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2400">
                <a:latin typeface="Times New Roman" pitchFamily="18" charset="0"/>
              </a:rPr>
              <a:t>PC = 100</a:t>
            </a:r>
          </a:p>
          <a:p>
            <a:pPr eaLnBrk="0" hangingPunct="0"/>
            <a:endParaRPr lang="es-ES_tradnl" sz="2400">
              <a:latin typeface="Times New Roman" pitchFamily="18" charset="0"/>
            </a:endParaRPr>
          </a:p>
          <a:p>
            <a:pPr eaLnBrk="0" hangingPunct="0"/>
            <a:r>
              <a:rPr lang="es-ES_tradnl" sz="2400">
                <a:latin typeface="Times New Roman" pitchFamily="18" charset="0"/>
              </a:rPr>
              <a:t>AX = 20</a:t>
            </a:r>
          </a:p>
          <a:p>
            <a:pPr eaLnBrk="0" hangingPunct="0"/>
            <a:r>
              <a:rPr lang="es-ES_tradnl" sz="2400">
                <a:latin typeface="Times New Roman" pitchFamily="18" charset="0"/>
              </a:rPr>
              <a:t>BX = 5</a:t>
            </a:r>
          </a:p>
          <a:p>
            <a:pPr eaLnBrk="0" hangingPunct="0"/>
            <a:r>
              <a:rPr lang="es-ES_tradnl" sz="2400">
                <a:latin typeface="Times New Roman" pitchFamily="18" charset="0"/>
              </a:rPr>
              <a:t>CX = 4</a:t>
            </a:r>
          </a:p>
          <a:p>
            <a:pPr eaLnBrk="0" hangingPunct="0"/>
            <a:r>
              <a:rPr lang="es-ES_tradnl" sz="2400">
                <a:latin typeface="Times New Roman" pitchFamily="18" charset="0"/>
              </a:rPr>
              <a:t>DX = 100</a:t>
            </a:r>
          </a:p>
        </p:txBody>
      </p:sp>
      <p:sp>
        <p:nvSpPr>
          <p:cNvPr id="49196" name="Text Box 44"/>
          <p:cNvSpPr txBox="1">
            <a:spLocks noChangeArrowheads="1"/>
          </p:cNvSpPr>
          <p:nvPr/>
        </p:nvSpPr>
        <p:spPr bwMode="auto">
          <a:xfrm>
            <a:off x="288925" y="4000500"/>
            <a:ext cx="440055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>
                <a:latin typeface="Times New Roman" pitchFamily="18" charset="0"/>
              </a:rPr>
              <a:t>Por cada tipo de direccionamiento escriba una</a:t>
            </a:r>
          </a:p>
          <a:p>
            <a:pPr eaLnBrk="0" hangingPunct="0"/>
            <a:r>
              <a:rPr lang="es-ES_tradnl">
                <a:latin typeface="Times New Roman" pitchFamily="18" charset="0"/>
              </a:rPr>
              <a:t>instrucción de máquina que almacene en AX</a:t>
            </a:r>
          </a:p>
          <a:p>
            <a:pPr eaLnBrk="0" hangingPunct="0"/>
            <a:r>
              <a:rPr lang="es-ES_tradnl">
                <a:latin typeface="Times New Roman" pitchFamily="18" charset="0"/>
              </a:rPr>
              <a:t>el valor 5.</a:t>
            </a:r>
          </a:p>
          <a:p>
            <a:pPr eaLnBrk="0" hangingPunct="0"/>
            <a:endParaRPr lang="es-ES_tradnl">
              <a:latin typeface="Times New Roman" pitchFamily="18" charset="0"/>
            </a:endParaRPr>
          </a:p>
          <a:p>
            <a:pPr eaLnBrk="0" hangingPunct="0"/>
            <a:r>
              <a:rPr lang="es-ES_tradnl">
                <a:latin typeface="Times New Roman" pitchFamily="18" charset="0"/>
              </a:rPr>
              <a:t>Utilice los siguientes valores en los</a:t>
            </a:r>
          </a:p>
          <a:p>
            <a:pPr eaLnBrk="0" hangingPunct="0"/>
            <a:r>
              <a:rPr lang="es-ES_tradnl">
                <a:latin typeface="Times New Roman" pitchFamily="18" charset="0"/>
              </a:rPr>
              <a:t>registros de CPU y en la memoria principal.</a:t>
            </a:r>
          </a:p>
          <a:p>
            <a:pPr eaLnBrk="0" hangingPunct="0"/>
            <a:r>
              <a:rPr lang="es-ES_tradnl">
                <a:latin typeface="Times New Roman" pitchFamily="18" charset="0"/>
              </a:rPr>
              <a:t>Asuma que estos nunca cambian.</a:t>
            </a:r>
          </a:p>
          <a:p>
            <a:pPr eaLnBrk="0" hangingPunct="0"/>
            <a:endParaRPr lang="es-ES_tradnl">
              <a:latin typeface="Times New Roman" pitchFamily="18" charset="0"/>
            </a:endParaRPr>
          </a:p>
        </p:txBody>
      </p:sp>
      <p:sp>
        <p:nvSpPr>
          <p:cNvPr id="45" name="44 CuadroTexto"/>
          <p:cNvSpPr txBox="1"/>
          <p:nvPr/>
        </p:nvSpPr>
        <p:spPr>
          <a:xfrm>
            <a:off x="642910" y="857232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Ejercicio</a:t>
            </a:r>
            <a:endParaRPr lang="es-ES" sz="36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b="1" dirty="0">
                <a:solidFill>
                  <a:schemeClr val="accent3">
                    <a:lumMod val="75000"/>
                  </a:schemeClr>
                </a:solidFill>
              </a:rPr>
              <a:t>Referencias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Garza Jaime y Olvera Jorge. </a:t>
            </a:r>
            <a:r>
              <a:rPr lang="es-MX" sz="2800" dirty="0" err="1"/>
              <a:t>Organzación</a:t>
            </a:r>
            <a:r>
              <a:rPr lang="es-MX" sz="2800" dirty="0"/>
              <a:t> y Arquitectura de Computadoras</a:t>
            </a:r>
          </a:p>
          <a:p>
            <a:r>
              <a:rPr lang="es-MX" sz="2800" dirty="0"/>
              <a:t>Prentice Hall, 2011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 err="1"/>
              <a:t>Stallings</a:t>
            </a:r>
            <a:r>
              <a:rPr lang="es-MX" sz="2800" dirty="0"/>
              <a:t> William. Organización y Arquitectura de computadoras. 7ª. Edición, Pearson </a:t>
            </a:r>
            <a:r>
              <a:rPr lang="es-MX" sz="2800" dirty="0" err="1"/>
              <a:t>Education</a:t>
            </a:r>
            <a:r>
              <a:rPr lang="es-ES" sz="2800" dirty="0"/>
              <a:t>, 2006.</a:t>
            </a:r>
          </a:p>
          <a:p>
            <a:endParaRPr lang="es-ES" sz="2800" dirty="0"/>
          </a:p>
          <a:p>
            <a:r>
              <a:rPr lang="es-ES" sz="2800" dirty="0" err="1"/>
              <a:t>Tanenbaum</a:t>
            </a:r>
            <a:r>
              <a:rPr lang="es-ES" sz="2800" dirty="0"/>
              <a:t> Andrew. </a:t>
            </a:r>
            <a:r>
              <a:rPr lang="es-ES" sz="2800" dirty="0" err="1"/>
              <a:t>Structured</a:t>
            </a:r>
            <a:r>
              <a:rPr lang="es-ES" sz="2800" dirty="0"/>
              <a:t> </a:t>
            </a:r>
            <a:r>
              <a:rPr lang="es-ES" sz="2800" dirty="0" err="1"/>
              <a:t>Computer</a:t>
            </a:r>
            <a:r>
              <a:rPr lang="es-ES" sz="2800" dirty="0"/>
              <a:t> </a:t>
            </a:r>
            <a:r>
              <a:rPr lang="es-ES" sz="2800" dirty="0" err="1"/>
              <a:t>Organization</a:t>
            </a:r>
            <a:r>
              <a:rPr lang="es-ES" sz="2800" dirty="0"/>
              <a:t>. 5ª. Edición, Prentice Hall, 2005.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1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8227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b="1" dirty="0">
                <a:solidFill>
                  <a:schemeClr val="accent3">
                    <a:lumMod val="75000"/>
                  </a:schemeClr>
                </a:solidFill>
              </a:rPr>
              <a:t>Guion Explicativo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783003"/>
            <a:ext cx="7272808" cy="3950253"/>
          </a:xfrm>
        </p:spPr>
        <p:txBody>
          <a:bodyPr>
            <a:noAutofit/>
          </a:bodyPr>
          <a:lstStyle/>
          <a:p>
            <a:r>
              <a:rPr lang="es-MX" sz="2400" dirty="0">
                <a:latin typeface="+mj-lt"/>
              </a:rPr>
              <a:t>Este Material sirve para presentar los modos de direccionamiento que se utilizan para obtener los operandos de una instrucción</a:t>
            </a:r>
          </a:p>
          <a:p>
            <a:r>
              <a:rPr lang="es-MX" sz="2400" dirty="0">
                <a:latin typeface="+mj-lt"/>
              </a:rPr>
              <a:t>Las diapositivas deben verse en orden, y se estima que se revisen en aproximadamente 4 horas.</a:t>
            </a:r>
          </a:p>
          <a:p>
            <a:r>
              <a:rPr lang="es-MX" sz="2400" dirty="0">
                <a:latin typeface="+mj-lt"/>
              </a:rPr>
              <a:t>A continuación, se presenta una tabla para relacionarlas con los objetivos y contenidos del curso.</a:t>
            </a:r>
          </a:p>
        </p:txBody>
      </p:sp>
    </p:spTree>
    <p:extLst>
      <p:ext uri="{BB962C8B-B14F-4D97-AF65-F5344CB8AC3E}">
        <p14:creationId xmlns:p14="http://schemas.microsoft.com/office/powerpoint/2010/main" val="34785381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63688" y="562000"/>
            <a:ext cx="5256584" cy="778768"/>
          </a:xfrm>
        </p:spPr>
        <p:txBody>
          <a:bodyPr/>
          <a:lstStyle/>
          <a:p>
            <a:r>
              <a:rPr lang="es-MX" sz="4000" b="1" dirty="0">
                <a:solidFill>
                  <a:schemeClr val="accent3">
                    <a:lumMod val="75000"/>
                  </a:schemeClr>
                </a:solidFill>
              </a:rPr>
              <a:t>Guion Explicativo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E2FA19F-F060-4DA0-829B-894E05610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556792"/>
            <a:ext cx="8172884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603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908720"/>
            <a:ext cx="7024744" cy="901904"/>
          </a:xfrm>
        </p:spPr>
        <p:txBody>
          <a:bodyPr>
            <a:normAutofit/>
          </a:bodyPr>
          <a:lstStyle/>
          <a:p>
            <a:pPr algn="ctr"/>
            <a:r>
              <a:rPr lang="es-MX" b="1" dirty="0"/>
              <a:t>Direccionamiento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988840"/>
            <a:ext cx="6777317" cy="384378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2800" dirty="0">
                <a:solidFill>
                  <a:srgbClr val="FF0000"/>
                </a:solidFill>
              </a:rPr>
              <a:t>Objetivo:</a:t>
            </a:r>
          </a:p>
          <a:p>
            <a:pPr marL="0" indent="0">
              <a:buNone/>
            </a:pPr>
            <a:r>
              <a:rPr lang="es-MX" dirty="0"/>
              <a:t>Que el estudiante conozca los diferentes modos de direccionamiento y su funcionamiento para acceder al valor de un  operando.</a:t>
            </a:r>
          </a:p>
          <a:p>
            <a:pPr marL="0" indent="0">
              <a:buNone/>
            </a:pPr>
            <a:r>
              <a:rPr lang="es-MX" sz="2800" dirty="0">
                <a:solidFill>
                  <a:srgbClr val="FF0000"/>
                </a:solidFill>
              </a:rPr>
              <a:t>Conocimientos:</a:t>
            </a:r>
          </a:p>
          <a:p>
            <a:r>
              <a:rPr lang="es-ES" dirty="0"/>
              <a:t>Modos de direccionamiento de una referencia, de dos referencias y de registro.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23332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8603E0-9DB2-4324-9446-EA880C083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r>
              <a:rPr lang="es-MX" dirty="0"/>
              <a:t>Unidad Central de Procesamiento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742D369-07C0-4AAD-8C56-8FF0DF7774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 Una de las funciones del procesador es procesar información, para lo cual debe de ejecutar las instrucciones que se le indiquen.</a:t>
            </a:r>
          </a:p>
          <a:p>
            <a:endParaRPr lang="es-MX" sz="2000" dirty="0"/>
          </a:p>
          <a:p>
            <a:r>
              <a:rPr lang="es-MX" dirty="0"/>
              <a:t>El CPU está formado por</a:t>
            </a:r>
          </a:p>
          <a:p>
            <a:pPr lvl="1"/>
            <a:r>
              <a:rPr lang="es-MX" dirty="0"/>
              <a:t>Registros</a:t>
            </a:r>
          </a:p>
          <a:p>
            <a:pPr lvl="1"/>
            <a:r>
              <a:rPr lang="es-MX" dirty="0"/>
              <a:t>Unidad de Control</a:t>
            </a:r>
          </a:p>
          <a:p>
            <a:pPr lvl="1"/>
            <a:r>
              <a:rPr lang="es-MX" dirty="0"/>
              <a:t>Unidad Aritmética Lógica</a:t>
            </a:r>
          </a:p>
          <a:p>
            <a:pPr lvl="1"/>
            <a:r>
              <a:rPr lang="es-MX" dirty="0"/>
              <a:t>Interconexiones</a:t>
            </a:r>
          </a:p>
        </p:txBody>
      </p:sp>
    </p:spTree>
    <p:extLst>
      <p:ext uri="{BB962C8B-B14F-4D97-AF65-F5344CB8AC3E}">
        <p14:creationId xmlns:p14="http://schemas.microsoft.com/office/powerpoint/2010/main" val="1826241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8603E0-9DB2-4324-9446-EA880C083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r>
              <a:rPr lang="es-MX" dirty="0"/>
              <a:t>Unidad Central de Procesamiento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742D369-07C0-4AAD-8C56-8FF0DF777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/>
          <a:lstStyle/>
          <a:p>
            <a:r>
              <a:rPr lang="es-MX" dirty="0"/>
              <a:t> El procesador requiere que los datos para ejecutar la instrucción se encuentren en sus registros, entre los que se encuentran:</a:t>
            </a:r>
          </a:p>
          <a:p>
            <a:r>
              <a:rPr lang="es-MX" dirty="0"/>
              <a:t> Registros de propósito general: </a:t>
            </a:r>
          </a:p>
          <a:p>
            <a:pPr lvl="1"/>
            <a:r>
              <a:rPr lang="es-MX" dirty="0"/>
              <a:t> AX, BX, CX, DX</a:t>
            </a:r>
          </a:p>
          <a:p>
            <a:r>
              <a:rPr lang="es-MX" dirty="0"/>
              <a:t> Registros de control y estado</a:t>
            </a:r>
          </a:p>
          <a:p>
            <a:pPr lvl="1"/>
            <a:r>
              <a:rPr lang="es-MX" dirty="0"/>
              <a:t> Contador de programa PC</a:t>
            </a:r>
          </a:p>
          <a:p>
            <a:pPr lvl="1"/>
            <a:r>
              <a:rPr lang="es-MX" dirty="0"/>
              <a:t> Registro de Instrucción IR</a:t>
            </a:r>
          </a:p>
          <a:p>
            <a:pPr lvl="1"/>
            <a:r>
              <a:rPr lang="es-MX" dirty="0"/>
              <a:t> Registro para acceder a Memoria: MAR, MDR</a:t>
            </a:r>
          </a:p>
          <a:p>
            <a:pPr lvl="1"/>
            <a:r>
              <a:rPr lang="es-MX" dirty="0"/>
              <a:t> Palabra de estado de programa: PSW</a:t>
            </a:r>
          </a:p>
        </p:txBody>
      </p:sp>
    </p:spTree>
    <p:extLst>
      <p:ext uri="{BB962C8B-B14F-4D97-AF65-F5344CB8AC3E}">
        <p14:creationId xmlns:p14="http://schemas.microsoft.com/office/powerpoint/2010/main" val="1828527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FBD104-1E91-4DD7-A485-3185858F4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6707088" cy="990600"/>
          </a:xfrm>
        </p:spPr>
        <p:txBody>
          <a:bodyPr/>
          <a:lstStyle/>
          <a:p>
            <a:r>
              <a:rPr lang="es-MX" dirty="0"/>
              <a:t>CPU y Memoria</a:t>
            </a:r>
          </a:p>
        </p:txBody>
      </p:sp>
      <p:grpSp>
        <p:nvGrpSpPr>
          <p:cNvPr id="22" name="Group 230">
            <a:extLst>
              <a:ext uri="{FF2B5EF4-FFF2-40B4-BE49-F238E27FC236}">
                <a16:creationId xmlns:a16="http://schemas.microsoft.com/office/drawing/2014/main" id="{F322F63E-AB66-4225-BA6D-7AC390A4638C}"/>
              </a:ext>
            </a:extLst>
          </p:cNvPr>
          <p:cNvGrpSpPr>
            <a:grpSpLocks/>
          </p:cNvGrpSpPr>
          <p:nvPr/>
        </p:nvGrpSpPr>
        <p:grpSpPr bwMode="auto">
          <a:xfrm>
            <a:off x="2922484" y="2449452"/>
            <a:ext cx="1485480" cy="2381881"/>
            <a:chOff x="1900" y="842"/>
            <a:chExt cx="892" cy="1745"/>
          </a:xfrm>
        </p:grpSpPr>
        <p:grpSp>
          <p:nvGrpSpPr>
            <p:cNvPr id="42" name="Group 181">
              <a:extLst>
                <a:ext uri="{FF2B5EF4-FFF2-40B4-BE49-F238E27FC236}">
                  <a16:creationId xmlns:a16="http://schemas.microsoft.com/office/drawing/2014/main" id="{A7AC3C83-C2B6-4994-B992-D7BF959A8F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0" y="1491"/>
              <a:ext cx="892" cy="1096"/>
              <a:chOff x="2200" y="1162"/>
              <a:chExt cx="805" cy="998"/>
            </a:xfrm>
          </p:grpSpPr>
          <p:sp>
            <p:nvSpPr>
              <p:cNvPr id="46" name="AutoShape 175">
                <a:extLst>
                  <a:ext uri="{FF2B5EF4-FFF2-40B4-BE49-F238E27FC236}">
                    <a16:creationId xmlns:a16="http://schemas.microsoft.com/office/drawing/2014/main" id="{54E4F163-7BF4-49C2-8F9E-09A8601653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7" y="1448"/>
                <a:ext cx="743" cy="258"/>
              </a:xfrm>
              <a:prstGeom prst="leftRightArrow">
                <a:avLst>
                  <a:gd name="adj1" fmla="val 65620"/>
                  <a:gd name="adj2" fmla="val 62197"/>
                </a:avLst>
              </a:prstGeom>
              <a:solidFill>
                <a:srgbClr val="FFC000"/>
              </a:solidFill>
              <a:ln w="9525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endParaRPr lang="es-MX" altLang="es-MX" sz="1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" name="Text Box 176">
                <a:extLst>
                  <a:ext uri="{FF2B5EF4-FFF2-40B4-BE49-F238E27FC236}">
                    <a16:creationId xmlns:a16="http://schemas.microsoft.com/office/drawing/2014/main" id="{2FE97924-DD63-46C8-8CBD-D404B05C11A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00" y="1162"/>
                <a:ext cx="721" cy="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s-ES_tradnl" altLang="es-MX" sz="1600" dirty="0">
                    <a:latin typeface="Times New Roman" panose="02020603050405020304" pitchFamily="18" charset="0"/>
                  </a:rPr>
                  <a:t>Bus de Datos</a:t>
                </a:r>
              </a:p>
            </p:txBody>
          </p:sp>
          <p:sp>
            <p:nvSpPr>
              <p:cNvPr id="48" name="AutoShape 177">
                <a:extLst>
                  <a:ext uri="{FF2B5EF4-FFF2-40B4-BE49-F238E27FC236}">
                    <a16:creationId xmlns:a16="http://schemas.microsoft.com/office/drawing/2014/main" id="{677AB192-89D1-4D21-BF3F-049D41C53A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7" y="1902"/>
                <a:ext cx="743" cy="258"/>
              </a:xfrm>
              <a:prstGeom prst="leftRightArrow">
                <a:avLst>
                  <a:gd name="adj1" fmla="val 65620"/>
                  <a:gd name="adj2" fmla="val 62197"/>
                </a:avLst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endParaRPr lang="es-MX" altLang="es-MX" sz="1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9" name="Text Box 178">
                <a:extLst>
                  <a:ext uri="{FF2B5EF4-FFF2-40B4-BE49-F238E27FC236}">
                    <a16:creationId xmlns:a16="http://schemas.microsoft.com/office/drawing/2014/main" id="{3CCEC470-6B92-4D33-860B-F228A909B41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00" y="1706"/>
                <a:ext cx="805" cy="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s-ES_tradnl" altLang="es-MX" sz="1600">
                    <a:latin typeface="Times New Roman" panose="02020603050405020304" pitchFamily="18" charset="0"/>
                  </a:rPr>
                  <a:t>Bus de Control</a:t>
                </a:r>
              </a:p>
            </p:txBody>
          </p:sp>
        </p:grpSp>
        <p:grpSp>
          <p:nvGrpSpPr>
            <p:cNvPr id="43" name="Group 182">
              <a:extLst>
                <a:ext uri="{FF2B5EF4-FFF2-40B4-BE49-F238E27FC236}">
                  <a16:creationId xmlns:a16="http://schemas.microsoft.com/office/drawing/2014/main" id="{AF646542-A9B7-4EAE-9C61-B874D58E70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31" y="842"/>
              <a:ext cx="824" cy="649"/>
              <a:chOff x="2200" y="2205"/>
              <a:chExt cx="743" cy="590"/>
            </a:xfrm>
          </p:grpSpPr>
          <p:sp>
            <p:nvSpPr>
              <p:cNvPr id="44" name="AutoShape 179">
                <a:extLst>
                  <a:ext uri="{FF2B5EF4-FFF2-40B4-BE49-F238E27FC236}">
                    <a16:creationId xmlns:a16="http://schemas.microsoft.com/office/drawing/2014/main" id="{3BF2D332-C77F-4389-BB27-FDC1ED6307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0" y="2537"/>
                <a:ext cx="743" cy="258"/>
              </a:xfrm>
              <a:prstGeom prst="leftRightArrow">
                <a:avLst>
                  <a:gd name="adj1" fmla="val 65620"/>
                  <a:gd name="adj2" fmla="val 62197"/>
                </a:avLst>
              </a:prstGeom>
              <a:solidFill>
                <a:srgbClr val="00B0F0"/>
              </a:solidFill>
              <a:ln w="9525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endParaRPr lang="es-ES_tradnl" altLang="es-MX" sz="14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5" name="Text Box 180">
                <a:extLst>
                  <a:ext uri="{FF2B5EF4-FFF2-40B4-BE49-F238E27FC236}">
                    <a16:creationId xmlns:a16="http://schemas.microsoft.com/office/drawing/2014/main" id="{3B7E92D6-9740-4F0B-BEEB-980F4EAEE93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00" y="2205"/>
                <a:ext cx="657" cy="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s-ES_tradnl" altLang="es-MX" sz="1600">
                    <a:latin typeface="Times New Roman" panose="02020603050405020304" pitchFamily="18" charset="0"/>
                  </a:rPr>
                  <a:t>    Bus de </a:t>
                </a:r>
              </a:p>
              <a:p>
                <a:r>
                  <a:rPr lang="es-ES_tradnl" altLang="es-MX" sz="1600">
                    <a:latin typeface="Times New Roman" panose="02020603050405020304" pitchFamily="18" charset="0"/>
                  </a:rPr>
                  <a:t>Direcciones</a:t>
                </a:r>
              </a:p>
            </p:txBody>
          </p:sp>
        </p:grpSp>
      </p:grpSp>
      <p:grpSp>
        <p:nvGrpSpPr>
          <p:cNvPr id="23" name="Group 237">
            <a:extLst>
              <a:ext uri="{FF2B5EF4-FFF2-40B4-BE49-F238E27FC236}">
                <a16:creationId xmlns:a16="http://schemas.microsoft.com/office/drawing/2014/main" id="{812D4E81-F1AF-4C58-9DAC-ABD4D8D1E97C}"/>
              </a:ext>
            </a:extLst>
          </p:cNvPr>
          <p:cNvGrpSpPr>
            <a:grpSpLocks/>
          </p:cNvGrpSpPr>
          <p:nvPr/>
        </p:nvGrpSpPr>
        <p:grpSpPr bwMode="auto">
          <a:xfrm>
            <a:off x="359532" y="1524000"/>
            <a:ext cx="2782776" cy="4210946"/>
            <a:chOff x="361" y="164"/>
            <a:chExt cx="1671" cy="3085"/>
          </a:xfrm>
        </p:grpSpPr>
        <p:sp>
          <p:nvSpPr>
            <p:cNvPr id="26" name="Rectangle 52">
              <a:extLst>
                <a:ext uri="{FF2B5EF4-FFF2-40B4-BE49-F238E27FC236}">
                  <a16:creationId xmlns:a16="http://schemas.microsoft.com/office/drawing/2014/main" id="{47552FDF-728C-48BC-BB09-76BD1B3147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799"/>
              <a:ext cx="957" cy="40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1600" b="1">
                  <a:solidFill>
                    <a:srgbClr val="000000"/>
                  </a:solidFill>
                </a:rPr>
                <a:t>Instrucción 1</a:t>
              </a:r>
            </a:p>
          </p:txBody>
        </p:sp>
        <p:sp>
          <p:nvSpPr>
            <p:cNvPr id="27" name="Rectangle 57">
              <a:extLst>
                <a:ext uri="{FF2B5EF4-FFF2-40B4-BE49-F238E27FC236}">
                  <a16:creationId xmlns:a16="http://schemas.microsoft.com/office/drawing/2014/main" id="{7CE66D01-A071-4095-97E6-9D4410B18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482"/>
              <a:ext cx="957" cy="3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es-ES_tradnl" altLang="es-MX" sz="14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8" name="Text Box 60">
              <a:extLst>
                <a:ext uri="{FF2B5EF4-FFF2-40B4-BE49-F238E27FC236}">
                  <a16:creationId xmlns:a16="http://schemas.microsoft.com/office/drawing/2014/main" id="{C60787D6-AD75-4289-9D99-C8BE223639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3" y="164"/>
              <a:ext cx="155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2400">
                  <a:latin typeface="Times New Roman" panose="02020603050405020304" pitchFamily="18" charset="0"/>
                </a:rPr>
                <a:t>Memoria Principal</a:t>
              </a:r>
            </a:p>
          </p:txBody>
        </p:sp>
        <p:sp>
          <p:nvSpPr>
            <p:cNvPr id="29" name="Rectangle 156">
              <a:extLst>
                <a:ext uri="{FF2B5EF4-FFF2-40B4-BE49-F238E27FC236}">
                  <a16:creationId xmlns:a16="http://schemas.microsoft.com/office/drawing/2014/main" id="{1CB54DFF-714A-4F10-9CE0-5A6C02CDB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527"/>
              <a:ext cx="532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1400">
                  <a:latin typeface="Times New Roman" panose="02020603050405020304" pitchFamily="18" charset="0"/>
                </a:rPr>
                <a:t>200</a:t>
              </a:r>
            </a:p>
          </p:txBody>
        </p:sp>
        <p:sp>
          <p:nvSpPr>
            <p:cNvPr id="30" name="Rectangle 157">
              <a:extLst>
                <a:ext uri="{FF2B5EF4-FFF2-40B4-BE49-F238E27FC236}">
                  <a16:creationId xmlns:a16="http://schemas.microsoft.com/office/drawing/2014/main" id="{2125683E-9CCE-47B0-B813-1A53C760F0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" y="1253"/>
              <a:ext cx="532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1400">
                  <a:latin typeface="Times New Roman" panose="02020603050405020304" pitchFamily="18" charset="0"/>
                </a:rPr>
                <a:t>202</a:t>
              </a:r>
            </a:p>
          </p:txBody>
        </p:sp>
        <p:sp>
          <p:nvSpPr>
            <p:cNvPr id="31" name="Rectangle 158">
              <a:extLst>
                <a:ext uri="{FF2B5EF4-FFF2-40B4-BE49-F238E27FC236}">
                  <a16:creationId xmlns:a16="http://schemas.microsoft.com/office/drawing/2014/main" id="{10C674F5-ED8A-4F3C-9419-0EB19888A7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1662"/>
              <a:ext cx="532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1400">
                  <a:latin typeface="Times New Roman" panose="02020603050405020304" pitchFamily="18" charset="0"/>
                </a:rPr>
                <a:t>203</a:t>
              </a:r>
            </a:p>
          </p:txBody>
        </p:sp>
        <p:sp>
          <p:nvSpPr>
            <p:cNvPr id="32" name="Rectangle 159">
              <a:extLst>
                <a:ext uri="{FF2B5EF4-FFF2-40B4-BE49-F238E27FC236}">
                  <a16:creationId xmlns:a16="http://schemas.microsoft.com/office/drawing/2014/main" id="{6C369337-108C-4195-9AE0-1DBE1276D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2070"/>
              <a:ext cx="532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1400">
                  <a:latin typeface="Times New Roman" panose="02020603050405020304" pitchFamily="18" charset="0"/>
                </a:rPr>
                <a:t>204</a:t>
              </a:r>
            </a:p>
          </p:txBody>
        </p:sp>
        <p:sp>
          <p:nvSpPr>
            <p:cNvPr id="33" name="Rectangle 160">
              <a:extLst>
                <a:ext uri="{FF2B5EF4-FFF2-40B4-BE49-F238E27FC236}">
                  <a16:creationId xmlns:a16="http://schemas.microsoft.com/office/drawing/2014/main" id="{DFB8692F-F75F-4303-9C7E-C9906BF28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2478"/>
              <a:ext cx="532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1400">
                  <a:latin typeface="Times New Roman" panose="02020603050405020304" pitchFamily="18" charset="0"/>
                </a:rPr>
                <a:t>205</a:t>
              </a:r>
            </a:p>
          </p:txBody>
        </p:sp>
        <p:sp>
          <p:nvSpPr>
            <p:cNvPr id="34" name="Rectangle 161">
              <a:extLst>
                <a:ext uri="{FF2B5EF4-FFF2-40B4-BE49-F238E27FC236}">
                  <a16:creationId xmlns:a16="http://schemas.microsoft.com/office/drawing/2014/main" id="{5C787C73-84CB-4915-9ECE-B8D0B0C31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814"/>
              <a:ext cx="532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1400">
                  <a:latin typeface="Times New Roman" panose="02020603050405020304" pitchFamily="18" charset="0"/>
                </a:rPr>
                <a:t>201</a:t>
              </a:r>
            </a:p>
          </p:txBody>
        </p:sp>
        <p:sp>
          <p:nvSpPr>
            <p:cNvPr id="35" name="Rectangle 163">
              <a:extLst>
                <a:ext uri="{FF2B5EF4-FFF2-40B4-BE49-F238E27FC236}">
                  <a16:creationId xmlns:a16="http://schemas.microsoft.com/office/drawing/2014/main" id="{6DEF5BCA-9883-4085-9895-1517FA977E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" y="2713"/>
              <a:ext cx="532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es-ES_tradnl" altLang="es-MX" sz="1400">
                <a:latin typeface="Times New Roman" panose="02020603050405020304" pitchFamily="18" charset="0"/>
              </a:endParaRPr>
            </a:p>
          </p:txBody>
        </p:sp>
        <p:sp>
          <p:nvSpPr>
            <p:cNvPr id="36" name="Rectangle 164">
              <a:extLst>
                <a:ext uri="{FF2B5EF4-FFF2-40B4-BE49-F238E27FC236}">
                  <a16:creationId xmlns:a16="http://schemas.microsoft.com/office/drawing/2014/main" id="{B0336226-67F0-452F-98B4-889B2C3AFE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" y="2886"/>
              <a:ext cx="532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1400">
                  <a:latin typeface="Times New Roman" panose="02020603050405020304" pitchFamily="18" charset="0"/>
                </a:rPr>
                <a:t>206</a:t>
              </a:r>
            </a:p>
          </p:txBody>
        </p:sp>
        <p:sp>
          <p:nvSpPr>
            <p:cNvPr id="37" name="Rectangle 232">
              <a:extLst>
                <a:ext uri="{FF2B5EF4-FFF2-40B4-BE49-F238E27FC236}">
                  <a16:creationId xmlns:a16="http://schemas.microsoft.com/office/drawing/2014/main" id="{68575C81-1744-4D46-9AEE-1AD76D85E3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1208"/>
              <a:ext cx="957" cy="40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1600" b="1">
                  <a:solidFill>
                    <a:srgbClr val="000000"/>
                  </a:solidFill>
                </a:rPr>
                <a:t>Instrucción 2</a:t>
              </a:r>
            </a:p>
          </p:txBody>
        </p:sp>
        <p:sp>
          <p:nvSpPr>
            <p:cNvPr id="38" name="Rectangle 233">
              <a:extLst>
                <a:ext uri="{FF2B5EF4-FFF2-40B4-BE49-F238E27FC236}">
                  <a16:creationId xmlns:a16="http://schemas.microsoft.com/office/drawing/2014/main" id="{4C7B160B-5D30-42A6-A517-01F7CB5517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1616"/>
              <a:ext cx="957" cy="40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1600" b="1">
                  <a:solidFill>
                    <a:srgbClr val="000000"/>
                  </a:solidFill>
                </a:rPr>
                <a:t>Instrucción 3</a:t>
              </a:r>
            </a:p>
          </p:txBody>
        </p:sp>
        <p:sp>
          <p:nvSpPr>
            <p:cNvPr id="39" name="Rectangle 234">
              <a:extLst>
                <a:ext uri="{FF2B5EF4-FFF2-40B4-BE49-F238E27FC236}">
                  <a16:creationId xmlns:a16="http://schemas.microsoft.com/office/drawing/2014/main" id="{41312149-92DF-492A-B643-8BD019342A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" y="2024"/>
              <a:ext cx="957" cy="40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es-ES_tradnl" altLang="es-MX" sz="1600" b="1">
                <a:solidFill>
                  <a:srgbClr val="000000"/>
                </a:solidFill>
              </a:endParaRPr>
            </a:p>
          </p:txBody>
        </p:sp>
        <p:sp>
          <p:nvSpPr>
            <p:cNvPr id="40" name="Rectangle 235">
              <a:extLst>
                <a:ext uri="{FF2B5EF4-FFF2-40B4-BE49-F238E27FC236}">
                  <a16:creationId xmlns:a16="http://schemas.microsoft.com/office/drawing/2014/main" id="{94275CE1-BFAA-4189-966C-A05E152B4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2432"/>
              <a:ext cx="957" cy="40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1600" b="1">
                  <a:solidFill>
                    <a:srgbClr val="000000"/>
                  </a:solidFill>
                </a:rPr>
                <a:t>Datos</a:t>
              </a:r>
            </a:p>
          </p:txBody>
        </p:sp>
        <p:sp>
          <p:nvSpPr>
            <p:cNvPr id="41" name="Rectangle 236">
              <a:extLst>
                <a:ext uri="{FF2B5EF4-FFF2-40B4-BE49-F238E27FC236}">
                  <a16:creationId xmlns:a16="http://schemas.microsoft.com/office/drawing/2014/main" id="{974552E3-DE1D-4910-9A7B-BDE62EB532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2841"/>
              <a:ext cx="957" cy="40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1600" b="1" dirty="0">
                  <a:solidFill>
                    <a:srgbClr val="000000"/>
                  </a:solidFill>
                </a:rPr>
                <a:t>Datos</a:t>
              </a:r>
            </a:p>
          </p:txBody>
        </p:sp>
      </p:grpSp>
      <p:grpSp>
        <p:nvGrpSpPr>
          <p:cNvPr id="3" name="Grupo 2">
            <a:extLst>
              <a:ext uri="{FF2B5EF4-FFF2-40B4-BE49-F238E27FC236}">
                <a16:creationId xmlns:a16="http://schemas.microsoft.com/office/drawing/2014/main" id="{B0D8DB78-38AC-494F-97F8-CC5BDC0E26DE}"/>
              </a:ext>
            </a:extLst>
          </p:cNvPr>
          <p:cNvGrpSpPr/>
          <p:nvPr/>
        </p:nvGrpSpPr>
        <p:grpSpPr>
          <a:xfrm>
            <a:off x="4619462" y="1412776"/>
            <a:ext cx="4165006" cy="4320859"/>
            <a:chOff x="4619462" y="1412776"/>
            <a:chExt cx="4165006" cy="4320859"/>
          </a:xfrm>
        </p:grpSpPr>
        <p:sp>
          <p:nvSpPr>
            <p:cNvPr id="5" name="Rectangle 59">
              <a:extLst>
                <a:ext uri="{FF2B5EF4-FFF2-40B4-BE49-F238E27FC236}">
                  <a16:creationId xmlns:a16="http://schemas.microsoft.com/office/drawing/2014/main" id="{96E333E0-32B6-4511-B7DB-36952C25FE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9462" y="1844824"/>
              <a:ext cx="4165006" cy="388881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es-MX" altLang="es-MX" sz="1400">
                <a:latin typeface="Times New Roman" panose="02020603050405020304" pitchFamily="18" charset="0"/>
              </a:endParaRPr>
            </a:p>
          </p:txBody>
        </p:sp>
        <p:sp>
          <p:nvSpPr>
            <p:cNvPr id="6" name="Text Box 61">
              <a:extLst>
                <a:ext uri="{FF2B5EF4-FFF2-40B4-BE49-F238E27FC236}">
                  <a16:creationId xmlns:a16="http://schemas.microsoft.com/office/drawing/2014/main" id="{3322B1DF-FB37-4572-A044-24AB8CF1FD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03117" y="1412776"/>
              <a:ext cx="816015" cy="393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2400" dirty="0">
                  <a:latin typeface="Times New Roman" panose="02020603050405020304" pitchFamily="18" charset="0"/>
                </a:rPr>
                <a:t>CPU</a:t>
              </a:r>
            </a:p>
          </p:txBody>
        </p:sp>
        <p:sp>
          <p:nvSpPr>
            <p:cNvPr id="7" name="Rectangle 62">
              <a:extLst>
                <a:ext uri="{FF2B5EF4-FFF2-40B4-BE49-F238E27FC236}">
                  <a16:creationId xmlns:a16="http://schemas.microsoft.com/office/drawing/2014/main" id="{CE09AFAC-C7E3-479A-8404-B2749D5492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4178" y="2172363"/>
              <a:ext cx="1771918" cy="431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>
                  <a:latin typeface="Times New Roman" panose="02020603050405020304" pitchFamily="18" charset="0"/>
                </a:rPr>
                <a:t>Unidad de Control</a:t>
              </a:r>
            </a:p>
          </p:txBody>
        </p:sp>
        <p:sp>
          <p:nvSpPr>
            <p:cNvPr id="8" name="AutoShape 63">
              <a:extLst>
                <a:ext uri="{FF2B5EF4-FFF2-40B4-BE49-F238E27FC236}">
                  <a16:creationId xmlns:a16="http://schemas.microsoft.com/office/drawing/2014/main" id="{8B21F352-798D-431C-8B66-444801D5A9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9076" y="2172363"/>
              <a:ext cx="1328938" cy="431332"/>
            </a:xfrm>
            <a:custGeom>
              <a:avLst/>
              <a:gdLst>
                <a:gd name="T0" fmla="*/ 2147483647 w 21600"/>
                <a:gd name="T1" fmla="*/ 135289779 h 21600"/>
                <a:gd name="T2" fmla="*/ 2147483647 w 21600"/>
                <a:gd name="T3" fmla="*/ 270579536 h 21600"/>
                <a:gd name="T4" fmla="*/ 544693285 w 21600"/>
                <a:gd name="T5" fmla="*/ 135289779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>
                  <a:latin typeface="Times New Roman" panose="02020603050405020304" pitchFamily="18" charset="0"/>
                </a:rPr>
                <a:t>ALU</a:t>
              </a:r>
            </a:p>
          </p:txBody>
        </p:sp>
        <p:sp>
          <p:nvSpPr>
            <p:cNvPr id="9" name="Text Box 65">
              <a:extLst>
                <a:ext uri="{FF2B5EF4-FFF2-40B4-BE49-F238E27FC236}">
                  <a16:creationId xmlns:a16="http://schemas.microsoft.com/office/drawing/2014/main" id="{D725764E-E5C2-4866-B949-DA910B977D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4346" y="3931814"/>
              <a:ext cx="379697" cy="26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400" dirty="0">
                  <a:latin typeface="Times New Roman" panose="02020603050405020304" pitchFamily="18" charset="0"/>
                </a:rPr>
                <a:t>IR</a:t>
              </a:r>
            </a:p>
          </p:txBody>
        </p:sp>
        <p:sp>
          <p:nvSpPr>
            <p:cNvPr id="10" name="Text Box 69">
              <a:extLst>
                <a:ext uri="{FF2B5EF4-FFF2-40B4-BE49-F238E27FC236}">
                  <a16:creationId xmlns:a16="http://schemas.microsoft.com/office/drawing/2014/main" id="{A1DC695A-33FB-4757-B1D9-F7F3C52D77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4346" y="4491454"/>
              <a:ext cx="619505" cy="26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400">
                  <a:latin typeface="Times New Roman" panose="02020603050405020304" pitchFamily="18" charset="0"/>
                </a:rPr>
                <a:t>MAR</a:t>
              </a:r>
            </a:p>
          </p:txBody>
        </p:sp>
        <p:sp>
          <p:nvSpPr>
            <p:cNvPr id="11" name="Rectangle 64">
              <a:extLst>
                <a:ext uri="{FF2B5EF4-FFF2-40B4-BE49-F238E27FC236}">
                  <a16:creationId xmlns:a16="http://schemas.microsoft.com/office/drawing/2014/main" id="{A0500683-6E4C-46C5-8081-66B6ADE113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011" y="3855376"/>
              <a:ext cx="1045831" cy="431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12" name="Rectangle 68">
              <a:extLst>
                <a:ext uri="{FF2B5EF4-FFF2-40B4-BE49-F238E27FC236}">
                  <a16:creationId xmlns:a16="http://schemas.microsoft.com/office/drawing/2014/main" id="{F00259DB-9072-4E22-AFE2-F1B130B4C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011" y="4423205"/>
              <a:ext cx="1045831" cy="432697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13" name="Rectangle 70">
              <a:extLst>
                <a:ext uri="{FF2B5EF4-FFF2-40B4-BE49-F238E27FC236}">
                  <a16:creationId xmlns:a16="http://schemas.microsoft.com/office/drawing/2014/main" id="{191676AE-7D5C-4C74-8DF1-82615E42BC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011" y="5011510"/>
              <a:ext cx="1045831" cy="432696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14" name="Text Box 71">
              <a:extLst>
                <a:ext uri="{FF2B5EF4-FFF2-40B4-BE49-F238E27FC236}">
                  <a16:creationId xmlns:a16="http://schemas.microsoft.com/office/drawing/2014/main" id="{61C87B6E-4B28-4714-94BD-4508087A08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4346" y="5102962"/>
              <a:ext cx="624210" cy="264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400" dirty="0">
                  <a:latin typeface="Times New Roman" panose="02020603050405020304" pitchFamily="18" charset="0"/>
                </a:rPr>
                <a:t>MDR</a:t>
              </a:r>
            </a:p>
          </p:txBody>
        </p:sp>
        <p:sp>
          <p:nvSpPr>
            <p:cNvPr id="15" name="Text Box 73">
              <a:extLst>
                <a:ext uri="{FF2B5EF4-FFF2-40B4-BE49-F238E27FC236}">
                  <a16:creationId xmlns:a16="http://schemas.microsoft.com/office/drawing/2014/main" id="{A1E08BE8-A27D-48CF-9EA5-C1120F71A1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91141" y="3946830"/>
              <a:ext cx="462964" cy="26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400">
                  <a:latin typeface="Times New Roman" panose="02020603050405020304" pitchFamily="18" charset="0"/>
                </a:rPr>
                <a:t>AX</a:t>
              </a:r>
            </a:p>
          </p:txBody>
        </p:sp>
        <p:sp>
          <p:nvSpPr>
            <p:cNvPr id="16" name="Text Box 75">
              <a:extLst>
                <a:ext uri="{FF2B5EF4-FFF2-40B4-BE49-F238E27FC236}">
                  <a16:creationId xmlns:a16="http://schemas.microsoft.com/office/drawing/2014/main" id="{9F1EE22A-EF71-41C6-9C47-1F0714A45C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74408" y="4559703"/>
              <a:ext cx="452971" cy="26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400">
                  <a:latin typeface="Times New Roman" panose="02020603050405020304" pitchFamily="18" charset="0"/>
                </a:rPr>
                <a:t>BX</a:t>
              </a:r>
            </a:p>
          </p:txBody>
        </p:sp>
        <p:sp>
          <p:nvSpPr>
            <p:cNvPr id="17" name="Text Box 77">
              <a:extLst>
                <a:ext uri="{FF2B5EF4-FFF2-40B4-BE49-F238E27FC236}">
                  <a16:creationId xmlns:a16="http://schemas.microsoft.com/office/drawing/2014/main" id="{285E7B26-11FF-4395-9117-A7EB52C445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74408" y="5102962"/>
              <a:ext cx="452971" cy="26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400">
                  <a:latin typeface="Times New Roman" panose="02020603050405020304" pitchFamily="18" charset="0"/>
                </a:rPr>
                <a:t>CX</a:t>
              </a:r>
            </a:p>
          </p:txBody>
        </p:sp>
        <p:sp>
          <p:nvSpPr>
            <p:cNvPr id="18" name="Rectangle 168">
              <a:extLst>
                <a:ext uri="{FF2B5EF4-FFF2-40B4-BE49-F238E27FC236}">
                  <a16:creationId xmlns:a16="http://schemas.microsoft.com/office/drawing/2014/main" id="{95D3F69C-7D74-4444-BEED-C0A0DACEF9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2406" y="3855376"/>
              <a:ext cx="1047497" cy="431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19" name="Rectangle 169">
              <a:extLst>
                <a:ext uri="{FF2B5EF4-FFF2-40B4-BE49-F238E27FC236}">
                  <a16:creationId xmlns:a16="http://schemas.microsoft.com/office/drawing/2014/main" id="{C3690231-ABC9-42C3-BED1-BF27CA5FD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2406" y="4423205"/>
              <a:ext cx="1047497" cy="43269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0" name="Rectangle 170">
              <a:extLst>
                <a:ext uri="{FF2B5EF4-FFF2-40B4-BE49-F238E27FC236}">
                  <a16:creationId xmlns:a16="http://schemas.microsoft.com/office/drawing/2014/main" id="{C753B71C-E3B9-4EF9-9DEF-706FC5B71B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2406" y="5011510"/>
              <a:ext cx="1047497" cy="4326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1" name="Text Box 171">
              <a:extLst>
                <a:ext uri="{FF2B5EF4-FFF2-40B4-BE49-F238E27FC236}">
                  <a16:creationId xmlns:a16="http://schemas.microsoft.com/office/drawing/2014/main" id="{31E84C6A-342A-4968-B171-4BE5F780FD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24298" y="2876690"/>
              <a:ext cx="1205704" cy="315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MX" altLang="es-MX" u="sng"/>
                <a:t>Registros</a:t>
              </a:r>
              <a:endParaRPr lang="es-ES" altLang="es-MX" u="sng"/>
            </a:p>
          </p:txBody>
        </p:sp>
        <p:sp>
          <p:nvSpPr>
            <p:cNvPr id="24" name="Rectangle 64">
              <a:extLst>
                <a:ext uri="{FF2B5EF4-FFF2-40B4-BE49-F238E27FC236}">
                  <a16:creationId xmlns:a16="http://schemas.microsoft.com/office/drawing/2014/main" id="{F590BB05-96BB-40AC-8ECB-D5B5FD0E30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3763" y="3257858"/>
              <a:ext cx="1045831" cy="431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5" name="Text Box 65">
              <a:extLst>
                <a:ext uri="{FF2B5EF4-FFF2-40B4-BE49-F238E27FC236}">
                  <a16:creationId xmlns:a16="http://schemas.microsoft.com/office/drawing/2014/main" id="{CEC075AE-E435-4462-B8AD-50A8A70865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56668" y="3319773"/>
              <a:ext cx="424100" cy="264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400" dirty="0">
                  <a:latin typeface="Times New Roman" panose="02020603050405020304" pitchFamily="18" charset="0"/>
                </a:rPr>
                <a:t>PC</a:t>
              </a:r>
            </a:p>
          </p:txBody>
        </p:sp>
      </p:grpSp>
      <p:sp>
        <p:nvSpPr>
          <p:cNvPr id="50" name="CuadroTexto 49">
            <a:extLst>
              <a:ext uri="{FF2B5EF4-FFF2-40B4-BE49-F238E27FC236}">
                <a16:creationId xmlns:a16="http://schemas.microsoft.com/office/drawing/2014/main" id="{C0C43FC6-B86C-4A58-8A04-C05A3EDF5A9E}"/>
              </a:ext>
            </a:extLst>
          </p:cNvPr>
          <p:cNvSpPr txBox="1"/>
          <p:nvPr/>
        </p:nvSpPr>
        <p:spPr>
          <a:xfrm flipH="1">
            <a:off x="395535" y="5805264"/>
            <a:ext cx="8388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Para leer o escribir en memoria se utilizan los registros MAR (</a:t>
            </a:r>
            <a:r>
              <a:rPr lang="es-MX" dirty="0" err="1"/>
              <a:t>Memory</a:t>
            </a:r>
            <a:r>
              <a:rPr lang="es-MX" dirty="0"/>
              <a:t> </a:t>
            </a:r>
            <a:r>
              <a:rPr lang="es-MX" dirty="0" err="1"/>
              <a:t>Address</a:t>
            </a:r>
            <a:r>
              <a:rPr lang="es-MX" dirty="0"/>
              <a:t> </a:t>
            </a:r>
            <a:r>
              <a:rPr lang="es-MX" dirty="0" err="1"/>
              <a:t>Register</a:t>
            </a:r>
            <a:r>
              <a:rPr lang="es-MX" dirty="0"/>
              <a:t>) y MDR (</a:t>
            </a:r>
            <a:r>
              <a:rPr lang="es-MX" dirty="0" err="1"/>
              <a:t>Memory</a:t>
            </a:r>
            <a:r>
              <a:rPr lang="es-MX" dirty="0"/>
              <a:t> Data </a:t>
            </a:r>
            <a:r>
              <a:rPr lang="es-MX" dirty="0" err="1"/>
              <a:t>Register</a:t>
            </a:r>
            <a:r>
              <a:rPr lang="es-MX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08597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8603E0-9DB2-4324-9446-EA880C083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r>
              <a:rPr lang="es-MX" dirty="0"/>
              <a:t>Unidad Central de Procesamiento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742D369-07C0-4AAD-8C56-8FF0DF7774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La instrucción contiene la referencia a los operandos e indican la forma en que se puede acceder a ese operando.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sz="800" dirty="0"/>
          </a:p>
          <a:p>
            <a:r>
              <a:rPr lang="es-MX" dirty="0"/>
              <a:t>La forma cómo se accede se conoce como modo de direccionamiento.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86E4A48-CFE0-42CF-8F38-B6256B04DA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82" y="3739653"/>
            <a:ext cx="8107750" cy="1273523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E410AB21-CF2C-4076-9D30-ECFEBB398A79}"/>
              </a:ext>
            </a:extLst>
          </p:cNvPr>
          <p:cNvSpPr txBox="1"/>
          <p:nvPr/>
        </p:nvSpPr>
        <p:spPr>
          <a:xfrm>
            <a:off x="2843808" y="3255367"/>
            <a:ext cx="3602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/>
              <a:t>Formato de Instrucción</a:t>
            </a:r>
          </a:p>
        </p:txBody>
      </p:sp>
    </p:spTree>
    <p:extLst>
      <p:ext uri="{BB962C8B-B14F-4D97-AF65-F5344CB8AC3E}">
        <p14:creationId xmlns:p14="http://schemas.microsoft.com/office/powerpoint/2010/main" val="3786253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Modos de Direccionamiento</a:t>
            </a:r>
            <a:endParaRPr lang="es-E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21088"/>
          </a:xfrm>
        </p:spPr>
        <p:txBody>
          <a:bodyPr>
            <a:noAutofit/>
          </a:bodyPr>
          <a:lstStyle/>
          <a:p>
            <a:pPr lvl="1">
              <a:lnSpc>
                <a:spcPct val="90000"/>
              </a:lnSpc>
            </a:pPr>
            <a:r>
              <a:rPr lang="es-MX" dirty="0"/>
              <a:t> Permiten interpretar los bits de </a:t>
            </a:r>
            <a:r>
              <a:rPr lang="es-MX" b="1" dirty="0">
                <a:solidFill>
                  <a:srgbClr val="A8282B"/>
                </a:solidFill>
              </a:rPr>
              <a:t>una dirección</a:t>
            </a:r>
            <a:r>
              <a:rPr lang="es-MX" dirty="0">
                <a:solidFill>
                  <a:srgbClr val="A8282B"/>
                </a:solidFill>
              </a:rPr>
              <a:t> </a:t>
            </a:r>
            <a:r>
              <a:rPr lang="es-MX" dirty="0"/>
              <a:t>para encontrar el </a:t>
            </a:r>
            <a:r>
              <a:rPr lang="es-MX" b="1" dirty="0">
                <a:solidFill>
                  <a:srgbClr val="A8282B"/>
                </a:solidFill>
              </a:rPr>
              <a:t>valor</a:t>
            </a:r>
            <a:r>
              <a:rPr lang="es-MX" dirty="0"/>
              <a:t> de un operando.</a:t>
            </a:r>
          </a:p>
          <a:p>
            <a:pPr lvl="1">
              <a:lnSpc>
                <a:spcPct val="90000"/>
              </a:lnSpc>
            </a:pPr>
            <a:r>
              <a:rPr lang="es-MX" dirty="0"/>
              <a:t> Modos:</a:t>
            </a:r>
          </a:p>
          <a:p>
            <a:pPr lvl="2">
              <a:lnSpc>
                <a:spcPct val="90000"/>
              </a:lnSpc>
            </a:pPr>
            <a:r>
              <a:rPr lang="es-MX" sz="2400" dirty="0"/>
              <a:t>Implícito</a:t>
            </a:r>
          </a:p>
          <a:p>
            <a:pPr lvl="2">
              <a:lnSpc>
                <a:spcPct val="90000"/>
              </a:lnSpc>
            </a:pPr>
            <a:r>
              <a:rPr lang="es-MX" sz="2400" dirty="0"/>
              <a:t>Inmediato</a:t>
            </a:r>
          </a:p>
          <a:p>
            <a:pPr lvl="2">
              <a:lnSpc>
                <a:spcPct val="90000"/>
              </a:lnSpc>
            </a:pPr>
            <a:r>
              <a:rPr lang="es-MX" sz="2400" dirty="0"/>
              <a:t>Directo</a:t>
            </a:r>
          </a:p>
          <a:p>
            <a:pPr lvl="2">
              <a:lnSpc>
                <a:spcPct val="90000"/>
              </a:lnSpc>
            </a:pPr>
            <a:r>
              <a:rPr lang="es-MX" sz="2400" dirty="0"/>
              <a:t>Indirecto</a:t>
            </a:r>
          </a:p>
          <a:p>
            <a:pPr lvl="2">
              <a:lnSpc>
                <a:spcPct val="90000"/>
              </a:lnSpc>
            </a:pPr>
            <a:r>
              <a:rPr lang="es-MX" sz="2400" dirty="0"/>
              <a:t>Registro</a:t>
            </a:r>
          </a:p>
          <a:p>
            <a:pPr lvl="2">
              <a:lnSpc>
                <a:spcPct val="90000"/>
              </a:lnSpc>
            </a:pPr>
            <a:r>
              <a:rPr lang="es-MX" sz="2400" dirty="0"/>
              <a:t>Registro Indirecto</a:t>
            </a:r>
          </a:p>
          <a:p>
            <a:pPr lvl="2">
              <a:lnSpc>
                <a:spcPct val="90000"/>
              </a:lnSpc>
            </a:pPr>
            <a:r>
              <a:rPr lang="es-MX" sz="2400" dirty="0"/>
              <a:t>Desplazamiento</a:t>
            </a:r>
          </a:p>
          <a:p>
            <a:pPr lvl="1">
              <a:lnSpc>
                <a:spcPct val="90000"/>
              </a:lnSpc>
            </a:pPr>
            <a:r>
              <a:rPr lang="es-MX" dirty="0"/>
              <a:t> No todas las computadoras utilizan todos los modos.</a:t>
            </a:r>
            <a:endParaRPr lang="es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dad">
  <a:themeElements>
    <a:clrScheme name="Personalizado 7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00B050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da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2137</TotalTime>
  <Words>1716</Words>
  <Application>Microsoft Office PowerPoint</Application>
  <PresentationFormat>Presentación en pantalla (4:3)</PresentationFormat>
  <Paragraphs>564</Paragraphs>
  <Slides>39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7" baseType="lpstr">
      <vt:lpstr>Arial</vt:lpstr>
      <vt:lpstr>Calibri</vt:lpstr>
      <vt:lpstr>Courier New</vt:lpstr>
      <vt:lpstr>Times New Roman</vt:lpstr>
      <vt:lpstr>Wingdings</vt:lpstr>
      <vt:lpstr>Wingdings 2</vt:lpstr>
      <vt:lpstr>Claridad</vt:lpstr>
      <vt:lpstr>Imagen de mapa de bits</vt:lpstr>
      <vt:lpstr>Presentación de PowerPoint</vt:lpstr>
      <vt:lpstr>Presentación de PowerPoint</vt:lpstr>
      <vt:lpstr>Presentación de PowerPoint</vt:lpstr>
      <vt:lpstr>Direccionamiento</vt:lpstr>
      <vt:lpstr>Unidad Central de Procesamiento</vt:lpstr>
      <vt:lpstr>Unidad Central de Procesamiento</vt:lpstr>
      <vt:lpstr>CPU y Memoria</vt:lpstr>
      <vt:lpstr>Unidad Central de Procesamiento</vt:lpstr>
      <vt:lpstr>Modos de Direccionamiento</vt:lpstr>
      <vt:lpstr>Direccionamiento implícito</vt:lpstr>
      <vt:lpstr>Direccionamiento implícito</vt:lpstr>
      <vt:lpstr>Direccionamiento inmediato</vt:lpstr>
      <vt:lpstr>Direccionamiento Directo</vt:lpstr>
      <vt:lpstr>Direccionamiento Directo</vt:lpstr>
      <vt:lpstr>Direccionamiento Indirecto</vt:lpstr>
      <vt:lpstr>Direccionamiento Indirecto</vt:lpstr>
      <vt:lpstr>Direccionamiento de Registro</vt:lpstr>
      <vt:lpstr>Direccionamiento de Registro</vt:lpstr>
      <vt:lpstr>Direccionamiento Registro Indirecto</vt:lpstr>
      <vt:lpstr>Direccionamiento Registro Indirecto</vt:lpstr>
      <vt:lpstr>Ejercicio: ¿Qué Valor que queda en AX?</vt:lpstr>
      <vt:lpstr>Solución al ejercicio</vt:lpstr>
      <vt:lpstr>Ejercicio : Da una instrucción para que en AX quede 15</vt:lpstr>
      <vt:lpstr>Solución al Ejercicio</vt:lpstr>
      <vt:lpstr>Direccionamiento con desplazamiento</vt:lpstr>
      <vt:lpstr>Direccionamiento con desplazamiento</vt:lpstr>
      <vt:lpstr>Direccionamiento con desplazamiento</vt:lpstr>
      <vt:lpstr>Direccionamiento Indexado</vt:lpstr>
      <vt:lpstr>Variantes</vt:lpstr>
      <vt:lpstr>Ejercicio : INDEXADO Y VARIANTES</vt:lpstr>
      <vt:lpstr>Direccionamiento relativo</vt:lpstr>
      <vt:lpstr>Direccionamiento relativo</vt:lpstr>
      <vt:lpstr>Direccionamiento con Registro Base</vt:lpstr>
      <vt:lpstr>Todas las operaciones siguientes dan como resultado que el registro 8 tenga 12345</vt:lpstr>
      <vt:lpstr>Presentación de PowerPoint</vt:lpstr>
      <vt:lpstr>Presentación de PowerPoint</vt:lpstr>
      <vt:lpstr>Referencias</vt:lpstr>
      <vt:lpstr>Guion Explicativo</vt:lpstr>
      <vt:lpstr>Guion Explicativo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mquintanal</dc:creator>
  <cp:lastModifiedBy>Maricela Quintana Lopez</cp:lastModifiedBy>
  <cp:revision>144</cp:revision>
  <cp:lastPrinted>2014-10-02T14:03:23Z</cp:lastPrinted>
  <dcterms:created xsi:type="dcterms:W3CDTF">2014-08-22T16:57:46Z</dcterms:created>
  <dcterms:modified xsi:type="dcterms:W3CDTF">2019-10-01T04:14:49Z</dcterms:modified>
</cp:coreProperties>
</file>