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92" r:id="rId1"/>
  </p:sldMasterIdLst>
  <p:sldIdLst>
    <p:sldId id="256" r:id="rId2"/>
    <p:sldId id="327" r:id="rId3"/>
    <p:sldId id="328" r:id="rId4"/>
    <p:sldId id="329" r:id="rId5"/>
    <p:sldId id="286" r:id="rId6"/>
    <p:sldId id="331" r:id="rId7"/>
    <p:sldId id="314" r:id="rId8"/>
    <p:sldId id="313" r:id="rId9"/>
    <p:sldId id="332" r:id="rId10"/>
    <p:sldId id="333" r:id="rId11"/>
    <p:sldId id="315" r:id="rId12"/>
    <p:sldId id="334" r:id="rId13"/>
    <p:sldId id="316" r:id="rId14"/>
    <p:sldId id="317" r:id="rId15"/>
    <p:sldId id="335" r:id="rId16"/>
    <p:sldId id="318" r:id="rId17"/>
    <p:sldId id="336" r:id="rId18"/>
    <p:sldId id="319" r:id="rId19"/>
    <p:sldId id="337" r:id="rId20"/>
    <p:sldId id="320" r:id="rId21"/>
    <p:sldId id="338" r:id="rId22"/>
    <p:sldId id="321" r:id="rId23"/>
    <p:sldId id="339" r:id="rId24"/>
    <p:sldId id="340" r:id="rId25"/>
    <p:sldId id="322" r:id="rId26"/>
    <p:sldId id="342" r:id="rId27"/>
    <p:sldId id="341" r:id="rId28"/>
    <p:sldId id="323" r:id="rId29"/>
    <p:sldId id="324" r:id="rId30"/>
    <p:sldId id="343" r:id="rId31"/>
    <p:sldId id="325" r:id="rId32"/>
    <p:sldId id="326" r:id="rId33"/>
    <p:sldId id="345" r:id="rId34"/>
    <p:sldId id="344" r:id="rId35"/>
    <p:sldId id="346" r:id="rId36"/>
    <p:sldId id="330"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08" d="100"/>
          <a:sy n="108" d="100"/>
        </p:scale>
        <p:origin x="686"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fld id="{FF9B3658-587B-4610-A062-A89CD0650948}" type="datetimeFigureOut">
              <a:rPr lang="es-MX" smtClean="0"/>
              <a:pPr>
                <a:defRPr/>
              </a:pPr>
              <a:t>30/09/2019</a:t>
            </a:fld>
            <a:endParaRPr lang="es-MX"/>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pPr>
              <a:defRPr/>
            </a:pPr>
            <a:fld id="{8B7D1D13-582E-4501-ACE2-413B15CE1A1C}" type="slidenum">
              <a:rPr lang="es-MX" smtClean="0"/>
              <a:pPr>
                <a:defRPr/>
              </a:pPr>
              <a:t>‹Nº›</a:t>
            </a:fld>
            <a:endParaRPr lang="es-MX"/>
          </a:p>
        </p:txBody>
      </p:sp>
    </p:spTree>
    <p:extLst>
      <p:ext uri="{BB962C8B-B14F-4D97-AF65-F5344CB8AC3E}">
        <p14:creationId xmlns:p14="http://schemas.microsoft.com/office/powerpoint/2010/main" val="11560982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a:defRPr/>
            </a:pPr>
            <a:fld id="{01FB6920-F176-4DEB-9899-071D731EAB7E}" type="datetimeFigureOut">
              <a:rPr lang="es-MX" smtClean="0"/>
              <a:pPr>
                <a:defRPr/>
              </a:pPr>
              <a:t>30/09/2019</a:t>
            </a:fld>
            <a:endParaRPr lang="es-MX"/>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pPr>
              <a:defRPr/>
            </a:pPr>
            <a:fld id="{09CE0251-514A-4557-80DC-8E6028E17B6A}" type="slidenum">
              <a:rPr lang="es-MX" smtClean="0"/>
              <a:pPr>
                <a:defRPr/>
              </a:pPr>
              <a:t>‹Nº›</a:t>
            </a:fld>
            <a:endParaRPr lang="es-MX"/>
          </a:p>
        </p:txBody>
      </p:sp>
    </p:spTree>
    <p:extLst>
      <p:ext uri="{BB962C8B-B14F-4D97-AF65-F5344CB8AC3E}">
        <p14:creationId xmlns:p14="http://schemas.microsoft.com/office/powerpoint/2010/main" val="38234790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a:defRPr/>
            </a:pPr>
            <a:fld id="{C61B2041-1BF0-4AEE-819C-DE00667A28B4}" type="datetimeFigureOut">
              <a:rPr lang="es-MX" smtClean="0"/>
              <a:pPr>
                <a:defRPr/>
              </a:pPr>
              <a:t>30/09/2019</a:t>
            </a:fld>
            <a:endParaRPr lang="es-MX"/>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pPr>
              <a:defRPr/>
            </a:pPr>
            <a:fld id="{0D183C46-A303-4047-9952-B35D36445C27}" type="slidenum">
              <a:rPr lang="es-MX" smtClean="0"/>
              <a:pPr>
                <a:defRPr/>
              </a:pPr>
              <a:t>‹Nº›</a:t>
            </a:fld>
            <a:endParaRPr lang="es-MX"/>
          </a:p>
        </p:txBody>
      </p:sp>
    </p:spTree>
    <p:extLst>
      <p:ext uri="{BB962C8B-B14F-4D97-AF65-F5344CB8AC3E}">
        <p14:creationId xmlns:p14="http://schemas.microsoft.com/office/powerpoint/2010/main" val="4043746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a:defRPr/>
            </a:pPr>
            <a:fld id="{220E5210-2454-4C61-B4AB-AE4CD8D10FA7}" type="datetimeFigureOut">
              <a:rPr lang="es-MX" smtClean="0"/>
              <a:pPr>
                <a:defRPr/>
              </a:pPr>
              <a:t>30/09/2019</a:t>
            </a:fld>
            <a:endParaRPr lang="es-MX"/>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pPr>
              <a:defRPr/>
            </a:pPr>
            <a:fld id="{71B15A89-9BC4-46E3-86B7-F633FFA9ED2D}" type="slidenum">
              <a:rPr lang="es-MX" smtClean="0"/>
              <a:pPr>
                <a:defRPr/>
              </a:pPr>
              <a:t>‹Nº›</a:t>
            </a:fld>
            <a:endParaRPr lang="es-MX"/>
          </a:p>
        </p:txBody>
      </p:sp>
    </p:spTree>
    <p:extLst>
      <p:ext uri="{BB962C8B-B14F-4D97-AF65-F5344CB8AC3E}">
        <p14:creationId xmlns:p14="http://schemas.microsoft.com/office/powerpoint/2010/main" val="193735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pPr>
              <a:defRPr/>
            </a:pPr>
            <a:fld id="{04B2649D-2B29-4138-AA16-0314806FADE7}" type="datetimeFigureOut">
              <a:rPr lang="es-MX" smtClean="0"/>
              <a:pPr>
                <a:defRPr/>
              </a:pPr>
              <a:t>30/09/2019</a:t>
            </a:fld>
            <a:endParaRPr lang="es-MX"/>
          </a:p>
        </p:txBody>
      </p:sp>
      <p:sp>
        <p:nvSpPr>
          <p:cNvPr id="5" name="Footer Placeholder 4"/>
          <p:cNvSpPr>
            <a:spLocks noGrp="1"/>
          </p:cNvSpPr>
          <p:nvPr>
            <p:ph type="ftr" sz="quarter" idx="11"/>
          </p:nvPr>
        </p:nvSpPr>
        <p:spPr/>
        <p:txBody>
          <a:bodyPr/>
          <a:lstStyle/>
          <a:p>
            <a:pPr>
              <a:defRPr/>
            </a:pPr>
            <a:endParaRPr lang="es-MX"/>
          </a:p>
        </p:txBody>
      </p:sp>
      <p:sp>
        <p:nvSpPr>
          <p:cNvPr id="6" name="Slide Number Placeholder 5"/>
          <p:cNvSpPr>
            <a:spLocks noGrp="1"/>
          </p:cNvSpPr>
          <p:nvPr>
            <p:ph type="sldNum" sz="quarter" idx="12"/>
          </p:nvPr>
        </p:nvSpPr>
        <p:spPr/>
        <p:txBody>
          <a:bodyPr/>
          <a:lstStyle/>
          <a:p>
            <a:pPr>
              <a:defRPr/>
            </a:pPr>
            <a:fld id="{70582042-ADA1-4D79-BEA8-5300810A4DA1}" type="slidenum">
              <a:rPr lang="es-MX" smtClean="0"/>
              <a:pPr>
                <a:defRPr/>
              </a:pPr>
              <a:t>‹Nº›</a:t>
            </a:fld>
            <a:endParaRPr lang="es-MX"/>
          </a:p>
        </p:txBody>
      </p:sp>
    </p:spTree>
    <p:extLst>
      <p:ext uri="{BB962C8B-B14F-4D97-AF65-F5344CB8AC3E}">
        <p14:creationId xmlns:p14="http://schemas.microsoft.com/office/powerpoint/2010/main" val="3901367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pPr>
              <a:defRPr/>
            </a:pPr>
            <a:fld id="{D81FDC7F-222D-495E-8CAD-341D3D95F5ED}" type="datetimeFigureOut">
              <a:rPr lang="es-MX" smtClean="0"/>
              <a:pPr>
                <a:defRPr/>
              </a:pPr>
              <a:t>30/09/2019</a:t>
            </a:fld>
            <a:endParaRPr lang="es-MX"/>
          </a:p>
        </p:txBody>
      </p:sp>
      <p:sp>
        <p:nvSpPr>
          <p:cNvPr id="6" name="Footer Placeholder 5"/>
          <p:cNvSpPr>
            <a:spLocks noGrp="1"/>
          </p:cNvSpPr>
          <p:nvPr>
            <p:ph type="ftr" sz="quarter" idx="11"/>
          </p:nvPr>
        </p:nvSpPr>
        <p:spPr/>
        <p:txBody>
          <a:bodyPr/>
          <a:lstStyle/>
          <a:p>
            <a:pPr>
              <a:defRPr/>
            </a:pPr>
            <a:endParaRPr lang="es-MX"/>
          </a:p>
        </p:txBody>
      </p:sp>
      <p:sp>
        <p:nvSpPr>
          <p:cNvPr id="7" name="Slide Number Placeholder 6"/>
          <p:cNvSpPr>
            <a:spLocks noGrp="1"/>
          </p:cNvSpPr>
          <p:nvPr>
            <p:ph type="sldNum" sz="quarter" idx="12"/>
          </p:nvPr>
        </p:nvSpPr>
        <p:spPr/>
        <p:txBody>
          <a:bodyPr/>
          <a:lstStyle/>
          <a:p>
            <a:pPr>
              <a:defRPr/>
            </a:pPr>
            <a:fld id="{B5EFE7DF-40CC-44D5-870F-0696E6FCFFD3}" type="slidenum">
              <a:rPr lang="es-MX" smtClean="0"/>
              <a:pPr>
                <a:defRPr/>
              </a:pPr>
              <a:t>‹Nº›</a:t>
            </a:fld>
            <a:endParaRPr lang="es-MX"/>
          </a:p>
        </p:txBody>
      </p:sp>
    </p:spTree>
    <p:extLst>
      <p:ext uri="{BB962C8B-B14F-4D97-AF65-F5344CB8AC3E}">
        <p14:creationId xmlns:p14="http://schemas.microsoft.com/office/powerpoint/2010/main" val="924944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pPr>
              <a:defRPr/>
            </a:pPr>
            <a:fld id="{9E350525-56B2-44FD-BC7C-4EA4E69BD27B}" type="datetimeFigureOut">
              <a:rPr lang="es-MX" smtClean="0"/>
              <a:pPr>
                <a:defRPr/>
              </a:pPr>
              <a:t>30/09/2019</a:t>
            </a:fld>
            <a:endParaRPr lang="es-MX"/>
          </a:p>
        </p:txBody>
      </p:sp>
      <p:sp>
        <p:nvSpPr>
          <p:cNvPr id="8" name="Footer Placeholder 7"/>
          <p:cNvSpPr>
            <a:spLocks noGrp="1"/>
          </p:cNvSpPr>
          <p:nvPr>
            <p:ph type="ftr" sz="quarter" idx="11"/>
          </p:nvPr>
        </p:nvSpPr>
        <p:spPr/>
        <p:txBody>
          <a:bodyPr/>
          <a:lstStyle/>
          <a:p>
            <a:pPr>
              <a:defRPr/>
            </a:pPr>
            <a:endParaRPr lang="es-MX"/>
          </a:p>
        </p:txBody>
      </p:sp>
      <p:sp>
        <p:nvSpPr>
          <p:cNvPr id="9" name="Slide Number Placeholder 8"/>
          <p:cNvSpPr>
            <a:spLocks noGrp="1"/>
          </p:cNvSpPr>
          <p:nvPr>
            <p:ph type="sldNum" sz="quarter" idx="12"/>
          </p:nvPr>
        </p:nvSpPr>
        <p:spPr/>
        <p:txBody>
          <a:bodyPr/>
          <a:lstStyle/>
          <a:p>
            <a:pPr>
              <a:defRPr/>
            </a:pPr>
            <a:fld id="{3E93180E-DEA4-40A0-870A-18EC0D9FB8C0}" type="slidenum">
              <a:rPr lang="es-MX" smtClean="0"/>
              <a:pPr>
                <a:defRPr/>
              </a:pPr>
              <a:t>‹Nº›</a:t>
            </a:fld>
            <a:endParaRPr lang="es-MX"/>
          </a:p>
        </p:txBody>
      </p:sp>
    </p:spTree>
    <p:extLst>
      <p:ext uri="{BB962C8B-B14F-4D97-AF65-F5344CB8AC3E}">
        <p14:creationId xmlns:p14="http://schemas.microsoft.com/office/powerpoint/2010/main" val="4124263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fld id="{96940B36-600E-4EC7-9062-D73D6A10245D}" type="datetimeFigureOut">
              <a:rPr lang="es-MX" smtClean="0"/>
              <a:pPr>
                <a:defRPr/>
              </a:pPr>
              <a:t>30/09/2019</a:t>
            </a:fld>
            <a:endParaRPr lang="es-MX"/>
          </a:p>
        </p:txBody>
      </p:sp>
      <p:sp>
        <p:nvSpPr>
          <p:cNvPr id="4" name="Footer Placeholder 3"/>
          <p:cNvSpPr>
            <a:spLocks noGrp="1"/>
          </p:cNvSpPr>
          <p:nvPr>
            <p:ph type="ftr" sz="quarter" idx="11"/>
          </p:nvPr>
        </p:nvSpPr>
        <p:spPr/>
        <p:txBody>
          <a:bodyPr/>
          <a:lstStyle/>
          <a:p>
            <a:pPr>
              <a:defRPr/>
            </a:pPr>
            <a:endParaRPr lang="es-MX"/>
          </a:p>
        </p:txBody>
      </p:sp>
      <p:sp>
        <p:nvSpPr>
          <p:cNvPr id="5" name="Slide Number Placeholder 4"/>
          <p:cNvSpPr>
            <a:spLocks noGrp="1"/>
          </p:cNvSpPr>
          <p:nvPr>
            <p:ph type="sldNum" sz="quarter" idx="12"/>
          </p:nvPr>
        </p:nvSpPr>
        <p:spPr/>
        <p:txBody>
          <a:bodyPr/>
          <a:lstStyle/>
          <a:p>
            <a:pPr>
              <a:defRPr/>
            </a:pPr>
            <a:fld id="{BF1A5D46-5F00-4A9C-BCAB-95B345C30CF1}" type="slidenum">
              <a:rPr lang="es-MX" smtClean="0"/>
              <a:pPr>
                <a:defRPr/>
              </a:pPr>
              <a:t>‹Nº›</a:t>
            </a:fld>
            <a:endParaRPr lang="es-MX"/>
          </a:p>
        </p:txBody>
      </p:sp>
    </p:spTree>
    <p:extLst>
      <p:ext uri="{BB962C8B-B14F-4D97-AF65-F5344CB8AC3E}">
        <p14:creationId xmlns:p14="http://schemas.microsoft.com/office/powerpoint/2010/main" val="1234079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A7055B2E-04C2-42F2-A6A0-0082CDAF6108}" type="datetimeFigureOut">
              <a:rPr lang="es-MX" smtClean="0"/>
              <a:pPr>
                <a:defRPr/>
              </a:pPr>
              <a:t>30/09/2019</a:t>
            </a:fld>
            <a:endParaRPr lang="es-MX"/>
          </a:p>
        </p:txBody>
      </p:sp>
      <p:sp>
        <p:nvSpPr>
          <p:cNvPr id="3" name="Footer Placeholder 2"/>
          <p:cNvSpPr>
            <a:spLocks noGrp="1"/>
          </p:cNvSpPr>
          <p:nvPr>
            <p:ph type="ftr" sz="quarter" idx="11"/>
          </p:nvPr>
        </p:nvSpPr>
        <p:spPr/>
        <p:txBody>
          <a:bodyPr/>
          <a:lstStyle/>
          <a:p>
            <a:pPr>
              <a:defRPr/>
            </a:pPr>
            <a:endParaRPr lang="es-MX"/>
          </a:p>
        </p:txBody>
      </p:sp>
      <p:sp>
        <p:nvSpPr>
          <p:cNvPr id="4" name="Slide Number Placeholder 3"/>
          <p:cNvSpPr>
            <a:spLocks noGrp="1"/>
          </p:cNvSpPr>
          <p:nvPr>
            <p:ph type="sldNum" sz="quarter" idx="12"/>
          </p:nvPr>
        </p:nvSpPr>
        <p:spPr/>
        <p:txBody>
          <a:bodyPr/>
          <a:lstStyle/>
          <a:p>
            <a:pPr>
              <a:defRPr/>
            </a:pPr>
            <a:fld id="{4AB6937A-48F4-4495-B95A-CACE24CC5017}" type="slidenum">
              <a:rPr lang="es-MX" smtClean="0"/>
              <a:pPr>
                <a:defRPr/>
              </a:pPr>
              <a:t>‹Nº›</a:t>
            </a:fld>
            <a:endParaRPr lang="es-MX"/>
          </a:p>
        </p:txBody>
      </p:sp>
    </p:spTree>
    <p:extLst>
      <p:ext uri="{BB962C8B-B14F-4D97-AF65-F5344CB8AC3E}">
        <p14:creationId xmlns:p14="http://schemas.microsoft.com/office/powerpoint/2010/main" val="3734910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pPr>
              <a:defRPr/>
            </a:pPr>
            <a:fld id="{69426723-EF83-4AFA-A9D4-1508AD032502}" type="datetimeFigureOut">
              <a:rPr lang="es-MX" smtClean="0"/>
              <a:pPr>
                <a:defRPr/>
              </a:pPr>
              <a:t>30/09/2019</a:t>
            </a:fld>
            <a:endParaRPr lang="es-MX"/>
          </a:p>
        </p:txBody>
      </p:sp>
      <p:sp>
        <p:nvSpPr>
          <p:cNvPr id="6" name="Footer Placeholder 5"/>
          <p:cNvSpPr>
            <a:spLocks noGrp="1"/>
          </p:cNvSpPr>
          <p:nvPr>
            <p:ph type="ftr" sz="quarter" idx="11"/>
          </p:nvPr>
        </p:nvSpPr>
        <p:spPr/>
        <p:txBody>
          <a:bodyPr/>
          <a:lstStyle/>
          <a:p>
            <a:pPr>
              <a:defRPr/>
            </a:pPr>
            <a:endParaRPr lang="es-MX"/>
          </a:p>
        </p:txBody>
      </p:sp>
      <p:sp>
        <p:nvSpPr>
          <p:cNvPr id="7" name="Slide Number Placeholder 6"/>
          <p:cNvSpPr>
            <a:spLocks noGrp="1"/>
          </p:cNvSpPr>
          <p:nvPr>
            <p:ph type="sldNum" sz="quarter" idx="12"/>
          </p:nvPr>
        </p:nvSpPr>
        <p:spPr/>
        <p:txBody>
          <a:bodyPr/>
          <a:lstStyle/>
          <a:p>
            <a:pPr>
              <a:defRPr/>
            </a:pPr>
            <a:fld id="{E0DA1E40-AB5E-4879-84CB-2CD8D368CCD7}" type="slidenum">
              <a:rPr lang="es-MX" smtClean="0"/>
              <a:pPr>
                <a:defRPr/>
              </a:pPr>
              <a:t>‹Nº›</a:t>
            </a:fld>
            <a:endParaRPr lang="es-MX"/>
          </a:p>
        </p:txBody>
      </p:sp>
    </p:spTree>
    <p:extLst>
      <p:ext uri="{BB962C8B-B14F-4D97-AF65-F5344CB8AC3E}">
        <p14:creationId xmlns:p14="http://schemas.microsoft.com/office/powerpoint/2010/main" val="2480557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pPr>
              <a:defRPr/>
            </a:pPr>
            <a:fld id="{590CA9DD-78C4-4FFB-88A0-9DE1C9C1A4DC}" type="datetimeFigureOut">
              <a:rPr lang="es-MX" smtClean="0"/>
              <a:pPr>
                <a:defRPr/>
              </a:pPr>
              <a:t>30/09/2019</a:t>
            </a:fld>
            <a:endParaRPr lang="es-MX"/>
          </a:p>
        </p:txBody>
      </p:sp>
      <p:sp>
        <p:nvSpPr>
          <p:cNvPr id="6" name="Footer Placeholder 5"/>
          <p:cNvSpPr>
            <a:spLocks noGrp="1"/>
          </p:cNvSpPr>
          <p:nvPr>
            <p:ph type="ftr" sz="quarter" idx="11"/>
          </p:nvPr>
        </p:nvSpPr>
        <p:spPr/>
        <p:txBody>
          <a:bodyPr/>
          <a:lstStyle/>
          <a:p>
            <a:pPr>
              <a:defRPr/>
            </a:pPr>
            <a:endParaRPr lang="es-MX"/>
          </a:p>
        </p:txBody>
      </p:sp>
      <p:sp>
        <p:nvSpPr>
          <p:cNvPr id="7" name="Slide Number Placeholder 6"/>
          <p:cNvSpPr>
            <a:spLocks noGrp="1"/>
          </p:cNvSpPr>
          <p:nvPr>
            <p:ph type="sldNum" sz="quarter" idx="12"/>
          </p:nvPr>
        </p:nvSpPr>
        <p:spPr/>
        <p:txBody>
          <a:bodyPr/>
          <a:lstStyle/>
          <a:p>
            <a:pPr>
              <a:defRPr/>
            </a:pPr>
            <a:fld id="{CA4728CC-FAC3-47F1-9D6C-DB407DEE6C3A}" type="slidenum">
              <a:rPr lang="es-MX" smtClean="0"/>
              <a:pPr>
                <a:defRPr/>
              </a:pPr>
              <a:t>‹Nº›</a:t>
            </a:fld>
            <a:endParaRPr lang="es-MX"/>
          </a:p>
        </p:txBody>
      </p:sp>
    </p:spTree>
    <p:extLst>
      <p:ext uri="{BB962C8B-B14F-4D97-AF65-F5344CB8AC3E}">
        <p14:creationId xmlns:p14="http://schemas.microsoft.com/office/powerpoint/2010/main" val="1793155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7CF22BE1-FC60-45D6-990A-F1EF4B6EEBCD}" type="datetimeFigureOut">
              <a:rPr lang="es-MX" smtClean="0"/>
              <a:pPr>
                <a:defRPr/>
              </a:pPr>
              <a:t>30/09/2019</a:t>
            </a:fld>
            <a:endParaRPr lang="es-MX"/>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s-MX"/>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43B8643-B156-47E8-A102-E4618C476D05}" type="slidenum">
              <a:rPr lang="es-MX" smtClean="0"/>
              <a:pPr>
                <a:defRPr/>
              </a:pPr>
              <a:t>‹Nº›</a:t>
            </a:fld>
            <a:endParaRPr lang="es-MX"/>
          </a:p>
        </p:txBody>
      </p:sp>
    </p:spTree>
    <p:extLst>
      <p:ext uri="{BB962C8B-B14F-4D97-AF65-F5344CB8AC3E}">
        <p14:creationId xmlns:p14="http://schemas.microsoft.com/office/powerpoint/2010/main" val="2442475015"/>
      </p:ext>
    </p:extLst>
  </p:cSld>
  <p:clrMap bg1="lt1" tx1="dk1" bg2="lt2" tx2="dk2" accent1="accent1" accent2="accent2" accent3="accent3" accent4="accent4" accent5="accent5" accent6="accent6" hlink="hlink" folHlink="folHlink"/>
  <p:sldLayoutIdLst>
    <p:sldLayoutId id="2147484493" r:id="rId1"/>
    <p:sldLayoutId id="2147484494" r:id="rId2"/>
    <p:sldLayoutId id="2147484495" r:id="rId3"/>
    <p:sldLayoutId id="2147484496" r:id="rId4"/>
    <p:sldLayoutId id="2147484497" r:id="rId5"/>
    <p:sldLayoutId id="2147484498" r:id="rId6"/>
    <p:sldLayoutId id="2147484499" r:id="rId7"/>
    <p:sldLayoutId id="2147484500" r:id="rId8"/>
    <p:sldLayoutId id="2147484501" r:id="rId9"/>
    <p:sldLayoutId id="2147484502" r:id="rId10"/>
    <p:sldLayoutId id="214748450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A2BE499E-2D22-47F6-9C0D-5F2ED2A5990C}"/>
              </a:ext>
            </a:extLst>
          </p:cNvPr>
          <p:cNvSpPr>
            <a:spLocks noGrp="1"/>
          </p:cNvSpPr>
          <p:nvPr>
            <p:ph type="ctrTitle"/>
          </p:nvPr>
        </p:nvSpPr>
        <p:spPr>
          <a:xfrm>
            <a:off x="5599473" y="1789037"/>
            <a:ext cx="2484834" cy="1276350"/>
          </a:xfrm>
        </p:spPr>
        <p:txBody>
          <a:bodyPr>
            <a:normAutofit/>
          </a:bodyPr>
          <a:lstStyle/>
          <a:p>
            <a:pPr eaLnBrk="1" hangingPunct="1">
              <a:defRPr/>
            </a:pPr>
            <a:r>
              <a:rPr lang="es-ES" altLang="es-MX" sz="1800" dirty="0"/>
              <a:t>UA: Modelado Asistido Renderizado.</a:t>
            </a:r>
          </a:p>
        </p:txBody>
      </p:sp>
      <p:sp>
        <p:nvSpPr>
          <p:cNvPr id="9" name="2 Subtítulo">
            <a:extLst>
              <a:ext uri="{FF2B5EF4-FFF2-40B4-BE49-F238E27FC236}">
                <a16:creationId xmlns:a16="http://schemas.microsoft.com/office/drawing/2014/main" id="{6DB6CD9C-E0CE-437F-8CA6-FE69D94A6564}"/>
              </a:ext>
            </a:extLst>
          </p:cNvPr>
          <p:cNvSpPr>
            <a:spLocks noGrp="1"/>
          </p:cNvSpPr>
          <p:nvPr>
            <p:ph type="subTitle" idx="1"/>
          </p:nvPr>
        </p:nvSpPr>
        <p:spPr>
          <a:xfrm>
            <a:off x="5599474" y="3551163"/>
            <a:ext cx="2482453" cy="1513285"/>
          </a:xfrm>
        </p:spPr>
        <p:txBody>
          <a:bodyPr/>
          <a:lstStyle/>
          <a:p>
            <a:pPr eaLnBrk="1" hangingPunct="1"/>
            <a:r>
              <a:rPr lang="es-ES" altLang="es-MX" sz="1500" dirty="0"/>
              <a:t>Diapositivas: Unidad 3. Modelado partiendo de morfologías 2D.</a:t>
            </a:r>
          </a:p>
          <a:p>
            <a:pPr eaLnBrk="1" hangingPunct="1"/>
            <a:r>
              <a:rPr lang="es-ES" altLang="es-MX" sz="1500" dirty="0"/>
              <a:t>3.2 Modelado a partir de superficies y </a:t>
            </a:r>
            <a:r>
              <a:rPr lang="es-ES" altLang="es-MX" sz="1500" dirty="0" err="1"/>
              <a:t>NURBS</a:t>
            </a:r>
            <a:endParaRPr lang="es-ES" altLang="es-MX" sz="1500" dirty="0"/>
          </a:p>
        </p:txBody>
      </p:sp>
      <p:sp>
        <p:nvSpPr>
          <p:cNvPr id="10" name="Rectangle 3">
            <a:extLst>
              <a:ext uri="{FF2B5EF4-FFF2-40B4-BE49-F238E27FC236}">
                <a16:creationId xmlns:a16="http://schemas.microsoft.com/office/drawing/2014/main" id="{CE35C08D-3BAF-40C0-BEA1-333A1F9B4458}"/>
              </a:ext>
            </a:extLst>
          </p:cNvPr>
          <p:cNvSpPr txBox="1">
            <a:spLocks noChangeArrowheads="1"/>
          </p:cNvSpPr>
          <p:nvPr/>
        </p:nvSpPr>
        <p:spPr>
          <a:xfrm>
            <a:off x="5437549" y="5329956"/>
            <a:ext cx="2807494" cy="457200"/>
          </a:xfrm>
          <a:prstGeom prst="rect">
            <a:avLst/>
          </a:prstGeom>
        </p:spPr>
        <p:txBody>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pPr algn="r">
              <a:defRPr/>
            </a:pPr>
            <a:r>
              <a:rPr lang="es-MX" sz="1200" b="1" dirty="0">
                <a:solidFill>
                  <a:schemeClr val="accent3"/>
                </a:solidFill>
              </a:rPr>
              <a:t>Autor: Raúl Vicente Galindo Sosa.</a:t>
            </a:r>
            <a:endParaRPr lang="es-ES_tradnl" sz="1200" b="1" dirty="0">
              <a:solidFill>
                <a:schemeClr val="accent3"/>
              </a:solidFill>
            </a:endParaRPr>
          </a:p>
        </p:txBody>
      </p:sp>
      <p:sp>
        <p:nvSpPr>
          <p:cNvPr id="11" name="Rectangle 2">
            <a:extLst>
              <a:ext uri="{FF2B5EF4-FFF2-40B4-BE49-F238E27FC236}">
                <a16:creationId xmlns:a16="http://schemas.microsoft.com/office/drawing/2014/main" id="{E4AA27BD-4102-4E7F-9006-AFE3D18BB5D6}"/>
              </a:ext>
            </a:extLst>
          </p:cNvPr>
          <p:cNvSpPr txBox="1">
            <a:spLocks noChangeArrowheads="1"/>
          </p:cNvSpPr>
          <p:nvPr/>
        </p:nvSpPr>
        <p:spPr bwMode="auto">
          <a:xfrm>
            <a:off x="867445" y="1462805"/>
            <a:ext cx="2857500" cy="65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chemeClr val="accent1"/>
              </a:buClr>
              <a:buSzPct val="76000"/>
              <a:buFont typeface="Wingdings 2" panose="05020102010507070707" pitchFamily="18" charset="2"/>
              <a:buChar char=""/>
              <a:defRPr sz="2400">
                <a:solidFill>
                  <a:schemeClr val="tx2"/>
                </a:solidFill>
                <a:latin typeface="Century Gothic" panose="020B0502020202020204" pitchFamily="34" charset="0"/>
              </a:defRPr>
            </a:lvl1pPr>
            <a:lvl2pPr marL="742950" indent="-285750" eaLnBrk="0" hangingPunct="0">
              <a:spcBef>
                <a:spcPct val="20000"/>
              </a:spcBef>
              <a:buClr>
                <a:schemeClr val="accent1"/>
              </a:buClr>
              <a:buSzPct val="76000"/>
              <a:buFont typeface="Wingdings 2" panose="05020102010507070707" pitchFamily="18" charset="2"/>
              <a:buChar char=""/>
              <a:defRPr sz="2200">
                <a:solidFill>
                  <a:schemeClr val="tx2"/>
                </a:solidFill>
                <a:latin typeface="Century Gothic" panose="020B0502020202020204" pitchFamily="34" charset="0"/>
              </a:defRPr>
            </a:lvl2pPr>
            <a:lvl3pPr marL="1143000" indent="-228600" eaLnBrk="0" hangingPunct="0">
              <a:spcBef>
                <a:spcPct val="20000"/>
              </a:spcBef>
              <a:buClr>
                <a:schemeClr val="accent1"/>
              </a:buClr>
              <a:buSzPct val="76000"/>
              <a:buFont typeface="Wingdings 2" panose="05020102010507070707" pitchFamily="18" charset="2"/>
              <a:buChar char=""/>
              <a:defRPr sz="2000">
                <a:solidFill>
                  <a:schemeClr val="tx2"/>
                </a:solidFill>
                <a:latin typeface="Century Gothic" panose="020B0502020202020204" pitchFamily="34" charset="0"/>
              </a:defRPr>
            </a:lvl3pPr>
            <a:lvl4pPr marL="1600200" indent="-228600" eaLnBrk="0" hangingPunct="0">
              <a:spcBef>
                <a:spcPct val="20000"/>
              </a:spcBef>
              <a:buClr>
                <a:schemeClr val="accent1"/>
              </a:buClr>
              <a:buSzPct val="76000"/>
              <a:buFont typeface="Wingdings 2" panose="05020102010507070707" pitchFamily="18" charset="2"/>
              <a:buChar char=""/>
              <a:defRPr>
                <a:solidFill>
                  <a:schemeClr val="tx2"/>
                </a:solidFill>
                <a:latin typeface="Century Gothic" panose="020B0502020202020204" pitchFamily="34" charset="0"/>
              </a:defRPr>
            </a:lvl4pPr>
            <a:lvl5pPr marL="2057400" indent="-228600" eaLnBrk="0" hangingPunct="0">
              <a:spcBef>
                <a:spcPct val="20000"/>
              </a:spcBef>
              <a:buClr>
                <a:schemeClr val="accent1"/>
              </a:buClr>
              <a:buSzPct val="76000"/>
              <a:buFont typeface="Wingdings 2" panose="05020102010507070707" pitchFamily="18" charset="2"/>
              <a:buChar char=""/>
              <a:defRPr sz="1600">
                <a:solidFill>
                  <a:schemeClr val="tx2"/>
                </a:solidFill>
                <a:latin typeface="Century Gothic" panose="020B0502020202020204" pitchFamily="34" charset="0"/>
              </a:defRPr>
            </a:lvl5pPr>
            <a:lvl6pPr marL="2514600" indent="-228600" eaLnBrk="0" fontAlgn="base" hangingPunct="0">
              <a:spcBef>
                <a:spcPct val="20000"/>
              </a:spcBef>
              <a:spcAft>
                <a:spcPct val="0"/>
              </a:spcAft>
              <a:buClr>
                <a:schemeClr val="accent1"/>
              </a:buClr>
              <a:buSzPct val="76000"/>
              <a:buFont typeface="Wingdings 2" panose="05020102010507070707" pitchFamily="18" charset="2"/>
              <a:buChar char=""/>
              <a:defRPr sz="1600">
                <a:solidFill>
                  <a:schemeClr val="tx2"/>
                </a:solidFill>
                <a:latin typeface="Century Gothic" panose="020B0502020202020204" pitchFamily="34" charset="0"/>
              </a:defRPr>
            </a:lvl6pPr>
            <a:lvl7pPr marL="2971800" indent="-228600" eaLnBrk="0" fontAlgn="base" hangingPunct="0">
              <a:spcBef>
                <a:spcPct val="20000"/>
              </a:spcBef>
              <a:spcAft>
                <a:spcPct val="0"/>
              </a:spcAft>
              <a:buClr>
                <a:schemeClr val="accent1"/>
              </a:buClr>
              <a:buSzPct val="76000"/>
              <a:buFont typeface="Wingdings 2" panose="05020102010507070707" pitchFamily="18" charset="2"/>
              <a:buChar char=""/>
              <a:defRPr sz="1600">
                <a:solidFill>
                  <a:schemeClr val="tx2"/>
                </a:solidFill>
                <a:latin typeface="Century Gothic" panose="020B0502020202020204" pitchFamily="34" charset="0"/>
              </a:defRPr>
            </a:lvl7pPr>
            <a:lvl8pPr marL="3429000" indent="-228600" eaLnBrk="0" fontAlgn="base" hangingPunct="0">
              <a:spcBef>
                <a:spcPct val="20000"/>
              </a:spcBef>
              <a:spcAft>
                <a:spcPct val="0"/>
              </a:spcAft>
              <a:buClr>
                <a:schemeClr val="accent1"/>
              </a:buClr>
              <a:buSzPct val="76000"/>
              <a:buFont typeface="Wingdings 2" panose="05020102010507070707" pitchFamily="18" charset="2"/>
              <a:buChar char=""/>
              <a:defRPr sz="1600">
                <a:solidFill>
                  <a:schemeClr val="tx2"/>
                </a:solidFill>
                <a:latin typeface="Century Gothic" panose="020B0502020202020204" pitchFamily="34" charset="0"/>
              </a:defRPr>
            </a:lvl8pPr>
            <a:lvl9pPr marL="3886200" indent="-228600" eaLnBrk="0" fontAlgn="base" hangingPunct="0">
              <a:spcBef>
                <a:spcPct val="20000"/>
              </a:spcBef>
              <a:spcAft>
                <a:spcPct val="0"/>
              </a:spcAft>
              <a:buClr>
                <a:schemeClr val="accent1"/>
              </a:buClr>
              <a:buSzPct val="76000"/>
              <a:buFont typeface="Wingdings 2" panose="05020102010507070707" pitchFamily="18" charset="2"/>
              <a:buChar char=""/>
              <a:defRPr sz="1600">
                <a:solidFill>
                  <a:schemeClr val="tx2"/>
                </a:solidFill>
                <a:latin typeface="Century Gothic" panose="020B0502020202020204" pitchFamily="34" charset="0"/>
              </a:defRPr>
            </a:lvl9pPr>
          </a:lstStyle>
          <a:p>
            <a:pPr algn="ctr" eaLnBrk="1" hangingPunct="1">
              <a:spcBef>
                <a:spcPct val="0"/>
              </a:spcBef>
              <a:buClrTx/>
              <a:buSzTx/>
              <a:buFontTx/>
              <a:buNone/>
            </a:pPr>
            <a:r>
              <a:rPr lang="es-ES_tradnl" altLang="es-MX">
                <a:latin typeface="Arial" panose="020B0604020202020204" pitchFamily="34" charset="0"/>
              </a:rPr>
              <a:t>Universidad Autónoma del Estado de México</a:t>
            </a:r>
          </a:p>
        </p:txBody>
      </p:sp>
      <p:sp>
        <p:nvSpPr>
          <p:cNvPr id="12" name="Rectangle 2">
            <a:extLst>
              <a:ext uri="{FF2B5EF4-FFF2-40B4-BE49-F238E27FC236}">
                <a16:creationId xmlns:a16="http://schemas.microsoft.com/office/drawing/2014/main" id="{37AE9E4A-D3FD-4DFA-A3AF-A7E7AC1DB5E4}"/>
              </a:ext>
            </a:extLst>
          </p:cNvPr>
          <p:cNvSpPr txBox="1">
            <a:spLocks noChangeArrowheads="1"/>
          </p:cNvSpPr>
          <p:nvPr/>
        </p:nvSpPr>
        <p:spPr bwMode="auto">
          <a:xfrm>
            <a:off x="938882" y="4136949"/>
            <a:ext cx="2714625"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chemeClr val="accent1"/>
              </a:buClr>
              <a:buSzPct val="76000"/>
              <a:buFont typeface="Wingdings 2" panose="05020102010507070707" pitchFamily="18" charset="2"/>
              <a:buChar char=""/>
              <a:defRPr sz="2400">
                <a:solidFill>
                  <a:schemeClr val="tx2"/>
                </a:solidFill>
                <a:latin typeface="Century Gothic" panose="020B0502020202020204" pitchFamily="34" charset="0"/>
              </a:defRPr>
            </a:lvl1pPr>
            <a:lvl2pPr marL="742950" indent="-285750" eaLnBrk="0" hangingPunct="0">
              <a:spcBef>
                <a:spcPct val="20000"/>
              </a:spcBef>
              <a:buClr>
                <a:schemeClr val="accent1"/>
              </a:buClr>
              <a:buSzPct val="76000"/>
              <a:buFont typeface="Wingdings 2" panose="05020102010507070707" pitchFamily="18" charset="2"/>
              <a:buChar char=""/>
              <a:defRPr sz="2200">
                <a:solidFill>
                  <a:schemeClr val="tx2"/>
                </a:solidFill>
                <a:latin typeface="Century Gothic" panose="020B0502020202020204" pitchFamily="34" charset="0"/>
              </a:defRPr>
            </a:lvl2pPr>
            <a:lvl3pPr marL="1143000" indent="-228600" eaLnBrk="0" hangingPunct="0">
              <a:spcBef>
                <a:spcPct val="20000"/>
              </a:spcBef>
              <a:buClr>
                <a:schemeClr val="accent1"/>
              </a:buClr>
              <a:buSzPct val="76000"/>
              <a:buFont typeface="Wingdings 2" panose="05020102010507070707" pitchFamily="18" charset="2"/>
              <a:buChar char=""/>
              <a:defRPr sz="2000">
                <a:solidFill>
                  <a:schemeClr val="tx2"/>
                </a:solidFill>
                <a:latin typeface="Century Gothic" panose="020B0502020202020204" pitchFamily="34" charset="0"/>
              </a:defRPr>
            </a:lvl3pPr>
            <a:lvl4pPr marL="1600200" indent="-228600" eaLnBrk="0" hangingPunct="0">
              <a:spcBef>
                <a:spcPct val="20000"/>
              </a:spcBef>
              <a:buClr>
                <a:schemeClr val="accent1"/>
              </a:buClr>
              <a:buSzPct val="76000"/>
              <a:buFont typeface="Wingdings 2" panose="05020102010507070707" pitchFamily="18" charset="2"/>
              <a:buChar char=""/>
              <a:defRPr>
                <a:solidFill>
                  <a:schemeClr val="tx2"/>
                </a:solidFill>
                <a:latin typeface="Century Gothic" panose="020B0502020202020204" pitchFamily="34" charset="0"/>
              </a:defRPr>
            </a:lvl4pPr>
            <a:lvl5pPr marL="2057400" indent="-228600" eaLnBrk="0" hangingPunct="0">
              <a:spcBef>
                <a:spcPct val="20000"/>
              </a:spcBef>
              <a:buClr>
                <a:schemeClr val="accent1"/>
              </a:buClr>
              <a:buSzPct val="76000"/>
              <a:buFont typeface="Wingdings 2" panose="05020102010507070707" pitchFamily="18" charset="2"/>
              <a:buChar char=""/>
              <a:defRPr sz="1600">
                <a:solidFill>
                  <a:schemeClr val="tx2"/>
                </a:solidFill>
                <a:latin typeface="Century Gothic" panose="020B0502020202020204" pitchFamily="34" charset="0"/>
              </a:defRPr>
            </a:lvl5pPr>
            <a:lvl6pPr marL="2514600" indent="-228600" eaLnBrk="0" fontAlgn="base" hangingPunct="0">
              <a:spcBef>
                <a:spcPct val="20000"/>
              </a:spcBef>
              <a:spcAft>
                <a:spcPct val="0"/>
              </a:spcAft>
              <a:buClr>
                <a:schemeClr val="accent1"/>
              </a:buClr>
              <a:buSzPct val="76000"/>
              <a:buFont typeface="Wingdings 2" panose="05020102010507070707" pitchFamily="18" charset="2"/>
              <a:buChar char=""/>
              <a:defRPr sz="1600">
                <a:solidFill>
                  <a:schemeClr val="tx2"/>
                </a:solidFill>
                <a:latin typeface="Century Gothic" panose="020B0502020202020204" pitchFamily="34" charset="0"/>
              </a:defRPr>
            </a:lvl6pPr>
            <a:lvl7pPr marL="2971800" indent="-228600" eaLnBrk="0" fontAlgn="base" hangingPunct="0">
              <a:spcBef>
                <a:spcPct val="20000"/>
              </a:spcBef>
              <a:spcAft>
                <a:spcPct val="0"/>
              </a:spcAft>
              <a:buClr>
                <a:schemeClr val="accent1"/>
              </a:buClr>
              <a:buSzPct val="76000"/>
              <a:buFont typeface="Wingdings 2" panose="05020102010507070707" pitchFamily="18" charset="2"/>
              <a:buChar char=""/>
              <a:defRPr sz="1600">
                <a:solidFill>
                  <a:schemeClr val="tx2"/>
                </a:solidFill>
                <a:latin typeface="Century Gothic" panose="020B0502020202020204" pitchFamily="34" charset="0"/>
              </a:defRPr>
            </a:lvl7pPr>
            <a:lvl8pPr marL="3429000" indent="-228600" eaLnBrk="0" fontAlgn="base" hangingPunct="0">
              <a:spcBef>
                <a:spcPct val="20000"/>
              </a:spcBef>
              <a:spcAft>
                <a:spcPct val="0"/>
              </a:spcAft>
              <a:buClr>
                <a:schemeClr val="accent1"/>
              </a:buClr>
              <a:buSzPct val="76000"/>
              <a:buFont typeface="Wingdings 2" panose="05020102010507070707" pitchFamily="18" charset="2"/>
              <a:buChar char=""/>
              <a:defRPr sz="1600">
                <a:solidFill>
                  <a:schemeClr val="tx2"/>
                </a:solidFill>
                <a:latin typeface="Century Gothic" panose="020B0502020202020204" pitchFamily="34" charset="0"/>
              </a:defRPr>
            </a:lvl8pPr>
            <a:lvl9pPr marL="3886200" indent="-228600" eaLnBrk="0" fontAlgn="base" hangingPunct="0">
              <a:spcBef>
                <a:spcPct val="20000"/>
              </a:spcBef>
              <a:spcAft>
                <a:spcPct val="0"/>
              </a:spcAft>
              <a:buClr>
                <a:schemeClr val="accent1"/>
              </a:buClr>
              <a:buSzPct val="76000"/>
              <a:buFont typeface="Wingdings 2" panose="05020102010507070707" pitchFamily="18" charset="2"/>
              <a:buChar char=""/>
              <a:defRPr sz="1600">
                <a:solidFill>
                  <a:schemeClr val="tx2"/>
                </a:solidFill>
                <a:latin typeface="Century Gothic" panose="020B0502020202020204" pitchFamily="34" charset="0"/>
              </a:defRPr>
            </a:lvl9pPr>
          </a:lstStyle>
          <a:p>
            <a:pPr algn="ctr" eaLnBrk="1" hangingPunct="1">
              <a:spcBef>
                <a:spcPct val="0"/>
              </a:spcBef>
              <a:buClrTx/>
              <a:buSzTx/>
              <a:buFontTx/>
              <a:buNone/>
            </a:pPr>
            <a:r>
              <a:rPr lang="es-ES_tradnl" altLang="es-MX" sz="2100" dirty="0">
                <a:latin typeface="Arial" panose="020B0604020202020204" pitchFamily="34" charset="0"/>
              </a:rPr>
              <a:t>Centro Universitario </a:t>
            </a:r>
            <a:r>
              <a:rPr lang="es-ES_tradnl" altLang="es-MX" sz="2100" dirty="0" err="1">
                <a:latin typeface="Arial" panose="020B0604020202020204" pitchFamily="34" charset="0"/>
              </a:rPr>
              <a:t>UAEM</a:t>
            </a:r>
            <a:r>
              <a:rPr lang="es-ES_tradnl" altLang="es-MX" sz="2100" dirty="0">
                <a:latin typeface="Arial" panose="020B0604020202020204" pitchFamily="34" charset="0"/>
              </a:rPr>
              <a:t> Zumpango</a:t>
            </a:r>
          </a:p>
          <a:p>
            <a:pPr algn="ctr" eaLnBrk="1" hangingPunct="1">
              <a:spcBef>
                <a:spcPct val="0"/>
              </a:spcBef>
              <a:buClrTx/>
              <a:buSzTx/>
              <a:buFontTx/>
              <a:buNone/>
            </a:pPr>
            <a:endParaRPr lang="es-ES_tradnl" altLang="es-MX" sz="1800" dirty="0">
              <a:latin typeface="Arial" panose="020B0604020202020204" pitchFamily="34" charset="0"/>
            </a:endParaRPr>
          </a:p>
          <a:p>
            <a:pPr algn="ctr" eaLnBrk="1" hangingPunct="1">
              <a:spcBef>
                <a:spcPct val="0"/>
              </a:spcBef>
              <a:buClrTx/>
              <a:buSzTx/>
              <a:buFontTx/>
              <a:buNone/>
            </a:pPr>
            <a:r>
              <a:rPr lang="es-ES_tradnl" altLang="es-MX" sz="1800" dirty="0">
                <a:latin typeface="Arial" panose="020B0604020202020204" pitchFamily="34" charset="0"/>
              </a:rPr>
              <a:t>Licenciatura en diseño industrial</a:t>
            </a:r>
          </a:p>
        </p:txBody>
      </p:sp>
      <p:pic>
        <p:nvPicPr>
          <p:cNvPr id="13" name="Picture 2">
            <a:extLst>
              <a:ext uri="{FF2B5EF4-FFF2-40B4-BE49-F238E27FC236}">
                <a16:creationId xmlns:a16="http://schemas.microsoft.com/office/drawing/2014/main" id="{DEFEBE04-4EDB-4C06-99FF-4D7D5ED16109}"/>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34182" y="2427212"/>
            <a:ext cx="1724025" cy="15120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60745" y="4513013"/>
            <a:ext cx="7811386" cy="1814623"/>
          </a:xfrm>
        </p:spPr>
        <p:txBody>
          <a:bodyPr>
            <a:normAutofit/>
          </a:bodyPr>
          <a:lstStyle/>
          <a:p>
            <a:r>
              <a:rPr lang="es-MX" dirty="0"/>
              <a:t>Arrastre los puntos de control hacia arriba hasta deformar la base como en la imagen. La apariencia debe ser de una base plana</a:t>
            </a:r>
          </a:p>
        </p:txBody>
      </p:sp>
      <p:pic>
        <p:nvPicPr>
          <p:cNvPr id="9" name="Imagen 8">
            <a:extLst>
              <a:ext uri="{FF2B5EF4-FFF2-40B4-BE49-F238E27FC236}">
                <a16:creationId xmlns:a16="http://schemas.microsoft.com/office/drawing/2014/main" id="{CBFCE84F-9749-4E17-91AD-D32F70F641DB}"/>
              </a:ext>
            </a:extLst>
          </p:cNvPr>
          <p:cNvPicPr>
            <a:picLocks noChangeAspect="1"/>
          </p:cNvPicPr>
          <p:nvPr/>
        </p:nvPicPr>
        <p:blipFill>
          <a:blip r:embed="rId2"/>
          <a:stretch>
            <a:fillRect/>
          </a:stretch>
        </p:blipFill>
        <p:spPr>
          <a:xfrm>
            <a:off x="2023758" y="530364"/>
            <a:ext cx="4954715" cy="2929476"/>
          </a:xfrm>
          <a:prstGeom prst="rect">
            <a:avLst/>
          </a:prstGeom>
        </p:spPr>
      </p:pic>
      <p:sp>
        <p:nvSpPr>
          <p:cNvPr id="2" name="Rectángulo 1">
            <a:extLst>
              <a:ext uri="{FF2B5EF4-FFF2-40B4-BE49-F238E27FC236}">
                <a16:creationId xmlns:a16="http://schemas.microsoft.com/office/drawing/2014/main" id="{58C45229-0A80-4C34-8ECC-58D6F3949603}"/>
              </a:ext>
            </a:extLst>
          </p:cNvPr>
          <p:cNvSpPr/>
          <p:nvPr/>
        </p:nvSpPr>
        <p:spPr>
          <a:xfrm>
            <a:off x="3168502" y="2636874"/>
            <a:ext cx="2360428" cy="38277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07575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5784111" cy="3466214"/>
          </a:xfrm>
        </p:spPr>
        <p:txBody>
          <a:bodyPr>
            <a:normAutofit/>
          </a:bodyPr>
          <a:lstStyle/>
          <a:p>
            <a:r>
              <a:rPr lang="es-MX" dirty="0"/>
              <a:t>Encienda la capa Predeterminada y cambie la esfera de la cabeza a la capa Cabeza. Encienda la capa Cabeza</a:t>
            </a:r>
          </a:p>
          <a:p>
            <a:r>
              <a:rPr lang="es-MX" dirty="0"/>
              <a:t>Desactive los puntos de control con el botón derecho del mouse sobre el ícono correspondiente, y apague la capa Predeterminada.</a:t>
            </a:r>
          </a:p>
        </p:txBody>
      </p:sp>
      <p:pic>
        <p:nvPicPr>
          <p:cNvPr id="4" name="Imagen 3">
            <a:extLst>
              <a:ext uri="{FF2B5EF4-FFF2-40B4-BE49-F238E27FC236}">
                <a16:creationId xmlns:a16="http://schemas.microsoft.com/office/drawing/2014/main" id="{4E6E05C5-EA70-4DDF-9974-616D4F8BF002}"/>
              </a:ext>
            </a:extLst>
          </p:cNvPr>
          <p:cNvPicPr>
            <a:picLocks noChangeAspect="1"/>
          </p:cNvPicPr>
          <p:nvPr/>
        </p:nvPicPr>
        <p:blipFill>
          <a:blip r:embed="rId2"/>
          <a:stretch>
            <a:fillRect/>
          </a:stretch>
        </p:blipFill>
        <p:spPr>
          <a:xfrm>
            <a:off x="4572000" y="4267200"/>
            <a:ext cx="3497792" cy="1785715"/>
          </a:xfrm>
          <a:prstGeom prst="rect">
            <a:avLst/>
          </a:prstGeom>
        </p:spPr>
      </p:pic>
    </p:spTree>
    <p:extLst>
      <p:ext uri="{BB962C8B-B14F-4D97-AF65-F5344CB8AC3E}">
        <p14:creationId xmlns:p14="http://schemas.microsoft.com/office/powerpoint/2010/main" val="17650238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8137451" cy="2516372"/>
          </a:xfrm>
        </p:spPr>
        <p:txBody>
          <a:bodyPr>
            <a:normAutofit/>
          </a:bodyPr>
          <a:lstStyle/>
          <a:p>
            <a:r>
              <a:rPr lang="es-MX" dirty="0"/>
              <a:t>Con la esfera deformada seleccionada, seleccione Escalar1D, ingrese 0,0 para el punto inicial, con modo Orto seleccione un punto a la derecha y después estire la figura hasta una forma similar a la imagen.</a:t>
            </a:r>
          </a:p>
          <a:p>
            <a:pPr marL="0" indent="0">
              <a:buNone/>
            </a:pPr>
            <a:endParaRPr lang="es-MX" dirty="0"/>
          </a:p>
        </p:txBody>
      </p:sp>
      <p:pic>
        <p:nvPicPr>
          <p:cNvPr id="2" name="Imagen 1">
            <a:extLst>
              <a:ext uri="{FF2B5EF4-FFF2-40B4-BE49-F238E27FC236}">
                <a16:creationId xmlns:a16="http://schemas.microsoft.com/office/drawing/2014/main" id="{A3F2BDBA-3720-4CBB-8FCB-A884CDA62AA1}"/>
              </a:ext>
            </a:extLst>
          </p:cNvPr>
          <p:cNvPicPr>
            <a:picLocks noChangeAspect="1"/>
          </p:cNvPicPr>
          <p:nvPr/>
        </p:nvPicPr>
        <p:blipFill>
          <a:blip r:embed="rId2"/>
          <a:stretch>
            <a:fillRect/>
          </a:stretch>
        </p:blipFill>
        <p:spPr>
          <a:xfrm>
            <a:off x="2019128" y="2315929"/>
            <a:ext cx="5105743" cy="3101558"/>
          </a:xfrm>
          <a:prstGeom prst="rect">
            <a:avLst/>
          </a:prstGeom>
        </p:spPr>
      </p:pic>
      <p:sp>
        <p:nvSpPr>
          <p:cNvPr id="4" name="Marcador de contenido 2">
            <a:extLst>
              <a:ext uri="{FF2B5EF4-FFF2-40B4-BE49-F238E27FC236}">
                <a16:creationId xmlns:a16="http://schemas.microsoft.com/office/drawing/2014/main" id="{57EF076D-C85D-4536-8E1F-15C292E901DD}"/>
              </a:ext>
            </a:extLst>
          </p:cNvPr>
          <p:cNvSpPr txBox="1">
            <a:spLocks/>
          </p:cNvSpPr>
          <p:nvPr/>
        </p:nvSpPr>
        <p:spPr>
          <a:xfrm>
            <a:off x="411126" y="5826642"/>
            <a:ext cx="8137451" cy="71392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dirty="0"/>
              <a:t>Vuelva a activar los puntos de control del Cuerpo</a:t>
            </a:r>
          </a:p>
          <a:p>
            <a:endParaRPr lang="es-MX" dirty="0"/>
          </a:p>
        </p:txBody>
      </p:sp>
    </p:spTree>
    <p:extLst>
      <p:ext uri="{BB962C8B-B14F-4D97-AF65-F5344CB8AC3E}">
        <p14:creationId xmlns:p14="http://schemas.microsoft.com/office/powerpoint/2010/main" val="13620748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8491869" cy="6088912"/>
          </a:xfrm>
        </p:spPr>
        <p:txBody>
          <a:bodyPr>
            <a:normAutofit/>
          </a:bodyPr>
          <a:lstStyle/>
          <a:p>
            <a:r>
              <a:rPr lang="es-MX" dirty="0"/>
              <a:t>Seleccione los puntos de control indicados y deforme la parte del pecho y la cola del pato</a:t>
            </a:r>
          </a:p>
          <a:p>
            <a:endParaRPr lang="es-MX" dirty="0"/>
          </a:p>
        </p:txBody>
      </p:sp>
      <p:pic>
        <p:nvPicPr>
          <p:cNvPr id="4" name="Imagen 3">
            <a:extLst>
              <a:ext uri="{FF2B5EF4-FFF2-40B4-BE49-F238E27FC236}">
                <a16:creationId xmlns:a16="http://schemas.microsoft.com/office/drawing/2014/main" id="{FC892E62-5071-4478-946C-A9312C1F3D7A}"/>
              </a:ext>
            </a:extLst>
          </p:cNvPr>
          <p:cNvPicPr>
            <a:picLocks noChangeAspect="1"/>
          </p:cNvPicPr>
          <p:nvPr/>
        </p:nvPicPr>
        <p:blipFill>
          <a:blip r:embed="rId2"/>
          <a:stretch>
            <a:fillRect/>
          </a:stretch>
        </p:blipFill>
        <p:spPr>
          <a:xfrm>
            <a:off x="613698" y="1445696"/>
            <a:ext cx="3738563" cy="2252663"/>
          </a:xfrm>
          <a:prstGeom prst="rect">
            <a:avLst/>
          </a:prstGeom>
        </p:spPr>
      </p:pic>
      <p:pic>
        <p:nvPicPr>
          <p:cNvPr id="5" name="Imagen 4">
            <a:extLst>
              <a:ext uri="{FF2B5EF4-FFF2-40B4-BE49-F238E27FC236}">
                <a16:creationId xmlns:a16="http://schemas.microsoft.com/office/drawing/2014/main" id="{B8FEAF5F-084F-4637-AD47-6833BC530C83}"/>
              </a:ext>
            </a:extLst>
          </p:cNvPr>
          <p:cNvPicPr>
            <a:picLocks noChangeAspect="1"/>
          </p:cNvPicPr>
          <p:nvPr/>
        </p:nvPicPr>
        <p:blipFill>
          <a:blip r:embed="rId3"/>
          <a:stretch>
            <a:fillRect/>
          </a:stretch>
        </p:blipFill>
        <p:spPr>
          <a:xfrm>
            <a:off x="4657060" y="1443542"/>
            <a:ext cx="3848986" cy="2254817"/>
          </a:xfrm>
          <a:prstGeom prst="rect">
            <a:avLst/>
          </a:prstGeom>
        </p:spPr>
      </p:pic>
      <p:pic>
        <p:nvPicPr>
          <p:cNvPr id="6" name="Imagen 5">
            <a:extLst>
              <a:ext uri="{FF2B5EF4-FFF2-40B4-BE49-F238E27FC236}">
                <a16:creationId xmlns:a16="http://schemas.microsoft.com/office/drawing/2014/main" id="{32BF420C-7D8C-4D30-BB40-1D3049E280C2}"/>
              </a:ext>
            </a:extLst>
          </p:cNvPr>
          <p:cNvPicPr>
            <a:picLocks noChangeAspect="1"/>
          </p:cNvPicPr>
          <p:nvPr/>
        </p:nvPicPr>
        <p:blipFill>
          <a:blip r:embed="rId4"/>
          <a:stretch>
            <a:fillRect/>
          </a:stretch>
        </p:blipFill>
        <p:spPr>
          <a:xfrm>
            <a:off x="558486" y="4096553"/>
            <a:ext cx="3848986" cy="2286526"/>
          </a:xfrm>
          <a:prstGeom prst="rect">
            <a:avLst/>
          </a:prstGeom>
        </p:spPr>
      </p:pic>
      <p:pic>
        <p:nvPicPr>
          <p:cNvPr id="7" name="Imagen 6">
            <a:extLst>
              <a:ext uri="{FF2B5EF4-FFF2-40B4-BE49-F238E27FC236}">
                <a16:creationId xmlns:a16="http://schemas.microsoft.com/office/drawing/2014/main" id="{49C9665A-399F-47FA-807D-4BFE99B1280A}"/>
              </a:ext>
            </a:extLst>
          </p:cNvPr>
          <p:cNvPicPr>
            <a:picLocks noChangeAspect="1"/>
          </p:cNvPicPr>
          <p:nvPr/>
        </p:nvPicPr>
        <p:blipFill>
          <a:blip r:embed="rId5"/>
          <a:stretch>
            <a:fillRect/>
          </a:stretch>
        </p:blipFill>
        <p:spPr>
          <a:xfrm>
            <a:off x="4736530" y="4070404"/>
            <a:ext cx="3769516" cy="2312675"/>
          </a:xfrm>
          <a:prstGeom prst="rect">
            <a:avLst/>
          </a:prstGeom>
        </p:spPr>
      </p:pic>
    </p:spTree>
    <p:extLst>
      <p:ext uri="{BB962C8B-B14F-4D97-AF65-F5344CB8AC3E}">
        <p14:creationId xmlns:p14="http://schemas.microsoft.com/office/powerpoint/2010/main" val="8431089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8293395" cy="1906950"/>
          </a:xfrm>
        </p:spPr>
        <p:txBody>
          <a:bodyPr>
            <a:normAutofit/>
          </a:bodyPr>
          <a:lstStyle/>
          <a:p>
            <a:r>
              <a:rPr lang="es-MX" dirty="0"/>
              <a:t>Para mejorar la forma de la cola, en el menú Edición seleccione Puntos de control y luego Insertar nodo</a:t>
            </a:r>
          </a:p>
          <a:p>
            <a:r>
              <a:rPr lang="es-MX" dirty="0"/>
              <a:t>Seleccione la superficie del cuerpo, con lo que se activará una curva </a:t>
            </a:r>
            <a:r>
              <a:rPr lang="es-MX" dirty="0" err="1"/>
              <a:t>isoparamétrica</a:t>
            </a:r>
            <a:endParaRPr lang="es-MX" dirty="0"/>
          </a:p>
          <a:p>
            <a:endParaRPr lang="es-MX" dirty="0"/>
          </a:p>
        </p:txBody>
      </p:sp>
      <p:pic>
        <p:nvPicPr>
          <p:cNvPr id="4" name="Imagen 3">
            <a:extLst>
              <a:ext uri="{FF2B5EF4-FFF2-40B4-BE49-F238E27FC236}">
                <a16:creationId xmlns:a16="http://schemas.microsoft.com/office/drawing/2014/main" id="{CCED3AC6-B75A-4EA4-9D66-82391149E533}"/>
              </a:ext>
            </a:extLst>
          </p:cNvPr>
          <p:cNvPicPr>
            <a:picLocks noChangeAspect="1"/>
          </p:cNvPicPr>
          <p:nvPr/>
        </p:nvPicPr>
        <p:blipFill>
          <a:blip r:embed="rId2"/>
          <a:stretch>
            <a:fillRect/>
          </a:stretch>
        </p:blipFill>
        <p:spPr>
          <a:xfrm>
            <a:off x="1282995" y="2679582"/>
            <a:ext cx="6578009" cy="3950111"/>
          </a:xfrm>
          <a:prstGeom prst="rect">
            <a:avLst/>
          </a:prstGeom>
        </p:spPr>
      </p:pic>
      <p:cxnSp>
        <p:nvCxnSpPr>
          <p:cNvPr id="6" name="Conector recto de flecha 5">
            <a:extLst>
              <a:ext uri="{FF2B5EF4-FFF2-40B4-BE49-F238E27FC236}">
                <a16:creationId xmlns:a16="http://schemas.microsoft.com/office/drawing/2014/main" id="{9CC3210A-525E-48A0-8B94-3E9172667B13}"/>
              </a:ext>
            </a:extLst>
          </p:cNvPr>
          <p:cNvCxnSpPr/>
          <p:nvPr/>
        </p:nvCxnSpPr>
        <p:spPr>
          <a:xfrm flipH="1">
            <a:off x="3799367" y="2055628"/>
            <a:ext cx="248093" cy="153817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64137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8293395" cy="1274134"/>
          </a:xfrm>
        </p:spPr>
        <p:txBody>
          <a:bodyPr>
            <a:normAutofit/>
          </a:bodyPr>
          <a:lstStyle/>
          <a:p>
            <a:r>
              <a:rPr lang="es-MX" dirty="0"/>
              <a:t>Si la curva no está en la dirección correcta (alrededor del cuerpo) como en la imagen, introduzca U o V para cambiar la dirección.</a:t>
            </a:r>
          </a:p>
        </p:txBody>
      </p:sp>
      <p:pic>
        <p:nvPicPr>
          <p:cNvPr id="4" name="Imagen 3">
            <a:extLst>
              <a:ext uri="{FF2B5EF4-FFF2-40B4-BE49-F238E27FC236}">
                <a16:creationId xmlns:a16="http://schemas.microsoft.com/office/drawing/2014/main" id="{CCED3AC6-B75A-4EA4-9D66-82391149E533}"/>
              </a:ext>
            </a:extLst>
          </p:cNvPr>
          <p:cNvPicPr>
            <a:picLocks noChangeAspect="1"/>
          </p:cNvPicPr>
          <p:nvPr/>
        </p:nvPicPr>
        <p:blipFill>
          <a:blip r:embed="rId2"/>
          <a:stretch>
            <a:fillRect/>
          </a:stretch>
        </p:blipFill>
        <p:spPr>
          <a:xfrm>
            <a:off x="2208026" y="1749055"/>
            <a:ext cx="4898066" cy="2941301"/>
          </a:xfrm>
          <a:prstGeom prst="rect">
            <a:avLst/>
          </a:prstGeom>
        </p:spPr>
      </p:pic>
      <p:sp>
        <p:nvSpPr>
          <p:cNvPr id="5" name="Marcador de contenido 2">
            <a:extLst>
              <a:ext uri="{FF2B5EF4-FFF2-40B4-BE49-F238E27FC236}">
                <a16:creationId xmlns:a16="http://schemas.microsoft.com/office/drawing/2014/main" id="{8B8E1F60-8323-4CD0-9006-7062CDCA4BFD}"/>
              </a:ext>
            </a:extLst>
          </p:cNvPr>
          <p:cNvSpPr txBox="1">
            <a:spLocks/>
          </p:cNvSpPr>
          <p:nvPr/>
        </p:nvSpPr>
        <p:spPr>
          <a:xfrm>
            <a:off x="510362" y="5108945"/>
            <a:ext cx="8293395" cy="127413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dirty="0"/>
              <a:t>Haga </a:t>
            </a:r>
            <a:r>
              <a:rPr lang="es-MX" dirty="0" err="1"/>
              <a:t>click</a:t>
            </a:r>
            <a:r>
              <a:rPr lang="es-MX" dirty="0"/>
              <a:t> en un punto intermedio entre el cuerpo y la punta de la cola para agregar un grupo de puntos de control</a:t>
            </a:r>
          </a:p>
          <a:p>
            <a:endParaRPr lang="es-MX" dirty="0"/>
          </a:p>
        </p:txBody>
      </p:sp>
    </p:spTree>
    <p:extLst>
      <p:ext uri="{BB962C8B-B14F-4D97-AF65-F5344CB8AC3E}">
        <p14:creationId xmlns:p14="http://schemas.microsoft.com/office/powerpoint/2010/main" val="20819561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25302" y="949841"/>
            <a:ext cx="8293395" cy="1332614"/>
          </a:xfrm>
        </p:spPr>
        <p:txBody>
          <a:bodyPr>
            <a:normAutofit/>
          </a:bodyPr>
          <a:lstStyle/>
          <a:p>
            <a:r>
              <a:rPr lang="es-MX" dirty="0"/>
              <a:t>Seleccione el nuevo grupo de puntos de control y deforme la cola del pato arrastrando hacia abajo para mejorar la forma de la cola.</a:t>
            </a:r>
          </a:p>
        </p:txBody>
      </p:sp>
      <p:pic>
        <p:nvPicPr>
          <p:cNvPr id="2" name="Imagen 1">
            <a:extLst>
              <a:ext uri="{FF2B5EF4-FFF2-40B4-BE49-F238E27FC236}">
                <a16:creationId xmlns:a16="http://schemas.microsoft.com/office/drawing/2014/main" id="{8584864C-568C-44EA-955E-FA04B06E05FA}"/>
              </a:ext>
            </a:extLst>
          </p:cNvPr>
          <p:cNvPicPr>
            <a:picLocks noChangeAspect="1"/>
          </p:cNvPicPr>
          <p:nvPr/>
        </p:nvPicPr>
        <p:blipFill>
          <a:blip r:embed="rId2"/>
          <a:stretch>
            <a:fillRect/>
          </a:stretch>
        </p:blipFill>
        <p:spPr>
          <a:xfrm>
            <a:off x="551326" y="2920670"/>
            <a:ext cx="8041345" cy="2388520"/>
          </a:xfrm>
          <a:prstGeom prst="rect">
            <a:avLst/>
          </a:prstGeom>
        </p:spPr>
      </p:pic>
    </p:spTree>
    <p:extLst>
      <p:ext uri="{BB962C8B-B14F-4D97-AF65-F5344CB8AC3E}">
        <p14:creationId xmlns:p14="http://schemas.microsoft.com/office/powerpoint/2010/main" val="10866646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0"/>
            <a:ext cx="8293395" cy="2261191"/>
          </a:xfrm>
        </p:spPr>
        <p:txBody>
          <a:bodyPr>
            <a:normAutofit/>
          </a:bodyPr>
          <a:lstStyle/>
          <a:p>
            <a:r>
              <a:rPr lang="es-MX" dirty="0"/>
              <a:t>Guarde su modelo y continúe de forma similar con la deformación de la cabeza para obtener el pico.</a:t>
            </a:r>
          </a:p>
          <a:p>
            <a:r>
              <a:rPr lang="es-MX" dirty="0"/>
              <a:t>Seleccione el grupo de puntos de control y estírelos en la dirección indicada.</a:t>
            </a:r>
          </a:p>
        </p:txBody>
      </p:sp>
      <p:pic>
        <p:nvPicPr>
          <p:cNvPr id="5" name="Imagen 4">
            <a:extLst>
              <a:ext uri="{FF2B5EF4-FFF2-40B4-BE49-F238E27FC236}">
                <a16:creationId xmlns:a16="http://schemas.microsoft.com/office/drawing/2014/main" id="{0C2C8869-EF0D-44C8-B5BB-A9D1070CC40A}"/>
              </a:ext>
            </a:extLst>
          </p:cNvPr>
          <p:cNvPicPr>
            <a:picLocks noChangeAspect="1"/>
          </p:cNvPicPr>
          <p:nvPr/>
        </p:nvPicPr>
        <p:blipFill>
          <a:blip r:embed="rId2"/>
          <a:stretch>
            <a:fillRect/>
          </a:stretch>
        </p:blipFill>
        <p:spPr>
          <a:xfrm>
            <a:off x="864781" y="2658784"/>
            <a:ext cx="7414438" cy="2157010"/>
          </a:xfrm>
          <a:prstGeom prst="rect">
            <a:avLst/>
          </a:prstGeom>
        </p:spPr>
      </p:pic>
    </p:spTree>
    <p:extLst>
      <p:ext uri="{BB962C8B-B14F-4D97-AF65-F5344CB8AC3E}">
        <p14:creationId xmlns:p14="http://schemas.microsoft.com/office/powerpoint/2010/main" val="8566643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8293395" cy="1091609"/>
          </a:xfrm>
        </p:spPr>
        <p:txBody>
          <a:bodyPr>
            <a:normAutofit/>
          </a:bodyPr>
          <a:lstStyle/>
          <a:p>
            <a:r>
              <a:rPr lang="es-MX" dirty="0"/>
              <a:t>Ajuste la deformación indicada en la mitad del pico del pato.</a:t>
            </a:r>
          </a:p>
        </p:txBody>
      </p:sp>
      <p:grpSp>
        <p:nvGrpSpPr>
          <p:cNvPr id="7" name="Grupo 6">
            <a:extLst>
              <a:ext uri="{FF2B5EF4-FFF2-40B4-BE49-F238E27FC236}">
                <a16:creationId xmlns:a16="http://schemas.microsoft.com/office/drawing/2014/main" id="{28D39CA5-9AF7-4AFD-8EFE-4A826072316C}"/>
              </a:ext>
            </a:extLst>
          </p:cNvPr>
          <p:cNvGrpSpPr/>
          <p:nvPr/>
        </p:nvGrpSpPr>
        <p:grpSpPr>
          <a:xfrm>
            <a:off x="746336" y="2863699"/>
            <a:ext cx="7651328" cy="2119424"/>
            <a:chOff x="746336" y="474918"/>
            <a:chExt cx="7651328" cy="2119424"/>
          </a:xfrm>
        </p:grpSpPr>
        <p:pic>
          <p:nvPicPr>
            <p:cNvPr id="2" name="Imagen 1">
              <a:extLst>
                <a:ext uri="{FF2B5EF4-FFF2-40B4-BE49-F238E27FC236}">
                  <a16:creationId xmlns:a16="http://schemas.microsoft.com/office/drawing/2014/main" id="{8EA37244-A3B8-4223-8768-62F499FC511A}"/>
                </a:ext>
              </a:extLst>
            </p:cNvPr>
            <p:cNvPicPr>
              <a:picLocks noChangeAspect="1"/>
            </p:cNvPicPr>
            <p:nvPr/>
          </p:nvPicPr>
          <p:blipFill>
            <a:blip r:embed="rId2"/>
            <a:stretch>
              <a:fillRect/>
            </a:stretch>
          </p:blipFill>
          <p:spPr>
            <a:xfrm>
              <a:off x="746336" y="474919"/>
              <a:ext cx="3516012" cy="2119423"/>
            </a:xfrm>
            <a:prstGeom prst="rect">
              <a:avLst/>
            </a:prstGeom>
          </p:spPr>
        </p:pic>
        <p:pic>
          <p:nvPicPr>
            <p:cNvPr id="5" name="Imagen 4">
              <a:extLst>
                <a:ext uri="{FF2B5EF4-FFF2-40B4-BE49-F238E27FC236}">
                  <a16:creationId xmlns:a16="http://schemas.microsoft.com/office/drawing/2014/main" id="{5153A44F-5E68-4E85-B712-B6E5FC511D73}"/>
                </a:ext>
              </a:extLst>
            </p:cNvPr>
            <p:cNvPicPr>
              <a:picLocks noChangeAspect="1"/>
            </p:cNvPicPr>
            <p:nvPr/>
          </p:nvPicPr>
          <p:blipFill>
            <a:blip r:embed="rId3"/>
            <a:stretch>
              <a:fillRect/>
            </a:stretch>
          </p:blipFill>
          <p:spPr>
            <a:xfrm>
              <a:off x="4755329" y="474918"/>
              <a:ext cx="3642335" cy="2119423"/>
            </a:xfrm>
            <a:prstGeom prst="rect">
              <a:avLst/>
            </a:prstGeom>
          </p:spPr>
        </p:pic>
        <p:sp>
          <p:nvSpPr>
            <p:cNvPr id="6" name="Rectángulo 5">
              <a:extLst>
                <a:ext uri="{FF2B5EF4-FFF2-40B4-BE49-F238E27FC236}">
                  <a16:creationId xmlns:a16="http://schemas.microsoft.com/office/drawing/2014/main" id="{372A3C26-4726-4626-8268-0F0C2FA619C3}"/>
                </a:ext>
              </a:extLst>
            </p:cNvPr>
            <p:cNvSpPr/>
            <p:nvPr/>
          </p:nvSpPr>
          <p:spPr>
            <a:xfrm>
              <a:off x="3338623" y="666307"/>
              <a:ext cx="255182" cy="2835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cxnSp>
        <p:nvCxnSpPr>
          <p:cNvPr id="11" name="Conector recto de flecha 10">
            <a:extLst>
              <a:ext uri="{FF2B5EF4-FFF2-40B4-BE49-F238E27FC236}">
                <a16:creationId xmlns:a16="http://schemas.microsoft.com/office/drawing/2014/main" id="{5DFECBED-36EE-4E5D-BC82-8FF88D4FBDFB}"/>
              </a:ext>
            </a:extLst>
          </p:cNvPr>
          <p:cNvCxnSpPr/>
          <p:nvPr/>
        </p:nvCxnSpPr>
        <p:spPr>
          <a:xfrm flipH="1">
            <a:off x="3515833" y="893135"/>
            <a:ext cx="836427" cy="216195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94059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8293395" cy="1516912"/>
          </a:xfrm>
        </p:spPr>
        <p:txBody>
          <a:bodyPr>
            <a:normAutofit/>
          </a:bodyPr>
          <a:lstStyle/>
          <a:p>
            <a:r>
              <a:rPr lang="es-MX" dirty="0"/>
              <a:t>Realice un ajuste final del pico del pato conformándolo con los puntos de control de la punta y de la mitad del pico.</a:t>
            </a:r>
          </a:p>
          <a:p>
            <a:endParaRPr lang="es-MX" dirty="0"/>
          </a:p>
          <a:p>
            <a:endParaRPr lang="es-MX" dirty="0"/>
          </a:p>
          <a:p>
            <a:endParaRPr lang="es-MX" dirty="0"/>
          </a:p>
          <a:p>
            <a:endParaRPr lang="es-MX" dirty="0"/>
          </a:p>
          <a:p>
            <a:endParaRPr lang="es-MX" dirty="0"/>
          </a:p>
        </p:txBody>
      </p:sp>
      <p:pic>
        <p:nvPicPr>
          <p:cNvPr id="8" name="Imagen 7">
            <a:extLst>
              <a:ext uri="{FF2B5EF4-FFF2-40B4-BE49-F238E27FC236}">
                <a16:creationId xmlns:a16="http://schemas.microsoft.com/office/drawing/2014/main" id="{C47BD339-7953-4949-8D6D-22139929300D}"/>
              </a:ext>
            </a:extLst>
          </p:cNvPr>
          <p:cNvPicPr>
            <a:picLocks noChangeAspect="1"/>
          </p:cNvPicPr>
          <p:nvPr/>
        </p:nvPicPr>
        <p:blipFill>
          <a:blip r:embed="rId2"/>
          <a:stretch>
            <a:fillRect/>
          </a:stretch>
        </p:blipFill>
        <p:spPr>
          <a:xfrm>
            <a:off x="620012" y="2911836"/>
            <a:ext cx="7903976" cy="2363396"/>
          </a:xfrm>
          <a:prstGeom prst="rect">
            <a:avLst/>
          </a:prstGeom>
        </p:spPr>
      </p:pic>
      <p:cxnSp>
        <p:nvCxnSpPr>
          <p:cNvPr id="9" name="Conector recto de flecha 8">
            <a:extLst>
              <a:ext uri="{FF2B5EF4-FFF2-40B4-BE49-F238E27FC236}">
                <a16:creationId xmlns:a16="http://schemas.microsoft.com/office/drawing/2014/main" id="{B156285C-8A04-405B-B8D8-4C9890FB2EA6}"/>
              </a:ext>
            </a:extLst>
          </p:cNvPr>
          <p:cNvCxnSpPr/>
          <p:nvPr/>
        </p:nvCxnSpPr>
        <p:spPr>
          <a:xfrm>
            <a:off x="7690884" y="1233377"/>
            <a:ext cx="645042" cy="184297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a:extLst>
              <a:ext uri="{FF2B5EF4-FFF2-40B4-BE49-F238E27FC236}">
                <a16:creationId xmlns:a16="http://schemas.microsoft.com/office/drawing/2014/main" id="{D28ADD88-1EC6-4E4B-B0DA-65561FEDCE3A}"/>
              </a:ext>
            </a:extLst>
          </p:cNvPr>
          <p:cNvCxnSpPr>
            <a:cxnSpLocks/>
          </p:cNvCxnSpPr>
          <p:nvPr/>
        </p:nvCxnSpPr>
        <p:spPr>
          <a:xfrm>
            <a:off x="1821712" y="1582768"/>
            <a:ext cx="1580707" cy="149358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5130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034B5B4-4FF6-4E5A-9D05-74ADAD727915}"/>
              </a:ext>
            </a:extLst>
          </p:cNvPr>
          <p:cNvSpPr txBox="1">
            <a:spLocks/>
          </p:cNvSpPr>
          <p:nvPr/>
        </p:nvSpPr>
        <p:spPr>
          <a:xfrm>
            <a:off x="143508" y="266612"/>
            <a:ext cx="7886700" cy="25496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2000"/>
              <a:t>Guía explicativa para el empleo del material didáctico:</a:t>
            </a:r>
            <a:endParaRPr lang="es-MX" sz="2000" dirty="0"/>
          </a:p>
        </p:txBody>
      </p:sp>
      <p:sp>
        <p:nvSpPr>
          <p:cNvPr id="5" name="Marcador de contenido 2">
            <a:extLst>
              <a:ext uri="{FF2B5EF4-FFF2-40B4-BE49-F238E27FC236}">
                <a16:creationId xmlns:a16="http://schemas.microsoft.com/office/drawing/2014/main" id="{386DFE09-1C4D-4C7B-90B3-D87027C3DC25}"/>
              </a:ext>
            </a:extLst>
          </p:cNvPr>
          <p:cNvSpPr txBox="1">
            <a:spLocks/>
          </p:cNvSpPr>
          <p:nvPr/>
        </p:nvSpPr>
        <p:spPr>
          <a:xfrm>
            <a:off x="287524" y="914685"/>
            <a:ext cx="8568952" cy="576064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MX" sz="2400" dirty="0"/>
              <a:t>El material didáctico que se presenta en este archivo busca servir de auxiliar en la impartición de la Unidad de Aprendizaje (UA) Modelado Asistido Renderizado, que se imparte dentro del programa de estudios de la licenciatura en diseño industrial del Centro Universitario </a:t>
            </a:r>
            <a:r>
              <a:rPr lang="es-MX" sz="2400" dirty="0" err="1"/>
              <a:t>UAEM</a:t>
            </a:r>
            <a:r>
              <a:rPr lang="es-MX" sz="2400" dirty="0"/>
              <a:t> Zumpango. Esta UA se ubica en el núcleo Sustantivo, dentro del Área Curricular de Comunicología, y tiene un total de 4 créditos en 4 horas a la semana, todas ellas de tipo práctico. No tiene UA antecedente ni consecuente y es de carácter obligatorio.</a:t>
            </a:r>
          </a:p>
          <a:p>
            <a:pPr marL="0" indent="0">
              <a:buNone/>
            </a:pPr>
            <a:r>
              <a:rPr lang="es-MX" sz="2400" dirty="0"/>
              <a:t>Entre las competencias que debe desarrollar el egresado de esta licenciatura se encuentra la de “Representar objetos, productos y servicios bidimensional y tridimensionalmente”. El modelado asistido renderizado permite visualizar a los objetos de forma que puedan materializarse sus propuestas de diseño.</a:t>
            </a:r>
          </a:p>
        </p:txBody>
      </p:sp>
    </p:spTree>
    <p:extLst>
      <p:ext uri="{BB962C8B-B14F-4D97-AF65-F5344CB8AC3E}">
        <p14:creationId xmlns:p14="http://schemas.microsoft.com/office/powerpoint/2010/main" val="24931444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8293395" cy="6088912"/>
          </a:xfrm>
        </p:spPr>
        <p:txBody>
          <a:bodyPr>
            <a:normAutofit/>
          </a:bodyPr>
          <a:lstStyle/>
          <a:p>
            <a:r>
              <a:rPr lang="es-MX" dirty="0"/>
              <a:t>Para poder separar el pico y que tenga un color de material diferente, trace una curva como la de la imagen.</a:t>
            </a:r>
          </a:p>
          <a:p>
            <a:endParaRPr lang="es-MX" dirty="0"/>
          </a:p>
          <a:p>
            <a:endParaRPr lang="es-MX" dirty="0"/>
          </a:p>
          <a:p>
            <a:endParaRPr lang="es-MX" dirty="0"/>
          </a:p>
          <a:p>
            <a:endParaRPr lang="es-MX" dirty="0"/>
          </a:p>
          <a:p>
            <a:endParaRPr lang="es-MX" dirty="0"/>
          </a:p>
          <a:p>
            <a:endParaRPr lang="es-MX" dirty="0"/>
          </a:p>
          <a:p>
            <a:endParaRPr lang="es-MX" dirty="0"/>
          </a:p>
          <a:p>
            <a:r>
              <a:rPr lang="es-MX" dirty="0"/>
              <a:t>Utilice el comando “Partir” con la curva como objeto de corte, para separar el pico.</a:t>
            </a:r>
          </a:p>
        </p:txBody>
      </p:sp>
      <p:pic>
        <p:nvPicPr>
          <p:cNvPr id="2" name="Imagen 1">
            <a:extLst>
              <a:ext uri="{FF2B5EF4-FFF2-40B4-BE49-F238E27FC236}">
                <a16:creationId xmlns:a16="http://schemas.microsoft.com/office/drawing/2014/main" id="{2814E57A-6345-494C-A030-FCF9D84C4E78}"/>
              </a:ext>
            </a:extLst>
          </p:cNvPr>
          <p:cNvPicPr>
            <a:picLocks noChangeAspect="1"/>
          </p:cNvPicPr>
          <p:nvPr/>
        </p:nvPicPr>
        <p:blipFill>
          <a:blip r:embed="rId2"/>
          <a:stretch>
            <a:fillRect/>
          </a:stretch>
        </p:blipFill>
        <p:spPr>
          <a:xfrm>
            <a:off x="2239926" y="1828800"/>
            <a:ext cx="4986858" cy="2960946"/>
          </a:xfrm>
          <a:prstGeom prst="rect">
            <a:avLst/>
          </a:prstGeom>
        </p:spPr>
      </p:pic>
      <p:cxnSp>
        <p:nvCxnSpPr>
          <p:cNvPr id="8" name="Conector recto de flecha 7">
            <a:extLst>
              <a:ext uri="{FF2B5EF4-FFF2-40B4-BE49-F238E27FC236}">
                <a16:creationId xmlns:a16="http://schemas.microsoft.com/office/drawing/2014/main" id="{5F303DFC-86AF-4804-8A47-8ABBA588A482}"/>
              </a:ext>
            </a:extLst>
          </p:cNvPr>
          <p:cNvCxnSpPr>
            <a:cxnSpLocks/>
          </p:cNvCxnSpPr>
          <p:nvPr/>
        </p:nvCxnSpPr>
        <p:spPr>
          <a:xfrm>
            <a:off x="5224129" y="1233376"/>
            <a:ext cx="92150" cy="80098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97569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8293395" cy="1127051"/>
          </a:xfrm>
        </p:spPr>
        <p:txBody>
          <a:bodyPr>
            <a:normAutofit/>
          </a:bodyPr>
          <a:lstStyle/>
          <a:p>
            <a:r>
              <a:rPr lang="es-MX" dirty="0"/>
              <a:t>Para crear el cuello, inicie por crear una línea recta que atraviese la parte inferior de la cabeza.</a:t>
            </a:r>
          </a:p>
          <a:p>
            <a:endParaRPr lang="es-MX" dirty="0"/>
          </a:p>
        </p:txBody>
      </p:sp>
      <p:pic>
        <p:nvPicPr>
          <p:cNvPr id="5" name="Imagen 4">
            <a:extLst>
              <a:ext uri="{FF2B5EF4-FFF2-40B4-BE49-F238E27FC236}">
                <a16:creationId xmlns:a16="http://schemas.microsoft.com/office/drawing/2014/main" id="{27CC8549-B921-4724-B74B-C9537F7FA3BB}"/>
              </a:ext>
            </a:extLst>
          </p:cNvPr>
          <p:cNvPicPr>
            <a:picLocks noChangeAspect="1"/>
          </p:cNvPicPr>
          <p:nvPr/>
        </p:nvPicPr>
        <p:blipFill>
          <a:blip r:embed="rId2"/>
          <a:stretch>
            <a:fillRect/>
          </a:stretch>
        </p:blipFill>
        <p:spPr>
          <a:xfrm>
            <a:off x="708093" y="2348137"/>
            <a:ext cx="5905358" cy="3471146"/>
          </a:xfrm>
          <a:prstGeom prst="rect">
            <a:avLst/>
          </a:prstGeom>
        </p:spPr>
      </p:pic>
      <p:cxnSp>
        <p:nvCxnSpPr>
          <p:cNvPr id="6" name="Conector recto de flecha 5">
            <a:extLst>
              <a:ext uri="{FF2B5EF4-FFF2-40B4-BE49-F238E27FC236}">
                <a16:creationId xmlns:a16="http://schemas.microsoft.com/office/drawing/2014/main" id="{D02E8F6E-AC14-4983-949E-4CF1430E34BF}"/>
              </a:ext>
            </a:extLst>
          </p:cNvPr>
          <p:cNvCxnSpPr/>
          <p:nvPr/>
        </p:nvCxnSpPr>
        <p:spPr>
          <a:xfrm flipH="1">
            <a:off x="4451498" y="836428"/>
            <a:ext cx="3189767" cy="408999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17002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7967330" cy="1290084"/>
          </a:xfrm>
        </p:spPr>
        <p:txBody>
          <a:bodyPr>
            <a:normAutofit/>
          </a:bodyPr>
          <a:lstStyle/>
          <a:p>
            <a:r>
              <a:rPr lang="es-MX" dirty="0"/>
              <a:t>Utilice el comando recortar para eliminar la parte inferior de la cabeza.</a:t>
            </a:r>
          </a:p>
        </p:txBody>
      </p:sp>
      <p:pic>
        <p:nvPicPr>
          <p:cNvPr id="2" name="Imagen 1">
            <a:extLst>
              <a:ext uri="{FF2B5EF4-FFF2-40B4-BE49-F238E27FC236}">
                <a16:creationId xmlns:a16="http://schemas.microsoft.com/office/drawing/2014/main" id="{426469E1-F4C5-4841-AD60-3F35A020ADBF}"/>
              </a:ext>
            </a:extLst>
          </p:cNvPr>
          <p:cNvPicPr>
            <a:picLocks noChangeAspect="1"/>
          </p:cNvPicPr>
          <p:nvPr/>
        </p:nvPicPr>
        <p:blipFill>
          <a:blip r:embed="rId2"/>
          <a:stretch>
            <a:fillRect/>
          </a:stretch>
        </p:blipFill>
        <p:spPr>
          <a:xfrm>
            <a:off x="2197395" y="1949302"/>
            <a:ext cx="6018027" cy="3570397"/>
          </a:xfrm>
          <a:prstGeom prst="rect">
            <a:avLst/>
          </a:prstGeom>
        </p:spPr>
      </p:pic>
      <p:cxnSp>
        <p:nvCxnSpPr>
          <p:cNvPr id="7" name="Conector recto de flecha 6">
            <a:extLst>
              <a:ext uri="{FF2B5EF4-FFF2-40B4-BE49-F238E27FC236}">
                <a16:creationId xmlns:a16="http://schemas.microsoft.com/office/drawing/2014/main" id="{5FC0F979-1A20-4415-9C95-C90C624FC5AB}"/>
              </a:ext>
            </a:extLst>
          </p:cNvPr>
          <p:cNvCxnSpPr/>
          <p:nvPr/>
        </p:nvCxnSpPr>
        <p:spPr>
          <a:xfrm>
            <a:off x="1332614" y="1212112"/>
            <a:ext cx="2218660" cy="314723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12444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7357730" cy="2027274"/>
          </a:xfrm>
        </p:spPr>
        <p:txBody>
          <a:bodyPr>
            <a:normAutofit/>
          </a:bodyPr>
          <a:lstStyle/>
          <a:p>
            <a:r>
              <a:rPr lang="es-MX" dirty="0"/>
              <a:t>Utilice Extrusión de curva recta en las herramientas de superficies para crear un cilindro que atraviese el cuerpo con el contorno circular inferior de la cabeza.</a:t>
            </a:r>
          </a:p>
        </p:txBody>
      </p:sp>
      <p:pic>
        <p:nvPicPr>
          <p:cNvPr id="5" name="Imagen 4">
            <a:extLst>
              <a:ext uri="{FF2B5EF4-FFF2-40B4-BE49-F238E27FC236}">
                <a16:creationId xmlns:a16="http://schemas.microsoft.com/office/drawing/2014/main" id="{DA0E62D5-C2C6-4A98-AEFF-547DC9BB3BC9}"/>
              </a:ext>
            </a:extLst>
          </p:cNvPr>
          <p:cNvPicPr>
            <a:picLocks noChangeAspect="1"/>
          </p:cNvPicPr>
          <p:nvPr/>
        </p:nvPicPr>
        <p:blipFill>
          <a:blip r:embed="rId2"/>
          <a:stretch>
            <a:fillRect/>
          </a:stretch>
        </p:blipFill>
        <p:spPr>
          <a:xfrm>
            <a:off x="1502736" y="2354699"/>
            <a:ext cx="6138528" cy="3759557"/>
          </a:xfrm>
          <a:prstGeom prst="rect">
            <a:avLst/>
          </a:prstGeom>
        </p:spPr>
      </p:pic>
      <p:cxnSp>
        <p:nvCxnSpPr>
          <p:cNvPr id="7" name="Conector recto de flecha 6">
            <a:extLst>
              <a:ext uri="{FF2B5EF4-FFF2-40B4-BE49-F238E27FC236}">
                <a16:creationId xmlns:a16="http://schemas.microsoft.com/office/drawing/2014/main" id="{8C5FEE1C-0BC6-4DBE-BC5A-8A37C830E986}"/>
              </a:ext>
            </a:extLst>
          </p:cNvPr>
          <p:cNvCxnSpPr/>
          <p:nvPr/>
        </p:nvCxnSpPr>
        <p:spPr>
          <a:xfrm>
            <a:off x="4089991" y="2013098"/>
            <a:ext cx="0" cy="24384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48942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8151627" cy="1070344"/>
          </a:xfrm>
        </p:spPr>
        <p:txBody>
          <a:bodyPr>
            <a:normAutofit/>
          </a:bodyPr>
          <a:lstStyle/>
          <a:p>
            <a:r>
              <a:rPr lang="es-MX" dirty="0"/>
              <a:t>Utilice Recortar, con el cilindro como objeto de corte, para crear un hueco en el cuerpo del pato.</a:t>
            </a:r>
          </a:p>
        </p:txBody>
      </p:sp>
      <p:pic>
        <p:nvPicPr>
          <p:cNvPr id="6" name="Imagen 5">
            <a:extLst>
              <a:ext uri="{FF2B5EF4-FFF2-40B4-BE49-F238E27FC236}">
                <a16:creationId xmlns:a16="http://schemas.microsoft.com/office/drawing/2014/main" id="{CDDF6AD2-6267-41F3-94D9-7ACF6CDE8AFA}"/>
              </a:ext>
            </a:extLst>
          </p:cNvPr>
          <p:cNvPicPr>
            <a:picLocks noChangeAspect="1"/>
          </p:cNvPicPr>
          <p:nvPr/>
        </p:nvPicPr>
        <p:blipFill>
          <a:blip r:embed="rId2"/>
          <a:stretch>
            <a:fillRect/>
          </a:stretch>
        </p:blipFill>
        <p:spPr>
          <a:xfrm>
            <a:off x="652131" y="1851517"/>
            <a:ext cx="7251403" cy="4391434"/>
          </a:xfrm>
          <a:prstGeom prst="rect">
            <a:avLst/>
          </a:prstGeom>
        </p:spPr>
      </p:pic>
      <p:cxnSp>
        <p:nvCxnSpPr>
          <p:cNvPr id="7" name="Conector recto de flecha 6">
            <a:extLst>
              <a:ext uri="{FF2B5EF4-FFF2-40B4-BE49-F238E27FC236}">
                <a16:creationId xmlns:a16="http://schemas.microsoft.com/office/drawing/2014/main" id="{B9B69E6C-75C8-4485-9F62-D54F147182CE}"/>
              </a:ext>
            </a:extLst>
          </p:cNvPr>
          <p:cNvCxnSpPr>
            <a:cxnSpLocks/>
          </p:cNvCxnSpPr>
          <p:nvPr/>
        </p:nvCxnSpPr>
        <p:spPr>
          <a:xfrm>
            <a:off x="3296093" y="1240465"/>
            <a:ext cx="652130" cy="252346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15866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7981507" cy="1559442"/>
          </a:xfrm>
        </p:spPr>
        <p:txBody>
          <a:bodyPr>
            <a:normAutofit lnSpcReduction="10000"/>
          </a:bodyPr>
          <a:lstStyle/>
          <a:p>
            <a:r>
              <a:rPr lang="es-MX" dirty="0"/>
              <a:t>Elimine el cilindro para obtener el cuerpo perforado en la parte del cuello. En este punto, tanto la cabeza como el cuerpo deben estar perforados para poder unirlos.</a:t>
            </a:r>
          </a:p>
        </p:txBody>
      </p:sp>
      <p:pic>
        <p:nvPicPr>
          <p:cNvPr id="4" name="Imagen 3">
            <a:extLst>
              <a:ext uri="{FF2B5EF4-FFF2-40B4-BE49-F238E27FC236}">
                <a16:creationId xmlns:a16="http://schemas.microsoft.com/office/drawing/2014/main" id="{E131AC40-5C37-495B-9417-9E36098E3300}"/>
              </a:ext>
            </a:extLst>
          </p:cNvPr>
          <p:cNvPicPr>
            <a:picLocks noChangeAspect="1"/>
          </p:cNvPicPr>
          <p:nvPr/>
        </p:nvPicPr>
        <p:blipFill>
          <a:blip r:embed="rId2"/>
          <a:stretch>
            <a:fillRect/>
          </a:stretch>
        </p:blipFill>
        <p:spPr>
          <a:xfrm>
            <a:off x="1151860" y="2289544"/>
            <a:ext cx="6840279" cy="4010114"/>
          </a:xfrm>
          <a:prstGeom prst="rect">
            <a:avLst/>
          </a:prstGeom>
        </p:spPr>
      </p:pic>
      <p:cxnSp>
        <p:nvCxnSpPr>
          <p:cNvPr id="6" name="Conector recto de flecha 5">
            <a:extLst>
              <a:ext uri="{FF2B5EF4-FFF2-40B4-BE49-F238E27FC236}">
                <a16:creationId xmlns:a16="http://schemas.microsoft.com/office/drawing/2014/main" id="{D010EC40-A773-4ADF-A4D9-DBAF30D0E1E0}"/>
              </a:ext>
            </a:extLst>
          </p:cNvPr>
          <p:cNvCxnSpPr>
            <a:cxnSpLocks/>
          </p:cNvCxnSpPr>
          <p:nvPr/>
        </p:nvCxnSpPr>
        <p:spPr>
          <a:xfrm flipH="1">
            <a:off x="5854995" y="1687033"/>
            <a:ext cx="2027276" cy="255890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26371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8137451" cy="2275367"/>
          </a:xfrm>
        </p:spPr>
        <p:txBody>
          <a:bodyPr>
            <a:normAutofit/>
          </a:bodyPr>
          <a:lstStyle/>
          <a:p>
            <a:r>
              <a:rPr lang="es-MX" dirty="0"/>
              <a:t>Para crear el cuello se utilizará el comando Mezcla de superficies (Herramientas de superficies) tocando las dos aristas, la de la cabeza y la del cuerpo, que forman los extremos del cuello.</a:t>
            </a:r>
          </a:p>
        </p:txBody>
      </p:sp>
      <p:pic>
        <p:nvPicPr>
          <p:cNvPr id="7" name="Imagen 6">
            <a:extLst>
              <a:ext uri="{FF2B5EF4-FFF2-40B4-BE49-F238E27FC236}">
                <a16:creationId xmlns:a16="http://schemas.microsoft.com/office/drawing/2014/main" id="{8C52D684-8098-4E22-9F14-FCEBA184EDC3}"/>
              </a:ext>
            </a:extLst>
          </p:cNvPr>
          <p:cNvPicPr>
            <a:picLocks noChangeAspect="1"/>
          </p:cNvPicPr>
          <p:nvPr/>
        </p:nvPicPr>
        <p:blipFill>
          <a:blip r:embed="rId2"/>
          <a:stretch>
            <a:fillRect/>
          </a:stretch>
        </p:blipFill>
        <p:spPr>
          <a:xfrm>
            <a:off x="1587796" y="2260514"/>
            <a:ext cx="6549656" cy="3862826"/>
          </a:xfrm>
          <a:prstGeom prst="rect">
            <a:avLst/>
          </a:prstGeom>
        </p:spPr>
      </p:pic>
      <p:sp>
        <p:nvSpPr>
          <p:cNvPr id="2" name="Rectángulo 1">
            <a:extLst>
              <a:ext uri="{FF2B5EF4-FFF2-40B4-BE49-F238E27FC236}">
                <a16:creationId xmlns:a16="http://schemas.microsoft.com/office/drawing/2014/main" id="{3F99010E-516C-4082-BB89-7A8BA56D14F4}"/>
              </a:ext>
            </a:extLst>
          </p:cNvPr>
          <p:cNvSpPr/>
          <p:nvPr/>
        </p:nvSpPr>
        <p:spPr>
          <a:xfrm>
            <a:off x="2495107" y="3274828"/>
            <a:ext cx="4798828" cy="277864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5374412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8229600" cy="5904614"/>
          </a:xfrm>
        </p:spPr>
        <p:txBody>
          <a:bodyPr>
            <a:normAutofit/>
          </a:bodyPr>
          <a:lstStyle/>
          <a:p>
            <a:r>
              <a:rPr lang="es-MX" dirty="0"/>
              <a:t>Con el cuadro Ajustar tangencia ajuste la forma del cuello.</a:t>
            </a:r>
          </a:p>
          <a:p>
            <a:endParaRPr lang="es-MX" dirty="0"/>
          </a:p>
          <a:p>
            <a:endParaRPr lang="es-MX" dirty="0"/>
          </a:p>
          <a:p>
            <a:endParaRPr lang="es-MX" dirty="0"/>
          </a:p>
          <a:p>
            <a:endParaRPr lang="es-MX" dirty="0"/>
          </a:p>
          <a:p>
            <a:endParaRPr lang="es-MX" dirty="0"/>
          </a:p>
          <a:p>
            <a:endParaRPr lang="es-MX" dirty="0"/>
          </a:p>
          <a:p>
            <a:r>
              <a:rPr lang="es-MX" dirty="0"/>
              <a:t>Una el cuerpo, cuello y parte inferior de la cabeza, teniendo activa la capa cuerpo. Cambie el pico a la capa Pico, las curvas a la capa Curvas, y active la capa Ojos.</a:t>
            </a:r>
          </a:p>
        </p:txBody>
      </p:sp>
      <p:pic>
        <p:nvPicPr>
          <p:cNvPr id="8" name="Imagen 7">
            <a:extLst>
              <a:ext uri="{FF2B5EF4-FFF2-40B4-BE49-F238E27FC236}">
                <a16:creationId xmlns:a16="http://schemas.microsoft.com/office/drawing/2014/main" id="{03576CD9-CC3E-4DAC-97A6-F22E4242FE4D}"/>
              </a:ext>
            </a:extLst>
          </p:cNvPr>
          <p:cNvPicPr>
            <a:picLocks noChangeAspect="1"/>
          </p:cNvPicPr>
          <p:nvPr/>
        </p:nvPicPr>
        <p:blipFill>
          <a:blip r:embed="rId2"/>
          <a:stretch>
            <a:fillRect/>
          </a:stretch>
        </p:blipFill>
        <p:spPr>
          <a:xfrm>
            <a:off x="2300176" y="1261042"/>
            <a:ext cx="4543648" cy="2653754"/>
          </a:xfrm>
          <a:prstGeom prst="rect">
            <a:avLst/>
          </a:prstGeom>
        </p:spPr>
      </p:pic>
    </p:spTree>
    <p:extLst>
      <p:ext uri="{BB962C8B-B14F-4D97-AF65-F5344CB8AC3E}">
        <p14:creationId xmlns:p14="http://schemas.microsoft.com/office/powerpoint/2010/main" val="28311876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8413897" cy="6088912"/>
          </a:xfrm>
        </p:spPr>
        <p:txBody>
          <a:bodyPr>
            <a:normAutofit/>
          </a:bodyPr>
          <a:lstStyle/>
          <a:p>
            <a:r>
              <a:rPr lang="es-MX" dirty="0"/>
              <a:t>Para hacer un ojo, genere un elipsoide sólido utilizando orto, y forzado, junto con la vista superior, para crear un ojo plano y redondeado</a:t>
            </a:r>
          </a:p>
        </p:txBody>
      </p:sp>
      <p:pic>
        <p:nvPicPr>
          <p:cNvPr id="2" name="Imagen 1">
            <a:extLst>
              <a:ext uri="{FF2B5EF4-FFF2-40B4-BE49-F238E27FC236}">
                <a16:creationId xmlns:a16="http://schemas.microsoft.com/office/drawing/2014/main" id="{FC5CF668-522E-4670-BDFC-B79B32B088F3}"/>
              </a:ext>
            </a:extLst>
          </p:cNvPr>
          <p:cNvPicPr>
            <a:picLocks noChangeAspect="1"/>
          </p:cNvPicPr>
          <p:nvPr/>
        </p:nvPicPr>
        <p:blipFill>
          <a:blip r:embed="rId2"/>
          <a:stretch>
            <a:fillRect/>
          </a:stretch>
        </p:blipFill>
        <p:spPr>
          <a:xfrm>
            <a:off x="1049079" y="1932466"/>
            <a:ext cx="7045842" cy="2061772"/>
          </a:xfrm>
          <a:prstGeom prst="rect">
            <a:avLst/>
          </a:prstGeom>
        </p:spPr>
      </p:pic>
      <p:pic>
        <p:nvPicPr>
          <p:cNvPr id="5" name="Imagen 4">
            <a:extLst>
              <a:ext uri="{FF2B5EF4-FFF2-40B4-BE49-F238E27FC236}">
                <a16:creationId xmlns:a16="http://schemas.microsoft.com/office/drawing/2014/main" id="{EC874B6F-8145-470D-B1EC-F831FA094E78}"/>
              </a:ext>
            </a:extLst>
          </p:cNvPr>
          <p:cNvPicPr>
            <a:picLocks noChangeAspect="1"/>
          </p:cNvPicPr>
          <p:nvPr/>
        </p:nvPicPr>
        <p:blipFill>
          <a:blip r:embed="rId3"/>
          <a:stretch>
            <a:fillRect/>
          </a:stretch>
        </p:blipFill>
        <p:spPr>
          <a:xfrm>
            <a:off x="1095153" y="4363711"/>
            <a:ext cx="7045842" cy="2019368"/>
          </a:xfrm>
          <a:prstGeom prst="rect">
            <a:avLst/>
          </a:prstGeom>
        </p:spPr>
      </p:pic>
    </p:spTree>
    <p:extLst>
      <p:ext uri="{BB962C8B-B14F-4D97-AF65-F5344CB8AC3E}">
        <p14:creationId xmlns:p14="http://schemas.microsoft.com/office/powerpoint/2010/main" val="4626661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7" y="474921"/>
            <a:ext cx="7988594" cy="1708298"/>
          </a:xfrm>
        </p:spPr>
        <p:txBody>
          <a:bodyPr>
            <a:normAutofit/>
          </a:bodyPr>
          <a:lstStyle/>
          <a:p>
            <a:r>
              <a:rPr lang="es-MX" dirty="0"/>
              <a:t>Para la pupila, utilice Partir, con la opción de </a:t>
            </a:r>
            <a:r>
              <a:rPr lang="es-MX" dirty="0" err="1"/>
              <a:t>Isocurva</a:t>
            </a:r>
            <a:r>
              <a:rPr lang="es-MX" dirty="0"/>
              <a:t>, de manera que se coloque como en la imagen, para poder separar la pupila del ojo.</a:t>
            </a:r>
          </a:p>
        </p:txBody>
      </p:sp>
      <p:pic>
        <p:nvPicPr>
          <p:cNvPr id="4" name="Imagen 3">
            <a:extLst>
              <a:ext uri="{FF2B5EF4-FFF2-40B4-BE49-F238E27FC236}">
                <a16:creationId xmlns:a16="http://schemas.microsoft.com/office/drawing/2014/main" id="{0E15F818-AD2B-4132-A938-2AF7B7615656}"/>
              </a:ext>
            </a:extLst>
          </p:cNvPr>
          <p:cNvPicPr>
            <a:picLocks noChangeAspect="1"/>
          </p:cNvPicPr>
          <p:nvPr/>
        </p:nvPicPr>
        <p:blipFill>
          <a:blip r:embed="rId2"/>
          <a:stretch>
            <a:fillRect/>
          </a:stretch>
        </p:blipFill>
        <p:spPr>
          <a:xfrm>
            <a:off x="1889051" y="2394571"/>
            <a:ext cx="5365897" cy="3206207"/>
          </a:xfrm>
          <a:prstGeom prst="rect">
            <a:avLst/>
          </a:prstGeom>
        </p:spPr>
      </p:pic>
      <p:cxnSp>
        <p:nvCxnSpPr>
          <p:cNvPr id="7" name="Conector recto de flecha 6">
            <a:extLst>
              <a:ext uri="{FF2B5EF4-FFF2-40B4-BE49-F238E27FC236}">
                <a16:creationId xmlns:a16="http://schemas.microsoft.com/office/drawing/2014/main" id="{1E439A92-5FCF-4BA5-AA2B-700843F14A66}"/>
              </a:ext>
            </a:extLst>
          </p:cNvPr>
          <p:cNvCxnSpPr>
            <a:cxnSpLocks/>
          </p:cNvCxnSpPr>
          <p:nvPr/>
        </p:nvCxnSpPr>
        <p:spPr>
          <a:xfrm>
            <a:off x="1396409" y="1672856"/>
            <a:ext cx="2218661" cy="150273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5416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AFD69A59-A3F0-4F0B-9075-E9135E24699D}"/>
              </a:ext>
            </a:extLst>
          </p:cNvPr>
          <p:cNvSpPr txBox="1">
            <a:spLocks/>
          </p:cNvSpPr>
          <p:nvPr/>
        </p:nvSpPr>
        <p:spPr>
          <a:xfrm>
            <a:off x="143508" y="372937"/>
            <a:ext cx="7886700" cy="25496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2000"/>
              <a:t>Guía explicativa para el empleo del material didáctico (continuación):</a:t>
            </a:r>
            <a:endParaRPr lang="es-MX" sz="2000" dirty="0"/>
          </a:p>
        </p:txBody>
      </p:sp>
      <p:sp>
        <p:nvSpPr>
          <p:cNvPr id="5" name="Marcador de contenido 2">
            <a:extLst>
              <a:ext uri="{FF2B5EF4-FFF2-40B4-BE49-F238E27FC236}">
                <a16:creationId xmlns:a16="http://schemas.microsoft.com/office/drawing/2014/main" id="{42154436-DCC0-46E7-BD02-F96AA5741742}"/>
              </a:ext>
            </a:extLst>
          </p:cNvPr>
          <p:cNvSpPr txBox="1">
            <a:spLocks/>
          </p:cNvSpPr>
          <p:nvPr/>
        </p:nvSpPr>
        <p:spPr>
          <a:xfrm>
            <a:off x="287524" y="1100030"/>
            <a:ext cx="8568952" cy="525928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400" dirty="0"/>
              <a:t>El propósito general de la UA menciona “Representar objetos de diseño mediante los programas CAD.” No especifica algún software específico con el que se realice la representación. Sin embargo, en el Centro Universitario </a:t>
            </a:r>
            <a:r>
              <a:rPr lang="es-MX" sz="2400" dirty="0" err="1"/>
              <a:t>UAEM</a:t>
            </a:r>
            <a:r>
              <a:rPr lang="es-MX" sz="2400" dirty="0"/>
              <a:t> Zumpango, se cuenta con la licencia de </a:t>
            </a:r>
            <a:r>
              <a:rPr lang="es-MX" sz="2400" dirty="0" err="1"/>
              <a:t>Rhinoceros</a:t>
            </a:r>
            <a:r>
              <a:rPr lang="es-MX" sz="2400" dirty="0"/>
              <a:t> V. 4, un software de alta demanda entre los empleadores. Es por ello que se utiliza dicho software para el desarrollo de las prácticas.</a:t>
            </a:r>
          </a:p>
          <a:p>
            <a:pPr marL="0" indent="0">
              <a:buNone/>
            </a:pPr>
            <a:r>
              <a:rPr lang="es-MX" sz="2400" dirty="0"/>
              <a:t>El material didáctico comprende el contenido de parte de la unidad 3, en lo referente al modelado a partir de superficies y </a:t>
            </a:r>
            <a:r>
              <a:rPr lang="es-MX" sz="2400" dirty="0" err="1"/>
              <a:t>NURBS</a:t>
            </a:r>
            <a:r>
              <a:rPr lang="es-MX" sz="2400" dirty="0"/>
              <a:t>. El ejercicio descrito se retoma de los ejercicios propuestos en el manual de formación del software.</a:t>
            </a:r>
          </a:p>
        </p:txBody>
      </p:sp>
    </p:spTree>
    <p:extLst>
      <p:ext uri="{BB962C8B-B14F-4D97-AF65-F5344CB8AC3E}">
        <p14:creationId xmlns:p14="http://schemas.microsoft.com/office/powerpoint/2010/main" val="16925754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340242" y="779721"/>
            <a:ext cx="5160333" cy="4876799"/>
          </a:xfrm>
        </p:spPr>
        <p:txBody>
          <a:bodyPr>
            <a:normAutofit/>
          </a:bodyPr>
          <a:lstStyle/>
          <a:p>
            <a:r>
              <a:rPr lang="es-MX" dirty="0"/>
              <a:t>Para darle un color diferente a la pupila, seleccione la superficie de la pupila, y en las propiedades del objeto cambie a Material, seleccione Renderizado básico, y seleccione un color dentro del selector de color.</a:t>
            </a:r>
          </a:p>
          <a:p>
            <a:r>
              <a:rPr lang="es-MX" dirty="0"/>
              <a:t>Seleccione las dos superficies del ojo, y agrúpelas con el nombre de Ojo.</a:t>
            </a:r>
          </a:p>
        </p:txBody>
      </p:sp>
      <p:pic>
        <p:nvPicPr>
          <p:cNvPr id="6" name="Imagen 5">
            <a:extLst>
              <a:ext uri="{FF2B5EF4-FFF2-40B4-BE49-F238E27FC236}">
                <a16:creationId xmlns:a16="http://schemas.microsoft.com/office/drawing/2014/main" id="{7B572B0B-20D8-466E-8D91-304AFF400EB5}"/>
              </a:ext>
            </a:extLst>
          </p:cNvPr>
          <p:cNvPicPr>
            <a:picLocks noChangeAspect="1"/>
          </p:cNvPicPr>
          <p:nvPr/>
        </p:nvPicPr>
        <p:blipFill>
          <a:blip r:embed="rId2"/>
          <a:stretch>
            <a:fillRect/>
          </a:stretch>
        </p:blipFill>
        <p:spPr>
          <a:xfrm>
            <a:off x="5856988" y="721712"/>
            <a:ext cx="2478938" cy="5709331"/>
          </a:xfrm>
          <a:prstGeom prst="rect">
            <a:avLst/>
          </a:prstGeom>
        </p:spPr>
      </p:pic>
      <p:sp>
        <p:nvSpPr>
          <p:cNvPr id="5" name="Rectángulo 4">
            <a:extLst>
              <a:ext uri="{FF2B5EF4-FFF2-40B4-BE49-F238E27FC236}">
                <a16:creationId xmlns:a16="http://schemas.microsoft.com/office/drawing/2014/main" id="{F96B910A-AB99-4DB3-9EFC-1942140594D3}"/>
              </a:ext>
            </a:extLst>
          </p:cNvPr>
          <p:cNvSpPr/>
          <p:nvPr/>
        </p:nvSpPr>
        <p:spPr>
          <a:xfrm>
            <a:off x="5813461" y="721712"/>
            <a:ext cx="2565991" cy="56707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id="{38C92570-399E-4659-86E5-A74B754B8B0E}"/>
              </a:ext>
            </a:extLst>
          </p:cNvPr>
          <p:cNvSpPr/>
          <p:nvPr/>
        </p:nvSpPr>
        <p:spPr>
          <a:xfrm>
            <a:off x="5769935" y="1828800"/>
            <a:ext cx="2565991" cy="29286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05896294-2583-4415-AB78-C0F252D7B89D}"/>
              </a:ext>
            </a:extLst>
          </p:cNvPr>
          <p:cNvSpPr/>
          <p:nvPr/>
        </p:nvSpPr>
        <p:spPr>
          <a:xfrm>
            <a:off x="5769934" y="2200940"/>
            <a:ext cx="2565991" cy="51390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452955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8413897" cy="6088912"/>
          </a:xfrm>
        </p:spPr>
        <p:txBody>
          <a:bodyPr>
            <a:normAutofit/>
          </a:bodyPr>
          <a:lstStyle/>
          <a:p>
            <a:r>
              <a:rPr lang="es-MX" dirty="0"/>
              <a:t>En las herramientas de Transformar, seleccione Orientar y luego en la opción de En superficie</a:t>
            </a:r>
          </a:p>
          <a:p>
            <a:r>
              <a:rPr lang="es-MX" dirty="0"/>
              <a:t> Seleccione el centro del ojo en la vista </a:t>
            </a:r>
            <a:r>
              <a:rPr lang="es-MX" b="1" u="sng" dirty="0"/>
              <a:t>Superior</a:t>
            </a:r>
            <a:r>
              <a:rPr lang="es-MX" dirty="0"/>
              <a:t> (con la opción </a:t>
            </a:r>
            <a:r>
              <a:rPr lang="es-MX" dirty="0" err="1"/>
              <a:t>Cen</a:t>
            </a:r>
            <a:r>
              <a:rPr lang="es-MX" dirty="0"/>
              <a:t> activada), y luego seleccione la superficie de la cabeza para colocar ahí el ojo (la opción de Copiar debe ser = No).</a:t>
            </a:r>
          </a:p>
          <a:p>
            <a:endParaRPr lang="es-MX" dirty="0"/>
          </a:p>
          <a:p>
            <a:endParaRPr lang="es-MX" dirty="0"/>
          </a:p>
          <a:p>
            <a:endParaRPr lang="es-MX" dirty="0"/>
          </a:p>
          <a:p>
            <a:endParaRPr lang="es-MX" dirty="0"/>
          </a:p>
          <a:p>
            <a:endParaRPr lang="es-MX" dirty="0"/>
          </a:p>
        </p:txBody>
      </p:sp>
      <p:pic>
        <p:nvPicPr>
          <p:cNvPr id="4" name="Imagen 3">
            <a:extLst>
              <a:ext uri="{FF2B5EF4-FFF2-40B4-BE49-F238E27FC236}">
                <a16:creationId xmlns:a16="http://schemas.microsoft.com/office/drawing/2014/main" id="{15C9A64C-6CA3-4FCC-9F51-D6FCD8266293}"/>
              </a:ext>
            </a:extLst>
          </p:cNvPr>
          <p:cNvPicPr>
            <a:picLocks noChangeAspect="1"/>
          </p:cNvPicPr>
          <p:nvPr/>
        </p:nvPicPr>
        <p:blipFill>
          <a:blip r:embed="rId2"/>
          <a:stretch>
            <a:fillRect/>
          </a:stretch>
        </p:blipFill>
        <p:spPr>
          <a:xfrm>
            <a:off x="868325" y="3889744"/>
            <a:ext cx="7499498" cy="2191592"/>
          </a:xfrm>
          <a:prstGeom prst="rect">
            <a:avLst/>
          </a:prstGeom>
        </p:spPr>
      </p:pic>
    </p:spTree>
    <p:extLst>
      <p:ext uri="{BB962C8B-B14F-4D97-AF65-F5344CB8AC3E}">
        <p14:creationId xmlns:p14="http://schemas.microsoft.com/office/powerpoint/2010/main" val="8781150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8229600" cy="6088912"/>
          </a:xfrm>
        </p:spPr>
        <p:txBody>
          <a:bodyPr>
            <a:normAutofit/>
          </a:bodyPr>
          <a:lstStyle/>
          <a:p>
            <a:r>
              <a:rPr lang="es-MX" dirty="0"/>
              <a:t>Ubique la posición del ojo, y luego haga </a:t>
            </a:r>
            <a:r>
              <a:rPr lang="es-MX" dirty="0" err="1"/>
              <a:t>click</a:t>
            </a:r>
            <a:r>
              <a:rPr lang="es-MX" dirty="0"/>
              <a:t> en el punto donde se colocará.</a:t>
            </a:r>
          </a:p>
          <a:p>
            <a:endParaRPr lang="es-MX" dirty="0"/>
          </a:p>
          <a:p>
            <a:endParaRPr lang="es-MX" dirty="0"/>
          </a:p>
          <a:p>
            <a:endParaRPr lang="es-MX" dirty="0"/>
          </a:p>
          <a:p>
            <a:endParaRPr lang="es-MX" dirty="0"/>
          </a:p>
          <a:p>
            <a:endParaRPr lang="es-MX" dirty="0"/>
          </a:p>
          <a:p>
            <a:r>
              <a:rPr lang="es-MX" dirty="0"/>
              <a:t>Utilice reflejar para colocar el segundo ojo sobre la cabeza</a:t>
            </a:r>
          </a:p>
          <a:p>
            <a:pPr marL="0" indent="0">
              <a:buNone/>
            </a:pPr>
            <a:endParaRPr lang="es-MX" dirty="0"/>
          </a:p>
        </p:txBody>
      </p:sp>
      <p:pic>
        <p:nvPicPr>
          <p:cNvPr id="2" name="Imagen 1">
            <a:extLst>
              <a:ext uri="{FF2B5EF4-FFF2-40B4-BE49-F238E27FC236}">
                <a16:creationId xmlns:a16="http://schemas.microsoft.com/office/drawing/2014/main" id="{3B538BED-EEDF-4F00-8381-8B57235A92F3}"/>
              </a:ext>
            </a:extLst>
          </p:cNvPr>
          <p:cNvPicPr>
            <a:picLocks noChangeAspect="1"/>
          </p:cNvPicPr>
          <p:nvPr/>
        </p:nvPicPr>
        <p:blipFill>
          <a:blip r:embed="rId2"/>
          <a:stretch>
            <a:fillRect/>
          </a:stretch>
        </p:blipFill>
        <p:spPr>
          <a:xfrm>
            <a:off x="3832714" y="1524000"/>
            <a:ext cx="3081125" cy="1807645"/>
          </a:xfrm>
          <a:prstGeom prst="rect">
            <a:avLst/>
          </a:prstGeom>
        </p:spPr>
      </p:pic>
      <p:pic>
        <p:nvPicPr>
          <p:cNvPr id="5" name="Imagen 4">
            <a:extLst>
              <a:ext uri="{FF2B5EF4-FFF2-40B4-BE49-F238E27FC236}">
                <a16:creationId xmlns:a16="http://schemas.microsoft.com/office/drawing/2014/main" id="{B23A4B11-E0A6-4BDC-AC7A-F902871B0FE3}"/>
              </a:ext>
            </a:extLst>
          </p:cNvPr>
          <p:cNvPicPr>
            <a:picLocks noChangeAspect="1"/>
          </p:cNvPicPr>
          <p:nvPr/>
        </p:nvPicPr>
        <p:blipFill>
          <a:blip r:embed="rId3"/>
          <a:stretch>
            <a:fillRect/>
          </a:stretch>
        </p:blipFill>
        <p:spPr>
          <a:xfrm>
            <a:off x="2823489" y="4526554"/>
            <a:ext cx="3081125" cy="1856525"/>
          </a:xfrm>
          <a:prstGeom prst="rect">
            <a:avLst/>
          </a:prstGeom>
        </p:spPr>
      </p:pic>
    </p:spTree>
    <p:extLst>
      <p:ext uri="{BB962C8B-B14F-4D97-AF65-F5344CB8AC3E}">
        <p14:creationId xmlns:p14="http://schemas.microsoft.com/office/powerpoint/2010/main" val="24640206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8229600" cy="992372"/>
          </a:xfrm>
        </p:spPr>
        <p:txBody>
          <a:bodyPr>
            <a:normAutofit/>
          </a:bodyPr>
          <a:lstStyle/>
          <a:p>
            <a:r>
              <a:rPr lang="es-MX" dirty="0"/>
              <a:t>Ubique la posición del ojo, y luego haga </a:t>
            </a:r>
            <a:r>
              <a:rPr lang="es-MX" dirty="0" err="1"/>
              <a:t>click</a:t>
            </a:r>
            <a:r>
              <a:rPr lang="es-MX" dirty="0"/>
              <a:t> en el punto donde se colocará.</a:t>
            </a:r>
          </a:p>
        </p:txBody>
      </p:sp>
      <p:pic>
        <p:nvPicPr>
          <p:cNvPr id="2" name="Imagen 1">
            <a:extLst>
              <a:ext uri="{FF2B5EF4-FFF2-40B4-BE49-F238E27FC236}">
                <a16:creationId xmlns:a16="http://schemas.microsoft.com/office/drawing/2014/main" id="{3B538BED-EEDF-4F00-8381-8B57235A92F3}"/>
              </a:ext>
            </a:extLst>
          </p:cNvPr>
          <p:cNvPicPr>
            <a:picLocks noChangeAspect="1"/>
          </p:cNvPicPr>
          <p:nvPr/>
        </p:nvPicPr>
        <p:blipFill>
          <a:blip r:embed="rId2"/>
          <a:stretch>
            <a:fillRect/>
          </a:stretch>
        </p:blipFill>
        <p:spPr>
          <a:xfrm>
            <a:off x="685477" y="1793358"/>
            <a:ext cx="7239323" cy="4247191"/>
          </a:xfrm>
          <a:prstGeom prst="rect">
            <a:avLst/>
          </a:prstGeom>
        </p:spPr>
      </p:pic>
      <p:cxnSp>
        <p:nvCxnSpPr>
          <p:cNvPr id="6" name="Conector recto de flecha 5">
            <a:extLst>
              <a:ext uri="{FF2B5EF4-FFF2-40B4-BE49-F238E27FC236}">
                <a16:creationId xmlns:a16="http://schemas.microsoft.com/office/drawing/2014/main" id="{245CA0FD-58B9-4DD9-90C9-2C5EBD4DCD7D}"/>
              </a:ext>
            </a:extLst>
          </p:cNvPr>
          <p:cNvCxnSpPr>
            <a:cxnSpLocks/>
          </p:cNvCxnSpPr>
          <p:nvPr/>
        </p:nvCxnSpPr>
        <p:spPr>
          <a:xfrm>
            <a:off x="1438940" y="1190847"/>
            <a:ext cx="1878418" cy="150273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22034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7818474" cy="2027274"/>
          </a:xfrm>
        </p:spPr>
        <p:txBody>
          <a:bodyPr>
            <a:normAutofit/>
          </a:bodyPr>
          <a:lstStyle/>
          <a:p>
            <a:r>
              <a:rPr lang="es-MX" dirty="0"/>
              <a:t>Utilice el comando reflejar, en vista superior y con el modo orto activado, indicando el punto 0,0 como inicio, y haciendo </a:t>
            </a:r>
            <a:r>
              <a:rPr lang="es-MX" dirty="0" err="1"/>
              <a:t>click</a:t>
            </a:r>
            <a:r>
              <a:rPr lang="es-MX" dirty="0"/>
              <a:t> a la derecha, para colocar el segundo ojo sobre la cabeza.</a:t>
            </a:r>
          </a:p>
          <a:p>
            <a:endParaRPr lang="es-MX" dirty="0"/>
          </a:p>
        </p:txBody>
      </p:sp>
      <p:pic>
        <p:nvPicPr>
          <p:cNvPr id="5" name="Imagen 4">
            <a:extLst>
              <a:ext uri="{FF2B5EF4-FFF2-40B4-BE49-F238E27FC236}">
                <a16:creationId xmlns:a16="http://schemas.microsoft.com/office/drawing/2014/main" id="{B23A4B11-E0A6-4BDC-AC7A-F902871B0FE3}"/>
              </a:ext>
            </a:extLst>
          </p:cNvPr>
          <p:cNvPicPr>
            <a:picLocks noChangeAspect="1"/>
          </p:cNvPicPr>
          <p:nvPr/>
        </p:nvPicPr>
        <p:blipFill>
          <a:blip r:embed="rId2"/>
          <a:stretch>
            <a:fillRect/>
          </a:stretch>
        </p:blipFill>
        <p:spPr>
          <a:xfrm>
            <a:off x="1652749" y="2865103"/>
            <a:ext cx="5838501" cy="3517976"/>
          </a:xfrm>
          <a:prstGeom prst="rect">
            <a:avLst/>
          </a:prstGeom>
        </p:spPr>
      </p:pic>
    </p:spTree>
    <p:extLst>
      <p:ext uri="{BB962C8B-B14F-4D97-AF65-F5344CB8AC3E}">
        <p14:creationId xmlns:p14="http://schemas.microsoft.com/office/powerpoint/2010/main" val="26681075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382773" y="317204"/>
            <a:ext cx="5550195" cy="6223592"/>
          </a:xfrm>
        </p:spPr>
        <p:txBody>
          <a:bodyPr>
            <a:normAutofit/>
          </a:bodyPr>
          <a:lstStyle/>
          <a:p>
            <a:r>
              <a:rPr lang="es-MX" dirty="0"/>
              <a:t>Para terminar el ejercicio, se le dará color al Patito para visualizar mejor el resultado.</a:t>
            </a:r>
          </a:p>
          <a:p>
            <a:r>
              <a:rPr lang="es-MX" dirty="0"/>
              <a:t>Seleccione el pico, y con Propiedades del objeto &gt; Material &gt; Renderizado básico, coloque un color naranja.</a:t>
            </a:r>
          </a:p>
          <a:p>
            <a:r>
              <a:rPr lang="es-MX" dirty="0"/>
              <a:t>Haga lo mismo para el color amarillo para el cuerpo.</a:t>
            </a:r>
          </a:p>
          <a:p>
            <a:r>
              <a:rPr lang="es-MX" dirty="0"/>
              <a:t>La visualización final será con el botón de Render en la barra de herramientas Estándar.</a:t>
            </a:r>
          </a:p>
          <a:p>
            <a:r>
              <a:rPr lang="es-MX" dirty="0"/>
              <a:t>Guarde su trabajo como “Pato de hule” en su carpeta de ejercicios.</a:t>
            </a:r>
          </a:p>
        </p:txBody>
      </p:sp>
      <p:pic>
        <p:nvPicPr>
          <p:cNvPr id="6" name="Imagen 3">
            <a:extLst>
              <a:ext uri="{FF2B5EF4-FFF2-40B4-BE49-F238E27FC236}">
                <a16:creationId xmlns:a16="http://schemas.microsoft.com/office/drawing/2014/main" id="{425E36D4-94B9-4FC8-A50B-B9486459A77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69171" y="1758163"/>
            <a:ext cx="2779555" cy="2790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2593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9371F4EE-42B2-4D7C-84A0-E891DE9F301D}"/>
              </a:ext>
            </a:extLst>
          </p:cNvPr>
          <p:cNvSpPr txBox="1">
            <a:spLocks/>
          </p:cNvSpPr>
          <p:nvPr/>
        </p:nvSpPr>
        <p:spPr>
          <a:xfrm>
            <a:off x="838200" y="365126"/>
            <a:ext cx="7636200" cy="7193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dirty="0"/>
              <a:t>Referencia bibliográfica</a:t>
            </a:r>
          </a:p>
        </p:txBody>
      </p:sp>
      <p:sp>
        <p:nvSpPr>
          <p:cNvPr id="5" name="Marcador de contenido 2">
            <a:extLst>
              <a:ext uri="{FF2B5EF4-FFF2-40B4-BE49-F238E27FC236}">
                <a16:creationId xmlns:a16="http://schemas.microsoft.com/office/drawing/2014/main" id="{FC424658-9B1A-4259-9C9E-F46B1D136319}"/>
              </a:ext>
            </a:extLst>
          </p:cNvPr>
          <p:cNvSpPr txBox="1">
            <a:spLocks/>
          </p:cNvSpPr>
          <p:nvPr/>
        </p:nvSpPr>
        <p:spPr>
          <a:xfrm>
            <a:off x="753900" y="1173494"/>
            <a:ext cx="7636200" cy="508553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dirty="0"/>
              <a:t>Básico</a:t>
            </a:r>
          </a:p>
          <a:p>
            <a:pPr lvl="1"/>
            <a:r>
              <a:rPr lang="es-MX" dirty="0"/>
              <a:t>Robert </a:t>
            </a:r>
            <a:r>
              <a:rPr lang="es-MX" dirty="0" err="1"/>
              <a:t>McNeel</a:t>
            </a:r>
            <a:r>
              <a:rPr lang="es-MX" dirty="0"/>
              <a:t> &amp; </a:t>
            </a:r>
            <a:r>
              <a:rPr lang="es-MX" dirty="0" err="1"/>
              <a:t>Associates</a:t>
            </a:r>
            <a:r>
              <a:rPr lang="es-MX" dirty="0"/>
              <a:t> (2006), </a:t>
            </a:r>
            <a:r>
              <a:rPr lang="es-MX" i="1" dirty="0" err="1"/>
              <a:t>Rhinoceros</a:t>
            </a:r>
            <a:r>
              <a:rPr lang="es-MX" i="1" dirty="0"/>
              <a:t> </a:t>
            </a:r>
            <a:r>
              <a:rPr lang="es-MX" i="1" dirty="0" err="1"/>
              <a:t>Level</a:t>
            </a:r>
            <a:r>
              <a:rPr lang="es-MX" i="1" dirty="0"/>
              <a:t> 1 Training Manual v4.0</a:t>
            </a:r>
            <a:r>
              <a:rPr lang="es-MX" dirty="0"/>
              <a:t>, </a:t>
            </a:r>
            <a:r>
              <a:rPr lang="es-MX" dirty="0" err="1"/>
              <a:t>Publications</a:t>
            </a:r>
            <a:r>
              <a:rPr lang="es-MX" dirty="0"/>
              <a:t> Robert </a:t>
            </a:r>
            <a:r>
              <a:rPr lang="es-MX" dirty="0" err="1"/>
              <a:t>McNeel</a:t>
            </a:r>
            <a:r>
              <a:rPr lang="es-MX" dirty="0"/>
              <a:t> &amp; </a:t>
            </a:r>
            <a:r>
              <a:rPr lang="es-MX" dirty="0" err="1"/>
              <a:t>Associates</a:t>
            </a:r>
            <a:r>
              <a:rPr lang="es-MX" dirty="0"/>
              <a:t>, España.</a:t>
            </a:r>
          </a:p>
          <a:p>
            <a:r>
              <a:rPr lang="es-MX" dirty="0"/>
              <a:t>Complementario</a:t>
            </a:r>
          </a:p>
          <a:p>
            <a:pPr lvl="1"/>
            <a:r>
              <a:rPr lang="es-MX" dirty="0"/>
              <a:t>Powell, Dick (1993), </a:t>
            </a:r>
            <a:r>
              <a:rPr lang="es-MX" i="1" dirty="0"/>
              <a:t>Técnicas de presentación. Guía de dibujo y presentación de proyectos y diseños</a:t>
            </a:r>
            <a:r>
              <a:rPr lang="es-MX" dirty="0"/>
              <a:t>, </a:t>
            </a:r>
            <a:r>
              <a:rPr lang="es-MX" dirty="0" err="1"/>
              <a:t>Tursen</a:t>
            </a:r>
            <a:r>
              <a:rPr lang="es-MX" dirty="0"/>
              <a:t> Herman Blume Editores, Madrid, España.</a:t>
            </a:r>
          </a:p>
        </p:txBody>
      </p:sp>
    </p:spTree>
    <p:extLst>
      <p:ext uri="{BB962C8B-B14F-4D97-AF65-F5344CB8AC3E}">
        <p14:creationId xmlns:p14="http://schemas.microsoft.com/office/powerpoint/2010/main" val="2905783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E66AA484-84EE-4925-8456-37A8688FADE9}"/>
              </a:ext>
            </a:extLst>
          </p:cNvPr>
          <p:cNvSpPr txBox="1">
            <a:spLocks/>
          </p:cNvSpPr>
          <p:nvPr/>
        </p:nvSpPr>
        <p:spPr>
          <a:xfrm>
            <a:off x="214954" y="351672"/>
            <a:ext cx="7886700" cy="25496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2000"/>
              <a:t>Guía explicativa para el empleo del material didáctico (continuación):</a:t>
            </a:r>
            <a:endParaRPr lang="es-MX" sz="2000" dirty="0"/>
          </a:p>
        </p:txBody>
      </p:sp>
      <p:sp>
        <p:nvSpPr>
          <p:cNvPr id="5" name="Marcador de contenido 2">
            <a:extLst>
              <a:ext uri="{FF2B5EF4-FFF2-40B4-BE49-F238E27FC236}">
                <a16:creationId xmlns:a16="http://schemas.microsoft.com/office/drawing/2014/main" id="{3287407A-C8BA-462B-AC34-532648694F7A}"/>
              </a:ext>
            </a:extLst>
          </p:cNvPr>
          <p:cNvSpPr txBox="1">
            <a:spLocks/>
          </p:cNvSpPr>
          <p:nvPr/>
        </p:nvSpPr>
        <p:spPr>
          <a:xfrm>
            <a:off x="358970" y="1067476"/>
            <a:ext cx="8568952" cy="514640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MX" sz="2400" dirty="0"/>
              <a:t>El material se utilizará durante el curso como apoyo para realizar el ejercicio que promueve las competencias de esta unidad. El material está configurado para que vaya avanzando en cada una de las diapositivas mediante el </a:t>
            </a:r>
            <a:r>
              <a:rPr lang="es-MX" sz="2400" dirty="0" err="1"/>
              <a:t>click</a:t>
            </a:r>
            <a:r>
              <a:rPr lang="es-MX" sz="2400" dirty="0"/>
              <a:t> izquierdo del ratón, o la tecla </a:t>
            </a:r>
            <a:r>
              <a:rPr lang="es-MX" sz="2400" dirty="0" err="1"/>
              <a:t>Intro</a:t>
            </a:r>
            <a:r>
              <a:rPr lang="es-MX" sz="2400" dirty="0"/>
              <a:t> del teclado, o la flecha a la derecha en otros dispositivos.</a:t>
            </a:r>
          </a:p>
          <a:p>
            <a:pPr marL="0" indent="0">
              <a:buFont typeface="Arial" panose="020B0604020202020204" pitchFamily="34" charset="0"/>
              <a:buNone/>
            </a:pPr>
            <a:r>
              <a:rPr lang="es-MX" sz="2400" dirty="0"/>
              <a:t>No se plantea una cantidad de sesiones en específico, pero se sugiere entre 1 y 2 sesiones de dos horas para abarcar el ejercicio a detalle con la explicación de los principios del modelado que se utilizan.</a:t>
            </a:r>
          </a:p>
          <a:p>
            <a:pPr marL="0" indent="0">
              <a:buFont typeface="Arial" panose="020B0604020202020204" pitchFamily="34" charset="0"/>
              <a:buNone/>
            </a:pPr>
            <a:r>
              <a:rPr lang="es-MX" sz="2400" dirty="0"/>
              <a:t>Finalmente, se exponen referencias documentales para ampliar la información contenida en el material.</a:t>
            </a:r>
          </a:p>
        </p:txBody>
      </p:sp>
    </p:spTree>
    <p:extLst>
      <p:ext uri="{BB962C8B-B14F-4D97-AF65-F5344CB8AC3E}">
        <p14:creationId xmlns:p14="http://schemas.microsoft.com/office/powerpoint/2010/main" val="412730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ángulo 1">
            <a:extLst>
              <a:ext uri="{FF2B5EF4-FFF2-40B4-BE49-F238E27FC236}">
                <a16:creationId xmlns:a16="http://schemas.microsoft.com/office/drawing/2014/main" id="{B1103A09-D98D-4D3E-A8BE-73FA7D9EB253}"/>
              </a:ext>
            </a:extLst>
          </p:cNvPr>
          <p:cNvSpPr>
            <a:spLocks noChangeArrowheads="1"/>
          </p:cNvSpPr>
          <p:nvPr/>
        </p:nvSpPr>
        <p:spPr bwMode="auto">
          <a:xfrm>
            <a:off x="1195388" y="1554957"/>
            <a:ext cx="457200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s-MX" altLang="es-MX" sz="1350" dirty="0">
                <a:solidFill>
                  <a:srgbClr val="000000"/>
                </a:solidFill>
                <a:latin typeface="Arial" panose="020B0604020202020204" pitchFamily="34" charset="0"/>
                <a:cs typeface="Arial" panose="020B0604020202020204" pitchFamily="34" charset="0"/>
              </a:rPr>
              <a:t>En este ejercicio se busca comprender los siguientes temas para el desarrollo de habilidades en la creación de objetos mediante superficies y </a:t>
            </a:r>
            <a:r>
              <a:rPr lang="es-MX" altLang="es-MX" sz="1350" dirty="0" err="1">
                <a:solidFill>
                  <a:srgbClr val="000000"/>
                </a:solidFill>
                <a:latin typeface="Arial" panose="020B0604020202020204" pitchFamily="34" charset="0"/>
                <a:cs typeface="Arial" panose="020B0604020202020204" pitchFamily="34" charset="0"/>
              </a:rPr>
              <a:t>NURBS</a:t>
            </a:r>
            <a:r>
              <a:rPr lang="es-MX" altLang="es-MX" sz="1350" dirty="0">
                <a:solidFill>
                  <a:srgbClr val="000000"/>
                </a:solidFill>
                <a:latin typeface="Arial" panose="020B0604020202020204" pitchFamily="34" charset="0"/>
                <a:cs typeface="Arial" panose="020B0604020202020204" pitchFamily="34" charset="0"/>
              </a:rPr>
              <a:t>.</a:t>
            </a:r>
          </a:p>
          <a:p>
            <a:pPr>
              <a:spcBef>
                <a:spcPct val="0"/>
              </a:spcBef>
              <a:buClrTx/>
              <a:buFontTx/>
              <a:buNone/>
            </a:pPr>
            <a:endParaRPr lang="es-MX" altLang="es-MX" sz="1350" dirty="0">
              <a:solidFill>
                <a:srgbClr val="000000"/>
              </a:solidFill>
              <a:latin typeface="Symbol" panose="05050102010706020507" pitchFamily="18" charset="2"/>
            </a:endParaRPr>
          </a:p>
          <a:p>
            <a:pPr>
              <a:spcBef>
                <a:spcPct val="0"/>
              </a:spcBef>
              <a:buClrTx/>
              <a:buFontTx/>
              <a:buNone/>
            </a:pPr>
            <a:r>
              <a:rPr lang="es-MX" altLang="es-MX" sz="1350" dirty="0">
                <a:solidFill>
                  <a:srgbClr val="000000"/>
                </a:solidFill>
                <a:latin typeface="Symbol" panose="05050102010706020507" pitchFamily="18" charset="2"/>
              </a:rPr>
              <a:t> </a:t>
            </a:r>
            <a:r>
              <a:rPr lang="es-MX" altLang="es-MX" sz="1350" dirty="0">
                <a:solidFill>
                  <a:srgbClr val="000000"/>
                </a:solidFill>
                <a:latin typeface="Verdana" panose="020B0604030504040204" pitchFamily="34" charset="0"/>
              </a:rPr>
              <a:t>Manejo de capas</a:t>
            </a:r>
          </a:p>
          <a:p>
            <a:pPr>
              <a:spcBef>
                <a:spcPct val="0"/>
              </a:spcBef>
              <a:buClrTx/>
              <a:buFontTx/>
              <a:buNone/>
            </a:pPr>
            <a:r>
              <a:rPr lang="es-MX" altLang="es-MX" sz="1350" dirty="0">
                <a:solidFill>
                  <a:srgbClr val="000000"/>
                </a:solidFill>
                <a:latin typeface="Symbol" panose="05050102010706020507" pitchFamily="18" charset="2"/>
              </a:rPr>
              <a:t> </a:t>
            </a:r>
            <a:r>
              <a:rPr lang="es-MX" altLang="es-MX" sz="1350" dirty="0">
                <a:solidFill>
                  <a:srgbClr val="000000"/>
                </a:solidFill>
                <a:latin typeface="Verdana" panose="020B0604030504040204" pitchFamily="34" charset="0"/>
              </a:rPr>
              <a:t>Creación de superficies simples</a:t>
            </a:r>
            <a:br>
              <a:rPr lang="es-MX" altLang="es-MX" sz="1350" dirty="0">
                <a:solidFill>
                  <a:srgbClr val="000000"/>
                </a:solidFill>
                <a:latin typeface="Verdana" panose="020B0604030504040204" pitchFamily="34" charset="0"/>
              </a:rPr>
            </a:br>
            <a:r>
              <a:rPr lang="es-MX" altLang="es-MX" sz="1350" dirty="0">
                <a:solidFill>
                  <a:srgbClr val="000000"/>
                </a:solidFill>
                <a:latin typeface="Symbol" panose="05050102010706020507" pitchFamily="18" charset="2"/>
              </a:rPr>
              <a:t> </a:t>
            </a:r>
            <a:r>
              <a:rPr lang="es-MX" altLang="es-MX" sz="1350" dirty="0">
                <a:solidFill>
                  <a:srgbClr val="000000"/>
                </a:solidFill>
                <a:latin typeface="Verdana" panose="020B0604030504040204" pitchFamily="34" charset="0"/>
              </a:rPr>
              <a:t>Reconstrucción de superficies</a:t>
            </a:r>
            <a:br>
              <a:rPr lang="es-MX" altLang="es-MX" sz="1350" dirty="0">
                <a:solidFill>
                  <a:srgbClr val="000000"/>
                </a:solidFill>
                <a:latin typeface="Verdana" panose="020B0604030504040204" pitchFamily="34" charset="0"/>
              </a:rPr>
            </a:br>
            <a:r>
              <a:rPr lang="es-MX" altLang="es-MX" sz="1350" dirty="0">
                <a:solidFill>
                  <a:srgbClr val="000000"/>
                </a:solidFill>
                <a:latin typeface="Symbol" panose="05050102010706020507" pitchFamily="18" charset="2"/>
              </a:rPr>
              <a:t> </a:t>
            </a:r>
            <a:r>
              <a:rPr lang="es-MX" altLang="es-MX" sz="1350" dirty="0">
                <a:solidFill>
                  <a:srgbClr val="000000"/>
                </a:solidFill>
                <a:latin typeface="Verdana" panose="020B0604030504040204" pitchFamily="34" charset="0"/>
              </a:rPr>
              <a:t>Edición de puntos de control</a:t>
            </a:r>
            <a:br>
              <a:rPr lang="es-MX" altLang="es-MX" sz="1350" dirty="0">
                <a:solidFill>
                  <a:srgbClr val="000000"/>
                </a:solidFill>
                <a:latin typeface="Verdana" panose="020B0604030504040204" pitchFamily="34" charset="0"/>
              </a:rPr>
            </a:br>
            <a:r>
              <a:rPr lang="es-MX" altLang="es-MX" sz="1350" dirty="0">
                <a:solidFill>
                  <a:srgbClr val="000000"/>
                </a:solidFill>
                <a:latin typeface="Symbol" panose="05050102010706020507" pitchFamily="18" charset="2"/>
              </a:rPr>
              <a:t> </a:t>
            </a:r>
            <a:r>
              <a:rPr lang="es-MX" altLang="es-MX" sz="1350" dirty="0">
                <a:solidFill>
                  <a:srgbClr val="000000"/>
                </a:solidFill>
                <a:latin typeface="Verdana" panose="020B0604030504040204" pitchFamily="34" charset="0"/>
              </a:rPr>
              <a:t>Creación de curvas (dibujar, proyectar)</a:t>
            </a:r>
            <a:br>
              <a:rPr lang="es-MX" altLang="es-MX" sz="1350" dirty="0">
                <a:solidFill>
                  <a:srgbClr val="000000"/>
                </a:solidFill>
                <a:latin typeface="Verdana" panose="020B0604030504040204" pitchFamily="34" charset="0"/>
              </a:rPr>
            </a:br>
            <a:r>
              <a:rPr lang="es-MX" altLang="es-MX" sz="1350" dirty="0">
                <a:solidFill>
                  <a:srgbClr val="000000"/>
                </a:solidFill>
                <a:latin typeface="Symbol" panose="05050102010706020507" pitchFamily="18" charset="2"/>
              </a:rPr>
              <a:t> </a:t>
            </a:r>
            <a:r>
              <a:rPr lang="es-MX" altLang="es-MX" sz="1350" dirty="0">
                <a:solidFill>
                  <a:srgbClr val="000000"/>
                </a:solidFill>
                <a:latin typeface="Verdana" panose="020B0604030504040204" pitchFamily="34" charset="0"/>
              </a:rPr>
              <a:t>Partición de superficies con curvas y superficies</a:t>
            </a:r>
            <a:br>
              <a:rPr lang="es-MX" altLang="es-MX" sz="1350" dirty="0">
                <a:solidFill>
                  <a:srgbClr val="000000"/>
                </a:solidFill>
                <a:latin typeface="Verdana" panose="020B0604030504040204" pitchFamily="34" charset="0"/>
              </a:rPr>
            </a:br>
            <a:r>
              <a:rPr lang="es-MX" altLang="es-MX" sz="1350" dirty="0">
                <a:solidFill>
                  <a:srgbClr val="000000"/>
                </a:solidFill>
                <a:latin typeface="Symbol" panose="05050102010706020507" pitchFamily="18" charset="2"/>
              </a:rPr>
              <a:t> </a:t>
            </a:r>
            <a:r>
              <a:rPr lang="es-MX" altLang="es-MX" sz="1350" dirty="0">
                <a:solidFill>
                  <a:srgbClr val="000000"/>
                </a:solidFill>
                <a:latin typeface="Verdana" panose="020B0604030504040204" pitchFamily="34" charset="0"/>
              </a:rPr>
              <a:t>Mezcla entre dos superficies</a:t>
            </a:r>
            <a:br>
              <a:rPr lang="es-MX" altLang="es-MX" sz="1350" dirty="0">
                <a:solidFill>
                  <a:srgbClr val="000000"/>
                </a:solidFill>
                <a:latin typeface="Verdana" panose="020B0604030504040204" pitchFamily="34" charset="0"/>
              </a:rPr>
            </a:br>
            <a:r>
              <a:rPr lang="es-MX" altLang="es-MX" sz="1350" dirty="0">
                <a:solidFill>
                  <a:srgbClr val="000000"/>
                </a:solidFill>
                <a:latin typeface="Symbol" panose="05050102010706020507" pitchFamily="18" charset="2"/>
              </a:rPr>
              <a:t> </a:t>
            </a:r>
            <a:r>
              <a:rPr lang="es-MX" altLang="es-MX" sz="1350" dirty="0">
                <a:solidFill>
                  <a:srgbClr val="000000"/>
                </a:solidFill>
                <a:latin typeface="Verdana" panose="020B0604030504040204" pitchFamily="34" charset="0"/>
              </a:rPr>
              <a:t>Iluminación y renderizado</a:t>
            </a:r>
            <a:endParaRPr lang="es-MX" altLang="es-MX" sz="1350" dirty="0">
              <a:solidFill>
                <a:schemeClr val="tx1"/>
              </a:solidFill>
            </a:endParaRPr>
          </a:p>
        </p:txBody>
      </p:sp>
      <p:sp>
        <p:nvSpPr>
          <p:cNvPr id="38915" name="Rectángulo 2">
            <a:extLst>
              <a:ext uri="{FF2B5EF4-FFF2-40B4-BE49-F238E27FC236}">
                <a16:creationId xmlns:a16="http://schemas.microsoft.com/office/drawing/2014/main" id="{10525FFC-06B2-45F6-A3AC-2D0E3FA129B2}"/>
              </a:ext>
            </a:extLst>
          </p:cNvPr>
          <p:cNvSpPr>
            <a:spLocks noChangeArrowheads="1"/>
          </p:cNvSpPr>
          <p:nvPr/>
        </p:nvSpPr>
        <p:spPr bwMode="auto">
          <a:xfrm>
            <a:off x="1195388" y="1082279"/>
            <a:ext cx="48439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s-MX" altLang="es-MX" b="1" dirty="0">
                <a:solidFill>
                  <a:srgbClr val="800000"/>
                </a:solidFill>
                <a:latin typeface="Verdana" panose="020B0604030504040204" pitchFamily="34" charset="0"/>
              </a:rPr>
              <a:t>Ejercicio: Patito de goma</a:t>
            </a:r>
            <a:endParaRPr lang="es-MX" altLang="es-MX" dirty="0">
              <a:solidFill>
                <a:schemeClr val="tx1"/>
              </a:solidFill>
            </a:endParaRPr>
          </a:p>
        </p:txBody>
      </p:sp>
      <p:pic>
        <p:nvPicPr>
          <p:cNvPr id="38916" name="Imagen 3">
            <a:extLst>
              <a:ext uri="{FF2B5EF4-FFF2-40B4-BE49-F238E27FC236}">
                <a16:creationId xmlns:a16="http://schemas.microsoft.com/office/drawing/2014/main" id="{DA1F34EB-C7E7-455C-AB1E-58CC94F6118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5925" y="2661048"/>
            <a:ext cx="3237310" cy="3250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8243776" cy="6088912"/>
          </a:xfrm>
        </p:spPr>
        <p:txBody>
          <a:bodyPr>
            <a:normAutofit/>
          </a:bodyPr>
          <a:lstStyle/>
          <a:p>
            <a:r>
              <a:rPr lang="es-MX" dirty="0"/>
              <a:t>Cree o renombre las siguientes capas:</a:t>
            </a:r>
          </a:p>
          <a:p>
            <a:pPr lvl="1"/>
            <a:r>
              <a:rPr lang="es-MX" dirty="0"/>
              <a:t>Curvas</a:t>
            </a:r>
          </a:p>
          <a:p>
            <a:pPr lvl="1"/>
            <a:r>
              <a:rPr lang="es-MX" dirty="0"/>
              <a:t>Cabeza</a:t>
            </a:r>
          </a:p>
          <a:p>
            <a:pPr lvl="1"/>
            <a:r>
              <a:rPr lang="es-MX" dirty="0"/>
              <a:t>Cuerpo</a:t>
            </a:r>
          </a:p>
          <a:p>
            <a:pPr lvl="1"/>
            <a:r>
              <a:rPr lang="es-MX" dirty="0"/>
              <a:t>Pico</a:t>
            </a:r>
          </a:p>
          <a:p>
            <a:pPr lvl="1"/>
            <a:r>
              <a:rPr lang="es-MX" dirty="0"/>
              <a:t>Ojos</a:t>
            </a:r>
          </a:p>
          <a:p>
            <a:r>
              <a:rPr lang="es-MX" dirty="0"/>
              <a:t>Cree las esferas mostradas, con una dimensión aproximada de 120 mm y 80 mm (la esfera grande con centro en 0,0)</a:t>
            </a:r>
          </a:p>
        </p:txBody>
      </p:sp>
      <p:pic>
        <p:nvPicPr>
          <p:cNvPr id="6" name="Imagen 5">
            <a:extLst>
              <a:ext uri="{FF2B5EF4-FFF2-40B4-BE49-F238E27FC236}">
                <a16:creationId xmlns:a16="http://schemas.microsoft.com/office/drawing/2014/main" id="{CEE58F60-F9EE-4EDF-9DC7-2BB6449993E9}"/>
              </a:ext>
            </a:extLst>
          </p:cNvPr>
          <p:cNvPicPr>
            <a:picLocks noChangeAspect="1"/>
          </p:cNvPicPr>
          <p:nvPr/>
        </p:nvPicPr>
        <p:blipFill>
          <a:blip r:embed="rId2"/>
          <a:stretch>
            <a:fillRect/>
          </a:stretch>
        </p:blipFill>
        <p:spPr>
          <a:xfrm>
            <a:off x="4533014" y="4131968"/>
            <a:ext cx="3140069" cy="1875428"/>
          </a:xfrm>
          <a:prstGeom prst="rect">
            <a:avLst/>
          </a:prstGeom>
        </p:spPr>
      </p:pic>
    </p:spTree>
    <p:extLst>
      <p:ext uri="{BB962C8B-B14F-4D97-AF65-F5344CB8AC3E}">
        <p14:creationId xmlns:p14="http://schemas.microsoft.com/office/powerpoint/2010/main" val="1895736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8208334" cy="2764465"/>
          </a:xfrm>
        </p:spPr>
        <p:txBody>
          <a:bodyPr>
            <a:normAutofit/>
          </a:bodyPr>
          <a:lstStyle/>
          <a:p>
            <a:r>
              <a:rPr lang="es-MX" dirty="0"/>
              <a:t>Seleccione ambas esferas y haga reconstrucción de superficie con los siguientes datos: Número de puntos 8, Grado 3 (U y V), Eliminar original activado, y Capa actual y Volver a recortar desactivados. &gt;Aceptar</a:t>
            </a:r>
          </a:p>
        </p:txBody>
      </p:sp>
      <p:pic>
        <p:nvPicPr>
          <p:cNvPr id="2" name="Imagen 1">
            <a:extLst>
              <a:ext uri="{FF2B5EF4-FFF2-40B4-BE49-F238E27FC236}">
                <a16:creationId xmlns:a16="http://schemas.microsoft.com/office/drawing/2014/main" id="{3E28D6ED-5A8A-417B-9A6C-2BA44C4F17D7}"/>
              </a:ext>
            </a:extLst>
          </p:cNvPr>
          <p:cNvPicPr>
            <a:picLocks noChangeAspect="1"/>
          </p:cNvPicPr>
          <p:nvPr/>
        </p:nvPicPr>
        <p:blipFill>
          <a:blip r:embed="rId2"/>
          <a:stretch>
            <a:fillRect/>
          </a:stretch>
        </p:blipFill>
        <p:spPr>
          <a:xfrm>
            <a:off x="5800485" y="2463210"/>
            <a:ext cx="2479763" cy="4124144"/>
          </a:xfrm>
          <a:prstGeom prst="rect">
            <a:avLst/>
          </a:prstGeom>
        </p:spPr>
      </p:pic>
      <p:grpSp>
        <p:nvGrpSpPr>
          <p:cNvPr id="5" name="Grupo 4">
            <a:extLst>
              <a:ext uri="{FF2B5EF4-FFF2-40B4-BE49-F238E27FC236}">
                <a16:creationId xmlns:a16="http://schemas.microsoft.com/office/drawing/2014/main" id="{4D07C95A-C328-420C-8470-EBADD823333C}"/>
              </a:ext>
            </a:extLst>
          </p:cNvPr>
          <p:cNvGrpSpPr/>
          <p:nvPr/>
        </p:nvGrpSpPr>
        <p:grpSpPr>
          <a:xfrm>
            <a:off x="863752" y="3239386"/>
            <a:ext cx="4064864" cy="2427768"/>
            <a:chOff x="863752" y="3239386"/>
            <a:chExt cx="4064864" cy="2427768"/>
          </a:xfrm>
        </p:grpSpPr>
        <p:pic>
          <p:nvPicPr>
            <p:cNvPr id="6" name="Imagen 5">
              <a:extLst>
                <a:ext uri="{FF2B5EF4-FFF2-40B4-BE49-F238E27FC236}">
                  <a16:creationId xmlns:a16="http://schemas.microsoft.com/office/drawing/2014/main" id="{CEE58F60-F9EE-4EDF-9DC7-2BB6449993E9}"/>
                </a:ext>
              </a:extLst>
            </p:cNvPr>
            <p:cNvPicPr>
              <a:picLocks noChangeAspect="1"/>
            </p:cNvPicPr>
            <p:nvPr/>
          </p:nvPicPr>
          <p:blipFill>
            <a:blip r:embed="rId3"/>
            <a:stretch>
              <a:fillRect/>
            </a:stretch>
          </p:blipFill>
          <p:spPr>
            <a:xfrm>
              <a:off x="863752" y="3239386"/>
              <a:ext cx="4064864" cy="2427768"/>
            </a:xfrm>
            <a:prstGeom prst="rect">
              <a:avLst/>
            </a:prstGeom>
          </p:spPr>
        </p:pic>
        <p:sp>
          <p:nvSpPr>
            <p:cNvPr id="4" name="Rectángulo 3">
              <a:extLst>
                <a:ext uri="{FF2B5EF4-FFF2-40B4-BE49-F238E27FC236}">
                  <a16:creationId xmlns:a16="http://schemas.microsoft.com/office/drawing/2014/main" id="{DABA0595-14E4-48B5-A8E9-22F16652637C}"/>
                </a:ext>
              </a:extLst>
            </p:cNvPr>
            <p:cNvSpPr/>
            <p:nvPr/>
          </p:nvSpPr>
          <p:spPr>
            <a:xfrm>
              <a:off x="1800447" y="3352800"/>
              <a:ext cx="2367516" cy="209815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42406696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6" y="474921"/>
            <a:ext cx="7981507" cy="1828800"/>
          </a:xfrm>
        </p:spPr>
        <p:txBody>
          <a:bodyPr>
            <a:normAutofit/>
          </a:bodyPr>
          <a:lstStyle/>
          <a:p>
            <a:r>
              <a:rPr lang="es-MX" dirty="0"/>
              <a:t>Cambie la esfera grande a la capa Cuerpo y hágala la capa activa. Apague las demás capas</a:t>
            </a:r>
          </a:p>
          <a:p>
            <a:r>
              <a:rPr lang="es-MX" dirty="0"/>
              <a:t>Active los puntos de control de la esfera</a:t>
            </a:r>
          </a:p>
        </p:txBody>
      </p:sp>
      <p:pic>
        <p:nvPicPr>
          <p:cNvPr id="7" name="Imagen 6">
            <a:extLst>
              <a:ext uri="{FF2B5EF4-FFF2-40B4-BE49-F238E27FC236}">
                <a16:creationId xmlns:a16="http://schemas.microsoft.com/office/drawing/2014/main" id="{996371AA-09A4-4313-8672-B5595B8A8769}"/>
              </a:ext>
            </a:extLst>
          </p:cNvPr>
          <p:cNvPicPr>
            <a:picLocks noChangeAspect="1"/>
          </p:cNvPicPr>
          <p:nvPr/>
        </p:nvPicPr>
        <p:blipFill>
          <a:blip r:embed="rId2"/>
          <a:stretch>
            <a:fillRect/>
          </a:stretch>
        </p:blipFill>
        <p:spPr>
          <a:xfrm>
            <a:off x="1623629" y="2426850"/>
            <a:ext cx="5896742" cy="3591925"/>
          </a:xfrm>
          <a:prstGeom prst="rect">
            <a:avLst/>
          </a:prstGeom>
        </p:spPr>
      </p:pic>
      <p:cxnSp>
        <p:nvCxnSpPr>
          <p:cNvPr id="4" name="Conector recto de flecha 3">
            <a:extLst>
              <a:ext uri="{FF2B5EF4-FFF2-40B4-BE49-F238E27FC236}">
                <a16:creationId xmlns:a16="http://schemas.microsoft.com/office/drawing/2014/main" id="{F0961183-1D1B-4CE4-BCE0-097E01E5F682}"/>
              </a:ext>
            </a:extLst>
          </p:cNvPr>
          <p:cNvCxnSpPr/>
          <p:nvPr/>
        </p:nvCxnSpPr>
        <p:spPr>
          <a:xfrm>
            <a:off x="3466214" y="1715386"/>
            <a:ext cx="878958" cy="189968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02187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0CE02-CD62-404B-9342-E197447DDC98}"/>
              </a:ext>
            </a:extLst>
          </p:cNvPr>
          <p:cNvSpPr>
            <a:spLocks noGrp="1"/>
          </p:cNvSpPr>
          <p:nvPr>
            <p:ph idx="1"/>
          </p:nvPr>
        </p:nvSpPr>
        <p:spPr>
          <a:xfrm>
            <a:off x="411127" y="474921"/>
            <a:ext cx="5153246" cy="6088912"/>
          </a:xfrm>
        </p:spPr>
        <p:txBody>
          <a:bodyPr>
            <a:normAutofit/>
          </a:bodyPr>
          <a:lstStyle/>
          <a:p>
            <a:r>
              <a:rPr lang="es-MX" dirty="0"/>
              <a:t>Seleccione los puntos que aparecen en la imagen.</a:t>
            </a:r>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endParaRPr lang="es-MX" dirty="0"/>
          </a:p>
          <a:p>
            <a:pPr marL="0" indent="0">
              <a:buNone/>
            </a:pPr>
            <a:endParaRPr lang="es-MX" dirty="0"/>
          </a:p>
          <a:p>
            <a:r>
              <a:rPr lang="es-MX" dirty="0"/>
              <a:t>En el menú Transformar seleccione Definir puntos y configure como en la imagen.</a:t>
            </a:r>
          </a:p>
        </p:txBody>
      </p:sp>
      <p:pic>
        <p:nvPicPr>
          <p:cNvPr id="7" name="Imagen 6">
            <a:extLst>
              <a:ext uri="{FF2B5EF4-FFF2-40B4-BE49-F238E27FC236}">
                <a16:creationId xmlns:a16="http://schemas.microsoft.com/office/drawing/2014/main" id="{996371AA-09A4-4313-8672-B5595B8A8769}"/>
              </a:ext>
            </a:extLst>
          </p:cNvPr>
          <p:cNvPicPr>
            <a:picLocks noChangeAspect="1"/>
          </p:cNvPicPr>
          <p:nvPr/>
        </p:nvPicPr>
        <p:blipFill>
          <a:blip r:embed="rId2"/>
          <a:stretch>
            <a:fillRect/>
          </a:stretch>
        </p:blipFill>
        <p:spPr>
          <a:xfrm>
            <a:off x="4718194" y="749211"/>
            <a:ext cx="4014679" cy="2445490"/>
          </a:xfrm>
          <a:prstGeom prst="rect">
            <a:avLst/>
          </a:prstGeom>
        </p:spPr>
      </p:pic>
      <p:pic>
        <p:nvPicPr>
          <p:cNvPr id="8" name="Imagen 7">
            <a:extLst>
              <a:ext uri="{FF2B5EF4-FFF2-40B4-BE49-F238E27FC236}">
                <a16:creationId xmlns:a16="http://schemas.microsoft.com/office/drawing/2014/main" id="{2ADDBDEB-FA54-42F3-8A5D-930C6A337B26}"/>
              </a:ext>
            </a:extLst>
          </p:cNvPr>
          <p:cNvPicPr>
            <a:picLocks noChangeAspect="1"/>
          </p:cNvPicPr>
          <p:nvPr/>
        </p:nvPicPr>
        <p:blipFill>
          <a:blip r:embed="rId3"/>
          <a:stretch>
            <a:fillRect/>
          </a:stretch>
        </p:blipFill>
        <p:spPr>
          <a:xfrm>
            <a:off x="5564373" y="3936847"/>
            <a:ext cx="2152636" cy="2171942"/>
          </a:xfrm>
          <a:prstGeom prst="rect">
            <a:avLst/>
          </a:prstGeom>
        </p:spPr>
      </p:pic>
      <p:cxnSp>
        <p:nvCxnSpPr>
          <p:cNvPr id="4" name="Conector recto de flecha 3">
            <a:extLst>
              <a:ext uri="{FF2B5EF4-FFF2-40B4-BE49-F238E27FC236}">
                <a16:creationId xmlns:a16="http://schemas.microsoft.com/office/drawing/2014/main" id="{F820B0CE-BA10-41F5-A2FE-8BF1D1B26863}"/>
              </a:ext>
            </a:extLst>
          </p:cNvPr>
          <p:cNvCxnSpPr/>
          <p:nvPr/>
        </p:nvCxnSpPr>
        <p:spPr>
          <a:xfrm>
            <a:off x="4040372" y="1112874"/>
            <a:ext cx="1708298" cy="139641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6328345"/>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6928</TotalTime>
  <Words>1547</Words>
  <Application>Microsoft Office PowerPoint</Application>
  <PresentationFormat>Presentación en pantalla (4:3)</PresentationFormat>
  <Paragraphs>110</Paragraphs>
  <Slides>36</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36</vt:i4>
      </vt:variant>
    </vt:vector>
  </HeadingPairs>
  <TitlesOfParts>
    <vt:vector size="44" baseType="lpstr">
      <vt:lpstr>Arial</vt:lpstr>
      <vt:lpstr>Calibri</vt:lpstr>
      <vt:lpstr>Calibri Light</vt:lpstr>
      <vt:lpstr>Century Gothic</vt:lpstr>
      <vt:lpstr>Symbol</vt:lpstr>
      <vt:lpstr>Verdana</vt:lpstr>
      <vt:lpstr>Wingdings 2</vt:lpstr>
      <vt:lpstr>Tema de Office</vt:lpstr>
      <vt:lpstr>UA: Modelado Asistido Renderizado.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Rhinoceros V.4</dc:title>
  <dc:creator>Raul</dc:creator>
  <cp:lastModifiedBy>Raul V Galindo S</cp:lastModifiedBy>
  <cp:revision>133</cp:revision>
  <dcterms:created xsi:type="dcterms:W3CDTF">2014-08-15T03:57:59Z</dcterms:created>
  <dcterms:modified xsi:type="dcterms:W3CDTF">2019-10-01T00:01:59Z</dcterms:modified>
</cp:coreProperties>
</file>