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handoutMasterIdLst>
    <p:handoutMasterId r:id="rId31"/>
  </p:handoutMasterIdLst>
  <p:sldIdLst>
    <p:sldId id="257" r:id="rId2"/>
    <p:sldId id="288" r:id="rId3"/>
    <p:sldId id="289" r:id="rId4"/>
    <p:sldId id="258" r:id="rId5"/>
    <p:sldId id="260" r:id="rId6"/>
    <p:sldId id="261" r:id="rId7"/>
    <p:sldId id="277" r:id="rId8"/>
    <p:sldId id="279" r:id="rId9"/>
    <p:sldId id="280" r:id="rId10"/>
    <p:sldId id="281" r:id="rId11"/>
    <p:sldId id="285" r:id="rId12"/>
    <p:sldId id="282" r:id="rId13"/>
    <p:sldId id="287" r:id="rId14"/>
    <p:sldId id="283" r:id="rId15"/>
    <p:sldId id="262" r:id="rId16"/>
    <p:sldId id="274" r:id="rId17"/>
    <p:sldId id="263" r:id="rId18"/>
    <p:sldId id="264" r:id="rId19"/>
    <p:sldId id="265" r:id="rId20"/>
    <p:sldId id="266" r:id="rId21"/>
    <p:sldId id="267" r:id="rId22"/>
    <p:sldId id="272" r:id="rId23"/>
    <p:sldId id="268" r:id="rId24"/>
    <p:sldId id="269" r:id="rId25"/>
    <p:sldId id="270" r:id="rId26"/>
    <p:sldId id="275" r:id="rId27"/>
    <p:sldId id="276" r:id="rId28"/>
    <p:sldId id="290" r:id="rId29"/>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5000" autoAdjust="0"/>
  </p:normalViewPr>
  <p:slideViewPr>
    <p:cSldViewPr>
      <p:cViewPr varScale="1">
        <p:scale>
          <a:sx n="74" d="100"/>
          <a:sy n="74" d="100"/>
        </p:scale>
        <p:origin x="582" y="72"/>
      </p:cViewPr>
      <p:guideLst>
        <p:guide orient="horz" pos="2160"/>
        <p:guide pos="3839"/>
      </p:guideLst>
    </p:cSldViewPr>
  </p:slideViewPr>
  <p:notesTextViewPr>
    <p:cViewPr>
      <p:scale>
        <a:sx n="1" d="1"/>
        <a:sy n="1" d="1"/>
      </p:scale>
      <p:origin x="0" y="0"/>
    </p:cViewPr>
  </p:notesTextViewPr>
  <p:notesViewPr>
    <p:cSldViewPr>
      <p:cViewPr varScale="1">
        <p:scale>
          <a:sx n="72" d="100"/>
          <a:sy n="72" d="100"/>
        </p:scale>
        <p:origin x="325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7B6456EB-2494-43BE-AB2F-686BDF1FB2B3}" type="datetime1">
              <a:rPr lang="es-ES" smtClean="0"/>
              <a:t>30/09/2019</a:t>
            </a:fld>
            <a:endParaRPr lang="es-ES" dirty="0"/>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92837A6B-DAA4-4C2D-AEAB-4E9E70095794}" type="slidenum">
              <a:rPr lang="es-ES"/>
              <a:t>‹Nº›</a:t>
            </a:fld>
            <a:endParaRPr lang="es-ES" dirty="0"/>
          </a:p>
        </p:txBody>
      </p:sp>
    </p:spTree>
    <p:extLst>
      <p:ext uri="{BB962C8B-B14F-4D97-AF65-F5344CB8AC3E}">
        <p14:creationId xmlns:p14="http://schemas.microsoft.com/office/powerpoint/2010/main" val="29215455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15CF6ED2-33EE-4FB6-9B92-09BE2F126EE0}" type="datetime1">
              <a:rPr lang="es-ES" noProof="0" smtClean="0"/>
              <a:t>30/09/2019</a:t>
            </a:fld>
            <a:endParaRPr lang="es-ES" noProof="0" dirty="0"/>
          </a:p>
        </p:txBody>
      </p:sp>
      <p:sp>
        <p:nvSpPr>
          <p:cNvPr id="4" name="Marcador de posición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3266150-FA26-45B5-BF0B-186B42A09DC9}" type="slidenum">
              <a:rPr lang="es-ES" noProof="0"/>
              <a:t>‹Nº›</a:t>
            </a:fld>
            <a:endParaRPr lang="es-ES" noProof="0" dirty="0"/>
          </a:p>
        </p:txBody>
      </p:sp>
    </p:spTree>
    <p:extLst>
      <p:ext uri="{BB962C8B-B14F-4D97-AF65-F5344CB8AC3E}">
        <p14:creationId xmlns:p14="http://schemas.microsoft.com/office/powerpoint/2010/main" val="1459467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03266150-FA26-45B5-BF0B-186B42A09DC9}" type="slidenum">
              <a:rPr lang="es-ES" smtClean="0"/>
              <a:t>1</a:t>
            </a:fld>
            <a:endParaRPr lang="es-ES" dirty="0"/>
          </a:p>
        </p:txBody>
      </p:sp>
    </p:spTree>
    <p:extLst>
      <p:ext uri="{BB962C8B-B14F-4D97-AF65-F5344CB8AC3E}">
        <p14:creationId xmlns:p14="http://schemas.microsoft.com/office/powerpoint/2010/main" val="1025330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17" name="Imagen 1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a:off x="0" y="0"/>
            <a:ext cx="12188825" cy="6858000"/>
          </a:xfrm>
          <a:prstGeom prst="rect">
            <a:avLst/>
          </a:prstGeom>
        </p:spPr>
      </p:pic>
      <p:sp>
        <p:nvSpPr>
          <p:cNvPr id="13" name="Rectángulo 12"/>
          <p:cNvSpPr/>
          <p:nvPr/>
        </p:nvSpPr>
        <p:spPr bwMode="hidden">
          <a:xfrm>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5" name="Rectángulo 14"/>
          <p:cNvSpPr/>
          <p:nvPr/>
        </p:nvSpPr>
        <p:spPr bwMode="hidden">
          <a:xfrm>
            <a:off x="0" y="4810562"/>
            <a:ext cx="12188825" cy="20474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1522413" y="1905000"/>
            <a:ext cx="9144000" cy="2667000"/>
          </a:xfrm>
        </p:spPr>
        <p:txBody>
          <a:bodyPr rtlCol="0">
            <a:normAutofit/>
          </a:bodyPr>
          <a:lstStyle>
            <a:lvl1pPr>
              <a:lnSpc>
                <a:spcPct val="80000"/>
              </a:lnSpc>
              <a:defRPr sz="600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522413" y="5029200"/>
            <a:ext cx="8229600" cy="1143000"/>
          </a:xfrm>
        </p:spPr>
        <p:txBody>
          <a:bodyPr rtlCol="0"/>
          <a:lstStyle>
            <a:lvl1pPr marL="0" indent="0" algn="l">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smtClean="0"/>
              <a:t>Haga clic para editar el estilo de subtítulo del patrón</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D8C1FA4C-13DC-4E83-AC1A-450CF7D4DD90}" type="datetime1">
              <a:rPr lang="es-ES" noProof="0" smtClean="0"/>
              <a:t>30/09/2019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 useBgFill="1">
        <p:nvSpPr>
          <p:cNvPr id="20" name="Forma libre 9"/>
          <p:cNvSpPr>
            <a:spLocks/>
          </p:cNvSpPr>
          <p:nvPr/>
        </p:nvSpPr>
        <p:spPr bwMode="white">
          <a:xfrm>
            <a:off x="1057"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ln>
            <a:noFill/>
          </a:ln>
        </p:spPr>
        <p:txBody>
          <a:bodyPr vert="horz" wrap="square" lIns="91440" tIns="45720" rIns="91440" bIns="45720" numCol="1" rtlCol="0" anchor="t" anchorCtr="0" compatLnSpc="1">
            <a:prstTxWarp prst="textNoShape">
              <a:avLst/>
            </a:prstTxWarp>
          </a:bodyPr>
          <a:lstStyle/>
          <a:p>
            <a:pPr rtl="0"/>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FB2DB6E8-C55F-4DFA-8257-C16B7AAA0028}" type="datetime1">
              <a:rPr lang="es-ES" noProof="0" smtClean="0"/>
              <a:t>30/09/2019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1" y="0"/>
            <a:ext cx="9314539" cy="6858000"/>
          </a:xfrm>
          <a:prstGeom prst="rect">
            <a:avLst/>
          </a:prstGeom>
        </p:spPr>
      </p:pic>
      <p:sp>
        <p:nvSpPr>
          <p:cNvPr id="8" name="Rectángulo 7"/>
          <p:cNvSpPr/>
          <p:nvPr/>
        </p:nvSpPr>
        <p:spPr bwMode="hidden">
          <a:xfrm>
            <a:off x="1" y="1"/>
            <a:ext cx="9218611"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9" name="Forma libre 9"/>
          <p:cNvSpPr>
            <a:spLocks/>
          </p:cNvSpPr>
          <p:nvPr/>
        </p:nvSpPr>
        <p:spPr bwMode="hidden">
          <a:xfrm rot="5400000">
            <a:off x="5885540" y="3333074"/>
            <a:ext cx="685800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 name="Título vertical 1"/>
          <p:cNvSpPr>
            <a:spLocks noGrp="1"/>
          </p:cNvSpPr>
          <p:nvPr>
            <p:ph type="title" orient="vert"/>
          </p:nvPr>
        </p:nvSpPr>
        <p:spPr>
          <a:xfrm>
            <a:off x="9558667" y="685800"/>
            <a:ext cx="1295401" cy="5486400"/>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522413" y="685800"/>
            <a:ext cx="7460842" cy="5486400"/>
          </a:xfrm>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660B89F7-E6A9-480E-A519-7A1275667270}" type="datetime1">
              <a:rPr lang="es-ES" noProof="0" smtClean="0"/>
              <a:t>30/09/2019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contenido 2"/>
          <p:cNvSpPr>
            <a:spLocks noGrp="1"/>
          </p:cNvSpPr>
          <p:nvPr>
            <p:ph idx="1"/>
          </p:nvPr>
        </p:nvSpPr>
        <p:spPr/>
        <p:txBody>
          <a:bodyPr rtlCol="0"/>
          <a:lstStyle>
            <a:lvl5pPr>
              <a:defRPr/>
            </a:lvl5pPr>
            <a:lvl6pPr>
              <a:defRPr/>
            </a:lvl6pPr>
            <a:lvl7pPr>
              <a:defRPr/>
            </a:lvl7pPr>
            <a:lvl8pPr>
              <a:defRPr baseline="0"/>
            </a:lvl8pPr>
            <a:lvl9pPr>
              <a:defRPr baseline="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1B8763B8-FF89-4966-B5F6-C9672D979E19}" type="datetime1">
              <a:rPr lang="es-ES" noProof="0" smtClean="0"/>
              <a:t>30/09/2019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14" name="Imagen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0" y="0"/>
            <a:ext cx="12188825" cy="4810561"/>
          </a:xfrm>
          <a:prstGeom prst="rect">
            <a:avLst/>
          </a:prstGeom>
        </p:spPr>
      </p:pic>
      <p:sp>
        <p:nvSpPr>
          <p:cNvPr id="18" name="Rectángulo 17"/>
          <p:cNvSpPr/>
          <p:nvPr/>
        </p:nvSpPr>
        <p:spPr bwMode="hidden">
          <a:xfrm>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1522360" y="1905000"/>
            <a:ext cx="9142999" cy="2667000"/>
          </a:xfrm>
        </p:spPr>
        <p:txBody>
          <a:bodyPr rtlCol="0" anchor="b">
            <a:noAutofit/>
          </a:bodyPr>
          <a:lstStyle>
            <a:lvl1pPr algn="l">
              <a:defRPr sz="4800" b="0" cap="none" baseline="0"/>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522412" y="5029200"/>
            <a:ext cx="8229601" cy="1143000"/>
          </a:xfrm>
        </p:spPr>
        <p:txBody>
          <a:bodyPr rtlCol="0"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smtClean="0"/>
              <a:t>Editar el estilo de texto del patrón</a:t>
            </a:r>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4F76AEFD-7DA5-46B8-A435-D89851DFE18B}" type="datetime1">
              <a:rPr lang="es-ES" noProof="0" smtClean="0"/>
              <a:t>30/09/2019</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
        <p:nvSpPr>
          <p:cNvPr id="16" name="Forma libre 9"/>
          <p:cNvSpPr>
            <a:spLocks/>
          </p:cNvSpPr>
          <p:nvPr/>
        </p:nvSpPr>
        <p:spPr bwMode="hidden">
          <a:xfrm>
            <a:off x="1057"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contenido 2"/>
          <p:cNvSpPr>
            <a:spLocks noGrp="1"/>
          </p:cNvSpPr>
          <p:nvPr>
            <p:ph sz="half" idx="1"/>
          </p:nvPr>
        </p:nvSpPr>
        <p:spPr>
          <a:xfrm>
            <a:off x="1522413" y="1905000"/>
            <a:ext cx="4416552" cy="4267200"/>
          </a:xfrm>
        </p:spPr>
        <p:txBody>
          <a:bodyPr rtlCol="0">
            <a:normAutofit/>
          </a:bodyPr>
          <a:lstStyle>
            <a:lvl1pPr>
              <a:defRPr sz="2400"/>
            </a:lvl1pPr>
            <a:lvl2pPr>
              <a:defRPr sz="2000"/>
            </a:lvl2pPr>
            <a:lvl3pPr>
              <a:defRPr sz="1800"/>
            </a:lvl3pPr>
            <a:lvl4pPr>
              <a:defRPr sz="1600"/>
            </a:lvl4pPr>
            <a:lvl5pPr>
              <a:defRPr sz="1600"/>
            </a:lvl5pPr>
            <a:lvl6pPr marL="1920240">
              <a:defRPr sz="1600"/>
            </a:lvl6pPr>
            <a:lvl7pPr marL="1920240">
              <a:defRPr sz="1600"/>
            </a:lvl7pPr>
            <a:lvl8pPr marL="1920240">
              <a:defRPr sz="1600"/>
            </a:lvl8pPr>
            <a:lvl9pPr marL="1920240">
              <a:defRPr sz="16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contenido 3"/>
          <p:cNvSpPr>
            <a:spLocks noGrp="1"/>
          </p:cNvSpPr>
          <p:nvPr>
            <p:ph sz="half" idx="2"/>
          </p:nvPr>
        </p:nvSpPr>
        <p:spPr>
          <a:xfrm>
            <a:off x="6246812" y="1905000"/>
            <a:ext cx="4416552" cy="4267200"/>
          </a:xfrm>
        </p:spPr>
        <p:txBody>
          <a:bodyPr rtlCol="0">
            <a:normAutofit/>
          </a:bodyPr>
          <a:lstStyle>
            <a:lvl1pPr>
              <a:defRPr sz="2400"/>
            </a:lvl1pPr>
            <a:lvl2pPr>
              <a:defRPr sz="2000"/>
            </a:lvl2pPr>
            <a:lvl3pPr>
              <a:defRPr sz="1800"/>
            </a:lvl3pPr>
            <a:lvl4pPr>
              <a:defRPr sz="1600"/>
            </a:lvl4pPr>
            <a:lvl5pPr marL="1920240">
              <a:defRPr sz="1600"/>
            </a:lvl5pPr>
            <a:lvl6pPr marL="1920240">
              <a:defRPr sz="1600"/>
            </a:lvl6pPr>
            <a:lvl7pPr marL="1920240">
              <a:defRPr sz="1600"/>
            </a:lvl7pPr>
            <a:lvl8pPr marL="1920240">
              <a:defRPr sz="1600"/>
            </a:lvl8pPr>
            <a:lvl9pPr marL="1920240">
              <a:defRPr sz="16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6" name="Marcador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4BEBB0AB-00EB-4F6B-9BDE-86FFFDFFC9E2}" type="datetime1">
              <a:rPr lang="es-ES" noProof="0" smtClean="0"/>
              <a:t>30/09/2019</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p:nvPr>
        </p:nvSpPr>
        <p:spPr>
          <a:xfrm>
            <a:off x="1522413" y="1905000"/>
            <a:ext cx="4416552" cy="762000"/>
          </a:xfrm>
        </p:spPr>
        <p:txBody>
          <a:bodyPr rtlCol="0" anchor="ctr">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Editar el estilo de texto del patrón</a:t>
            </a:r>
          </a:p>
        </p:txBody>
      </p:sp>
      <p:sp>
        <p:nvSpPr>
          <p:cNvPr id="4" name="Marcador de contenido 3"/>
          <p:cNvSpPr>
            <a:spLocks noGrp="1"/>
          </p:cNvSpPr>
          <p:nvPr>
            <p:ph sz="half" idx="2"/>
          </p:nvPr>
        </p:nvSpPr>
        <p:spPr>
          <a:xfrm>
            <a:off x="1522413" y="2743200"/>
            <a:ext cx="4416552" cy="3429001"/>
          </a:xfrm>
        </p:spPr>
        <p:txBody>
          <a:bodyPr rtlCol="0"/>
          <a:lstStyle>
            <a:lvl1pPr>
              <a:defRPr sz="2400"/>
            </a:lvl1pPr>
            <a:lvl2pPr>
              <a:defRPr sz="2000"/>
            </a:lvl2pPr>
            <a:lvl3pPr>
              <a:defRPr sz="1800"/>
            </a:lvl3pPr>
            <a:lvl4pPr>
              <a:defRPr sz="1600"/>
            </a:lvl4pPr>
            <a:lvl5pPr>
              <a:defRPr sz="1600"/>
            </a:lvl5pPr>
            <a:lvl6pPr marL="1920240">
              <a:defRPr sz="1600"/>
            </a:lvl6pPr>
            <a:lvl7pPr marL="1920240">
              <a:defRPr sz="1600"/>
            </a:lvl7pPr>
            <a:lvl8pPr marL="1920240">
              <a:defRPr sz="1600" baseline="0"/>
            </a:lvl8pPr>
            <a:lvl9pPr marL="1920240">
              <a:defRPr sz="1600" baseline="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texto 4"/>
          <p:cNvSpPr>
            <a:spLocks noGrp="1"/>
          </p:cNvSpPr>
          <p:nvPr>
            <p:ph type="body" sz="quarter" idx="3"/>
          </p:nvPr>
        </p:nvSpPr>
        <p:spPr>
          <a:xfrm>
            <a:off x="6246812" y="1905000"/>
            <a:ext cx="4416552" cy="762000"/>
          </a:xfrm>
        </p:spPr>
        <p:txBody>
          <a:bodyPr rtlCol="0" anchor="ctr">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Editar el estilo de texto del patrón</a:t>
            </a:r>
          </a:p>
        </p:txBody>
      </p:sp>
      <p:sp>
        <p:nvSpPr>
          <p:cNvPr id="6" name="Marcador de contenido 5"/>
          <p:cNvSpPr>
            <a:spLocks noGrp="1"/>
          </p:cNvSpPr>
          <p:nvPr>
            <p:ph sz="quarter" idx="4"/>
          </p:nvPr>
        </p:nvSpPr>
        <p:spPr>
          <a:xfrm>
            <a:off x="6246812" y="2743200"/>
            <a:ext cx="4416552" cy="3429001"/>
          </a:xfrm>
        </p:spPr>
        <p:txBody>
          <a:bodyPr rtlCol="0"/>
          <a:lstStyle>
            <a:lvl1pPr>
              <a:defRPr sz="2400"/>
            </a:lvl1pPr>
            <a:lvl2pPr>
              <a:defRPr sz="2000"/>
            </a:lvl2pPr>
            <a:lvl3pPr>
              <a:defRPr sz="1800"/>
            </a:lvl3pPr>
            <a:lvl4pPr>
              <a:defRPr sz="1600"/>
            </a:lvl4pPr>
            <a:lvl5pPr marL="1920240">
              <a:defRPr sz="1600"/>
            </a:lvl5pPr>
            <a:lvl6pPr marL="1920240">
              <a:defRPr sz="1600"/>
            </a:lvl6pPr>
            <a:lvl7pPr marL="1920240">
              <a:defRPr sz="1600"/>
            </a:lvl7pPr>
            <a:lvl8pPr marL="1920240">
              <a:defRPr sz="1600"/>
            </a:lvl8pPr>
            <a:lvl9pPr marL="1920240">
              <a:defRPr sz="16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8" name="Marcador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posición de fecha 6"/>
          <p:cNvSpPr>
            <a:spLocks noGrp="1"/>
          </p:cNvSpPr>
          <p:nvPr>
            <p:ph type="dt" sz="half" idx="10"/>
          </p:nvPr>
        </p:nvSpPr>
        <p:spPr/>
        <p:txBody>
          <a:bodyPr rtlCol="0"/>
          <a:lstStyle/>
          <a:p>
            <a:pPr rtl="0"/>
            <a:fld id="{662757F1-A75B-4787-8BE0-856E61127F74}" type="datetime1">
              <a:rPr lang="es-ES" noProof="0" smtClean="0"/>
              <a:t>30/09/2019</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4" name="Marcador de pie de página 3"/>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3" name="Marcador de posición de fecha 2"/>
          <p:cNvSpPr>
            <a:spLocks noGrp="1"/>
          </p:cNvSpPr>
          <p:nvPr>
            <p:ph type="dt" sz="half" idx="10"/>
          </p:nvPr>
        </p:nvSpPr>
        <p:spPr/>
        <p:txBody>
          <a:bodyPr rtlCol="0"/>
          <a:lstStyle/>
          <a:p>
            <a:pPr rtl="0"/>
            <a:fld id="{3AC009C0-D7A2-4910-8EAB-E9E00ABACA2E}" type="datetime1">
              <a:rPr lang="es-ES" noProof="0" smtClean="0"/>
              <a:t>30/09/2019</a:t>
            </a:fld>
            <a:endParaRPr lang="es-ES" noProof="0" dirty="0"/>
          </a:p>
        </p:txBody>
      </p:sp>
      <p:sp>
        <p:nvSpPr>
          <p:cNvPr id="5" name="Marcador de posición de número de diapositiva 4"/>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a:off x="0" y="0"/>
            <a:ext cx="12188825" cy="6858000"/>
          </a:xfrm>
          <a:prstGeom prst="rect">
            <a:avLst/>
          </a:prstGeom>
        </p:spPr>
      </p:pic>
      <p:sp>
        <p:nvSpPr>
          <p:cNvPr id="5" name="Rectángulo 4"/>
          <p:cNvSpPr/>
          <p:nvPr/>
        </p:nvSpPr>
        <p:spPr bwMode="hidden">
          <a:xfrm>
            <a:off x="0" y="1"/>
            <a:ext cx="12188825"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3" name="Marcador de posición de pie de página 2"/>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2" name="Marcador de posición de fecha 1"/>
          <p:cNvSpPr>
            <a:spLocks noGrp="1"/>
          </p:cNvSpPr>
          <p:nvPr>
            <p:ph type="dt" sz="half" idx="10"/>
          </p:nvPr>
        </p:nvSpPr>
        <p:spPr/>
        <p:txBody>
          <a:bodyPr rtlCol="0"/>
          <a:lstStyle/>
          <a:p>
            <a:pPr rtl="0"/>
            <a:fld id="{0D76ED32-FFCE-4093-89F8-BF8D929FABF4}" type="datetime1">
              <a:rPr lang="es-ES" noProof="0" smtClean="0"/>
              <a:t>30/09/2019</a:t>
            </a:fld>
            <a:endParaRPr lang="es-ES" noProof="0" dirty="0"/>
          </a:p>
        </p:txBody>
      </p:sp>
      <p:sp>
        <p:nvSpPr>
          <p:cNvPr id="4" name="Marcador de posición de número de diapositiva 3"/>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Forma libre 15"/>
          <p:cNvSpPr>
            <a:spLocks/>
          </p:cNvSpPr>
          <p:nvPr/>
        </p:nvSpPr>
        <p:spPr bwMode="auto">
          <a:xfrm>
            <a:off x="4494212"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 name="Título 1"/>
          <p:cNvSpPr>
            <a:spLocks noGrp="1"/>
          </p:cNvSpPr>
          <p:nvPr>
            <p:ph type="title"/>
          </p:nvPr>
        </p:nvSpPr>
        <p:spPr/>
        <p:txBody>
          <a:bodyPr rtlCol="0" anchor="b">
            <a:normAutofit/>
          </a:bodyPr>
          <a:lstStyle>
            <a:lvl1pPr algn="l">
              <a:defRPr sz="3600" b="0"/>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4675568" y="2087880"/>
            <a:ext cx="5791200" cy="38862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texto 3"/>
          <p:cNvSpPr>
            <a:spLocks noGrp="1"/>
          </p:cNvSpPr>
          <p:nvPr>
            <p:ph type="body" sz="half" idx="2"/>
          </p:nvPr>
        </p:nvSpPr>
        <p:spPr>
          <a:xfrm>
            <a:off x="1522413" y="3429000"/>
            <a:ext cx="2743200" cy="2514600"/>
          </a:xfrm>
        </p:spPr>
        <p:txBody>
          <a:bodyPr rtlCol="0">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Editar el estilo de texto del patrón</a:t>
            </a:r>
          </a:p>
        </p:txBody>
      </p:sp>
      <p:sp>
        <p:nvSpPr>
          <p:cNvPr id="6" name="Marcador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AECE53E6-B54B-4B66-9759-C4E9336DC031}" type="datetime1">
              <a:rPr lang="es-ES" noProof="0" smtClean="0"/>
              <a:t>30/09/2019</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leyenda">
    <p:spTree>
      <p:nvGrpSpPr>
        <p:cNvPr id="1" name=""/>
        <p:cNvGrpSpPr/>
        <p:nvPr/>
      </p:nvGrpSpPr>
      <p:grpSpPr>
        <a:xfrm>
          <a:off x="0" y="0"/>
          <a:ext cx="0" cy="0"/>
          <a:chOff x="0" y="0"/>
          <a:chExt cx="0" cy="0"/>
        </a:xfrm>
      </p:grpSpPr>
      <p:sp>
        <p:nvSpPr>
          <p:cNvPr id="9" name="Forma libre 15"/>
          <p:cNvSpPr>
            <a:spLocks/>
          </p:cNvSpPr>
          <p:nvPr/>
        </p:nvSpPr>
        <p:spPr bwMode="auto">
          <a:xfrm>
            <a:off x="1522413"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 name="Título 1"/>
          <p:cNvSpPr>
            <a:spLocks noGrp="1"/>
          </p:cNvSpPr>
          <p:nvPr>
            <p:ph type="title"/>
          </p:nvPr>
        </p:nvSpPr>
        <p:spPr/>
        <p:txBody>
          <a:bodyPr rtlCol="0" anchor="b">
            <a:normAutofit/>
          </a:bodyPr>
          <a:lstStyle>
            <a:lvl1pPr algn="l">
              <a:defRPr sz="3600" b="0"/>
            </a:lvl1pPr>
          </a:lstStyle>
          <a:p>
            <a:pPr rtl="0"/>
            <a:r>
              <a:rPr lang="es-ES" noProof="0" smtClean="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1706880" y="2087880"/>
            <a:ext cx="5784978" cy="3886200"/>
          </a:xfrm>
          <a:solidFill>
            <a:schemeClr val="bg2">
              <a:lumMod val="40000"/>
              <a:lumOff val="60000"/>
            </a:schemeClr>
          </a:solidFill>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texto 3"/>
          <p:cNvSpPr>
            <a:spLocks noGrp="1"/>
          </p:cNvSpPr>
          <p:nvPr>
            <p:ph type="body" sz="half" idx="2"/>
          </p:nvPr>
        </p:nvSpPr>
        <p:spPr>
          <a:xfrm>
            <a:off x="7923211" y="3429000"/>
            <a:ext cx="2743200" cy="2514600"/>
          </a:xfrm>
        </p:spPr>
        <p:txBody>
          <a:bodyPr rtlCol="0">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Editar el estilo de texto del patrón</a:t>
            </a:r>
          </a:p>
        </p:txBody>
      </p:sp>
      <p:sp>
        <p:nvSpPr>
          <p:cNvPr id="6" name="Marcador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905CD582-A631-4F7A-8727-00190680B5FA}" type="datetime1">
              <a:rPr lang="es-ES" noProof="0" smtClean="0"/>
              <a:t>30/09/2019</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693B167E-EA96-4147-81DE-549160052C22}" type="slidenum">
              <a:rPr lang="es-ES" noProof="0"/>
              <a:t>‹Nº›</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3">
        <a:schemeClr val="bg2"/>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522413" y="189723"/>
            <a:ext cx="9144000" cy="1144556"/>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pic>
        <p:nvPicPr>
          <p:cNvPr id="13" name="Imagen 12"/>
          <p:cNvPicPr>
            <a:picLocks noChangeAspect="1"/>
          </p:cNvPicPr>
          <p:nvPr/>
        </p:nvPicPr>
        <p:blipFill rotWithShape="1">
          <a:blip r:embed="rId13">
            <a:extLst>
              <a:ext uri="{28A0092B-C50C-407E-A947-70E740481C1C}">
                <a14:useLocalDpi xmlns:a14="http://schemas.microsoft.com/office/drawing/2010/main" val="0"/>
              </a:ext>
            </a:extLst>
          </a:blip>
          <a:srcRect/>
          <a:stretch/>
        </p:blipFill>
        <p:spPr bwMode="hidden">
          <a:xfrm>
            <a:off x="0" y="1628776"/>
            <a:ext cx="12188825" cy="5229225"/>
          </a:xfrm>
          <a:prstGeom prst="rect">
            <a:avLst/>
          </a:prstGeom>
          <a:noFill/>
          <a:ln>
            <a:noFill/>
          </a:ln>
        </p:spPr>
      </p:pic>
      <p:sp>
        <p:nvSpPr>
          <p:cNvPr id="17" name="Rectángulo 16"/>
          <p:cNvSpPr/>
          <p:nvPr/>
        </p:nvSpPr>
        <p:spPr bwMode="hidden">
          <a:xfrm>
            <a:off x="0" y="1535908"/>
            <a:ext cx="12188825" cy="5322093"/>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3" name="Marcador de posición de texto 2"/>
          <p:cNvSpPr>
            <a:spLocks noGrp="1"/>
          </p:cNvSpPr>
          <p:nvPr>
            <p:ph type="body" idx="1"/>
          </p:nvPr>
        </p:nvSpPr>
        <p:spPr>
          <a:xfrm>
            <a:off x="1522413" y="1905000"/>
            <a:ext cx="9144000" cy="4267200"/>
          </a:xfrm>
          <a:prstGeom prst="rect">
            <a:avLst/>
          </a:prstGeom>
        </p:spPr>
        <p:txBody>
          <a:bodyPr vert="horz" lIns="91440" tIns="45720" rIns="91440" bIns="45720" rtlCol="0">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ie de página 4"/>
          <p:cNvSpPr>
            <a:spLocks noGrp="1"/>
          </p:cNvSpPr>
          <p:nvPr>
            <p:ph type="ftr" sz="quarter" idx="3"/>
          </p:nvPr>
        </p:nvSpPr>
        <p:spPr>
          <a:xfrm>
            <a:off x="1522413" y="6420898"/>
            <a:ext cx="7010399" cy="236030"/>
          </a:xfrm>
          <a:prstGeom prst="rect">
            <a:avLst/>
          </a:prstGeom>
        </p:spPr>
        <p:txBody>
          <a:bodyPr vert="horz" lIns="91440" tIns="45720" rIns="91440" bIns="45720" rtlCol="0" anchor="ctr"/>
          <a:lstStyle>
            <a:lvl1pPr algn="l">
              <a:defRPr sz="1100">
                <a:solidFill>
                  <a:schemeClr val="tx1"/>
                </a:solidFill>
              </a:defRPr>
            </a:lvl1pPr>
          </a:lstStyle>
          <a:p>
            <a:pPr rtl="0"/>
            <a:r>
              <a:rPr lang="es-ES" noProof="0" dirty="0"/>
              <a:t>Agregar un pie de página</a:t>
            </a:r>
          </a:p>
        </p:txBody>
      </p:sp>
      <p:sp>
        <p:nvSpPr>
          <p:cNvPr id="4" name="Marcador de posición de fecha 3"/>
          <p:cNvSpPr>
            <a:spLocks noGrp="1"/>
          </p:cNvSpPr>
          <p:nvPr>
            <p:ph type="dt" sz="half" idx="2"/>
          </p:nvPr>
        </p:nvSpPr>
        <p:spPr>
          <a:xfrm>
            <a:off x="8808721" y="6420898"/>
            <a:ext cx="964036" cy="236030"/>
          </a:xfrm>
          <a:prstGeom prst="rect">
            <a:avLst/>
          </a:prstGeom>
        </p:spPr>
        <p:txBody>
          <a:bodyPr vert="horz" lIns="91440" tIns="45720" rIns="91440" bIns="45720" rtlCol="0" anchor="ctr"/>
          <a:lstStyle>
            <a:lvl1pPr algn="r">
              <a:defRPr sz="1100">
                <a:solidFill>
                  <a:schemeClr val="tx1"/>
                </a:solidFill>
              </a:defRPr>
            </a:lvl1pPr>
          </a:lstStyle>
          <a:p>
            <a:pPr rtl="0"/>
            <a:fld id="{B46F03BC-7675-42FD-9EE3-8F70533A8569}" type="datetime1">
              <a:rPr lang="es-ES" noProof="0" smtClean="0"/>
              <a:t>30/09/2019</a:t>
            </a:fld>
            <a:endParaRPr lang="es-ES" noProof="0" dirty="0"/>
          </a:p>
        </p:txBody>
      </p:sp>
      <p:sp>
        <p:nvSpPr>
          <p:cNvPr id="6" name="Marcador de posición de número de diapositiva 5"/>
          <p:cNvSpPr>
            <a:spLocks noGrp="1"/>
          </p:cNvSpPr>
          <p:nvPr>
            <p:ph type="sldNum" sz="quarter" idx="4"/>
          </p:nvPr>
        </p:nvSpPr>
        <p:spPr>
          <a:xfrm>
            <a:off x="10027920" y="6420898"/>
            <a:ext cx="638493" cy="236030"/>
          </a:xfrm>
          <a:prstGeom prst="rect">
            <a:avLst/>
          </a:prstGeom>
        </p:spPr>
        <p:txBody>
          <a:bodyPr vert="horz" lIns="91440" tIns="45720" rIns="91440" bIns="45720" rtlCol="0" anchor="ctr"/>
          <a:lstStyle>
            <a:lvl1pPr algn="r">
              <a:defRPr sz="1100">
                <a:solidFill>
                  <a:schemeClr val="tx1"/>
                </a:solidFill>
              </a:defRPr>
            </a:lvl1pPr>
          </a:lstStyle>
          <a:p>
            <a:pPr rtl="0"/>
            <a:fld id="{693B167E-EA96-4147-81DE-549160052C22}" type="slidenum">
              <a:rPr lang="es-ES" noProof="0" smtClean="0"/>
              <a:pPr rtl="0"/>
              <a:t>‹Nº›</a:t>
            </a:fld>
            <a:endParaRPr lang="es-ES" noProof="0" dirty="0"/>
          </a:p>
        </p:txBody>
      </p:sp>
      <p:sp>
        <p:nvSpPr>
          <p:cNvPr id="38" name="Forma libre 9"/>
          <p:cNvSpPr>
            <a:spLocks/>
          </p:cNvSpPr>
          <p:nvPr/>
        </p:nvSpPr>
        <p:spPr bwMode="white">
          <a:xfrm>
            <a:off x="1057" y="1470256"/>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es-ES" noProof="0" dirty="0"/>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3" r:id="rId10"/>
    <p:sldLayoutId id="214748367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b="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lnSpc>
          <a:spcPct val="90000"/>
        </a:lnSpc>
        <a:spcBef>
          <a:spcPts val="1800"/>
        </a:spcBef>
        <a:buSzPct val="110000"/>
        <a:buFont typeface="Arial" pitchFamily="34" charset="0"/>
        <a:buChar char="▪"/>
        <a:defRPr sz="2400" kern="1200">
          <a:solidFill>
            <a:schemeClr val="tx1"/>
          </a:solidFill>
          <a:latin typeface="+mn-lt"/>
          <a:ea typeface="+mn-ea"/>
          <a:cs typeface="+mn-cs"/>
        </a:defRPr>
      </a:lvl1pPr>
      <a:lvl2pPr marL="682625" indent="-274320" algn="l" defTabSz="914400" rtl="0" eaLnBrk="1" latinLnBrk="0" hangingPunct="1">
        <a:lnSpc>
          <a:spcPct val="90000"/>
        </a:lnSpc>
        <a:spcBef>
          <a:spcPts val="600"/>
        </a:spcBef>
        <a:buSzPct val="110000"/>
        <a:buFont typeface="Arial" pitchFamily="34" charset="0"/>
        <a:buChar char="▪"/>
        <a:defRPr sz="2000" kern="1200">
          <a:solidFill>
            <a:schemeClr val="tx1"/>
          </a:solidFill>
          <a:latin typeface="+mn-lt"/>
          <a:ea typeface="+mn-ea"/>
          <a:cs typeface="+mn-cs"/>
        </a:defRPr>
      </a:lvl2pPr>
      <a:lvl3pPr marL="1097280" indent="-274320" algn="l" defTabSz="914400" rtl="0" eaLnBrk="1" latinLnBrk="0" hangingPunct="1">
        <a:lnSpc>
          <a:spcPct val="90000"/>
        </a:lnSpc>
        <a:spcBef>
          <a:spcPts val="600"/>
        </a:spcBef>
        <a:buSzPct val="110000"/>
        <a:buFont typeface="Arial" pitchFamily="34" charset="0"/>
        <a:buChar char="▪"/>
        <a:defRPr sz="1800" kern="1200">
          <a:solidFill>
            <a:schemeClr val="tx1"/>
          </a:solidFill>
          <a:latin typeface="+mn-lt"/>
          <a:ea typeface="+mn-ea"/>
          <a:cs typeface="+mn-cs"/>
        </a:defRPr>
      </a:lvl3pPr>
      <a:lvl4pPr marL="150876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4pPr>
      <a:lvl5pPr marL="192024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5pPr>
      <a:lvl6pPr marL="233172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6pPr>
      <a:lvl7pPr marL="274320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7pPr>
      <a:lvl8pPr marL="315468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8pPr>
      <a:lvl9pPr marL="3566160" indent="-274320" algn="l" defTabSz="914400"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65820" y="5345832"/>
            <a:ext cx="11017224" cy="1512168"/>
          </a:xfrm>
        </p:spPr>
        <p:txBody>
          <a:bodyPr rtlCol="0">
            <a:normAutofit fontScale="90000"/>
          </a:bodyPr>
          <a:lstStyle/>
          <a:p>
            <a:pPr rtl="0"/>
            <a:r>
              <a:rPr lang="es-ES" sz="3100" dirty="0" smtClean="0"/>
              <a:t/>
            </a:r>
            <a:br>
              <a:rPr lang="es-ES" sz="3100" dirty="0" smtClean="0"/>
            </a:br>
            <a:r>
              <a:rPr lang="es-ES" sz="3100" dirty="0"/>
              <a:t/>
            </a:r>
            <a:br>
              <a:rPr lang="es-ES" sz="3100" dirty="0"/>
            </a:br>
            <a:r>
              <a:rPr lang="es-ES" sz="3100" dirty="0" smtClean="0"/>
              <a:t/>
            </a:r>
            <a:br>
              <a:rPr lang="es-ES" sz="3100" dirty="0" smtClean="0"/>
            </a:br>
            <a:r>
              <a:rPr lang="es-ES" sz="3100" dirty="0" smtClean="0"/>
              <a:t>DERECHO AMBIENTAL</a:t>
            </a:r>
            <a:br>
              <a:rPr lang="es-ES" sz="3100" dirty="0" smtClean="0"/>
            </a:br>
            <a:r>
              <a:rPr lang="es-ES" sz="3100" dirty="0" smtClean="0"/>
              <a:t>CLAVE: LDE8</a:t>
            </a:r>
            <a:r>
              <a:rPr lang="es-ES" sz="4000" dirty="0" smtClean="0"/>
              <a:t>01</a:t>
            </a:r>
            <a:r>
              <a:rPr lang="es-ES" sz="3100" dirty="0" smtClean="0"/>
              <a:t/>
            </a:r>
            <a:br>
              <a:rPr lang="es-ES" sz="3100" dirty="0" smtClean="0"/>
            </a:br>
            <a:r>
              <a:rPr lang="es-ES" sz="3100" dirty="0" smtClean="0"/>
              <a:t>CENTRO UNIVERSITARIO UAEM VALLE DE TEOTIHUACÁN</a:t>
            </a:r>
            <a:r>
              <a:rPr lang="es-ES" dirty="0" smtClean="0"/>
              <a:t/>
            </a:r>
            <a:br>
              <a:rPr lang="es-ES" dirty="0" smtClean="0"/>
            </a:br>
            <a:endParaRPr lang="es-ES" dirty="0"/>
          </a:p>
        </p:txBody>
      </p:sp>
      <p:pic>
        <p:nvPicPr>
          <p:cNvPr id="5" name="Imagen 4"/>
          <p:cNvPicPr>
            <a:picLocks noChangeAspect="1"/>
          </p:cNvPicPr>
          <p:nvPr/>
        </p:nvPicPr>
        <p:blipFill>
          <a:blip r:embed="rId3"/>
          <a:stretch>
            <a:fillRect/>
          </a:stretch>
        </p:blipFill>
        <p:spPr>
          <a:xfrm>
            <a:off x="6454452" y="321054"/>
            <a:ext cx="4808934" cy="2997117"/>
          </a:xfrm>
          <a:prstGeom prst="rect">
            <a:avLst/>
          </a:prstGeom>
        </p:spPr>
      </p:pic>
    </p:spTree>
    <p:extLst>
      <p:ext uri="{BB962C8B-B14F-4D97-AF65-F5344CB8AC3E}">
        <p14:creationId xmlns:p14="http://schemas.microsoft.com/office/powerpoint/2010/main" val="271187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CAMBIO CLIMATICO.</a:t>
            </a:r>
            <a:endParaRPr lang="es-MX" dirty="0"/>
          </a:p>
        </p:txBody>
      </p:sp>
      <p:sp>
        <p:nvSpPr>
          <p:cNvPr id="3" name="Marcador de contenido 2"/>
          <p:cNvSpPr>
            <a:spLocks noGrp="1"/>
          </p:cNvSpPr>
          <p:nvPr>
            <p:ph idx="1"/>
          </p:nvPr>
        </p:nvSpPr>
        <p:spPr/>
        <p:txBody>
          <a:bodyPr/>
          <a:lstStyle/>
          <a:p>
            <a:pPr algn="just"/>
            <a:r>
              <a:rPr lang="es-MX" dirty="0">
                <a:solidFill>
                  <a:schemeClr val="tx1"/>
                </a:solidFill>
              </a:rPr>
              <a:t>Es la variación del clima por periodos largos, ya sea por condiciones naturales o como resultado de actividades humanas</a:t>
            </a:r>
            <a:r>
              <a:rPr lang="es-MX" dirty="0" smtClean="0">
                <a:solidFill>
                  <a:schemeClr val="tx1"/>
                </a:solidFill>
              </a:rPr>
              <a:t>.</a:t>
            </a:r>
          </a:p>
          <a:p>
            <a:pPr algn="just"/>
            <a:r>
              <a:rPr lang="es-MX" dirty="0">
                <a:solidFill>
                  <a:schemeClr val="tx1"/>
                </a:solidFill>
              </a:rPr>
              <a:t>Desde ­finales del siglo XIX, pero más notablemente en los últimos 50 años, con el desarrollo industrial y la pérdida de bosques y selvas, entre otros factores, la temperatura de la super­ficie terrestre se ha incrementado, lo cual signi­fica un alto riesgo para todas las formas de vida.</a:t>
            </a:r>
          </a:p>
          <a:p>
            <a:endParaRPr lang="es-MX" dirty="0"/>
          </a:p>
        </p:txBody>
      </p:sp>
      <p:pic>
        <p:nvPicPr>
          <p:cNvPr id="4" name="Imagen 3"/>
          <p:cNvPicPr>
            <a:picLocks noChangeAspect="1"/>
          </p:cNvPicPr>
          <p:nvPr/>
        </p:nvPicPr>
        <p:blipFill>
          <a:blip r:embed="rId2"/>
          <a:stretch>
            <a:fillRect/>
          </a:stretch>
        </p:blipFill>
        <p:spPr>
          <a:xfrm>
            <a:off x="6526460" y="4311259"/>
            <a:ext cx="2731657" cy="1860941"/>
          </a:xfrm>
          <a:prstGeom prst="rect">
            <a:avLst/>
          </a:prstGeom>
        </p:spPr>
      </p:pic>
    </p:spTree>
    <p:extLst>
      <p:ext uri="{BB962C8B-B14F-4D97-AF65-F5344CB8AC3E}">
        <p14:creationId xmlns:p14="http://schemas.microsoft.com/office/powerpoint/2010/main" val="38665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CALENTAMIENTO DE LA TIERRA.</a:t>
            </a:r>
            <a:endParaRPr lang="es-MX" dirty="0"/>
          </a:p>
        </p:txBody>
      </p:sp>
      <p:sp>
        <p:nvSpPr>
          <p:cNvPr id="3" name="Marcador de contenido 2"/>
          <p:cNvSpPr>
            <a:spLocks noGrp="1"/>
          </p:cNvSpPr>
          <p:nvPr>
            <p:ph idx="1"/>
          </p:nvPr>
        </p:nvSpPr>
        <p:spPr>
          <a:xfrm>
            <a:off x="677157" y="1844824"/>
            <a:ext cx="7361471" cy="4619580"/>
          </a:xfrm>
        </p:spPr>
        <p:txBody>
          <a:bodyPr>
            <a:normAutofit/>
          </a:bodyPr>
          <a:lstStyle/>
          <a:p>
            <a:pPr algn="just"/>
            <a:r>
              <a:rPr lang="es-MX" dirty="0">
                <a:solidFill>
                  <a:schemeClr val="tx1"/>
                </a:solidFill>
              </a:rPr>
              <a:t>Las consecuencias del calentamiento global son inminentes. La concentración de los gases de efecto invernadero ha registrado un </a:t>
            </a:r>
            <a:r>
              <a:rPr lang="es-MX" b="1" dirty="0">
                <a:solidFill>
                  <a:schemeClr val="tx1"/>
                </a:solidFill>
              </a:rPr>
              <a:t>aumento de la temperatura de la atmósfera por encima de los 14º C</a:t>
            </a:r>
            <a:r>
              <a:rPr lang="es-MX" dirty="0">
                <a:solidFill>
                  <a:schemeClr val="tx1"/>
                </a:solidFill>
              </a:rPr>
              <a:t>, (de 0,4º a 0,8º C de promedio), </a:t>
            </a:r>
            <a:r>
              <a:rPr lang="es-MX" b="1" dirty="0">
                <a:solidFill>
                  <a:schemeClr val="tx1"/>
                </a:solidFill>
              </a:rPr>
              <a:t>en los últimos </a:t>
            </a:r>
            <a:r>
              <a:rPr lang="es-MX" b="1" dirty="0" smtClean="0">
                <a:solidFill>
                  <a:schemeClr val="tx1"/>
                </a:solidFill>
              </a:rPr>
              <a:t>doscientos </a:t>
            </a:r>
            <a:r>
              <a:rPr lang="es-MX" b="1" dirty="0">
                <a:solidFill>
                  <a:schemeClr val="tx1"/>
                </a:solidFill>
              </a:rPr>
              <a:t>años</a:t>
            </a:r>
            <a:r>
              <a:rPr lang="es-MX" dirty="0">
                <a:solidFill>
                  <a:schemeClr val="tx1"/>
                </a:solidFill>
              </a:rPr>
              <a:t>, desde la Revolución </a:t>
            </a:r>
            <a:r>
              <a:rPr lang="es-MX" dirty="0" smtClean="0">
                <a:solidFill>
                  <a:schemeClr val="tx1"/>
                </a:solidFill>
              </a:rPr>
              <a:t>Industrial.</a:t>
            </a:r>
          </a:p>
          <a:p>
            <a:pPr algn="just"/>
            <a:endParaRPr lang="es-MX" dirty="0">
              <a:solidFill>
                <a:schemeClr val="tx1"/>
              </a:solidFill>
            </a:endParaRPr>
          </a:p>
          <a:p>
            <a:pPr algn="just"/>
            <a:r>
              <a:rPr lang="es-MX" dirty="0">
                <a:solidFill>
                  <a:schemeClr val="tx1"/>
                </a:solidFill>
              </a:rPr>
              <a:t>La quema de combustibles fósiles, la deforestación y el crecimiento desmedido de la población han contribuido directamente al calentamiento del planeta. </a:t>
            </a:r>
            <a:endParaRPr lang="es-MX" dirty="0" smtClean="0">
              <a:solidFill>
                <a:schemeClr val="tx1"/>
              </a:solidFill>
            </a:endParaRPr>
          </a:p>
        </p:txBody>
      </p:sp>
      <p:pic>
        <p:nvPicPr>
          <p:cNvPr id="4" name="Imagen 3"/>
          <p:cNvPicPr>
            <a:picLocks noChangeAspect="1"/>
          </p:cNvPicPr>
          <p:nvPr/>
        </p:nvPicPr>
        <p:blipFill>
          <a:blip r:embed="rId2"/>
          <a:stretch>
            <a:fillRect/>
          </a:stretch>
        </p:blipFill>
        <p:spPr>
          <a:xfrm>
            <a:off x="8398668" y="2708920"/>
            <a:ext cx="3555121" cy="2356595"/>
          </a:xfrm>
          <a:prstGeom prst="rect">
            <a:avLst/>
          </a:prstGeom>
        </p:spPr>
      </p:pic>
    </p:spTree>
    <p:extLst>
      <p:ext uri="{BB962C8B-B14F-4D97-AF65-F5344CB8AC3E}">
        <p14:creationId xmlns:p14="http://schemas.microsoft.com/office/powerpoint/2010/main" val="272877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DESTRUCCIÓN </a:t>
            </a:r>
            <a:r>
              <a:rPr lang="es-MX" dirty="0" smtClean="0"/>
              <a:t>DE LA CAPA DE OZONO.</a:t>
            </a:r>
            <a:endParaRPr lang="es-MX" dirty="0"/>
          </a:p>
        </p:txBody>
      </p:sp>
      <p:sp>
        <p:nvSpPr>
          <p:cNvPr id="3" name="Marcador de contenido 2"/>
          <p:cNvSpPr>
            <a:spLocks noGrp="1"/>
          </p:cNvSpPr>
          <p:nvPr>
            <p:ph idx="1"/>
          </p:nvPr>
        </p:nvSpPr>
        <p:spPr>
          <a:xfrm>
            <a:off x="677156" y="1772817"/>
            <a:ext cx="11105887" cy="4498454"/>
          </a:xfrm>
        </p:spPr>
        <p:txBody>
          <a:bodyPr/>
          <a:lstStyle/>
          <a:p>
            <a:pPr algn="just"/>
            <a:r>
              <a:rPr lang="es-MX" dirty="0">
                <a:solidFill>
                  <a:schemeClr val="tx1"/>
                </a:solidFill>
              </a:rPr>
              <a:t>El ozono es una molécula formada por tres átomos de oxígeno y se crea en dos lugares de la atmósfera. Noventa por ciento o más del ozono se produce en la parte alta de la estratosfera, a 50 Km. de la superficie terrestre y corresponde al ozono </a:t>
            </a:r>
            <a:r>
              <a:rPr lang="es-MX" dirty="0" smtClean="0">
                <a:solidFill>
                  <a:schemeClr val="tx1"/>
                </a:solidFill>
              </a:rPr>
              <a:t>benéfico</a:t>
            </a:r>
            <a:r>
              <a:rPr lang="es-MX" dirty="0">
                <a:solidFill>
                  <a:schemeClr val="tx1"/>
                </a:solidFill>
              </a:rPr>
              <a:t>, protector de la radiación ultravioleta</a:t>
            </a:r>
            <a:r>
              <a:rPr lang="es-MX" dirty="0" smtClean="0">
                <a:solidFill>
                  <a:schemeClr val="tx1"/>
                </a:solidFill>
              </a:rPr>
              <a:t>.</a:t>
            </a:r>
          </a:p>
          <a:p>
            <a:pPr algn="just"/>
            <a:endParaRPr lang="es-MX" dirty="0">
              <a:solidFill>
                <a:schemeClr val="tx1"/>
              </a:solidFill>
            </a:endParaRPr>
          </a:p>
          <a:p>
            <a:pPr algn="just"/>
            <a:r>
              <a:rPr lang="es-MX" dirty="0" smtClean="0">
                <a:solidFill>
                  <a:schemeClr val="tx1"/>
                </a:solidFill>
              </a:rPr>
              <a:t>Diez </a:t>
            </a:r>
            <a:r>
              <a:rPr lang="es-MX" dirty="0">
                <a:solidFill>
                  <a:schemeClr val="tx1"/>
                </a:solidFill>
              </a:rPr>
              <a:t>por ciento del ozono se produce en las grandes ciudades, a nivel de la superficie terrestre o troposfera y es un componente del smog</a:t>
            </a:r>
            <a:r>
              <a:rPr lang="es-MX" dirty="0" smtClean="0">
                <a:solidFill>
                  <a:schemeClr val="tx1"/>
                </a:solidFill>
              </a:rPr>
              <a:t>.</a:t>
            </a:r>
          </a:p>
          <a:p>
            <a:pPr algn="just"/>
            <a:endParaRPr lang="es-MX" dirty="0">
              <a:solidFill>
                <a:schemeClr val="tx1"/>
              </a:solidFill>
            </a:endParaRPr>
          </a:p>
        </p:txBody>
      </p:sp>
      <p:pic>
        <p:nvPicPr>
          <p:cNvPr id="4" name="Imagen 3"/>
          <p:cNvPicPr>
            <a:picLocks noChangeAspect="1"/>
          </p:cNvPicPr>
          <p:nvPr/>
        </p:nvPicPr>
        <p:blipFill>
          <a:blip r:embed="rId2"/>
          <a:stretch>
            <a:fillRect/>
          </a:stretch>
        </p:blipFill>
        <p:spPr>
          <a:xfrm>
            <a:off x="7894612" y="4293096"/>
            <a:ext cx="2161070" cy="1808095"/>
          </a:xfrm>
          <a:prstGeom prst="rect">
            <a:avLst/>
          </a:prstGeom>
        </p:spPr>
      </p:pic>
    </p:spTree>
    <p:extLst>
      <p:ext uri="{BB962C8B-B14F-4D97-AF65-F5344CB8AC3E}">
        <p14:creationId xmlns:p14="http://schemas.microsoft.com/office/powerpoint/2010/main" val="1010994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157" y="322782"/>
            <a:ext cx="11177895" cy="6202562"/>
          </a:xfrm>
        </p:spPr>
        <p:txBody>
          <a:bodyPr/>
          <a:lstStyle/>
          <a:p>
            <a:pPr algn="ctr"/>
            <a:r>
              <a:rPr lang="es-MX" dirty="0" smtClean="0">
                <a:solidFill>
                  <a:schemeClr val="tx1"/>
                </a:solidFill>
              </a:rPr>
              <a:t>LA RADIACIÓN UV SE DIVIDE EN TRES CATEGORÍAS:</a:t>
            </a:r>
          </a:p>
          <a:p>
            <a:pPr algn="just" fontAlgn="base"/>
            <a:r>
              <a:rPr lang="es-MX" dirty="0">
                <a:solidFill>
                  <a:schemeClr val="tx1"/>
                </a:solidFill>
              </a:rPr>
              <a:t>UVA: los cuales penetran la piel profundamente y causan envejecimiento prematuro y hasta cáncer.</a:t>
            </a:r>
          </a:p>
          <a:p>
            <a:pPr algn="just" fontAlgn="base"/>
            <a:endParaRPr lang="es-MX" dirty="0" smtClean="0">
              <a:solidFill>
                <a:schemeClr val="tx1"/>
              </a:solidFill>
            </a:endParaRPr>
          </a:p>
          <a:p>
            <a:pPr algn="just" fontAlgn="base"/>
            <a:r>
              <a:rPr lang="es-MX" dirty="0" smtClean="0">
                <a:solidFill>
                  <a:schemeClr val="tx1"/>
                </a:solidFill>
              </a:rPr>
              <a:t>UVB</a:t>
            </a:r>
            <a:r>
              <a:rPr lang="es-MX" dirty="0">
                <a:solidFill>
                  <a:schemeClr val="tx1"/>
                </a:solidFill>
              </a:rPr>
              <a:t>: son absorbidos en su 90% por el ozono. Principal responsable de la quemadura solar; también contribuye al envejecimiento prematuro y al cáncer de piel.</a:t>
            </a:r>
          </a:p>
          <a:p>
            <a:pPr algn="just" fontAlgn="base"/>
            <a:endParaRPr lang="es-MX" dirty="0" smtClean="0">
              <a:solidFill>
                <a:schemeClr val="tx1"/>
              </a:solidFill>
            </a:endParaRPr>
          </a:p>
          <a:p>
            <a:pPr algn="just" fontAlgn="base"/>
            <a:r>
              <a:rPr lang="es-MX" dirty="0" smtClean="0">
                <a:solidFill>
                  <a:schemeClr val="tx1"/>
                </a:solidFill>
              </a:rPr>
              <a:t>UVC</a:t>
            </a:r>
            <a:r>
              <a:rPr lang="es-MX" dirty="0">
                <a:solidFill>
                  <a:schemeClr val="tx1"/>
                </a:solidFill>
              </a:rPr>
              <a:t>: Son absorbidos en su totalidad por la capa de ozono y no alcanzan la superficie de la tierra.</a:t>
            </a:r>
          </a:p>
          <a:p>
            <a:pPr algn="just"/>
            <a:endParaRPr lang="es-MX" dirty="0">
              <a:solidFill>
                <a:schemeClr val="tx1"/>
              </a:solidFill>
            </a:endParaRPr>
          </a:p>
        </p:txBody>
      </p:sp>
      <p:pic>
        <p:nvPicPr>
          <p:cNvPr id="4" name="Imagen 3"/>
          <p:cNvPicPr>
            <a:picLocks noChangeAspect="1"/>
          </p:cNvPicPr>
          <p:nvPr/>
        </p:nvPicPr>
        <p:blipFill>
          <a:blip r:embed="rId2"/>
          <a:stretch>
            <a:fillRect/>
          </a:stretch>
        </p:blipFill>
        <p:spPr>
          <a:xfrm>
            <a:off x="8254652" y="4230573"/>
            <a:ext cx="3267473" cy="2294771"/>
          </a:xfrm>
          <a:prstGeom prst="rect">
            <a:avLst/>
          </a:prstGeom>
        </p:spPr>
      </p:pic>
    </p:spTree>
    <p:extLst>
      <p:ext uri="{BB962C8B-B14F-4D97-AF65-F5344CB8AC3E}">
        <p14:creationId xmlns:p14="http://schemas.microsoft.com/office/powerpoint/2010/main" val="206117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LLUVIA </a:t>
            </a:r>
            <a:r>
              <a:rPr lang="es-MX" dirty="0"/>
              <a:t>Á</a:t>
            </a:r>
            <a:r>
              <a:rPr lang="es-MX" dirty="0" smtClean="0"/>
              <a:t>CIDA</a:t>
            </a:r>
            <a:r>
              <a:rPr lang="es-MX" dirty="0" smtClean="0"/>
              <a:t>.</a:t>
            </a:r>
            <a:endParaRPr lang="es-MX" dirty="0"/>
          </a:p>
        </p:txBody>
      </p:sp>
      <p:sp>
        <p:nvSpPr>
          <p:cNvPr id="3" name="Marcador de contenido 2"/>
          <p:cNvSpPr>
            <a:spLocks noGrp="1"/>
          </p:cNvSpPr>
          <p:nvPr>
            <p:ph idx="1"/>
          </p:nvPr>
        </p:nvSpPr>
        <p:spPr>
          <a:xfrm>
            <a:off x="677157" y="2160919"/>
            <a:ext cx="9970897" cy="4045974"/>
          </a:xfrm>
        </p:spPr>
        <p:txBody>
          <a:bodyPr/>
          <a:lstStyle/>
          <a:p>
            <a:pPr algn="just"/>
            <a:r>
              <a:rPr lang="es-MX" dirty="0">
                <a:solidFill>
                  <a:schemeClr val="tx1"/>
                </a:solidFill>
              </a:rPr>
              <a:t>El concepto de lluvia ácida engloba cualquier forma de precipitación que presente elevadas concentraciones de ácido sulfúrico y nítrico</a:t>
            </a:r>
            <a:r>
              <a:rPr lang="es-MX" dirty="0" smtClean="0">
                <a:solidFill>
                  <a:schemeClr val="tx1"/>
                </a:solidFill>
              </a:rPr>
              <a:t>.</a:t>
            </a:r>
          </a:p>
          <a:p>
            <a:pPr algn="just"/>
            <a:r>
              <a:rPr lang="es-MX" dirty="0" smtClean="0">
                <a:solidFill>
                  <a:schemeClr val="tx1"/>
                </a:solidFill>
              </a:rPr>
              <a:t>También </a:t>
            </a:r>
            <a:r>
              <a:rPr lang="es-MX" dirty="0">
                <a:solidFill>
                  <a:schemeClr val="tx1"/>
                </a:solidFill>
              </a:rPr>
              <a:t>puede mostrarse en forma de nieve, niebla y partículas de material seco que se posan sobre la Tierra.</a:t>
            </a:r>
          </a:p>
        </p:txBody>
      </p:sp>
      <p:pic>
        <p:nvPicPr>
          <p:cNvPr id="4" name="Imagen 3"/>
          <p:cNvPicPr>
            <a:picLocks noChangeAspect="1"/>
          </p:cNvPicPr>
          <p:nvPr/>
        </p:nvPicPr>
        <p:blipFill>
          <a:blip r:embed="rId2"/>
          <a:stretch>
            <a:fillRect/>
          </a:stretch>
        </p:blipFill>
        <p:spPr>
          <a:xfrm>
            <a:off x="6310436" y="3717032"/>
            <a:ext cx="3968342" cy="2139558"/>
          </a:xfrm>
          <a:prstGeom prst="rect">
            <a:avLst/>
          </a:prstGeom>
        </p:spPr>
      </p:pic>
    </p:spTree>
    <p:extLst>
      <p:ext uri="{BB962C8B-B14F-4D97-AF65-F5344CB8AC3E}">
        <p14:creationId xmlns:p14="http://schemas.microsoft.com/office/powerpoint/2010/main" val="224475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DECLARACIÒN DE ESTOCOLMO 1972.</a:t>
            </a:r>
            <a:endParaRPr lang="es-MX" dirty="0"/>
          </a:p>
        </p:txBody>
      </p:sp>
      <p:sp>
        <p:nvSpPr>
          <p:cNvPr id="3" name="Marcador de contenido 2"/>
          <p:cNvSpPr>
            <a:spLocks noGrp="1"/>
          </p:cNvSpPr>
          <p:nvPr>
            <p:ph idx="1"/>
          </p:nvPr>
        </p:nvSpPr>
        <p:spPr>
          <a:xfrm>
            <a:off x="677157" y="1700808"/>
            <a:ext cx="11249903" cy="4896543"/>
          </a:xfrm>
        </p:spPr>
        <p:txBody>
          <a:bodyPr/>
          <a:lstStyle/>
          <a:p>
            <a:pPr algn="just"/>
            <a:r>
              <a:rPr lang="es-MX" dirty="0">
                <a:solidFill>
                  <a:schemeClr val="tx1"/>
                </a:solidFill>
              </a:rPr>
              <a:t>Es un conjunto de 106 Recomendaciones y 24 Principios que abogan por el derecho al desarrollo sustentable y a la protección y conservación del medio </a:t>
            </a:r>
            <a:r>
              <a:rPr lang="es-MX" dirty="0" smtClean="0">
                <a:solidFill>
                  <a:schemeClr val="tx1"/>
                </a:solidFill>
              </a:rPr>
              <a:t>ambiente.</a:t>
            </a:r>
          </a:p>
          <a:p>
            <a:pPr algn="just"/>
            <a:r>
              <a:rPr lang="es-MX" dirty="0">
                <a:solidFill>
                  <a:schemeClr val="tx1"/>
                </a:solidFill>
              </a:rPr>
              <a:t>Emitida por Conferencia de las Naciones Unidas sobre el </a:t>
            </a:r>
            <a:r>
              <a:rPr lang="es-MX" dirty="0" smtClean="0">
                <a:solidFill>
                  <a:schemeClr val="tx1"/>
                </a:solidFill>
              </a:rPr>
              <a:t>Medio Ambiente </a:t>
            </a:r>
            <a:r>
              <a:rPr lang="es-MX" dirty="0">
                <a:solidFill>
                  <a:schemeClr val="tx1"/>
                </a:solidFill>
              </a:rPr>
              <a:t>Humano</a:t>
            </a:r>
            <a:r>
              <a:rPr lang="es-MX" dirty="0" smtClean="0">
                <a:solidFill>
                  <a:schemeClr val="tx1"/>
                </a:solidFill>
              </a:rPr>
              <a:t>.</a:t>
            </a:r>
          </a:p>
          <a:p>
            <a:pPr algn="just"/>
            <a:r>
              <a:rPr lang="es-MX" dirty="0" smtClean="0">
                <a:solidFill>
                  <a:schemeClr val="tx1"/>
                </a:solidFill>
              </a:rPr>
              <a:t>Llevada </a:t>
            </a:r>
            <a:r>
              <a:rPr lang="es-MX" dirty="0">
                <a:solidFill>
                  <a:schemeClr val="tx1"/>
                </a:solidFill>
              </a:rPr>
              <a:t>a cabo en Estocolmo, Suecia del 5 al 16 de junio de 1972</a:t>
            </a:r>
            <a:r>
              <a:rPr lang="es-MX" dirty="0" smtClean="0">
                <a:solidFill>
                  <a:schemeClr val="tx1"/>
                </a:solidFill>
              </a:rPr>
              <a:t>. Asistieron </a:t>
            </a:r>
            <a:r>
              <a:rPr lang="es-MX" dirty="0">
                <a:solidFill>
                  <a:schemeClr val="tx1"/>
                </a:solidFill>
              </a:rPr>
              <a:t>113 países .Se resalto la importancia del ambiente para el ser humano y </a:t>
            </a:r>
            <a:r>
              <a:rPr lang="es-MX" dirty="0" smtClean="0">
                <a:solidFill>
                  <a:schemeClr val="tx1"/>
                </a:solidFill>
              </a:rPr>
              <a:t>los demás </a:t>
            </a:r>
            <a:r>
              <a:rPr lang="es-MX" dirty="0">
                <a:solidFill>
                  <a:schemeClr val="tx1"/>
                </a:solidFill>
              </a:rPr>
              <a:t>seres vivos.</a:t>
            </a:r>
          </a:p>
        </p:txBody>
      </p:sp>
      <p:pic>
        <p:nvPicPr>
          <p:cNvPr id="4" name="Imagen 3"/>
          <p:cNvPicPr>
            <a:picLocks noChangeAspect="1"/>
          </p:cNvPicPr>
          <p:nvPr/>
        </p:nvPicPr>
        <p:blipFill>
          <a:blip r:embed="rId2"/>
          <a:stretch>
            <a:fillRect/>
          </a:stretch>
        </p:blipFill>
        <p:spPr>
          <a:xfrm>
            <a:off x="9609413" y="4221088"/>
            <a:ext cx="2113999" cy="2161612"/>
          </a:xfrm>
          <a:prstGeom prst="rect">
            <a:avLst/>
          </a:prstGeom>
        </p:spPr>
      </p:pic>
    </p:spTree>
    <p:extLst>
      <p:ext uri="{BB962C8B-B14F-4D97-AF65-F5344CB8AC3E}">
        <p14:creationId xmlns:p14="http://schemas.microsoft.com/office/powerpoint/2010/main" val="2615794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1764" y="1905000"/>
            <a:ext cx="11521280" cy="4548336"/>
          </a:xfrm>
        </p:spPr>
        <p:txBody>
          <a:bodyPr>
            <a:normAutofit/>
          </a:bodyPr>
          <a:lstStyle/>
          <a:p>
            <a:r>
              <a:rPr lang="es-MX" dirty="0">
                <a:solidFill>
                  <a:schemeClr val="tx1"/>
                </a:solidFill>
              </a:rPr>
              <a:t>PROCLAMA QUE:</a:t>
            </a:r>
          </a:p>
          <a:p>
            <a:pPr algn="just"/>
            <a:r>
              <a:rPr lang="es-MX" dirty="0">
                <a:solidFill>
                  <a:schemeClr val="tx1"/>
                </a:solidFill>
              </a:rPr>
              <a:t>1. El hombre es a la vez obra y artífice del medio ambiente que lo rodea, el cual le da el sustento material y le brinda la oportunidad de desarrollarse intelectual, moral social y espiritualmente.</a:t>
            </a:r>
          </a:p>
          <a:p>
            <a:pPr algn="just"/>
            <a:r>
              <a:rPr lang="es-MX" dirty="0">
                <a:solidFill>
                  <a:schemeClr val="tx1"/>
                </a:solidFill>
              </a:rPr>
              <a:t>En la larga y tortuosa evolución de la raza humana en este planeta se ha llegado a una etapa en que, gracias a la rápida aceleración de la ciencia y la tecnología, el hombre ha adquirido el poder de transformar, de innumerables maneras y en una escala sin precedentes, cuanto lo rodea. </a:t>
            </a:r>
          </a:p>
          <a:p>
            <a:endParaRPr lang="es-MX" dirty="0"/>
          </a:p>
        </p:txBody>
      </p:sp>
      <p:pic>
        <p:nvPicPr>
          <p:cNvPr id="4" name="Imagen 3"/>
          <p:cNvPicPr>
            <a:picLocks noChangeAspect="1"/>
          </p:cNvPicPr>
          <p:nvPr/>
        </p:nvPicPr>
        <p:blipFill>
          <a:blip r:embed="rId2"/>
          <a:stretch>
            <a:fillRect/>
          </a:stretch>
        </p:blipFill>
        <p:spPr>
          <a:xfrm>
            <a:off x="242110" y="96580"/>
            <a:ext cx="2044055" cy="1330842"/>
          </a:xfrm>
          <a:prstGeom prst="rect">
            <a:avLst/>
          </a:prstGeom>
        </p:spPr>
      </p:pic>
    </p:spTree>
    <p:extLst>
      <p:ext uri="{BB962C8B-B14F-4D97-AF65-F5344CB8AC3E}">
        <p14:creationId xmlns:p14="http://schemas.microsoft.com/office/powerpoint/2010/main" val="2316405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CUMBRE DE LA TIERRA.</a:t>
            </a:r>
            <a:endParaRPr lang="es-MX" dirty="0"/>
          </a:p>
        </p:txBody>
      </p:sp>
      <p:sp>
        <p:nvSpPr>
          <p:cNvPr id="3" name="Marcador de contenido 2"/>
          <p:cNvSpPr>
            <a:spLocks noGrp="1"/>
          </p:cNvSpPr>
          <p:nvPr>
            <p:ph idx="1"/>
          </p:nvPr>
        </p:nvSpPr>
        <p:spPr>
          <a:xfrm>
            <a:off x="677157" y="1772816"/>
            <a:ext cx="11249903" cy="4824536"/>
          </a:xfrm>
        </p:spPr>
        <p:txBody>
          <a:bodyPr/>
          <a:lstStyle/>
          <a:p>
            <a:pPr algn="just"/>
            <a:r>
              <a:rPr lang="es-MX" dirty="0">
                <a:solidFill>
                  <a:schemeClr val="tx1"/>
                </a:solidFill>
              </a:rPr>
              <a:t>La</a:t>
            </a:r>
            <a:r>
              <a:rPr lang="es-MX" b="1" dirty="0">
                <a:solidFill>
                  <a:schemeClr val="tx1"/>
                </a:solidFill>
              </a:rPr>
              <a:t> Cumbre de la Tierra</a:t>
            </a:r>
            <a:r>
              <a:rPr lang="es-MX" dirty="0">
                <a:solidFill>
                  <a:schemeClr val="tx1"/>
                </a:solidFill>
              </a:rPr>
              <a:t> es la expresión que se utiliza para denominar las </a:t>
            </a:r>
            <a:r>
              <a:rPr lang="es-MX" b="1" dirty="0">
                <a:solidFill>
                  <a:schemeClr val="tx1"/>
                </a:solidFill>
              </a:rPr>
              <a:t>Conferencias de Naciones Unidas sobre el Medio ambiente y el Desarrollo (CNUCED)</a:t>
            </a:r>
            <a:r>
              <a:rPr lang="es-MX" dirty="0">
                <a:solidFill>
                  <a:schemeClr val="tx1"/>
                </a:solidFill>
              </a:rPr>
              <a:t>, un tipo excepcional de encuentro internacional entre jefes de estado de todos los países del mundo que busca alcanzar acuerdos sobre el medio ambiente, desarrollo, cambio climático, biodiversidad y otros temas relacionados</a:t>
            </a:r>
            <a:r>
              <a:rPr lang="es-MX" dirty="0" smtClean="0">
                <a:solidFill>
                  <a:schemeClr val="tx1"/>
                </a:solidFill>
              </a:rPr>
              <a:t>.</a:t>
            </a:r>
          </a:p>
          <a:p>
            <a:pPr algn="just"/>
            <a:r>
              <a:rPr lang="es-MX" dirty="0" smtClean="0">
                <a:solidFill>
                  <a:schemeClr val="tx1"/>
                </a:solidFill>
              </a:rPr>
              <a:t>“La </a:t>
            </a:r>
            <a:r>
              <a:rPr lang="es-MX" dirty="0">
                <a:solidFill>
                  <a:schemeClr val="tx1"/>
                </a:solidFill>
              </a:rPr>
              <a:t>Cumbre de la Tierra tiene en cuenta las cuestiones relacionadas con la salud, la vivienda, la contaminación del aire, la gestión de los mares, bosques y montañas, la desertificación, la gestión de los recursos hídricos y el saneamiento, la gestión de la agricultura, la gestión de residuos</a:t>
            </a:r>
            <a:r>
              <a:rPr lang="es-MX" dirty="0" smtClean="0">
                <a:solidFill>
                  <a:schemeClr val="tx1"/>
                </a:solidFill>
              </a:rPr>
              <a:t>.”</a:t>
            </a:r>
            <a:endParaRPr lang="es-MX" dirty="0">
              <a:solidFill>
                <a:schemeClr val="tx1"/>
              </a:solidFill>
            </a:endParaRPr>
          </a:p>
        </p:txBody>
      </p:sp>
      <p:pic>
        <p:nvPicPr>
          <p:cNvPr id="4" name="Imagen 3"/>
          <p:cNvPicPr>
            <a:picLocks noChangeAspect="1"/>
          </p:cNvPicPr>
          <p:nvPr/>
        </p:nvPicPr>
        <p:blipFill>
          <a:blip r:embed="rId2"/>
          <a:stretch>
            <a:fillRect/>
          </a:stretch>
        </p:blipFill>
        <p:spPr>
          <a:xfrm>
            <a:off x="8686700" y="4725144"/>
            <a:ext cx="2618693" cy="1742621"/>
          </a:xfrm>
          <a:prstGeom prst="rect">
            <a:avLst/>
          </a:prstGeom>
        </p:spPr>
      </p:pic>
    </p:spTree>
    <p:extLst>
      <p:ext uri="{BB962C8B-B14F-4D97-AF65-F5344CB8AC3E}">
        <p14:creationId xmlns:p14="http://schemas.microsoft.com/office/powerpoint/2010/main" val="2302202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DECLARACIÓN DE RÍO SOBRE EL MEDIO AMBIENTE Y EL DESARROLLO </a:t>
            </a:r>
            <a:endParaRPr lang="es-MX" dirty="0"/>
          </a:p>
        </p:txBody>
      </p:sp>
      <p:sp>
        <p:nvSpPr>
          <p:cNvPr id="3" name="Marcador de contenido 2"/>
          <p:cNvSpPr>
            <a:spLocks noGrp="1"/>
          </p:cNvSpPr>
          <p:nvPr>
            <p:ph idx="1"/>
          </p:nvPr>
        </p:nvSpPr>
        <p:spPr>
          <a:xfrm>
            <a:off x="677157" y="2160919"/>
            <a:ext cx="10988063" cy="4316360"/>
          </a:xfrm>
        </p:spPr>
        <p:txBody>
          <a:bodyPr>
            <a:normAutofit lnSpcReduction="10000"/>
          </a:bodyPr>
          <a:lstStyle/>
          <a:p>
            <a:pPr algn="just"/>
            <a:r>
              <a:rPr lang="es-MX" dirty="0">
                <a:solidFill>
                  <a:schemeClr val="tx1"/>
                </a:solidFill>
              </a:rPr>
              <a:t>Fue llevada a cabo entre el 3 y el 14 de junio de 1992. </a:t>
            </a:r>
            <a:endParaRPr lang="es-MX" dirty="0" smtClean="0">
              <a:solidFill>
                <a:schemeClr val="tx1"/>
              </a:solidFill>
            </a:endParaRPr>
          </a:p>
          <a:p>
            <a:pPr algn="just"/>
            <a:r>
              <a:rPr lang="es-MX" dirty="0" smtClean="0">
                <a:solidFill>
                  <a:schemeClr val="tx1"/>
                </a:solidFill>
              </a:rPr>
              <a:t>En </a:t>
            </a:r>
            <a:r>
              <a:rPr lang="es-MX" dirty="0">
                <a:solidFill>
                  <a:schemeClr val="tx1"/>
                </a:solidFill>
              </a:rPr>
              <a:t>esta los países participantes acordaron adoptar un enfoque de desarrollo que protegiera el medio ambiente, mientras se aseguraba el desarrollo económico y social</a:t>
            </a:r>
            <a:r>
              <a:rPr lang="es-MX" dirty="0" smtClean="0">
                <a:solidFill>
                  <a:schemeClr val="tx1"/>
                </a:solidFill>
              </a:rPr>
              <a:t>.</a:t>
            </a:r>
          </a:p>
          <a:p>
            <a:pPr algn="just"/>
            <a:r>
              <a:rPr lang="es-MX" dirty="0">
                <a:solidFill>
                  <a:schemeClr val="tx1"/>
                </a:solidFill>
              </a:rPr>
              <a:t>El encuentro activó durante casi dos semanas el mayor operativo de protocolo y seguridad de la historia de Brasil y del mundo, pues nunca antes se habían congregado tantos presidentes, primeros ministros, monarcas y ministros.</a:t>
            </a:r>
          </a:p>
          <a:p>
            <a:pPr algn="just"/>
            <a:r>
              <a:rPr lang="es-MX" dirty="0">
                <a:solidFill>
                  <a:schemeClr val="tx1"/>
                </a:solidFill>
              </a:rPr>
              <a:t>Un total de 108 Jefes de Estado y de Gobierno tomaron parte en las sesiones plenarias de la Conferencia, a la que concurrieron, además, unos 30 mil activistas locales y extranjeros, numerosos representantes de Organizaciones No Gubernamentales, y más de ocho mil periodistas.</a:t>
            </a:r>
          </a:p>
          <a:p>
            <a:pPr algn="just"/>
            <a:endParaRPr lang="es-MX" dirty="0">
              <a:solidFill>
                <a:schemeClr val="tx1"/>
              </a:solidFill>
            </a:endParaRPr>
          </a:p>
        </p:txBody>
      </p:sp>
      <p:pic>
        <p:nvPicPr>
          <p:cNvPr id="4" name="Imagen 3"/>
          <p:cNvPicPr>
            <a:picLocks noChangeAspect="1"/>
          </p:cNvPicPr>
          <p:nvPr/>
        </p:nvPicPr>
        <p:blipFill>
          <a:blip r:embed="rId2"/>
          <a:stretch>
            <a:fillRect/>
          </a:stretch>
        </p:blipFill>
        <p:spPr>
          <a:xfrm>
            <a:off x="117748" y="150975"/>
            <a:ext cx="1876964" cy="1222052"/>
          </a:xfrm>
          <a:prstGeom prst="rect">
            <a:avLst/>
          </a:prstGeom>
        </p:spPr>
      </p:pic>
    </p:spTree>
    <p:extLst>
      <p:ext uri="{BB962C8B-B14F-4D97-AF65-F5344CB8AC3E}">
        <p14:creationId xmlns:p14="http://schemas.microsoft.com/office/powerpoint/2010/main" val="243000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157" y="425786"/>
            <a:ext cx="10357162" cy="5614896"/>
          </a:xfrm>
        </p:spPr>
        <p:txBody>
          <a:bodyPr>
            <a:normAutofit lnSpcReduction="10000"/>
          </a:bodyPr>
          <a:lstStyle/>
          <a:p>
            <a:pPr algn="just"/>
            <a:endParaRPr lang="es-MX" dirty="0" smtClean="0">
              <a:solidFill>
                <a:schemeClr val="tx1"/>
              </a:solidFill>
            </a:endParaRPr>
          </a:p>
          <a:p>
            <a:pPr algn="just"/>
            <a:r>
              <a:rPr lang="es-MX" dirty="0" smtClean="0">
                <a:solidFill>
                  <a:schemeClr val="tx1"/>
                </a:solidFill>
              </a:rPr>
              <a:t>En </a:t>
            </a:r>
            <a:r>
              <a:rPr lang="es-MX" dirty="0">
                <a:solidFill>
                  <a:schemeClr val="tx1"/>
                </a:solidFill>
              </a:rPr>
              <a:t>la Cumbre de Río se fueron aprobados por 178 gobiernos diversos documentos, los cuales son</a:t>
            </a:r>
            <a:r>
              <a:rPr lang="es-MX" dirty="0" smtClean="0">
                <a:solidFill>
                  <a:schemeClr val="tx1"/>
                </a:solidFill>
              </a:rPr>
              <a:t>:</a:t>
            </a:r>
          </a:p>
          <a:p>
            <a:pPr algn="just">
              <a:buFont typeface="Wingdings" panose="05000000000000000000" pitchFamily="2" charset="2"/>
              <a:buChar char="q"/>
            </a:pPr>
            <a:endParaRPr lang="es-MX" dirty="0" smtClean="0">
              <a:solidFill>
                <a:schemeClr val="tx1"/>
              </a:solidFill>
            </a:endParaRPr>
          </a:p>
          <a:p>
            <a:pPr algn="just">
              <a:buFont typeface="Wingdings" panose="05000000000000000000" pitchFamily="2" charset="2"/>
              <a:buChar char="q"/>
            </a:pPr>
            <a:endParaRPr lang="es-MX" dirty="0">
              <a:solidFill>
                <a:schemeClr val="tx1"/>
              </a:solidFill>
            </a:endParaRPr>
          </a:p>
          <a:p>
            <a:pPr algn="just">
              <a:buFont typeface="Wingdings" panose="05000000000000000000" pitchFamily="2" charset="2"/>
              <a:buChar char="q"/>
            </a:pPr>
            <a:r>
              <a:rPr lang="es-MX" dirty="0" smtClean="0">
                <a:solidFill>
                  <a:schemeClr val="tx1"/>
                </a:solidFill>
              </a:rPr>
              <a:t>Programa </a:t>
            </a:r>
            <a:r>
              <a:rPr lang="es-MX" dirty="0">
                <a:solidFill>
                  <a:schemeClr val="tx1"/>
                </a:solidFill>
              </a:rPr>
              <a:t>21: este es un plan de acción que tiene como finalidad metas ambientales y de desarrollo en el siglo </a:t>
            </a:r>
            <a:r>
              <a:rPr lang="es-MX" dirty="0" smtClean="0">
                <a:solidFill>
                  <a:schemeClr val="tx1"/>
                </a:solidFill>
              </a:rPr>
              <a:t>XXI.</a:t>
            </a:r>
            <a:endParaRPr lang="es-MX" dirty="0">
              <a:solidFill>
                <a:schemeClr val="tx1"/>
              </a:solidFill>
            </a:endParaRPr>
          </a:p>
          <a:p>
            <a:pPr algn="just">
              <a:buFont typeface="Wingdings" panose="05000000000000000000" pitchFamily="2" charset="2"/>
              <a:buChar char="q"/>
            </a:pPr>
            <a:r>
              <a:rPr lang="es-MX" dirty="0">
                <a:solidFill>
                  <a:schemeClr val="tx1"/>
                </a:solidFill>
              </a:rPr>
              <a:t>Declaración de Río sobre medio ambiente y desarrollo: se definen los derechos y deberes de los Estados.</a:t>
            </a:r>
          </a:p>
          <a:p>
            <a:pPr algn="just">
              <a:buFont typeface="Wingdings" panose="05000000000000000000" pitchFamily="2" charset="2"/>
              <a:buChar char="q"/>
            </a:pPr>
            <a:r>
              <a:rPr lang="es-MX" dirty="0">
                <a:solidFill>
                  <a:schemeClr val="tx1"/>
                </a:solidFill>
              </a:rPr>
              <a:t>Declaración de principios sobre los bosques.</a:t>
            </a:r>
          </a:p>
          <a:p>
            <a:pPr algn="just">
              <a:buFont typeface="Wingdings" panose="05000000000000000000" pitchFamily="2" charset="2"/>
              <a:buChar char="q"/>
            </a:pPr>
            <a:r>
              <a:rPr lang="es-MX" dirty="0">
                <a:solidFill>
                  <a:schemeClr val="tx1"/>
                </a:solidFill>
              </a:rPr>
              <a:t>Convenciones sobre el cambio climático, la diversidad biológica y la Desertificación.</a:t>
            </a:r>
          </a:p>
          <a:p>
            <a:pPr algn="just"/>
            <a:endParaRPr lang="es-MX" dirty="0">
              <a:solidFill>
                <a:schemeClr val="tx1"/>
              </a:solidFill>
            </a:endParaRPr>
          </a:p>
        </p:txBody>
      </p:sp>
    </p:spTree>
    <p:extLst>
      <p:ext uri="{BB962C8B-B14F-4D97-AF65-F5344CB8AC3E}">
        <p14:creationId xmlns:p14="http://schemas.microsoft.com/office/powerpoint/2010/main" val="3621242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idx="1"/>
          </p:nvPr>
        </p:nvSpPr>
        <p:spPr/>
        <p:txBody>
          <a:bodyPr>
            <a:normAutofit/>
          </a:bodyPr>
          <a:lstStyle/>
          <a:p>
            <a:pPr algn="just"/>
            <a:r>
              <a:rPr lang="es-MX" sz="2800" dirty="0"/>
              <a:t>El presente material tiene como propósito desarrollar en el estudiante su capacidad para  desarrollar un enfoque de oportunidad </a:t>
            </a:r>
            <a:r>
              <a:rPr lang="es-MX" sz="2800" dirty="0" smtClean="0"/>
              <a:t>para regular </a:t>
            </a:r>
            <a:r>
              <a:rPr lang="es-MX" sz="2800" dirty="0"/>
              <a:t>las conductas humanas que pueden influir positiva o negativamente en los procesos de interacción que tienen lugar entre los organismos vivos y sus sistemas de ambiente, y que se puedan ver reflejados en </a:t>
            </a:r>
            <a:r>
              <a:rPr lang="es-MX" sz="2800" dirty="0" smtClean="0"/>
              <a:t>las futuras generaciones.</a:t>
            </a:r>
            <a:endParaRPr lang="es-MX" sz="2800" dirty="0"/>
          </a:p>
        </p:txBody>
      </p:sp>
    </p:spTree>
    <p:extLst>
      <p:ext uri="{BB962C8B-B14F-4D97-AF65-F5344CB8AC3E}">
        <p14:creationId xmlns:p14="http://schemas.microsoft.com/office/powerpoint/2010/main" val="41722762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AGENDA DEL SIGLO XXI.</a:t>
            </a:r>
            <a:endParaRPr lang="es-MX" dirty="0"/>
          </a:p>
        </p:txBody>
      </p:sp>
      <p:sp>
        <p:nvSpPr>
          <p:cNvPr id="3" name="Marcador de contenido 2"/>
          <p:cNvSpPr>
            <a:spLocks noGrp="1"/>
          </p:cNvSpPr>
          <p:nvPr>
            <p:ph idx="1"/>
          </p:nvPr>
        </p:nvSpPr>
        <p:spPr>
          <a:xfrm>
            <a:off x="677157" y="2160920"/>
            <a:ext cx="10640424" cy="4058850"/>
          </a:xfrm>
        </p:spPr>
        <p:txBody>
          <a:bodyPr/>
          <a:lstStyle/>
          <a:p>
            <a:pPr algn="just"/>
            <a:r>
              <a:rPr lang="es-MX" dirty="0">
                <a:solidFill>
                  <a:schemeClr val="tx1"/>
                </a:solidFill>
              </a:rPr>
              <a:t>La Agenda 21 de la ONU fue suscrita por </a:t>
            </a:r>
            <a:r>
              <a:rPr lang="es-MX" b="1" dirty="0">
                <a:solidFill>
                  <a:schemeClr val="tx1"/>
                </a:solidFill>
              </a:rPr>
              <a:t>172 países miembro de Naciones Unidas.</a:t>
            </a:r>
            <a:r>
              <a:rPr lang="es-MX" dirty="0">
                <a:solidFill>
                  <a:schemeClr val="tx1"/>
                </a:solidFill>
              </a:rPr>
              <a:t> Estos países se comprometen a</a:t>
            </a:r>
            <a:r>
              <a:rPr lang="es-MX" b="1" dirty="0">
                <a:solidFill>
                  <a:schemeClr val="tx1"/>
                </a:solidFill>
              </a:rPr>
              <a:t> aplicar políticas ambientales, económicas y sociales</a:t>
            </a:r>
            <a:r>
              <a:rPr lang="es-MX" dirty="0">
                <a:solidFill>
                  <a:schemeClr val="tx1"/>
                </a:solidFill>
              </a:rPr>
              <a:t> en el ámbito local encaminadas a lograr un desarrollo sostenible. Cada región o cada localidad, por su parte, desarrolla su propia Agenda Local 21, en la que deberían participar tanto ciudadanos, como empresas y organizaciones sociales, con el objetivo de generar y consensuar un programa de políticas sostenibles.</a:t>
            </a:r>
          </a:p>
        </p:txBody>
      </p:sp>
      <p:pic>
        <p:nvPicPr>
          <p:cNvPr id="4" name="Imagen 3"/>
          <p:cNvPicPr>
            <a:picLocks noChangeAspect="1"/>
          </p:cNvPicPr>
          <p:nvPr/>
        </p:nvPicPr>
        <p:blipFill>
          <a:blip r:embed="rId2"/>
          <a:stretch>
            <a:fillRect/>
          </a:stretch>
        </p:blipFill>
        <p:spPr>
          <a:xfrm>
            <a:off x="473333" y="176822"/>
            <a:ext cx="2098160" cy="1366068"/>
          </a:xfrm>
          <a:prstGeom prst="rect">
            <a:avLst/>
          </a:prstGeom>
        </p:spPr>
      </p:pic>
    </p:spTree>
    <p:extLst>
      <p:ext uri="{BB962C8B-B14F-4D97-AF65-F5344CB8AC3E}">
        <p14:creationId xmlns:p14="http://schemas.microsoft.com/office/powerpoint/2010/main" val="1464949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CONVENCIÓN MARCO SOBRE EL CAMBIO CLIMÁTICO.</a:t>
            </a:r>
            <a:endParaRPr lang="es-MX" dirty="0"/>
          </a:p>
        </p:txBody>
      </p:sp>
      <p:sp>
        <p:nvSpPr>
          <p:cNvPr id="3" name="Marcador de contenido 2"/>
          <p:cNvSpPr>
            <a:spLocks noGrp="1"/>
          </p:cNvSpPr>
          <p:nvPr>
            <p:ph idx="1"/>
          </p:nvPr>
        </p:nvSpPr>
        <p:spPr>
          <a:xfrm>
            <a:off x="677157" y="1772816"/>
            <a:ext cx="11177895" cy="4652962"/>
          </a:xfrm>
        </p:spPr>
        <p:txBody>
          <a:bodyPr/>
          <a:lstStyle/>
          <a:p>
            <a:pPr algn="just"/>
            <a:r>
              <a:rPr lang="es-MX" dirty="0">
                <a:solidFill>
                  <a:schemeClr val="tx1"/>
                </a:solidFill>
              </a:rPr>
              <a:t>La </a:t>
            </a:r>
            <a:r>
              <a:rPr lang="es-MX" b="1" dirty="0">
                <a:solidFill>
                  <a:schemeClr val="tx1"/>
                </a:solidFill>
              </a:rPr>
              <a:t>Convención Marco de las Naciones Unidas sobre el Cambio Climático (CMNUCC)</a:t>
            </a:r>
            <a:r>
              <a:rPr lang="es-MX" dirty="0">
                <a:solidFill>
                  <a:schemeClr val="tx1"/>
                </a:solidFill>
              </a:rPr>
              <a:t> fue adoptada en Nueva York el 9 de mayo de 1992 y entró en vigor el 21 de marzo de 1994. </a:t>
            </a:r>
            <a:endParaRPr lang="es-MX" dirty="0" smtClean="0">
              <a:solidFill>
                <a:schemeClr val="tx1"/>
              </a:solidFill>
            </a:endParaRPr>
          </a:p>
          <a:p>
            <a:pPr algn="just"/>
            <a:r>
              <a:rPr lang="es-MX" dirty="0" smtClean="0">
                <a:solidFill>
                  <a:schemeClr val="tx1"/>
                </a:solidFill>
              </a:rPr>
              <a:t>Permite</a:t>
            </a:r>
            <a:r>
              <a:rPr lang="es-MX" dirty="0">
                <a:solidFill>
                  <a:schemeClr val="tx1"/>
                </a:solidFill>
              </a:rPr>
              <a:t>, entre otras cosas, reforzar la conciencia pública, a escala mundial, de los problemas relacionados con el cambio climático.</a:t>
            </a:r>
          </a:p>
        </p:txBody>
      </p:sp>
      <p:pic>
        <p:nvPicPr>
          <p:cNvPr id="4" name="Imagen 3"/>
          <p:cNvPicPr>
            <a:picLocks noChangeAspect="1"/>
          </p:cNvPicPr>
          <p:nvPr/>
        </p:nvPicPr>
        <p:blipFill>
          <a:blip r:embed="rId2"/>
          <a:stretch>
            <a:fillRect/>
          </a:stretch>
        </p:blipFill>
        <p:spPr>
          <a:xfrm>
            <a:off x="3790156" y="3933056"/>
            <a:ext cx="4126961" cy="2321415"/>
          </a:xfrm>
          <a:prstGeom prst="rect">
            <a:avLst/>
          </a:prstGeom>
        </p:spPr>
      </p:pic>
    </p:spTree>
    <p:extLst>
      <p:ext uri="{BB962C8B-B14F-4D97-AF65-F5344CB8AC3E}">
        <p14:creationId xmlns:p14="http://schemas.microsoft.com/office/powerpoint/2010/main" val="4070389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157" y="284154"/>
            <a:ext cx="10820681" cy="6128748"/>
          </a:xfrm>
        </p:spPr>
        <p:txBody>
          <a:bodyPr/>
          <a:lstStyle/>
          <a:p>
            <a:pPr algn="just">
              <a:buFont typeface="Wingdings" panose="05000000000000000000" pitchFamily="2" charset="2"/>
              <a:buChar char="q"/>
            </a:pPr>
            <a:endParaRPr lang="es-MX" dirty="0" smtClean="0">
              <a:solidFill>
                <a:schemeClr val="tx1"/>
              </a:solidFill>
            </a:endParaRPr>
          </a:p>
          <a:p>
            <a:pPr algn="just">
              <a:buFont typeface="Wingdings" panose="05000000000000000000" pitchFamily="2" charset="2"/>
              <a:buChar char="q"/>
            </a:pPr>
            <a:r>
              <a:rPr lang="es-MX" dirty="0" smtClean="0">
                <a:solidFill>
                  <a:schemeClr val="tx1"/>
                </a:solidFill>
              </a:rPr>
              <a:t>El </a:t>
            </a:r>
            <a:r>
              <a:rPr lang="es-MX" dirty="0">
                <a:solidFill>
                  <a:schemeClr val="tx1"/>
                </a:solidFill>
              </a:rPr>
              <a:t>Convenio sobre la Diversidad Biológica (CDB) quedó listo para la firma el 5 de junio de 1992 en la Cumbre de la Tierra celebrada en Río de Janeiro y entró en vigor el 29 de diciembre de 1993.</a:t>
            </a:r>
          </a:p>
          <a:p>
            <a:pPr algn="just">
              <a:buFont typeface="Wingdings" panose="05000000000000000000" pitchFamily="2" charset="2"/>
              <a:buChar char="q"/>
            </a:pPr>
            <a:r>
              <a:rPr lang="es-MX" dirty="0">
                <a:solidFill>
                  <a:schemeClr val="tx1"/>
                </a:solidFill>
              </a:rPr>
              <a:t>Hasta la fecha hay 193 </a:t>
            </a:r>
            <a:r>
              <a:rPr lang="es-MX" dirty="0" smtClean="0">
                <a:solidFill>
                  <a:schemeClr val="tx1"/>
                </a:solidFill>
              </a:rPr>
              <a:t>Partes.</a:t>
            </a:r>
          </a:p>
          <a:p>
            <a:pPr algn="just">
              <a:buFont typeface="Wingdings" panose="05000000000000000000" pitchFamily="2" charset="2"/>
              <a:buChar char="q"/>
            </a:pPr>
            <a:r>
              <a:rPr lang="es-MX" dirty="0">
                <a:solidFill>
                  <a:schemeClr val="tx1"/>
                </a:solidFill>
              </a:rPr>
              <a:t>Los componentes de la diversidad biológica son todas las formas de vida que hay en la Tierra, incluidos los ecosistemas, los animales, las plantas, los hongos, los microorganismos y la diversidad genética.</a:t>
            </a:r>
          </a:p>
          <a:p>
            <a:pPr algn="just">
              <a:buFont typeface="Wingdings" panose="05000000000000000000" pitchFamily="2" charset="2"/>
              <a:buChar char="q"/>
            </a:pPr>
            <a:endParaRPr lang="es-MX" dirty="0">
              <a:solidFill>
                <a:schemeClr val="tx1"/>
              </a:solidFill>
            </a:endParaRPr>
          </a:p>
          <a:p>
            <a:endParaRPr lang="es-MX" dirty="0"/>
          </a:p>
        </p:txBody>
      </p:sp>
      <p:pic>
        <p:nvPicPr>
          <p:cNvPr id="4" name="Imagen 3"/>
          <p:cNvPicPr>
            <a:picLocks noChangeAspect="1"/>
          </p:cNvPicPr>
          <p:nvPr/>
        </p:nvPicPr>
        <p:blipFill>
          <a:blip r:embed="rId2"/>
          <a:stretch>
            <a:fillRect/>
          </a:stretch>
        </p:blipFill>
        <p:spPr>
          <a:xfrm>
            <a:off x="6670476" y="4005064"/>
            <a:ext cx="4300939" cy="2157253"/>
          </a:xfrm>
          <a:prstGeom prst="rect">
            <a:avLst/>
          </a:prstGeom>
        </p:spPr>
      </p:pic>
    </p:spTree>
    <p:extLst>
      <p:ext uri="{BB962C8B-B14F-4D97-AF65-F5344CB8AC3E}">
        <p14:creationId xmlns:p14="http://schemas.microsoft.com/office/powerpoint/2010/main" val="13794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CONVENIO SOBRE LA DIVERSIDAD BIOLÓGICA.</a:t>
            </a:r>
            <a:endParaRPr lang="es-MX" dirty="0"/>
          </a:p>
        </p:txBody>
      </p:sp>
      <p:sp>
        <p:nvSpPr>
          <p:cNvPr id="3" name="Marcador de contenido 2"/>
          <p:cNvSpPr>
            <a:spLocks noGrp="1"/>
          </p:cNvSpPr>
          <p:nvPr>
            <p:ph idx="1"/>
          </p:nvPr>
        </p:nvSpPr>
        <p:spPr>
          <a:xfrm>
            <a:off x="333772" y="1844824"/>
            <a:ext cx="11576083" cy="4580954"/>
          </a:xfrm>
        </p:spPr>
        <p:txBody>
          <a:bodyPr/>
          <a:lstStyle/>
          <a:p>
            <a:pPr algn="just"/>
            <a:r>
              <a:rPr lang="es-MX" dirty="0">
                <a:solidFill>
                  <a:schemeClr val="tx1"/>
                </a:solidFill>
              </a:rPr>
              <a:t>El Convenio sobre la Diversidad Biológica (CDB) es el primer instrumento multilateral que aborda la biodiversidad como un asunto de importancia mundial, que demuestra la preocupación ante su deterioro y reconoce su papel en la viabilidad de la vida en la Tierra y en el bienestar humano</a:t>
            </a:r>
            <a:r>
              <a:rPr lang="es-MX" dirty="0" smtClean="0">
                <a:solidFill>
                  <a:schemeClr val="tx1"/>
                </a:solidFill>
              </a:rPr>
              <a:t>.</a:t>
            </a:r>
          </a:p>
          <a:p>
            <a:pPr algn="just"/>
            <a:r>
              <a:rPr lang="es-MX" dirty="0" smtClean="0">
                <a:solidFill>
                  <a:schemeClr val="tx1"/>
                </a:solidFill>
              </a:rPr>
              <a:t>El </a:t>
            </a:r>
            <a:r>
              <a:rPr lang="es-MX" dirty="0">
                <a:solidFill>
                  <a:schemeClr val="tx1"/>
                </a:solidFill>
              </a:rPr>
              <a:t>CDB es el instrumento más importante en la promoción de la conservación de la biodiversidad y el aprovechamiento sustentable del capital natural, impulsando acciones para el desarrollo sustentable.</a:t>
            </a:r>
          </a:p>
        </p:txBody>
      </p:sp>
      <p:pic>
        <p:nvPicPr>
          <p:cNvPr id="4" name="Imagen 3"/>
          <p:cNvPicPr>
            <a:picLocks noChangeAspect="1"/>
          </p:cNvPicPr>
          <p:nvPr/>
        </p:nvPicPr>
        <p:blipFill>
          <a:blip r:embed="rId2"/>
          <a:stretch>
            <a:fillRect/>
          </a:stretch>
        </p:blipFill>
        <p:spPr>
          <a:xfrm>
            <a:off x="9783163" y="4397266"/>
            <a:ext cx="2157991" cy="2028512"/>
          </a:xfrm>
          <a:prstGeom prst="rect">
            <a:avLst/>
          </a:prstGeom>
        </p:spPr>
      </p:pic>
    </p:spTree>
    <p:extLst>
      <p:ext uri="{BB962C8B-B14F-4D97-AF65-F5344CB8AC3E}">
        <p14:creationId xmlns:p14="http://schemas.microsoft.com/office/powerpoint/2010/main" val="15783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CUMBRE DE JOHANNESBURGO DE 2002.</a:t>
            </a:r>
            <a:endParaRPr lang="es-MX" dirty="0"/>
          </a:p>
        </p:txBody>
      </p:sp>
      <p:sp>
        <p:nvSpPr>
          <p:cNvPr id="3" name="Marcador de contenido 2"/>
          <p:cNvSpPr>
            <a:spLocks noGrp="1"/>
          </p:cNvSpPr>
          <p:nvPr>
            <p:ph idx="1"/>
          </p:nvPr>
        </p:nvSpPr>
        <p:spPr>
          <a:xfrm>
            <a:off x="117749" y="1700809"/>
            <a:ext cx="11650476" cy="5008230"/>
          </a:xfrm>
        </p:spPr>
        <p:txBody>
          <a:bodyPr/>
          <a:lstStyle/>
          <a:p>
            <a:pPr algn="just"/>
            <a:r>
              <a:rPr lang="es-MX" dirty="0">
                <a:solidFill>
                  <a:schemeClr val="tx1"/>
                </a:solidFill>
              </a:rPr>
              <a:t>La Cumbre se celebrará del 26 de agosto al 4 de septiembre de 2002 en el Centro de Convenciones de Sandton, en Johannesburgo (Sudáfrica</a:t>
            </a:r>
            <a:r>
              <a:rPr lang="es-MX" dirty="0" smtClean="0">
                <a:solidFill>
                  <a:schemeClr val="tx1"/>
                </a:solidFill>
              </a:rPr>
              <a:t>).</a:t>
            </a:r>
          </a:p>
          <a:p>
            <a:pPr algn="just"/>
            <a:r>
              <a:rPr lang="es-MX" dirty="0">
                <a:solidFill>
                  <a:schemeClr val="tx1"/>
                </a:solidFill>
              </a:rPr>
              <a:t>La Cumbre de Johannesburgo es una gran oportunidad para que el mundo avance hacia un futuro sostenible, en que la gente pueda satisfacer sus necesidades sin perjudicar el medio ambiente. </a:t>
            </a:r>
          </a:p>
          <a:p>
            <a:pPr algn="just"/>
            <a:r>
              <a:rPr lang="es-MX" dirty="0" smtClean="0">
                <a:solidFill>
                  <a:schemeClr val="tx1"/>
                </a:solidFill>
              </a:rPr>
              <a:t>El desarrollo sostenible es un llamamiento a adoptar un enfoque diferente del desarrollo y otra clase de cooperación internacional; reconoce que las decisiones que se adoptan en una parte del mundo pueden afectar a los habitantes de otras regiones; requiere medidas con visión de largo plazo para promover las condiciones mundiales que apoyen el progreso y los beneficios para todos</a:t>
            </a:r>
            <a:endParaRPr lang="es-MX" dirty="0">
              <a:solidFill>
                <a:schemeClr val="tx1"/>
              </a:solidFill>
            </a:endParaRPr>
          </a:p>
        </p:txBody>
      </p:sp>
      <p:pic>
        <p:nvPicPr>
          <p:cNvPr id="4" name="Imagen 3"/>
          <p:cNvPicPr>
            <a:picLocks noChangeAspect="1"/>
          </p:cNvPicPr>
          <p:nvPr/>
        </p:nvPicPr>
        <p:blipFill>
          <a:blip r:embed="rId2"/>
          <a:stretch>
            <a:fillRect/>
          </a:stretch>
        </p:blipFill>
        <p:spPr>
          <a:xfrm>
            <a:off x="5950396" y="5373216"/>
            <a:ext cx="4199431" cy="1085567"/>
          </a:xfrm>
          <a:prstGeom prst="rect">
            <a:avLst/>
          </a:prstGeom>
        </p:spPr>
      </p:pic>
    </p:spTree>
    <p:extLst>
      <p:ext uri="{BB962C8B-B14F-4D97-AF65-F5344CB8AC3E}">
        <p14:creationId xmlns:p14="http://schemas.microsoft.com/office/powerpoint/2010/main" val="14578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156" y="412910"/>
            <a:ext cx="10743429" cy="5845484"/>
          </a:xfrm>
        </p:spPr>
        <p:txBody>
          <a:bodyPr/>
          <a:lstStyle/>
          <a:p>
            <a:pPr algn="just"/>
            <a:endParaRPr lang="es-MX" dirty="0" smtClean="0">
              <a:solidFill>
                <a:schemeClr val="tx1"/>
              </a:solidFill>
            </a:endParaRPr>
          </a:p>
          <a:p>
            <a:pPr algn="just"/>
            <a:endParaRPr lang="es-MX" dirty="0"/>
          </a:p>
          <a:p>
            <a:pPr algn="just"/>
            <a:endParaRPr lang="es-MX" dirty="0" smtClean="0">
              <a:solidFill>
                <a:schemeClr val="tx1"/>
              </a:solidFill>
            </a:endParaRPr>
          </a:p>
          <a:p>
            <a:pPr algn="just"/>
            <a:r>
              <a:rPr lang="es-MX" dirty="0" smtClean="0">
                <a:solidFill>
                  <a:schemeClr val="tx1"/>
                </a:solidFill>
              </a:rPr>
              <a:t>El </a:t>
            </a:r>
            <a:r>
              <a:rPr lang="es-MX" dirty="0">
                <a:solidFill>
                  <a:schemeClr val="tx1"/>
                </a:solidFill>
              </a:rPr>
              <a:t>principal objetivo de la Cumbre es renovar el compromiso político con el desarrollo sostenible</a:t>
            </a:r>
            <a:r>
              <a:rPr lang="es-MX" dirty="0" smtClean="0">
                <a:solidFill>
                  <a:schemeClr val="tx1"/>
                </a:solidFill>
              </a:rPr>
              <a:t>.</a:t>
            </a:r>
          </a:p>
          <a:p>
            <a:pPr algn="just"/>
            <a:endParaRPr lang="es-MX" dirty="0" smtClean="0">
              <a:solidFill>
                <a:schemeClr val="tx1"/>
              </a:solidFill>
            </a:endParaRPr>
          </a:p>
          <a:p>
            <a:pPr algn="just"/>
            <a:r>
              <a:rPr lang="es-MX" dirty="0" smtClean="0">
                <a:solidFill>
                  <a:schemeClr val="tx1"/>
                </a:solidFill>
              </a:rPr>
              <a:t>La </a:t>
            </a:r>
            <a:r>
              <a:rPr lang="es-MX" dirty="0">
                <a:solidFill>
                  <a:schemeClr val="tx1"/>
                </a:solidFill>
              </a:rPr>
              <a:t>Cumbre culminará con una declaración clara e inequívoca de los dirigentes del mundo, la "Declaración de Johannesburgo", en que se reafirmará la determinación de trabajar en aras del desarrollo sostenible. </a:t>
            </a:r>
            <a:endParaRPr lang="es-MX" dirty="0" smtClean="0">
              <a:solidFill>
                <a:schemeClr val="tx1"/>
              </a:solidFill>
            </a:endParaRPr>
          </a:p>
        </p:txBody>
      </p:sp>
      <p:pic>
        <p:nvPicPr>
          <p:cNvPr id="2" name="Imagen 1"/>
          <p:cNvPicPr>
            <a:picLocks noChangeAspect="1"/>
          </p:cNvPicPr>
          <p:nvPr/>
        </p:nvPicPr>
        <p:blipFill>
          <a:blip r:embed="rId2"/>
          <a:stretch>
            <a:fillRect/>
          </a:stretch>
        </p:blipFill>
        <p:spPr>
          <a:xfrm>
            <a:off x="333772" y="0"/>
            <a:ext cx="2007991" cy="1504055"/>
          </a:xfrm>
          <a:prstGeom prst="rect">
            <a:avLst/>
          </a:prstGeom>
        </p:spPr>
      </p:pic>
    </p:spTree>
    <p:extLst>
      <p:ext uri="{BB962C8B-B14F-4D97-AF65-F5344CB8AC3E}">
        <p14:creationId xmlns:p14="http://schemas.microsoft.com/office/powerpoint/2010/main" val="338532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LA IMPORTANCIA DE LA MATERIA Y LA NORMA A NIVEL INTERNACIONAL</a:t>
            </a:r>
            <a:endParaRPr lang="es-MX" dirty="0"/>
          </a:p>
        </p:txBody>
      </p:sp>
      <p:sp>
        <p:nvSpPr>
          <p:cNvPr id="3" name="Marcador de contenido 2"/>
          <p:cNvSpPr>
            <a:spLocks noGrp="1"/>
          </p:cNvSpPr>
          <p:nvPr>
            <p:ph idx="1"/>
          </p:nvPr>
        </p:nvSpPr>
        <p:spPr/>
        <p:txBody>
          <a:bodyPr/>
          <a:lstStyle/>
          <a:p>
            <a:pPr algn="just"/>
            <a:r>
              <a:rPr lang="es-MX" dirty="0" smtClean="0">
                <a:solidFill>
                  <a:schemeClr val="tx1"/>
                </a:solidFill>
              </a:rPr>
              <a:t>El </a:t>
            </a:r>
            <a:r>
              <a:rPr lang="es-MX" dirty="0">
                <a:solidFill>
                  <a:schemeClr val="tx1"/>
                </a:solidFill>
              </a:rPr>
              <a:t>hombre comienza a tomar conciencia de la situación ambiental fines del siglo 19. </a:t>
            </a:r>
            <a:endParaRPr lang="es-MX" dirty="0" smtClean="0">
              <a:solidFill>
                <a:schemeClr val="tx1"/>
              </a:solidFill>
            </a:endParaRPr>
          </a:p>
          <a:p>
            <a:pPr algn="just"/>
            <a:r>
              <a:rPr lang="es-MX" dirty="0" smtClean="0">
                <a:solidFill>
                  <a:schemeClr val="tx1"/>
                </a:solidFill>
              </a:rPr>
              <a:t>Frente </a:t>
            </a:r>
            <a:r>
              <a:rPr lang="es-MX" dirty="0">
                <a:solidFill>
                  <a:schemeClr val="tx1"/>
                </a:solidFill>
              </a:rPr>
              <a:t>a la continua agresión del ambiente, la primera lucha sistemática en defensa del medioambiente se hizo bajo la </a:t>
            </a:r>
            <a:r>
              <a:rPr lang="es-MX" dirty="0" smtClean="0">
                <a:solidFill>
                  <a:schemeClr val="tx1"/>
                </a:solidFill>
              </a:rPr>
              <a:t>consigna.</a:t>
            </a:r>
          </a:p>
          <a:p>
            <a:pPr algn="just"/>
            <a:r>
              <a:rPr lang="es-MX" dirty="0" smtClean="0">
                <a:solidFill>
                  <a:schemeClr val="tx1"/>
                </a:solidFill>
              </a:rPr>
              <a:t>“agua </a:t>
            </a:r>
            <a:r>
              <a:rPr lang="es-MX" dirty="0">
                <a:solidFill>
                  <a:schemeClr val="tx1"/>
                </a:solidFill>
              </a:rPr>
              <a:t>pura, aire puro, alimentos puros” Hoy la sociedad internacional ha incorporado el derecho a vivir en un ambiente sano en la categoría de “derechos humanos”, convertido en uno de los ejes centrales de la agenda internacional se comprendió que la cuestión ambiental requiere de la acción conjunta de todas las naciones.</a:t>
            </a:r>
          </a:p>
        </p:txBody>
      </p:sp>
      <p:pic>
        <p:nvPicPr>
          <p:cNvPr id="4" name="Imagen 3"/>
          <p:cNvPicPr>
            <a:picLocks noChangeAspect="1"/>
          </p:cNvPicPr>
          <p:nvPr/>
        </p:nvPicPr>
        <p:blipFill>
          <a:blip r:embed="rId2"/>
          <a:stretch>
            <a:fillRect/>
          </a:stretch>
        </p:blipFill>
        <p:spPr>
          <a:xfrm>
            <a:off x="-6591" y="404663"/>
            <a:ext cx="2046171" cy="1055877"/>
          </a:xfrm>
          <a:prstGeom prst="rect">
            <a:avLst/>
          </a:prstGeom>
        </p:spPr>
      </p:pic>
    </p:spTree>
    <p:extLst>
      <p:ext uri="{BB962C8B-B14F-4D97-AF65-F5344CB8AC3E}">
        <p14:creationId xmlns:p14="http://schemas.microsoft.com/office/powerpoint/2010/main" val="287155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EN MATERIA AMBIENTAL</a:t>
            </a:r>
            <a:endParaRPr lang="es-MX" dirty="0"/>
          </a:p>
        </p:txBody>
      </p:sp>
      <p:sp>
        <p:nvSpPr>
          <p:cNvPr id="3" name="Marcador de contenido 2"/>
          <p:cNvSpPr>
            <a:spLocks noGrp="1"/>
          </p:cNvSpPr>
          <p:nvPr>
            <p:ph idx="1"/>
          </p:nvPr>
        </p:nvSpPr>
        <p:spPr>
          <a:xfrm>
            <a:off x="677157" y="2160920"/>
            <a:ext cx="10498793" cy="4213355"/>
          </a:xfrm>
        </p:spPr>
        <p:txBody>
          <a:bodyPr/>
          <a:lstStyle/>
          <a:p>
            <a:pPr algn="just"/>
            <a:r>
              <a:rPr lang="es-MX" dirty="0"/>
              <a:t>(combinando art. 124 y 41) se ha producido una delegación a favor de la Nación en lo que hace a la determinación de presupuestos mínimos para la protección ambiental los que deberán aplicarse necesariamente en relación con el uso de los recursos naturales. </a:t>
            </a:r>
            <a:endParaRPr lang="es-MX" dirty="0" smtClean="0"/>
          </a:p>
          <a:p>
            <a:pPr algn="just"/>
            <a:r>
              <a:rPr lang="es-MX" dirty="0" smtClean="0"/>
              <a:t>Pero </a:t>
            </a:r>
            <a:r>
              <a:rPr lang="es-MX" dirty="0"/>
              <a:t>también nos lleva a pensar que la delegación se efectúo bajo la condición de que su ejercicio no importa un vaciamiento del dominio que tienen las provincias sobre esos mismos recursos. </a:t>
            </a:r>
            <a:endParaRPr lang="es-MX" dirty="0" smtClean="0"/>
          </a:p>
          <a:p>
            <a:pPr algn="just"/>
            <a:r>
              <a:rPr lang="es-MX" dirty="0" smtClean="0"/>
              <a:t>Y </a:t>
            </a:r>
            <a:r>
              <a:rPr lang="es-MX" dirty="0"/>
              <a:t>es opinión de los especialistas que el alcance de las potestades nacionales derivadas de los presupuestos mínimos deben hacerse con carácter restrictivo, de este modo se respetaran las jurisdicciones locales a las que el mismo constituyente ordena no deben ser alteradas.</a:t>
            </a:r>
          </a:p>
        </p:txBody>
      </p:sp>
      <p:pic>
        <p:nvPicPr>
          <p:cNvPr id="4" name="Imagen 3"/>
          <p:cNvPicPr>
            <a:picLocks noChangeAspect="1"/>
          </p:cNvPicPr>
          <p:nvPr/>
        </p:nvPicPr>
        <p:blipFill>
          <a:blip r:embed="rId2"/>
          <a:stretch>
            <a:fillRect/>
          </a:stretch>
        </p:blipFill>
        <p:spPr>
          <a:xfrm>
            <a:off x="693837" y="0"/>
            <a:ext cx="1657152" cy="1620651"/>
          </a:xfrm>
          <a:prstGeom prst="rect">
            <a:avLst/>
          </a:prstGeom>
        </p:spPr>
      </p:pic>
    </p:spTree>
    <p:extLst>
      <p:ext uri="{BB962C8B-B14F-4D97-AF65-F5344CB8AC3E}">
        <p14:creationId xmlns:p14="http://schemas.microsoft.com/office/powerpoint/2010/main" val="635241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pPr algn="just"/>
            <a:r>
              <a:rPr lang="es-MX" dirty="0"/>
              <a:t>ACEVES ÁVILA, Carla. (2010). Bases Fundamentales del Derecho Ambiental Mexicano. Porrúa. México. </a:t>
            </a:r>
            <a:endParaRPr lang="es-MX" dirty="0" smtClean="0"/>
          </a:p>
          <a:p>
            <a:pPr algn="just"/>
            <a:r>
              <a:rPr lang="es-MX" dirty="0" err="1" smtClean="0"/>
              <a:t>ALFIE</a:t>
            </a:r>
            <a:r>
              <a:rPr lang="es-MX" dirty="0" smtClean="0"/>
              <a:t> </a:t>
            </a:r>
            <a:r>
              <a:rPr lang="es-MX" dirty="0"/>
              <a:t>COHEN, Miriam</a:t>
            </a:r>
            <a:r>
              <a:rPr lang="es-MX" dirty="0" smtClean="0"/>
              <a:t>. (2005). </a:t>
            </a:r>
            <a:r>
              <a:rPr lang="es-MX" dirty="0"/>
              <a:t>Democracia y desafío medioambiental en México. Riesgos, retos y opciones en la nueva era de la globalización. Ediciones Pomares. Barcelona </a:t>
            </a:r>
            <a:r>
              <a:rPr lang="es-MX" dirty="0" smtClean="0"/>
              <a:t>México.</a:t>
            </a:r>
          </a:p>
          <a:p>
            <a:pPr algn="just"/>
            <a:r>
              <a:rPr lang="es-MX" dirty="0" smtClean="0"/>
              <a:t>APARICIO </a:t>
            </a:r>
            <a:r>
              <a:rPr lang="es-MX" dirty="0" err="1"/>
              <a:t>WILHELMI</a:t>
            </a:r>
            <a:r>
              <a:rPr lang="es-MX" dirty="0"/>
              <a:t>, Marco. (</a:t>
            </a:r>
            <a:r>
              <a:rPr lang="es-MX" dirty="0" smtClean="0"/>
              <a:t>2011).Los </a:t>
            </a:r>
            <a:r>
              <a:rPr lang="es-MX" dirty="0"/>
              <a:t>derechos de los pueblos indígenas a los recursos naturales y al territorio. Conflictos y desafíos en América Latina. Icaria Cooperación y Desarrollo. </a:t>
            </a:r>
            <a:r>
              <a:rPr lang="es-MX" dirty="0" smtClean="0"/>
              <a:t>Barcelona.</a:t>
            </a:r>
            <a:endParaRPr lang="es-MX" dirty="0"/>
          </a:p>
        </p:txBody>
      </p:sp>
    </p:spTree>
    <p:extLst>
      <p:ext uri="{BB962C8B-B14F-4D97-AF65-F5344CB8AC3E}">
        <p14:creationId xmlns:p14="http://schemas.microsoft.com/office/powerpoint/2010/main" val="35793950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a:t>
            </a:r>
            <a:endParaRPr lang="es-MX" dirty="0"/>
          </a:p>
        </p:txBody>
      </p:sp>
      <p:sp>
        <p:nvSpPr>
          <p:cNvPr id="3" name="Marcador de contenido 2"/>
          <p:cNvSpPr>
            <a:spLocks noGrp="1"/>
          </p:cNvSpPr>
          <p:nvPr>
            <p:ph idx="1"/>
          </p:nvPr>
        </p:nvSpPr>
        <p:spPr/>
        <p:txBody>
          <a:bodyPr/>
          <a:lstStyle/>
          <a:p>
            <a:pPr marL="0" indent="0" algn="just">
              <a:buNone/>
            </a:pPr>
            <a:r>
              <a:rPr lang="es-MX" dirty="0"/>
              <a:t>La Unidad de aprendizaje de </a:t>
            </a:r>
            <a:r>
              <a:rPr lang="es-MX" dirty="0" smtClean="0"/>
              <a:t>Derecho Ambiental, </a:t>
            </a:r>
            <a:r>
              <a:rPr lang="es-MX" dirty="0"/>
              <a:t>es elaborado con la intención de facilitar la comprensión </a:t>
            </a:r>
            <a:r>
              <a:rPr lang="es-MX" dirty="0" smtClean="0"/>
              <a:t>para comportarse </a:t>
            </a:r>
            <a:r>
              <a:rPr lang="es-MX" dirty="0"/>
              <a:t>y conducirse en bien del cuidado y protección del ambiente, por lo que el derecho ambiental es preventivo y controlador de dichas conductas. </a:t>
            </a:r>
          </a:p>
          <a:p>
            <a:pPr marL="0" indent="0" algn="just">
              <a:buNone/>
            </a:pPr>
            <a:r>
              <a:rPr lang="es-MX" dirty="0" smtClean="0"/>
              <a:t>El </a:t>
            </a:r>
            <a:r>
              <a:rPr lang="es-MX" dirty="0"/>
              <a:t>presente material </a:t>
            </a:r>
            <a:r>
              <a:rPr lang="es-MX" dirty="0" smtClean="0"/>
              <a:t>obedece </a:t>
            </a:r>
            <a:r>
              <a:rPr lang="es-MX" dirty="0"/>
              <a:t>a la necesidad de promover e involucrar al alumno en una visión integradora de la problemática ambiental con el mundo del Derecho como disciplina </a:t>
            </a:r>
            <a:r>
              <a:rPr lang="es-MX" dirty="0" smtClean="0"/>
              <a:t>social.</a:t>
            </a:r>
            <a:endParaRPr lang="es-MX" dirty="0"/>
          </a:p>
        </p:txBody>
      </p:sp>
    </p:spTree>
    <p:extLst>
      <p:ext uri="{BB962C8B-B14F-4D97-AF65-F5344CB8AC3E}">
        <p14:creationId xmlns:p14="http://schemas.microsoft.com/office/powerpoint/2010/main" val="2435912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DERECHO AMBIENTAL INTERNACIONAL.</a:t>
            </a:r>
            <a:endParaRPr lang="es-MX" dirty="0"/>
          </a:p>
        </p:txBody>
      </p:sp>
      <p:sp>
        <p:nvSpPr>
          <p:cNvPr id="3" name="Marcador de contenido 2"/>
          <p:cNvSpPr>
            <a:spLocks noGrp="1"/>
          </p:cNvSpPr>
          <p:nvPr>
            <p:ph idx="1"/>
          </p:nvPr>
        </p:nvSpPr>
        <p:spPr>
          <a:xfrm>
            <a:off x="677157" y="2160919"/>
            <a:ext cx="11039565" cy="4457991"/>
          </a:xfrm>
        </p:spPr>
        <p:txBody>
          <a:bodyPr/>
          <a:lstStyle/>
          <a:p>
            <a:pPr algn="just"/>
            <a:r>
              <a:rPr lang="es-MX" dirty="0" smtClean="0"/>
              <a:t>El </a:t>
            </a:r>
            <a:r>
              <a:rPr lang="es-MX" dirty="0"/>
              <a:t>aseguramiento de la vida y la continuidad de las especies que habitan el planeta, mediante la protección y preservación de los ambientes naturales y de aquellos otros espacios a los que la vida se puede proyectar. </a:t>
            </a:r>
            <a:endParaRPr lang="es-MX" dirty="0" smtClean="0"/>
          </a:p>
          <a:p>
            <a:pPr algn="just"/>
            <a:r>
              <a:rPr lang="es-MX" dirty="0" smtClean="0"/>
              <a:t>De </a:t>
            </a:r>
            <a:r>
              <a:rPr lang="es-MX" dirty="0"/>
              <a:t>hecho, esta amplitud de ningún modo mengua sino por el contrario acentúa la consideración del ser humano como centro de la Creación. </a:t>
            </a:r>
            <a:endParaRPr lang="es-MX" dirty="0" smtClean="0"/>
          </a:p>
          <a:p>
            <a:pPr algn="ctr"/>
            <a:r>
              <a:rPr lang="es-MX" dirty="0" smtClean="0"/>
              <a:t>OBJETO</a:t>
            </a:r>
          </a:p>
          <a:p>
            <a:pPr algn="just"/>
            <a:r>
              <a:rPr lang="es-MX" dirty="0"/>
              <a:t>La protección internacional del ambiente; o, el conjunto de normas jurídicas de carácter internacional destinado a la protección del ambiente en cualquiera de sus formas</a:t>
            </a:r>
          </a:p>
          <a:p>
            <a:pPr algn="just"/>
            <a:endParaRPr lang="es-MX" dirty="0">
              <a:solidFill>
                <a:schemeClr val="tx1"/>
              </a:solidFill>
            </a:endParaRPr>
          </a:p>
        </p:txBody>
      </p:sp>
    </p:spTree>
    <p:extLst>
      <p:ext uri="{BB962C8B-B14F-4D97-AF65-F5344CB8AC3E}">
        <p14:creationId xmlns:p14="http://schemas.microsoft.com/office/powerpoint/2010/main" val="1577733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SUJETOS.</a:t>
            </a:r>
            <a:endParaRPr lang="es-MX" dirty="0"/>
          </a:p>
        </p:txBody>
      </p:sp>
      <p:sp>
        <p:nvSpPr>
          <p:cNvPr id="3" name="Marcador de contenido 2"/>
          <p:cNvSpPr>
            <a:spLocks noGrp="1"/>
          </p:cNvSpPr>
          <p:nvPr>
            <p:ph idx="1"/>
          </p:nvPr>
        </p:nvSpPr>
        <p:spPr/>
        <p:txBody>
          <a:bodyPr/>
          <a:lstStyle/>
          <a:p>
            <a:pPr algn="just"/>
            <a:r>
              <a:rPr lang="es-MX" dirty="0"/>
              <a:t>Los sujetos más importantes del DIA, sus actores clave, son los mismos </a:t>
            </a:r>
            <a:r>
              <a:rPr lang="es-MX" dirty="0" smtClean="0"/>
              <a:t>del Derecho </a:t>
            </a:r>
            <a:r>
              <a:rPr lang="es-MX" dirty="0"/>
              <a:t>Internacional general, es decir los Estados los </a:t>
            </a:r>
            <a:r>
              <a:rPr lang="es-MX" dirty="0" smtClean="0"/>
              <a:t>organismos internacionales aunque </a:t>
            </a:r>
            <a:r>
              <a:rPr lang="es-MX" dirty="0"/>
              <a:t>el </a:t>
            </a:r>
            <a:r>
              <a:rPr lang="es-MX" dirty="0" smtClean="0"/>
              <a:t>DIA (Derecho Internacional Ambiental) no </a:t>
            </a:r>
            <a:r>
              <a:rPr lang="es-MX" dirty="0"/>
              <a:t>lo reconozca expresamente, también son actores clave las </a:t>
            </a:r>
            <a:r>
              <a:rPr lang="es-MX" dirty="0" smtClean="0"/>
              <a:t>empresas regionales </a:t>
            </a:r>
            <a:r>
              <a:rPr lang="es-MX" dirty="0"/>
              <a:t>y las globales</a:t>
            </a:r>
          </a:p>
          <a:p>
            <a:endParaRPr lang="es-MX" dirty="0"/>
          </a:p>
        </p:txBody>
      </p:sp>
      <p:pic>
        <p:nvPicPr>
          <p:cNvPr id="4" name="Imagen 3"/>
          <p:cNvPicPr>
            <a:picLocks noChangeAspect="1"/>
          </p:cNvPicPr>
          <p:nvPr/>
        </p:nvPicPr>
        <p:blipFill>
          <a:blip r:embed="rId2"/>
          <a:stretch>
            <a:fillRect/>
          </a:stretch>
        </p:blipFill>
        <p:spPr>
          <a:xfrm>
            <a:off x="8614692" y="0"/>
            <a:ext cx="2309563" cy="1439411"/>
          </a:xfrm>
          <a:prstGeom prst="rect">
            <a:avLst/>
          </a:prstGeom>
        </p:spPr>
      </p:pic>
      <p:pic>
        <p:nvPicPr>
          <p:cNvPr id="5" name="Imagen 4"/>
          <p:cNvPicPr>
            <a:picLocks noChangeAspect="1"/>
          </p:cNvPicPr>
          <p:nvPr/>
        </p:nvPicPr>
        <p:blipFill>
          <a:blip r:embed="rId3"/>
          <a:stretch>
            <a:fillRect/>
          </a:stretch>
        </p:blipFill>
        <p:spPr>
          <a:xfrm>
            <a:off x="1773932" y="4319451"/>
            <a:ext cx="2505075" cy="1828800"/>
          </a:xfrm>
          <a:prstGeom prst="rect">
            <a:avLst/>
          </a:prstGeom>
        </p:spPr>
      </p:pic>
    </p:spTree>
    <p:extLst>
      <p:ext uri="{BB962C8B-B14F-4D97-AF65-F5344CB8AC3E}">
        <p14:creationId xmlns:p14="http://schemas.microsoft.com/office/powerpoint/2010/main" val="767837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GRANDES PROBLEMAS DEL MEDIO AMBIENTE CONTAMINADO</a:t>
            </a:r>
            <a:endParaRPr lang="es-MX" dirty="0"/>
          </a:p>
        </p:txBody>
      </p:sp>
      <p:sp>
        <p:nvSpPr>
          <p:cNvPr id="3" name="Marcador de contenido 2"/>
          <p:cNvSpPr>
            <a:spLocks noGrp="1"/>
          </p:cNvSpPr>
          <p:nvPr>
            <p:ph idx="1"/>
          </p:nvPr>
        </p:nvSpPr>
        <p:spPr>
          <a:xfrm>
            <a:off x="261764" y="1905000"/>
            <a:ext cx="11737304" cy="4692352"/>
          </a:xfrm>
        </p:spPr>
        <p:txBody>
          <a:bodyPr>
            <a:normAutofit/>
          </a:bodyPr>
          <a:lstStyle/>
          <a:p>
            <a:pPr algn="just">
              <a:buFont typeface="Wingdings" panose="05000000000000000000" pitchFamily="2" charset="2"/>
              <a:buChar char="q"/>
            </a:pPr>
            <a:r>
              <a:rPr lang="es-MX" dirty="0" smtClean="0"/>
              <a:t>Contaminación del Aire</a:t>
            </a:r>
          </a:p>
          <a:p>
            <a:pPr algn="just">
              <a:buFont typeface="Wingdings" panose="05000000000000000000" pitchFamily="2" charset="2"/>
              <a:buChar char="q"/>
            </a:pPr>
            <a:r>
              <a:rPr lang="es-MX" dirty="0" smtClean="0"/>
              <a:t>Contaminación del agua </a:t>
            </a:r>
          </a:p>
          <a:p>
            <a:pPr algn="just">
              <a:buFont typeface="Wingdings" panose="05000000000000000000" pitchFamily="2" charset="2"/>
              <a:buChar char="q"/>
            </a:pPr>
            <a:r>
              <a:rPr lang="es-MX" dirty="0" smtClean="0"/>
              <a:t>Degradación del suelo</a:t>
            </a:r>
          </a:p>
          <a:p>
            <a:pPr algn="just">
              <a:buFont typeface="Wingdings" panose="05000000000000000000" pitchFamily="2" charset="2"/>
              <a:buChar char="q"/>
            </a:pPr>
            <a:r>
              <a:rPr lang="es-MX" dirty="0" smtClean="0"/>
              <a:t>Cambio climático y calentamiento de la tierra</a:t>
            </a:r>
          </a:p>
          <a:p>
            <a:pPr algn="just">
              <a:buFont typeface="Wingdings" panose="05000000000000000000" pitchFamily="2" charset="2"/>
              <a:buChar char="q"/>
            </a:pPr>
            <a:r>
              <a:rPr lang="es-MX" dirty="0" smtClean="0"/>
              <a:t>Destrucción de la capa de ozono</a:t>
            </a:r>
          </a:p>
          <a:p>
            <a:pPr algn="just">
              <a:buFont typeface="Wingdings" panose="05000000000000000000" pitchFamily="2" charset="2"/>
              <a:buChar char="q"/>
            </a:pPr>
            <a:r>
              <a:rPr lang="es-MX" dirty="0" smtClean="0"/>
              <a:t>Lluvia acida</a:t>
            </a:r>
          </a:p>
        </p:txBody>
      </p:sp>
      <p:pic>
        <p:nvPicPr>
          <p:cNvPr id="4" name="Imagen 3"/>
          <p:cNvPicPr>
            <a:picLocks noChangeAspect="1"/>
          </p:cNvPicPr>
          <p:nvPr/>
        </p:nvPicPr>
        <p:blipFill>
          <a:blip r:embed="rId2"/>
          <a:stretch>
            <a:fillRect/>
          </a:stretch>
        </p:blipFill>
        <p:spPr>
          <a:xfrm>
            <a:off x="7678588" y="1772816"/>
            <a:ext cx="3907875" cy="2200847"/>
          </a:xfrm>
          <a:prstGeom prst="rect">
            <a:avLst/>
          </a:prstGeom>
        </p:spPr>
      </p:pic>
    </p:spTree>
    <p:extLst>
      <p:ext uri="{BB962C8B-B14F-4D97-AF65-F5344CB8AC3E}">
        <p14:creationId xmlns:p14="http://schemas.microsoft.com/office/powerpoint/2010/main" val="117159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CONTAMINACIÓN DEL AIRE</a:t>
            </a:r>
            <a:endParaRPr lang="es-MX" dirty="0"/>
          </a:p>
        </p:txBody>
      </p:sp>
      <p:sp>
        <p:nvSpPr>
          <p:cNvPr id="3" name="Marcador de contenido 2"/>
          <p:cNvSpPr>
            <a:spLocks noGrp="1"/>
          </p:cNvSpPr>
          <p:nvPr>
            <p:ph idx="1"/>
          </p:nvPr>
        </p:nvSpPr>
        <p:spPr/>
        <p:txBody>
          <a:bodyPr>
            <a:normAutofit/>
          </a:bodyPr>
          <a:lstStyle/>
          <a:p>
            <a:pPr algn="just"/>
            <a:r>
              <a:rPr lang="es-MX" dirty="0" smtClean="0"/>
              <a:t>La</a:t>
            </a:r>
            <a:r>
              <a:rPr lang="es-MX" dirty="0"/>
              <a:t> </a:t>
            </a:r>
            <a:r>
              <a:rPr lang="es-MX" b="1" dirty="0"/>
              <a:t>contaminación del aire</a:t>
            </a:r>
            <a:r>
              <a:rPr lang="es-MX" dirty="0"/>
              <a:t> sobre todo en las grandes ciudades es un problema que cada día preocupa más en todo </a:t>
            </a:r>
            <a:r>
              <a:rPr lang="es-MX" b="1" dirty="0"/>
              <a:t>Latinoamérica</a:t>
            </a:r>
            <a:r>
              <a:rPr lang="es-MX" dirty="0"/>
              <a:t>, donde más de 100 millones de personas viven expuestas a niveles de contaminación del aire superior a los recomendados por la Organización Mundial de la Salud (OMS)</a:t>
            </a:r>
          </a:p>
          <a:p>
            <a:endParaRPr lang="es-MX" dirty="0"/>
          </a:p>
        </p:txBody>
      </p:sp>
      <p:pic>
        <p:nvPicPr>
          <p:cNvPr id="5" name="Imagen 4"/>
          <p:cNvPicPr>
            <a:picLocks noChangeAspect="1"/>
          </p:cNvPicPr>
          <p:nvPr/>
        </p:nvPicPr>
        <p:blipFill>
          <a:blip r:embed="rId2"/>
          <a:stretch>
            <a:fillRect/>
          </a:stretch>
        </p:blipFill>
        <p:spPr>
          <a:xfrm>
            <a:off x="6598468" y="3717032"/>
            <a:ext cx="4172855" cy="2307506"/>
          </a:xfrm>
          <a:prstGeom prst="rect">
            <a:avLst/>
          </a:prstGeom>
        </p:spPr>
      </p:pic>
    </p:spTree>
    <p:extLst>
      <p:ext uri="{BB962C8B-B14F-4D97-AF65-F5344CB8AC3E}">
        <p14:creationId xmlns:p14="http://schemas.microsoft.com/office/powerpoint/2010/main" val="422501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CONTAMINACIÓN </a:t>
            </a:r>
            <a:r>
              <a:rPr lang="es-MX" dirty="0" smtClean="0"/>
              <a:t>DEL AGUA</a:t>
            </a:r>
            <a:endParaRPr lang="es-MX" dirty="0"/>
          </a:p>
        </p:txBody>
      </p:sp>
      <p:sp>
        <p:nvSpPr>
          <p:cNvPr id="3" name="Marcador de contenido 2"/>
          <p:cNvSpPr>
            <a:spLocks noGrp="1"/>
          </p:cNvSpPr>
          <p:nvPr>
            <p:ph idx="1"/>
          </p:nvPr>
        </p:nvSpPr>
        <p:spPr>
          <a:xfrm>
            <a:off x="477788" y="1905000"/>
            <a:ext cx="11305256" cy="4548336"/>
          </a:xfrm>
        </p:spPr>
        <p:txBody>
          <a:bodyPr>
            <a:normAutofit/>
          </a:bodyPr>
          <a:lstStyle/>
          <a:p>
            <a:pPr algn="just"/>
            <a:r>
              <a:rPr lang="es-MX" dirty="0">
                <a:solidFill>
                  <a:schemeClr val="tx1"/>
                </a:solidFill>
              </a:rPr>
              <a:t>En México, el derecho humano al agua se reconoció en febrero de 2012 y está plasmado en el artículo cuarto de nuestra Constitución; establece que toda persona tiene derecho al acceso, disposición y saneamiento de agua para consumo personal y doméstico en forma suficiente, </a:t>
            </a:r>
            <a:r>
              <a:rPr lang="es-MX" dirty="0" smtClean="0">
                <a:solidFill>
                  <a:schemeClr val="tx1"/>
                </a:solidFill>
              </a:rPr>
              <a:t>salubre </a:t>
            </a:r>
            <a:r>
              <a:rPr lang="es-MX" dirty="0">
                <a:solidFill>
                  <a:schemeClr val="tx1"/>
                </a:solidFill>
              </a:rPr>
              <a:t>y</a:t>
            </a:r>
            <a:r>
              <a:rPr lang="es-MX" dirty="0" smtClean="0">
                <a:solidFill>
                  <a:schemeClr val="tx1"/>
                </a:solidFill>
              </a:rPr>
              <a:t> aceptable.</a:t>
            </a:r>
          </a:p>
          <a:p>
            <a:pPr algn="just"/>
            <a:r>
              <a:rPr lang="es-MX" dirty="0" smtClean="0">
                <a:solidFill>
                  <a:schemeClr val="tx1"/>
                </a:solidFill>
              </a:rPr>
              <a:t>Hay </a:t>
            </a:r>
            <a:r>
              <a:rPr lang="es-MX" dirty="0">
                <a:solidFill>
                  <a:schemeClr val="tx1"/>
                </a:solidFill>
              </a:rPr>
              <a:t>varios factores que provocan la contaminación del agua</a:t>
            </a:r>
            <a:r>
              <a:rPr lang="es-MX" dirty="0" smtClean="0">
                <a:solidFill>
                  <a:schemeClr val="tx1"/>
                </a:solidFill>
              </a:rPr>
              <a:t>:</a:t>
            </a:r>
          </a:p>
          <a:p>
            <a:pPr algn="just" fontAlgn="base"/>
            <a:r>
              <a:rPr lang="es-MX" sz="1699" dirty="0"/>
              <a:t>El vertido de desechos industriales sin tratamiento.</a:t>
            </a:r>
          </a:p>
          <a:p>
            <a:pPr algn="just" fontAlgn="base"/>
            <a:r>
              <a:rPr lang="es-MX" sz="1699" dirty="0"/>
              <a:t>El vertido de desechos municipales (aguas residuales) sin tratar.</a:t>
            </a:r>
          </a:p>
          <a:p>
            <a:pPr algn="just" fontAlgn="base"/>
            <a:r>
              <a:rPr lang="es-MX" sz="1699" dirty="0" smtClean="0"/>
              <a:t>La </a:t>
            </a:r>
            <a:r>
              <a:rPr lang="es-MX" sz="1699" dirty="0"/>
              <a:t>deforestación y erosión del suelo.</a:t>
            </a:r>
          </a:p>
          <a:p>
            <a:pPr algn="just" fontAlgn="base"/>
            <a:r>
              <a:rPr lang="es-MX" sz="1699" dirty="0"/>
              <a:t>El uso de pesticidas y fertilizantes.</a:t>
            </a:r>
          </a:p>
          <a:p>
            <a:pPr algn="just"/>
            <a:endParaRPr lang="es-MX" dirty="0">
              <a:solidFill>
                <a:schemeClr val="tx1"/>
              </a:solidFill>
            </a:endParaRPr>
          </a:p>
          <a:p>
            <a:endParaRPr lang="es-MX" dirty="0"/>
          </a:p>
        </p:txBody>
      </p:sp>
      <p:pic>
        <p:nvPicPr>
          <p:cNvPr id="4" name="Imagen 3"/>
          <p:cNvPicPr>
            <a:picLocks noChangeAspect="1"/>
          </p:cNvPicPr>
          <p:nvPr/>
        </p:nvPicPr>
        <p:blipFill>
          <a:blip r:embed="rId2"/>
          <a:stretch>
            <a:fillRect/>
          </a:stretch>
        </p:blipFill>
        <p:spPr>
          <a:xfrm>
            <a:off x="7894612" y="4176207"/>
            <a:ext cx="2619375" cy="1743075"/>
          </a:xfrm>
          <a:prstGeom prst="rect">
            <a:avLst/>
          </a:prstGeom>
        </p:spPr>
      </p:pic>
    </p:spTree>
    <p:extLst>
      <p:ext uri="{BB962C8B-B14F-4D97-AF65-F5344CB8AC3E}">
        <p14:creationId xmlns:p14="http://schemas.microsoft.com/office/powerpoint/2010/main" val="3670280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DEGRADACIÓN </a:t>
            </a:r>
            <a:r>
              <a:rPr lang="es-MX" dirty="0" smtClean="0"/>
              <a:t>DEL SUELO.</a:t>
            </a:r>
            <a:endParaRPr lang="es-MX" dirty="0"/>
          </a:p>
        </p:txBody>
      </p:sp>
      <p:pic>
        <p:nvPicPr>
          <p:cNvPr id="4" name="Imagen 3"/>
          <p:cNvPicPr>
            <a:picLocks noChangeAspect="1"/>
          </p:cNvPicPr>
          <p:nvPr/>
        </p:nvPicPr>
        <p:blipFill>
          <a:blip r:embed="rId2"/>
          <a:stretch>
            <a:fillRect/>
          </a:stretch>
        </p:blipFill>
        <p:spPr>
          <a:xfrm>
            <a:off x="4294212" y="4699650"/>
            <a:ext cx="3312368" cy="1891060"/>
          </a:xfrm>
          <a:prstGeom prst="rect">
            <a:avLst/>
          </a:prstGeom>
        </p:spPr>
      </p:pic>
      <p:sp>
        <p:nvSpPr>
          <p:cNvPr id="3" name="Marcador de contenido 2"/>
          <p:cNvSpPr>
            <a:spLocks noGrp="1"/>
          </p:cNvSpPr>
          <p:nvPr>
            <p:ph idx="1"/>
          </p:nvPr>
        </p:nvSpPr>
        <p:spPr>
          <a:xfrm>
            <a:off x="677157" y="1628800"/>
            <a:ext cx="11033879" cy="4951484"/>
          </a:xfrm>
        </p:spPr>
        <p:txBody>
          <a:bodyPr/>
          <a:lstStyle/>
          <a:p>
            <a:pPr algn="ctr"/>
            <a:r>
              <a:rPr lang="es-MX" dirty="0" smtClean="0">
                <a:solidFill>
                  <a:schemeClr val="tx1"/>
                </a:solidFill>
              </a:rPr>
              <a:t>LA DEGRADACIÓN DE LOS SUELOS POR EL HOMBRE, AFECTA LA CALIDAD DE VIDA DE TODOS LOS SERES VIVOS.</a:t>
            </a:r>
          </a:p>
          <a:p>
            <a:pPr algn="just"/>
            <a:r>
              <a:rPr lang="es-MX" dirty="0">
                <a:solidFill>
                  <a:schemeClr val="tx1"/>
                </a:solidFill>
              </a:rPr>
              <a:t>Alrededor de 2.000 millones de hectáreas de suelo, equivalentes al 15 por ciento de la superficie de tierra del planeta (una superficie más extensa que Estados Unidos y México juntos), se han degradado por causa de las actividades humanas. Los principales tipos de degradación del suelo son la erosión hídrica (56 por ciento), la erosión eólica (28 por ciento), la degradación química (12 por ciento) y la degradación física (4 por ciento); más de 1,200 millones de habitantes afectados</a:t>
            </a:r>
            <a:r>
              <a:rPr lang="es-MX" dirty="0" smtClean="0">
                <a:solidFill>
                  <a:schemeClr val="tx1"/>
                </a:solidFill>
              </a:rPr>
              <a:t>.</a:t>
            </a:r>
          </a:p>
          <a:p>
            <a:pPr algn="just"/>
            <a:endParaRPr lang="es-MX" dirty="0">
              <a:solidFill>
                <a:schemeClr val="tx1"/>
              </a:solidFill>
            </a:endParaRPr>
          </a:p>
        </p:txBody>
      </p:sp>
    </p:spTree>
    <p:extLst>
      <p:ext uri="{BB962C8B-B14F-4D97-AF65-F5344CB8AC3E}">
        <p14:creationId xmlns:p14="http://schemas.microsoft.com/office/powerpoint/2010/main" val="421641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onos de tierra 16 x 9">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lumMod val="100000"/>
              </a:schemeClr>
            </a:gs>
            <a:gs pos="100000">
              <a:schemeClr val="phClr">
                <a:tint val="80000"/>
              </a:schemeClr>
            </a:gs>
          </a:gsLst>
          <a:lin ang="5400000" scaled="0"/>
        </a:gradFill>
        <a:blipFill>
          <a:blip xmlns:r="http://schemas.openxmlformats.org/officeDocument/2006/relationships" r:embed="rId1">
            <a:duotone>
              <a:schemeClr val="phClr">
                <a:shade val="50000"/>
              </a:schemeClr>
              <a:schemeClr val="phClr">
                <a:tint val="80000"/>
              </a:schemeClr>
            </a:duotone>
          </a:blip>
          <a:stretch/>
        </a:blipFill>
      </a:bgFillStyleLst>
    </a:fmtScheme>
  </a:themeElements>
  <a:objectDefaults/>
  <a:extraClrSchemeLst/>
  <a:extLst>
    <a:ext uri="{05A4C25C-085E-4340-85A3-A5531E510DB2}">
      <thm15:themeFamily xmlns:thm15="http://schemas.microsoft.com/office/thememl/2012/main" name="Office_15976563_TF02801065.potx" id="{D0FE7ED7-DAB8-43A9-87D2-3E384391B656}" vid="{1219577E-8A53-4E71-9879-FBCAB507AEAB}"/>
    </a:ext>
  </a:extLst>
</a:theme>
</file>

<file path=ppt/theme/theme2.xml><?xml version="1.0" encoding="utf-8"?>
<a:theme xmlns:a="http://schemas.openxmlformats.org/drawingml/2006/main" name="Tema de Offic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Tema de Offic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 de tono de tierra (panorámica)</Template>
  <TotalTime>75</TotalTime>
  <Words>1607</Words>
  <Application>Microsoft Office PowerPoint</Application>
  <PresentationFormat>Personalizado</PresentationFormat>
  <Paragraphs>110</Paragraphs>
  <Slides>28</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28</vt:i4>
      </vt:variant>
    </vt:vector>
  </HeadingPairs>
  <TitlesOfParts>
    <vt:vector size="32" baseType="lpstr">
      <vt:lpstr>Arial</vt:lpstr>
      <vt:lpstr>Corbel</vt:lpstr>
      <vt:lpstr>Wingdings</vt:lpstr>
      <vt:lpstr>Tonos de tierra 16 x 9</vt:lpstr>
      <vt:lpstr>   DERECHO AMBIENTAL CLAVE: LDE801 CENTRO UNIVERSITARIO UAEM VALLE DE TEOTIHUACÁN </vt:lpstr>
      <vt:lpstr>INTRODUCCIÓN</vt:lpstr>
      <vt:lpstr>JUSTIFICACIÓN</vt:lpstr>
      <vt:lpstr>DERECHO AMBIENTAL INTERNACIONAL.</vt:lpstr>
      <vt:lpstr>SUJETOS.</vt:lpstr>
      <vt:lpstr>GRANDES PROBLEMAS DEL MEDIO AMBIENTE CONTAMINADO</vt:lpstr>
      <vt:lpstr>CONTAMINACIÓN DEL AIRE</vt:lpstr>
      <vt:lpstr>CONTAMINACIÓN DEL AGUA</vt:lpstr>
      <vt:lpstr>DEGRADACIÓN DEL SUELO.</vt:lpstr>
      <vt:lpstr>CAMBIO CLIMATICO.</vt:lpstr>
      <vt:lpstr>CALENTAMIENTO DE LA TIERRA.</vt:lpstr>
      <vt:lpstr>DESTRUCCIÓN DE LA CAPA DE OZONO.</vt:lpstr>
      <vt:lpstr>Presentación de PowerPoint</vt:lpstr>
      <vt:lpstr>LLUVIA ÁCIDA.</vt:lpstr>
      <vt:lpstr>DECLARACIÒN DE ESTOCOLMO 1972.</vt:lpstr>
      <vt:lpstr>Presentación de PowerPoint</vt:lpstr>
      <vt:lpstr>CUMBRE DE LA TIERRA.</vt:lpstr>
      <vt:lpstr>DECLARACIÓN DE RÍO SOBRE EL MEDIO AMBIENTE Y EL DESARROLLO </vt:lpstr>
      <vt:lpstr>Presentación de PowerPoint</vt:lpstr>
      <vt:lpstr>AGENDA DEL SIGLO XXI.</vt:lpstr>
      <vt:lpstr>CONVENCIÓN MARCO SOBRE EL CAMBIO CLIMÁTICO.</vt:lpstr>
      <vt:lpstr>Presentación de PowerPoint</vt:lpstr>
      <vt:lpstr>CONVENIO SOBRE LA DIVERSIDAD BIOLÓGICA.</vt:lpstr>
      <vt:lpstr>CUMBRE DE JOHANNESBURGO DE 2002.</vt:lpstr>
      <vt:lpstr>Presentación de PowerPoint</vt:lpstr>
      <vt:lpstr>LA IMPORTANCIA DE LA MATERIA Y LA NORMA A NIVEL INTERNACIONAL</vt:lpstr>
      <vt:lpstr>EN MATERIA AMBIENTAL</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AMBIENTAL</dc:title>
  <dc:creator>fany lizbeth García Trujillo</dc:creator>
  <cp:lastModifiedBy>Usuario</cp:lastModifiedBy>
  <cp:revision>9</cp:revision>
  <dcterms:created xsi:type="dcterms:W3CDTF">2019-09-18T23:11:51Z</dcterms:created>
  <dcterms:modified xsi:type="dcterms:W3CDTF">2019-10-01T00:40:09Z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