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6" r:id="rId1"/>
  </p:sldMasterIdLst>
  <p:notesMasterIdLst>
    <p:notesMasterId r:id="rId44"/>
  </p:notesMasterIdLst>
  <p:sldIdLst>
    <p:sldId id="338" r:id="rId2"/>
    <p:sldId id="339" r:id="rId3"/>
    <p:sldId id="340" r:id="rId4"/>
    <p:sldId id="341" r:id="rId5"/>
    <p:sldId id="342" r:id="rId6"/>
    <p:sldId id="256" r:id="rId7"/>
    <p:sldId id="318" r:id="rId8"/>
    <p:sldId id="319" r:id="rId9"/>
    <p:sldId id="322" r:id="rId10"/>
    <p:sldId id="323" r:id="rId11"/>
    <p:sldId id="320" r:id="rId12"/>
    <p:sldId id="321"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17" r:id="rId28"/>
    <p:sldId id="260" r:id="rId29"/>
    <p:sldId id="261" r:id="rId30"/>
    <p:sldId id="262" r:id="rId31"/>
    <p:sldId id="257" r:id="rId32"/>
    <p:sldId id="258" r:id="rId33"/>
    <p:sldId id="259" r:id="rId34"/>
    <p:sldId id="263" r:id="rId35"/>
    <p:sldId id="270" r:id="rId36"/>
    <p:sldId id="281" r:id="rId37"/>
    <p:sldId id="282" r:id="rId38"/>
    <p:sldId id="278" r:id="rId39"/>
    <p:sldId id="279" r:id="rId40"/>
    <p:sldId id="280" r:id="rId41"/>
    <p:sldId id="343" r:id="rId42"/>
    <p:sldId id="344"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6375" autoAdjust="0"/>
  </p:normalViewPr>
  <p:slideViewPr>
    <p:cSldViewPr snapToGrid="0">
      <p:cViewPr varScale="1">
        <p:scale>
          <a:sx n="71" d="100"/>
          <a:sy n="71" d="100"/>
        </p:scale>
        <p:origin x="618" y="54"/>
      </p:cViewPr>
      <p:guideLst/>
    </p:cSldViewPr>
  </p:slideViewPr>
  <p:outlineViewPr>
    <p:cViewPr>
      <p:scale>
        <a:sx n="33" d="100"/>
        <a:sy n="33" d="100"/>
      </p:scale>
      <p:origin x="0" y="-1944"/>
    </p:cViewPr>
  </p:outlineViewPr>
  <p:notesTextViewPr>
    <p:cViewPr>
      <p:scale>
        <a:sx n="3" d="2"/>
        <a:sy n="3" d="2"/>
      </p:scale>
      <p:origin x="0" y="0"/>
    </p:cViewPr>
  </p:notesTextViewPr>
  <p:sorterViewPr>
    <p:cViewPr>
      <p:scale>
        <a:sx n="100" d="100"/>
        <a:sy n="100" d="100"/>
      </p:scale>
      <p:origin x="0" y="-47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C508CB-0D86-4451-B5C7-698D6D0678DE}" type="doc">
      <dgm:prSet loTypeId="urn:microsoft.com/office/officeart/2005/8/layout/matrix1" loCatId="matrix" qsTypeId="urn:microsoft.com/office/officeart/2005/8/quickstyle/simple1" qsCatId="simple" csTypeId="urn:microsoft.com/office/officeart/2005/8/colors/colorful1" csCatId="colorful" phldr="1"/>
      <dgm:spPr/>
      <dgm:t>
        <a:bodyPr/>
        <a:lstStyle/>
        <a:p>
          <a:endParaRPr lang="es-MX"/>
        </a:p>
      </dgm:t>
    </dgm:pt>
    <dgm:pt modelId="{653F14F3-E097-4AA0-907F-47DF8B7420B9}">
      <dgm:prSet phldrT="[Texto]"/>
      <dgm:spPr/>
      <dgm:t>
        <a:bodyPr/>
        <a:lstStyle/>
        <a:p>
          <a:r>
            <a:rPr lang="es-MX" b="1" dirty="0" smtClean="0"/>
            <a:t>Gobierno</a:t>
          </a:r>
        </a:p>
        <a:p>
          <a:r>
            <a:rPr lang="es-MX" b="1" dirty="0" smtClean="0"/>
            <a:t>Capacidad Administrativa</a:t>
          </a:r>
        </a:p>
        <a:p>
          <a:r>
            <a:rPr lang="es-MX" b="1" dirty="0" smtClean="0"/>
            <a:t>Tiene la obligación de resolver problemas trascendentales para la sociedad</a:t>
          </a:r>
          <a:endParaRPr lang="es-MX" b="1" dirty="0"/>
        </a:p>
      </dgm:t>
    </dgm:pt>
    <dgm:pt modelId="{E0BE456F-E022-460B-A122-29AA6770E151}" type="parTrans" cxnId="{2A6DB3A3-0B73-4C45-BB15-EC1F0BCF3CA8}">
      <dgm:prSet/>
      <dgm:spPr/>
      <dgm:t>
        <a:bodyPr/>
        <a:lstStyle/>
        <a:p>
          <a:endParaRPr lang="es-MX"/>
        </a:p>
      </dgm:t>
    </dgm:pt>
    <dgm:pt modelId="{E6114E01-E761-4D4C-B7D3-33B5C1DB2785}" type="sibTrans" cxnId="{2A6DB3A3-0B73-4C45-BB15-EC1F0BCF3CA8}">
      <dgm:prSet/>
      <dgm:spPr/>
      <dgm:t>
        <a:bodyPr/>
        <a:lstStyle/>
        <a:p>
          <a:endParaRPr lang="es-MX"/>
        </a:p>
      </dgm:t>
    </dgm:pt>
    <dgm:pt modelId="{D9783828-6F5D-4EDF-8239-1961E6168D2A}">
      <dgm:prSet phldrT="[Texto]" custT="1"/>
      <dgm:spPr/>
      <dgm:t>
        <a:bodyPr/>
        <a:lstStyle/>
        <a:p>
          <a:r>
            <a:rPr lang="es-MX" sz="4800" dirty="0" smtClean="0"/>
            <a:t>Empleo</a:t>
          </a:r>
          <a:endParaRPr lang="es-MX" sz="4800" dirty="0"/>
        </a:p>
      </dgm:t>
    </dgm:pt>
    <dgm:pt modelId="{425DC033-8263-4E33-8711-FE3031FB69DB}" type="parTrans" cxnId="{A1FDEDA9-25A0-4FD1-ADAF-5AE2F519A10C}">
      <dgm:prSet/>
      <dgm:spPr/>
      <dgm:t>
        <a:bodyPr/>
        <a:lstStyle/>
        <a:p>
          <a:endParaRPr lang="es-MX"/>
        </a:p>
      </dgm:t>
    </dgm:pt>
    <dgm:pt modelId="{0ECAC69C-4273-4ECA-89DD-75213F36E959}" type="sibTrans" cxnId="{A1FDEDA9-25A0-4FD1-ADAF-5AE2F519A10C}">
      <dgm:prSet/>
      <dgm:spPr/>
      <dgm:t>
        <a:bodyPr/>
        <a:lstStyle/>
        <a:p>
          <a:endParaRPr lang="es-MX"/>
        </a:p>
      </dgm:t>
    </dgm:pt>
    <dgm:pt modelId="{5F45D85C-64CF-40F6-9960-609BA2AE4D53}">
      <dgm:prSet phldrT="[Texto]" custT="1"/>
      <dgm:spPr/>
      <dgm:t>
        <a:bodyPr/>
        <a:lstStyle/>
        <a:p>
          <a:r>
            <a:rPr lang="es-MX" sz="4800" dirty="0" smtClean="0"/>
            <a:t>Salud</a:t>
          </a:r>
          <a:endParaRPr lang="es-MX" sz="4800" dirty="0"/>
        </a:p>
      </dgm:t>
    </dgm:pt>
    <dgm:pt modelId="{85E2A657-6ABD-4E22-8757-B1FDE164DB48}" type="parTrans" cxnId="{EE1D4425-F2A1-4025-8B3C-4890A72D4DBE}">
      <dgm:prSet/>
      <dgm:spPr/>
      <dgm:t>
        <a:bodyPr/>
        <a:lstStyle/>
        <a:p>
          <a:endParaRPr lang="es-MX"/>
        </a:p>
      </dgm:t>
    </dgm:pt>
    <dgm:pt modelId="{48EE3074-386E-4FD6-BC6A-A88509CA6699}" type="sibTrans" cxnId="{EE1D4425-F2A1-4025-8B3C-4890A72D4DBE}">
      <dgm:prSet/>
      <dgm:spPr/>
      <dgm:t>
        <a:bodyPr/>
        <a:lstStyle/>
        <a:p>
          <a:endParaRPr lang="es-MX"/>
        </a:p>
      </dgm:t>
    </dgm:pt>
    <dgm:pt modelId="{B722C28A-64D5-4FF2-A10B-44E58CEF4BCF}">
      <dgm:prSet phldrT="[Texto]" custT="1"/>
      <dgm:spPr/>
      <dgm:t>
        <a:bodyPr/>
        <a:lstStyle/>
        <a:p>
          <a:r>
            <a:rPr lang="es-MX" sz="4800" dirty="0" smtClean="0"/>
            <a:t>Educación</a:t>
          </a:r>
          <a:endParaRPr lang="es-MX" sz="4800" dirty="0"/>
        </a:p>
      </dgm:t>
    </dgm:pt>
    <dgm:pt modelId="{37581135-DEDF-4B54-82D3-71477A62211F}" type="parTrans" cxnId="{82EC1744-7D9F-448A-B987-80A7CF8B0FA8}">
      <dgm:prSet/>
      <dgm:spPr/>
      <dgm:t>
        <a:bodyPr/>
        <a:lstStyle/>
        <a:p>
          <a:endParaRPr lang="es-MX"/>
        </a:p>
      </dgm:t>
    </dgm:pt>
    <dgm:pt modelId="{215F8409-80E5-4D0D-AFA3-6BC55B1C8B7D}" type="sibTrans" cxnId="{82EC1744-7D9F-448A-B987-80A7CF8B0FA8}">
      <dgm:prSet/>
      <dgm:spPr/>
      <dgm:t>
        <a:bodyPr/>
        <a:lstStyle/>
        <a:p>
          <a:endParaRPr lang="es-MX"/>
        </a:p>
      </dgm:t>
    </dgm:pt>
    <dgm:pt modelId="{C3F83379-FEC4-4D50-8BD0-19D339FCE82C}">
      <dgm:prSet phldrT="[Texto]" custT="1"/>
      <dgm:spPr/>
      <dgm:t>
        <a:bodyPr/>
        <a:lstStyle/>
        <a:p>
          <a:r>
            <a:rPr lang="es-MX" sz="4800" dirty="0" smtClean="0"/>
            <a:t>Seguridad</a:t>
          </a:r>
          <a:endParaRPr lang="es-MX" sz="4800" dirty="0"/>
        </a:p>
      </dgm:t>
    </dgm:pt>
    <dgm:pt modelId="{F6061678-9F86-4335-A46E-386978EFCD24}" type="parTrans" cxnId="{7B66124E-C44D-45D3-A118-72B3E5D9D8D7}">
      <dgm:prSet/>
      <dgm:spPr/>
      <dgm:t>
        <a:bodyPr/>
        <a:lstStyle/>
        <a:p>
          <a:endParaRPr lang="es-MX"/>
        </a:p>
      </dgm:t>
    </dgm:pt>
    <dgm:pt modelId="{6EEEA092-B26F-468E-A7DE-BB628F6DA1FF}" type="sibTrans" cxnId="{7B66124E-C44D-45D3-A118-72B3E5D9D8D7}">
      <dgm:prSet/>
      <dgm:spPr/>
      <dgm:t>
        <a:bodyPr/>
        <a:lstStyle/>
        <a:p>
          <a:endParaRPr lang="es-MX"/>
        </a:p>
      </dgm:t>
    </dgm:pt>
    <dgm:pt modelId="{6B814F6D-4CB7-4F7F-BECE-3A21C911A8AD}" type="pres">
      <dgm:prSet presAssocID="{1CC508CB-0D86-4451-B5C7-698D6D0678DE}" presName="diagram" presStyleCnt="0">
        <dgm:presLayoutVars>
          <dgm:chMax val="1"/>
          <dgm:dir/>
          <dgm:animLvl val="ctr"/>
          <dgm:resizeHandles val="exact"/>
        </dgm:presLayoutVars>
      </dgm:prSet>
      <dgm:spPr/>
      <dgm:t>
        <a:bodyPr/>
        <a:lstStyle/>
        <a:p>
          <a:endParaRPr lang="es-MX"/>
        </a:p>
      </dgm:t>
    </dgm:pt>
    <dgm:pt modelId="{224EBB6A-46F4-444D-988C-1E6C48E220EB}" type="pres">
      <dgm:prSet presAssocID="{1CC508CB-0D86-4451-B5C7-698D6D0678DE}" presName="matrix" presStyleCnt="0"/>
      <dgm:spPr/>
    </dgm:pt>
    <dgm:pt modelId="{21FDD78D-4A7D-4061-A585-2E838B9A6399}" type="pres">
      <dgm:prSet presAssocID="{1CC508CB-0D86-4451-B5C7-698D6D0678DE}" presName="tile1" presStyleLbl="node1" presStyleIdx="0" presStyleCnt="4"/>
      <dgm:spPr/>
      <dgm:t>
        <a:bodyPr/>
        <a:lstStyle/>
        <a:p>
          <a:endParaRPr lang="es-MX"/>
        </a:p>
      </dgm:t>
    </dgm:pt>
    <dgm:pt modelId="{5414292D-E206-4002-8A7D-BC4A27F5860A}" type="pres">
      <dgm:prSet presAssocID="{1CC508CB-0D86-4451-B5C7-698D6D0678DE}" presName="tile1text" presStyleLbl="node1" presStyleIdx="0" presStyleCnt="4">
        <dgm:presLayoutVars>
          <dgm:chMax val="0"/>
          <dgm:chPref val="0"/>
          <dgm:bulletEnabled val="1"/>
        </dgm:presLayoutVars>
      </dgm:prSet>
      <dgm:spPr/>
      <dgm:t>
        <a:bodyPr/>
        <a:lstStyle/>
        <a:p>
          <a:endParaRPr lang="es-MX"/>
        </a:p>
      </dgm:t>
    </dgm:pt>
    <dgm:pt modelId="{FB2AEB52-7B26-44B4-B09C-6A7DD4210CC9}" type="pres">
      <dgm:prSet presAssocID="{1CC508CB-0D86-4451-B5C7-698D6D0678DE}" presName="tile2" presStyleLbl="node1" presStyleIdx="1" presStyleCnt="4"/>
      <dgm:spPr/>
      <dgm:t>
        <a:bodyPr/>
        <a:lstStyle/>
        <a:p>
          <a:endParaRPr lang="es-MX"/>
        </a:p>
      </dgm:t>
    </dgm:pt>
    <dgm:pt modelId="{32644DDF-5DB9-45E0-9534-E74AEA4D20E9}" type="pres">
      <dgm:prSet presAssocID="{1CC508CB-0D86-4451-B5C7-698D6D0678DE}" presName="tile2text" presStyleLbl="node1" presStyleIdx="1" presStyleCnt="4">
        <dgm:presLayoutVars>
          <dgm:chMax val="0"/>
          <dgm:chPref val="0"/>
          <dgm:bulletEnabled val="1"/>
        </dgm:presLayoutVars>
      </dgm:prSet>
      <dgm:spPr/>
      <dgm:t>
        <a:bodyPr/>
        <a:lstStyle/>
        <a:p>
          <a:endParaRPr lang="es-MX"/>
        </a:p>
      </dgm:t>
    </dgm:pt>
    <dgm:pt modelId="{3464D630-56D2-41DA-AD09-FC34E78905EC}" type="pres">
      <dgm:prSet presAssocID="{1CC508CB-0D86-4451-B5C7-698D6D0678DE}" presName="tile3" presStyleLbl="node1" presStyleIdx="2" presStyleCnt="4"/>
      <dgm:spPr/>
      <dgm:t>
        <a:bodyPr/>
        <a:lstStyle/>
        <a:p>
          <a:endParaRPr lang="es-MX"/>
        </a:p>
      </dgm:t>
    </dgm:pt>
    <dgm:pt modelId="{A376561E-D724-4BFC-84FB-7E8F8F25A9F9}" type="pres">
      <dgm:prSet presAssocID="{1CC508CB-0D86-4451-B5C7-698D6D0678DE}" presName="tile3text" presStyleLbl="node1" presStyleIdx="2" presStyleCnt="4">
        <dgm:presLayoutVars>
          <dgm:chMax val="0"/>
          <dgm:chPref val="0"/>
          <dgm:bulletEnabled val="1"/>
        </dgm:presLayoutVars>
      </dgm:prSet>
      <dgm:spPr/>
      <dgm:t>
        <a:bodyPr/>
        <a:lstStyle/>
        <a:p>
          <a:endParaRPr lang="es-MX"/>
        </a:p>
      </dgm:t>
    </dgm:pt>
    <dgm:pt modelId="{B3856B9F-8D0B-46B1-A508-BCA026A11C9D}" type="pres">
      <dgm:prSet presAssocID="{1CC508CB-0D86-4451-B5C7-698D6D0678DE}" presName="tile4" presStyleLbl="node1" presStyleIdx="3" presStyleCnt="4"/>
      <dgm:spPr/>
      <dgm:t>
        <a:bodyPr/>
        <a:lstStyle/>
        <a:p>
          <a:endParaRPr lang="es-MX"/>
        </a:p>
      </dgm:t>
    </dgm:pt>
    <dgm:pt modelId="{E1176F7A-2F9B-4228-BB8D-B7824F1B9987}" type="pres">
      <dgm:prSet presAssocID="{1CC508CB-0D86-4451-B5C7-698D6D0678DE}" presName="tile4text" presStyleLbl="node1" presStyleIdx="3" presStyleCnt="4">
        <dgm:presLayoutVars>
          <dgm:chMax val="0"/>
          <dgm:chPref val="0"/>
          <dgm:bulletEnabled val="1"/>
        </dgm:presLayoutVars>
      </dgm:prSet>
      <dgm:spPr/>
      <dgm:t>
        <a:bodyPr/>
        <a:lstStyle/>
        <a:p>
          <a:endParaRPr lang="es-MX"/>
        </a:p>
      </dgm:t>
    </dgm:pt>
    <dgm:pt modelId="{7BEA2433-35A5-4BED-9CC9-546BBB244510}" type="pres">
      <dgm:prSet presAssocID="{1CC508CB-0D86-4451-B5C7-698D6D0678DE}" presName="centerTile" presStyleLbl="fgShp" presStyleIdx="0" presStyleCnt="1" custScaleX="219373" custScaleY="145323">
        <dgm:presLayoutVars>
          <dgm:chMax val="0"/>
          <dgm:chPref val="0"/>
        </dgm:presLayoutVars>
      </dgm:prSet>
      <dgm:spPr/>
      <dgm:t>
        <a:bodyPr/>
        <a:lstStyle/>
        <a:p>
          <a:endParaRPr lang="es-MX"/>
        </a:p>
      </dgm:t>
    </dgm:pt>
  </dgm:ptLst>
  <dgm:cxnLst>
    <dgm:cxn modelId="{DB2B8803-CB2E-4789-A96E-36851D785415}" type="presOf" srcId="{5F45D85C-64CF-40F6-9960-609BA2AE4D53}" destId="{FB2AEB52-7B26-44B4-B09C-6A7DD4210CC9}" srcOrd="0" destOrd="0" presId="urn:microsoft.com/office/officeart/2005/8/layout/matrix1"/>
    <dgm:cxn modelId="{EE1D4425-F2A1-4025-8B3C-4890A72D4DBE}" srcId="{653F14F3-E097-4AA0-907F-47DF8B7420B9}" destId="{5F45D85C-64CF-40F6-9960-609BA2AE4D53}" srcOrd="1" destOrd="0" parTransId="{85E2A657-6ABD-4E22-8757-B1FDE164DB48}" sibTransId="{48EE3074-386E-4FD6-BC6A-A88509CA6699}"/>
    <dgm:cxn modelId="{82EC1744-7D9F-448A-B987-80A7CF8B0FA8}" srcId="{653F14F3-E097-4AA0-907F-47DF8B7420B9}" destId="{B722C28A-64D5-4FF2-A10B-44E58CEF4BCF}" srcOrd="2" destOrd="0" parTransId="{37581135-DEDF-4B54-82D3-71477A62211F}" sibTransId="{215F8409-80E5-4D0D-AFA3-6BC55B1C8B7D}"/>
    <dgm:cxn modelId="{B14E1E66-2EB1-473A-A492-E4579A539164}" type="presOf" srcId="{B722C28A-64D5-4FF2-A10B-44E58CEF4BCF}" destId="{A376561E-D724-4BFC-84FB-7E8F8F25A9F9}" srcOrd="1" destOrd="0" presId="urn:microsoft.com/office/officeart/2005/8/layout/matrix1"/>
    <dgm:cxn modelId="{8464C880-403F-4404-8AA4-D74EFDC22F30}" type="presOf" srcId="{653F14F3-E097-4AA0-907F-47DF8B7420B9}" destId="{7BEA2433-35A5-4BED-9CC9-546BBB244510}" srcOrd="0" destOrd="0" presId="urn:microsoft.com/office/officeart/2005/8/layout/matrix1"/>
    <dgm:cxn modelId="{A1FDEDA9-25A0-4FD1-ADAF-5AE2F519A10C}" srcId="{653F14F3-E097-4AA0-907F-47DF8B7420B9}" destId="{D9783828-6F5D-4EDF-8239-1961E6168D2A}" srcOrd="0" destOrd="0" parTransId="{425DC033-8263-4E33-8711-FE3031FB69DB}" sibTransId="{0ECAC69C-4273-4ECA-89DD-75213F36E959}"/>
    <dgm:cxn modelId="{F73BB3E4-49B3-4120-98DE-71EAE1FE7D9B}" type="presOf" srcId="{1CC508CB-0D86-4451-B5C7-698D6D0678DE}" destId="{6B814F6D-4CB7-4F7F-BECE-3A21C911A8AD}" srcOrd="0" destOrd="0" presId="urn:microsoft.com/office/officeart/2005/8/layout/matrix1"/>
    <dgm:cxn modelId="{7B66124E-C44D-45D3-A118-72B3E5D9D8D7}" srcId="{653F14F3-E097-4AA0-907F-47DF8B7420B9}" destId="{C3F83379-FEC4-4D50-8BD0-19D339FCE82C}" srcOrd="3" destOrd="0" parTransId="{F6061678-9F86-4335-A46E-386978EFCD24}" sibTransId="{6EEEA092-B26F-468E-A7DE-BB628F6DA1FF}"/>
    <dgm:cxn modelId="{76759F83-9473-4B83-BBB5-0DE04FD01B4A}" type="presOf" srcId="{D9783828-6F5D-4EDF-8239-1961E6168D2A}" destId="{21FDD78D-4A7D-4061-A585-2E838B9A6399}" srcOrd="0" destOrd="0" presId="urn:microsoft.com/office/officeart/2005/8/layout/matrix1"/>
    <dgm:cxn modelId="{85039455-E65B-437E-A7F4-95E1F5241D92}" type="presOf" srcId="{C3F83379-FEC4-4D50-8BD0-19D339FCE82C}" destId="{B3856B9F-8D0B-46B1-A508-BCA026A11C9D}" srcOrd="0" destOrd="0" presId="urn:microsoft.com/office/officeart/2005/8/layout/matrix1"/>
    <dgm:cxn modelId="{0A05B9F5-322E-4F6E-98C5-0D4B31981628}" type="presOf" srcId="{5F45D85C-64CF-40F6-9960-609BA2AE4D53}" destId="{32644DDF-5DB9-45E0-9534-E74AEA4D20E9}" srcOrd="1" destOrd="0" presId="urn:microsoft.com/office/officeart/2005/8/layout/matrix1"/>
    <dgm:cxn modelId="{2A6DB3A3-0B73-4C45-BB15-EC1F0BCF3CA8}" srcId="{1CC508CB-0D86-4451-B5C7-698D6D0678DE}" destId="{653F14F3-E097-4AA0-907F-47DF8B7420B9}" srcOrd="0" destOrd="0" parTransId="{E0BE456F-E022-460B-A122-29AA6770E151}" sibTransId="{E6114E01-E761-4D4C-B7D3-33B5C1DB2785}"/>
    <dgm:cxn modelId="{A2763618-DEC0-468D-BB1B-5836E60B14CF}" type="presOf" srcId="{D9783828-6F5D-4EDF-8239-1961E6168D2A}" destId="{5414292D-E206-4002-8A7D-BC4A27F5860A}" srcOrd="1" destOrd="0" presId="urn:microsoft.com/office/officeart/2005/8/layout/matrix1"/>
    <dgm:cxn modelId="{10872F18-CBFA-43AA-922F-40B6FB3C2F77}" type="presOf" srcId="{B722C28A-64D5-4FF2-A10B-44E58CEF4BCF}" destId="{3464D630-56D2-41DA-AD09-FC34E78905EC}" srcOrd="0" destOrd="0" presId="urn:microsoft.com/office/officeart/2005/8/layout/matrix1"/>
    <dgm:cxn modelId="{FC912BBB-D685-4003-A8DB-7C89F9E75EE0}" type="presOf" srcId="{C3F83379-FEC4-4D50-8BD0-19D339FCE82C}" destId="{E1176F7A-2F9B-4228-BB8D-B7824F1B9987}" srcOrd="1" destOrd="0" presId="urn:microsoft.com/office/officeart/2005/8/layout/matrix1"/>
    <dgm:cxn modelId="{A18C2005-089D-47DC-905C-EE3E910EEE00}" type="presParOf" srcId="{6B814F6D-4CB7-4F7F-BECE-3A21C911A8AD}" destId="{224EBB6A-46F4-444D-988C-1E6C48E220EB}" srcOrd="0" destOrd="0" presId="urn:microsoft.com/office/officeart/2005/8/layout/matrix1"/>
    <dgm:cxn modelId="{15E6D330-616D-4C81-8E9A-90EB668EAD13}" type="presParOf" srcId="{224EBB6A-46F4-444D-988C-1E6C48E220EB}" destId="{21FDD78D-4A7D-4061-A585-2E838B9A6399}" srcOrd="0" destOrd="0" presId="urn:microsoft.com/office/officeart/2005/8/layout/matrix1"/>
    <dgm:cxn modelId="{91E94A1B-3968-472B-97F7-E21C9AA63E19}" type="presParOf" srcId="{224EBB6A-46F4-444D-988C-1E6C48E220EB}" destId="{5414292D-E206-4002-8A7D-BC4A27F5860A}" srcOrd="1" destOrd="0" presId="urn:microsoft.com/office/officeart/2005/8/layout/matrix1"/>
    <dgm:cxn modelId="{FE26A3F2-CADC-43E2-88F2-0B65DEFCAFA3}" type="presParOf" srcId="{224EBB6A-46F4-444D-988C-1E6C48E220EB}" destId="{FB2AEB52-7B26-44B4-B09C-6A7DD4210CC9}" srcOrd="2" destOrd="0" presId="urn:microsoft.com/office/officeart/2005/8/layout/matrix1"/>
    <dgm:cxn modelId="{71C0D773-77AA-47B7-84D3-56BB9C20EA4B}" type="presParOf" srcId="{224EBB6A-46F4-444D-988C-1E6C48E220EB}" destId="{32644DDF-5DB9-45E0-9534-E74AEA4D20E9}" srcOrd="3" destOrd="0" presId="urn:microsoft.com/office/officeart/2005/8/layout/matrix1"/>
    <dgm:cxn modelId="{1F1944E9-42ED-4FCA-BE82-990754D581B5}" type="presParOf" srcId="{224EBB6A-46F4-444D-988C-1E6C48E220EB}" destId="{3464D630-56D2-41DA-AD09-FC34E78905EC}" srcOrd="4" destOrd="0" presId="urn:microsoft.com/office/officeart/2005/8/layout/matrix1"/>
    <dgm:cxn modelId="{A316C783-46CF-4AEF-8AD0-7E9D61CE0049}" type="presParOf" srcId="{224EBB6A-46F4-444D-988C-1E6C48E220EB}" destId="{A376561E-D724-4BFC-84FB-7E8F8F25A9F9}" srcOrd="5" destOrd="0" presId="urn:microsoft.com/office/officeart/2005/8/layout/matrix1"/>
    <dgm:cxn modelId="{04A1FF2C-2DD8-4771-A071-A14E3D7FB1C9}" type="presParOf" srcId="{224EBB6A-46F4-444D-988C-1E6C48E220EB}" destId="{B3856B9F-8D0B-46B1-A508-BCA026A11C9D}" srcOrd="6" destOrd="0" presId="urn:microsoft.com/office/officeart/2005/8/layout/matrix1"/>
    <dgm:cxn modelId="{394C2ED8-8DBC-4F71-AC8E-0323CF2CFA3B}" type="presParOf" srcId="{224EBB6A-46F4-444D-988C-1E6C48E220EB}" destId="{E1176F7A-2F9B-4228-BB8D-B7824F1B9987}" srcOrd="7" destOrd="0" presId="urn:microsoft.com/office/officeart/2005/8/layout/matrix1"/>
    <dgm:cxn modelId="{E2E034D7-BE5C-4C2D-B482-DDCAEBFC90DA}" type="presParOf" srcId="{6B814F6D-4CB7-4F7F-BECE-3A21C911A8AD}" destId="{7BEA2433-35A5-4BED-9CC9-546BBB244510}"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259F06-0FBA-4B2A-8225-B3A59C38B900}"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s-MX"/>
        </a:p>
      </dgm:t>
    </dgm:pt>
    <dgm:pt modelId="{084F1CA8-0BEA-4020-8F62-E7895A9AA9E6}">
      <dgm:prSet phldrT="[Texto]"/>
      <dgm:spPr/>
      <dgm:t>
        <a:bodyPr/>
        <a:lstStyle/>
        <a:p>
          <a:r>
            <a:rPr lang="es-MX" dirty="0" smtClean="0"/>
            <a:t>Estado </a:t>
          </a:r>
          <a:endParaRPr lang="es-MX" dirty="0"/>
        </a:p>
      </dgm:t>
    </dgm:pt>
    <dgm:pt modelId="{7A7D7C99-6D77-4FDA-885F-17AB6E7CCF0A}" type="parTrans" cxnId="{EDF484B5-261F-4036-9E92-D758C75B44D1}">
      <dgm:prSet/>
      <dgm:spPr/>
      <dgm:t>
        <a:bodyPr/>
        <a:lstStyle/>
        <a:p>
          <a:endParaRPr lang="es-MX"/>
        </a:p>
      </dgm:t>
    </dgm:pt>
    <dgm:pt modelId="{93B0A715-77F5-4650-AC1E-B1435C22EF8C}" type="sibTrans" cxnId="{EDF484B5-261F-4036-9E92-D758C75B44D1}">
      <dgm:prSet/>
      <dgm:spPr/>
      <dgm:t>
        <a:bodyPr/>
        <a:lstStyle/>
        <a:p>
          <a:endParaRPr lang="es-MX"/>
        </a:p>
      </dgm:t>
    </dgm:pt>
    <dgm:pt modelId="{EABB937B-AC95-487E-8F0F-B04AE2BDA7DE}">
      <dgm:prSet phldrT="[Texto]"/>
      <dgm:spPr/>
      <dgm:t>
        <a:bodyPr/>
        <a:lstStyle/>
        <a:p>
          <a:r>
            <a:rPr lang="es-MX" dirty="0" smtClean="0"/>
            <a:t>Interviene</a:t>
          </a:r>
          <a:endParaRPr lang="es-MX" dirty="0"/>
        </a:p>
      </dgm:t>
    </dgm:pt>
    <dgm:pt modelId="{0FBD6821-DAAC-4BC5-A4E4-0C4F11DCA84B}" type="parTrans" cxnId="{B85285A6-30CC-4285-B02E-7DB551849B09}">
      <dgm:prSet/>
      <dgm:spPr/>
      <dgm:t>
        <a:bodyPr/>
        <a:lstStyle/>
        <a:p>
          <a:endParaRPr lang="es-MX"/>
        </a:p>
      </dgm:t>
    </dgm:pt>
    <dgm:pt modelId="{7A25B607-E6D7-435F-ABA5-D721221CE8EF}" type="sibTrans" cxnId="{B85285A6-30CC-4285-B02E-7DB551849B09}">
      <dgm:prSet/>
      <dgm:spPr/>
      <dgm:t>
        <a:bodyPr/>
        <a:lstStyle/>
        <a:p>
          <a:endParaRPr lang="es-MX"/>
        </a:p>
      </dgm:t>
    </dgm:pt>
    <dgm:pt modelId="{60F1E2D9-E948-4EE4-9C13-E0EDECEB541E}">
      <dgm:prSet phldrT="[Texto]"/>
      <dgm:spPr/>
      <dgm:t>
        <a:bodyPr/>
        <a:lstStyle/>
        <a:p>
          <a:r>
            <a:rPr lang="es-MX" dirty="0" smtClean="0"/>
            <a:t>Enfoque Keynesiano </a:t>
          </a:r>
          <a:endParaRPr lang="es-MX" dirty="0"/>
        </a:p>
      </dgm:t>
    </dgm:pt>
    <dgm:pt modelId="{516E28D5-922F-4ED2-9051-C6AAC0E03418}" type="parTrans" cxnId="{857FFF68-57B3-44E3-A614-4671E5B0D705}">
      <dgm:prSet/>
      <dgm:spPr/>
      <dgm:t>
        <a:bodyPr/>
        <a:lstStyle/>
        <a:p>
          <a:endParaRPr lang="es-MX"/>
        </a:p>
      </dgm:t>
    </dgm:pt>
    <dgm:pt modelId="{CC59C74A-885D-4768-AFCC-695F1255C5E4}" type="sibTrans" cxnId="{857FFF68-57B3-44E3-A614-4671E5B0D705}">
      <dgm:prSet/>
      <dgm:spPr/>
      <dgm:t>
        <a:bodyPr/>
        <a:lstStyle/>
        <a:p>
          <a:endParaRPr lang="es-MX"/>
        </a:p>
      </dgm:t>
    </dgm:pt>
    <dgm:pt modelId="{9E5EC111-9E4D-46DD-948B-BAB8D6EDA0E5}">
      <dgm:prSet phldrT="[Texto]"/>
      <dgm:spPr/>
      <dgm:t>
        <a:bodyPr/>
        <a:lstStyle/>
        <a:p>
          <a:r>
            <a:rPr lang="es-MX" dirty="0" smtClean="0"/>
            <a:t>No interviene </a:t>
          </a:r>
          <a:endParaRPr lang="es-MX" dirty="0"/>
        </a:p>
      </dgm:t>
    </dgm:pt>
    <dgm:pt modelId="{54533A40-2AC1-4085-8CFD-10D10ABA82C1}" type="parTrans" cxnId="{5D2AE818-1C32-494C-86F6-6BD8D30BEAFA}">
      <dgm:prSet/>
      <dgm:spPr/>
      <dgm:t>
        <a:bodyPr/>
        <a:lstStyle/>
        <a:p>
          <a:endParaRPr lang="es-MX"/>
        </a:p>
      </dgm:t>
    </dgm:pt>
    <dgm:pt modelId="{D0739685-F59E-4068-90B6-26B99F402470}" type="sibTrans" cxnId="{5D2AE818-1C32-494C-86F6-6BD8D30BEAFA}">
      <dgm:prSet/>
      <dgm:spPr/>
      <dgm:t>
        <a:bodyPr/>
        <a:lstStyle/>
        <a:p>
          <a:endParaRPr lang="es-MX"/>
        </a:p>
      </dgm:t>
    </dgm:pt>
    <dgm:pt modelId="{F5022E5A-53EC-40D6-AC19-89BCF917CE19}">
      <dgm:prSet phldrT="[Texto]"/>
      <dgm:spPr/>
      <dgm:t>
        <a:bodyPr/>
        <a:lstStyle/>
        <a:p>
          <a:r>
            <a:rPr lang="es-MX" dirty="0" smtClean="0"/>
            <a:t>Enfoque clásico </a:t>
          </a:r>
          <a:endParaRPr lang="es-MX" dirty="0"/>
        </a:p>
      </dgm:t>
    </dgm:pt>
    <dgm:pt modelId="{049C1E90-AF91-4176-B696-810C86373A6B}" type="parTrans" cxnId="{DF207B2D-D2BA-4259-A362-47F527A02247}">
      <dgm:prSet/>
      <dgm:spPr/>
      <dgm:t>
        <a:bodyPr/>
        <a:lstStyle/>
        <a:p>
          <a:endParaRPr lang="es-MX"/>
        </a:p>
      </dgm:t>
    </dgm:pt>
    <dgm:pt modelId="{664B0EB2-35E0-42E9-B5CD-CE2434753D56}" type="sibTrans" cxnId="{DF207B2D-D2BA-4259-A362-47F527A02247}">
      <dgm:prSet/>
      <dgm:spPr/>
      <dgm:t>
        <a:bodyPr/>
        <a:lstStyle/>
        <a:p>
          <a:endParaRPr lang="es-MX"/>
        </a:p>
      </dgm:t>
    </dgm:pt>
    <dgm:pt modelId="{DB1C6159-39D9-4777-9F88-05983905B791}" type="pres">
      <dgm:prSet presAssocID="{D4259F06-0FBA-4B2A-8225-B3A59C38B900}" presName="hierChild1" presStyleCnt="0">
        <dgm:presLayoutVars>
          <dgm:chPref val="1"/>
          <dgm:dir/>
          <dgm:animOne val="branch"/>
          <dgm:animLvl val="lvl"/>
          <dgm:resizeHandles/>
        </dgm:presLayoutVars>
      </dgm:prSet>
      <dgm:spPr/>
      <dgm:t>
        <a:bodyPr/>
        <a:lstStyle/>
        <a:p>
          <a:endParaRPr lang="es-MX"/>
        </a:p>
      </dgm:t>
    </dgm:pt>
    <dgm:pt modelId="{927ACDA8-F42F-46A1-B034-E81DF4EF16FD}" type="pres">
      <dgm:prSet presAssocID="{084F1CA8-0BEA-4020-8F62-E7895A9AA9E6}" presName="hierRoot1" presStyleCnt="0"/>
      <dgm:spPr/>
    </dgm:pt>
    <dgm:pt modelId="{91C2F0EE-F002-4AB6-AFD6-405316866C7D}" type="pres">
      <dgm:prSet presAssocID="{084F1CA8-0BEA-4020-8F62-E7895A9AA9E6}" presName="composite" presStyleCnt="0"/>
      <dgm:spPr/>
    </dgm:pt>
    <dgm:pt modelId="{8F6732C2-E790-497D-9A4F-8CF32F3C2FC9}" type="pres">
      <dgm:prSet presAssocID="{084F1CA8-0BEA-4020-8F62-E7895A9AA9E6}" presName="background" presStyleLbl="node0" presStyleIdx="0" presStyleCnt="1"/>
      <dgm:spPr/>
    </dgm:pt>
    <dgm:pt modelId="{6B9B5FA8-7968-46DD-B1B8-F509136C81D6}" type="pres">
      <dgm:prSet presAssocID="{084F1CA8-0BEA-4020-8F62-E7895A9AA9E6}" presName="text" presStyleLbl="fgAcc0" presStyleIdx="0" presStyleCnt="1">
        <dgm:presLayoutVars>
          <dgm:chPref val="3"/>
        </dgm:presLayoutVars>
      </dgm:prSet>
      <dgm:spPr/>
      <dgm:t>
        <a:bodyPr/>
        <a:lstStyle/>
        <a:p>
          <a:endParaRPr lang="es-MX"/>
        </a:p>
      </dgm:t>
    </dgm:pt>
    <dgm:pt modelId="{CB88542D-604F-41AB-A4F8-23D100AB807B}" type="pres">
      <dgm:prSet presAssocID="{084F1CA8-0BEA-4020-8F62-E7895A9AA9E6}" presName="hierChild2" presStyleCnt="0"/>
      <dgm:spPr/>
    </dgm:pt>
    <dgm:pt modelId="{46A3F2C9-A064-4D86-BC76-DC71818B03A8}" type="pres">
      <dgm:prSet presAssocID="{0FBD6821-DAAC-4BC5-A4E4-0C4F11DCA84B}" presName="Name10" presStyleLbl="parChTrans1D2" presStyleIdx="0" presStyleCnt="2"/>
      <dgm:spPr/>
      <dgm:t>
        <a:bodyPr/>
        <a:lstStyle/>
        <a:p>
          <a:endParaRPr lang="es-MX"/>
        </a:p>
      </dgm:t>
    </dgm:pt>
    <dgm:pt modelId="{3860FA33-5494-4F21-9BE4-0FC0D0216DF1}" type="pres">
      <dgm:prSet presAssocID="{EABB937B-AC95-487E-8F0F-B04AE2BDA7DE}" presName="hierRoot2" presStyleCnt="0"/>
      <dgm:spPr/>
    </dgm:pt>
    <dgm:pt modelId="{88D1ED3B-E8CD-4A3B-AA07-6E62C4489683}" type="pres">
      <dgm:prSet presAssocID="{EABB937B-AC95-487E-8F0F-B04AE2BDA7DE}" presName="composite2" presStyleCnt="0"/>
      <dgm:spPr/>
    </dgm:pt>
    <dgm:pt modelId="{6165A7B3-8208-4C21-B8AD-8C0A1A017D8E}" type="pres">
      <dgm:prSet presAssocID="{EABB937B-AC95-487E-8F0F-B04AE2BDA7DE}" presName="background2" presStyleLbl="node2" presStyleIdx="0" presStyleCnt="2"/>
      <dgm:spPr/>
    </dgm:pt>
    <dgm:pt modelId="{A4C2393A-E872-4A47-AC29-949CAE03AFDF}" type="pres">
      <dgm:prSet presAssocID="{EABB937B-AC95-487E-8F0F-B04AE2BDA7DE}" presName="text2" presStyleLbl="fgAcc2" presStyleIdx="0" presStyleCnt="2">
        <dgm:presLayoutVars>
          <dgm:chPref val="3"/>
        </dgm:presLayoutVars>
      </dgm:prSet>
      <dgm:spPr/>
      <dgm:t>
        <a:bodyPr/>
        <a:lstStyle/>
        <a:p>
          <a:endParaRPr lang="es-MX"/>
        </a:p>
      </dgm:t>
    </dgm:pt>
    <dgm:pt modelId="{93B3D960-EEB9-4639-BE0F-798E96240299}" type="pres">
      <dgm:prSet presAssocID="{EABB937B-AC95-487E-8F0F-B04AE2BDA7DE}" presName="hierChild3" presStyleCnt="0"/>
      <dgm:spPr/>
    </dgm:pt>
    <dgm:pt modelId="{93251809-C27E-4D6F-A3BB-CE717FE75F12}" type="pres">
      <dgm:prSet presAssocID="{516E28D5-922F-4ED2-9051-C6AAC0E03418}" presName="Name17" presStyleLbl="parChTrans1D3" presStyleIdx="0" presStyleCnt="2"/>
      <dgm:spPr/>
      <dgm:t>
        <a:bodyPr/>
        <a:lstStyle/>
        <a:p>
          <a:endParaRPr lang="es-MX"/>
        </a:p>
      </dgm:t>
    </dgm:pt>
    <dgm:pt modelId="{F122B0FE-09B7-4189-B89C-31CF75C9ED27}" type="pres">
      <dgm:prSet presAssocID="{60F1E2D9-E948-4EE4-9C13-E0EDECEB541E}" presName="hierRoot3" presStyleCnt="0"/>
      <dgm:spPr/>
    </dgm:pt>
    <dgm:pt modelId="{227AC3F7-32C1-420E-805D-FE01DB5C048C}" type="pres">
      <dgm:prSet presAssocID="{60F1E2D9-E948-4EE4-9C13-E0EDECEB541E}" presName="composite3" presStyleCnt="0"/>
      <dgm:spPr/>
    </dgm:pt>
    <dgm:pt modelId="{985C6F91-EE9C-4878-A5B9-A6355E26D7F0}" type="pres">
      <dgm:prSet presAssocID="{60F1E2D9-E948-4EE4-9C13-E0EDECEB541E}" presName="background3" presStyleLbl="node3" presStyleIdx="0" presStyleCnt="2"/>
      <dgm:spPr/>
    </dgm:pt>
    <dgm:pt modelId="{06AA1B9A-19F4-4777-BF6C-46533DCD158C}" type="pres">
      <dgm:prSet presAssocID="{60F1E2D9-E948-4EE4-9C13-E0EDECEB541E}" presName="text3" presStyleLbl="fgAcc3" presStyleIdx="0" presStyleCnt="2">
        <dgm:presLayoutVars>
          <dgm:chPref val="3"/>
        </dgm:presLayoutVars>
      </dgm:prSet>
      <dgm:spPr/>
      <dgm:t>
        <a:bodyPr/>
        <a:lstStyle/>
        <a:p>
          <a:endParaRPr lang="es-MX"/>
        </a:p>
      </dgm:t>
    </dgm:pt>
    <dgm:pt modelId="{E3CCD6FD-8C24-4588-926D-B91362E84AD5}" type="pres">
      <dgm:prSet presAssocID="{60F1E2D9-E948-4EE4-9C13-E0EDECEB541E}" presName="hierChild4" presStyleCnt="0"/>
      <dgm:spPr/>
    </dgm:pt>
    <dgm:pt modelId="{9985B76D-C6D4-4551-9E30-6DBD665C8B57}" type="pres">
      <dgm:prSet presAssocID="{54533A40-2AC1-4085-8CFD-10D10ABA82C1}" presName="Name10" presStyleLbl="parChTrans1D2" presStyleIdx="1" presStyleCnt="2"/>
      <dgm:spPr/>
      <dgm:t>
        <a:bodyPr/>
        <a:lstStyle/>
        <a:p>
          <a:endParaRPr lang="es-MX"/>
        </a:p>
      </dgm:t>
    </dgm:pt>
    <dgm:pt modelId="{6294EDFD-2936-496D-9AD2-62F0A285936C}" type="pres">
      <dgm:prSet presAssocID="{9E5EC111-9E4D-46DD-948B-BAB8D6EDA0E5}" presName="hierRoot2" presStyleCnt="0"/>
      <dgm:spPr/>
    </dgm:pt>
    <dgm:pt modelId="{E531F01A-B6DE-4142-9BCC-4ABB11EB628A}" type="pres">
      <dgm:prSet presAssocID="{9E5EC111-9E4D-46DD-948B-BAB8D6EDA0E5}" presName="composite2" presStyleCnt="0"/>
      <dgm:spPr/>
    </dgm:pt>
    <dgm:pt modelId="{8B1DCE8D-B26A-401D-8FB1-9D193F6B5C48}" type="pres">
      <dgm:prSet presAssocID="{9E5EC111-9E4D-46DD-948B-BAB8D6EDA0E5}" presName="background2" presStyleLbl="node2" presStyleIdx="1" presStyleCnt="2"/>
      <dgm:spPr/>
    </dgm:pt>
    <dgm:pt modelId="{DACDA914-F0F5-4D4E-94E3-1B096668A4B8}" type="pres">
      <dgm:prSet presAssocID="{9E5EC111-9E4D-46DD-948B-BAB8D6EDA0E5}" presName="text2" presStyleLbl="fgAcc2" presStyleIdx="1" presStyleCnt="2">
        <dgm:presLayoutVars>
          <dgm:chPref val="3"/>
        </dgm:presLayoutVars>
      </dgm:prSet>
      <dgm:spPr/>
      <dgm:t>
        <a:bodyPr/>
        <a:lstStyle/>
        <a:p>
          <a:endParaRPr lang="es-MX"/>
        </a:p>
      </dgm:t>
    </dgm:pt>
    <dgm:pt modelId="{D6910A7D-3E64-48E4-8D95-86DFCDB8C1F0}" type="pres">
      <dgm:prSet presAssocID="{9E5EC111-9E4D-46DD-948B-BAB8D6EDA0E5}" presName="hierChild3" presStyleCnt="0"/>
      <dgm:spPr/>
    </dgm:pt>
    <dgm:pt modelId="{9D02FA81-A4C5-4C32-AC08-C14C28884F81}" type="pres">
      <dgm:prSet presAssocID="{049C1E90-AF91-4176-B696-810C86373A6B}" presName="Name17" presStyleLbl="parChTrans1D3" presStyleIdx="1" presStyleCnt="2"/>
      <dgm:spPr/>
      <dgm:t>
        <a:bodyPr/>
        <a:lstStyle/>
        <a:p>
          <a:endParaRPr lang="es-MX"/>
        </a:p>
      </dgm:t>
    </dgm:pt>
    <dgm:pt modelId="{8EF24822-E7F8-47FA-A9D3-6BB007102EB0}" type="pres">
      <dgm:prSet presAssocID="{F5022E5A-53EC-40D6-AC19-89BCF917CE19}" presName="hierRoot3" presStyleCnt="0"/>
      <dgm:spPr/>
    </dgm:pt>
    <dgm:pt modelId="{F66C2913-468A-41D9-B2BA-71907C60DCCB}" type="pres">
      <dgm:prSet presAssocID="{F5022E5A-53EC-40D6-AC19-89BCF917CE19}" presName="composite3" presStyleCnt="0"/>
      <dgm:spPr/>
    </dgm:pt>
    <dgm:pt modelId="{FEDDC7F1-E56D-4D5C-BCD4-2AB3B3EB74CD}" type="pres">
      <dgm:prSet presAssocID="{F5022E5A-53EC-40D6-AC19-89BCF917CE19}" presName="background3" presStyleLbl="node3" presStyleIdx="1" presStyleCnt="2"/>
      <dgm:spPr/>
    </dgm:pt>
    <dgm:pt modelId="{659BD2C5-61EF-4580-A44E-9CF419F86345}" type="pres">
      <dgm:prSet presAssocID="{F5022E5A-53EC-40D6-AC19-89BCF917CE19}" presName="text3" presStyleLbl="fgAcc3" presStyleIdx="1" presStyleCnt="2">
        <dgm:presLayoutVars>
          <dgm:chPref val="3"/>
        </dgm:presLayoutVars>
      </dgm:prSet>
      <dgm:spPr/>
      <dgm:t>
        <a:bodyPr/>
        <a:lstStyle/>
        <a:p>
          <a:endParaRPr lang="es-MX"/>
        </a:p>
      </dgm:t>
    </dgm:pt>
    <dgm:pt modelId="{7FD27A21-B897-499A-A00D-84430D2F6DD4}" type="pres">
      <dgm:prSet presAssocID="{F5022E5A-53EC-40D6-AC19-89BCF917CE19}" presName="hierChild4" presStyleCnt="0"/>
      <dgm:spPr/>
    </dgm:pt>
  </dgm:ptLst>
  <dgm:cxnLst>
    <dgm:cxn modelId="{EDF484B5-261F-4036-9E92-D758C75B44D1}" srcId="{D4259F06-0FBA-4B2A-8225-B3A59C38B900}" destId="{084F1CA8-0BEA-4020-8F62-E7895A9AA9E6}" srcOrd="0" destOrd="0" parTransId="{7A7D7C99-6D77-4FDA-885F-17AB6E7CCF0A}" sibTransId="{93B0A715-77F5-4650-AC1E-B1435C22EF8C}"/>
    <dgm:cxn modelId="{0B5EA0A0-0414-4246-A2AE-04CA86D9AB91}" type="presOf" srcId="{0FBD6821-DAAC-4BC5-A4E4-0C4F11DCA84B}" destId="{46A3F2C9-A064-4D86-BC76-DC71818B03A8}" srcOrd="0" destOrd="0" presId="urn:microsoft.com/office/officeart/2005/8/layout/hierarchy1"/>
    <dgm:cxn modelId="{B85285A6-30CC-4285-B02E-7DB551849B09}" srcId="{084F1CA8-0BEA-4020-8F62-E7895A9AA9E6}" destId="{EABB937B-AC95-487E-8F0F-B04AE2BDA7DE}" srcOrd="0" destOrd="0" parTransId="{0FBD6821-DAAC-4BC5-A4E4-0C4F11DCA84B}" sibTransId="{7A25B607-E6D7-435F-ABA5-D721221CE8EF}"/>
    <dgm:cxn modelId="{DC6C6B4D-2007-4698-8F5B-D0BAA2F29ED3}" type="presOf" srcId="{D4259F06-0FBA-4B2A-8225-B3A59C38B900}" destId="{DB1C6159-39D9-4777-9F88-05983905B791}" srcOrd="0" destOrd="0" presId="urn:microsoft.com/office/officeart/2005/8/layout/hierarchy1"/>
    <dgm:cxn modelId="{3B04C72E-E508-4F32-874C-CECD6DD2A439}" type="presOf" srcId="{60F1E2D9-E948-4EE4-9C13-E0EDECEB541E}" destId="{06AA1B9A-19F4-4777-BF6C-46533DCD158C}" srcOrd="0" destOrd="0" presId="urn:microsoft.com/office/officeart/2005/8/layout/hierarchy1"/>
    <dgm:cxn modelId="{58294059-63C2-420F-A26C-CEB50D24F3D3}" type="presOf" srcId="{54533A40-2AC1-4085-8CFD-10D10ABA82C1}" destId="{9985B76D-C6D4-4551-9E30-6DBD665C8B57}" srcOrd="0" destOrd="0" presId="urn:microsoft.com/office/officeart/2005/8/layout/hierarchy1"/>
    <dgm:cxn modelId="{3D636EB1-F6F3-4503-86AA-A8034B12694E}" type="presOf" srcId="{084F1CA8-0BEA-4020-8F62-E7895A9AA9E6}" destId="{6B9B5FA8-7968-46DD-B1B8-F509136C81D6}" srcOrd="0" destOrd="0" presId="urn:microsoft.com/office/officeart/2005/8/layout/hierarchy1"/>
    <dgm:cxn modelId="{70986A58-A03B-4EB6-938B-69EDA46E2C07}" type="presOf" srcId="{049C1E90-AF91-4176-B696-810C86373A6B}" destId="{9D02FA81-A4C5-4C32-AC08-C14C28884F81}" srcOrd="0" destOrd="0" presId="urn:microsoft.com/office/officeart/2005/8/layout/hierarchy1"/>
    <dgm:cxn modelId="{857FFF68-57B3-44E3-A614-4671E5B0D705}" srcId="{EABB937B-AC95-487E-8F0F-B04AE2BDA7DE}" destId="{60F1E2D9-E948-4EE4-9C13-E0EDECEB541E}" srcOrd="0" destOrd="0" parTransId="{516E28D5-922F-4ED2-9051-C6AAC0E03418}" sibTransId="{CC59C74A-885D-4768-AFCC-695F1255C5E4}"/>
    <dgm:cxn modelId="{9ED3D555-5083-40F2-A450-585BDFFB6369}" type="presOf" srcId="{516E28D5-922F-4ED2-9051-C6AAC0E03418}" destId="{93251809-C27E-4D6F-A3BB-CE717FE75F12}" srcOrd="0" destOrd="0" presId="urn:microsoft.com/office/officeart/2005/8/layout/hierarchy1"/>
    <dgm:cxn modelId="{56D9BE74-91CF-4E9F-BDA4-42D1DDB9DBB4}" type="presOf" srcId="{F5022E5A-53EC-40D6-AC19-89BCF917CE19}" destId="{659BD2C5-61EF-4580-A44E-9CF419F86345}" srcOrd="0" destOrd="0" presId="urn:microsoft.com/office/officeart/2005/8/layout/hierarchy1"/>
    <dgm:cxn modelId="{5D2AE818-1C32-494C-86F6-6BD8D30BEAFA}" srcId="{084F1CA8-0BEA-4020-8F62-E7895A9AA9E6}" destId="{9E5EC111-9E4D-46DD-948B-BAB8D6EDA0E5}" srcOrd="1" destOrd="0" parTransId="{54533A40-2AC1-4085-8CFD-10D10ABA82C1}" sibTransId="{D0739685-F59E-4068-90B6-26B99F402470}"/>
    <dgm:cxn modelId="{A04A295A-AA89-41C3-A5A1-518828EBE2C4}" type="presOf" srcId="{9E5EC111-9E4D-46DD-948B-BAB8D6EDA0E5}" destId="{DACDA914-F0F5-4D4E-94E3-1B096668A4B8}" srcOrd="0" destOrd="0" presId="urn:microsoft.com/office/officeart/2005/8/layout/hierarchy1"/>
    <dgm:cxn modelId="{8146FC0E-5A1E-4E4E-A082-5EFC452D7D60}" type="presOf" srcId="{EABB937B-AC95-487E-8F0F-B04AE2BDA7DE}" destId="{A4C2393A-E872-4A47-AC29-949CAE03AFDF}" srcOrd="0" destOrd="0" presId="urn:microsoft.com/office/officeart/2005/8/layout/hierarchy1"/>
    <dgm:cxn modelId="{DF207B2D-D2BA-4259-A362-47F527A02247}" srcId="{9E5EC111-9E4D-46DD-948B-BAB8D6EDA0E5}" destId="{F5022E5A-53EC-40D6-AC19-89BCF917CE19}" srcOrd="0" destOrd="0" parTransId="{049C1E90-AF91-4176-B696-810C86373A6B}" sibTransId="{664B0EB2-35E0-42E9-B5CD-CE2434753D56}"/>
    <dgm:cxn modelId="{8BA56C7A-BE40-4200-9924-80FE4B4F3F2A}" type="presParOf" srcId="{DB1C6159-39D9-4777-9F88-05983905B791}" destId="{927ACDA8-F42F-46A1-B034-E81DF4EF16FD}" srcOrd="0" destOrd="0" presId="urn:microsoft.com/office/officeart/2005/8/layout/hierarchy1"/>
    <dgm:cxn modelId="{76D090AE-FCB2-4962-8E06-95C0881BE4E1}" type="presParOf" srcId="{927ACDA8-F42F-46A1-B034-E81DF4EF16FD}" destId="{91C2F0EE-F002-4AB6-AFD6-405316866C7D}" srcOrd="0" destOrd="0" presId="urn:microsoft.com/office/officeart/2005/8/layout/hierarchy1"/>
    <dgm:cxn modelId="{09AAEF61-B4F5-4C5A-94F7-51FDB461B834}" type="presParOf" srcId="{91C2F0EE-F002-4AB6-AFD6-405316866C7D}" destId="{8F6732C2-E790-497D-9A4F-8CF32F3C2FC9}" srcOrd="0" destOrd="0" presId="urn:microsoft.com/office/officeart/2005/8/layout/hierarchy1"/>
    <dgm:cxn modelId="{79CFCE34-C7BD-4698-B353-D3D8872F3A9E}" type="presParOf" srcId="{91C2F0EE-F002-4AB6-AFD6-405316866C7D}" destId="{6B9B5FA8-7968-46DD-B1B8-F509136C81D6}" srcOrd="1" destOrd="0" presId="urn:microsoft.com/office/officeart/2005/8/layout/hierarchy1"/>
    <dgm:cxn modelId="{FEE93D65-574B-446F-8258-47190ECFC05F}" type="presParOf" srcId="{927ACDA8-F42F-46A1-B034-E81DF4EF16FD}" destId="{CB88542D-604F-41AB-A4F8-23D100AB807B}" srcOrd="1" destOrd="0" presId="urn:microsoft.com/office/officeart/2005/8/layout/hierarchy1"/>
    <dgm:cxn modelId="{0AC26CB0-18B8-4C51-AC53-C0F8492C2747}" type="presParOf" srcId="{CB88542D-604F-41AB-A4F8-23D100AB807B}" destId="{46A3F2C9-A064-4D86-BC76-DC71818B03A8}" srcOrd="0" destOrd="0" presId="urn:microsoft.com/office/officeart/2005/8/layout/hierarchy1"/>
    <dgm:cxn modelId="{72C21352-09C6-4E63-90CA-9B274D9E025B}" type="presParOf" srcId="{CB88542D-604F-41AB-A4F8-23D100AB807B}" destId="{3860FA33-5494-4F21-9BE4-0FC0D0216DF1}" srcOrd="1" destOrd="0" presId="urn:microsoft.com/office/officeart/2005/8/layout/hierarchy1"/>
    <dgm:cxn modelId="{EC1B790B-54D4-4671-9AB5-AB0F8944A84E}" type="presParOf" srcId="{3860FA33-5494-4F21-9BE4-0FC0D0216DF1}" destId="{88D1ED3B-E8CD-4A3B-AA07-6E62C4489683}" srcOrd="0" destOrd="0" presId="urn:microsoft.com/office/officeart/2005/8/layout/hierarchy1"/>
    <dgm:cxn modelId="{9E556696-DD31-4449-B98C-9195C714F43B}" type="presParOf" srcId="{88D1ED3B-E8CD-4A3B-AA07-6E62C4489683}" destId="{6165A7B3-8208-4C21-B8AD-8C0A1A017D8E}" srcOrd="0" destOrd="0" presId="urn:microsoft.com/office/officeart/2005/8/layout/hierarchy1"/>
    <dgm:cxn modelId="{6A648419-96D1-4EC7-B123-9DFE4C4D3CAD}" type="presParOf" srcId="{88D1ED3B-E8CD-4A3B-AA07-6E62C4489683}" destId="{A4C2393A-E872-4A47-AC29-949CAE03AFDF}" srcOrd="1" destOrd="0" presId="urn:microsoft.com/office/officeart/2005/8/layout/hierarchy1"/>
    <dgm:cxn modelId="{470FCFC9-A44F-4D7E-8DA0-BCC8C2CD7BC1}" type="presParOf" srcId="{3860FA33-5494-4F21-9BE4-0FC0D0216DF1}" destId="{93B3D960-EEB9-4639-BE0F-798E96240299}" srcOrd="1" destOrd="0" presId="urn:microsoft.com/office/officeart/2005/8/layout/hierarchy1"/>
    <dgm:cxn modelId="{CD3E06C3-17AA-4727-8E43-F0C656E70A33}" type="presParOf" srcId="{93B3D960-EEB9-4639-BE0F-798E96240299}" destId="{93251809-C27E-4D6F-A3BB-CE717FE75F12}" srcOrd="0" destOrd="0" presId="urn:microsoft.com/office/officeart/2005/8/layout/hierarchy1"/>
    <dgm:cxn modelId="{19722B8F-76CE-4E48-908B-F304CA07090A}" type="presParOf" srcId="{93B3D960-EEB9-4639-BE0F-798E96240299}" destId="{F122B0FE-09B7-4189-B89C-31CF75C9ED27}" srcOrd="1" destOrd="0" presId="urn:microsoft.com/office/officeart/2005/8/layout/hierarchy1"/>
    <dgm:cxn modelId="{C559E7FE-E490-498A-BE37-BC4DEE140AB2}" type="presParOf" srcId="{F122B0FE-09B7-4189-B89C-31CF75C9ED27}" destId="{227AC3F7-32C1-420E-805D-FE01DB5C048C}" srcOrd="0" destOrd="0" presId="urn:microsoft.com/office/officeart/2005/8/layout/hierarchy1"/>
    <dgm:cxn modelId="{B93FD2CA-A9C5-4D5E-B7B3-087087AD16C9}" type="presParOf" srcId="{227AC3F7-32C1-420E-805D-FE01DB5C048C}" destId="{985C6F91-EE9C-4878-A5B9-A6355E26D7F0}" srcOrd="0" destOrd="0" presId="urn:microsoft.com/office/officeart/2005/8/layout/hierarchy1"/>
    <dgm:cxn modelId="{529CD899-764E-4C17-9399-6D2A8DE5F934}" type="presParOf" srcId="{227AC3F7-32C1-420E-805D-FE01DB5C048C}" destId="{06AA1B9A-19F4-4777-BF6C-46533DCD158C}" srcOrd="1" destOrd="0" presId="urn:microsoft.com/office/officeart/2005/8/layout/hierarchy1"/>
    <dgm:cxn modelId="{20488919-11F5-4F10-8C7A-AC5A1C30E00E}" type="presParOf" srcId="{F122B0FE-09B7-4189-B89C-31CF75C9ED27}" destId="{E3CCD6FD-8C24-4588-926D-B91362E84AD5}" srcOrd="1" destOrd="0" presId="urn:microsoft.com/office/officeart/2005/8/layout/hierarchy1"/>
    <dgm:cxn modelId="{E956DF40-303D-4D39-B512-C0F16077BE5B}" type="presParOf" srcId="{CB88542D-604F-41AB-A4F8-23D100AB807B}" destId="{9985B76D-C6D4-4551-9E30-6DBD665C8B57}" srcOrd="2" destOrd="0" presId="urn:microsoft.com/office/officeart/2005/8/layout/hierarchy1"/>
    <dgm:cxn modelId="{5BE4496F-66E7-477B-9E6A-588FB395E857}" type="presParOf" srcId="{CB88542D-604F-41AB-A4F8-23D100AB807B}" destId="{6294EDFD-2936-496D-9AD2-62F0A285936C}" srcOrd="3" destOrd="0" presId="urn:microsoft.com/office/officeart/2005/8/layout/hierarchy1"/>
    <dgm:cxn modelId="{FCEB4F5A-9CF3-4366-BCB1-C605CE3506B8}" type="presParOf" srcId="{6294EDFD-2936-496D-9AD2-62F0A285936C}" destId="{E531F01A-B6DE-4142-9BCC-4ABB11EB628A}" srcOrd="0" destOrd="0" presId="urn:microsoft.com/office/officeart/2005/8/layout/hierarchy1"/>
    <dgm:cxn modelId="{C830670F-FA01-494F-ACB4-8AF85B6F2769}" type="presParOf" srcId="{E531F01A-B6DE-4142-9BCC-4ABB11EB628A}" destId="{8B1DCE8D-B26A-401D-8FB1-9D193F6B5C48}" srcOrd="0" destOrd="0" presId="urn:microsoft.com/office/officeart/2005/8/layout/hierarchy1"/>
    <dgm:cxn modelId="{420ED9BB-8B4C-4BEF-8219-E60516685D37}" type="presParOf" srcId="{E531F01A-B6DE-4142-9BCC-4ABB11EB628A}" destId="{DACDA914-F0F5-4D4E-94E3-1B096668A4B8}" srcOrd="1" destOrd="0" presId="urn:microsoft.com/office/officeart/2005/8/layout/hierarchy1"/>
    <dgm:cxn modelId="{16A922D6-4EB9-4A66-AF50-E859F73F872C}" type="presParOf" srcId="{6294EDFD-2936-496D-9AD2-62F0A285936C}" destId="{D6910A7D-3E64-48E4-8D95-86DFCDB8C1F0}" srcOrd="1" destOrd="0" presId="urn:microsoft.com/office/officeart/2005/8/layout/hierarchy1"/>
    <dgm:cxn modelId="{F5A32805-63B0-4261-95EC-CF2320DAD38D}" type="presParOf" srcId="{D6910A7D-3E64-48E4-8D95-86DFCDB8C1F0}" destId="{9D02FA81-A4C5-4C32-AC08-C14C28884F81}" srcOrd="0" destOrd="0" presId="urn:microsoft.com/office/officeart/2005/8/layout/hierarchy1"/>
    <dgm:cxn modelId="{AC3534BF-BE00-4186-ABC4-E7BB873A2452}" type="presParOf" srcId="{D6910A7D-3E64-48E4-8D95-86DFCDB8C1F0}" destId="{8EF24822-E7F8-47FA-A9D3-6BB007102EB0}" srcOrd="1" destOrd="0" presId="urn:microsoft.com/office/officeart/2005/8/layout/hierarchy1"/>
    <dgm:cxn modelId="{8FCBD58E-769A-48B6-88DE-11619C40A714}" type="presParOf" srcId="{8EF24822-E7F8-47FA-A9D3-6BB007102EB0}" destId="{F66C2913-468A-41D9-B2BA-71907C60DCCB}" srcOrd="0" destOrd="0" presId="urn:microsoft.com/office/officeart/2005/8/layout/hierarchy1"/>
    <dgm:cxn modelId="{AE5862FD-757B-4AE9-A07E-A36F5D2406F5}" type="presParOf" srcId="{F66C2913-468A-41D9-B2BA-71907C60DCCB}" destId="{FEDDC7F1-E56D-4D5C-BCD4-2AB3B3EB74CD}" srcOrd="0" destOrd="0" presId="urn:microsoft.com/office/officeart/2005/8/layout/hierarchy1"/>
    <dgm:cxn modelId="{8ACD9B4A-30F0-4A75-81EE-EBA2AB20A695}" type="presParOf" srcId="{F66C2913-468A-41D9-B2BA-71907C60DCCB}" destId="{659BD2C5-61EF-4580-A44E-9CF419F86345}" srcOrd="1" destOrd="0" presId="urn:microsoft.com/office/officeart/2005/8/layout/hierarchy1"/>
    <dgm:cxn modelId="{C9728221-37E3-4F73-BA5B-20DFF7A60571}" type="presParOf" srcId="{8EF24822-E7F8-47FA-A9D3-6BB007102EB0}" destId="{7FD27A21-B897-499A-A00D-84430D2F6DD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FDD78D-4A7D-4061-A585-2E838B9A6399}">
      <dsp:nvSpPr>
        <dsp:cNvPr id="0" name=""/>
        <dsp:cNvSpPr/>
      </dsp:nvSpPr>
      <dsp:spPr>
        <a:xfrm rot="16200000">
          <a:off x="1040172" y="-1040172"/>
          <a:ext cx="1376040" cy="3456384"/>
        </a:xfrm>
        <a:prstGeom prst="round1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a:lnSpc>
              <a:spcPct val="90000"/>
            </a:lnSpc>
            <a:spcBef>
              <a:spcPct val="0"/>
            </a:spcBef>
            <a:spcAft>
              <a:spcPct val="35000"/>
            </a:spcAft>
          </a:pPr>
          <a:r>
            <a:rPr lang="es-MX" sz="4800" kern="1200" dirty="0" smtClean="0"/>
            <a:t>Empleo</a:t>
          </a:r>
          <a:endParaRPr lang="es-MX" sz="4800" kern="1200" dirty="0"/>
        </a:p>
      </dsp:txBody>
      <dsp:txXfrm rot="5400000">
        <a:off x="0" y="0"/>
        <a:ext cx="3456384" cy="1032030"/>
      </dsp:txXfrm>
    </dsp:sp>
    <dsp:sp modelId="{FB2AEB52-7B26-44B4-B09C-6A7DD4210CC9}">
      <dsp:nvSpPr>
        <dsp:cNvPr id="0" name=""/>
        <dsp:cNvSpPr/>
      </dsp:nvSpPr>
      <dsp:spPr>
        <a:xfrm>
          <a:off x="3456384" y="0"/>
          <a:ext cx="3456384" cy="1376040"/>
        </a:xfrm>
        <a:prstGeom prst="round1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a:lnSpc>
              <a:spcPct val="90000"/>
            </a:lnSpc>
            <a:spcBef>
              <a:spcPct val="0"/>
            </a:spcBef>
            <a:spcAft>
              <a:spcPct val="35000"/>
            </a:spcAft>
          </a:pPr>
          <a:r>
            <a:rPr lang="es-MX" sz="4800" kern="1200" dirty="0" smtClean="0"/>
            <a:t>Salud</a:t>
          </a:r>
          <a:endParaRPr lang="es-MX" sz="4800" kern="1200" dirty="0"/>
        </a:p>
      </dsp:txBody>
      <dsp:txXfrm>
        <a:off x="3456384" y="0"/>
        <a:ext cx="3456384" cy="1032030"/>
      </dsp:txXfrm>
    </dsp:sp>
    <dsp:sp modelId="{3464D630-56D2-41DA-AD09-FC34E78905EC}">
      <dsp:nvSpPr>
        <dsp:cNvPr id="0" name=""/>
        <dsp:cNvSpPr/>
      </dsp:nvSpPr>
      <dsp:spPr>
        <a:xfrm rot="10800000">
          <a:off x="0" y="1376040"/>
          <a:ext cx="3456384" cy="1376040"/>
        </a:xfrm>
        <a:prstGeom prst="round1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a:lnSpc>
              <a:spcPct val="90000"/>
            </a:lnSpc>
            <a:spcBef>
              <a:spcPct val="0"/>
            </a:spcBef>
            <a:spcAft>
              <a:spcPct val="35000"/>
            </a:spcAft>
          </a:pPr>
          <a:r>
            <a:rPr lang="es-MX" sz="4800" kern="1200" dirty="0" smtClean="0"/>
            <a:t>Educación</a:t>
          </a:r>
          <a:endParaRPr lang="es-MX" sz="4800" kern="1200" dirty="0"/>
        </a:p>
      </dsp:txBody>
      <dsp:txXfrm rot="10800000">
        <a:off x="0" y="1720050"/>
        <a:ext cx="3456384" cy="1032030"/>
      </dsp:txXfrm>
    </dsp:sp>
    <dsp:sp modelId="{B3856B9F-8D0B-46B1-A508-BCA026A11C9D}">
      <dsp:nvSpPr>
        <dsp:cNvPr id="0" name=""/>
        <dsp:cNvSpPr/>
      </dsp:nvSpPr>
      <dsp:spPr>
        <a:xfrm rot="5400000">
          <a:off x="4496556" y="335868"/>
          <a:ext cx="1376040" cy="3456384"/>
        </a:xfrm>
        <a:prstGeom prst="round1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a:lnSpc>
              <a:spcPct val="90000"/>
            </a:lnSpc>
            <a:spcBef>
              <a:spcPct val="0"/>
            </a:spcBef>
            <a:spcAft>
              <a:spcPct val="35000"/>
            </a:spcAft>
          </a:pPr>
          <a:r>
            <a:rPr lang="es-MX" sz="4800" kern="1200" dirty="0" smtClean="0"/>
            <a:t>Seguridad</a:t>
          </a:r>
          <a:endParaRPr lang="es-MX" sz="4800" kern="1200" dirty="0"/>
        </a:p>
      </dsp:txBody>
      <dsp:txXfrm rot="-5400000">
        <a:off x="3456384" y="1720050"/>
        <a:ext cx="3456384" cy="1032030"/>
      </dsp:txXfrm>
    </dsp:sp>
    <dsp:sp modelId="{7BEA2433-35A5-4BED-9CC9-546BBB244510}">
      <dsp:nvSpPr>
        <dsp:cNvPr id="0" name=""/>
        <dsp:cNvSpPr/>
      </dsp:nvSpPr>
      <dsp:spPr>
        <a:xfrm>
          <a:off x="1181672" y="876114"/>
          <a:ext cx="4549423" cy="999851"/>
        </a:xfrm>
        <a:prstGeom prst="roundRect">
          <a:avLst/>
        </a:prstGeom>
        <a:solidFill>
          <a:schemeClr val="accent2">
            <a:tint val="4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MX" sz="1100" b="1" kern="1200" dirty="0" smtClean="0"/>
            <a:t>Gobierno</a:t>
          </a:r>
        </a:p>
        <a:p>
          <a:pPr lvl="0" algn="ctr" defTabSz="488950">
            <a:lnSpc>
              <a:spcPct val="90000"/>
            </a:lnSpc>
            <a:spcBef>
              <a:spcPct val="0"/>
            </a:spcBef>
            <a:spcAft>
              <a:spcPct val="35000"/>
            </a:spcAft>
          </a:pPr>
          <a:r>
            <a:rPr lang="es-MX" sz="1100" b="1" kern="1200" dirty="0" smtClean="0"/>
            <a:t>Capacidad Administrativa</a:t>
          </a:r>
        </a:p>
        <a:p>
          <a:pPr lvl="0" algn="ctr" defTabSz="488950">
            <a:lnSpc>
              <a:spcPct val="90000"/>
            </a:lnSpc>
            <a:spcBef>
              <a:spcPct val="0"/>
            </a:spcBef>
            <a:spcAft>
              <a:spcPct val="35000"/>
            </a:spcAft>
          </a:pPr>
          <a:r>
            <a:rPr lang="es-MX" sz="1100" b="1" kern="1200" dirty="0" smtClean="0"/>
            <a:t>Tiene la obligación de resolver problemas trascendentales para la sociedad</a:t>
          </a:r>
          <a:endParaRPr lang="es-MX" sz="1100" b="1" kern="1200" dirty="0"/>
        </a:p>
      </dsp:txBody>
      <dsp:txXfrm>
        <a:off x="1230481" y="924923"/>
        <a:ext cx="4451805" cy="9022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02FA81-A4C5-4C32-AC08-C14C28884F81}">
      <dsp:nvSpPr>
        <dsp:cNvPr id="0" name=""/>
        <dsp:cNvSpPr/>
      </dsp:nvSpPr>
      <dsp:spPr>
        <a:xfrm>
          <a:off x="5179139" y="3262482"/>
          <a:ext cx="91440" cy="607709"/>
        </a:xfrm>
        <a:custGeom>
          <a:avLst/>
          <a:gdLst/>
          <a:ahLst/>
          <a:cxnLst/>
          <a:rect l="0" t="0" r="0" b="0"/>
          <a:pathLst>
            <a:path>
              <a:moveTo>
                <a:pt x="45720" y="0"/>
              </a:moveTo>
              <a:lnTo>
                <a:pt x="45720" y="60770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85B76D-C6D4-4551-9E30-6DBD665C8B57}">
      <dsp:nvSpPr>
        <dsp:cNvPr id="0" name=""/>
        <dsp:cNvSpPr/>
      </dsp:nvSpPr>
      <dsp:spPr>
        <a:xfrm>
          <a:off x="3947914" y="1327910"/>
          <a:ext cx="1276945" cy="607709"/>
        </a:xfrm>
        <a:custGeom>
          <a:avLst/>
          <a:gdLst/>
          <a:ahLst/>
          <a:cxnLst/>
          <a:rect l="0" t="0" r="0" b="0"/>
          <a:pathLst>
            <a:path>
              <a:moveTo>
                <a:pt x="0" y="0"/>
              </a:moveTo>
              <a:lnTo>
                <a:pt x="0" y="414136"/>
              </a:lnTo>
              <a:lnTo>
                <a:pt x="1276945" y="414136"/>
              </a:lnTo>
              <a:lnTo>
                <a:pt x="1276945" y="607709"/>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251809-C27E-4D6F-A3BB-CE717FE75F12}">
      <dsp:nvSpPr>
        <dsp:cNvPr id="0" name=""/>
        <dsp:cNvSpPr/>
      </dsp:nvSpPr>
      <dsp:spPr>
        <a:xfrm>
          <a:off x="2625248" y="3262482"/>
          <a:ext cx="91440" cy="607709"/>
        </a:xfrm>
        <a:custGeom>
          <a:avLst/>
          <a:gdLst/>
          <a:ahLst/>
          <a:cxnLst/>
          <a:rect l="0" t="0" r="0" b="0"/>
          <a:pathLst>
            <a:path>
              <a:moveTo>
                <a:pt x="45720" y="0"/>
              </a:moveTo>
              <a:lnTo>
                <a:pt x="45720" y="607709"/>
              </a:lnTo>
            </a:path>
          </a:pathLst>
        </a:custGeom>
        <a:noFill/>
        <a:ln w="19050"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A3F2C9-A064-4D86-BC76-DC71818B03A8}">
      <dsp:nvSpPr>
        <dsp:cNvPr id="0" name=""/>
        <dsp:cNvSpPr/>
      </dsp:nvSpPr>
      <dsp:spPr>
        <a:xfrm>
          <a:off x="2670968" y="1327910"/>
          <a:ext cx="1276945" cy="607709"/>
        </a:xfrm>
        <a:custGeom>
          <a:avLst/>
          <a:gdLst/>
          <a:ahLst/>
          <a:cxnLst/>
          <a:rect l="0" t="0" r="0" b="0"/>
          <a:pathLst>
            <a:path>
              <a:moveTo>
                <a:pt x="1276945" y="0"/>
              </a:moveTo>
              <a:lnTo>
                <a:pt x="1276945" y="414136"/>
              </a:lnTo>
              <a:lnTo>
                <a:pt x="0" y="414136"/>
              </a:lnTo>
              <a:lnTo>
                <a:pt x="0" y="607709"/>
              </a:lnTo>
            </a:path>
          </a:pathLst>
        </a:custGeom>
        <a:noFill/>
        <a:ln w="19050"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6732C2-E790-497D-9A4F-8CF32F3C2FC9}">
      <dsp:nvSpPr>
        <dsp:cNvPr id="0" name=""/>
        <dsp:cNvSpPr/>
      </dsp:nvSpPr>
      <dsp:spPr>
        <a:xfrm>
          <a:off x="2903140" y="1048"/>
          <a:ext cx="2089546" cy="132686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9B5FA8-7968-46DD-B1B8-F509136C81D6}">
      <dsp:nvSpPr>
        <dsp:cNvPr id="0" name=""/>
        <dsp:cNvSpPr/>
      </dsp:nvSpPr>
      <dsp:spPr>
        <a:xfrm>
          <a:off x="3135312" y="221611"/>
          <a:ext cx="2089546" cy="1326862"/>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Estado </a:t>
          </a:r>
          <a:endParaRPr lang="es-MX" sz="2800" kern="1200" dirty="0"/>
        </a:p>
      </dsp:txBody>
      <dsp:txXfrm>
        <a:off x="3174174" y="260473"/>
        <a:ext cx="2011822" cy="1249138"/>
      </dsp:txXfrm>
    </dsp:sp>
    <dsp:sp modelId="{6165A7B3-8208-4C21-B8AD-8C0A1A017D8E}">
      <dsp:nvSpPr>
        <dsp:cNvPr id="0" name=""/>
        <dsp:cNvSpPr/>
      </dsp:nvSpPr>
      <dsp:spPr>
        <a:xfrm>
          <a:off x="1626195" y="1935620"/>
          <a:ext cx="2089546" cy="1326862"/>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C2393A-E872-4A47-AC29-949CAE03AFDF}">
      <dsp:nvSpPr>
        <dsp:cNvPr id="0" name=""/>
        <dsp:cNvSpPr/>
      </dsp:nvSpPr>
      <dsp:spPr>
        <a:xfrm>
          <a:off x="1858367" y="2156184"/>
          <a:ext cx="2089546" cy="1326862"/>
        </a:xfrm>
        <a:prstGeom prst="roundRect">
          <a:avLst>
            <a:gd name="adj" fmla="val 10000"/>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Interviene</a:t>
          </a:r>
          <a:endParaRPr lang="es-MX" sz="2800" kern="1200" dirty="0"/>
        </a:p>
      </dsp:txBody>
      <dsp:txXfrm>
        <a:off x="1897229" y="2195046"/>
        <a:ext cx="2011822" cy="1249138"/>
      </dsp:txXfrm>
    </dsp:sp>
    <dsp:sp modelId="{985C6F91-EE9C-4878-A5B9-A6355E26D7F0}">
      <dsp:nvSpPr>
        <dsp:cNvPr id="0" name=""/>
        <dsp:cNvSpPr/>
      </dsp:nvSpPr>
      <dsp:spPr>
        <a:xfrm>
          <a:off x="1626195" y="3870192"/>
          <a:ext cx="2089546" cy="1326862"/>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AA1B9A-19F4-4777-BF6C-46533DCD158C}">
      <dsp:nvSpPr>
        <dsp:cNvPr id="0" name=""/>
        <dsp:cNvSpPr/>
      </dsp:nvSpPr>
      <dsp:spPr>
        <a:xfrm>
          <a:off x="1858367" y="4090756"/>
          <a:ext cx="2089546" cy="1326862"/>
        </a:xfrm>
        <a:prstGeom prst="roundRect">
          <a:avLst>
            <a:gd name="adj" fmla="val 10000"/>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Enfoque Keynesiano </a:t>
          </a:r>
          <a:endParaRPr lang="es-MX" sz="2800" kern="1200" dirty="0"/>
        </a:p>
      </dsp:txBody>
      <dsp:txXfrm>
        <a:off x="1897229" y="4129618"/>
        <a:ext cx="2011822" cy="1249138"/>
      </dsp:txXfrm>
    </dsp:sp>
    <dsp:sp modelId="{8B1DCE8D-B26A-401D-8FB1-9D193F6B5C48}">
      <dsp:nvSpPr>
        <dsp:cNvPr id="0" name=""/>
        <dsp:cNvSpPr/>
      </dsp:nvSpPr>
      <dsp:spPr>
        <a:xfrm>
          <a:off x="4180085" y="1935620"/>
          <a:ext cx="2089546" cy="1326862"/>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CDA914-F0F5-4D4E-94E3-1B096668A4B8}">
      <dsp:nvSpPr>
        <dsp:cNvPr id="0" name=""/>
        <dsp:cNvSpPr/>
      </dsp:nvSpPr>
      <dsp:spPr>
        <a:xfrm>
          <a:off x="4412257" y="2156184"/>
          <a:ext cx="2089546" cy="1326862"/>
        </a:xfrm>
        <a:prstGeom prst="roundRect">
          <a:avLst>
            <a:gd name="adj" fmla="val 10000"/>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No interviene </a:t>
          </a:r>
          <a:endParaRPr lang="es-MX" sz="2800" kern="1200" dirty="0"/>
        </a:p>
      </dsp:txBody>
      <dsp:txXfrm>
        <a:off x="4451119" y="2195046"/>
        <a:ext cx="2011822" cy="1249138"/>
      </dsp:txXfrm>
    </dsp:sp>
    <dsp:sp modelId="{FEDDC7F1-E56D-4D5C-BCD4-2AB3B3EB74CD}">
      <dsp:nvSpPr>
        <dsp:cNvPr id="0" name=""/>
        <dsp:cNvSpPr/>
      </dsp:nvSpPr>
      <dsp:spPr>
        <a:xfrm>
          <a:off x="4180085" y="3870192"/>
          <a:ext cx="2089546" cy="1326862"/>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9BD2C5-61EF-4580-A44E-9CF419F86345}">
      <dsp:nvSpPr>
        <dsp:cNvPr id="0" name=""/>
        <dsp:cNvSpPr/>
      </dsp:nvSpPr>
      <dsp:spPr>
        <a:xfrm>
          <a:off x="4412257" y="4090756"/>
          <a:ext cx="2089546" cy="1326862"/>
        </a:xfrm>
        <a:prstGeom prst="roundRect">
          <a:avLst>
            <a:gd name="adj" fmla="val 10000"/>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kern="1200" dirty="0" smtClean="0"/>
            <a:t>Enfoque clásico </a:t>
          </a:r>
          <a:endParaRPr lang="es-MX" sz="2800" kern="1200" dirty="0"/>
        </a:p>
      </dsp:txBody>
      <dsp:txXfrm>
        <a:off x="4451119" y="4129618"/>
        <a:ext cx="2011822" cy="1249138"/>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EBE273-20C2-4C46-96DD-23300A9A228C}" type="datetimeFigureOut">
              <a:rPr lang="es-MX" smtClean="0"/>
              <a:t>30/09/2019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D15720-4FFE-4B78-A8FA-49B67A95124F}" type="slidenum">
              <a:rPr lang="es-MX" smtClean="0"/>
              <a:t>‹Nº›</a:t>
            </a:fld>
            <a:endParaRPr lang="es-MX"/>
          </a:p>
        </p:txBody>
      </p:sp>
    </p:spTree>
    <p:extLst>
      <p:ext uri="{BB962C8B-B14F-4D97-AF65-F5344CB8AC3E}">
        <p14:creationId xmlns:p14="http://schemas.microsoft.com/office/powerpoint/2010/main" val="2988758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6BB26880-BF50-4CB0-A25B-1C7989E6375D}" type="slidenum">
              <a:rPr lang="es-MX" smtClean="0"/>
              <a:pPr/>
              <a:t>1</a:t>
            </a:fld>
            <a:endParaRPr lang="es-MX" dirty="0"/>
          </a:p>
        </p:txBody>
      </p:sp>
    </p:spTree>
    <p:extLst>
      <p:ext uri="{BB962C8B-B14F-4D97-AF65-F5344CB8AC3E}">
        <p14:creationId xmlns:p14="http://schemas.microsoft.com/office/powerpoint/2010/main" val="4243160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12023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20560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03208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777797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33191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33309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23852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19053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18515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81509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5079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95616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40582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1926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0733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17615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9/30/2019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45168166"/>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827903" y="1126107"/>
            <a:ext cx="6522244" cy="707886"/>
          </a:xfrm>
          <a:prstGeom prst="rect">
            <a:avLst/>
          </a:prstGeom>
          <a:noFill/>
        </p:spPr>
        <p:txBody>
          <a:bodyPr wrap="square" rtlCol="0">
            <a:spAutoFit/>
          </a:bodyPr>
          <a:lstStyle/>
          <a:p>
            <a:pPr algn="ctr"/>
            <a:r>
              <a:rPr lang="es-MX" sz="2000" b="1" dirty="0">
                <a:latin typeface="Arial" panose="020B0604020202020204" pitchFamily="34" charset="0"/>
                <a:cs typeface="Arial" panose="020B0604020202020204" pitchFamily="34" charset="0"/>
              </a:rPr>
              <a:t>Universidad Autónoma del Estado de México </a:t>
            </a:r>
          </a:p>
          <a:p>
            <a:pPr algn="ctr"/>
            <a:r>
              <a:rPr lang="es-MX" sz="2000" b="1" dirty="0">
                <a:latin typeface="Arial" panose="020B0604020202020204" pitchFamily="34" charset="0"/>
                <a:cs typeface="Arial" panose="020B0604020202020204" pitchFamily="34" charset="0"/>
              </a:rPr>
              <a:t>Centro Universitario UAEM Valle de Chalco </a:t>
            </a:r>
          </a:p>
        </p:txBody>
      </p:sp>
      <p:sp>
        <p:nvSpPr>
          <p:cNvPr id="7" name="CuadroTexto 6"/>
          <p:cNvSpPr txBox="1"/>
          <p:nvPr/>
        </p:nvSpPr>
        <p:spPr>
          <a:xfrm>
            <a:off x="3246898" y="2107580"/>
            <a:ext cx="5712154" cy="2077492"/>
          </a:xfrm>
          <a:prstGeom prst="rect">
            <a:avLst/>
          </a:prstGeom>
          <a:solidFill>
            <a:schemeClr val="bg1">
              <a:lumMod val="75000"/>
            </a:schemeClr>
          </a:solidFill>
        </p:spPr>
        <p:txBody>
          <a:bodyPr wrap="square" rtlCol="0">
            <a:spAutoFit/>
          </a:bodyPr>
          <a:lstStyle/>
          <a:p>
            <a:pPr algn="ctr"/>
            <a:r>
              <a:rPr lang="es-MX" sz="2100" b="1" dirty="0">
                <a:latin typeface="Arial" panose="020B0604020202020204" pitchFamily="34" charset="0"/>
                <a:cs typeface="Arial" panose="020B0604020202020204" pitchFamily="34" charset="0"/>
              </a:rPr>
              <a:t>Finanzas Públicas </a:t>
            </a:r>
          </a:p>
          <a:p>
            <a:pPr algn="ctr"/>
            <a:r>
              <a:rPr lang="es-MX" sz="2100" b="1" dirty="0">
                <a:latin typeface="Arial" panose="020B0604020202020204" pitchFamily="34" charset="0"/>
                <a:cs typeface="Arial" panose="020B0604020202020204" pitchFamily="34" charset="0"/>
              </a:rPr>
              <a:t>Número de créditos: 6</a:t>
            </a:r>
          </a:p>
          <a:p>
            <a:pPr algn="ctr"/>
            <a:endParaRPr lang="es-MX" sz="2100" b="1" dirty="0">
              <a:latin typeface="Arial" panose="020B0604020202020204" pitchFamily="34" charset="0"/>
              <a:cs typeface="Arial" panose="020B0604020202020204" pitchFamily="34" charset="0"/>
            </a:endParaRPr>
          </a:p>
          <a:p>
            <a:pPr algn="ctr"/>
            <a:r>
              <a:rPr lang="es-MX" sz="2100" b="1" dirty="0">
                <a:latin typeface="Arial" panose="020B0604020202020204" pitchFamily="34" charset="0"/>
                <a:cs typeface="Arial" panose="020B0604020202020204" pitchFamily="34" charset="0"/>
              </a:rPr>
              <a:t>Licenciatura en Contaduría</a:t>
            </a:r>
          </a:p>
          <a:p>
            <a:pPr algn="ctr"/>
            <a:r>
              <a:rPr lang="es-MX" sz="1350" b="1" dirty="0">
                <a:latin typeface="Arial" panose="020B0604020202020204" pitchFamily="34" charset="0"/>
                <a:cs typeface="Arial" panose="020B0604020202020204" pitchFamily="34" charset="0"/>
              </a:rPr>
              <a:t>Periodo escolar: </a:t>
            </a:r>
            <a:r>
              <a:rPr lang="es-MX" sz="1350" b="1" dirty="0">
                <a:latin typeface="Arial" panose="020B0604020202020204" pitchFamily="34" charset="0"/>
                <a:cs typeface="Arial" panose="020B0604020202020204" pitchFamily="34" charset="0"/>
              </a:rPr>
              <a:t>2019A </a:t>
            </a:r>
            <a:r>
              <a:rPr lang="es-MX" sz="1350" b="1" dirty="0">
                <a:latin typeface="Arial" panose="020B0604020202020204" pitchFamily="34" charset="0"/>
                <a:cs typeface="Arial" panose="020B0604020202020204" pitchFamily="34" charset="0"/>
              </a:rPr>
              <a:t>(Febrero – Julio </a:t>
            </a:r>
            <a:r>
              <a:rPr lang="es-MX" sz="1350" b="1" dirty="0">
                <a:latin typeface="Arial" panose="020B0604020202020204" pitchFamily="34" charset="0"/>
                <a:cs typeface="Arial" panose="020B0604020202020204" pitchFamily="34" charset="0"/>
              </a:rPr>
              <a:t>2019)</a:t>
            </a:r>
            <a:endParaRPr lang="es-MX" sz="1350" b="1" dirty="0">
              <a:latin typeface="Arial" panose="020B0604020202020204" pitchFamily="34" charset="0"/>
              <a:cs typeface="Arial" panose="020B0604020202020204" pitchFamily="34" charset="0"/>
            </a:endParaRPr>
          </a:p>
          <a:p>
            <a:pPr algn="ctr"/>
            <a:endParaRPr lang="es-MX" sz="1350" b="1" dirty="0">
              <a:latin typeface="Arial" panose="020B0604020202020204" pitchFamily="34" charset="0"/>
              <a:cs typeface="Arial" panose="020B0604020202020204" pitchFamily="34" charset="0"/>
            </a:endParaRPr>
          </a:p>
          <a:p>
            <a:pPr algn="ctr"/>
            <a:r>
              <a:rPr lang="es-MX" b="1" dirty="0" smtClean="0">
                <a:latin typeface="Arial" panose="020B0604020202020204" pitchFamily="34" charset="0"/>
                <a:cs typeface="Arial" panose="020B0604020202020204" pitchFamily="34" charset="0"/>
              </a:rPr>
              <a:t>“Finanzas públicas e intervencionismo estatal” </a:t>
            </a:r>
            <a:endParaRPr lang="es-MX" b="1" dirty="0">
              <a:latin typeface="Arial" panose="020B0604020202020204" pitchFamily="34" charset="0"/>
              <a:cs typeface="Arial" panose="020B0604020202020204" pitchFamily="34" charset="0"/>
            </a:endParaRPr>
          </a:p>
        </p:txBody>
      </p:sp>
      <p:sp>
        <p:nvSpPr>
          <p:cNvPr id="8" name="Rectángulo 7"/>
          <p:cNvSpPr/>
          <p:nvPr/>
        </p:nvSpPr>
        <p:spPr>
          <a:xfrm>
            <a:off x="3997270" y="4560576"/>
            <a:ext cx="4211410" cy="369332"/>
          </a:xfrm>
          <a:prstGeom prst="rect">
            <a:avLst/>
          </a:prstGeom>
        </p:spPr>
        <p:txBody>
          <a:bodyPr wrap="none">
            <a:spAutoFit/>
          </a:bodyPr>
          <a:lstStyle/>
          <a:p>
            <a:pPr algn="ctr"/>
            <a:r>
              <a:rPr lang="es-MX" b="1" dirty="0">
                <a:latin typeface="Arial" panose="020B0604020202020204" pitchFamily="34" charset="0"/>
                <a:cs typeface="Arial" panose="020B0604020202020204" pitchFamily="34" charset="0"/>
              </a:rPr>
              <a:t>Material de apoyo visual proyectable</a:t>
            </a:r>
          </a:p>
        </p:txBody>
      </p:sp>
      <p:sp>
        <p:nvSpPr>
          <p:cNvPr id="9" name="CuadroTexto 8"/>
          <p:cNvSpPr txBox="1"/>
          <p:nvPr/>
        </p:nvSpPr>
        <p:spPr>
          <a:xfrm>
            <a:off x="7243913" y="6376589"/>
            <a:ext cx="2106234" cy="323165"/>
          </a:xfrm>
          <a:prstGeom prst="rect">
            <a:avLst/>
          </a:prstGeom>
          <a:noFill/>
        </p:spPr>
        <p:txBody>
          <a:bodyPr wrap="square" rtlCol="0">
            <a:spAutoFit/>
          </a:bodyPr>
          <a:lstStyle/>
          <a:p>
            <a:pPr algn="ctr"/>
            <a:r>
              <a:rPr lang="es-MX" sz="1500" b="1" dirty="0">
                <a:latin typeface="Arial" panose="020B0604020202020204" pitchFamily="34" charset="0"/>
                <a:cs typeface="Arial" panose="020B0604020202020204" pitchFamily="34" charset="0"/>
              </a:rPr>
              <a:t>Septiembre </a:t>
            </a:r>
            <a:r>
              <a:rPr lang="es-MX" sz="1500" b="1" dirty="0">
                <a:latin typeface="Arial" panose="020B0604020202020204" pitchFamily="34" charset="0"/>
                <a:cs typeface="Arial" panose="020B0604020202020204" pitchFamily="34" charset="0"/>
              </a:rPr>
              <a:t>2019</a:t>
            </a:r>
            <a:endParaRPr lang="es-MX" sz="1500" b="1" dirty="0">
              <a:latin typeface="Arial" panose="020B0604020202020204" pitchFamily="34" charset="0"/>
              <a:cs typeface="Arial" panose="020B0604020202020204" pitchFamily="34" charset="0"/>
            </a:endParaRPr>
          </a:p>
        </p:txBody>
      </p:sp>
      <p:sp>
        <p:nvSpPr>
          <p:cNvPr id="10" name="CuadroTexto 9"/>
          <p:cNvSpPr txBox="1"/>
          <p:nvPr/>
        </p:nvSpPr>
        <p:spPr>
          <a:xfrm>
            <a:off x="7068842" y="6000750"/>
            <a:ext cx="3780420" cy="323165"/>
          </a:xfrm>
          <a:prstGeom prst="rect">
            <a:avLst/>
          </a:prstGeom>
          <a:noFill/>
        </p:spPr>
        <p:txBody>
          <a:bodyPr wrap="square" rtlCol="0">
            <a:spAutoFit/>
          </a:bodyPr>
          <a:lstStyle/>
          <a:p>
            <a:pPr algn="r"/>
            <a:r>
              <a:rPr lang="es-MX" sz="1500" b="1" dirty="0">
                <a:latin typeface="Arial" panose="020B0604020202020204" pitchFamily="34" charset="0"/>
                <a:cs typeface="Arial" panose="020B0604020202020204" pitchFamily="34" charset="0"/>
              </a:rPr>
              <a:t>Dra. en A.D. Verónica Loera Suárez </a:t>
            </a:r>
          </a:p>
        </p:txBody>
      </p:sp>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7952" y="26318"/>
            <a:ext cx="9130049" cy="790148"/>
          </a:xfrm>
          <a:prstGeom prst="rect">
            <a:avLst/>
          </a:prstGeom>
        </p:spPr>
      </p:pic>
      <p:pic>
        <p:nvPicPr>
          <p:cNvPr id="14" name="Picture 11" descr="IMAGENinstXICOcolo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11521200" y="5915349"/>
            <a:ext cx="648072" cy="94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61596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212459" y="374854"/>
            <a:ext cx="7914290" cy="2677656"/>
          </a:xfrm>
          <a:prstGeom prst="rect">
            <a:avLst/>
          </a:prstGeom>
          <a:noFill/>
        </p:spPr>
        <p:txBody>
          <a:bodyPr wrap="square" rtlCol="0">
            <a:spAutoFit/>
          </a:bodyPr>
          <a:lstStyle/>
          <a:p>
            <a:pPr algn="just"/>
            <a:r>
              <a:rPr lang="es-MX" sz="2800" dirty="0">
                <a:latin typeface="Arial" panose="020B0604020202020204" pitchFamily="34" charset="0"/>
                <a:cs typeface="Arial" panose="020B0604020202020204" pitchFamily="34" charset="0"/>
              </a:rPr>
              <a:t>Son aquellos que se encargan de actuar y tomar decisiones para el funcionamiento de la economía, siguiendo una serie de normas para lograr de algún modo perfeccionar el bienestar económico. En este proceso estamos incluidos todos y cada uno de nosotros</a:t>
            </a:r>
          </a:p>
        </p:txBody>
      </p:sp>
      <p:pic>
        <p:nvPicPr>
          <p:cNvPr id="5122" name="Picture 2" descr="Resultado de imagen para econom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285" y="3358054"/>
            <a:ext cx="5025011" cy="2900855"/>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5822731" y="3581253"/>
            <a:ext cx="6096000" cy="2677656"/>
          </a:xfrm>
          <a:prstGeom prst="rect">
            <a:avLst/>
          </a:prstGeom>
        </p:spPr>
        <p:txBody>
          <a:bodyPr>
            <a:spAutoFit/>
          </a:bodyPr>
          <a:lstStyle/>
          <a:p>
            <a:pPr algn="just"/>
            <a:r>
              <a:rPr lang="es-MX" sz="2800" dirty="0">
                <a:latin typeface="Arial" panose="020B0604020202020204" pitchFamily="34" charset="0"/>
                <a:cs typeface="Arial" panose="020B0604020202020204" pitchFamily="34" charset="0"/>
              </a:rPr>
              <a:t>Las decisiones que se toman afectan de forma directa al sistema económico general, ya que están relacionadas con la producción, la distribución y el consumo de productos y servicios.</a:t>
            </a:r>
          </a:p>
        </p:txBody>
      </p:sp>
    </p:spTree>
    <p:extLst>
      <p:ext uri="{BB962C8B-B14F-4D97-AF65-F5344CB8AC3E}">
        <p14:creationId xmlns:p14="http://schemas.microsoft.com/office/powerpoint/2010/main" val="1357010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93364" y="2220705"/>
            <a:ext cx="7837714" cy="1569660"/>
          </a:xfrm>
          <a:prstGeom prst="rect">
            <a:avLst/>
          </a:prstGeom>
          <a:solidFill>
            <a:srgbClr val="002060"/>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¿Cuáles son los agentes económicos?</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414359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4100"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5855" y="310126"/>
            <a:ext cx="5799545" cy="5831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377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famil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905500" cy="3324226"/>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5628290" y="610136"/>
            <a:ext cx="6563710" cy="6247864"/>
          </a:xfrm>
          <a:prstGeom prst="rect">
            <a:avLst/>
          </a:prstGeom>
          <a:solidFill>
            <a:schemeClr val="accent3">
              <a:lumMod val="50000"/>
            </a:schemeClr>
          </a:solidFill>
        </p:spPr>
        <p:txBody>
          <a:bodyPr wrap="square" rtlCol="0">
            <a:spAutoFit/>
          </a:bodyPr>
          <a:lstStyle/>
          <a:p>
            <a:pPr algn="just"/>
            <a:r>
              <a:rPr lang="es-MX" sz="3600" b="1" dirty="0">
                <a:solidFill>
                  <a:schemeClr val="bg1"/>
                </a:solidFill>
                <a:latin typeface="Arial" panose="020B0604020202020204" pitchFamily="34" charset="0"/>
                <a:cs typeface="Arial" panose="020B0604020202020204" pitchFamily="34" charset="0"/>
              </a:rPr>
              <a:t>Las familias</a:t>
            </a:r>
          </a:p>
          <a:p>
            <a:pPr algn="just"/>
            <a:r>
              <a:rPr lang="es-MX" sz="2800" dirty="0">
                <a:solidFill>
                  <a:schemeClr val="bg1"/>
                </a:solidFill>
                <a:latin typeface="Arial" panose="020B0604020202020204" pitchFamily="34" charset="0"/>
                <a:cs typeface="Arial" panose="020B0604020202020204" pitchFamily="34" charset="0"/>
              </a:rPr>
              <a:t>Este es el tipo de agente económico que se encarga de consumir, ahorrar y proveer trabajo</a:t>
            </a:r>
            <a:r>
              <a:rPr lang="es-MX" sz="2800" dirty="0" smtClean="0">
                <a:solidFill>
                  <a:schemeClr val="bg1"/>
                </a:solidFill>
                <a:latin typeface="Arial" panose="020B0604020202020204" pitchFamily="34" charset="0"/>
                <a:cs typeface="Arial" panose="020B0604020202020204" pitchFamily="34" charset="0"/>
              </a:rPr>
              <a:t>.</a:t>
            </a:r>
          </a:p>
          <a:p>
            <a:pPr algn="just"/>
            <a:endParaRPr lang="es-MX" sz="2800" dirty="0">
              <a:solidFill>
                <a:schemeClr val="bg1"/>
              </a:solidFill>
              <a:latin typeface="Arial" panose="020B0604020202020204" pitchFamily="34" charset="0"/>
              <a:cs typeface="Arial" panose="020B0604020202020204" pitchFamily="34" charset="0"/>
            </a:endParaRPr>
          </a:p>
          <a:p>
            <a:pPr algn="just"/>
            <a:r>
              <a:rPr lang="es-MX" sz="2800" dirty="0">
                <a:solidFill>
                  <a:schemeClr val="bg1"/>
                </a:solidFill>
                <a:latin typeface="Arial" panose="020B0604020202020204" pitchFamily="34" charset="0"/>
                <a:cs typeface="Arial" panose="020B0604020202020204" pitchFamily="34" charset="0"/>
              </a:rPr>
              <a:t>Puede estar constituida por un grupo de personas que viven bajo el mismo techo o de un individuo, y hasta puede referirse a varias personas que no tienen ningún tipo de parentesco. </a:t>
            </a:r>
            <a:endParaRPr lang="es-MX" sz="2800" dirty="0" smtClean="0">
              <a:solidFill>
                <a:schemeClr val="bg1"/>
              </a:solidFill>
              <a:latin typeface="Arial" panose="020B0604020202020204" pitchFamily="34" charset="0"/>
              <a:cs typeface="Arial" panose="020B0604020202020204" pitchFamily="34" charset="0"/>
            </a:endParaRPr>
          </a:p>
          <a:p>
            <a:pPr algn="just"/>
            <a:endParaRPr lang="es-MX" sz="2800" dirty="0">
              <a:solidFill>
                <a:schemeClr val="bg1"/>
              </a:solidFill>
              <a:latin typeface="Arial" panose="020B0604020202020204" pitchFamily="34" charset="0"/>
              <a:cs typeface="Arial" panose="020B0604020202020204" pitchFamily="34" charset="0"/>
            </a:endParaRPr>
          </a:p>
          <a:p>
            <a:pPr algn="just"/>
            <a:r>
              <a:rPr lang="es-MX" sz="2800" dirty="0" smtClean="0">
                <a:solidFill>
                  <a:schemeClr val="bg1"/>
                </a:solidFill>
                <a:latin typeface="Arial" panose="020B0604020202020204" pitchFamily="34" charset="0"/>
                <a:cs typeface="Arial" panose="020B0604020202020204" pitchFamily="34" charset="0"/>
              </a:rPr>
              <a:t>Cumplen </a:t>
            </a:r>
            <a:r>
              <a:rPr lang="es-MX" sz="2800" dirty="0">
                <a:solidFill>
                  <a:schemeClr val="bg1"/>
                </a:solidFill>
                <a:latin typeface="Arial" panose="020B0604020202020204" pitchFamily="34" charset="0"/>
                <a:cs typeface="Arial" panose="020B0604020202020204" pitchFamily="34" charset="0"/>
              </a:rPr>
              <a:t>un doble papel, son consumidores y al mismo tiempo producen.</a:t>
            </a:r>
          </a:p>
        </p:txBody>
      </p:sp>
    </p:spTree>
    <p:extLst>
      <p:ext uri="{BB962C8B-B14F-4D97-AF65-F5344CB8AC3E}">
        <p14:creationId xmlns:p14="http://schemas.microsoft.com/office/powerpoint/2010/main" val="109866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1060069"/>
            <a:ext cx="6563710" cy="5816977"/>
          </a:xfrm>
          <a:prstGeom prst="rect">
            <a:avLst/>
          </a:prstGeom>
          <a:solidFill>
            <a:schemeClr val="accent2">
              <a:lumMod val="75000"/>
            </a:schemeClr>
          </a:solidFill>
        </p:spPr>
        <p:txBody>
          <a:bodyPr wrap="square" rtlCol="0">
            <a:spAutoFit/>
          </a:bodyPr>
          <a:lstStyle/>
          <a:p>
            <a:pPr algn="just"/>
            <a:r>
              <a:rPr lang="es-MX" sz="3600" b="1" dirty="0">
                <a:solidFill>
                  <a:schemeClr val="bg1"/>
                </a:solidFill>
                <a:latin typeface="Arial" panose="020B0604020202020204" pitchFamily="34" charset="0"/>
                <a:cs typeface="Arial" panose="020B0604020202020204" pitchFamily="34" charset="0"/>
              </a:rPr>
              <a:t>Las </a:t>
            </a:r>
            <a:r>
              <a:rPr lang="es-MX" sz="3600" b="1" dirty="0" smtClean="0">
                <a:solidFill>
                  <a:schemeClr val="bg1"/>
                </a:solidFill>
                <a:latin typeface="Arial" panose="020B0604020202020204" pitchFamily="34" charset="0"/>
                <a:cs typeface="Arial" panose="020B0604020202020204" pitchFamily="34" charset="0"/>
              </a:rPr>
              <a:t>empresas </a:t>
            </a:r>
            <a:endParaRPr lang="es-MX" sz="3600" b="1" dirty="0">
              <a:solidFill>
                <a:schemeClr val="bg1"/>
              </a:solidFill>
              <a:latin typeface="Arial" panose="020B0604020202020204" pitchFamily="34" charset="0"/>
              <a:cs typeface="Arial" panose="020B0604020202020204" pitchFamily="34" charset="0"/>
            </a:endParaRPr>
          </a:p>
          <a:p>
            <a:pPr algn="just"/>
            <a:r>
              <a:rPr lang="es-MX" sz="2800" dirty="0">
                <a:solidFill>
                  <a:schemeClr val="bg1"/>
                </a:solidFill>
                <a:latin typeface="Arial" panose="020B0604020202020204" pitchFamily="34" charset="0"/>
                <a:cs typeface="Arial" panose="020B0604020202020204" pitchFamily="34" charset="0"/>
              </a:rPr>
              <a:t>Unen la tierra, el trabajo y el capital, también conocidos como factores de producción que generan las familias, con el fin de crear y aumentar el valor y la prosperidad de los bienes y servicios económicos.</a:t>
            </a:r>
          </a:p>
          <a:p>
            <a:pPr algn="just"/>
            <a:endParaRPr lang="es-MX" sz="2800" dirty="0">
              <a:solidFill>
                <a:schemeClr val="bg1"/>
              </a:solidFill>
              <a:latin typeface="Arial" panose="020B0604020202020204" pitchFamily="34" charset="0"/>
              <a:cs typeface="Arial" panose="020B0604020202020204" pitchFamily="34" charset="0"/>
            </a:endParaRPr>
          </a:p>
          <a:p>
            <a:pPr algn="just"/>
            <a:r>
              <a:rPr lang="es-MX" sz="2800" dirty="0">
                <a:solidFill>
                  <a:schemeClr val="bg1"/>
                </a:solidFill>
                <a:latin typeface="Arial" panose="020B0604020202020204" pitchFamily="34" charset="0"/>
                <a:cs typeface="Arial" panose="020B0604020202020204" pitchFamily="34" charset="0"/>
              </a:rPr>
              <a:t>Estas pueden dividirse en </a:t>
            </a:r>
            <a:r>
              <a:rPr lang="es-MX" sz="2800" dirty="0" smtClean="0">
                <a:solidFill>
                  <a:schemeClr val="bg1"/>
                </a:solidFill>
                <a:latin typeface="Arial" panose="020B0604020202020204" pitchFamily="34" charset="0"/>
                <a:cs typeface="Arial" panose="020B0604020202020204" pitchFamily="34" charset="0"/>
              </a:rPr>
              <a:t>públicas o  privadas. </a:t>
            </a:r>
            <a:r>
              <a:rPr lang="es-MX" sz="2800" dirty="0">
                <a:solidFill>
                  <a:schemeClr val="bg1"/>
                </a:solidFill>
                <a:latin typeface="Arial" panose="020B0604020202020204" pitchFamily="34" charset="0"/>
                <a:cs typeface="Arial" panose="020B0604020202020204" pitchFamily="34" charset="0"/>
              </a:rPr>
              <a:t>Proponen cuáles serán los bienes y servicios a los consumidores, estos pueden ser las familias, el estado u otras empresas.</a:t>
            </a:r>
          </a:p>
        </p:txBody>
      </p:sp>
      <p:sp>
        <p:nvSpPr>
          <p:cNvPr id="2" name="AutoShape 2" descr="Resultado de imagen para empresas mexican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Resultado de imagen para empresas mexican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Imagen 3"/>
          <p:cNvPicPr>
            <a:picLocks noChangeAspect="1"/>
          </p:cNvPicPr>
          <p:nvPr/>
        </p:nvPicPr>
        <p:blipFill>
          <a:blip r:embed="rId2"/>
          <a:stretch>
            <a:fillRect/>
          </a:stretch>
        </p:blipFill>
        <p:spPr>
          <a:xfrm>
            <a:off x="6563710" y="0"/>
            <a:ext cx="5628290" cy="3731801"/>
          </a:xfrm>
          <a:prstGeom prst="rect">
            <a:avLst/>
          </a:prstGeom>
        </p:spPr>
      </p:pic>
    </p:spTree>
    <p:extLst>
      <p:ext uri="{BB962C8B-B14F-4D97-AF65-F5344CB8AC3E}">
        <p14:creationId xmlns:p14="http://schemas.microsoft.com/office/powerpoint/2010/main" val="305677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5628290" y="0"/>
            <a:ext cx="6563710" cy="7109639"/>
          </a:xfrm>
          <a:prstGeom prst="rect">
            <a:avLst/>
          </a:prstGeom>
          <a:solidFill>
            <a:srgbClr val="00B0F0"/>
          </a:solidFill>
        </p:spPr>
        <p:txBody>
          <a:bodyPr wrap="square" rtlCol="0">
            <a:spAutoFit/>
          </a:bodyPr>
          <a:lstStyle/>
          <a:p>
            <a:pPr algn="just"/>
            <a:r>
              <a:rPr lang="es-MX" sz="3600" b="1" dirty="0" smtClean="0">
                <a:solidFill>
                  <a:schemeClr val="bg1"/>
                </a:solidFill>
                <a:latin typeface="Arial" panose="020B0604020202020204" pitchFamily="34" charset="0"/>
                <a:cs typeface="Arial" panose="020B0604020202020204" pitchFamily="34" charset="0"/>
              </a:rPr>
              <a:t>El Estado </a:t>
            </a:r>
            <a:endParaRPr lang="es-MX" sz="3600" b="1" dirty="0">
              <a:solidFill>
                <a:schemeClr val="bg1"/>
              </a:solidFill>
              <a:latin typeface="Arial" panose="020B0604020202020204" pitchFamily="34" charset="0"/>
              <a:cs typeface="Arial" panose="020B0604020202020204" pitchFamily="34" charset="0"/>
            </a:endParaRPr>
          </a:p>
          <a:p>
            <a:pPr algn="just">
              <a:lnSpc>
                <a:spcPct val="150000"/>
              </a:lnSpc>
            </a:pPr>
            <a:r>
              <a:rPr lang="es-MX" sz="2800" dirty="0">
                <a:solidFill>
                  <a:schemeClr val="bg1"/>
                </a:solidFill>
                <a:latin typeface="Arial" panose="020B0604020202020204" pitchFamily="34" charset="0"/>
                <a:cs typeface="Arial" panose="020B0604020202020204" pitchFamily="34" charset="0"/>
              </a:rPr>
              <a:t>Este tiene una influencia más compleja en las actividades económicas. Tiene la capacidad de controlar la oferta y la demanda.</a:t>
            </a:r>
          </a:p>
          <a:p>
            <a:pPr algn="just">
              <a:lnSpc>
                <a:spcPct val="150000"/>
              </a:lnSpc>
            </a:pPr>
            <a:r>
              <a:rPr lang="es-MX" sz="2800" dirty="0" smtClean="0">
                <a:solidFill>
                  <a:schemeClr val="bg1"/>
                </a:solidFill>
                <a:latin typeface="Arial" panose="020B0604020202020204" pitchFamily="34" charset="0"/>
                <a:cs typeface="Arial" panose="020B0604020202020204" pitchFamily="34" charset="0"/>
              </a:rPr>
              <a:t>Este </a:t>
            </a:r>
            <a:r>
              <a:rPr lang="es-MX" sz="2800" dirty="0">
                <a:solidFill>
                  <a:schemeClr val="bg1"/>
                </a:solidFill>
                <a:latin typeface="Arial" panose="020B0604020202020204" pitchFamily="34" charset="0"/>
                <a:cs typeface="Arial" panose="020B0604020202020204" pitchFamily="34" charset="0"/>
              </a:rPr>
              <a:t>se encarga de estipular el costo de los impuestos, poner leyes, regular los precios, entre otros y también tiene la función de acomodar la cantidad de dinero que estará disponible en la economía y en las tasas de interés.</a:t>
            </a:r>
          </a:p>
        </p:txBody>
      </p:sp>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303" y="2011955"/>
            <a:ext cx="4675344" cy="3085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90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93364" y="2220705"/>
            <a:ext cx="7837714" cy="1569660"/>
          </a:xfrm>
          <a:prstGeom prst="rect">
            <a:avLst/>
          </a:prstGeom>
          <a:solidFill>
            <a:srgbClr val="002060"/>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a:t>
            </a:r>
            <a:r>
              <a:rPr lang="es-MX" sz="4800" dirty="0" smtClean="0">
                <a:solidFill>
                  <a:schemeClr val="bg1"/>
                </a:solidFill>
                <a:latin typeface="Arial" panose="020B0604020202020204" pitchFamily="34" charset="0"/>
                <a:cs typeface="Arial" panose="020B0604020202020204" pitchFamily="34" charset="0"/>
              </a:rPr>
              <a:t>Qué son las políticas públicas? </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38658783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nvPr>
        </p:nvGraphicFramePr>
        <p:xfrm>
          <a:off x="2423592" y="692696"/>
          <a:ext cx="6912768" cy="2752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2125290" y="3861048"/>
            <a:ext cx="835677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Resolver -------- Prevenir</a:t>
            </a:r>
          </a:p>
        </p:txBody>
      </p:sp>
      <p:sp>
        <p:nvSpPr>
          <p:cNvPr id="4" name="3 Flecha curvada hacia la derecha"/>
          <p:cNvSpPr/>
          <p:nvPr/>
        </p:nvSpPr>
        <p:spPr>
          <a:xfrm>
            <a:off x="2081485" y="4656515"/>
            <a:ext cx="1062187" cy="1914599"/>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4 CuadroTexto"/>
          <p:cNvSpPr txBox="1"/>
          <p:nvPr/>
        </p:nvSpPr>
        <p:spPr>
          <a:xfrm>
            <a:off x="3423356" y="5613813"/>
            <a:ext cx="5760640" cy="707886"/>
          </a:xfrm>
          <a:prstGeom prst="rect">
            <a:avLst/>
          </a:prstGeom>
          <a:solidFill>
            <a:srgbClr val="00B050"/>
          </a:solidFill>
        </p:spPr>
        <p:txBody>
          <a:bodyPr wrap="square" rtlCol="0">
            <a:spAutoFit/>
          </a:bodyPr>
          <a:lstStyle/>
          <a:p>
            <a:pPr algn="ctr"/>
            <a:r>
              <a:rPr lang="es-MX" sz="4000" dirty="0"/>
              <a:t>POLÍTICAS PÚBLICAS</a:t>
            </a:r>
          </a:p>
        </p:txBody>
      </p:sp>
    </p:spTree>
    <p:extLst>
      <p:ext uri="{BB962C8B-B14F-4D97-AF65-F5344CB8AC3E}">
        <p14:creationId xmlns:p14="http://schemas.microsoft.com/office/powerpoint/2010/main" val="9145053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7144" y="607126"/>
            <a:ext cx="10433538" cy="5078313"/>
          </a:xfrm>
          <a:prstGeom prst="rect">
            <a:avLst/>
          </a:prstGeom>
          <a:noFill/>
        </p:spPr>
        <p:txBody>
          <a:bodyPr wrap="square" rtlCol="0">
            <a:spAutoFit/>
          </a:bodyPr>
          <a:lstStyle/>
          <a:p>
            <a:pPr algn="just"/>
            <a:r>
              <a:rPr lang="es-MX" sz="3600" dirty="0">
                <a:latin typeface="Arial" pitchFamily="34" charset="0"/>
                <a:cs typeface="Arial" pitchFamily="34" charset="0"/>
              </a:rPr>
              <a:t>¿Qué son?</a:t>
            </a:r>
          </a:p>
          <a:p>
            <a:pPr algn="just"/>
            <a:endParaRPr lang="es-MX" sz="3600" dirty="0">
              <a:latin typeface="Arial" pitchFamily="34" charset="0"/>
              <a:cs typeface="Arial" pitchFamily="34" charset="0"/>
            </a:endParaRPr>
          </a:p>
          <a:p>
            <a:pPr algn="just"/>
            <a:r>
              <a:rPr lang="es-ES" sz="3600" dirty="0"/>
              <a:t>Respuestas que el Estado puede dar a las demandas de la sociedad, en forma de:</a:t>
            </a:r>
          </a:p>
          <a:p>
            <a:pPr algn="just"/>
            <a:endParaRPr lang="es-ES" sz="3600" dirty="0"/>
          </a:p>
          <a:p>
            <a:pPr marL="571500" indent="-571500" algn="just">
              <a:buFont typeface="Wingdings" pitchFamily="2" charset="2"/>
              <a:buChar char="ü"/>
            </a:pPr>
            <a:r>
              <a:rPr lang="es-ES" sz="3600" dirty="0"/>
              <a:t>Normas, </a:t>
            </a:r>
          </a:p>
          <a:p>
            <a:pPr marL="571500" indent="-571500" algn="just">
              <a:buFont typeface="Wingdings" pitchFamily="2" charset="2"/>
              <a:buChar char="ü"/>
            </a:pPr>
            <a:r>
              <a:rPr lang="es-ES" sz="3600" dirty="0"/>
              <a:t>Instituciones, </a:t>
            </a:r>
          </a:p>
          <a:p>
            <a:pPr marL="571500" indent="-571500" algn="just">
              <a:buFont typeface="Wingdings" pitchFamily="2" charset="2"/>
              <a:buChar char="ü"/>
            </a:pPr>
            <a:r>
              <a:rPr lang="es-ES" sz="3600" dirty="0"/>
              <a:t>Prestaciones, </a:t>
            </a:r>
          </a:p>
          <a:p>
            <a:pPr marL="571500" indent="-571500" algn="just">
              <a:buFont typeface="Wingdings" pitchFamily="2" charset="2"/>
              <a:buChar char="ü"/>
            </a:pPr>
            <a:r>
              <a:rPr lang="es-ES" sz="3600" dirty="0"/>
              <a:t>Bienes públicos o servicios</a:t>
            </a:r>
            <a:endParaRPr lang="es-MX" sz="3600" dirty="0">
              <a:latin typeface="Arial" pitchFamily="34" charset="0"/>
              <a:cs typeface="Arial" pitchFamily="34" charset="0"/>
            </a:endParaRPr>
          </a:p>
        </p:txBody>
      </p:sp>
    </p:spTree>
    <p:extLst>
      <p:ext uri="{BB962C8B-B14F-4D97-AF65-F5344CB8AC3E}">
        <p14:creationId xmlns:p14="http://schemas.microsoft.com/office/powerpoint/2010/main" val="25142659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66764" y="507469"/>
            <a:ext cx="8208912" cy="2554545"/>
          </a:xfrm>
          <a:prstGeom prst="rect">
            <a:avLst/>
          </a:prstGeom>
          <a:noFill/>
        </p:spPr>
        <p:txBody>
          <a:bodyPr wrap="square" rtlCol="0">
            <a:spAutoFit/>
          </a:bodyPr>
          <a:lstStyle/>
          <a:p>
            <a:pPr algn="just"/>
            <a:r>
              <a:rPr lang="es-ES" sz="3200" dirty="0" err="1"/>
              <a:t>Kraft</a:t>
            </a:r>
            <a:r>
              <a:rPr lang="es-ES" sz="3200" dirty="0"/>
              <a:t> y </a:t>
            </a:r>
            <a:r>
              <a:rPr lang="es-ES" sz="3200" dirty="0" err="1"/>
              <a:t>Furlong</a:t>
            </a:r>
            <a:r>
              <a:rPr lang="es-ES" sz="3200" dirty="0"/>
              <a:t> (2006) plantea que una política pública es un curso de acción o de inacción gubernamental, en respuesta a problemas </a:t>
            </a:r>
            <a:r>
              <a:rPr lang="es-ES" sz="3200" dirty="0" smtClean="0"/>
              <a:t>públicos</a:t>
            </a:r>
            <a:endParaRPr lang="es-ES" sz="3200" dirty="0"/>
          </a:p>
          <a:p>
            <a:pPr algn="just"/>
            <a:endParaRPr lang="es-ES" sz="3200" dirty="0"/>
          </a:p>
        </p:txBody>
      </p:sp>
      <p:pic>
        <p:nvPicPr>
          <p:cNvPr id="3074"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818" y="3563470"/>
            <a:ext cx="4400939" cy="182786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9811" y="3062014"/>
            <a:ext cx="5786531" cy="3361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077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2322258" cy="523220"/>
          </a:xfrm>
          <a:prstGeom prst="rect">
            <a:avLst/>
          </a:prstGeom>
          <a:solidFill>
            <a:schemeClr val="accent1">
              <a:lumMod val="50000"/>
            </a:schemeClr>
          </a:solidFill>
        </p:spPr>
        <p:txBody>
          <a:bodyPr wrap="square" rtlCol="0">
            <a:spAutoFit/>
          </a:bodyPr>
          <a:lstStyle/>
          <a:p>
            <a:pPr algn="ctr"/>
            <a:r>
              <a:rPr lang="es-MX" sz="2800" b="1" dirty="0">
                <a:solidFill>
                  <a:schemeClr val="bg1"/>
                </a:solidFill>
                <a:latin typeface="Arial" panose="020B0604020202020204" pitchFamily="34" charset="0"/>
                <a:cs typeface="Arial" panose="020B0604020202020204" pitchFamily="34" charset="0"/>
              </a:rPr>
              <a:t>Contenido </a:t>
            </a:r>
          </a:p>
        </p:txBody>
      </p:sp>
      <p:sp>
        <p:nvSpPr>
          <p:cNvPr id="2" name="CuadroTexto 1"/>
          <p:cNvSpPr txBox="1"/>
          <p:nvPr/>
        </p:nvSpPr>
        <p:spPr>
          <a:xfrm>
            <a:off x="395246" y="856357"/>
            <a:ext cx="11236460" cy="4893647"/>
          </a:xfrm>
          <a:prstGeom prst="rect">
            <a:avLst/>
          </a:prstGeom>
          <a:solidFill>
            <a:schemeClr val="accent1">
              <a:lumMod val="50000"/>
            </a:schemeClr>
          </a:solidFill>
        </p:spPr>
        <p:txBody>
          <a:bodyPr wrap="square" rtlCol="0">
            <a:spAutoFit/>
          </a:bodyPr>
          <a:lstStyle/>
          <a:p>
            <a:r>
              <a:rPr lang="es-MX" sz="2400" b="1" dirty="0">
                <a:solidFill>
                  <a:schemeClr val="bg1"/>
                </a:solidFill>
                <a:latin typeface="Arial" panose="020B0604020202020204" pitchFamily="34" charset="0"/>
                <a:cs typeface="Arial" panose="020B0604020202020204" pitchFamily="34" charset="0"/>
              </a:rPr>
              <a:t>Justificación</a:t>
            </a:r>
          </a:p>
          <a:p>
            <a:r>
              <a:rPr lang="es-MX" sz="2400" b="1" dirty="0">
                <a:solidFill>
                  <a:schemeClr val="bg1"/>
                </a:solidFill>
                <a:latin typeface="Arial" panose="020B0604020202020204" pitchFamily="34" charset="0"/>
                <a:cs typeface="Arial" panose="020B0604020202020204" pitchFamily="34" charset="0"/>
              </a:rPr>
              <a:t>Guía para su uso </a:t>
            </a:r>
          </a:p>
          <a:p>
            <a:r>
              <a:rPr lang="es-MX" sz="2400" b="1" dirty="0">
                <a:solidFill>
                  <a:schemeClr val="bg1"/>
                </a:solidFill>
                <a:latin typeface="Arial" panose="020B0604020202020204" pitchFamily="34" charset="0"/>
                <a:cs typeface="Arial" panose="020B0604020202020204" pitchFamily="34" charset="0"/>
              </a:rPr>
              <a:t>Portada </a:t>
            </a:r>
          </a:p>
          <a:p>
            <a:pPr marL="342900" indent="-342900">
              <a:buAutoNum type="arabicPeriod"/>
            </a:pPr>
            <a:r>
              <a:rPr lang="es-MX" sz="2400" b="1" dirty="0" smtClean="0">
                <a:solidFill>
                  <a:schemeClr val="bg1"/>
                </a:solidFill>
                <a:latin typeface="Arial" panose="020B0604020202020204" pitchFamily="34" charset="0"/>
                <a:cs typeface="Arial" panose="020B0604020202020204" pitchFamily="34" charset="0"/>
              </a:rPr>
              <a:t>¿Qué son las finanzas públicas? </a:t>
            </a:r>
          </a:p>
          <a:p>
            <a:pPr marL="342900" indent="-342900">
              <a:buAutoNum type="arabicPeriod"/>
            </a:pPr>
            <a:r>
              <a:rPr lang="es-MX" sz="2400" b="1" dirty="0" smtClean="0">
                <a:solidFill>
                  <a:schemeClr val="bg1"/>
                </a:solidFill>
                <a:latin typeface="Arial" panose="020B0604020202020204" pitchFamily="34" charset="0"/>
                <a:cs typeface="Arial" panose="020B0604020202020204" pitchFamily="34" charset="0"/>
              </a:rPr>
              <a:t>Importancia de las finanzas públicas </a:t>
            </a:r>
          </a:p>
          <a:p>
            <a:pPr marL="342900" indent="-342900">
              <a:buAutoNum type="arabicPeriod"/>
            </a:pPr>
            <a:r>
              <a:rPr lang="es-MX" sz="2400" b="1" dirty="0" smtClean="0">
                <a:solidFill>
                  <a:schemeClr val="bg1"/>
                </a:solidFill>
                <a:latin typeface="Arial" panose="020B0604020202020204" pitchFamily="34" charset="0"/>
                <a:cs typeface="Arial" panose="020B0604020202020204" pitchFamily="34" charset="0"/>
              </a:rPr>
              <a:t>Agentes económicos</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Estado</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Empresas</a:t>
            </a:r>
          </a:p>
          <a:p>
            <a:pPr marL="342900" indent="-342900">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Familia  </a:t>
            </a:r>
            <a:endParaRPr lang="es-MX" sz="2400" b="1" dirty="0">
              <a:solidFill>
                <a:schemeClr val="bg1"/>
              </a:solidFill>
              <a:latin typeface="Arial" panose="020B0604020202020204" pitchFamily="34" charset="0"/>
              <a:cs typeface="Arial" panose="020B0604020202020204" pitchFamily="34" charset="0"/>
            </a:endParaRPr>
          </a:p>
          <a:p>
            <a:r>
              <a:rPr lang="es-MX" sz="2400" b="1" dirty="0" smtClean="0">
                <a:solidFill>
                  <a:schemeClr val="bg1"/>
                </a:solidFill>
                <a:latin typeface="Arial" panose="020B0604020202020204" pitchFamily="34" charset="0"/>
                <a:cs typeface="Arial" panose="020B0604020202020204" pitchFamily="34" charset="0"/>
              </a:rPr>
              <a:t>4. ¿Qué son las políticas públicas? </a:t>
            </a:r>
          </a:p>
          <a:p>
            <a:r>
              <a:rPr lang="es-MX" sz="2400" b="1" dirty="0" smtClean="0">
                <a:solidFill>
                  <a:schemeClr val="bg1"/>
                </a:solidFill>
                <a:latin typeface="Arial" panose="020B0604020202020204" pitchFamily="34" charset="0"/>
                <a:cs typeface="Arial" panose="020B0604020202020204" pitchFamily="34" charset="0"/>
              </a:rPr>
              <a:t>5. Intervencionismo estatal </a:t>
            </a:r>
            <a:endParaRPr lang="es-MX" sz="2400" b="1" dirty="0">
              <a:solidFill>
                <a:schemeClr val="bg1"/>
              </a:solidFill>
              <a:latin typeface="Arial" panose="020B0604020202020204" pitchFamily="34" charset="0"/>
              <a:cs typeface="Arial" panose="020B0604020202020204" pitchFamily="34" charset="0"/>
            </a:endParaRPr>
          </a:p>
          <a:p>
            <a:r>
              <a:rPr lang="es-ES" sz="2400" b="1" dirty="0">
                <a:solidFill>
                  <a:schemeClr val="bg1"/>
                </a:solidFill>
                <a:latin typeface="Arial" panose="020B0604020202020204" pitchFamily="34" charset="0"/>
                <a:cs typeface="Arial" panose="020B0604020202020204" pitchFamily="34" charset="0"/>
              </a:rPr>
              <a:t>Conclusiones </a:t>
            </a:r>
            <a:endParaRPr lang="es-ES" sz="2400" b="1" dirty="0">
              <a:solidFill>
                <a:schemeClr val="bg1"/>
              </a:solidFill>
              <a:latin typeface="Arial" panose="020B0604020202020204" pitchFamily="34" charset="0"/>
              <a:cs typeface="Arial" panose="020B0604020202020204" pitchFamily="34" charset="0"/>
            </a:endParaRPr>
          </a:p>
          <a:p>
            <a:r>
              <a:rPr lang="es-ES" sz="2400" b="1" dirty="0">
                <a:solidFill>
                  <a:schemeClr val="bg1"/>
                </a:solidFill>
                <a:latin typeface="Arial" panose="020B0604020202020204" pitchFamily="34" charset="0"/>
                <a:cs typeface="Arial" panose="020B0604020202020204" pitchFamily="34" charset="0"/>
              </a:rPr>
              <a:t>Bibliografía </a:t>
            </a:r>
            <a:r>
              <a:rPr lang="es-ES" sz="2400" b="1" dirty="0">
                <a:solidFill>
                  <a:schemeClr val="bg1"/>
                </a:solidFill>
                <a:latin typeface="Arial" panose="020B0604020202020204" pitchFamily="34" charset="0"/>
                <a:cs typeface="Arial" panose="020B0604020202020204" pitchFamily="34" charset="0"/>
              </a:rPr>
              <a:t> </a:t>
            </a:r>
            <a:endParaRPr lang="es-MX"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94817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979563" y="1560696"/>
            <a:ext cx="4212437" cy="3814202"/>
          </a:xfrm>
          <a:prstGeom prst="rect">
            <a:avLst/>
          </a:prstGeom>
        </p:spPr>
      </p:pic>
      <p:sp>
        <p:nvSpPr>
          <p:cNvPr id="2" name="1 CuadroTexto"/>
          <p:cNvSpPr txBox="1"/>
          <p:nvPr/>
        </p:nvSpPr>
        <p:spPr>
          <a:xfrm>
            <a:off x="779929" y="405420"/>
            <a:ext cx="7539316" cy="6124754"/>
          </a:xfrm>
          <a:prstGeom prst="rect">
            <a:avLst/>
          </a:prstGeom>
          <a:noFill/>
        </p:spPr>
        <p:txBody>
          <a:bodyPr wrap="square" rtlCol="0">
            <a:spAutoFit/>
          </a:bodyPr>
          <a:lstStyle/>
          <a:p>
            <a:pPr algn="just"/>
            <a:r>
              <a:rPr lang="es-MX" sz="2800" dirty="0" smtClean="0">
                <a:latin typeface="Arial" pitchFamily="34" charset="0"/>
                <a:cs typeface="Arial" pitchFamily="34" charset="0"/>
              </a:rPr>
              <a:t>Las finanzas publicas constituyen el soporte fundamental de la administración pública. </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De lado de los ingresos su estructura y cobertura determinan la forma en la que los diferentes grupos de la sociedad contribuyen para que se puedan realizar las tareas del Estado.</a:t>
            </a:r>
          </a:p>
          <a:p>
            <a:pPr algn="just"/>
            <a:endParaRPr lang="es-MX" sz="2800" dirty="0">
              <a:latin typeface="Arial" pitchFamily="34" charset="0"/>
              <a:cs typeface="Arial" pitchFamily="34" charset="0"/>
            </a:endParaRPr>
          </a:p>
          <a:p>
            <a:pPr algn="just"/>
            <a:r>
              <a:rPr lang="es-MX" sz="2800" dirty="0" smtClean="0">
                <a:latin typeface="Arial" pitchFamily="34" charset="0"/>
                <a:cs typeface="Arial" pitchFamily="34" charset="0"/>
              </a:rPr>
              <a:t>Del lado del gasto, su distribución y ejercicio es fundamental para responder a los mandatos constitucionales y cumplir con los compromisos gubernamentales ante la sociedad.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858698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62717" y="3471349"/>
            <a:ext cx="7503459" cy="2677656"/>
          </a:xfrm>
          <a:prstGeom prst="rect">
            <a:avLst/>
          </a:prstGeom>
          <a:noFill/>
        </p:spPr>
        <p:txBody>
          <a:bodyPr wrap="square" rtlCol="0">
            <a:spAutoFit/>
          </a:bodyPr>
          <a:lstStyle/>
          <a:p>
            <a:pPr algn="just"/>
            <a:r>
              <a:rPr lang="es-MX" sz="2800" dirty="0" smtClean="0">
                <a:latin typeface="Arial" pitchFamily="34" charset="0"/>
                <a:cs typeface="Arial" pitchFamily="34" charset="0"/>
              </a:rPr>
              <a:t>El Estado es el responsable constitucional del desarrollo económico, responsable del bienestar y la equidad social, por sus efectos sobre el crecimiento de la economía, el desarrollo de la productividad y la estabilidad macroeconómica. </a:t>
            </a:r>
            <a:endParaRPr lang="es-MX" sz="2800" dirty="0">
              <a:latin typeface="Arial" pitchFamily="34" charset="0"/>
              <a:cs typeface="Arial" pitchFamily="34" charset="0"/>
            </a:endParaRPr>
          </a:p>
        </p:txBody>
      </p:sp>
      <p:pic>
        <p:nvPicPr>
          <p:cNvPr id="4098" name="Picture 2" descr="Resultado de imagen para desarrollo econom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954307" cy="3305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839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682360" y="350098"/>
            <a:ext cx="6779172" cy="2031325"/>
          </a:xfrm>
          <a:prstGeom prst="rect">
            <a:avLst/>
          </a:prstGeom>
        </p:spPr>
        <p:txBody>
          <a:bodyPr wrap="square">
            <a:spAutoFit/>
          </a:bodyPr>
          <a:lstStyle/>
          <a:p>
            <a:pPr lvl="0" algn="just">
              <a:lnSpc>
                <a:spcPct val="150000"/>
              </a:lnSpc>
              <a:spcBef>
                <a:spcPts val="1500"/>
              </a:spcBef>
              <a:spcAft>
                <a:spcPts val="1700"/>
              </a:spcAft>
              <a:buSzPts val="1000"/>
              <a:tabLst>
                <a:tab pos="457200" algn="l"/>
              </a:tabLst>
            </a:pPr>
            <a:r>
              <a:rPr lang="es-ES" sz="2800" dirty="0" smtClean="0">
                <a:solidFill>
                  <a:srgbClr val="3C3C3C"/>
                </a:solidFill>
                <a:latin typeface="Arial" panose="020B0604020202020204" pitchFamily="34" charset="0"/>
                <a:ea typeface="Times New Roman" panose="02020603050405020304" pitchFamily="18" charset="0"/>
                <a:cs typeface="Arial" panose="020B0604020202020204" pitchFamily="34" charset="0"/>
              </a:rPr>
              <a:t>En México, la CPEUM, establece la facultad del Estado para intervenir en la economía. </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227549" y="2716751"/>
            <a:ext cx="11791030" cy="2017648"/>
          </a:xfrm>
          <a:prstGeom prst="rect">
            <a:avLst/>
          </a:prstGeom>
        </p:spPr>
      </p:pic>
      <p:sp>
        <p:nvSpPr>
          <p:cNvPr id="6" name="CuadroTexto 5"/>
          <p:cNvSpPr txBox="1"/>
          <p:nvPr/>
        </p:nvSpPr>
        <p:spPr>
          <a:xfrm>
            <a:off x="5486400" y="5069727"/>
            <a:ext cx="6148552" cy="954107"/>
          </a:xfrm>
          <a:prstGeom prst="rect">
            <a:avLst/>
          </a:prstGeom>
          <a:solidFill>
            <a:schemeClr val="accent1"/>
          </a:solidFill>
        </p:spPr>
        <p:txBody>
          <a:bodyPr wrap="square" rtlCol="0">
            <a:spAutoFit/>
          </a:bodyPr>
          <a:lstStyle/>
          <a:p>
            <a:pPr algn="just"/>
            <a:r>
              <a:rPr lang="es-MX" sz="2800" dirty="0" smtClean="0">
                <a:latin typeface="Arial" panose="020B0604020202020204" pitchFamily="34" charset="0"/>
                <a:cs typeface="Arial" panose="020B0604020202020204" pitchFamily="34" charset="0"/>
              </a:rPr>
              <a:t>Este art. establece la rectoría del desarrollo nacional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4163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431806"/>
            <a:ext cx="11934497" cy="1321520"/>
          </a:xfrm>
          <a:prstGeom prst="rect">
            <a:avLst/>
          </a:prstGeom>
        </p:spPr>
      </p:pic>
      <p:sp>
        <p:nvSpPr>
          <p:cNvPr id="5" name="CuadroTexto 4"/>
          <p:cNvSpPr txBox="1"/>
          <p:nvPr/>
        </p:nvSpPr>
        <p:spPr>
          <a:xfrm>
            <a:off x="283779" y="1963921"/>
            <a:ext cx="6148552" cy="954107"/>
          </a:xfrm>
          <a:prstGeom prst="rect">
            <a:avLst/>
          </a:prstGeom>
          <a:solidFill>
            <a:schemeClr val="accent1"/>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Este art. establece la obligación de planear el desarrollo nacional </a:t>
            </a:r>
            <a:endParaRPr lang="es-MX" sz="2800" b="1" dirty="0">
              <a:solidFill>
                <a:schemeClr val="bg1"/>
              </a:solidFill>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3"/>
          <a:stretch>
            <a:fillRect/>
          </a:stretch>
        </p:blipFill>
        <p:spPr>
          <a:xfrm>
            <a:off x="163926" y="4477407"/>
            <a:ext cx="11155118" cy="1452439"/>
          </a:xfrm>
          <a:prstGeom prst="rect">
            <a:avLst/>
          </a:prstGeom>
        </p:spPr>
      </p:pic>
      <p:sp>
        <p:nvSpPr>
          <p:cNvPr id="7" name="CuadroTexto 6"/>
          <p:cNvSpPr txBox="1"/>
          <p:nvPr/>
        </p:nvSpPr>
        <p:spPr>
          <a:xfrm>
            <a:off x="5544207" y="3759783"/>
            <a:ext cx="6148552" cy="954107"/>
          </a:xfrm>
          <a:prstGeom prst="rect">
            <a:avLst/>
          </a:prstGeom>
          <a:solidFill>
            <a:schemeClr val="accent1"/>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El art. 3° menciona un modelo democrático </a:t>
            </a:r>
            <a:endParaRPr lang="es-MX"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3673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177143" y="1656429"/>
            <a:ext cx="7837714" cy="1569660"/>
          </a:xfrm>
          <a:prstGeom prst="rect">
            <a:avLst/>
          </a:prstGeom>
          <a:solidFill>
            <a:schemeClr val="accent2">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Actividad 1</a:t>
            </a:r>
          </a:p>
          <a:p>
            <a:pPr algn="ctr"/>
            <a:r>
              <a:rPr lang="es-MX" sz="4800" dirty="0" smtClean="0">
                <a:solidFill>
                  <a:schemeClr val="bg1"/>
                </a:solidFill>
                <a:latin typeface="Arial" panose="020B0604020202020204" pitchFamily="34" charset="0"/>
                <a:cs typeface="Arial" panose="020B0604020202020204" pitchFamily="34" charset="0"/>
              </a:rPr>
              <a:t>Escuelas del pensamiento</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ángulo 4"/>
          <p:cNvSpPr/>
          <p:nvPr/>
        </p:nvSpPr>
        <p:spPr>
          <a:xfrm>
            <a:off x="2365829" y="4093029"/>
            <a:ext cx="7082971" cy="830997"/>
          </a:xfrm>
          <a:prstGeom prst="rect">
            <a:avLst/>
          </a:prstGeom>
        </p:spPr>
        <p:txBody>
          <a:bodyPr wrap="square">
            <a:spAutoFit/>
          </a:bodyPr>
          <a:lstStyle/>
          <a:p>
            <a:pPr algn="just"/>
            <a:r>
              <a:rPr lang="es-MX" sz="2400" dirty="0" smtClean="0">
                <a:solidFill>
                  <a:srgbClr val="222222"/>
                </a:solidFill>
                <a:latin typeface="Arial" panose="020B0604020202020204" pitchFamily="34" charset="0"/>
                <a:ea typeface="Times New Roman" panose="02020603050405020304" pitchFamily="18" charset="0"/>
                <a:cs typeface="Arial" panose="020B0604020202020204" pitchFamily="34" charset="0"/>
              </a:rPr>
              <a:t>Toma nota en tu libreta y relaciona ambas columnas de forma correcta.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77330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13794" y="326811"/>
            <a:ext cx="5827059" cy="707886"/>
          </a:xfrm>
          <a:prstGeom prst="rect">
            <a:avLst/>
          </a:prstGeom>
          <a:solidFill>
            <a:schemeClr val="bg1"/>
          </a:solidFill>
        </p:spPr>
        <p:txBody>
          <a:bodyPr wrap="square" rtlCol="0">
            <a:spAutoFit/>
          </a:bodyPr>
          <a:lstStyle/>
          <a:p>
            <a:pPr algn="just"/>
            <a:r>
              <a:rPr lang="es-MX" sz="2000" b="1" dirty="0" smtClean="0">
                <a:latin typeface="Arial" panose="020B0604020202020204" pitchFamily="34" charset="0"/>
                <a:cs typeface="Arial" panose="020B0604020202020204" pitchFamily="34" charset="0"/>
              </a:rPr>
              <a:t>Fundamento legal que menciona la facultad del Estado para intervenir en la economía </a:t>
            </a:r>
            <a:endParaRPr lang="es-MX" sz="2000" b="1" dirty="0">
              <a:latin typeface="Arial" panose="020B0604020202020204" pitchFamily="34" charset="0"/>
              <a:cs typeface="Arial" panose="020B0604020202020204" pitchFamily="34" charset="0"/>
            </a:endParaRPr>
          </a:p>
        </p:txBody>
      </p:sp>
      <p:sp>
        <p:nvSpPr>
          <p:cNvPr id="7" name="CuadroTexto 6"/>
          <p:cNvSpPr txBox="1"/>
          <p:nvPr/>
        </p:nvSpPr>
        <p:spPr>
          <a:xfrm>
            <a:off x="513794" y="1335769"/>
            <a:ext cx="5827059" cy="707886"/>
          </a:xfrm>
          <a:prstGeom prst="rect">
            <a:avLst/>
          </a:prstGeom>
          <a:solidFill>
            <a:schemeClr val="bg1"/>
          </a:solidFill>
        </p:spPr>
        <p:txBody>
          <a:bodyPr wrap="square" rtlCol="0">
            <a:spAutoFit/>
          </a:bodyPr>
          <a:lstStyle/>
          <a:p>
            <a:pPr algn="just"/>
            <a:r>
              <a:rPr lang="es-MX" sz="2000" b="1" dirty="0" smtClean="0">
                <a:latin typeface="Arial" panose="020B0604020202020204" pitchFamily="34" charset="0"/>
                <a:cs typeface="Arial" panose="020B0604020202020204" pitchFamily="34" charset="0"/>
              </a:rPr>
              <a:t>Representa un mecanismo para obtener ingresos. </a:t>
            </a:r>
            <a:endParaRPr lang="es-MX" sz="2000" b="1" dirty="0">
              <a:latin typeface="Arial" panose="020B0604020202020204" pitchFamily="34" charset="0"/>
              <a:cs typeface="Arial" panose="020B0604020202020204" pitchFamily="34" charset="0"/>
            </a:endParaRPr>
          </a:p>
        </p:txBody>
      </p:sp>
      <p:sp>
        <p:nvSpPr>
          <p:cNvPr id="8" name="CuadroTexto 7"/>
          <p:cNvSpPr txBox="1"/>
          <p:nvPr/>
        </p:nvSpPr>
        <p:spPr>
          <a:xfrm>
            <a:off x="513793" y="2781013"/>
            <a:ext cx="5827059" cy="707886"/>
          </a:xfrm>
          <a:prstGeom prst="rect">
            <a:avLst/>
          </a:prstGeom>
          <a:solidFill>
            <a:schemeClr val="bg1"/>
          </a:solidFill>
        </p:spPr>
        <p:txBody>
          <a:bodyPr wrap="square" rtlCol="0">
            <a:spAutoFit/>
          </a:bodyPr>
          <a:lstStyle/>
          <a:p>
            <a:pPr algn="just"/>
            <a:r>
              <a:rPr lang="es-MX" sz="2000" b="1" dirty="0" smtClean="0">
                <a:latin typeface="Arial" panose="020B0604020202020204" pitchFamily="34" charset="0"/>
                <a:cs typeface="Arial" panose="020B0604020202020204" pitchFamily="34" charset="0"/>
              </a:rPr>
              <a:t>Se </a:t>
            </a:r>
            <a:r>
              <a:rPr lang="es-MX" sz="2000" b="1" dirty="0">
                <a:latin typeface="Arial" panose="020B0604020202020204" pitchFamily="34" charset="0"/>
                <a:cs typeface="Arial" panose="020B0604020202020204" pitchFamily="34" charset="0"/>
              </a:rPr>
              <a:t>encargan de actuar y tomar decisiones para el funcionamiento de la economía</a:t>
            </a:r>
          </a:p>
        </p:txBody>
      </p:sp>
      <p:sp>
        <p:nvSpPr>
          <p:cNvPr id="9" name="CuadroTexto 8"/>
          <p:cNvSpPr txBox="1"/>
          <p:nvPr/>
        </p:nvSpPr>
        <p:spPr>
          <a:xfrm>
            <a:off x="513794" y="3853112"/>
            <a:ext cx="5827059" cy="707886"/>
          </a:xfrm>
          <a:prstGeom prst="rect">
            <a:avLst/>
          </a:prstGeom>
          <a:solidFill>
            <a:schemeClr val="bg1"/>
          </a:solidFill>
        </p:spPr>
        <p:txBody>
          <a:bodyPr wrap="square" rtlCol="0">
            <a:spAutoFit/>
          </a:bodyPr>
          <a:lstStyle/>
          <a:p>
            <a:pPr algn="just"/>
            <a:r>
              <a:rPr lang="es-MX" sz="2000" b="1" dirty="0" smtClean="0">
                <a:latin typeface="Arial" panose="020B0604020202020204" pitchFamily="34" charset="0"/>
                <a:cs typeface="Arial" panose="020B0604020202020204" pitchFamily="34" charset="0"/>
              </a:rPr>
              <a:t>Agente </a:t>
            </a:r>
            <a:r>
              <a:rPr lang="es-MX" sz="2000" b="1" dirty="0">
                <a:latin typeface="Arial" panose="020B0604020202020204" pitchFamily="34" charset="0"/>
                <a:cs typeface="Arial" panose="020B0604020202020204" pitchFamily="34" charset="0"/>
              </a:rPr>
              <a:t>económico que se encarga de consumir, ahorrar y proveer trabajo.</a:t>
            </a:r>
          </a:p>
        </p:txBody>
      </p:sp>
      <p:sp>
        <p:nvSpPr>
          <p:cNvPr id="10" name="CuadroTexto 9"/>
          <p:cNvSpPr txBox="1"/>
          <p:nvPr/>
        </p:nvSpPr>
        <p:spPr>
          <a:xfrm>
            <a:off x="513794" y="4751406"/>
            <a:ext cx="5827059" cy="1015663"/>
          </a:xfrm>
          <a:prstGeom prst="rect">
            <a:avLst/>
          </a:prstGeom>
          <a:solidFill>
            <a:schemeClr val="bg1"/>
          </a:solidFill>
        </p:spPr>
        <p:txBody>
          <a:bodyPr wrap="square" rtlCol="0">
            <a:spAutoFit/>
          </a:bodyPr>
          <a:lstStyle/>
          <a:p>
            <a:pPr algn="just"/>
            <a:r>
              <a:rPr lang="es-MX" sz="2000" b="1" dirty="0" smtClean="0">
                <a:latin typeface="Arial" panose="020B0604020202020204" pitchFamily="34" charset="0"/>
                <a:cs typeface="Arial" panose="020B0604020202020204" pitchFamily="34" charset="0"/>
              </a:rPr>
              <a:t>Estudia el conjunto de políticas públicas e instrumentos relacionados con los ingresos, egresos y endeudamiento</a:t>
            </a:r>
            <a:endParaRPr lang="es-MX" sz="2000" b="1" dirty="0">
              <a:latin typeface="Arial" panose="020B0604020202020204" pitchFamily="34" charset="0"/>
              <a:cs typeface="Arial" panose="020B0604020202020204" pitchFamily="34" charset="0"/>
            </a:endParaRPr>
          </a:p>
        </p:txBody>
      </p:sp>
      <p:sp>
        <p:nvSpPr>
          <p:cNvPr id="11" name="CuadroTexto 10"/>
          <p:cNvSpPr txBox="1"/>
          <p:nvPr/>
        </p:nvSpPr>
        <p:spPr>
          <a:xfrm>
            <a:off x="513794" y="5786569"/>
            <a:ext cx="5827059" cy="707886"/>
          </a:xfrm>
          <a:prstGeom prst="rect">
            <a:avLst/>
          </a:prstGeom>
          <a:solidFill>
            <a:schemeClr val="bg1"/>
          </a:solidFill>
        </p:spPr>
        <p:txBody>
          <a:bodyPr wrap="square" rtlCol="0">
            <a:spAutoFit/>
          </a:bodyPr>
          <a:lstStyle/>
          <a:p>
            <a:pPr algn="just"/>
            <a:r>
              <a:rPr lang="es-MX" sz="2000" b="1" dirty="0">
                <a:latin typeface="Arial" panose="020B0604020202020204" pitchFamily="34" charset="0"/>
                <a:cs typeface="Arial" panose="020B0604020202020204" pitchFamily="34" charset="0"/>
              </a:rPr>
              <a:t>Respuestas que el Estado puede dar a las demandas de la sociedad</a:t>
            </a:r>
          </a:p>
        </p:txBody>
      </p:sp>
      <p:sp>
        <p:nvSpPr>
          <p:cNvPr id="12" name="CuadroTexto 11"/>
          <p:cNvSpPr txBox="1"/>
          <p:nvPr/>
        </p:nvSpPr>
        <p:spPr>
          <a:xfrm>
            <a:off x="513793" y="2157502"/>
            <a:ext cx="5827059" cy="400110"/>
          </a:xfrm>
          <a:prstGeom prst="rect">
            <a:avLst/>
          </a:prstGeom>
          <a:solidFill>
            <a:schemeClr val="bg1"/>
          </a:solidFill>
        </p:spPr>
        <p:txBody>
          <a:bodyPr wrap="square" rtlCol="0">
            <a:spAutoFit/>
          </a:bodyPr>
          <a:lstStyle/>
          <a:p>
            <a:pPr algn="just"/>
            <a:r>
              <a:rPr lang="es-MX" sz="2000" b="1" dirty="0" smtClean="0">
                <a:latin typeface="Arial" panose="020B0604020202020204" pitchFamily="34" charset="0"/>
                <a:cs typeface="Arial" panose="020B0604020202020204" pitchFamily="34" charset="0"/>
              </a:rPr>
              <a:t>Ejemplo de gasto publico </a:t>
            </a:r>
            <a:endParaRPr lang="es-MX" sz="2000" b="1" dirty="0">
              <a:latin typeface="Arial" panose="020B0604020202020204" pitchFamily="34" charset="0"/>
              <a:cs typeface="Arial" panose="020B0604020202020204" pitchFamily="34" charset="0"/>
            </a:endParaRPr>
          </a:p>
        </p:txBody>
      </p:sp>
      <p:sp>
        <p:nvSpPr>
          <p:cNvPr id="13" name="CuadroTexto 12"/>
          <p:cNvSpPr txBox="1"/>
          <p:nvPr/>
        </p:nvSpPr>
        <p:spPr>
          <a:xfrm>
            <a:off x="6778170" y="432922"/>
            <a:ext cx="4947666" cy="461665"/>
          </a:xfrm>
          <a:prstGeom prst="rect">
            <a:avLst/>
          </a:prstGeom>
          <a:solidFill>
            <a:schemeClr val="bg1"/>
          </a:solidFill>
        </p:spPr>
        <p:txBody>
          <a:bodyPr wrap="square" rtlCol="0">
            <a:spAutoFit/>
          </a:bodyPr>
          <a:lstStyle/>
          <a:p>
            <a:pPr algn="just"/>
            <a:r>
              <a:rPr lang="es-MX" sz="2400" b="1" dirty="0" smtClean="0">
                <a:latin typeface="Arial" panose="020B0604020202020204" pitchFamily="34" charset="0"/>
                <a:cs typeface="Arial" panose="020B0604020202020204" pitchFamily="34" charset="0"/>
              </a:rPr>
              <a:t>Programas gubernamentales</a:t>
            </a:r>
            <a:endParaRPr lang="es-MX" sz="2400" b="1" dirty="0">
              <a:latin typeface="Arial" panose="020B0604020202020204" pitchFamily="34" charset="0"/>
              <a:cs typeface="Arial" panose="020B0604020202020204" pitchFamily="34" charset="0"/>
            </a:endParaRPr>
          </a:p>
        </p:txBody>
      </p:sp>
      <p:sp>
        <p:nvSpPr>
          <p:cNvPr id="14" name="CuadroTexto 13"/>
          <p:cNvSpPr txBox="1"/>
          <p:nvPr/>
        </p:nvSpPr>
        <p:spPr>
          <a:xfrm>
            <a:off x="6778170" y="1335769"/>
            <a:ext cx="4194629" cy="523220"/>
          </a:xfrm>
          <a:prstGeom prst="rect">
            <a:avLst/>
          </a:prstGeom>
          <a:solidFill>
            <a:schemeClr val="bg1"/>
          </a:solidFill>
        </p:spPr>
        <p:txBody>
          <a:bodyPr wrap="square" rtlCol="0">
            <a:spAutoFit/>
          </a:bodyPr>
          <a:lstStyle/>
          <a:p>
            <a:pPr algn="just"/>
            <a:r>
              <a:rPr lang="es-MX" sz="2800" b="1" dirty="0" smtClean="0">
                <a:latin typeface="Arial" panose="020B0604020202020204" pitchFamily="34" charset="0"/>
                <a:cs typeface="Arial" panose="020B0604020202020204" pitchFamily="34" charset="0"/>
              </a:rPr>
              <a:t>Finanzas públicas </a:t>
            </a:r>
            <a:endParaRPr lang="es-MX" sz="2800" b="1" dirty="0">
              <a:latin typeface="Arial" panose="020B0604020202020204" pitchFamily="34" charset="0"/>
              <a:cs typeface="Arial" panose="020B0604020202020204" pitchFamily="34" charset="0"/>
            </a:endParaRPr>
          </a:p>
        </p:txBody>
      </p:sp>
      <p:sp>
        <p:nvSpPr>
          <p:cNvPr id="15" name="CuadroTexto 14"/>
          <p:cNvSpPr txBox="1"/>
          <p:nvPr/>
        </p:nvSpPr>
        <p:spPr>
          <a:xfrm>
            <a:off x="6778170" y="2993728"/>
            <a:ext cx="4194629" cy="523220"/>
          </a:xfrm>
          <a:prstGeom prst="rect">
            <a:avLst/>
          </a:prstGeom>
          <a:solidFill>
            <a:schemeClr val="bg1"/>
          </a:solidFill>
        </p:spPr>
        <p:txBody>
          <a:bodyPr wrap="square" rtlCol="0">
            <a:spAutoFit/>
          </a:bodyPr>
          <a:lstStyle/>
          <a:p>
            <a:pPr algn="just"/>
            <a:r>
              <a:rPr lang="es-MX" sz="2800" b="1" dirty="0" smtClean="0">
                <a:latin typeface="Arial" panose="020B0604020202020204" pitchFamily="34" charset="0"/>
                <a:cs typeface="Arial" panose="020B0604020202020204" pitchFamily="34" charset="0"/>
              </a:rPr>
              <a:t>Política fiscal </a:t>
            </a:r>
            <a:endParaRPr lang="es-MX" sz="2800" b="1" dirty="0">
              <a:latin typeface="Arial" panose="020B0604020202020204" pitchFamily="34" charset="0"/>
              <a:cs typeface="Arial" panose="020B0604020202020204" pitchFamily="34" charset="0"/>
            </a:endParaRPr>
          </a:p>
        </p:txBody>
      </p:sp>
      <p:sp>
        <p:nvSpPr>
          <p:cNvPr id="16" name="CuadroTexto 15"/>
          <p:cNvSpPr txBox="1"/>
          <p:nvPr/>
        </p:nvSpPr>
        <p:spPr>
          <a:xfrm>
            <a:off x="6778170" y="3853112"/>
            <a:ext cx="4194629" cy="523220"/>
          </a:xfrm>
          <a:prstGeom prst="rect">
            <a:avLst/>
          </a:prstGeom>
          <a:solidFill>
            <a:schemeClr val="bg1"/>
          </a:solidFill>
        </p:spPr>
        <p:txBody>
          <a:bodyPr wrap="square" rtlCol="0">
            <a:spAutoFit/>
          </a:bodyPr>
          <a:lstStyle/>
          <a:p>
            <a:pPr algn="just"/>
            <a:r>
              <a:rPr lang="es-MX" sz="2800" b="1" dirty="0" smtClean="0">
                <a:latin typeface="Arial" panose="020B0604020202020204" pitchFamily="34" charset="0"/>
                <a:cs typeface="Arial" panose="020B0604020202020204" pitchFamily="34" charset="0"/>
              </a:rPr>
              <a:t>Políticas públicas </a:t>
            </a:r>
            <a:endParaRPr lang="es-MX" sz="2800" b="1" dirty="0">
              <a:latin typeface="Arial" panose="020B0604020202020204" pitchFamily="34" charset="0"/>
              <a:cs typeface="Arial" panose="020B0604020202020204" pitchFamily="34" charset="0"/>
            </a:endParaRPr>
          </a:p>
        </p:txBody>
      </p:sp>
      <p:sp>
        <p:nvSpPr>
          <p:cNvPr id="17" name="CuadroTexto 16"/>
          <p:cNvSpPr txBox="1"/>
          <p:nvPr/>
        </p:nvSpPr>
        <p:spPr>
          <a:xfrm>
            <a:off x="6778170" y="4751406"/>
            <a:ext cx="4194629" cy="523220"/>
          </a:xfrm>
          <a:prstGeom prst="rect">
            <a:avLst/>
          </a:prstGeom>
          <a:solidFill>
            <a:schemeClr val="bg1"/>
          </a:solidFill>
        </p:spPr>
        <p:txBody>
          <a:bodyPr wrap="square" rtlCol="0">
            <a:spAutoFit/>
          </a:bodyPr>
          <a:lstStyle/>
          <a:p>
            <a:pPr algn="just"/>
            <a:r>
              <a:rPr lang="es-MX" sz="2800" b="1" dirty="0" smtClean="0">
                <a:latin typeface="Arial" panose="020B0604020202020204" pitchFamily="34" charset="0"/>
                <a:cs typeface="Arial" panose="020B0604020202020204" pitchFamily="34" charset="0"/>
              </a:rPr>
              <a:t>Familia </a:t>
            </a:r>
            <a:endParaRPr lang="es-MX" sz="2800" b="1" dirty="0">
              <a:latin typeface="Arial" panose="020B0604020202020204" pitchFamily="34" charset="0"/>
              <a:cs typeface="Arial" panose="020B0604020202020204" pitchFamily="34" charset="0"/>
            </a:endParaRPr>
          </a:p>
        </p:txBody>
      </p:sp>
      <p:sp>
        <p:nvSpPr>
          <p:cNvPr id="18" name="CuadroTexto 17"/>
          <p:cNvSpPr txBox="1"/>
          <p:nvPr/>
        </p:nvSpPr>
        <p:spPr>
          <a:xfrm>
            <a:off x="6778170" y="5786569"/>
            <a:ext cx="4194629" cy="523220"/>
          </a:xfrm>
          <a:prstGeom prst="rect">
            <a:avLst/>
          </a:prstGeom>
          <a:solidFill>
            <a:schemeClr val="bg1"/>
          </a:solidFill>
        </p:spPr>
        <p:txBody>
          <a:bodyPr wrap="square" rtlCol="0">
            <a:spAutoFit/>
          </a:bodyPr>
          <a:lstStyle/>
          <a:p>
            <a:pPr algn="just"/>
            <a:r>
              <a:rPr lang="es-MX" sz="2800" b="1" dirty="0" smtClean="0">
                <a:latin typeface="Arial" panose="020B0604020202020204" pitchFamily="34" charset="0"/>
                <a:cs typeface="Arial" panose="020B0604020202020204" pitchFamily="34" charset="0"/>
              </a:rPr>
              <a:t>Art. 25 CPEUM</a:t>
            </a:r>
            <a:endParaRPr lang="es-MX" sz="2800" b="1" dirty="0">
              <a:latin typeface="Arial" panose="020B0604020202020204" pitchFamily="34" charset="0"/>
              <a:cs typeface="Arial" panose="020B0604020202020204" pitchFamily="34" charset="0"/>
            </a:endParaRPr>
          </a:p>
        </p:txBody>
      </p:sp>
      <p:sp>
        <p:nvSpPr>
          <p:cNvPr id="19" name="CuadroTexto 18"/>
          <p:cNvSpPr txBox="1"/>
          <p:nvPr/>
        </p:nvSpPr>
        <p:spPr>
          <a:xfrm>
            <a:off x="6778170" y="2134345"/>
            <a:ext cx="4194629" cy="523220"/>
          </a:xfrm>
          <a:prstGeom prst="rect">
            <a:avLst/>
          </a:prstGeom>
          <a:solidFill>
            <a:schemeClr val="bg1"/>
          </a:solidFill>
        </p:spPr>
        <p:txBody>
          <a:bodyPr wrap="square" rtlCol="0">
            <a:spAutoFit/>
          </a:bodyPr>
          <a:lstStyle/>
          <a:p>
            <a:pPr algn="just"/>
            <a:r>
              <a:rPr lang="es-MX" sz="2800" b="1" dirty="0" smtClean="0">
                <a:latin typeface="Arial" panose="020B0604020202020204" pitchFamily="34" charset="0"/>
                <a:cs typeface="Arial" panose="020B0604020202020204" pitchFamily="34" charset="0"/>
              </a:rPr>
              <a:t>Agentes económicos </a:t>
            </a:r>
            <a:endParaRPr lang="es-MX"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01194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951111" y="326811"/>
            <a:ext cx="4194629" cy="830997"/>
          </a:xfrm>
          <a:prstGeom prst="rect">
            <a:avLst/>
          </a:prstGeom>
          <a:solidFill>
            <a:schemeClr val="accent3">
              <a:lumMod val="75000"/>
            </a:schemeClr>
          </a:solidFill>
        </p:spPr>
        <p:txBody>
          <a:bodyPr wrap="square" rtlCol="0">
            <a:spAutoFit/>
          </a:bodyPr>
          <a:lstStyle/>
          <a:p>
            <a:pPr algn="just"/>
            <a:r>
              <a:rPr lang="es-MX" sz="1600" b="1" dirty="0" smtClean="0">
                <a:solidFill>
                  <a:schemeClr val="bg1"/>
                </a:solidFill>
                <a:latin typeface="Arial" panose="020B0604020202020204" pitchFamily="34" charset="0"/>
                <a:cs typeface="Arial" panose="020B0604020202020204" pitchFamily="34" charset="0"/>
              </a:rPr>
              <a:t>Fundamento legal que menciona la facultad del Estado para intervenir en la economía </a:t>
            </a:r>
            <a:endParaRPr lang="es-MX" sz="1600" b="1" dirty="0">
              <a:solidFill>
                <a:schemeClr val="bg1"/>
              </a:solidFill>
              <a:latin typeface="Arial" panose="020B0604020202020204" pitchFamily="34" charset="0"/>
              <a:cs typeface="Arial" panose="020B0604020202020204" pitchFamily="34" charset="0"/>
            </a:endParaRPr>
          </a:p>
        </p:txBody>
      </p:sp>
      <p:sp>
        <p:nvSpPr>
          <p:cNvPr id="7" name="CuadroTexto 6"/>
          <p:cNvSpPr txBox="1"/>
          <p:nvPr/>
        </p:nvSpPr>
        <p:spPr>
          <a:xfrm>
            <a:off x="951111" y="1335769"/>
            <a:ext cx="4194629" cy="584775"/>
          </a:xfrm>
          <a:prstGeom prst="rect">
            <a:avLst/>
          </a:prstGeom>
          <a:solidFill>
            <a:schemeClr val="accent2">
              <a:lumMod val="75000"/>
            </a:schemeClr>
          </a:solidFill>
        </p:spPr>
        <p:txBody>
          <a:bodyPr wrap="square" rtlCol="0">
            <a:spAutoFit/>
          </a:bodyPr>
          <a:lstStyle/>
          <a:p>
            <a:pPr algn="just"/>
            <a:r>
              <a:rPr lang="es-MX" sz="1600" b="1" dirty="0" smtClean="0">
                <a:solidFill>
                  <a:schemeClr val="bg1"/>
                </a:solidFill>
                <a:latin typeface="Arial" panose="020B0604020202020204" pitchFamily="34" charset="0"/>
                <a:cs typeface="Arial" panose="020B0604020202020204" pitchFamily="34" charset="0"/>
              </a:rPr>
              <a:t>Representa un mecanismo para obtener ingresos. </a:t>
            </a:r>
            <a:endParaRPr lang="es-MX" sz="1600" b="1" dirty="0">
              <a:solidFill>
                <a:schemeClr val="bg1"/>
              </a:solidFill>
              <a:latin typeface="Arial" panose="020B0604020202020204" pitchFamily="34" charset="0"/>
              <a:cs typeface="Arial" panose="020B0604020202020204" pitchFamily="34" charset="0"/>
            </a:endParaRPr>
          </a:p>
        </p:txBody>
      </p:sp>
      <p:sp>
        <p:nvSpPr>
          <p:cNvPr id="8" name="CuadroTexto 7"/>
          <p:cNvSpPr txBox="1"/>
          <p:nvPr/>
        </p:nvSpPr>
        <p:spPr>
          <a:xfrm>
            <a:off x="951110" y="2781013"/>
            <a:ext cx="4194629" cy="830997"/>
          </a:xfrm>
          <a:prstGeom prst="rect">
            <a:avLst/>
          </a:prstGeom>
          <a:solidFill>
            <a:schemeClr val="accent4">
              <a:lumMod val="75000"/>
            </a:schemeClr>
          </a:solidFill>
        </p:spPr>
        <p:txBody>
          <a:bodyPr wrap="square" rtlCol="0">
            <a:spAutoFit/>
          </a:bodyPr>
          <a:lstStyle/>
          <a:p>
            <a:pPr algn="just"/>
            <a:r>
              <a:rPr lang="es-MX" sz="1600" b="1" dirty="0" smtClean="0">
                <a:solidFill>
                  <a:schemeClr val="bg1"/>
                </a:solidFill>
                <a:latin typeface="Arial" panose="020B0604020202020204" pitchFamily="34" charset="0"/>
                <a:cs typeface="Arial" panose="020B0604020202020204" pitchFamily="34" charset="0"/>
              </a:rPr>
              <a:t>Se </a:t>
            </a:r>
            <a:r>
              <a:rPr lang="es-MX" sz="1600" b="1" dirty="0">
                <a:solidFill>
                  <a:schemeClr val="bg1"/>
                </a:solidFill>
                <a:latin typeface="Arial" panose="020B0604020202020204" pitchFamily="34" charset="0"/>
                <a:cs typeface="Arial" panose="020B0604020202020204" pitchFamily="34" charset="0"/>
              </a:rPr>
              <a:t>encargan de actuar y tomar decisiones para el funcionamiento de la economía</a:t>
            </a:r>
          </a:p>
        </p:txBody>
      </p:sp>
      <p:sp>
        <p:nvSpPr>
          <p:cNvPr id="9" name="CuadroTexto 8"/>
          <p:cNvSpPr txBox="1"/>
          <p:nvPr/>
        </p:nvSpPr>
        <p:spPr>
          <a:xfrm>
            <a:off x="951111" y="3853112"/>
            <a:ext cx="4194629" cy="584775"/>
          </a:xfrm>
          <a:prstGeom prst="rect">
            <a:avLst/>
          </a:prstGeom>
          <a:solidFill>
            <a:srgbClr val="C00000"/>
          </a:solidFill>
        </p:spPr>
        <p:txBody>
          <a:bodyPr wrap="square" rtlCol="0">
            <a:spAutoFit/>
          </a:bodyPr>
          <a:lstStyle/>
          <a:p>
            <a:pPr algn="just"/>
            <a:r>
              <a:rPr lang="es-MX" sz="1600" b="1" dirty="0" smtClean="0">
                <a:solidFill>
                  <a:schemeClr val="bg1"/>
                </a:solidFill>
                <a:latin typeface="Arial" panose="020B0604020202020204" pitchFamily="34" charset="0"/>
                <a:cs typeface="Arial" panose="020B0604020202020204" pitchFamily="34" charset="0"/>
              </a:rPr>
              <a:t>Agente </a:t>
            </a:r>
            <a:r>
              <a:rPr lang="es-MX" sz="1600" b="1" dirty="0">
                <a:solidFill>
                  <a:schemeClr val="bg1"/>
                </a:solidFill>
                <a:latin typeface="Arial" panose="020B0604020202020204" pitchFamily="34" charset="0"/>
                <a:cs typeface="Arial" panose="020B0604020202020204" pitchFamily="34" charset="0"/>
              </a:rPr>
              <a:t>económico que se encarga de consumir, ahorrar y proveer trabajo.</a:t>
            </a:r>
          </a:p>
        </p:txBody>
      </p:sp>
      <p:sp>
        <p:nvSpPr>
          <p:cNvPr id="10" name="CuadroTexto 9"/>
          <p:cNvSpPr txBox="1"/>
          <p:nvPr/>
        </p:nvSpPr>
        <p:spPr>
          <a:xfrm>
            <a:off x="951111" y="4751406"/>
            <a:ext cx="4194629" cy="830997"/>
          </a:xfrm>
          <a:prstGeom prst="rect">
            <a:avLst/>
          </a:prstGeom>
          <a:solidFill>
            <a:srgbClr val="002060"/>
          </a:solidFill>
        </p:spPr>
        <p:txBody>
          <a:bodyPr wrap="square" rtlCol="0">
            <a:spAutoFit/>
          </a:bodyPr>
          <a:lstStyle/>
          <a:p>
            <a:pPr algn="just"/>
            <a:r>
              <a:rPr lang="es-MX" sz="1600" b="1" dirty="0" smtClean="0">
                <a:solidFill>
                  <a:schemeClr val="bg1"/>
                </a:solidFill>
                <a:latin typeface="Arial" panose="020B0604020202020204" pitchFamily="34" charset="0"/>
                <a:cs typeface="Arial" panose="020B0604020202020204" pitchFamily="34" charset="0"/>
              </a:rPr>
              <a:t>Estudia el conjunto de políticas públicas e instrumentos relacionados con los ingresos, egresos y endeudamiento</a:t>
            </a:r>
            <a:endParaRPr lang="es-MX" sz="1600" b="1" dirty="0">
              <a:solidFill>
                <a:schemeClr val="bg1"/>
              </a:solidFill>
              <a:latin typeface="Arial" panose="020B0604020202020204" pitchFamily="34" charset="0"/>
              <a:cs typeface="Arial" panose="020B0604020202020204" pitchFamily="34" charset="0"/>
            </a:endParaRPr>
          </a:p>
        </p:txBody>
      </p:sp>
      <p:sp>
        <p:nvSpPr>
          <p:cNvPr id="11" name="CuadroTexto 10"/>
          <p:cNvSpPr txBox="1"/>
          <p:nvPr/>
        </p:nvSpPr>
        <p:spPr>
          <a:xfrm>
            <a:off x="951111" y="5786569"/>
            <a:ext cx="4194629" cy="584775"/>
          </a:xfrm>
          <a:prstGeom prst="rect">
            <a:avLst/>
          </a:prstGeom>
          <a:solidFill>
            <a:schemeClr val="accent6">
              <a:lumMod val="75000"/>
            </a:schemeClr>
          </a:solidFill>
        </p:spPr>
        <p:txBody>
          <a:bodyPr wrap="square" rtlCol="0">
            <a:spAutoFit/>
          </a:bodyPr>
          <a:lstStyle/>
          <a:p>
            <a:pPr algn="just"/>
            <a:r>
              <a:rPr lang="es-MX" sz="1600" b="1" dirty="0">
                <a:solidFill>
                  <a:schemeClr val="bg1"/>
                </a:solidFill>
                <a:latin typeface="Arial" panose="020B0604020202020204" pitchFamily="34" charset="0"/>
                <a:cs typeface="Arial" panose="020B0604020202020204" pitchFamily="34" charset="0"/>
              </a:rPr>
              <a:t>Respuestas que el Estado puede dar a las demandas de la sociedad</a:t>
            </a:r>
          </a:p>
        </p:txBody>
      </p:sp>
      <p:sp>
        <p:nvSpPr>
          <p:cNvPr id="12" name="CuadroTexto 11"/>
          <p:cNvSpPr txBox="1"/>
          <p:nvPr/>
        </p:nvSpPr>
        <p:spPr>
          <a:xfrm>
            <a:off x="951110" y="2157502"/>
            <a:ext cx="4194629" cy="338554"/>
          </a:xfrm>
          <a:prstGeom prst="rect">
            <a:avLst/>
          </a:prstGeom>
          <a:solidFill>
            <a:srgbClr val="00B0F0"/>
          </a:solidFill>
        </p:spPr>
        <p:txBody>
          <a:bodyPr wrap="square" rtlCol="0">
            <a:spAutoFit/>
          </a:bodyPr>
          <a:lstStyle/>
          <a:p>
            <a:pPr algn="just"/>
            <a:r>
              <a:rPr lang="es-MX" sz="1600" b="1" dirty="0" smtClean="0">
                <a:solidFill>
                  <a:schemeClr val="bg1"/>
                </a:solidFill>
                <a:latin typeface="Arial" panose="020B0604020202020204" pitchFamily="34" charset="0"/>
                <a:cs typeface="Arial" panose="020B0604020202020204" pitchFamily="34" charset="0"/>
              </a:rPr>
              <a:t>Ejemplo de gasto publico </a:t>
            </a:r>
            <a:endParaRPr lang="es-MX" sz="1600" b="1" dirty="0">
              <a:solidFill>
                <a:schemeClr val="bg1"/>
              </a:solidFill>
              <a:latin typeface="Arial" panose="020B0604020202020204" pitchFamily="34" charset="0"/>
              <a:cs typeface="Arial" panose="020B0604020202020204" pitchFamily="34" charset="0"/>
            </a:endParaRPr>
          </a:p>
        </p:txBody>
      </p:sp>
      <p:sp>
        <p:nvSpPr>
          <p:cNvPr id="13" name="CuadroTexto 12"/>
          <p:cNvSpPr txBox="1"/>
          <p:nvPr/>
        </p:nvSpPr>
        <p:spPr>
          <a:xfrm>
            <a:off x="6778170" y="432922"/>
            <a:ext cx="4947666" cy="461665"/>
          </a:xfrm>
          <a:prstGeom prst="rect">
            <a:avLst/>
          </a:prstGeom>
          <a:solidFill>
            <a:schemeClr val="accent3">
              <a:lumMod val="75000"/>
            </a:schemeClr>
          </a:solidFill>
        </p:spPr>
        <p:txBody>
          <a:bodyPr wrap="square" rtlCol="0">
            <a:spAutoFit/>
          </a:bodyPr>
          <a:lstStyle/>
          <a:p>
            <a:pPr algn="just"/>
            <a:r>
              <a:rPr lang="es-MX" sz="2400" b="1" dirty="0" smtClean="0">
                <a:solidFill>
                  <a:schemeClr val="bg1"/>
                </a:solidFill>
                <a:latin typeface="Arial" panose="020B0604020202020204" pitchFamily="34" charset="0"/>
                <a:cs typeface="Arial" panose="020B0604020202020204" pitchFamily="34" charset="0"/>
              </a:rPr>
              <a:t>Programas gubernamentales</a:t>
            </a:r>
            <a:endParaRPr lang="es-MX" sz="2400" b="1" dirty="0">
              <a:solidFill>
                <a:schemeClr val="bg1"/>
              </a:solidFill>
              <a:latin typeface="Arial" panose="020B0604020202020204" pitchFamily="34" charset="0"/>
              <a:cs typeface="Arial" panose="020B0604020202020204" pitchFamily="34" charset="0"/>
            </a:endParaRPr>
          </a:p>
        </p:txBody>
      </p:sp>
      <p:sp>
        <p:nvSpPr>
          <p:cNvPr id="14" name="CuadroTexto 13"/>
          <p:cNvSpPr txBox="1"/>
          <p:nvPr/>
        </p:nvSpPr>
        <p:spPr>
          <a:xfrm>
            <a:off x="6778170" y="1335769"/>
            <a:ext cx="4194629" cy="523220"/>
          </a:xfrm>
          <a:prstGeom prst="rect">
            <a:avLst/>
          </a:prstGeom>
          <a:solidFill>
            <a:schemeClr val="accent2">
              <a:lumMod val="75000"/>
            </a:schemeClr>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Finanzas públicas </a:t>
            </a:r>
            <a:endParaRPr lang="es-MX" sz="2800" b="1" dirty="0">
              <a:solidFill>
                <a:schemeClr val="bg1"/>
              </a:solidFill>
              <a:latin typeface="Arial" panose="020B0604020202020204" pitchFamily="34" charset="0"/>
              <a:cs typeface="Arial" panose="020B0604020202020204" pitchFamily="34" charset="0"/>
            </a:endParaRPr>
          </a:p>
        </p:txBody>
      </p:sp>
      <p:sp>
        <p:nvSpPr>
          <p:cNvPr id="15" name="CuadroTexto 14"/>
          <p:cNvSpPr txBox="1"/>
          <p:nvPr/>
        </p:nvSpPr>
        <p:spPr>
          <a:xfrm>
            <a:off x="6778170" y="2993728"/>
            <a:ext cx="4194629" cy="523220"/>
          </a:xfrm>
          <a:prstGeom prst="rect">
            <a:avLst/>
          </a:prstGeom>
          <a:solidFill>
            <a:schemeClr val="accent4">
              <a:lumMod val="75000"/>
            </a:schemeClr>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Política fiscal </a:t>
            </a:r>
            <a:endParaRPr lang="es-MX" sz="2800" b="1" dirty="0">
              <a:solidFill>
                <a:schemeClr val="bg1"/>
              </a:solidFill>
              <a:latin typeface="Arial" panose="020B0604020202020204" pitchFamily="34" charset="0"/>
              <a:cs typeface="Arial" panose="020B0604020202020204" pitchFamily="34" charset="0"/>
            </a:endParaRPr>
          </a:p>
        </p:txBody>
      </p:sp>
      <p:sp>
        <p:nvSpPr>
          <p:cNvPr id="16" name="CuadroTexto 15"/>
          <p:cNvSpPr txBox="1"/>
          <p:nvPr/>
        </p:nvSpPr>
        <p:spPr>
          <a:xfrm>
            <a:off x="6778170" y="3853112"/>
            <a:ext cx="4194629" cy="523220"/>
          </a:xfrm>
          <a:prstGeom prst="rect">
            <a:avLst/>
          </a:prstGeom>
          <a:solidFill>
            <a:srgbClr val="C00000"/>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Políticas públicas </a:t>
            </a:r>
            <a:endParaRPr lang="es-MX" sz="2800" b="1" dirty="0">
              <a:solidFill>
                <a:schemeClr val="bg1"/>
              </a:solidFill>
              <a:latin typeface="Arial" panose="020B0604020202020204" pitchFamily="34" charset="0"/>
              <a:cs typeface="Arial" panose="020B0604020202020204" pitchFamily="34" charset="0"/>
            </a:endParaRPr>
          </a:p>
        </p:txBody>
      </p:sp>
      <p:sp>
        <p:nvSpPr>
          <p:cNvPr id="17" name="CuadroTexto 16"/>
          <p:cNvSpPr txBox="1"/>
          <p:nvPr/>
        </p:nvSpPr>
        <p:spPr>
          <a:xfrm>
            <a:off x="6778170" y="4751406"/>
            <a:ext cx="4194629" cy="523220"/>
          </a:xfrm>
          <a:prstGeom prst="rect">
            <a:avLst/>
          </a:prstGeom>
          <a:solidFill>
            <a:srgbClr val="002060"/>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Familia </a:t>
            </a:r>
            <a:endParaRPr lang="es-MX" sz="2800" b="1" dirty="0">
              <a:solidFill>
                <a:schemeClr val="bg1"/>
              </a:solidFill>
              <a:latin typeface="Arial" panose="020B0604020202020204" pitchFamily="34" charset="0"/>
              <a:cs typeface="Arial" panose="020B0604020202020204" pitchFamily="34" charset="0"/>
            </a:endParaRPr>
          </a:p>
        </p:txBody>
      </p:sp>
      <p:sp>
        <p:nvSpPr>
          <p:cNvPr id="18" name="CuadroTexto 17"/>
          <p:cNvSpPr txBox="1"/>
          <p:nvPr/>
        </p:nvSpPr>
        <p:spPr>
          <a:xfrm>
            <a:off x="6778170" y="5786569"/>
            <a:ext cx="4194629" cy="523220"/>
          </a:xfrm>
          <a:prstGeom prst="rect">
            <a:avLst/>
          </a:prstGeom>
          <a:solidFill>
            <a:schemeClr val="accent6">
              <a:lumMod val="75000"/>
            </a:schemeClr>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Art. 25 CPEUM</a:t>
            </a:r>
            <a:endParaRPr lang="es-MX" sz="2800" b="1" dirty="0">
              <a:solidFill>
                <a:schemeClr val="bg1"/>
              </a:solidFill>
              <a:latin typeface="Arial" panose="020B0604020202020204" pitchFamily="34" charset="0"/>
              <a:cs typeface="Arial" panose="020B0604020202020204" pitchFamily="34" charset="0"/>
            </a:endParaRPr>
          </a:p>
        </p:txBody>
      </p:sp>
      <p:sp>
        <p:nvSpPr>
          <p:cNvPr id="19" name="CuadroTexto 18"/>
          <p:cNvSpPr txBox="1"/>
          <p:nvPr/>
        </p:nvSpPr>
        <p:spPr>
          <a:xfrm>
            <a:off x="6778170" y="2134345"/>
            <a:ext cx="4194629" cy="523220"/>
          </a:xfrm>
          <a:prstGeom prst="rect">
            <a:avLst/>
          </a:prstGeom>
          <a:solidFill>
            <a:srgbClr val="00B0F0"/>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Agentes económicos </a:t>
            </a:r>
            <a:endParaRPr lang="es-MX" sz="2800" b="1" dirty="0">
              <a:solidFill>
                <a:schemeClr val="bg1"/>
              </a:solidFill>
              <a:latin typeface="Arial" panose="020B0604020202020204" pitchFamily="34" charset="0"/>
              <a:cs typeface="Arial" panose="020B0604020202020204" pitchFamily="34" charset="0"/>
            </a:endParaRPr>
          </a:p>
        </p:txBody>
      </p:sp>
      <p:cxnSp>
        <p:nvCxnSpPr>
          <p:cNvPr id="3" name="Conector recto de flecha 2"/>
          <p:cNvCxnSpPr>
            <a:stCxn id="6" idx="3"/>
            <a:endCxn id="18" idx="1"/>
          </p:cNvCxnSpPr>
          <p:nvPr/>
        </p:nvCxnSpPr>
        <p:spPr>
          <a:xfrm>
            <a:off x="5145740" y="742310"/>
            <a:ext cx="1632430" cy="530586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Conector recto de flecha 4"/>
          <p:cNvCxnSpPr>
            <a:stCxn id="7" idx="3"/>
            <a:endCxn id="15" idx="1"/>
          </p:cNvCxnSpPr>
          <p:nvPr/>
        </p:nvCxnSpPr>
        <p:spPr>
          <a:xfrm>
            <a:off x="5145740" y="1628157"/>
            <a:ext cx="1632430" cy="162718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a:stCxn id="12" idx="3"/>
            <a:endCxn id="13" idx="1"/>
          </p:cNvCxnSpPr>
          <p:nvPr/>
        </p:nvCxnSpPr>
        <p:spPr>
          <a:xfrm flipV="1">
            <a:off x="5145739" y="663755"/>
            <a:ext cx="1632431" cy="166302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p:cNvCxnSpPr>
            <a:stCxn id="8" idx="3"/>
            <a:endCxn id="19" idx="1"/>
          </p:cNvCxnSpPr>
          <p:nvPr/>
        </p:nvCxnSpPr>
        <p:spPr>
          <a:xfrm flipV="1">
            <a:off x="5145739" y="2395955"/>
            <a:ext cx="1632431" cy="8005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p:cNvCxnSpPr>
            <a:stCxn id="9" idx="3"/>
          </p:cNvCxnSpPr>
          <p:nvPr/>
        </p:nvCxnSpPr>
        <p:spPr>
          <a:xfrm>
            <a:off x="5145740" y="4145500"/>
            <a:ext cx="1739154" cy="100472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a:stCxn id="10" idx="3"/>
            <a:endCxn id="14" idx="1"/>
          </p:cNvCxnSpPr>
          <p:nvPr/>
        </p:nvCxnSpPr>
        <p:spPr>
          <a:xfrm flipV="1">
            <a:off x="5145740" y="1597379"/>
            <a:ext cx="1632430" cy="356952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p:cNvCxnSpPr>
            <a:stCxn id="11" idx="3"/>
            <a:endCxn id="16" idx="1"/>
          </p:cNvCxnSpPr>
          <p:nvPr/>
        </p:nvCxnSpPr>
        <p:spPr>
          <a:xfrm flipV="1">
            <a:off x="5145740" y="4114722"/>
            <a:ext cx="1632430" cy="19642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5816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177143" y="2429741"/>
            <a:ext cx="7837714" cy="830997"/>
          </a:xfrm>
          <a:prstGeom prst="rect">
            <a:avLst/>
          </a:prstGeom>
          <a:solidFill>
            <a:schemeClr val="accent2">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Intervencionismo estatal</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9328365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024743" y="1836057"/>
            <a:ext cx="7837714" cy="2308324"/>
          </a:xfrm>
          <a:prstGeom prst="rect">
            <a:avLst/>
          </a:prstGeom>
          <a:solidFill>
            <a:schemeClr val="accent3">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¿Qué enfoques del papel del estado en la economía </a:t>
            </a:r>
            <a:r>
              <a:rPr lang="es-MX" sz="4800" dirty="0" smtClean="0">
                <a:solidFill>
                  <a:schemeClr val="bg1"/>
                </a:solidFill>
                <a:latin typeface="Arial" panose="020B0604020202020204" pitchFamily="34" charset="0"/>
                <a:cs typeface="Arial" panose="020B0604020202020204" pitchFamily="34" charset="0"/>
              </a:rPr>
              <a:t>existen?</a:t>
            </a:r>
            <a:endParaRPr lang="es-MX" sz="4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29184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izquierda 4"/>
          <p:cNvSpPr/>
          <p:nvPr/>
        </p:nvSpPr>
        <p:spPr>
          <a:xfrm rot="2221597">
            <a:off x="2569780" y="5471359"/>
            <a:ext cx="993228" cy="5517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0" y="2678522"/>
            <a:ext cx="3294993" cy="2677656"/>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El Estado debe intervenir para conducir el desarrollo, promover la equidad y propiciar la satisfacción de las necesidades sociales </a:t>
            </a:r>
            <a:endParaRPr lang="es-MX" sz="2400" dirty="0">
              <a:latin typeface="Arial" panose="020B0604020202020204" pitchFamily="34" charset="0"/>
              <a:cs typeface="Arial" panose="020B0604020202020204" pitchFamily="34" charset="0"/>
            </a:endParaRPr>
          </a:p>
        </p:txBody>
      </p:sp>
      <p:sp>
        <p:nvSpPr>
          <p:cNvPr id="7" name="CuadroTexto 6"/>
          <p:cNvSpPr txBox="1"/>
          <p:nvPr/>
        </p:nvSpPr>
        <p:spPr>
          <a:xfrm>
            <a:off x="8760370" y="613689"/>
            <a:ext cx="3294993" cy="4524315"/>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El Estado no interviene en la economía, ya que el crecimiento económico, el pleno empleo y la asignación eficiente de los recursos de la sociedad, solo se logran a través del libre funcionamiento del mercado.  </a:t>
            </a:r>
            <a:endParaRPr lang="es-MX" sz="2400" dirty="0">
              <a:latin typeface="Arial" panose="020B0604020202020204" pitchFamily="34" charset="0"/>
              <a:cs typeface="Arial" panose="020B0604020202020204" pitchFamily="34" charset="0"/>
            </a:endParaRPr>
          </a:p>
        </p:txBody>
      </p:sp>
      <p:sp>
        <p:nvSpPr>
          <p:cNvPr id="8" name="Flecha izquierda 7"/>
          <p:cNvSpPr/>
          <p:nvPr/>
        </p:nvSpPr>
        <p:spPr>
          <a:xfrm rot="8142394">
            <a:off x="8811887" y="5441866"/>
            <a:ext cx="993228" cy="5517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003801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14288"/>
            <a:ext cx="3132348" cy="415498"/>
          </a:xfrm>
          <a:prstGeom prst="rect">
            <a:avLst/>
          </a:prstGeom>
          <a:solidFill>
            <a:schemeClr val="accent2">
              <a:lumMod val="50000"/>
            </a:schemeClr>
          </a:solidFill>
        </p:spPr>
        <p:txBody>
          <a:bodyPr wrap="square" rtlCol="0">
            <a:spAutoFit/>
          </a:bodyPr>
          <a:lstStyle/>
          <a:p>
            <a:pPr algn="ctr"/>
            <a:r>
              <a:rPr lang="es-MX" sz="2100" b="1" dirty="0">
                <a:solidFill>
                  <a:schemeClr val="bg1"/>
                </a:solidFill>
                <a:latin typeface="Arial" panose="020B0604020202020204" pitchFamily="34" charset="0"/>
                <a:cs typeface="Arial" panose="020B0604020202020204" pitchFamily="34" charset="0"/>
              </a:rPr>
              <a:t>Justificación  </a:t>
            </a:r>
            <a:endParaRPr lang="es-MX" sz="1350" b="1" dirty="0">
              <a:solidFill>
                <a:schemeClr val="bg1"/>
              </a:solidFill>
              <a:latin typeface="Arial" panose="020B0604020202020204" pitchFamily="34" charset="0"/>
              <a:cs typeface="Arial" panose="020B0604020202020204" pitchFamily="34" charset="0"/>
            </a:endParaRPr>
          </a:p>
        </p:txBody>
      </p:sp>
      <p:sp>
        <p:nvSpPr>
          <p:cNvPr id="2" name="CuadroTexto 1"/>
          <p:cNvSpPr txBox="1"/>
          <p:nvPr/>
        </p:nvSpPr>
        <p:spPr>
          <a:xfrm>
            <a:off x="363071" y="765962"/>
            <a:ext cx="11174505" cy="5632311"/>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La materia de finanzas públicas es una unidad de aprendizaje optativa que tiene la finalidad de aportar al perfil de egreso de los licenciados en contaduría, los conocimientos que les permitan colaborar en el ámbito de la administración pública, toda vez que forma parte del campo laboral en el que pueden desempeñarse.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El presente material didáctico fue creado para facilitar a los estudiantes la comprensión del tema </a:t>
            </a:r>
            <a:r>
              <a:rPr lang="es-MX" sz="2400" b="1" dirty="0" smtClean="0">
                <a:latin typeface="Arial" panose="020B0604020202020204" pitchFamily="34" charset="0"/>
                <a:cs typeface="Arial" panose="020B0604020202020204" pitchFamily="34" charset="0"/>
              </a:rPr>
              <a:t>“Finanzas públicas”, su concepto, importancia, la comprensión de los agentes económicos, así como las políticas publicas y la intervención del Estado en la Economía del país.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29376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177143" y="2382143"/>
            <a:ext cx="7837714" cy="830997"/>
          </a:xfrm>
          <a:prstGeom prst="rect">
            <a:avLst/>
          </a:prstGeom>
          <a:solidFill>
            <a:schemeClr val="accent4">
              <a:lumMod val="75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Otros enfoques </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8460024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243990" y="833821"/>
            <a:ext cx="7914290" cy="1815882"/>
          </a:xfrm>
          <a:prstGeom prst="rect">
            <a:avLst/>
          </a:prstGeom>
          <a:noFill/>
        </p:spPr>
        <p:txBody>
          <a:bodyPr wrap="square" rtlCol="0">
            <a:spAutoFit/>
          </a:bodyPr>
          <a:lstStyle/>
          <a:p>
            <a:pPr algn="just"/>
            <a:r>
              <a:rPr lang="es-MX" sz="2800" dirty="0">
                <a:latin typeface="Arial" panose="020B0604020202020204" pitchFamily="34" charset="0"/>
                <a:cs typeface="Arial" panose="020B0604020202020204" pitchFamily="34" charset="0"/>
              </a:rPr>
              <a:t>Existe una escuela de pensamiento con </a:t>
            </a:r>
            <a:r>
              <a:rPr lang="es-MX" sz="2800" b="1" dirty="0">
                <a:latin typeface="Arial" panose="020B0604020202020204" pitchFamily="34" charset="0"/>
                <a:cs typeface="Arial" panose="020B0604020202020204" pitchFamily="34" charset="0"/>
              </a:rPr>
              <a:t>enfoque liberal</a:t>
            </a:r>
            <a:r>
              <a:rPr lang="es-MX" sz="2800" dirty="0">
                <a:latin typeface="Arial" panose="020B0604020202020204" pitchFamily="34" charset="0"/>
                <a:cs typeface="Arial" panose="020B0604020202020204" pitchFamily="34" charset="0"/>
              </a:rPr>
              <a:t> desarrollada por Adam Smith y David Ricardo que reclama la mínima interferencia del Estado en la economía.</a:t>
            </a:r>
          </a:p>
        </p:txBody>
      </p:sp>
      <p:sp>
        <p:nvSpPr>
          <p:cNvPr id="2" name="Rectángulo 1"/>
          <p:cNvSpPr/>
          <p:nvPr/>
        </p:nvSpPr>
        <p:spPr>
          <a:xfrm>
            <a:off x="4887310" y="3798634"/>
            <a:ext cx="7112000" cy="2677656"/>
          </a:xfrm>
          <a:prstGeom prst="rect">
            <a:avLst/>
          </a:prstGeom>
        </p:spPr>
        <p:txBody>
          <a:bodyPr wrap="square">
            <a:spAutoFit/>
          </a:bodyPr>
          <a:lstStyle/>
          <a:p>
            <a:pPr algn="just"/>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Esta Doctrina establece que los agentes económicos, al buscar su máximo nivel de bienestar individual como consumidores u oferentes, no sólo realizan la asignación eficiente de los recursos, sino que </a:t>
            </a:r>
            <a:r>
              <a:rPr lang="es-MX" sz="2800" dirty="0" smtClean="0">
                <a:solidFill>
                  <a:srgbClr val="3C3C3C"/>
                </a:solidFill>
                <a:latin typeface="Arial" panose="020B0604020202020204" pitchFamily="34" charset="0"/>
                <a:ea typeface="Times New Roman" panose="02020603050405020304" pitchFamily="18" charset="0"/>
                <a:cs typeface="Arial" panose="020B0604020202020204" pitchFamily="34" charset="0"/>
              </a:rPr>
              <a:t>también </a:t>
            </a:r>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generan bienestar social.</a:t>
            </a:r>
            <a:endParaRPr lang="es-MX" sz="2800" dirty="0">
              <a:latin typeface="Arial" panose="020B0604020202020204" pitchFamily="34" charset="0"/>
              <a:cs typeface="Arial" panose="020B0604020202020204" pitchFamily="34" charset="0"/>
            </a:endParaRPr>
          </a:p>
        </p:txBody>
      </p:sp>
      <p:sp>
        <p:nvSpPr>
          <p:cNvPr id="8" name="CuadroTexto 7"/>
          <p:cNvSpPr txBox="1"/>
          <p:nvPr/>
        </p:nvSpPr>
        <p:spPr>
          <a:xfrm>
            <a:off x="8113486" y="-2254"/>
            <a:ext cx="4078514" cy="646331"/>
          </a:xfrm>
          <a:prstGeom prst="rect">
            <a:avLst/>
          </a:prstGeom>
          <a:solidFill>
            <a:schemeClr val="accent3">
              <a:lumMod val="50000"/>
            </a:schemeClr>
          </a:solidFill>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Enfoque liberal </a:t>
            </a:r>
            <a:endParaRPr lang="es-MX" sz="3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5613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987390" y="2015799"/>
            <a:ext cx="4204610" cy="4524315"/>
          </a:xfrm>
          <a:prstGeom prst="rect">
            <a:avLst/>
          </a:prstGeom>
          <a:solidFill>
            <a:schemeClr val="accent3">
              <a:lumMod val="50000"/>
            </a:schemeClr>
          </a:solidFill>
        </p:spPr>
        <p:txBody>
          <a:bodyPr wrap="square">
            <a:spAutoFit/>
          </a:bodyPr>
          <a:lstStyle/>
          <a:p>
            <a:pPr algn="just">
              <a:lnSpc>
                <a:spcPct val="150000"/>
              </a:lnSpc>
              <a:spcBef>
                <a:spcPts val="1500"/>
              </a:spcBef>
              <a:spcAft>
                <a:spcPts val="1700"/>
              </a:spcAft>
            </a:pPr>
            <a:r>
              <a:rPr lang="es-MX" sz="24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Desde </a:t>
            </a:r>
            <a:r>
              <a:rPr lang="es-MX" sz="2400" b="1" dirty="0">
                <a:solidFill>
                  <a:schemeClr val="bg1"/>
                </a:solidFill>
                <a:latin typeface="Arial" panose="020B0604020202020204" pitchFamily="34" charset="0"/>
                <a:ea typeface="Times New Roman" panose="02020603050405020304" pitchFamily="18" charset="0"/>
                <a:cs typeface="Arial" panose="020B0604020202020204" pitchFamily="34" charset="0"/>
              </a:rPr>
              <a:t>esta perspectiva, las desigualdades sociales no son un tema de la economía, y su atención por parte del Estado, no debería realizarse atentando contra el "libre mercado".</a:t>
            </a:r>
            <a:endParaRPr lang="es-MX" sz="24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5" name="CuadroTexto 4"/>
          <p:cNvSpPr txBox="1"/>
          <p:nvPr/>
        </p:nvSpPr>
        <p:spPr>
          <a:xfrm>
            <a:off x="14514" y="3"/>
            <a:ext cx="6995886" cy="584775"/>
          </a:xfrm>
          <a:prstGeom prst="rect">
            <a:avLst/>
          </a:prstGeom>
          <a:solidFill>
            <a:schemeClr val="accent3">
              <a:lumMod val="75000"/>
            </a:schemeClr>
          </a:solidFill>
        </p:spPr>
        <p:txBody>
          <a:bodyPr wrap="square" rtlCol="0">
            <a:spAutoFit/>
          </a:bodyPr>
          <a:lstStyle/>
          <a:p>
            <a:r>
              <a:rPr lang="es-MX" sz="3200" b="1" dirty="0" smtClean="0">
                <a:solidFill>
                  <a:schemeClr val="bg1"/>
                </a:solidFill>
                <a:latin typeface="Arial" panose="020B0604020202020204" pitchFamily="34" charset="0"/>
                <a:cs typeface="Arial" panose="020B0604020202020204" pitchFamily="34" charset="0"/>
              </a:rPr>
              <a:t>De acuerdo a lo antes expuesto </a:t>
            </a:r>
            <a:endParaRPr lang="es-MX" sz="3200" b="1" dirty="0">
              <a:solidFill>
                <a:schemeClr val="bg1"/>
              </a:solidFill>
              <a:latin typeface="Arial" panose="020B0604020202020204" pitchFamily="34" charset="0"/>
              <a:cs typeface="Arial" panose="020B0604020202020204" pitchFamily="34" charset="0"/>
            </a:endParaRPr>
          </a:p>
        </p:txBody>
      </p:sp>
      <p:sp>
        <p:nvSpPr>
          <p:cNvPr id="6" name="CuadroTexto 5"/>
          <p:cNvSpPr txBox="1"/>
          <p:nvPr/>
        </p:nvSpPr>
        <p:spPr>
          <a:xfrm>
            <a:off x="0" y="1168403"/>
            <a:ext cx="6995886" cy="954107"/>
          </a:xfrm>
          <a:prstGeom prst="rect">
            <a:avLst/>
          </a:prstGeom>
          <a:solidFill>
            <a:srgbClr val="00B050"/>
          </a:solidFill>
        </p:spPr>
        <p:txBody>
          <a:bodyPr wrap="square" rtlCol="0">
            <a:spAutoFit/>
          </a:bodyPr>
          <a:lstStyle/>
          <a:p>
            <a:pPr algn="ctr"/>
            <a:r>
              <a:rPr lang="es-MX" sz="2800" b="1" dirty="0" smtClean="0">
                <a:solidFill>
                  <a:schemeClr val="bg1"/>
                </a:solidFill>
                <a:latin typeface="Arial" panose="020B0604020202020204" pitchFamily="34" charset="0"/>
                <a:cs typeface="Arial" panose="020B0604020202020204" pitchFamily="34" charset="0"/>
              </a:rPr>
              <a:t>Cualquier intervención externa al libre mercado </a:t>
            </a:r>
            <a:endParaRPr lang="es-MX" sz="2800" b="1" dirty="0">
              <a:solidFill>
                <a:schemeClr val="bg1"/>
              </a:solidFill>
              <a:latin typeface="Arial" panose="020B0604020202020204" pitchFamily="34" charset="0"/>
              <a:cs typeface="Arial" panose="020B0604020202020204" pitchFamily="34" charset="0"/>
            </a:endParaRPr>
          </a:p>
        </p:txBody>
      </p:sp>
      <p:sp>
        <p:nvSpPr>
          <p:cNvPr id="7" name="Flecha derecha 6"/>
          <p:cNvSpPr/>
          <p:nvPr/>
        </p:nvSpPr>
        <p:spPr>
          <a:xfrm>
            <a:off x="6911588" y="483157"/>
            <a:ext cx="1669143" cy="1049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7117021" y="823235"/>
            <a:ext cx="1233715" cy="369332"/>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Ejemplo</a:t>
            </a:r>
            <a:endParaRPr lang="es-MX" b="1" dirty="0">
              <a:latin typeface="Arial" panose="020B0604020202020204" pitchFamily="34" charset="0"/>
              <a:cs typeface="Arial" panose="020B0604020202020204" pitchFamily="34" charset="0"/>
            </a:endParaRPr>
          </a:p>
        </p:txBody>
      </p:sp>
      <p:sp>
        <p:nvSpPr>
          <p:cNvPr id="9" name="CuadroTexto 8"/>
          <p:cNvSpPr txBox="1"/>
          <p:nvPr/>
        </p:nvSpPr>
        <p:spPr>
          <a:xfrm>
            <a:off x="8556169" y="322017"/>
            <a:ext cx="3635831" cy="1200329"/>
          </a:xfrm>
          <a:prstGeom prst="rect">
            <a:avLst/>
          </a:prstGeom>
          <a:solidFill>
            <a:schemeClr val="accent3">
              <a:lumMod val="75000"/>
            </a:schemeClr>
          </a:solidFill>
        </p:spPr>
        <p:txBody>
          <a:bodyPr wrap="square" rtlCol="0">
            <a:spAutoFit/>
          </a:bodyPr>
          <a:lstStyle/>
          <a:p>
            <a:pPr marL="342900" indent="-342900" algn="ctr">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Impuestos </a:t>
            </a:r>
            <a:r>
              <a:rPr lang="es-MX" sz="2400" b="1" dirty="0" err="1" smtClean="0">
                <a:solidFill>
                  <a:schemeClr val="bg1"/>
                </a:solidFill>
                <a:latin typeface="Arial" panose="020B0604020202020204" pitchFamily="34" charset="0"/>
                <a:cs typeface="Arial" panose="020B0604020202020204" pitchFamily="34" charset="0"/>
              </a:rPr>
              <a:t>ó</a:t>
            </a:r>
            <a:endParaRPr lang="es-MX" sz="2400" b="1" dirty="0" smtClean="0">
              <a:solidFill>
                <a:schemeClr val="bg1"/>
              </a:solidFill>
              <a:latin typeface="Arial" panose="020B0604020202020204" pitchFamily="34" charset="0"/>
              <a:cs typeface="Arial" panose="020B0604020202020204" pitchFamily="34" charset="0"/>
            </a:endParaRPr>
          </a:p>
          <a:p>
            <a:pPr marL="342900" indent="-342900" algn="ctr">
              <a:buFont typeface="Wingdings" panose="05000000000000000000" pitchFamily="2" charset="2"/>
              <a:buChar char="ü"/>
            </a:pPr>
            <a:r>
              <a:rPr lang="es-MX" sz="2400" b="1" dirty="0" smtClean="0">
                <a:solidFill>
                  <a:schemeClr val="bg1"/>
                </a:solidFill>
                <a:latin typeface="Arial" panose="020B0604020202020204" pitchFamily="34" charset="0"/>
                <a:cs typeface="Arial" panose="020B0604020202020204" pitchFamily="34" charset="0"/>
              </a:rPr>
              <a:t>Fijación oficial de precios </a:t>
            </a:r>
          </a:p>
        </p:txBody>
      </p:sp>
      <p:sp>
        <p:nvSpPr>
          <p:cNvPr id="10" name="Flecha derecha 9"/>
          <p:cNvSpPr/>
          <p:nvPr/>
        </p:nvSpPr>
        <p:spPr>
          <a:xfrm rot="5400000">
            <a:off x="-63321" y="2401199"/>
            <a:ext cx="1352536" cy="1049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29028" y="2925943"/>
            <a:ext cx="1598804" cy="369332"/>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Distorsiona</a:t>
            </a:r>
            <a:endParaRPr lang="es-MX" b="1" dirty="0">
              <a:latin typeface="Arial" panose="020B0604020202020204" pitchFamily="34" charset="0"/>
              <a:cs typeface="Arial" panose="020B0604020202020204" pitchFamily="34" charset="0"/>
            </a:endParaRPr>
          </a:p>
        </p:txBody>
      </p:sp>
      <p:sp>
        <p:nvSpPr>
          <p:cNvPr id="12" name="CuadroTexto 11"/>
          <p:cNvSpPr txBox="1"/>
          <p:nvPr/>
        </p:nvSpPr>
        <p:spPr>
          <a:xfrm>
            <a:off x="-29028" y="3578446"/>
            <a:ext cx="6995886" cy="954107"/>
          </a:xfrm>
          <a:prstGeom prst="rect">
            <a:avLst/>
          </a:prstGeom>
          <a:solidFill>
            <a:srgbClr val="00B050"/>
          </a:solidFill>
        </p:spPr>
        <p:txBody>
          <a:bodyPr wrap="square" rtlCol="0">
            <a:spAutoFit/>
          </a:bodyPr>
          <a:lstStyle/>
          <a:p>
            <a:pPr algn="ctr"/>
            <a:r>
              <a:rPr lang="es-MX" sz="2800" b="1"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La </a:t>
            </a:r>
            <a:r>
              <a:rPr lang="es-MX" sz="2800" b="1" dirty="0">
                <a:solidFill>
                  <a:schemeClr val="bg1"/>
                </a:solidFill>
                <a:latin typeface="Arial" panose="020B0604020202020204" pitchFamily="34" charset="0"/>
                <a:ea typeface="Times New Roman" panose="02020603050405020304" pitchFamily="18" charset="0"/>
                <a:cs typeface="Arial" panose="020B0604020202020204" pitchFamily="34" charset="0"/>
              </a:rPr>
              <a:t>eficiencia económica que se logra a través de la "libre competencia"</a:t>
            </a:r>
            <a:endParaRPr lang="es-MX" sz="2800" b="1" dirty="0">
              <a:solidFill>
                <a:schemeClr val="bg1"/>
              </a:solidFill>
              <a:latin typeface="Arial" panose="020B0604020202020204" pitchFamily="34" charset="0"/>
              <a:cs typeface="Arial" panose="020B0604020202020204" pitchFamily="34" charset="0"/>
            </a:endParaRPr>
          </a:p>
        </p:txBody>
      </p:sp>
      <p:sp>
        <p:nvSpPr>
          <p:cNvPr id="13" name="Flecha derecha 12"/>
          <p:cNvSpPr/>
          <p:nvPr/>
        </p:nvSpPr>
        <p:spPr>
          <a:xfrm rot="19955225">
            <a:off x="6969645" y="3035458"/>
            <a:ext cx="1161143" cy="9303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 name="Imagen 13" descr="http://mx.mexicox.gob.mx/assets/courseware/560226c44e78f300de4e8b95b7f99a4f/asset-v1:SHCP-UNAM+FINA17072x+2017_07+type@asset+block/u1t2_liberal_clasico-200.png"/>
          <p:cNvPicPr/>
          <p:nvPr/>
        </p:nvPicPr>
        <p:blipFill>
          <a:blip r:embed="rId2">
            <a:extLst>
              <a:ext uri="{28A0092B-C50C-407E-A947-70E740481C1C}">
                <a14:useLocalDpi xmlns:a14="http://schemas.microsoft.com/office/drawing/2010/main" val="0"/>
              </a:ext>
            </a:extLst>
          </a:blip>
          <a:srcRect/>
          <a:stretch>
            <a:fillRect/>
          </a:stretch>
        </p:blipFill>
        <p:spPr bwMode="auto">
          <a:xfrm>
            <a:off x="2938643" y="4532553"/>
            <a:ext cx="1906905" cy="1887220"/>
          </a:xfrm>
          <a:prstGeom prst="rect">
            <a:avLst/>
          </a:prstGeom>
          <a:noFill/>
          <a:ln>
            <a:noFill/>
          </a:ln>
        </p:spPr>
      </p:pic>
    </p:spTree>
    <p:extLst>
      <p:ext uri="{BB962C8B-B14F-4D97-AF65-F5344CB8AC3E}">
        <p14:creationId xmlns:p14="http://schemas.microsoft.com/office/powerpoint/2010/main" val="2453373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inVertical)">
                                      <p:cBhvr>
                                        <p:cTn id="30" dur="500"/>
                                        <p:tgtEl>
                                          <p:spTgt spid="13"/>
                                        </p:tgtEl>
                                      </p:cBhvr>
                                    </p:animEffect>
                                  </p:childTnLst>
                                </p:cTn>
                              </p:par>
                              <p:par>
                                <p:cTn id="31" presetID="16" presetClass="entr" presetSubtype="21"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arn(inVertical)">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p:bldP spid="9" grpId="0" animBg="1"/>
      <p:bldP spid="10" grpId="0" animBg="1"/>
      <p:bldP spid="11" grpId="0"/>
      <p:bldP spid="12" grpId="0" animBg="1"/>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113486" y="0"/>
            <a:ext cx="4078514" cy="954107"/>
          </a:xfrm>
          <a:prstGeom prst="rect">
            <a:avLst/>
          </a:prstGeom>
          <a:solidFill>
            <a:schemeClr val="accent3">
              <a:lumMod val="50000"/>
            </a:schemeClr>
          </a:solidFill>
        </p:spPr>
        <p:txBody>
          <a:bodyPr wrap="square" rtlCol="0">
            <a:spAutoFit/>
          </a:bodyPr>
          <a:lstStyle/>
          <a:p>
            <a:pPr algn="ctr"/>
            <a:r>
              <a:rPr lang="es-MX" sz="2800" b="1" dirty="0" smtClean="0">
                <a:solidFill>
                  <a:schemeClr val="bg1"/>
                </a:solidFill>
                <a:latin typeface="Arial" panose="020B0604020202020204" pitchFamily="34" charset="0"/>
                <a:cs typeface="Arial" panose="020B0604020202020204" pitchFamily="34" charset="0"/>
              </a:rPr>
              <a:t>Estatización de la economía </a:t>
            </a:r>
            <a:endParaRPr lang="es-MX" sz="2800" b="1"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a:off x="188685" y="954107"/>
            <a:ext cx="8766629" cy="3108543"/>
          </a:xfrm>
          <a:prstGeom prst="rect">
            <a:avLst/>
          </a:prstGeom>
        </p:spPr>
        <p:txBody>
          <a:bodyPr wrap="square">
            <a:spAutoFit/>
          </a:bodyPr>
          <a:lstStyle/>
          <a:p>
            <a:pPr algn="just"/>
            <a:r>
              <a:rPr lang="es-MX" sz="2800" dirty="0" smtClean="0">
                <a:solidFill>
                  <a:srgbClr val="3C3C3C"/>
                </a:solidFill>
                <a:latin typeface="Arial" panose="020B0604020202020204" pitchFamily="34" charset="0"/>
                <a:ea typeface="Times New Roman" panose="02020603050405020304" pitchFamily="18" charset="0"/>
                <a:cs typeface="Arial" panose="020B0604020202020204" pitchFamily="34" charset="0"/>
              </a:rPr>
              <a:t>Este enfoque </a:t>
            </a:r>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plantea que el Estado interviene directamente en los procesos de producción,  distribución, circulación y consumo a través de empresas de su propiedad –muchas de ellas monopolios-, así como a través de controles rigurosos en los procesos de distribución y circulación de bienes y servicios</a:t>
            </a:r>
            <a:endParaRPr lang="es-MX" sz="2800" dirty="0">
              <a:latin typeface="Arial" panose="020B0604020202020204" pitchFamily="34" charset="0"/>
              <a:cs typeface="Arial" panose="020B0604020202020204" pitchFamily="34" charset="0"/>
            </a:endParaRPr>
          </a:p>
        </p:txBody>
      </p:sp>
      <p:pic>
        <p:nvPicPr>
          <p:cNvPr id="6" name="Imagen 5" descr="http://mx.mexicox.gob.mx/assets/courseware/eda40ca57c2429e90e8d68a3afb8f4ba/asset-v1:SHCP-UNAM+FINA17072x+2017_07+type@asset+block/u1t2_eco_estatizada-200.png"/>
          <p:cNvPicPr/>
          <p:nvPr/>
        </p:nvPicPr>
        <p:blipFill>
          <a:blip r:embed="rId2">
            <a:extLst>
              <a:ext uri="{28A0092B-C50C-407E-A947-70E740481C1C}">
                <a14:useLocalDpi xmlns:a14="http://schemas.microsoft.com/office/drawing/2010/main" val="0"/>
              </a:ext>
            </a:extLst>
          </a:blip>
          <a:srcRect/>
          <a:stretch>
            <a:fillRect/>
          </a:stretch>
        </p:blipFill>
        <p:spPr bwMode="auto">
          <a:xfrm>
            <a:off x="8366442" y="2830286"/>
            <a:ext cx="4057787" cy="3859813"/>
          </a:xfrm>
          <a:prstGeom prst="rect">
            <a:avLst/>
          </a:prstGeom>
          <a:noFill/>
          <a:ln>
            <a:noFill/>
          </a:ln>
        </p:spPr>
      </p:pic>
    </p:spTree>
    <p:extLst>
      <p:ext uri="{BB962C8B-B14F-4D97-AF65-F5344CB8AC3E}">
        <p14:creationId xmlns:p14="http://schemas.microsoft.com/office/powerpoint/2010/main" val="357415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392239"/>
            <a:ext cx="8621486" cy="3108543"/>
          </a:xfrm>
          <a:prstGeom prst="rect">
            <a:avLst/>
          </a:prstGeom>
          <a:solidFill>
            <a:schemeClr val="accent5">
              <a:lumMod val="60000"/>
              <a:lumOff val="40000"/>
            </a:schemeClr>
          </a:solidFill>
        </p:spPr>
        <p:txBody>
          <a:bodyPr wrap="square">
            <a:spAutoFit/>
          </a:bodyPr>
          <a:lstStyle/>
          <a:p>
            <a:pPr algn="just"/>
            <a:r>
              <a:rPr lang="es-MX" sz="2800" dirty="0" smtClean="0">
                <a:latin typeface="Arial" panose="020B0604020202020204" pitchFamily="34" charset="0"/>
                <a:cs typeface="Arial" panose="020B0604020202020204" pitchFamily="34" charset="0"/>
              </a:rPr>
              <a:t>Es un enfoque </a:t>
            </a:r>
            <a:r>
              <a:rPr lang="es-MX" sz="2800" dirty="0">
                <a:latin typeface="Arial" panose="020B0604020202020204" pitchFamily="34" charset="0"/>
                <a:cs typeface="Arial" panose="020B0604020202020204" pitchFamily="34" charset="0"/>
              </a:rPr>
              <a:t>no tan extremo, el cual plantea que ante la incapacidad de la economía orientada sólo por el mercado de mantener el pleno empleo y de atender necesidades sociales, se requieren programas gubernamentales que atiendan temas como la seguridad social, la vivienda y seguros contra el desempleo. </a:t>
            </a:r>
          </a:p>
        </p:txBody>
      </p:sp>
      <p:sp>
        <p:nvSpPr>
          <p:cNvPr id="4" name="CuadroTexto 3"/>
          <p:cNvSpPr txBox="1"/>
          <p:nvPr/>
        </p:nvSpPr>
        <p:spPr>
          <a:xfrm>
            <a:off x="8113486" y="0"/>
            <a:ext cx="4078514" cy="523220"/>
          </a:xfrm>
          <a:prstGeom prst="rect">
            <a:avLst/>
          </a:prstGeom>
          <a:solidFill>
            <a:schemeClr val="accent3">
              <a:lumMod val="50000"/>
            </a:schemeClr>
          </a:solidFill>
        </p:spPr>
        <p:txBody>
          <a:bodyPr wrap="square" rtlCol="0">
            <a:spAutoFit/>
          </a:bodyPr>
          <a:lstStyle/>
          <a:p>
            <a:pPr algn="ctr"/>
            <a:r>
              <a:rPr lang="es-MX" sz="2800" b="1" dirty="0" smtClean="0">
                <a:solidFill>
                  <a:schemeClr val="bg1"/>
                </a:solidFill>
                <a:latin typeface="Arial" panose="020B0604020202020204" pitchFamily="34" charset="0"/>
                <a:cs typeface="Arial" panose="020B0604020202020204" pitchFamily="34" charset="0"/>
              </a:rPr>
              <a:t>Estado de bienestar </a:t>
            </a:r>
            <a:endParaRPr lang="es-MX" sz="2800" b="1" dirty="0">
              <a:solidFill>
                <a:schemeClr val="bg1"/>
              </a:solidFill>
              <a:latin typeface="Arial" panose="020B0604020202020204" pitchFamily="34" charset="0"/>
              <a:cs typeface="Arial" panose="020B0604020202020204" pitchFamily="34" charset="0"/>
            </a:endParaRPr>
          </a:p>
        </p:txBody>
      </p:sp>
      <p:sp>
        <p:nvSpPr>
          <p:cNvPr id="2" name="Rectángulo 1"/>
          <p:cNvSpPr/>
          <p:nvPr/>
        </p:nvSpPr>
        <p:spPr>
          <a:xfrm>
            <a:off x="2518228" y="4442834"/>
            <a:ext cx="9673772" cy="1938992"/>
          </a:xfrm>
          <a:prstGeom prst="rect">
            <a:avLst/>
          </a:prstGeom>
          <a:solidFill>
            <a:schemeClr val="bg1">
              <a:lumMod val="50000"/>
            </a:schemeClr>
          </a:solidFill>
        </p:spPr>
        <p:txBody>
          <a:bodyPr wrap="square">
            <a:spAutoFit/>
          </a:bodyPr>
          <a:lstStyle/>
          <a:p>
            <a:pPr algn="just">
              <a:lnSpc>
                <a:spcPct val="150000"/>
              </a:lnSpc>
              <a:spcBef>
                <a:spcPts val="1500"/>
              </a:spcBef>
              <a:spcAft>
                <a:spcPts val="1200"/>
              </a:spcAft>
            </a:pPr>
            <a:r>
              <a:rPr lang="es-MX" sz="2000" b="1" dirty="0">
                <a:solidFill>
                  <a:schemeClr val="bg1"/>
                </a:solidFill>
                <a:latin typeface="Arial" panose="020B0604020202020204" pitchFamily="34" charset="0"/>
                <a:ea typeface="Times New Roman" panose="02020603050405020304" pitchFamily="18" charset="0"/>
                <a:cs typeface="Arial" panose="020B0604020202020204" pitchFamily="34" charset="0"/>
              </a:rPr>
              <a:t>En este enfoque el Estado sólo debe intervenir en la economía a través de buenas prácticas de gobernanza que promuevan la transparencia y rendición de cuentas para disminuir la información asimétrica y de organismos reguladores que eviten la formación de monopolios.</a:t>
            </a:r>
            <a:endParaRPr lang="es-MX" sz="2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 name="Flecha curvada hacia abajo 2"/>
          <p:cNvSpPr/>
          <p:nvPr/>
        </p:nvSpPr>
        <p:spPr>
          <a:xfrm rot="2229179">
            <a:off x="8798004" y="1962829"/>
            <a:ext cx="3236685" cy="1672335"/>
          </a:xfrm>
          <a:prstGeom prst="curved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6354688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2394" y="286175"/>
            <a:ext cx="3081378" cy="2554545"/>
          </a:xfrm>
          <a:prstGeom prst="rect">
            <a:avLst/>
          </a:prstGeom>
        </p:spPr>
        <p:txBody>
          <a:bodyPr wrap="square">
            <a:spAutoFit/>
          </a:bodyPr>
          <a:lstStyle/>
          <a:p>
            <a:pPr algn="ctr"/>
            <a:r>
              <a:rPr lang="es-ES" sz="3200" b="1" dirty="0">
                <a:solidFill>
                  <a:srgbClr val="3C3C3C"/>
                </a:solidFill>
                <a:latin typeface="Arial" panose="020B0604020202020204" pitchFamily="34" charset="0"/>
                <a:ea typeface="Times New Roman" panose="02020603050405020304" pitchFamily="18" charset="0"/>
                <a:cs typeface="Arial" panose="020B0604020202020204" pitchFamily="34" charset="0"/>
              </a:rPr>
              <a:t>Una visión integrada del desarrollo económico y social </a:t>
            </a:r>
            <a:endParaRPr lang="es-MX" sz="3200" b="1" dirty="0">
              <a:latin typeface="Arial" panose="020B0604020202020204" pitchFamily="34" charset="0"/>
              <a:cs typeface="Arial" panose="020B0604020202020204" pitchFamily="34" charset="0"/>
            </a:endParaRPr>
          </a:p>
        </p:txBody>
      </p:sp>
      <p:sp>
        <p:nvSpPr>
          <p:cNvPr id="5" name="Flecha derecha 4"/>
          <p:cNvSpPr/>
          <p:nvPr/>
        </p:nvSpPr>
        <p:spPr>
          <a:xfrm>
            <a:off x="3149599" y="2500642"/>
            <a:ext cx="1669143" cy="1049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uadroTexto 5"/>
          <p:cNvSpPr txBox="1"/>
          <p:nvPr/>
        </p:nvSpPr>
        <p:spPr>
          <a:xfrm>
            <a:off x="3367314" y="2840720"/>
            <a:ext cx="1233715" cy="369332"/>
          </a:xfrm>
          <a:prstGeom prst="rect">
            <a:avLst/>
          </a:prstGeom>
          <a:noFill/>
        </p:spPr>
        <p:txBody>
          <a:bodyPr wrap="square" rtlCol="0">
            <a:spAutoFit/>
          </a:bodyPr>
          <a:lstStyle/>
          <a:p>
            <a:r>
              <a:rPr lang="es-MX" b="1" dirty="0" smtClean="0">
                <a:latin typeface="Arial" panose="020B0604020202020204" pitchFamily="34" charset="0"/>
                <a:cs typeface="Arial" panose="020B0604020202020204" pitchFamily="34" charset="0"/>
              </a:rPr>
              <a:t>Requiere</a:t>
            </a:r>
            <a:endParaRPr lang="es-MX" b="1" dirty="0">
              <a:latin typeface="Arial" panose="020B0604020202020204" pitchFamily="34" charset="0"/>
              <a:cs typeface="Arial" panose="020B0604020202020204" pitchFamily="34" charset="0"/>
            </a:endParaRPr>
          </a:p>
        </p:txBody>
      </p:sp>
      <p:sp>
        <p:nvSpPr>
          <p:cNvPr id="7" name="Rectángulo 6"/>
          <p:cNvSpPr/>
          <p:nvPr/>
        </p:nvSpPr>
        <p:spPr>
          <a:xfrm>
            <a:off x="5225142" y="0"/>
            <a:ext cx="6966858" cy="2308324"/>
          </a:xfrm>
          <a:prstGeom prst="rect">
            <a:avLst/>
          </a:prstGeom>
          <a:solidFill>
            <a:schemeClr val="accent2">
              <a:lumMod val="50000"/>
            </a:schemeClr>
          </a:solidFill>
        </p:spPr>
        <p:txBody>
          <a:bodyPr wrap="square">
            <a:spAutoFit/>
          </a:bodyPr>
          <a:lstStyle/>
          <a:p>
            <a:pPr algn="just"/>
            <a:r>
              <a:rPr lang="es-ES" sz="2400" dirty="0" smtClean="0">
                <a:solidFill>
                  <a:schemeClr val="bg1"/>
                </a:solidFill>
                <a:latin typeface="Arial" panose="020B0604020202020204" pitchFamily="34" charset="0"/>
                <a:ea typeface="Times New Roman" panose="02020603050405020304" pitchFamily="18" charset="0"/>
                <a:cs typeface="Arial" panose="020B0604020202020204" pitchFamily="34" charset="0"/>
              </a:rPr>
              <a:t>Un adecuado </a:t>
            </a:r>
            <a:r>
              <a:rPr lang="es-ES" sz="2400" dirty="0">
                <a:solidFill>
                  <a:schemeClr val="bg1"/>
                </a:solidFill>
                <a:latin typeface="Arial" panose="020B0604020202020204" pitchFamily="34" charset="0"/>
                <a:ea typeface="Times New Roman" panose="02020603050405020304" pitchFamily="18" charset="0"/>
                <a:cs typeface="Arial" panose="020B0604020202020204" pitchFamily="34" charset="0"/>
              </a:rPr>
              <a:t>balance entre las políticas de liberalización de los mercados y las modalidades de intervención del Estado en la regulación para impedir prácticas monopólicas y externalidades (impactos negativos de la acción privada –como la contaminación- que afectan a la sociedad)</a:t>
            </a:r>
            <a:endParaRPr lang="es-MX" sz="2400" dirty="0">
              <a:solidFill>
                <a:schemeClr val="bg1"/>
              </a:solidFill>
              <a:latin typeface="Arial" panose="020B0604020202020204" pitchFamily="34" charset="0"/>
              <a:cs typeface="Arial" panose="020B0604020202020204" pitchFamily="34" charset="0"/>
            </a:endParaRPr>
          </a:p>
        </p:txBody>
      </p:sp>
      <p:sp>
        <p:nvSpPr>
          <p:cNvPr id="8" name="Rectángulo 7"/>
          <p:cNvSpPr/>
          <p:nvPr/>
        </p:nvSpPr>
        <p:spPr>
          <a:xfrm>
            <a:off x="5304971" y="4115222"/>
            <a:ext cx="6807200" cy="2308324"/>
          </a:xfrm>
          <a:prstGeom prst="rect">
            <a:avLst/>
          </a:prstGeom>
          <a:solidFill>
            <a:schemeClr val="accent4">
              <a:lumMod val="50000"/>
            </a:schemeClr>
          </a:solidFill>
        </p:spPr>
        <p:txBody>
          <a:bodyPr wrap="square">
            <a:spAutoFit/>
          </a:bodyPr>
          <a:lstStyle/>
          <a:p>
            <a:pPr algn="just"/>
            <a:r>
              <a:rPr lang="es-ES" sz="2400" dirty="0">
                <a:solidFill>
                  <a:schemeClr val="bg1"/>
                </a:solidFill>
                <a:latin typeface="Arial" panose="020B0604020202020204" pitchFamily="34" charset="0"/>
                <a:ea typeface="Times New Roman" panose="02020603050405020304" pitchFamily="18" charset="0"/>
                <a:cs typeface="Arial" panose="020B0604020202020204" pitchFamily="34" charset="0"/>
              </a:rPr>
              <a:t>o bien a través de la inversión pública que detona condiciones para la productividad y competitividad, o a través de programas gubernamentales que promueven la satisfacción de los derechos sociales universales y la equidad.</a:t>
            </a:r>
            <a:endParaRPr lang="es-MX" sz="2400" dirty="0">
              <a:solidFill>
                <a:schemeClr val="bg1"/>
              </a:solidFill>
              <a:latin typeface="Arial" panose="020B0604020202020204" pitchFamily="34" charset="0"/>
              <a:cs typeface="Arial" panose="020B0604020202020204" pitchFamily="34" charset="0"/>
            </a:endParaRPr>
          </a:p>
        </p:txBody>
      </p:sp>
      <p:pic>
        <p:nvPicPr>
          <p:cNvPr id="9" name="Imagen 8" descr="http://mx.mexicox.gob.mx/assets/courseware/82f73555a2d258e5d711bb808096d925/asset-v1:SHCP-UNAM+FINA17072x+2017_07+type@asset+block/u1t2_edo_bienestar-200.png"/>
          <p:cNvPicPr/>
          <p:nvPr/>
        </p:nvPicPr>
        <p:blipFill>
          <a:blip r:embed="rId2">
            <a:extLst>
              <a:ext uri="{28A0092B-C50C-407E-A947-70E740481C1C}">
                <a14:useLocalDpi xmlns:a14="http://schemas.microsoft.com/office/drawing/2010/main" val="0"/>
              </a:ext>
            </a:extLst>
          </a:blip>
          <a:srcRect/>
          <a:stretch>
            <a:fillRect/>
          </a:stretch>
        </p:blipFill>
        <p:spPr bwMode="auto">
          <a:xfrm>
            <a:off x="470532" y="3244038"/>
            <a:ext cx="3259640" cy="3179508"/>
          </a:xfrm>
          <a:prstGeom prst="rect">
            <a:avLst/>
          </a:prstGeom>
          <a:noFill/>
          <a:ln>
            <a:noFill/>
          </a:ln>
        </p:spPr>
      </p:pic>
    </p:spTree>
    <p:extLst>
      <p:ext uri="{BB962C8B-B14F-4D97-AF65-F5344CB8AC3E}">
        <p14:creationId xmlns:p14="http://schemas.microsoft.com/office/powerpoint/2010/main" val="405170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61697" y="732535"/>
            <a:ext cx="10231820" cy="4947188"/>
          </a:xfrm>
          <a:prstGeom prst="rect">
            <a:avLst/>
          </a:prstGeom>
        </p:spPr>
        <p:txBody>
          <a:bodyPr wrap="square">
            <a:spAutoFit/>
          </a:bodyPr>
          <a:lstStyle/>
          <a:p>
            <a:pPr algn="just">
              <a:lnSpc>
                <a:spcPct val="150000"/>
              </a:lnSpc>
              <a:spcAft>
                <a:spcPts val="1700"/>
              </a:spcAft>
            </a:pPr>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Algunas teorías postulan que la intervención del Estado sólo debe concentrarse en corregir las fallas de mercado y fortalecer los arreglos institucionales que afectan el funcionamiento de los mercados.</a:t>
            </a:r>
            <a:endParaRPr lang="es-MX" sz="28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Bef>
                <a:spcPts val="1500"/>
              </a:spcBef>
              <a:spcAft>
                <a:spcPts val="1700"/>
              </a:spcAft>
            </a:pPr>
            <a:r>
              <a:rPr lang="es-MX" sz="2800" dirty="0">
                <a:solidFill>
                  <a:srgbClr val="3C3C3C"/>
                </a:solidFill>
                <a:latin typeface="Arial" panose="020B0604020202020204" pitchFamily="34" charset="0"/>
                <a:ea typeface="Times New Roman" panose="02020603050405020304" pitchFamily="18" charset="0"/>
                <a:cs typeface="Arial" panose="020B0604020202020204" pitchFamily="34" charset="0"/>
              </a:rPr>
              <a:t>Entre los principales arreglos institucionales que deben corregirse y fortalecerse para el adecuado funcionamiento de los mercados se encuentran:</a:t>
            </a:r>
            <a:endParaRPr lang="es-MX" sz="2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293615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An image of the Stanford Hills. Select the image to open it in full screen mode."/>
          <p:cNvPicPr/>
          <p:nvPr/>
        </p:nvPicPr>
        <p:blipFill>
          <a:blip r:embed="rId2">
            <a:extLst>
              <a:ext uri="{28A0092B-C50C-407E-A947-70E740481C1C}">
                <a14:useLocalDpi xmlns:a14="http://schemas.microsoft.com/office/drawing/2010/main" val="0"/>
              </a:ext>
            </a:extLst>
          </a:blip>
          <a:srcRect/>
          <a:stretch>
            <a:fillRect/>
          </a:stretch>
        </p:blipFill>
        <p:spPr bwMode="auto">
          <a:xfrm>
            <a:off x="2139051" y="0"/>
            <a:ext cx="7635570" cy="6858000"/>
          </a:xfrm>
          <a:prstGeom prst="rect">
            <a:avLst/>
          </a:prstGeom>
          <a:noFill/>
          <a:ln>
            <a:noFill/>
          </a:ln>
        </p:spPr>
      </p:pic>
    </p:spTree>
    <p:extLst>
      <p:ext uri="{BB962C8B-B14F-4D97-AF65-F5344CB8AC3E}">
        <p14:creationId xmlns:p14="http://schemas.microsoft.com/office/powerpoint/2010/main" val="18598692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177143" y="1656429"/>
            <a:ext cx="7837714" cy="1569660"/>
          </a:xfrm>
          <a:prstGeom prst="rect">
            <a:avLst/>
          </a:prstGeom>
          <a:solidFill>
            <a:schemeClr val="accent2">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Actividad 2</a:t>
            </a:r>
          </a:p>
          <a:p>
            <a:pPr algn="ctr"/>
            <a:r>
              <a:rPr lang="es-MX" sz="4800" dirty="0" smtClean="0">
                <a:solidFill>
                  <a:schemeClr val="bg1"/>
                </a:solidFill>
                <a:latin typeface="Arial" panose="020B0604020202020204" pitchFamily="34" charset="0"/>
                <a:cs typeface="Arial" panose="020B0604020202020204" pitchFamily="34" charset="0"/>
              </a:rPr>
              <a:t>Escuelas del pensamiento</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ángulo 4"/>
          <p:cNvSpPr/>
          <p:nvPr/>
        </p:nvSpPr>
        <p:spPr>
          <a:xfrm>
            <a:off x="2365829" y="4093029"/>
            <a:ext cx="7082971" cy="1938992"/>
          </a:xfrm>
          <a:prstGeom prst="rect">
            <a:avLst/>
          </a:prstGeom>
        </p:spPr>
        <p:txBody>
          <a:bodyPr wrap="square">
            <a:spAutoFit/>
          </a:bodyPr>
          <a:lstStyle/>
          <a:p>
            <a:pPr algn="just"/>
            <a:r>
              <a:rPr lang="es-MX" sz="2400" dirty="0" smtClean="0">
                <a:solidFill>
                  <a:srgbClr val="222222"/>
                </a:solidFill>
                <a:latin typeface="Arial" panose="020B0604020202020204" pitchFamily="34" charset="0"/>
                <a:ea typeface="Times New Roman" panose="02020603050405020304" pitchFamily="18" charset="0"/>
                <a:cs typeface="Arial" panose="020B0604020202020204" pitchFamily="34" charset="0"/>
              </a:rPr>
              <a:t>Toma nota en tu libreta y completa </a:t>
            </a:r>
            <a:r>
              <a:rPr lang="es-MX" sz="2400" dirty="0">
                <a:solidFill>
                  <a:srgbClr val="222222"/>
                </a:solidFill>
                <a:latin typeface="Arial" panose="020B0604020202020204" pitchFamily="34" charset="0"/>
                <a:ea typeface="Times New Roman" panose="02020603050405020304" pitchFamily="18" charset="0"/>
                <a:cs typeface="Arial" panose="020B0604020202020204" pitchFamily="34" charset="0"/>
              </a:rPr>
              <a:t>los espacios en blanco. Elige, de las opciones contenidas en la caja de respuestas, aquella opción que complemente el enfoque, con la escuela del pensamiento económico que corresponda. </a:t>
            </a:r>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1768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Soltar la imagen"/>
          <p:cNvPicPr/>
          <p:nvPr/>
        </p:nvPicPr>
        <p:blipFill>
          <a:blip r:embed="rId2">
            <a:extLst>
              <a:ext uri="{28A0092B-C50C-407E-A947-70E740481C1C}">
                <a14:useLocalDpi xmlns:a14="http://schemas.microsoft.com/office/drawing/2010/main" val="0"/>
              </a:ext>
            </a:extLst>
          </a:blip>
          <a:srcRect/>
          <a:stretch>
            <a:fillRect/>
          </a:stretch>
        </p:blipFill>
        <p:spPr bwMode="auto">
          <a:xfrm>
            <a:off x="294639" y="101600"/>
            <a:ext cx="7789818" cy="6515301"/>
          </a:xfrm>
          <a:prstGeom prst="rect">
            <a:avLst/>
          </a:prstGeom>
          <a:noFill/>
          <a:ln>
            <a:noFill/>
          </a:ln>
        </p:spPr>
      </p:pic>
      <p:sp>
        <p:nvSpPr>
          <p:cNvPr id="6" name="CuadroTexto 5"/>
          <p:cNvSpPr txBox="1"/>
          <p:nvPr/>
        </p:nvSpPr>
        <p:spPr>
          <a:xfrm>
            <a:off x="7997371" y="522515"/>
            <a:ext cx="4194629" cy="523220"/>
          </a:xfrm>
          <a:prstGeom prst="rect">
            <a:avLst/>
          </a:prstGeom>
          <a:solidFill>
            <a:schemeClr val="accent3">
              <a:lumMod val="75000"/>
            </a:schemeClr>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Opciones de respuesta </a:t>
            </a:r>
            <a:endParaRPr lang="es-MX" sz="2800" b="1" dirty="0">
              <a:solidFill>
                <a:schemeClr val="bg1"/>
              </a:solidFill>
              <a:latin typeface="Arial" panose="020B0604020202020204" pitchFamily="34" charset="0"/>
              <a:cs typeface="Arial" panose="020B0604020202020204" pitchFamily="34" charset="0"/>
            </a:endParaRPr>
          </a:p>
        </p:txBody>
      </p:sp>
      <p:sp>
        <p:nvSpPr>
          <p:cNvPr id="7" name="CuadroTexto 6"/>
          <p:cNvSpPr txBox="1"/>
          <p:nvPr/>
        </p:nvSpPr>
        <p:spPr>
          <a:xfrm>
            <a:off x="7997370" y="1466650"/>
            <a:ext cx="4194629" cy="523220"/>
          </a:xfrm>
          <a:prstGeom prst="rect">
            <a:avLst/>
          </a:prstGeom>
          <a:solidFill>
            <a:schemeClr val="accent2">
              <a:lumMod val="75000"/>
            </a:schemeClr>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Estado normativo </a:t>
            </a:r>
            <a:endParaRPr lang="es-MX" sz="2800" b="1" dirty="0">
              <a:solidFill>
                <a:schemeClr val="bg1"/>
              </a:solidFill>
              <a:latin typeface="Arial" panose="020B0604020202020204" pitchFamily="34" charset="0"/>
              <a:cs typeface="Arial" panose="020B0604020202020204" pitchFamily="34" charset="0"/>
            </a:endParaRPr>
          </a:p>
        </p:txBody>
      </p:sp>
      <p:sp>
        <p:nvSpPr>
          <p:cNvPr id="8" name="CuadroTexto 7"/>
          <p:cNvSpPr txBox="1"/>
          <p:nvPr/>
        </p:nvSpPr>
        <p:spPr>
          <a:xfrm>
            <a:off x="7997369" y="2410785"/>
            <a:ext cx="4194629" cy="523220"/>
          </a:xfrm>
          <a:prstGeom prst="rect">
            <a:avLst/>
          </a:prstGeom>
          <a:solidFill>
            <a:schemeClr val="accent4">
              <a:lumMod val="75000"/>
            </a:schemeClr>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Economía estatizada </a:t>
            </a:r>
            <a:endParaRPr lang="es-MX" sz="2800" b="1" dirty="0">
              <a:solidFill>
                <a:schemeClr val="bg1"/>
              </a:solidFill>
              <a:latin typeface="Arial" panose="020B0604020202020204" pitchFamily="34" charset="0"/>
              <a:cs typeface="Arial" panose="020B0604020202020204" pitchFamily="34" charset="0"/>
            </a:endParaRPr>
          </a:p>
        </p:txBody>
      </p:sp>
      <p:sp>
        <p:nvSpPr>
          <p:cNvPr id="9" name="CuadroTexto 8"/>
          <p:cNvSpPr txBox="1"/>
          <p:nvPr/>
        </p:nvSpPr>
        <p:spPr>
          <a:xfrm>
            <a:off x="7997368" y="3308098"/>
            <a:ext cx="4194629" cy="523220"/>
          </a:xfrm>
          <a:prstGeom prst="rect">
            <a:avLst/>
          </a:prstGeom>
          <a:solidFill>
            <a:srgbClr val="C00000"/>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Estado del bienestar </a:t>
            </a:r>
            <a:endParaRPr lang="es-MX" sz="2800" b="1" dirty="0">
              <a:solidFill>
                <a:schemeClr val="bg1"/>
              </a:solidFill>
              <a:latin typeface="Arial" panose="020B0604020202020204" pitchFamily="34" charset="0"/>
              <a:cs typeface="Arial" panose="020B0604020202020204" pitchFamily="34" charset="0"/>
            </a:endParaRPr>
          </a:p>
        </p:txBody>
      </p:sp>
      <p:sp>
        <p:nvSpPr>
          <p:cNvPr id="10" name="CuadroTexto 9"/>
          <p:cNvSpPr txBox="1"/>
          <p:nvPr/>
        </p:nvSpPr>
        <p:spPr>
          <a:xfrm>
            <a:off x="7997367" y="4252233"/>
            <a:ext cx="4194629" cy="523220"/>
          </a:xfrm>
          <a:prstGeom prst="rect">
            <a:avLst/>
          </a:prstGeom>
          <a:solidFill>
            <a:srgbClr val="002060"/>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Economía rígida  </a:t>
            </a:r>
            <a:endParaRPr lang="es-MX" sz="2800" b="1" dirty="0">
              <a:solidFill>
                <a:schemeClr val="bg1"/>
              </a:solidFill>
              <a:latin typeface="Arial" panose="020B0604020202020204" pitchFamily="34" charset="0"/>
              <a:cs typeface="Arial" panose="020B0604020202020204" pitchFamily="34" charset="0"/>
            </a:endParaRPr>
          </a:p>
        </p:txBody>
      </p:sp>
      <p:sp>
        <p:nvSpPr>
          <p:cNvPr id="11" name="CuadroTexto 10"/>
          <p:cNvSpPr txBox="1"/>
          <p:nvPr/>
        </p:nvSpPr>
        <p:spPr>
          <a:xfrm>
            <a:off x="7997366" y="5149546"/>
            <a:ext cx="4194629" cy="523220"/>
          </a:xfrm>
          <a:prstGeom prst="rect">
            <a:avLst/>
          </a:prstGeom>
          <a:solidFill>
            <a:schemeClr val="accent6">
              <a:lumMod val="75000"/>
            </a:schemeClr>
          </a:solidFill>
        </p:spPr>
        <p:txBody>
          <a:bodyPr wrap="square" rtlCol="0">
            <a:spAutoFit/>
          </a:bodyPr>
          <a:lstStyle/>
          <a:p>
            <a:pPr algn="just"/>
            <a:r>
              <a:rPr lang="es-MX" sz="2800" b="1" dirty="0" smtClean="0">
                <a:solidFill>
                  <a:schemeClr val="bg1"/>
                </a:solidFill>
                <a:latin typeface="Arial" panose="020B0604020202020204" pitchFamily="34" charset="0"/>
                <a:cs typeface="Arial" panose="020B0604020202020204" pitchFamily="34" charset="0"/>
              </a:rPr>
              <a:t>Liberal clásico </a:t>
            </a:r>
            <a:endParaRPr lang="es-MX"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4514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97561" y="530479"/>
            <a:ext cx="10707251" cy="5632311"/>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Se inicia mencionado </a:t>
            </a:r>
            <a:r>
              <a:rPr lang="es-MX" sz="2400" b="1" dirty="0" smtClean="0">
                <a:latin typeface="Arial" panose="020B0604020202020204" pitchFamily="34" charset="0"/>
                <a:cs typeface="Arial" panose="020B0604020202020204" pitchFamily="34" charset="0"/>
              </a:rPr>
              <a:t>conceptos teóricos de cada tema, así como algunos ejemplos, posteriormente se propone resolver un ejercicio a manera de autoevaluación para identificar la comprensión de los contenidos. </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A través de este tema, </a:t>
            </a:r>
            <a:r>
              <a:rPr lang="es-MX" sz="2400" b="1" dirty="0">
                <a:latin typeface="Arial" panose="020B0604020202020204" pitchFamily="34" charset="0"/>
                <a:cs typeface="Arial" panose="020B0604020202020204" pitchFamily="34" charset="0"/>
              </a:rPr>
              <a:t>los estudiantes </a:t>
            </a:r>
            <a:r>
              <a:rPr lang="es-MX" sz="2400" b="1" dirty="0" smtClean="0">
                <a:latin typeface="Arial" panose="020B0604020202020204" pitchFamily="34" charset="0"/>
                <a:cs typeface="Arial" panose="020B0604020202020204" pitchFamily="34" charset="0"/>
              </a:rPr>
              <a:t>identificaran la importancia de las finanzas publicas y la relación que tiene con el perfil de egreso de la profesión contable. </a:t>
            </a:r>
            <a:endParaRPr lang="es-MX" sz="2400" b="1" dirty="0">
              <a:latin typeface="Arial" panose="020B0604020202020204" pitchFamily="34" charset="0"/>
              <a:cs typeface="Arial" panose="020B0604020202020204" pitchFamily="34" charset="0"/>
            </a:endParaRP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1589641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479" y="261257"/>
            <a:ext cx="10871973" cy="6165373"/>
          </a:xfrm>
          <a:prstGeom prst="rect">
            <a:avLst/>
          </a:prstGeom>
        </p:spPr>
      </p:pic>
    </p:spTree>
    <p:extLst>
      <p:ext uri="{BB962C8B-B14F-4D97-AF65-F5344CB8AC3E}">
        <p14:creationId xmlns:p14="http://schemas.microsoft.com/office/powerpoint/2010/main" val="72605032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71123"/>
            <a:ext cx="4128247" cy="461665"/>
          </a:xfrm>
          <a:prstGeom prst="rect">
            <a:avLst/>
          </a:prstGeom>
          <a:solidFill>
            <a:schemeClr val="accent2">
              <a:lumMod val="50000"/>
            </a:schemeClr>
          </a:solidFill>
        </p:spPr>
        <p:txBody>
          <a:bodyPr wrap="square" rtlCol="0">
            <a:spAutoFit/>
          </a:bodyPr>
          <a:lstStyle/>
          <a:p>
            <a:pPr algn="ctr"/>
            <a:r>
              <a:rPr lang="es-MX" sz="2400" b="1" dirty="0" smtClean="0">
                <a:solidFill>
                  <a:schemeClr val="bg1"/>
                </a:solidFill>
                <a:latin typeface="Arial" panose="020B0604020202020204" pitchFamily="34" charset="0"/>
                <a:cs typeface="Arial" panose="020B0604020202020204" pitchFamily="34" charset="0"/>
              </a:rPr>
              <a:t>Conclusiones</a:t>
            </a:r>
            <a:endParaRPr lang="es-MX" sz="2400" b="1"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CuadroTexto 4"/>
          <p:cNvSpPr txBox="1"/>
          <p:nvPr/>
        </p:nvSpPr>
        <p:spPr>
          <a:xfrm>
            <a:off x="690282" y="980563"/>
            <a:ext cx="10811435" cy="5078313"/>
          </a:xfrm>
          <a:prstGeom prst="rect">
            <a:avLst/>
          </a:prstGeom>
          <a:noFill/>
        </p:spPr>
        <p:txBody>
          <a:bodyPr wrap="square" rtlCol="0">
            <a:spAutoFit/>
          </a:bodyPr>
          <a:lstStyle/>
          <a:p>
            <a:pPr algn="just">
              <a:lnSpc>
                <a:spcPct val="150000"/>
              </a:lnSpc>
            </a:pPr>
            <a:r>
              <a:rPr lang="es-MX" sz="2400" b="1" dirty="0" smtClean="0">
                <a:latin typeface="Arial" panose="020B0604020202020204" pitchFamily="34" charset="0"/>
                <a:cs typeface="Arial" panose="020B0604020202020204" pitchFamily="34" charset="0"/>
              </a:rPr>
              <a:t>Las finanzas públicas son un tema importante que enriquece el perfil de egreso de la profesión contable, toda vez que a través de su estudio se identifica la naturaleza y características de las dependencias del sector público y la forma en la que inciden en el éxito o fracaso del sector privado y viceversa. </a:t>
            </a:r>
          </a:p>
          <a:p>
            <a:pPr algn="just">
              <a:lnSpc>
                <a:spcPct val="150000"/>
              </a:lnSpc>
            </a:pPr>
            <a:endParaRPr lang="es-MX" sz="2400" b="1" dirty="0" smtClean="0">
              <a:latin typeface="Arial" panose="020B0604020202020204" pitchFamily="34" charset="0"/>
              <a:cs typeface="Arial" panose="020B0604020202020204" pitchFamily="34" charset="0"/>
            </a:endParaRPr>
          </a:p>
          <a:p>
            <a:pPr algn="just">
              <a:lnSpc>
                <a:spcPct val="150000"/>
              </a:lnSpc>
            </a:pPr>
            <a:r>
              <a:rPr lang="es-MX" sz="2400" b="1" dirty="0" smtClean="0">
                <a:latin typeface="Arial" panose="020B0604020202020204" pitchFamily="34" charset="0"/>
                <a:cs typeface="Arial" panose="020B0604020202020204" pitchFamily="34" charset="0"/>
              </a:rPr>
              <a:t>El sector publico requiere de la iniciativa privada y la iniciativa privada requiere del sector publico, por ello es que tanto el Estado como las Empresas forman parte de los agentes económicos del país-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01834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71123"/>
            <a:ext cx="4128247" cy="461665"/>
          </a:xfrm>
          <a:prstGeom prst="rect">
            <a:avLst/>
          </a:prstGeom>
          <a:solidFill>
            <a:schemeClr val="accent2">
              <a:lumMod val="50000"/>
            </a:schemeClr>
          </a:solidFill>
        </p:spPr>
        <p:txBody>
          <a:bodyPr wrap="square" rtlCol="0">
            <a:spAutoFit/>
          </a:bodyPr>
          <a:lstStyle/>
          <a:p>
            <a:pPr algn="ctr"/>
            <a:r>
              <a:rPr lang="es-MX" sz="2400" b="1" dirty="0" smtClean="0">
                <a:solidFill>
                  <a:schemeClr val="bg1"/>
                </a:solidFill>
                <a:latin typeface="Arial" panose="020B0604020202020204" pitchFamily="34" charset="0"/>
                <a:cs typeface="Arial" panose="020B0604020202020204" pitchFamily="34" charset="0"/>
              </a:rPr>
              <a:t>Bibliografía </a:t>
            </a:r>
            <a:endParaRPr lang="es-MX" sz="2400" b="1"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CuadroTexto 4"/>
          <p:cNvSpPr txBox="1"/>
          <p:nvPr/>
        </p:nvSpPr>
        <p:spPr>
          <a:xfrm>
            <a:off x="685800" y="2030506"/>
            <a:ext cx="10098741" cy="2308324"/>
          </a:xfrm>
          <a:prstGeom prst="rect">
            <a:avLst/>
          </a:prstGeom>
          <a:noFill/>
        </p:spPr>
        <p:txBody>
          <a:bodyPr wrap="square" rtlCol="0">
            <a:spAutoFit/>
          </a:bodyPr>
          <a:lstStyle/>
          <a:p>
            <a:pPr algn="just"/>
            <a:r>
              <a:rPr lang="es-MX" sz="2400" dirty="0" smtClean="0">
                <a:latin typeface="Arial" panose="020B0604020202020204" pitchFamily="34" charset="0"/>
                <a:cs typeface="Arial" panose="020B0604020202020204" pitchFamily="34" charset="0"/>
              </a:rPr>
              <a:t>Ayala, J.(1997). Economía pública México: Facultad de económica UNAM</a:t>
            </a: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Ayala, J</a:t>
            </a:r>
            <a:r>
              <a:rPr lang="es-MX" sz="2400" dirty="0" smtClean="0">
                <a:latin typeface="Arial" panose="020B0604020202020204" pitchFamily="34" charset="0"/>
                <a:cs typeface="Arial" panose="020B0604020202020204" pitchFamily="34" charset="0"/>
              </a:rPr>
              <a:t>.(2001). </a:t>
            </a:r>
            <a:r>
              <a:rPr lang="es-MX" sz="2400" dirty="0">
                <a:latin typeface="Arial" panose="020B0604020202020204" pitchFamily="34" charset="0"/>
                <a:cs typeface="Arial" panose="020B0604020202020204" pitchFamily="34" charset="0"/>
              </a:rPr>
              <a:t>Economía </a:t>
            </a:r>
            <a:r>
              <a:rPr lang="es-MX" sz="2400" dirty="0" smtClean="0">
                <a:latin typeface="Arial" panose="020B0604020202020204" pitchFamily="34" charset="0"/>
                <a:cs typeface="Arial" panose="020B0604020202020204" pitchFamily="34" charset="0"/>
              </a:rPr>
              <a:t>del sector público 2da. Edición México. </a:t>
            </a:r>
            <a:r>
              <a:rPr lang="es-MX" sz="2400" dirty="0">
                <a:latin typeface="Arial" panose="020B0604020202020204" pitchFamily="34" charset="0"/>
                <a:cs typeface="Arial" panose="020B0604020202020204" pitchFamily="34" charset="0"/>
              </a:rPr>
              <a:t>Facultad de económica UNAM</a:t>
            </a:r>
          </a:p>
          <a:p>
            <a:pPr algn="just"/>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9533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0" y="0"/>
            <a:ext cx="3132348" cy="415498"/>
          </a:xfrm>
          <a:prstGeom prst="rect">
            <a:avLst/>
          </a:prstGeom>
          <a:solidFill>
            <a:schemeClr val="accent2">
              <a:lumMod val="50000"/>
            </a:schemeClr>
          </a:solidFill>
        </p:spPr>
        <p:txBody>
          <a:bodyPr wrap="square" rtlCol="0">
            <a:spAutoFit/>
          </a:bodyPr>
          <a:lstStyle/>
          <a:p>
            <a:pPr algn="ctr"/>
            <a:r>
              <a:rPr lang="es-MX" sz="2100" b="1" dirty="0">
                <a:solidFill>
                  <a:schemeClr val="bg1"/>
                </a:solidFill>
                <a:latin typeface="Arial" panose="020B0604020202020204" pitchFamily="34" charset="0"/>
                <a:cs typeface="Arial" panose="020B0604020202020204" pitchFamily="34" charset="0"/>
              </a:rPr>
              <a:t>Guía para su uso</a:t>
            </a:r>
            <a:endParaRPr lang="es-MX" sz="1350" b="1" dirty="0">
              <a:solidFill>
                <a:schemeClr val="bg1"/>
              </a:solidFill>
              <a:latin typeface="Arial" panose="020B0604020202020204" pitchFamily="34" charset="0"/>
              <a:cs typeface="Arial" panose="020B0604020202020204" pitchFamily="34" charset="0"/>
            </a:endParaRPr>
          </a:p>
        </p:txBody>
      </p:sp>
      <p:sp>
        <p:nvSpPr>
          <p:cNvPr id="3" name="CuadroTexto 2"/>
          <p:cNvSpPr txBox="1"/>
          <p:nvPr/>
        </p:nvSpPr>
        <p:spPr>
          <a:xfrm>
            <a:off x="1425389" y="839524"/>
            <a:ext cx="9102217" cy="5632311"/>
          </a:xfrm>
          <a:prstGeom prst="rect">
            <a:avLst/>
          </a:prstGeom>
          <a:noFill/>
        </p:spPr>
        <p:txBody>
          <a:bodyPr wrap="square" rtlCol="0">
            <a:spAutoFit/>
          </a:bodyPr>
          <a:lstStyle/>
          <a:p>
            <a:pPr algn="just">
              <a:lnSpc>
                <a:spcPct val="150000"/>
              </a:lnSpc>
            </a:pPr>
            <a:r>
              <a:rPr lang="es-MX" sz="2400" b="1" dirty="0">
                <a:latin typeface="Arial" panose="020B0604020202020204" pitchFamily="34" charset="0"/>
                <a:cs typeface="Arial" panose="020B0604020202020204" pitchFamily="34" charset="0"/>
              </a:rPr>
              <a:t>La estructura del material esta diseñada de forma que facilite al estudiante el abordar y comprender el tema. </a:t>
            </a:r>
          </a:p>
          <a:p>
            <a:pPr algn="just">
              <a:lnSpc>
                <a:spcPct val="150000"/>
              </a:lnSpc>
            </a:pP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Se inicia con </a:t>
            </a:r>
            <a:r>
              <a:rPr lang="es-MX" sz="2400" b="1" dirty="0" smtClean="0">
                <a:latin typeface="Arial" panose="020B0604020202020204" pitchFamily="34" charset="0"/>
                <a:cs typeface="Arial" panose="020B0604020202020204" pitchFamily="34" charset="0"/>
              </a:rPr>
              <a:t>elementos teóricos en cada tema, incluyendo ejemplos para favorecer la comprensión, posteriormente se propone el resolver ejercicios con la finalidad de evaluar los conocimientos adquiridos. </a:t>
            </a:r>
          </a:p>
          <a:p>
            <a:pPr algn="just">
              <a:lnSpc>
                <a:spcPct val="150000"/>
              </a:lnSpc>
            </a:pPr>
            <a:r>
              <a:rPr lang="es-MX" sz="2400" b="1" dirty="0" smtClean="0">
                <a:latin typeface="Arial" panose="020B0604020202020204" pitchFamily="34" charset="0"/>
                <a:cs typeface="Arial" panose="020B0604020202020204" pitchFamily="34" charset="0"/>
              </a:rPr>
              <a:t> </a:t>
            </a:r>
            <a:endParaRPr lang="es-MX" sz="2400" b="1" dirty="0">
              <a:latin typeface="Arial" panose="020B0604020202020204" pitchFamily="34" charset="0"/>
              <a:cs typeface="Arial" panose="020B0604020202020204" pitchFamily="34" charset="0"/>
            </a:endParaRPr>
          </a:p>
          <a:p>
            <a:pPr algn="just">
              <a:lnSpc>
                <a:spcPct val="150000"/>
              </a:lnSpc>
            </a:pPr>
            <a:r>
              <a:rPr lang="es-MX" sz="2400" b="1" dirty="0">
                <a:latin typeface="Arial" panose="020B0604020202020204" pitchFamily="34" charset="0"/>
                <a:cs typeface="Arial" panose="020B0604020202020204" pitchFamily="34" charset="0"/>
              </a:rPr>
              <a:t>Al final se menciona una conclusión breve sobre el tema y las referencias bibliográficas consultadas. </a:t>
            </a:r>
            <a:endParaRPr lang="es-MX"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2501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177143" y="2173849"/>
            <a:ext cx="7837714" cy="1569660"/>
          </a:xfrm>
          <a:prstGeom prst="rect">
            <a:avLst/>
          </a:prstGeom>
          <a:solidFill>
            <a:schemeClr val="accent5">
              <a:lumMod val="75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¿Qué son las finanzas públicas?</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026"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329"/>
            <a:ext cx="3448050" cy="20669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finanzas publicas en mexic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5128" y="3743509"/>
            <a:ext cx="5536872" cy="3114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976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286000"/>
            <a:ext cx="6096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243990" y="833821"/>
            <a:ext cx="7914290" cy="2246769"/>
          </a:xfrm>
          <a:prstGeom prst="rect">
            <a:avLst/>
          </a:prstGeom>
          <a:noFill/>
        </p:spPr>
        <p:txBody>
          <a:bodyPr wrap="square" rtlCol="0">
            <a:spAutoFit/>
          </a:bodyPr>
          <a:lstStyle/>
          <a:p>
            <a:pPr algn="just"/>
            <a:r>
              <a:rPr lang="es-MX" sz="2800" dirty="0" smtClean="0">
                <a:latin typeface="Arial" panose="020B0604020202020204" pitchFamily="34" charset="0"/>
                <a:cs typeface="Arial" panose="020B0604020202020204" pitchFamily="34" charset="0"/>
              </a:rPr>
              <a:t>Las finanzas públicas es la disciplina que estudia el conjunto de políticas públicas e instrumentos relacionados con los ingresos, egresos y endeudamiento interno y externo del Estado.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917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3880569" y="2867573"/>
            <a:ext cx="7914290" cy="3108543"/>
          </a:xfrm>
          <a:prstGeom prst="rect">
            <a:avLst/>
          </a:prstGeom>
          <a:noFill/>
        </p:spPr>
        <p:txBody>
          <a:bodyPr wrap="square" rtlCol="0">
            <a:spAutoFit/>
          </a:bodyPr>
          <a:lstStyle/>
          <a:p>
            <a:pPr algn="just"/>
            <a:r>
              <a:rPr lang="es-MX" sz="2800" dirty="0" smtClean="0">
                <a:latin typeface="Arial" panose="020B0604020202020204" pitchFamily="34" charset="0"/>
                <a:cs typeface="Arial" panose="020B0604020202020204" pitchFamily="34" charset="0"/>
              </a:rPr>
              <a:t>La importancia radica en que a través de las políticas de ingresos, además de dotar de recursos al gobierno, se promueven o desincentivan las actividades de los agentes económicos y se redistribuye el ingreso y se asignan recursos a los programas gubernamentales </a:t>
            </a:r>
            <a:endParaRPr lang="es-MX" sz="2800" dirty="0">
              <a:latin typeface="Arial" panose="020B0604020202020204" pitchFamily="34" charset="0"/>
              <a:cs typeface="Arial" panose="020B0604020202020204" pitchFamily="34" charset="0"/>
            </a:endParaRPr>
          </a:p>
        </p:txBody>
      </p:sp>
      <p:sp>
        <p:nvSpPr>
          <p:cNvPr id="4" name="CuadroTexto 3"/>
          <p:cNvSpPr txBox="1"/>
          <p:nvPr/>
        </p:nvSpPr>
        <p:spPr>
          <a:xfrm>
            <a:off x="0" y="0"/>
            <a:ext cx="7837714" cy="1569660"/>
          </a:xfrm>
          <a:prstGeom prst="rect">
            <a:avLst/>
          </a:prstGeom>
          <a:solidFill>
            <a:schemeClr val="accent2">
              <a:lumMod val="50000"/>
            </a:schemeClr>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Importancia de las finanzas públicas </a:t>
            </a:r>
            <a:endParaRPr lang="es-MX" sz="4800" dirty="0">
              <a:solidFill>
                <a:schemeClr val="bg1"/>
              </a:solidFill>
              <a:latin typeface="Arial" panose="020B0604020202020204" pitchFamily="34" charset="0"/>
              <a:cs typeface="Arial" panose="020B0604020202020204" pitchFamily="34" charset="0"/>
            </a:endParaRPr>
          </a:p>
        </p:txBody>
      </p:sp>
      <p:pic>
        <p:nvPicPr>
          <p:cNvPr id="3074" name="Picture 2" descr="https://jovenesconstruyendoelfuturo.stps.gob.mx/lib/img/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25" y="1569660"/>
            <a:ext cx="4416425" cy="195673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atencion medica y medicamentos para toda la poblaciÃ³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15701"/>
            <a:ext cx="3880569" cy="1771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7788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93364" y="2220705"/>
            <a:ext cx="7837714" cy="1569660"/>
          </a:xfrm>
          <a:prstGeom prst="rect">
            <a:avLst/>
          </a:prstGeom>
          <a:solidFill>
            <a:srgbClr val="002060"/>
          </a:solidFill>
        </p:spPr>
        <p:txBody>
          <a:bodyPr wrap="square" rtlCol="0">
            <a:spAutoFit/>
          </a:bodyPr>
          <a:lstStyle/>
          <a:p>
            <a:pPr algn="ctr"/>
            <a:r>
              <a:rPr lang="es-MX" sz="4800" dirty="0" smtClean="0">
                <a:solidFill>
                  <a:schemeClr val="bg1"/>
                </a:solidFill>
                <a:latin typeface="Arial" panose="020B0604020202020204" pitchFamily="34" charset="0"/>
                <a:cs typeface="Arial" panose="020B0604020202020204" pitchFamily="34" charset="0"/>
              </a:rPr>
              <a:t>¿Qué son los agentes económicos?</a:t>
            </a:r>
            <a:endParaRPr lang="es-MX" sz="4800" dirty="0">
              <a:solidFill>
                <a:schemeClr val="bg1"/>
              </a:solidFill>
              <a:latin typeface="Arial" panose="020B0604020202020204" pitchFamily="34" charset="0"/>
              <a:cs typeface="Arial" panose="020B0604020202020204" pitchFamily="34" charset="0"/>
            </a:endParaRPr>
          </a:p>
        </p:txBody>
      </p:sp>
      <p:sp>
        <p:nvSpPr>
          <p:cNvPr id="3" name="Rectangle 52"/>
          <p:cNvSpPr>
            <a:spLocks noChangeArrowheads="1"/>
          </p:cNvSpPr>
          <p:nvPr/>
        </p:nvSpPr>
        <p:spPr bwMode="auto">
          <a:xfrm>
            <a:off x="0" y="661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6" name="Rectangle 53"/>
          <p:cNvSpPr>
            <a:spLocks noChangeArrowheads="1"/>
          </p:cNvSpPr>
          <p:nvPr/>
        </p:nvSpPr>
        <p:spPr bwMode="auto">
          <a:xfrm>
            <a:off x="0" y="5233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419114423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2338</TotalTime>
  <Words>1694</Words>
  <Application>Microsoft Office PowerPoint</Application>
  <PresentationFormat>Panorámica</PresentationFormat>
  <Paragraphs>172</Paragraphs>
  <Slides>42</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42</vt:i4>
      </vt:variant>
    </vt:vector>
  </HeadingPairs>
  <TitlesOfParts>
    <vt:vector size="49" baseType="lpstr">
      <vt:lpstr>Arial</vt:lpstr>
      <vt:lpstr>Calibri</vt:lpstr>
      <vt:lpstr>Times New Roman</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Veronica</dc:creator>
  <cp:lastModifiedBy>VERONICA</cp:lastModifiedBy>
  <cp:revision>251</cp:revision>
  <dcterms:created xsi:type="dcterms:W3CDTF">2014-05-16T22:46:48Z</dcterms:created>
  <dcterms:modified xsi:type="dcterms:W3CDTF">2019-10-01T01:44:36Z</dcterms:modified>
</cp:coreProperties>
</file>