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3"/>
  </p:notesMasterIdLst>
  <p:sldIdLst>
    <p:sldId id="293" r:id="rId2"/>
    <p:sldId id="294" r:id="rId3"/>
    <p:sldId id="295" r:id="rId4"/>
    <p:sldId id="296" r:id="rId5"/>
    <p:sldId id="297" r:id="rId6"/>
    <p:sldId id="256" r:id="rId7"/>
    <p:sldId id="257" r:id="rId8"/>
    <p:sldId id="258" r:id="rId9"/>
    <p:sldId id="259" r:id="rId10"/>
    <p:sldId id="260" r:id="rId11"/>
    <p:sldId id="261" r:id="rId12"/>
    <p:sldId id="262" r:id="rId13"/>
    <p:sldId id="264" r:id="rId14"/>
    <p:sldId id="263"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82" r:id="rId30"/>
    <p:sldId id="283" r:id="rId31"/>
    <p:sldId id="284" r:id="rId32"/>
    <p:sldId id="280" r:id="rId33"/>
    <p:sldId id="286" r:id="rId34"/>
    <p:sldId id="287" r:id="rId35"/>
    <p:sldId id="289" r:id="rId36"/>
    <p:sldId id="288" r:id="rId37"/>
    <p:sldId id="290" r:id="rId38"/>
    <p:sldId id="291" r:id="rId39"/>
    <p:sldId id="292" r:id="rId40"/>
    <p:sldId id="298" r:id="rId41"/>
    <p:sldId id="279"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1" d="100"/>
          <a:sy n="71"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8571DD-B187-40A3-830A-4E22790FF8C7}"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086B43-1CD9-41E0-B99E-9B2358CE5602}" type="slidenum">
              <a:rPr lang="es-MX" smtClean="0"/>
              <a:t>‹Nº›</a:t>
            </a:fld>
            <a:endParaRPr lang="es-MX"/>
          </a:p>
        </p:txBody>
      </p:sp>
    </p:spTree>
    <p:extLst>
      <p:ext uri="{BB962C8B-B14F-4D97-AF65-F5344CB8AC3E}">
        <p14:creationId xmlns:p14="http://schemas.microsoft.com/office/powerpoint/2010/main" val="2166945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dirty="0"/>
          </a:p>
        </p:txBody>
      </p:sp>
    </p:spTree>
    <p:extLst>
      <p:ext uri="{BB962C8B-B14F-4D97-AF65-F5344CB8AC3E}">
        <p14:creationId xmlns:p14="http://schemas.microsoft.com/office/powerpoint/2010/main" val="1578415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9/30/2019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‹Nº›</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9/30/2019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9/30/2019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3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mexico.smetoolkit.org/prima-de-riesgo-de-trabajo/" TargetMode="External"/><Relationship Id="rId2" Type="http://schemas.openxmlformats.org/officeDocument/2006/relationships/hyperlink" Target="https://coem.mx/prima-seguro-riesgo-trabajo-2019/" TargetMode="External"/><Relationship Id="rId1" Type="http://schemas.openxmlformats.org/officeDocument/2006/relationships/slideLayout" Target="../slideLayouts/slideLayout2.xml"/><Relationship Id="rId4" Type="http://schemas.openxmlformats.org/officeDocument/2006/relationships/hyperlink" Target="https://www.gob.mx/cms/uploads/attachment/file/298270/incapacidades_laborales.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827903" y="1126107"/>
            <a:ext cx="6522244" cy="707886"/>
          </a:xfrm>
          <a:prstGeom prst="rect">
            <a:avLst/>
          </a:prstGeom>
          <a:noFill/>
        </p:spPr>
        <p:txBody>
          <a:bodyPr wrap="square" rtlCol="0">
            <a:spAutoFit/>
          </a:bodyPr>
          <a:lstStyle/>
          <a:p>
            <a:pPr algn="ctr"/>
            <a:r>
              <a:rPr lang="es-MX" sz="2000" b="1" dirty="0">
                <a:latin typeface="Arial" panose="020B0604020202020204" pitchFamily="34" charset="0"/>
                <a:cs typeface="Arial" panose="020B0604020202020204" pitchFamily="34" charset="0"/>
              </a:rPr>
              <a:t>Universidad Autónoma del Estado de México </a:t>
            </a:r>
          </a:p>
          <a:p>
            <a:pPr algn="ctr"/>
            <a:r>
              <a:rPr lang="es-MX" sz="2000" b="1" dirty="0">
                <a:latin typeface="Arial" panose="020B0604020202020204" pitchFamily="34" charset="0"/>
                <a:cs typeface="Arial" panose="020B0604020202020204" pitchFamily="34" charset="0"/>
              </a:rPr>
              <a:t>Centro Universitario UAEM Valle de Chalco </a:t>
            </a:r>
          </a:p>
        </p:txBody>
      </p:sp>
      <p:sp>
        <p:nvSpPr>
          <p:cNvPr id="7" name="CuadroTexto 6"/>
          <p:cNvSpPr txBox="1"/>
          <p:nvPr/>
        </p:nvSpPr>
        <p:spPr>
          <a:xfrm>
            <a:off x="3246898" y="2107580"/>
            <a:ext cx="5712154" cy="2108269"/>
          </a:xfrm>
          <a:prstGeom prst="rect">
            <a:avLst/>
          </a:prstGeom>
          <a:solidFill>
            <a:schemeClr val="bg1">
              <a:lumMod val="75000"/>
            </a:schemeClr>
          </a:solidFill>
        </p:spPr>
        <p:txBody>
          <a:bodyPr wrap="square" rtlCol="0">
            <a:spAutoFit/>
          </a:bodyPr>
          <a:lstStyle/>
          <a:p>
            <a:pPr algn="ctr"/>
            <a:r>
              <a:rPr lang="es-MX" sz="2100" b="1" dirty="0" smtClean="0">
                <a:latin typeface="Arial" panose="020B0604020202020204" pitchFamily="34" charset="0"/>
                <a:cs typeface="Arial" panose="020B0604020202020204" pitchFamily="34" charset="0"/>
              </a:rPr>
              <a:t>Seguridad social e impuestos especiales </a:t>
            </a:r>
            <a:endParaRPr lang="es-MX" sz="2100" b="1" dirty="0">
              <a:latin typeface="Arial" panose="020B0604020202020204" pitchFamily="34" charset="0"/>
              <a:cs typeface="Arial" panose="020B0604020202020204" pitchFamily="34" charset="0"/>
            </a:endParaRPr>
          </a:p>
          <a:p>
            <a:pPr algn="ctr"/>
            <a:r>
              <a:rPr lang="es-MX" sz="2100" b="1" dirty="0">
                <a:latin typeface="Arial" panose="020B0604020202020204" pitchFamily="34" charset="0"/>
                <a:cs typeface="Arial" panose="020B0604020202020204" pitchFamily="34" charset="0"/>
              </a:rPr>
              <a:t>Número de créditos: </a:t>
            </a:r>
            <a:r>
              <a:rPr lang="es-MX" sz="2100" b="1" dirty="0" smtClean="0">
                <a:latin typeface="Arial" panose="020B0604020202020204" pitchFamily="34" charset="0"/>
                <a:cs typeface="Arial" panose="020B0604020202020204" pitchFamily="34" charset="0"/>
              </a:rPr>
              <a:t>7</a:t>
            </a:r>
            <a:endParaRPr lang="es-MX" sz="2100" b="1" dirty="0">
              <a:latin typeface="Arial" panose="020B0604020202020204" pitchFamily="34" charset="0"/>
              <a:cs typeface="Arial" panose="020B0604020202020204" pitchFamily="34" charset="0"/>
            </a:endParaRPr>
          </a:p>
          <a:p>
            <a:pPr algn="ctr"/>
            <a:endParaRPr lang="es-MX" sz="2100" b="1" dirty="0">
              <a:latin typeface="Arial" panose="020B0604020202020204" pitchFamily="34" charset="0"/>
              <a:cs typeface="Arial" panose="020B0604020202020204" pitchFamily="34" charset="0"/>
            </a:endParaRPr>
          </a:p>
          <a:p>
            <a:pPr algn="ctr"/>
            <a:r>
              <a:rPr lang="es-MX" sz="2100" b="1" dirty="0">
                <a:latin typeface="Arial" panose="020B0604020202020204" pitchFamily="34" charset="0"/>
                <a:cs typeface="Arial" panose="020B0604020202020204" pitchFamily="34" charset="0"/>
              </a:rPr>
              <a:t>Licenciatura en Contaduría</a:t>
            </a:r>
          </a:p>
          <a:p>
            <a:pPr algn="ctr"/>
            <a:r>
              <a:rPr lang="es-MX" sz="1350" b="1" dirty="0">
                <a:latin typeface="Arial" panose="020B0604020202020204" pitchFamily="34" charset="0"/>
                <a:cs typeface="Arial" panose="020B0604020202020204" pitchFamily="34" charset="0"/>
              </a:rPr>
              <a:t>Periodo escolar: </a:t>
            </a:r>
            <a:r>
              <a:rPr lang="es-MX" sz="1350" b="1" dirty="0" smtClean="0">
                <a:latin typeface="Arial" panose="020B0604020202020204" pitchFamily="34" charset="0"/>
                <a:cs typeface="Arial" panose="020B0604020202020204" pitchFamily="34" charset="0"/>
              </a:rPr>
              <a:t>2019B (Agosto 2019 – Enero 2020)</a:t>
            </a:r>
            <a:endParaRPr lang="es-MX" sz="1350" b="1" dirty="0">
              <a:latin typeface="Arial" panose="020B0604020202020204" pitchFamily="34" charset="0"/>
              <a:cs typeface="Arial" panose="020B0604020202020204" pitchFamily="34" charset="0"/>
            </a:endParaRPr>
          </a:p>
          <a:p>
            <a:pPr algn="ctr"/>
            <a:endParaRPr lang="es-MX" sz="1350" b="1" dirty="0">
              <a:latin typeface="Arial" panose="020B0604020202020204" pitchFamily="34" charset="0"/>
              <a:cs typeface="Arial" panose="020B0604020202020204" pitchFamily="34" charset="0"/>
            </a:endParaRPr>
          </a:p>
          <a:p>
            <a:pPr algn="ctr"/>
            <a:r>
              <a:rPr lang="es-MX" sz="2000" b="1" dirty="0" smtClean="0">
                <a:latin typeface="Arial" panose="020B0604020202020204" pitchFamily="34" charset="0"/>
                <a:cs typeface="Arial" panose="020B0604020202020204" pitchFamily="34" charset="0"/>
              </a:rPr>
              <a:t>“Prima de riesgos de trabajo” </a:t>
            </a:r>
            <a:endParaRPr lang="es-MX" sz="2000" b="1" dirty="0">
              <a:latin typeface="Arial" panose="020B0604020202020204" pitchFamily="34" charset="0"/>
              <a:cs typeface="Arial" panose="020B0604020202020204" pitchFamily="34" charset="0"/>
            </a:endParaRPr>
          </a:p>
        </p:txBody>
      </p:sp>
      <p:sp>
        <p:nvSpPr>
          <p:cNvPr id="8" name="Rectángulo 7"/>
          <p:cNvSpPr/>
          <p:nvPr/>
        </p:nvSpPr>
        <p:spPr>
          <a:xfrm>
            <a:off x="3997270" y="4560576"/>
            <a:ext cx="4211410" cy="369332"/>
          </a:xfrm>
          <a:prstGeom prst="rect">
            <a:avLst/>
          </a:prstGeom>
        </p:spPr>
        <p:txBody>
          <a:bodyPr wrap="none">
            <a:spAutoFit/>
          </a:bodyPr>
          <a:lstStyle/>
          <a:p>
            <a:pPr algn="ctr"/>
            <a:r>
              <a:rPr lang="es-MX" b="1" dirty="0">
                <a:latin typeface="Arial" panose="020B0604020202020204" pitchFamily="34" charset="0"/>
                <a:cs typeface="Arial" panose="020B0604020202020204" pitchFamily="34" charset="0"/>
              </a:rPr>
              <a:t>Material de apoyo visual proyectable</a:t>
            </a:r>
          </a:p>
        </p:txBody>
      </p:sp>
      <p:sp>
        <p:nvSpPr>
          <p:cNvPr id="9" name="CuadroTexto 8"/>
          <p:cNvSpPr txBox="1"/>
          <p:nvPr/>
        </p:nvSpPr>
        <p:spPr>
          <a:xfrm>
            <a:off x="6852818" y="6123098"/>
            <a:ext cx="2106234" cy="369332"/>
          </a:xfrm>
          <a:prstGeom prst="rect">
            <a:avLst/>
          </a:prstGeom>
          <a:noFill/>
        </p:spPr>
        <p:txBody>
          <a:bodyPr wrap="square" rtlCol="0">
            <a:spAutoFit/>
          </a:bodyPr>
          <a:lstStyle/>
          <a:p>
            <a:pPr algn="ctr"/>
            <a:r>
              <a:rPr lang="es-MX" b="1" dirty="0">
                <a:latin typeface="Arial" panose="020B0604020202020204" pitchFamily="34" charset="0"/>
                <a:cs typeface="Arial" panose="020B0604020202020204" pitchFamily="34" charset="0"/>
              </a:rPr>
              <a:t>Septiembre 2019</a:t>
            </a:r>
          </a:p>
        </p:txBody>
      </p:sp>
      <p:sp>
        <p:nvSpPr>
          <p:cNvPr id="10" name="CuadroTexto 9"/>
          <p:cNvSpPr txBox="1"/>
          <p:nvPr/>
        </p:nvSpPr>
        <p:spPr>
          <a:xfrm>
            <a:off x="6629400" y="5753766"/>
            <a:ext cx="4219862" cy="369332"/>
          </a:xfrm>
          <a:prstGeom prst="rect">
            <a:avLst/>
          </a:prstGeom>
          <a:noFill/>
        </p:spPr>
        <p:txBody>
          <a:bodyPr wrap="square" rtlCol="0">
            <a:spAutoFit/>
          </a:bodyPr>
          <a:lstStyle/>
          <a:p>
            <a:pPr algn="r"/>
            <a:r>
              <a:rPr lang="es-MX" b="1" dirty="0">
                <a:latin typeface="Arial" panose="020B0604020202020204" pitchFamily="34" charset="0"/>
                <a:cs typeface="Arial" panose="020B0604020202020204" pitchFamily="34" charset="0"/>
              </a:rPr>
              <a:t>Dra. en A.D. Verónica Loera Suárez </a:t>
            </a: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7952" y="26318"/>
            <a:ext cx="9130049" cy="790148"/>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11521200" y="5915349"/>
            <a:ext cx="648072" cy="94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1002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595258" y="796989"/>
            <a:ext cx="6096000" cy="4770537"/>
          </a:xfrm>
          <a:prstGeom prst="rect">
            <a:avLst/>
          </a:prstGeom>
        </p:spPr>
        <p:txBody>
          <a:bodyPr>
            <a:spAutoFit/>
          </a:bodyPr>
          <a:lstStyle/>
          <a:p>
            <a:pPr algn="just"/>
            <a:r>
              <a:rPr lang="es-ES" sz="3200" b="1" dirty="0">
                <a:solidFill>
                  <a:srgbClr val="111111"/>
                </a:solidFill>
                <a:latin typeface="Arial" panose="020B0604020202020204" pitchFamily="34" charset="0"/>
                <a:cs typeface="Arial" panose="020B0604020202020204" pitchFamily="34" charset="0"/>
              </a:rPr>
              <a:t>Fundamento legal </a:t>
            </a:r>
          </a:p>
          <a:p>
            <a:pPr algn="just"/>
            <a:endParaRPr lang="es-ES" sz="3200" b="1" dirty="0">
              <a:solidFill>
                <a:srgbClr val="111111"/>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De conformidad a lo establecido en el artículo 74 de la Ley del Seguro Social (LSS), los patrones registrados ante el Instituto Mexicano del Seguro Social (IMSS) tienen la obligación de revisar anualmente su siniestralidad laboral, para determinar según el reporte de incapacidades, si permanecen en la misma prima del seguro de riesgos de trabajo, se disminuye o aumenta.</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xmlns="" id="{3AD03E00-A657-41D3-9142-F06CBB7A6350}"/>
              </a:ext>
            </a:extLst>
          </p:cNvPr>
          <p:cNvPicPr>
            <a:picLocks noChangeAspect="1"/>
          </p:cNvPicPr>
          <p:nvPr/>
        </p:nvPicPr>
        <p:blipFill>
          <a:blip r:embed="rId2"/>
          <a:stretch>
            <a:fillRect/>
          </a:stretch>
        </p:blipFill>
        <p:spPr>
          <a:xfrm>
            <a:off x="7173111" y="169333"/>
            <a:ext cx="2514600" cy="2647950"/>
          </a:xfrm>
          <a:prstGeom prst="rect">
            <a:avLst/>
          </a:prstGeom>
        </p:spPr>
      </p:pic>
      <p:pic>
        <p:nvPicPr>
          <p:cNvPr id="6" name="Imagen 5">
            <a:extLst>
              <a:ext uri="{FF2B5EF4-FFF2-40B4-BE49-F238E27FC236}">
                <a16:creationId xmlns:a16="http://schemas.microsoft.com/office/drawing/2014/main" xmlns="" id="{3B2DA86D-5B63-4D1B-B25F-BD5C30C9D7D1}"/>
              </a:ext>
            </a:extLst>
          </p:cNvPr>
          <p:cNvPicPr>
            <a:picLocks noChangeAspect="1"/>
          </p:cNvPicPr>
          <p:nvPr/>
        </p:nvPicPr>
        <p:blipFill>
          <a:blip r:embed="rId3"/>
          <a:stretch>
            <a:fillRect/>
          </a:stretch>
        </p:blipFill>
        <p:spPr>
          <a:xfrm>
            <a:off x="8239460" y="2933351"/>
            <a:ext cx="3755316" cy="3755316"/>
          </a:xfrm>
          <a:prstGeom prst="rect">
            <a:avLst/>
          </a:prstGeom>
        </p:spPr>
      </p:pic>
    </p:spTree>
    <p:extLst>
      <p:ext uri="{BB962C8B-B14F-4D97-AF65-F5344CB8AC3E}">
        <p14:creationId xmlns:p14="http://schemas.microsoft.com/office/powerpoint/2010/main" val="3956996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5156500" y="428178"/>
            <a:ext cx="6096000" cy="5816977"/>
          </a:xfrm>
          <a:prstGeom prst="rect">
            <a:avLst/>
          </a:prstGeom>
        </p:spPr>
        <p:txBody>
          <a:bodyPr>
            <a:spAutoFit/>
          </a:bodyPr>
          <a:lstStyle/>
          <a:p>
            <a:pPr algn="just"/>
            <a:r>
              <a:rPr lang="es-ES" sz="2800" b="1" dirty="0">
                <a:solidFill>
                  <a:srgbClr val="111111"/>
                </a:solidFill>
                <a:latin typeface="Arial" panose="020B0604020202020204" pitchFamily="34" charset="0"/>
                <a:cs typeface="Arial" panose="020B0604020202020204" pitchFamily="34" charset="0"/>
              </a:rPr>
              <a:t>¿Qué ocurre cuándo se hace el  registro por primera vez de un patrón?</a:t>
            </a:r>
          </a:p>
          <a:p>
            <a:pPr algn="just"/>
            <a:endParaRPr lang="es-ES" sz="2400" dirty="0">
              <a:solidFill>
                <a:srgbClr val="222222"/>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Al registrarse por primera vez o al cambiar de actividad, las empresas, deberán de auto clasificarse para efectos de la determinación y pago de la prima en el seguro de riesgos de trabajo conforme al catálogo de actividades para la clasificación de las empresas. Los criterios para hacerlo son el giro de las actividades a desarrollar, la división económica, grupo económico, fracción y clase que en cada caso les corresponda.</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xmlns="" id="{12717152-C1C8-4DEE-9745-9FD0CC04F021}"/>
              </a:ext>
            </a:extLst>
          </p:cNvPr>
          <p:cNvPicPr>
            <a:picLocks noChangeAspect="1"/>
          </p:cNvPicPr>
          <p:nvPr/>
        </p:nvPicPr>
        <p:blipFill>
          <a:blip r:embed="rId2"/>
          <a:stretch>
            <a:fillRect/>
          </a:stretch>
        </p:blipFill>
        <p:spPr>
          <a:xfrm>
            <a:off x="476922" y="2323652"/>
            <a:ext cx="4341921" cy="2641618"/>
          </a:xfrm>
          <a:prstGeom prst="rect">
            <a:avLst/>
          </a:prstGeom>
        </p:spPr>
      </p:pic>
    </p:spTree>
    <p:extLst>
      <p:ext uri="{BB962C8B-B14F-4D97-AF65-F5344CB8AC3E}">
        <p14:creationId xmlns:p14="http://schemas.microsoft.com/office/powerpoint/2010/main" val="2505059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562985" y="998334"/>
            <a:ext cx="6730700" cy="4401205"/>
          </a:xfrm>
          <a:prstGeom prst="rect">
            <a:avLst/>
          </a:prstGeom>
        </p:spPr>
        <p:txBody>
          <a:bodyPr wrap="square">
            <a:spAutoFit/>
          </a:bodyPr>
          <a:lstStyle/>
          <a:p>
            <a:pPr algn="just"/>
            <a:r>
              <a:rPr lang="es-ES" sz="2800" b="1" dirty="0">
                <a:solidFill>
                  <a:srgbClr val="111111"/>
                </a:solidFill>
                <a:latin typeface="Arial" panose="020B0604020202020204" pitchFamily="34" charset="0"/>
                <a:cs typeface="Arial" panose="020B0604020202020204" pitchFamily="34" charset="0"/>
              </a:rPr>
              <a:t>¿Cómo se hace la clasificación de actividades económicas para determinar la prima de riesgo de trabajo?</a:t>
            </a:r>
          </a:p>
          <a:p>
            <a:pPr algn="just"/>
            <a:endParaRPr lang="es-ES" sz="2400" dirty="0">
              <a:solidFill>
                <a:srgbClr val="222222"/>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El artículo 196 de Reglamento de la Ley del Seguro Social en Materia de Afiliación, Clasificación de Empresas, Recaudación y Fiscalización contiene el catálogo de actividades e indica la división a la que pertenece.</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xmlns="" id="{6D93F272-32D4-4686-AAE9-6E22D82F5456}"/>
              </a:ext>
            </a:extLst>
          </p:cNvPr>
          <p:cNvPicPr>
            <a:picLocks noChangeAspect="1"/>
          </p:cNvPicPr>
          <p:nvPr/>
        </p:nvPicPr>
        <p:blipFill>
          <a:blip r:embed="rId2"/>
          <a:stretch>
            <a:fillRect/>
          </a:stretch>
        </p:blipFill>
        <p:spPr>
          <a:xfrm>
            <a:off x="7855197" y="1990165"/>
            <a:ext cx="3773818" cy="3112174"/>
          </a:xfrm>
          <a:prstGeom prst="rect">
            <a:avLst/>
          </a:prstGeom>
        </p:spPr>
      </p:pic>
    </p:spTree>
    <p:extLst>
      <p:ext uri="{BB962C8B-B14F-4D97-AF65-F5344CB8AC3E}">
        <p14:creationId xmlns:p14="http://schemas.microsoft.com/office/powerpoint/2010/main" val="2482215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463502" y="333487"/>
            <a:ext cx="7067774" cy="1384995"/>
          </a:xfrm>
          <a:prstGeom prst="rect">
            <a:avLst/>
          </a:prstGeom>
          <a:solidFill>
            <a:srgbClr val="336600"/>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Ejemplo</a:t>
            </a:r>
          </a:p>
          <a:p>
            <a:pPr algn="ctr"/>
            <a:r>
              <a:rPr lang="es-MX" sz="2800" b="1" dirty="0">
                <a:solidFill>
                  <a:schemeClr val="bg1"/>
                </a:solidFill>
                <a:latin typeface="Arial" panose="020B0604020202020204" pitchFamily="34" charset="0"/>
                <a:cs typeface="Arial" panose="020B0604020202020204" pitchFamily="34" charset="0"/>
              </a:rPr>
              <a:t>Clasificación de actividades de acuerdo al IMSS</a:t>
            </a:r>
          </a:p>
        </p:txBody>
      </p:sp>
      <p:pic>
        <p:nvPicPr>
          <p:cNvPr id="5" name="Imagen 4">
            <a:extLst>
              <a:ext uri="{FF2B5EF4-FFF2-40B4-BE49-F238E27FC236}">
                <a16:creationId xmlns:a16="http://schemas.microsoft.com/office/drawing/2014/main" xmlns="" id="{00A375D5-7EDC-421D-9343-2C4B5E931C38}"/>
              </a:ext>
            </a:extLst>
          </p:cNvPr>
          <p:cNvPicPr>
            <a:picLocks noChangeAspect="1"/>
          </p:cNvPicPr>
          <p:nvPr/>
        </p:nvPicPr>
        <p:blipFill>
          <a:blip r:embed="rId2"/>
          <a:stretch>
            <a:fillRect/>
          </a:stretch>
        </p:blipFill>
        <p:spPr>
          <a:xfrm>
            <a:off x="0" y="1847850"/>
            <a:ext cx="2857500" cy="1581150"/>
          </a:xfrm>
          <a:prstGeom prst="rect">
            <a:avLst/>
          </a:prstGeom>
        </p:spPr>
      </p:pic>
      <p:pic>
        <p:nvPicPr>
          <p:cNvPr id="6" name="Imagen 5">
            <a:extLst>
              <a:ext uri="{FF2B5EF4-FFF2-40B4-BE49-F238E27FC236}">
                <a16:creationId xmlns:a16="http://schemas.microsoft.com/office/drawing/2014/main" xmlns="" id="{E4A31D88-6E0E-4E92-937F-6B82A5E9DEFB}"/>
              </a:ext>
            </a:extLst>
          </p:cNvPr>
          <p:cNvPicPr>
            <a:picLocks noChangeAspect="1"/>
          </p:cNvPicPr>
          <p:nvPr/>
        </p:nvPicPr>
        <p:blipFill>
          <a:blip r:embed="rId3"/>
          <a:stretch>
            <a:fillRect/>
          </a:stretch>
        </p:blipFill>
        <p:spPr>
          <a:xfrm>
            <a:off x="3065761" y="3429000"/>
            <a:ext cx="4791075" cy="1609725"/>
          </a:xfrm>
          <a:prstGeom prst="rect">
            <a:avLst/>
          </a:prstGeom>
        </p:spPr>
      </p:pic>
      <p:pic>
        <p:nvPicPr>
          <p:cNvPr id="8" name="Imagen 7">
            <a:extLst>
              <a:ext uri="{FF2B5EF4-FFF2-40B4-BE49-F238E27FC236}">
                <a16:creationId xmlns:a16="http://schemas.microsoft.com/office/drawing/2014/main" xmlns="" id="{CED49F61-0E3F-4A75-B878-F4C1F3134B16}"/>
              </a:ext>
            </a:extLst>
          </p:cNvPr>
          <p:cNvPicPr>
            <a:picLocks noChangeAspect="1"/>
          </p:cNvPicPr>
          <p:nvPr/>
        </p:nvPicPr>
        <p:blipFill>
          <a:blip r:embed="rId4"/>
          <a:stretch>
            <a:fillRect/>
          </a:stretch>
        </p:blipFill>
        <p:spPr>
          <a:xfrm>
            <a:off x="8958261" y="3743661"/>
            <a:ext cx="3233739" cy="3114339"/>
          </a:xfrm>
          <a:prstGeom prst="rect">
            <a:avLst/>
          </a:prstGeom>
        </p:spPr>
      </p:pic>
    </p:spTree>
    <p:extLst>
      <p:ext uri="{BB962C8B-B14F-4D97-AF65-F5344CB8AC3E}">
        <p14:creationId xmlns:p14="http://schemas.microsoft.com/office/powerpoint/2010/main" val="2384386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595258" y="352875"/>
            <a:ext cx="6096000" cy="3970318"/>
          </a:xfrm>
          <a:prstGeom prst="rect">
            <a:avLst/>
          </a:prstGeom>
        </p:spPr>
        <p:txBody>
          <a:bodyPr>
            <a:spAutoFit/>
          </a:bodyPr>
          <a:lstStyle/>
          <a:p>
            <a:pPr algn="just"/>
            <a:r>
              <a:rPr lang="es-ES" sz="2800" b="1" dirty="0">
                <a:solidFill>
                  <a:srgbClr val="111111"/>
                </a:solidFill>
                <a:latin typeface="Arial" panose="020B0604020202020204" pitchFamily="34" charset="0"/>
                <a:cs typeface="Arial" panose="020B0604020202020204" pitchFamily="34" charset="0"/>
              </a:rPr>
              <a:t>¿Qué ocurre cuándo se hace el  registro por primera vez de un patrón?</a:t>
            </a:r>
          </a:p>
          <a:p>
            <a:pPr algn="just"/>
            <a:endParaRPr lang="es-ES" sz="2400" dirty="0">
              <a:solidFill>
                <a:srgbClr val="222222"/>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Las empresas que realizan trabajos agrícolas, floricultura, fruticultura, horticultura y jardinería ornamental, pertenecen a la </a:t>
            </a:r>
            <a:r>
              <a:rPr lang="es-ES" sz="2400" b="1" dirty="0">
                <a:solidFill>
                  <a:srgbClr val="222222"/>
                </a:solidFill>
                <a:latin typeface="Arial" panose="020B0604020202020204" pitchFamily="34" charset="0"/>
                <a:cs typeface="Arial" panose="020B0604020202020204" pitchFamily="34" charset="0"/>
              </a:rPr>
              <a:t>división 0</a:t>
            </a:r>
            <a:r>
              <a:rPr lang="es-ES" sz="2400" dirty="0">
                <a:solidFill>
                  <a:srgbClr val="222222"/>
                </a:solidFill>
                <a:latin typeface="Arial" panose="020B0604020202020204" pitchFamily="34" charset="0"/>
                <a:cs typeface="Arial" panose="020B0604020202020204" pitchFamily="34" charset="0"/>
              </a:rPr>
              <a:t> denominada agricultura, ganadería, silvicultura, pesca y caza.</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3" name="Imagen 2">
            <a:extLst>
              <a:ext uri="{FF2B5EF4-FFF2-40B4-BE49-F238E27FC236}">
                <a16:creationId xmlns:a16="http://schemas.microsoft.com/office/drawing/2014/main" xmlns="" id="{7ED1025F-F459-4A43-9805-652D161B84A7}"/>
              </a:ext>
            </a:extLst>
          </p:cNvPr>
          <p:cNvPicPr>
            <a:picLocks noChangeAspect="1"/>
          </p:cNvPicPr>
          <p:nvPr/>
        </p:nvPicPr>
        <p:blipFill>
          <a:blip r:embed="rId2"/>
          <a:stretch>
            <a:fillRect/>
          </a:stretch>
        </p:blipFill>
        <p:spPr>
          <a:xfrm>
            <a:off x="7092875" y="3076686"/>
            <a:ext cx="4883972" cy="3662979"/>
          </a:xfrm>
          <a:prstGeom prst="rect">
            <a:avLst/>
          </a:prstGeom>
        </p:spPr>
      </p:pic>
    </p:spTree>
    <p:extLst>
      <p:ext uri="{BB962C8B-B14F-4D97-AF65-F5344CB8AC3E}">
        <p14:creationId xmlns:p14="http://schemas.microsoft.com/office/powerpoint/2010/main" val="3497982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EC05EDF5-57C3-465E-A00A-6CED4CD91AE2}"/>
              </a:ext>
            </a:extLst>
          </p:cNvPr>
          <p:cNvSpPr/>
          <p:nvPr/>
        </p:nvSpPr>
        <p:spPr>
          <a:xfrm>
            <a:off x="5524309" y="2363402"/>
            <a:ext cx="6096000" cy="3416320"/>
          </a:xfrm>
          <a:prstGeom prst="rect">
            <a:avLst/>
          </a:prstGeom>
        </p:spPr>
        <p:txBody>
          <a:bodyPr>
            <a:spAutoFit/>
          </a:bodyPr>
          <a:lstStyle/>
          <a:p>
            <a:pPr algn="just"/>
            <a:r>
              <a:rPr lang="es-ES" sz="2400" dirty="0">
                <a:solidFill>
                  <a:srgbClr val="222222"/>
                </a:solidFill>
                <a:latin typeface="Arial" panose="020B0604020202020204" pitchFamily="34" charset="0"/>
                <a:cs typeface="Arial" panose="020B0604020202020204" pitchFamily="34" charset="0"/>
              </a:rPr>
              <a:t>Las empresas que se dedican a la construcción, reparación, reformas y reconstrucciones de edificaciones residenciales y no residenciales, excepto cuando se trate de obra pública; pertenecen a la </a:t>
            </a:r>
            <a:r>
              <a:rPr lang="es-ES" sz="2400" b="1" dirty="0">
                <a:solidFill>
                  <a:srgbClr val="222222"/>
                </a:solidFill>
                <a:latin typeface="Arial" panose="020B0604020202020204" pitchFamily="34" charset="0"/>
                <a:cs typeface="Arial" panose="020B0604020202020204" pitchFamily="34" charset="0"/>
              </a:rPr>
              <a:t>división 4 </a:t>
            </a:r>
            <a:r>
              <a:rPr lang="es-ES" sz="2400" dirty="0">
                <a:solidFill>
                  <a:srgbClr val="222222"/>
                </a:solidFill>
                <a:latin typeface="Arial" panose="020B0604020202020204" pitchFamily="34" charset="0"/>
                <a:cs typeface="Arial" panose="020B0604020202020204" pitchFamily="34" charset="0"/>
              </a:rPr>
              <a:t>denominada Industria de la construcción.</a:t>
            </a:r>
          </a:p>
          <a:p>
            <a:pPr algn="just"/>
            <a:endParaRPr lang="es-ES" sz="2400" b="0" i="0" dirty="0">
              <a:solidFill>
                <a:srgbClr val="222222"/>
              </a:solidFill>
              <a:effectLst/>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El catalogo contempla ocho divisiones. </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xmlns="" id="{A074B3A4-E518-42A1-9FB8-B875ABE7EC6F}"/>
              </a:ext>
            </a:extLst>
          </p:cNvPr>
          <p:cNvPicPr>
            <a:picLocks noChangeAspect="1"/>
          </p:cNvPicPr>
          <p:nvPr/>
        </p:nvPicPr>
        <p:blipFill>
          <a:blip r:embed="rId2"/>
          <a:stretch>
            <a:fillRect/>
          </a:stretch>
        </p:blipFill>
        <p:spPr>
          <a:xfrm>
            <a:off x="8818643" y="41910"/>
            <a:ext cx="2675758" cy="2148840"/>
          </a:xfrm>
          <a:prstGeom prst="rect">
            <a:avLst/>
          </a:prstGeom>
        </p:spPr>
      </p:pic>
      <p:pic>
        <p:nvPicPr>
          <p:cNvPr id="3" name="Imagen 2">
            <a:extLst>
              <a:ext uri="{FF2B5EF4-FFF2-40B4-BE49-F238E27FC236}">
                <a16:creationId xmlns:a16="http://schemas.microsoft.com/office/drawing/2014/main" xmlns="" id="{956B8957-3762-4D09-ABDA-730593541057}"/>
              </a:ext>
            </a:extLst>
          </p:cNvPr>
          <p:cNvPicPr>
            <a:picLocks noChangeAspect="1"/>
          </p:cNvPicPr>
          <p:nvPr/>
        </p:nvPicPr>
        <p:blipFill>
          <a:blip r:embed="rId3"/>
          <a:stretch>
            <a:fillRect/>
          </a:stretch>
        </p:blipFill>
        <p:spPr>
          <a:xfrm>
            <a:off x="470535" y="1222562"/>
            <a:ext cx="4667250" cy="4667250"/>
          </a:xfrm>
          <a:prstGeom prst="rect">
            <a:avLst/>
          </a:prstGeom>
        </p:spPr>
      </p:pic>
    </p:spTree>
    <p:extLst>
      <p:ext uri="{BB962C8B-B14F-4D97-AF65-F5344CB8AC3E}">
        <p14:creationId xmlns:p14="http://schemas.microsoft.com/office/powerpoint/2010/main" val="1725688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463502" y="333487"/>
            <a:ext cx="7067774" cy="954107"/>
          </a:xfrm>
          <a:prstGeom prst="rect">
            <a:avLst/>
          </a:prstGeom>
          <a:solidFill>
            <a:srgbClr val="336600"/>
          </a:solidFill>
        </p:spPr>
        <p:txBody>
          <a:bodyPr wrap="square" rtlCol="0">
            <a:spAutoFit/>
          </a:bodyPr>
          <a:lstStyle/>
          <a:p>
            <a:pPr algn="ctr"/>
            <a:r>
              <a:rPr lang="es-ES" sz="2800" b="1" dirty="0">
                <a:solidFill>
                  <a:schemeClr val="bg1"/>
                </a:solidFill>
                <a:latin typeface="Arial" panose="020B0604020202020204" pitchFamily="34" charset="0"/>
                <a:cs typeface="Arial" panose="020B0604020202020204" pitchFamily="34" charset="0"/>
              </a:rPr>
              <a:t>¿Cuáles son las clases y el porcentaje de la cuota de cada una?</a:t>
            </a:r>
            <a:endParaRPr lang="es-MX" sz="2800" b="1" dirty="0">
              <a:solidFill>
                <a:schemeClr val="bg1"/>
              </a:solidFill>
              <a:latin typeface="Arial" panose="020B0604020202020204" pitchFamily="34" charset="0"/>
              <a:cs typeface="Arial" panose="020B0604020202020204" pitchFamily="34" charset="0"/>
            </a:endParaRPr>
          </a:p>
        </p:txBody>
      </p:sp>
      <p:graphicFrame>
        <p:nvGraphicFramePr>
          <p:cNvPr id="7" name="Tabla 6">
            <a:extLst>
              <a:ext uri="{FF2B5EF4-FFF2-40B4-BE49-F238E27FC236}">
                <a16:creationId xmlns:a16="http://schemas.microsoft.com/office/drawing/2014/main" xmlns="" id="{E2B87430-19D0-43AC-815A-DC65C5864F1C}"/>
              </a:ext>
            </a:extLst>
          </p:cNvPr>
          <p:cNvGraphicFramePr>
            <a:graphicFrameLocks noGrp="1"/>
          </p:cNvGraphicFramePr>
          <p:nvPr>
            <p:extLst>
              <p:ext uri="{D42A27DB-BD31-4B8C-83A1-F6EECF244321}">
                <p14:modId xmlns:p14="http://schemas.microsoft.com/office/powerpoint/2010/main" val="586837559"/>
              </p:ext>
            </p:extLst>
          </p:nvPr>
        </p:nvGraphicFramePr>
        <p:xfrm>
          <a:off x="2463502" y="2927737"/>
          <a:ext cx="6629400" cy="2788920"/>
        </p:xfrm>
        <a:graphic>
          <a:graphicData uri="http://schemas.openxmlformats.org/drawingml/2006/table">
            <a:tbl>
              <a:tblPr/>
              <a:tblGrid>
                <a:gridCol w="3314700">
                  <a:extLst>
                    <a:ext uri="{9D8B030D-6E8A-4147-A177-3AD203B41FA5}">
                      <a16:colId xmlns:a16="http://schemas.microsoft.com/office/drawing/2014/main" xmlns="" val="609141442"/>
                    </a:ext>
                  </a:extLst>
                </a:gridCol>
                <a:gridCol w="3314700">
                  <a:extLst>
                    <a:ext uri="{9D8B030D-6E8A-4147-A177-3AD203B41FA5}">
                      <a16:colId xmlns:a16="http://schemas.microsoft.com/office/drawing/2014/main" xmlns="" val="2011427389"/>
                    </a:ext>
                  </a:extLst>
                </a:gridCol>
              </a:tblGrid>
              <a:tr h="0">
                <a:tc>
                  <a:txBody>
                    <a:bodyPr/>
                    <a:lstStyle/>
                    <a:p>
                      <a:pPr algn="ctr"/>
                      <a:r>
                        <a:rPr lang="es-MX" sz="2800">
                          <a:effectLst/>
                          <a:latin typeface="Arial" panose="020B0604020202020204" pitchFamily="34" charset="0"/>
                          <a:cs typeface="Arial" panose="020B0604020202020204" pitchFamily="34" charset="0"/>
                        </a:rPr>
                        <a:t>Prima media</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ctr"/>
                      <a:r>
                        <a:rPr lang="es-MX" sz="2800">
                          <a:effectLst/>
                          <a:latin typeface="Arial" panose="020B0604020202020204" pitchFamily="34" charset="0"/>
                          <a:cs typeface="Arial" panose="020B0604020202020204" pitchFamily="34" charset="0"/>
                        </a:rPr>
                        <a:t>En porcentajes</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extLst>
                  <a:ext uri="{0D108BD9-81ED-4DB2-BD59-A6C34878D82A}">
                    <a16:rowId xmlns:a16="http://schemas.microsoft.com/office/drawing/2014/main" xmlns="" val="2607696740"/>
                  </a:ext>
                </a:extLst>
              </a:tr>
              <a:tr h="0">
                <a:tc>
                  <a:txBody>
                    <a:bodyPr/>
                    <a:lstStyle/>
                    <a:p>
                      <a:pPr algn="ctr"/>
                      <a:r>
                        <a:rPr lang="es-MX" sz="2800">
                          <a:effectLst/>
                          <a:latin typeface="Arial" panose="020B0604020202020204" pitchFamily="34" charset="0"/>
                          <a:cs typeface="Arial" panose="020B0604020202020204" pitchFamily="34" charset="0"/>
                        </a:rPr>
                        <a:t>Clase I</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ctr"/>
                      <a:r>
                        <a:rPr lang="es-MX" sz="2800" dirty="0">
                          <a:effectLst/>
                          <a:latin typeface="Arial" panose="020B0604020202020204" pitchFamily="34" charset="0"/>
                          <a:cs typeface="Arial" panose="020B0604020202020204" pitchFamily="34" charset="0"/>
                        </a:rPr>
                        <a:t>0.54355</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extLst>
                  <a:ext uri="{0D108BD9-81ED-4DB2-BD59-A6C34878D82A}">
                    <a16:rowId xmlns:a16="http://schemas.microsoft.com/office/drawing/2014/main" xmlns="" val="3429421951"/>
                  </a:ext>
                </a:extLst>
              </a:tr>
              <a:tr h="0">
                <a:tc>
                  <a:txBody>
                    <a:bodyPr/>
                    <a:lstStyle/>
                    <a:p>
                      <a:pPr algn="ctr"/>
                      <a:r>
                        <a:rPr lang="es-MX" sz="2800">
                          <a:effectLst/>
                          <a:latin typeface="Arial" panose="020B0604020202020204" pitchFamily="34" charset="0"/>
                          <a:cs typeface="Arial" panose="020B0604020202020204" pitchFamily="34" charset="0"/>
                        </a:rPr>
                        <a:t>Clase II</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ctr"/>
                      <a:r>
                        <a:rPr lang="es-MX" sz="2800">
                          <a:effectLst/>
                          <a:latin typeface="Arial" panose="020B0604020202020204" pitchFamily="34" charset="0"/>
                          <a:cs typeface="Arial" panose="020B0604020202020204" pitchFamily="34" charset="0"/>
                        </a:rPr>
                        <a:t>1.13065</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extLst>
                  <a:ext uri="{0D108BD9-81ED-4DB2-BD59-A6C34878D82A}">
                    <a16:rowId xmlns:a16="http://schemas.microsoft.com/office/drawing/2014/main" xmlns="" val="3351012244"/>
                  </a:ext>
                </a:extLst>
              </a:tr>
              <a:tr h="0">
                <a:tc>
                  <a:txBody>
                    <a:bodyPr/>
                    <a:lstStyle/>
                    <a:p>
                      <a:pPr algn="ctr"/>
                      <a:r>
                        <a:rPr lang="es-MX" sz="2800">
                          <a:effectLst/>
                          <a:latin typeface="Arial" panose="020B0604020202020204" pitchFamily="34" charset="0"/>
                          <a:cs typeface="Arial" panose="020B0604020202020204" pitchFamily="34" charset="0"/>
                        </a:rPr>
                        <a:t>Clase III</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ctr"/>
                      <a:r>
                        <a:rPr lang="es-MX" sz="2800">
                          <a:effectLst/>
                          <a:latin typeface="Arial" panose="020B0604020202020204" pitchFamily="34" charset="0"/>
                          <a:cs typeface="Arial" panose="020B0604020202020204" pitchFamily="34" charset="0"/>
                        </a:rPr>
                        <a:t>2.59840</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extLst>
                  <a:ext uri="{0D108BD9-81ED-4DB2-BD59-A6C34878D82A}">
                    <a16:rowId xmlns:a16="http://schemas.microsoft.com/office/drawing/2014/main" xmlns="" val="2265708635"/>
                  </a:ext>
                </a:extLst>
              </a:tr>
              <a:tr h="0">
                <a:tc>
                  <a:txBody>
                    <a:bodyPr/>
                    <a:lstStyle/>
                    <a:p>
                      <a:pPr algn="ctr"/>
                      <a:r>
                        <a:rPr lang="es-MX" sz="2800">
                          <a:effectLst/>
                          <a:latin typeface="Arial" panose="020B0604020202020204" pitchFamily="34" charset="0"/>
                          <a:cs typeface="Arial" panose="020B0604020202020204" pitchFamily="34" charset="0"/>
                        </a:rPr>
                        <a:t>Clase IV</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ctr"/>
                      <a:r>
                        <a:rPr lang="es-MX" sz="2800">
                          <a:effectLst/>
                          <a:latin typeface="Arial" panose="020B0604020202020204" pitchFamily="34" charset="0"/>
                          <a:cs typeface="Arial" panose="020B0604020202020204" pitchFamily="34" charset="0"/>
                        </a:rPr>
                        <a:t>4.65325</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extLst>
                  <a:ext uri="{0D108BD9-81ED-4DB2-BD59-A6C34878D82A}">
                    <a16:rowId xmlns:a16="http://schemas.microsoft.com/office/drawing/2014/main" xmlns="" val="3101632593"/>
                  </a:ext>
                </a:extLst>
              </a:tr>
              <a:tr h="0">
                <a:tc>
                  <a:txBody>
                    <a:bodyPr/>
                    <a:lstStyle/>
                    <a:p>
                      <a:pPr algn="ctr"/>
                      <a:r>
                        <a:rPr lang="es-MX" sz="2800">
                          <a:effectLst/>
                          <a:latin typeface="Arial" panose="020B0604020202020204" pitchFamily="34" charset="0"/>
                          <a:cs typeface="Arial" panose="020B0604020202020204" pitchFamily="34" charset="0"/>
                        </a:rPr>
                        <a:t>Clase V</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ctr"/>
                      <a:r>
                        <a:rPr lang="es-MX" sz="2800" dirty="0">
                          <a:effectLst/>
                          <a:latin typeface="Arial" panose="020B0604020202020204" pitchFamily="34" charset="0"/>
                          <a:cs typeface="Arial" panose="020B0604020202020204" pitchFamily="34" charset="0"/>
                        </a:rPr>
                        <a:t>7.58875</a:t>
                      </a:r>
                    </a:p>
                  </a:txBody>
                  <a:tcPr marL="76200" marR="76200" marT="19050" marB="19050"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extLst>
                  <a:ext uri="{0D108BD9-81ED-4DB2-BD59-A6C34878D82A}">
                    <a16:rowId xmlns:a16="http://schemas.microsoft.com/office/drawing/2014/main" xmlns="" val="3849280193"/>
                  </a:ext>
                </a:extLst>
              </a:tr>
            </a:tbl>
          </a:graphicData>
        </a:graphic>
      </p:graphicFrame>
      <p:sp>
        <p:nvSpPr>
          <p:cNvPr id="9" name="Rectángulo 8">
            <a:extLst>
              <a:ext uri="{FF2B5EF4-FFF2-40B4-BE49-F238E27FC236}">
                <a16:creationId xmlns:a16="http://schemas.microsoft.com/office/drawing/2014/main" xmlns="" id="{2A9E477C-EB6A-4D51-A0FC-865E9A823607}"/>
              </a:ext>
            </a:extLst>
          </p:cNvPr>
          <p:cNvSpPr/>
          <p:nvPr/>
        </p:nvSpPr>
        <p:spPr>
          <a:xfrm>
            <a:off x="647880" y="2093266"/>
            <a:ext cx="7901522" cy="523220"/>
          </a:xfrm>
          <a:prstGeom prst="rect">
            <a:avLst/>
          </a:prstGeom>
        </p:spPr>
        <p:txBody>
          <a:bodyPr wrap="none">
            <a:spAutoFit/>
          </a:bodyPr>
          <a:lstStyle/>
          <a:p>
            <a:r>
              <a:rPr lang="es-ES" sz="2800" dirty="0">
                <a:latin typeface="Arial" panose="020B0604020202020204" pitchFamily="34" charset="0"/>
                <a:cs typeface="Arial" panose="020B0604020202020204" pitchFamily="34" charset="0"/>
              </a:rPr>
              <a:t>El artículo 73 de la Ley del Seguro Social indica:</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94936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562113" y="150298"/>
            <a:ext cx="7067774" cy="954107"/>
          </a:xfrm>
          <a:prstGeom prst="rect">
            <a:avLst/>
          </a:prstGeom>
          <a:solidFill>
            <a:srgbClr val="336600"/>
          </a:solidFill>
        </p:spPr>
        <p:txBody>
          <a:bodyPr wrap="square" rtlCol="0">
            <a:spAutoFit/>
          </a:bodyPr>
          <a:lstStyle/>
          <a:p>
            <a:pPr algn="ctr"/>
            <a:r>
              <a:rPr lang="es-ES" sz="2800" b="1" dirty="0">
                <a:solidFill>
                  <a:schemeClr val="bg1"/>
                </a:solidFill>
                <a:latin typeface="Arial" panose="020B0604020202020204" pitchFamily="34" charset="0"/>
                <a:cs typeface="Arial" panose="020B0604020202020204" pitchFamily="34" charset="0"/>
              </a:rPr>
              <a:t>¿La prima de riesgo es un indicador permanente?</a:t>
            </a:r>
            <a:endParaRPr lang="es-MX" sz="2800" b="1" dirty="0">
              <a:solidFill>
                <a:schemeClr val="bg1"/>
              </a:solidFill>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xmlns="" id="{2A9E477C-EB6A-4D51-A0FC-865E9A823607}"/>
              </a:ext>
            </a:extLst>
          </p:cNvPr>
          <p:cNvSpPr/>
          <p:nvPr/>
        </p:nvSpPr>
        <p:spPr>
          <a:xfrm>
            <a:off x="1636565" y="2691218"/>
            <a:ext cx="9141193" cy="3539430"/>
          </a:xfrm>
          <a:prstGeom prst="rect">
            <a:avLst/>
          </a:prstGeom>
        </p:spPr>
        <p:txBody>
          <a:bodyPr wrap="square">
            <a:spAutoFit/>
          </a:bodyPr>
          <a:lstStyle/>
          <a:p>
            <a:pPr algn="just"/>
            <a:r>
              <a:rPr lang="es-ES" sz="2800" dirty="0">
                <a:latin typeface="Arial" panose="020B0604020202020204" pitchFamily="34" charset="0"/>
                <a:cs typeface="Arial" panose="020B0604020202020204" pitchFamily="34" charset="0"/>
              </a:rPr>
              <a:t>Cada año se debe recalcular y de acuerdo a la siniestralidad de la empresa esta puede aumentar o disminuir. </a:t>
            </a:r>
          </a:p>
          <a:p>
            <a:pPr algn="just"/>
            <a:endParaRPr lang="es-ES" sz="2800" dirty="0">
              <a:latin typeface="Arial" panose="020B0604020202020204" pitchFamily="34" charset="0"/>
              <a:cs typeface="Arial" panose="020B0604020202020204" pitchFamily="34" charset="0"/>
            </a:endParaRPr>
          </a:p>
          <a:p>
            <a:pPr algn="just"/>
            <a:r>
              <a:rPr lang="es-ES" sz="2800" dirty="0">
                <a:latin typeface="Arial" panose="020B0604020202020204" pitchFamily="34" charset="0"/>
                <a:cs typeface="Arial" panose="020B0604020202020204" pitchFamily="34" charset="0"/>
              </a:rPr>
              <a:t>La vigencia de la prima de riesgo una vez recalculada tendrá vigencia desde el primero de marzo del año siguiente a aquel en que concluyó el periodo computado y hasta el día último de febrero del año subsecuente.</a:t>
            </a:r>
            <a:endParaRPr lang="es-MX" sz="2800" dirty="0">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xmlns="" id="{C1966FE1-22C1-4189-B6C5-D5D0D18D02CE}"/>
              </a:ext>
            </a:extLst>
          </p:cNvPr>
          <p:cNvSpPr txBox="1"/>
          <p:nvPr/>
        </p:nvSpPr>
        <p:spPr>
          <a:xfrm>
            <a:off x="5163670" y="1596161"/>
            <a:ext cx="1118796" cy="646331"/>
          </a:xfrm>
          <a:prstGeom prst="rect">
            <a:avLst/>
          </a:prstGeom>
          <a:solidFill>
            <a:srgbClr val="663300"/>
          </a:solidFill>
        </p:spPr>
        <p:txBody>
          <a:bodyPr wrap="square" rtlCol="0">
            <a:spAutoFit/>
          </a:bodyPr>
          <a:lstStyle/>
          <a:p>
            <a:pPr algn="ctr"/>
            <a:r>
              <a:rPr lang="es-MX" sz="3600" dirty="0">
                <a:solidFill>
                  <a:schemeClr val="bg1"/>
                </a:solidFill>
                <a:latin typeface="Arial" panose="020B0604020202020204" pitchFamily="34" charset="0"/>
                <a:cs typeface="Arial" panose="020B0604020202020204" pitchFamily="34" charset="0"/>
              </a:rPr>
              <a:t>No</a:t>
            </a:r>
          </a:p>
        </p:txBody>
      </p:sp>
    </p:spTree>
    <p:extLst>
      <p:ext uri="{BB962C8B-B14F-4D97-AF65-F5344CB8AC3E}">
        <p14:creationId xmlns:p14="http://schemas.microsoft.com/office/powerpoint/2010/main" val="252590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xmlns="" id="{2A9E477C-EB6A-4D51-A0FC-865E9A823607}"/>
              </a:ext>
            </a:extLst>
          </p:cNvPr>
          <p:cNvSpPr/>
          <p:nvPr/>
        </p:nvSpPr>
        <p:spPr>
          <a:xfrm>
            <a:off x="345647" y="1500821"/>
            <a:ext cx="5237572" cy="4401205"/>
          </a:xfrm>
          <a:prstGeom prst="rect">
            <a:avLst/>
          </a:prstGeom>
        </p:spPr>
        <p:txBody>
          <a:bodyPr wrap="square">
            <a:spAutoFit/>
          </a:bodyPr>
          <a:lstStyle/>
          <a:p>
            <a:pPr algn="just"/>
            <a:r>
              <a:rPr lang="es-ES" sz="2000" dirty="0">
                <a:latin typeface="Arial" panose="020B0604020202020204" pitchFamily="34" charset="0"/>
                <a:cs typeface="Arial" panose="020B0604020202020204" pitchFamily="34" charset="0"/>
              </a:rPr>
              <a:t>El artículo 32, fracciones II y III del Reglamento de la LSS en materia de Afiliación, Clasificación de Empresas, Recaudación y Fiscalización (RACERF) establece que, la siniestralidad se obtendrá con base en los casos de riesgos de trabajo terminados durante el periodo comprendido entre el primero de enero y el treinta y uno de diciembre del año de que se trate, y los patrones deberán presentar al IMSS la nueva prima de riesgos durante el mes de febrero, hasta el día veintiocho, misma que estará vigente del primero de marzo al veintiocho de febrero del siguiente año. </a:t>
            </a:r>
            <a:endParaRPr lang="es-MX" sz="2000" dirty="0">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xmlns="" id="{C1966FE1-22C1-4189-B6C5-D5D0D18D02CE}"/>
              </a:ext>
            </a:extLst>
          </p:cNvPr>
          <p:cNvSpPr txBox="1"/>
          <p:nvPr/>
        </p:nvSpPr>
        <p:spPr>
          <a:xfrm>
            <a:off x="2296757" y="445700"/>
            <a:ext cx="7598485" cy="646331"/>
          </a:xfrm>
          <a:prstGeom prst="rect">
            <a:avLst/>
          </a:prstGeom>
          <a:solidFill>
            <a:srgbClr val="663300"/>
          </a:solidFill>
        </p:spPr>
        <p:txBody>
          <a:bodyPr wrap="square" rtlCol="0">
            <a:spAutoFit/>
          </a:bodyPr>
          <a:lstStyle/>
          <a:p>
            <a:pPr algn="ctr"/>
            <a:r>
              <a:rPr lang="es-MX" sz="3600" dirty="0">
                <a:solidFill>
                  <a:schemeClr val="bg1"/>
                </a:solidFill>
                <a:latin typeface="Arial" panose="020B0604020202020204" pitchFamily="34" charset="0"/>
                <a:cs typeface="Arial" panose="020B0604020202020204" pitchFamily="34" charset="0"/>
              </a:rPr>
              <a:t>¿Cómo se obtiene la siniestralidad?</a:t>
            </a:r>
          </a:p>
        </p:txBody>
      </p:sp>
      <p:pic>
        <p:nvPicPr>
          <p:cNvPr id="3" name="Imagen 2">
            <a:extLst>
              <a:ext uri="{FF2B5EF4-FFF2-40B4-BE49-F238E27FC236}">
                <a16:creationId xmlns:a16="http://schemas.microsoft.com/office/drawing/2014/main" xmlns="" id="{FB6F67D5-716D-4687-B4A6-E2798463B99C}"/>
              </a:ext>
            </a:extLst>
          </p:cNvPr>
          <p:cNvPicPr>
            <a:picLocks noChangeAspect="1"/>
          </p:cNvPicPr>
          <p:nvPr/>
        </p:nvPicPr>
        <p:blipFill>
          <a:blip r:embed="rId2"/>
          <a:stretch>
            <a:fillRect/>
          </a:stretch>
        </p:blipFill>
        <p:spPr>
          <a:xfrm>
            <a:off x="6234618" y="2118383"/>
            <a:ext cx="5169282" cy="3137311"/>
          </a:xfrm>
          <a:prstGeom prst="rect">
            <a:avLst/>
          </a:prstGeom>
        </p:spPr>
      </p:pic>
    </p:spTree>
    <p:extLst>
      <p:ext uri="{BB962C8B-B14F-4D97-AF65-F5344CB8AC3E}">
        <p14:creationId xmlns:p14="http://schemas.microsoft.com/office/powerpoint/2010/main" val="1599585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562113" y="150298"/>
            <a:ext cx="7067774" cy="954107"/>
          </a:xfrm>
          <a:prstGeom prst="rect">
            <a:avLst/>
          </a:prstGeom>
          <a:solidFill>
            <a:srgbClr val="336600"/>
          </a:solidFill>
        </p:spPr>
        <p:txBody>
          <a:bodyPr wrap="square" rtlCol="0">
            <a:spAutoFit/>
          </a:bodyPr>
          <a:lstStyle/>
          <a:p>
            <a:pPr algn="ctr"/>
            <a:r>
              <a:rPr lang="es-ES" sz="2800" b="1" dirty="0">
                <a:solidFill>
                  <a:schemeClr val="bg1"/>
                </a:solidFill>
                <a:latin typeface="Arial" panose="020B0604020202020204" pitchFamily="34" charset="0"/>
                <a:cs typeface="Arial" panose="020B0604020202020204" pitchFamily="34" charset="0"/>
              </a:rPr>
              <a:t>¿La prima de riesgo es un indicador permanente?</a:t>
            </a:r>
            <a:endParaRPr lang="es-MX" sz="2800" b="1" dirty="0">
              <a:solidFill>
                <a:schemeClr val="bg1"/>
              </a:solidFill>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xmlns="" id="{2A9E477C-EB6A-4D51-A0FC-865E9A823607}"/>
              </a:ext>
            </a:extLst>
          </p:cNvPr>
          <p:cNvSpPr/>
          <p:nvPr/>
        </p:nvSpPr>
        <p:spPr>
          <a:xfrm>
            <a:off x="1604292" y="1991971"/>
            <a:ext cx="9141193" cy="2246769"/>
          </a:xfrm>
          <a:prstGeom prst="rect">
            <a:avLst/>
          </a:prstGeom>
          <a:solidFill>
            <a:srgbClr val="663300"/>
          </a:solidFill>
        </p:spPr>
        <p:txBody>
          <a:bodyPr wrap="square">
            <a:spAutoFit/>
          </a:bodyPr>
          <a:lstStyle/>
          <a:p>
            <a:pPr algn="just"/>
            <a:r>
              <a:rPr lang="es-ES" sz="2800" b="1" dirty="0">
                <a:solidFill>
                  <a:schemeClr val="bg1"/>
                </a:solidFill>
                <a:latin typeface="Arial" panose="020B0604020202020204" pitchFamily="34" charset="0"/>
                <a:cs typeface="Arial" panose="020B0604020202020204" pitchFamily="34" charset="0"/>
              </a:rPr>
              <a:t>De acuerdo a lo establecido en la LSS no se tomarán en cuenta para la siniestralidad de las empresas, los accidentes que ocurran a los trabajadores al trasladarse de su domicilio al centro de labores o viceversa (en el trayecto). </a:t>
            </a:r>
            <a:endParaRPr lang="es-MX" sz="2800" b="1" dirty="0">
              <a:solidFill>
                <a:schemeClr val="bg1"/>
              </a:solidFill>
              <a:latin typeface="Arial" panose="020B0604020202020204" pitchFamily="34" charset="0"/>
              <a:cs typeface="Arial" panose="020B0604020202020204" pitchFamily="34" charset="0"/>
            </a:endParaRPr>
          </a:p>
        </p:txBody>
      </p:sp>
      <p:pic>
        <p:nvPicPr>
          <p:cNvPr id="3" name="Imagen 2">
            <a:extLst>
              <a:ext uri="{FF2B5EF4-FFF2-40B4-BE49-F238E27FC236}">
                <a16:creationId xmlns:a16="http://schemas.microsoft.com/office/drawing/2014/main" xmlns="" id="{85D761A2-4297-4F7E-87DA-DF7C4614072E}"/>
              </a:ext>
            </a:extLst>
          </p:cNvPr>
          <p:cNvPicPr>
            <a:picLocks noChangeAspect="1"/>
          </p:cNvPicPr>
          <p:nvPr/>
        </p:nvPicPr>
        <p:blipFill>
          <a:blip r:embed="rId2"/>
          <a:stretch>
            <a:fillRect/>
          </a:stretch>
        </p:blipFill>
        <p:spPr>
          <a:xfrm>
            <a:off x="4405705" y="4555582"/>
            <a:ext cx="2971800" cy="1533525"/>
          </a:xfrm>
          <a:prstGeom prst="rect">
            <a:avLst/>
          </a:prstGeom>
        </p:spPr>
      </p:pic>
    </p:spTree>
    <p:extLst>
      <p:ext uri="{BB962C8B-B14F-4D97-AF65-F5344CB8AC3E}">
        <p14:creationId xmlns:p14="http://schemas.microsoft.com/office/powerpoint/2010/main" val="2684200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2322258" cy="523220"/>
          </a:xfrm>
          <a:prstGeom prst="rect">
            <a:avLst/>
          </a:prstGeom>
          <a:solidFill>
            <a:schemeClr val="accent1">
              <a:lumMod val="50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Contenido </a:t>
            </a:r>
          </a:p>
        </p:txBody>
      </p:sp>
      <p:sp>
        <p:nvSpPr>
          <p:cNvPr id="2" name="CuadroTexto 1"/>
          <p:cNvSpPr txBox="1"/>
          <p:nvPr/>
        </p:nvSpPr>
        <p:spPr>
          <a:xfrm>
            <a:off x="215153" y="562346"/>
            <a:ext cx="11752729" cy="6186309"/>
          </a:xfrm>
          <a:prstGeom prst="rect">
            <a:avLst/>
          </a:prstGeom>
          <a:solidFill>
            <a:schemeClr val="accent1">
              <a:lumMod val="50000"/>
            </a:schemeClr>
          </a:solidFill>
        </p:spPr>
        <p:txBody>
          <a:bodyPr wrap="square" rtlCol="0">
            <a:spAutoFit/>
          </a:bodyPr>
          <a:lstStyle/>
          <a:p>
            <a:r>
              <a:rPr lang="es-MX" sz="2200" b="1" dirty="0">
                <a:solidFill>
                  <a:schemeClr val="bg1"/>
                </a:solidFill>
                <a:latin typeface="Arial" panose="020B0604020202020204" pitchFamily="34" charset="0"/>
                <a:cs typeface="Arial" panose="020B0604020202020204" pitchFamily="34" charset="0"/>
              </a:rPr>
              <a:t>Justificación</a:t>
            </a:r>
          </a:p>
          <a:p>
            <a:r>
              <a:rPr lang="es-MX" sz="2200" b="1" dirty="0">
                <a:solidFill>
                  <a:schemeClr val="bg1"/>
                </a:solidFill>
                <a:latin typeface="Arial" panose="020B0604020202020204" pitchFamily="34" charset="0"/>
                <a:cs typeface="Arial" panose="020B0604020202020204" pitchFamily="34" charset="0"/>
              </a:rPr>
              <a:t>Guía para su uso </a:t>
            </a:r>
          </a:p>
          <a:p>
            <a:r>
              <a:rPr lang="es-MX" sz="2200" b="1" dirty="0">
                <a:solidFill>
                  <a:schemeClr val="bg1"/>
                </a:solidFill>
                <a:latin typeface="Arial" panose="020B0604020202020204" pitchFamily="34" charset="0"/>
                <a:cs typeface="Arial" panose="020B0604020202020204" pitchFamily="34" charset="0"/>
              </a:rPr>
              <a:t>Portada </a:t>
            </a:r>
          </a:p>
          <a:p>
            <a:pPr marL="342900" indent="-342900">
              <a:buAutoNum type="arabicPeriod"/>
            </a:pPr>
            <a:r>
              <a:rPr lang="es-MX" sz="2200" b="1" dirty="0" smtClean="0">
                <a:solidFill>
                  <a:schemeClr val="bg1"/>
                </a:solidFill>
                <a:latin typeface="Arial" panose="020B0604020202020204" pitchFamily="34" charset="0"/>
                <a:cs typeface="Arial" panose="020B0604020202020204" pitchFamily="34" charset="0"/>
              </a:rPr>
              <a:t>Concepto de prima de riesgos de trabajo</a:t>
            </a:r>
          </a:p>
          <a:p>
            <a:pPr marL="342900" indent="-342900">
              <a:buAutoNum type="arabicPeriod"/>
            </a:pPr>
            <a:r>
              <a:rPr lang="es-MX" sz="2200" b="1" dirty="0" smtClean="0">
                <a:solidFill>
                  <a:schemeClr val="bg1"/>
                </a:solidFill>
                <a:latin typeface="Arial" panose="020B0604020202020204" pitchFamily="34" charset="0"/>
                <a:cs typeface="Arial" panose="020B0604020202020204" pitchFamily="34" charset="0"/>
              </a:rPr>
              <a:t>Sujetos obligados </a:t>
            </a:r>
          </a:p>
          <a:p>
            <a:pPr marL="342900" indent="-342900">
              <a:buAutoNum type="arabicPeriod"/>
            </a:pPr>
            <a:r>
              <a:rPr lang="es-MX" sz="2200" b="1" dirty="0" smtClean="0">
                <a:solidFill>
                  <a:schemeClr val="bg1"/>
                </a:solidFill>
                <a:latin typeface="Arial" panose="020B0604020202020204" pitchFamily="34" charset="0"/>
                <a:cs typeface="Arial" panose="020B0604020202020204" pitchFamily="34" charset="0"/>
              </a:rPr>
              <a:t>Declaración anual de prima de riesgos de trabajo </a:t>
            </a:r>
          </a:p>
          <a:p>
            <a:pPr marL="342900" indent="-342900">
              <a:buAutoNum type="arabicPeriod"/>
            </a:pPr>
            <a:r>
              <a:rPr lang="es-MX" sz="2200" b="1" dirty="0" smtClean="0">
                <a:solidFill>
                  <a:schemeClr val="bg1"/>
                </a:solidFill>
                <a:latin typeface="Arial" panose="020B0604020202020204" pitchFamily="34" charset="0"/>
                <a:cs typeface="Arial" panose="020B0604020202020204" pitchFamily="34" charset="0"/>
              </a:rPr>
              <a:t>Fundamento legal </a:t>
            </a:r>
          </a:p>
          <a:p>
            <a:pPr marL="342900" indent="-342900">
              <a:buAutoNum type="arabicPeriod"/>
            </a:pPr>
            <a:r>
              <a:rPr lang="es-MX" sz="2200" b="1" dirty="0" smtClean="0">
                <a:solidFill>
                  <a:schemeClr val="bg1"/>
                </a:solidFill>
                <a:latin typeface="Arial" panose="020B0604020202020204" pitchFamily="34" charset="0"/>
                <a:cs typeface="Arial" panose="020B0604020202020204" pitchFamily="34" charset="0"/>
              </a:rPr>
              <a:t>Registro de un patrón por primera vez </a:t>
            </a:r>
          </a:p>
          <a:p>
            <a:pPr marL="342900" indent="-342900">
              <a:buAutoNum type="arabicPeriod"/>
            </a:pPr>
            <a:r>
              <a:rPr lang="es-ES" sz="2200" b="1" dirty="0">
                <a:solidFill>
                  <a:schemeClr val="bg1"/>
                </a:solidFill>
                <a:latin typeface="Arial" panose="020B0604020202020204" pitchFamily="34" charset="0"/>
                <a:cs typeface="Arial" panose="020B0604020202020204" pitchFamily="34" charset="0"/>
              </a:rPr>
              <a:t>clasificación de actividades económicas para determinar la prima de riesgo de </a:t>
            </a:r>
            <a:r>
              <a:rPr lang="es-ES" sz="2200" b="1" dirty="0" smtClean="0">
                <a:solidFill>
                  <a:schemeClr val="bg1"/>
                </a:solidFill>
                <a:latin typeface="Arial" panose="020B0604020202020204" pitchFamily="34" charset="0"/>
                <a:cs typeface="Arial" panose="020B0604020202020204" pitchFamily="34" charset="0"/>
              </a:rPr>
              <a:t>trabajo</a:t>
            </a:r>
          </a:p>
          <a:p>
            <a:pPr marL="342900" indent="-342900">
              <a:buFontTx/>
              <a:buAutoNum type="arabicPeriod"/>
            </a:pPr>
            <a:r>
              <a:rPr lang="es-MX" sz="2200" dirty="0">
                <a:solidFill>
                  <a:schemeClr val="bg1"/>
                </a:solidFill>
                <a:latin typeface="Arial" panose="020B0604020202020204" pitchFamily="34" charset="0"/>
                <a:cs typeface="Arial" panose="020B0604020202020204" pitchFamily="34" charset="0"/>
              </a:rPr>
              <a:t>¿</a:t>
            </a:r>
            <a:r>
              <a:rPr lang="es-MX" sz="2200" b="1" dirty="0">
                <a:solidFill>
                  <a:schemeClr val="bg1"/>
                </a:solidFill>
                <a:latin typeface="Arial" panose="020B0604020202020204" pitchFamily="34" charset="0"/>
                <a:cs typeface="Arial" panose="020B0604020202020204" pitchFamily="34" charset="0"/>
              </a:rPr>
              <a:t>Cómo se obtiene la siniestralidad</a:t>
            </a:r>
            <a:r>
              <a:rPr lang="es-MX" sz="2200" b="1" dirty="0" smtClean="0">
                <a:solidFill>
                  <a:schemeClr val="bg1"/>
                </a:solidFill>
                <a:latin typeface="Arial" panose="020B0604020202020204" pitchFamily="34" charset="0"/>
                <a:cs typeface="Arial" panose="020B0604020202020204" pitchFamily="34" charset="0"/>
              </a:rPr>
              <a:t>?</a:t>
            </a:r>
            <a:endParaRPr lang="es-MX" sz="2200" b="1" dirty="0">
              <a:solidFill>
                <a:schemeClr val="bg1"/>
              </a:solidFill>
              <a:latin typeface="Arial" panose="020B0604020202020204" pitchFamily="34" charset="0"/>
              <a:cs typeface="Arial" panose="020B0604020202020204" pitchFamily="34" charset="0"/>
            </a:endParaRPr>
          </a:p>
          <a:p>
            <a:pPr marL="342900" indent="-342900">
              <a:buFontTx/>
              <a:buAutoNum type="arabicPeriod"/>
            </a:pPr>
            <a:r>
              <a:rPr lang="es-MX" sz="2200" b="1" dirty="0" smtClean="0">
                <a:solidFill>
                  <a:schemeClr val="bg1"/>
                </a:solidFill>
                <a:latin typeface="Arial" panose="020B0604020202020204" pitchFamily="34" charset="0"/>
                <a:cs typeface="Arial" panose="020B0604020202020204" pitchFamily="34" charset="0"/>
              </a:rPr>
              <a:t>Patrones exentos </a:t>
            </a:r>
          </a:p>
          <a:p>
            <a:pPr marL="342900" indent="-342900">
              <a:buFontTx/>
              <a:buAutoNum type="arabicPeriod"/>
            </a:pPr>
            <a:r>
              <a:rPr lang="es-MX" sz="2200" b="1" dirty="0" smtClean="0">
                <a:solidFill>
                  <a:schemeClr val="bg1"/>
                </a:solidFill>
                <a:latin typeface="Arial" panose="020B0604020202020204" pitchFamily="34" charset="0"/>
                <a:cs typeface="Arial" panose="020B0604020202020204" pitchFamily="34" charset="0"/>
              </a:rPr>
              <a:t>¿Cómo se calcula la prima de riesgo de trabajo?</a:t>
            </a:r>
          </a:p>
          <a:p>
            <a:pPr marL="342900" indent="-342900">
              <a:buFontTx/>
              <a:buAutoNum type="arabicPeriod"/>
            </a:pPr>
            <a:r>
              <a:rPr lang="es-MX" sz="2200" b="1" dirty="0" smtClean="0">
                <a:solidFill>
                  <a:schemeClr val="bg1"/>
                </a:solidFill>
                <a:latin typeface="Arial" panose="020B0604020202020204" pitchFamily="34" charset="0"/>
                <a:cs typeface="Arial" panose="020B0604020202020204" pitchFamily="34" charset="0"/>
              </a:rPr>
              <a:t>Sanciones</a:t>
            </a:r>
          </a:p>
          <a:p>
            <a:pPr marL="342900" indent="-342900">
              <a:buFontTx/>
              <a:buAutoNum type="arabicPeriod"/>
            </a:pPr>
            <a:r>
              <a:rPr lang="es-MX" sz="2200" b="1" dirty="0" smtClean="0">
                <a:solidFill>
                  <a:schemeClr val="bg1"/>
                </a:solidFill>
                <a:latin typeface="Arial" panose="020B0604020202020204" pitchFamily="34" charset="0"/>
                <a:cs typeface="Arial" panose="020B0604020202020204" pitchFamily="34" charset="0"/>
              </a:rPr>
              <a:t>Tipos de incapacidad </a:t>
            </a:r>
          </a:p>
          <a:p>
            <a:pPr marL="342900" indent="-342900">
              <a:buFontTx/>
              <a:buAutoNum type="arabicPeriod"/>
            </a:pPr>
            <a:r>
              <a:rPr lang="es-MX" sz="2200" b="1" dirty="0" smtClean="0">
                <a:solidFill>
                  <a:schemeClr val="bg1"/>
                </a:solidFill>
                <a:latin typeface="Arial" panose="020B0604020202020204" pitchFamily="34" charset="0"/>
                <a:cs typeface="Arial" panose="020B0604020202020204" pitchFamily="34" charset="0"/>
              </a:rPr>
              <a:t>Requisitos para el pago de incapacidades </a:t>
            </a:r>
          </a:p>
          <a:p>
            <a:r>
              <a:rPr lang="es-ES" sz="2200" b="1" dirty="0" smtClean="0">
                <a:solidFill>
                  <a:schemeClr val="bg1"/>
                </a:solidFill>
                <a:latin typeface="Arial" panose="020B0604020202020204" pitchFamily="34" charset="0"/>
                <a:cs typeface="Arial" panose="020B0604020202020204" pitchFamily="34" charset="0"/>
              </a:rPr>
              <a:t>Conclusiones </a:t>
            </a:r>
            <a:endParaRPr lang="es-ES" sz="2200" b="1" dirty="0">
              <a:solidFill>
                <a:schemeClr val="bg1"/>
              </a:solidFill>
              <a:latin typeface="Arial" panose="020B0604020202020204" pitchFamily="34" charset="0"/>
              <a:cs typeface="Arial" panose="020B0604020202020204" pitchFamily="34" charset="0"/>
            </a:endParaRPr>
          </a:p>
          <a:p>
            <a:r>
              <a:rPr lang="es-ES" sz="2200" b="1" dirty="0">
                <a:solidFill>
                  <a:schemeClr val="bg1"/>
                </a:solidFill>
                <a:latin typeface="Arial" panose="020B0604020202020204" pitchFamily="34" charset="0"/>
                <a:cs typeface="Arial" panose="020B0604020202020204" pitchFamily="34" charset="0"/>
              </a:rPr>
              <a:t>Bibliografía  </a:t>
            </a:r>
            <a:endParaRPr lang="es-MX" sz="2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1543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xmlns="" id="{2A9E477C-EB6A-4D51-A0FC-865E9A823607}"/>
              </a:ext>
            </a:extLst>
          </p:cNvPr>
          <p:cNvSpPr/>
          <p:nvPr/>
        </p:nvSpPr>
        <p:spPr>
          <a:xfrm>
            <a:off x="492291" y="1075765"/>
            <a:ext cx="7863594" cy="4401205"/>
          </a:xfrm>
          <a:prstGeom prst="rect">
            <a:avLst/>
          </a:prstGeom>
          <a:solidFill>
            <a:srgbClr val="336600"/>
          </a:solidFill>
        </p:spPr>
        <p:txBody>
          <a:bodyPr wrap="square">
            <a:spAutoFit/>
          </a:bodyPr>
          <a:lstStyle/>
          <a:p>
            <a:pPr algn="just"/>
            <a:r>
              <a:rPr lang="es-ES" sz="2800" b="1" dirty="0">
                <a:solidFill>
                  <a:schemeClr val="bg1"/>
                </a:solidFill>
                <a:latin typeface="Arial" panose="020B0604020202020204" pitchFamily="34" charset="0"/>
                <a:cs typeface="Arial" panose="020B0604020202020204" pitchFamily="34" charset="0"/>
              </a:rPr>
              <a:t>Un riesgo de trabajo inicia cuando el trabajador que ha sufrido un accidente laboral o presenta síntomas de una enfermedad profesional, y acude ante el IMSS para su atención médica, y se considera que terminó cuando el propio IMSS emite el dictamen de alta por riesgo de trabajo, o en su caso el dictamen de incapacidad permanente o de defunción por riesgo de trabajo.</a:t>
            </a:r>
            <a:endParaRPr lang="es-MX" sz="2800" b="1" dirty="0">
              <a:solidFill>
                <a:schemeClr val="bg1"/>
              </a:solidFill>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xmlns="" id="{77DCDB60-A019-4FF1-9F6B-03107A254199}"/>
              </a:ext>
            </a:extLst>
          </p:cNvPr>
          <p:cNvPicPr>
            <a:picLocks noChangeAspect="1"/>
          </p:cNvPicPr>
          <p:nvPr/>
        </p:nvPicPr>
        <p:blipFill>
          <a:blip r:embed="rId2"/>
          <a:stretch>
            <a:fillRect/>
          </a:stretch>
        </p:blipFill>
        <p:spPr>
          <a:xfrm>
            <a:off x="8778240" y="568531"/>
            <a:ext cx="2432012" cy="5155865"/>
          </a:xfrm>
          <a:prstGeom prst="rect">
            <a:avLst/>
          </a:prstGeom>
        </p:spPr>
      </p:pic>
    </p:spTree>
    <p:extLst>
      <p:ext uri="{BB962C8B-B14F-4D97-AF65-F5344CB8AC3E}">
        <p14:creationId xmlns:p14="http://schemas.microsoft.com/office/powerpoint/2010/main" val="12104010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562113" y="150298"/>
            <a:ext cx="7067774" cy="523220"/>
          </a:xfrm>
          <a:prstGeom prst="rect">
            <a:avLst/>
          </a:prstGeom>
          <a:solidFill>
            <a:srgbClr val="663300"/>
          </a:solidFill>
        </p:spPr>
        <p:txBody>
          <a:bodyPr wrap="square" rtlCol="0">
            <a:spAutoFit/>
          </a:bodyPr>
          <a:lstStyle/>
          <a:p>
            <a:pPr algn="ctr"/>
            <a:r>
              <a:rPr lang="es-ES" sz="2800" b="1" dirty="0">
                <a:solidFill>
                  <a:schemeClr val="bg1"/>
                </a:solidFill>
                <a:latin typeface="Arial" panose="020B0604020202020204" pitchFamily="34" charset="0"/>
                <a:cs typeface="Arial" panose="020B0604020202020204" pitchFamily="34" charset="0"/>
              </a:rPr>
              <a:t>Patrones exentos </a:t>
            </a:r>
            <a:endParaRPr lang="es-MX" sz="2800" b="1" dirty="0">
              <a:solidFill>
                <a:schemeClr val="bg1"/>
              </a:solidFill>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xmlns="" id="{2A9E477C-EB6A-4D51-A0FC-865E9A823607}"/>
              </a:ext>
            </a:extLst>
          </p:cNvPr>
          <p:cNvSpPr/>
          <p:nvPr/>
        </p:nvSpPr>
        <p:spPr>
          <a:xfrm>
            <a:off x="1890461" y="2020020"/>
            <a:ext cx="3860593" cy="3046988"/>
          </a:xfrm>
          <a:prstGeom prst="rect">
            <a:avLst/>
          </a:prstGeom>
          <a:solidFill>
            <a:srgbClr val="336600"/>
          </a:solidFill>
        </p:spPr>
        <p:txBody>
          <a:bodyPr wrap="square">
            <a:spAutoFit/>
          </a:bodyPr>
          <a:lstStyle/>
          <a:p>
            <a:pPr algn="just"/>
            <a:r>
              <a:rPr lang="es-ES" sz="2400" b="1" dirty="0">
                <a:solidFill>
                  <a:schemeClr val="bg1"/>
                </a:solidFill>
                <a:latin typeface="Arial" panose="020B0604020202020204" pitchFamily="34" charset="0"/>
                <a:cs typeface="Arial" panose="020B0604020202020204" pitchFamily="34" charset="0"/>
              </a:rPr>
              <a:t>Los patrones que no se encuentran obligados a presentar la declaración anual de la prima en el seguro de riesgos de trabajo (DAPSRT) son los que se encuentren en las siguientes hipótesis:</a:t>
            </a:r>
            <a:endParaRPr lang="es-MX" sz="2400" b="1" dirty="0">
              <a:solidFill>
                <a:schemeClr val="bg1"/>
              </a:solidFill>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xmlns="" id="{CCAE55AE-28F6-4EE1-9E32-D01DB644BB94}"/>
              </a:ext>
            </a:extLst>
          </p:cNvPr>
          <p:cNvPicPr>
            <a:picLocks noChangeAspect="1"/>
          </p:cNvPicPr>
          <p:nvPr/>
        </p:nvPicPr>
        <p:blipFill>
          <a:blip r:embed="rId2"/>
          <a:stretch>
            <a:fillRect/>
          </a:stretch>
        </p:blipFill>
        <p:spPr>
          <a:xfrm>
            <a:off x="7226911" y="849854"/>
            <a:ext cx="2499272" cy="5387320"/>
          </a:xfrm>
          <a:prstGeom prst="rect">
            <a:avLst/>
          </a:prstGeom>
        </p:spPr>
      </p:pic>
    </p:spTree>
    <p:extLst>
      <p:ext uri="{BB962C8B-B14F-4D97-AF65-F5344CB8AC3E}">
        <p14:creationId xmlns:p14="http://schemas.microsoft.com/office/powerpoint/2010/main" val="8758777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xmlns="" id="{724CB613-45C4-4854-AA5A-DC8B9ACFC63E}"/>
              </a:ext>
            </a:extLst>
          </p:cNvPr>
          <p:cNvPicPr>
            <a:picLocks noChangeAspect="1"/>
          </p:cNvPicPr>
          <p:nvPr/>
        </p:nvPicPr>
        <p:blipFill>
          <a:blip r:embed="rId2"/>
          <a:stretch>
            <a:fillRect/>
          </a:stretch>
        </p:blipFill>
        <p:spPr>
          <a:xfrm>
            <a:off x="7468692" y="128840"/>
            <a:ext cx="4622897" cy="3442699"/>
          </a:xfrm>
          <a:prstGeom prst="rect">
            <a:avLst/>
          </a:prstGeom>
        </p:spPr>
      </p:pic>
      <p:sp>
        <p:nvSpPr>
          <p:cNvPr id="9" name="Rectángulo 8">
            <a:extLst>
              <a:ext uri="{FF2B5EF4-FFF2-40B4-BE49-F238E27FC236}">
                <a16:creationId xmlns:a16="http://schemas.microsoft.com/office/drawing/2014/main" xmlns="" id="{2A9E477C-EB6A-4D51-A0FC-865E9A823607}"/>
              </a:ext>
            </a:extLst>
          </p:cNvPr>
          <p:cNvSpPr/>
          <p:nvPr/>
        </p:nvSpPr>
        <p:spPr>
          <a:xfrm>
            <a:off x="0" y="3270325"/>
            <a:ext cx="7705360" cy="2862322"/>
          </a:xfrm>
          <a:prstGeom prst="rect">
            <a:avLst/>
          </a:prstGeom>
          <a:solidFill>
            <a:srgbClr val="663300"/>
          </a:solidFill>
        </p:spPr>
        <p:txBody>
          <a:bodyPr wrap="square">
            <a:spAutoFit/>
          </a:bodyPr>
          <a:lstStyle/>
          <a:p>
            <a:pPr algn="just"/>
            <a:r>
              <a:rPr lang="es-ES" sz="2000" b="1" dirty="0">
                <a:solidFill>
                  <a:schemeClr val="bg1"/>
                </a:solidFill>
                <a:latin typeface="Arial" panose="020B0604020202020204" pitchFamily="34" charset="0"/>
                <a:cs typeface="Arial" panose="020B0604020202020204" pitchFamily="34" charset="0"/>
              </a:rPr>
              <a:t>Que sus operaciones no cubran el período anual del primero de enero al treinta y uno de diciembre, en el caso de la declaración del año que transcurre, si el patrón se dio de alta después del primero de enero o cambiaron de actividad; en este caso su empresa es colocada en la prima media de la clase correspondiente a la actividad que realiza y por ende, debe cotizar con ella hasta cumplir el año calendario necesario para aplicar la fórmula y efectuar el cálculo de la prima de riesgo acorde con su siniestralidad.</a:t>
            </a:r>
            <a:endParaRPr lang="es-MX"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0504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69BCA2E6-A3B9-4F85-BBC3-A0DC609D3345}"/>
              </a:ext>
            </a:extLst>
          </p:cNvPr>
          <p:cNvSpPr/>
          <p:nvPr/>
        </p:nvSpPr>
        <p:spPr>
          <a:xfrm>
            <a:off x="476922" y="493076"/>
            <a:ext cx="6096000" cy="1015663"/>
          </a:xfrm>
          <a:prstGeom prst="rect">
            <a:avLst/>
          </a:prstGeom>
          <a:solidFill>
            <a:schemeClr val="accent2">
              <a:lumMod val="50000"/>
            </a:schemeClr>
          </a:solidFill>
        </p:spPr>
        <p:txBody>
          <a:bodyPr>
            <a:spAutoFit/>
          </a:bodyPr>
          <a:lstStyle/>
          <a:p>
            <a:pPr algn="just"/>
            <a:r>
              <a:rPr lang="es-ES" sz="2000" b="1" dirty="0">
                <a:solidFill>
                  <a:schemeClr val="bg1"/>
                </a:solidFill>
                <a:latin typeface="Arial" panose="020B0604020202020204" pitchFamily="34" charset="0"/>
                <a:cs typeface="Arial" panose="020B0604020202020204" pitchFamily="34" charset="0"/>
              </a:rPr>
              <a:t>Que la prima de riesgos de trabajo calculada en el año sea la misma a la del ejercicio inmediato anterior.</a:t>
            </a:r>
            <a:endParaRPr lang="es-MX" sz="2000" b="1" dirty="0">
              <a:solidFill>
                <a:schemeClr val="bg1"/>
              </a:solidFill>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xmlns="" id="{A0A1FFF6-EE27-49A0-AEB1-F25D6234D5E1}"/>
              </a:ext>
            </a:extLst>
          </p:cNvPr>
          <p:cNvSpPr/>
          <p:nvPr/>
        </p:nvSpPr>
        <p:spPr>
          <a:xfrm>
            <a:off x="3048000" y="2074451"/>
            <a:ext cx="6096000" cy="1015663"/>
          </a:xfrm>
          <a:prstGeom prst="rect">
            <a:avLst/>
          </a:prstGeom>
          <a:solidFill>
            <a:srgbClr val="0070C0"/>
          </a:solidFill>
        </p:spPr>
        <p:txBody>
          <a:bodyPr>
            <a:spAutoFit/>
          </a:bodyPr>
          <a:lstStyle/>
          <a:p>
            <a:pPr algn="just"/>
            <a:r>
              <a:rPr lang="es-ES" sz="2000" b="1" dirty="0">
                <a:solidFill>
                  <a:schemeClr val="bg1"/>
                </a:solidFill>
                <a:latin typeface="Arial" panose="020B0604020202020204" pitchFamily="34" charset="0"/>
                <a:cs typeface="Arial" panose="020B0604020202020204" pitchFamily="34" charset="0"/>
              </a:rPr>
              <a:t>Que no hubiese tenido trabajadores por más de seis meses, ni presentado el aviso de baja patronal correspondiente; y</a:t>
            </a:r>
            <a:endParaRPr lang="es-MX" sz="2000" b="1" dirty="0">
              <a:solidFill>
                <a:schemeClr val="bg1"/>
              </a:solidFill>
              <a:latin typeface="Arial" panose="020B0604020202020204" pitchFamily="34" charset="0"/>
              <a:cs typeface="Arial" panose="020B0604020202020204" pitchFamily="34" charset="0"/>
            </a:endParaRPr>
          </a:p>
        </p:txBody>
      </p:sp>
      <p:sp>
        <p:nvSpPr>
          <p:cNvPr id="6" name="Rectángulo 5">
            <a:extLst>
              <a:ext uri="{FF2B5EF4-FFF2-40B4-BE49-F238E27FC236}">
                <a16:creationId xmlns:a16="http://schemas.microsoft.com/office/drawing/2014/main" xmlns="" id="{72EBD3E5-CEDB-49D9-B014-8FF37BC8A8C9}"/>
              </a:ext>
            </a:extLst>
          </p:cNvPr>
          <p:cNvSpPr/>
          <p:nvPr/>
        </p:nvSpPr>
        <p:spPr>
          <a:xfrm>
            <a:off x="5619077" y="4087481"/>
            <a:ext cx="6096000" cy="1323439"/>
          </a:xfrm>
          <a:prstGeom prst="rect">
            <a:avLst/>
          </a:prstGeom>
          <a:solidFill>
            <a:schemeClr val="tx2">
              <a:lumMod val="60000"/>
              <a:lumOff val="40000"/>
            </a:schemeClr>
          </a:solidFill>
        </p:spPr>
        <p:txBody>
          <a:bodyPr>
            <a:spAutoFit/>
          </a:bodyPr>
          <a:lstStyle/>
          <a:p>
            <a:pPr algn="just"/>
            <a:r>
              <a:rPr lang="es-ES" sz="2000" b="1" dirty="0">
                <a:solidFill>
                  <a:schemeClr val="bg1"/>
                </a:solidFill>
                <a:latin typeface="Arial" panose="020B0604020202020204" pitchFamily="34" charset="0"/>
                <a:cs typeface="Arial" panose="020B0604020202020204" pitchFamily="34" charset="0"/>
              </a:rPr>
              <a:t>Que en el ejercicio a determinar, se hubiese presentado una baja y posteriormente un alta con la misma actividad, y hubiesen transcurrido más de seis meses entre ambos movimientos.</a:t>
            </a:r>
            <a:endParaRPr lang="es-MX"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17602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83C7F486-B605-4BBB-99C3-3222D4160551}"/>
              </a:ext>
            </a:extLst>
          </p:cNvPr>
          <p:cNvSpPr/>
          <p:nvPr/>
        </p:nvSpPr>
        <p:spPr>
          <a:xfrm>
            <a:off x="3048000" y="2810063"/>
            <a:ext cx="6096000" cy="3108543"/>
          </a:xfrm>
          <a:prstGeom prst="rect">
            <a:avLst/>
          </a:prstGeom>
          <a:solidFill>
            <a:srgbClr val="FFC000"/>
          </a:solidFill>
        </p:spPr>
        <p:txBody>
          <a:bodyPr>
            <a:spAutoFit/>
          </a:bodyPr>
          <a:lstStyle/>
          <a:p>
            <a:pPr algn="just"/>
            <a:r>
              <a:rPr lang="es-ES" sz="2800" dirty="0">
                <a:solidFill>
                  <a:srgbClr val="222222"/>
                </a:solidFill>
                <a:latin typeface="Arial" panose="020B0604020202020204" pitchFamily="34" charset="0"/>
                <a:cs typeface="Arial" panose="020B0604020202020204" pitchFamily="34" charset="0"/>
              </a:rPr>
              <a:t>Las empresas de menos de diez trabajadores, podrán optar por presentar la DAPSRT o cubrirán las cuotas del seguro de riesgos de trabajo con la prima media de su clase, de conformidad al artículo 72 de la LSS último párrafo. </a:t>
            </a:r>
            <a:endParaRPr lang="es-MX" sz="2800" dirty="0">
              <a:latin typeface="Arial" panose="020B0604020202020204" pitchFamily="34" charset="0"/>
              <a:cs typeface="Arial" panose="020B0604020202020204" pitchFamily="34" charset="0"/>
            </a:endParaRPr>
          </a:p>
        </p:txBody>
      </p:sp>
      <p:pic>
        <p:nvPicPr>
          <p:cNvPr id="7" name="Imagen 6">
            <a:extLst>
              <a:ext uri="{FF2B5EF4-FFF2-40B4-BE49-F238E27FC236}">
                <a16:creationId xmlns:a16="http://schemas.microsoft.com/office/drawing/2014/main" xmlns="" id="{18699B43-6789-4BE6-A129-B06298084032}"/>
              </a:ext>
            </a:extLst>
          </p:cNvPr>
          <p:cNvPicPr>
            <a:picLocks noChangeAspect="1"/>
          </p:cNvPicPr>
          <p:nvPr/>
        </p:nvPicPr>
        <p:blipFill>
          <a:blip r:embed="rId2"/>
          <a:stretch>
            <a:fillRect/>
          </a:stretch>
        </p:blipFill>
        <p:spPr>
          <a:xfrm>
            <a:off x="2959761" y="699248"/>
            <a:ext cx="6097056" cy="1784505"/>
          </a:xfrm>
          <a:prstGeom prst="rect">
            <a:avLst/>
          </a:prstGeom>
        </p:spPr>
      </p:pic>
    </p:spTree>
    <p:extLst>
      <p:ext uri="{BB962C8B-B14F-4D97-AF65-F5344CB8AC3E}">
        <p14:creationId xmlns:p14="http://schemas.microsoft.com/office/powerpoint/2010/main" val="10686763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562113" y="150298"/>
            <a:ext cx="7067774" cy="954107"/>
          </a:xfrm>
          <a:prstGeom prst="rect">
            <a:avLst/>
          </a:prstGeom>
          <a:solidFill>
            <a:schemeClr val="accent2">
              <a:lumMod val="50000"/>
            </a:schemeClr>
          </a:solidFill>
        </p:spPr>
        <p:txBody>
          <a:bodyPr wrap="square" rtlCol="0">
            <a:spAutoFit/>
          </a:bodyPr>
          <a:lstStyle/>
          <a:p>
            <a:pPr algn="ctr"/>
            <a:r>
              <a:rPr lang="es-ES" sz="2800" b="1" dirty="0">
                <a:solidFill>
                  <a:schemeClr val="bg1"/>
                </a:solidFill>
                <a:latin typeface="Arial" panose="020B0604020202020204" pitchFamily="34" charset="0"/>
                <a:cs typeface="Arial" panose="020B0604020202020204" pitchFamily="34" charset="0"/>
              </a:rPr>
              <a:t>¿Cómo se calcula la prima de riesgo de trabajo?</a:t>
            </a:r>
            <a:endParaRPr lang="es-MX" sz="2800" b="1" dirty="0">
              <a:solidFill>
                <a:schemeClr val="bg1"/>
              </a:solidFill>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xmlns="" id="{2A9E477C-EB6A-4D51-A0FC-865E9A823607}"/>
              </a:ext>
            </a:extLst>
          </p:cNvPr>
          <p:cNvSpPr/>
          <p:nvPr/>
        </p:nvSpPr>
        <p:spPr>
          <a:xfrm>
            <a:off x="1604292" y="1991971"/>
            <a:ext cx="9141193" cy="3539430"/>
          </a:xfrm>
          <a:prstGeom prst="rect">
            <a:avLst/>
          </a:prstGeom>
          <a:solidFill>
            <a:schemeClr val="accent6">
              <a:lumMod val="75000"/>
            </a:schemeClr>
          </a:solidFill>
        </p:spPr>
        <p:txBody>
          <a:bodyPr wrap="square">
            <a:spAutoFit/>
          </a:bodyPr>
          <a:lstStyle/>
          <a:p>
            <a:pPr algn="just"/>
            <a:r>
              <a:rPr lang="es-ES" sz="2800" b="1" dirty="0">
                <a:solidFill>
                  <a:schemeClr val="bg1"/>
                </a:solidFill>
                <a:latin typeface="Arial" panose="020B0604020202020204" pitchFamily="34" charset="0"/>
                <a:cs typeface="Arial" panose="020B0604020202020204" pitchFamily="34" charset="0"/>
              </a:rPr>
              <a:t>El artículo 72 de la Ley del Seguro Social establece que se obtiene multiplicando la siniestralidad de la empresa por un factor de prima, y al producto se le sumará el 0.005. El resultado será la prima a aplicar sobre los salarios de cotización, conforme a la fórmula siguiente:</a:t>
            </a:r>
          </a:p>
          <a:p>
            <a:pPr algn="just"/>
            <a:endParaRPr lang="es-ES" sz="2800" b="1" dirty="0">
              <a:solidFill>
                <a:schemeClr val="bg1"/>
              </a:solidFill>
              <a:latin typeface="Arial" panose="020B0604020202020204" pitchFamily="34" charset="0"/>
              <a:cs typeface="Arial" panose="020B0604020202020204" pitchFamily="34" charset="0"/>
            </a:endParaRPr>
          </a:p>
          <a:p>
            <a:pPr algn="just"/>
            <a:r>
              <a:rPr lang="es-ES" sz="2800" b="1" dirty="0">
                <a:solidFill>
                  <a:schemeClr val="bg1"/>
                </a:solidFill>
                <a:latin typeface="Arial" panose="020B0604020202020204" pitchFamily="34" charset="0"/>
                <a:cs typeface="Arial" panose="020B0604020202020204" pitchFamily="34" charset="0"/>
              </a:rPr>
              <a:t>Prima = [(S/365) + V * (I + D)] * (F/N) + M</a:t>
            </a:r>
            <a:endParaRPr lang="es-MX"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66377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xmlns="" id="{2A9E477C-EB6A-4D51-A0FC-865E9A823607}"/>
              </a:ext>
            </a:extLst>
          </p:cNvPr>
          <p:cNvSpPr/>
          <p:nvPr/>
        </p:nvSpPr>
        <p:spPr>
          <a:xfrm>
            <a:off x="895379" y="163171"/>
            <a:ext cx="10401242" cy="6063198"/>
          </a:xfrm>
          <a:prstGeom prst="rect">
            <a:avLst/>
          </a:prstGeom>
          <a:solidFill>
            <a:schemeClr val="accent6">
              <a:lumMod val="75000"/>
            </a:schemeClr>
          </a:solidFill>
        </p:spPr>
        <p:txBody>
          <a:bodyPr wrap="square">
            <a:spAutoFit/>
          </a:bodyPr>
          <a:lstStyle/>
          <a:p>
            <a:pPr algn="ctr"/>
            <a:r>
              <a:rPr lang="es-ES" sz="2800" b="1" dirty="0">
                <a:solidFill>
                  <a:schemeClr val="bg1"/>
                </a:solidFill>
                <a:latin typeface="Arial" panose="020B0604020202020204" pitchFamily="34" charset="0"/>
                <a:cs typeface="Arial" panose="020B0604020202020204" pitchFamily="34" charset="0"/>
              </a:rPr>
              <a:t>Prima = [(S/365) + V * (I + D)] * (F/N) + M</a:t>
            </a:r>
            <a:endParaRPr lang="es-MX" sz="2800" b="1" dirty="0">
              <a:solidFill>
                <a:schemeClr val="bg1"/>
              </a:solidFill>
              <a:latin typeface="Arial" panose="020B0604020202020204" pitchFamily="34" charset="0"/>
              <a:cs typeface="Arial" panose="020B0604020202020204" pitchFamily="34" charset="0"/>
            </a:endParaRP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Donde:</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V = 28 años, que es la duración promedio de vida activa laboral de un individuo que no haya sido víctima de un accidente mortal o de incapacidad permanente total.</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F = 2.3, que es el factor de prima.</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N = Número de trabajadores promedio expuestos al riesgo.</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S = Total de los días subsidiados a causa de incapacidad temporal.</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I = Suma de los porcentajes de las incapacidades permanentes, parciales y totales, divididos </a:t>
            </a:r>
            <a:r>
              <a:rPr lang="es-ES" sz="2000" b="1" dirty="0" smtClean="0">
                <a:solidFill>
                  <a:schemeClr val="bg1"/>
                </a:solidFill>
                <a:latin typeface="Arial" panose="020B0604020202020204" pitchFamily="34" charset="0"/>
                <a:cs typeface="Arial" panose="020B0604020202020204" pitchFamily="34" charset="0"/>
              </a:rPr>
              <a:t>entre 100</a:t>
            </a:r>
            <a:r>
              <a:rPr lang="es-ES" sz="2000" b="1" dirty="0">
                <a:solidFill>
                  <a:schemeClr val="bg1"/>
                </a:solidFill>
                <a:latin typeface="Arial" panose="020B0604020202020204" pitchFamily="34" charset="0"/>
                <a:cs typeface="Arial" panose="020B0604020202020204" pitchFamily="34" charset="0"/>
              </a:rPr>
              <a:t>.</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D = Número de defunciones.</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M = 0.005, que es la prima mínima de riesgo.</a:t>
            </a:r>
            <a:endParaRPr lang="es-MX"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70540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702936" y="3364681"/>
            <a:ext cx="3489064" cy="3489064"/>
          </a:xfrm>
          <a:prstGeom prst="rect">
            <a:avLst/>
          </a:prstGeom>
        </p:spPr>
      </p:pic>
      <p:sp>
        <p:nvSpPr>
          <p:cNvPr id="9" name="Rectángulo 8">
            <a:extLst>
              <a:ext uri="{FF2B5EF4-FFF2-40B4-BE49-F238E27FC236}">
                <a16:creationId xmlns:a16="http://schemas.microsoft.com/office/drawing/2014/main" xmlns="" id="{2A9E477C-EB6A-4D51-A0FC-865E9A823607}"/>
              </a:ext>
            </a:extLst>
          </p:cNvPr>
          <p:cNvSpPr/>
          <p:nvPr/>
        </p:nvSpPr>
        <p:spPr>
          <a:xfrm>
            <a:off x="0" y="0"/>
            <a:ext cx="9141193" cy="4832092"/>
          </a:xfrm>
          <a:prstGeom prst="rect">
            <a:avLst/>
          </a:prstGeom>
          <a:solidFill>
            <a:srgbClr val="00B050"/>
          </a:solidFill>
        </p:spPr>
        <p:txBody>
          <a:bodyPr wrap="square">
            <a:spAutoFit/>
          </a:bodyPr>
          <a:lstStyle/>
          <a:p>
            <a:pPr algn="just"/>
            <a:r>
              <a:rPr lang="es-ES" sz="2800" b="1" dirty="0">
                <a:solidFill>
                  <a:schemeClr val="bg1"/>
                </a:solidFill>
                <a:latin typeface="Arial" panose="020B0604020202020204" pitchFamily="34" charset="0"/>
                <a:cs typeface="Arial" panose="020B0604020202020204" pitchFamily="34" charset="0"/>
              </a:rPr>
              <a:t>La prima de riesgo determinada sólo podrá aumentarse o disminuirse hasta el 1%, con respecto a la prima del año inmediato anterior, comenzando su aplicación desde el 1 de marzo hasta el último día de febrero del año siguiente; así como tampoco podrá ser menor </a:t>
            </a:r>
            <a:r>
              <a:rPr lang="es-ES" sz="2800" b="1">
                <a:solidFill>
                  <a:schemeClr val="bg1"/>
                </a:solidFill>
                <a:latin typeface="Arial" panose="020B0604020202020204" pitchFamily="34" charset="0"/>
                <a:cs typeface="Arial" panose="020B0604020202020204" pitchFamily="34" charset="0"/>
              </a:rPr>
              <a:t>al </a:t>
            </a:r>
            <a:r>
              <a:rPr lang="es-ES" sz="2800" b="1" smtClean="0">
                <a:solidFill>
                  <a:schemeClr val="bg1"/>
                </a:solidFill>
                <a:latin typeface="Arial" panose="020B0604020202020204" pitchFamily="34" charset="0"/>
                <a:cs typeface="Arial" panose="020B0604020202020204" pitchFamily="34" charset="0"/>
              </a:rPr>
              <a:t>0.005 </a:t>
            </a:r>
            <a:r>
              <a:rPr lang="es-ES" sz="2800" b="1" dirty="0">
                <a:solidFill>
                  <a:schemeClr val="bg1"/>
                </a:solidFill>
                <a:latin typeface="Arial" panose="020B0604020202020204" pitchFamily="34" charset="0"/>
                <a:cs typeface="Arial" panose="020B0604020202020204" pitchFamily="34" charset="0"/>
              </a:rPr>
              <a:t>o mayor a 15.00%. Los riesgos de trabajo a considerar en su cálculo son aquellos que efectivamente se encuentren </a:t>
            </a:r>
            <a:r>
              <a:rPr lang="es-ES" sz="2800" b="1" dirty="0" smtClean="0">
                <a:solidFill>
                  <a:schemeClr val="bg1"/>
                </a:solidFill>
                <a:latin typeface="Arial" panose="020B0604020202020204" pitchFamily="34" charset="0"/>
                <a:cs typeface="Arial" panose="020B0604020202020204" pitchFamily="34" charset="0"/>
              </a:rPr>
              <a:t>determinados </a:t>
            </a:r>
            <a:r>
              <a:rPr lang="es-ES" sz="2800" b="1" dirty="0">
                <a:solidFill>
                  <a:schemeClr val="bg1"/>
                </a:solidFill>
                <a:latin typeface="Arial" panose="020B0604020202020204" pitchFamily="34" charset="0"/>
                <a:cs typeface="Arial" panose="020B0604020202020204" pitchFamily="34" charset="0"/>
              </a:rPr>
              <a:t>entre el 1 de enero y 31 de diciembre que son aquellos en los que el trabajador accidentado:</a:t>
            </a:r>
            <a:endParaRPr lang="es-MX"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9373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xmlns="" id="{2A9E477C-EB6A-4D51-A0FC-865E9A823607}"/>
              </a:ext>
            </a:extLst>
          </p:cNvPr>
          <p:cNvSpPr/>
          <p:nvPr/>
        </p:nvSpPr>
        <p:spPr>
          <a:xfrm>
            <a:off x="3050807" y="0"/>
            <a:ext cx="9141193" cy="2246769"/>
          </a:xfrm>
          <a:prstGeom prst="rect">
            <a:avLst/>
          </a:prstGeom>
          <a:solidFill>
            <a:srgbClr val="663300"/>
          </a:solidFill>
        </p:spPr>
        <p:txBody>
          <a:bodyPr wrap="square">
            <a:spAutoFit/>
          </a:bodyPr>
          <a:lstStyle/>
          <a:p>
            <a:pPr marL="514350" indent="-514350" algn="just">
              <a:buFont typeface="Wingdings" panose="05000000000000000000" pitchFamily="2" charset="2"/>
              <a:buChar char="§"/>
            </a:pPr>
            <a:r>
              <a:rPr lang="es-ES" sz="2800" b="1" dirty="0">
                <a:solidFill>
                  <a:schemeClr val="bg1"/>
                </a:solidFill>
                <a:latin typeface="Arial" panose="020B0604020202020204" pitchFamily="34" charset="0"/>
                <a:cs typeface="Arial" panose="020B0604020202020204" pitchFamily="34" charset="0"/>
              </a:rPr>
              <a:t>Tener el alta médica y declarado apto para continuar sus labores;</a:t>
            </a:r>
          </a:p>
          <a:p>
            <a:pPr marL="514350" indent="-514350" algn="just">
              <a:buFont typeface="Wingdings" panose="05000000000000000000" pitchFamily="2" charset="2"/>
              <a:buChar char="§"/>
            </a:pPr>
            <a:r>
              <a:rPr lang="es-ES" sz="2800" b="1" dirty="0">
                <a:solidFill>
                  <a:schemeClr val="bg1"/>
                </a:solidFill>
                <a:latin typeface="Arial" panose="020B0604020202020204" pitchFamily="34" charset="0"/>
                <a:cs typeface="Arial" panose="020B0604020202020204" pitchFamily="34" charset="0"/>
              </a:rPr>
              <a:t>Se inicie una incapacidad permanente parcial o total; y</a:t>
            </a:r>
          </a:p>
          <a:p>
            <a:pPr marL="514350" indent="-514350" algn="just">
              <a:buFont typeface="Wingdings" panose="05000000000000000000" pitchFamily="2" charset="2"/>
              <a:buChar char="§"/>
            </a:pPr>
            <a:r>
              <a:rPr lang="es-ES" sz="2800" b="1" dirty="0">
                <a:solidFill>
                  <a:schemeClr val="bg1"/>
                </a:solidFill>
                <a:latin typeface="Arial" panose="020B0604020202020204" pitchFamily="34" charset="0"/>
                <a:cs typeface="Arial" panose="020B0604020202020204" pitchFamily="34" charset="0"/>
              </a:rPr>
              <a:t>En caso de fallecimiento cuando suceda.</a:t>
            </a:r>
            <a:endParaRPr lang="es-MX" sz="2800" b="1" dirty="0">
              <a:solidFill>
                <a:schemeClr val="bg1"/>
              </a:solidFill>
              <a:latin typeface="Arial" panose="020B0604020202020204" pitchFamily="34" charset="0"/>
              <a:cs typeface="Arial" panose="020B0604020202020204" pitchFamily="34" charset="0"/>
            </a:endParaRPr>
          </a:p>
        </p:txBody>
      </p:sp>
      <p:pic>
        <p:nvPicPr>
          <p:cNvPr id="1026" name="Picture 2" descr="Resultado de imagen para incapacidad permanente parc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699" y="3532840"/>
            <a:ext cx="4539727" cy="254609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tretch>
            <a:fillRect/>
          </a:stretch>
        </p:blipFill>
        <p:spPr>
          <a:xfrm>
            <a:off x="6928374" y="2831018"/>
            <a:ext cx="2435934" cy="3247912"/>
          </a:xfrm>
          <a:prstGeom prst="rect">
            <a:avLst/>
          </a:prstGeom>
        </p:spPr>
      </p:pic>
    </p:spTree>
    <p:extLst>
      <p:ext uri="{BB962C8B-B14F-4D97-AF65-F5344CB8AC3E}">
        <p14:creationId xmlns:p14="http://schemas.microsoft.com/office/powerpoint/2010/main" val="38364179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54362" y="127318"/>
            <a:ext cx="6096000" cy="1569660"/>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¿Qué beneficios ofrece realizar el cálculo exacto de la prima de riesgo de trabajo?</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322729" y="1854023"/>
            <a:ext cx="11478410" cy="5016758"/>
          </a:xfrm>
          <a:prstGeom prst="rect">
            <a:avLst/>
          </a:prstGeom>
          <a:solidFill>
            <a:schemeClr val="bg1">
              <a:lumMod val="50000"/>
            </a:schemeClr>
          </a:solidFill>
        </p:spPr>
        <p:txBody>
          <a:bodyPr wrap="square">
            <a:spAutoFit/>
          </a:bodyPr>
          <a:lstStyle/>
          <a:p>
            <a:pPr marL="285750" indent="-285750" algn="just">
              <a:buFont typeface="Wingdings" panose="05000000000000000000" pitchFamily="2" charset="2"/>
              <a:buChar char="q"/>
            </a:pPr>
            <a:r>
              <a:rPr lang="es-ES" sz="2000" b="1" dirty="0" smtClean="0">
                <a:solidFill>
                  <a:schemeClr val="bg1"/>
                </a:solidFill>
                <a:latin typeface="Arial" panose="020B0604020202020204" pitchFamily="34" charset="0"/>
                <a:cs typeface="Arial" panose="020B0604020202020204" pitchFamily="34" charset="0"/>
              </a:rPr>
              <a:t>Permite </a:t>
            </a:r>
            <a:r>
              <a:rPr lang="es-ES" sz="2000" b="1" dirty="0">
                <a:solidFill>
                  <a:schemeClr val="bg1"/>
                </a:solidFill>
                <a:latin typeface="Arial" panose="020B0604020202020204" pitchFamily="34" charset="0"/>
                <a:cs typeface="Arial" panose="020B0604020202020204" pitchFamily="34" charset="0"/>
              </a:rPr>
              <a:t>realizar una adecuada planeación de las finanzas de la empresa.</a:t>
            </a:r>
          </a:p>
          <a:p>
            <a:pPr marL="285750" indent="-285750" algn="just">
              <a:buFont typeface="Wingdings" panose="05000000000000000000" pitchFamily="2" charset="2"/>
              <a:buChar char="q"/>
            </a:pPr>
            <a:endParaRPr lang="es-ES" sz="2000" b="1" dirty="0">
              <a:solidFill>
                <a:schemeClr val="bg1"/>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s-ES" sz="2000" b="1" dirty="0" smtClean="0">
                <a:solidFill>
                  <a:schemeClr val="bg1"/>
                </a:solidFill>
                <a:latin typeface="Arial" panose="020B0604020202020204" pitchFamily="34" charset="0"/>
                <a:cs typeface="Arial" panose="020B0604020202020204" pitchFamily="34" charset="0"/>
              </a:rPr>
              <a:t>Ayuda </a:t>
            </a:r>
            <a:r>
              <a:rPr lang="es-ES" sz="2000" b="1" dirty="0">
                <a:solidFill>
                  <a:schemeClr val="bg1"/>
                </a:solidFill>
                <a:latin typeface="Arial" panose="020B0604020202020204" pitchFamily="34" charset="0"/>
                <a:cs typeface="Arial" panose="020B0604020202020204" pitchFamily="34" charset="0"/>
              </a:rPr>
              <a:t>a determinar con mayor precisión la actividad a la cual se va a </a:t>
            </a:r>
            <a:r>
              <a:rPr lang="es-ES" sz="2000" b="1" dirty="0" smtClean="0">
                <a:solidFill>
                  <a:schemeClr val="bg1"/>
                </a:solidFill>
                <a:latin typeface="Arial" panose="020B0604020202020204" pitchFamily="34" charset="0"/>
                <a:cs typeface="Arial" panose="020B0604020202020204" pitchFamily="34" charset="0"/>
              </a:rPr>
              <a:t>dedicar la empresa, </a:t>
            </a:r>
            <a:r>
              <a:rPr lang="es-ES" sz="2000" b="1" dirty="0">
                <a:solidFill>
                  <a:schemeClr val="bg1"/>
                </a:solidFill>
                <a:latin typeface="Arial" panose="020B0604020202020204" pitchFamily="34" charset="0"/>
                <a:cs typeface="Arial" panose="020B0604020202020204" pitchFamily="34" charset="0"/>
              </a:rPr>
              <a:t>para </a:t>
            </a:r>
            <a:r>
              <a:rPr lang="es-ES" sz="2000" b="1" dirty="0" smtClean="0">
                <a:solidFill>
                  <a:schemeClr val="bg1"/>
                </a:solidFill>
                <a:latin typeface="Arial" panose="020B0604020202020204" pitchFamily="34" charset="0"/>
                <a:cs typeface="Arial" panose="020B0604020202020204" pitchFamily="34" charset="0"/>
              </a:rPr>
              <a:t>evitar </a:t>
            </a:r>
            <a:r>
              <a:rPr lang="es-ES" sz="2000" b="1" dirty="0">
                <a:solidFill>
                  <a:schemeClr val="bg1"/>
                </a:solidFill>
                <a:latin typeface="Arial" panose="020B0604020202020204" pitchFamily="34" charset="0"/>
                <a:cs typeface="Arial" panose="020B0604020202020204" pitchFamily="34" charset="0"/>
              </a:rPr>
              <a:t>ambigüedades que podrían llevar a una variación en la </a:t>
            </a:r>
            <a:r>
              <a:rPr lang="es-ES" sz="2000" b="1" dirty="0" smtClean="0">
                <a:solidFill>
                  <a:schemeClr val="bg1"/>
                </a:solidFill>
                <a:latin typeface="Arial" panose="020B0604020202020204" pitchFamily="34" charset="0"/>
                <a:cs typeface="Arial" panose="020B0604020202020204" pitchFamily="34" charset="0"/>
              </a:rPr>
              <a:t>clasificación. </a:t>
            </a:r>
          </a:p>
          <a:p>
            <a:pPr marL="285750" indent="-285750" algn="just">
              <a:buFont typeface="Wingdings" panose="05000000000000000000" pitchFamily="2" charset="2"/>
              <a:buChar char="q"/>
            </a:pPr>
            <a:endParaRPr lang="es-ES" sz="2000" b="1" dirty="0">
              <a:solidFill>
                <a:schemeClr val="bg1"/>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s-ES" sz="2000" b="1" dirty="0">
                <a:solidFill>
                  <a:schemeClr val="bg1"/>
                </a:solidFill>
                <a:latin typeface="Arial" panose="020B0604020202020204" pitchFamily="34" charset="0"/>
                <a:cs typeface="Arial" panose="020B0604020202020204" pitchFamily="34" charset="0"/>
              </a:rPr>
              <a:t>La prima de </a:t>
            </a:r>
            <a:r>
              <a:rPr lang="es-ES" sz="2000" b="1" dirty="0" smtClean="0">
                <a:solidFill>
                  <a:schemeClr val="bg1"/>
                </a:solidFill>
                <a:latin typeface="Arial" panose="020B0604020202020204" pitchFamily="34" charset="0"/>
                <a:cs typeface="Arial" panose="020B0604020202020204" pitchFamily="34" charset="0"/>
              </a:rPr>
              <a:t>riesgo </a:t>
            </a:r>
            <a:r>
              <a:rPr lang="es-ES" sz="2000" b="1" dirty="0">
                <a:solidFill>
                  <a:schemeClr val="bg1"/>
                </a:solidFill>
                <a:latin typeface="Arial" panose="020B0604020202020204" pitchFamily="34" charset="0"/>
                <a:cs typeface="Arial" panose="020B0604020202020204" pitchFamily="34" charset="0"/>
              </a:rPr>
              <a:t>puede servir como una herramienta útil para detectar las áreas </a:t>
            </a:r>
            <a:r>
              <a:rPr lang="es-ES" sz="2000" b="1" dirty="0" smtClean="0">
                <a:solidFill>
                  <a:schemeClr val="bg1"/>
                </a:solidFill>
                <a:latin typeface="Arial" panose="020B0604020202020204" pitchFamily="34" charset="0"/>
                <a:cs typeface="Arial" panose="020B0604020202020204" pitchFamily="34" charset="0"/>
              </a:rPr>
              <a:t>de </a:t>
            </a:r>
            <a:r>
              <a:rPr lang="es-ES" sz="2000" b="1" dirty="0">
                <a:solidFill>
                  <a:schemeClr val="bg1"/>
                </a:solidFill>
                <a:latin typeface="Arial" panose="020B0604020202020204" pitchFamily="34" charset="0"/>
                <a:cs typeface="Arial" panose="020B0604020202020204" pitchFamily="34" charset="0"/>
              </a:rPr>
              <a:t>mayor riesgo </a:t>
            </a:r>
            <a:r>
              <a:rPr lang="es-ES" sz="2000" b="1" dirty="0" smtClean="0">
                <a:solidFill>
                  <a:schemeClr val="bg1"/>
                </a:solidFill>
                <a:latin typeface="Arial" panose="020B0604020202020204" pitchFamily="34" charset="0"/>
                <a:cs typeface="Arial" panose="020B0604020202020204" pitchFamily="34" charset="0"/>
              </a:rPr>
              <a:t>en la empresa </a:t>
            </a:r>
            <a:r>
              <a:rPr lang="es-ES" sz="2000" b="1" dirty="0">
                <a:solidFill>
                  <a:schemeClr val="bg1"/>
                </a:solidFill>
                <a:latin typeface="Arial" panose="020B0604020202020204" pitchFamily="34" charset="0"/>
                <a:cs typeface="Arial" panose="020B0604020202020204" pitchFamily="34" charset="0"/>
              </a:rPr>
              <a:t>y que requieren acciones preventivas.</a:t>
            </a:r>
          </a:p>
          <a:p>
            <a:pPr marL="285750" indent="-285750" algn="just">
              <a:buFont typeface="Wingdings" panose="05000000000000000000" pitchFamily="2" charset="2"/>
              <a:buChar char="q"/>
            </a:pPr>
            <a:endParaRPr lang="es-ES" sz="2000" b="1" dirty="0">
              <a:solidFill>
                <a:schemeClr val="bg1"/>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s-ES" sz="2000" b="1" dirty="0">
                <a:solidFill>
                  <a:schemeClr val="bg1"/>
                </a:solidFill>
                <a:latin typeface="Arial" panose="020B0604020202020204" pitchFamily="34" charset="0"/>
                <a:cs typeface="Arial" panose="020B0604020202020204" pitchFamily="34" charset="0"/>
              </a:rPr>
              <a:t>La disminución de la prima de </a:t>
            </a:r>
            <a:r>
              <a:rPr lang="es-ES" sz="2000" b="1" dirty="0" smtClean="0">
                <a:solidFill>
                  <a:schemeClr val="bg1"/>
                </a:solidFill>
                <a:latin typeface="Arial" panose="020B0604020202020204" pitchFamily="34" charset="0"/>
                <a:cs typeface="Arial" panose="020B0604020202020204" pitchFamily="34" charset="0"/>
              </a:rPr>
              <a:t>riesgo </a:t>
            </a:r>
            <a:r>
              <a:rPr lang="es-ES" sz="2000" b="1" dirty="0">
                <a:solidFill>
                  <a:schemeClr val="bg1"/>
                </a:solidFill>
                <a:latin typeface="Arial" panose="020B0604020202020204" pitchFamily="34" charset="0"/>
                <a:cs typeface="Arial" panose="020B0604020202020204" pitchFamily="34" charset="0"/>
              </a:rPr>
              <a:t>servirá como un indicador para saber qué tan efectivas son las medidas de seguridad implementadas en </a:t>
            </a:r>
            <a:r>
              <a:rPr lang="es-ES" sz="2000" b="1" dirty="0" smtClean="0">
                <a:solidFill>
                  <a:schemeClr val="bg1"/>
                </a:solidFill>
                <a:latin typeface="Arial" panose="020B0604020202020204" pitchFamily="34" charset="0"/>
                <a:cs typeface="Arial" panose="020B0604020202020204" pitchFamily="34" charset="0"/>
              </a:rPr>
              <a:t>la </a:t>
            </a:r>
            <a:r>
              <a:rPr lang="es-ES" sz="2000" b="1" dirty="0">
                <a:solidFill>
                  <a:schemeClr val="bg1"/>
                </a:solidFill>
                <a:latin typeface="Arial" panose="020B0604020202020204" pitchFamily="34" charset="0"/>
                <a:cs typeface="Arial" panose="020B0604020202020204" pitchFamily="34" charset="0"/>
              </a:rPr>
              <a:t>empresa. Dependiendo el giro </a:t>
            </a:r>
            <a:r>
              <a:rPr lang="es-ES" sz="2000" b="1" dirty="0" smtClean="0">
                <a:solidFill>
                  <a:schemeClr val="bg1"/>
                </a:solidFill>
                <a:latin typeface="Arial" panose="020B0604020202020204" pitchFamily="34" charset="0"/>
                <a:cs typeface="Arial" panose="020B0604020202020204" pitchFamily="34" charset="0"/>
              </a:rPr>
              <a:t>del negocio </a:t>
            </a:r>
            <a:r>
              <a:rPr lang="es-ES" sz="2000" b="1" dirty="0">
                <a:solidFill>
                  <a:schemeClr val="bg1"/>
                </a:solidFill>
                <a:latin typeface="Arial" panose="020B0604020202020204" pitchFamily="34" charset="0"/>
                <a:cs typeface="Arial" panose="020B0604020202020204" pitchFamily="34" charset="0"/>
              </a:rPr>
              <a:t>un monto debajo de la misma es favorable mientras que uno alto </a:t>
            </a:r>
            <a:r>
              <a:rPr lang="es-ES" sz="2000" b="1" dirty="0" smtClean="0">
                <a:solidFill>
                  <a:schemeClr val="bg1"/>
                </a:solidFill>
                <a:latin typeface="Arial" panose="020B0604020202020204" pitchFamily="34" charset="0"/>
                <a:cs typeface="Arial" panose="020B0604020202020204" pitchFamily="34" charset="0"/>
              </a:rPr>
              <a:t> </a:t>
            </a:r>
            <a:r>
              <a:rPr lang="es-ES" sz="2000" b="1" dirty="0">
                <a:solidFill>
                  <a:schemeClr val="bg1"/>
                </a:solidFill>
                <a:latin typeface="Arial" panose="020B0604020202020204" pitchFamily="34" charset="0"/>
                <a:cs typeface="Arial" panose="020B0604020202020204" pitchFamily="34" charset="0"/>
              </a:rPr>
              <a:t>servirá como alerta para rediseñar, mejorar o fortalecer </a:t>
            </a:r>
            <a:r>
              <a:rPr lang="es-ES" sz="2000" b="1" dirty="0" smtClean="0">
                <a:solidFill>
                  <a:schemeClr val="bg1"/>
                </a:solidFill>
                <a:latin typeface="Arial" panose="020B0604020202020204" pitchFamily="34" charset="0"/>
                <a:cs typeface="Arial" panose="020B0604020202020204" pitchFamily="34" charset="0"/>
              </a:rPr>
              <a:t>las </a:t>
            </a:r>
            <a:r>
              <a:rPr lang="es-ES" sz="2000" b="1" dirty="0">
                <a:solidFill>
                  <a:schemeClr val="bg1"/>
                </a:solidFill>
                <a:latin typeface="Arial" panose="020B0604020202020204" pitchFamily="34" charset="0"/>
                <a:cs typeface="Arial" panose="020B0604020202020204" pitchFamily="34" charset="0"/>
              </a:rPr>
              <a:t>estrategias en </a:t>
            </a:r>
            <a:r>
              <a:rPr lang="es-ES" sz="2000" b="1" dirty="0" smtClean="0">
                <a:solidFill>
                  <a:schemeClr val="bg1"/>
                </a:solidFill>
                <a:latin typeface="Arial" panose="020B0604020202020204" pitchFamily="34" charset="0"/>
                <a:cs typeface="Arial" panose="020B0604020202020204" pitchFamily="34" charset="0"/>
              </a:rPr>
              <a:t>seguridad.</a:t>
            </a:r>
            <a:endParaRPr lang="es-ES" sz="2000" b="1" dirty="0">
              <a:solidFill>
                <a:schemeClr val="bg1"/>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endParaRPr lang="es-ES" sz="2000" b="1" dirty="0">
              <a:solidFill>
                <a:schemeClr val="bg1"/>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s-ES" sz="2000" b="1" dirty="0">
                <a:solidFill>
                  <a:schemeClr val="bg1"/>
                </a:solidFill>
                <a:latin typeface="Arial" panose="020B0604020202020204" pitchFamily="34" charset="0"/>
                <a:cs typeface="Arial" panose="020B0604020202020204" pitchFamily="34" charset="0"/>
              </a:rPr>
              <a:t>Hay actividades que por su naturaleza son altamente riesgosas por lo cual la prima de riesgo </a:t>
            </a:r>
            <a:r>
              <a:rPr lang="es-ES" sz="2000" b="1" dirty="0" smtClean="0">
                <a:solidFill>
                  <a:schemeClr val="bg1"/>
                </a:solidFill>
                <a:latin typeface="Arial" panose="020B0604020202020204" pitchFamily="34" charset="0"/>
                <a:cs typeface="Arial" panose="020B0604020202020204" pitchFamily="34" charset="0"/>
              </a:rPr>
              <a:t>ayudará </a:t>
            </a:r>
            <a:r>
              <a:rPr lang="es-ES" sz="2000" b="1" dirty="0">
                <a:solidFill>
                  <a:schemeClr val="bg1"/>
                </a:solidFill>
                <a:latin typeface="Arial" panose="020B0604020202020204" pitchFamily="34" charset="0"/>
                <a:cs typeface="Arial" panose="020B0604020202020204" pitchFamily="34" charset="0"/>
              </a:rPr>
              <a:t>a poder cuantificar en términos económicos el costo beneficio de asegurar oportunamente a </a:t>
            </a:r>
            <a:r>
              <a:rPr lang="es-ES" sz="2000" b="1" dirty="0" smtClean="0">
                <a:solidFill>
                  <a:schemeClr val="bg1"/>
                </a:solidFill>
                <a:latin typeface="Arial" panose="020B0604020202020204" pitchFamily="34" charset="0"/>
                <a:cs typeface="Arial" panose="020B0604020202020204" pitchFamily="34" charset="0"/>
              </a:rPr>
              <a:t>los </a:t>
            </a:r>
            <a:r>
              <a:rPr lang="es-ES" sz="2000" b="1" dirty="0">
                <a:solidFill>
                  <a:schemeClr val="bg1"/>
                </a:solidFill>
                <a:latin typeface="Arial" panose="020B0604020202020204" pitchFamily="34" charset="0"/>
                <a:cs typeface="Arial" panose="020B0604020202020204" pitchFamily="34" charset="0"/>
              </a:rPr>
              <a:t>trabajadores.</a:t>
            </a:r>
            <a:endParaRPr lang="es-MX"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6835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14288"/>
            <a:ext cx="3132348" cy="415498"/>
          </a:xfrm>
          <a:prstGeom prst="rect">
            <a:avLst/>
          </a:prstGeom>
          <a:solidFill>
            <a:schemeClr val="accent2">
              <a:lumMod val="50000"/>
            </a:schemeClr>
          </a:solidFill>
        </p:spPr>
        <p:txBody>
          <a:bodyPr wrap="square" rtlCol="0">
            <a:spAutoFit/>
          </a:bodyPr>
          <a:lstStyle/>
          <a:p>
            <a:pPr algn="ctr"/>
            <a:r>
              <a:rPr lang="es-MX" sz="2100" b="1" dirty="0">
                <a:solidFill>
                  <a:schemeClr val="bg1"/>
                </a:solidFill>
                <a:latin typeface="Arial" panose="020B0604020202020204" pitchFamily="34" charset="0"/>
                <a:cs typeface="Arial" panose="020B0604020202020204" pitchFamily="34" charset="0"/>
              </a:rPr>
              <a:t>Justificación  </a:t>
            </a:r>
            <a:endParaRPr lang="es-MX" sz="1350"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322730" y="550809"/>
            <a:ext cx="11174505" cy="6186309"/>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La materia de </a:t>
            </a:r>
            <a:r>
              <a:rPr lang="es-MX" sz="2400" b="1" dirty="0" smtClean="0">
                <a:latin typeface="Arial" panose="020B0604020202020204" pitchFamily="34" charset="0"/>
                <a:cs typeface="Arial" panose="020B0604020202020204" pitchFamily="34" charset="0"/>
              </a:rPr>
              <a:t>seguridad social e impuestos especiales es </a:t>
            </a:r>
            <a:r>
              <a:rPr lang="es-MX" sz="2400" b="1" dirty="0">
                <a:latin typeface="Arial" panose="020B0604020202020204" pitchFamily="34" charset="0"/>
                <a:cs typeface="Arial" panose="020B0604020202020204" pitchFamily="34" charset="0"/>
              </a:rPr>
              <a:t>una unidad de aprendizaje </a:t>
            </a:r>
            <a:r>
              <a:rPr lang="es-MX" sz="2400" b="1" dirty="0" smtClean="0">
                <a:latin typeface="Arial" panose="020B0604020202020204" pitchFamily="34" charset="0"/>
                <a:cs typeface="Arial" panose="020B0604020202020204" pitchFamily="34" charset="0"/>
              </a:rPr>
              <a:t>obligatoria que </a:t>
            </a:r>
            <a:r>
              <a:rPr lang="es-MX" sz="2400" b="1" dirty="0">
                <a:latin typeface="Arial" panose="020B0604020202020204" pitchFamily="34" charset="0"/>
                <a:cs typeface="Arial" panose="020B0604020202020204" pitchFamily="34" charset="0"/>
              </a:rPr>
              <a:t>tiene la finalidad de aportar al perfil de egreso de los licenciados en contaduría, los conocimientos que les permitan </a:t>
            </a:r>
            <a:r>
              <a:rPr lang="es-MX" sz="2400" b="1" dirty="0" smtClean="0">
                <a:latin typeface="Arial" panose="020B0604020202020204" pitchFamily="34" charset="0"/>
                <a:cs typeface="Arial" panose="020B0604020202020204" pitchFamily="34" charset="0"/>
              </a:rPr>
              <a:t>colaborar en la iniciativa privada y cumplir oportunamente con las obligaciones en materia de seguridad social, mismas que se originan con la relació</a:t>
            </a:r>
            <a:r>
              <a:rPr lang="es-MX" sz="2400" b="1" dirty="0" smtClean="0">
                <a:latin typeface="Arial" panose="020B0604020202020204" pitchFamily="34" charset="0"/>
                <a:cs typeface="Arial" panose="020B0604020202020204" pitchFamily="34" charset="0"/>
              </a:rPr>
              <a:t>n laboral, esto desde el enfoque de la empresa.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El presente material didáctico fue creado para facilitar a los estudiantes la comprensión del tema </a:t>
            </a:r>
            <a:r>
              <a:rPr lang="es-MX" sz="2400" b="1" dirty="0" smtClean="0">
                <a:latin typeface="Arial" panose="020B0604020202020204" pitchFamily="34" charset="0"/>
                <a:cs typeface="Arial" panose="020B0604020202020204" pitchFamily="34" charset="0"/>
              </a:rPr>
              <a:t>“Prima de riesgo de trabajo”, </a:t>
            </a:r>
            <a:r>
              <a:rPr lang="es-MX" sz="2400" b="1" dirty="0" smtClean="0">
                <a:latin typeface="Arial" panose="020B0604020202020204" pitchFamily="34" charset="0"/>
                <a:cs typeface="Arial" panose="020B0604020202020204" pitchFamily="34" charset="0"/>
              </a:rPr>
              <a:t>su concepto, importancia, </a:t>
            </a:r>
            <a:r>
              <a:rPr lang="es-MX" sz="2400" b="1" dirty="0" smtClean="0">
                <a:latin typeface="Arial" panose="020B0604020202020204" pitchFamily="34" charset="0"/>
                <a:cs typeface="Arial" panose="020B0604020202020204" pitchFamily="34" charset="0"/>
              </a:rPr>
              <a:t>fundamento legal, sujetos obligados, así como los beneficios y sanciones en caso de no cumplir con esta obligación.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15024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54362" y="127318"/>
            <a:ext cx="6096000" cy="1569660"/>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¿Qué se debe hacer para estimar el cálculo de la prima de riesgo de trabajo?</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1531171" y="1841874"/>
            <a:ext cx="8979049" cy="4401205"/>
          </a:xfrm>
          <a:prstGeom prst="rect">
            <a:avLst/>
          </a:prstGeom>
        </p:spPr>
        <p:txBody>
          <a:bodyPr wrap="square">
            <a:spAutoFit/>
          </a:bodyPr>
          <a:lstStyle/>
          <a:p>
            <a:pPr marL="342900" indent="-342900" algn="just">
              <a:buFont typeface="Wingdings" panose="05000000000000000000" pitchFamily="2" charset="2"/>
              <a:buChar char="q"/>
            </a:pPr>
            <a:r>
              <a:rPr lang="es-ES" sz="2000" dirty="0" smtClean="0">
                <a:latin typeface="Arial" panose="020B0604020202020204" pitchFamily="34" charset="0"/>
                <a:cs typeface="Arial" panose="020B0604020202020204" pitchFamily="34" charset="0"/>
              </a:rPr>
              <a:t>Identificar el </a:t>
            </a:r>
            <a:r>
              <a:rPr lang="es-ES" sz="2000" dirty="0">
                <a:latin typeface="Arial" panose="020B0604020202020204" pitchFamily="34" charset="0"/>
                <a:cs typeface="Arial" panose="020B0604020202020204" pitchFamily="34" charset="0"/>
              </a:rPr>
              <a:t>giro de </a:t>
            </a:r>
            <a:r>
              <a:rPr lang="es-ES" sz="2000" dirty="0" smtClean="0">
                <a:latin typeface="Arial" panose="020B0604020202020204" pitchFamily="34" charset="0"/>
                <a:cs typeface="Arial" panose="020B0604020202020204" pitchFamily="34" charset="0"/>
              </a:rPr>
              <a:t>la </a:t>
            </a:r>
            <a:r>
              <a:rPr lang="es-ES" sz="2000" dirty="0">
                <a:latin typeface="Arial" panose="020B0604020202020204" pitchFamily="34" charset="0"/>
                <a:cs typeface="Arial" panose="020B0604020202020204" pitchFamily="34" charset="0"/>
              </a:rPr>
              <a:t>empresa en el catálogo de actividades para la clasificación de las empresas.</a:t>
            </a:r>
          </a:p>
          <a:p>
            <a:pPr marL="342900" indent="-342900" algn="just">
              <a:buFont typeface="Wingdings" panose="05000000000000000000" pitchFamily="2" charset="2"/>
              <a:buChar char="q"/>
            </a:pPr>
            <a:endParaRPr lang="es-ES" sz="20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s-ES" sz="2000" dirty="0" smtClean="0">
                <a:latin typeface="Arial" panose="020B0604020202020204" pitchFamily="34" charset="0"/>
                <a:cs typeface="Arial" panose="020B0604020202020204" pitchFamily="34" charset="0"/>
              </a:rPr>
              <a:t>Llevar </a:t>
            </a:r>
            <a:r>
              <a:rPr lang="es-ES" sz="2000" dirty="0">
                <a:latin typeface="Arial" panose="020B0604020202020204" pitchFamily="34" charset="0"/>
                <a:cs typeface="Arial" panose="020B0604020202020204" pitchFamily="34" charset="0"/>
              </a:rPr>
              <a:t>un control de los siniestros (incapacidades temporales, permanentes, parciales o totales, accidentes, decesos) ocurridos en </a:t>
            </a:r>
            <a:r>
              <a:rPr lang="es-ES" sz="2000" dirty="0" smtClean="0">
                <a:latin typeface="Arial" panose="020B0604020202020204" pitchFamily="34" charset="0"/>
                <a:cs typeface="Arial" panose="020B0604020202020204" pitchFamily="34" charset="0"/>
              </a:rPr>
              <a:t>la </a:t>
            </a:r>
            <a:r>
              <a:rPr lang="es-ES" sz="2000" dirty="0">
                <a:latin typeface="Arial" panose="020B0604020202020204" pitchFamily="34" charset="0"/>
                <a:cs typeface="Arial" panose="020B0604020202020204" pitchFamily="34" charset="0"/>
              </a:rPr>
              <a:t>empresa.</a:t>
            </a:r>
          </a:p>
          <a:p>
            <a:pPr marL="342900" indent="-342900" algn="just">
              <a:buFont typeface="Wingdings" panose="05000000000000000000" pitchFamily="2" charset="2"/>
              <a:buChar char="q"/>
            </a:pPr>
            <a:endParaRPr lang="es-ES" sz="20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s-ES" sz="2000" dirty="0" smtClean="0">
                <a:latin typeface="Arial" panose="020B0604020202020204" pitchFamily="34" charset="0"/>
                <a:cs typeface="Arial" panose="020B0604020202020204" pitchFamily="34" charset="0"/>
              </a:rPr>
              <a:t>Determinar </a:t>
            </a:r>
            <a:r>
              <a:rPr lang="es-ES" sz="2000" dirty="0">
                <a:latin typeface="Arial" panose="020B0604020202020204" pitchFamily="34" charset="0"/>
                <a:cs typeface="Arial" panose="020B0604020202020204" pitchFamily="34" charset="0"/>
              </a:rPr>
              <a:t>el valor de la prima de riesgo.</a:t>
            </a:r>
          </a:p>
          <a:p>
            <a:pPr marL="342900" indent="-342900" algn="just">
              <a:buFont typeface="Wingdings" panose="05000000000000000000" pitchFamily="2" charset="2"/>
              <a:buChar char="q"/>
            </a:pPr>
            <a:endParaRPr lang="es-ES" sz="20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s-ES" sz="2000" dirty="0">
                <a:latin typeface="Arial" panose="020B0604020202020204" pitchFamily="34" charset="0"/>
                <a:cs typeface="Arial" panose="020B0604020202020204" pitchFamily="34" charset="0"/>
              </a:rPr>
              <a:t>Presente anualmente (en el mes de febrero) la Determinación de la Prima en el Seguro de Riesgos de </a:t>
            </a:r>
            <a:r>
              <a:rPr lang="es-ES" sz="2000" dirty="0" smtClean="0">
                <a:latin typeface="Arial" panose="020B0604020202020204" pitchFamily="34" charset="0"/>
                <a:cs typeface="Arial" panose="020B0604020202020204" pitchFamily="34" charset="0"/>
              </a:rPr>
              <a:t>Trabajo.</a:t>
            </a:r>
          </a:p>
          <a:p>
            <a:pPr marL="342900" indent="-342900" algn="just">
              <a:buFont typeface="Wingdings" panose="05000000000000000000" pitchFamily="2" charset="2"/>
              <a:buChar char="q"/>
            </a:pPr>
            <a:endParaRPr lang="es-ES" sz="20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s-ES" sz="2000" dirty="0" smtClean="0">
                <a:latin typeface="Arial" panose="020B0604020202020204" pitchFamily="34" charset="0"/>
                <a:cs typeface="Arial" panose="020B0604020202020204" pitchFamily="34" charset="0"/>
              </a:rPr>
              <a:t>Implementar </a:t>
            </a:r>
            <a:r>
              <a:rPr lang="es-ES" sz="2000" dirty="0">
                <a:latin typeface="Arial" panose="020B0604020202020204" pitchFamily="34" charset="0"/>
                <a:cs typeface="Arial" panose="020B0604020202020204" pitchFamily="34" charset="0"/>
              </a:rPr>
              <a:t>medidas preventivas que </a:t>
            </a:r>
            <a:r>
              <a:rPr lang="es-ES" sz="2000" dirty="0" smtClean="0">
                <a:latin typeface="Arial" panose="020B0604020202020204" pitchFamily="34" charset="0"/>
                <a:cs typeface="Arial" panose="020B0604020202020204" pitchFamily="34" charset="0"/>
              </a:rPr>
              <a:t>ayuden </a:t>
            </a:r>
            <a:r>
              <a:rPr lang="es-ES" sz="2000" dirty="0">
                <a:latin typeface="Arial" panose="020B0604020202020204" pitchFamily="34" charset="0"/>
                <a:cs typeface="Arial" panose="020B0604020202020204" pitchFamily="34" charset="0"/>
              </a:rPr>
              <a:t>a mantener un monto de prima de riesgo favorable para </a:t>
            </a:r>
            <a:r>
              <a:rPr lang="es-ES" sz="2000" dirty="0" smtClean="0">
                <a:latin typeface="Arial" panose="020B0604020202020204" pitchFamily="34" charset="0"/>
                <a:cs typeface="Arial" panose="020B0604020202020204" pitchFamily="34" charset="0"/>
              </a:rPr>
              <a:t>el </a:t>
            </a:r>
            <a:r>
              <a:rPr lang="es-ES" sz="2000" dirty="0">
                <a:latin typeface="Arial" panose="020B0604020202020204" pitchFamily="34" charset="0"/>
                <a:cs typeface="Arial" panose="020B0604020202020204" pitchFamily="34" charset="0"/>
              </a:rPr>
              <a:t>negocio.</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96402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54362" y="127318"/>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Sanciones</a:t>
            </a:r>
            <a:endParaRPr lang="es-MX" sz="3200" b="1" dirty="0">
              <a:solidFill>
                <a:schemeClr val="bg1"/>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540348" y="2549562"/>
            <a:ext cx="2110516" cy="2110516"/>
          </a:xfrm>
          <a:prstGeom prst="rect">
            <a:avLst/>
          </a:prstGeom>
        </p:spPr>
      </p:pic>
      <p:sp>
        <p:nvSpPr>
          <p:cNvPr id="3" name="Rectángulo 2"/>
          <p:cNvSpPr/>
          <p:nvPr/>
        </p:nvSpPr>
        <p:spPr>
          <a:xfrm>
            <a:off x="3144819" y="1250329"/>
            <a:ext cx="8473440" cy="4708981"/>
          </a:xfrm>
          <a:prstGeom prst="rect">
            <a:avLst/>
          </a:prstGeom>
          <a:solidFill>
            <a:schemeClr val="accent2">
              <a:lumMod val="50000"/>
            </a:schemeClr>
          </a:solidFill>
        </p:spPr>
        <p:txBody>
          <a:bodyPr wrap="square">
            <a:spAutoFit/>
          </a:bodyPr>
          <a:lstStyle/>
          <a:p>
            <a:pPr algn="just"/>
            <a:r>
              <a:rPr lang="es-ES" sz="2000" dirty="0">
                <a:solidFill>
                  <a:schemeClr val="bg1"/>
                </a:solidFill>
                <a:latin typeface="Arial" panose="020B0604020202020204" pitchFamily="34" charset="0"/>
                <a:cs typeface="Arial" panose="020B0604020202020204" pitchFamily="34" charset="0"/>
              </a:rPr>
              <a:t>De conformidad a lo establecido en los artículos 304-A, fracción XV y 304-B, fracción IV de la </a:t>
            </a:r>
            <a:r>
              <a:rPr lang="es-ES" sz="2000" dirty="0" smtClean="0">
                <a:solidFill>
                  <a:schemeClr val="bg1"/>
                </a:solidFill>
                <a:latin typeface="Arial" panose="020B0604020202020204" pitchFamily="34" charset="0"/>
                <a:cs typeface="Arial" panose="020B0604020202020204" pitchFamily="34" charset="0"/>
              </a:rPr>
              <a:t>LSS</a:t>
            </a:r>
          </a:p>
          <a:p>
            <a:pPr algn="just"/>
            <a:endParaRPr lang="es-ES" sz="2000" dirty="0">
              <a:solidFill>
                <a:schemeClr val="bg1"/>
              </a:solidFill>
              <a:latin typeface="Arial" panose="020B0604020202020204" pitchFamily="34" charset="0"/>
              <a:cs typeface="Arial" panose="020B0604020202020204" pitchFamily="34" charset="0"/>
            </a:endParaRPr>
          </a:p>
          <a:p>
            <a:pPr algn="just"/>
            <a:r>
              <a:rPr lang="es-ES" sz="2000" dirty="0" smtClean="0">
                <a:solidFill>
                  <a:schemeClr val="bg1"/>
                </a:solidFill>
                <a:latin typeface="Arial" panose="020B0604020202020204" pitchFamily="34" charset="0"/>
                <a:cs typeface="Arial" panose="020B0604020202020204" pitchFamily="34" charset="0"/>
              </a:rPr>
              <a:t>El </a:t>
            </a:r>
            <a:r>
              <a:rPr lang="es-ES" sz="2000" dirty="0">
                <a:solidFill>
                  <a:schemeClr val="bg1"/>
                </a:solidFill>
                <a:latin typeface="Arial" panose="020B0604020202020204" pitchFamily="34" charset="0"/>
                <a:cs typeface="Arial" panose="020B0604020202020204" pitchFamily="34" charset="0"/>
              </a:rPr>
              <a:t>IMSS podrá sancionar a los patrones que omitan presentar la DPSRT o lo hagan extemporáneamente, con datos falsos o incompletos. </a:t>
            </a:r>
            <a:endParaRPr lang="es-ES" sz="2000" dirty="0" smtClean="0">
              <a:solidFill>
                <a:schemeClr val="bg1"/>
              </a:solidFill>
              <a:latin typeface="Arial" panose="020B0604020202020204" pitchFamily="34" charset="0"/>
              <a:cs typeface="Arial" panose="020B0604020202020204" pitchFamily="34" charset="0"/>
            </a:endParaRPr>
          </a:p>
          <a:p>
            <a:pPr algn="just"/>
            <a:endParaRPr lang="es-ES" sz="2000" dirty="0">
              <a:solidFill>
                <a:schemeClr val="bg1"/>
              </a:solidFill>
              <a:latin typeface="Arial" panose="020B0604020202020204" pitchFamily="34" charset="0"/>
              <a:cs typeface="Arial" panose="020B0604020202020204" pitchFamily="34" charset="0"/>
            </a:endParaRPr>
          </a:p>
          <a:p>
            <a:pPr algn="just"/>
            <a:r>
              <a:rPr lang="es-ES" sz="2000" dirty="0" smtClean="0">
                <a:solidFill>
                  <a:schemeClr val="bg1"/>
                </a:solidFill>
                <a:latin typeface="Arial" panose="020B0604020202020204" pitchFamily="34" charset="0"/>
                <a:cs typeface="Arial" panose="020B0604020202020204" pitchFamily="34" charset="0"/>
              </a:rPr>
              <a:t>El </a:t>
            </a:r>
            <a:r>
              <a:rPr lang="es-ES" sz="2000" dirty="0">
                <a:solidFill>
                  <a:schemeClr val="bg1"/>
                </a:solidFill>
                <a:latin typeface="Arial" panose="020B0604020202020204" pitchFamily="34" charset="0"/>
                <a:cs typeface="Arial" panose="020B0604020202020204" pitchFamily="34" charset="0"/>
              </a:rPr>
              <a:t>patrón podrá ser sujeto a sanciones, y a que el propio Instituto les determine la prima de riesgo correspondiente. </a:t>
            </a:r>
            <a:endParaRPr lang="es-ES" sz="2000" dirty="0" smtClean="0">
              <a:solidFill>
                <a:schemeClr val="bg1"/>
              </a:solidFill>
              <a:latin typeface="Arial" panose="020B0604020202020204" pitchFamily="34" charset="0"/>
              <a:cs typeface="Arial" panose="020B0604020202020204" pitchFamily="34" charset="0"/>
            </a:endParaRPr>
          </a:p>
          <a:p>
            <a:pPr algn="just"/>
            <a:endParaRPr lang="es-ES" sz="2000" dirty="0">
              <a:solidFill>
                <a:schemeClr val="bg1"/>
              </a:solidFill>
              <a:latin typeface="Arial" panose="020B0604020202020204" pitchFamily="34" charset="0"/>
              <a:cs typeface="Arial" panose="020B0604020202020204" pitchFamily="34" charset="0"/>
            </a:endParaRPr>
          </a:p>
          <a:p>
            <a:pPr algn="just"/>
            <a:r>
              <a:rPr lang="es-ES" sz="2000" dirty="0" smtClean="0">
                <a:solidFill>
                  <a:schemeClr val="bg1"/>
                </a:solidFill>
                <a:latin typeface="Arial" panose="020B0604020202020204" pitchFamily="34" charset="0"/>
                <a:cs typeface="Arial" panose="020B0604020202020204" pitchFamily="34" charset="0"/>
              </a:rPr>
              <a:t>La </a:t>
            </a:r>
            <a:r>
              <a:rPr lang="es-ES" sz="2000" dirty="0">
                <a:solidFill>
                  <a:schemeClr val="bg1"/>
                </a:solidFill>
                <a:latin typeface="Arial" panose="020B0604020202020204" pitchFamily="34" charset="0"/>
                <a:cs typeface="Arial" panose="020B0604020202020204" pitchFamily="34" charset="0"/>
              </a:rPr>
              <a:t>multa equivalente al importe de 20 a 210 veces la Unidad de Medida y Actualización. </a:t>
            </a:r>
            <a:endParaRPr lang="es-ES" sz="2000" dirty="0" smtClean="0">
              <a:solidFill>
                <a:schemeClr val="bg1"/>
              </a:solidFill>
              <a:latin typeface="Arial" panose="020B0604020202020204" pitchFamily="34" charset="0"/>
              <a:cs typeface="Arial" panose="020B0604020202020204" pitchFamily="34" charset="0"/>
            </a:endParaRPr>
          </a:p>
          <a:p>
            <a:pPr algn="just"/>
            <a:endParaRPr lang="es-ES" sz="2000" dirty="0">
              <a:solidFill>
                <a:schemeClr val="bg1"/>
              </a:solidFill>
              <a:latin typeface="Arial" panose="020B0604020202020204" pitchFamily="34" charset="0"/>
              <a:cs typeface="Arial" panose="020B0604020202020204" pitchFamily="34" charset="0"/>
            </a:endParaRPr>
          </a:p>
          <a:p>
            <a:pPr algn="just"/>
            <a:r>
              <a:rPr lang="es-ES" sz="2000" dirty="0">
                <a:solidFill>
                  <a:schemeClr val="bg1"/>
                </a:solidFill>
                <a:latin typeface="Arial" panose="020B0604020202020204" pitchFamily="34" charset="0"/>
                <a:cs typeface="Arial" panose="020B0604020202020204" pitchFamily="34" charset="0"/>
              </a:rPr>
              <a:t>S</a:t>
            </a:r>
            <a:r>
              <a:rPr lang="es-ES" sz="2000" dirty="0" smtClean="0">
                <a:solidFill>
                  <a:schemeClr val="bg1"/>
                </a:solidFill>
                <a:latin typeface="Arial" panose="020B0604020202020204" pitchFamily="34" charset="0"/>
                <a:cs typeface="Arial" panose="020B0604020202020204" pitchFamily="34" charset="0"/>
              </a:rPr>
              <a:t>i se omite </a:t>
            </a:r>
            <a:r>
              <a:rPr lang="es-ES" sz="2000" dirty="0">
                <a:solidFill>
                  <a:schemeClr val="bg1"/>
                </a:solidFill>
                <a:latin typeface="Arial" panose="020B0604020202020204" pitchFamily="34" charset="0"/>
                <a:cs typeface="Arial" panose="020B0604020202020204" pitchFamily="34" charset="0"/>
              </a:rPr>
              <a:t>un dato o se comete una equivocación, se </a:t>
            </a:r>
            <a:r>
              <a:rPr lang="es-ES" sz="2000" dirty="0" smtClean="0">
                <a:solidFill>
                  <a:schemeClr val="bg1"/>
                </a:solidFill>
                <a:latin typeface="Arial" panose="020B0604020202020204" pitchFamily="34" charset="0"/>
                <a:cs typeface="Arial" panose="020B0604020202020204" pitchFamily="34" charset="0"/>
              </a:rPr>
              <a:t>debe presentar </a:t>
            </a:r>
            <a:r>
              <a:rPr lang="es-ES" sz="2000" dirty="0">
                <a:solidFill>
                  <a:schemeClr val="bg1"/>
                </a:solidFill>
                <a:latin typeface="Arial" panose="020B0604020202020204" pitchFamily="34" charset="0"/>
                <a:cs typeface="Arial" panose="020B0604020202020204" pitchFamily="34" charset="0"/>
              </a:rPr>
              <a:t>por escrito la Declaración corregida ante la Delegación correspondiente, con un escrito mencionando el motivo de la </a:t>
            </a:r>
            <a:r>
              <a:rPr lang="es-ES" sz="2000" dirty="0" smtClean="0">
                <a:solidFill>
                  <a:schemeClr val="bg1"/>
                </a:solidFill>
                <a:latin typeface="Arial" panose="020B0604020202020204" pitchFamily="34" charset="0"/>
                <a:cs typeface="Arial" panose="020B0604020202020204" pitchFamily="34" charset="0"/>
              </a:rPr>
              <a:t>complementaria.</a:t>
            </a:r>
            <a:endParaRPr lang="es-MX"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9410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994212" y="8984"/>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Tipos de incapacidad </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387276" y="2521785"/>
            <a:ext cx="6096000" cy="3416320"/>
          </a:xfrm>
          <a:prstGeom prst="rect">
            <a:avLst/>
          </a:prstGeom>
          <a:solidFill>
            <a:srgbClr val="002060"/>
          </a:solidFill>
        </p:spPr>
        <p:txBody>
          <a:bodyPr>
            <a:spAutoFit/>
          </a:bodyPr>
          <a:lstStyle/>
          <a:p>
            <a:pPr algn="just"/>
            <a:r>
              <a:rPr lang="es-ES" sz="2400" b="1" dirty="0" smtClean="0">
                <a:solidFill>
                  <a:schemeClr val="bg1"/>
                </a:solidFill>
                <a:latin typeface="Arial" panose="020B0604020202020204" pitchFamily="34" charset="0"/>
                <a:cs typeface="Arial" panose="020B0604020202020204" pitchFamily="34" charset="0"/>
              </a:rPr>
              <a:t>Todas </a:t>
            </a:r>
            <a:r>
              <a:rPr lang="es-ES" sz="2400" b="1" dirty="0">
                <a:solidFill>
                  <a:schemeClr val="bg1"/>
                </a:solidFill>
                <a:latin typeface="Arial" panose="020B0604020202020204" pitchFamily="34" charset="0"/>
                <a:cs typeface="Arial" panose="020B0604020202020204" pitchFamily="34" charset="0"/>
              </a:rPr>
              <a:t>las incapacidades y las bajas laborales comienzan por esta</a:t>
            </a:r>
            <a:r>
              <a:rPr lang="es-ES" sz="2400" b="1" dirty="0" smtClean="0">
                <a:solidFill>
                  <a:schemeClr val="bg1"/>
                </a:solidFill>
                <a:latin typeface="Arial" panose="020B0604020202020204" pitchFamily="34" charset="0"/>
                <a:cs typeface="Arial" panose="020B0604020202020204" pitchFamily="34" charset="0"/>
              </a:rPr>
              <a:t>.</a:t>
            </a:r>
          </a:p>
          <a:p>
            <a:pPr algn="just"/>
            <a:endParaRPr lang="es-ES" sz="2400" b="1" dirty="0" smtClean="0">
              <a:solidFill>
                <a:schemeClr val="bg1"/>
              </a:solidFill>
              <a:latin typeface="Arial" panose="020B0604020202020204" pitchFamily="34" charset="0"/>
              <a:cs typeface="Arial" panose="020B0604020202020204" pitchFamily="34" charset="0"/>
            </a:endParaRPr>
          </a:p>
          <a:p>
            <a:pPr algn="just"/>
            <a:r>
              <a:rPr lang="es-ES" sz="2400" b="1" dirty="0" smtClean="0">
                <a:solidFill>
                  <a:schemeClr val="bg1"/>
                </a:solidFill>
                <a:latin typeface="Arial" panose="020B0604020202020204" pitchFamily="34" charset="0"/>
                <a:cs typeface="Arial" panose="020B0604020202020204" pitchFamily="34" charset="0"/>
              </a:rPr>
              <a:t>Ante </a:t>
            </a:r>
            <a:r>
              <a:rPr lang="es-ES" sz="2400" b="1" dirty="0">
                <a:solidFill>
                  <a:schemeClr val="bg1"/>
                </a:solidFill>
                <a:latin typeface="Arial" panose="020B0604020202020204" pitchFamily="34" charset="0"/>
                <a:cs typeface="Arial" panose="020B0604020202020204" pitchFamily="34" charset="0"/>
              </a:rPr>
              <a:t>un accidente o enfermedad que </a:t>
            </a:r>
            <a:r>
              <a:rPr lang="es-ES" sz="2400" b="1" dirty="0" smtClean="0">
                <a:solidFill>
                  <a:schemeClr val="bg1"/>
                </a:solidFill>
                <a:latin typeface="Arial" panose="020B0604020202020204" pitchFamily="34" charset="0"/>
                <a:cs typeface="Arial" panose="020B0604020202020204" pitchFamily="34" charset="0"/>
              </a:rPr>
              <a:t>impide </a:t>
            </a:r>
            <a:r>
              <a:rPr lang="es-ES" sz="2400" b="1" dirty="0">
                <a:solidFill>
                  <a:schemeClr val="bg1"/>
                </a:solidFill>
                <a:latin typeface="Arial" panose="020B0604020202020204" pitchFamily="34" charset="0"/>
                <a:cs typeface="Arial" panose="020B0604020202020204" pitchFamily="34" charset="0"/>
              </a:rPr>
              <a:t>trabajar</a:t>
            </a:r>
            <a:r>
              <a:rPr lang="es-ES" sz="2400" b="1" dirty="0" smtClean="0">
                <a:solidFill>
                  <a:schemeClr val="bg1"/>
                </a:solidFill>
                <a:latin typeface="Arial" panose="020B0604020202020204" pitchFamily="34" charset="0"/>
                <a:cs typeface="Arial" panose="020B0604020202020204" pitchFamily="34" charset="0"/>
              </a:rPr>
              <a:t>, pero que no es grave y cuya ausencia no es por mucho tiempo, se le denomina “incapacidad temporal”, la cual puede llegar a convertirse en permanente</a:t>
            </a:r>
            <a:r>
              <a:rPr lang="es-ES" sz="2400" b="1" dirty="0">
                <a:solidFill>
                  <a:schemeClr val="bg1"/>
                </a:solidFill>
                <a:latin typeface="Arial" panose="020B0604020202020204" pitchFamily="34" charset="0"/>
                <a:cs typeface="Arial" panose="020B0604020202020204" pitchFamily="34" charset="0"/>
              </a:rPr>
              <a:t>.</a:t>
            </a:r>
            <a:endParaRPr lang="es-MX" sz="2400" b="1" dirty="0">
              <a:solidFill>
                <a:schemeClr val="bg1"/>
              </a:solidFill>
              <a:latin typeface="Arial" panose="020B0604020202020204" pitchFamily="34" charset="0"/>
              <a:cs typeface="Arial" panose="020B0604020202020204" pitchFamily="34" charset="0"/>
            </a:endParaRPr>
          </a:p>
        </p:txBody>
      </p:sp>
      <p:pic>
        <p:nvPicPr>
          <p:cNvPr id="1026" name="Picture 2" descr="Resultado de imagen para dolor de estomago dibu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3499" y="1990200"/>
            <a:ext cx="1823833" cy="18238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dolor de estomago dibuj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9224271" y="1990200"/>
            <a:ext cx="1845347" cy="184534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8630" y="3983331"/>
            <a:ext cx="2197403" cy="1954774"/>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87276" y="965105"/>
            <a:ext cx="6096000" cy="1323439"/>
          </a:xfrm>
          <a:prstGeom prst="rect">
            <a:avLst/>
          </a:prstGeom>
          <a:solidFill>
            <a:schemeClr val="accent2">
              <a:lumMod val="50000"/>
            </a:schemeClr>
          </a:solidFill>
        </p:spPr>
        <p:txBody>
          <a:bodyPr>
            <a:spAutoFit/>
          </a:bodyPr>
          <a:lstStyle/>
          <a:p>
            <a:pPr algn="just"/>
            <a:r>
              <a:rPr lang="es-ES" sz="2000" b="1" dirty="0">
                <a:solidFill>
                  <a:schemeClr val="bg1"/>
                </a:solidFill>
                <a:latin typeface="Arial" panose="020B0604020202020204" pitchFamily="34" charset="0"/>
                <a:cs typeface="Arial" panose="020B0604020202020204" pitchFamily="34" charset="0"/>
              </a:rPr>
              <a:t>Incapacidad temporal: perdida de facultades o aptitudes que imposibilita parcial o totalmente a una persona para desempeñar su trabajo por algún </a:t>
            </a:r>
            <a:r>
              <a:rPr lang="es-ES" sz="2000" b="1" dirty="0" smtClean="0">
                <a:solidFill>
                  <a:schemeClr val="bg1"/>
                </a:solidFill>
                <a:latin typeface="Arial" panose="020B0604020202020204" pitchFamily="34" charset="0"/>
                <a:cs typeface="Arial" panose="020B0604020202020204" pitchFamily="34" charset="0"/>
              </a:rPr>
              <a:t>tiempo.</a:t>
            </a:r>
            <a:endParaRPr lang="es-MX"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48766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59329" y="138075"/>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Tipos de incapacidad </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5907329" y="1905029"/>
            <a:ext cx="6096000" cy="4524315"/>
          </a:xfrm>
          <a:prstGeom prst="rect">
            <a:avLst/>
          </a:prstGeom>
          <a:solidFill>
            <a:srgbClr val="002060"/>
          </a:solidFill>
        </p:spPr>
        <p:txBody>
          <a:bodyPr>
            <a:spAutoFit/>
          </a:bodyPr>
          <a:lstStyle/>
          <a:p>
            <a:pPr algn="just"/>
            <a:r>
              <a:rPr lang="es-ES" sz="2400" b="1" dirty="0">
                <a:solidFill>
                  <a:schemeClr val="bg1"/>
                </a:solidFill>
                <a:latin typeface="Arial" panose="020B0604020202020204" pitchFamily="34" charset="0"/>
                <a:cs typeface="Arial" panose="020B0604020202020204" pitchFamily="34" charset="0"/>
              </a:rPr>
              <a:t>INCAPACIDAD PARCIAL</a:t>
            </a:r>
          </a:p>
          <a:p>
            <a:pPr algn="just"/>
            <a:r>
              <a:rPr lang="es-ES" sz="2400" b="1" dirty="0">
                <a:solidFill>
                  <a:schemeClr val="bg1"/>
                </a:solidFill>
                <a:latin typeface="Arial" panose="020B0604020202020204" pitchFamily="34" charset="0"/>
                <a:cs typeface="Arial" panose="020B0604020202020204" pitchFamily="34" charset="0"/>
              </a:rPr>
              <a:t>Esta, como su nombre indica, afecta a una parte de nuestro rendimiento laboral. Es decir, sin llegar a impedirnos por completo el desempeño de nuestra profesión, sí que disminuye de forma permanente nuestro rendimiento en, al menos, un 33% del que se considera normal</a:t>
            </a:r>
            <a:r>
              <a:rPr lang="es-ES" sz="2400" b="1" dirty="0" smtClean="0">
                <a:solidFill>
                  <a:schemeClr val="bg1"/>
                </a:solidFill>
                <a:latin typeface="Arial" panose="020B0604020202020204" pitchFamily="34" charset="0"/>
                <a:cs typeface="Arial" panose="020B0604020202020204" pitchFamily="34" charset="0"/>
              </a:rPr>
              <a:t>.</a:t>
            </a:r>
          </a:p>
          <a:p>
            <a:pPr algn="just"/>
            <a:r>
              <a:rPr lang="es-ES" sz="2400" b="1" dirty="0" smtClean="0">
                <a:solidFill>
                  <a:schemeClr val="bg1"/>
                </a:solidFill>
                <a:latin typeface="Arial" panose="020B0604020202020204" pitchFamily="34" charset="0"/>
                <a:cs typeface="Arial" panose="020B0604020202020204" pitchFamily="34" charset="0"/>
              </a:rPr>
              <a:t>Pueden existir dos tipos: </a:t>
            </a:r>
            <a:endParaRPr lang="es-ES" sz="2400" b="1" dirty="0">
              <a:solidFill>
                <a:schemeClr val="bg1"/>
              </a:solidFill>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s-ES" sz="2400" b="1" dirty="0" smtClean="0">
                <a:solidFill>
                  <a:schemeClr val="bg1"/>
                </a:solidFill>
                <a:latin typeface="Arial" panose="020B0604020202020204" pitchFamily="34" charset="0"/>
                <a:cs typeface="Arial" panose="020B0604020202020204" pitchFamily="34" charset="0"/>
              </a:rPr>
              <a:t>Incapacidad parcial temporal </a:t>
            </a:r>
          </a:p>
          <a:p>
            <a:pPr marL="342900" indent="-342900" algn="just">
              <a:buFont typeface="Wingdings" panose="05000000000000000000" pitchFamily="2" charset="2"/>
              <a:buChar char="q"/>
            </a:pPr>
            <a:r>
              <a:rPr lang="es-ES" sz="2400" b="1" dirty="0" smtClean="0">
                <a:solidFill>
                  <a:schemeClr val="bg1"/>
                </a:solidFill>
                <a:latin typeface="Arial" panose="020B0604020202020204" pitchFamily="34" charset="0"/>
                <a:cs typeface="Arial" panose="020B0604020202020204" pitchFamily="34" charset="0"/>
              </a:rPr>
              <a:t>Incapacidad parcial permanente </a:t>
            </a:r>
            <a:endParaRPr lang="es-MX" sz="2400" b="1" dirty="0">
              <a:solidFill>
                <a:schemeClr val="bg1"/>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567802" y="1991117"/>
            <a:ext cx="1847850" cy="2466975"/>
          </a:xfrm>
          <a:prstGeom prst="rect">
            <a:avLst/>
          </a:prstGeom>
        </p:spPr>
      </p:pic>
      <p:pic>
        <p:nvPicPr>
          <p:cNvPr id="4" name="Imagen 3"/>
          <p:cNvPicPr>
            <a:picLocks noChangeAspect="1"/>
          </p:cNvPicPr>
          <p:nvPr/>
        </p:nvPicPr>
        <p:blipFill>
          <a:blip r:embed="rId3"/>
          <a:stretch>
            <a:fillRect/>
          </a:stretch>
        </p:blipFill>
        <p:spPr>
          <a:xfrm>
            <a:off x="2977589" y="2043111"/>
            <a:ext cx="2152650" cy="2124075"/>
          </a:xfrm>
          <a:prstGeom prst="rect">
            <a:avLst/>
          </a:prstGeom>
        </p:spPr>
      </p:pic>
      <p:pic>
        <p:nvPicPr>
          <p:cNvPr id="3074" name="Picture 2" descr="Resultado de imagen para incapacidad permanente to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6383" y="4669865"/>
            <a:ext cx="2945891" cy="1960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37872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11331" y="0"/>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Tipos de incapacidad </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573741" y="1942721"/>
            <a:ext cx="6096000" cy="1938992"/>
          </a:xfrm>
          <a:prstGeom prst="rect">
            <a:avLst/>
          </a:prstGeom>
          <a:solidFill>
            <a:srgbClr val="002060"/>
          </a:solidFill>
        </p:spPr>
        <p:txBody>
          <a:bodyPr>
            <a:spAutoFit/>
          </a:bodyPr>
          <a:lstStyle/>
          <a:p>
            <a:pPr algn="just"/>
            <a:r>
              <a:rPr lang="es-ES" sz="2400" b="1" dirty="0">
                <a:solidFill>
                  <a:schemeClr val="bg1"/>
                </a:solidFill>
                <a:latin typeface="Arial" panose="020B0604020202020204" pitchFamily="34" charset="0"/>
                <a:cs typeface="Arial" panose="020B0604020202020204" pitchFamily="34" charset="0"/>
              </a:rPr>
              <a:t>INCAPACIDAD PERMANENTE </a:t>
            </a:r>
            <a:r>
              <a:rPr lang="es-ES" sz="2400" b="1" dirty="0" smtClean="0">
                <a:solidFill>
                  <a:schemeClr val="bg1"/>
                </a:solidFill>
                <a:latin typeface="Arial" panose="020B0604020202020204" pitchFamily="34" charset="0"/>
                <a:cs typeface="Arial" panose="020B0604020202020204" pitchFamily="34" charset="0"/>
              </a:rPr>
              <a:t>TOTAL</a:t>
            </a:r>
          </a:p>
          <a:p>
            <a:pPr algn="just"/>
            <a:r>
              <a:rPr lang="es-ES" sz="2400" b="1" dirty="0">
                <a:solidFill>
                  <a:schemeClr val="bg1"/>
                </a:solidFill>
                <a:latin typeface="Arial" panose="020B0604020202020204" pitchFamily="34" charset="0"/>
                <a:cs typeface="Arial" panose="020B0604020202020204" pitchFamily="34" charset="0"/>
              </a:rPr>
              <a:t>La incapacidad profesional, también llamada total, es la que </a:t>
            </a:r>
            <a:r>
              <a:rPr lang="es-ES" sz="2400" b="1" dirty="0" smtClean="0">
                <a:solidFill>
                  <a:schemeClr val="bg1"/>
                </a:solidFill>
                <a:latin typeface="Arial" panose="020B0604020202020204" pitchFamily="34" charset="0"/>
                <a:cs typeface="Arial" panose="020B0604020202020204" pitchFamily="34" charset="0"/>
              </a:rPr>
              <a:t>incapacita </a:t>
            </a:r>
            <a:r>
              <a:rPr lang="es-ES" sz="2400" b="1" dirty="0">
                <a:solidFill>
                  <a:schemeClr val="bg1"/>
                </a:solidFill>
                <a:latin typeface="Arial" panose="020B0604020202020204" pitchFamily="34" charset="0"/>
                <a:cs typeface="Arial" panose="020B0604020202020204" pitchFamily="34" charset="0"/>
              </a:rPr>
              <a:t>por completo </a:t>
            </a:r>
            <a:r>
              <a:rPr lang="es-ES" sz="2400" b="1" dirty="0" smtClean="0">
                <a:solidFill>
                  <a:schemeClr val="bg1"/>
                </a:solidFill>
                <a:latin typeface="Arial" panose="020B0604020202020204" pitchFamily="34" charset="0"/>
                <a:cs typeface="Arial" panose="020B0604020202020204" pitchFamily="34" charset="0"/>
              </a:rPr>
              <a:t>a una persona para llevar a cabo su trabajo o profesión</a:t>
            </a:r>
            <a:r>
              <a:rPr lang="es-ES" sz="2400" b="1" dirty="0">
                <a:solidFill>
                  <a:schemeClr val="bg1"/>
                </a:solidFill>
                <a:latin typeface="Arial" panose="020B0604020202020204" pitchFamily="34" charset="0"/>
                <a:cs typeface="Arial" panose="020B0604020202020204" pitchFamily="34" charset="0"/>
              </a:rPr>
              <a:t>.</a:t>
            </a:r>
            <a:endParaRPr lang="es-MX" sz="2400" b="1" dirty="0">
              <a:solidFill>
                <a:schemeClr val="bg1"/>
              </a:solidFill>
              <a:latin typeface="Arial" panose="020B0604020202020204" pitchFamily="34" charset="0"/>
              <a:cs typeface="Arial" panose="020B0604020202020204" pitchFamily="34" charset="0"/>
            </a:endParaRPr>
          </a:p>
        </p:txBody>
      </p:sp>
      <p:pic>
        <p:nvPicPr>
          <p:cNvPr id="2050" name="Picture 2" descr="Resultado de imagen para incapacidad permanente to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4720" y="1136044"/>
            <a:ext cx="2662928" cy="177617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720" y="3463486"/>
            <a:ext cx="3077679" cy="2579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9622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11331" y="0"/>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Tipos de incapacidad </a:t>
            </a:r>
            <a:endParaRPr lang="es-MX" sz="3200" b="1" dirty="0">
              <a:solidFill>
                <a:schemeClr val="bg1"/>
              </a:solidFill>
              <a:latin typeface="Arial" panose="020B0604020202020204" pitchFamily="34" charset="0"/>
              <a:cs typeface="Arial" panose="020B0604020202020204" pitchFamily="34" charset="0"/>
            </a:endParaRPr>
          </a:p>
        </p:txBody>
      </p:sp>
      <p:sp>
        <p:nvSpPr>
          <p:cNvPr id="3" name="Rectángulo 2"/>
          <p:cNvSpPr/>
          <p:nvPr/>
        </p:nvSpPr>
        <p:spPr>
          <a:xfrm>
            <a:off x="4472977" y="1989452"/>
            <a:ext cx="3803351" cy="4093428"/>
          </a:xfrm>
          <a:prstGeom prst="rect">
            <a:avLst/>
          </a:prstGeom>
          <a:solidFill>
            <a:schemeClr val="accent2">
              <a:lumMod val="50000"/>
            </a:schemeClr>
          </a:solidFill>
        </p:spPr>
        <p:txBody>
          <a:bodyPr wrap="square">
            <a:spAutoFit/>
          </a:bodyPr>
          <a:lstStyle/>
          <a:p>
            <a:pPr algn="just"/>
            <a:r>
              <a:rPr lang="es-ES" sz="2000" b="1" dirty="0" smtClean="0">
                <a:solidFill>
                  <a:schemeClr val="bg1"/>
                </a:solidFill>
                <a:latin typeface="Arial" panose="020B0604020202020204" pitchFamily="34" charset="0"/>
                <a:cs typeface="Arial" panose="020B0604020202020204" pitchFamily="34" charset="0"/>
              </a:rPr>
              <a:t>La incapacidad permanente total no </a:t>
            </a:r>
            <a:r>
              <a:rPr lang="es-ES" sz="2000" b="1" dirty="0">
                <a:solidFill>
                  <a:schemeClr val="bg1"/>
                </a:solidFill>
                <a:latin typeface="Arial" panose="020B0604020202020204" pitchFamily="34" charset="0"/>
                <a:cs typeface="Arial" panose="020B0604020202020204" pitchFamily="34" charset="0"/>
              </a:rPr>
              <a:t>significa que </a:t>
            </a:r>
            <a:r>
              <a:rPr lang="es-ES" sz="2000" b="1" dirty="0" smtClean="0">
                <a:solidFill>
                  <a:schemeClr val="bg1"/>
                </a:solidFill>
                <a:latin typeface="Arial" panose="020B0604020202020204" pitchFamily="34" charset="0"/>
                <a:cs typeface="Arial" panose="020B0604020202020204" pitchFamily="34" charset="0"/>
              </a:rPr>
              <a:t>la persona no pueda trabajar </a:t>
            </a:r>
            <a:r>
              <a:rPr lang="es-ES" sz="2000" b="1" dirty="0">
                <a:solidFill>
                  <a:schemeClr val="bg1"/>
                </a:solidFill>
                <a:latin typeface="Arial" panose="020B0604020202020204" pitchFamily="34" charset="0"/>
                <a:cs typeface="Arial" panose="020B0604020202020204" pitchFamily="34" charset="0"/>
              </a:rPr>
              <a:t>en otro sector. </a:t>
            </a:r>
          </a:p>
          <a:p>
            <a:pPr algn="just"/>
            <a:endParaRPr lang="es-ES" sz="2000" b="1" dirty="0">
              <a:solidFill>
                <a:schemeClr val="bg1"/>
              </a:solidFill>
              <a:latin typeface="Arial" panose="020B0604020202020204" pitchFamily="34" charset="0"/>
              <a:cs typeface="Arial" panose="020B0604020202020204" pitchFamily="34" charset="0"/>
            </a:endParaRPr>
          </a:p>
          <a:p>
            <a:pPr algn="just"/>
            <a:r>
              <a:rPr lang="es-ES" sz="2000" b="1" dirty="0">
                <a:solidFill>
                  <a:schemeClr val="bg1"/>
                </a:solidFill>
                <a:latin typeface="Arial" panose="020B0604020202020204" pitchFamily="34" charset="0"/>
                <a:cs typeface="Arial" panose="020B0604020202020204" pitchFamily="34" charset="0"/>
              </a:rPr>
              <a:t>Por ejemplo: un odontólogo que depende del trabajo de sus manos, tiene un accidente donde pierde la destreza con su mano diestra, lo que le impediría trabajar de odontólogo, pero sí podría ser profesor.</a:t>
            </a:r>
            <a:endParaRPr lang="es-MX" sz="2000" b="1" dirty="0">
              <a:solidFill>
                <a:schemeClr val="bg1"/>
              </a:solidFill>
              <a:latin typeface="Arial" panose="020B0604020202020204" pitchFamily="34" charset="0"/>
              <a:cs typeface="Arial" panose="020B0604020202020204" pitchFamily="34" charset="0"/>
            </a:endParaRPr>
          </a:p>
        </p:txBody>
      </p:sp>
      <p:pic>
        <p:nvPicPr>
          <p:cNvPr id="2056" name="Picture 8" descr="Resultado de imagen para lesion en la m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097" y="1183052"/>
            <a:ext cx="3328125" cy="127669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Resultado de imagen para odontologo dibuj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434" y="2721740"/>
            <a:ext cx="3219450" cy="321945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profesor dibuj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29421" y="2123463"/>
            <a:ext cx="2888838" cy="2888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0103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Resultado de imagen para incapacidad permanente to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4289" y="2203973"/>
            <a:ext cx="4762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xmlns="" id="{A0A1FFF6-EE27-49A0-AEB1-F25D6234D5E1}"/>
              </a:ext>
            </a:extLst>
          </p:cNvPr>
          <p:cNvSpPr/>
          <p:nvPr/>
        </p:nvSpPr>
        <p:spPr>
          <a:xfrm>
            <a:off x="2811331" y="0"/>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Tipos de incapacidad </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616772" y="1661653"/>
            <a:ext cx="5106297" cy="4154984"/>
          </a:xfrm>
          <a:prstGeom prst="rect">
            <a:avLst/>
          </a:prstGeom>
          <a:solidFill>
            <a:srgbClr val="002060"/>
          </a:solidFill>
        </p:spPr>
        <p:txBody>
          <a:bodyPr wrap="square">
            <a:spAutoFit/>
          </a:bodyPr>
          <a:lstStyle/>
          <a:p>
            <a:pPr algn="just"/>
            <a:r>
              <a:rPr lang="es-ES" sz="2400" b="1" cap="all" dirty="0">
                <a:solidFill>
                  <a:schemeClr val="bg1"/>
                </a:solidFill>
                <a:latin typeface="Arial" panose="020B0604020202020204" pitchFamily="34" charset="0"/>
                <a:cs typeface="Arial" panose="020B0604020202020204" pitchFamily="34" charset="0"/>
              </a:rPr>
              <a:t>INCAPACIDAD PERMANENTE </a:t>
            </a:r>
            <a:r>
              <a:rPr lang="es-ES" sz="2400" b="1" cap="all" dirty="0" smtClean="0">
                <a:solidFill>
                  <a:schemeClr val="bg1"/>
                </a:solidFill>
                <a:latin typeface="Arial" panose="020B0604020202020204" pitchFamily="34" charset="0"/>
                <a:cs typeface="Arial" panose="020B0604020202020204" pitchFamily="34" charset="0"/>
              </a:rPr>
              <a:t>ABSOLUTA</a:t>
            </a:r>
          </a:p>
          <a:p>
            <a:pPr algn="just"/>
            <a:endParaRPr lang="es-ES" sz="2400" b="1" cap="all" dirty="0">
              <a:solidFill>
                <a:schemeClr val="bg1"/>
              </a:solidFill>
              <a:latin typeface="Arial" panose="020B0604020202020204" pitchFamily="34" charset="0"/>
              <a:cs typeface="Arial" panose="020B0604020202020204" pitchFamily="34" charset="0"/>
            </a:endParaRPr>
          </a:p>
          <a:p>
            <a:pPr algn="just"/>
            <a:r>
              <a:rPr lang="es-ES" sz="2400" b="1" dirty="0" smtClean="0">
                <a:solidFill>
                  <a:schemeClr val="bg1"/>
                </a:solidFill>
                <a:latin typeface="Arial" panose="020B0604020202020204" pitchFamily="34" charset="0"/>
                <a:cs typeface="Arial" panose="020B0604020202020204" pitchFamily="34" charset="0"/>
              </a:rPr>
              <a:t>Es la </a:t>
            </a:r>
            <a:r>
              <a:rPr lang="es-ES" sz="2400" b="1" dirty="0">
                <a:solidFill>
                  <a:schemeClr val="bg1"/>
                </a:solidFill>
                <a:latin typeface="Arial" panose="020B0604020202020204" pitchFamily="34" charset="0"/>
                <a:cs typeface="Arial" panose="020B0604020202020204" pitchFamily="34" charset="0"/>
              </a:rPr>
              <a:t>que </a:t>
            </a:r>
            <a:r>
              <a:rPr lang="es-ES" sz="2400" b="1" dirty="0" smtClean="0">
                <a:solidFill>
                  <a:schemeClr val="bg1"/>
                </a:solidFill>
                <a:latin typeface="Arial" panose="020B0604020202020204" pitchFamily="34" charset="0"/>
                <a:cs typeface="Arial" panose="020B0604020202020204" pitchFamily="34" charset="0"/>
              </a:rPr>
              <a:t>incapacita </a:t>
            </a:r>
            <a:r>
              <a:rPr lang="es-ES" sz="2400" b="1" dirty="0">
                <a:solidFill>
                  <a:schemeClr val="bg1"/>
                </a:solidFill>
                <a:latin typeface="Arial" panose="020B0604020202020204" pitchFamily="34" charset="0"/>
                <a:cs typeface="Arial" panose="020B0604020202020204" pitchFamily="34" charset="0"/>
              </a:rPr>
              <a:t>permanentemente </a:t>
            </a:r>
            <a:r>
              <a:rPr lang="es-ES" sz="2400" b="1" dirty="0" smtClean="0">
                <a:solidFill>
                  <a:schemeClr val="bg1"/>
                </a:solidFill>
                <a:latin typeface="Arial" panose="020B0604020202020204" pitchFamily="34" charset="0"/>
                <a:cs typeface="Arial" panose="020B0604020202020204" pitchFamily="34" charset="0"/>
              </a:rPr>
              <a:t>a la persona para </a:t>
            </a:r>
            <a:r>
              <a:rPr lang="es-ES" sz="2400" b="1" dirty="0">
                <a:solidFill>
                  <a:schemeClr val="bg1"/>
                </a:solidFill>
                <a:latin typeface="Arial" panose="020B0604020202020204" pitchFamily="34" charset="0"/>
                <a:cs typeface="Arial" panose="020B0604020202020204" pitchFamily="34" charset="0"/>
              </a:rPr>
              <a:t>ejercer cualquier profesión u oficio. Cada vez es más difícil que la Seguridad Social </a:t>
            </a:r>
            <a:r>
              <a:rPr lang="es-ES" sz="2400" b="1" dirty="0" smtClean="0">
                <a:solidFill>
                  <a:schemeClr val="bg1"/>
                </a:solidFill>
                <a:latin typeface="Arial" panose="020B0604020202020204" pitchFamily="34" charset="0"/>
                <a:cs typeface="Arial" panose="020B0604020202020204" pitchFamily="34" charset="0"/>
              </a:rPr>
              <a:t>la reconozca </a:t>
            </a:r>
            <a:r>
              <a:rPr lang="es-ES" sz="2400" b="1" dirty="0">
                <a:solidFill>
                  <a:schemeClr val="bg1"/>
                </a:solidFill>
                <a:latin typeface="Arial" panose="020B0604020202020204" pitchFamily="34" charset="0"/>
                <a:cs typeface="Arial" panose="020B0604020202020204" pitchFamily="34" charset="0"/>
              </a:rPr>
              <a:t>ya que se han endurecido los requisitos para </a:t>
            </a:r>
            <a:r>
              <a:rPr lang="es-ES" sz="2400" b="1" dirty="0" smtClean="0">
                <a:solidFill>
                  <a:schemeClr val="bg1"/>
                </a:solidFill>
                <a:latin typeface="Arial" panose="020B0604020202020204" pitchFamily="34" charset="0"/>
                <a:cs typeface="Arial" panose="020B0604020202020204" pitchFamily="34" charset="0"/>
              </a:rPr>
              <a:t>otorgar este tipo de incapacidad. </a:t>
            </a:r>
            <a:endParaRPr lang="es-ES" sz="2400" b="1" i="0"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54862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A0A1FFF6-EE27-49A0-AEB1-F25D6234D5E1}"/>
              </a:ext>
            </a:extLst>
          </p:cNvPr>
          <p:cNvSpPr/>
          <p:nvPr/>
        </p:nvSpPr>
        <p:spPr>
          <a:xfrm>
            <a:off x="2811331" y="0"/>
            <a:ext cx="6096000" cy="584775"/>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Tipos de incapacidad </a:t>
            </a:r>
            <a:endParaRPr lang="es-MX" sz="32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5952565" y="1995140"/>
            <a:ext cx="5106297" cy="3785652"/>
          </a:xfrm>
          <a:prstGeom prst="rect">
            <a:avLst/>
          </a:prstGeom>
          <a:solidFill>
            <a:srgbClr val="002060"/>
          </a:solidFill>
        </p:spPr>
        <p:txBody>
          <a:bodyPr wrap="square">
            <a:spAutoFit/>
          </a:bodyPr>
          <a:lstStyle/>
          <a:p>
            <a:pPr algn="just"/>
            <a:r>
              <a:rPr lang="es-ES" sz="2400" b="1" cap="all" dirty="0">
                <a:solidFill>
                  <a:schemeClr val="bg1"/>
                </a:solidFill>
                <a:latin typeface="Arial" panose="020B0604020202020204" pitchFamily="34" charset="0"/>
                <a:cs typeface="Arial" panose="020B0604020202020204" pitchFamily="34" charset="0"/>
              </a:rPr>
              <a:t>GRAN </a:t>
            </a:r>
            <a:r>
              <a:rPr lang="es-ES" sz="2400" b="1" cap="all" dirty="0" smtClean="0">
                <a:solidFill>
                  <a:schemeClr val="bg1"/>
                </a:solidFill>
                <a:latin typeface="Arial" panose="020B0604020202020204" pitchFamily="34" charset="0"/>
                <a:cs typeface="Arial" panose="020B0604020202020204" pitchFamily="34" charset="0"/>
              </a:rPr>
              <a:t>INVALIDEZ</a:t>
            </a:r>
          </a:p>
          <a:p>
            <a:pPr algn="just"/>
            <a:endParaRPr lang="es-ES" sz="2400" b="1" cap="all" dirty="0">
              <a:solidFill>
                <a:schemeClr val="bg1"/>
              </a:solidFill>
              <a:latin typeface="Arial" panose="020B0604020202020204" pitchFamily="34" charset="0"/>
              <a:cs typeface="Arial" panose="020B0604020202020204" pitchFamily="34" charset="0"/>
            </a:endParaRPr>
          </a:p>
          <a:p>
            <a:pPr algn="just"/>
            <a:r>
              <a:rPr lang="es-ES" sz="2400" b="1" dirty="0" smtClean="0">
                <a:solidFill>
                  <a:schemeClr val="bg1"/>
                </a:solidFill>
                <a:latin typeface="Arial" panose="020B0604020202020204" pitchFamily="34" charset="0"/>
                <a:cs typeface="Arial" panose="020B0604020202020204" pitchFamily="34" charset="0"/>
              </a:rPr>
              <a:t>En este caso, la persona además de estar incapacitada por completo para trabajar, también tiene la necesidad de ser asistida por otra persona en los actos más esenciales del día a día, como son: comer, vestirse, asearse, etc. </a:t>
            </a:r>
            <a:endParaRPr lang="es-ES" sz="2400" b="1" i="0" dirty="0">
              <a:solidFill>
                <a:schemeClr val="bg1"/>
              </a:solidFill>
              <a:effectLst/>
              <a:latin typeface="Arial" panose="020B0604020202020204" pitchFamily="34" charset="0"/>
              <a:cs typeface="Arial" panose="020B0604020202020204" pitchFamily="34" charset="0"/>
            </a:endParaRPr>
          </a:p>
        </p:txBody>
      </p:sp>
      <p:pic>
        <p:nvPicPr>
          <p:cNvPr id="6146" name="Picture 2" descr="Resultado de imagen para gran invalide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382" y="1096961"/>
            <a:ext cx="5334000" cy="533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5102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A0A1FFF6-EE27-49A0-AEB1-F25D6234D5E1}"/>
              </a:ext>
            </a:extLst>
          </p:cNvPr>
          <p:cNvSpPr/>
          <p:nvPr/>
        </p:nvSpPr>
        <p:spPr>
          <a:xfrm>
            <a:off x="2854362" y="127318"/>
            <a:ext cx="6096000" cy="1077218"/>
          </a:xfrm>
          <a:prstGeom prst="rect">
            <a:avLst/>
          </a:prstGeom>
          <a:solidFill>
            <a:srgbClr val="0070C0"/>
          </a:solidFill>
        </p:spPr>
        <p:txBody>
          <a:bodyPr>
            <a:spAutoFit/>
          </a:bodyPr>
          <a:lstStyle/>
          <a:p>
            <a:pPr algn="ctr"/>
            <a:r>
              <a:rPr lang="es-ES" sz="3200" b="1" dirty="0" smtClean="0">
                <a:solidFill>
                  <a:schemeClr val="bg1"/>
                </a:solidFill>
                <a:latin typeface="Arial" panose="020B0604020202020204" pitchFamily="34" charset="0"/>
                <a:cs typeface="Arial" panose="020B0604020202020204" pitchFamily="34" charset="0"/>
              </a:rPr>
              <a:t>Requisitos para el pago de incapacidades </a:t>
            </a:r>
            <a:endParaRPr lang="es-MX" sz="3200" b="1" dirty="0">
              <a:solidFill>
                <a:schemeClr val="bg1"/>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1379181" y="1301358"/>
            <a:ext cx="9240001" cy="5497201"/>
          </a:xfrm>
          <a:prstGeom prst="rect">
            <a:avLst/>
          </a:prstGeom>
        </p:spPr>
      </p:pic>
    </p:spTree>
    <p:extLst>
      <p:ext uri="{BB962C8B-B14F-4D97-AF65-F5344CB8AC3E}">
        <p14:creationId xmlns:p14="http://schemas.microsoft.com/office/powerpoint/2010/main" val="6091589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676787" y="334842"/>
            <a:ext cx="8946001" cy="6166801"/>
          </a:xfrm>
          <a:prstGeom prst="rect">
            <a:avLst/>
          </a:prstGeom>
        </p:spPr>
      </p:pic>
    </p:spTree>
    <p:extLst>
      <p:ext uri="{BB962C8B-B14F-4D97-AF65-F5344CB8AC3E}">
        <p14:creationId xmlns:p14="http://schemas.microsoft.com/office/powerpoint/2010/main" val="2790234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97561" y="530479"/>
            <a:ext cx="10707251" cy="6186309"/>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Se </a:t>
            </a:r>
            <a:r>
              <a:rPr lang="es-MX" sz="2400" b="1" dirty="0" smtClean="0">
                <a:latin typeface="Arial" panose="020B0604020202020204" pitchFamily="34" charset="0"/>
                <a:cs typeface="Arial" panose="020B0604020202020204" pitchFamily="34" charset="0"/>
              </a:rPr>
              <a:t>contemplan elementos teóricos </a:t>
            </a:r>
            <a:r>
              <a:rPr lang="es-MX" sz="2400" b="1" dirty="0" smtClean="0">
                <a:latin typeface="Arial" panose="020B0604020202020204" pitchFamily="34" charset="0"/>
                <a:cs typeface="Arial" panose="020B0604020202020204" pitchFamily="34" charset="0"/>
              </a:rPr>
              <a:t>así como algunos ejemplos, </a:t>
            </a:r>
            <a:r>
              <a:rPr lang="es-MX" sz="2400" b="1" dirty="0" smtClean="0">
                <a:latin typeface="Arial" panose="020B0604020202020204" pitchFamily="34" charset="0"/>
                <a:cs typeface="Arial" panose="020B0604020202020204" pitchFamily="34" charset="0"/>
              </a:rPr>
              <a:t>también se incluye información de los tipos de incapacidades que pueden presentarse y los requisitos para que los trabajadores gocen de los beneficios de acuerdo a la ley del IMSS.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A través de este tema, los estudiantes </a:t>
            </a:r>
            <a:r>
              <a:rPr lang="es-MX" sz="2400" b="1" dirty="0" smtClean="0">
                <a:latin typeface="Arial" panose="020B0604020202020204" pitchFamily="34" charset="0"/>
                <a:cs typeface="Arial" panose="020B0604020202020204" pitchFamily="34" charset="0"/>
              </a:rPr>
              <a:t>identificaran la importancia </a:t>
            </a:r>
            <a:r>
              <a:rPr lang="es-MX" sz="2400" b="1" dirty="0" smtClean="0">
                <a:latin typeface="Arial" panose="020B0604020202020204" pitchFamily="34" charset="0"/>
                <a:cs typeface="Arial" panose="020B0604020202020204" pitchFamily="34" charset="0"/>
              </a:rPr>
              <a:t>de cumplir oportunamente con las obligaciones ante el IMSS, así como el impacto económico que tiene en la situación financiera de la empresa y la consecución de los objetivos organizacionales.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1920658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71123"/>
            <a:ext cx="4128247" cy="461665"/>
          </a:xfrm>
          <a:prstGeom prst="rect">
            <a:avLst/>
          </a:prstGeom>
          <a:solidFill>
            <a:schemeClr val="accent2">
              <a:lumMod val="50000"/>
            </a:schemeClr>
          </a:solidFill>
        </p:spPr>
        <p:txBody>
          <a:bodyPr wrap="square" rtlCol="0">
            <a:spAutoFit/>
          </a:bodyPr>
          <a:lstStyle/>
          <a:p>
            <a:pPr algn="ctr"/>
            <a:r>
              <a:rPr lang="es-MX" sz="2400" b="1" dirty="0" smtClean="0">
                <a:solidFill>
                  <a:schemeClr val="bg1"/>
                </a:solidFill>
                <a:latin typeface="Arial" panose="020B0604020202020204" pitchFamily="34" charset="0"/>
                <a:cs typeface="Arial" panose="020B0604020202020204" pitchFamily="34" charset="0"/>
              </a:rPr>
              <a:t>Conclusiones</a:t>
            </a:r>
            <a:endParaRPr lang="es-MX" sz="2400" b="1"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CuadroTexto 4"/>
          <p:cNvSpPr txBox="1"/>
          <p:nvPr/>
        </p:nvSpPr>
        <p:spPr>
          <a:xfrm>
            <a:off x="515471" y="562632"/>
            <a:ext cx="11196917" cy="6186309"/>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Una de las erogaciones más importantes en el ámbito organizacional es el pago de nómina, en el cual se debe contemplar no solo el importe de los sueldos de los colaboradores, también el monto de la carga social, que incluye el pago de las cuotas al IMSS de acuerdo a los diferentes seguros que se contemplan en la legislación correspondiente. </a:t>
            </a:r>
          </a:p>
          <a:p>
            <a:pPr algn="just">
              <a:lnSpc>
                <a:spcPct val="150000"/>
              </a:lnSpc>
            </a:pPr>
            <a:r>
              <a:rPr lang="es-MX" sz="2400" b="1" dirty="0" smtClean="0">
                <a:latin typeface="Arial" panose="020B0604020202020204" pitchFamily="34" charset="0"/>
                <a:cs typeface="Arial" panose="020B0604020202020204" pitchFamily="34" charset="0"/>
              </a:rPr>
              <a:t>Si bien es cierto que esto genera un impacto económico en las finanzas de la empresa, son más los beneficios de cumplir oportunamente con estas obligaciones, los cuales tienen alcance en el aspecto económico, pero también en la seguridad y confianza que se otorga a los empleados, lo que incide positivamente para el fomento del sentido de pertinencia y aumento de la productividad.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07181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9862E8F0-96C3-4D3C-B81E-736145A19D71}"/>
              </a:ext>
            </a:extLst>
          </p:cNvPr>
          <p:cNvSpPr txBox="1"/>
          <p:nvPr/>
        </p:nvSpPr>
        <p:spPr>
          <a:xfrm>
            <a:off x="2562113" y="150298"/>
            <a:ext cx="7067774" cy="523220"/>
          </a:xfrm>
          <a:prstGeom prst="rect">
            <a:avLst/>
          </a:prstGeom>
          <a:solidFill>
            <a:schemeClr val="accent2">
              <a:lumMod val="50000"/>
            </a:schemeClr>
          </a:solidFill>
        </p:spPr>
        <p:txBody>
          <a:bodyPr wrap="square" rtlCol="0">
            <a:spAutoFit/>
          </a:bodyPr>
          <a:lstStyle/>
          <a:p>
            <a:pPr algn="ctr"/>
            <a:r>
              <a:rPr lang="es-ES" sz="2800" b="1" dirty="0" smtClean="0">
                <a:solidFill>
                  <a:schemeClr val="bg1"/>
                </a:solidFill>
                <a:latin typeface="Arial" panose="020B0604020202020204" pitchFamily="34" charset="0"/>
                <a:cs typeface="Arial" panose="020B0604020202020204" pitchFamily="34" charset="0"/>
              </a:rPr>
              <a:t>Referencias consultadas</a:t>
            </a:r>
            <a:endParaRPr lang="es-MX" sz="2800" b="1" dirty="0">
              <a:solidFill>
                <a:schemeClr val="bg1"/>
              </a:solidFill>
              <a:latin typeface="Arial" panose="020B0604020202020204" pitchFamily="34" charset="0"/>
              <a:cs typeface="Arial" panose="020B0604020202020204" pitchFamily="34" charset="0"/>
            </a:endParaRPr>
          </a:p>
        </p:txBody>
      </p:sp>
      <p:sp>
        <p:nvSpPr>
          <p:cNvPr id="5" name="CuadroTexto 4"/>
          <p:cNvSpPr txBox="1"/>
          <p:nvPr/>
        </p:nvSpPr>
        <p:spPr>
          <a:xfrm>
            <a:off x="1335741" y="1065008"/>
            <a:ext cx="9305365" cy="5262979"/>
          </a:xfrm>
          <a:prstGeom prst="rect">
            <a:avLst/>
          </a:prstGeom>
          <a:noFill/>
        </p:spPr>
        <p:txBody>
          <a:bodyPr wrap="square" rtlCol="0">
            <a:spAutoFit/>
          </a:bodyPr>
          <a:lstStyle/>
          <a:p>
            <a:r>
              <a:rPr lang="es-MX" sz="2400" dirty="0" smtClean="0">
                <a:latin typeface="Arial" panose="020B0604020202020204" pitchFamily="34" charset="0"/>
                <a:cs typeface="Arial" panose="020B0604020202020204" pitchFamily="34" charset="0"/>
              </a:rPr>
              <a:t>Ley del Instituto Mexicano del Seguro Social </a:t>
            </a:r>
          </a:p>
          <a:p>
            <a:endParaRPr lang="es-MX" sz="2400" dirty="0" smtClean="0">
              <a:latin typeface="Arial" panose="020B0604020202020204" pitchFamily="34" charset="0"/>
              <a:cs typeface="Arial" panose="020B0604020202020204" pitchFamily="34" charset="0"/>
            </a:endParaRPr>
          </a:p>
          <a:p>
            <a:r>
              <a:rPr lang="es-MX" sz="2400" dirty="0">
                <a:solidFill>
                  <a:srgbClr val="222222"/>
                </a:solidFill>
                <a:latin typeface="Arial" panose="020B0604020202020204" pitchFamily="34" charset="0"/>
                <a:cs typeface="Arial" panose="020B0604020202020204" pitchFamily="34" charset="0"/>
              </a:rPr>
              <a:t>López, L. </a:t>
            </a:r>
            <a:r>
              <a:rPr lang="es-ES" sz="2400" dirty="0">
                <a:solidFill>
                  <a:srgbClr val="222222"/>
                </a:solidFill>
                <a:latin typeface="Arial" panose="020B0604020202020204" pitchFamily="34" charset="0"/>
                <a:cs typeface="Arial" panose="020B0604020202020204" pitchFamily="34" charset="0"/>
              </a:rPr>
              <a:t>La prima en el seguro de riesgo de trabajo para 2019. Disponible en: </a:t>
            </a:r>
          </a:p>
          <a:p>
            <a:r>
              <a:rPr lang="es-MX" sz="2400" dirty="0">
                <a:hlinkClick r:id="rId2"/>
              </a:rPr>
              <a:t>https://coem.mx/prima-seguro-riesgo-trabajo-2019/</a:t>
            </a:r>
            <a:endParaRPr lang="es-ES" sz="2400" dirty="0">
              <a:solidFill>
                <a:srgbClr val="222222"/>
              </a:solidFill>
              <a:latin typeface="Arial" panose="020B0604020202020204" pitchFamily="34" charset="0"/>
              <a:cs typeface="Arial" panose="020B0604020202020204" pitchFamily="34" charset="0"/>
            </a:endParaRPr>
          </a:p>
          <a:p>
            <a:endParaRPr lang="es-MX" sz="2400" dirty="0" smtClean="0">
              <a:latin typeface="Arial" panose="020B0604020202020204" pitchFamily="34" charset="0"/>
              <a:cs typeface="Arial" panose="020B0604020202020204" pitchFamily="34" charset="0"/>
            </a:endParaRPr>
          </a:p>
          <a:p>
            <a:r>
              <a:rPr lang="es-ES" sz="2400" dirty="0">
                <a:solidFill>
                  <a:srgbClr val="222222"/>
                </a:solidFill>
                <a:latin typeface="Arial" panose="020B0604020202020204" pitchFamily="34" charset="0"/>
                <a:cs typeface="Arial" panose="020B0604020202020204" pitchFamily="34" charset="0"/>
              </a:rPr>
              <a:t>Prima de riesgo de trabajo. Disponible en:</a:t>
            </a:r>
            <a:endParaRPr lang="es-MX" sz="2400" dirty="0">
              <a:latin typeface="Arial" panose="020B0604020202020204" pitchFamily="34" charset="0"/>
              <a:cs typeface="Arial" panose="020B0604020202020204" pitchFamily="34" charset="0"/>
            </a:endParaRPr>
          </a:p>
          <a:p>
            <a:r>
              <a:rPr lang="es-MX" sz="2400" dirty="0">
                <a:hlinkClick r:id="rId3"/>
              </a:rPr>
              <a:t>https://mexico.smetoolkit.org/prima-de-riesgo-de-trabajo</a:t>
            </a:r>
            <a:r>
              <a:rPr lang="es-MX" sz="2400" dirty="0" smtClean="0">
                <a:hlinkClick r:id="rId3"/>
              </a:rPr>
              <a:t>/</a:t>
            </a:r>
            <a:endParaRPr lang="es-MX" sz="2400" dirty="0" smtClean="0"/>
          </a:p>
          <a:p>
            <a:endParaRPr lang="es-MX" sz="2400" dirty="0"/>
          </a:p>
          <a:p>
            <a:r>
              <a:rPr lang="es-MX" sz="2400" dirty="0" smtClean="0"/>
              <a:t>Tipos de incapacidades. Disponible en:</a:t>
            </a:r>
          </a:p>
          <a:p>
            <a:r>
              <a:rPr lang="es-MX" sz="2400" dirty="0">
                <a:hlinkClick r:id="rId4"/>
              </a:rPr>
              <a:t>https://www.gob.mx/cms/uploads/attachment/file/298270/incapacidades_laborales.pdf</a:t>
            </a:r>
            <a:endParaRPr lang="es-MX" sz="2400" dirty="0"/>
          </a:p>
          <a:p>
            <a:endParaRPr lang="es-MX" sz="2400" dirty="0">
              <a:latin typeface="Arial" panose="020B0604020202020204" pitchFamily="34" charset="0"/>
              <a:cs typeface="Arial" panose="020B0604020202020204" pitchFamily="34" charset="0"/>
            </a:endParaRPr>
          </a:p>
          <a:p>
            <a:r>
              <a:rPr lang="es-ES" sz="2400" dirty="0">
                <a:solidFill>
                  <a:srgbClr val="222222"/>
                </a:solidFill>
                <a:latin typeface="Arial" panose="020B0604020202020204" pitchFamily="34" charset="0"/>
                <a:cs typeface="Arial" panose="020B0604020202020204" pitchFamily="34" charset="0"/>
              </a:rPr>
              <a:t>Reglamento de la Ley del Seguro </a:t>
            </a:r>
            <a:r>
              <a:rPr lang="es-ES" sz="2400" dirty="0" smtClean="0">
                <a:solidFill>
                  <a:srgbClr val="222222"/>
                </a:solidFill>
                <a:latin typeface="Arial" panose="020B0604020202020204" pitchFamily="34" charset="0"/>
                <a:cs typeface="Arial" panose="020B0604020202020204" pitchFamily="34" charset="0"/>
              </a:rPr>
              <a:t>Social</a:t>
            </a:r>
          </a:p>
        </p:txBody>
      </p:sp>
    </p:spTree>
    <p:extLst>
      <p:ext uri="{BB962C8B-B14F-4D97-AF65-F5344CB8AC3E}">
        <p14:creationId xmlns:p14="http://schemas.microsoft.com/office/powerpoint/2010/main" val="1630903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3132348" cy="415498"/>
          </a:xfrm>
          <a:prstGeom prst="rect">
            <a:avLst/>
          </a:prstGeom>
          <a:solidFill>
            <a:schemeClr val="accent2">
              <a:lumMod val="50000"/>
            </a:schemeClr>
          </a:solidFill>
        </p:spPr>
        <p:txBody>
          <a:bodyPr wrap="square" rtlCol="0">
            <a:spAutoFit/>
          </a:bodyPr>
          <a:lstStyle/>
          <a:p>
            <a:pPr algn="ctr"/>
            <a:r>
              <a:rPr lang="es-MX" sz="2100" b="1" dirty="0">
                <a:solidFill>
                  <a:schemeClr val="bg1"/>
                </a:solidFill>
                <a:latin typeface="Arial" panose="020B0604020202020204" pitchFamily="34" charset="0"/>
                <a:cs typeface="Arial" panose="020B0604020202020204" pitchFamily="34" charset="0"/>
              </a:rPr>
              <a:t>Guía para su uso</a:t>
            </a:r>
            <a:endParaRPr lang="es-MX" sz="1350"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457201" y="839524"/>
            <a:ext cx="11174506" cy="5078313"/>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La estructura del material esta diseñada de forma que facilite al estudiante el abordar y comprender el tema.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Se inicia con </a:t>
            </a:r>
            <a:r>
              <a:rPr lang="es-MX" sz="2400" b="1" dirty="0" smtClean="0">
                <a:latin typeface="Arial" panose="020B0604020202020204" pitchFamily="34" charset="0"/>
                <a:cs typeface="Arial" panose="020B0604020202020204" pitchFamily="34" charset="0"/>
              </a:rPr>
              <a:t>elementos </a:t>
            </a:r>
            <a:r>
              <a:rPr lang="es-MX" sz="2400" b="1" dirty="0" smtClean="0">
                <a:latin typeface="Arial" panose="020B0604020202020204" pitchFamily="34" charset="0"/>
                <a:cs typeface="Arial" panose="020B0604020202020204" pitchFamily="34" charset="0"/>
              </a:rPr>
              <a:t>teóricos, la información se presenta en orden para favorecer la comprensión del tema, se incluye el fundamento legal y algunos ejemplos de los tipos de incapacidades, información importante en el proceso de toma de decisiones de la organización. </a:t>
            </a:r>
          </a:p>
          <a:p>
            <a:pPr algn="just">
              <a:lnSpc>
                <a:spcPct val="150000"/>
              </a:lnSpc>
            </a:pPr>
            <a:r>
              <a:rPr lang="es-MX" sz="2400" b="1" dirty="0" smtClean="0">
                <a:latin typeface="Arial" panose="020B0604020202020204" pitchFamily="34" charset="0"/>
                <a:cs typeface="Arial" panose="020B0604020202020204" pitchFamily="34" charset="0"/>
              </a:rPr>
              <a:t>Al </a:t>
            </a:r>
            <a:r>
              <a:rPr lang="es-MX" sz="2400" b="1" dirty="0">
                <a:latin typeface="Arial" panose="020B0604020202020204" pitchFamily="34" charset="0"/>
                <a:cs typeface="Arial" panose="020B0604020202020204" pitchFamily="34" charset="0"/>
              </a:rPr>
              <a:t>final se menciona una conclusión breve sobre el tema y las referencias bibliográficas consultadas. </a:t>
            </a:r>
          </a:p>
        </p:txBody>
      </p:sp>
    </p:spTree>
    <p:extLst>
      <p:ext uri="{BB962C8B-B14F-4D97-AF65-F5344CB8AC3E}">
        <p14:creationId xmlns:p14="http://schemas.microsoft.com/office/powerpoint/2010/main" val="40114433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A8827F1-2356-42A5-9B32-518959DDA00B}"/>
              </a:ext>
            </a:extLst>
          </p:cNvPr>
          <p:cNvSpPr>
            <a:spLocks noGrp="1"/>
          </p:cNvSpPr>
          <p:nvPr>
            <p:ph type="ctrTitle"/>
          </p:nvPr>
        </p:nvSpPr>
        <p:spPr>
          <a:xfrm>
            <a:off x="1976715" y="753035"/>
            <a:ext cx="8637073" cy="2046636"/>
          </a:xfrm>
          <a:solidFill>
            <a:srgbClr val="00B050"/>
          </a:solidFill>
        </p:spPr>
        <p:txBody>
          <a:bodyPr/>
          <a:lstStyle/>
          <a:p>
            <a:pPr algn="ctr"/>
            <a:r>
              <a:rPr lang="es-MX" b="1" dirty="0">
                <a:solidFill>
                  <a:schemeClr val="bg1"/>
                </a:solidFill>
              </a:rPr>
              <a:t>Prima de riesgos de trabajo </a:t>
            </a:r>
          </a:p>
        </p:txBody>
      </p:sp>
      <p:pic>
        <p:nvPicPr>
          <p:cNvPr id="4" name="Imagen 3">
            <a:extLst>
              <a:ext uri="{FF2B5EF4-FFF2-40B4-BE49-F238E27FC236}">
                <a16:creationId xmlns:a16="http://schemas.microsoft.com/office/drawing/2014/main" xmlns="" id="{330BBB32-B987-4A09-BEA8-EF12E1AEE0F0}"/>
              </a:ext>
            </a:extLst>
          </p:cNvPr>
          <p:cNvPicPr>
            <a:picLocks noChangeAspect="1"/>
          </p:cNvPicPr>
          <p:nvPr/>
        </p:nvPicPr>
        <p:blipFill>
          <a:blip r:embed="rId2"/>
          <a:stretch>
            <a:fillRect/>
          </a:stretch>
        </p:blipFill>
        <p:spPr>
          <a:xfrm>
            <a:off x="3323451" y="3590308"/>
            <a:ext cx="5943600" cy="2409825"/>
          </a:xfrm>
          <a:prstGeom prst="rect">
            <a:avLst/>
          </a:prstGeom>
        </p:spPr>
      </p:pic>
    </p:spTree>
    <p:extLst>
      <p:ext uri="{BB962C8B-B14F-4D97-AF65-F5344CB8AC3E}">
        <p14:creationId xmlns:p14="http://schemas.microsoft.com/office/powerpoint/2010/main" val="3054806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5199531" y="840020"/>
            <a:ext cx="6096000" cy="4154984"/>
          </a:xfrm>
          <a:prstGeom prst="rect">
            <a:avLst/>
          </a:prstGeom>
        </p:spPr>
        <p:txBody>
          <a:bodyPr>
            <a:spAutoFit/>
          </a:bodyPr>
          <a:lstStyle/>
          <a:p>
            <a:pPr algn="just"/>
            <a:r>
              <a:rPr lang="es-ES" sz="3200" b="1" dirty="0">
                <a:solidFill>
                  <a:srgbClr val="111111"/>
                </a:solidFill>
                <a:latin typeface="Arial" panose="020B0604020202020204" pitchFamily="34" charset="0"/>
                <a:cs typeface="Arial" panose="020B0604020202020204" pitchFamily="34" charset="0"/>
              </a:rPr>
              <a:t>¿QUÉ ES LA PRIMA DE RIESGO?</a:t>
            </a:r>
          </a:p>
          <a:p>
            <a:pPr algn="just"/>
            <a:endParaRPr lang="es-ES" sz="3200" b="1" dirty="0">
              <a:solidFill>
                <a:srgbClr val="111111"/>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Es una de las cuotas que debe pagar el patrón al Instituto Mexicano del Seguro Social (IMSS) para cubrir la probabilidad de riesgo de cualquier accidente o enfermedad a las que están expuestos sus trabajadores por la actividad que desarrollen.</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xmlns="" id="{EA93715C-79EF-4D26-BE44-D537F36F53D6}"/>
              </a:ext>
            </a:extLst>
          </p:cNvPr>
          <p:cNvPicPr>
            <a:picLocks noChangeAspect="1"/>
          </p:cNvPicPr>
          <p:nvPr/>
        </p:nvPicPr>
        <p:blipFill>
          <a:blip r:embed="rId2"/>
          <a:stretch>
            <a:fillRect/>
          </a:stretch>
        </p:blipFill>
        <p:spPr>
          <a:xfrm>
            <a:off x="896469" y="2048995"/>
            <a:ext cx="3524250" cy="3943350"/>
          </a:xfrm>
          <a:prstGeom prst="rect">
            <a:avLst/>
          </a:prstGeom>
        </p:spPr>
      </p:pic>
    </p:spTree>
    <p:extLst>
      <p:ext uri="{BB962C8B-B14F-4D97-AF65-F5344CB8AC3E}">
        <p14:creationId xmlns:p14="http://schemas.microsoft.com/office/powerpoint/2010/main" val="41270623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799653" y="312896"/>
            <a:ext cx="6096000" cy="5386090"/>
          </a:xfrm>
          <a:prstGeom prst="rect">
            <a:avLst/>
          </a:prstGeom>
        </p:spPr>
        <p:txBody>
          <a:bodyPr>
            <a:spAutoFit/>
          </a:bodyPr>
          <a:lstStyle/>
          <a:p>
            <a:pPr algn="just"/>
            <a:r>
              <a:rPr lang="es-ES" sz="3200" b="1" dirty="0">
                <a:solidFill>
                  <a:srgbClr val="111111"/>
                </a:solidFill>
                <a:latin typeface="Arial" panose="020B0604020202020204" pitchFamily="34" charset="0"/>
                <a:cs typeface="Arial" panose="020B0604020202020204" pitchFamily="34" charset="0"/>
              </a:rPr>
              <a:t>¿	Quienes están obligados al pago de la prima de riesgos de trabajo?</a:t>
            </a:r>
          </a:p>
          <a:p>
            <a:pPr algn="just"/>
            <a:endParaRPr lang="es-ES" sz="3200" b="1" dirty="0">
              <a:solidFill>
                <a:srgbClr val="111111"/>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Todos los patrones que sean personas físicas o morales que tengan trabajadores a su cargo deben calcular su prima de riesgo mediante una revisión anual de su siniestralidad, es decir, la frecuencia o índice de accidentes o enfermedades de trabajo que sus empleados han tenido entre el 1 de enero y 31 de diciembre del periodo que se presenta.</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xmlns="" id="{92F28F97-C414-4584-8FE3-066188FBCCC0}"/>
              </a:ext>
            </a:extLst>
          </p:cNvPr>
          <p:cNvPicPr>
            <a:picLocks noChangeAspect="1"/>
          </p:cNvPicPr>
          <p:nvPr/>
        </p:nvPicPr>
        <p:blipFill>
          <a:blip r:embed="rId2"/>
          <a:stretch>
            <a:fillRect/>
          </a:stretch>
        </p:blipFill>
        <p:spPr>
          <a:xfrm>
            <a:off x="8038315" y="431663"/>
            <a:ext cx="2590241" cy="1970206"/>
          </a:xfrm>
          <a:prstGeom prst="rect">
            <a:avLst/>
          </a:prstGeom>
        </p:spPr>
      </p:pic>
      <p:pic>
        <p:nvPicPr>
          <p:cNvPr id="3" name="Imagen 2">
            <a:extLst>
              <a:ext uri="{FF2B5EF4-FFF2-40B4-BE49-F238E27FC236}">
                <a16:creationId xmlns:a16="http://schemas.microsoft.com/office/drawing/2014/main" xmlns="" id="{B3F486C0-F90C-49DD-A900-7606E8463F63}"/>
              </a:ext>
            </a:extLst>
          </p:cNvPr>
          <p:cNvPicPr>
            <a:picLocks noChangeAspect="1"/>
          </p:cNvPicPr>
          <p:nvPr/>
        </p:nvPicPr>
        <p:blipFill>
          <a:blip r:embed="rId3"/>
          <a:stretch>
            <a:fillRect/>
          </a:stretch>
        </p:blipFill>
        <p:spPr>
          <a:xfrm>
            <a:off x="8124376" y="2930636"/>
            <a:ext cx="2504179" cy="2504179"/>
          </a:xfrm>
          <a:prstGeom prst="rect">
            <a:avLst/>
          </a:prstGeom>
        </p:spPr>
      </p:pic>
    </p:spTree>
    <p:extLst>
      <p:ext uri="{BB962C8B-B14F-4D97-AF65-F5344CB8AC3E}">
        <p14:creationId xmlns:p14="http://schemas.microsoft.com/office/powerpoint/2010/main" val="2292076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8DF0152-70DB-4158-9564-A66B6A44BB8A}"/>
              </a:ext>
            </a:extLst>
          </p:cNvPr>
          <p:cNvSpPr/>
          <p:nvPr/>
        </p:nvSpPr>
        <p:spPr>
          <a:xfrm>
            <a:off x="5134985" y="-82771"/>
            <a:ext cx="6096000" cy="6001643"/>
          </a:xfrm>
          <a:prstGeom prst="rect">
            <a:avLst/>
          </a:prstGeom>
        </p:spPr>
        <p:txBody>
          <a:bodyPr>
            <a:spAutoFit/>
          </a:bodyPr>
          <a:lstStyle/>
          <a:p>
            <a:pPr algn="just"/>
            <a:r>
              <a:rPr lang="es-ES" sz="3200" b="1" dirty="0">
                <a:solidFill>
                  <a:srgbClr val="111111"/>
                </a:solidFill>
                <a:latin typeface="Arial" panose="020B0604020202020204" pitchFamily="34" charset="0"/>
                <a:cs typeface="Arial" panose="020B0604020202020204" pitchFamily="34" charset="0"/>
              </a:rPr>
              <a:t>Declaración anual de prima de riesgo de trabajo</a:t>
            </a:r>
          </a:p>
          <a:p>
            <a:pPr algn="just"/>
            <a:endParaRPr lang="es-ES" sz="3200" b="1" dirty="0">
              <a:solidFill>
                <a:srgbClr val="111111"/>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Todos los años, durante el mes de </a:t>
            </a:r>
            <a:r>
              <a:rPr lang="es-ES" sz="2400" b="1" dirty="0">
                <a:solidFill>
                  <a:srgbClr val="222222"/>
                </a:solidFill>
                <a:latin typeface="Arial" panose="020B0604020202020204" pitchFamily="34" charset="0"/>
                <a:cs typeface="Arial" panose="020B0604020202020204" pitchFamily="34" charset="0"/>
              </a:rPr>
              <a:t>febrero</a:t>
            </a:r>
            <a:r>
              <a:rPr lang="es-ES" sz="2400" dirty="0">
                <a:solidFill>
                  <a:srgbClr val="222222"/>
                </a:solidFill>
                <a:latin typeface="Arial" panose="020B0604020202020204" pitchFamily="34" charset="0"/>
                <a:cs typeface="Arial" panose="020B0604020202020204" pitchFamily="34" charset="0"/>
              </a:rPr>
              <a:t> los patrones están obligados a revisar su siniestralidad y presentar la “Declaración Anual de la Prima de Riesgo”, para poder determinar si mantienen la misma prima, o si se modifica, tanto positiva como negativamente. </a:t>
            </a:r>
          </a:p>
          <a:p>
            <a:pPr algn="just"/>
            <a:endParaRPr lang="es-ES" sz="2400" dirty="0">
              <a:solidFill>
                <a:srgbClr val="222222"/>
              </a:solidFill>
              <a:latin typeface="Arial" panose="020B0604020202020204" pitchFamily="34" charset="0"/>
              <a:cs typeface="Arial" panose="020B0604020202020204" pitchFamily="34" charset="0"/>
            </a:endParaRPr>
          </a:p>
          <a:p>
            <a:pPr algn="just"/>
            <a:r>
              <a:rPr lang="es-ES" sz="2400" dirty="0">
                <a:solidFill>
                  <a:srgbClr val="222222"/>
                </a:solidFill>
                <a:latin typeface="Arial" panose="020B0604020202020204" pitchFamily="34" charset="0"/>
                <a:cs typeface="Arial" panose="020B0604020202020204" pitchFamily="34" charset="0"/>
              </a:rPr>
              <a:t>Esta información debe ser presentada ante el Instituto Mexicano del Seguro Social (IMSS) mediante la declaración anual donde se informe el resultado.</a:t>
            </a:r>
            <a:endParaRPr lang="es-ES" sz="2400" b="0" i="0" dirty="0">
              <a:solidFill>
                <a:srgbClr val="222222"/>
              </a:solidFill>
              <a:effectLst/>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xmlns="" id="{F1184108-F30E-4E87-8DBA-99E8710830B3}"/>
              </a:ext>
            </a:extLst>
          </p:cNvPr>
          <p:cNvPicPr>
            <a:picLocks noChangeAspect="1"/>
          </p:cNvPicPr>
          <p:nvPr/>
        </p:nvPicPr>
        <p:blipFill>
          <a:blip r:embed="rId2"/>
          <a:stretch>
            <a:fillRect/>
          </a:stretch>
        </p:blipFill>
        <p:spPr>
          <a:xfrm>
            <a:off x="1217007" y="3048337"/>
            <a:ext cx="2679452" cy="2597188"/>
          </a:xfrm>
          <a:prstGeom prst="rect">
            <a:avLst/>
          </a:prstGeom>
        </p:spPr>
      </p:pic>
      <p:pic>
        <p:nvPicPr>
          <p:cNvPr id="6" name="Imagen 5">
            <a:extLst>
              <a:ext uri="{FF2B5EF4-FFF2-40B4-BE49-F238E27FC236}">
                <a16:creationId xmlns:a16="http://schemas.microsoft.com/office/drawing/2014/main" xmlns="" id="{FC67737D-ABC9-4DFF-BC56-CC1A339C8589}"/>
              </a:ext>
            </a:extLst>
          </p:cNvPr>
          <p:cNvPicPr>
            <a:picLocks noChangeAspect="1"/>
          </p:cNvPicPr>
          <p:nvPr/>
        </p:nvPicPr>
        <p:blipFill>
          <a:blip r:embed="rId3"/>
          <a:stretch>
            <a:fillRect/>
          </a:stretch>
        </p:blipFill>
        <p:spPr>
          <a:xfrm>
            <a:off x="1285146" y="710845"/>
            <a:ext cx="2543175" cy="1800225"/>
          </a:xfrm>
          <a:prstGeom prst="rect">
            <a:avLst/>
          </a:prstGeom>
        </p:spPr>
      </p:pic>
    </p:spTree>
    <p:extLst>
      <p:ext uri="{BB962C8B-B14F-4D97-AF65-F5344CB8AC3E}">
        <p14:creationId xmlns:p14="http://schemas.microsoft.com/office/powerpoint/2010/main" val="1707816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ería">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TM10001114[[fn=Galería]]</Template>
  <TotalTime>609</TotalTime>
  <Words>2742</Words>
  <Application>Microsoft Office PowerPoint</Application>
  <PresentationFormat>Panorámica</PresentationFormat>
  <Paragraphs>203</Paragraphs>
  <Slides>41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Gill Sans MT</vt:lpstr>
      <vt:lpstr>Wingdings</vt:lpstr>
      <vt:lpstr>Galería</vt:lpstr>
      <vt:lpstr>Presentación de PowerPoint</vt:lpstr>
      <vt:lpstr>Presentación de PowerPoint</vt:lpstr>
      <vt:lpstr>Presentación de PowerPoint</vt:lpstr>
      <vt:lpstr>Presentación de PowerPoint</vt:lpstr>
      <vt:lpstr>Presentación de PowerPoint</vt:lpstr>
      <vt:lpstr>Prima de riesgos de trabajo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 de riesgos de trabajo</dc:title>
  <dc:creator>Veronica Loera Suarez</dc:creator>
  <cp:lastModifiedBy>VERONICA</cp:lastModifiedBy>
  <cp:revision>44</cp:revision>
  <dcterms:created xsi:type="dcterms:W3CDTF">2019-09-10T19:04:30Z</dcterms:created>
  <dcterms:modified xsi:type="dcterms:W3CDTF">2019-10-01T02:40:47Z</dcterms:modified>
</cp:coreProperties>
</file>