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8" r:id="rId2"/>
    <p:sldId id="269" r:id="rId3"/>
    <p:sldId id="270" r:id="rId4"/>
    <p:sldId id="271" r:id="rId5"/>
    <p:sldId id="272" r:id="rId6"/>
    <p:sldId id="273" r:id="rId7"/>
    <p:sldId id="274" r:id="rId8"/>
    <p:sldId id="275" r:id="rId9"/>
    <p:sldId id="276" r:id="rId10"/>
    <p:sldId id="277" r:id="rId11"/>
    <p:sldId id="278" r:id="rId12"/>
    <p:sldId id="279" r:id="rId13"/>
    <p:sldId id="280" r:id="rId14"/>
    <p:sldId id="281" r:id="rId15"/>
    <p:sldId id="282" r:id="rId16"/>
    <p:sldId id="283" r:id="rId17"/>
    <p:sldId id="284" r:id="rId18"/>
    <p:sldId id="285" r:id="rId19"/>
    <p:sldId id="287" r:id="rId20"/>
    <p:sldId id="288" r:id="rId21"/>
    <p:sldId id="290" r:id="rId22"/>
    <p:sldId id="291" r:id="rId23"/>
    <p:sldId id="256" r:id="rId24"/>
    <p:sldId id="257" r:id="rId25"/>
    <p:sldId id="258" r:id="rId26"/>
    <p:sldId id="259" r:id="rId27"/>
    <p:sldId id="260" r:id="rId28"/>
    <p:sldId id="264" r:id="rId29"/>
    <p:sldId id="265" r:id="rId30"/>
    <p:sldId id="266" r:id="rId31"/>
    <p:sldId id="261" r:id="rId32"/>
    <p:sldId id="262" r:id="rId33"/>
    <p:sldId id="263" r:id="rId34"/>
    <p:sldId id="267" r:id="rId3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AB3C41-C3FC-4360-9142-14BDD14A200E}" type="doc">
      <dgm:prSet loTypeId="urn:microsoft.com/office/officeart/2005/8/layout/radial6" loCatId="cycle" qsTypeId="urn:microsoft.com/office/officeart/2005/8/quickstyle/3d3" qsCatId="3D" csTypeId="urn:microsoft.com/office/officeart/2005/8/colors/colorful3" csCatId="colorful" phldr="1"/>
      <dgm:spPr/>
      <dgm:t>
        <a:bodyPr/>
        <a:lstStyle/>
        <a:p>
          <a:endParaRPr lang="es-MX"/>
        </a:p>
      </dgm:t>
    </dgm:pt>
    <dgm:pt modelId="{5BD1D038-7650-429A-AD9E-0EA199F931BA}">
      <dgm:prSet phldrT="[Texto]"/>
      <dgm:spPr/>
      <dgm:t>
        <a:bodyPr/>
        <a:lstStyle/>
        <a:p>
          <a:r>
            <a:rPr lang="es-MX" dirty="0" smtClean="0"/>
            <a:t>Elementos </a:t>
          </a:r>
          <a:endParaRPr lang="es-MX" dirty="0"/>
        </a:p>
      </dgm:t>
    </dgm:pt>
    <dgm:pt modelId="{03D10FCD-D088-43C3-A216-5F2BB365E313}" type="parTrans" cxnId="{A7AEE377-4BED-426D-8819-A156E69B9C6A}">
      <dgm:prSet/>
      <dgm:spPr/>
      <dgm:t>
        <a:bodyPr/>
        <a:lstStyle/>
        <a:p>
          <a:endParaRPr lang="es-MX"/>
        </a:p>
      </dgm:t>
    </dgm:pt>
    <dgm:pt modelId="{E914ADAC-C7CE-407C-8844-D8C41FE60F26}" type="sibTrans" cxnId="{A7AEE377-4BED-426D-8819-A156E69B9C6A}">
      <dgm:prSet/>
      <dgm:spPr/>
      <dgm:t>
        <a:bodyPr/>
        <a:lstStyle/>
        <a:p>
          <a:endParaRPr lang="es-MX"/>
        </a:p>
      </dgm:t>
    </dgm:pt>
    <dgm:pt modelId="{2801DF81-618A-45FA-A49A-47784F4A2311}">
      <dgm:prSet phldrT="[Texto]"/>
      <dgm:spPr/>
      <dgm:t>
        <a:bodyPr/>
        <a:lstStyle/>
        <a:p>
          <a:r>
            <a:rPr lang="es-MX" dirty="0" smtClean="0"/>
            <a:t>1. Sujeto</a:t>
          </a:r>
          <a:endParaRPr lang="es-MX" dirty="0"/>
        </a:p>
      </dgm:t>
    </dgm:pt>
    <dgm:pt modelId="{3BA457AE-CA53-4144-AA48-678C95032942}" type="parTrans" cxnId="{A120E5C3-7DC0-4518-A49F-9596FF6DFCD8}">
      <dgm:prSet/>
      <dgm:spPr/>
      <dgm:t>
        <a:bodyPr/>
        <a:lstStyle/>
        <a:p>
          <a:endParaRPr lang="es-MX"/>
        </a:p>
      </dgm:t>
    </dgm:pt>
    <dgm:pt modelId="{359BB7E5-5FCD-4A20-B770-0E1144D0B3C6}" type="sibTrans" cxnId="{A120E5C3-7DC0-4518-A49F-9596FF6DFCD8}">
      <dgm:prSet/>
      <dgm:spPr/>
      <dgm:t>
        <a:bodyPr/>
        <a:lstStyle/>
        <a:p>
          <a:endParaRPr lang="es-MX"/>
        </a:p>
      </dgm:t>
    </dgm:pt>
    <dgm:pt modelId="{436E8632-BDEC-474B-964F-E1CBA3E86C0C}">
      <dgm:prSet phldrT="[Texto]"/>
      <dgm:spPr/>
      <dgm:t>
        <a:bodyPr/>
        <a:lstStyle/>
        <a:p>
          <a:r>
            <a:rPr lang="es-MX" dirty="0" smtClean="0"/>
            <a:t>2. Objeto</a:t>
          </a:r>
          <a:endParaRPr lang="es-MX" dirty="0"/>
        </a:p>
      </dgm:t>
    </dgm:pt>
    <dgm:pt modelId="{3B9AED49-6185-47C6-9298-C358F44E92A2}" type="parTrans" cxnId="{5AC8B622-28BD-4172-A692-61D1930F2BC3}">
      <dgm:prSet/>
      <dgm:spPr/>
      <dgm:t>
        <a:bodyPr/>
        <a:lstStyle/>
        <a:p>
          <a:endParaRPr lang="es-MX"/>
        </a:p>
      </dgm:t>
    </dgm:pt>
    <dgm:pt modelId="{DF180F55-8530-4D9C-8BDE-45AAFD30913E}" type="sibTrans" cxnId="{5AC8B622-28BD-4172-A692-61D1930F2BC3}">
      <dgm:prSet/>
      <dgm:spPr/>
      <dgm:t>
        <a:bodyPr/>
        <a:lstStyle/>
        <a:p>
          <a:endParaRPr lang="es-MX"/>
        </a:p>
      </dgm:t>
    </dgm:pt>
    <dgm:pt modelId="{44228266-1198-489F-97B4-B7F3885663B9}">
      <dgm:prSet phldrT="[Texto]"/>
      <dgm:spPr/>
      <dgm:t>
        <a:bodyPr/>
        <a:lstStyle/>
        <a:p>
          <a:r>
            <a:rPr lang="es-MX" dirty="0" smtClean="0"/>
            <a:t>3. Base</a:t>
          </a:r>
          <a:endParaRPr lang="es-MX" dirty="0"/>
        </a:p>
      </dgm:t>
    </dgm:pt>
    <dgm:pt modelId="{0922B2E6-D2F1-42CD-8996-30424D25EF8D}" type="parTrans" cxnId="{CEA97EF2-4156-4A52-AD75-DEED5A1BCE6D}">
      <dgm:prSet/>
      <dgm:spPr/>
      <dgm:t>
        <a:bodyPr/>
        <a:lstStyle/>
        <a:p>
          <a:endParaRPr lang="es-MX"/>
        </a:p>
      </dgm:t>
    </dgm:pt>
    <dgm:pt modelId="{F8E9F9C6-114D-4A05-B2B8-96F07DEAC6ED}" type="sibTrans" cxnId="{CEA97EF2-4156-4A52-AD75-DEED5A1BCE6D}">
      <dgm:prSet/>
      <dgm:spPr/>
      <dgm:t>
        <a:bodyPr/>
        <a:lstStyle/>
        <a:p>
          <a:endParaRPr lang="es-MX"/>
        </a:p>
      </dgm:t>
    </dgm:pt>
    <dgm:pt modelId="{F8E64C83-A665-4493-8B83-611889048576}">
      <dgm:prSet phldrT="[Texto]"/>
      <dgm:spPr/>
      <dgm:t>
        <a:bodyPr/>
        <a:lstStyle/>
        <a:p>
          <a:r>
            <a:rPr lang="es-MX" dirty="0" smtClean="0"/>
            <a:t>4. Tasa o tarifa</a:t>
          </a:r>
          <a:endParaRPr lang="es-MX" dirty="0"/>
        </a:p>
      </dgm:t>
    </dgm:pt>
    <dgm:pt modelId="{4D01FD48-910B-46C0-A990-74C018DD1D23}" type="parTrans" cxnId="{780554D8-0B26-4F46-98F0-5BE8694F48A4}">
      <dgm:prSet/>
      <dgm:spPr/>
      <dgm:t>
        <a:bodyPr/>
        <a:lstStyle/>
        <a:p>
          <a:endParaRPr lang="es-MX"/>
        </a:p>
      </dgm:t>
    </dgm:pt>
    <dgm:pt modelId="{819F5435-4092-46B7-91D0-3BD0301DADAD}" type="sibTrans" cxnId="{780554D8-0B26-4F46-98F0-5BE8694F48A4}">
      <dgm:prSet/>
      <dgm:spPr/>
      <dgm:t>
        <a:bodyPr/>
        <a:lstStyle/>
        <a:p>
          <a:endParaRPr lang="es-MX"/>
        </a:p>
      </dgm:t>
    </dgm:pt>
    <dgm:pt modelId="{0E5BF317-128D-4104-90B7-9A70D8B3A360}" type="pres">
      <dgm:prSet presAssocID="{0CAB3C41-C3FC-4360-9142-14BDD14A200E}" presName="Name0" presStyleCnt="0">
        <dgm:presLayoutVars>
          <dgm:chMax val="1"/>
          <dgm:dir/>
          <dgm:animLvl val="ctr"/>
          <dgm:resizeHandles val="exact"/>
        </dgm:presLayoutVars>
      </dgm:prSet>
      <dgm:spPr/>
      <dgm:t>
        <a:bodyPr/>
        <a:lstStyle/>
        <a:p>
          <a:endParaRPr lang="es-MX"/>
        </a:p>
      </dgm:t>
    </dgm:pt>
    <dgm:pt modelId="{17E10DD6-7280-474E-82E6-1327F80ACF20}" type="pres">
      <dgm:prSet presAssocID="{5BD1D038-7650-429A-AD9E-0EA199F931BA}" presName="centerShape" presStyleLbl="node0" presStyleIdx="0" presStyleCnt="1"/>
      <dgm:spPr/>
      <dgm:t>
        <a:bodyPr/>
        <a:lstStyle/>
        <a:p>
          <a:endParaRPr lang="es-MX"/>
        </a:p>
      </dgm:t>
    </dgm:pt>
    <dgm:pt modelId="{92C3E6D6-1D8A-44B8-943C-B2DB64256BF1}" type="pres">
      <dgm:prSet presAssocID="{2801DF81-618A-45FA-A49A-47784F4A2311}" presName="node" presStyleLbl="node1" presStyleIdx="0" presStyleCnt="4">
        <dgm:presLayoutVars>
          <dgm:bulletEnabled val="1"/>
        </dgm:presLayoutVars>
      </dgm:prSet>
      <dgm:spPr/>
      <dgm:t>
        <a:bodyPr/>
        <a:lstStyle/>
        <a:p>
          <a:endParaRPr lang="es-MX"/>
        </a:p>
      </dgm:t>
    </dgm:pt>
    <dgm:pt modelId="{525F196D-8BD1-4D3D-B19C-1B700566BC89}" type="pres">
      <dgm:prSet presAssocID="{2801DF81-618A-45FA-A49A-47784F4A2311}" presName="dummy" presStyleCnt="0"/>
      <dgm:spPr/>
    </dgm:pt>
    <dgm:pt modelId="{4A9FCEC3-E4AC-4076-8067-648E045AD463}" type="pres">
      <dgm:prSet presAssocID="{359BB7E5-5FCD-4A20-B770-0E1144D0B3C6}" presName="sibTrans" presStyleLbl="sibTrans2D1" presStyleIdx="0" presStyleCnt="4"/>
      <dgm:spPr/>
      <dgm:t>
        <a:bodyPr/>
        <a:lstStyle/>
        <a:p>
          <a:endParaRPr lang="es-MX"/>
        </a:p>
      </dgm:t>
    </dgm:pt>
    <dgm:pt modelId="{592B350E-2430-485A-A28D-359F3202A48C}" type="pres">
      <dgm:prSet presAssocID="{436E8632-BDEC-474B-964F-E1CBA3E86C0C}" presName="node" presStyleLbl="node1" presStyleIdx="1" presStyleCnt="4">
        <dgm:presLayoutVars>
          <dgm:bulletEnabled val="1"/>
        </dgm:presLayoutVars>
      </dgm:prSet>
      <dgm:spPr/>
      <dgm:t>
        <a:bodyPr/>
        <a:lstStyle/>
        <a:p>
          <a:endParaRPr lang="es-MX"/>
        </a:p>
      </dgm:t>
    </dgm:pt>
    <dgm:pt modelId="{9030E6F2-313C-48ED-B9D6-E56196905A39}" type="pres">
      <dgm:prSet presAssocID="{436E8632-BDEC-474B-964F-E1CBA3E86C0C}" presName="dummy" presStyleCnt="0"/>
      <dgm:spPr/>
    </dgm:pt>
    <dgm:pt modelId="{7B284C2A-1ACB-4FD1-A2D3-11361B92B793}" type="pres">
      <dgm:prSet presAssocID="{DF180F55-8530-4D9C-8BDE-45AAFD30913E}" presName="sibTrans" presStyleLbl="sibTrans2D1" presStyleIdx="1" presStyleCnt="4"/>
      <dgm:spPr/>
      <dgm:t>
        <a:bodyPr/>
        <a:lstStyle/>
        <a:p>
          <a:endParaRPr lang="es-MX"/>
        </a:p>
      </dgm:t>
    </dgm:pt>
    <dgm:pt modelId="{B80172D3-05FF-47E0-8AB0-82B6CED5C4A2}" type="pres">
      <dgm:prSet presAssocID="{44228266-1198-489F-97B4-B7F3885663B9}" presName="node" presStyleLbl="node1" presStyleIdx="2" presStyleCnt="4">
        <dgm:presLayoutVars>
          <dgm:bulletEnabled val="1"/>
        </dgm:presLayoutVars>
      </dgm:prSet>
      <dgm:spPr/>
      <dgm:t>
        <a:bodyPr/>
        <a:lstStyle/>
        <a:p>
          <a:endParaRPr lang="es-MX"/>
        </a:p>
      </dgm:t>
    </dgm:pt>
    <dgm:pt modelId="{7D26B142-5E3B-4B9B-8E43-C120A8650710}" type="pres">
      <dgm:prSet presAssocID="{44228266-1198-489F-97B4-B7F3885663B9}" presName="dummy" presStyleCnt="0"/>
      <dgm:spPr/>
    </dgm:pt>
    <dgm:pt modelId="{8D55F2E7-2F40-4695-9A2A-D06EA710B27F}" type="pres">
      <dgm:prSet presAssocID="{F8E9F9C6-114D-4A05-B2B8-96F07DEAC6ED}" presName="sibTrans" presStyleLbl="sibTrans2D1" presStyleIdx="2" presStyleCnt="4"/>
      <dgm:spPr/>
      <dgm:t>
        <a:bodyPr/>
        <a:lstStyle/>
        <a:p>
          <a:endParaRPr lang="es-MX"/>
        </a:p>
      </dgm:t>
    </dgm:pt>
    <dgm:pt modelId="{14B60EDC-CC5A-41D2-90C2-70462B8C1C28}" type="pres">
      <dgm:prSet presAssocID="{F8E64C83-A665-4493-8B83-611889048576}" presName="node" presStyleLbl="node1" presStyleIdx="3" presStyleCnt="4">
        <dgm:presLayoutVars>
          <dgm:bulletEnabled val="1"/>
        </dgm:presLayoutVars>
      </dgm:prSet>
      <dgm:spPr/>
      <dgm:t>
        <a:bodyPr/>
        <a:lstStyle/>
        <a:p>
          <a:endParaRPr lang="es-MX"/>
        </a:p>
      </dgm:t>
    </dgm:pt>
    <dgm:pt modelId="{FF269D77-24A2-4A60-9609-50D53A984EAD}" type="pres">
      <dgm:prSet presAssocID="{F8E64C83-A665-4493-8B83-611889048576}" presName="dummy" presStyleCnt="0"/>
      <dgm:spPr/>
    </dgm:pt>
    <dgm:pt modelId="{6C1DDFD9-9847-4185-9B49-6AFDE4AD42CC}" type="pres">
      <dgm:prSet presAssocID="{819F5435-4092-46B7-91D0-3BD0301DADAD}" presName="sibTrans" presStyleLbl="sibTrans2D1" presStyleIdx="3" presStyleCnt="4"/>
      <dgm:spPr/>
      <dgm:t>
        <a:bodyPr/>
        <a:lstStyle/>
        <a:p>
          <a:endParaRPr lang="es-MX"/>
        </a:p>
      </dgm:t>
    </dgm:pt>
  </dgm:ptLst>
  <dgm:cxnLst>
    <dgm:cxn modelId="{A36A6CF1-F356-4185-8D96-E308D610ECB1}" type="presOf" srcId="{F8E9F9C6-114D-4A05-B2B8-96F07DEAC6ED}" destId="{8D55F2E7-2F40-4695-9A2A-D06EA710B27F}" srcOrd="0" destOrd="0" presId="urn:microsoft.com/office/officeart/2005/8/layout/radial6"/>
    <dgm:cxn modelId="{CEA97EF2-4156-4A52-AD75-DEED5A1BCE6D}" srcId="{5BD1D038-7650-429A-AD9E-0EA199F931BA}" destId="{44228266-1198-489F-97B4-B7F3885663B9}" srcOrd="2" destOrd="0" parTransId="{0922B2E6-D2F1-42CD-8996-30424D25EF8D}" sibTransId="{F8E9F9C6-114D-4A05-B2B8-96F07DEAC6ED}"/>
    <dgm:cxn modelId="{5AC8B622-28BD-4172-A692-61D1930F2BC3}" srcId="{5BD1D038-7650-429A-AD9E-0EA199F931BA}" destId="{436E8632-BDEC-474B-964F-E1CBA3E86C0C}" srcOrd="1" destOrd="0" parTransId="{3B9AED49-6185-47C6-9298-C358F44E92A2}" sibTransId="{DF180F55-8530-4D9C-8BDE-45AAFD30913E}"/>
    <dgm:cxn modelId="{85D039E2-59CA-4AA1-95CE-A93370AE8CDA}" type="presOf" srcId="{359BB7E5-5FCD-4A20-B770-0E1144D0B3C6}" destId="{4A9FCEC3-E4AC-4076-8067-648E045AD463}" srcOrd="0" destOrd="0" presId="urn:microsoft.com/office/officeart/2005/8/layout/radial6"/>
    <dgm:cxn modelId="{780554D8-0B26-4F46-98F0-5BE8694F48A4}" srcId="{5BD1D038-7650-429A-AD9E-0EA199F931BA}" destId="{F8E64C83-A665-4493-8B83-611889048576}" srcOrd="3" destOrd="0" parTransId="{4D01FD48-910B-46C0-A990-74C018DD1D23}" sibTransId="{819F5435-4092-46B7-91D0-3BD0301DADAD}"/>
    <dgm:cxn modelId="{B6F1C24A-D9AE-4EAD-A271-1831D9B37BC4}" type="presOf" srcId="{436E8632-BDEC-474B-964F-E1CBA3E86C0C}" destId="{592B350E-2430-485A-A28D-359F3202A48C}" srcOrd="0" destOrd="0" presId="urn:microsoft.com/office/officeart/2005/8/layout/radial6"/>
    <dgm:cxn modelId="{A7AEE377-4BED-426D-8819-A156E69B9C6A}" srcId="{0CAB3C41-C3FC-4360-9142-14BDD14A200E}" destId="{5BD1D038-7650-429A-AD9E-0EA199F931BA}" srcOrd="0" destOrd="0" parTransId="{03D10FCD-D088-43C3-A216-5F2BB365E313}" sibTransId="{E914ADAC-C7CE-407C-8844-D8C41FE60F26}"/>
    <dgm:cxn modelId="{1D2E32A3-8675-4606-8843-2B3BFE94339F}" type="presOf" srcId="{DF180F55-8530-4D9C-8BDE-45AAFD30913E}" destId="{7B284C2A-1ACB-4FD1-A2D3-11361B92B793}" srcOrd="0" destOrd="0" presId="urn:microsoft.com/office/officeart/2005/8/layout/radial6"/>
    <dgm:cxn modelId="{45462FFE-D75B-4CA4-B2EF-1FEDB6598E41}" type="presOf" srcId="{0CAB3C41-C3FC-4360-9142-14BDD14A200E}" destId="{0E5BF317-128D-4104-90B7-9A70D8B3A360}" srcOrd="0" destOrd="0" presId="urn:microsoft.com/office/officeart/2005/8/layout/radial6"/>
    <dgm:cxn modelId="{C54E72E2-A39C-4BCC-B589-4955E00E5C31}" type="presOf" srcId="{F8E64C83-A665-4493-8B83-611889048576}" destId="{14B60EDC-CC5A-41D2-90C2-70462B8C1C28}" srcOrd="0" destOrd="0" presId="urn:microsoft.com/office/officeart/2005/8/layout/radial6"/>
    <dgm:cxn modelId="{FAE9A0FF-DC7B-478B-858F-3735934B1302}" type="presOf" srcId="{819F5435-4092-46B7-91D0-3BD0301DADAD}" destId="{6C1DDFD9-9847-4185-9B49-6AFDE4AD42CC}" srcOrd="0" destOrd="0" presId="urn:microsoft.com/office/officeart/2005/8/layout/radial6"/>
    <dgm:cxn modelId="{684B1835-40E6-44E6-AF9A-C0EF3109472F}" type="presOf" srcId="{2801DF81-618A-45FA-A49A-47784F4A2311}" destId="{92C3E6D6-1D8A-44B8-943C-B2DB64256BF1}" srcOrd="0" destOrd="0" presId="urn:microsoft.com/office/officeart/2005/8/layout/radial6"/>
    <dgm:cxn modelId="{3B1A60FA-75F0-4CEC-BEC0-E796C900DEB5}" type="presOf" srcId="{5BD1D038-7650-429A-AD9E-0EA199F931BA}" destId="{17E10DD6-7280-474E-82E6-1327F80ACF20}" srcOrd="0" destOrd="0" presId="urn:microsoft.com/office/officeart/2005/8/layout/radial6"/>
    <dgm:cxn modelId="{A54561F2-D831-4D7A-B777-70DD69D20FEB}" type="presOf" srcId="{44228266-1198-489F-97B4-B7F3885663B9}" destId="{B80172D3-05FF-47E0-8AB0-82B6CED5C4A2}" srcOrd="0" destOrd="0" presId="urn:microsoft.com/office/officeart/2005/8/layout/radial6"/>
    <dgm:cxn modelId="{A120E5C3-7DC0-4518-A49F-9596FF6DFCD8}" srcId="{5BD1D038-7650-429A-AD9E-0EA199F931BA}" destId="{2801DF81-618A-45FA-A49A-47784F4A2311}" srcOrd="0" destOrd="0" parTransId="{3BA457AE-CA53-4144-AA48-678C95032942}" sibTransId="{359BB7E5-5FCD-4A20-B770-0E1144D0B3C6}"/>
    <dgm:cxn modelId="{998A30C9-31C7-4C03-A74A-DCA03A5DE4F6}" type="presParOf" srcId="{0E5BF317-128D-4104-90B7-9A70D8B3A360}" destId="{17E10DD6-7280-474E-82E6-1327F80ACF20}" srcOrd="0" destOrd="0" presId="urn:microsoft.com/office/officeart/2005/8/layout/radial6"/>
    <dgm:cxn modelId="{4E846B6D-609C-4115-82D0-874810CDC1B6}" type="presParOf" srcId="{0E5BF317-128D-4104-90B7-9A70D8B3A360}" destId="{92C3E6D6-1D8A-44B8-943C-B2DB64256BF1}" srcOrd="1" destOrd="0" presId="urn:microsoft.com/office/officeart/2005/8/layout/radial6"/>
    <dgm:cxn modelId="{35728F33-EAD1-4A7F-947E-E4D29FE9F3C3}" type="presParOf" srcId="{0E5BF317-128D-4104-90B7-9A70D8B3A360}" destId="{525F196D-8BD1-4D3D-B19C-1B700566BC89}" srcOrd="2" destOrd="0" presId="urn:microsoft.com/office/officeart/2005/8/layout/radial6"/>
    <dgm:cxn modelId="{95FF3E54-7123-49B9-A446-E0642AA3130C}" type="presParOf" srcId="{0E5BF317-128D-4104-90B7-9A70D8B3A360}" destId="{4A9FCEC3-E4AC-4076-8067-648E045AD463}" srcOrd="3" destOrd="0" presId="urn:microsoft.com/office/officeart/2005/8/layout/radial6"/>
    <dgm:cxn modelId="{A399023B-78AE-4B97-8545-AECC57484DB2}" type="presParOf" srcId="{0E5BF317-128D-4104-90B7-9A70D8B3A360}" destId="{592B350E-2430-485A-A28D-359F3202A48C}" srcOrd="4" destOrd="0" presId="urn:microsoft.com/office/officeart/2005/8/layout/radial6"/>
    <dgm:cxn modelId="{356810E6-46E3-4D0C-8D51-6C3F0E9D9723}" type="presParOf" srcId="{0E5BF317-128D-4104-90B7-9A70D8B3A360}" destId="{9030E6F2-313C-48ED-B9D6-E56196905A39}" srcOrd="5" destOrd="0" presId="urn:microsoft.com/office/officeart/2005/8/layout/radial6"/>
    <dgm:cxn modelId="{D2E0A69F-CE8B-44EB-AB6D-048CC6EC35CC}" type="presParOf" srcId="{0E5BF317-128D-4104-90B7-9A70D8B3A360}" destId="{7B284C2A-1ACB-4FD1-A2D3-11361B92B793}" srcOrd="6" destOrd="0" presId="urn:microsoft.com/office/officeart/2005/8/layout/radial6"/>
    <dgm:cxn modelId="{A93E0FF2-7923-45B6-A05C-BC7D1D6027F7}" type="presParOf" srcId="{0E5BF317-128D-4104-90B7-9A70D8B3A360}" destId="{B80172D3-05FF-47E0-8AB0-82B6CED5C4A2}" srcOrd="7" destOrd="0" presId="urn:microsoft.com/office/officeart/2005/8/layout/radial6"/>
    <dgm:cxn modelId="{F69C0737-CC2C-43A7-8F1B-CF2EF6EDD309}" type="presParOf" srcId="{0E5BF317-128D-4104-90B7-9A70D8B3A360}" destId="{7D26B142-5E3B-4B9B-8E43-C120A8650710}" srcOrd="8" destOrd="0" presId="urn:microsoft.com/office/officeart/2005/8/layout/radial6"/>
    <dgm:cxn modelId="{76BC7810-156A-4FDD-92C5-386A8D41798F}" type="presParOf" srcId="{0E5BF317-128D-4104-90B7-9A70D8B3A360}" destId="{8D55F2E7-2F40-4695-9A2A-D06EA710B27F}" srcOrd="9" destOrd="0" presId="urn:microsoft.com/office/officeart/2005/8/layout/radial6"/>
    <dgm:cxn modelId="{92FD32C0-6661-4B65-A0B9-BED30E7F3602}" type="presParOf" srcId="{0E5BF317-128D-4104-90B7-9A70D8B3A360}" destId="{14B60EDC-CC5A-41D2-90C2-70462B8C1C28}" srcOrd="10" destOrd="0" presId="urn:microsoft.com/office/officeart/2005/8/layout/radial6"/>
    <dgm:cxn modelId="{FC196A95-DDC1-40A2-9D17-B636E91CEAC3}" type="presParOf" srcId="{0E5BF317-128D-4104-90B7-9A70D8B3A360}" destId="{FF269D77-24A2-4A60-9609-50D53A984EAD}" srcOrd="11" destOrd="0" presId="urn:microsoft.com/office/officeart/2005/8/layout/radial6"/>
    <dgm:cxn modelId="{EB771E69-B3F5-4C74-8600-A0BB9527CB99}" type="presParOf" srcId="{0E5BF317-128D-4104-90B7-9A70D8B3A360}" destId="{6C1DDFD9-9847-4185-9B49-6AFDE4AD42CC}"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1DDFD9-9847-4185-9B49-6AFDE4AD42CC}">
      <dsp:nvSpPr>
        <dsp:cNvPr id="0" name=""/>
        <dsp:cNvSpPr/>
      </dsp:nvSpPr>
      <dsp:spPr>
        <a:xfrm>
          <a:off x="2491247" y="526803"/>
          <a:ext cx="3514449" cy="3514449"/>
        </a:xfrm>
        <a:prstGeom prst="blockArc">
          <a:avLst>
            <a:gd name="adj1" fmla="val 10800000"/>
            <a:gd name="adj2" fmla="val 16200000"/>
            <a:gd name="adj3" fmla="val 4641"/>
          </a:avLst>
        </a:prstGeom>
        <a:solidFill>
          <a:schemeClr val="accent3">
            <a:hueOff val="-1137357"/>
            <a:satOff val="-4689"/>
            <a:lumOff val="-983"/>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8D55F2E7-2F40-4695-9A2A-D06EA710B27F}">
      <dsp:nvSpPr>
        <dsp:cNvPr id="0" name=""/>
        <dsp:cNvSpPr/>
      </dsp:nvSpPr>
      <dsp:spPr>
        <a:xfrm>
          <a:off x="2491247" y="526803"/>
          <a:ext cx="3514449" cy="3514449"/>
        </a:xfrm>
        <a:prstGeom prst="blockArc">
          <a:avLst>
            <a:gd name="adj1" fmla="val 5400000"/>
            <a:gd name="adj2" fmla="val 10800000"/>
            <a:gd name="adj3" fmla="val 4641"/>
          </a:avLst>
        </a:prstGeom>
        <a:solidFill>
          <a:schemeClr val="accent3">
            <a:hueOff val="-758238"/>
            <a:satOff val="-3126"/>
            <a:lumOff val="-655"/>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7B284C2A-1ACB-4FD1-A2D3-11361B92B793}">
      <dsp:nvSpPr>
        <dsp:cNvPr id="0" name=""/>
        <dsp:cNvSpPr/>
      </dsp:nvSpPr>
      <dsp:spPr>
        <a:xfrm>
          <a:off x="2491247" y="526803"/>
          <a:ext cx="3514449" cy="3514449"/>
        </a:xfrm>
        <a:prstGeom prst="blockArc">
          <a:avLst>
            <a:gd name="adj1" fmla="val 0"/>
            <a:gd name="adj2" fmla="val 5400000"/>
            <a:gd name="adj3" fmla="val 4641"/>
          </a:avLst>
        </a:prstGeom>
        <a:solidFill>
          <a:schemeClr val="accent3">
            <a:hueOff val="-379119"/>
            <a:satOff val="-1563"/>
            <a:lumOff val="-328"/>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4A9FCEC3-E4AC-4076-8067-648E045AD463}">
      <dsp:nvSpPr>
        <dsp:cNvPr id="0" name=""/>
        <dsp:cNvSpPr/>
      </dsp:nvSpPr>
      <dsp:spPr>
        <a:xfrm>
          <a:off x="2491247" y="526803"/>
          <a:ext cx="3514449" cy="3514449"/>
        </a:xfrm>
        <a:prstGeom prst="blockArc">
          <a:avLst>
            <a:gd name="adj1" fmla="val 16200000"/>
            <a:gd name="adj2" fmla="val 0"/>
            <a:gd name="adj3" fmla="val 4641"/>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17E10DD6-7280-474E-82E6-1327F80ACF20}">
      <dsp:nvSpPr>
        <dsp:cNvPr id="0" name=""/>
        <dsp:cNvSpPr/>
      </dsp:nvSpPr>
      <dsp:spPr>
        <a:xfrm>
          <a:off x="3439436" y="1474992"/>
          <a:ext cx="1618070" cy="1618070"/>
        </a:xfrm>
        <a:prstGeom prst="ellipse">
          <a:avLst/>
        </a:prstGeom>
        <a:solidFill>
          <a:schemeClr val="accent2">
            <a:hueOff val="0"/>
            <a:satOff val="0"/>
            <a:lumOff val="0"/>
            <a:alphaOff val="0"/>
          </a:schemeClr>
        </a:solidFill>
        <a:ln>
          <a:noFill/>
        </a:ln>
        <a:effectLst>
          <a:outerShdw blurRad="57150" dist="38100" dir="5400000" algn="ctr" rotWithShape="0">
            <a:schemeClr val="accent2">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s-MX" sz="1900" kern="1200" dirty="0" smtClean="0"/>
            <a:t>Elementos </a:t>
          </a:r>
          <a:endParaRPr lang="es-MX" sz="1900" kern="1200" dirty="0"/>
        </a:p>
      </dsp:txBody>
      <dsp:txXfrm>
        <a:off x="3676397" y="1711953"/>
        <a:ext cx="1144148" cy="1144148"/>
      </dsp:txXfrm>
    </dsp:sp>
    <dsp:sp modelId="{92C3E6D6-1D8A-44B8-943C-B2DB64256BF1}">
      <dsp:nvSpPr>
        <dsp:cNvPr id="0" name=""/>
        <dsp:cNvSpPr/>
      </dsp:nvSpPr>
      <dsp:spPr>
        <a:xfrm>
          <a:off x="3682147" y="1253"/>
          <a:ext cx="1132649" cy="1132649"/>
        </a:xfrm>
        <a:prstGeom prst="ellipse">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1. Sujeto</a:t>
          </a:r>
          <a:endParaRPr lang="es-MX" sz="1800" kern="1200" dirty="0"/>
        </a:p>
      </dsp:txBody>
      <dsp:txXfrm>
        <a:off x="3848020" y="167126"/>
        <a:ext cx="800903" cy="800903"/>
      </dsp:txXfrm>
    </dsp:sp>
    <dsp:sp modelId="{592B350E-2430-485A-A28D-359F3202A48C}">
      <dsp:nvSpPr>
        <dsp:cNvPr id="0" name=""/>
        <dsp:cNvSpPr/>
      </dsp:nvSpPr>
      <dsp:spPr>
        <a:xfrm>
          <a:off x="5398596" y="1717703"/>
          <a:ext cx="1132649" cy="1132649"/>
        </a:xfrm>
        <a:prstGeom prst="ellipse">
          <a:avLst/>
        </a:prstGeom>
        <a:solidFill>
          <a:schemeClr val="accent3">
            <a:hueOff val="-379119"/>
            <a:satOff val="-1563"/>
            <a:lumOff val="-328"/>
            <a:alphaOff val="0"/>
          </a:schemeClr>
        </a:solidFill>
        <a:ln>
          <a:noFill/>
        </a:ln>
        <a:effectLst>
          <a:outerShdw blurRad="57150" dist="38100" dir="5400000" algn="ctr" rotWithShape="0">
            <a:schemeClr val="accent3">
              <a:hueOff val="-379119"/>
              <a:satOff val="-1563"/>
              <a:lumOff val="-328"/>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2. Objeto</a:t>
          </a:r>
          <a:endParaRPr lang="es-MX" sz="1800" kern="1200" dirty="0"/>
        </a:p>
      </dsp:txBody>
      <dsp:txXfrm>
        <a:off x="5564469" y="1883576"/>
        <a:ext cx="800903" cy="800903"/>
      </dsp:txXfrm>
    </dsp:sp>
    <dsp:sp modelId="{B80172D3-05FF-47E0-8AB0-82B6CED5C4A2}">
      <dsp:nvSpPr>
        <dsp:cNvPr id="0" name=""/>
        <dsp:cNvSpPr/>
      </dsp:nvSpPr>
      <dsp:spPr>
        <a:xfrm>
          <a:off x="3682147" y="3434152"/>
          <a:ext cx="1132649" cy="1132649"/>
        </a:xfrm>
        <a:prstGeom prst="ellipse">
          <a:avLst/>
        </a:prstGeom>
        <a:solidFill>
          <a:schemeClr val="accent3">
            <a:hueOff val="-758238"/>
            <a:satOff val="-3126"/>
            <a:lumOff val="-655"/>
            <a:alphaOff val="0"/>
          </a:schemeClr>
        </a:solidFill>
        <a:ln>
          <a:noFill/>
        </a:ln>
        <a:effectLst>
          <a:outerShdw blurRad="57150" dist="38100" dir="5400000" algn="ctr" rotWithShape="0">
            <a:schemeClr val="accent3">
              <a:hueOff val="-758238"/>
              <a:satOff val="-3126"/>
              <a:lumOff val="-655"/>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3. Base</a:t>
          </a:r>
          <a:endParaRPr lang="es-MX" sz="1800" kern="1200" dirty="0"/>
        </a:p>
      </dsp:txBody>
      <dsp:txXfrm>
        <a:off x="3848020" y="3600025"/>
        <a:ext cx="800903" cy="800903"/>
      </dsp:txXfrm>
    </dsp:sp>
    <dsp:sp modelId="{14B60EDC-CC5A-41D2-90C2-70462B8C1C28}">
      <dsp:nvSpPr>
        <dsp:cNvPr id="0" name=""/>
        <dsp:cNvSpPr/>
      </dsp:nvSpPr>
      <dsp:spPr>
        <a:xfrm>
          <a:off x="1965697" y="1717703"/>
          <a:ext cx="1132649" cy="1132649"/>
        </a:xfrm>
        <a:prstGeom prst="ellipse">
          <a:avLst/>
        </a:prstGeom>
        <a:solidFill>
          <a:schemeClr val="accent3">
            <a:hueOff val="-1137357"/>
            <a:satOff val="-4689"/>
            <a:lumOff val="-983"/>
            <a:alphaOff val="0"/>
          </a:schemeClr>
        </a:solidFill>
        <a:ln>
          <a:noFill/>
        </a:ln>
        <a:effectLst>
          <a:outerShdw blurRad="57150" dist="38100" dir="5400000" algn="ctr" rotWithShape="0">
            <a:schemeClr val="accent3">
              <a:hueOff val="-1137357"/>
              <a:satOff val="-4689"/>
              <a:lumOff val="-983"/>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4. Tasa o tarifa</a:t>
          </a:r>
          <a:endParaRPr lang="es-MX" sz="1800" kern="1200" dirty="0"/>
        </a:p>
      </dsp:txBody>
      <dsp:txXfrm>
        <a:off x="2131570" y="1883576"/>
        <a:ext cx="800903" cy="800903"/>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3D75A117-A406-424A-B751-10C4DAFEB6F0}" type="datetimeFigureOut">
              <a:rPr lang="es-MX" smtClean="0"/>
              <a:pPr/>
              <a:t>30/09/2019</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BC609558-D7FD-4462-9ADC-D190498023F5}"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D75A117-A406-424A-B751-10C4DAFEB6F0}" type="datetimeFigureOut">
              <a:rPr lang="es-MX" smtClean="0"/>
              <a:pPr/>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C609558-D7FD-4462-9ADC-D190498023F5}"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D75A117-A406-424A-B751-10C4DAFEB6F0}" type="datetimeFigureOut">
              <a:rPr lang="es-MX" smtClean="0"/>
              <a:pPr/>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C609558-D7FD-4462-9ADC-D190498023F5}"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D75A117-A406-424A-B751-10C4DAFEB6F0}" type="datetimeFigureOut">
              <a:rPr lang="es-MX" smtClean="0"/>
              <a:pPr/>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C609558-D7FD-4462-9ADC-D190498023F5}"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3D75A117-A406-424A-B751-10C4DAFEB6F0}" type="datetimeFigureOut">
              <a:rPr lang="es-MX" smtClean="0"/>
              <a:pPr/>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C609558-D7FD-4462-9ADC-D190498023F5}"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3D75A117-A406-424A-B751-10C4DAFEB6F0}" type="datetimeFigureOut">
              <a:rPr lang="es-MX" smtClean="0"/>
              <a:pPr/>
              <a:t>30/09/2019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C609558-D7FD-4462-9ADC-D190498023F5}"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3D75A117-A406-424A-B751-10C4DAFEB6F0}" type="datetimeFigureOut">
              <a:rPr lang="es-MX" smtClean="0"/>
              <a:pPr/>
              <a:t>30/09/2019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BC609558-D7FD-4462-9ADC-D190498023F5}"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3D75A117-A406-424A-B751-10C4DAFEB6F0}" type="datetimeFigureOut">
              <a:rPr lang="es-MX" smtClean="0"/>
              <a:pPr/>
              <a:t>30/09/2019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BC609558-D7FD-4462-9ADC-D190498023F5}"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D75A117-A406-424A-B751-10C4DAFEB6F0}" type="datetimeFigureOut">
              <a:rPr lang="es-MX" smtClean="0"/>
              <a:pPr/>
              <a:t>30/09/2019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BC609558-D7FD-4462-9ADC-D190498023F5}"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3D75A117-A406-424A-B751-10C4DAFEB6F0}" type="datetimeFigureOut">
              <a:rPr lang="es-MX" smtClean="0"/>
              <a:pPr/>
              <a:t>30/09/2019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C609558-D7FD-4462-9ADC-D190498023F5}"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3D75A117-A406-424A-B751-10C4DAFEB6F0}" type="datetimeFigureOut">
              <a:rPr lang="es-MX" smtClean="0"/>
              <a:pPr/>
              <a:t>30/09/2019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077200" y="6356350"/>
            <a:ext cx="609600" cy="365125"/>
          </a:xfrm>
        </p:spPr>
        <p:txBody>
          <a:bodyPr/>
          <a:lstStyle/>
          <a:p>
            <a:fld id="{BC609558-D7FD-4462-9ADC-D190498023F5}" type="slidenum">
              <a:rPr lang="es-MX" smtClean="0"/>
              <a:pPr/>
              <a:t>‹Nº›</a:t>
            </a:fld>
            <a:endParaRPr lang="es-MX"/>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80000"/>
                <a:satMod val="400000"/>
              </a:schemeClr>
            </a:gs>
            <a:gs pos="67000">
              <a:schemeClr val="bg1">
                <a:tint val="83000"/>
                <a:satMod val="320000"/>
              </a:schemeClr>
            </a:gs>
            <a:gs pos="100000">
              <a:schemeClr val="bg1">
                <a:shade val="15000"/>
                <a:satMod val="320000"/>
              </a:schemeClr>
            </a:gs>
          </a:gsLst>
          <a:path path="circle">
            <a:fillToRect l="10000" t="110000" r="10000" b="100000"/>
          </a:path>
          <a:tileRect/>
        </a:gradFill>
        <a:effectLst/>
      </p:bgPr>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D75A117-A406-424A-B751-10C4DAFEB6F0}" type="datetimeFigureOut">
              <a:rPr lang="es-MX" smtClean="0"/>
              <a:pPr/>
              <a:t>30/09/2019</a:t>
            </a:fld>
            <a:endParaRPr lang="es-MX"/>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C609558-D7FD-4462-9ADC-D190498023F5}" type="slidenum">
              <a:rPr lang="es-MX" smtClean="0"/>
              <a:pPr/>
              <a:t>‹Nº›</a:t>
            </a:fld>
            <a:endParaRPr lang="es-MX"/>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6"/>
          <p:cNvSpPr>
            <a:spLocks noGrp="1" noChangeArrowheads="1"/>
          </p:cNvSpPr>
          <p:nvPr>
            <p:ph type="ctrTitle"/>
          </p:nvPr>
        </p:nvSpPr>
        <p:spPr>
          <a:xfrm>
            <a:off x="1877675" y="3260216"/>
            <a:ext cx="5932487" cy="2209800"/>
          </a:xfrm>
        </p:spPr>
        <p:txBody>
          <a:bodyPr>
            <a:normAutofit fontScale="90000"/>
          </a:bodyPr>
          <a:lstStyle/>
          <a:p>
            <a:pPr algn="ctr" eaLnBrk="1" hangingPunct="1"/>
            <a:r>
              <a:rPr lang="es-ES" sz="4600" b="1" dirty="0" smtClean="0"/>
              <a:t/>
            </a:r>
            <a:br>
              <a:rPr lang="es-ES" sz="4600" b="1" dirty="0" smtClean="0"/>
            </a:br>
            <a:r>
              <a:rPr lang="es-ES" sz="4600" b="1" dirty="0" smtClean="0"/>
              <a:t/>
            </a:r>
            <a:br>
              <a:rPr lang="es-ES" sz="4600" b="1" dirty="0" smtClean="0"/>
            </a:br>
            <a:r>
              <a:rPr lang="es-ES" sz="4600" b="1" dirty="0" smtClean="0"/>
              <a:t/>
            </a:r>
            <a:br>
              <a:rPr lang="es-ES" sz="4600" b="1" dirty="0" smtClean="0"/>
            </a:br>
            <a:endParaRPr lang="es-ES" sz="3800" b="1" dirty="0" smtClean="0"/>
          </a:p>
        </p:txBody>
      </p:sp>
      <p:sp>
        <p:nvSpPr>
          <p:cNvPr id="3075" name="Rectangle 7"/>
          <p:cNvSpPr>
            <a:spLocks noGrp="1" noChangeArrowheads="1"/>
          </p:cNvSpPr>
          <p:nvPr>
            <p:ph type="subTitle" idx="1"/>
          </p:nvPr>
        </p:nvSpPr>
        <p:spPr>
          <a:xfrm>
            <a:off x="251520" y="1340768"/>
            <a:ext cx="8668097" cy="4129248"/>
          </a:xfrm>
        </p:spPr>
        <p:txBody>
          <a:bodyPr>
            <a:normAutofit fontScale="92500"/>
          </a:bodyPr>
          <a:lstStyle/>
          <a:p>
            <a:pPr algn="ctr" eaLnBrk="1" hangingPunct="1"/>
            <a:r>
              <a:rPr lang="es-ES" sz="3600" b="1" dirty="0" smtClean="0"/>
              <a:t>Centro Universitario UAEM Temascaltepec</a:t>
            </a:r>
          </a:p>
          <a:p>
            <a:pPr algn="ctr" eaLnBrk="1" hangingPunct="1"/>
            <a:r>
              <a:rPr lang="es-ES" sz="2800" b="1" dirty="0" smtClean="0"/>
              <a:t>Licenciatura en Contaduría</a:t>
            </a:r>
          </a:p>
          <a:p>
            <a:pPr algn="ctr" eaLnBrk="1" hangingPunct="1"/>
            <a:endParaRPr lang="es-ES" sz="2800" b="1" dirty="0"/>
          </a:p>
          <a:p>
            <a:pPr algn="ctr" eaLnBrk="1" hangingPunct="1"/>
            <a:r>
              <a:rPr lang="es-ES" sz="2800" dirty="0" smtClean="0"/>
              <a:t>Unidad de Aprendizaje:</a:t>
            </a:r>
          </a:p>
          <a:p>
            <a:pPr algn="ctr" eaLnBrk="1" hangingPunct="1"/>
            <a:endParaRPr lang="es-ES" sz="2800" b="1" dirty="0"/>
          </a:p>
          <a:p>
            <a:pPr algn="ctr" eaLnBrk="1" hangingPunct="1"/>
            <a:r>
              <a:rPr lang="es-ES" sz="2800" b="1" dirty="0" smtClean="0"/>
              <a:t>Teoría General de la Tributación</a:t>
            </a:r>
          </a:p>
          <a:p>
            <a:pPr algn="ctr" eaLnBrk="1" hangingPunct="1"/>
            <a:endParaRPr lang="es-ES" sz="2800" b="1" dirty="0"/>
          </a:p>
          <a:p>
            <a:pPr algn="ctr" eaLnBrk="1" hangingPunct="1"/>
            <a:r>
              <a:rPr lang="es-ES" sz="2800" b="1" dirty="0" smtClean="0"/>
              <a:t>Material didáctico: </a:t>
            </a:r>
            <a:r>
              <a:rPr lang="es-ES" sz="2800" dirty="0" smtClean="0"/>
              <a:t>sólo visión</a:t>
            </a:r>
            <a:endParaRPr lang="es-ES" sz="2800" dirty="0" smtClean="0"/>
          </a:p>
        </p:txBody>
      </p:sp>
      <p:sp>
        <p:nvSpPr>
          <p:cNvPr id="2" name="CuadroTexto 1"/>
          <p:cNvSpPr txBox="1"/>
          <p:nvPr/>
        </p:nvSpPr>
        <p:spPr>
          <a:xfrm>
            <a:off x="3347864" y="5589240"/>
            <a:ext cx="5643736" cy="369332"/>
          </a:xfrm>
          <a:prstGeom prst="rect">
            <a:avLst/>
          </a:prstGeom>
          <a:noFill/>
        </p:spPr>
        <p:txBody>
          <a:bodyPr wrap="square" rtlCol="0">
            <a:spAutoFit/>
          </a:bodyPr>
          <a:lstStyle/>
          <a:p>
            <a:r>
              <a:rPr lang="es-MX" dirty="0" smtClean="0"/>
              <a:t>Elaboró: M. en </a:t>
            </a:r>
            <a:r>
              <a:rPr lang="es-MX" dirty="0" err="1" smtClean="0"/>
              <a:t>Adm</a:t>
            </a:r>
            <a:r>
              <a:rPr lang="es-MX" dirty="0" smtClean="0"/>
              <a:t>. N. Francisco Jaimes Millán</a:t>
            </a:r>
            <a:endParaRPr lang="es-MX" dirty="0"/>
          </a:p>
        </p:txBody>
      </p:sp>
      <p:sp>
        <p:nvSpPr>
          <p:cNvPr id="3" name="CuadroTexto 2"/>
          <p:cNvSpPr txBox="1"/>
          <p:nvPr/>
        </p:nvSpPr>
        <p:spPr>
          <a:xfrm>
            <a:off x="4283968" y="6237312"/>
            <a:ext cx="4536504" cy="369332"/>
          </a:xfrm>
          <a:prstGeom prst="rect">
            <a:avLst/>
          </a:prstGeom>
          <a:noFill/>
        </p:spPr>
        <p:txBody>
          <a:bodyPr wrap="square" rtlCol="0">
            <a:spAutoFit/>
          </a:bodyPr>
          <a:lstStyle/>
          <a:p>
            <a:r>
              <a:rPr lang="es-MX" dirty="0" smtClean="0"/>
              <a:t>Temascaltepec, México; septiembre 2019.</a:t>
            </a:r>
            <a:endParaRPr lang="es-MX" dirty="0"/>
          </a:p>
        </p:txBody>
      </p:sp>
      <p:pic>
        <p:nvPicPr>
          <p:cNvPr id="4" name="Imagen 3"/>
          <p:cNvPicPr>
            <a:picLocks noChangeAspect="1"/>
          </p:cNvPicPr>
          <p:nvPr/>
        </p:nvPicPr>
        <p:blipFill>
          <a:blip r:embed="rId2"/>
          <a:stretch>
            <a:fillRect/>
          </a:stretch>
        </p:blipFill>
        <p:spPr>
          <a:xfrm>
            <a:off x="-36512" y="2007"/>
            <a:ext cx="1377815" cy="1048603"/>
          </a:xfrm>
          <a:prstGeom prst="rect">
            <a:avLst/>
          </a:prstGeom>
        </p:spPr>
      </p:pic>
    </p:spTree>
    <p:extLst>
      <p:ext uri="{BB962C8B-B14F-4D97-AF65-F5344CB8AC3E}">
        <p14:creationId xmlns:p14="http://schemas.microsoft.com/office/powerpoint/2010/main" val="38955896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78694"/>
            <a:ext cx="7467600" cy="634082"/>
          </a:xfrm>
        </p:spPr>
        <p:txBody>
          <a:bodyPr>
            <a:normAutofit fontScale="90000"/>
          </a:bodyPr>
          <a:lstStyle/>
          <a:p>
            <a:r>
              <a:rPr lang="es-MX" dirty="0" smtClean="0"/>
              <a:t>LA DOCTRINA</a:t>
            </a:r>
            <a:endParaRPr lang="es-MX" dirty="0"/>
          </a:p>
        </p:txBody>
      </p:sp>
      <p:sp>
        <p:nvSpPr>
          <p:cNvPr id="3" name="2 Marcador de contenido"/>
          <p:cNvSpPr>
            <a:spLocks noGrp="1"/>
          </p:cNvSpPr>
          <p:nvPr>
            <p:ph sz="quarter" idx="1"/>
          </p:nvPr>
        </p:nvSpPr>
        <p:spPr>
          <a:xfrm>
            <a:off x="467544" y="1556792"/>
            <a:ext cx="7467600" cy="4608512"/>
          </a:xfrm>
        </p:spPr>
        <p:txBody>
          <a:bodyPr>
            <a:normAutofit/>
          </a:bodyPr>
          <a:lstStyle/>
          <a:p>
            <a:pPr algn="just"/>
            <a:r>
              <a:rPr lang="es-MX" dirty="0" smtClean="0"/>
              <a:t>Se encuentra constituida por el conjunto de conceptos, definiciones, críticas y opiniones vertidas por los especialistas en la materia, acerca de los diversos temas que la componen.</a:t>
            </a:r>
          </a:p>
          <a:p>
            <a:pPr algn="just">
              <a:buNone/>
            </a:pPr>
            <a:r>
              <a:rPr lang="es-MX" dirty="0" smtClean="0"/>
              <a:t> </a:t>
            </a:r>
          </a:p>
          <a:p>
            <a:pPr algn="just"/>
            <a:r>
              <a:rPr lang="es-MX" dirty="0" smtClean="0"/>
              <a:t>	La Doctrina se refleja a través, de libros, artículos, ensayos, editoriales, conferencias, cursos de actualización y demás medios de difusión permanente del pensamiento.</a:t>
            </a:r>
          </a:p>
          <a:p>
            <a:pPr algn="just">
              <a:buNone/>
            </a:pPr>
            <a:endParaRPr lang="es-MX" dirty="0"/>
          </a:p>
        </p:txBody>
      </p:sp>
      <p:pic>
        <p:nvPicPr>
          <p:cNvPr id="4098" name="Picture 2" descr="C:\Program Files\Microsoft Office\MEDIA\CAGCAT10\j0301252.wmf"/>
          <p:cNvPicPr>
            <a:picLocks noChangeAspect="1" noChangeArrowheads="1"/>
          </p:cNvPicPr>
          <p:nvPr/>
        </p:nvPicPr>
        <p:blipFill>
          <a:blip r:embed="rId2" cstate="print"/>
          <a:srcRect/>
          <a:stretch>
            <a:fillRect/>
          </a:stretch>
        </p:blipFill>
        <p:spPr bwMode="auto">
          <a:xfrm>
            <a:off x="755576" y="5373216"/>
            <a:ext cx="1440160" cy="1152128"/>
          </a:xfrm>
          <a:prstGeom prst="rect">
            <a:avLst/>
          </a:prstGeom>
          <a:noFill/>
        </p:spPr>
      </p:pic>
    </p:spTree>
    <p:extLst>
      <p:ext uri="{BB962C8B-B14F-4D97-AF65-F5344CB8AC3E}">
        <p14:creationId xmlns:p14="http://schemas.microsoft.com/office/powerpoint/2010/main" val="34573636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6686"/>
            <a:ext cx="7467600" cy="634082"/>
          </a:xfrm>
        </p:spPr>
        <p:txBody>
          <a:bodyPr>
            <a:normAutofit fontScale="90000"/>
          </a:bodyPr>
          <a:lstStyle/>
          <a:p>
            <a:r>
              <a:rPr lang="es-MX" dirty="0" smtClean="0"/>
              <a:t>LA COSTUMBRE</a:t>
            </a:r>
            <a:endParaRPr lang="es-MX" dirty="0"/>
          </a:p>
        </p:txBody>
      </p:sp>
      <p:sp>
        <p:nvSpPr>
          <p:cNvPr id="3" name="2 Marcador de contenido"/>
          <p:cNvSpPr>
            <a:spLocks noGrp="1"/>
          </p:cNvSpPr>
          <p:nvPr>
            <p:ph sz="quarter" idx="1"/>
          </p:nvPr>
        </p:nvSpPr>
        <p:spPr>
          <a:xfrm>
            <a:off x="467544" y="1556792"/>
            <a:ext cx="7467600" cy="4608512"/>
          </a:xfrm>
        </p:spPr>
        <p:txBody>
          <a:bodyPr>
            <a:normAutofit fontScale="92500"/>
          </a:bodyPr>
          <a:lstStyle/>
          <a:p>
            <a:pPr algn="just">
              <a:buNone/>
            </a:pPr>
            <a:r>
              <a:rPr lang="es-MX" dirty="0" smtClean="0"/>
              <a:t>Un uso implantado en una colectividad y considerado por esta como jurídicamente obligatorio.</a:t>
            </a:r>
          </a:p>
          <a:p>
            <a:pPr algn="just">
              <a:buNone/>
            </a:pPr>
            <a:endParaRPr lang="es-MX" dirty="0" smtClean="0"/>
          </a:p>
          <a:p>
            <a:pPr algn="just">
              <a:buNone/>
            </a:pPr>
            <a:r>
              <a:rPr lang="es-MX" dirty="0" smtClean="0"/>
              <a:t>Para que la Costumbre pueda alcanzar el rango de Fuente Formal del Derecho Fiscal, requiere de la presencia de dos elementos esenciales:</a:t>
            </a:r>
          </a:p>
          <a:p>
            <a:pPr algn="just">
              <a:buNone/>
            </a:pPr>
            <a:endParaRPr lang="es-MX" dirty="0" smtClean="0"/>
          </a:p>
          <a:p>
            <a:pPr algn="just">
              <a:buNone/>
            </a:pPr>
            <a:r>
              <a:rPr lang="es-MX" dirty="0" smtClean="0"/>
              <a:t>	1.- La repetición constante de un hecho y,</a:t>
            </a:r>
          </a:p>
          <a:p>
            <a:pPr algn="just">
              <a:buNone/>
            </a:pPr>
            <a:r>
              <a:rPr lang="es-MX" dirty="0" smtClean="0"/>
              <a:t> </a:t>
            </a:r>
          </a:p>
          <a:p>
            <a:pPr algn="just">
              <a:buNone/>
            </a:pPr>
            <a:r>
              <a:rPr lang="es-MX" dirty="0" smtClean="0"/>
              <a:t>	2.- La idea de que ese uso o práctica es jurídicamente obligatorio.</a:t>
            </a:r>
          </a:p>
          <a:p>
            <a:pPr algn="just">
              <a:buNone/>
            </a:pPr>
            <a:endParaRPr lang="es-MX" dirty="0"/>
          </a:p>
        </p:txBody>
      </p:sp>
      <p:pic>
        <p:nvPicPr>
          <p:cNvPr id="5122" name="Picture 2" descr="C:\Program Files\Microsoft Office\MEDIA\CAGCAT10\j0233018.wmf"/>
          <p:cNvPicPr>
            <a:picLocks noChangeAspect="1" noChangeArrowheads="1"/>
          </p:cNvPicPr>
          <p:nvPr/>
        </p:nvPicPr>
        <p:blipFill>
          <a:blip r:embed="rId2" cstate="print"/>
          <a:srcRect/>
          <a:stretch>
            <a:fillRect/>
          </a:stretch>
        </p:blipFill>
        <p:spPr bwMode="auto">
          <a:xfrm>
            <a:off x="6732240" y="188640"/>
            <a:ext cx="1584176" cy="1152128"/>
          </a:xfrm>
          <a:prstGeom prst="rect">
            <a:avLst/>
          </a:prstGeom>
          <a:noFill/>
        </p:spPr>
      </p:pic>
    </p:spTree>
    <p:extLst>
      <p:ext uri="{BB962C8B-B14F-4D97-AF65-F5344CB8AC3E}">
        <p14:creationId xmlns:p14="http://schemas.microsoft.com/office/powerpoint/2010/main" val="31736551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87624" y="476672"/>
            <a:ext cx="6858000" cy="990600"/>
          </a:xfrm>
        </p:spPr>
        <p:txBody>
          <a:bodyPr>
            <a:normAutofit/>
          </a:bodyPr>
          <a:lstStyle/>
          <a:p>
            <a:r>
              <a:rPr lang="es-MX" dirty="0" smtClean="0"/>
              <a:t>FUENTES FORMALES</a:t>
            </a:r>
            <a:endParaRPr lang="es-MX" dirty="0"/>
          </a:p>
        </p:txBody>
      </p:sp>
      <p:sp>
        <p:nvSpPr>
          <p:cNvPr id="3" name="2 Subtítulo"/>
          <p:cNvSpPr>
            <a:spLocks noGrp="1"/>
          </p:cNvSpPr>
          <p:nvPr>
            <p:ph type="subTitle" idx="1"/>
          </p:nvPr>
        </p:nvSpPr>
        <p:spPr>
          <a:xfrm>
            <a:off x="2051720" y="1628800"/>
            <a:ext cx="6406480" cy="4752528"/>
          </a:xfrm>
        </p:spPr>
        <p:txBody>
          <a:bodyPr>
            <a:normAutofit/>
          </a:bodyPr>
          <a:lstStyle/>
          <a:p>
            <a:pPr marL="342900" indent="-342900" algn="just"/>
            <a:r>
              <a:rPr lang="es-MX" dirty="0" smtClean="0">
                <a:latin typeface="Arial Narrow" pitchFamily="34" charset="0"/>
              </a:rPr>
              <a:t> </a:t>
            </a:r>
            <a:r>
              <a:rPr lang="es-MX" sz="2400" dirty="0" smtClean="0">
                <a:latin typeface="Aparajita" panose="020B0604020202020204" pitchFamily="34" charset="0"/>
                <a:cs typeface="Aparajita" panose="020B0604020202020204" pitchFamily="34" charset="0"/>
              </a:rPr>
              <a:t>Son los procedimientos, las formas, los actos, los hechos y demás medios de creación e interpretación en los cuales tienen su origen los Principios y las Leyes en general. </a:t>
            </a:r>
          </a:p>
          <a:p>
            <a:pPr marL="342900" indent="-342900" algn="just"/>
            <a:endParaRPr lang="es-MX" sz="2400" dirty="0" smtClean="0">
              <a:latin typeface="Aparajita" panose="020B0604020202020204" pitchFamily="34" charset="0"/>
              <a:cs typeface="Aparajita" panose="020B0604020202020204" pitchFamily="34" charset="0"/>
            </a:endParaRPr>
          </a:p>
          <a:p>
            <a:pPr marL="342900" indent="-342900" algn="just"/>
            <a:r>
              <a:rPr lang="es-MX" sz="2400" dirty="0" smtClean="0">
                <a:latin typeface="Aparajita" panose="020B0604020202020204" pitchFamily="34" charset="0"/>
                <a:cs typeface="Aparajita" panose="020B0604020202020204" pitchFamily="34" charset="0"/>
              </a:rPr>
              <a:t>En otras palabras son aquellas que nos permiten conocer cómo se establecen las contribuciones, quién las hace y como deben aplicarse.</a:t>
            </a:r>
          </a:p>
          <a:p>
            <a:pPr marL="342900" indent="-342900" algn="just"/>
            <a:endParaRPr lang="es-MX" dirty="0" smtClean="0"/>
          </a:p>
          <a:p>
            <a:pPr marL="342900" indent="-342900" algn="just"/>
            <a:endParaRPr lang="es-MX" dirty="0" smtClean="0"/>
          </a:p>
          <a:p>
            <a:pPr marL="342900" indent="-342900" algn="just"/>
            <a:endParaRPr lang="es-MX" dirty="0" smtClean="0"/>
          </a:p>
        </p:txBody>
      </p:sp>
    </p:spTree>
    <p:extLst>
      <p:ext uri="{BB962C8B-B14F-4D97-AF65-F5344CB8AC3E}">
        <p14:creationId xmlns:p14="http://schemas.microsoft.com/office/powerpoint/2010/main" val="11359567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78694"/>
            <a:ext cx="7467600" cy="634082"/>
          </a:xfrm>
        </p:spPr>
        <p:txBody>
          <a:bodyPr>
            <a:normAutofit fontScale="90000"/>
          </a:bodyPr>
          <a:lstStyle/>
          <a:p>
            <a:r>
              <a:rPr lang="es-MX" dirty="0" smtClean="0"/>
              <a:t>LA CONSTITUCIÓN</a:t>
            </a:r>
            <a:endParaRPr lang="es-MX" dirty="0"/>
          </a:p>
        </p:txBody>
      </p:sp>
      <p:sp>
        <p:nvSpPr>
          <p:cNvPr id="3" name="2 Marcador de contenido"/>
          <p:cNvSpPr>
            <a:spLocks noGrp="1"/>
          </p:cNvSpPr>
          <p:nvPr>
            <p:ph sz="quarter" idx="1"/>
          </p:nvPr>
        </p:nvSpPr>
        <p:spPr>
          <a:xfrm>
            <a:off x="1403648" y="2060848"/>
            <a:ext cx="7128792" cy="2573640"/>
          </a:xfrm>
        </p:spPr>
        <p:txBody>
          <a:bodyPr/>
          <a:lstStyle/>
          <a:p>
            <a:pPr algn="just">
              <a:buNone/>
            </a:pPr>
            <a:r>
              <a:rPr lang="es-MX" dirty="0" smtClean="0">
                <a:latin typeface="Aparajita" panose="020B0604020202020204" pitchFamily="34" charset="0"/>
                <a:cs typeface="Aparajita" panose="020B0604020202020204" pitchFamily="34" charset="0"/>
              </a:rPr>
              <a:t>Por excelencia del Derecho, en cuanto determina la estructura del Estado, la forma de gobierno, la competencia de los órganos constitucionales y administrativos, los derechos y deberes de los ciudadanos.</a:t>
            </a:r>
            <a:endParaRPr lang="es-MX" dirty="0">
              <a:latin typeface="Aparajita" panose="020B0604020202020204" pitchFamily="34" charset="0"/>
              <a:cs typeface="Aparajita" panose="020B0604020202020204" pitchFamily="34" charset="0"/>
            </a:endParaRPr>
          </a:p>
        </p:txBody>
      </p:sp>
      <p:pic>
        <p:nvPicPr>
          <p:cNvPr id="4" name="Picture 2" descr="C:\Program Files\Microsoft Office\MEDIA\CAGCAT10\j0299125.wmf"/>
          <p:cNvPicPr>
            <a:picLocks noChangeAspect="1" noChangeArrowheads="1"/>
          </p:cNvPicPr>
          <p:nvPr/>
        </p:nvPicPr>
        <p:blipFill>
          <a:blip r:embed="rId2" cstate="print"/>
          <a:srcRect/>
          <a:stretch>
            <a:fillRect/>
          </a:stretch>
        </p:blipFill>
        <p:spPr bwMode="auto">
          <a:xfrm>
            <a:off x="539552" y="4797152"/>
            <a:ext cx="1100023" cy="1805026"/>
          </a:xfrm>
          <a:prstGeom prst="rect">
            <a:avLst/>
          </a:prstGeom>
          <a:noFill/>
        </p:spPr>
      </p:pic>
    </p:spTree>
    <p:extLst>
      <p:ext uri="{BB962C8B-B14F-4D97-AF65-F5344CB8AC3E}">
        <p14:creationId xmlns:p14="http://schemas.microsoft.com/office/powerpoint/2010/main" val="40385678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78694"/>
            <a:ext cx="7467600" cy="634082"/>
          </a:xfrm>
        </p:spPr>
        <p:txBody>
          <a:bodyPr>
            <a:normAutofit fontScale="90000"/>
          </a:bodyPr>
          <a:lstStyle/>
          <a:p>
            <a:r>
              <a:rPr lang="es-MX" dirty="0" smtClean="0"/>
              <a:t>LA LEY</a:t>
            </a:r>
            <a:endParaRPr lang="es-MX" dirty="0"/>
          </a:p>
        </p:txBody>
      </p:sp>
      <p:sp>
        <p:nvSpPr>
          <p:cNvPr id="3" name="2 Marcador de contenido"/>
          <p:cNvSpPr>
            <a:spLocks noGrp="1"/>
          </p:cNvSpPr>
          <p:nvPr>
            <p:ph sz="quarter" idx="1"/>
          </p:nvPr>
        </p:nvSpPr>
        <p:spPr>
          <a:xfrm>
            <a:off x="467544" y="1556792"/>
            <a:ext cx="7467600" cy="2764904"/>
          </a:xfrm>
        </p:spPr>
        <p:txBody>
          <a:bodyPr/>
          <a:lstStyle/>
          <a:p>
            <a:pPr algn="just">
              <a:buNone/>
            </a:pPr>
            <a:r>
              <a:rPr lang="es-MX" dirty="0" smtClean="0">
                <a:latin typeface="Aparajita" panose="020B0604020202020204" pitchFamily="34" charset="0"/>
                <a:cs typeface="Aparajita" panose="020B0604020202020204" pitchFamily="34" charset="0"/>
              </a:rPr>
              <a:t>Constituye la fuente formal más importante del Derecho Fiscal, ya que, para alcanzar validez, absolutamente todas las relaciones que se presenten dentro del ámbito tributario deben encontrarse previstas y reglamentadas por una norma jurídica aplicable al caso.</a:t>
            </a:r>
            <a:endParaRPr lang="es-MX" dirty="0">
              <a:latin typeface="Aparajita" panose="020B0604020202020204" pitchFamily="34" charset="0"/>
              <a:cs typeface="Aparajita" panose="020B0604020202020204" pitchFamily="34" charset="0"/>
            </a:endParaRPr>
          </a:p>
        </p:txBody>
      </p:sp>
      <p:pic>
        <p:nvPicPr>
          <p:cNvPr id="1026" name="Picture 2" descr="https://encrypted-tbn2.gstatic.com/images?q=tbn:ANd9GcSFfHHWApWOK1L3HvDUV1Qhn2mCHlXKTqgOIaAGgqJgq0qGRfjg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725144"/>
            <a:ext cx="3240360" cy="1903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11485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67544" y="1268760"/>
            <a:ext cx="7467600" cy="4680520"/>
          </a:xfrm>
        </p:spPr>
        <p:txBody>
          <a:bodyPr>
            <a:normAutofit/>
          </a:bodyPr>
          <a:lstStyle/>
          <a:p>
            <a:pPr marL="0" indent="0" algn="just">
              <a:buNone/>
            </a:pPr>
            <a:r>
              <a:rPr lang="es-MX" dirty="0">
                <a:latin typeface="Aparajita" panose="020B0604020202020204" pitchFamily="34" charset="0"/>
                <a:cs typeface="Aparajita" panose="020B0604020202020204" pitchFamily="34" charset="0"/>
              </a:rPr>
              <a:t>De acuerdo con el artículo 31 fracción IV y con el artículo 73 fracción VII de </a:t>
            </a:r>
            <a:r>
              <a:rPr lang="es-MX" dirty="0" smtClean="0">
                <a:latin typeface="Aparajita" panose="020B0604020202020204" pitchFamily="34" charset="0"/>
                <a:cs typeface="Aparajita" panose="020B0604020202020204" pitchFamily="34" charset="0"/>
              </a:rPr>
              <a:t>la Constitución </a:t>
            </a:r>
            <a:r>
              <a:rPr lang="es-MX" dirty="0">
                <a:latin typeface="Aparajita" panose="020B0604020202020204" pitchFamily="34" charset="0"/>
                <a:cs typeface="Aparajita" panose="020B0604020202020204" pitchFamily="34" charset="0"/>
              </a:rPr>
              <a:t>Política de los Estados Unidos Mexicanos, el Congreso Federal </a:t>
            </a:r>
            <a:r>
              <a:rPr lang="es-MX" dirty="0" smtClean="0">
                <a:latin typeface="Aparajita" panose="020B0604020202020204" pitchFamily="34" charset="0"/>
                <a:cs typeface="Aparajita" panose="020B0604020202020204" pitchFamily="34" charset="0"/>
              </a:rPr>
              <a:t>se encarga </a:t>
            </a:r>
            <a:r>
              <a:rPr lang="es-MX" dirty="0">
                <a:latin typeface="Aparajita" panose="020B0604020202020204" pitchFamily="34" charset="0"/>
                <a:cs typeface="Aparajita" panose="020B0604020202020204" pitchFamily="34" charset="0"/>
              </a:rPr>
              <a:t>de emitir leyes que sean útiles a la sociedad, y así el Estado </a:t>
            </a:r>
            <a:r>
              <a:rPr lang="es-MX" dirty="0" smtClean="0">
                <a:latin typeface="Aparajita" panose="020B0604020202020204" pitchFamily="34" charset="0"/>
                <a:cs typeface="Aparajita" panose="020B0604020202020204" pitchFamily="34" charset="0"/>
              </a:rPr>
              <a:t>pueda cumplir </a:t>
            </a:r>
            <a:r>
              <a:rPr lang="es-MX" dirty="0">
                <a:latin typeface="Aparajita" panose="020B0604020202020204" pitchFamily="34" charset="0"/>
                <a:cs typeface="Aparajita" panose="020B0604020202020204" pitchFamily="34" charset="0"/>
              </a:rPr>
              <a:t>con su obligación de satisfacer al gasto </a:t>
            </a:r>
            <a:r>
              <a:rPr lang="es-MX" dirty="0" smtClean="0">
                <a:latin typeface="Aparajita" panose="020B0604020202020204" pitchFamily="34" charset="0"/>
                <a:cs typeface="Aparajita" panose="020B0604020202020204" pitchFamily="34" charset="0"/>
              </a:rPr>
              <a:t>público.</a:t>
            </a:r>
          </a:p>
          <a:p>
            <a:pPr marL="0" indent="0" algn="just">
              <a:buNone/>
            </a:pPr>
            <a:endParaRPr lang="es-MX" dirty="0" smtClean="0">
              <a:latin typeface="Aparajita" panose="020B0604020202020204" pitchFamily="34" charset="0"/>
              <a:cs typeface="Aparajita" panose="020B0604020202020204" pitchFamily="34" charset="0"/>
            </a:endParaRPr>
          </a:p>
          <a:p>
            <a:pPr marL="0" indent="0" algn="just">
              <a:buNone/>
            </a:pPr>
            <a:r>
              <a:rPr lang="es-MX" dirty="0">
                <a:latin typeface="Aparajita" panose="020B0604020202020204" pitchFamily="34" charset="0"/>
                <a:cs typeface="Aparajita" panose="020B0604020202020204" pitchFamily="34" charset="0"/>
              </a:rPr>
              <a:t>L</a:t>
            </a:r>
            <a:r>
              <a:rPr lang="es-MX" dirty="0" smtClean="0">
                <a:latin typeface="Aparajita" panose="020B0604020202020204" pitchFamily="34" charset="0"/>
                <a:cs typeface="Aparajita" panose="020B0604020202020204" pitchFamily="34" charset="0"/>
              </a:rPr>
              <a:t>a ley es </a:t>
            </a:r>
            <a:r>
              <a:rPr lang="es-MX" dirty="0">
                <a:latin typeface="Aparajita" panose="020B0604020202020204" pitchFamily="34" charset="0"/>
                <a:cs typeface="Aparajita" panose="020B0604020202020204" pitchFamily="34" charset="0"/>
              </a:rPr>
              <a:t>una regla del derecho emanada del Poder Legislativo y promulgada por </a:t>
            </a:r>
            <a:r>
              <a:rPr lang="es-MX" dirty="0" smtClean="0">
                <a:latin typeface="Aparajita" panose="020B0604020202020204" pitchFamily="34" charset="0"/>
                <a:cs typeface="Aparajita" panose="020B0604020202020204" pitchFamily="34" charset="0"/>
              </a:rPr>
              <a:t>el Poder Ejecutivo.</a:t>
            </a:r>
            <a:endParaRPr lang="es-MX" dirty="0">
              <a:latin typeface="Aparajita" panose="020B0604020202020204" pitchFamily="34" charset="0"/>
              <a:cs typeface="Aparajita" panose="020B0604020202020204" pitchFamily="34" charset="0"/>
            </a:endParaRPr>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17499141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78694"/>
            <a:ext cx="7467600" cy="634082"/>
          </a:xfrm>
        </p:spPr>
        <p:txBody>
          <a:bodyPr>
            <a:normAutofit fontScale="90000"/>
          </a:bodyPr>
          <a:lstStyle/>
          <a:p>
            <a:r>
              <a:rPr lang="es-MX" dirty="0" smtClean="0"/>
              <a:t>EL REGLAMENTO</a:t>
            </a:r>
            <a:endParaRPr lang="es-MX" dirty="0"/>
          </a:p>
        </p:txBody>
      </p:sp>
      <p:sp>
        <p:nvSpPr>
          <p:cNvPr id="3" name="2 Marcador de contenido"/>
          <p:cNvSpPr>
            <a:spLocks noGrp="1"/>
          </p:cNvSpPr>
          <p:nvPr>
            <p:ph sz="quarter" idx="1"/>
          </p:nvPr>
        </p:nvSpPr>
        <p:spPr>
          <a:xfrm>
            <a:off x="467544" y="1556792"/>
            <a:ext cx="7467600" cy="3672408"/>
          </a:xfrm>
        </p:spPr>
        <p:txBody>
          <a:bodyPr>
            <a:normAutofit lnSpcReduction="10000"/>
          </a:bodyPr>
          <a:lstStyle/>
          <a:p>
            <a:pPr algn="just">
              <a:buNone/>
            </a:pPr>
            <a:r>
              <a:rPr lang="es-MX" dirty="0" smtClean="0">
                <a:latin typeface="Aparajita" panose="020B0604020202020204" pitchFamily="34" charset="0"/>
                <a:cs typeface="Aparajita" panose="020B0604020202020204" pitchFamily="34" charset="0"/>
              </a:rPr>
              <a:t>El reglamento administrativo es un conjunto de normas jurídicas del Derecho Público expedidas por el Presidente de la República, con el único y exclusivo propósito de pormenorizar y desarrollar en forma concreta los principios y enunciados generales contenidos en una Ley emanada del Congreso de la Unión, a fin de llevar a cabo la ejecución de la misma.</a:t>
            </a:r>
          </a:p>
          <a:p>
            <a:pPr algn="just">
              <a:buNone/>
            </a:pPr>
            <a:endParaRPr lang="es-MX" dirty="0" smtClean="0">
              <a:latin typeface="Aparajita" panose="020B0604020202020204" pitchFamily="34" charset="0"/>
              <a:cs typeface="Aparajita" panose="020B0604020202020204" pitchFamily="34" charset="0"/>
            </a:endParaRPr>
          </a:p>
          <a:p>
            <a:pPr marL="0" indent="0">
              <a:buNone/>
            </a:pPr>
            <a:r>
              <a:rPr lang="es-MX" dirty="0" smtClean="0">
                <a:latin typeface="Aparajita" panose="020B0604020202020204" pitchFamily="34" charset="0"/>
                <a:cs typeface="Aparajita" panose="020B0604020202020204" pitchFamily="34" charset="0"/>
              </a:rPr>
              <a:t>Es </a:t>
            </a:r>
            <a:r>
              <a:rPr lang="es-MX" dirty="0">
                <a:latin typeface="Aparajita" panose="020B0604020202020204" pitchFamily="34" charset="0"/>
                <a:cs typeface="Aparajita" panose="020B0604020202020204" pitchFamily="34" charset="0"/>
              </a:rPr>
              <a:t>un instrumento de aplicación de la ley, de manera</a:t>
            </a:r>
          </a:p>
          <a:p>
            <a:pPr marL="0" indent="0">
              <a:buNone/>
            </a:pPr>
            <a:r>
              <a:rPr lang="es-MX" dirty="0">
                <a:latin typeface="Aparajita" panose="020B0604020202020204" pitchFamily="34" charset="0"/>
                <a:cs typeface="Aparajita" panose="020B0604020202020204" pitchFamily="34" charset="0"/>
              </a:rPr>
              <a:t>concreta y explicativa.</a:t>
            </a:r>
            <a:endParaRPr lang="es-MX" dirty="0" smtClean="0">
              <a:latin typeface="Aparajita" panose="020B0604020202020204" pitchFamily="34" charset="0"/>
              <a:cs typeface="Aparajita" panose="020B0604020202020204" pitchFamily="34" charset="0"/>
            </a:endParaRPr>
          </a:p>
          <a:p>
            <a:pPr algn="just">
              <a:buNone/>
            </a:pPr>
            <a:endParaRPr lang="es-MX" dirty="0"/>
          </a:p>
        </p:txBody>
      </p:sp>
      <p:sp>
        <p:nvSpPr>
          <p:cNvPr id="4" name="3 CuadroTexto"/>
          <p:cNvSpPr txBox="1"/>
          <p:nvPr/>
        </p:nvSpPr>
        <p:spPr>
          <a:xfrm>
            <a:off x="3707904" y="5229200"/>
            <a:ext cx="4176464" cy="646331"/>
          </a:xfrm>
          <a:prstGeom prst="rect">
            <a:avLst/>
          </a:prstGeom>
          <a:noFill/>
        </p:spPr>
        <p:txBody>
          <a:bodyPr wrap="square" rtlCol="0">
            <a:spAutoFit/>
          </a:bodyPr>
          <a:lstStyle/>
          <a:p>
            <a:r>
              <a:rPr lang="es-MX" dirty="0" smtClean="0"/>
              <a:t>Analizar el Reglamento de las Leyes de Impuestos Federales.</a:t>
            </a:r>
            <a:endParaRPr lang="es-MX" dirty="0"/>
          </a:p>
        </p:txBody>
      </p:sp>
      <p:pic>
        <p:nvPicPr>
          <p:cNvPr id="2050" name="Picture 2" descr="https://encrypted-tbn2.gstatic.com/images?q=tbn:ANd9GcQ3AMo_gMVADlRFJ40Jyu60IW0OcIuDDLuiC50R16Sg0HjLG2a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5229200"/>
            <a:ext cx="2466975" cy="1570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8059481"/>
      </p:ext>
    </p:extLst>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6686"/>
            <a:ext cx="7467600" cy="634082"/>
          </a:xfrm>
        </p:spPr>
        <p:txBody>
          <a:bodyPr>
            <a:normAutofit fontScale="90000"/>
          </a:bodyPr>
          <a:lstStyle/>
          <a:p>
            <a:r>
              <a:rPr lang="es-MX" dirty="0" smtClean="0"/>
              <a:t>LAS CIRCULARES</a:t>
            </a:r>
            <a:endParaRPr lang="es-MX" dirty="0"/>
          </a:p>
        </p:txBody>
      </p:sp>
      <p:sp>
        <p:nvSpPr>
          <p:cNvPr id="3" name="2 Marcador de contenido"/>
          <p:cNvSpPr>
            <a:spLocks noGrp="1"/>
          </p:cNvSpPr>
          <p:nvPr>
            <p:ph sz="quarter" idx="1"/>
          </p:nvPr>
        </p:nvSpPr>
        <p:spPr>
          <a:xfrm>
            <a:off x="467544" y="1556792"/>
            <a:ext cx="7467600" cy="4608512"/>
          </a:xfrm>
        </p:spPr>
        <p:txBody>
          <a:bodyPr>
            <a:normAutofit lnSpcReduction="10000"/>
          </a:bodyPr>
          <a:lstStyle/>
          <a:p>
            <a:pPr algn="just">
              <a:buNone/>
            </a:pPr>
            <a:r>
              <a:rPr lang="es-MX" dirty="0" smtClean="0">
                <a:latin typeface="Aparajita" panose="020B0604020202020204" pitchFamily="34" charset="0"/>
                <a:cs typeface="Aparajita" panose="020B0604020202020204" pitchFamily="34" charset="0"/>
              </a:rPr>
              <a:t>Son derivaciones de los Reglamentos de carácter administrativo; la diferencia entre el Reglamento y la Circular radica en que el primero únicamente puede ser expedido por el Presidente de la República, y la segunda puede ser emitida por todos los funcionarios superiores de la Administración Pública, como pueden ser los Secretarios de Estado, los Directores Generales, etc.</a:t>
            </a:r>
          </a:p>
          <a:p>
            <a:pPr algn="just">
              <a:buNone/>
            </a:pPr>
            <a:endParaRPr lang="es-MX" dirty="0" smtClean="0">
              <a:latin typeface="Aparajita" panose="020B0604020202020204" pitchFamily="34" charset="0"/>
              <a:cs typeface="Aparajita" panose="020B0604020202020204" pitchFamily="34" charset="0"/>
            </a:endParaRPr>
          </a:p>
          <a:p>
            <a:pPr algn="just">
              <a:buNone/>
            </a:pPr>
            <a:r>
              <a:rPr lang="es-MX" b="1" i="1" dirty="0" smtClean="0">
                <a:latin typeface="Aparajita" panose="020B0604020202020204" pitchFamily="34" charset="0"/>
                <a:cs typeface="Aparajita" panose="020B0604020202020204" pitchFamily="34" charset="0"/>
              </a:rPr>
              <a:t>No forman parte</a:t>
            </a:r>
            <a:r>
              <a:rPr lang="es-MX" dirty="0" smtClean="0">
                <a:latin typeface="Aparajita" panose="020B0604020202020204" pitchFamily="34" charset="0"/>
                <a:cs typeface="Aparajita" panose="020B0604020202020204" pitchFamily="34" charset="0"/>
              </a:rPr>
              <a:t> de los procesos de manifestación de las normas jurídico-fiscales, </a:t>
            </a:r>
            <a:r>
              <a:rPr lang="es-MX" b="1" i="1" dirty="0" smtClean="0">
                <a:latin typeface="Aparajita" panose="020B0604020202020204" pitchFamily="34" charset="0"/>
                <a:cs typeface="Aparajita" panose="020B0604020202020204" pitchFamily="34" charset="0"/>
              </a:rPr>
              <a:t>ni contienen</a:t>
            </a:r>
            <a:r>
              <a:rPr lang="es-MX" dirty="0" smtClean="0">
                <a:latin typeface="Aparajita" panose="020B0604020202020204" pitchFamily="34" charset="0"/>
                <a:cs typeface="Aparajita" panose="020B0604020202020204" pitchFamily="34" charset="0"/>
              </a:rPr>
              <a:t> disposiciones de observancia obligatoria para los contribuyentes.</a:t>
            </a:r>
          </a:p>
          <a:p>
            <a:pPr algn="just">
              <a:buNone/>
            </a:pPr>
            <a:endParaRPr lang="es-MX" dirty="0"/>
          </a:p>
        </p:txBody>
      </p:sp>
    </p:spTree>
    <p:extLst>
      <p:ext uri="{BB962C8B-B14F-4D97-AF65-F5344CB8AC3E}">
        <p14:creationId xmlns:p14="http://schemas.microsoft.com/office/powerpoint/2010/main" val="28309205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78694"/>
            <a:ext cx="7467600" cy="634082"/>
          </a:xfrm>
        </p:spPr>
        <p:txBody>
          <a:bodyPr>
            <a:normAutofit fontScale="90000"/>
          </a:bodyPr>
          <a:lstStyle/>
          <a:p>
            <a:r>
              <a:rPr lang="es-MX" dirty="0" smtClean="0"/>
              <a:t>DECRETO-LEY</a:t>
            </a:r>
            <a:endParaRPr lang="es-MX" dirty="0"/>
          </a:p>
        </p:txBody>
      </p:sp>
      <p:sp>
        <p:nvSpPr>
          <p:cNvPr id="3" name="2 Marcador de contenido"/>
          <p:cNvSpPr>
            <a:spLocks noGrp="1"/>
          </p:cNvSpPr>
          <p:nvPr>
            <p:ph sz="quarter" idx="1"/>
          </p:nvPr>
        </p:nvSpPr>
        <p:spPr>
          <a:xfrm>
            <a:off x="467544" y="1556792"/>
            <a:ext cx="7467600" cy="4608512"/>
          </a:xfrm>
        </p:spPr>
        <p:txBody>
          <a:bodyPr>
            <a:normAutofit/>
          </a:bodyPr>
          <a:lstStyle/>
          <a:p>
            <a:pPr algn="just">
              <a:buNone/>
            </a:pPr>
            <a:r>
              <a:rPr lang="es-MX" dirty="0" smtClean="0">
                <a:latin typeface="Aparajita" panose="020B0604020202020204" pitchFamily="34" charset="0"/>
                <a:cs typeface="Aparajita" panose="020B0604020202020204" pitchFamily="34" charset="0"/>
              </a:rPr>
              <a:t>Cuando la Constitución autoriza al Poder Ejecutivo para expedir Leyes, sin necesidad de una delegación del Congreso de la Unión; dicha autorización se otorga ante situaciones consideradas como graves para la tranquilidad pública o cualquier otra que ponga a la sociedad en grave peligro (artículos 29 y 73 frac. XVI de la Constitución).</a:t>
            </a:r>
            <a:endParaRPr lang="es-MX" dirty="0">
              <a:latin typeface="Aparajita" panose="020B0604020202020204" pitchFamily="34" charset="0"/>
              <a:cs typeface="Aparajita" panose="020B0604020202020204" pitchFamily="34" charset="0"/>
            </a:endParaRPr>
          </a:p>
        </p:txBody>
      </p:sp>
      <p:pic>
        <p:nvPicPr>
          <p:cNvPr id="4098" name="Picture 2" descr="https://encrypted-tbn2.gstatic.com/images?q=tbn:ANd9GcSIkTLG7ULqzT92l1lWOOoj1wWsSwVfMRYge2NH9yFqWc3dIU3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941168"/>
            <a:ext cx="1524000"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28044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78694"/>
            <a:ext cx="7467600" cy="634082"/>
          </a:xfrm>
        </p:spPr>
        <p:txBody>
          <a:bodyPr>
            <a:normAutofit fontScale="90000"/>
          </a:bodyPr>
          <a:lstStyle/>
          <a:p>
            <a:r>
              <a:rPr lang="es-MX" dirty="0" smtClean="0"/>
              <a:t>DECRETO-DELEGADO</a:t>
            </a:r>
            <a:endParaRPr lang="es-MX" dirty="0"/>
          </a:p>
        </p:txBody>
      </p:sp>
      <p:sp>
        <p:nvSpPr>
          <p:cNvPr id="3" name="2 Marcador de contenido"/>
          <p:cNvSpPr>
            <a:spLocks noGrp="1"/>
          </p:cNvSpPr>
          <p:nvPr>
            <p:ph sz="quarter" idx="1"/>
          </p:nvPr>
        </p:nvSpPr>
        <p:spPr>
          <a:xfrm>
            <a:off x="467544" y="1556792"/>
            <a:ext cx="7467600" cy="4608512"/>
          </a:xfrm>
        </p:spPr>
        <p:txBody>
          <a:bodyPr>
            <a:normAutofit/>
          </a:bodyPr>
          <a:lstStyle/>
          <a:p>
            <a:pPr algn="just">
              <a:buNone/>
            </a:pPr>
            <a:r>
              <a:rPr lang="es-MX" dirty="0" smtClean="0">
                <a:latin typeface="Aparajita" panose="020B0604020202020204" pitchFamily="34" charset="0"/>
                <a:cs typeface="Aparajita" panose="020B0604020202020204" pitchFamily="34" charset="0"/>
              </a:rPr>
              <a:t>El Congreso de la Unión transfiere al Poder Ejecutivo facultades para legislar; ésta disposición se encuentra prevista en el artículo 131 segundo párrafo de la Constitución Política de los Estados Unidos Mexicanos. </a:t>
            </a:r>
            <a:endParaRPr lang="es-MX" dirty="0">
              <a:latin typeface="Aparajita" panose="020B0604020202020204" pitchFamily="34" charset="0"/>
              <a:cs typeface="Aparajita" panose="020B0604020202020204" pitchFamily="34" charset="0"/>
            </a:endParaRPr>
          </a:p>
        </p:txBody>
      </p:sp>
      <p:pic>
        <p:nvPicPr>
          <p:cNvPr id="5122" name="Picture 2" descr="https://encrypted-tbn0.gstatic.com/images?q=tbn:ANd9GcThtsdB2NsmlfXLxoqgub_ISte3RL2tHKyF-3u_I7lBP8ej4aD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789040"/>
            <a:ext cx="3076575" cy="1485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51469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s-ES" b="1" dirty="0"/>
              <a:t>	</a:t>
            </a:r>
            <a:r>
              <a:rPr lang="es-ES" b="1" dirty="0" smtClean="0"/>
              <a:t>Finanzas públicas</a:t>
            </a:r>
            <a:endParaRPr lang="es-ES" b="1" dirty="0" smtClean="0"/>
          </a:p>
        </p:txBody>
      </p:sp>
      <p:sp>
        <p:nvSpPr>
          <p:cNvPr id="4099" name="Rectangle 3"/>
          <p:cNvSpPr>
            <a:spLocks noGrp="1" noChangeArrowheads="1"/>
          </p:cNvSpPr>
          <p:nvPr>
            <p:ph type="body" idx="1"/>
          </p:nvPr>
        </p:nvSpPr>
        <p:spPr/>
        <p:txBody>
          <a:bodyPr/>
          <a:lstStyle/>
          <a:p>
            <a:pPr algn="just" eaLnBrk="1" hangingPunct="1">
              <a:lnSpc>
                <a:spcPct val="90000"/>
              </a:lnSpc>
            </a:pPr>
            <a:r>
              <a:rPr lang="es-ES" sz="3600" smtClean="0"/>
              <a:t>Toda actividad de carácter económico o financiero que el Estado realiza a través del gobierno para generar bienestar económico y progreso de su país por medio de los ingresos públicos, inversión en infraestructura y el gasto público.</a:t>
            </a:r>
          </a:p>
        </p:txBody>
      </p:sp>
    </p:spTree>
    <p:extLst>
      <p:ext uri="{BB962C8B-B14F-4D97-AF65-F5344CB8AC3E}">
        <p14:creationId xmlns:p14="http://schemas.microsoft.com/office/powerpoint/2010/main" val="17123222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78694"/>
            <a:ext cx="7467600" cy="634082"/>
          </a:xfrm>
        </p:spPr>
        <p:txBody>
          <a:bodyPr>
            <a:normAutofit fontScale="90000"/>
          </a:bodyPr>
          <a:lstStyle/>
          <a:p>
            <a:r>
              <a:rPr lang="es-MX" dirty="0" smtClean="0"/>
              <a:t>DECRETO-DELEGADO</a:t>
            </a:r>
            <a:endParaRPr lang="es-MX" dirty="0"/>
          </a:p>
        </p:txBody>
      </p:sp>
      <p:sp>
        <p:nvSpPr>
          <p:cNvPr id="3" name="2 Marcador de contenido"/>
          <p:cNvSpPr>
            <a:spLocks noGrp="1"/>
          </p:cNvSpPr>
          <p:nvPr>
            <p:ph sz="quarter" idx="1"/>
          </p:nvPr>
        </p:nvSpPr>
        <p:spPr>
          <a:xfrm>
            <a:off x="467544" y="1556792"/>
            <a:ext cx="7467600" cy="4608512"/>
          </a:xfrm>
        </p:spPr>
        <p:txBody>
          <a:bodyPr>
            <a:normAutofit/>
          </a:bodyPr>
          <a:lstStyle/>
          <a:p>
            <a:pPr algn="just">
              <a:buNone/>
            </a:pPr>
            <a:r>
              <a:rPr lang="es-MX" dirty="0">
                <a:latin typeface="Aparajita" panose="020B0604020202020204" pitchFamily="34" charset="0"/>
                <a:cs typeface="Aparajita" panose="020B0604020202020204" pitchFamily="34" charset="0"/>
              </a:rPr>
              <a:t>Un claro ejemplo de un decreto delegado que fue una fuente del derecho tributario en México es el decreto que establece estímulos fiscales para el fomento del empleo y la inversión en las actividades industriales, la cual fue publicada en el Diario Oficial de la Federación de fecha 6 de Marzo de 1979.</a:t>
            </a:r>
          </a:p>
        </p:txBody>
      </p:sp>
    </p:spTree>
    <p:extLst>
      <p:ext uri="{BB962C8B-B14F-4D97-AF65-F5344CB8AC3E}">
        <p14:creationId xmlns:p14="http://schemas.microsoft.com/office/powerpoint/2010/main" val="41257401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1484784"/>
            <a:ext cx="8064896" cy="648072"/>
          </a:xfrm>
        </p:spPr>
        <p:txBody>
          <a:bodyPr>
            <a:normAutofit fontScale="90000"/>
          </a:bodyPr>
          <a:lstStyle/>
          <a:p>
            <a:r>
              <a:rPr lang="es-MX" dirty="0" smtClean="0"/>
              <a:t>LOS TRATADOS INTERNACIONALES</a:t>
            </a:r>
            <a:endParaRPr lang="es-MX" dirty="0"/>
          </a:p>
        </p:txBody>
      </p:sp>
      <p:sp>
        <p:nvSpPr>
          <p:cNvPr id="3" name="2 Subtítulo"/>
          <p:cNvSpPr>
            <a:spLocks noGrp="1"/>
          </p:cNvSpPr>
          <p:nvPr>
            <p:ph type="subTitle" idx="1"/>
          </p:nvPr>
        </p:nvSpPr>
        <p:spPr>
          <a:xfrm>
            <a:off x="1835696" y="2348880"/>
            <a:ext cx="6406480" cy="2952328"/>
          </a:xfrm>
        </p:spPr>
        <p:txBody>
          <a:bodyPr>
            <a:noAutofit/>
          </a:bodyPr>
          <a:lstStyle/>
          <a:p>
            <a:pPr marL="342900" indent="-342900" algn="just"/>
            <a:r>
              <a:rPr lang="es-MX" sz="2400" b="0" dirty="0" smtClean="0">
                <a:latin typeface="Aparajita" panose="020B0604020202020204" pitchFamily="34" charset="0"/>
                <a:cs typeface="Aparajita" panose="020B0604020202020204" pitchFamily="34" charset="0"/>
              </a:rPr>
              <a:t>Son considerados como convenios o acuerdos entre Estados, acerca de cuestiones diplomáticas, políticas, económicas, culturales u otra de interés para las partes y toda vez que con ellos los Estados crean normas jurídicas de observancia general en los respectivos países.</a:t>
            </a:r>
          </a:p>
        </p:txBody>
      </p:sp>
      <p:pic>
        <p:nvPicPr>
          <p:cNvPr id="6146" name="Picture 2" descr="http://c655279.r79.cf2.rackcdn.com/images_4459_principal_24.JPG?133718863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248" y="4941168"/>
            <a:ext cx="1728192" cy="1296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0383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764704"/>
            <a:ext cx="8064896" cy="648072"/>
          </a:xfrm>
        </p:spPr>
        <p:txBody>
          <a:bodyPr>
            <a:normAutofit fontScale="90000"/>
          </a:bodyPr>
          <a:lstStyle/>
          <a:p>
            <a:r>
              <a:rPr lang="es-MX" dirty="0" smtClean="0"/>
              <a:t>ACTIVIDAD</a:t>
            </a:r>
            <a:endParaRPr lang="es-MX" dirty="0"/>
          </a:p>
        </p:txBody>
      </p:sp>
      <p:sp>
        <p:nvSpPr>
          <p:cNvPr id="3" name="2 Subtítulo"/>
          <p:cNvSpPr>
            <a:spLocks noGrp="1"/>
          </p:cNvSpPr>
          <p:nvPr>
            <p:ph type="subTitle" idx="1"/>
          </p:nvPr>
        </p:nvSpPr>
        <p:spPr>
          <a:xfrm>
            <a:off x="2051720" y="1628800"/>
            <a:ext cx="6406480" cy="4176464"/>
          </a:xfrm>
        </p:spPr>
        <p:txBody>
          <a:bodyPr>
            <a:normAutofit/>
          </a:bodyPr>
          <a:lstStyle/>
          <a:p>
            <a:pPr marL="342900" indent="-342900" algn="just"/>
            <a:r>
              <a:rPr lang="es-MX" dirty="0" smtClean="0"/>
              <a:t>De manera individual, realiza un cuadro comparativo con las fuentes del derecho.</a:t>
            </a:r>
          </a:p>
        </p:txBody>
      </p:sp>
    </p:spTree>
    <p:extLst>
      <p:ext uri="{BB962C8B-B14F-4D97-AF65-F5344CB8AC3E}">
        <p14:creationId xmlns:p14="http://schemas.microsoft.com/office/powerpoint/2010/main" val="39982828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404664"/>
            <a:ext cx="7851648" cy="792088"/>
          </a:xfrm>
        </p:spPr>
        <p:txBody>
          <a:bodyPr>
            <a:normAutofit/>
          </a:bodyPr>
          <a:lstStyle/>
          <a:p>
            <a:r>
              <a:rPr lang="es-MX" sz="3200" dirty="0" smtClean="0">
                <a:solidFill>
                  <a:schemeClr val="accent2"/>
                </a:solidFill>
              </a:rPr>
              <a:t>ELEMENTOS DE LA RELACIÓN TRIBUTARIA</a:t>
            </a:r>
            <a:endParaRPr lang="es-MX" sz="3200" dirty="0">
              <a:solidFill>
                <a:schemeClr val="accent2"/>
              </a:solidFill>
            </a:endParaRPr>
          </a:p>
        </p:txBody>
      </p:sp>
      <p:sp>
        <p:nvSpPr>
          <p:cNvPr id="3" name="2 Subtítulo"/>
          <p:cNvSpPr>
            <a:spLocks noGrp="1"/>
          </p:cNvSpPr>
          <p:nvPr>
            <p:ph type="subTitle" idx="1"/>
          </p:nvPr>
        </p:nvSpPr>
        <p:spPr>
          <a:xfrm>
            <a:off x="533400" y="1988840"/>
            <a:ext cx="7854696" cy="4248472"/>
          </a:xfrm>
        </p:spPr>
        <p:txBody>
          <a:bodyPr/>
          <a:lstStyle/>
          <a:p>
            <a:r>
              <a:rPr lang="es-MX" dirty="0" smtClean="0">
                <a:latin typeface="Aparajita" pitchFamily="34" charset="0"/>
                <a:cs typeface="Aparajita" pitchFamily="34" charset="0"/>
              </a:rPr>
              <a:t>RELACIÓN TRIBUTARIA</a:t>
            </a:r>
          </a:p>
          <a:p>
            <a:endParaRPr lang="es-MX" dirty="0" smtClean="0">
              <a:latin typeface="Aparajita" pitchFamily="34" charset="0"/>
              <a:cs typeface="Aparajita" pitchFamily="34" charset="0"/>
            </a:endParaRPr>
          </a:p>
          <a:p>
            <a:pPr algn="just"/>
            <a:r>
              <a:rPr lang="es-MX" dirty="0" smtClean="0">
                <a:latin typeface="Aparajita" pitchFamily="34" charset="0"/>
                <a:cs typeface="Aparajita" pitchFamily="34" charset="0"/>
              </a:rPr>
              <a:t>Es un vínculo jurídico que se establece entre un sujeto activo (Estado) y un sujeto pasivo (contribuyente), cuya única fuente es la ley, por la que el contribuyente se encuentra en la necesidad jurídica de cumplir con ciertas obligaciones formales, además de entregar al Estado cierta cantidad de bienes, generalmente dinero, que debe ser destinado a la satisfacción del gasto Público.</a:t>
            </a:r>
            <a:endParaRPr lang="es-MX" dirty="0">
              <a:latin typeface="Aparajita" pitchFamily="34" charset="0"/>
              <a:cs typeface="Aparajita"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404664"/>
            <a:ext cx="7851648" cy="792088"/>
          </a:xfrm>
        </p:spPr>
        <p:txBody>
          <a:bodyPr>
            <a:normAutofit/>
          </a:bodyPr>
          <a:lstStyle/>
          <a:p>
            <a:r>
              <a:rPr lang="es-MX" sz="2800" dirty="0" smtClean="0">
                <a:solidFill>
                  <a:schemeClr val="accent2"/>
                </a:solidFill>
              </a:rPr>
              <a:t>ELEMENTOS DE LA RELACIÓN TRIBUTARIA</a:t>
            </a:r>
            <a:endParaRPr lang="es-MX" sz="2800" dirty="0">
              <a:solidFill>
                <a:schemeClr val="accent2"/>
              </a:solidFill>
            </a:endParaRPr>
          </a:p>
        </p:txBody>
      </p:sp>
      <p:sp>
        <p:nvSpPr>
          <p:cNvPr id="3" name="2 Subtítulo"/>
          <p:cNvSpPr>
            <a:spLocks noGrp="1"/>
          </p:cNvSpPr>
          <p:nvPr>
            <p:ph type="subTitle" idx="1"/>
          </p:nvPr>
        </p:nvSpPr>
        <p:spPr>
          <a:xfrm>
            <a:off x="533400" y="1988840"/>
            <a:ext cx="7854696" cy="4248472"/>
          </a:xfrm>
        </p:spPr>
        <p:txBody>
          <a:bodyPr/>
          <a:lstStyle/>
          <a:p>
            <a:pPr algn="l"/>
            <a:endParaRPr lang="es-MX" dirty="0" smtClean="0"/>
          </a:p>
          <a:p>
            <a:endParaRPr lang="es-MX" dirty="0"/>
          </a:p>
        </p:txBody>
      </p:sp>
      <p:graphicFrame>
        <p:nvGraphicFramePr>
          <p:cNvPr id="5" name="4 Diagrama"/>
          <p:cNvGraphicFramePr/>
          <p:nvPr>
            <p:extLst>
              <p:ext uri="{D42A27DB-BD31-4B8C-83A1-F6EECF244321}">
                <p14:modId xmlns:p14="http://schemas.microsoft.com/office/powerpoint/2010/main" val="1198294952"/>
              </p:ext>
            </p:extLst>
          </p:nvPr>
        </p:nvGraphicFramePr>
        <p:xfrm>
          <a:off x="467544" y="1628800"/>
          <a:ext cx="8496944" cy="45680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33400" y="1988840"/>
            <a:ext cx="7854696" cy="4248472"/>
          </a:xfrm>
        </p:spPr>
        <p:txBody>
          <a:bodyPr/>
          <a:lstStyle/>
          <a:p>
            <a:r>
              <a:rPr lang="es-MX" dirty="0" smtClean="0">
                <a:latin typeface="Aparajita" pitchFamily="34" charset="0"/>
                <a:cs typeface="Aparajita" pitchFamily="34" charset="0"/>
              </a:rPr>
              <a:t>SUJETOS PASIVOS</a:t>
            </a:r>
          </a:p>
          <a:p>
            <a:endParaRPr lang="es-MX" dirty="0" smtClean="0">
              <a:latin typeface="Aparajita" pitchFamily="34" charset="0"/>
              <a:cs typeface="Aparajita" pitchFamily="34" charset="0"/>
            </a:endParaRPr>
          </a:p>
          <a:p>
            <a:pPr algn="just"/>
            <a:r>
              <a:rPr lang="es-MX" dirty="0" smtClean="0">
                <a:latin typeface="Aparajita" pitchFamily="34" charset="0"/>
                <a:cs typeface="Aparajita" pitchFamily="34" charset="0"/>
              </a:rPr>
              <a:t>Por sujeto pasivo de la obligación tributaria debe entenderse a la persona física o moral, nacional o extranjera, que realiza el hecho generador de un tributo o contribución, es decir, la que se coloca dentro de la correspondiente hipótesis normativa.</a:t>
            </a:r>
            <a:endParaRPr lang="es-MX" dirty="0">
              <a:latin typeface="Aparajita" pitchFamily="34" charset="0"/>
              <a:cs typeface="Aparajita" pitchFamily="34" charset="0"/>
            </a:endParaRPr>
          </a:p>
        </p:txBody>
      </p:sp>
      <p:pic>
        <p:nvPicPr>
          <p:cNvPr id="1026" name="Picture 2" descr="https://encrypted-tbn1.gstatic.com/images?q=tbn:ANd9GcTA25vsyPwchurhmWEExIwUVhUPoJKMGtAi8ONyluNDPDXDmTVPtO-brzMfm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5085184"/>
            <a:ext cx="2396480" cy="1597150"/>
          </a:xfrm>
          <a:prstGeom prst="rect">
            <a:avLst/>
          </a:prstGeom>
          <a:noFill/>
          <a:extLst>
            <a:ext uri="{909E8E84-426E-40DD-AFC4-6F175D3DCCD1}">
              <a14:hiddenFill xmlns:a14="http://schemas.microsoft.com/office/drawing/2010/main">
                <a:solidFill>
                  <a:srgbClr val="FFFFFF"/>
                </a:solidFill>
              </a14:hiddenFill>
            </a:ext>
          </a:extLst>
        </p:spPr>
      </p:pic>
      <p:sp>
        <p:nvSpPr>
          <p:cNvPr id="4" name="Título 3"/>
          <p:cNvSpPr>
            <a:spLocks noGrp="1"/>
          </p:cNvSpPr>
          <p:nvPr>
            <p:ph type="ctrTitle"/>
          </p:nvPr>
        </p:nvSpPr>
        <p:spPr/>
        <p:txBody>
          <a:bodyPr/>
          <a:lstStyle/>
          <a:p>
            <a:endParaRPr lang="es-MX"/>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404664"/>
            <a:ext cx="7851648" cy="1224136"/>
          </a:xfrm>
        </p:spPr>
        <p:txBody>
          <a:bodyPr>
            <a:normAutofit/>
          </a:bodyPr>
          <a:lstStyle/>
          <a:p>
            <a:endParaRPr lang="es-MX" dirty="0"/>
          </a:p>
        </p:txBody>
      </p:sp>
      <p:sp>
        <p:nvSpPr>
          <p:cNvPr id="3" name="2 Subtítulo"/>
          <p:cNvSpPr>
            <a:spLocks noGrp="1"/>
          </p:cNvSpPr>
          <p:nvPr>
            <p:ph type="subTitle" idx="1"/>
          </p:nvPr>
        </p:nvSpPr>
        <p:spPr>
          <a:xfrm>
            <a:off x="533400" y="1988840"/>
            <a:ext cx="7854696" cy="4248472"/>
          </a:xfrm>
        </p:spPr>
        <p:txBody>
          <a:bodyPr>
            <a:normAutofit lnSpcReduction="10000"/>
          </a:bodyPr>
          <a:lstStyle/>
          <a:p>
            <a:r>
              <a:rPr lang="es-MX" dirty="0" smtClean="0">
                <a:latin typeface="Aparajita" pitchFamily="34" charset="0"/>
                <a:cs typeface="Aparajita" pitchFamily="34" charset="0"/>
              </a:rPr>
              <a:t>TIPOS DE SUJETOS PASIVOS</a:t>
            </a:r>
          </a:p>
          <a:p>
            <a:endParaRPr lang="es-MX" dirty="0" smtClean="0">
              <a:latin typeface="Aparajita" pitchFamily="34" charset="0"/>
              <a:cs typeface="Aparajita" pitchFamily="34" charset="0"/>
            </a:endParaRPr>
          </a:p>
          <a:p>
            <a:pPr marL="514350" indent="-514350" algn="just">
              <a:buAutoNum type="alphaLcParenR"/>
            </a:pPr>
            <a:r>
              <a:rPr lang="es-MX" b="1" dirty="0" smtClean="0">
                <a:latin typeface="Aparajita" pitchFamily="34" charset="0"/>
                <a:cs typeface="Aparajita" pitchFamily="34" charset="0"/>
              </a:rPr>
              <a:t>Personas físicas: </a:t>
            </a:r>
          </a:p>
          <a:p>
            <a:pPr marL="514350" indent="-514350" algn="just"/>
            <a:r>
              <a:rPr lang="es-MX" b="1" dirty="0" smtClean="0">
                <a:latin typeface="Aparajita" pitchFamily="34" charset="0"/>
                <a:cs typeface="Aparajita" pitchFamily="34" charset="0"/>
              </a:rPr>
              <a:t>T</a:t>
            </a:r>
            <a:r>
              <a:rPr lang="es-MX" dirty="0" smtClean="0">
                <a:latin typeface="Aparajita" pitchFamily="34" charset="0"/>
                <a:cs typeface="Aparajita" pitchFamily="34" charset="0"/>
              </a:rPr>
              <a:t>odo ser humano dotado de capacidad de goce, es decir, de la posibilidad de ser titular de derechos y obligaciones; lo cual amplía enormemente el concepto, pues aún los menores de edad y los incapaces, representados desde luego por quienes ejerzan la patria potestad o la tutela, pueden llegar a ser sujetos pasivos de un tributo, es decir, cualquiera que sea su edad, sexo, estado civil, ocupación, domicilio, etc.</a:t>
            </a:r>
          </a:p>
          <a:p>
            <a:pPr marL="514350" indent="-514350" algn="just"/>
            <a:endParaRPr lang="es-MX" dirty="0">
              <a:latin typeface="Aparajita" pitchFamily="34" charset="0"/>
              <a:cs typeface="Aparajita"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404664"/>
            <a:ext cx="7851648" cy="1224136"/>
          </a:xfrm>
        </p:spPr>
        <p:txBody>
          <a:bodyPr>
            <a:normAutofit/>
          </a:bodyPr>
          <a:lstStyle/>
          <a:p>
            <a:endParaRPr lang="es-MX" dirty="0"/>
          </a:p>
        </p:txBody>
      </p:sp>
      <p:sp>
        <p:nvSpPr>
          <p:cNvPr id="3" name="2 Subtítulo"/>
          <p:cNvSpPr>
            <a:spLocks noGrp="1"/>
          </p:cNvSpPr>
          <p:nvPr>
            <p:ph type="subTitle" idx="1"/>
          </p:nvPr>
        </p:nvSpPr>
        <p:spPr>
          <a:xfrm>
            <a:off x="533400" y="1988840"/>
            <a:ext cx="7854696" cy="4248472"/>
          </a:xfrm>
        </p:spPr>
        <p:txBody>
          <a:bodyPr>
            <a:normAutofit/>
          </a:bodyPr>
          <a:lstStyle/>
          <a:p>
            <a:r>
              <a:rPr lang="es-MX" dirty="0" smtClean="0">
                <a:latin typeface="Aparajita" pitchFamily="34" charset="0"/>
                <a:cs typeface="Aparajita" pitchFamily="34" charset="0"/>
              </a:rPr>
              <a:t>TIPOS DE SUJETOS PASIVOS</a:t>
            </a:r>
          </a:p>
          <a:p>
            <a:endParaRPr lang="es-MX" dirty="0" smtClean="0">
              <a:latin typeface="Aparajita" pitchFamily="34" charset="0"/>
              <a:cs typeface="Aparajita" pitchFamily="34" charset="0"/>
            </a:endParaRPr>
          </a:p>
          <a:p>
            <a:pPr algn="just"/>
            <a:r>
              <a:rPr lang="es-MX" b="1" dirty="0" smtClean="0">
                <a:latin typeface="Aparajita" pitchFamily="34" charset="0"/>
                <a:cs typeface="Aparajita" pitchFamily="34" charset="0"/>
              </a:rPr>
              <a:t>b) Personas morales: </a:t>
            </a:r>
            <a:r>
              <a:rPr lang="es-MX" dirty="0" smtClean="0">
                <a:latin typeface="Aparajita" pitchFamily="34" charset="0"/>
                <a:cs typeface="Aparajita" pitchFamily="34" charset="0"/>
              </a:rPr>
              <a:t>Constituidas por todas las asociaciones y sociedades civiles o mercantiles, debidamente organizadas conforme a las leyes del país en el que tengan establecido su domicilio social.</a:t>
            </a:r>
            <a:endParaRPr lang="es-MX" dirty="0">
              <a:latin typeface="Aparajita" pitchFamily="34" charset="0"/>
              <a:cs typeface="Aparajita"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404664"/>
            <a:ext cx="7851648" cy="1224136"/>
          </a:xfrm>
        </p:spPr>
        <p:txBody>
          <a:bodyPr>
            <a:normAutofit/>
          </a:bodyPr>
          <a:lstStyle/>
          <a:p>
            <a:endParaRPr lang="es-MX" dirty="0"/>
          </a:p>
        </p:txBody>
      </p:sp>
      <p:sp>
        <p:nvSpPr>
          <p:cNvPr id="3" name="2 Subtítulo"/>
          <p:cNvSpPr>
            <a:spLocks noGrp="1"/>
          </p:cNvSpPr>
          <p:nvPr>
            <p:ph type="subTitle" idx="1"/>
          </p:nvPr>
        </p:nvSpPr>
        <p:spPr>
          <a:xfrm>
            <a:off x="533400" y="1988840"/>
            <a:ext cx="7854696" cy="4248472"/>
          </a:xfrm>
        </p:spPr>
        <p:txBody>
          <a:bodyPr>
            <a:normAutofit/>
          </a:bodyPr>
          <a:lstStyle/>
          <a:p>
            <a:r>
              <a:rPr lang="es-MX" dirty="0" smtClean="0">
                <a:latin typeface="Aparajita" pitchFamily="34" charset="0"/>
                <a:cs typeface="Aparajita" pitchFamily="34" charset="0"/>
              </a:rPr>
              <a:t>TIPOS DE SUJETOS PASIVOS</a:t>
            </a:r>
          </a:p>
          <a:p>
            <a:endParaRPr lang="es-MX" dirty="0" smtClean="0">
              <a:latin typeface="Aparajita" pitchFamily="34" charset="0"/>
              <a:cs typeface="Aparajita" pitchFamily="34" charset="0"/>
            </a:endParaRPr>
          </a:p>
          <a:p>
            <a:pPr algn="just"/>
            <a:r>
              <a:rPr lang="es-MX" b="1" dirty="0" smtClean="0">
                <a:latin typeface="Aparajita" pitchFamily="34" charset="0"/>
                <a:cs typeface="Aparajita" pitchFamily="34" charset="0"/>
              </a:rPr>
              <a:t>C) Sujeto pasivo principal: </a:t>
            </a:r>
            <a:r>
              <a:rPr lang="es-MX" dirty="0" smtClean="0">
                <a:latin typeface="Aparajita" pitchFamily="34" charset="0"/>
                <a:cs typeface="Aparajita" pitchFamily="34" charset="0"/>
              </a:rPr>
              <a:t>Aquella persona física o moral, nacional o extranjera sobre la cual recae el deber contributivo por estar obligado y lleva directamente a cabo el hecho y se encuentra en la situación jurídica  de hecho que genera el tributo, por ello tiene la responsabilidad principal.</a:t>
            </a:r>
            <a:endParaRPr lang="es-MX" dirty="0">
              <a:latin typeface="Aparajita" pitchFamily="34" charset="0"/>
              <a:cs typeface="Aparajita"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404664"/>
            <a:ext cx="7851648" cy="1224136"/>
          </a:xfrm>
        </p:spPr>
        <p:txBody>
          <a:bodyPr>
            <a:normAutofit/>
          </a:bodyPr>
          <a:lstStyle/>
          <a:p>
            <a:endParaRPr lang="es-MX" dirty="0"/>
          </a:p>
        </p:txBody>
      </p:sp>
      <p:sp>
        <p:nvSpPr>
          <p:cNvPr id="3" name="2 Subtítulo"/>
          <p:cNvSpPr>
            <a:spLocks noGrp="1"/>
          </p:cNvSpPr>
          <p:nvPr>
            <p:ph type="subTitle" idx="1"/>
          </p:nvPr>
        </p:nvSpPr>
        <p:spPr>
          <a:xfrm>
            <a:off x="533400" y="1988840"/>
            <a:ext cx="7854696" cy="4248472"/>
          </a:xfrm>
        </p:spPr>
        <p:txBody>
          <a:bodyPr>
            <a:normAutofit/>
          </a:bodyPr>
          <a:lstStyle/>
          <a:p>
            <a:r>
              <a:rPr lang="es-MX" dirty="0" smtClean="0">
                <a:latin typeface="Aparajita" pitchFamily="34" charset="0"/>
                <a:cs typeface="Aparajita" pitchFamily="34" charset="0"/>
              </a:rPr>
              <a:t>TIPOS DE SUJETOS PASIVOS</a:t>
            </a:r>
          </a:p>
          <a:p>
            <a:endParaRPr lang="es-MX" dirty="0" smtClean="0">
              <a:latin typeface="Aparajita" pitchFamily="34" charset="0"/>
              <a:cs typeface="Aparajita" pitchFamily="34" charset="0"/>
            </a:endParaRPr>
          </a:p>
          <a:p>
            <a:pPr algn="just"/>
            <a:r>
              <a:rPr lang="es-MX" b="1" dirty="0" smtClean="0">
                <a:latin typeface="Aparajita" pitchFamily="34" charset="0"/>
                <a:cs typeface="Aparajita" pitchFamily="34" charset="0"/>
              </a:rPr>
              <a:t>d) Sujeto pasivo con responsabilidad solidaria: </a:t>
            </a:r>
            <a:r>
              <a:rPr lang="es-MX" dirty="0" smtClean="0">
                <a:latin typeface="Aparajita" pitchFamily="34" charset="0"/>
                <a:cs typeface="Aparajita" pitchFamily="34" charset="0"/>
              </a:rPr>
              <a:t>Aquella persona que en virtud de haber establecido una relación jurídica con el sujeto pasivo principal, adquiere la obligación de cubrir el tributo en nombre del deudor principal.</a:t>
            </a:r>
          </a:p>
          <a:p>
            <a:pPr algn="just"/>
            <a:endParaRPr lang="es-MX" dirty="0" smtClean="0">
              <a:latin typeface="Aparajita" pitchFamily="34" charset="0"/>
              <a:cs typeface="Aparajita" pitchFamily="34" charset="0"/>
            </a:endParaRPr>
          </a:p>
          <a:p>
            <a:pPr algn="just"/>
            <a:r>
              <a:rPr lang="es-MX" dirty="0" smtClean="0">
                <a:latin typeface="Aparajita" pitchFamily="34" charset="0"/>
                <a:cs typeface="Aparajita" pitchFamily="34" charset="0"/>
              </a:rPr>
              <a:t>Analizar  art. 26 del C.F.F.</a:t>
            </a:r>
            <a:endParaRPr lang="es-MX" dirty="0">
              <a:latin typeface="Aparajita" pitchFamily="34" charset="0"/>
              <a:cs typeface="Aparajit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s-ES" b="1" dirty="0" smtClean="0"/>
              <a:t>Política económica</a:t>
            </a:r>
            <a:endParaRPr lang="es-ES" b="1" dirty="0" smtClean="0"/>
          </a:p>
        </p:txBody>
      </p:sp>
      <p:sp>
        <p:nvSpPr>
          <p:cNvPr id="5123" name="Rectangle 3"/>
          <p:cNvSpPr>
            <a:spLocks noGrp="1" noChangeArrowheads="1"/>
          </p:cNvSpPr>
          <p:nvPr>
            <p:ph type="body" idx="1"/>
          </p:nvPr>
        </p:nvSpPr>
        <p:spPr/>
        <p:txBody>
          <a:bodyPr/>
          <a:lstStyle/>
          <a:p>
            <a:pPr algn="just" eaLnBrk="1" hangingPunct="1">
              <a:buFont typeface="Wingdings" pitchFamily="2" charset="2"/>
              <a:buNone/>
            </a:pPr>
            <a:r>
              <a:rPr lang="es-MX" sz="3600" smtClean="0"/>
              <a:t>Son las decisiones que el Estado reúne para intervenir en la economía de un país, y así alcanzar objetivos de crecimiento económico sostenible, pleno empleo, estabilidad de precios, etc.</a:t>
            </a:r>
          </a:p>
        </p:txBody>
      </p:sp>
    </p:spTree>
    <p:extLst>
      <p:ext uri="{BB962C8B-B14F-4D97-AF65-F5344CB8AC3E}">
        <p14:creationId xmlns:p14="http://schemas.microsoft.com/office/powerpoint/2010/main" val="13095795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404664"/>
            <a:ext cx="7851648" cy="1224136"/>
          </a:xfrm>
        </p:spPr>
        <p:txBody>
          <a:bodyPr>
            <a:normAutofit fontScale="90000"/>
          </a:bodyPr>
          <a:lstStyle/>
          <a:p>
            <a:r>
              <a:rPr lang="es-MX" dirty="0" smtClean="0"/>
              <a:t>ELEMENTOS DE LA RELACIÓN TRIBUTARIA</a:t>
            </a:r>
            <a:endParaRPr lang="es-MX" dirty="0"/>
          </a:p>
        </p:txBody>
      </p:sp>
      <p:sp>
        <p:nvSpPr>
          <p:cNvPr id="3" name="2 Subtítulo"/>
          <p:cNvSpPr>
            <a:spLocks noGrp="1"/>
          </p:cNvSpPr>
          <p:nvPr>
            <p:ph type="subTitle" idx="1"/>
          </p:nvPr>
        </p:nvSpPr>
        <p:spPr>
          <a:xfrm>
            <a:off x="533400" y="1988840"/>
            <a:ext cx="7854696" cy="4248472"/>
          </a:xfrm>
        </p:spPr>
        <p:txBody>
          <a:bodyPr>
            <a:normAutofit/>
          </a:bodyPr>
          <a:lstStyle/>
          <a:p>
            <a:r>
              <a:rPr lang="es-MX" dirty="0" smtClean="0">
                <a:latin typeface="Aparajita" pitchFamily="34" charset="0"/>
                <a:cs typeface="Aparajita" pitchFamily="34" charset="0"/>
              </a:rPr>
              <a:t>TIPOS DE SUJETOS PASIVOS</a:t>
            </a:r>
          </a:p>
          <a:p>
            <a:endParaRPr lang="es-MX" dirty="0" smtClean="0">
              <a:latin typeface="Aparajita" pitchFamily="34" charset="0"/>
              <a:cs typeface="Aparajita" pitchFamily="34" charset="0"/>
            </a:endParaRPr>
          </a:p>
          <a:p>
            <a:pPr algn="just"/>
            <a:r>
              <a:rPr lang="es-MX" b="1" dirty="0" smtClean="0">
                <a:latin typeface="Aparajita" pitchFamily="34" charset="0"/>
                <a:cs typeface="Aparajita" pitchFamily="34" charset="0"/>
              </a:rPr>
              <a:t>d) Sujeto pasivo con responsabilidad sustituta: </a:t>
            </a:r>
            <a:r>
              <a:rPr lang="es-MX" dirty="0" smtClean="0">
                <a:latin typeface="Aparajita" pitchFamily="34" charset="0"/>
                <a:cs typeface="Aparajita" pitchFamily="34" charset="0"/>
              </a:rPr>
              <a:t>Aquella persona que se encuentra legalmente facultada para autorizar, aprobar o dar fe, con respecto de un acto jurídico generador del tributo a los que la ley hace responsables del pago bajo determinadas circunstancias, tal es el caso de los retenedores.</a:t>
            </a:r>
          </a:p>
          <a:p>
            <a:pPr algn="just"/>
            <a:endParaRPr lang="es-MX" dirty="0" smtClean="0">
              <a:latin typeface="Aparajita" pitchFamily="34" charset="0"/>
              <a:cs typeface="Aparajita"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404664"/>
            <a:ext cx="7851648" cy="1224136"/>
          </a:xfrm>
        </p:spPr>
        <p:txBody>
          <a:bodyPr>
            <a:normAutofit/>
          </a:bodyPr>
          <a:lstStyle/>
          <a:p>
            <a:endParaRPr lang="es-MX" dirty="0"/>
          </a:p>
        </p:txBody>
      </p:sp>
      <p:sp>
        <p:nvSpPr>
          <p:cNvPr id="3" name="2 Subtítulo"/>
          <p:cNvSpPr>
            <a:spLocks noGrp="1"/>
          </p:cNvSpPr>
          <p:nvPr>
            <p:ph type="subTitle" idx="1"/>
          </p:nvPr>
        </p:nvSpPr>
        <p:spPr>
          <a:xfrm>
            <a:off x="533400" y="1988840"/>
            <a:ext cx="7854696" cy="4248472"/>
          </a:xfrm>
        </p:spPr>
        <p:txBody>
          <a:bodyPr>
            <a:normAutofit/>
          </a:bodyPr>
          <a:lstStyle/>
          <a:p>
            <a:r>
              <a:rPr lang="es-MX" dirty="0" smtClean="0"/>
              <a:t>OBLIGACIONES DEL SUJETO PASIVO</a:t>
            </a:r>
          </a:p>
          <a:p>
            <a:endParaRPr lang="es-MX" dirty="0" smtClean="0"/>
          </a:p>
        </p:txBody>
      </p:sp>
      <p:pic>
        <p:nvPicPr>
          <p:cNvPr id="1026" name="Picture 2"/>
          <p:cNvPicPr>
            <a:picLocks noChangeAspect="1" noChangeArrowheads="1"/>
          </p:cNvPicPr>
          <p:nvPr/>
        </p:nvPicPr>
        <p:blipFill>
          <a:blip r:embed="rId2" cstate="print"/>
          <a:srcRect l="23916" t="35910" r="26472" b="28181"/>
          <a:stretch>
            <a:fillRect/>
          </a:stretch>
        </p:blipFill>
        <p:spPr bwMode="auto">
          <a:xfrm>
            <a:off x="323528" y="2492896"/>
            <a:ext cx="8352928" cy="35283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404664"/>
            <a:ext cx="7851648" cy="1224136"/>
          </a:xfrm>
        </p:spPr>
        <p:txBody>
          <a:bodyPr>
            <a:normAutofit/>
          </a:bodyPr>
          <a:lstStyle/>
          <a:p>
            <a:endParaRPr lang="es-MX" dirty="0"/>
          </a:p>
        </p:txBody>
      </p:sp>
      <p:sp>
        <p:nvSpPr>
          <p:cNvPr id="3" name="2 Subtítulo"/>
          <p:cNvSpPr>
            <a:spLocks noGrp="1"/>
          </p:cNvSpPr>
          <p:nvPr>
            <p:ph type="subTitle" idx="1"/>
          </p:nvPr>
        </p:nvSpPr>
        <p:spPr>
          <a:xfrm>
            <a:off x="533400" y="1988840"/>
            <a:ext cx="7854696" cy="4248472"/>
          </a:xfrm>
        </p:spPr>
        <p:txBody>
          <a:bodyPr>
            <a:normAutofit/>
          </a:bodyPr>
          <a:lstStyle/>
          <a:p>
            <a:r>
              <a:rPr lang="es-MX" dirty="0" smtClean="0">
                <a:latin typeface="Aparajita" pitchFamily="34" charset="0"/>
                <a:cs typeface="Aparajita" pitchFamily="34" charset="0"/>
              </a:rPr>
              <a:t>OBJETO</a:t>
            </a:r>
          </a:p>
          <a:p>
            <a:endParaRPr lang="es-MX" dirty="0" smtClean="0">
              <a:latin typeface="Aparajita" pitchFamily="34" charset="0"/>
              <a:cs typeface="Aparajita" pitchFamily="34" charset="0"/>
            </a:endParaRPr>
          </a:p>
          <a:p>
            <a:pPr algn="just"/>
            <a:r>
              <a:rPr lang="es-ES" dirty="0" smtClean="0">
                <a:latin typeface="Aparajita" pitchFamily="34" charset="0"/>
                <a:cs typeface="Aparajita" pitchFamily="34" charset="0"/>
              </a:rPr>
              <a:t>  Consiste en dar la prestación que tiene derecho a percibir el estado cuando dicho deber nace, es decir, cuando el sujeto pasivo realiza el hecho generador del impuesto.</a:t>
            </a:r>
            <a:endParaRPr lang="es-MX" dirty="0" smtClean="0">
              <a:latin typeface="Aparajita" pitchFamily="34" charset="0"/>
              <a:cs typeface="Aparajita"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404664"/>
            <a:ext cx="7851648" cy="1224136"/>
          </a:xfrm>
        </p:spPr>
        <p:txBody>
          <a:bodyPr>
            <a:normAutofit/>
          </a:bodyPr>
          <a:lstStyle/>
          <a:p>
            <a:endParaRPr lang="es-MX" dirty="0"/>
          </a:p>
        </p:txBody>
      </p:sp>
      <p:sp>
        <p:nvSpPr>
          <p:cNvPr id="3" name="2 Subtítulo"/>
          <p:cNvSpPr>
            <a:spLocks noGrp="1"/>
          </p:cNvSpPr>
          <p:nvPr>
            <p:ph type="subTitle" idx="1"/>
          </p:nvPr>
        </p:nvSpPr>
        <p:spPr>
          <a:xfrm>
            <a:off x="533400" y="1988840"/>
            <a:ext cx="7854696" cy="4248472"/>
          </a:xfrm>
        </p:spPr>
        <p:txBody>
          <a:bodyPr>
            <a:normAutofit/>
          </a:bodyPr>
          <a:lstStyle/>
          <a:p>
            <a:r>
              <a:rPr lang="es-MX" dirty="0" smtClean="0">
                <a:latin typeface="Aparajita" pitchFamily="34" charset="0"/>
                <a:cs typeface="Aparajita" pitchFamily="34" charset="0"/>
              </a:rPr>
              <a:t>BASE</a:t>
            </a:r>
          </a:p>
          <a:p>
            <a:endParaRPr lang="es-MX" dirty="0" smtClean="0">
              <a:latin typeface="Aparajita" pitchFamily="34" charset="0"/>
              <a:cs typeface="Aparajita" pitchFamily="34" charset="0"/>
            </a:endParaRPr>
          </a:p>
          <a:p>
            <a:pPr algn="just"/>
            <a:r>
              <a:rPr lang="es-ES" dirty="0" smtClean="0">
                <a:latin typeface="Aparajita" pitchFamily="34" charset="0"/>
                <a:cs typeface="Aparajita" pitchFamily="34" charset="0"/>
              </a:rPr>
              <a:t>  </a:t>
            </a:r>
            <a:r>
              <a:rPr lang="es-MX" dirty="0" smtClean="0">
                <a:latin typeface="Aparajita" pitchFamily="34" charset="0"/>
                <a:cs typeface="Aparajita" pitchFamily="34" charset="0"/>
              </a:rPr>
              <a:t>Es el monto o cantidad de ingresos que perciben las personas físicas y morales, a los cuales se les va a determinar la obligación fiscal correspondiente, a través de la aplicación de tasas, tarifas o tablas según la ley fiscal que controle y regule dichos ingresos.</a:t>
            </a:r>
          </a:p>
          <a:p>
            <a:pPr algn="just"/>
            <a:endParaRPr lang="es-MX" dirty="0" smtClean="0">
              <a:latin typeface="Aparajita" pitchFamily="34" charset="0"/>
              <a:cs typeface="Aparajita" pitchFamily="34" charset="0"/>
            </a:endParaRPr>
          </a:p>
        </p:txBody>
      </p:sp>
      <p:pic>
        <p:nvPicPr>
          <p:cNvPr id="2052" name="Picture 4" descr="http://2.bp.blogspot.com/-rw_C66f9Eo0/T-DONqYXnKI/AAAAAAAAAac/SnKtSVwy9Jw/s1600/9242849-quiebra-de-contribuyente-arruinado-por-altos-impuestos-se-asienta-en-la-palabra-impues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5013176"/>
            <a:ext cx="3810000" cy="16321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404664"/>
            <a:ext cx="7851648" cy="1224136"/>
          </a:xfrm>
        </p:spPr>
        <p:txBody>
          <a:bodyPr>
            <a:normAutofit/>
          </a:bodyPr>
          <a:lstStyle/>
          <a:p>
            <a:endParaRPr lang="es-MX" dirty="0"/>
          </a:p>
        </p:txBody>
      </p:sp>
      <p:sp>
        <p:nvSpPr>
          <p:cNvPr id="3" name="2 Subtítulo"/>
          <p:cNvSpPr>
            <a:spLocks noGrp="1"/>
          </p:cNvSpPr>
          <p:nvPr>
            <p:ph type="subTitle" idx="1"/>
          </p:nvPr>
        </p:nvSpPr>
        <p:spPr>
          <a:xfrm>
            <a:off x="893768" y="1196752"/>
            <a:ext cx="7854696" cy="4248472"/>
          </a:xfrm>
        </p:spPr>
        <p:txBody>
          <a:bodyPr>
            <a:normAutofit/>
          </a:bodyPr>
          <a:lstStyle/>
          <a:p>
            <a:pPr algn="just"/>
            <a:endParaRPr lang="es-MX" dirty="0" smtClean="0">
              <a:latin typeface="Aparajita" pitchFamily="34" charset="0"/>
              <a:cs typeface="Aparajita" pitchFamily="34" charset="0"/>
            </a:endParaRPr>
          </a:p>
          <a:p>
            <a:r>
              <a:rPr lang="es-MX" dirty="0" smtClean="0">
                <a:latin typeface="Aparajita" pitchFamily="34" charset="0"/>
                <a:cs typeface="Aparajita" pitchFamily="34" charset="0"/>
              </a:rPr>
              <a:t>TASA O TARIFA</a:t>
            </a:r>
          </a:p>
          <a:p>
            <a:endParaRPr lang="es-MX" dirty="0" smtClean="0">
              <a:latin typeface="Aparajita" pitchFamily="34" charset="0"/>
              <a:cs typeface="Aparajita" pitchFamily="34" charset="0"/>
            </a:endParaRPr>
          </a:p>
          <a:p>
            <a:pPr algn="just"/>
            <a:r>
              <a:rPr lang="es-MX" dirty="0" smtClean="0">
                <a:latin typeface="Aparajita" pitchFamily="34" charset="0"/>
                <a:cs typeface="Aparajita" pitchFamily="34" charset="0"/>
              </a:rPr>
              <a:t>Una vez conocida la base imponible se le aplica la tarifa, la cual se define como “una magnitud establecida en la Ley, que aplicada a la base gravable, sirve para determinar la cuantía del tributo”. La tarifa en sentido estricto comprende los tipos de gravámenes, mediante los cuales se expresa la cuantificación de la deuda tributaria.</a:t>
            </a:r>
          </a:p>
        </p:txBody>
      </p:sp>
      <p:pic>
        <p:nvPicPr>
          <p:cNvPr id="2050" name="Picture 2" descr="http://www.balms.es/sites/default/files/blog/fotos/tax-61-300x22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094681"/>
            <a:ext cx="2304256" cy="1320171"/>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5615608" y="5708664"/>
            <a:ext cx="3528392" cy="369332"/>
          </a:xfrm>
          <a:prstGeom prst="rect">
            <a:avLst/>
          </a:prstGeom>
          <a:noFill/>
        </p:spPr>
        <p:txBody>
          <a:bodyPr wrap="square" rtlCol="0">
            <a:spAutoFit/>
          </a:bodyPr>
          <a:lstStyle/>
          <a:p>
            <a:r>
              <a:rPr lang="es-MX" dirty="0" smtClean="0"/>
              <a:t>Realizar mapa conceptual</a:t>
            </a:r>
            <a:endParaRPr lang="es-MX" dirty="0"/>
          </a:p>
        </p:txBody>
      </p:sp>
      <p:pic>
        <p:nvPicPr>
          <p:cNvPr id="5" name="Imagen 4"/>
          <p:cNvPicPr>
            <a:picLocks noChangeAspect="1"/>
          </p:cNvPicPr>
          <p:nvPr/>
        </p:nvPicPr>
        <p:blipFill>
          <a:blip r:embed="rId3"/>
          <a:stretch>
            <a:fillRect/>
          </a:stretch>
        </p:blipFill>
        <p:spPr>
          <a:xfrm>
            <a:off x="3671392" y="5259459"/>
            <a:ext cx="1944216" cy="1267742"/>
          </a:xfrm>
          <a:prstGeom prst="rect">
            <a:avLst/>
          </a:prstGeom>
        </p:spPr>
      </p:pic>
    </p:spTree>
    <p:extLst>
      <p:ext uri="{BB962C8B-B14F-4D97-AF65-F5344CB8AC3E}">
        <p14:creationId xmlns:p14="http://schemas.microsoft.com/office/powerpoint/2010/main" val="5710071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s-ES" b="1" smtClean="0"/>
              <a:t>POLÍTICA ECONÓMICA</a:t>
            </a:r>
          </a:p>
        </p:txBody>
      </p:sp>
      <p:sp>
        <p:nvSpPr>
          <p:cNvPr id="6147" name="Rectangle 3"/>
          <p:cNvSpPr>
            <a:spLocks noGrp="1" noChangeArrowheads="1"/>
          </p:cNvSpPr>
          <p:nvPr>
            <p:ph type="body" idx="1"/>
          </p:nvPr>
        </p:nvSpPr>
        <p:spPr/>
        <p:txBody>
          <a:bodyPr/>
          <a:lstStyle/>
          <a:p>
            <a:pPr eaLnBrk="1" hangingPunct="1">
              <a:buFont typeface="Wingdings" pitchFamily="2" charset="2"/>
              <a:buNone/>
            </a:pPr>
            <a:r>
              <a:rPr lang="es-MX" sz="3600" smtClean="0"/>
              <a:t>     POLÍTICA MONETARIA</a:t>
            </a:r>
          </a:p>
          <a:p>
            <a:pPr eaLnBrk="1" hangingPunct="1">
              <a:buFont typeface="Wingdings" pitchFamily="2" charset="2"/>
              <a:buNone/>
            </a:pPr>
            <a:r>
              <a:rPr lang="es-MX" sz="3600" u="sng" smtClean="0"/>
              <a:t>(+) POLÍTICA FISCAL</a:t>
            </a:r>
          </a:p>
          <a:p>
            <a:pPr eaLnBrk="1" hangingPunct="1">
              <a:buFont typeface="Wingdings" pitchFamily="2" charset="2"/>
              <a:buNone/>
            </a:pPr>
            <a:r>
              <a:rPr lang="es-MX" sz="3600" smtClean="0"/>
              <a:t>(=) POLÍTICA ECONÓMICA</a:t>
            </a:r>
          </a:p>
          <a:p>
            <a:pPr eaLnBrk="1" hangingPunct="1">
              <a:buFont typeface="Wingdings" pitchFamily="2" charset="2"/>
              <a:buNone/>
            </a:pPr>
            <a:r>
              <a:rPr lang="es-MX" sz="3600" u="sng" smtClean="0"/>
              <a:t>(=) POLÍTICA PÚBLICA</a:t>
            </a:r>
          </a:p>
        </p:txBody>
      </p:sp>
    </p:spTree>
    <p:extLst>
      <p:ext uri="{BB962C8B-B14F-4D97-AF65-F5344CB8AC3E}">
        <p14:creationId xmlns:p14="http://schemas.microsoft.com/office/powerpoint/2010/main" val="25631274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87624" y="476672"/>
            <a:ext cx="6858000" cy="990600"/>
          </a:xfrm>
        </p:spPr>
        <p:txBody>
          <a:bodyPr>
            <a:normAutofit fontScale="90000"/>
          </a:bodyPr>
          <a:lstStyle/>
          <a:p>
            <a:pPr algn="ctr"/>
            <a:r>
              <a:rPr lang="es-MX" dirty="0" smtClean="0"/>
              <a:t>El derecho fiscal como parte del derecho público</a:t>
            </a:r>
            <a:endParaRPr lang="es-MX" dirty="0"/>
          </a:p>
        </p:txBody>
      </p:sp>
      <p:sp>
        <p:nvSpPr>
          <p:cNvPr id="5" name="4 Subtítulo"/>
          <p:cNvSpPr>
            <a:spLocks noGrp="1"/>
          </p:cNvSpPr>
          <p:nvPr>
            <p:ph type="subTitle" idx="1"/>
          </p:nvPr>
        </p:nvSpPr>
        <p:spPr/>
        <p:txBody>
          <a:bodyPr/>
          <a:lstStyle/>
          <a:p>
            <a:endParaRPr lang="es-MX"/>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8669" t="23809" r="29722" b="28374"/>
          <a:stretch/>
        </p:blipFill>
        <p:spPr bwMode="auto">
          <a:xfrm>
            <a:off x="467544" y="1368152"/>
            <a:ext cx="8568952" cy="5445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83277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87624" y="476672"/>
            <a:ext cx="6858000" cy="990600"/>
          </a:xfrm>
        </p:spPr>
        <p:txBody>
          <a:bodyPr>
            <a:normAutofit fontScale="90000"/>
          </a:bodyPr>
          <a:lstStyle/>
          <a:p>
            <a:r>
              <a:rPr lang="es-MX" dirty="0" smtClean="0"/>
              <a:t>FUENTES DEL DERECHO FISCAL</a:t>
            </a:r>
            <a:endParaRPr lang="es-MX" dirty="0"/>
          </a:p>
        </p:txBody>
      </p:sp>
      <p:sp>
        <p:nvSpPr>
          <p:cNvPr id="3" name="2 Subtítulo"/>
          <p:cNvSpPr>
            <a:spLocks noGrp="1"/>
          </p:cNvSpPr>
          <p:nvPr>
            <p:ph type="subTitle" idx="1"/>
          </p:nvPr>
        </p:nvSpPr>
        <p:spPr>
          <a:xfrm>
            <a:off x="2286000" y="3501008"/>
            <a:ext cx="6172200" cy="2160240"/>
          </a:xfrm>
        </p:spPr>
        <p:txBody>
          <a:bodyPr>
            <a:noAutofit/>
          </a:bodyPr>
          <a:lstStyle/>
          <a:p>
            <a:pPr marL="342900" indent="-342900"/>
            <a:r>
              <a:rPr lang="es-MX" dirty="0" smtClean="0"/>
              <a:t>1. FUENTES HISTÓRICAS</a:t>
            </a:r>
          </a:p>
          <a:p>
            <a:pPr marL="342900" indent="-342900">
              <a:buAutoNum type="arabicPeriod"/>
            </a:pPr>
            <a:endParaRPr lang="es-MX" dirty="0" smtClean="0"/>
          </a:p>
          <a:p>
            <a:r>
              <a:rPr lang="es-MX" dirty="0" smtClean="0"/>
              <a:t>2. FUENTES REALES O MATERIALES</a:t>
            </a:r>
          </a:p>
          <a:p>
            <a:endParaRPr lang="es-MX" dirty="0" smtClean="0"/>
          </a:p>
          <a:p>
            <a:r>
              <a:rPr lang="es-MX" dirty="0" smtClean="0"/>
              <a:t>3. FUENTES FORMALES.</a:t>
            </a:r>
            <a:endParaRPr lang="es-MX" dirty="0"/>
          </a:p>
        </p:txBody>
      </p:sp>
      <p:sp>
        <p:nvSpPr>
          <p:cNvPr id="4" name="3 CuadroTexto"/>
          <p:cNvSpPr txBox="1"/>
          <p:nvPr/>
        </p:nvSpPr>
        <p:spPr>
          <a:xfrm>
            <a:off x="3635896" y="2132856"/>
            <a:ext cx="3816424" cy="461665"/>
          </a:xfrm>
          <a:prstGeom prst="rect">
            <a:avLst/>
          </a:prstGeom>
          <a:noFill/>
        </p:spPr>
        <p:txBody>
          <a:bodyPr wrap="square" rtlCol="0">
            <a:spAutoFit/>
          </a:bodyPr>
          <a:lstStyle/>
          <a:p>
            <a:r>
              <a:rPr lang="es-MX" sz="2400" dirty="0" smtClean="0"/>
              <a:t>TRES TIPOS:</a:t>
            </a:r>
            <a:endParaRPr lang="es-MX" sz="2400" dirty="0"/>
          </a:p>
        </p:txBody>
      </p:sp>
    </p:spTree>
    <p:extLst>
      <p:ext uri="{BB962C8B-B14F-4D97-AF65-F5344CB8AC3E}">
        <p14:creationId xmlns:p14="http://schemas.microsoft.com/office/powerpoint/2010/main" val="25483614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87624" y="692696"/>
            <a:ext cx="6858000" cy="990600"/>
          </a:xfrm>
        </p:spPr>
        <p:txBody>
          <a:bodyPr/>
          <a:lstStyle/>
          <a:p>
            <a:r>
              <a:rPr lang="es-MX" dirty="0" smtClean="0"/>
              <a:t>FUENTES HISTÓRICAS</a:t>
            </a:r>
            <a:endParaRPr lang="es-MX" dirty="0"/>
          </a:p>
        </p:txBody>
      </p:sp>
      <p:sp>
        <p:nvSpPr>
          <p:cNvPr id="3" name="2 Subtítulo"/>
          <p:cNvSpPr>
            <a:spLocks noGrp="1"/>
          </p:cNvSpPr>
          <p:nvPr>
            <p:ph type="subTitle" idx="1"/>
          </p:nvPr>
        </p:nvSpPr>
        <p:spPr>
          <a:xfrm>
            <a:off x="1907704" y="2636912"/>
            <a:ext cx="6550496" cy="2088232"/>
          </a:xfrm>
        </p:spPr>
        <p:txBody>
          <a:bodyPr>
            <a:normAutofit/>
          </a:bodyPr>
          <a:lstStyle/>
          <a:p>
            <a:pPr marL="342900" indent="-342900" algn="just"/>
            <a:r>
              <a:rPr lang="es-MX" sz="2000" dirty="0" smtClean="0"/>
              <a:t>Son aquellos documentos del pasado que de alguna manera han sido consultados como antecedente para crear una nueva ley o aquellas leyes que se han ido modificando, actualizando y que continúan vigentes.</a:t>
            </a:r>
            <a:endParaRPr lang="es-MX" sz="2000" dirty="0"/>
          </a:p>
        </p:txBody>
      </p:sp>
      <p:pic>
        <p:nvPicPr>
          <p:cNvPr id="1027" name="Picture 3" descr="C:\Program Files\Microsoft Office\MEDIA\CAGCAT10\j0217698.wmf"/>
          <p:cNvPicPr>
            <a:picLocks noChangeAspect="1" noChangeArrowheads="1"/>
          </p:cNvPicPr>
          <p:nvPr/>
        </p:nvPicPr>
        <p:blipFill>
          <a:blip r:embed="rId2" cstate="print"/>
          <a:srcRect/>
          <a:stretch>
            <a:fillRect/>
          </a:stretch>
        </p:blipFill>
        <p:spPr bwMode="auto">
          <a:xfrm>
            <a:off x="0" y="5417840"/>
            <a:ext cx="1747418" cy="1440160"/>
          </a:xfrm>
          <a:prstGeom prst="rect">
            <a:avLst/>
          </a:prstGeom>
          <a:noFill/>
        </p:spPr>
      </p:pic>
    </p:spTree>
    <p:extLst>
      <p:ext uri="{BB962C8B-B14F-4D97-AF65-F5344CB8AC3E}">
        <p14:creationId xmlns:p14="http://schemas.microsoft.com/office/powerpoint/2010/main" val="39237507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87624" y="1142256"/>
            <a:ext cx="6858000" cy="990600"/>
          </a:xfrm>
        </p:spPr>
        <p:txBody>
          <a:bodyPr>
            <a:normAutofit fontScale="90000"/>
          </a:bodyPr>
          <a:lstStyle/>
          <a:p>
            <a:r>
              <a:rPr lang="es-MX" dirty="0" smtClean="0"/>
              <a:t>FUENTES REALES O MATERIALES</a:t>
            </a:r>
            <a:endParaRPr lang="es-MX" dirty="0"/>
          </a:p>
        </p:txBody>
      </p:sp>
      <p:sp>
        <p:nvSpPr>
          <p:cNvPr id="3" name="2 Subtítulo"/>
          <p:cNvSpPr>
            <a:spLocks noGrp="1"/>
          </p:cNvSpPr>
          <p:nvPr>
            <p:ph type="subTitle" idx="1"/>
          </p:nvPr>
        </p:nvSpPr>
        <p:spPr>
          <a:xfrm>
            <a:off x="2051720" y="2636912"/>
            <a:ext cx="6406480" cy="2520280"/>
          </a:xfrm>
        </p:spPr>
        <p:txBody>
          <a:bodyPr>
            <a:normAutofit/>
          </a:bodyPr>
          <a:lstStyle/>
          <a:p>
            <a:pPr marL="342900" indent="-342900" algn="just"/>
            <a:r>
              <a:rPr lang="es-MX" sz="2400" dirty="0" smtClean="0"/>
              <a:t>Aquellos hechos o fenómenos sociales que obligan al legislador a modificar alguna o algunas leyes existentes, o a crearla si no existe.</a:t>
            </a:r>
          </a:p>
          <a:p>
            <a:pPr marL="342900" indent="-342900" algn="just"/>
            <a:endParaRPr lang="es-MX" dirty="0" smtClean="0"/>
          </a:p>
          <a:p>
            <a:pPr marL="342900" indent="-342900" algn="just"/>
            <a:r>
              <a:rPr lang="es-MX" dirty="0" smtClean="0"/>
              <a:t>     Ejemplo:</a:t>
            </a:r>
            <a:endParaRPr lang="es-MX" dirty="0"/>
          </a:p>
        </p:txBody>
      </p:sp>
      <p:pic>
        <p:nvPicPr>
          <p:cNvPr id="2051" name="Picture 3"/>
          <p:cNvPicPr>
            <a:picLocks noChangeAspect="1" noChangeArrowheads="1"/>
          </p:cNvPicPr>
          <p:nvPr/>
        </p:nvPicPr>
        <p:blipFill>
          <a:blip r:embed="rId2" cstate="print"/>
          <a:srcRect/>
          <a:stretch>
            <a:fillRect/>
          </a:stretch>
        </p:blipFill>
        <p:spPr bwMode="auto">
          <a:xfrm>
            <a:off x="3823320" y="4318992"/>
            <a:ext cx="1828800" cy="982216"/>
          </a:xfrm>
          <a:prstGeom prst="rect">
            <a:avLst/>
          </a:prstGeom>
          <a:noFill/>
          <a:ln w="9525">
            <a:noFill/>
            <a:miter lim="800000"/>
            <a:headEnd/>
            <a:tailEnd/>
          </a:ln>
          <a:effectLst/>
        </p:spPr>
      </p:pic>
    </p:spTree>
    <p:extLst>
      <p:ext uri="{BB962C8B-B14F-4D97-AF65-F5344CB8AC3E}">
        <p14:creationId xmlns:p14="http://schemas.microsoft.com/office/powerpoint/2010/main" val="26632470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34678"/>
            <a:ext cx="7467600" cy="634082"/>
          </a:xfrm>
        </p:spPr>
        <p:txBody>
          <a:bodyPr>
            <a:normAutofit fontScale="90000"/>
          </a:bodyPr>
          <a:lstStyle/>
          <a:p>
            <a:r>
              <a:rPr lang="es-MX" dirty="0" smtClean="0"/>
              <a:t>JURISPRUDENCIA</a:t>
            </a:r>
            <a:endParaRPr lang="es-MX" dirty="0"/>
          </a:p>
        </p:txBody>
      </p:sp>
      <p:sp>
        <p:nvSpPr>
          <p:cNvPr id="3" name="2 Marcador de contenido"/>
          <p:cNvSpPr>
            <a:spLocks noGrp="1"/>
          </p:cNvSpPr>
          <p:nvPr>
            <p:ph sz="quarter" idx="1"/>
          </p:nvPr>
        </p:nvSpPr>
        <p:spPr>
          <a:xfrm>
            <a:off x="467544" y="1556792"/>
            <a:ext cx="7467600" cy="4608512"/>
          </a:xfrm>
        </p:spPr>
        <p:txBody>
          <a:bodyPr>
            <a:normAutofit fontScale="92500" lnSpcReduction="10000"/>
          </a:bodyPr>
          <a:lstStyle/>
          <a:p>
            <a:pPr algn="just">
              <a:buNone/>
            </a:pPr>
            <a:r>
              <a:rPr lang="es-MX" dirty="0" smtClean="0"/>
              <a:t>Significa: </a:t>
            </a:r>
            <a:r>
              <a:rPr lang="es-MX" i="1" dirty="0" smtClean="0"/>
              <a:t>prudencia de lo justo</a:t>
            </a:r>
            <a:r>
              <a:rPr lang="es-MX" dirty="0" smtClean="0"/>
              <a:t>.</a:t>
            </a:r>
          </a:p>
          <a:p>
            <a:pPr algn="just">
              <a:buNone/>
            </a:pPr>
            <a:endParaRPr lang="es-MX" dirty="0" smtClean="0"/>
          </a:p>
          <a:p>
            <a:pPr algn="just">
              <a:buNone/>
            </a:pPr>
            <a:r>
              <a:rPr lang="es-MX" dirty="0" smtClean="0"/>
              <a:t>Es una forma de interpretación de las Leyes, que en materia fiscal se origina con tres resoluciones ejecutorias ininterrumpidas por parte de los tribunales.</a:t>
            </a:r>
          </a:p>
          <a:p>
            <a:pPr algn="just">
              <a:buNone/>
            </a:pPr>
            <a:endParaRPr lang="es-MX" dirty="0" smtClean="0"/>
          </a:p>
          <a:p>
            <a:pPr algn="just">
              <a:buNone/>
            </a:pPr>
            <a:r>
              <a:rPr lang="es-MX" dirty="0" smtClean="0"/>
              <a:t>La creación de Jurisprudencia en materia Fiscal es competencia del Tribunal Fiscal, la Suprema Corte de Justicia de la Nación y los Tribunales Colegiados de Circuito; que consiste en un instrumento de precisión del Derecho Tributario.</a:t>
            </a:r>
          </a:p>
          <a:p>
            <a:pPr algn="just">
              <a:buNone/>
            </a:pPr>
            <a:endParaRPr lang="es-MX" dirty="0"/>
          </a:p>
        </p:txBody>
      </p:sp>
      <p:pic>
        <p:nvPicPr>
          <p:cNvPr id="3074" name="Picture 2" descr="C:\Program Files\Microsoft Office\MEDIA\CAGCAT10\j0300840.wmf"/>
          <p:cNvPicPr>
            <a:picLocks noChangeAspect="1" noChangeArrowheads="1"/>
          </p:cNvPicPr>
          <p:nvPr/>
        </p:nvPicPr>
        <p:blipFill>
          <a:blip r:embed="rId2" cstate="print"/>
          <a:srcRect/>
          <a:stretch>
            <a:fillRect/>
          </a:stretch>
        </p:blipFill>
        <p:spPr bwMode="auto">
          <a:xfrm>
            <a:off x="6732240" y="188640"/>
            <a:ext cx="1815084" cy="1528877"/>
          </a:xfrm>
          <a:prstGeom prst="rect">
            <a:avLst/>
          </a:prstGeom>
          <a:noFill/>
        </p:spPr>
      </p:pic>
    </p:spTree>
    <p:extLst>
      <p:ext uri="{BB962C8B-B14F-4D97-AF65-F5344CB8AC3E}">
        <p14:creationId xmlns:p14="http://schemas.microsoft.com/office/powerpoint/2010/main" val="7794724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722</TotalTime>
  <Words>1487</Words>
  <Application>Microsoft Office PowerPoint</Application>
  <PresentationFormat>Presentación en pantalla (4:3)</PresentationFormat>
  <Paragraphs>128</Paragraphs>
  <Slides>34</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34</vt:i4>
      </vt:variant>
    </vt:vector>
  </HeadingPairs>
  <TitlesOfParts>
    <vt:vector size="41" baseType="lpstr">
      <vt:lpstr>Aparajita</vt:lpstr>
      <vt:lpstr>Arial Narrow</vt:lpstr>
      <vt:lpstr>Calibri</vt:lpstr>
      <vt:lpstr>Constantia</vt:lpstr>
      <vt:lpstr>Wingdings</vt:lpstr>
      <vt:lpstr>Wingdings 2</vt:lpstr>
      <vt:lpstr>Flujo</vt:lpstr>
      <vt:lpstr>   </vt:lpstr>
      <vt:lpstr> Finanzas públicas</vt:lpstr>
      <vt:lpstr>Política económica</vt:lpstr>
      <vt:lpstr>POLÍTICA ECONÓMICA</vt:lpstr>
      <vt:lpstr>El derecho fiscal como parte del derecho público</vt:lpstr>
      <vt:lpstr>FUENTES DEL DERECHO FISCAL</vt:lpstr>
      <vt:lpstr>FUENTES HISTÓRICAS</vt:lpstr>
      <vt:lpstr>FUENTES REALES O MATERIALES</vt:lpstr>
      <vt:lpstr>JURISPRUDENCIA</vt:lpstr>
      <vt:lpstr>LA DOCTRINA</vt:lpstr>
      <vt:lpstr>LA COSTUMBRE</vt:lpstr>
      <vt:lpstr>FUENTES FORMALES</vt:lpstr>
      <vt:lpstr>LA CONSTITUCIÓN</vt:lpstr>
      <vt:lpstr>LA LEY</vt:lpstr>
      <vt:lpstr>Presentación de PowerPoint</vt:lpstr>
      <vt:lpstr>EL REGLAMENTO</vt:lpstr>
      <vt:lpstr>LAS CIRCULARES</vt:lpstr>
      <vt:lpstr>DECRETO-LEY</vt:lpstr>
      <vt:lpstr>DECRETO-DELEGADO</vt:lpstr>
      <vt:lpstr>DECRETO-DELEGADO</vt:lpstr>
      <vt:lpstr>LOS TRATADOS INTERNACIONALES</vt:lpstr>
      <vt:lpstr>ACTIVIDAD</vt:lpstr>
      <vt:lpstr>ELEMENTOS DE LA RELACIÓN TRIBUTARIA</vt:lpstr>
      <vt:lpstr>ELEMENTOS DE LA RELACIÓN TRIBUTARIA</vt:lpstr>
      <vt:lpstr>Presentación de PowerPoint</vt:lpstr>
      <vt:lpstr>Presentación de PowerPoint</vt:lpstr>
      <vt:lpstr>Presentación de PowerPoint</vt:lpstr>
      <vt:lpstr>Presentación de PowerPoint</vt:lpstr>
      <vt:lpstr>Presentación de PowerPoint</vt:lpstr>
      <vt:lpstr>ELEMENTOS DE LA RELACIÓN TRIBUTARIA</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ELEMENTOS DE LA RELACIÓN TRIBUTARIA</dc:title>
  <dc:creator>Paco</dc:creator>
  <cp:lastModifiedBy>Francisco Jaimes Millan</cp:lastModifiedBy>
  <cp:revision>17</cp:revision>
  <dcterms:created xsi:type="dcterms:W3CDTF">2013-03-07T04:06:26Z</dcterms:created>
  <dcterms:modified xsi:type="dcterms:W3CDTF">2019-10-01T04:06:22Z</dcterms:modified>
</cp:coreProperties>
</file>