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4" r:id="rId9"/>
    <p:sldId id="283" r:id="rId10"/>
    <p:sldId id="287" r:id="rId11"/>
    <p:sldId id="288" r:id="rId12"/>
    <p:sldId id="290" r:id="rId13"/>
    <p:sldId id="291" r:id="rId14"/>
    <p:sldId id="292" r:id="rId15"/>
    <p:sldId id="294" r:id="rId16"/>
    <p:sldId id="296" r:id="rId17"/>
    <p:sldId id="298" r:id="rId18"/>
    <p:sldId id="300" r:id="rId19"/>
    <p:sldId id="270" r:id="rId20"/>
    <p:sldId id="271" r:id="rId21"/>
    <p:sldId id="272" r:id="rId22"/>
    <p:sldId id="273" r:id="rId23"/>
    <p:sldId id="274" r:id="rId24"/>
    <p:sldId id="275" r:id="rId25"/>
    <p:sldId id="301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316" r:id="rId36"/>
    <p:sldId id="314" r:id="rId37"/>
    <p:sldId id="315" r:id="rId38"/>
    <p:sldId id="317" r:id="rId39"/>
    <p:sldId id="318" r:id="rId40"/>
    <p:sldId id="319" r:id="rId4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488ED-6115-43DB-B746-D2B01FE2FF73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22C7E8-26EE-451A-8A18-0AFC0D6744C2}">
      <dgm:prSet phldrT="[Texto]"/>
      <dgm:spPr/>
      <dgm:t>
        <a:bodyPr/>
        <a:lstStyle/>
        <a:p>
          <a:pPr algn="ctr"/>
          <a:r>
            <a:rPr lang="es-ES" b="0" dirty="0" smtClean="0"/>
            <a:t>Aplicar metodologías para revelar al público los significados de los recursos, con el fin de despertar en el visitante la conciencia de conservación del patrimonio. </a:t>
          </a:r>
          <a:endParaRPr lang="es-MX" b="0" dirty="0"/>
        </a:p>
      </dgm:t>
    </dgm:pt>
    <dgm:pt modelId="{5878C395-A25D-4D33-99D3-21391C83F57D}" type="parTrans" cxnId="{0E44ACB4-F697-4A41-8CE5-FBD1B1A3820C}">
      <dgm:prSet/>
      <dgm:spPr/>
      <dgm:t>
        <a:bodyPr/>
        <a:lstStyle/>
        <a:p>
          <a:endParaRPr lang="es-MX"/>
        </a:p>
      </dgm:t>
    </dgm:pt>
    <dgm:pt modelId="{D7E5645A-5F11-4D75-9D1C-988EDA38BFB4}" type="sibTrans" cxnId="{0E44ACB4-F697-4A41-8CE5-FBD1B1A3820C}">
      <dgm:prSet/>
      <dgm:spPr/>
      <dgm:t>
        <a:bodyPr/>
        <a:lstStyle/>
        <a:p>
          <a:endParaRPr lang="es-MX"/>
        </a:p>
      </dgm:t>
    </dgm:pt>
    <dgm:pt modelId="{3F7DD475-032F-4FF0-A4E3-5E09022EAFA8}" type="pres">
      <dgm:prSet presAssocID="{D99488ED-6115-43DB-B746-D2B01FE2FF73}" presName="Name0" presStyleCnt="0">
        <dgm:presLayoutVars>
          <dgm:chMax/>
          <dgm:chPref/>
          <dgm:dir/>
        </dgm:presLayoutVars>
      </dgm:prSet>
      <dgm:spPr/>
    </dgm:pt>
    <dgm:pt modelId="{BBFCEFA4-6AAB-484C-84A9-09431618D11E}" type="pres">
      <dgm:prSet presAssocID="{8222C7E8-26EE-451A-8A18-0AFC0D6744C2}" presName="composite" presStyleCnt="0">
        <dgm:presLayoutVars>
          <dgm:chMax/>
          <dgm:chPref/>
        </dgm:presLayoutVars>
      </dgm:prSet>
      <dgm:spPr/>
    </dgm:pt>
    <dgm:pt modelId="{B69B689B-8E8C-4423-83F0-9CE162F28237}" type="pres">
      <dgm:prSet presAssocID="{8222C7E8-26EE-451A-8A18-0AFC0D6744C2}" presName="Image" presStyleLbl="bgImgPlace1" presStyleIdx="0" presStyleCnt="1" custScaleX="8277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BF16D40F-13A1-4CF2-A5C3-D5E5F151A44F}" type="pres">
      <dgm:prSet presAssocID="{8222C7E8-26EE-451A-8A18-0AFC0D6744C2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F5F31C-0816-439C-B70B-432EA80112B0}" type="pres">
      <dgm:prSet presAssocID="{8222C7E8-26EE-451A-8A18-0AFC0D6744C2}" presName="tlFrame" presStyleLbl="node1" presStyleIdx="0" presStyleCnt="4"/>
      <dgm:spPr/>
    </dgm:pt>
    <dgm:pt modelId="{692B8F9A-90EF-41BA-9233-B011076222F1}" type="pres">
      <dgm:prSet presAssocID="{8222C7E8-26EE-451A-8A18-0AFC0D6744C2}" presName="trFrame" presStyleLbl="node1" presStyleIdx="1" presStyleCnt="4"/>
      <dgm:spPr/>
    </dgm:pt>
    <dgm:pt modelId="{AFFDEBAC-6FCE-449E-BE0A-8F5DDAFE25F3}" type="pres">
      <dgm:prSet presAssocID="{8222C7E8-26EE-451A-8A18-0AFC0D6744C2}" presName="blFrame" presStyleLbl="node1" presStyleIdx="2" presStyleCnt="4"/>
      <dgm:spPr/>
    </dgm:pt>
    <dgm:pt modelId="{081B68DA-F96F-43A7-BA90-C4C6F606FBF5}" type="pres">
      <dgm:prSet presAssocID="{8222C7E8-26EE-451A-8A18-0AFC0D6744C2}" presName="brFrame" presStyleLbl="node1" presStyleIdx="3" presStyleCnt="4"/>
      <dgm:spPr/>
    </dgm:pt>
  </dgm:ptLst>
  <dgm:cxnLst>
    <dgm:cxn modelId="{5A2C5D19-4CF4-437B-A95B-B662C9FEC866}" type="presOf" srcId="{8222C7E8-26EE-451A-8A18-0AFC0D6744C2}" destId="{BF16D40F-13A1-4CF2-A5C3-D5E5F151A44F}" srcOrd="0" destOrd="0" presId="urn:microsoft.com/office/officeart/2009/3/layout/FramedTextPicture"/>
    <dgm:cxn modelId="{1461DF25-6EF7-4D0B-9C83-1B006230C0B7}" type="presOf" srcId="{D99488ED-6115-43DB-B746-D2B01FE2FF73}" destId="{3F7DD475-032F-4FF0-A4E3-5E09022EAFA8}" srcOrd="0" destOrd="0" presId="urn:microsoft.com/office/officeart/2009/3/layout/FramedTextPicture"/>
    <dgm:cxn modelId="{0E44ACB4-F697-4A41-8CE5-FBD1B1A3820C}" srcId="{D99488ED-6115-43DB-B746-D2B01FE2FF73}" destId="{8222C7E8-26EE-451A-8A18-0AFC0D6744C2}" srcOrd="0" destOrd="0" parTransId="{5878C395-A25D-4D33-99D3-21391C83F57D}" sibTransId="{D7E5645A-5F11-4D75-9D1C-988EDA38BFB4}"/>
    <dgm:cxn modelId="{E3124260-403C-41F8-9681-22ADDCF88F4F}" type="presParOf" srcId="{3F7DD475-032F-4FF0-A4E3-5E09022EAFA8}" destId="{BBFCEFA4-6AAB-484C-84A9-09431618D11E}" srcOrd="0" destOrd="0" presId="urn:microsoft.com/office/officeart/2009/3/layout/FramedTextPicture"/>
    <dgm:cxn modelId="{CB69F8F3-D48E-4E40-BF8E-A9A8283BA041}" type="presParOf" srcId="{BBFCEFA4-6AAB-484C-84A9-09431618D11E}" destId="{B69B689B-8E8C-4423-83F0-9CE162F28237}" srcOrd="0" destOrd="0" presId="urn:microsoft.com/office/officeart/2009/3/layout/FramedTextPicture"/>
    <dgm:cxn modelId="{BBC63025-EB4D-45AE-8AD8-6E5563244A48}" type="presParOf" srcId="{BBFCEFA4-6AAB-484C-84A9-09431618D11E}" destId="{BF16D40F-13A1-4CF2-A5C3-D5E5F151A44F}" srcOrd="1" destOrd="0" presId="urn:microsoft.com/office/officeart/2009/3/layout/FramedTextPicture"/>
    <dgm:cxn modelId="{F4F811C6-B765-4C35-A39E-DDA2CB46F48C}" type="presParOf" srcId="{BBFCEFA4-6AAB-484C-84A9-09431618D11E}" destId="{70F5F31C-0816-439C-B70B-432EA80112B0}" srcOrd="2" destOrd="0" presId="urn:microsoft.com/office/officeart/2009/3/layout/FramedTextPicture"/>
    <dgm:cxn modelId="{254B2330-6A04-45FB-A0A2-3EB621CBA3D6}" type="presParOf" srcId="{BBFCEFA4-6AAB-484C-84A9-09431618D11E}" destId="{692B8F9A-90EF-41BA-9233-B011076222F1}" srcOrd="3" destOrd="0" presId="urn:microsoft.com/office/officeart/2009/3/layout/FramedTextPicture"/>
    <dgm:cxn modelId="{9DCFB840-8648-471D-8E7A-CDD8914C2095}" type="presParOf" srcId="{BBFCEFA4-6AAB-484C-84A9-09431618D11E}" destId="{AFFDEBAC-6FCE-449E-BE0A-8F5DDAFE25F3}" srcOrd="4" destOrd="0" presId="urn:microsoft.com/office/officeart/2009/3/layout/FramedTextPicture"/>
    <dgm:cxn modelId="{F9725EFE-FBEE-47DD-ADC5-E4ADE7BAA1C5}" type="presParOf" srcId="{BBFCEFA4-6AAB-484C-84A9-09431618D11E}" destId="{081B68DA-F96F-43A7-BA90-C4C6F606FBF5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4D4211-42E9-4931-8A48-67EC43BEB0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046817-8B72-4973-BC1A-89442A535AF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Unidad I. Fundamentación teórica metodológica</a:t>
          </a:r>
          <a:endParaRPr lang="es-MX" b="1" dirty="0">
            <a:solidFill>
              <a:schemeClr val="tx1"/>
            </a:solidFill>
          </a:endParaRPr>
        </a:p>
      </dgm:t>
    </dgm:pt>
    <dgm:pt modelId="{D33C38C1-862B-4B29-94F9-29A6873F9D58}" type="parTrans" cxnId="{83A7E6C6-911B-474B-A164-19A158359645}">
      <dgm:prSet/>
      <dgm:spPr/>
      <dgm:t>
        <a:bodyPr/>
        <a:lstStyle/>
        <a:p>
          <a:endParaRPr lang="es-MX"/>
        </a:p>
      </dgm:t>
    </dgm:pt>
    <dgm:pt modelId="{BE4772E5-1F11-4F00-8722-5153A5EFDC54}" type="sibTrans" cxnId="{83A7E6C6-911B-474B-A164-19A158359645}">
      <dgm:prSet/>
      <dgm:spPr/>
      <dgm:t>
        <a:bodyPr/>
        <a:lstStyle/>
        <a:p>
          <a:endParaRPr lang="es-MX"/>
        </a:p>
      </dgm:t>
    </dgm:pt>
    <dgm:pt modelId="{911A4D59-8758-4004-9E46-DF5E4E23DC45}">
      <dgm:prSet phldrT="[Tex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Unidad II. El proceso interpretativo</a:t>
          </a:r>
          <a:endParaRPr lang="es-MX" b="1" dirty="0">
            <a:solidFill>
              <a:schemeClr val="tx1"/>
            </a:solidFill>
          </a:endParaRPr>
        </a:p>
      </dgm:t>
    </dgm:pt>
    <dgm:pt modelId="{26A25423-F5D7-455A-8D3B-11438FF628A8}" type="parTrans" cxnId="{CCA556A3-DEEB-492A-821C-EEFC23F1A348}">
      <dgm:prSet/>
      <dgm:spPr/>
      <dgm:t>
        <a:bodyPr/>
        <a:lstStyle/>
        <a:p>
          <a:endParaRPr lang="es-MX"/>
        </a:p>
      </dgm:t>
    </dgm:pt>
    <dgm:pt modelId="{DBEFF664-E4DE-4E3F-B967-E91755F8B671}" type="sibTrans" cxnId="{CCA556A3-DEEB-492A-821C-EEFC23F1A348}">
      <dgm:prSet/>
      <dgm:spPr/>
      <dgm:t>
        <a:bodyPr/>
        <a:lstStyle/>
        <a:p>
          <a:endParaRPr lang="es-MX"/>
        </a:p>
      </dgm:t>
    </dgm:pt>
    <dgm:pt modelId="{0E11A3E0-B6D2-4820-B9B1-FAC4AFE91CCF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Unidad III. La planificación interpretativa</a:t>
          </a:r>
          <a:endParaRPr lang="es-MX" b="1" dirty="0">
            <a:solidFill>
              <a:schemeClr val="tx1"/>
            </a:solidFill>
          </a:endParaRPr>
        </a:p>
      </dgm:t>
    </dgm:pt>
    <dgm:pt modelId="{35385785-8CF9-49C5-A0FD-5C8E7B068851}" type="parTrans" cxnId="{245E90BA-8760-47B6-B5FE-FA48E463CB6A}">
      <dgm:prSet/>
      <dgm:spPr/>
      <dgm:t>
        <a:bodyPr/>
        <a:lstStyle/>
        <a:p>
          <a:endParaRPr lang="es-MX"/>
        </a:p>
      </dgm:t>
    </dgm:pt>
    <dgm:pt modelId="{80BA27D7-1351-426B-9164-A97F6B41D3A1}" type="sibTrans" cxnId="{245E90BA-8760-47B6-B5FE-FA48E463CB6A}">
      <dgm:prSet/>
      <dgm:spPr/>
      <dgm:t>
        <a:bodyPr/>
        <a:lstStyle/>
        <a:p>
          <a:endParaRPr lang="es-MX"/>
        </a:p>
      </dgm:t>
    </dgm:pt>
    <dgm:pt modelId="{F3EA41A3-E471-4006-A4FD-E56AB3AB5713}" type="pres">
      <dgm:prSet presAssocID="{4D4D4211-42E9-4931-8A48-67EC43BEB044}" presName="linear" presStyleCnt="0">
        <dgm:presLayoutVars>
          <dgm:dir/>
          <dgm:animLvl val="lvl"/>
          <dgm:resizeHandles val="exact"/>
        </dgm:presLayoutVars>
      </dgm:prSet>
      <dgm:spPr/>
    </dgm:pt>
    <dgm:pt modelId="{6009EE82-2B48-4A05-A58C-EA55D6C9746D}" type="pres">
      <dgm:prSet presAssocID="{D6046817-8B72-4973-BC1A-89442A535AFA}" presName="parentLin" presStyleCnt="0"/>
      <dgm:spPr/>
    </dgm:pt>
    <dgm:pt modelId="{636C55CA-857D-4539-8B0F-6FF285F45428}" type="pres">
      <dgm:prSet presAssocID="{D6046817-8B72-4973-BC1A-89442A535AFA}" presName="parentLeftMargin" presStyleLbl="node1" presStyleIdx="0" presStyleCnt="3"/>
      <dgm:spPr/>
    </dgm:pt>
    <dgm:pt modelId="{7087D740-1E9D-4DF4-8624-80EA2CFE524D}" type="pres">
      <dgm:prSet presAssocID="{D6046817-8B72-4973-BC1A-89442A535AF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F52A7B-91CC-4763-9DE7-2193F5019ADE}" type="pres">
      <dgm:prSet presAssocID="{D6046817-8B72-4973-BC1A-89442A535AFA}" presName="negativeSpace" presStyleCnt="0"/>
      <dgm:spPr/>
    </dgm:pt>
    <dgm:pt modelId="{D62E970C-C563-4ED9-BEB0-58FAD344D2E8}" type="pres">
      <dgm:prSet presAssocID="{D6046817-8B72-4973-BC1A-89442A535AFA}" presName="childText" presStyleLbl="conFgAcc1" presStyleIdx="0" presStyleCnt="3">
        <dgm:presLayoutVars>
          <dgm:bulletEnabled val="1"/>
        </dgm:presLayoutVars>
      </dgm:prSet>
      <dgm:spPr/>
    </dgm:pt>
    <dgm:pt modelId="{F6445933-3898-4BCC-83F4-CB4E1F0EEC7A}" type="pres">
      <dgm:prSet presAssocID="{BE4772E5-1F11-4F00-8722-5153A5EFDC54}" presName="spaceBetweenRectangles" presStyleCnt="0"/>
      <dgm:spPr/>
    </dgm:pt>
    <dgm:pt modelId="{9C55C7F3-0979-4D47-8B11-EBD7BC812B25}" type="pres">
      <dgm:prSet presAssocID="{911A4D59-8758-4004-9E46-DF5E4E23DC45}" presName="parentLin" presStyleCnt="0"/>
      <dgm:spPr/>
    </dgm:pt>
    <dgm:pt modelId="{875F1D94-6AE1-49FC-AC34-B6777E956092}" type="pres">
      <dgm:prSet presAssocID="{911A4D59-8758-4004-9E46-DF5E4E23DC45}" presName="parentLeftMargin" presStyleLbl="node1" presStyleIdx="0" presStyleCnt="3"/>
      <dgm:spPr/>
    </dgm:pt>
    <dgm:pt modelId="{5BFA2844-6924-4A04-88D9-EEB695B67DC7}" type="pres">
      <dgm:prSet presAssocID="{911A4D59-8758-4004-9E46-DF5E4E23DC4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5AB8D0-FF43-4A42-88EA-D5A01768448F}" type="pres">
      <dgm:prSet presAssocID="{911A4D59-8758-4004-9E46-DF5E4E23DC45}" presName="negativeSpace" presStyleCnt="0"/>
      <dgm:spPr/>
    </dgm:pt>
    <dgm:pt modelId="{714874D2-81B4-431E-86E6-2D9C86D0F6EE}" type="pres">
      <dgm:prSet presAssocID="{911A4D59-8758-4004-9E46-DF5E4E23DC45}" presName="childText" presStyleLbl="conFgAcc1" presStyleIdx="1" presStyleCnt="3">
        <dgm:presLayoutVars>
          <dgm:bulletEnabled val="1"/>
        </dgm:presLayoutVars>
      </dgm:prSet>
      <dgm:spPr/>
    </dgm:pt>
    <dgm:pt modelId="{3445D0A3-4BD3-4BB0-9D68-E8477AF410B8}" type="pres">
      <dgm:prSet presAssocID="{DBEFF664-E4DE-4E3F-B967-E91755F8B671}" presName="spaceBetweenRectangles" presStyleCnt="0"/>
      <dgm:spPr/>
    </dgm:pt>
    <dgm:pt modelId="{D114FE7F-B560-4946-97AC-9389B2F0DDDE}" type="pres">
      <dgm:prSet presAssocID="{0E11A3E0-B6D2-4820-B9B1-FAC4AFE91CCF}" presName="parentLin" presStyleCnt="0"/>
      <dgm:spPr/>
    </dgm:pt>
    <dgm:pt modelId="{A7727D4A-7C77-4304-BF7E-92DDB6533529}" type="pres">
      <dgm:prSet presAssocID="{0E11A3E0-B6D2-4820-B9B1-FAC4AFE91CCF}" presName="parentLeftMargin" presStyleLbl="node1" presStyleIdx="1" presStyleCnt="3"/>
      <dgm:spPr/>
    </dgm:pt>
    <dgm:pt modelId="{DF663983-8759-49F7-8890-0547F1E0A1FE}" type="pres">
      <dgm:prSet presAssocID="{0E11A3E0-B6D2-4820-B9B1-FAC4AFE91CCF}" presName="parentText" presStyleLbl="node1" presStyleIdx="2" presStyleCnt="3" custLinFactNeighborX="-2750" custLinFactNeighborY="1897">
        <dgm:presLayoutVars>
          <dgm:chMax val="0"/>
          <dgm:bulletEnabled val="1"/>
        </dgm:presLayoutVars>
      </dgm:prSet>
      <dgm:spPr/>
    </dgm:pt>
    <dgm:pt modelId="{F878F409-C07F-403F-87A7-0E0EF0B10237}" type="pres">
      <dgm:prSet presAssocID="{0E11A3E0-B6D2-4820-B9B1-FAC4AFE91CCF}" presName="negativeSpace" presStyleCnt="0"/>
      <dgm:spPr/>
    </dgm:pt>
    <dgm:pt modelId="{A1AB91F1-9C77-4771-87F0-ED21DE5CDD69}" type="pres">
      <dgm:prSet presAssocID="{0E11A3E0-B6D2-4820-B9B1-FAC4AFE91CC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E66B5BC-B54E-447F-A02D-A4B9DE0ED640}" type="presOf" srcId="{911A4D59-8758-4004-9E46-DF5E4E23DC45}" destId="{5BFA2844-6924-4A04-88D9-EEB695B67DC7}" srcOrd="1" destOrd="0" presId="urn:microsoft.com/office/officeart/2005/8/layout/list1"/>
    <dgm:cxn modelId="{83A7E6C6-911B-474B-A164-19A158359645}" srcId="{4D4D4211-42E9-4931-8A48-67EC43BEB044}" destId="{D6046817-8B72-4973-BC1A-89442A535AFA}" srcOrd="0" destOrd="0" parTransId="{D33C38C1-862B-4B29-94F9-29A6873F9D58}" sibTransId="{BE4772E5-1F11-4F00-8722-5153A5EFDC54}"/>
    <dgm:cxn modelId="{CCA556A3-DEEB-492A-821C-EEFC23F1A348}" srcId="{4D4D4211-42E9-4931-8A48-67EC43BEB044}" destId="{911A4D59-8758-4004-9E46-DF5E4E23DC45}" srcOrd="1" destOrd="0" parTransId="{26A25423-F5D7-455A-8D3B-11438FF628A8}" sibTransId="{DBEFF664-E4DE-4E3F-B967-E91755F8B671}"/>
    <dgm:cxn modelId="{F6AE3810-7389-4CFD-8B8E-2606854470A8}" type="presOf" srcId="{4D4D4211-42E9-4931-8A48-67EC43BEB044}" destId="{F3EA41A3-E471-4006-A4FD-E56AB3AB5713}" srcOrd="0" destOrd="0" presId="urn:microsoft.com/office/officeart/2005/8/layout/list1"/>
    <dgm:cxn modelId="{E5EEA618-3F49-4CCC-8FBC-60229E90C3A6}" type="presOf" srcId="{0E11A3E0-B6D2-4820-B9B1-FAC4AFE91CCF}" destId="{DF663983-8759-49F7-8890-0547F1E0A1FE}" srcOrd="1" destOrd="0" presId="urn:microsoft.com/office/officeart/2005/8/layout/list1"/>
    <dgm:cxn modelId="{F8EA3562-3F56-4796-812D-D9A1CD25AB76}" type="presOf" srcId="{911A4D59-8758-4004-9E46-DF5E4E23DC45}" destId="{875F1D94-6AE1-49FC-AC34-B6777E956092}" srcOrd="0" destOrd="0" presId="urn:microsoft.com/office/officeart/2005/8/layout/list1"/>
    <dgm:cxn modelId="{CD31FCD2-52D8-481D-B9F5-6A4C0BBB643C}" type="presOf" srcId="{D6046817-8B72-4973-BC1A-89442A535AFA}" destId="{7087D740-1E9D-4DF4-8624-80EA2CFE524D}" srcOrd="1" destOrd="0" presId="urn:microsoft.com/office/officeart/2005/8/layout/list1"/>
    <dgm:cxn modelId="{E6F04105-955D-408A-89A1-D25321795230}" type="presOf" srcId="{D6046817-8B72-4973-BC1A-89442A535AFA}" destId="{636C55CA-857D-4539-8B0F-6FF285F45428}" srcOrd="0" destOrd="0" presId="urn:microsoft.com/office/officeart/2005/8/layout/list1"/>
    <dgm:cxn modelId="{245E90BA-8760-47B6-B5FE-FA48E463CB6A}" srcId="{4D4D4211-42E9-4931-8A48-67EC43BEB044}" destId="{0E11A3E0-B6D2-4820-B9B1-FAC4AFE91CCF}" srcOrd="2" destOrd="0" parTransId="{35385785-8CF9-49C5-A0FD-5C8E7B068851}" sibTransId="{80BA27D7-1351-426B-9164-A97F6B41D3A1}"/>
    <dgm:cxn modelId="{C1EAD8DC-3F69-4B94-89A1-64F2D7D31810}" type="presOf" srcId="{0E11A3E0-B6D2-4820-B9B1-FAC4AFE91CCF}" destId="{A7727D4A-7C77-4304-BF7E-92DDB6533529}" srcOrd="0" destOrd="0" presId="urn:microsoft.com/office/officeart/2005/8/layout/list1"/>
    <dgm:cxn modelId="{CEFB262B-838F-45B6-9469-BF070D839FAB}" type="presParOf" srcId="{F3EA41A3-E471-4006-A4FD-E56AB3AB5713}" destId="{6009EE82-2B48-4A05-A58C-EA55D6C9746D}" srcOrd="0" destOrd="0" presId="urn:microsoft.com/office/officeart/2005/8/layout/list1"/>
    <dgm:cxn modelId="{1D373F4D-5C3D-4695-AABB-C70293DE4356}" type="presParOf" srcId="{6009EE82-2B48-4A05-A58C-EA55D6C9746D}" destId="{636C55CA-857D-4539-8B0F-6FF285F45428}" srcOrd="0" destOrd="0" presId="urn:microsoft.com/office/officeart/2005/8/layout/list1"/>
    <dgm:cxn modelId="{46888C38-CC79-4118-ACCA-ADFF969B0CDB}" type="presParOf" srcId="{6009EE82-2B48-4A05-A58C-EA55D6C9746D}" destId="{7087D740-1E9D-4DF4-8624-80EA2CFE524D}" srcOrd="1" destOrd="0" presId="urn:microsoft.com/office/officeart/2005/8/layout/list1"/>
    <dgm:cxn modelId="{71B12012-7954-40AB-AC8C-A979CE7BFF13}" type="presParOf" srcId="{F3EA41A3-E471-4006-A4FD-E56AB3AB5713}" destId="{00F52A7B-91CC-4763-9DE7-2193F5019ADE}" srcOrd="1" destOrd="0" presId="urn:microsoft.com/office/officeart/2005/8/layout/list1"/>
    <dgm:cxn modelId="{B4385D86-F846-416A-A9F9-353AEC957BA9}" type="presParOf" srcId="{F3EA41A3-E471-4006-A4FD-E56AB3AB5713}" destId="{D62E970C-C563-4ED9-BEB0-58FAD344D2E8}" srcOrd="2" destOrd="0" presId="urn:microsoft.com/office/officeart/2005/8/layout/list1"/>
    <dgm:cxn modelId="{DB6D95EF-F2E9-4A9F-8F53-C09E4F14D03D}" type="presParOf" srcId="{F3EA41A3-E471-4006-A4FD-E56AB3AB5713}" destId="{F6445933-3898-4BCC-83F4-CB4E1F0EEC7A}" srcOrd="3" destOrd="0" presId="urn:microsoft.com/office/officeart/2005/8/layout/list1"/>
    <dgm:cxn modelId="{F7F3237D-E2DA-44D4-B3A4-A8EFFE676353}" type="presParOf" srcId="{F3EA41A3-E471-4006-A4FD-E56AB3AB5713}" destId="{9C55C7F3-0979-4D47-8B11-EBD7BC812B25}" srcOrd="4" destOrd="0" presId="urn:microsoft.com/office/officeart/2005/8/layout/list1"/>
    <dgm:cxn modelId="{7D7E3E42-8B4F-4328-AA0E-869AC9816C80}" type="presParOf" srcId="{9C55C7F3-0979-4D47-8B11-EBD7BC812B25}" destId="{875F1D94-6AE1-49FC-AC34-B6777E956092}" srcOrd="0" destOrd="0" presId="urn:microsoft.com/office/officeart/2005/8/layout/list1"/>
    <dgm:cxn modelId="{5C86F942-5B05-437B-861F-087D8D7421E6}" type="presParOf" srcId="{9C55C7F3-0979-4D47-8B11-EBD7BC812B25}" destId="{5BFA2844-6924-4A04-88D9-EEB695B67DC7}" srcOrd="1" destOrd="0" presId="urn:microsoft.com/office/officeart/2005/8/layout/list1"/>
    <dgm:cxn modelId="{8589D0EE-BA36-47DD-9851-D9059346D1C6}" type="presParOf" srcId="{F3EA41A3-E471-4006-A4FD-E56AB3AB5713}" destId="{005AB8D0-FF43-4A42-88EA-D5A01768448F}" srcOrd="5" destOrd="0" presId="urn:microsoft.com/office/officeart/2005/8/layout/list1"/>
    <dgm:cxn modelId="{082CCA0D-FA05-4CF9-A8F8-7F8E56511A59}" type="presParOf" srcId="{F3EA41A3-E471-4006-A4FD-E56AB3AB5713}" destId="{714874D2-81B4-431E-86E6-2D9C86D0F6EE}" srcOrd="6" destOrd="0" presId="urn:microsoft.com/office/officeart/2005/8/layout/list1"/>
    <dgm:cxn modelId="{918B9A9E-0E2D-4267-94BA-27BBB2E5F8D8}" type="presParOf" srcId="{F3EA41A3-E471-4006-A4FD-E56AB3AB5713}" destId="{3445D0A3-4BD3-4BB0-9D68-E8477AF410B8}" srcOrd="7" destOrd="0" presId="urn:microsoft.com/office/officeart/2005/8/layout/list1"/>
    <dgm:cxn modelId="{262BE8F2-8F04-4095-914F-D3AD81F6D3BA}" type="presParOf" srcId="{F3EA41A3-E471-4006-A4FD-E56AB3AB5713}" destId="{D114FE7F-B560-4946-97AC-9389B2F0DDDE}" srcOrd="8" destOrd="0" presId="urn:microsoft.com/office/officeart/2005/8/layout/list1"/>
    <dgm:cxn modelId="{8C2851E3-F379-42C7-A97D-30D3E0EDD89D}" type="presParOf" srcId="{D114FE7F-B560-4946-97AC-9389B2F0DDDE}" destId="{A7727D4A-7C77-4304-BF7E-92DDB6533529}" srcOrd="0" destOrd="0" presId="urn:microsoft.com/office/officeart/2005/8/layout/list1"/>
    <dgm:cxn modelId="{C340EBD9-C100-4C2D-9290-03039E837291}" type="presParOf" srcId="{D114FE7F-B560-4946-97AC-9389B2F0DDDE}" destId="{DF663983-8759-49F7-8890-0547F1E0A1FE}" srcOrd="1" destOrd="0" presId="urn:microsoft.com/office/officeart/2005/8/layout/list1"/>
    <dgm:cxn modelId="{3B40C5B1-A91C-427C-A402-59696B6286E7}" type="presParOf" srcId="{F3EA41A3-E471-4006-A4FD-E56AB3AB5713}" destId="{F878F409-C07F-403F-87A7-0E0EF0B10237}" srcOrd="9" destOrd="0" presId="urn:microsoft.com/office/officeart/2005/8/layout/list1"/>
    <dgm:cxn modelId="{3B1FA5D2-2885-46FB-A51D-B4E9679386E9}" type="presParOf" srcId="{F3EA41A3-E471-4006-A4FD-E56AB3AB5713}" destId="{A1AB91F1-9C77-4771-87F0-ED21DE5CDD6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01653C-01EE-4B9C-81A6-562FECA37AB2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9B005E7-6FB3-4389-AA96-867716C95BE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1. Definición de la interpretación</a:t>
          </a:r>
          <a:endParaRPr lang="es-MX" dirty="0">
            <a:solidFill>
              <a:schemeClr val="tx1"/>
            </a:solidFill>
          </a:endParaRPr>
        </a:p>
      </dgm:t>
    </dgm:pt>
    <dgm:pt modelId="{A7A01F15-78BA-4CAE-A084-AF5B903CE6B8}" type="parTrans" cxnId="{EF8E3F7C-694B-4175-AFBD-EBE56281F96F}">
      <dgm:prSet/>
      <dgm:spPr/>
      <dgm:t>
        <a:bodyPr/>
        <a:lstStyle/>
        <a:p>
          <a:endParaRPr lang="es-MX"/>
        </a:p>
      </dgm:t>
    </dgm:pt>
    <dgm:pt modelId="{35CC91E0-0CD0-4D35-9C9C-81667542D673}" type="sibTrans" cxnId="{EF8E3F7C-694B-4175-AFBD-EBE56281F96F}">
      <dgm:prSet/>
      <dgm:spPr/>
      <dgm:t>
        <a:bodyPr/>
        <a:lstStyle/>
        <a:p>
          <a:endParaRPr lang="es-MX"/>
        </a:p>
      </dgm:t>
    </dgm:pt>
    <dgm:pt modelId="{BB16FAC6-C881-4B85-8A48-B13887A13D10}">
      <dgm:prSet phldrT="[Texto]"/>
      <dgm:spPr>
        <a:solidFill>
          <a:schemeClr val="accent6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2. La interpretación como sistema de comunicación</a:t>
          </a:r>
          <a:endParaRPr lang="es-MX" dirty="0">
            <a:solidFill>
              <a:schemeClr val="tx1"/>
            </a:solidFill>
          </a:endParaRPr>
        </a:p>
      </dgm:t>
    </dgm:pt>
    <dgm:pt modelId="{2690F308-92B7-4605-84CD-3E59C53F8E10}" type="parTrans" cxnId="{C52D423F-2386-4E58-B71C-DAB9F0D953DC}">
      <dgm:prSet/>
      <dgm:spPr/>
      <dgm:t>
        <a:bodyPr/>
        <a:lstStyle/>
        <a:p>
          <a:endParaRPr lang="es-MX"/>
        </a:p>
      </dgm:t>
    </dgm:pt>
    <dgm:pt modelId="{25B834EA-848C-492A-A0F6-2974E13A84A7}" type="sibTrans" cxnId="{C52D423F-2386-4E58-B71C-DAB9F0D953DC}">
      <dgm:prSet/>
      <dgm:spPr/>
      <dgm:t>
        <a:bodyPr/>
        <a:lstStyle/>
        <a:p>
          <a:endParaRPr lang="es-MX"/>
        </a:p>
      </dgm:t>
    </dgm:pt>
    <dgm:pt modelId="{435C5EF6-C4C0-4938-938A-CD27D281CA42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3. Metodología para la interpretación del patrimonio</a:t>
          </a:r>
          <a:endParaRPr lang="es-MX" dirty="0">
            <a:solidFill>
              <a:schemeClr val="tx1"/>
            </a:solidFill>
          </a:endParaRPr>
        </a:p>
      </dgm:t>
    </dgm:pt>
    <dgm:pt modelId="{02FFC60F-6C76-4624-8F1A-C922D489C3C6}" type="parTrans" cxnId="{9CE22399-7FE4-4F1F-8120-5B81154CDB81}">
      <dgm:prSet/>
      <dgm:spPr/>
      <dgm:t>
        <a:bodyPr/>
        <a:lstStyle/>
        <a:p>
          <a:endParaRPr lang="es-MX"/>
        </a:p>
      </dgm:t>
    </dgm:pt>
    <dgm:pt modelId="{9F854ACD-8FCA-4287-B278-59729BE7200E}" type="sibTrans" cxnId="{9CE22399-7FE4-4F1F-8120-5B81154CDB81}">
      <dgm:prSet/>
      <dgm:spPr/>
      <dgm:t>
        <a:bodyPr/>
        <a:lstStyle/>
        <a:p>
          <a:endParaRPr lang="es-MX"/>
        </a:p>
      </dgm:t>
    </dgm:pt>
    <dgm:pt modelId="{428992EF-13A6-47C1-A1E9-C7F4372F1ED5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4. Principios de la interpretación</a:t>
          </a:r>
          <a:endParaRPr lang="es-MX" dirty="0">
            <a:solidFill>
              <a:schemeClr val="tx1"/>
            </a:solidFill>
          </a:endParaRPr>
        </a:p>
      </dgm:t>
    </dgm:pt>
    <dgm:pt modelId="{89162FFE-E57B-4622-A647-35BDF7205633}" type="parTrans" cxnId="{ABB7EDD2-AE02-442F-AD5D-280EEB651F21}">
      <dgm:prSet/>
      <dgm:spPr/>
      <dgm:t>
        <a:bodyPr/>
        <a:lstStyle/>
        <a:p>
          <a:endParaRPr lang="es-MX"/>
        </a:p>
      </dgm:t>
    </dgm:pt>
    <dgm:pt modelId="{AD488BB8-81CD-4D3C-9588-007948766A7A}" type="sibTrans" cxnId="{ABB7EDD2-AE02-442F-AD5D-280EEB651F21}">
      <dgm:prSet/>
      <dgm:spPr/>
      <dgm:t>
        <a:bodyPr/>
        <a:lstStyle/>
        <a:p>
          <a:endParaRPr lang="es-MX"/>
        </a:p>
      </dgm:t>
    </dgm:pt>
    <dgm:pt modelId="{056E66D1-5AF5-4B99-93B2-8E4E5FA2ECA9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5. Ámbitos de aplicación de la interpretación</a:t>
          </a:r>
          <a:endParaRPr lang="es-MX" dirty="0">
            <a:solidFill>
              <a:schemeClr val="tx1"/>
            </a:solidFill>
          </a:endParaRPr>
        </a:p>
      </dgm:t>
    </dgm:pt>
    <dgm:pt modelId="{CCF8B065-A0B4-4061-BB51-C038D1C3FE7A}" type="parTrans" cxnId="{1CFC0617-13D8-40C2-AE31-403D2C8E780C}">
      <dgm:prSet/>
      <dgm:spPr/>
      <dgm:t>
        <a:bodyPr/>
        <a:lstStyle/>
        <a:p>
          <a:endParaRPr lang="es-MX"/>
        </a:p>
      </dgm:t>
    </dgm:pt>
    <dgm:pt modelId="{E7167394-27A8-4EB0-ABED-8AF47C951803}" type="sibTrans" cxnId="{1CFC0617-13D8-40C2-AE31-403D2C8E780C}">
      <dgm:prSet/>
      <dgm:spPr/>
      <dgm:t>
        <a:bodyPr/>
        <a:lstStyle/>
        <a:p>
          <a:endParaRPr lang="es-MX"/>
        </a:p>
      </dgm:t>
    </dgm:pt>
    <dgm:pt modelId="{D3C779D9-F0EB-416B-897C-4EB903D2AA82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6. La interpretación como medio de conservación y preservación del patrimonio</a:t>
          </a:r>
          <a:endParaRPr lang="es-MX" dirty="0">
            <a:solidFill>
              <a:schemeClr val="tx1"/>
            </a:solidFill>
          </a:endParaRPr>
        </a:p>
      </dgm:t>
    </dgm:pt>
    <dgm:pt modelId="{95C9DF33-2FA2-4466-9042-3B3379C80461}" type="parTrans" cxnId="{8A1DAAFA-FA40-4EDB-9D3E-2B5E71D2FFEE}">
      <dgm:prSet/>
      <dgm:spPr/>
      <dgm:t>
        <a:bodyPr/>
        <a:lstStyle/>
        <a:p>
          <a:endParaRPr lang="es-MX"/>
        </a:p>
      </dgm:t>
    </dgm:pt>
    <dgm:pt modelId="{9E5D5BBA-C52F-4229-811E-8FD10297C7DD}" type="sibTrans" cxnId="{8A1DAAFA-FA40-4EDB-9D3E-2B5E71D2FFEE}">
      <dgm:prSet/>
      <dgm:spPr/>
      <dgm:t>
        <a:bodyPr/>
        <a:lstStyle/>
        <a:p>
          <a:endParaRPr lang="es-MX"/>
        </a:p>
      </dgm:t>
    </dgm:pt>
    <dgm:pt modelId="{E88EB83D-A716-4FCB-90A3-A244097F7767}" type="pres">
      <dgm:prSet presAssocID="{8601653C-01EE-4B9C-81A6-562FECA37A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24DC0BE-5BC3-4A1B-B62B-1DF480273F25}" type="pres">
      <dgm:prSet presAssocID="{19B005E7-6FB3-4389-AA96-867716C95BEE}" presName="vertOne" presStyleCnt="0"/>
      <dgm:spPr/>
    </dgm:pt>
    <dgm:pt modelId="{A97C2FA4-759C-4A11-837A-C4627B2C27C6}" type="pres">
      <dgm:prSet presAssocID="{19B005E7-6FB3-4389-AA96-867716C95BEE}" presName="txOne" presStyleLbl="node0" presStyleIdx="0" presStyleCnt="1" custLinFactNeighborX="-512" custLinFactNeighborY="-9663">
        <dgm:presLayoutVars>
          <dgm:chPref val="3"/>
        </dgm:presLayoutVars>
      </dgm:prSet>
      <dgm:spPr/>
    </dgm:pt>
    <dgm:pt modelId="{D02E7102-1836-463A-99F5-6A2FB1B587BD}" type="pres">
      <dgm:prSet presAssocID="{19B005E7-6FB3-4389-AA96-867716C95BEE}" presName="parTransOne" presStyleCnt="0"/>
      <dgm:spPr/>
    </dgm:pt>
    <dgm:pt modelId="{383D5EEB-CAB0-4850-BAF9-856C7F8E80B8}" type="pres">
      <dgm:prSet presAssocID="{19B005E7-6FB3-4389-AA96-867716C95BEE}" presName="horzOne" presStyleCnt="0"/>
      <dgm:spPr/>
    </dgm:pt>
    <dgm:pt modelId="{8512535F-65DE-4A1E-AF75-448FEE88EBF0}" type="pres">
      <dgm:prSet presAssocID="{BB16FAC6-C881-4B85-8A48-B13887A13D10}" presName="vertTwo" presStyleCnt="0"/>
      <dgm:spPr/>
    </dgm:pt>
    <dgm:pt modelId="{E8FA34FE-3B4D-481B-A751-BCAD961DF59D}" type="pres">
      <dgm:prSet presAssocID="{BB16FAC6-C881-4B85-8A48-B13887A13D10}" presName="txTwo" presStyleLbl="node2" presStyleIdx="0" presStyleCnt="2">
        <dgm:presLayoutVars>
          <dgm:chPref val="3"/>
        </dgm:presLayoutVars>
      </dgm:prSet>
      <dgm:spPr/>
    </dgm:pt>
    <dgm:pt modelId="{73C4877E-051A-4A5B-922F-FD8D93D632FC}" type="pres">
      <dgm:prSet presAssocID="{BB16FAC6-C881-4B85-8A48-B13887A13D10}" presName="parTransTwo" presStyleCnt="0"/>
      <dgm:spPr/>
    </dgm:pt>
    <dgm:pt modelId="{26FFF13B-51CE-4725-9A4F-9E9E88368900}" type="pres">
      <dgm:prSet presAssocID="{BB16FAC6-C881-4B85-8A48-B13887A13D10}" presName="horzTwo" presStyleCnt="0"/>
      <dgm:spPr/>
    </dgm:pt>
    <dgm:pt modelId="{99B8448B-D5C3-4B55-B19F-A03184324DA6}" type="pres">
      <dgm:prSet presAssocID="{435C5EF6-C4C0-4938-938A-CD27D281CA42}" presName="vertThree" presStyleCnt="0"/>
      <dgm:spPr/>
    </dgm:pt>
    <dgm:pt modelId="{F7887CB5-A25E-40D2-A043-223469501662}" type="pres">
      <dgm:prSet presAssocID="{435C5EF6-C4C0-4938-938A-CD27D281CA42}" presName="txThree" presStyleLbl="node3" presStyleIdx="0" presStyleCnt="3">
        <dgm:presLayoutVars>
          <dgm:chPref val="3"/>
        </dgm:presLayoutVars>
      </dgm:prSet>
      <dgm:spPr/>
    </dgm:pt>
    <dgm:pt modelId="{155BC85B-DE3C-47FF-A475-8ABF6E3F0D39}" type="pres">
      <dgm:prSet presAssocID="{435C5EF6-C4C0-4938-938A-CD27D281CA42}" presName="horzThree" presStyleCnt="0"/>
      <dgm:spPr/>
    </dgm:pt>
    <dgm:pt modelId="{6972155D-F32B-4540-ADA3-0A3580192EF8}" type="pres">
      <dgm:prSet presAssocID="{9F854ACD-8FCA-4287-B278-59729BE7200E}" presName="sibSpaceThree" presStyleCnt="0"/>
      <dgm:spPr/>
    </dgm:pt>
    <dgm:pt modelId="{12A198F6-4255-4F5E-9FCC-59C22B399105}" type="pres">
      <dgm:prSet presAssocID="{428992EF-13A6-47C1-A1E9-C7F4372F1ED5}" presName="vertThree" presStyleCnt="0"/>
      <dgm:spPr/>
    </dgm:pt>
    <dgm:pt modelId="{F3E6123A-3D81-427E-817D-24BB40215A70}" type="pres">
      <dgm:prSet presAssocID="{428992EF-13A6-47C1-A1E9-C7F4372F1ED5}" presName="txThree" presStyleLbl="node3" presStyleIdx="1" presStyleCnt="3">
        <dgm:presLayoutVars>
          <dgm:chPref val="3"/>
        </dgm:presLayoutVars>
      </dgm:prSet>
      <dgm:spPr/>
    </dgm:pt>
    <dgm:pt modelId="{FF0ABD1F-67D8-4A60-AF85-C39C35382E92}" type="pres">
      <dgm:prSet presAssocID="{428992EF-13A6-47C1-A1E9-C7F4372F1ED5}" presName="horzThree" presStyleCnt="0"/>
      <dgm:spPr/>
    </dgm:pt>
    <dgm:pt modelId="{3E1215F3-A01F-47AC-8572-B18F3DD535F0}" type="pres">
      <dgm:prSet presAssocID="{25B834EA-848C-492A-A0F6-2974E13A84A7}" presName="sibSpaceTwo" presStyleCnt="0"/>
      <dgm:spPr/>
    </dgm:pt>
    <dgm:pt modelId="{CF78B093-BDD7-49C4-A2BD-73A9504740C8}" type="pres">
      <dgm:prSet presAssocID="{056E66D1-5AF5-4B99-93B2-8E4E5FA2ECA9}" presName="vertTwo" presStyleCnt="0"/>
      <dgm:spPr/>
    </dgm:pt>
    <dgm:pt modelId="{B19B472A-A482-43AD-A233-E9C36BC422A1}" type="pres">
      <dgm:prSet presAssocID="{056E66D1-5AF5-4B99-93B2-8E4E5FA2ECA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79826B-E275-4A7B-98AF-B840867AE207}" type="pres">
      <dgm:prSet presAssocID="{056E66D1-5AF5-4B99-93B2-8E4E5FA2ECA9}" presName="parTransTwo" presStyleCnt="0"/>
      <dgm:spPr/>
    </dgm:pt>
    <dgm:pt modelId="{5A86DBD6-B702-4F8F-A0CD-275DE07C7DF9}" type="pres">
      <dgm:prSet presAssocID="{056E66D1-5AF5-4B99-93B2-8E4E5FA2ECA9}" presName="horzTwo" presStyleCnt="0"/>
      <dgm:spPr/>
    </dgm:pt>
    <dgm:pt modelId="{97415683-8E24-4B46-ABFB-F6CD0D420323}" type="pres">
      <dgm:prSet presAssocID="{D3C779D9-F0EB-416B-897C-4EB903D2AA82}" presName="vertThree" presStyleCnt="0"/>
      <dgm:spPr/>
    </dgm:pt>
    <dgm:pt modelId="{E4403235-24D8-4F36-B536-5B0ACD0BD08E}" type="pres">
      <dgm:prSet presAssocID="{D3C779D9-F0EB-416B-897C-4EB903D2AA82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BA373E-4493-4185-8E93-1F25902320AB}" type="pres">
      <dgm:prSet presAssocID="{D3C779D9-F0EB-416B-897C-4EB903D2AA82}" presName="horzThree" presStyleCnt="0"/>
      <dgm:spPr/>
    </dgm:pt>
  </dgm:ptLst>
  <dgm:cxnLst>
    <dgm:cxn modelId="{ABB7EDD2-AE02-442F-AD5D-280EEB651F21}" srcId="{BB16FAC6-C881-4B85-8A48-B13887A13D10}" destId="{428992EF-13A6-47C1-A1E9-C7F4372F1ED5}" srcOrd="1" destOrd="0" parTransId="{89162FFE-E57B-4622-A647-35BDF7205633}" sibTransId="{AD488BB8-81CD-4D3C-9588-007948766A7A}"/>
    <dgm:cxn modelId="{0142D17B-5462-42C2-8CD8-F9E4A9DC039E}" type="presOf" srcId="{8601653C-01EE-4B9C-81A6-562FECA37AB2}" destId="{E88EB83D-A716-4FCB-90A3-A244097F7767}" srcOrd="0" destOrd="0" presId="urn:microsoft.com/office/officeart/2005/8/layout/hierarchy4"/>
    <dgm:cxn modelId="{26000D79-345D-4C6B-8D5E-77BE797EF75C}" type="presOf" srcId="{056E66D1-5AF5-4B99-93B2-8E4E5FA2ECA9}" destId="{B19B472A-A482-43AD-A233-E9C36BC422A1}" srcOrd="0" destOrd="0" presId="urn:microsoft.com/office/officeart/2005/8/layout/hierarchy4"/>
    <dgm:cxn modelId="{7E0B424D-4938-4BE1-BA3D-8A96BE66A7B3}" type="presOf" srcId="{BB16FAC6-C881-4B85-8A48-B13887A13D10}" destId="{E8FA34FE-3B4D-481B-A751-BCAD961DF59D}" srcOrd="0" destOrd="0" presId="urn:microsoft.com/office/officeart/2005/8/layout/hierarchy4"/>
    <dgm:cxn modelId="{1CFC0617-13D8-40C2-AE31-403D2C8E780C}" srcId="{19B005E7-6FB3-4389-AA96-867716C95BEE}" destId="{056E66D1-5AF5-4B99-93B2-8E4E5FA2ECA9}" srcOrd="1" destOrd="0" parTransId="{CCF8B065-A0B4-4061-BB51-C038D1C3FE7A}" sibTransId="{E7167394-27A8-4EB0-ABED-8AF47C951803}"/>
    <dgm:cxn modelId="{33F66B5A-F170-4E7B-B129-CE7D005A4B27}" type="presOf" srcId="{19B005E7-6FB3-4389-AA96-867716C95BEE}" destId="{A97C2FA4-759C-4A11-837A-C4627B2C27C6}" srcOrd="0" destOrd="0" presId="urn:microsoft.com/office/officeart/2005/8/layout/hierarchy4"/>
    <dgm:cxn modelId="{2B991A6B-B3BC-468A-9494-FEF059932700}" type="presOf" srcId="{D3C779D9-F0EB-416B-897C-4EB903D2AA82}" destId="{E4403235-24D8-4F36-B536-5B0ACD0BD08E}" srcOrd="0" destOrd="0" presId="urn:microsoft.com/office/officeart/2005/8/layout/hierarchy4"/>
    <dgm:cxn modelId="{DCB90EA7-82FB-45DA-814B-C71E59A088CC}" type="presOf" srcId="{428992EF-13A6-47C1-A1E9-C7F4372F1ED5}" destId="{F3E6123A-3D81-427E-817D-24BB40215A70}" srcOrd="0" destOrd="0" presId="urn:microsoft.com/office/officeart/2005/8/layout/hierarchy4"/>
    <dgm:cxn modelId="{09E71B5A-BB51-4E69-BB8A-03E8746FA49E}" type="presOf" srcId="{435C5EF6-C4C0-4938-938A-CD27D281CA42}" destId="{F7887CB5-A25E-40D2-A043-223469501662}" srcOrd="0" destOrd="0" presId="urn:microsoft.com/office/officeart/2005/8/layout/hierarchy4"/>
    <dgm:cxn modelId="{EF8E3F7C-694B-4175-AFBD-EBE56281F96F}" srcId="{8601653C-01EE-4B9C-81A6-562FECA37AB2}" destId="{19B005E7-6FB3-4389-AA96-867716C95BEE}" srcOrd="0" destOrd="0" parTransId="{A7A01F15-78BA-4CAE-A084-AF5B903CE6B8}" sibTransId="{35CC91E0-0CD0-4D35-9C9C-81667542D673}"/>
    <dgm:cxn modelId="{C52D423F-2386-4E58-B71C-DAB9F0D953DC}" srcId="{19B005E7-6FB3-4389-AA96-867716C95BEE}" destId="{BB16FAC6-C881-4B85-8A48-B13887A13D10}" srcOrd="0" destOrd="0" parTransId="{2690F308-92B7-4605-84CD-3E59C53F8E10}" sibTransId="{25B834EA-848C-492A-A0F6-2974E13A84A7}"/>
    <dgm:cxn modelId="{9CE22399-7FE4-4F1F-8120-5B81154CDB81}" srcId="{BB16FAC6-C881-4B85-8A48-B13887A13D10}" destId="{435C5EF6-C4C0-4938-938A-CD27D281CA42}" srcOrd="0" destOrd="0" parTransId="{02FFC60F-6C76-4624-8F1A-C922D489C3C6}" sibTransId="{9F854ACD-8FCA-4287-B278-59729BE7200E}"/>
    <dgm:cxn modelId="{8A1DAAFA-FA40-4EDB-9D3E-2B5E71D2FFEE}" srcId="{056E66D1-5AF5-4B99-93B2-8E4E5FA2ECA9}" destId="{D3C779D9-F0EB-416B-897C-4EB903D2AA82}" srcOrd="0" destOrd="0" parTransId="{95C9DF33-2FA2-4466-9042-3B3379C80461}" sibTransId="{9E5D5BBA-C52F-4229-811E-8FD10297C7DD}"/>
    <dgm:cxn modelId="{5A26AB53-6F0E-436D-9370-26760D510BAF}" type="presParOf" srcId="{E88EB83D-A716-4FCB-90A3-A244097F7767}" destId="{124DC0BE-5BC3-4A1B-B62B-1DF480273F25}" srcOrd="0" destOrd="0" presId="urn:microsoft.com/office/officeart/2005/8/layout/hierarchy4"/>
    <dgm:cxn modelId="{81813ED8-BF33-4AFC-A1CD-7BF63F5A55C1}" type="presParOf" srcId="{124DC0BE-5BC3-4A1B-B62B-1DF480273F25}" destId="{A97C2FA4-759C-4A11-837A-C4627B2C27C6}" srcOrd="0" destOrd="0" presId="urn:microsoft.com/office/officeart/2005/8/layout/hierarchy4"/>
    <dgm:cxn modelId="{468DFF65-C7B2-4AAD-878F-7C4DDF0EAD3D}" type="presParOf" srcId="{124DC0BE-5BC3-4A1B-B62B-1DF480273F25}" destId="{D02E7102-1836-463A-99F5-6A2FB1B587BD}" srcOrd="1" destOrd="0" presId="urn:microsoft.com/office/officeart/2005/8/layout/hierarchy4"/>
    <dgm:cxn modelId="{0F694FD3-C08D-49F8-A7A4-A6F747750873}" type="presParOf" srcId="{124DC0BE-5BC3-4A1B-B62B-1DF480273F25}" destId="{383D5EEB-CAB0-4850-BAF9-856C7F8E80B8}" srcOrd="2" destOrd="0" presId="urn:microsoft.com/office/officeart/2005/8/layout/hierarchy4"/>
    <dgm:cxn modelId="{6404A9FB-61EE-4EC0-A98E-06BE81037E65}" type="presParOf" srcId="{383D5EEB-CAB0-4850-BAF9-856C7F8E80B8}" destId="{8512535F-65DE-4A1E-AF75-448FEE88EBF0}" srcOrd="0" destOrd="0" presId="urn:microsoft.com/office/officeart/2005/8/layout/hierarchy4"/>
    <dgm:cxn modelId="{056BA496-B73F-42BE-BE07-6C56B5D92767}" type="presParOf" srcId="{8512535F-65DE-4A1E-AF75-448FEE88EBF0}" destId="{E8FA34FE-3B4D-481B-A751-BCAD961DF59D}" srcOrd="0" destOrd="0" presId="urn:microsoft.com/office/officeart/2005/8/layout/hierarchy4"/>
    <dgm:cxn modelId="{94D35E04-A2D1-4C9E-8CCE-BCDEF8FD003F}" type="presParOf" srcId="{8512535F-65DE-4A1E-AF75-448FEE88EBF0}" destId="{73C4877E-051A-4A5B-922F-FD8D93D632FC}" srcOrd="1" destOrd="0" presId="urn:microsoft.com/office/officeart/2005/8/layout/hierarchy4"/>
    <dgm:cxn modelId="{CD5C5BCD-C118-47DD-85FF-F563D1FD0645}" type="presParOf" srcId="{8512535F-65DE-4A1E-AF75-448FEE88EBF0}" destId="{26FFF13B-51CE-4725-9A4F-9E9E88368900}" srcOrd="2" destOrd="0" presId="urn:microsoft.com/office/officeart/2005/8/layout/hierarchy4"/>
    <dgm:cxn modelId="{7A031CF4-71CA-4F72-8277-476178926476}" type="presParOf" srcId="{26FFF13B-51CE-4725-9A4F-9E9E88368900}" destId="{99B8448B-D5C3-4B55-B19F-A03184324DA6}" srcOrd="0" destOrd="0" presId="urn:microsoft.com/office/officeart/2005/8/layout/hierarchy4"/>
    <dgm:cxn modelId="{C36B0F37-EADE-4448-8374-2843CFA72B70}" type="presParOf" srcId="{99B8448B-D5C3-4B55-B19F-A03184324DA6}" destId="{F7887CB5-A25E-40D2-A043-223469501662}" srcOrd="0" destOrd="0" presId="urn:microsoft.com/office/officeart/2005/8/layout/hierarchy4"/>
    <dgm:cxn modelId="{09436323-7E39-4F33-90F4-E11DA5128217}" type="presParOf" srcId="{99B8448B-D5C3-4B55-B19F-A03184324DA6}" destId="{155BC85B-DE3C-47FF-A475-8ABF6E3F0D39}" srcOrd="1" destOrd="0" presId="urn:microsoft.com/office/officeart/2005/8/layout/hierarchy4"/>
    <dgm:cxn modelId="{307A00C1-7F1A-427D-A180-6D9DBCA5055C}" type="presParOf" srcId="{26FFF13B-51CE-4725-9A4F-9E9E88368900}" destId="{6972155D-F32B-4540-ADA3-0A3580192EF8}" srcOrd="1" destOrd="0" presId="urn:microsoft.com/office/officeart/2005/8/layout/hierarchy4"/>
    <dgm:cxn modelId="{9EAA3066-A772-4724-B334-4F833C74F825}" type="presParOf" srcId="{26FFF13B-51CE-4725-9A4F-9E9E88368900}" destId="{12A198F6-4255-4F5E-9FCC-59C22B399105}" srcOrd="2" destOrd="0" presId="urn:microsoft.com/office/officeart/2005/8/layout/hierarchy4"/>
    <dgm:cxn modelId="{07534699-1DDD-487A-876F-E28E0107A801}" type="presParOf" srcId="{12A198F6-4255-4F5E-9FCC-59C22B399105}" destId="{F3E6123A-3D81-427E-817D-24BB40215A70}" srcOrd="0" destOrd="0" presId="urn:microsoft.com/office/officeart/2005/8/layout/hierarchy4"/>
    <dgm:cxn modelId="{56A1BD98-800A-4E83-88DE-40E1E543460C}" type="presParOf" srcId="{12A198F6-4255-4F5E-9FCC-59C22B399105}" destId="{FF0ABD1F-67D8-4A60-AF85-C39C35382E92}" srcOrd="1" destOrd="0" presId="urn:microsoft.com/office/officeart/2005/8/layout/hierarchy4"/>
    <dgm:cxn modelId="{8528FF37-5297-4E89-8254-42E28CAE6D42}" type="presParOf" srcId="{383D5EEB-CAB0-4850-BAF9-856C7F8E80B8}" destId="{3E1215F3-A01F-47AC-8572-B18F3DD535F0}" srcOrd="1" destOrd="0" presId="urn:microsoft.com/office/officeart/2005/8/layout/hierarchy4"/>
    <dgm:cxn modelId="{0FE44E76-4B32-4F84-9C3E-9488DEB4C879}" type="presParOf" srcId="{383D5EEB-CAB0-4850-BAF9-856C7F8E80B8}" destId="{CF78B093-BDD7-49C4-A2BD-73A9504740C8}" srcOrd="2" destOrd="0" presId="urn:microsoft.com/office/officeart/2005/8/layout/hierarchy4"/>
    <dgm:cxn modelId="{CEA1BDE9-4150-487E-B9CF-B4E5E67008E8}" type="presParOf" srcId="{CF78B093-BDD7-49C4-A2BD-73A9504740C8}" destId="{B19B472A-A482-43AD-A233-E9C36BC422A1}" srcOrd="0" destOrd="0" presId="urn:microsoft.com/office/officeart/2005/8/layout/hierarchy4"/>
    <dgm:cxn modelId="{C99DCB01-4DD6-4286-99A3-65048D54A85E}" type="presParOf" srcId="{CF78B093-BDD7-49C4-A2BD-73A9504740C8}" destId="{9C79826B-E275-4A7B-98AF-B840867AE207}" srcOrd="1" destOrd="0" presId="urn:microsoft.com/office/officeart/2005/8/layout/hierarchy4"/>
    <dgm:cxn modelId="{8EF93922-4619-4942-9CBD-9ECE1B14C163}" type="presParOf" srcId="{CF78B093-BDD7-49C4-A2BD-73A9504740C8}" destId="{5A86DBD6-B702-4F8F-A0CD-275DE07C7DF9}" srcOrd="2" destOrd="0" presId="urn:microsoft.com/office/officeart/2005/8/layout/hierarchy4"/>
    <dgm:cxn modelId="{48348172-592B-495E-81D6-757460AC2DD2}" type="presParOf" srcId="{5A86DBD6-B702-4F8F-A0CD-275DE07C7DF9}" destId="{97415683-8E24-4B46-ABFB-F6CD0D420323}" srcOrd="0" destOrd="0" presId="urn:microsoft.com/office/officeart/2005/8/layout/hierarchy4"/>
    <dgm:cxn modelId="{BD2EEF6D-3BDD-4F1B-87AF-74416046B51A}" type="presParOf" srcId="{97415683-8E24-4B46-ABFB-F6CD0D420323}" destId="{E4403235-24D8-4F36-B536-5B0ACD0BD08E}" srcOrd="0" destOrd="0" presId="urn:microsoft.com/office/officeart/2005/8/layout/hierarchy4"/>
    <dgm:cxn modelId="{FA90400B-4DFC-447F-8A12-C09A4F984EAA}" type="presParOf" srcId="{97415683-8E24-4B46-ABFB-F6CD0D420323}" destId="{58BA373E-4493-4185-8E93-1F25902320A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ED0445-D8BD-42EA-AC8F-EB3F3555495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5B79198-80CB-4E74-9FA2-E88EB51F2BB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El objetivo no es presentar hechos, sino comunicar un mensaje apoyándonos en esos hechos.</a:t>
          </a:r>
          <a:endParaRPr lang="es-MX" dirty="0">
            <a:solidFill>
              <a:schemeClr val="tx1"/>
            </a:solidFill>
          </a:endParaRPr>
        </a:p>
      </dgm:t>
    </dgm:pt>
    <dgm:pt modelId="{46788445-209F-4686-8507-890A02893CB9}" type="parTrans" cxnId="{8FE2EE9A-D631-49C2-A314-B5BF410290FD}">
      <dgm:prSet/>
      <dgm:spPr/>
      <dgm:t>
        <a:bodyPr/>
        <a:lstStyle/>
        <a:p>
          <a:endParaRPr lang="es-MX"/>
        </a:p>
      </dgm:t>
    </dgm:pt>
    <dgm:pt modelId="{CF7D891C-8360-4C49-8B49-83069CC773E2}" type="sibTrans" cxnId="{8FE2EE9A-D631-49C2-A314-B5BF410290FD}">
      <dgm:prSet/>
      <dgm:spPr/>
      <dgm:t>
        <a:bodyPr/>
        <a:lstStyle/>
        <a:p>
          <a:endParaRPr lang="es-MX"/>
        </a:p>
      </dgm:t>
    </dgm:pt>
    <dgm:pt modelId="{A4CD6823-8D3D-470B-92D8-9C18C964409A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Cuando el intérprete se limita a términos o información técnica, sin explicarla, en general las personas dejan de prestar atención.</a:t>
          </a:r>
          <a:endParaRPr lang="es-MX" dirty="0">
            <a:solidFill>
              <a:schemeClr val="tx1"/>
            </a:solidFill>
          </a:endParaRPr>
        </a:p>
      </dgm:t>
    </dgm:pt>
    <dgm:pt modelId="{EFE63D06-394B-4C5A-B860-522383AE685A}" type="parTrans" cxnId="{B506B6BE-B959-4404-97D3-7D6B066DC24D}">
      <dgm:prSet/>
      <dgm:spPr/>
      <dgm:t>
        <a:bodyPr/>
        <a:lstStyle/>
        <a:p>
          <a:endParaRPr lang="es-MX"/>
        </a:p>
      </dgm:t>
    </dgm:pt>
    <dgm:pt modelId="{9A2AC17E-9D23-451D-9401-7CD83B1370C8}" type="sibTrans" cxnId="{B506B6BE-B959-4404-97D3-7D6B066DC24D}">
      <dgm:prSet/>
      <dgm:spPr/>
      <dgm:t>
        <a:bodyPr/>
        <a:lstStyle/>
        <a:p>
          <a:endParaRPr lang="es-MX"/>
        </a:p>
      </dgm:t>
    </dgm:pt>
    <dgm:pt modelId="{A7099E75-C451-41F9-BA3E-C6062B6BF266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Las personas nos comportamos en función de la situación ambiental en la que nos encontramos.</a:t>
          </a:r>
          <a:endParaRPr lang="es-MX" dirty="0">
            <a:solidFill>
              <a:schemeClr val="tx1"/>
            </a:solidFill>
          </a:endParaRPr>
        </a:p>
      </dgm:t>
    </dgm:pt>
    <dgm:pt modelId="{053411F7-B0ED-474C-9BE8-BB5ED03AACDF}" type="parTrans" cxnId="{77EDC7AC-5071-48D9-A2C6-35998D2434D1}">
      <dgm:prSet/>
      <dgm:spPr/>
      <dgm:t>
        <a:bodyPr/>
        <a:lstStyle/>
        <a:p>
          <a:endParaRPr lang="es-MX"/>
        </a:p>
      </dgm:t>
    </dgm:pt>
    <dgm:pt modelId="{8C77E454-AB48-4B16-8530-8A86EB57688C}" type="sibTrans" cxnId="{77EDC7AC-5071-48D9-A2C6-35998D2434D1}">
      <dgm:prSet/>
      <dgm:spPr/>
      <dgm:t>
        <a:bodyPr/>
        <a:lstStyle/>
        <a:p>
          <a:endParaRPr lang="es-MX"/>
        </a:p>
      </dgm:t>
    </dgm:pt>
    <dgm:pt modelId="{9642A098-8902-418E-B1A1-799C89D99E78}" type="pres">
      <dgm:prSet presAssocID="{EFED0445-D8BD-42EA-AC8F-EB3F3555495F}" presName="linearFlow" presStyleCnt="0">
        <dgm:presLayoutVars>
          <dgm:dir/>
          <dgm:resizeHandles val="exact"/>
        </dgm:presLayoutVars>
      </dgm:prSet>
      <dgm:spPr/>
    </dgm:pt>
    <dgm:pt modelId="{C393F65A-ECF8-4BD6-B37D-8C7D911C1B6B}" type="pres">
      <dgm:prSet presAssocID="{65B79198-80CB-4E74-9FA2-E88EB51F2BBF}" presName="composite" presStyleCnt="0"/>
      <dgm:spPr/>
    </dgm:pt>
    <dgm:pt modelId="{8CAFF2B5-C99B-4544-BC9C-BC02B9C50A5A}" type="pres">
      <dgm:prSet presAssocID="{65B79198-80CB-4E74-9FA2-E88EB51F2BBF}" presName="imgShp" presStyleLbl="fgImgPlace1" presStyleIdx="0" presStyleCnt="3"/>
      <dgm:spPr>
        <a:solidFill>
          <a:schemeClr val="bg2">
            <a:lumMod val="50000"/>
          </a:schemeClr>
        </a:solidFill>
      </dgm:spPr>
    </dgm:pt>
    <dgm:pt modelId="{5482C5CA-D962-45B0-BA0D-3656FE44EF2B}" type="pres">
      <dgm:prSet presAssocID="{65B79198-80CB-4E74-9FA2-E88EB51F2BB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42CAA0-A24A-4AF5-98F9-BE64CF448579}" type="pres">
      <dgm:prSet presAssocID="{CF7D891C-8360-4C49-8B49-83069CC773E2}" presName="spacing" presStyleCnt="0"/>
      <dgm:spPr/>
    </dgm:pt>
    <dgm:pt modelId="{739B546D-6CAC-45DD-AA65-ED99D8ABEAAB}" type="pres">
      <dgm:prSet presAssocID="{A4CD6823-8D3D-470B-92D8-9C18C964409A}" presName="composite" presStyleCnt="0"/>
      <dgm:spPr/>
    </dgm:pt>
    <dgm:pt modelId="{7AFE89BF-AF74-4588-8813-FA7944A7C1BE}" type="pres">
      <dgm:prSet presAssocID="{A4CD6823-8D3D-470B-92D8-9C18C964409A}" presName="imgShp" presStyleLbl="fgImgPlace1" presStyleIdx="1" presStyleCnt="3"/>
      <dgm:spPr>
        <a:solidFill>
          <a:schemeClr val="accent3">
            <a:lumMod val="50000"/>
          </a:schemeClr>
        </a:solidFill>
      </dgm:spPr>
    </dgm:pt>
    <dgm:pt modelId="{884E7BE9-75B4-43B9-8B46-319B6E2E76D9}" type="pres">
      <dgm:prSet presAssocID="{A4CD6823-8D3D-470B-92D8-9C18C964409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A0F918-DE6A-4A7C-AB20-C218B77BE48B}" type="pres">
      <dgm:prSet presAssocID="{9A2AC17E-9D23-451D-9401-7CD83B1370C8}" presName="spacing" presStyleCnt="0"/>
      <dgm:spPr/>
    </dgm:pt>
    <dgm:pt modelId="{CED676F0-7807-4E1E-9E2C-ACDD60164BA1}" type="pres">
      <dgm:prSet presAssocID="{A7099E75-C451-41F9-BA3E-C6062B6BF266}" presName="composite" presStyleCnt="0"/>
      <dgm:spPr/>
    </dgm:pt>
    <dgm:pt modelId="{A340F882-7DA6-48B8-970B-C5458C4720E0}" type="pres">
      <dgm:prSet presAssocID="{A7099E75-C451-41F9-BA3E-C6062B6BF266}" presName="imgShp" presStyleLbl="fgImgPlace1" presStyleIdx="2" presStyleCnt="3"/>
      <dgm:spPr>
        <a:solidFill>
          <a:schemeClr val="accent2">
            <a:lumMod val="50000"/>
          </a:schemeClr>
        </a:solidFill>
      </dgm:spPr>
    </dgm:pt>
    <dgm:pt modelId="{4AA1D1A7-BEF8-4B76-AAD7-A96426F8790D}" type="pres">
      <dgm:prSet presAssocID="{A7099E75-C451-41F9-BA3E-C6062B6BF266}" presName="txShp" presStyleLbl="node1" presStyleIdx="2" presStyleCnt="3">
        <dgm:presLayoutVars>
          <dgm:bulletEnabled val="1"/>
        </dgm:presLayoutVars>
      </dgm:prSet>
      <dgm:spPr/>
    </dgm:pt>
  </dgm:ptLst>
  <dgm:cxnLst>
    <dgm:cxn modelId="{9FE73758-DC97-4EF7-9CF2-7F6366E3470F}" type="presOf" srcId="{A4CD6823-8D3D-470B-92D8-9C18C964409A}" destId="{884E7BE9-75B4-43B9-8B46-319B6E2E76D9}" srcOrd="0" destOrd="0" presId="urn:microsoft.com/office/officeart/2005/8/layout/vList3"/>
    <dgm:cxn modelId="{77EDC7AC-5071-48D9-A2C6-35998D2434D1}" srcId="{EFED0445-D8BD-42EA-AC8F-EB3F3555495F}" destId="{A7099E75-C451-41F9-BA3E-C6062B6BF266}" srcOrd="2" destOrd="0" parTransId="{053411F7-B0ED-474C-9BE8-BB5ED03AACDF}" sibTransId="{8C77E454-AB48-4B16-8530-8A86EB57688C}"/>
    <dgm:cxn modelId="{B506B6BE-B959-4404-97D3-7D6B066DC24D}" srcId="{EFED0445-D8BD-42EA-AC8F-EB3F3555495F}" destId="{A4CD6823-8D3D-470B-92D8-9C18C964409A}" srcOrd="1" destOrd="0" parTransId="{EFE63D06-394B-4C5A-B860-522383AE685A}" sibTransId="{9A2AC17E-9D23-451D-9401-7CD83B1370C8}"/>
    <dgm:cxn modelId="{8FE2EE9A-D631-49C2-A314-B5BF410290FD}" srcId="{EFED0445-D8BD-42EA-AC8F-EB3F3555495F}" destId="{65B79198-80CB-4E74-9FA2-E88EB51F2BBF}" srcOrd="0" destOrd="0" parTransId="{46788445-209F-4686-8507-890A02893CB9}" sibTransId="{CF7D891C-8360-4C49-8B49-83069CC773E2}"/>
    <dgm:cxn modelId="{F2081A12-0E28-4117-8933-EF269A22806F}" type="presOf" srcId="{A7099E75-C451-41F9-BA3E-C6062B6BF266}" destId="{4AA1D1A7-BEF8-4B76-AAD7-A96426F8790D}" srcOrd="0" destOrd="0" presId="urn:microsoft.com/office/officeart/2005/8/layout/vList3"/>
    <dgm:cxn modelId="{E405796D-C289-48D1-BEF4-4AE4D670FCC4}" type="presOf" srcId="{65B79198-80CB-4E74-9FA2-E88EB51F2BBF}" destId="{5482C5CA-D962-45B0-BA0D-3656FE44EF2B}" srcOrd="0" destOrd="0" presId="urn:microsoft.com/office/officeart/2005/8/layout/vList3"/>
    <dgm:cxn modelId="{92013F55-15D8-4AF1-85A9-51C2635CE880}" type="presOf" srcId="{EFED0445-D8BD-42EA-AC8F-EB3F3555495F}" destId="{9642A098-8902-418E-B1A1-799C89D99E78}" srcOrd="0" destOrd="0" presId="urn:microsoft.com/office/officeart/2005/8/layout/vList3"/>
    <dgm:cxn modelId="{E1EE1D39-8F09-4126-8988-E87C20AC5F48}" type="presParOf" srcId="{9642A098-8902-418E-B1A1-799C89D99E78}" destId="{C393F65A-ECF8-4BD6-B37D-8C7D911C1B6B}" srcOrd="0" destOrd="0" presId="urn:microsoft.com/office/officeart/2005/8/layout/vList3"/>
    <dgm:cxn modelId="{7A157750-E1C0-4DC9-A12F-BF1E67E8191A}" type="presParOf" srcId="{C393F65A-ECF8-4BD6-B37D-8C7D911C1B6B}" destId="{8CAFF2B5-C99B-4544-BC9C-BC02B9C50A5A}" srcOrd="0" destOrd="0" presId="urn:microsoft.com/office/officeart/2005/8/layout/vList3"/>
    <dgm:cxn modelId="{20AA7254-58CD-4E7A-81DB-B238434954D0}" type="presParOf" srcId="{C393F65A-ECF8-4BD6-B37D-8C7D911C1B6B}" destId="{5482C5CA-D962-45B0-BA0D-3656FE44EF2B}" srcOrd="1" destOrd="0" presId="urn:microsoft.com/office/officeart/2005/8/layout/vList3"/>
    <dgm:cxn modelId="{67C3FFDF-0137-4E77-A0A6-419369E10E41}" type="presParOf" srcId="{9642A098-8902-418E-B1A1-799C89D99E78}" destId="{C042CAA0-A24A-4AF5-98F9-BE64CF448579}" srcOrd="1" destOrd="0" presId="urn:microsoft.com/office/officeart/2005/8/layout/vList3"/>
    <dgm:cxn modelId="{453DF5C7-0D9F-436C-A147-C1C8BD23AC11}" type="presParOf" srcId="{9642A098-8902-418E-B1A1-799C89D99E78}" destId="{739B546D-6CAC-45DD-AA65-ED99D8ABEAAB}" srcOrd="2" destOrd="0" presId="urn:microsoft.com/office/officeart/2005/8/layout/vList3"/>
    <dgm:cxn modelId="{7F7D9FE0-A636-452E-B891-412A8552C4A2}" type="presParOf" srcId="{739B546D-6CAC-45DD-AA65-ED99D8ABEAAB}" destId="{7AFE89BF-AF74-4588-8813-FA7944A7C1BE}" srcOrd="0" destOrd="0" presId="urn:microsoft.com/office/officeart/2005/8/layout/vList3"/>
    <dgm:cxn modelId="{D3F5725D-AD73-41F8-8F64-67882D7CEA12}" type="presParOf" srcId="{739B546D-6CAC-45DD-AA65-ED99D8ABEAAB}" destId="{884E7BE9-75B4-43B9-8B46-319B6E2E76D9}" srcOrd="1" destOrd="0" presId="urn:microsoft.com/office/officeart/2005/8/layout/vList3"/>
    <dgm:cxn modelId="{266FFD27-3CB0-4165-9CE3-F7472A7449AF}" type="presParOf" srcId="{9642A098-8902-418E-B1A1-799C89D99E78}" destId="{3CA0F918-DE6A-4A7C-AB20-C218B77BE48B}" srcOrd="3" destOrd="0" presId="urn:microsoft.com/office/officeart/2005/8/layout/vList3"/>
    <dgm:cxn modelId="{24E73110-5206-442B-A2B9-753AAD3A21C1}" type="presParOf" srcId="{9642A098-8902-418E-B1A1-799C89D99E78}" destId="{CED676F0-7807-4E1E-9E2C-ACDD60164BA1}" srcOrd="4" destOrd="0" presId="urn:microsoft.com/office/officeart/2005/8/layout/vList3"/>
    <dgm:cxn modelId="{62C3D566-DB37-470B-93E0-6F30548568DB}" type="presParOf" srcId="{CED676F0-7807-4E1E-9E2C-ACDD60164BA1}" destId="{A340F882-7DA6-48B8-970B-C5458C4720E0}" srcOrd="0" destOrd="0" presId="urn:microsoft.com/office/officeart/2005/8/layout/vList3"/>
    <dgm:cxn modelId="{7014C0A8-F194-4F2A-BAF7-62FC0B4F5CB9}" type="presParOf" srcId="{CED676F0-7807-4E1E-9E2C-ACDD60164BA1}" destId="{4AA1D1A7-BEF8-4B76-AAD7-A96426F8790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B689B-8E8C-4423-83F0-9CE162F28237}">
      <dsp:nvSpPr>
        <dsp:cNvPr id="0" name=""/>
        <dsp:cNvSpPr/>
      </dsp:nvSpPr>
      <dsp:spPr>
        <a:xfrm>
          <a:off x="983744" y="0"/>
          <a:ext cx="2075495" cy="16715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6D40F-13A1-4CF2-A5C3-D5E5F151A44F}">
      <dsp:nvSpPr>
        <dsp:cNvPr id="0" name=""/>
        <dsp:cNvSpPr/>
      </dsp:nvSpPr>
      <dsp:spPr>
        <a:xfrm>
          <a:off x="3379831" y="1776053"/>
          <a:ext cx="3552229" cy="2194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0" kern="1200" dirty="0" smtClean="0"/>
            <a:t>Aplicar metodologías para revelar al público los significados de los recursos, con el fin de despertar en el visitante la conciencia de conservación del patrimonio. </a:t>
          </a:r>
          <a:endParaRPr lang="es-MX" sz="2200" b="0" kern="1200" dirty="0"/>
        </a:p>
      </dsp:txBody>
      <dsp:txXfrm>
        <a:off x="3379831" y="1776053"/>
        <a:ext cx="3552229" cy="2194149"/>
      </dsp:txXfrm>
    </dsp:sp>
    <dsp:sp modelId="{70F5F31C-0816-439C-B70B-432EA80112B0}">
      <dsp:nvSpPr>
        <dsp:cNvPr id="0" name=""/>
        <dsp:cNvSpPr/>
      </dsp:nvSpPr>
      <dsp:spPr>
        <a:xfrm>
          <a:off x="3066418" y="1462909"/>
          <a:ext cx="853107" cy="8533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B8F9A-90EF-41BA-9233-B011076222F1}">
      <dsp:nvSpPr>
        <dsp:cNvPr id="0" name=""/>
        <dsp:cNvSpPr/>
      </dsp:nvSpPr>
      <dsp:spPr>
        <a:xfrm rot="5400000">
          <a:off x="6416964" y="1463019"/>
          <a:ext cx="853327" cy="85310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FDEBAC-6FCE-449E-BE0A-8F5DDAFE25F3}">
      <dsp:nvSpPr>
        <dsp:cNvPr id="0" name=""/>
        <dsp:cNvSpPr/>
      </dsp:nvSpPr>
      <dsp:spPr>
        <a:xfrm rot="16200000">
          <a:off x="3066308" y="3430557"/>
          <a:ext cx="853327" cy="85310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B68DA-F96F-43A7-BA90-C4C6F606FBF5}">
      <dsp:nvSpPr>
        <dsp:cNvPr id="0" name=""/>
        <dsp:cNvSpPr/>
      </dsp:nvSpPr>
      <dsp:spPr>
        <a:xfrm rot="10800000">
          <a:off x="6417075" y="3430447"/>
          <a:ext cx="853107" cy="8533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E970C-C563-4ED9-BEB0-58FAD344D2E8}">
      <dsp:nvSpPr>
        <dsp:cNvPr id="0" name=""/>
        <dsp:cNvSpPr/>
      </dsp:nvSpPr>
      <dsp:spPr>
        <a:xfrm>
          <a:off x="0" y="1154856"/>
          <a:ext cx="9365517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87D740-1E9D-4DF4-8624-80EA2CFE524D}">
      <dsp:nvSpPr>
        <dsp:cNvPr id="0" name=""/>
        <dsp:cNvSpPr/>
      </dsp:nvSpPr>
      <dsp:spPr>
        <a:xfrm>
          <a:off x="468275" y="815376"/>
          <a:ext cx="655586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796" tIns="0" rIns="24779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Unidad I. Fundamentación teórica metodológica</a:t>
          </a:r>
          <a:endParaRPr lang="es-MX" sz="2300" b="1" kern="1200" dirty="0">
            <a:solidFill>
              <a:schemeClr val="tx1"/>
            </a:solidFill>
          </a:endParaRPr>
        </a:p>
      </dsp:txBody>
      <dsp:txXfrm>
        <a:off x="501419" y="848520"/>
        <a:ext cx="6489573" cy="612672"/>
      </dsp:txXfrm>
    </dsp:sp>
    <dsp:sp modelId="{714874D2-81B4-431E-86E6-2D9C86D0F6EE}">
      <dsp:nvSpPr>
        <dsp:cNvPr id="0" name=""/>
        <dsp:cNvSpPr/>
      </dsp:nvSpPr>
      <dsp:spPr>
        <a:xfrm>
          <a:off x="0" y="2198137"/>
          <a:ext cx="9365517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A2844-6924-4A04-88D9-EEB695B67DC7}">
      <dsp:nvSpPr>
        <dsp:cNvPr id="0" name=""/>
        <dsp:cNvSpPr/>
      </dsp:nvSpPr>
      <dsp:spPr>
        <a:xfrm>
          <a:off x="468275" y="1858656"/>
          <a:ext cx="6555861" cy="67896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796" tIns="0" rIns="24779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Unidad II. El proceso interpretativo</a:t>
          </a:r>
          <a:endParaRPr lang="es-MX" sz="2300" b="1" kern="1200" dirty="0">
            <a:solidFill>
              <a:schemeClr val="tx1"/>
            </a:solidFill>
          </a:endParaRPr>
        </a:p>
      </dsp:txBody>
      <dsp:txXfrm>
        <a:off x="501419" y="1891800"/>
        <a:ext cx="6489573" cy="612672"/>
      </dsp:txXfrm>
    </dsp:sp>
    <dsp:sp modelId="{A1AB91F1-9C77-4771-87F0-ED21DE5CDD69}">
      <dsp:nvSpPr>
        <dsp:cNvPr id="0" name=""/>
        <dsp:cNvSpPr/>
      </dsp:nvSpPr>
      <dsp:spPr>
        <a:xfrm>
          <a:off x="0" y="3241416"/>
          <a:ext cx="9365517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63983-8759-49F7-8890-0547F1E0A1FE}">
      <dsp:nvSpPr>
        <dsp:cNvPr id="0" name=""/>
        <dsp:cNvSpPr/>
      </dsp:nvSpPr>
      <dsp:spPr>
        <a:xfrm>
          <a:off x="455398" y="2914816"/>
          <a:ext cx="6555861" cy="678960"/>
        </a:xfrm>
        <a:prstGeom prst="roundRect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796" tIns="0" rIns="24779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tx1"/>
              </a:solidFill>
            </a:rPr>
            <a:t>Unidad III. La planificación interpretativa</a:t>
          </a:r>
          <a:endParaRPr lang="es-MX" sz="2300" b="1" kern="1200" dirty="0">
            <a:solidFill>
              <a:schemeClr val="tx1"/>
            </a:solidFill>
          </a:endParaRPr>
        </a:p>
      </dsp:txBody>
      <dsp:txXfrm>
        <a:off x="488542" y="2947960"/>
        <a:ext cx="6489573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C2FA4-759C-4A11-837A-C4627B2C27C6}">
      <dsp:nvSpPr>
        <dsp:cNvPr id="0" name=""/>
        <dsp:cNvSpPr/>
      </dsp:nvSpPr>
      <dsp:spPr>
        <a:xfrm>
          <a:off x="0" y="0"/>
          <a:ext cx="7543857" cy="1599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>
              <a:solidFill>
                <a:schemeClr val="tx1"/>
              </a:solidFill>
            </a:rPr>
            <a:t>1. Definición de la interpretación</a:t>
          </a:r>
          <a:endParaRPr lang="es-MX" sz="4200" kern="1200" dirty="0">
            <a:solidFill>
              <a:schemeClr val="tx1"/>
            </a:solidFill>
          </a:endParaRPr>
        </a:p>
      </dsp:txBody>
      <dsp:txXfrm>
        <a:off x="46837" y="46837"/>
        <a:ext cx="7450183" cy="1505444"/>
      </dsp:txXfrm>
    </dsp:sp>
    <dsp:sp modelId="{E8FA34FE-3B4D-481B-A751-BCAD961DF59D}">
      <dsp:nvSpPr>
        <dsp:cNvPr id="0" name=""/>
        <dsp:cNvSpPr/>
      </dsp:nvSpPr>
      <dsp:spPr>
        <a:xfrm>
          <a:off x="865" y="1735265"/>
          <a:ext cx="4927881" cy="1599118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</a:rPr>
            <a:t>2. La interpretación como sistema de comunicación</a:t>
          </a:r>
          <a:endParaRPr lang="es-MX" sz="2600" kern="1200" dirty="0">
            <a:solidFill>
              <a:schemeClr val="tx1"/>
            </a:solidFill>
          </a:endParaRPr>
        </a:p>
      </dsp:txBody>
      <dsp:txXfrm>
        <a:off x="47702" y="1782102"/>
        <a:ext cx="4834207" cy="1505444"/>
      </dsp:txXfrm>
    </dsp:sp>
    <dsp:sp modelId="{F7887CB5-A25E-40D2-A043-223469501662}">
      <dsp:nvSpPr>
        <dsp:cNvPr id="0" name=""/>
        <dsp:cNvSpPr/>
      </dsp:nvSpPr>
      <dsp:spPr>
        <a:xfrm>
          <a:off x="865" y="3467669"/>
          <a:ext cx="2413262" cy="1599118"/>
        </a:xfrm>
        <a:prstGeom prst="roundRect">
          <a:avLst>
            <a:gd name="adj" fmla="val 10000"/>
          </a:avLst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3. Metodología para la interpretación del patrimonio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47702" y="3514506"/>
        <a:ext cx="2319588" cy="1505444"/>
      </dsp:txXfrm>
    </dsp:sp>
    <dsp:sp modelId="{F3E6123A-3D81-427E-817D-24BB40215A70}">
      <dsp:nvSpPr>
        <dsp:cNvPr id="0" name=""/>
        <dsp:cNvSpPr/>
      </dsp:nvSpPr>
      <dsp:spPr>
        <a:xfrm>
          <a:off x="2515484" y="3467669"/>
          <a:ext cx="2413262" cy="1599118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4. Principios de la interpretación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2562321" y="3514506"/>
        <a:ext cx="2319588" cy="1505444"/>
      </dsp:txXfrm>
    </dsp:sp>
    <dsp:sp modelId="{B19B472A-A482-43AD-A233-E9C36BC422A1}">
      <dsp:nvSpPr>
        <dsp:cNvPr id="0" name=""/>
        <dsp:cNvSpPr/>
      </dsp:nvSpPr>
      <dsp:spPr>
        <a:xfrm>
          <a:off x="5131461" y="1735265"/>
          <a:ext cx="2413262" cy="1599118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</a:rPr>
            <a:t>5. Ámbitos de aplicación de la interpretación</a:t>
          </a:r>
          <a:endParaRPr lang="es-MX" sz="2600" kern="1200" dirty="0">
            <a:solidFill>
              <a:schemeClr val="tx1"/>
            </a:solidFill>
          </a:endParaRPr>
        </a:p>
      </dsp:txBody>
      <dsp:txXfrm>
        <a:off x="5178298" y="1782102"/>
        <a:ext cx="2319588" cy="1505444"/>
      </dsp:txXfrm>
    </dsp:sp>
    <dsp:sp modelId="{E4403235-24D8-4F36-B536-5B0ACD0BD08E}">
      <dsp:nvSpPr>
        <dsp:cNvPr id="0" name=""/>
        <dsp:cNvSpPr/>
      </dsp:nvSpPr>
      <dsp:spPr>
        <a:xfrm>
          <a:off x="5131461" y="3467669"/>
          <a:ext cx="2413262" cy="1599118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6. La interpretación como medio de conservación y preservación del patrimonio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5178298" y="3514506"/>
        <a:ext cx="2319588" cy="15054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2C5CA-D962-45B0-BA0D-3656FE44EF2B}">
      <dsp:nvSpPr>
        <dsp:cNvPr id="0" name=""/>
        <dsp:cNvSpPr/>
      </dsp:nvSpPr>
      <dsp:spPr>
        <a:xfrm rot="10800000">
          <a:off x="1705454" y="295"/>
          <a:ext cx="5592586" cy="11871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351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El objetivo no es presentar hechos, sino comunicar un mensaje apoyándonos en esos hechos.</a:t>
          </a:r>
          <a:endParaRPr lang="es-MX" sz="1900" kern="1200" dirty="0">
            <a:solidFill>
              <a:schemeClr val="tx1"/>
            </a:solidFill>
          </a:endParaRPr>
        </a:p>
      </dsp:txBody>
      <dsp:txXfrm rot="10800000">
        <a:off x="2002249" y="295"/>
        <a:ext cx="5295791" cy="1187180"/>
      </dsp:txXfrm>
    </dsp:sp>
    <dsp:sp modelId="{8CAFF2B5-C99B-4544-BC9C-BC02B9C50A5A}">
      <dsp:nvSpPr>
        <dsp:cNvPr id="0" name=""/>
        <dsp:cNvSpPr/>
      </dsp:nvSpPr>
      <dsp:spPr>
        <a:xfrm>
          <a:off x="1111863" y="295"/>
          <a:ext cx="1187180" cy="1187180"/>
        </a:xfrm>
        <a:prstGeom prst="ellipse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4E7BE9-75B4-43B9-8B46-319B6E2E76D9}">
      <dsp:nvSpPr>
        <dsp:cNvPr id="0" name=""/>
        <dsp:cNvSpPr/>
      </dsp:nvSpPr>
      <dsp:spPr>
        <a:xfrm rot="10800000">
          <a:off x="1705454" y="1541857"/>
          <a:ext cx="5592586" cy="1187180"/>
        </a:xfrm>
        <a:prstGeom prst="homePlat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351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Cuando el intérprete se limita a términos o información técnica, sin explicarla, en general las personas dejan de prestar atención.</a:t>
          </a:r>
          <a:endParaRPr lang="es-MX" sz="1900" kern="1200" dirty="0">
            <a:solidFill>
              <a:schemeClr val="tx1"/>
            </a:solidFill>
          </a:endParaRPr>
        </a:p>
      </dsp:txBody>
      <dsp:txXfrm rot="10800000">
        <a:off x="2002249" y="1541857"/>
        <a:ext cx="5295791" cy="1187180"/>
      </dsp:txXfrm>
    </dsp:sp>
    <dsp:sp modelId="{7AFE89BF-AF74-4588-8813-FA7944A7C1BE}">
      <dsp:nvSpPr>
        <dsp:cNvPr id="0" name=""/>
        <dsp:cNvSpPr/>
      </dsp:nvSpPr>
      <dsp:spPr>
        <a:xfrm>
          <a:off x="1111863" y="1541857"/>
          <a:ext cx="1187180" cy="1187180"/>
        </a:xfrm>
        <a:prstGeom prst="ellipse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1D1A7-BEF8-4B76-AAD7-A96426F8790D}">
      <dsp:nvSpPr>
        <dsp:cNvPr id="0" name=""/>
        <dsp:cNvSpPr/>
      </dsp:nvSpPr>
      <dsp:spPr>
        <a:xfrm rot="10800000">
          <a:off x="1705454" y="3083420"/>
          <a:ext cx="5592586" cy="1187180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351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Las personas nos comportamos en función de la situación ambiental en la que nos encontramos.</a:t>
          </a:r>
          <a:endParaRPr lang="es-MX" sz="1900" kern="1200" dirty="0">
            <a:solidFill>
              <a:schemeClr val="tx1"/>
            </a:solidFill>
          </a:endParaRPr>
        </a:p>
      </dsp:txBody>
      <dsp:txXfrm rot="10800000">
        <a:off x="2002249" y="3083420"/>
        <a:ext cx="5295791" cy="1187180"/>
      </dsp:txXfrm>
    </dsp:sp>
    <dsp:sp modelId="{A340F882-7DA6-48B8-970B-C5458C4720E0}">
      <dsp:nvSpPr>
        <dsp:cNvPr id="0" name=""/>
        <dsp:cNvSpPr/>
      </dsp:nvSpPr>
      <dsp:spPr>
        <a:xfrm>
          <a:off x="1111863" y="3083420"/>
          <a:ext cx="1187180" cy="1187180"/>
        </a:xfrm>
        <a:prstGeom prst="ellipse">
          <a:avLst/>
        </a:prstGeom>
        <a:solidFill>
          <a:schemeClr val="accent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50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11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1326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444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283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68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954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47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90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89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93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90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7965B9E-021F-40BC-A017-813A8F635DA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533271B-094E-496C-A835-22EA76CB3B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8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es-MX" b="1" dirty="0" smtClean="0"/>
              <a:t>INTERPRETACIÓN DEL PATRIMONIO NATURAL Y CULTURAL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ANA LETICIA TAMAYO SALCEDO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7502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/>
          <p:cNvSpPr/>
          <p:nvPr/>
        </p:nvSpPr>
        <p:spPr>
          <a:xfrm>
            <a:off x="7804597" y="2088458"/>
            <a:ext cx="2960078" cy="39563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/>
          <p:cNvSpPr txBox="1"/>
          <p:nvPr/>
        </p:nvSpPr>
        <p:spPr>
          <a:xfrm>
            <a:off x="1980293" y="561774"/>
            <a:ext cx="8052434" cy="1391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955" algn="ctr">
              <a:spcBef>
                <a:spcPts val="100"/>
              </a:spcBef>
            </a:pPr>
            <a:r>
              <a:rPr dirty="0">
                <a:latin typeface="Arial"/>
                <a:cs typeface="Arial"/>
              </a:rPr>
              <a:t>“La </a:t>
            </a:r>
            <a:r>
              <a:rPr spc="-5" dirty="0">
                <a:latin typeface="Arial"/>
                <a:cs typeface="Arial"/>
              </a:rPr>
              <a:t>interpretación </a:t>
            </a:r>
            <a:r>
              <a:rPr spc="-10" dirty="0">
                <a:latin typeface="Arial"/>
                <a:cs typeface="Arial"/>
              </a:rPr>
              <a:t>ambiental </a:t>
            </a:r>
            <a:r>
              <a:rPr spc="-5" dirty="0">
                <a:latin typeface="Arial"/>
                <a:cs typeface="Arial"/>
              </a:rPr>
              <a:t>involucra la traducción del </a:t>
            </a:r>
            <a:r>
              <a:rPr spc="-10" dirty="0">
                <a:latin typeface="Arial"/>
                <a:cs typeface="Arial"/>
              </a:rPr>
              <a:t>lenguaje </a:t>
            </a:r>
            <a:r>
              <a:rPr spc="-5" dirty="0">
                <a:latin typeface="Arial"/>
                <a:cs typeface="Arial"/>
              </a:rPr>
              <a:t>técnico de una  ciencia natural o área relacionada en términos e ideas que las personas en  general, que no son científicos, puedan entender fácilmente, e implica hacerlo  de una </a:t>
            </a:r>
            <a:r>
              <a:rPr dirty="0">
                <a:latin typeface="Arial"/>
                <a:cs typeface="Arial"/>
              </a:rPr>
              <a:t>forma </a:t>
            </a:r>
            <a:r>
              <a:rPr spc="-5" dirty="0">
                <a:latin typeface="Arial"/>
                <a:cs typeface="Arial"/>
              </a:rPr>
              <a:t>que sea entretenida </a:t>
            </a:r>
            <a:r>
              <a:rPr dirty="0">
                <a:latin typeface="Arial"/>
                <a:cs typeface="Arial"/>
              </a:rPr>
              <a:t>e </a:t>
            </a:r>
            <a:r>
              <a:rPr spc="-5" dirty="0">
                <a:latin typeface="Arial"/>
                <a:cs typeface="Arial"/>
              </a:rPr>
              <a:t>interesante para</a:t>
            </a:r>
            <a:r>
              <a:rPr spc="3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ellos</a:t>
            </a:r>
            <a:r>
              <a:rPr spc="-5" dirty="0">
                <a:latin typeface="Arial"/>
                <a:cs typeface="Arial"/>
              </a:rPr>
              <a:t>.”</a:t>
            </a:r>
            <a:endParaRPr dirty="0">
              <a:latin typeface="Arial"/>
              <a:cs typeface="Arial"/>
            </a:endParaRPr>
          </a:p>
          <a:p>
            <a:pPr marR="5080" algn="r">
              <a:lnSpc>
                <a:spcPts val="2115"/>
              </a:lnSpc>
            </a:pPr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Sam</a:t>
            </a:r>
            <a:r>
              <a:rPr b="1" spc="-100" dirty="0">
                <a:solidFill>
                  <a:srgbClr val="974707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Ham</a:t>
            </a:r>
            <a:endParaRPr dirty="0">
              <a:latin typeface="Arial"/>
              <a:cs typeface="Arial"/>
            </a:endParaRPr>
          </a:p>
        </p:txBody>
      </p:sp>
      <p:sp>
        <p:nvSpPr>
          <p:cNvPr id="6" name="object 10"/>
          <p:cNvSpPr/>
          <p:nvPr/>
        </p:nvSpPr>
        <p:spPr>
          <a:xfrm>
            <a:off x="860906" y="2696189"/>
            <a:ext cx="1886712" cy="24277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1"/>
          <p:cNvSpPr/>
          <p:nvPr/>
        </p:nvSpPr>
        <p:spPr>
          <a:xfrm>
            <a:off x="4624550" y="2604202"/>
            <a:ext cx="1886712" cy="24185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666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120720" y="488048"/>
            <a:ext cx="75384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07010" indent="635" algn="ctr">
              <a:spcBef>
                <a:spcPts val="100"/>
              </a:spcBef>
            </a:pPr>
            <a:r>
              <a:rPr lang="es-ES" spc="-5" dirty="0" smtClean="0">
                <a:latin typeface="Arial"/>
                <a:cs typeface="Arial"/>
              </a:rPr>
              <a:t>"La interpretación es una actividad de  comunicación diseñada para mejorar la  calidad de la </a:t>
            </a:r>
            <a:r>
              <a:rPr lang="es-ES" spc="-10" dirty="0" smtClean="0">
                <a:latin typeface="Arial"/>
                <a:cs typeface="Arial"/>
              </a:rPr>
              <a:t>experiencia </a:t>
            </a:r>
            <a:r>
              <a:rPr lang="es-ES" spc="-5" dirty="0" smtClean="0">
                <a:latin typeface="Arial"/>
                <a:cs typeface="Arial"/>
              </a:rPr>
              <a:t>recreativa del  visitante, </a:t>
            </a:r>
            <a:r>
              <a:rPr lang="es-ES" dirty="0" smtClean="0">
                <a:latin typeface="Arial"/>
                <a:cs typeface="Arial"/>
              </a:rPr>
              <a:t>y </a:t>
            </a:r>
            <a:r>
              <a:rPr lang="es-ES" spc="-5" dirty="0" smtClean="0">
                <a:latin typeface="Arial"/>
                <a:cs typeface="Arial"/>
              </a:rPr>
              <a:t>para </a:t>
            </a:r>
            <a:r>
              <a:rPr lang="es-ES" spc="-15" dirty="0" smtClean="0">
                <a:latin typeface="Arial"/>
                <a:cs typeface="Arial"/>
              </a:rPr>
              <a:t>inspirar, </a:t>
            </a:r>
            <a:r>
              <a:rPr lang="es-ES" spc="-5" dirty="0" smtClean="0">
                <a:latin typeface="Arial"/>
                <a:cs typeface="Arial"/>
              </a:rPr>
              <a:t>de una </a:t>
            </a:r>
            <a:r>
              <a:rPr lang="es-ES" dirty="0" smtClean="0">
                <a:latin typeface="Arial"/>
                <a:cs typeface="Arial"/>
              </a:rPr>
              <a:t>forma  </a:t>
            </a:r>
            <a:r>
              <a:rPr lang="es-ES" spc="-5" dirty="0" smtClean="0">
                <a:latin typeface="Arial"/>
                <a:cs typeface="Arial"/>
              </a:rPr>
              <a:t>agradable, un </a:t>
            </a:r>
            <a:r>
              <a:rPr lang="es-ES" spc="-10" dirty="0" smtClean="0">
                <a:latin typeface="Arial"/>
                <a:cs typeface="Arial"/>
              </a:rPr>
              <a:t>mayor </a:t>
            </a:r>
            <a:r>
              <a:rPr lang="es-ES" spc="-5" dirty="0" smtClean="0">
                <a:latin typeface="Arial"/>
                <a:cs typeface="Arial"/>
              </a:rPr>
              <a:t>aprecio por el  recurso”.</a:t>
            </a:r>
            <a:endParaRPr lang="es-ES" dirty="0" smtClean="0">
              <a:latin typeface="Arial"/>
              <a:cs typeface="Arial"/>
            </a:endParaRPr>
          </a:p>
          <a:p>
            <a:pPr marL="630555" algn="ctr"/>
            <a:endParaRPr lang="es-ES" b="1" spc="-5" dirty="0" smtClean="0">
              <a:solidFill>
                <a:srgbClr val="974707"/>
              </a:solidFill>
              <a:latin typeface="Arial"/>
              <a:cs typeface="Arial"/>
            </a:endParaRPr>
          </a:p>
          <a:p>
            <a:pPr marL="630555" algn="ctr"/>
            <a:endParaRPr lang="es-ES" b="1" spc="-5" dirty="0">
              <a:solidFill>
                <a:srgbClr val="974707"/>
              </a:solidFill>
              <a:latin typeface="Arial"/>
              <a:cs typeface="Arial"/>
            </a:endParaRPr>
          </a:p>
          <a:p>
            <a:pPr marL="630555" algn="ctr"/>
            <a:r>
              <a:rPr lang="es-ES" b="1" spc="-5" dirty="0" err="1" smtClean="0">
                <a:solidFill>
                  <a:srgbClr val="974707"/>
                </a:solidFill>
                <a:latin typeface="Arial"/>
                <a:cs typeface="Arial"/>
              </a:rPr>
              <a:t>Rideout-Civitarese</a:t>
            </a:r>
            <a:r>
              <a:rPr lang="es-ES" b="1" spc="-5" dirty="0" smtClean="0">
                <a:solidFill>
                  <a:srgbClr val="974707"/>
                </a:solidFill>
                <a:latin typeface="Arial"/>
                <a:cs typeface="Arial"/>
              </a:rPr>
              <a:t>, </a:t>
            </a:r>
            <a:r>
              <a:rPr lang="es-ES" b="1" dirty="0" err="1" smtClean="0">
                <a:solidFill>
                  <a:srgbClr val="974707"/>
                </a:solidFill>
                <a:latin typeface="Arial"/>
                <a:cs typeface="Arial"/>
              </a:rPr>
              <a:t>Leggy</a:t>
            </a:r>
            <a:r>
              <a:rPr lang="es-ES" b="1" dirty="0" smtClean="0">
                <a:solidFill>
                  <a:srgbClr val="974707"/>
                </a:solidFill>
                <a:latin typeface="Arial"/>
                <a:cs typeface="Arial"/>
              </a:rPr>
              <a:t> </a:t>
            </a:r>
            <a:r>
              <a:rPr lang="es-ES" b="1" dirty="0" err="1" smtClean="0">
                <a:solidFill>
                  <a:srgbClr val="974707"/>
                </a:solidFill>
                <a:latin typeface="Arial"/>
                <a:cs typeface="Arial"/>
              </a:rPr>
              <a:t>Zuefle</a:t>
            </a:r>
            <a:endParaRPr lang="es-ES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98816" y="3089063"/>
            <a:ext cx="3828288" cy="2095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91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83078" y="1788189"/>
            <a:ext cx="5173980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25" algn="ctr">
              <a:spcBef>
                <a:spcPts val="100"/>
              </a:spcBef>
            </a:pPr>
            <a:r>
              <a:rPr spc="-5" dirty="0">
                <a:latin typeface="Arial"/>
                <a:cs typeface="Arial"/>
              </a:rPr>
              <a:t>“La interpretación </a:t>
            </a:r>
            <a:r>
              <a:rPr spc="-10" dirty="0">
                <a:latin typeface="Arial"/>
                <a:cs typeface="Arial"/>
              </a:rPr>
              <a:t>del </a:t>
            </a:r>
            <a:r>
              <a:rPr spc="-5" dirty="0">
                <a:latin typeface="Arial"/>
                <a:cs typeface="Arial"/>
              </a:rPr>
              <a:t>patrimonio es un conjunto de  métodos </a:t>
            </a:r>
            <a:r>
              <a:rPr dirty="0">
                <a:latin typeface="Arial"/>
                <a:cs typeface="Arial"/>
              </a:rPr>
              <a:t>y </a:t>
            </a:r>
            <a:r>
              <a:rPr spc="-5" dirty="0">
                <a:latin typeface="Arial"/>
                <a:cs typeface="Arial"/>
              </a:rPr>
              <a:t>técnicas de comunicación estratégica  que se utilizan para revelar el significado de un  </a:t>
            </a:r>
            <a:r>
              <a:rPr spc="-10" dirty="0">
                <a:latin typeface="Arial"/>
                <a:cs typeface="Arial"/>
              </a:rPr>
              <a:t>lugar </a:t>
            </a:r>
            <a:r>
              <a:rPr spc="-5" dirty="0">
                <a:latin typeface="Arial"/>
                <a:cs typeface="Arial"/>
              </a:rPr>
              <a:t>que es visitado por un</a:t>
            </a:r>
            <a:r>
              <a:rPr spc="3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público</a:t>
            </a:r>
            <a:r>
              <a:rPr spc="-10" dirty="0">
                <a:latin typeface="Arial"/>
                <a:cs typeface="Arial"/>
              </a:rPr>
              <a:t>.”</a:t>
            </a:r>
            <a:endParaRPr dirty="0">
              <a:latin typeface="Arial"/>
              <a:cs typeface="Arial"/>
            </a:endParaRPr>
          </a:p>
          <a:p>
            <a:pPr marL="2191385" algn="ctr">
              <a:spcBef>
                <a:spcPts val="5"/>
              </a:spcBef>
            </a:pPr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Morales, Guerra y</a:t>
            </a:r>
            <a:r>
              <a:rPr b="1" spc="-25" dirty="0">
                <a:solidFill>
                  <a:srgbClr val="974707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Serantes</a:t>
            </a:r>
            <a:endParaRPr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51737" y="3954018"/>
            <a:ext cx="791781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76200" indent="635" algn="ctr">
              <a:spcBef>
                <a:spcPts val="100"/>
              </a:spcBef>
            </a:pPr>
            <a:r>
              <a:rPr spc="-5" dirty="0">
                <a:latin typeface="Arial"/>
                <a:cs typeface="Arial"/>
              </a:rPr>
              <a:t>"La interpretación, sea a través de charlas o por otros medios, es  exactamente lo que la palabra quiere decir: la traducción del lenguaje técnico  </a:t>
            </a:r>
            <a:r>
              <a:rPr dirty="0">
                <a:latin typeface="Arial"/>
                <a:cs typeface="Arial"/>
              </a:rPr>
              <a:t>y </a:t>
            </a:r>
            <a:r>
              <a:rPr spc="-5" dirty="0">
                <a:latin typeface="Arial"/>
                <a:cs typeface="Arial"/>
              </a:rPr>
              <a:t>a menudo complejo del ambiente, a una </a:t>
            </a:r>
            <a:r>
              <a:rPr dirty="0">
                <a:latin typeface="Arial"/>
                <a:cs typeface="Arial"/>
              </a:rPr>
              <a:t>forma </a:t>
            </a:r>
            <a:r>
              <a:rPr spc="-10" dirty="0">
                <a:latin typeface="Arial"/>
                <a:cs typeface="Arial"/>
              </a:rPr>
              <a:t>no </a:t>
            </a:r>
            <a:r>
              <a:rPr spc="-5" dirty="0">
                <a:latin typeface="Arial"/>
                <a:cs typeface="Arial"/>
              </a:rPr>
              <a:t>técnica -sin por ello  perder su significado </a:t>
            </a:r>
            <a:r>
              <a:rPr dirty="0">
                <a:latin typeface="Arial"/>
                <a:cs typeface="Arial"/>
              </a:rPr>
              <a:t>y </a:t>
            </a:r>
            <a:r>
              <a:rPr spc="-5" dirty="0">
                <a:latin typeface="Arial"/>
                <a:cs typeface="Arial"/>
              </a:rPr>
              <a:t>precisión-, con el fin </a:t>
            </a:r>
            <a:r>
              <a:rPr spc="-10" dirty="0">
                <a:latin typeface="Arial"/>
                <a:cs typeface="Arial"/>
              </a:rPr>
              <a:t>de </a:t>
            </a:r>
            <a:r>
              <a:rPr spc="-5" dirty="0">
                <a:latin typeface="Arial"/>
                <a:cs typeface="Arial"/>
              </a:rPr>
              <a:t>crear </a:t>
            </a:r>
            <a:r>
              <a:rPr spc="-10" dirty="0">
                <a:latin typeface="Arial"/>
                <a:cs typeface="Arial"/>
              </a:rPr>
              <a:t>en </a:t>
            </a:r>
            <a:r>
              <a:rPr spc="-5" dirty="0">
                <a:latin typeface="Arial"/>
                <a:cs typeface="Arial"/>
              </a:rPr>
              <a:t>el visitante una  </a:t>
            </a:r>
            <a:r>
              <a:rPr spc="-10" dirty="0">
                <a:latin typeface="Arial"/>
                <a:cs typeface="Arial"/>
              </a:rPr>
              <a:t>sensibilidad, </a:t>
            </a:r>
            <a:r>
              <a:rPr spc="-5" dirty="0">
                <a:latin typeface="Arial"/>
                <a:cs typeface="Arial"/>
              </a:rPr>
              <a:t>conciencia, entendimiento, entusiasmo </a:t>
            </a:r>
            <a:r>
              <a:rPr dirty="0">
                <a:latin typeface="Arial"/>
                <a:cs typeface="Arial"/>
              </a:rPr>
              <a:t>y</a:t>
            </a:r>
            <a:r>
              <a:rPr spc="10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compromiso”.</a:t>
            </a:r>
            <a:endParaRPr>
              <a:latin typeface="Arial"/>
              <a:cs typeface="Arial"/>
            </a:endParaRPr>
          </a:p>
          <a:p>
            <a:pPr marL="6863080" algn="ctr"/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Paul</a:t>
            </a:r>
            <a:r>
              <a:rPr b="1" spc="-65" dirty="0">
                <a:solidFill>
                  <a:srgbClr val="974707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974707"/>
                </a:solidFill>
                <a:latin typeface="Arial"/>
                <a:cs typeface="Arial"/>
              </a:rPr>
              <a:t>Risk</a:t>
            </a:r>
            <a:endParaRPr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703820" y="1250753"/>
            <a:ext cx="3451860" cy="25664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86129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675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2. La interpretación como sistema de comunicación.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Resultado de imagen para INTERPRETACION Y COMUNIC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262" y="2351707"/>
            <a:ext cx="5944436" cy="385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9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Premisas básicas para la comunicación e interpretación del patrimonio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462302172"/>
              </p:ext>
            </p:extLst>
          </p:nvPr>
        </p:nvGraphicFramePr>
        <p:xfrm>
          <a:off x="1493949" y="1867437"/>
          <a:ext cx="8409905" cy="4270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29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8653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El mensaje interpretativo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3" y="1741530"/>
            <a:ext cx="5233093" cy="409260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Según </a:t>
            </a:r>
            <a:r>
              <a:rPr lang="es-MX" dirty="0" smtClean="0"/>
              <a:t>John A. Veverka, el mensaje debe: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Suscitar la atención y curiosidad del visitante</a:t>
            </a:r>
            <a:r>
              <a:rPr lang="es-MX" dirty="0" smtClean="0"/>
              <a:t>. </a:t>
            </a:r>
            <a:r>
              <a:rPr lang="es-MX" dirty="0" smtClean="0"/>
              <a:t>Si no podemos atraer su interés, no podemos comunicarnos.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Estar relacionado con su vida y experiencias.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Lograr un mensaje unitario: utilizar los colores adecuados, el estilo del diseño, la música, etc.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Referirse a la totalidad. Ilustrar el modo en que esta interpretación forma parte de un todo mayor.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</p:txBody>
      </p:sp>
      <p:pic>
        <p:nvPicPr>
          <p:cNvPr id="6146" name="Picture 2" descr="Resultado de imagen para exposiciÃ³n de patrimon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5" y="1997878"/>
            <a:ext cx="4600074" cy="30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2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 smtClean="0"/>
              <a:t>La comunicación del mensaje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800" dirty="0" smtClean="0"/>
              <a:t>Cómo </a:t>
            </a:r>
            <a:r>
              <a:rPr lang="es-MX" sz="2800" dirty="0" smtClean="0"/>
              <a:t>puedo comunicar mi tema interpretativo a la audiencia.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5507695" cy="4195481"/>
          </a:xfrm>
        </p:spPr>
        <p:txBody>
          <a:bodyPr/>
          <a:lstStyle/>
          <a:p>
            <a:r>
              <a:rPr lang="es-MX" dirty="0" smtClean="0"/>
              <a:t>Para introducir el Tema debemos hacerlo del siguiente modo:</a:t>
            </a:r>
          </a:p>
          <a:p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Al terminar esta visita, </a:t>
            </a:r>
            <a:r>
              <a:rPr lang="es-MX" dirty="0" smtClean="0"/>
              <a:t>estar </a:t>
            </a:r>
            <a:r>
              <a:rPr lang="es-MX" dirty="0" smtClean="0"/>
              <a:t>convencido de que entenderán por qué…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Estoy seguro de que, cuando volvamos de nuevo a este punto, estarán de acuerdo conmigo en que…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Cuando termine esta visita comprenderán cómo…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</p:txBody>
      </p:sp>
      <p:pic>
        <p:nvPicPr>
          <p:cNvPr id="1026" name="Picture 2" descr="Resultado de imagen para persona exponiendo en piramid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007" y="2052918"/>
            <a:ext cx="5345559" cy="391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9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"/>
            <a:ext cx="9942427" cy="1070516"/>
          </a:xfrm>
        </p:spPr>
        <p:txBody>
          <a:bodyPr/>
          <a:lstStyle/>
          <a:p>
            <a:r>
              <a:rPr lang="es-MX" sz="2400" dirty="0" smtClean="0"/>
              <a:t>Utilización de diferentes recursos para crear puentes en la comunicación</a:t>
            </a:r>
            <a:endParaRPr lang="es-MX" sz="24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103312" y="1737360"/>
            <a:ext cx="9021995" cy="451104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Formas de hacer la información mas amena y de intentar crear puentes entre lo que ya conoce nuestra audiencia y el nuevo concepto que queremos mostrar.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Ir de lo familiar a lo desconocido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ejemplos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analogías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comparaciones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símiles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la auto-referencia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Utilizar las clasificaciones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</p:txBody>
      </p:sp>
      <p:pic>
        <p:nvPicPr>
          <p:cNvPr id="5" name="Picture 2" descr="Resultado de imagen para exposiciones  de interpretacion del patrimon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452" y="2606722"/>
            <a:ext cx="4834255" cy="322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4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3190" y="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/>
              <a:t>Consejos para que la comunicación sea mas amena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50185" y="1066370"/>
            <a:ext cx="10058400" cy="517988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Sonreír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Utilizar verbos activos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Incitar a las personas al uso de los sentidos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Usar gráficos e ilustraciones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Exagerar el tamaño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Mostrar causa-efecto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Utilizar una situación imaginaria</a:t>
            </a:r>
            <a:endParaRPr lang="es-MX" sz="72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/>
              <a:t>U</a:t>
            </a:r>
            <a:r>
              <a:rPr lang="es-MX" sz="7200" dirty="0" smtClean="0"/>
              <a:t>tilizar </a:t>
            </a:r>
            <a:r>
              <a:rPr lang="es-MX" sz="7200" dirty="0" smtClean="0"/>
              <a:t>la personificación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Enfocar a un solo individuo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Invitar a la gente a participar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Usar el humor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Intentar evitar en nuestros Temas el verbo ser y estar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Personalizar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7200" dirty="0" smtClean="0"/>
              <a:t>No utilizar palabras técnicas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661" y="2294236"/>
            <a:ext cx="2857500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5049" y="304283"/>
            <a:ext cx="7182105" cy="61555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3. Metodología </a:t>
            </a:r>
            <a:r>
              <a:rPr lang="es-MX" sz="4000" dirty="0"/>
              <a:t>de la interpretación</a:t>
            </a:r>
            <a:endParaRPr lang="es-MX" sz="4000" dirty="0"/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1557320" y="1692177"/>
            <a:ext cx="8974328" cy="1661993"/>
          </a:xfrm>
        </p:spPr>
        <p:txBody>
          <a:bodyPr/>
          <a:lstStyle/>
          <a:p>
            <a:r>
              <a:rPr lang="es-MX" sz="3600" dirty="0"/>
              <a:t>Las bases metodológicas fueron explicadas por </a:t>
            </a:r>
            <a:r>
              <a:rPr lang="es-MX" sz="3600" dirty="0" err="1"/>
              <a:t>Freedman</a:t>
            </a:r>
            <a:r>
              <a:rPr lang="es-MX" sz="3600" dirty="0"/>
              <a:t> Tilden en su obra clásica de los años 50´s</a:t>
            </a:r>
            <a:endParaRPr lang="es-MX" sz="3600" dirty="0"/>
          </a:p>
        </p:txBody>
      </p:sp>
      <p:sp>
        <p:nvSpPr>
          <p:cNvPr id="4" name="object 5"/>
          <p:cNvSpPr/>
          <p:nvPr/>
        </p:nvSpPr>
        <p:spPr>
          <a:xfrm>
            <a:off x="7494431" y="2763591"/>
            <a:ext cx="2590800" cy="3581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17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161674" y="312361"/>
            <a:ext cx="10058400" cy="1450757"/>
          </a:xfrm>
        </p:spPr>
        <p:txBody>
          <a:bodyPr/>
          <a:lstStyle/>
          <a:p>
            <a:pPr algn="ctr"/>
            <a:r>
              <a:rPr lang="es-MX" b="1" dirty="0" smtClean="0"/>
              <a:t>DATOS DE IDENTIFICACIÓN</a:t>
            </a:r>
            <a:endParaRPr lang="es-MX" b="1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881175"/>
              </p:ext>
            </p:extLst>
          </p:nvPr>
        </p:nvGraphicFramePr>
        <p:xfrm>
          <a:off x="1416676" y="1970469"/>
          <a:ext cx="10380372" cy="4134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0186"/>
                <a:gridCol w="5190186"/>
              </a:tblGrid>
              <a:tr h="614645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Espacio</a:t>
                      </a:r>
                      <a:r>
                        <a:rPr lang="es-MX" sz="2400" b="1" baseline="0" dirty="0" smtClean="0">
                          <a:solidFill>
                            <a:schemeClr val="tx1"/>
                          </a:solidFill>
                        </a:rPr>
                        <a:t> educativo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Facultad de Turismo y Gastronomía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4645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Licenciatura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Turismo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60894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Unidad de Aprendizaje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Interpretación del Patrimonio Natural y Cultural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4645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Periodo escolar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Séptimo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4645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Tipo de Unidad de Aprendizaje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Curso Taller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4645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Modalidad educativa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Mixta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50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45216" y="520056"/>
            <a:ext cx="7266940" cy="615553"/>
          </a:xfrm>
        </p:spPr>
        <p:txBody>
          <a:bodyPr>
            <a:normAutofit/>
          </a:bodyPr>
          <a:lstStyle/>
          <a:p>
            <a:r>
              <a:rPr lang="es-MX" sz="4000" dirty="0"/>
              <a:t>Metodología de la interpretación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1605371" y="1655644"/>
            <a:ext cx="8974328" cy="1292662"/>
          </a:xfrm>
        </p:spPr>
        <p:txBody>
          <a:bodyPr/>
          <a:lstStyle/>
          <a:p>
            <a:r>
              <a:rPr lang="es-MX" dirty="0"/>
              <a:t>La metodología se basa en la aplicación de una “ecuación”, en sentido figurado, cuyos componentes constituyen los pilares de la interpretación:</a:t>
            </a:r>
            <a:endParaRPr lang="es-MX" dirty="0"/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2667000" y="2971801"/>
            <a:ext cx="331470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kern="0" dirty="0">
                <a:solidFill>
                  <a:srgbClr val="C00000"/>
                </a:solidFill>
              </a:rPr>
              <a:t>(CR + CD) X TA = OI</a:t>
            </a:r>
            <a:endParaRPr lang="es-MX" sz="2800" kern="0" dirty="0">
              <a:solidFill>
                <a:srgbClr val="C00000"/>
              </a:solidFill>
            </a:endParaRPr>
          </a:p>
        </p:txBody>
      </p:sp>
      <p:sp>
        <p:nvSpPr>
          <p:cNvPr id="5" name="Marcador de texto 2"/>
          <p:cNvSpPr txBox="1">
            <a:spLocks/>
          </p:cNvSpPr>
          <p:nvPr/>
        </p:nvSpPr>
        <p:spPr>
          <a:xfrm>
            <a:off x="3498271" y="5642935"/>
            <a:ext cx="518852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kern="0" dirty="0">
                <a:solidFill>
                  <a:srgbClr val="7030A0"/>
                </a:solidFill>
              </a:rPr>
              <a:t>OI: Oportunidades para interpretar</a:t>
            </a:r>
            <a:endParaRPr lang="es-MX" sz="2800" kern="0" dirty="0">
              <a:solidFill>
                <a:srgbClr val="7030A0"/>
              </a:solidFill>
            </a:endParaRPr>
          </a:p>
        </p:txBody>
      </p:sp>
      <p:sp>
        <p:nvSpPr>
          <p:cNvPr id="6" name="Marcador de texto 2"/>
          <p:cNvSpPr txBox="1">
            <a:spLocks/>
          </p:cNvSpPr>
          <p:nvPr/>
        </p:nvSpPr>
        <p:spPr>
          <a:xfrm>
            <a:off x="3498272" y="5045376"/>
            <a:ext cx="495992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kern="0" dirty="0">
                <a:solidFill>
                  <a:schemeClr val="accent6">
                    <a:lumMod val="50000"/>
                  </a:schemeClr>
                </a:solidFill>
              </a:rPr>
              <a:t>TA: Técnicas apropiadas</a:t>
            </a:r>
            <a:endParaRPr lang="es-MX" sz="28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Marcador de texto 2"/>
          <p:cNvSpPr txBox="1">
            <a:spLocks/>
          </p:cNvSpPr>
          <p:nvPr/>
        </p:nvSpPr>
        <p:spPr>
          <a:xfrm>
            <a:off x="3498273" y="4461672"/>
            <a:ext cx="495992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kern="0" dirty="0">
                <a:solidFill>
                  <a:schemeClr val="accent3">
                    <a:lumMod val="50000"/>
                  </a:schemeClr>
                </a:solidFill>
              </a:rPr>
              <a:t>CD: Conocimiento del destinatario</a:t>
            </a:r>
            <a:endParaRPr lang="es-MX" sz="2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Marcador de texto 2"/>
          <p:cNvSpPr txBox="1">
            <a:spLocks/>
          </p:cNvSpPr>
          <p:nvPr/>
        </p:nvSpPr>
        <p:spPr>
          <a:xfrm>
            <a:off x="3505200" y="3708972"/>
            <a:ext cx="56388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kern="0" dirty="0">
                <a:solidFill>
                  <a:schemeClr val="tx2"/>
                </a:solidFill>
              </a:rPr>
              <a:t>CR: Conocimiento del recurso</a:t>
            </a:r>
            <a:endParaRPr lang="es-MX" sz="2800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41431" y="341539"/>
            <a:ext cx="7266940" cy="615553"/>
          </a:xfrm>
        </p:spPr>
        <p:txBody>
          <a:bodyPr>
            <a:normAutofit/>
          </a:bodyPr>
          <a:lstStyle/>
          <a:p>
            <a:r>
              <a:rPr lang="es-MX" sz="4000" dirty="0"/>
              <a:t>Metodología de la interpretación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2136775" y="1370520"/>
            <a:ext cx="5527964" cy="1723549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El recurso. </a:t>
            </a:r>
          </a:p>
          <a:p>
            <a:r>
              <a:rPr lang="es-MX" dirty="0"/>
              <a:t>Tiene que ser estudiado determinando sus atributos tangibles e intangibles y sus valores profundos.</a:t>
            </a:r>
            <a:endParaRPr lang="es-MX" dirty="0"/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3910549" y="2979657"/>
            <a:ext cx="7817473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kern="0" dirty="0"/>
              <a:t>Lo tangible </a:t>
            </a:r>
            <a:r>
              <a:rPr lang="es-MX" sz="2400" kern="0" dirty="0" smtClean="0"/>
              <a:t>es </a:t>
            </a:r>
            <a:r>
              <a:rPr lang="es-MX" sz="2400" kern="0" dirty="0"/>
              <a:t>la información con rigor científico o empírico.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kern="0" dirty="0"/>
              <a:t>Lo intangible es lo que representa importante para la mayoría de las personas: valores humanos, conflictos, ideas, tragedias, logros, ambigüedades, triunfos, etc.</a:t>
            </a:r>
            <a:endParaRPr lang="es-MX" sz="2400" kern="0" dirty="0"/>
          </a:p>
        </p:txBody>
      </p:sp>
      <p:sp>
        <p:nvSpPr>
          <p:cNvPr id="5" name="AutoShape 2" descr="Resultado de imagen para recurso cultural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recurso cultural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3902987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7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53030" y="418110"/>
            <a:ext cx="7266940" cy="615553"/>
          </a:xfrm>
        </p:spPr>
        <p:txBody>
          <a:bodyPr>
            <a:normAutofit/>
          </a:bodyPr>
          <a:lstStyle/>
          <a:p>
            <a:r>
              <a:rPr lang="es-MX" sz="4000" dirty="0"/>
              <a:t>Metodología de la interpretación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2819400" y="1781335"/>
            <a:ext cx="6934200" cy="1661993"/>
          </a:xfrm>
        </p:spPr>
        <p:txBody>
          <a:bodyPr>
            <a:normAutofit fontScale="92500"/>
          </a:bodyPr>
          <a:lstStyle/>
          <a:p>
            <a:r>
              <a:rPr lang="es-MX" sz="3600" dirty="0">
                <a:solidFill>
                  <a:srgbClr val="FF0000"/>
                </a:solidFill>
              </a:rPr>
              <a:t>El destinatario.</a:t>
            </a:r>
          </a:p>
          <a:p>
            <a:r>
              <a:rPr lang="es-MX" sz="3600" dirty="0"/>
              <a:t>Su edad, sus intereses, sus creencias, su nivel cultural, procedencia, etc.</a:t>
            </a:r>
            <a:endParaRPr lang="es-MX" sz="3600" dirty="0"/>
          </a:p>
        </p:txBody>
      </p:sp>
      <p:sp>
        <p:nvSpPr>
          <p:cNvPr id="4" name="AutoShape 2" descr="Resultado de imagen para guia turistic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guia turistico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670" y="3727360"/>
            <a:ext cx="351762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2492" y="345455"/>
            <a:ext cx="7266940" cy="615553"/>
          </a:xfrm>
        </p:spPr>
        <p:txBody>
          <a:bodyPr>
            <a:normAutofit/>
          </a:bodyPr>
          <a:lstStyle/>
          <a:p>
            <a:r>
              <a:rPr lang="es-MX" sz="4000" dirty="0"/>
              <a:t>Metodología de la interpretación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2556456" y="1395964"/>
            <a:ext cx="7772400" cy="1591936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Oportunidades.</a:t>
            </a:r>
          </a:p>
          <a:p>
            <a:pPr algn="just"/>
            <a:r>
              <a:rPr lang="es-MX" dirty="0"/>
              <a:t>Aplicación de técnicas apropiadas en un recurso patrimonial, para un público determinado. Estableciendo conexiones emocionales e intelectuales entre la audiencia.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231" y="2987900"/>
            <a:ext cx="6365524" cy="296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62529" y="357678"/>
            <a:ext cx="7266940" cy="615553"/>
          </a:xfrm>
        </p:spPr>
        <p:txBody>
          <a:bodyPr>
            <a:normAutofit/>
          </a:bodyPr>
          <a:lstStyle/>
          <a:p>
            <a:r>
              <a:rPr lang="es-MX" sz="4000" dirty="0"/>
              <a:t>Metodología de la interpretación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>
          <a:xfrm>
            <a:off x="1608835" y="1357325"/>
            <a:ext cx="8974328" cy="369332"/>
          </a:xfrm>
        </p:spPr>
        <p:txBody>
          <a:bodyPr>
            <a:normAutofit fontScale="92500" lnSpcReduction="10000"/>
          </a:bodyPr>
          <a:lstStyle/>
          <a:p>
            <a:r>
              <a:rPr lang="es-MX" sz="2400" dirty="0" err="1"/>
              <a:t>Ham</a:t>
            </a:r>
            <a:r>
              <a:rPr lang="es-MX" sz="2400" dirty="0"/>
              <a:t>  (1992) hace un aporte a la metodología de la interpretación</a:t>
            </a:r>
            <a:r>
              <a:rPr lang="es-MX" sz="2400" dirty="0" smtClean="0"/>
              <a:t>: TORA</a:t>
            </a:r>
            <a:endParaRPr lang="es-MX" sz="2400" dirty="0"/>
          </a:p>
        </p:txBody>
      </p:sp>
      <p:sp>
        <p:nvSpPr>
          <p:cNvPr id="4" name="Marcador de texto 2"/>
          <p:cNvSpPr txBox="1">
            <a:spLocks/>
          </p:cNvSpPr>
          <p:nvPr/>
        </p:nvSpPr>
        <p:spPr>
          <a:xfrm>
            <a:off x="2274194" y="1995130"/>
            <a:ext cx="7315200" cy="4862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kern="0" dirty="0">
                <a:solidFill>
                  <a:srgbClr val="FF0000"/>
                </a:solidFill>
              </a:rPr>
              <a:t>TEMÁTICA</a:t>
            </a:r>
            <a:r>
              <a:rPr lang="es-MX" sz="2800" kern="0" dirty="0"/>
              <a:t>. El mensaje tiene que tener una idea o tema claro y definido. Es una oración con sujeto verbo y predicado.</a:t>
            </a:r>
          </a:p>
          <a:p>
            <a:pPr algn="just"/>
            <a:r>
              <a:rPr lang="es-MX" sz="2800" kern="0" dirty="0">
                <a:solidFill>
                  <a:srgbClr val="FF0000"/>
                </a:solidFill>
              </a:rPr>
              <a:t>ORDENADA</a:t>
            </a:r>
            <a:r>
              <a:rPr lang="es-MX" sz="2800" kern="0" dirty="0"/>
              <a:t>. </a:t>
            </a:r>
            <a:r>
              <a:rPr lang="es-MX" sz="2800" kern="0" dirty="0"/>
              <a:t>Es un </a:t>
            </a:r>
            <a:r>
              <a:rPr lang="es-MX" sz="2800" kern="0" dirty="0" smtClean="0"/>
              <a:t>guion </a:t>
            </a:r>
            <a:r>
              <a:rPr lang="es-MX" sz="2800" kern="0" dirty="0"/>
              <a:t>o esquema conceptual lógico, para que el público “siga el hilo” sin perderse.</a:t>
            </a:r>
          </a:p>
          <a:p>
            <a:pPr algn="just"/>
            <a:r>
              <a:rPr lang="es-MX" sz="2800" kern="0" dirty="0">
                <a:solidFill>
                  <a:srgbClr val="FF0000"/>
                </a:solidFill>
              </a:rPr>
              <a:t>RELEVANTE</a:t>
            </a:r>
            <a:r>
              <a:rPr lang="es-MX" sz="2800" kern="0" dirty="0"/>
              <a:t>. Con significados claros que involucren experiencias personales.</a:t>
            </a:r>
          </a:p>
          <a:p>
            <a:pPr algn="just"/>
            <a:r>
              <a:rPr lang="es-MX" sz="2800" kern="0" dirty="0">
                <a:solidFill>
                  <a:srgbClr val="FF0000"/>
                </a:solidFill>
              </a:rPr>
              <a:t>AMENA</a:t>
            </a:r>
            <a:r>
              <a:rPr lang="es-MX" sz="2800" kern="0" dirty="0"/>
              <a:t>. Que sea agradable y atractiva para captar la atención.</a:t>
            </a:r>
          </a:p>
          <a:p>
            <a:endParaRPr lang="es-MX" kern="0" dirty="0"/>
          </a:p>
          <a:p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6960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4. Principios de la interpretación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7280" y="2382591"/>
            <a:ext cx="32435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err="1" smtClean="0"/>
              <a:t>Freeman</a:t>
            </a:r>
            <a:r>
              <a:rPr lang="es-MX" sz="3200" dirty="0" smtClean="0"/>
              <a:t> Tilden presenta 6 principios de la interpretación</a:t>
            </a:r>
            <a:br>
              <a:rPr lang="es-MX" sz="3200" dirty="0" smtClean="0"/>
            </a:br>
            <a:endParaRPr lang="es-MX" sz="3200" dirty="0"/>
          </a:p>
        </p:txBody>
      </p:sp>
      <p:pic>
        <p:nvPicPr>
          <p:cNvPr id="6" name="Picture 2" descr="Resultado de imagen para patrimoni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813" y="1737360"/>
            <a:ext cx="4965323" cy="496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0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3640" y="579549"/>
            <a:ext cx="2382592" cy="1712890"/>
          </a:xfrm>
        </p:spPr>
        <p:txBody>
          <a:bodyPr>
            <a:noAutofit/>
          </a:bodyPr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1. La relevancia al individuo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932608" y="837127"/>
            <a:ext cx="7015208" cy="5281502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Hay </a:t>
            </a:r>
            <a:r>
              <a:rPr lang="es-ES" dirty="0"/>
              <a:t>que relacionar la interpretación del patrimonio con la experiencia y la personalidad de los visitantes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El </a:t>
            </a:r>
            <a:r>
              <a:rPr lang="es-ES" dirty="0"/>
              <a:t>mensaje debe ser interesante, debe tener algo que ver con el visitante. Este debe serle relevante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Es </a:t>
            </a:r>
            <a:r>
              <a:rPr lang="es-ES" dirty="0"/>
              <a:t>muy útil relacionarlo con experiencias de la vida cotidiana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Para </a:t>
            </a:r>
            <a:r>
              <a:rPr lang="es-ES" dirty="0"/>
              <a:t>transmitir correctamente el mensaje tenemos que conocer cómo es el </a:t>
            </a:r>
            <a:r>
              <a:rPr lang="es-ES" dirty="0" smtClean="0"/>
              <a:t>visitante.</a:t>
            </a:r>
            <a:endParaRPr lang="es-MX" dirty="0"/>
          </a:p>
        </p:txBody>
      </p:sp>
      <p:pic>
        <p:nvPicPr>
          <p:cNvPr id="6148" name="Picture 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921" y="3456867"/>
            <a:ext cx="5114486" cy="340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12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578" y="457200"/>
            <a:ext cx="3734874" cy="160020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2. La interpretación no es solo información, también contiene aspectos afectivos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33948" y="457200"/>
            <a:ext cx="6172200" cy="5516406"/>
          </a:xfrm>
        </p:spPr>
        <p:txBody>
          <a:bodyPr>
            <a:noAutofit/>
          </a:bodyPr>
          <a:lstStyle/>
          <a:p>
            <a:pPr algn="just"/>
            <a:r>
              <a:rPr lang="es-ES" sz="2200" dirty="0"/>
              <a:t>Reconstruyendo el espíritu del lugar: hay que conseguir que los visitantes puedan imaginar o de algún modo revivir mentalmente lo que se les está contando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smtClean="0"/>
              <a:t>La </a:t>
            </a:r>
            <a:r>
              <a:rPr lang="es-ES" sz="2200" dirty="0"/>
              <a:t>interpretación va dirigida al corazón más que a la razón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smtClean="0"/>
              <a:t>Pero </a:t>
            </a:r>
            <a:r>
              <a:rPr lang="es-ES" sz="2200" dirty="0"/>
              <a:t>también es información selecta, veraz, actualizada y de calidad, precisa y clara. </a:t>
            </a:r>
            <a:endParaRPr lang="es-ES" sz="2200" dirty="0" smtClean="0"/>
          </a:p>
          <a:p>
            <a:pPr algn="just"/>
            <a:r>
              <a:rPr lang="es-ES" sz="2200" dirty="0" smtClean="0"/>
              <a:t>Hay </a:t>
            </a:r>
            <a:r>
              <a:rPr lang="es-ES" sz="2200" dirty="0"/>
              <a:t>que controlar la cantidad y la calidad de la información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smtClean="0"/>
              <a:t>La </a:t>
            </a:r>
            <a:r>
              <a:rPr lang="es-ES" sz="2200" dirty="0"/>
              <a:t>interpretación es </a:t>
            </a:r>
            <a:r>
              <a:rPr lang="es-ES" sz="2200" dirty="0" smtClean="0"/>
              <a:t>provocación de pensamientos, de actitudes, de </a:t>
            </a:r>
            <a:r>
              <a:rPr lang="es-ES" sz="2200" dirty="0"/>
              <a:t>comportamientos </a:t>
            </a:r>
            <a:r>
              <a:rPr lang="es-ES" sz="2200" dirty="0" smtClean="0"/>
              <a:t>respetuosos.</a:t>
            </a:r>
          </a:p>
          <a:p>
            <a:pPr algn="just"/>
            <a:r>
              <a:rPr lang="es-ES" sz="2200" dirty="0" smtClean="0"/>
              <a:t>La </a:t>
            </a:r>
            <a:r>
              <a:rPr lang="es-ES" sz="2200" dirty="0"/>
              <a:t>interpretación no es solo información, también contiene aspectos afectivos.</a:t>
            </a:r>
            <a:r>
              <a:rPr lang="es-ES" sz="2200" dirty="0" smtClean="0"/>
              <a:t/>
            </a:r>
            <a:br>
              <a:rPr lang="es-ES" sz="2200" dirty="0" smtClean="0"/>
            </a:br>
            <a:endParaRPr lang="es-MX" sz="2200" dirty="0"/>
          </a:p>
        </p:txBody>
      </p:sp>
      <p:pic>
        <p:nvPicPr>
          <p:cNvPr id="7172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1262"/>
            <a:ext cx="5553589" cy="341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87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0620" y="480208"/>
            <a:ext cx="3932237" cy="1600200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3. La interpretación es un arte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07676" y="480208"/>
            <a:ext cx="6172200" cy="5907713"/>
          </a:xfrm>
        </p:spPr>
        <p:txBody>
          <a:bodyPr>
            <a:noAutofit/>
          </a:bodyPr>
          <a:lstStyle/>
          <a:p>
            <a:pPr algn="just"/>
            <a:r>
              <a:rPr lang="es-ES" dirty="0"/>
              <a:t>Toda presentación interpretativa, al igual que una obra de arte, se debería diseñar como una historia que informe, entretenga e ilustre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Una </a:t>
            </a:r>
            <a:r>
              <a:rPr lang="es-ES" dirty="0"/>
              <a:t>interpretación de calidad se fundamenta en las habilidades y los conocimientos de quien la realiza, atributos que deben desarrollarse de forma continua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La </a:t>
            </a:r>
            <a:r>
              <a:rPr lang="es-ES" dirty="0"/>
              <a:t>interpretación es un arte y como tal, hasta cierto punto, se puede enseñar.</a:t>
            </a:r>
            <a:r>
              <a:rPr lang="es-ES" dirty="0" smtClean="0"/>
              <a:t/>
            </a:r>
            <a:br>
              <a:rPr lang="es-ES" dirty="0" smtClean="0"/>
            </a:br>
            <a:endParaRPr lang="es-MX" dirty="0"/>
          </a:p>
        </p:txBody>
      </p:sp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38" y="3493595"/>
            <a:ext cx="4918701" cy="327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1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0999" y="270456"/>
            <a:ext cx="3010995" cy="2149704"/>
          </a:xfrm>
        </p:spPr>
        <p:txBody>
          <a:bodyPr>
            <a:no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4. </a:t>
            </a:r>
            <a:r>
              <a:rPr lang="es-ES" b="1" dirty="0">
                <a:solidFill>
                  <a:schemeClr val="tx1"/>
                </a:solidFill>
              </a:rPr>
              <a:t>La interpretación persigue la provocación, no la instrucción.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91527" y="405684"/>
            <a:ext cx="6072947" cy="6098147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/>
              <a:t>Busca provocar un comportamiento en el visitante, una reacción, una actitud positiva hacia el patrimonio, no sólo su conocimiento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El </a:t>
            </a:r>
            <a:r>
              <a:rPr lang="es-ES" dirty="0"/>
              <a:t>guía-intérprete garantiza una comunicación bidireccional, una interacción real con el visitante, ya que puede consultarle cualquier tipo de duda. </a:t>
            </a:r>
            <a:endParaRPr lang="es-ES" dirty="0" smtClean="0"/>
          </a:p>
          <a:p>
            <a:pPr algn="just"/>
            <a:r>
              <a:rPr lang="es-ES" dirty="0" smtClean="0"/>
              <a:t>Además</a:t>
            </a:r>
            <a:r>
              <a:rPr lang="es-ES" dirty="0"/>
              <a:t>, del guía no sólo recibe información sino también trato humano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El </a:t>
            </a:r>
            <a:r>
              <a:rPr lang="es-ES" dirty="0"/>
              <a:t>visitante pasa de ser un espectador a un cómplice, estimulando en este último el deseo de conservación del patrimonio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Lo </a:t>
            </a:r>
            <a:r>
              <a:rPr lang="es-ES" dirty="0"/>
              <a:t>más importante: la auténtica interpretación se produce dentro de la cabeza del visitante. </a:t>
            </a:r>
            <a:endParaRPr lang="es-ES" dirty="0" smtClean="0"/>
          </a:p>
          <a:p>
            <a:pPr algn="just"/>
            <a:r>
              <a:rPr lang="es-ES" dirty="0" smtClean="0"/>
              <a:t>El </a:t>
            </a:r>
            <a:r>
              <a:rPr lang="es-ES" dirty="0"/>
              <a:t>guía le revela y proporciona ciertas claves para que él mismo sea capaz de interpretar lo que está viendo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El </a:t>
            </a:r>
            <a:r>
              <a:rPr lang="es-ES" dirty="0"/>
              <a:t>propósito del mensaje interpretativo es inspirar y provocar a la gente para que amplíe sus </a:t>
            </a:r>
            <a:r>
              <a:rPr lang="es-ES" dirty="0" smtClean="0"/>
              <a:t>horizontes.</a:t>
            </a:r>
          </a:p>
          <a:p>
            <a:pPr algn="just"/>
            <a:r>
              <a:rPr lang="es-ES" dirty="0" smtClean="0"/>
              <a:t>La </a:t>
            </a:r>
            <a:r>
              <a:rPr lang="es-ES" dirty="0"/>
              <a:t>interpretación persigue la provocación, no la instrucción.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66497" y="2276341"/>
            <a:ext cx="3932237" cy="3811588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9218" name="Picture 2" descr="Resultado de imagen para provocaciÃ³n en la explicaciÃ³n del patrimon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2" y="2961074"/>
            <a:ext cx="4890359" cy="366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0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Objetivo de la Unidad de Aprendizaje</a:t>
            </a:r>
            <a:endParaRPr lang="es-MX" b="1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349100449"/>
              </p:ext>
            </p:extLst>
          </p:nvPr>
        </p:nvGraphicFramePr>
        <p:xfrm>
          <a:off x="1906073" y="1854558"/>
          <a:ext cx="8253927" cy="4283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01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4206" y="457200"/>
            <a:ext cx="3190819" cy="1577662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5. </a:t>
            </a:r>
            <a:r>
              <a:rPr lang="es-ES" sz="2800" b="1" dirty="0">
                <a:solidFill>
                  <a:schemeClr val="tx1"/>
                </a:solidFill>
              </a:rPr>
              <a:t> La interpretación es la presentación del todo y no solo de las </a:t>
            </a:r>
            <a:r>
              <a:rPr lang="es-ES" sz="2800" b="1" dirty="0" smtClean="0">
                <a:solidFill>
                  <a:schemeClr val="tx1"/>
                </a:solidFill>
              </a:rPr>
              <a:t>partes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321972"/>
            <a:ext cx="6897195" cy="6439436"/>
          </a:xfrm>
        </p:spPr>
        <p:txBody>
          <a:bodyPr>
            <a:noAutofit/>
          </a:bodyPr>
          <a:lstStyle/>
          <a:p>
            <a:pPr algn="just"/>
            <a:r>
              <a:rPr lang="es-ES" sz="1800" dirty="0"/>
              <a:t>El tema interpretativo es la idea central del discurso interpretativo. </a:t>
            </a:r>
            <a:endParaRPr lang="es-ES" sz="1800" dirty="0" smtClean="0"/>
          </a:p>
          <a:p>
            <a:pPr algn="just"/>
            <a:r>
              <a:rPr lang="es-ES" sz="1800" dirty="0" smtClean="0"/>
              <a:t>El </a:t>
            </a:r>
            <a:r>
              <a:rPr lang="es-ES" sz="1800" dirty="0"/>
              <a:t>público debería poderlo recordar fácilmente después de una visita o presentación. Conviene que esta idea esté planteada como una oración completa, es decir, con acción, con verbos y de estilo cercano al coloquial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Todos </a:t>
            </a:r>
            <a:r>
              <a:rPr lang="es-ES" sz="1800" dirty="0"/>
              <a:t>los textos y mensajes tienen que girar en torno a esa idea central y deben servir para reforzarla (lo cual no significa que tengamos que repetir la frase central varias veces), tan sólo es recomendable enunciarla claramente al principio y recordarla al final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Cumple </a:t>
            </a:r>
            <a:r>
              <a:rPr lang="es-ES" sz="1800" dirty="0"/>
              <a:t>una función similar a la de un titular de periódico: capta la atención del público y despierta su interés por un tema concreto. </a:t>
            </a:r>
            <a:endParaRPr lang="es-ES" sz="1800" dirty="0" smtClean="0"/>
          </a:p>
          <a:p>
            <a:pPr algn="just"/>
            <a:r>
              <a:rPr lang="es-ES" sz="1800" dirty="0" smtClean="0"/>
              <a:t>En </a:t>
            </a:r>
            <a:r>
              <a:rPr lang="es-ES" sz="1800" dirty="0"/>
              <a:t>un recurso de patrimonio cultural (parque arqueológico, museo o sala de museo, exposición, etc.) conviene que haya un máximo de cinco subtemas de este tema principal, organizadas siguiendo un buen </a:t>
            </a:r>
            <a:r>
              <a:rPr lang="es-ES" sz="1800" dirty="0" err="1"/>
              <a:t>guión</a:t>
            </a:r>
            <a:r>
              <a:rPr lang="es-ES" sz="1800" dirty="0"/>
              <a:t> lógico, ya que el público no suele ser capaz de recordar más de cinco ideas tras una visita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Todo </a:t>
            </a:r>
            <a:r>
              <a:rPr lang="es-ES" sz="1800" dirty="0"/>
              <a:t>lugar tiene una historia. El intérprete puede revivir el pasado para hacer que el presente se comprenda mejor y sea más placentero y que el futuro adquiera un mayor significado y lo enfoquemos con nuevas visiones y herramientas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La </a:t>
            </a:r>
            <a:r>
              <a:rPr lang="es-ES" sz="1800" dirty="0"/>
              <a:t>interpretación es la presentación del todo y no solo de las partes.</a:t>
            </a:r>
            <a:endParaRPr lang="es-MX" sz="1800" dirty="0"/>
          </a:p>
        </p:txBody>
      </p:sp>
      <p:pic>
        <p:nvPicPr>
          <p:cNvPr id="10242" name="Picture 2" descr="Resultado de imagen para explicaciÃ³n del patrimon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95" y="2644234"/>
            <a:ext cx="4070067" cy="271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625" y="0"/>
            <a:ext cx="3200400" cy="2286000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6. La interpretación destinada a niños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04404" y="111662"/>
            <a:ext cx="6172200" cy="6656186"/>
          </a:xfrm>
        </p:spPr>
        <p:txBody>
          <a:bodyPr>
            <a:noAutofit/>
          </a:bodyPr>
          <a:lstStyle/>
          <a:p>
            <a:pPr algn="just"/>
            <a:r>
              <a:rPr lang="es-ES" sz="1800" dirty="0"/>
              <a:t>Existen diferencias entre educación formal (didáctica) y no formal (interpretación): la metodología es distinta pero a veces los objetivos y planteamientos coinciden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La </a:t>
            </a:r>
            <a:r>
              <a:rPr lang="es-ES" sz="1800" dirty="0"/>
              <a:t>interpretación es educación (también) pero no formal, dirigida a un público que acude voluntariamente en su tiempo de ocio; la finalidad de la visita es recreativa, el colectivo es heterogéneo y los programas son más breves, en torno a media hora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La </a:t>
            </a:r>
            <a:r>
              <a:rPr lang="es-ES" sz="1800" dirty="0"/>
              <a:t>educación formal o didáctica, requiere programas con finalidad educativa, más largos (media jornada o incluso hasta una jornada), con actividades y equipamientos adecuados a cada nivel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Los </a:t>
            </a:r>
            <a:r>
              <a:rPr lang="es-ES" sz="1800" dirty="0"/>
              <a:t>programas destinados a niños no pueden ser una mera simplificación, resumen o banalización de los diseñados para adultos: se necesitan recursos, métodos y técnicas especiales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En </a:t>
            </a:r>
            <a:r>
              <a:rPr lang="es-ES" sz="1800" dirty="0"/>
              <a:t>el caso de niños que forman parte de grupos de visitantes heterogéneos, a los que se aplica un programa interpretativo, conviene utilizar una serie de estrategias o “trucos” que permitan captar su atención y conservar su interés: darles una pequeña responsabilidad durante la visita, que nos ayuden, proponerles algún pequeño juego en el que puedan participar los padres, bromas, etc</a:t>
            </a:r>
            <a:r>
              <a:rPr lang="es-ES" sz="1800" dirty="0" smtClean="0"/>
              <a:t>.</a:t>
            </a:r>
          </a:p>
          <a:p>
            <a:pPr algn="just"/>
            <a:r>
              <a:rPr lang="es-ES" sz="1800" dirty="0" smtClean="0"/>
              <a:t>La </a:t>
            </a:r>
            <a:r>
              <a:rPr lang="es-ES" sz="1800" dirty="0"/>
              <a:t>interpretación destinada a los niños no debe ser una mera simplificación de la destinada a los adultos.</a:t>
            </a:r>
            <a:r>
              <a:rPr lang="es-ES" sz="1800" dirty="0" smtClean="0"/>
              <a:t/>
            </a:r>
            <a:br>
              <a:rPr lang="es-ES" sz="1800" dirty="0" smtClean="0"/>
            </a:br>
            <a:endParaRPr lang="es-MX" sz="1800" dirty="0"/>
          </a:p>
        </p:txBody>
      </p:sp>
      <p:pic>
        <p:nvPicPr>
          <p:cNvPr id="11266" name="Picture 2" descr="Resultado de imagen para explicaciÃ³n de museo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89" y="2450301"/>
            <a:ext cx="5522195" cy="28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2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545465" y="399245"/>
            <a:ext cx="8836070" cy="2071441"/>
          </a:xfrm>
        </p:spPr>
        <p:txBody>
          <a:bodyPr>
            <a:normAutofit/>
          </a:bodyPr>
          <a:lstStyle/>
          <a:p>
            <a:r>
              <a:rPr lang="es-ES" sz="2800" b="1" dirty="0"/>
              <a:t>Por la interpretación, entendimiento; por el entendimiento, aprecio; por el aprecio, protección.</a:t>
            </a:r>
            <a:r>
              <a:rPr lang="es-ES" sz="2800" dirty="0" smtClean="0"/>
              <a:t/>
            </a:r>
            <a:br>
              <a:rPr lang="es-ES" sz="2800" dirty="0" smtClean="0"/>
            </a:br>
            <a:endParaRPr lang="es-MX" sz="28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8846309" y="2537137"/>
            <a:ext cx="2220443" cy="744918"/>
          </a:xfrm>
        </p:spPr>
        <p:txBody>
          <a:bodyPr>
            <a:normAutofit lnSpcReduction="10000"/>
          </a:bodyPr>
          <a:lstStyle/>
          <a:p>
            <a:r>
              <a:rPr lang="es-ES" dirty="0" err="1" smtClean="0">
                <a:solidFill>
                  <a:schemeClr val="tx1"/>
                </a:solidFill>
              </a:rPr>
              <a:t>Freeman</a:t>
            </a:r>
            <a:r>
              <a:rPr lang="es-ES" dirty="0" smtClean="0">
                <a:solidFill>
                  <a:schemeClr val="tx1"/>
                </a:solidFill>
              </a:rPr>
              <a:t> Tilden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  <p:pic>
        <p:nvPicPr>
          <p:cNvPr id="12290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098" y="2537137"/>
            <a:ext cx="4908690" cy="320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73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5. Ámbitos de la aplicación de la interpretación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449562" y="1935886"/>
            <a:ext cx="5625492" cy="356339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</a:t>
            </a:r>
            <a:r>
              <a:rPr lang="es-MX" dirty="0" smtClean="0"/>
              <a:t>na </a:t>
            </a:r>
            <a:r>
              <a:rPr lang="es-MX" dirty="0"/>
              <a:t>ciudad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</a:t>
            </a:r>
            <a:r>
              <a:rPr lang="es-MX" dirty="0" smtClean="0"/>
              <a:t>n </a:t>
            </a:r>
            <a:r>
              <a:rPr lang="es-MX" dirty="0"/>
              <a:t>edificio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Área </a:t>
            </a:r>
            <a:r>
              <a:rPr lang="es-MX" dirty="0"/>
              <a:t>natural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Un </a:t>
            </a:r>
            <a:r>
              <a:rPr lang="es-MX" dirty="0"/>
              <a:t>aspecto de la vida cultural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</a:t>
            </a:r>
            <a:r>
              <a:rPr lang="es-MX" dirty="0" smtClean="0"/>
              <a:t>n </a:t>
            </a:r>
            <a:r>
              <a:rPr lang="es-MX" dirty="0"/>
              <a:t>objeto o colección de objetos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</a:t>
            </a:r>
            <a:r>
              <a:rPr lang="es-MX" dirty="0" smtClean="0"/>
              <a:t>na </a:t>
            </a:r>
            <a:r>
              <a:rPr lang="es-MX" dirty="0"/>
              <a:t>etapa histórica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</a:t>
            </a:r>
            <a:r>
              <a:rPr lang="es-MX" dirty="0" smtClean="0"/>
              <a:t>na </a:t>
            </a:r>
            <a:r>
              <a:rPr lang="es-MX" dirty="0"/>
              <a:t>actividad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834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interpretación de una ciud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53" y="-47026"/>
            <a:ext cx="3794975" cy="284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interpretación de una area natu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815" y="0"/>
            <a:ext cx="3935613" cy="279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interpretación de una patrimonio cultu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601" y="980709"/>
            <a:ext cx="3511436" cy="168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Resultado de imagen para edificio coloni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35" y="3018240"/>
            <a:ext cx="4719805" cy="313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Resultado de imagen para interpretacion de patrimon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63" y="3018240"/>
            <a:ext cx="5905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0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tx1"/>
                </a:solidFill>
              </a:rPr>
              <a:t>6. La interpretación como medio de conservación y preservación del patrimonio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97280" y="1845734"/>
            <a:ext cx="5805795" cy="428461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s-ES" dirty="0"/>
              <a:t>El peligro del deterioro patrimonial siempre está presente con o sin visitantes. </a:t>
            </a:r>
            <a:endParaRPr lang="es-ES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s-ES" dirty="0"/>
              <a:t>La gestión del patrimonio cultural tangible e intangible tiene una connotación de participación colectiva, donde los intereses de todos converjan en un común denominador de preservación, divulgación y disfrute del legado cultural. </a:t>
            </a:r>
            <a:endParaRPr lang="es-ES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s-ES" dirty="0"/>
              <a:t>Para garantizar la capacidad de carga es necesario medir los flujos, la permanencia, la </a:t>
            </a:r>
            <a:r>
              <a:rPr lang="es-ES" dirty="0" smtClean="0"/>
              <a:t>frecuencia </a:t>
            </a:r>
            <a:r>
              <a:rPr lang="es-ES" dirty="0"/>
              <a:t>y por último realizar estudios de la degradación del patrimonio. </a:t>
            </a:r>
            <a:endParaRPr lang="es-MX" dirty="0"/>
          </a:p>
          <a:p>
            <a:pPr algn="just">
              <a:buFont typeface="Wingdings" panose="05000000000000000000" pitchFamily="2" charset="2"/>
              <a:buChar char="v"/>
            </a:pPr>
            <a:endParaRPr lang="es-MX" dirty="0"/>
          </a:p>
          <a:p>
            <a:pPr algn="just">
              <a:buFont typeface="Wingdings" panose="05000000000000000000" pitchFamily="2" charset="2"/>
              <a:buChar char="v"/>
            </a:pPr>
            <a:endParaRPr lang="es-MX" dirty="0"/>
          </a:p>
        </p:txBody>
      </p:sp>
      <p:pic>
        <p:nvPicPr>
          <p:cNvPr id="6146" name="Picture 2" descr="Resultado de imagen para conservación del patrimon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680" y="2711689"/>
            <a:ext cx="3429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44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665704" y="4398731"/>
            <a:ext cx="51979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smtClean="0"/>
              <a:t>Aprovechar el patrimonio cultural como un elemento de motivación o atracción del turismo conlleva la responsabilidad de conservarlo a través de políticas culturales, de rentabilidad social y medio ambiental que garanticen la sostenibilidad de los sitios patrimoniales.</a:t>
            </a:r>
            <a:endParaRPr lang="es-MX" dirty="0"/>
          </a:p>
        </p:txBody>
      </p:sp>
      <p:pic>
        <p:nvPicPr>
          <p:cNvPr id="7170" name="Picture 2" descr="Resultado de imagen para conservación del patrimon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260" y="237393"/>
            <a:ext cx="7457091" cy="378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6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08496" y="2372894"/>
            <a:ext cx="6466613" cy="173232"/>
          </a:xfrm>
        </p:spPr>
        <p:txBody>
          <a:bodyPr>
            <a:normAutofit fontScale="90000"/>
          </a:bodyPr>
          <a:lstStyle/>
          <a:p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176789" y="445791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smtClean="0"/>
              <a:t>Contribuir a la conservación del patrimonio a través de la participación colectiva, será el punto de equilibrio donde converjan los diferentes intereses que determinarán las actividades que se lleven a cabo en el sitio. Actividades que deben regirse bajo políticas culturales, ambientales, turísticas y económicas.</a:t>
            </a:r>
            <a:endParaRPr lang="es-MX" dirty="0"/>
          </a:p>
        </p:txBody>
      </p:sp>
      <p:pic>
        <p:nvPicPr>
          <p:cNvPr id="8198" name="Picture 6" descr="Resultado de imagen para conservación del cañon del sumid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62" y="311764"/>
            <a:ext cx="7348424" cy="385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6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5460" y="0"/>
            <a:ext cx="10058400" cy="145075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Fuentes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040612" y="1244694"/>
            <a:ext cx="9708096" cy="456367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5600" dirty="0"/>
              <a:t> </a:t>
            </a:r>
            <a:r>
              <a:rPr lang="es-ES" sz="6000" dirty="0">
                <a:solidFill>
                  <a:schemeClr val="tx1"/>
                </a:solidFill>
              </a:rPr>
              <a:t>Asociación para la Interpretación del Patrimonio (AIP). Recomendaciones para las Buenas Prácticas en Interpretación del Patrimonio Natural y Cultural. 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 smtClean="0">
                <a:solidFill>
                  <a:schemeClr val="tx1"/>
                </a:solidFill>
              </a:rPr>
              <a:t>Bruzón</a:t>
            </a:r>
            <a:r>
              <a:rPr lang="es-ES" sz="6000" dirty="0" smtClean="0">
                <a:solidFill>
                  <a:schemeClr val="tx1"/>
                </a:solidFill>
              </a:rPr>
              <a:t> </a:t>
            </a:r>
            <a:r>
              <a:rPr lang="es-ES" sz="6000" dirty="0">
                <a:solidFill>
                  <a:schemeClr val="tx1"/>
                </a:solidFill>
              </a:rPr>
              <a:t>Sosa Pedro (2012). La interpretación del patrimonio histórico-cultural en museos pequeños. Proceso de interpretación en museos. </a:t>
            </a:r>
            <a:r>
              <a:rPr lang="es-ES" sz="6000" dirty="0" err="1">
                <a:solidFill>
                  <a:schemeClr val="tx1"/>
                </a:solidFill>
              </a:rPr>
              <a:t>Sarrebruk</a:t>
            </a:r>
            <a:r>
              <a:rPr lang="es-ES" sz="6000" dirty="0">
                <a:solidFill>
                  <a:schemeClr val="tx1"/>
                </a:solidFill>
              </a:rPr>
              <a:t>, Alemania: Académica Española. ISBN 9783659025884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 smtClean="0">
                <a:solidFill>
                  <a:schemeClr val="tx1"/>
                </a:solidFill>
              </a:rPr>
              <a:t>Comisión </a:t>
            </a:r>
            <a:r>
              <a:rPr lang="es-ES" sz="6000" dirty="0">
                <a:solidFill>
                  <a:schemeClr val="tx1"/>
                </a:solidFill>
              </a:rPr>
              <a:t>de Calidad </a:t>
            </a:r>
            <a:r>
              <a:rPr lang="es-ES" sz="6000" dirty="0" err="1">
                <a:solidFill>
                  <a:schemeClr val="tx1"/>
                </a:solidFill>
              </a:rPr>
              <a:t>Atkinson</a:t>
            </a:r>
            <a:r>
              <a:rPr lang="es-ES" sz="6000" dirty="0">
                <a:solidFill>
                  <a:schemeClr val="tx1"/>
                </a:solidFill>
              </a:rPr>
              <a:t>, </a:t>
            </a:r>
            <a:r>
              <a:rPr lang="es-ES" sz="6000" dirty="0" err="1">
                <a:solidFill>
                  <a:schemeClr val="tx1"/>
                </a:solidFill>
              </a:rPr>
              <a:t>Care</a:t>
            </a:r>
            <a:r>
              <a:rPr lang="es-ES" sz="6000" dirty="0">
                <a:solidFill>
                  <a:schemeClr val="tx1"/>
                </a:solidFill>
              </a:rPr>
              <a:t>. Evaluación de la interpretación o cómo adaptar la interpretación a nuestras necesidades. Ponencia impartida en el Seminario Internacional sobre Interpretación Ambiental y Turismo Rural, en Pamplona, 1- 4 de junio de 1994; organizado por el Gobierno de Navarra y el CEFAT (Centro Europeo de Formación Ambiental y Turística). 1994.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 smtClean="0">
                <a:solidFill>
                  <a:schemeClr val="tx1"/>
                </a:solidFill>
              </a:rPr>
              <a:t>Dawson</a:t>
            </a:r>
            <a:r>
              <a:rPr lang="es-ES" sz="6000" dirty="0">
                <a:solidFill>
                  <a:schemeClr val="tx1"/>
                </a:solidFill>
              </a:rPr>
              <a:t>, Leslie Y. Cómo interpretar recursos naturales e históricos. WWF programa para América Latina y el Caribe. </a:t>
            </a:r>
            <a:r>
              <a:rPr lang="es-ES" sz="6000" dirty="0" smtClean="0">
                <a:solidFill>
                  <a:schemeClr val="tx1"/>
                </a:solidFill>
              </a:rPr>
              <a:t>1999</a:t>
            </a:r>
            <a:r>
              <a:rPr lang="es-ES" sz="6000" dirty="0">
                <a:solidFill>
                  <a:schemeClr val="tx1"/>
                </a:solidFill>
              </a:rPr>
              <a:t>.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smtClean="0">
                <a:solidFill>
                  <a:schemeClr val="tx1"/>
                </a:solidFill>
              </a:rPr>
              <a:t>Gándara</a:t>
            </a:r>
            <a:r>
              <a:rPr lang="es-ES" sz="6000" dirty="0">
                <a:solidFill>
                  <a:schemeClr val="tx1"/>
                </a:solidFill>
              </a:rPr>
              <a:t>, Manuel. La interpretación temática y la conservación del patrimonio cultural. En Cárdenas, E., coord., Memoria. 60 años de la ENAH. ENAH. México. 1999.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smtClean="0">
                <a:solidFill>
                  <a:schemeClr val="tx1"/>
                </a:solidFill>
              </a:rPr>
              <a:t>Field</a:t>
            </a:r>
            <a:r>
              <a:rPr lang="es-ES" sz="6000" dirty="0">
                <a:solidFill>
                  <a:schemeClr val="tx1"/>
                </a:solidFill>
              </a:rPr>
              <a:t>, D.R, and </a:t>
            </a:r>
            <a:r>
              <a:rPr lang="es-ES" sz="6000" dirty="0" err="1">
                <a:solidFill>
                  <a:schemeClr val="tx1"/>
                </a:solidFill>
              </a:rPr>
              <a:t>Wagar</a:t>
            </a:r>
            <a:r>
              <a:rPr lang="es-ES" sz="6000" dirty="0">
                <a:solidFill>
                  <a:schemeClr val="tx1"/>
                </a:solidFill>
              </a:rPr>
              <a:t>, J.A. </a:t>
            </a:r>
            <a:r>
              <a:rPr lang="es-ES" sz="6000" dirty="0" err="1">
                <a:solidFill>
                  <a:schemeClr val="tx1"/>
                </a:solidFill>
              </a:rPr>
              <a:t>Visitor</a:t>
            </a: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>
                <a:solidFill>
                  <a:schemeClr val="tx1"/>
                </a:solidFill>
              </a:rPr>
              <a:t>groups</a:t>
            </a:r>
            <a:r>
              <a:rPr lang="es-ES" sz="6000" dirty="0">
                <a:solidFill>
                  <a:schemeClr val="tx1"/>
                </a:solidFill>
              </a:rPr>
              <a:t> and </a:t>
            </a:r>
            <a:r>
              <a:rPr lang="es-ES" sz="6000" dirty="0" err="1">
                <a:solidFill>
                  <a:schemeClr val="tx1"/>
                </a:solidFill>
              </a:rPr>
              <a:t>interpretation</a:t>
            </a:r>
            <a:r>
              <a:rPr lang="es-ES" sz="6000" dirty="0">
                <a:solidFill>
                  <a:schemeClr val="tx1"/>
                </a:solidFill>
              </a:rPr>
              <a:t> in </a:t>
            </a:r>
            <a:r>
              <a:rPr lang="es-ES" sz="6000" dirty="0" err="1">
                <a:solidFill>
                  <a:schemeClr val="tx1"/>
                </a:solidFill>
              </a:rPr>
              <a:t>parks</a:t>
            </a:r>
            <a:r>
              <a:rPr lang="es-ES" sz="6000" dirty="0">
                <a:solidFill>
                  <a:schemeClr val="tx1"/>
                </a:solidFill>
              </a:rPr>
              <a:t> and </a:t>
            </a:r>
            <a:r>
              <a:rPr lang="es-ES" sz="6000" dirty="0" err="1">
                <a:solidFill>
                  <a:schemeClr val="tx1"/>
                </a:solidFill>
              </a:rPr>
              <a:t>other</a:t>
            </a: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>
                <a:solidFill>
                  <a:schemeClr val="tx1"/>
                </a:solidFill>
              </a:rPr>
              <a:t>outdoor</a:t>
            </a: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>
                <a:solidFill>
                  <a:schemeClr val="tx1"/>
                </a:solidFill>
              </a:rPr>
              <a:t>leisure</a:t>
            </a: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>
                <a:solidFill>
                  <a:schemeClr val="tx1"/>
                </a:solidFill>
              </a:rPr>
              <a:t>settings</a:t>
            </a:r>
            <a:r>
              <a:rPr lang="es-ES" sz="6000" dirty="0">
                <a:solidFill>
                  <a:schemeClr val="tx1"/>
                </a:solidFill>
              </a:rPr>
              <a:t>. </a:t>
            </a:r>
            <a:r>
              <a:rPr lang="es-ES" sz="6000" dirty="0" err="1">
                <a:solidFill>
                  <a:schemeClr val="tx1"/>
                </a:solidFill>
              </a:rPr>
              <a:t>Journal</a:t>
            </a:r>
            <a:r>
              <a:rPr lang="es-ES" sz="6000" dirty="0">
                <a:solidFill>
                  <a:schemeClr val="tx1"/>
                </a:solidFill>
              </a:rPr>
              <a:t> of </a:t>
            </a:r>
            <a:r>
              <a:rPr lang="es-ES" sz="6000" dirty="0" err="1">
                <a:solidFill>
                  <a:schemeClr val="tx1"/>
                </a:solidFill>
              </a:rPr>
              <a:t>Environmental</a:t>
            </a: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err="1">
                <a:solidFill>
                  <a:schemeClr val="tx1"/>
                </a:solidFill>
              </a:rPr>
              <a:t>Education</a:t>
            </a:r>
            <a:r>
              <a:rPr lang="es-ES" sz="6000" dirty="0">
                <a:solidFill>
                  <a:schemeClr val="tx1"/>
                </a:solidFill>
              </a:rPr>
              <a:t> 5(1):12- 17. 1973.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ES" sz="6000" dirty="0">
                <a:solidFill>
                  <a:schemeClr val="tx1"/>
                </a:solidFill>
              </a:rPr>
              <a:t> </a:t>
            </a:r>
            <a:r>
              <a:rPr lang="es-ES" sz="6000" dirty="0" smtClean="0">
                <a:solidFill>
                  <a:schemeClr val="tx1"/>
                </a:solidFill>
              </a:rPr>
              <a:t>Guerra </a:t>
            </a:r>
            <a:r>
              <a:rPr lang="es-ES" sz="6000" dirty="0">
                <a:solidFill>
                  <a:schemeClr val="tx1"/>
                </a:solidFill>
              </a:rPr>
              <a:t>Rosado, Francisco J. et al (2008). Interpretación del patrimonio: diseño de programas de ámbito municipal. Barcelona. UOC. ISBN 8497887816 </a:t>
            </a:r>
          </a:p>
          <a:p>
            <a:pPr>
              <a:buFont typeface="Wingdings" panose="05000000000000000000" pitchFamily="2" charset="2"/>
              <a:buChar char="v"/>
            </a:pP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214077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097279" y="0"/>
            <a:ext cx="10058400" cy="145075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Fuentes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46141" y="1342534"/>
            <a:ext cx="105606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smtClean="0"/>
              <a:t> </a:t>
            </a:r>
          </a:p>
          <a:p>
            <a:r>
              <a:rPr lang="es-ES" sz="1600" dirty="0" smtClean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dirty="0" err="1" smtClean="0"/>
              <a:t>Ham</a:t>
            </a:r>
            <a:r>
              <a:rPr lang="es-ES" sz="1600" dirty="0" smtClean="0"/>
              <a:t>, Sam H. Interpretación Ambiental, Una Guía Práctica para gente con grandes ideas y pequeños presupuestos. North American </a:t>
            </a:r>
            <a:r>
              <a:rPr lang="es-ES" sz="1600" dirty="0" err="1" smtClean="0"/>
              <a:t>Press</a:t>
            </a:r>
            <a:r>
              <a:rPr lang="es-ES" sz="1600" dirty="0" smtClean="0"/>
              <a:t>, Colorado. (*) 1992.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ES" sz="16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dirty="0" smtClean="0"/>
              <a:t>Morales Miranda, Jorge F. ¿Centros de Interpretación? Carpeta Informativa del CENEAM (Centro Nacional de Educación Ambiental), ICONA. “Firma del Mes”, octubre de 1994.Artículo, se puede pedir al autor: jfmorales@ono.com. 1994.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ES" sz="16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dirty="0" smtClean="0"/>
              <a:t>Morales Miranda Jorge F. Guía Práctica para la Interpretación del Patrimonio. El Arte de Acercar el Legado Natural y Cultural al Público Visitante. Consejería de Cultura (Junta de Andalucía), y TRAGSA. Segunda edición. (*) 2001.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ES" sz="16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dirty="0" smtClean="0"/>
              <a:t>Morales Miranda, Jorge. Manual para la Interpretación Ambiental en Áreas Silvestres Protegidas. FAO / PNUMA. Chile. 1992. </a:t>
            </a:r>
          </a:p>
          <a:p>
            <a:pPr algn="just"/>
            <a:endParaRPr lang="es-ES" sz="1600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dirty="0" smtClean="0"/>
              <a:t>Morales, Miranda Jorge. Plan de Interpretación para el Arenal de </a:t>
            </a:r>
            <a:r>
              <a:rPr lang="es-ES" sz="1600" dirty="0" err="1" smtClean="0"/>
              <a:t>l’Almorxó</a:t>
            </a:r>
            <a:r>
              <a:rPr lang="es-ES" sz="1600" dirty="0" smtClean="0"/>
              <a:t>, </a:t>
            </a:r>
            <a:r>
              <a:rPr lang="es-ES" sz="1600" dirty="0" err="1" smtClean="0"/>
              <a:t>Petrer</a:t>
            </a:r>
            <a:r>
              <a:rPr lang="es-ES" sz="1600" dirty="0" smtClean="0"/>
              <a:t>, Alicante. Documento elaborado para Excmo. Ayuntamiento de </a:t>
            </a:r>
            <a:r>
              <a:rPr lang="es-ES" sz="1600" dirty="0" err="1" smtClean="0"/>
              <a:t>Petrer</a:t>
            </a:r>
            <a:r>
              <a:rPr lang="es-ES" sz="1600" dirty="0" smtClean="0"/>
              <a:t>. 2004.  </a:t>
            </a:r>
          </a:p>
          <a:p>
            <a:pPr algn="just"/>
            <a:endParaRPr lang="es-ES" sz="1600" dirty="0" smtClean="0"/>
          </a:p>
          <a:p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8522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Contenidos de la Unidad de Aprendizaje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9354978"/>
              </p:ext>
            </p:extLst>
          </p:nvPr>
        </p:nvGraphicFramePr>
        <p:xfrm>
          <a:off x="2421228" y="1429556"/>
          <a:ext cx="9365517" cy="4636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269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Fuentes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39403" y="1737360"/>
            <a:ext cx="95174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smtClean="0"/>
              <a:t>Morales, J. La planificación interpretativa asegura la excelencia en interpretación.www.interpretaciondelpatrimonio.org/</a:t>
            </a:r>
            <a:r>
              <a:rPr lang="es-ES" dirty="0" err="1" smtClean="0"/>
              <a:t>docs</a:t>
            </a:r>
            <a:r>
              <a:rPr lang="es-ES" dirty="0" smtClean="0"/>
              <a:t>/</a:t>
            </a:r>
            <a:r>
              <a:rPr lang="es-ES" dirty="0" err="1" smtClean="0"/>
              <a:t>pdf.Planificacionint</a:t>
            </a:r>
            <a:r>
              <a:rPr lang="es-ES" dirty="0" smtClean="0"/>
              <a:t> erpretativ.pdf 2005. </a:t>
            </a:r>
          </a:p>
          <a:p>
            <a:pPr algn="just"/>
            <a:endParaRPr lang="es-ES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err="1" smtClean="0"/>
              <a:t>Regnier</a:t>
            </a:r>
            <a:r>
              <a:rPr lang="es-ES" dirty="0" smtClean="0"/>
              <a:t>, </a:t>
            </a:r>
            <a:r>
              <a:rPr lang="es-ES" dirty="0" err="1" smtClean="0"/>
              <a:t>Katheen</a:t>
            </a:r>
            <a:r>
              <a:rPr lang="es-ES" dirty="0" smtClean="0"/>
              <a:t>; Michael </a:t>
            </a:r>
            <a:r>
              <a:rPr lang="es-ES" dirty="0" err="1" smtClean="0"/>
              <a:t>Gross</a:t>
            </a:r>
            <a:r>
              <a:rPr lang="es-ES" dirty="0" smtClean="0"/>
              <a:t>; y Ron </a:t>
            </a:r>
            <a:r>
              <a:rPr lang="es-ES" dirty="0" err="1" smtClean="0"/>
              <a:t>Zimmerman</a:t>
            </a:r>
            <a:r>
              <a:rPr lang="es-ES" dirty="0" smtClean="0"/>
              <a:t>.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Interpreter’s</a:t>
            </a:r>
            <a:r>
              <a:rPr lang="es-ES" dirty="0" smtClean="0"/>
              <a:t> </a:t>
            </a:r>
            <a:r>
              <a:rPr lang="es-ES" dirty="0" err="1" smtClean="0"/>
              <a:t>Guidebook</a:t>
            </a:r>
            <a:r>
              <a:rPr lang="es-ES" dirty="0" smtClean="0"/>
              <a:t>: </a:t>
            </a:r>
            <a:r>
              <a:rPr lang="es-ES" dirty="0" err="1" smtClean="0"/>
              <a:t>Techniques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Programs</a:t>
            </a:r>
            <a:r>
              <a:rPr lang="es-ES" dirty="0" smtClean="0"/>
              <a:t> and </a:t>
            </a:r>
            <a:r>
              <a:rPr lang="es-ES" dirty="0" err="1" smtClean="0"/>
              <a:t>Presentations</a:t>
            </a:r>
            <a:r>
              <a:rPr lang="es-ES" dirty="0" smtClean="0"/>
              <a:t>. </a:t>
            </a:r>
            <a:r>
              <a:rPr lang="es-ES" dirty="0" err="1" smtClean="0"/>
              <a:t>Interpreter’s</a:t>
            </a:r>
            <a:r>
              <a:rPr lang="es-ES" dirty="0" smtClean="0"/>
              <a:t> </a:t>
            </a:r>
            <a:r>
              <a:rPr lang="es-ES" dirty="0" err="1" smtClean="0"/>
              <a:t>Handbook</a:t>
            </a:r>
            <a:r>
              <a:rPr lang="es-ES" dirty="0" smtClean="0"/>
              <a:t> Series. UW-SP </a:t>
            </a:r>
            <a:r>
              <a:rPr lang="es-ES" dirty="0" err="1" smtClean="0"/>
              <a:t>Foundationm</a:t>
            </a:r>
            <a:r>
              <a:rPr lang="es-ES" dirty="0" smtClean="0"/>
              <a:t> </a:t>
            </a:r>
            <a:r>
              <a:rPr lang="es-ES" dirty="0" err="1" smtClean="0"/>
              <a:t>Press</a:t>
            </a:r>
            <a:r>
              <a:rPr lang="es-ES" dirty="0" smtClean="0"/>
              <a:t>, Inc.; </a:t>
            </a:r>
            <a:r>
              <a:rPr lang="es-ES" dirty="0" err="1" smtClean="0"/>
              <a:t>University</a:t>
            </a:r>
            <a:r>
              <a:rPr lang="es-ES" dirty="0" smtClean="0"/>
              <a:t> of Wisconsin. En: UW-SP </a:t>
            </a:r>
            <a:r>
              <a:rPr lang="es-ES" dirty="0" err="1" smtClean="0"/>
              <a:t>Foundation</a:t>
            </a:r>
            <a:r>
              <a:rPr lang="es-ES" dirty="0" smtClean="0"/>
              <a:t> </a:t>
            </a:r>
            <a:r>
              <a:rPr lang="es-ES" dirty="0" err="1" smtClean="0"/>
              <a:t>Press</a:t>
            </a:r>
            <a:r>
              <a:rPr lang="es-ES" dirty="0" smtClean="0"/>
              <a:t>, Inc. </a:t>
            </a:r>
            <a:r>
              <a:rPr lang="es-ES" dirty="0" err="1" smtClean="0"/>
              <a:t>University</a:t>
            </a:r>
            <a:r>
              <a:rPr lang="es-ES" dirty="0" smtClean="0"/>
              <a:t> of Wisconsin Stevens Point, WI 54481 SA. 1992. </a:t>
            </a:r>
          </a:p>
          <a:p>
            <a:pPr algn="just"/>
            <a:endParaRPr lang="es-ES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smtClean="0"/>
              <a:t>Tilden, </a:t>
            </a:r>
            <a:r>
              <a:rPr lang="es-ES" dirty="0" err="1" smtClean="0"/>
              <a:t>Freeman</a:t>
            </a:r>
            <a:r>
              <a:rPr lang="es-ES" dirty="0" smtClean="0"/>
              <a:t>. La interpretación de nuestro patrimonio. Edición de la Asociación para la interpretación del patrimonio. En www.interpretacióndelpatrimonio.org. 2006.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dirty="0" err="1" smtClean="0"/>
              <a:t>Touyre</a:t>
            </a:r>
            <a:r>
              <a:rPr lang="es-ES" dirty="0" smtClean="0"/>
              <a:t>, Patricia. Guía para observar la naturaleza. Ediciones Martínez Roca, S.A. Barcelona. 1988 </a:t>
            </a:r>
            <a:r>
              <a:rPr lang="es-ES" dirty="0" err="1" smtClean="0"/>
              <a:t>Uzzell</a:t>
            </a:r>
            <a:r>
              <a:rPr lang="es-ES" dirty="0" smtClean="0"/>
              <a:t>, David (Ed). </a:t>
            </a:r>
            <a:r>
              <a:rPr lang="es-ES" dirty="0" err="1" smtClean="0"/>
              <a:t>Heritage</a:t>
            </a:r>
            <a:r>
              <a:rPr lang="es-ES" dirty="0" smtClean="0"/>
              <a:t> </a:t>
            </a:r>
            <a:r>
              <a:rPr lang="es-ES" dirty="0" err="1" smtClean="0"/>
              <a:t>Interpretation</a:t>
            </a:r>
            <a:r>
              <a:rPr lang="es-ES" dirty="0" smtClean="0"/>
              <a:t>, Vol. 1, </a:t>
            </a:r>
            <a:r>
              <a:rPr lang="es-ES" dirty="0" err="1" smtClean="0"/>
              <a:t>Belhaven</a:t>
            </a:r>
            <a:r>
              <a:rPr lang="es-ES" dirty="0" smtClean="0"/>
              <a:t> </a:t>
            </a:r>
            <a:r>
              <a:rPr lang="es-ES" dirty="0" err="1" smtClean="0"/>
              <a:t>Press</a:t>
            </a:r>
            <a:r>
              <a:rPr lang="es-ES" dirty="0" smtClean="0"/>
              <a:t>, London. 1989.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93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827" y="1893196"/>
            <a:ext cx="10058400" cy="2806306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A continuación se detalla la </a:t>
            </a:r>
            <a:br>
              <a:rPr lang="es-MX" dirty="0" smtClean="0"/>
            </a:br>
            <a:r>
              <a:rPr lang="es-MX" dirty="0" smtClean="0"/>
              <a:t>Unidad I. Fundamentación teórica metodológica de la Interpretación del Patrimonio Natural y Cultural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28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72277" y="394977"/>
            <a:ext cx="10058400" cy="1450757"/>
          </a:xfrm>
        </p:spPr>
        <p:txBody>
          <a:bodyPr/>
          <a:lstStyle/>
          <a:p>
            <a:pPr algn="ctr"/>
            <a:r>
              <a:rPr lang="es-MX" dirty="0" smtClean="0"/>
              <a:t>Justificación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601532" y="1845734"/>
            <a:ext cx="6027313" cy="4023360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/>
              <a:t>El </a:t>
            </a:r>
            <a:r>
              <a:rPr lang="es-ES" sz="2400" dirty="0"/>
              <a:t>Licenciado en Turismo tiene un papel fundamental vinculado a la valorización, cuidado y preservación del patrimonio, ya sea como prestador de servicios, diseñador de exposiciones, educador ambiental, planificador, gestor o intérprete del patrimonio privilegiando el </a:t>
            </a:r>
            <a:r>
              <a:rPr lang="es-ES" sz="2400" dirty="0" smtClean="0"/>
              <a:t>conocimiento </a:t>
            </a:r>
            <a:r>
              <a:rPr lang="es-ES" sz="2400" dirty="0"/>
              <a:t>de  metodologías y </a:t>
            </a:r>
            <a:r>
              <a:rPr lang="es-ES" sz="2400" dirty="0" smtClean="0"/>
              <a:t>técnicas de la interpretación, para su uso en el patrimonio natural y cultural.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851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Guía para su uso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41349189"/>
              </p:ext>
            </p:extLst>
          </p:nvPr>
        </p:nvGraphicFramePr>
        <p:xfrm>
          <a:off x="3245475" y="1685319"/>
          <a:ext cx="7545589" cy="5069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463639" y="2871989"/>
            <a:ext cx="18931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La Unidad I. Consta de los siguientes contenidos temáticos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986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877318" y="5090900"/>
            <a:ext cx="4877310" cy="68570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indent="-2540" algn="ctr">
              <a:lnSpc>
                <a:spcPct val="99200"/>
              </a:lnSpc>
              <a:spcBef>
                <a:spcPts val="120"/>
              </a:spcBef>
            </a:pPr>
            <a:r>
              <a:rPr sz="2000" dirty="0">
                <a:solidFill>
                  <a:srgbClr val="17375E"/>
                </a:solidFill>
                <a:latin typeface="Arial"/>
                <a:cs typeface="Arial"/>
              </a:rPr>
              <a:t>“La </a:t>
            </a:r>
            <a:r>
              <a:rPr sz="2000" spc="-5" dirty="0">
                <a:solidFill>
                  <a:srgbClr val="17375E"/>
                </a:solidFill>
                <a:latin typeface="Arial"/>
                <a:cs typeface="Arial"/>
              </a:rPr>
              <a:t>interpretación  es</a:t>
            </a:r>
            <a:r>
              <a:rPr sz="2000" spc="-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7375E"/>
                </a:solidFill>
                <a:latin typeface="Arial"/>
                <a:cs typeface="Arial"/>
              </a:rPr>
              <a:t>simplemente un  enfoque</a:t>
            </a:r>
            <a:r>
              <a:rPr sz="2000" spc="-5" dirty="0">
                <a:solidFill>
                  <a:srgbClr val="17375E"/>
                </a:solidFill>
                <a:latin typeface="Arial"/>
                <a:cs typeface="Arial"/>
              </a:rPr>
              <a:t> de la  </a:t>
            </a:r>
            <a:r>
              <a:rPr sz="2000" spc="-5" dirty="0" err="1" smtClean="0">
                <a:solidFill>
                  <a:srgbClr val="17375E"/>
                </a:solidFill>
                <a:latin typeface="Arial"/>
                <a:cs typeface="Arial"/>
              </a:rPr>
              <a:t>comunicación</a:t>
            </a:r>
            <a:r>
              <a:rPr sz="2400" spc="-5" dirty="0" smtClean="0">
                <a:solidFill>
                  <a:srgbClr val="17375E"/>
                </a:solidFill>
                <a:latin typeface="Arial"/>
                <a:cs typeface="Arial"/>
              </a:rPr>
              <a:t>”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5"/>
          <p:cNvSpPr txBox="1"/>
          <p:nvPr/>
        </p:nvSpPr>
        <p:spPr>
          <a:xfrm>
            <a:off x="696555" y="1860638"/>
            <a:ext cx="2585085" cy="111222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indent="-2540" algn="ctr">
              <a:lnSpc>
                <a:spcPct val="99200"/>
              </a:lnSpc>
              <a:spcBef>
                <a:spcPts val="120"/>
              </a:spcBef>
            </a:pPr>
            <a:r>
              <a:rPr sz="2400" dirty="0">
                <a:solidFill>
                  <a:srgbClr val="C00000"/>
                </a:solidFill>
                <a:latin typeface="Arial"/>
                <a:cs typeface="Arial"/>
              </a:rPr>
              <a:t>La </a:t>
            </a:r>
            <a:r>
              <a:rPr sz="2400" spc="-5" dirty="0" err="1">
                <a:solidFill>
                  <a:srgbClr val="C00000"/>
                </a:solidFill>
                <a:latin typeface="Arial"/>
                <a:cs typeface="Arial"/>
              </a:rPr>
              <a:t>interpretación</a:t>
            </a:r>
            <a:r>
              <a:rPr lang="es-MX" sz="2400" spc="-5" dirty="0">
                <a:solidFill>
                  <a:srgbClr val="C00000"/>
                </a:solidFill>
                <a:latin typeface="Arial"/>
                <a:cs typeface="Arial"/>
              </a:rPr>
              <a:t> tiene muchas interpretaciones</a:t>
            </a:r>
            <a:endParaRPr sz="24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pic>
        <p:nvPicPr>
          <p:cNvPr id="1028" name="Picture 4" descr="Resultado de imagen para patrimon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450" y="1509642"/>
            <a:ext cx="6614867" cy="348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2292439" y="450761"/>
            <a:ext cx="7393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1. Definición de la Interpretación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5765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object 7"/>
          <p:cNvSpPr txBox="1"/>
          <p:nvPr/>
        </p:nvSpPr>
        <p:spPr>
          <a:xfrm>
            <a:off x="1275786" y="517535"/>
            <a:ext cx="8074275" cy="1550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22225" indent="4445" algn="ctr">
              <a:spcBef>
                <a:spcPts val="100"/>
              </a:spcBef>
            </a:pPr>
            <a:r>
              <a:rPr sz="2000" spc="-5" dirty="0">
                <a:latin typeface="Calibri"/>
                <a:cs typeface="Calibri"/>
              </a:rPr>
              <a:t>“Una </a:t>
            </a:r>
            <a:r>
              <a:rPr sz="2000" dirty="0">
                <a:latin typeface="Calibri"/>
                <a:cs typeface="Calibri"/>
              </a:rPr>
              <a:t>actividad </a:t>
            </a:r>
            <a:r>
              <a:rPr sz="2000" spc="-10" dirty="0">
                <a:latin typeface="Calibri"/>
                <a:cs typeface="Calibri"/>
              </a:rPr>
              <a:t>educativa </a:t>
            </a:r>
            <a:r>
              <a:rPr sz="2000" dirty="0">
                <a:latin typeface="Calibri"/>
                <a:cs typeface="Calibri"/>
              </a:rPr>
              <a:t>que </a:t>
            </a:r>
            <a:r>
              <a:rPr sz="2000" spc="-5" dirty="0">
                <a:latin typeface="Calibri"/>
                <a:cs typeface="Calibri"/>
              </a:rPr>
              <a:t>busca </a:t>
            </a:r>
            <a:r>
              <a:rPr sz="2000" spc="-15" dirty="0">
                <a:latin typeface="Calibri"/>
                <a:cs typeface="Calibri"/>
              </a:rPr>
              <a:t>revelar </a:t>
            </a:r>
            <a:r>
              <a:rPr sz="2000" dirty="0">
                <a:latin typeface="Calibri"/>
                <a:cs typeface="Calibri"/>
              </a:rPr>
              <a:t>los </a:t>
            </a:r>
            <a:r>
              <a:rPr sz="2000" spc="-5" dirty="0">
                <a:latin typeface="Calibri"/>
                <a:cs typeface="Calibri"/>
              </a:rPr>
              <a:t>significados </a:t>
            </a:r>
            <a:r>
              <a:rPr sz="2000" dirty="0">
                <a:latin typeface="Calibri"/>
                <a:cs typeface="Calibri"/>
              </a:rPr>
              <a:t>y </a:t>
            </a:r>
            <a:r>
              <a:rPr sz="2000" spc="-5" dirty="0">
                <a:latin typeface="Calibri"/>
                <a:cs typeface="Calibri"/>
              </a:rPr>
              <a:t>las relaciones 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20" dirty="0">
                <a:latin typeface="Calibri"/>
                <a:cs typeface="Calibri"/>
              </a:rPr>
              <a:t>través </a:t>
            </a:r>
            <a:r>
              <a:rPr sz="2000" spc="-5" dirty="0">
                <a:latin typeface="Calibri"/>
                <a:cs typeface="Calibri"/>
              </a:rPr>
              <a:t>del uso de </a:t>
            </a:r>
            <a:r>
              <a:rPr sz="2000" spc="-10" dirty="0">
                <a:latin typeface="Calibri"/>
                <a:cs typeface="Calibri"/>
              </a:rPr>
              <a:t>objetos </a:t>
            </a:r>
            <a:r>
              <a:rPr sz="2000" spc="-5" dirty="0">
                <a:latin typeface="Calibri"/>
                <a:cs typeface="Calibri"/>
              </a:rPr>
              <a:t>originales,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20" dirty="0">
                <a:latin typeface="Calibri"/>
                <a:cs typeface="Calibri"/>
              </a:rPr>
              <a:t>través </a:t>
            </a:r>
            <a:r>
              <a:rPr sz="2000" spc="-5" dirty="0">
                <a:latin typeface="Calibri"/>
                <a:cs typeface="Calibri"/>
              </a:rPr>
              <a:t>de </a:t>
            </a:r>
            <a:r>
              <a:rPr sz="2000" dirty="0">
                <a:latin typeface="Calibri"/>
                <a:cs typeface="Calibri"/>
              </a:rPr>
              <a:t>la </a:t>
            </a:r>
            <a:r>
              <a:rPr sz="2000" spc="-5" dirty="0">
                <a:latin typeface="Calibri"/>
                <a:cs typeface="Calibri"/>
              </a:rPr>
              <a:t>experiencia de </a:t>
            </a:r>
            <a:r>
              <a:rPr sz="2000" spc="-10" dirty="0">
                <a:latin typeface="Calibri"/>
                <a:cs typeface="Calibri"/>
              </a:rPr>
              <a:t>primera  </a:t>
            </a:r>
            <a:r>
              <a:rPr sz="2000" spc="-5" dirty="0">
                <a:latin typeface="Calibri"/>
                <a:cs typeface="Calibri"/>
              </a:rPr>
              <a:t>mano, </a:t>
            </a:r>
            <a:r>
              <a:rPr sz="2000" dirty="0">
                <a:latin typeface="Calibri"/>
                <a:cs typeface="Calibri"/>
              </a:rPr>
              <a:t>y a </a:t>
            </a:r>
            <a:r>
              <a:rPr sz="2000" spc="-20" dirty="0">
                <a:latin typeface="Calibri"/>
                <a:cs typeface="Calibri"/>
              </a:rPr>
              <a:t>través </a:t>
            </a:r>
            <a:r>
              <a:rPr sz="2000" spc="-5" dirty="0">
                <a:latin typeface="Calibri"/>
                <a:cs typeface="Calibri"/>
              </a:rPr>
              <a:t>de </a:t>
            </a:r>
            <a:r>
              <a:rPr sz="2000" dirty="0">
                <a:latin typeface="Calibri"/>
                <a:cs typeface="Calibri"/>
              </a:rPr>
              <a:t>medios </a:t>
            </a:r>
            <a:r>
              <a:rPr sz="2000" spc="-10" dirty="0">
                <a:latin typeface="Calibri"/>
                <a:cs typeface="Calibri"/>
              </a:rPr>
              <a:t>ilustrativos, </a:t>
            </a:r>
            <a:r>
              <a:rPr sz="2000" dirty="0">
                <a:latin typeface="Calibri"/>
                <a:cs typeface="Calibri"/>
              </a:rPr>
              <a:t>en </a:t>
            </a:r>
            <a:r>
              <a:rPr sz="2000" spc="-20" dirty="0">
                <a:latin typeface="Calibri"/>
                <a:cs typeface="Calibri"/>
              </a:rPr>
              <a:t>vez </a:t>
            </a:r>
            <a:r>
              <a:rPr sz="2000" dirty="0">
                <a:latin typeface="Calibri"/>
                <a:cs typeface="Calibri"/>
              </a:rPr>
              <a:t>de </a:t>
            </a:r>
            <a:r>
              <a:rPr sz="2000" spc="-5" dirty="0">
                <a:latin typeface="Calibri"/>
                <a:cs typeface="Calibri"/>
              </a:rPr>
              <a:t>por </a:t>
            </a:r>
            <a:r>
              <a:rPr sz="2000" dirty="0">
                <a:latin typeface="Calibri"/>
                <a:cs typeface="Calibri"/>
              </a:rPr>
              <a:t>la </a:t>
            </a:r>
            <a:r>
              <a:rPr sz="2000" spc="-5" dirty="0">
                <a:latin typeface="Calibri"/>
                <a:cs typeface="Calibri"/>
              </a:rPr>
              <a:t>simple  comunicación de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hechos”</a:t>
            </a:r>
          </a:p>
          <a:p>
            <a:pPr marL="5166995" algn="ctr">
              <a:spcBef>
                <a:spcPts val="5"/>
              </a:spcBef>
              <a:tabLst>
                <a:tab pos="7675880" algn="l"/>
              </a:tabLst>
            </a:pPr>
            <a:r>
              <a:rPr sz="2000" b="1" dirty="0">
                <a:solidFill>
                  <a:srgbClr val="974707"/>
                </a:solidFill>
                <a:latin typeface="Calibri"/>
                <a:cs typeface="Calibri"/>
              </a:rPr>
              <a:t>F</a:t>
            </a:r>
            <a:r>
              <a:rPr sz="2000" b="1" spc="-25" dirty="0">
                <a:solidFill>
                  <a:srgbClr val="974707"/>
                </a:solidFill>
                <a:latin typeface="Calibri"/>
                <a:cs typeface="Calibri"/>
              </a:rPr>
              <a:t>r</a:t>
            </a:r>
            <a:r>
              <a:rPr sz="2000" b="1" spc="-5" dirty="0">
                <a:solidFill>
                  <a:srgbClr val="974707"/>
                </a:solidFill>
                <a:latin typeface="Calibri"/>
                <a:cs typeface="Calibri"/>
              </a:rPr>
              <a:t>eema</a:t>
            </a:r>
            <a:r>
              <a:rPr sz="2000" b="1" dirty="0">
                <a:solidFill>
                  <a:srgbClr val="974707"/>
                </a:solidFill>
                <a:latin typeface="Calibri"/>
                <a:cs typeface="Calibri"/>
              </a:rPr>
              <a:t>n</a:t>
            </a:r>
            <a:r>
              <a:rPr sz="2000" b="1" spc="-5" dirty="0">
                <a:solidFill>
                  <a:srgbClr val="974707"/>
                </a:solidFill>
                <a:latin typeface="Calibri"/>
                <a:cs typeface="Calibri"/>
              </a:rPr>
              <a:t> Tielde</a:t>
            </a:r>
            <a:r>
              <a:rPr sz="2000" b="1" dirty="0">
                <a:solidFill>
                  <a:srgbClr val="974707"/>
                </a:solidFill>
                <a:latin typeface="Calibri"/>
                <a:cs typeface="Calibri"/>
              </a:rPr>
              <a:t>n	</a:t>
            </a:r>
            <a:r>
              <a:rPr sz="2000" dirty="0">
                <a:solidFill>
                  <a:srgbClr val="974707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37847" y="2445589"/>
            <a:ext cx="3424428" cy="3560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36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</TotalTime>
  <Words>2776</Words>
  <Application>Microsoft Office PowerPoint</Application>
  <PresentationFormat>Panorámica</PresentationFormat>
  <Paragraphs>200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Wingdings</vt:lpstr>
      <vt:lpstr>Retrospección</vt:lpstr>
      <vt:lpstr>INTERPRETACIÓN DEL PATRIMONIO NATURAL Y CULTURAL</vt:lpstr>
      <vt:lpstr>DATOS DE IDENTIFICACIÓN</vt:lpstr>
      <vt:lpstr>Objetivo de la Unidad de Aprendizaje</vt:lpstr>
      <vt:lpstr>Contenidos de la Unidad de Aprendizaje</vt:lpstr>
      <vt:lpstr>A continuación se detalla la  Unidad I. Fundamentación teórica metodológica de la Interpretación del Patrimonio Natural y Cultural</vt:lpstr>
      <vt:lpstr>Justificación </vt:lpstr>
      <vt:lpstr>Guía para su uso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2. La interpretación como sistema de comunicación.</vt:lpstr>
      <vt:lpstr>Premisas básicas para la comunicación e interpretación del patrimonio</vt:lpstr>
      <vt:lpstr>  El mensaje interpretativo</vt:lpstr>
      <vt:lpstr>La comunicación del mensaje Cómo puedo comunicar mi tema interpretativo a la audiencia.</vt:lpstr>
      <vt:lpstr>Utilización de diferentes recursos para crear puentes en la comunicación</vt:lpstr>
      <vt:lpstr>Consejos para que la comunicación sea mas amena </vt:lpstr>
      <vt:lpstr>3. Metodología de la interpretación</vt:lpstr>
      <vt:lpstr>Metodología de la interpretación</vt:lpstr>
      <vt:lpstr>Metodología de la interpretación</vt:lpstr>
      <vt:lpstr>Metodología de la interpretación</vt:lpstr>
      <vt:lpstr>Metodología de la interpretación</vt:lpstr>
      <vt:lpstr>Metodología de la interpretación</vt:lpstr>
      <vt:lpstr>4. Principios de la interpretación</vt:lpstr>
      <vt:lpstr>1. La relevancia al individuo</vt:lpstr>
      <vt:lpstr>2. La interpretación no es solo información, también contiene aspectos afectivos</vt:lpstr>
      <vt:lpstr>3. La interpretación es un arte</vt:lpstr>
      <vt:lpstr>4. La interpretación persigue la provocación, no la instrucción.</vt:lpstr>
      <vt:lpstr>5.  La interpretación es la presentación del todo y no solo de las partes</vt:lpstr>
      <vt:lpstr>6. La interpretación destinada a niños</vt:lpstr>
      <vt:lpstr>Por la interpretación, entendimiento; por el entendimiento, aprecio; por el aprecio, protección. </vt:lpstr>
      <vt:lpstr>5. Ámbitos de la aplicación de la interpretación</vt:lpstr>
      <vt:lpstr>Presentación de PowerPoint</vt:lpstr>
      <vt:lpstr>6. La interpretación como medio de conservación y preservación del patrimonio</vt:lpstr>
      <vt:lpstr>Presentación de PowerPoint</vt:lpstr>
      <vt:lpstr>Presentación de PowerPoint</vt:lpstr>
      <vt:lpstr>Fuentes</vt:lpstr>
      <vt:lpstr>Fuentes</vt:lpstr>
      <vt:lpstr>Fuentes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User</dc:creator>
  <cp:lastModifiedBy>Windows User</cp:lastModifiedBy>
  <cp:revision>22</cp:revision>
  <dcterms:created xsi:type="dcterms:W3CDTF">2019-10-01T00:02:47Z</dcterms:created>
  <dcterms:modified xsi:type="dcterms:W3CDTF">2019-10-01T03:59:32Z</dcterms:modified>
</cp:coreProperties>
</file>