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42"/>
  </p:notesMasterIdLst>
  <p:sldIdLst>
    <p:sldId id="278" r:id="rId2"/>
    <p:sldId id="291" r:id="rId3"/>
    <p:sldId id="279" r:id="rId4"/>
    <p:sldId id="292" r:id="rId5"/>
    <p:sldId id="280" r:id="rId6"/>
    <p:sldId id="256" r:id="rId7"/>
    <p:sldId id="257" r:id="rId8"/>
    <p:sldId id="293" r:id="rId9"/>
    <p:sldId id="258" r:id="rId10"/>
    <p:sldId id="281" r:id="rId11"/>
    <p:sldId id="259" r:id="rId12"/>
    <p:sldId id="283" r:id="rId13"/>
    <p:sldId id="260" r:id="rId14"/>
    <p:sldId id="261" r:id="rId15"/>
    <p:sldId id="276" r:id="rId16"/>
    <p:sldId id="277" r:id="rId17"/>
    <p:sldId id="282" r:id="rId18"/>
    <p:sldId id="262" r:id="rId19"/>
    <p:sldId id="263" r:id="rId20"/>
    <p:sldId id="264" r:id="rId21"/>
    <p:sldId id="265" r:id="rId22"/>
    <p:sldId id="266" r:id="rId23"/>
    <p:sldId id="294" r:id="rId24"/>
    <p:sldId id="267" r:id="rId25"/>
    <p:sldId id="284" r:id="rId26"/>
    <p:sldId id="295" r:id="rId27"/>
    <p:sldId id="268" r:id="rId28"/>
    <p:sldId id="285" r:id="rId29"/>
    <p:sldId id="269" r:id="rId30"/>
    <p:sldId id="296" r:id="rId31"/>
    <p:sldId id="271" r:id="rId32"/>
    <p:sldId id="272" r:id="rId33"/>
    <p:sldId id="274" r:id="rId34"/>
    <p:sldId id="275" r:id="rId35"/>
    <p:sldId id="286" r:id="rId36"/>
    <p:sldId id="297" r:id="rId37"/>
    <p:sldId id="287" r:id="rId38"/>
    <p:sldId id="288" r:id="rId39"/>
    <p:sldId id="289" r:id="rId40"/>
    <p:sldId id="290"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autoAdjust="0"/>
    <p:restoredTop sz="94660"/>
  </p:normalViewPr>
  <p:slideViewPr>
    <p:cSldViewPr snapToGrid="0">
      <p:cViewPr varScale="1">
        <p:scale>
          <a:sx n="55" d="100"/>
          <a:sy n="55" d="100"/>
        </p:scale>
        <p:origin x="102" y="4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077CEA-94DC-4588-8D83-8327973D1069}" type="datetimeFigureOut">
              <a:rPr lang="es-MX" smtClean="0"/>
              <a:t>18/09/2019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237582-0E50-4FD9-AB07-12A8C9A9B5BE}" type="slidenum">
              <a:rPr lang="es-MX" smtClean="0"/>
              <a:t>‹Nº›</a:t>
            </a:fld>
            <a:endParaRPr lang="es-MX"/>
          </a:p>
        </p:txBody>
      </p:sp>
    </p:spTree>
    <p:extLst>
      <p:ext uri="{BB962C8B-B14F-4D97-AF65-F5344CB8AC3E}">
        <p14:creationId xmlns:p14="http://schemas.microsoft.com/office/powerpoint/2010/main" val="2457571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E6237582-0E50-4FD9-AB07-12A8C9A9B5BE}" type="slidenum">
              <a:rPr lang="es-MX" smtClean="0"/>
              <a:t>30</a:t>
            </a:fld>
            <a:endParaRPr lang="es-MX"/>
          </a:p>
        </p:txBody>
      </p:sp>
    </p:spTree>
    <p:extLst>
      <p:ext uri="{BB962C8B-B14F-4D97-AF65-F5344CB8AC3E}">
        <p14:creationId xmlns:p14="http://schemas.microsoft.com/office/powerpoint/2010/main" val="40166677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22891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48623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803051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03629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669911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26693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088432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940283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025044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9328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628184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84463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97789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255622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57882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43302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25889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smtClean="0"/>
              <a:pPr/>
              <a:t>9/18/2019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80902701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07625" y="1170404"/>
            <a:ext cx="11380424" cy="1948147"/>
          </a:xfrm>
        </p:spPr>
        <p:txBody>
          <a:bodyPr>
            <a:normAutofit/>
          </a:bodyPr>
          <a:lstStyle/>
          <a:p>
            <a:r>
              <a:rPr lang="es-MX" sz="3600" dirty="0"/>
              <a:t>Universidad Autónoma del Estado de México</a:t>
            </a:r>
            <a:br>
              <a:rPr lang="es-MX" dirty="0"/>
            </a:br>
            <a:r>
              <a:rPr lang="es-MX" sz="2800" dirty="0"/>
              <a:t>Unidad Académica profesional Chimalhuacán</a:t>
            </a:r>
          </a:p>
        </p:txBody>
      </p:sp>
      <p:sp>
        <p:nvSpPr>
          <p:cNvPr id="3" name="2 Subtítulo"/>
          <p:cNvSpPr>
            <a:spLocks noGrp="1"/>
          </p:cNvSpPr>
          <p:nvPr>
            <p:ph type="subTitle" idx="1"/>
          </p:nvPr>
        </p:nvSpPr>
        <p:spPr>
          <a:xfrm>
            <a:off x="1773045" y="3500609"/>
            <a:ext cx="8689976" cy="1371599"/>
          </a:xfrm>
        </p:spPr>
        <p:txBody>
          <a:bodyPr>
            <a:noAutofit/>
          </a:bodyPr>
          <a:lstStyle/>
          <a:p>
            <a:r>
              <a:rPr lang="es-MX" sz="2800" dirty="0">
                <a:solidFill>
                  <a:schemeClr val="tx1"/>
                </a:solidFill>
              </a:rPr>
              <a:t>Licenciatura en Educación</a:t>
            </a:r>
          </a:p>
          <a:p>
            <a:r>
              <a:rPr lang="es-MX" sz="2800" dirty="0">
                <a:solidFill>
                  <a:schemeClr val="tx1"/>
                </a:solidFill>
              </a:rPr>
              <a:t>Unidad de Aprendizaje: teoría Curricular</a:t>
            </a:r>
          </a:p>
          <a:p>
            <a:endParaRPr lang="es-MX" sz="2800" dirty="0">
              <a:solidFill>
                <a:schemeClr val="tx1"/>
              </a:solidFill>
            </a:endParaRPr>
          </a:p>
          <a:p>
            <a:r>
              <a:rPr lang="es-MX" sz="2000" dirty="0">
                <a:solidFill>
                  <a:schemeClr val="tx1"/>
                </a:solidFill>
              </a:rPr>
              <a:t>Facilitadora: maría de los angeles Cienfuegos Velasco</a:t>
            </a:r>
          </a:p>
          <a:p>
            <a:r>
              <a:rPr lang="es-MX" sz="2000" dirty="0">
                <a:solidFill>
                  <a:schemeClr val="tx1"/>
                </a:solidFill>
              </a:rPr>
              <a:t>2019</a:t>
            </a:r>
          </a:p>
        </p:txBody>
      </p:sp>
      <p:pic>
        <p:nvPicPr>
          <p:cNvPr id="4" name="Picture 2" descr="http://www.uaemex.mx/fquimica/posgrados/CM/images/Escudo%20UAE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40607" y="401841"/>
            <a:ext cx="1685327" cy="1537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10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7"/>
            <a:ext cx="10364451" cy="4471276"/>
          </a:xfrm>
        </p:spPr>
        <p:txBody>
          <a:bodyPr/>
          <a:lstStyle/>
          <a:p>
            <a:r>
              <a:rPr lang="es-MX" dirty="0"/>
              <a:t>Fuentes de información para fundamentar el currículo</a:t>
            </a:r>
          </a:p>
        </p:txBody>
      </p:sp>
      <p:pic>
        <p:nvPicPr>
          <p:cNvPr id="2050" name="Picture 2" descr="http://infosabio.com/wp-content/uploads/2015/05/estudia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731" y="3745321"/>
            <a:ext cx="2234241" cy="172964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EDUCACION\Documents\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4097" y="3634785"/>
            <a:ext cx="2234242" cy="19507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EDUCACION\Documents\images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2466" y="3745320"/>
            <a:ext cx="2234241" cy="1586843"/>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347049" y="528547"/>
            <a:ext cx="4455418" cy="8191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3200" dirty="0"/>
              <a:t>Tyler determina que</a:t>
            </a:r>
          </a:p>
        </p:txBody>
      </p:sp>
      <p:sp>
        <p:nvSpPr>
          <p:cNvPr id="4" name="Flecha abajo 3"/>
          <p:cNvSpPr/>
          <p:nvPr/>
        </p:nvSpPr>
        <p:spPr>
          <a:xfrm>
            <a:off x="5115464" y="1556709"/>
            <a:ext cx="781050" cy="704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D09BAD4A-0786-4B1E-9944-D22C44609E1D}"/>
              </a:ext>
            </a:extLst>
          </p:cNvPr>
          <p:cNvSpPr/>
          <p:nvPr/>
        </p:nvSpPr>
        <p:spPr>
          <a:xfrm>
            <a:off x="1665731" y="5456377"/>
            <a:ext cx="2234242"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Observación de los educandos</a:t>
            </a:r>
            <a:endParaRPr lang="es-419" dirty="0"/>
          </a:p>
        </p:txBody>
      </p:sp>
      <p:sp>
        <p:nvSpPr>
          <p:cNvPr id="9" name="Rectángulo 8">
            <a:extLst>
              <a:ext uri="{FF2B5EF4-FFF2-40B4-BE49-F238E27FC236}">
                <a16:creationId xmlns:a16="http://schemas.microsoft.com/office/drawing/2014/main" id="{073C2A98-E1D0-4B6C-A845-BC5833744D5B}"/>
              </a:ext>
            </a:extLst>
          </p:cNvPr>
          <p:cNvSpPr/>
          <p:nvPr/>
        </p:nvSpPr>
        <p:spPr>
          <a:xfrm>
            <a:off x="7802468" y="5280531"/>
            <a:ext cx="2234241" cy="13188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Sugerencia de los especialistas</a:t>
            </a:r>
            <a:endParaRPr lang="es-419" dirty="0"/>
          </a:p>
        </p:txBody>
      </p:sp>
      <p:sp>
        <p:nvSpPr>
          <p:cNvPr id="10" name="Rectángulo 9">
            <a:extLst>
              <a:ext uri="{FF2B5EF4-FFF2-40B4-BE49-F238E27FC236}">
                <a16:creationId xmlns:a16="http://schemas.microsoft.com/office/drawing/2014/main" id="{BF11EE5A-1F74-4448-947D-8E407816BC02}"/>
              </a:ext>
            </a:extLst>
          </p:cNvPr>
          <p:cNvSpPr/>
          <p:nvPr/>
        </p:nvSpPr>
        <p:spPr>
          <a:xfrm>
            <a:off x="4734097" y="5508304"/>
            <a:ext cx="2234241" cy="1142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Estudio de la vida contemporánea</a:t>
            </a:r>
            <a:endParaRPr lang="es-419" dirty="0"/>
          </a:p>
        </p:txBody>
      </p:sp>
    </p:spTree>
    <p:extLst>
      <p:ext uri="{BB962C8B-B14F-4D97-AF65-F5344CB8AC3E}">
        <p14:creationId xmlns:p14="http://schemas.microsoft.com/office/powerpoint/2010/main" val="3939290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831" y="2050502"/>
            <a:ext cx="10364451" cy="1596177"/>
          </a:xfrm>
          <a:solidFill>
            <a:schemeClr val="accent1"/>
          </a:solidFill>
        </p:spPr>
        <p:txBody>
          <a:bodyPr/>
          <a:lstStyle/>
          <a:p>
            <a:r>
              <a:rPr lang="es-MX" b="1" dirty="0">
                <a:solidFill>
                  <a:srgbClr val="FFFF00"/>
                </a:solidFill>
              </a:rPr>
              <a:t>Estudio de los propios educandos como fuente de objetivos educacionales </a:t>
            </a:r>
            <a:r>
              <a:rPr lang="es-MX" dirty="0"/>
              <a:t>	</a:t>
            </a:r>
          </a:p>
        </p:txBody>
      </p:sp>
    </p:spTree>
    <p:extLst>
      <p:ext uri="{BB962C8B-B14F-4D97-AF65-F5344CB8AC3E}">
        <p14:creationId xmlns:p14="http://schemas.microsoft.com/office/powerpoint/2010/main" val="575708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7"/>
            <a:ext cx="10364451" cy="5817452"/>
          </a:xfrm>
        </p:spPr>
        <p:txBody>
          <a:bodyPr>
            <a:noAutofit/>
          </a:bodyPr>
          <a:lstStyle/>
          <a:p>
            <a:pPr algn="l"/>
            <a:r>
              <a:rPr lang="es-MX" sz="3200" cap="none" dirty="0"/>
              <a:t>Si educar es modificar las formas de conducta humana, resulta claro que sus objetivos son los cambios  de conducta que el establecimiento de enseñanza  intenta obtener en los alumnos.</a:t>
            </a:r>
            <a:br>
              <a:rPr lang="es-MX" sz="3200" dirty="0"/>
            </a:br>
            <a:br>
              <a:rPr lang="es-MX" sz="3200" dirty="0"/>
            </a:br>
            <a:r>
              <a:rPr lang="es-MX" sz="3200" dirty="0"/>
              <a:t>Por tanto, </a:t>
            </a:r>
            <a:r>
              <a:rPr lang="es-MX" sz="3200" cap="none" dirty="0"/>
              <a:t>observar a los educandos permitirá establecer metas educativas: se comparan los datos obtenidos con niveles deseables  o con normas admisibles que permitan  establecer la diferencia  que existe entre  la condición actual del alumno y lo aceptable.</a:t>
            </a:r>
            <a:br>
              <a:rPr lang="es-MX" sz="3200" cap="none" dirty="0"/>
            </a:br>
            <a:br>
              <a:rPr lang="es-MX" sz="3200" cap="none" dirty="0"/>
            </a:br>
            <a:r>
              <a:rPr lang="es-MX" sz="3200" cap="none" dirty="0"/>
              <a:t>Entre la condición actual y la aceptable hay un vacío, al cual Tyler llama necesidad</a:t>
            </a:r>
            <a:br>
              <a:rPr lang="es-MX" sz="3200" dirty="0"/>
            </a:br>
            <a:endParaRPr lang="es-MX" sz="3200" dirty="0"/>
          </a:p>
        </p:txBody>
      </p:sp>
    </p:spTree>
    <p:extLst>
      <p:ext uri="{BB962C8B-B14F-4D97-AF65-F5344CB8AC3E}">
        <p14:creationId xmlns:p14="http://schemas.microsoft.com/office/powerpoint/2010/main" val="2933147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727643" y="655093"/>
            <a:ext cx="4389397" cy="5349922"/>
          </a:xfrm>
          <a:prstGeom prst="rect">
            <a:avLst/>
          </a:prstGeom>
          <a:ln>
            <a:noFill/>
          </a:ln>
          <a:effectLst>
            <a:softEdge rad="112500"/>
          </a:effectLst>
        </p:spPr>
      </p:pic>
      <p:sp>
        <p:nvSpPr>
          <p:cNvPr id="2" name="Rectángulo 1">
            <a:extLst>
              <a:ext uri="{FF2B5EF4-FFF2-40B4-BE49-F238E27FC236}">
                <a16:creationId xmlns:a16="http://schemas.microsoft.com/office/drawing/2014/main" id="{61B74F35-E05D-43AA-826F-103AEBCB7CC0}"/>
              </a:ext>
            </a:extLst>
          </p:cNvPr>
          <p:cNvSpPr/>
          <p:nvPr/>
        </p:nvSpPr>
        <p:spPr>
          <a:xfrm>
            <a:off x="703385" y="1037492"/>
            <a:ext cx="5591907" cy="53499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endParaRPr lang="es-MX" dirty="0"/>
          </a:p>
          <a:p>
            <a:pPr algn="just"/>
            <a:endParaRPr lang="es-MX" dirty="0"/>
          </a:p>
          <a:p>
            <a:pPr algn="just"/>
            <a:r>
              <a:rPr lang="es-MX" sz="3200" dirty="0"/>
              <a:t>Por tanto,  uno de  los problemas educativos consistirá en canalizar los medios por los cuales  se satisfacen aquellas necesidades  a fin de que la conducta sea socialmente aceptable.</a:t>
            </a:r>
          </a:p>
        </p:txBody>
      </p:sp>
    </p:spTree>
    <p:extLst>
      <p:ext uri="{BB962C8B-B14F-4D97-AF65-F5344CB8AC3E}">
        <p14:creationId xmlns:p14="http://schemas.microsoft.com/office/powerpoint/2010/main" val="18025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4" y="2691501"/>
            <a:ext cx="10364451" cy="737499"/>
          </a:xfrm>
        </p:spPr>
        <p:txBody>
          <a:bodyPr>
            <a:normAutofit fontScale="90000"/>
          </a:bodyPr>
          <a:lstStyle/>
          <a:p>
            <a:pPr algn="l"/>
            <a:r>
              <a:rPr lang="es-MX" dirty="0"/>
              <a:t>1. necesidades físicas: alimento, agua, actividad, etc.</a:t>
            </a:r>
            <a:br>
              <a:rPr lang="es-MX" dirty="0"/>
            </a:br>
            <a:endParaRPr lang="es-MX" dirty="0"/>
          </a:p>
        </p:txBody>
      </p:sp>
      <p:pic>
        <p:nvPicPr>
          <p:cNvPr id="1026" name="Picture 2" descr="http://www.pulevasalud.com/ps/system/galleries/pics/Imagenes/IlustracionesMelkor/4331.gif?TExt=gif&amp;TObj=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6201" y="3429000"/>
            <a:ext cx="2246431" cy="30570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tretch>
            <a:fillRect/>
          </a:stretch>
        </p:blipFill>
        <p:spPr>
          <a:xfrm>
            <a:off x="1100008" y="3520217"/>
            <a:ext cx="2857500" cy="3038181"/>
          </a:xfrm>
          <a:prstGeom prst="rect">
            <a:avLst/>
          </a:prstGeom>
          <a:ln>
            <a:noFill/>
          </a:ln>
          <a:effectLst>
            <a:softEdge rad="112500"/>
          </a:effectLst>
        </p:spPr>
      </p:pic>
      <p:pic>
        <p:nvPicPr>
          <p:cNvPr id="5" name="Imagen 4"/>
          <p:cNvPicPr>
            <a:picLocks noChangeAspect="1"/>
          </p:cNvPicPr>
          <p:nvPr/>
        </p:nvPicPr>
        <p:blipFill>
          <a:blip r:embed="rId4"/>
          <a:stretch>
            <a:fillRect/>
          </a:stretch>
        </p:blipFill>
        <p:spPr>
          <a:xfrm>
            <a:off x="7319337" y="3399130"/>
            <a:ext cx="2815490" cy="3038181"/>
          </a:xfrm>
          <a:prstGeom prst="rect">
            <a:avLst/>
          </a:prstGeom>
          <a:ln>
            <a:noFill/>
          </a:ln>
          <a:effectLst>
            <a:softEdge rad="112500"/>
          </a:effectLst>
        </p:spPr>
      </p:pic>
      <p:sp>
        <p:nvSpPr>
          <p:cNvPr id="3" name="2 Rectángulo"/>
          <p:cNvSpPr/>
          <p:nvPr/>
        </p:nvSpPr>
        <p:spPr>
          <a:xfrm>
            <a:off x="1477109" y="501134"/>
            <a:ext cx="8676826" cy="954107"/>
          </a:xfrm>
          <a:prstGeom prst="rect">
            <a:avLst/>
          </a:prstGeom>
        </p:spPr>
        <p:txBody>
          <a:bodyPr wrap="square">
            <a:spAutoFit/>
          </a:bodyPr>
          <a:lstStyle/>
          <a:p>
            <a:pPr algn="just"/>
            <a:r>
              <a:rPr lang="es-MX" sz="2800" dirty="0"/>
              <a:t>Se puede identificar al ser humano como un organismo dinámico que requiere satisfacer ciertas necesidades:</a:t>
            </a:r>
          </a:p>
        </p:txBody>
      </p:sp>
    </p:spTree>
    <p:extLst>
      <p:ext uri="{BB962C8B-B14F-4D97-AF65-F5344CB8AC3E}">
        <p14:creationId xmlns:p14="http://schemas.microsoft.com/office/powerpoint/2010/main" val="1939816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864177"/>
            <a:ext cx="10364451" cy="1596177"/>
          </a:xfrm>
        </p:spPr>
        <p:txBody>
          <a:bodyPr/>
          <a:lstStyle/>
          <a:p>
            <a:r>
              <a:rPr lang="es-MX" sz="2400" dirty="0"/>
              <a:t>2. necesidades sociales: afecto, participación, estatus y respeto dentro del grupo social:</a:t>
            </a:r>
            <a:br>
              <a:rPr lang="es-MX" dirty="0"/>
            </a:br>
            <a:endParaRPr lang="es-MX" dirty="0"/>
          </a:p>
        </p:txBody>
      </p:sp>
      <p:pic>
        <p:nvPicPr>
          <p:cNvPr id="4" name="Imagen 3"/>
          <p:cNvPicPr>
            <a:picLocks noChangeAspect="1"/>
          </p:cNvPicPr>
          <p:nvPr/>
        </p:nvPicPr>
        <p:blipFill>
          <a:blip r:embed="rId2"/>
          <a:stretch>
            <a:fillRect/>
          </a:stretch>
        </p:blipFill>
        <p:spPr>
          <a:xfrm>
            <a:off x="1760561" y="1924335"/>
            <a:ext cx="4748568" cy="1884458"/>
          </a:xfrm>
          <a:prstGeom prst="rect">
            <a:avLst/>
          </a:prstGeom>
          <a:ln>
            <a:noFill/>
          </a:ln>
          <a:effectLst>
            <a:softEdge rad="112500"/>
          </a:effectLst>
        </p:spPr>
      </p:pic>
      <p:pic>
        <p:nvPicPr>
          <p:cNvPr id="6" name="Imagen 5"/>
          <p:cNvPicPr>
            <a:picLocks noChangeAspect="1"/>
          </p:cNvPicPr>
          <p:nvPr/>
        </p:nvPicPr>
        <p:blipFill>
          <a:blip r:embed="rId3"/>
          <a:stretch>
            <a:fillRect/>
          </a:stretch>
        </p:blipFill>
        <p:spPr>
          <a:xfrm>
            <a:off x="6509129" y="1924335"/>
            <a:ext cx="2266380" cy="3753134"/>
          </a:xfrm>
          <a:prstGeom prst="rect">
            <a:avLst/>
          </a:prstGeom>
          <a:ln>
            <a:noFill/>
          </a:ln>
          <a:effectLst>
            <a:softEdge rad="112500"/>
          </a:effectLst>
        </p:spPr>
      </p:pic>
      <p:pic>
        <p:nvPicPr>
          <p:cNvPr id="2050" name="Picture 2" descr="https://clubperiodismocag.files.wordpress.com/2014/08/mayor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75509" y="1924335"/>
            <a:ext cx="2143125" cy="37531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5"/>
          <a:stretch>
            <a:fillRect/>
          </a:stretch>
        </p:blipFill>
        <p:spPr>
          <a:xfrm>
            <a:off x="1760561" y="3968838"/>
            <a:ext cx="4748568" cy="1800225"/>
          </a:xfrm>
          <a:prstGeom prst="rect">
            <a:avLst/>
          </a:prstGeom>
          <a:ln>
            <a:noFill/>
          </a:ln>
          <a:effectLst>
            <a:softEdge rad="112500"/>
          </a:effectLst>
        </p:spPr>
      </p:pic>
    </p:spTree>
    <p:extLst>
      <p:ext uri="{BB962C8B-B14F-4D97-AF65-F5344CB8AC3E}">
        <p14:creationId xmlns:p14="http://schemas.microsoft.com/office/powerpoint/2010/main" val="839619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891472"/>
            <a:ext cx="10364451" cy="1596177"/>
          </a:xfrm>
        </p:spPr>
        <p:txBody>
          <a:bodyPr>
            <a:normAutofit fontScale="90000"/>
          </a:bodyPr>
          <a:lstStyle/>
          <a:p>
            <a:r>
              <a:rPr lang="es-MX" sz="2400" dirty="0"/>
              <a:t>3. necesidades integrativas:  es decir, la necesidad de una filosofía  de la vida, de conocimientos de la vida</a:t>
            </a:r>
            <a:br>
              <a:rPr lang="es-MX" dirty="0"/>
            </a:br>
            <a:br>
              <a:rPr lang="es-MX" dirty="0"/>
            </a:br>
            <a:endParaRPr lang="es-MX" dirty="0"/>
          </a:p>
        </p:txBody>
      </p:sp>
      <p:pic>
        <p:nvPicPr>
          <p:cNvPr id="4" name="Imagen 3"/>
          <p:cNvPicPr>
            <a:picLocks noChangeAspect="1"/>
          </p:cNvPicPr>
          <p:nvPr/>
        </p:nvPicPr>
        <p:blipFill>
          <a:blip r:embed="rId2"/>
          <a:stretch>
            <a:fillRect/>
          </a:stretch>
        </p:blipFill>
        <p:spPr>
          <a:xfrm>
            <a:off x="875050" y="1689560"/>
            <a:ext cx="2429646" cy="4229743"/>
          </a:xfrm>
          <a:prstGeom prst="rect">
            <a:avLst/>
          </a:prstGeom>
          <a:ln>
            <a:noFill/>
          </a:ln>
          <a:effectLst>
            <a:softEdge rad="112500"/>
          </a:effectLst>
        </p:spPr>
      </p:pic>
      <p:pic>
        <p:nvPicPr>
          <p:cNvPr id="5" name="Imagen 4"/>
          <p:cNvPicPr>
            <a:picLocks noChangeAspect="1"/>
          </p:cNvPicPr>
          <p:nvPr/>
        </p:nvPicPr>
        <p:blipFill>
          <a:blip r:embed="rId3"/>
          <a:stretch>
            <a:fillRect/>
          </a:stretch>
        </p:blipFill>
        <p:spPr>
          <a:xfrm>
            <a:off x="3447535" y="1689560"/>
            <a:ext cx="4235965" cy="4229743"/>
          </a:xfrm>
          <a:prstGeom prst="rect">
            <a:avLst/>
          </a:prstGeom>
          <a:ln>
            <a:noFill/>
          </a:ln>
          <a:effectLst>
            <a:softEdge rad="112500"/>
          </a:effectLst>
        </p:spPr>
      </p:pic>
      <p:pic>
        <p:nvPicPr>
          <p:cNvPr id="6" name="Imagen 5"/>
          <p:cNvPicPr>
            <a:picLocks noChangeAspect="1"/>
          </p:cNvPicPr>
          <p:nvPr/>
        </p:nvPicPr>
        <p:blipFill>
          <a:blip r:embed="rId4"/>
          <a:stretch>
            <a:fillRect/>
          </a:stretch>
        </p:blipFill>
        <p:spPr>
          <a:xfrm>
            <a:off x="7683500" y="1587960"/>
            <a:ext cx="4216400" cy="4229743"/>
          </a:xfrm>
          <a:prstGeom prst="rect">
            <a:avLst/>
          </a:prstGeom>
          <a:ln>
            <a:noFill/>
          </a:ln>
          <a:effectLst>
            <a:softEdge rad="112500"/>
          </a:effectLst>
        </p:spPr>
      </p:pic>
    </p:spTree>
    <p:extLst>
      <p:ext uri="{BB962C8B-B14F-4D97-AF65-F5344CB8AC3E}">
        <p14:creationId xmlns:p14="http://schemas.microsoft.com/office/powerpoint/2010/main" val="2835273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7"/>
            <a:ext cx="10832748" cy="1596177"/>
          </a:xfrm>
        </p:spPr>
        <p:txBody>
          <a:bodyPr>
            <a:normAutofit fontScale="90000"/>
          </a:bodyPr>
          <a:lstStyle/>
          <a:p>
            <a:r>
              <a:rPr lang="es-MX" dirty="0"/>
              <a:t>En este sentido todos los niños, de una misma sociedad tienen las mismas necesidades y es deber de la </a:t>
            </a:r>
            <a:br>
              <a:rPr lang="es-MX" dirty="0"/>
            </a:br>
            <a:endParaRPr lang="es-MX" dirty="0"/>
          </a:p>
        </p:txBody>
      </p:sp>
      <p:pic>
        <p:nvPicPr>
          <p:cNvPr id="3074" name="Picture 2" descr="C:\Users\EDUCACION\Documents\images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8199" y="1811215"/>
            <a:ext cx="2572170" cy="1970416"/>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913775" y="4098275"/>
            <a:ext cx="9865594" cy="214120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3600" dirty="0"/>
              <a:t>Analizar y determinar cuales puede atender; acorde al tipo de conducta significativa desde el punto de vista personal y social.</a:t>
            </a:r>
          </a:p>
        </p:txBody>
      </p:sp>
    </p:spTree>
    <p:extLst>
      <p:ext uri="{BB962C8B-B14F-4D97-AF65-F5344CB8AC3E}">
        <p14:creationId xmlns:p14="http://schemas.microsoft.com/office/powerpoint/2010/main" val="4269529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491045" y="1822450"/>
            <a:ext cx="4388339" cy="3238500"/>
          </a:xfrm>
          <a:prstGeom prst="rect">
            <a:avLst/>
          </a:prstGeom>
          <a:ln>
            <a:noFill/>
          </a:ln>
          <a:effectLst>
            <a:softEdge rad="112500"/>
          </a:effectLst>
        </p:spPr>
      </p:pic>
      <p:sp>
        <p:nvSpPr>
          <p:cNvPr id="2" name="Rectángulo 1">
            <a:extLst>
              <a:ext uri="{FF2B5EF4-FFF2-40B4-BE49-F238E27FC236}">
                <a16:creationId xmlns:a16="http://schemas.microsoft.com/office/drawing/2014/main" id="{69999665-85F8-4439-8442-3DC74AEF44CD}"/>
              </a:ext>
            </a:extLst>
          </p:cNvPr>
          <p:cNvSpPr/>
          <p:nvPr/>
        </p:nvSpPr>
        <p:spPr>
          <a:xfrm>
            <a:off x="0" y="1"/>
            <a:ext cx="7491045"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s-MX" sz="2800" dirty="0"/>
              <a:t>Menciona Tyler que existen investigaciones encaminadas a identificar las necesidades  de los alumnos y deben ser consideradas.</a:t>
            </a:r>
          </a:p>
          <a:p>
            <a:pPr algn="just"/>
            <a:endParaRPr lang="es-MX" sz="2800" dirty="0"/>
          </a:p>
          <a:p>
            <a:pPr algn="just"/>
            <a:r>
              <a:rPr lang="es-MX" sz="2800" dirty="0"/>
              <a:t>Ya que, Algunas de ellas se orientaron esencialmente a considerar la situación actual de los estudiantes en términos de factores aceptados como pautas deseables.</a:t>
            </a:r>
          </a:p>
          <a:p>
            <a:pPr algn="just"/>
            <a:endParaRPr lang="es-MX" sz="2800" dirty="0"/>
          </a:p>
          <a:p>
            <a:pPr algn="just"/>
            <a:r>
              <a:rPr lang="es-MX" sz="2800" dirty="0"/>
              <a:t>Las instituciones educativas deben concentrarse especialmente en las carencias o vacíos graves que aparecen en la formación actual de los estudiantes.</a:t>
            </a:r>
          </a:p>
        </p:txBody>
      </p:sp>
    </p:spTree>
    <p:extLst>
      <p:ext uri="{BB962C8B-B14F-4D97-AF65-F5344CB8AC3E}">
        <p14:creationId xmlns:p14="http://schemas.microsoft.com/office/powerpoint/2010/main" val="555847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19295" y="4497021"/>
            <a:ext cx="3564793" cy="2347058"/>
          </a:xfrm>
          <a:prstGeom prst="rect">
            <a:avLst/>
          </a:prstGeom>
          <a:ln/>
        </p:spPr>
        <p:style>
          <a:lnRef idx="2">
            <a:schemeClr val="accent6"/>
          </a:lnRef>
          <a:fillRef idx="1">
            <a:schemeClr val="lt1"/>
          </a:fillRef>
          <a:effectRef idx="0">
            <a:schemeClr val="accent6"/>
          </a:effectRef>
          <a:fontRef idx="minor">
            <a:schemeClr val="dk1"/>
          </a:fontRef>
        </p:style>
      </p:pic>
      <p:pic>
        <p:nvPicPr>
          <p:cNvPr id="5" name="Imagen 4"/>
          <p:cNvPicPr>
            <a:picLocks noChangeAspect="1"/>
          </p:cNvPicPr>
          <p:nvPr/>
        </p:nvPicPr>
        <p:blipFill>
          <a:blip r:embed="rId3"/>
          <a:stretch>
            <a:fillRect/>
          </a:stretch>
        </p:blipFill>
        <p:spPr>
          <a:xfrm>
            <a:off x="8981282" y="4360985"/>
            <a:ext cx="2709008" cy="2497015"/>
          </a:xfrm>
          <a:prstGeom prst="rect">
            <a:avLst/>
          </a:prstGeom>
          <a:ln>
            <a:noFill/>
          </a:ln>
          <a:effectLst>
            <a:softEdge rad="112500"/>
          </a:effectLst>
        </p:spPr>
      </p:pic>
      <p:pic>
        <p:nvPicPr>
          <p:cNvPr id="6" name="Imagen 5"/>
          <p:cNvPicPr>
            <a:picLocks noChangeAspect="1"/>
          </p:cNvPicPr>
          <p:nvPr/>
        </p:nvPicPr>
        <p:blipFill>
          <a:blip r:embed="rId4"/>
          <a:stretch>
            <a:fillRect/>
          </a:stretch>
        </p:blipFill>
        <p:spPr>
          <a:xfrm>
            <a:off x="4837632" y="4360985"/>
            <a:ext cx="3390106" cy="2497015"/>
          </a:xfrm>
          <a:prstGeom prst="rect">
            <a:avLst/>
          </a:prstGeom>
          <a:ln>
            <a:noFill/>
          </a:ln>
          <a:effectLst>
            <a:softEdge rad="112500"/>
          </a:effectLst>
        </p:spPr>
      </p:pic>
      <p:sp>
        <p:nvSpPr>
          <p:cNvPr id="2" name="Rectángulo 1">
            <a:extLst>
              <a:ext uri="{FF2B5EF4-FFF2-40B4-BE49-F238E27FC236}">
                <a16:creationId xmlns:a16="http://schemas.microsoft.com/office/drawing/2014/main" id="{7F5FAF3F-A8C4-4596-A168-9F64AF59CD65}"/>
              </a:ext>
            </a:extLst>
          </p:cNvPr>
          <p:cNvSpPr/>
          <p:nvPr/>
        </p:nvSpPr>
        <p:spPr>
          <a:xfrm>
            <a:off x="0" y="0"/>
            <a:ext cx="12191999" cy="436098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s-MX" sz="2400" dirty="0"/>
              <a:t>Posiblemente surjan dificultades sobre todo cuando la escuela  pretenda investigar ampliamente las necesidades de sus alumnos, en especial las que se refieran a algunos de sus aspectos vitales.</a:t>
            </a:r>
          </a:p>
          <a:p>
            <a:pPr algn="just"/>
            <a:endParaRPr lang="es-MX" sz="2400" dirty="0"/>
          </a:p>
          <a:p>
            <a:pPr algn="just"/>
            <a:r>
              <a:rPr lang="es-MX" sz="2400" dirty="0"/>
              <a:t>Por tanto, la escuela  que emprenda una investigación eficaz deberá recurrir a estudios científicos  generales.</a:t>
            </a:r>
          </a:p>
          <a:p>
            <a:pPr algn="just"/>
            <a:endParaRPr lang="es-MX" sz="2400" dirty="0"/>
          </a:p>
          <a:p>
            <a:pPr algn="just"/>
            <a:r>
              <a:rPr lang="es-MX" sz="2400" dirty="0"/>
              <a:t>Otra forma de conocer  las características del alumnado, y que requiere consideración especial, consiste  en investigar sus intereses. </a:t>
            </a:r>
          </a:p>
        </p:txBody>
      </p:sp>
    </p:spTree>
    <p:extLst>
      <p:ext uri="{BB962C8B-B14F-4D97-AF65-F5344CB8AC3E}">
        <p14:creationId xmlns:p14="http://schemas.microsoft.com/office/powerpoint/2010/main" val="3679318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OBJETIVOS O PRÓPOSITOS DE LA ASIGNATURA</a:t>
            </a:r>
          </a:p>
        </p:txBody>
      </p:sp>
      <p:sp>
        <p:nvSpPr>
          <p:cNvPr id="3" name="Marcador de contenido 2"/>
          <p:cNvSpPr>
            <a:spLocks noGrp="1"/>
          </p:cNvSpPr>
          <p:nvPr>
            <p:ph sz="quarter" idx="13"/>
          </p:nvPr>
        </p:nvSpPr>
        <p:spPr>
          <a:xfrm>
            <a:off x="913774" y="2018582"/>
            <a:ext cx="9938256" cy="3772618"/>
          </a:xfrm>
        </p:spPr>
        <p:txBody>
          <a:bodyPr>
            <a:normAutofit fontScale="85000" lnSpcReduction="20000"/>
          </a:bodyPr>
          <a:lstStyle/>
          <a:p>
            <a:r>
              <a:rPr lang="es-MX" sz="2800" dirty="0"/>
              <a:t>Conocer el surgimiento y desarrollo de las teorías curriculares como un modo particular de fundamentar el conocimiento científico de lo educativo. </a:t>
            </a:r>
          </a:p>
          <a:p>
            <a:pPr marL="0" indent="0">
              <a:buNone/>
            </a:pPr>
            <a:endParaRPr lang="es-MX" sz="2800" dirty="0"/>
          </a:p>
          <a:p>
            <a:r>
              <a:rPr lang="es-MX" sz="2800" dirty="0"/>
              <a:t>Identificar los supuestos teóricos y epistemológicos de las diversas perspectivas curriculares para Analizar y discutir los fundamentos de las diversas perspectivas curriculares, así como sus propuestas para el diseño y puesta en práctica del curriculum. </a:t>
            </a:r>
            <a:r>
              <a:rPr lang="es-MX" dirty="0"/>
              <a:t>	</a:t>
            </a:r>
          </a:p>
          <a:p>
            <a:endParaRPr lang="es-MX" dirty="0"/>
          </a:p>
        </p:txBody>
      </p:sp>
    </p:spTree>
    <p:extLst>
      <p:ext uri="{BB962C8B-B14F-4D97-AF65-F5344CB8AC3E}">
        <p14:creationId xmlns:p14="http://schemas.microsoft.com/office/powerpoint/2010/main" val="474125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esquinas redondeadas 1">
            <a:extLst>
              <a:ext uri="{FF2B5EF4-FFF2-40B4-BE49-F238E27FC236}">
                <a16:creationId xmlns:a16="http://schemas.microsoft.com/office/drawing/2014/main" id="{85826B79-42E9-4C0E-9F75-B1338EE76500}"/>
              </a:ext>
            </a:extLst>
          </p:cNvPr>
          <p:cNvSpPr/>
          <p:nvPr/>
        </p:nvSpPr>
        <p:spPr>
          <a:xfrm>
            <a:off x="1154723" y="685800"/>
            <a:ext cx="9882554" cy="548639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s-MX" sz="3200" dirty="0"/>
              <a:t>La teoría de la educación progresiva es ampliamente conocida y recomendable; porque identifica que la base primordial  de los objetivos se centra  en el interés del propio estudiante.</a:t>
            </a:r>
          </a:p>
          <a:p>
            <a:pPr algn="just"/>
            <a:endParaRPr lang="es-MX" sz="3200" dirty="0"/>
          </a:p>
          <a:p>
            <a:pPr algn="just"/>
            <a:r>
              <a:rPr lang="es-MX" sz="3200" dirty="0"/>
              <a:t>El argumento de  estudiar sus intereses como base para definir objetivos, significa que la educación es un proceso activo  que requiere el esfuerzo  del propio alumno quien, en general sólo aprende las cosas que hace.</a:t>
            </a:r>
          </a:p>
        </p:txBody>
      </p:sp>
    </p:spTree>
    <p:extLst>
      <p:ext uri="{BB962C8B-B14F-4D97-AF65-F5344CB8AC3E}">
        <p14:creationId xmlns:p14="http://schemas.microsoft.com/office/powerpoint/2010/main" val="1505845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704851" y="967154"/>
            <a:ext cx="6439771" cy="4431323"/>
          </a:xfrm>
        </p:spPr>
        <p:txBody>
          <a:bodyPr>
            <a:noAutofit/>
          </a:bodyPr>
          <a:lstStyle/>
          <a:p>
            <a:pPr algn="just"/>
            <a:r>
              <a:rPr lang="es-MX" sz="2400" dirty="0"/>
              <a:t>Hay que comprender que la educación  brinda al estudiante la oportunidad de participar en forma activa en las cosas que le interesan.</a:t>
            </a:r>
          </a:p>
          <a:p>
            <a:pPr marL="0" indent="0" algn="just">
              <a:buNone/>
            </a:pPr>
            <a:endParaRPr lang="es-MX" sz="2400" dirty="0"/>
          </a:p>
          <a:p>
            <a:pPr algn="just"/>
            <a:r>
              <a:rPr lang="es-MX" sz="2400" dirty="0"/>
              <a:t>Aunque, podemos encontrar educadores  que no comparten la idea de que un programa educativo eficaz deba prestar  atención  a los intereses actuales de los estudiante.</a:t>
            </a:r>
          </a:p>
        </p:txBody>
      </p:sp>
      <p:sp>
        <p:nvSpPr>
          <p:cNvPr id="2" name="AutoShape 2" descr="Resultado de imagen para intereses de los niñ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5831" y="1609725"/>
            <a:ext cx="3521318" cy="2581275"/>
          </a:xfrm>
          <a:prstGeom prst="rect">
            <a:avLst/>
          </a:prstGeom>
        </p:spPr>
      </p:pic>
    </p:spTree>
    <p:extLst>
      <p:ext uri="{BB962C8B-B14F-4D97-AF65-F5344CB8AC3E}">
        <p14:creationId xmlns:p14="http://schemas.microsoft.com/office/powerpoint/2010/main" val="1322832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533401"/>
            <a:ext cx="10363826" cy="2114549"/>
          </a:xfrm>
        </p:spPr>
        <p:txBody>
          <a:bodyPr>
            <a:normAutofit/>
          </a:bodyPr>
          <a:lstStyle/>
          <a:p>
            <a:pPr algn="ctr"/>
            <a:r>
              <a:rPr lang="es-MX" sz="3200" dirty="0">
                <a:solidFill>
                  <a:schemeClr val="accent1">
                    <a:lumMod val="75000"/>
                  </a:schemeClr>
                </a:solidFill>
              </a:rPr>
              <a:t>¿qué métodos conviene usar para estudiar las necesidades e intereses de los alumnos? </a:t>
            </a:r>
          </a:p>
          <a:p>
            <a:pPr algn="ctr"/>
            <a:endParaRPr lang="es-MX" sz="3200" dirty="0">
              <a:solidFill>
                <a:schemeClr val="accent1">
                  <a:lumMod val="75000"/>
                </a:schemeClr>
              </a:solidFill>
            </a:endParaRPr>
          </a:p>
          <a:p>
            <a:pPr algn="just"/>
            <a:endParaRPr lang="es-MX" dirty="0"/>
          </a:p>
        </p:txBody>
      </p:sp>
      <p:sp>
        <p:nvSpPr>
          <p:cNvPr id="2" name="Rectángulo 1"/>
          <p:cNvSpPr/>
          <p:nvPr/>
        </p:nvSpPr>
        <p:spPr>
          <a:xfrm>
            <a:off x="2990537" y="1866900"/>
            <a:ext cx="6210300" cy="42862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2400" dirty="0">
                <a:solidFill>
                  <a:schemeClr val="accent2">
                    <a:lumMod val="40000"/>
                    <a:lumOff val="60000"/>
                  </a:schemeClr>
                </a:solidFill>
              </a:rPr>
              <a:t> </a:t>
            </a:r>
            <a:r>
              <a:rPr lang="es-MX" sz="2400" dirty="0"/>
              <a:t>todos los de investigación social son utilizables. </a:t>
            </a:r>
          </a:p>
        </p:txBody>
      </p:sp>
      <p:sp>
        <p:nvSpPr>
          <p:cNvPr id="4" name="Rectángulo redondeado 3"/>
          <p:cNvSpPr/>
          <p:nvPr/>
        </p:nvSpPr>
        <p:spPr>
          <a:xfrm>
            <a:off x="123092" y="2647950"/>
            <a:ext cx="12068907" cy="421005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just"/>
            <a:r>
              <a:rPr lang="es-MX" sz="2400" dirty="0"/>
              <a:t>Tener en cuenta que existen factores de confusión al interpretar datos acerca de los alumnos,  que estriban  en la falla para distinguir  entre las necesidades resueltas por la educación y las que satisfacen otros organismos sociales.</a:t>
            </a:r>
          </a:p>
          <a:p>
            <a:pPr algn="just"/>
            <a:endParaRPr lang="es-MX" sz="2400" dirty="0"/>
          </a:p>
          <a:p>
            <a:pPr algn="just"/>
            <a:r>
              <a:rPr lang="es-MX" sz="2400" dirty="0"/>
              <a:t>Tales casos ilustran necesidades sociales imposibles de satisfacer  con la simple identificación de objetivos  educacionales en la escuela y requieren por tanto  otras formas de acción social.</a:t>
            </a:r>
          </a:p>
          <a:p>
            <a:pPr algn="just"/>
            <a:endParaRPr lang="es-MX" sz="2400" dirty="0"/>
          </a:p>
          <a:p>
            <a:pPr algn="just"/>
            <a:r>
              <a:rPr lang="es-MX" sz="2400" dirty="0"/>
              <a:t>Cuando la investigación de las necesidades de los estudiantes señale determinados  objetivos,  el maestro deberá identificar  los que se refieran directamente a la educación, sin confundirlos con los que  no pertenecen al  campo  de la enseñanza.</a:t>
            </a:r>
          </a:p>
        </p:txBody>
      </p:sp>
    </p:spTree>
    <p:extLst>
      <p:ext uri="{BB962C8B-B14F-4D97-AF65-F5344CB8AC3E}">
        <p14:creationId xmlns:p14="http://schemas.microsoft.com/office/powerpoint/2010/main" val="1451197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87EDA2EF-90E4-4899-ACE6-80C09EB09F26}"/>
              </a:ext>
            </a:extLst>
          </p:cNvPr>
          <p:cNvSpPr>
            <a:spLocks noGrp="1"/>
          </p:cNvSpPr>
          <p:nvPr>
            <p:ph type="title"/>
          </p:nvPr>
        </p:nvSpPr>
        <p:spPr>
          <a:xfrm>
            <a:off x="773723" y="2050502"/>
            <a:ext cx="10849559" cy="2785267"/>
          </a:xfrm>
          <a:solidFill>
            <a:schemeClr val="accent1"/>
          </a:solidFill>
        </p:spPr>
        <p:txBody>
          <a:bodyPr/>
          <a:lstStyle/>
          <a:p>
            <a:r>
              <a:rPr lang="es-MX" b="1" dirty="0">
                <a:solidFill>
                  <a:srgbClr val="FFFF00"/>
                </a:solidFill>
              </a:rPr>
              <a:t>Estudio de la vida contemporánea  fuera de la escuela</a:t>
            </a:r>
            <a:br>
              <a:rPr lang="es-MX" b="1" dirty="0">
                <a:solidFill>
                  <a:srgbClr val="FFFF00"/>
                </a:solidFill>
              </a:rPr>
            </a:br>
            <a:r>
              <a:rPr lang="es-MX" dirty="0"/>
              <a:t>	</a:t>
            </a:r>
          </a:p>
        </p:txBody>
      </p:sp>
    </p:spTree>
    <p:extLst>
      <p:ext uri="{BB962C8B-B14F-4D97-AF65-F5344CB8AC3E}">
        <p14:creationId xmlns:p14="http://schemas.microsoft.com/office/powerpoint/2010/main" val="1880191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0" y="1222375"/>
            <a:ext cx="8629647" cy="5371856"/>
          </a:xfrm>
        </p:spPr>
        <p:txBody>
          <a:bodyPr>
            <a:noAutofit/>
          </a:bodyPr>
          <a:lstStyle/>
          <a:p>
            <a:pPr algn="just"/>
            <a:r>
              <a:rPr lang="es-MX" cap="none" dirty="0"/>
              <a:t>El esfuerzo por extraer objetivos del estudio de la vida contemporánea  deriva  de la dificultad de enseñar  en la escuela el enorme cuerpo de conocimientos surgidos  con el despertar de la ciencia  y la revolución industrial.</a:t>
            </a:r>
          </a:p>
          <a:p>
            <a:pPr algn="just"/>
            <a:endParaRPr lang="es-MX" cap="none" dirty="0"/>
          </a:p>
          <a:p>
            <a:pPr algn="just"/>
            <a:r>
              <a:rPr lang="es-MX" cap="none" dirty="0"/>
              <a:t>Hay que preguntarse: ¿qué conocimientos son los más valiosos?</a:t>
            </a:r>
          </a:p>
          <a:p>
            <a:pPr marL="0" indent="0" algn="just">
              <a:buNone/>
            </a:pPr>
            <a:r>
              <a:rPr lang="es-MX" cap="none" dirty="0"/>
              <a:t>   R: Aquellos que permitan ser aplicados en la vida cotidiana</a:t>
            </a:r>
          </a:p>
          <a:p>
            <a:pPr algn="just"/>
            <a:endParaRPr lang="es-MX" cap="none" dirty="0"/>
          </a:p>
          <a:p>
            <a:pPr algn="just"/>
            <a:r>
              <a:rPr lang="es-MX" cap="none" dirty="0"/>
              <a:t>Entonces el análisis de la vida contemporánea permite señalar a la enseñanza objetivos que se relaciones fácilmente con las condiciones y oportunidades que esa vida brinda para la aplicación de esos tipos de aprendizaje.</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9649" y="1735137"/>
            <a:ext cx="3562351" cy="3387725"/>
          </a:xfrm>
          <a:prstGeom prst="rect">
            <a:avLst/>
          </a:prstGeom>
        </p:spPr>
      </p:pic>
    </p:spTree>
    <p:extLst>
      <p:ext uri="{BB962C8B-B14F-4D97-AF65-F5344CB8AC3E}">
        <p14:creationId xmlns:p14="http://schemas.microsoft.com/office/powerpoint/2010/main" val="719284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Categorías aptas de estudio</a:t>
            </a:r>
          </a:p>
        </p:txBody>
      </p:sp>
      <p:sp>
        <p:nvSpPr>
          <p:cNvPr id="3" name="2 Marcador de contenido"/>
          <p:cNvSpPr>
            <a:spLocks noGrp="1"/>
          </p:cNvSpPr>
          <p:nvPr>
            <p:ph sz="quarter" idx="13"/>
          </p:nvPr>
        </p:nvSpPr>
        <p:spPr>
          <a:xfrm>
            <a:off x="913774" y="2367092"/>
            <a:ext cx="4032299" cy="3424107"/>
          </a:xfrm>
        </p:spPr>
        <p:txBody>
          <a:bodyPr/>
          <a:lstStyle/>
          <a:p>
            <a:r>
              <a:rPr lang="es-MX" dirty="0"/>
              <a:t>El aspecto sanitario</a:t>
            </a:r>
          </a:p>
          <a:p>
            <a:r>
              <a:rPr lang="es-MX" dirty="0"/>
              <a:t>Familiar</a:t>
            </a:r>
          </a:p>
          <a:p>
            <a:r>
              <a:rPr lang="es-MX" dirty="0"/>
              <a:t>Esparcimientos</a:t>
            </a:r>
          </a:p>
          <a:p>
            <a:r>
              <a:rPr lang="es-MX" dirty="0"/>
              <a:t>Vocacional</a:t>
            </a:r>
          </a:p>
          <a:p>
            <a:r>
              <a:rPr lang="es-MX" dirty="0"/>
              <a:t>Religioso</a:t>
            </a:r>
          </a:p>
          <a:p>
            <a:r>
              <a:rPr lang="es-MX" dirty="0"/>
              <a:t>De consumo</a:t>
            </a:r>
          </a:p>
          <a:p>
            <a:r>
              <a:rPr lang="es-MX" dirty="0"/>
              <a:t>cívico</a:t>
            </a:r>
          </a:p>
        </p:txBody>
      </p:sp>
      <p:sp>
        <p:nvSpPr>
          <p:cNvPr id="4" name="3 Cerrar llave"/>
          <p:cNvSpPr/>
          <p:nvPr/>
        </p:nvSpPr>
        <p:spPr>
          <a:xfrm>
            <a:off x="3283526" y="2195945"/>
            <a:ext cx="1579419" cy="3352800"/>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5" name="4 Rectángulo"/>
          <p:cNvSpPr/>
          <p:nvPr/>
        </p:nvSpPr>
        <p:spPr>
          <a:xfrm>
            <a:off x="5126182" y="2514600"/>
            <a:ext cx="4003963" cy="303414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800" dirty="0"/>
              <a:t>Toda aquella información útil que ayude a la gente a través de la educación a desempeñarse con eficacia</a:t>
            </a:r>
          </a:p>
        </p:txBody>
      </p:sp>
      <p:sp>
        <p:nvSpPr>
          <p:cNvPr id="6" name="5 Rectángulo redondeado"/>
          <p:cNvSpPr/>
          <p:nvPr/>
        </p:nvSpPr>
        <p:spPr>
          <a:xfrm>
            <a:off x="9580419" y="2660074"/>
            <a:ext cx="2320635" cy="21197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bg1"/>
                </a:solidFill>
              </a:rPr>
              <a:t>Representan sugerencias para generar objetivos educacionales</a:t>
            </a:r>
          </a:p>
        </p:txBody>
      </p:sp>
      <p:sp>
        <p:nvSpPr>
          <p:cNvPr id="7" name="6 Flecha curvada hacia abajo"/>
          <p:cNvSpPr/>
          <p:nvPr/>
        </p:nvSpPr>
        <p:spPr>
          <a:xfrm>
            <a:off x="7869382" y="1856509"/>
            <a:ext cx="3158836" cy="498763"/>
          </a:xfrm>
          <a:prstGeom prst="curvedDownArrow">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693642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8D3581D-0E26-474B-8D08-F9D444734B78}"/>
              </a:ext>
            </a:extLst>
          </p:cNvPr>
          <p:cNvSpPr/>
          <p:nvPr/>
        </p:nvSpPr>
        <p:spPr>
          <a:xfrm>
            <a:off x="3408886" y="3244334"/>
            <a:ext cx="5374228" cy="369332"/>
          </a:xfrm>
          <a:prstGeom prst="rect">
            <a:avLst/>
          </a:prstGeom>
        </p:spPr>
        <p:txBody>
          <a:bodyPr wrap="none">
            <a:spAutoFit/>
          </a:bodyPr>
          <a:lstStyle/>
          <a:p>
            <a:r>
              <a:rPr lang="es-MX" b="1" dirty="0">
                <a:solidFill>
                  <a:srgbClr val="FFFF00"/>
                </a:solidFill>
              </a:rPr>
              <a:t>Estudio de la vida contemporánea  fuera de la escuela</a:t>
            </a:r>
            <a:endParaRPr lang="es-419" dirty="0"/>
          </a:p>
        </p:txBody>
      </p:sp>
      <p:sp>
        <p:nvSpPr>
          <p:cNvPr id="5" name="Título 1">
            <a:extLst>
              <a:ext uri="{FF2B5EF4-FFF2-40B4-BE49-F238E27FC236}">
                <a16:creationId xmlns:a16="http://schemas.microsoft.com/office/drawing/2014/main" id="{AC37FA29-7218-4E2C-9E60-598FEC377714}"/>
              </a:ext>
            </a:extLst>
          </p:cNvPr>
          <p:cNvSpPr>
            <a:spLocks noGrp="1"/>
          </p:cNvSpPr>
          <p:nvPr>
            <p:ph type="title"/>
          </p:nvPr>
        </p:nvSpPr>
        <p:spPr>
          <a:xfrm>
            <a:off x="773723" y="2050502"/>
            <a:ext cx="10849559" cy="2785267"/>
          </a:xfrm>
          <a:solidFill>
            <a:schemeClr val="accent1"/>
          </a:solidFill>
        </p:spPr>
        <p:txBody>
          <a:bodyPr/>
          <a:lstStyle/>
          <a:p>
            <a:br>
              <a:rPr lang="es-MX" b="1" dirty="0">
                <a:solidFill>
                  <a:srgbClr val="FFFF00"/>
                </a:solidFill>
              </a:rPr>
            </a:br>
            <a:r>
              <a:rPr lang="es-MX" b="1" dirty="0">
                <a:solidFill>
                  <a:srgbClr val="FFFF00"/>
                </a:solidFill>
              </a:rPr>
              <a:t>Los especialistas en asignaturas sugieren objetivos</a:t>
            </a:r>
            <a:br>
              <a:rPr lang="es-MX" b="1" dirty="0">
                <a:solidFill>
                  <a:srgbClr val="FFFF00"/>
                </a:solidFill>
              </a:rPr>
            </a:br>
            <a:br>
              <a:rPr lang="es-MX" b="1" dirty="0">
                <a:solidFill>
                  <a:srgbClr val="FFFF00"/>
                </a:solidFill>
              </a:rPr>
            </a:br>
            <a:r>
              <a:rPr lang="es-MX" dirty="0"/>
              <a:t>	</a:t>
            </a:r>
          </a:p>
        </p:txBody>
      </p:sp>
    </p:spTree>
    <p:extLst>
      <p:ext uri="{BB962C8B-B14F-4D97-AF65-F5344CB8AC3E}">
        <p14:creationId xmlns:p14="http://schemas.microsoft.com/office/powerpoint/2010/main" val="33525696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a:t>
            </a:r>
          </a:p>
        </p:txBody>
      </p:sp>
      <p:sp>
        <p:nvSpPr>
          <p:cNvPr id="3" name="Marcador de contenido 2"/>
          <p:cNvSpPr>
            <a:spLocks noGrp="1"/>
          </p:cNvSpPr>
          <p:nvPr>
            <p:ph sz="quarter" idx="13"/>
          </p:nvPr>
        </p:nvSpPr>
        <p:spPr>
          <a:xfrm>
            <a:off x="758270" y="212614"/>
            <a:ext cx="10958945" cy="4308763"/>
          </a:xfrm>
        </p:spPr>
        <p:txBody>
          <a:bodyPr>
            <a:noAutofit/>
          </a:bodyPr>
          <a:lstStyle/>
          <a:p>
            <a:pPr algn="just"/>
            <a:r>
              <a:rPr lang="es-MX" sz="2400" dirty="0"/>
              <a:t>Es una fuente muy difundida.</a:t>
            </a:r>
          </a:p>
          <a:p>
            <a:pPr algn="just"/>
            <a:endParaRPr lang="es-MX" sz="2400" dirty="0"/>
          </a:p>
          <a:p>
            <a:pPr algn="just"/>
            <a:r>
              <a:rPr lang="es-MX" sz="2400" dirty="0"/>
              <a:t>Los planes de estudio estar elaborados por especialistas de asignaturas y representan el concepto acerca  de los objetivos que la escuela debe tratar de alcanzar.</a:t>
            </a:r>
          </a:p>
          <a:p>
            <a:pPr algn="just"/>
            <a:endParaRPr lang="es-MX" sz="2400" dirty="0"/>
          </a:p>
          <a:p>
            <a:pPr algn="just"/>
            <a:r>
              <a:rPr lang="es-MX" sz="2400" dirty="0"/>
              <a:t>Algunos critican el empleo de especialistas en asignaturas  porque proponen objetivos demasiados técnicos e inapropiados </a:t>
            </a:r>
          </a:p>
          <a:p>
            <a:pPr algn="just"/>
            <a:endParaRPr lang="es-MX" sz="2400" dirty="0"/>
          </a:p>
          <a:p>
            <a:pPr algn="just"/>
            <a:r>
              <a:rPr lang="es-MX" sz="2400" dirty="0"/>
              <a:t>Pero su participación es útil si responden ¿ cómo puede contribuir la asignatura en la educación del niño o joven que o se especializará en ella?</a:t>
            </a:r>
          </a:p>
        </p:txBody>
      </p:sp>
    </p:spTree>
    <p:extLst>
      <p:ext uri="{BB962C8B-B14F-4D97-AF65-F5344CB8AC3E}">
        <p14:creationId xmlns:p14="http://schemas.microsoft.com/office/powerpoint/2010/main" val="36475984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623454" y="817418"/>
            <a:ext cx="3629891" cy="155171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mj-lt"/>
              <a:buAutoNum type="arabicPeriod"/>
            </a:pPr>
            <a:r>
              <a:rPr lang="es-MX" sz="2000" dirty="0"/>
              <a:t>Estudiantes</a:t>
            </a:r>
          </a:p>
          <a:p>
            <a:pPr marL="342900" indent="-342900">
              <a:buFont typeface="+mj-lt"/>
              <a:buAutoNum type="arabicPeriod"/>
            </a:pPr>
            <a:r>
              <a:rPr lang="es-MX" sz="2000" dirty="0"/>
              <a:t>Vida contemporánea </a:t>
            </a:r>
          </a:p>
          <a:p>
            <a:pPr marL="342900" indent="-342900">
              <a:buFont typeface="+mj-lt"/>
              <a:buAutoNum type="arabicPeriod"/>
            </a:pPr>
            <a:r>
              <a:rPr lang="es-MX" sz="2000" dirty="0"/>
              <a:t>Especialistas en Asignaturas</a:t>
            </a:r>
          </a:p>
        </p:txBody>
      </p:sp>
      <p:sp>
        <p:nvSpPr>
          <p:cNvPr id="5" name="4 Rectángulo redondeado"/>
          <p:cNvSpPr/>
          <p:nvPr/>
        </p:nvSpPr>
        <p:spPr>
          <a:xfrm>
            <a:off x="5043055" y="429490"/>
            <a:ext cx="3893127" cy="155170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000" dirty="0"/>
              <a:t>Brindan bastante material que cualquier escuela puede incluir en su programa</a:t>
            </a:r>
          </a:p>
        </p:txBody>
      </p:sp>
      <p:pic>
        <p:nvPicPr>
          <p:cNvPr id="2050" name="Picture 2" descr="Resultado de imagen para tamiz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0209" y="2466108"/>
            <a:ext cx="4145973" cy="3186547"/>
          </a:xfrm>
          <a:prstGeom prst="rect">
            <a:avLst/>
          </a:prstGeom>
          <a:noFill/>
          <a:extLst>
            <a:ext uri="{909E8E84-426E-40DD-AFC4-6F175D3DCCD1}">
              <a14:hiddenFill xmlns:a14="http://schemas.microsoft.com/office/drawing/2010/main">
                <a:solidFill>
                  <a:srgbClr val="FFFFFF"/>
                </a:solidFill>
              </a14:hiddenFill>
            </a:ext>
          </a:extLst>
        </p:spPr>
      </p:pic>
      <p:sp>
        <p:nvSpPr>
          <p:cNvPr id="7" name="6 Flecha derecha"/>
          <p:cNvSpPr/>
          <p:nvPr/>
        </p:nvSpPr>
        <p:spPr>
          <a:xfrm>
            <a:off x="4253345" y="1267689"/>
            <a:ext cx="900546" cy="3740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Flecha curvada hacia la izquierda"/>
          <p:cNvSpPr/>
          <p:nvPr/>
        </p:nvSpPr>
        <p:spPr>
          <a:xfrm>
            <a:off x="9130145" y="1267689"/>
            <a:ext cx="678873" cy="179416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9" name="8 Rectángulo"/>
          <p:cNvSpPr/>
          <p:nvPr/>
        </p:nvSpPr>
        <p:spPr>
          <a:xfrm>
            <a:off x="1052946" y="2957945"/>
            <a:ext cx="2535381" cy="10806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dirty="0">
                <a:solidFill>
                  <a:schemeClr val="tx1"/>
                </a:solidFill>
              </a:rPr>
              <a:t>Para qué </a:t>
            </a:r>
          </a:p>
        </p:txBody>
      </p:sp>
      <p:sp>
        <p:nvSpPr>
          <p:cNvPr id="10" name="9 Flecha izquierda"/>
          <p:cNvSpPr/>
          <p:nvPr/>
        </p:nvSpPr>
        <p:spPr>
          <a:xfrm flipV="1">
            <a:off x="3719945" y="3281449"/>
            <a:ext cx="955964" cy="5306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845127" y="4835236"/>
            <a:ext cx="3629891" cy="17941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3200" dirty="0">
                <a:solidFill>
                  <a:schemeClr val="tx1"/>
                </a:solidFill>
              </a:rPr>
              <a:t>Para eliminar los menos importantes y más contradictorios</a:t>
            </a:r>
          </a:p>
        </p:txBody>
      </p:sp>
      <p:sp>
        <p:nvSpPr>
          <p:cNvPr id="12" name="11 Flecha abajo"/>
          <p:cNvSpPr/>
          <p:nvPr/>
        </p:nvSpPr>
        <p:spPr>
          <a:xfrm>
            <a:off x="2182090" y="3920835"/>
            <a:ext cx="609600" cy="7065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6601690" y="2477886"/>
            <a:ext cx="2237510" cy="7966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a:solidFill>
                  <a:schemeClr val="bg1"/>
                </a:solidFill>
              </a:rPr>
              <a:t>Filosofía educativa</a:t>
            </a:r>
          </a:p>
        </p:txBody>
      </p:sp>
      <p:sp>
        <p:nvSpPr>
          <p:cNvPr id="15" name="14 Rectángulo"/>
          <p:cNvSpPr/>
          <p:nvPr/>
        </p:nvSpPr>
        <p:spPr>
          <a:xfrm>
            <a:off x="8720904" y="4186201"/>
            <a:ext cx="3288323" cy="7966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bg1"/>
                </a:solidFill>
              </a:rPr>
              <a:t>Psicología del aprendizaje</a:t>
            </a:r>
          </a:p>
        </p:txBody>
      </p:sp>
    </p:spTree>
    <p:extLst>
      <p:ext uri="{BB962C8B-B14F-4D97-AF65-F5344CB8AC3E}">
        <p14:creationId xmlns:p14="http://schemas.microsoft.com/office/powerpoint/2010/main" val="2931095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chemeClr val="accent6">
                    <a:lumMod val="50000"/>
                  </a:schemeClr>
                </a:solidFill>
              </a:rPr>
              <a:t>El papel de la filosofía en la selección de objetivos (primer tamiz)</a:t>
            </a:r>
            <a:r>
              <a:rPr lang="es-MX" dirty="0">
                <a:solidFill>
                  <a:schemeClr val="accent6">
                    <a:lumMod val="50000"/>
                  </a:schemeClr>
                </a:solidFill>
              </a:rPr>
              <a:t>	</a:t>
            </a:r>
          </a:p>
        </p:txBody>
      </p:sp>
      <p:sp>
        <p:nvSpPr>
          <p:cNvPr id="3" name="Marcador de contenido 2"/>
          <p:cNvSpPr>
            <a:spLocks noGrp="1"/>
          </p:cNvSpPr>
          <p:nvPr>
            <p:ph sz="quarter" idx="13"/>
          </p:nvPr>
        </p:nvSpPr>
        <p:spPr>
          <a:xfrm>
            <a:off x="246185" y="2367092"/>
            <a:ext cx="11816861" cy="4156800"/>
          </a:xfrm>
        </p:spPr>
        <p:txBody>
          <a:bodyPr>
            <a:normAutofit/>
          </a:bodyPr>
          <a:lstStyle/>
          <a:p>
            <a:r>
              <a:rPr lang="es-MX" sz="2400" cap="none" dirty="0"/>
              <a:t>Escoge de la lista original de objetivos, los que representen valores más altos y coincidan con la filosofía de la escuela.</a:t>
            </a:r>
          </a:p>
          <a:p>
            <a:r>
              <a:rPr lang="es-MX" sz="2400" cap="none" dirty="0"/>
              <a:t>En una sociedad democrática la filosofía educacional exaltará los valores democráticos. Estos valores suponen objetivos en el sentido de que señalan los tipos de pautas de conductas: tipos de valores e ideales, los hábitos y prácticas a que tenderá ese programa.</a:t>
            </a:r>
          </a:p>
          <a:p>
            <a:r>
              <a:rPr lang="es-MX" sz="2400" cap="none" dirty="0"/>
              <a:t>Es importante responder: ¿debe le hombre educarse ajustarse a la sociedad tal y cómo está o le cabe la misión revolucionaria? Porqué no pensar en ambas posibilidades.</a:t>
            </a:r>
          </a:p>
        </p:txBody>
      </p:sp>
    </p:spTree>
    <p:extLst>
      <p:ext uri="{BB962C8B-B14F-4D97-AF65-F5344CB8AC3E}">
        <p14:creationId xmlns:p14="http://schemas.microsoft.com/office/powerpoint/2010/main" val="3263979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3027873" y="0"/>
            <a:ext cx="6616460" cy="1596177"/>
          </a:xfrm>
        </p:spPr>
        <p:txBody>
          <a:bodyPr/>
          <a:lstStyle/>
          <a:p>
            <a:r>
              <a:rPr lang="es-MX" dirty="0"/>
              <a:t>Unidad II</a:t>
            </a:r>
            <a:br>
              <a:rPr lang="es-MX" dirty="0"/>
            </a:br>
            <a:r>
              <a:rPr lang="es-MX" sz="2000" dirty="0"/>
              <a:t>Perspectivas fundamentales del currículo</a:t>
            </a:r>
          </a:p>
        </p:txBody>
      </p:sp>
      <p:sp>
        <p:nvSpPr>
          <p:cNvPr id="5" name="Marcador de contenido 2"/>
          <p:cNvSpPr>
            <a:spLocks noGrp="1"/>
          </p:cNvSpPr>
          <p:nvPr>
            <p:ph sz="quarter" idx="13"/>
          </p:nvPr>
        </p:nvSpPr>
        <p:spPr>
          <a:xfrm>
            <a:off x="1301962" y="1409560"/>
            <a:ext cx="10363826" cy="2817383"/>
          </a:xfrm>
        </p:spPr>
        <p:txBody>
          <a:bodyPr/>
          <a:lstStyle/>
          <a:p>
            <a:pPr marL="0" indent="0" algn="ctr">
              <a:buNone/>
            </a:pPr>
            <a:r>
              <a:rPr lang="es-MX" sz="3200" dirty="0"/>
              <a:t>Objetivos de la unidad:</a:t>
            </a:r>
          </a:p>
          <a:p>
            <a:pPr marL="45720" indent="0">
              <a:buNone/>
            </a:pPr>
            <a:endParaRPr lang="es-MX" sz="1100" dirty="0"/>
          </a:p>
          <a:p>
            <a:pPr algn="ctr">
              <a:buFont typeface="Wingdings" pitchFamily="2" charset="2"/>
              <a:buChar char="§"/>
            </a:pPr>
            <a:r>
              <a:rPr lang="es-MX" dirty="0"/>
              <a:t>Identificar las principales perspectivas teóricas del curriculum.</a:t>
            </a:r>
          </a:p>
          <a:p>
            <a:pPr algn="ctr">
              <a:buFont typeface="Wingdings" pitchFamily="2" charset="2"/>
              <a:buChar char="§"/>
            </a:pPr>
            <a:endParaRPr lang="es-MX" dirty="0"/>
          </a:p>
          <a:p>
            <a:pPr algn="ctr">
              <a:buFont typeface="Wingdings" pitchFamily="2" charset="2"/>
              <a:buChar char="§"/>
            </a:pPr>
            <a:r>
              <a:rPr lang="es-MX" dirty="0"/>
              <a:t>Analizar los fundamentos y características de las teorías curriculares.</a:t>
            </a:r>
          </a:p>
        </p:txBody>
      </p:sp>
      <p:sp>
        <p:nvSpPr>
          <p:cNvPr id="6" name="Título 1">
            <a:extLst>
              <a:ext uri="{FF2B5EF4-FFF2-40B4-BE49-F238E27FC236}">
                <a16:creationId xmlns:a16="http://schemas.microsoft.com/office/drawing/2014/main" id="{104F9B62-7678-4C60-8269-51A21B07E664}"/>
              </a:ext>
            </a:extLst>
          </p:cNvPr>
          <p:cNvSpPr txBox="1">
            <a:spLocks/>
          </p:cNvSpPr>
          <p:nvPr/>
        </p:nvSpPr>
        <p:spPr>
          <a:xfrm>
            <a:off x="3430439" y="4226943"/>
            <a:ext cx="6616460" cy="159617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outerShdw blurRad="38100" dist="38100" dir="2700000" algn="tl">
                    <a:srgbClr val="000000">
                      <a:alpha val="43137"/>
                    </a:srgbClr>
                  </a:outerShdw>
                </a:effectLst>
                <a:latin typeface="+mj-lt"/>
                <a:ea typeface="+mj-ea"/>
                <a:cs typeface="+mj-cs"/>
              </a:defRPr>
            </a:lvl1pPr>
          </a:lstStyle>
          <a:p>
            <a:r>
              <a:rPr lang="es-MX" dirty="0"/>
              <a:t>temario</a:t>
            </a:r>
            <a:br>
              <a:rPr lang="es-MX" dirty="0"/>
            </a:br>
            <a:r>
              <a:rPr lang="es-MX" sz="2000" dirty="0"/>
              <a:t>2.1 Teoría tradicional</a:t>
            </a:r>
          </a:p>
        </p:txBody>
      </p:sp>
    </p:spTree>
    <p:extLst>
      <p:ext uri="{BB962C8B-B14F-4D97-AF65-F5344CB8AC3E}">
        <p14:creationId xmlns:p14="http://schemas.microsoft.com/office/powerpoint/2010/main" val="3132325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866275"/>
            <a:ext cx="10363826" cy="2562726"/>
          </a:xfrm>
          <a:ln/>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algn="just"/>
            <a:endParaRPr lang="es-MX" dirty="0">
              <a:solidFill>
                <a:schemeClr val="accent6">
                  <a:lumMod val="50000"/>
                </a:schemeClr>
              </a:solidFill>
            </a:endParaRPr>
          </a:p>
          <a:p>
            <a:pPr marL="0" indent="0" algn="ctr">
              <a:buNone/>
            </a:pPr>
            <a:r>
              <a:rPr lang="es-MX" sz="4000" b="1" dirty="0">
                <a:solidFill>
                  <a:schemeClr val="accent6">
                    <a:lumMod val="50000"/>
                  </a:schemeClr>
                </a:solidFill>
              </a:rPr>
              <a:t>La filosofía de la escuela puede afectar la selección de objetivos</a:t>
            </a:r>
          </a:p>
          <a:p>
            <a:pPr marL="0" indent="0">
              <a:buNone/>
            </a:pPr>
            <a:endParaRPr lang="es-MX" sz="4000" dirty="0"/>
          </a:p>
          <a:p>
            <a:pPr marL="0" indent="0" algn="ctr">
              <a:buNone/>
            </a:pPr>
            <a:endParaRPr lang="es-MX" dirty="0"/>
          </a:p>
          <a:p>
            <a:pPr marL="0" indent="0" algn="ctr">
              <a:buNone/>
            </a:pPr>
            <a:r>
              <a:rPr lang="es-MX" dirty="0"/>
              <a:t>               </a:t>
            </a:r>
          </a:p>
          <a:p>
            <a:pPr marL="0" indent="0" algn="ctr">
              <a:buNone/>
            </a:pPr>
            <a:endParaRPr lang="es-MX" dirty="0"/>
          </a:p>
        </p:txBody>
      </p:sp>
      <p:sp>
        <p:nvSpPr>
          <p:cNvPr id="2" name="Rectángulo: esquinas redondeadas 1">
            <a:extLst>
              <a:ext uri="{FF2B5EF4-FFF2-40B4-BE49-F238E27FC236}">
                <a16:creationId xmlns:a16="http://schemas.microsoft.com/office/drawing/2014/main" id="{6CB6D89C-24F4-4F62-AABE-E92D9427162A}"/>
              </a:ext>
            </a:extLst>
          </p:cNvPr>
          <p:cNvSpPr/>
          <p:nvPr/>
        </p:nvSpPr>
        <p:spPr>
          <a:xfrm>
            <a:off x="4888523" y="2760785"/>
            <a:ext cx="5451231" cy="256272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sz="3200" b="1" dirty="0">
                <a:solidFill>
                  <a:schemeClr val="tx1"/>
                </a:solidFill>
              </a:rPr>
              <a:t>¿Qué tipo de hombre se desea educar?</a:t>
            </a:r>
            <a:endParaRPr lang="es-419" sz="3200" dirty="0">
              <a:solidFill>
                <a:schemeClr val="tx1"/>
              </a:solidFill>
            </a:endParaRPr>
          </a:p>
        </p:txBody>
      </p:sp>
    </p:spTree>
    <p:extLst>
      <p:ext uri="{BB962C8B-B14F-4D97-AF65-F5344CB8AC3E}">
        <p14:creationId xmlns:p14="http://schemas.microsoft.com/office/powerpoint/2010/main" val="21271617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a:t>
            </a:r>
          </a:p>
        </p:txBody>
      </p:sp>
      <p:sp>
        <p:nvSpPr>
          <p:cNvPr id="3" name="Marcador de contenido 2"/>
          <p:cNvSpPr>
            <a:spLocks noGrp="1"/>
          </p:cNvSpPr>
          <p:nvPr>
            <p:ph sz="quarter" idx="13"/>
          </p:nvPr>
        </p:nvSpPr>
        <p:spPr>
          <a:xfrm>
            <a:off x="298937" y="2367092"/>
            <a:ext cx="11570677" cy="4227139"/>
          </a:xfrm>
        </p:spPr>
        <p:txBody>
          <a:bodyPr>
            <a:normAutofit/>
          </a:bodyPr>
          <a:lstStyle/>
          <a:p>
            <a:pPr algn="just"/>
            <a:r>
              <a:rPr lang="es-MX" sz="2400" dirty="0"/>
              <a:t>Los objetivos son resultados del aprendizaje</a:t>
            </a:r>
          </a:p>
          <a:p>
            <a:pPr algn="just"/>
            <a:r>
              <a:rPr lang="es-MX" sz="2400" dirty="0"/>
              <a:t>Es importante el conocimiento de la psicología del aprendizaje:</a:t>
            </a:r>
          </a:p>
          <a:p>
            <a:pPr lvl="1" algn="just">
              <a:buFont typeface="Wingdings" pitchFamily="2" charset="2"/>
              <a:buChar char="ü"/>
            </a:pPr>
            <a:r>
              <a:rPr lang="es-MX" sz="2400" dirty="0"/>
              <a:t>Presentación graduada de objetivos</a:t>
            </a:r>
          </a:p>
          <a:p>
            <a:pPr lvl="1" algn="just">
              <a:buFont typeface="Wingdings" pitchFamily="2" charset="2"/>
              <a:buChar char="ü"/>
            </a:pPr>
            <a:r>
              <a:rPr lang="es-MX" sz="2400" dirty="0"/>
              <a:t>El olvido de lo aprendido</a:t>
            </a:r>
          </a:p>
          <a:p>
            <a:pPr lvl="1" algn="just">
              <a:buFont typeface="Wingdings" pitchFamily="2" charset="2"/>
              <a:buChar char="ü"/>
            </a:pPr>
            <a:r>
              <a:rPr lang="es-MX" sz="2400" dirty="0"/>
              <a:t>Tiempo requerido para lograr cambios de conducta</a:t>
            </a:r>
          </a:p>
          <a:p>
            <a:pPr lvl="1" algn="just">
              <a:buFont typeface="Wingdings" pitchFamily="2" charset="2"/>
              <a:buChar char="ü"/>
            </a:pPr>
            <a:r>
              <a:rPr lang="es-MX" sz="2400" dirty="0"/>
              <a:t>las experiencias de aprendizaje rinden  frutos múltiples</a:t>
            </a:r>
          </a:p>
          <a:p>
            <a:pPr algn="just"/>
            <a:r>
              <a:rPr lang="es-MX" sz="2400" dirty="0"/>
              <a:t>Todo maestros y planificadores del currículum debe apoyarse en una teoría del aprendizaje</a:t>
            </a:r>
          </a:p>
        </p:txBody>
      </p:sp>
      <p:sp>
        <p:nvSpPr>
          <p:cNvPr id="6" name="Rectángulo 5">
            <a:extLst>
              <a:ext uri="{FF2B5EF4-FFF2-40B4-BE49-F238E27FC236}">
                <a16:creationId xmlns:a16="http://schemas.microsoft.com/office/drawing/2014/main" id="{EBAAB940-0549-49D8-BE06-AE388651C339}"/>
              </a:ext>
            </a:extLst>
          </p:cNvPr>
          <p:cNvSpPr/>
          <p:nvPr/>
        </p:nvSpPr>
        <p:spPr>
          <a:xfrm>
            <a:off x="1072662" y="907759"/>
            <a:ext cx="10204938" cy="1200329"/>
          </a:xfrm>
          <a:prstGeom prst="rect">
            <a:avLst/>
          </a:prstGeom>
        </p:spPr>
        <p:txBody>
          <a:bodyPr wrap="square">
            <a:spAutoFit/>
          </a:bodyPr>
          <a:lstStyle/>
          <a:p>
            <a:r>
              <a:rPr lang="es-MX" sz="3600" b="1" dirty="0">
                <a:solidFill>
                  <a:schemeClr val="accent6">
                    <a:lumMod val="50000"/>
                  </a:schemeClr>
                </a:solidFill>
                <a:latin typeface="Arial" panose="020B0604020202020204" pitchFamily="34" charset="0"/>
                <a:cs typeface="Arial" panose="020B0604020202020204" pitchFamily="34" charset="0"/>
              </a:rPr>
              <a:t>El papel de la psicología en la selección de objetivos (segundo tamiz)</a:t>
            </a:r>
            <a:r>
              <a:rPr lang="es-MX" dirty="0">
                <a:solidFill>
                  <a:schemeClr val="accent6">
                    <a:lumMod val="50000"/>
                  </a:schemeClr>
                </a:solidFill>
              </a:rPr>
              <a:t>	</a:t>
            </a:r>
            <a:endParaRPr lang="es-419" dirty="0"/>
          </a:p>
        </p:txBody>
      </p:sp>
    </p:spTree>
    <p:extLst>
      <p:ext uri="{BB962C8B-B14F-4D97-AF65-F5344CB8AC3E}">
        <p14:creationId xmlns:p14="http://schemas.microsoft.com/office/powerpoint/2010/main" val="40636639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62578" y="778408"/>
            <a:ext cx="10363826" cy="4985083"/>
          </a:xfrm>
        </p:spPr>
        <p:txBody>
          <a:bodyPr/>
          <a:lstStyle/>
          <a:p>
            <a:endParaRPr lang="es-MX" dirty="0"/>
          </a:p>
          <a:p>
            <a:pPr marL="0" indent="0">
              <a:buNone/>
            </a:pPr>
            <a:endParaRPr lang="es-MX" dirty="0"/>
          </a:p>
        </p:txBody>
      </p:sp>
      <p:sp>
        <p:nvSpPr>
          <p:cNvPr id="2" name="1 Rectángulo"/>
          <p:cNvSpPr/>
          <p:nvPr/>
        </p:nvSpPr>
        <p:spPr>
          <a:xfrm>
            <a:off x="706582" y="720436"/>
            <a:ext cx="10875818" cy="5043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solidFill>
                  <a:schemeClr val="accent6">
                    <a:lumMod val="50000"/>
                  </a:schemeClr>
                </a:solidFill>
              </a:rPr>
              <a:t>Los objetivos pueden  considerarse como aptos o rechazarse desde el punto de vista psicológico, por inalcanzable, inadecuados para el nivel de edad, demasiados generales  o demasiados específicos, o de alguna otra manera contarios a la psicología del aprendizaje que fundamente el currículo</a:t>
            </a:r>
          </a:p>
        </p:txBody>
      </p:sp>
    </p:spTree>
    <p:extLst>
      <p:ext uri="{BB962C8B-B14F-4D97-AF65-F5344CB8AC3E}">
        <p14:creationId xmlns:p14="http://schemas.microsoft.com/office/powerpoint/2010/main" val="83118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solidFill>
                  <a:schemeClr val="accent6">
                    <a:lumMod val="50000"/>
                  </a:schemeClr>
                </a:solidFill>
              </a:rPr>
              <a:t>Formulación útil de objetivos para seleccionar y orientar actividades de aprendizaje </a:t>
            </a:r>
            <a:r>
              <a:rPr lang="es-MX" dirty="0"/>
              <a:t>	</a:t>
            </a:r>
          </a:p>
        </p:txBody>
      </p:sp>
      <p:sp>
        <p:nvSpPr>
          <p:cNvPr id="5" name="4 Rectángulo"/>
          <p:cNvSpPr/>
          <p:nvPr/>
        </p:nvSpPr>
        <p:spPr>
          <a:xfrm>
            <a:off x="140678" y="2369127"/>
            <a:ext cx="4459032" cy="38703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s-MX" sz="2400" b="1" dirty="0">
                <a:solidFill>
                  <a:schemeClr val="accent6">
                    <a:lumMod val="50000"/>
                  </a:schemeClr>
                </a:solidFill>
              </a:rPr>
              <a:t>En general </a:t>
            </a:r>
          </a:p>
          <a:p>
            <a:r>
              <a:rPr lang="es-MX" sz="2400" b="1" dirty="0">
                <a:solidFill>
                  <a:schemeClr val="accent6">
                    <a:lumMod val="50000"/>
                  </a:schemeClr>
                </a:solidFill>
              </a:rPr>
              <a:t>¿cómo se enuncian los objetivos?</a:t>
            </a:r>
          </a:p>
          <a:p>
            <a:endParaRPr lang="es-MX" sz="2400" b="1" dirty="0">
              <a:solidFill>
                <a:schemeClr val="accent6">
                  <a:lumMod val="50000"/>
                </a:schemeClr>
              </a:solidFill>
            </a:endParaRPr>
          </a:p>
          <a:p>
            <a:pPr marL="285750" indent="-285750">
              <a:buFont typeface="Wingdings" pitchFamily="2" charset="2"/>
              <a:buChar char="ü"/>
            </a:pPr>
            <a:r>
              <a:rPr lang="es-MX" sz="2400" b="1" dirty="0">
                <a:solidFill>
                  <a:schemeClr val="accent6">
                    <a:lumMod val="50000"/>
                  </a:schemeClr>
                </a:solidFill>
              </a:rPr>
              <a:t>Como algo que debe realizar el instructor.</a:t>
            </a:r>
          </a:p>
          <a:p>
            <a:pPr marL="285750" indent="-285750">
              <a:buFont typeface="Wingdings" pitchFamily="2" charset="2"/>
              <a:buChar char="ü"/>
            </a:pPr>
            <a:r>
              <a:rPr lang="es-MX" sz="2400" b="1" dirty="0">
                <a:solidFill>
                  <a:schemeClr val="accent6">
                    <a:lumMod val="50000"/>
                  </a:schemeClr>
                </a:solidFill>
              </a:rPr>
              <a:t>Como lista de temas</a:t>
            </a:r>
          </a:p>
          <a:p>
            <a:pPr marL="285750" indent="-285750">
              <a:buFont typeface="Wingdings" pitchFamily="2" charset="2"/>
              <a:buChar char="ü"/>
            </a:pPr>
            <a:r>
              <a:rPr lang="es-MX" sz="2400" b="1" dirty="0">
                <a:solidFill>
                  <a:schemeClr val="accent6">
                    <a:lumMod val="50000"/>
                  </a:schemeClr>
                </a:solidFill>
              </a:rPr>
              <a:t>Como pautas de conductas generalizadas</a:t>
            </a:r>
          </a:p>
        </p:txBody>
      </p:sp>
      <p:sp>
        <p:nvSpPr>
          <p:cNvPr id="6" name="5 Rectángulo"/>
          <p:cNvSpPr/>
          <p:nvPr/>
        </p:nvSpPr>
        <p:spPr>
          <a:xfrm>
            <a:off x="6782665" y="2265604"/>
            <a:ext cx="5063636" cy="38703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s-MX" b="1" dirty="0">
              <a:solidFill>
                <a:schemeClr val="accent6">
                  <a:lumMod val="50000"/>
                </a:schemeClr>
              </a:solidFill>
            </a:endParaRPr>
          </a:p>
          <a:p>
            <a:endParaRPr lang="es-MX" b="1" dirty="0">
              <a:solidFill>
                <a:schemeClr val="accent6">
                  <a:lumMod val="50000"/>
                </a:schemeClr>
              </a:solidFill>
            </a:endParaRPr>
          </a:p>
          <a:p>
            <a:endParaRPr lang="es-MX" b="1" dirty="0">
              <a:solidFill>
                <a:schemeClr val="accent6">
                  <a:lumMod val="50000"/>
                </a:schemeClr>
              </a:solidFill>
            </a:endParaRPr>
          </a:p>
          <a:p>
            <a:endParaRPr lang="es-MX" b="1" dirty="0">
              <a:solidFill>
                <a:schemeClr val="accent6">
                  <a:lumMod val="50000"/>
                </a:schemeClr>
              </a:solidFill>
            </a:endParaRPr>
          </a:p>
          <a:p>
            <a:r>
              <a:rPr lang="es-MX" b="1" dirty="0">
                <a:solidFill>
                  <a:schemeClr val="accent6">
                    <a:lumMod val="50000"/>
                  </a:schemeClr>
                </a:solidFill>
              </a:rPr>
              <a:t>¿</a:t>
            </a:r>
            <a:r>
              <a:rPr lang="es-MX" sz="2400" b="1" dirty="0">
                <a:solidFill>
                  <a:schemeClr val="accent6">
                    <a:lumMod val="50000"/>
                  </a:schemeClr>
                </a:solidFill>
              </a:rPr>
              <a:t>Cuál es la forma útil de hacerlo?</a:t>
            </a:r>
          </a:p>
          <a:p>
            <a:endParaRPr lang="es-MX" sz="2400" b="1" dirty="0">
              <a:solidFill>
                <a:schemeClr val="accent6">
                  <a:lumMod val="50000"/>
                </a:schemeClr>
              </a:solidFill>
            </a:endParaRPr>
          </a:p>
          <a:p>
            <a:endParaRPr lang="es-MX" sz="2400" b="1" dirty="0">
              <a:solidFill>
                <a:schemeClr val="accent6">
                  <a:lumMod val="50000"/>
                </a:schemeClr>
              </a:solidFill>
            </a:endParaRPr>
          </a:p>
          <a:p>
            <a:endParaRPr lang="es-MX" sz="2400" b="1" dirty="0">
              <a:solidFill>
                <a:schemeClr val="accent6">
                  <a:lumMod val="50000"/>
                </a:schemeClr>
              </a:solidFill>
            </a:endParaRPr>
          </a:p>
          <a:p>
            <a:r>
              <a:rPr lang="es-MX" sz="2400" b="1" dirty="0">
                <a:solidFill>
                  <a:schemeClr val="accent6">
                    <a:lumMod val="50000"/>
                  </a:schemeClr>
                </a:solidFill>
              </a:rPr>
              <a:t>Cuando el objetivo indica</a:t>
            </a:r>
          </a:p>
          <a:p>
            <a:endParaRPr lang="es-MX" sz="2400" b="1" dirty="0">
              <a:solidFill>
                <a:schemeClr val="accent6">
                  <a:lumMod val="50000"/>
                </a:schemeClr>
              </a:solidFill>
            </a:endParaRPr>
          </a:p>
          <a:p>
            <a:r>
              <a:rPr lang="es-MX" sz="2400" b="1" dirty="0">
                <a:solidFill>
                  <a:schemeClr val="accent6">
                    <a:lumMod val="50000"/>
                  </a:schemeClr>
                </a:solidFill>
              </a:rPr>
              <a:t>CONDUCTA y CONTENIDO</a:t>
            </a:r>
          </a:p>
          <a:p>
            <a:endParaRPr lang="es-MX" b="1" dirty="0">
              <a:solidFill>
                <a:schemeClr val="bg1"/>
              </a:solidFill>
            </a:endParaRPr>
          </a:p>
        </p:txBody>
      </p:sp>
      <p:sp>
        <p:nvSpPr>
          <p:cNvPr id="7" name="6 Flecha abajo"/>
          <p:cNvSpPr/>
          <p:nvPr/>
        </p:nvSpPr>
        <p:spPr>
          <a:xfrm>
            <a:off x="7929929" y="3775362"/>
            <a:ext cx="734291" cy="581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Flecha derecha 2"/>
          <p:cNvSpPr/>
          <p:nvPr/>
        </p:nvSpPr>
        <p:spPr>
          <a:xfrm>
            <a:off x="4705350" y="3560616"/>
            <a:ext cx="1971675" cy="10113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Pero…</a:t>
            </a:r>
          </a:p>
        </p:txBody>
      </p:sp>
    </p:spTree>
    <p:extLst>
      <p:ext uri="{BB962C8B-B14F-4D97-AF65-F5344CB8AC3E}">
        <p14:creationId xmlns:p14="http://schemas.microsoft.com/office/powerpoint/2010/main" val="9516534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1177636" y="200025"/>
            <a:ext cx="9781309" cy="367664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2800" b="1" dirty="0">
              <a:solidFill>
                <a:schemeClr val="accent6">
                  <a:lumMod val="60000"/>
                  <a:lumOff val="40000"/>
                </a:schemeClr>
              </a:solidFill>
            </a:endParaRPr>
          </a:p>
          <a:p>
            <a:pPr algn="ctr"/>
            <a:r>
              <a:rPr lang="es-MX" sz="2800" b="1" dirty="0">
                <a:solidFill>
                  <a:schemeClr val="accent6">
                    <a:lumMod val="50000"/>
                  </a:schemeClr>
                </a:solidFill>
              </a:rPr>
              <a:t>Formular  satisfactoriamente los OBJETIVOS significa señalar CONDUCTA Y CONTENIDO </a:t>
            </a:r>
          </a:p>
          <a:p>
            <a:pPr algn="ctr"/>
            <a:endParaRPr lang="es-MX" sz="2800" b="1" dirty="0">
              <a:solidFill>
                <a:schemeClr val="accent6">
                  <a:lumMod val="50000"/>
                </a:schemeClr>
              </a:solidFill>
            </a:endParaRPr>
          </a:p>
          <a:p>
            <a:pPr algn="ctr"/>
            <a:r>
              <a:rPr lang="es-MX" sz="2800" b="1" dirty="0">
                <a:solidFill>
                  <a:schemeClr val="accent6">
                    <a:lumMod val="50000"/>
                  </a:schemeClr>
                </a:solidFill>
              </a:rPr>
              <a:t>¿por qué?</a:t>
            </a:r>
          </a:p>
          <a:p>
            <a:pPr algn="ctr"/>
            <a:endParaRPr lang="es-MX" sz="2800" b="1" dirty="0">
              <a:solidFill>
                <a:schemeClr val="accent6">
                  <a:lumMod val="50000"/>
                </a:schemeClr>
              </a:solidFill>
            </a:endParaRPr>
          </a:p>
          <a:p>
            <a:pPr algn="ctr"/>
            <a:r>
              <a:rPr lang="es-MX" sz="2800" b="1" dirty="0">
                <a:solidFill>
                  <a:schemeClr val="accent6">
                    <a:lumMod val="50000"/>
                  </a:schemeClr>
                </a:solidFill>
              </a:rPr>
              <a:t>Otorga al educador o profesor  especificaciones con respecto a la determinación de:</a:t>
            </a:r>
          </a:p>
          <a:p>
            <a:pPr algn="ctr"/>
            <a:endParaRPr lang="es-MX" sz="2800" b="1" dirty="0">
              <a:solidFill>
                <a:schemeClr val="accent6">
                  <a:lumMod val="60000"/>
                  <a:lumOff val="40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4012" y="3876674"/>
            <a:ext cx="3152775" cy="2105025"/>
          </a:xfrm>
          <a:prstGeom prst="rect">
            <a:avLst/>
          </a:prstGeom>
        </p:spPr>
      </p:pic>
      <p:sp>
        <p:nvSpPr>
          <p:cNvPr id="6" name="Rectángulo 5"/>
          <p:cNvSpPr/>
          <p:nvPr/>
        </p:nvSpPr>
        <p:spPr>
          <a:xfrm>
            <a:off x="1624011" y="6067425"/>
            <a:ext cx="3152775" cy="666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las experiencias de aprendizaje</a:t>
            </a:r>
            <a:endParaRPr lang="es-MX" dirty="0">
              <a:solidFill>
                <a:schemeClr val="bg1"/>
              </a:solidFill>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3100" y="4067174"/>
            <a:ext cx="3619500" cy="1838325"/>
          </a:xfrm>
          <a:prstGeom prst="rect">
            <a:avLst/>
          </a:prstGeom>
        </p:spPr>
        <p:style>
          <a:lnRef idx="2">
            <a:schemeClr val="accent6">
              <a:shade val="50000"/>
            </a:schemeClr>
          </a:lnRef>
          <a:fillRef idx="1">
            <a:schemeClr val="accent6"/>
          </a:fillRef>
          <a:effectRef idx="0">
            <a:schemeClr val="accent6"/>
          </a:effectRef>
          <a:fontRef idx="minor">
            <a:schemeClr val="lt1"/>
          </a:fontRef>
        </p:style>
      </p:pic>
    </p:spTree>
    <p:extLst>
      <p:ext uri="{BB962C8B-B14F-4D97-AF65-F5344CB8AC3E}">
        <p14:creationId xmlns:p14="http://schemas.microsoft.com/office/powerpoint/2010/main" val="36274997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9193" y="1699171"/>
            <a:ext cx="10364451" cy="3995047"/>
          </a:xfrm>
        </p:spPr>
        <p:txBody>
          <a:bodyPr>
            <a:normAutofit/>
          </a:bodyPr>
          <a:lstStyle/>
          <a:p>
            <a:r>
              <a:rPr lang="es-MX" dirty="0"/>
              <a:t>CARACTERÍSTICAS PRINCIPALES DE LA PROPUESTA CURRICULAR DE Tyler</a:t>
            </a:r>
            <a:br>
              <a:rPr lang="es-MX" dirty="0"/>
            </a:br>
            <a:br>
              <a:rPr lang="es-MX" dirty="0"/>
            </a:br>
            <a:br>
              <a:rPr lang="es-MX" dirty="0"/>
            </a:br>
            <a:r>
              <a:rPr lang="es-MX" dirty="0"/>
              <a:t>PROPUESTA CURRICULAR CONDUCTISTA</a:t>
            </a:r>
            <a:br>
              <a:rPr lang="es-MX" dirty="0"/>
            </a:br>
            <a:r>
              <a:rPr lang="es-MX" dirty="0"/>
              <a:t>donde el profesor se coloca como técnico operario del currículo</a:t>
            </a:r>
          </a:p>
        </p:txBody>
      </p:sp>
      <p:sp>
        <p:nvSpPr>
          <p:cNvPr id="4" name="3 Flecha abajo"/>
          <p:cNvSpPr/>
          <p:nvPr/>
        </p:nvSpPr>
        <p:spPr>
          <a:xfrm>
            <a:off x="5271655" y="3048000"/>
            <a:ext cx="1260764" cy="581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02176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7">
            <a:extLst>
              <a:ext uri="{FF2B5EF4-FFF2-40B4-BE49-F238E27FC236}">
                <a16:creationId xmlns:a16="http://schemas.microsoft.com/office/drawing/2014/main" id="{9719E358-6C08-44A0-AA5C-9941C6C69067}"/>
              </a:ext>
            </a:extLst>
          </p:cNvPr>
          <p:cNvGraphicFramePr>
            <a:graphicFrameLocks noGrp="1"/>
          </p:cNvGraphicFramePr>
          <p:nvPr>
            <p:extLst>
              <p:ext uri="{D42A27DB-BD31-4B8C-83A1-F6EECF244321}">
                <p14:modId xmlns:p14="http://schemas.microsoft.com/office/powerpoint/2010/main" val="808076568"/>
              </p:ext>
            </p:extLst>
          </p:nvPr>
        </p:nvGraphicFramePr>
        <p:xfrm>
          <a:off x="0" y="0"/>
          <a:ext cx="12027877" cy="7877620"/>
        </p:xfrm>
        <a:graphic>
          <a:graphicData uri="http://schemas.openxmlformats.org/drawingml/2006/table">
            <a:tbl>
              <a:tblPr firstRow="1" bandRow="1">
                <a:tableStyleId>{5C22544A-7EE6-4342-B048-85BDC9FD1C3A}</a:tableStyleId>
              </a:tblPr>
              <a:tblGrid>
                <a:gridCol w="3992908">
                  <a:extLst>
                    <a:ext uri="{9D8B030D-6E8A-4147-A177-3AD203B41FA5}">
                      <a16:colId xmlns:a16="http://schemas.microsoft.com/office/drawing/2014/main" val="907424700"/>
                    </a:ext>
                  </a:extLst>
                </a:gridCol>
                <a:gridCol w="8034969">
                  <a:extLst>
                    <a:ext uri="{9D8B030D-6E8A-4147-A177-3AD203B41FA5}">
                      <a16:colId xmlns:a16="http://schemas.microsoft.com/office/drawing/2014/main" val="4065197258"/>
                    </a:ext>
                  </a:extLst>
                </a:gridCol>
              </a:tblGrid>
              <a:tr h="1759894">
                <a:tc>
                  <a:txBody>
                    <a:bodyPr/>
                    <a:lstStyle/>
                    <a:p>
                      <a:r>
                        <a:rPr lang="es-ES" dirty="0"/>
                        <a:t>Técnico tradicional</a:t>
                      </a:r>
                      <a:endParaRPr lang="es-419" dirty="0"/>
                    </a:p>
                  </a:txBody>
                  <a:tcPr/>
                </a:tc>
                <a:tc>
                  <a:txBody>
                    <a:bodyPr/>
                    <a:lstStyle/>
                    <a:p>
                      <a:r>
                        <a:rPr lang="es-ES" dirty="0"/>
                        <a:t>Porque habla del currículum como un documento que planifica el aprendizaje  desde la escuela a través de ciertos pasos: 1) determinar objetivos conductuales, establecer experiencias de aprendizaje (actividades), organizarlas y evaluarlas. </a:t>
                      </a:r>
                      <a:endParaRPr lang="es-419" dirty="0"/>
                    </a:p>
                  </a:txBody>
                  <a:tcPr/>
                </a:tc>
                <a:extLst>
                  <a:ext uri="{0D108BD9-81ED-4DB2-BD59-A6C34878D82A}">
                    <a16:rowId xmlns:a16="http://schemas.microsoft.com/office/drawing/2014/main" val="1491345890"/>
                  </a:ext>
                </a:extLst>
              </a:tr>
              <a:tr h="1019621">
                <a:tc>
                  <a:txBody>
                    <a:bodyPr/>
                    <a:lstStyle/>
                    <a:p>
                      <a:r>
                        <a:rPr lang="es-ES" dirty="0"/>
                        <a:t>Fundamentación teórica</a:t>
                      </a:r>
                      <a:endParaRPr lang="es-419" dirty="0"/>
                    </a:p>
                  </a:txBody>
                  <a:tcPr/>
                </a:tc>
                <a:tc>
                  <a:txBody>
                    <a:bodyPr/>
                    <a:lstStyle/>
                    <a:p>
                      <a:r>
                        <a:rPr lang="es-ES" dirty="0"/>
                        <a:t>Funcionalista y conductista (habilidades, pensamiento, sentir, valores del estudiante)</a:t>
                      </a:r>
                      <a:endParaRPr lang="es-419" dirty="0"/>
                    </a:p>
                  </a:txBody>
                  <a:tcPr/>
                </a:tc>
                <a:extLst>
                  <a:ext uri="{0D108BD9-81ED-4DB2-BD59-A6C34878D82A}">
                    <a16:rowId xmlns:a16="http://schemas.microsoft.com/office/drawing/2014/main" val="516863186"/>
                  </a:ext>
                </a:extLst>
              </a:tr>
              <a:tr h="1019621">
                <a:tc>
                  <a:txBody>
                    <a:bodyPr/>
                    <a:lstStyle/>
                    <a:p>
                      <a:r>
                        <a:rPr lang="es-ES" dirty="0"/>
                        <a:t>Modelo Racional</a:t>
                      </a:r>
                      <a:endParaRPr lang="es-419" dirty="0"/>
                    </a:p>
                  </a:txBody>
                  <a:tcPr/>
                </a:tc>
                <a:tc>
                  <a:txBody>
                    <a:bodyPr/>
                    <a:lstStyle/>
                    <a:p>
                      <a:r>
                        <a:rPr lang="es-ES" dirty="0"/>
                        <a:t>Qué enseñar, cómo enseñarlo, cómo organizarlo y cómo evaluarlo</a:t>
                      </a:r>
                      <a:endParaRPr lang="es-419" dirty="0"/>
                    </a:p>
                  </a:txBody>
                  <a:tcPr/>
                </a:tc>
                <a:extLst>
                  <a:ext uri="{0D108BD9-81ED-4DB2-BD59-A6C34878D82A}">
                    <a16:rowId xmlns:a16="http://schemas.microsoft.com/office/drawing/2014/main" val="3299454077"/>
                  </a:ext>
                </a:extLst>
              </a:tr>
              <a:tr h="1019621">
                <a:tc>
                  <a:txBody>
                    <a:bodyPr/>
                    <a:lstStyle/>
                    <a:p>
                      <a:r>
                        <a:rPr lang="es-ES" dirty="0"/>
                        <a:t>Modelo de enseñanza</a:t>
                      </a:r>
                      <a:endParaRPr lang="es-419" dirty="0"/>
                    </a:p>
                  </a:txBody>
                  <a:tcPr/>
                </a:tc>
                <a:tc>
                  <a:txBody>
                    <a:bodyPr/>
                    <a:lstStyle/>
                    <a:p>
                      <a:r>
                        <a:rPr lang="es-ES" dirty="0"/>
                        <a:t>Centralizado en la disciplina y objetivos</a:t>
                      </a:r>
                      <a:endParaRPr lang="es-419" dirty="0"/>
                    </a:p>
                  </a:txBody>
                  <a:tcPr/>
                </a:tc>
                <a:extLst>
                  <a:ext uri="{0D108BD9-81ED-4DB2-BD59-A6C34878D82A}">
                    <a16:rowId xmlns:a16="http://schemas.microsoft.com/office/drawing/2014/main" val="995334541"/>
                  </a:ext>
                </a:extLst>
              </a:tr>
              <a:tr h="1019621">
                <a:tc>
                  <a:txBody>
                    <a:bodyPr/>
                    <a:lstStyle/>
                    <a:p>
                      <a:r>
                        <a:rPr lang="es-ES" dirty="0"/>
                        <a:t>Modelo de aprendizaje</a:t>
                      </a:r>
                      <a:endParaRPr lang="es-419" dirty="0"/>
                    </a:p>
                  </a:txBody>
                  <a:tcPr/>
                </a:tc>
                <a:tc>
                  <a:txBody>
                    <a:bodyPr/>
                    <a:lstStyle/>
                    <a:p>
                      <a:r>
                        <a:rPr lang="es-ES" dirty="0"/>
                        <a:t>Memorístico, Repetición de hechos  y conceptos,  demostrar el saber.</a:t>
                      </a:r>
                      <a:endParaRPr lang="es-419" dirty="0"/>
                    </a:p>
                  </a:txBody>
                  <a:tcPr/>
                </a:tc>
                <a:extLst>
                  <a:ext uri="{0D108BD9-81ED-4DB2-BD59-A6C34878D82A}">
                    <a16:rowId xmlns:a16="http://schemas.microsoft.com/office/drawing/2014/main" val="287676967"/>
                  </a:ext>
                </a:extLst>
              </a:tr>
              <a:tr h="1019621">
                <a:tc>
                  <a:txBody>
                    <a:bodyPr/>
                    <a:lstStyle/>
                    <a:p>
                      <a:r>
                        <a:rPr lang="es-ES" dirty="0"/>
                        <a:t>Estilo Evaluativo: </a:t>
                      </a:r>
                      <a:endParaRPr lang="es-419" dirty="0"/>
                    </a:p>
                  </a:txBody>
                  <a:tcPr/>
                </a:tc>
                <a:tc>
                  <a:txBody>
                    <a:bodyPr/>
                    <a:lstStyle/>
                    <a:p>
                      <a:r>
                        <a:rPr lang="es-ES" dirty="0"/>
                        <a:t>Orientado hacia los objetivos.</a:t>
                      </a:r>
                    </a:p>
                    <a:p>
                      <a:r>
                        <a:rPr lang="es-ES" dirty="0"/>
                        <a:t>Los objetivos alcanzados producen ciertos cambio deseables en los modelos de comportamiento de los estudiantes</a:t>
                      </a:r>
                      <a:endParaRPr lang="es-419" dirty="0"/>
                    </a:p>
                  </a:txBody>
                  <a:tcPr/>
                </a:tc>
                <a:extLst>
                  <a:ext uri="{0D108BD9-81ED-4DB2-BD59-A6C34878D82A}">
                    <a16:rowId xmlns:a16="http://schemas.microsoft.com/office/drawing/2014/main" val="2681194468"/>
                  </a:ext>
                </a:extLst>
              </a:tr>
              <a:tr h="1019621">
                <a:tc>
                  <a:txBody>
                    <a:bodyPr/>
                    <a:lstStyle/>
                    <a:p>
                      <a:r>
                        <a:rPr lang="es-ES" dirty="0"/>
                        <a:t>Ventajas</a:t>
                      </a:r>
                      <a:endParaRPr lang="es-419" dirty="0"/>
                    </a:p>
                  </a:txBody>
                  <a:tcPr/>
                </a:tc>
                <a:tc>
                  <a:txBody>
                    <a:bodyPr/>
                    <a:lstStyle/>
                    <a:p>
                      <a:r>
                        <a:rPr lang="es-ES" dirty="0"/>
                        <a:t>Búsqueda de claridad y precisión; sistematización (Evaluación inicial y final)</a:t>
                      </a:r>
                      <a:endParaRPr lang="es-419" dirty="0"/>
                    </a:p>
                  </a:txBody>
                  <a:tcPr/>
                </a:tc>
                <a:extLst>
                  <a:ext uri="{0D108BD9-81ED-4DB2-BD59-A6C34878D82A}">
                    <a16:rowId xmlns:a16="http://schemas.microsoft.com/office/drawing/2014/main" val="1543308582"/>
                  </a:ext>
                </a:extLst>
              </a:tr>
            </a:tbl>
          </a:graphicData>
        </a:graphic>
      </p:graphicFrame>
    </p:spTree>
    <p:extLst>
      <p:ext uri="{BB962C8B-B14F-4D97-AF65-F5344CB8AC3E}">
        <p14:creationId xmlns:p14="http://schemas.microsoft.com/office/powerpoint/2010/main" val="8240583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7"/>
            <a:ext cx="10364451" cy="5380501"/>
          </a:xfrm>
        </p:spPr>
        <p:txBody>
          <a:bodyPr>
            <a:normAutofit/>
          </a:bodyPr>
          <a:lstStyle/>
          <a:p>
            <a:r>
              <a:rPr lang="es-MX" dirty="0"/>
              <a:t>Bibliografía</a:t>
            </a:r>
            <a:br>
              <a:rPr lang="es-MX" dirty="0"/>
            </a:br>
            <a:br>
              <a:rPr lang="es-MX" dirty="0"/>
            </a:br>
            <a:r>
              <a:rPr lang="es-MX" dirty="0"/>
              <a:t>Tyler W. Ralph (1979). Principios básicos del currículo. 3era. Edición, Editorial troque S.a. Buenos aires</a:t>
            </a:r>
            <a:br>
              <a:rPr lang="es-MX" dirty="0"/>
            </a:br>
            <a:br>
              <a:rPr lang="es-MX" dirty="0"/>
            </a:br>
            <a:br>
              <a:rPr lang="es-MX" dirty="0"/>
            </a:br>
            <a:br>
              <a:rPr lang="es-MX" dirty="0"/>
            </a:br>
            <a:endParaRPr lang="es-MX" dirty="0"/>
          </a:p>
        </p:txBody>
      </p:sp>
    </p:spTree>
    <p:extLst>
      <p:ext uri="{BB962C8B-B14F-4D97-AF65-F5344CB8AC3E}">
        <p14:creationId xmlns:p14="http://schemas.microsoft.com/office/powerpoint/2010/main" val="21446120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7"/>
            <a:ext cx="10364451" cy="4272138"/>
          </a:xfrm>
        </p:spPr>
        <p:txBody>
          <a:bodyPr>
            <a:normAutofit/>
          </a:bodyPr>
          <a:lstStyle/>
          <a:p>
            <a:r>
              <a:rPr lang="es-MX" dirty="0"/>
              <a:t>Ejercicio </a:t>
            </a:r>
            <a:br>
              <a:rPr lang="es-MX" dirty="0"/>
            </a:br>
            <a:br>
              <a:rPr lang="es-MX" dirty="0"/>
            </a:br>
            <a:r>
              <a:rPr lang="es-MX" dirty="0"/>
              <a:t>desarrollar un GRÁFICO ORGANIZADOR</a:t>
            </a:r>
            <a:br>
              <a:rPr lang="es-MX" dirty="0"/>
            </a:br>
            <a:r>
              <a:rPr lang="es-MX" dirty="0"/>
              <a:t>con los aprendizajes obtenidos</a:t>
            </a:r>
          </a:p>
        </p:txBody>
      </p:sp>
    </p:spTree>
    <p:extLst>
      <p:ext uri="{BB962C8B-B14F-4D97-AF65-F5344CB8AC3E}">
        <p14:creationId xmlns:p14="http://schemas.microsoft.com/office/powerpoint/2010/main" val="23583210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7"/>
            <a:ext cx="10364451" cy="5089556"/>
          </a:xfrm>
        </p:spPr>
        <p:txBody>
          <a:bodyPr/>
          <a:lstStyle/>
          <a:p>
            <a:r>
              <a:rPr lang="es-MX" dirty="0"/>
              <a:t>Recomendación</a:t>
            </a:r>
            <a:br>
              <a:rPr lang="es-MX" dirty="0"/>
            </a:br>
            <a:br>
              <a:rPr lang="es-MX" dirty="0"/>
            </a:br>
            <a:r>
              <a:rPr lang="es-MX" dirty="0"/>
              <a:t>Solicitar al estudiante una lectura previa del capítulo i del libro de Ralph W. Tyler.</a:t>
            </a:r>
            <a:br>
              <a:rPr lang="es-MX" dirty="0"/>
            </a:br>
            <a:br>
              <a:rPr lang="es-MX" dirty="0"/>
            </a:br>
            <a:r>
              <a:rPr lang="es-MX" dirty="0"/>
              <a:t>A medida de que avanza el contenido de las diapositivas se va alternando con los puntos de vista u opiniones de los alumnos desde su perspectiva de aprehensión del texto</a:t>
            </a:r>
          </a:p>
        </p:txBody>
      </p:sp>
    </p:spTree>
    <p:extLst>
      <p:ext uri="{BB962C8B-B14F-4D97-AF65-F5344CB8AC3E}">
        <p14:creationId xmlns:p14="http://schemas.microsoft.com/office/powerpoint/2010/main" val="3749720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1483" y="2224895"/>
            <a:ext cx="10364451" cy="1596177"/>
          </a:xfrm>
        </p:spPr>
        <p:txBody>
          <a:bodyPr>
            <a:normAutofit fontScale="90000"/>
          </a:bodyPr>
          <a:lstStyle/>
          <a:p>
            <a:r>
              <a:rPr lang="es-MX" dirty="0"/>
              <a:t>Teoría tradicional del currículo</a:t>
            </a:r>
            <a:br>
              <a:rPr lang="es-MX" dirty="0"/>
            </a:br>
            <a:br>
              <a:rPr lang="es-MX" dirty="0"/>
            </a:br>
            <a:br>
              <a:rPr lang="es-MX" dirty="0"/>
            </a:br>
            <a:r>
              <a:rPr lang="es-MX" dirty="0"/>
              <a:t>Ralph Tyler </a:t>
            </a:r>
            <a:br>
              <a:rPr lang="es-MX" dirty="0"/>
            </a:br>
            <a:br>
              <a:rPr lang="es-MX" dirty="0"/>
            </a:br>
            <a:br>
              <a:rPr lang="es-MX" dirty="0"/>
            </a:br>
            <a:r>
              <a:rPr lang="es-MX" dirty="0"/>
              <a:t>Período 2019</a:t>
            </a:r>
          </a:p>
        </p:txBody>
      </p:sp>
    </p:spTree>
    <p:extLst>
      <p:ext uri="{BB962C8B-B14F-4D97-AF65-F5344CB8AC3E}">
        <p14:creationId xmlns:p14="http://schemas.microsoft.com/office/powerpoint/2010/main" val="40283035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0648" y="2036619"/>
            <a:ext cx="10364451" cy="2824294"/>
          </a:xfrm>
        </p:spPr>
        <p:txBody>
          <a:bodyPr/>
          <a:lstStyle/>
          <a:p>
            <a:r>
              <a:rPr lang="es-MX" dirty="0">
                <a:solidFill>
                  <a:schemeClr val="accent6">
                    <a:lumMod val="50000"/>
                  </a:schemeClr>
                </a:solidFill>
              </a:rPr>
              <a:t>Gracias por la atención</a:t>
            </a:r>
          </a:p>
        </p:txBody>
      </p:sp>
    </p:spTree>
    <p:extLst>
      <p:ext uri="{BB962C8B-B14F-4D97-AF65-F5344CB8AC3E}">
        <p14:creationId xmlns:p14="http://schemas.microsoft.com/office/powerpoint/2010/main" val="3772093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015309" y="1185141"/>
            <a:ext cx="10364451" cy="1596177"/>
          </a:xfrm>
        </p:spPr>
        <p:txBody>
          <a:bodyPr>
            <a:normAutofit fontScale="90000"/>
          </a:bodyPr>
          <a:lstStyle/>
          <a:p>
            <a:br>
              <a:rPr lang="es-MX" dirty="0"/>
            </a:br>
            <a:br>
              <a:rPr lang="es-MX" dirty="0"/>
            </a:br>
            <a:br>
              <a:rPr lang="es-MX" dirty="0"/>
            </a:br>
            <a:br>
              <a:rPr lang="es-MX" dirty="0"/>
            </a:br>
            <a:br>
              <a:rPr lang="es-MX" dirty="0"/>
            </a:br>
            <a:br>
              <a:rPr lang="es-MX" dirty="0"/>
            </a:br>
            <a:br>
              <a:rPr lang="es-MX" dirty="0"/>
            </a:br>
            <a:r>
              <a:rPr lang="es-MX" dirty="0"/>
              <a:t>Teoría tradicional </a:t>
            </a:r>
            <a:br>
              <a:rPr lang="es-MX" dirty="0"/>
            </a:br>
            <a:br>
              <a:rPr lang="es-MX" dirty="0"/>
            </a:br>
            <a:br>
              <a:rPr lang="es-MX" dirty="0"/>
            </a:br>
            <a:br>
              <a:rPr lang="es-MX" dirty="0"/>
            </a:br>
            <a:br>
              <a:rPr lang="es-MX" dirty="0"/>
            </a:br>
            <a:br>
              <a:rPr lang="es-MX" dirty="0"/>
            </a:br>
            <a:br>
              <a:rPr lang="es-MX" dirty="0"/>
            </a:br>
            <a:br>
              <a:rPr lang="es-MX" dirty="0"/>
            </a:br>
            <a:r>
              <a:rPr lang="es-MX" dirty="0"/>
              <a:t>SE ANALIZA DESDE LA Perspectiva teórica curricular de Ralph W.  Tyler</a:t>
            </a:r>
            <a:endParaRPr lang="es-MX" u="sng" dirty="0">
              <a:solidFill>
                <a:srgbClr val="FF0000"/>
              </a:solidFill>
            </a:endParaRPr>
          </a:p>
        </p:txBody>
      </p:sp>
      <p:sp>
        <p:nvSpPr>
          <p:cNvPr id="2" name="Flecha abajo 1"/>
          <p:cNvSpPr/>
          <p:nvPr/>
        </p:nvSpPr>
        <p:spPr>
          <a:xfrm>
            <a:off x="5436973" y="2224216"/>
            <a:ext cx="939113" cy="19770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92765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EDUCACION\Documents\descarga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1564395"/>
            <a:ext cx="6093843" cy="3646583"/>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redondeado 1"/>
          <p:cNvSpPr/>
          <p:nvPr/>
        </p:nvSpPr>
        <p:spPr>
          <a:xfrm>
            <a:off x="8267879" y="719839"/>
            <a:ext cx="3408512" cy="196448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400" dirty="0"/>
              <a:t>Se estudiará el </a:t>
            </a:r>
          </a:p>
          <a:p>
            <a:pPr algn="ctr"/>
            <a:r>
              <a:rPr lang="es-MX" sz="2400" dirty="0"/>
              <a:t>capítulo 1 </a:t>
            </a:r>
          </a:p>
          <a:p>
            <a:pPr algn="ctr"/>
            <a:r>
              <a:rPr lang="es-MX" sz="2400" dirty="0"/>
              <a:t>de su gran y conocida obra</a:t>
            </a:r>
          </a:p>
        </p:txBody>
      </p:sp>
      <p:sp>
        <p:nvSpPr>
          <p:cNvPr id="3" name="Flecha: curvada hacia la izquierda 2">
            <a:extLst>
              <a:ext uri="{FF2B5EF4-FFF2-40B4-BE49-F238E27FC236}">
                <a16:creationId xmlns:a16="http://schemas.microsoft.com/office/drawing/2014/main" id="{F748F840-31B2-423A-B3FB-3AB5D5157E95}"/>
              </a:ext>
            </a:extLst>
          </p:cNvPr>
          <p:cNvSpPr/>
          <p:nvPr/>
        </p:nvSpPr>
        <p:spPr>
          <a:xfrm rot="3457033">
            <a:off x="8505645" y="2484411"/>
            <a:ext cx="1035167" cy="2743198"/>
          </a:xfrm>
          <a:prstGeom prst="curvedLeftArrow">
            <a:avLst>
              <a:gd name="adj1" fmla="val 25000"/>
              <a:gd name="adj2" fmla="val 50000"/>
              <a:gd name="adj3" fmla="val 550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solidFill>
                <a:schemeClr val="tx1"/>
              </a:solidFill>
            </a:endParaRPr>
          </a:p>
        </p:txBody>
      </p:sp>
    </p:spTree>
    <p:extLst>
      <p:ext uri="{BB962C8B-B14F-4D97-AF65-F5344CB8AC3E}">
        <p14:creationId xmlns:p14="http://schemas.microsoft.com/office/powerpoint/2010/main" val="360572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flipH="1">
            <a:off x="4191000" y="552450"/>
            <a:ext cx="4029974" cy="88582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800" dirty="0"/>
              <a:t>Tyler, reflexiona:</a:t>
            </a:r>
          </a:p>
        </p:txBody>
      </p:sp>
      <p:sp>
        <p:nvSpPr>
          <p:cNvPr id="8" name="Rectángulo 7">
            <a:extLst>
              <a:ext uri="{FF2B5EF4-FFF2-40B4-BE49-F238E27FC236}">
                <a16:creationId xmlns:a16="http://schemas.microsoft.com/office/drawing/2014/main" id="{98F1E1ED-BF87-4594-955E-F5BCC8B06D06}"/>
              </a:ext>
            </a:extLst>
          </p:cNvPr>
          <p:cNvSpPr/>
          <p:nvPr/>
        </p:nvSpPr>
        <p:spPr>
          <a:xfrm>
            <a:off x="334108" y="1802921"/>
            <a:ext cx="11324491" cy="4685802"/>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gn="just">
              <a:buFont typeface="Wingdings" panose="05000000000000000000" pitchFamily="2" charset="2"/>
              <a:buChar char="ü"/>
            </a:pPr>
            <a:r>
              <a:rPr lang="es-MX" sz="2400" dirty="0"/>
              <a:t>Muchos programas de enseñanza no responden a propósitos definidos.</a:t>
            </a:r>
          </a:p>
          <a:p>
            <a:pPr algn="just"/>
            <a:endParaRPr lang="es-MX" sz="2400" dirty="0"/>
          </a:p>
          <a:p>
            <a:pPr marL="285750" indent="-285750" algn="just">
              <a:buFont typeface="Wingdings" panose="05000000000000000000" pitchFamily="2" charset="2"/>
              <a:buChar char="ü"/>
            </a:pPr>
            <a:r>
              <a:rPr lang="es-MX" sz="2400" dirty="0"/>
              <a:t>Si se desea planificar el programa de enseñanza y mejorarlo en forma  constante, es imprescindible tener alguna idea de sus metas.</a:t>
            </a:r>
          </a:p>
          <a:p>
            <a:pPr algn="just"/>
            <a:endParaRPr lang="es-MX" sz="2400" dirty="0"/>
          </a:p>
          <a:p>
            <a:pPr marL="285750" indent="-285750" algn="just">
              <a:buFont typeface="Wingdings" panose="05000000000000000000" pitchFamily="2" charset="2"/>
              <a:buChar char="ü"/>
            </a:pPr>
            <a:r>
              <a:rPr lang="es-MX" sz="2400" dirty="0"/>
              <a:t>Hay que tener en cuenta que los objetivos de la educación se construyen con los criterios que se emplean para seleccionar  el material, bosquejar el contenido del programa, elaborar los procedimientos  de enseñanza y preparar las pruebas y exámenes.</a:t>
            </a:r>
          </a:p>
          <a:p>
            <a:pPr algn="just"/>
            <a:endParaRPr lang="es-MX" sz="2400" dirty="0"/>
          </a:p>
          <a:p>
            <a:pPr marL="285750" indent="-285750" algn="just">
              <a:buFont typeface="Wingdings" panose="05000000000000000000" pitchFamily="2" charset="2"/>
              <a:buChar char="ü"/>
            </a:pPr>
            <a:r>
              <a:rPr lang="es-MX" sz="2400" dirty="0"/>
              <a:t>Se trata entonces de metas queridas conscientemente, es decir, fines que el personal docente  desea alcanzar.</a:t>
            </a:r>
          </a:p>
        </p:txBody>
      </p:sp>
    </p:spTree>
    <p:extLst>
      <p:ext uri="{BB962C8B-B14F-4D97-AF65-F5344CB8AC3E}">
        <p14:creationId xmlns:p14="http://schemas.microsoft.com/office/powerpoint/2010/main" val="2419310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6F8149-F85C-4F1E-B282-685F87DEB6CC}"/>
              </a:ext>
            </a:extLst>
          </p:cNvPr>
          <p:cNvSpPr>
            <a:spLocks noGrp="1"/>
          </p:cNvSpPr>
          <p:nvPr>
            <p:ph type="title"/>
          </p:nvPr>
        </p:nvSpPr>
        <p:spPr>
          <a:xfrm>
            <a:off x="943082" y="13859"/>
            <a:ext cx="10364451" cy="1596177"/>
          </a:xfrm>
        </p:spPr>
        <p:txBody>
          <a:bodyPr/>
          <a:lstStyle/>
          <a:p>
            <a:r>
              <a:rPr lang="es-ES" dirty="0"/>
              <a:t>educar</a:t>
            </a:r>
            <a:endParaRPr lang="es-419" dirty="0"/>
          </a:p>
        </p:txBody>
      </p:sp>
      <p:sp>
        <p:nvSpPr>
          <p:cNvPr id="3" name="Marcador de contenido 2">
            <a:extLst>
              <a:ext uri="{FF2B5EF4-FFF2-40B4-BE49-F238E27FC236}">
                <a16:creationId xmlns:a16="http://schemas.microsoft.com/office/drawing/2014/main" id="{D1865F67-F597-43E4-84CF-9FFA797D0C03}"/>
              </a:ext>
            </a:extLst>
          </p:cNvPr>
          <p:cNvSpPr>
            <a:spLocks noGrp="1"/>
          </p:cNvSpPr>
          <p:nvPr>
            <p:ph sz="quarter" idx="13"/>
          </p:nvPr>
        </p:nvSpPr>
        <p:spPr>
          <a:xfrm>
            <a:off x="913774" y="2367092"/>
            <a:ext cx="10363826" cy="3872391"/>
          </a:xfrm>
        </p:spPr>
        <p:txBody>
          <a:bodyPr>
            <a:normAutofit fontScale="92500"/>
          </a:bodyPr>
          <a:lstStyle/>
          <a:p>
            <a:pPr marL="0" indent="0" algn="ctr">
              <a:buNone/>
            </a:pPr>
            <a:r>
              <a:rPr lang="es-ES" sz="3200" dirty="0" err="1"/>
              <a:t>MODiFICAR</a:t>
            </a:r>
            <a:r>
              <a:rPr lang="es-ES" sz="3200" dirty="0"/>
              <a:t> LA CONDUCTA HUMANA</a:t>
            </a:r>
          </a:p>
          <a:p>
            <a:pPr marL="0" indent="0" algn="ctr">
              <a:buNone/>
            </a:pPr>
            <a:endParaRPr lang="es-ES" dirty="0"/>
          </a:p>
          <a:p>
            <a:pPr marL="0" indent="0" algn="ctr">
              <a:buNone/>
            </a:pPr>
            <a:endParaRPr lang="es-ES" dirty="0"/>
          </a:p>
          <a:p>
            <a:pPr marL="0" indent="0" algn="ctr">
              <a:buNone/>
            </a:pPr>
            <a:endParaRPr lang="es-ES" dirty="0"/>
          </a:p>
          <a:p>
            <a:pPr marL="0" indent="0" algn="ctr">
              <a:buNone/>
            </a:pPr>
            <a:r>
              <a:rPr lang="es-ES" sz="3600" dirty="0"/>
              <a:t>Entonces, es importante identificar qué cambios de conductas deben proponerse en la escuela</a:t>
            </a:r>
            <a:endParaRPr lang="es-419" sz="3600" dirty="0"/>
          </a:p>
        </p:txBody>
      </p:sp>
      <p:sp>
        <p:nvSpPr>
          <p:cNvPr id="4" name="Flecha: hacia abajo 3">
            <a:extLst>
              <a:ext uri="{FF2B5EF4-FFF2-40B4-BE49-F238E27FC236}">
                <a16:creationId xmlns:a16="http://schemas.microsoft.com/office/drawing/2014/main" id="{76FC14F6-40B7-4953-83C2-6A528BAAFC4C}"/>
              </a:ext>
            </a:extLst>
          </p:cNvPr>
          <p:cNvSpPr/>
          <p:nvPr/>
        </p:nvSpPr>
        <p:spPr>
          <a:xfrm>
            <a:off x="5820508" y="2989385"/>
            <a:ext cx="1002323" cy="10726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5" name="Flecha: hacia abajo 4">
            <a:extLst>
              <a:ext uri="{FF2B5EF4-FFF2-40B4-BE49-F238E27FC236}">
                <a16:creationId xmlns:a16="http://schemas.microsoft.com/office/drawing/2014/main" id="{C3B59D78-8EAA-47C1-A1AB-2691FCBA8E9D}"/>
              </a:ext>
            </a:extLst>
          </p:cNvPr>
          <p:cNvSpPr/>
          <p:nvPr/>
        </p:nvSpPr>
        <p:spPr>
          <a:xfrm>
            <a:off x="5820507" y="1177686"/>
            <a:ext cx="1002323" cy="10726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Tree>
    <p:extLst>
      <p:ext uri="{BB962C8B-B14F-4D97-AF65-F5344CB8AC3E}">
        <p14:creationId xmlns:p14="http://schemas.microsoft.com/office/powerpoint/2010/main" val="2991083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673143" y="1223650"/>
            <a:ext cx="7063163" cy="3824599"/>
          </a:xfrm>
        </p:spPr>
        <p:txBody>
          <a:bodyPr>
            <a:normAutofit/>
          </a:bodyPr>
          <a:lstStyle/>
          <a:p>
            <a:pPr algn="just"/>
            <a:r>
              <a:rPr lang="es-MX" dirty="0"/>
              <a:t>Algunos destacan que esos fines devienen del estudio de los intereses de los niños.</a:t>
            </a:r>
          </a:p>
          <a:p>
            <a:pPr algn="just"/>
            <a:r>
              <a:rPr lang="es-MX" dirty="0"/>
              <a:t>Otros señalan que se determinan de acuerdo a la herencia cultural.</a:t>
            </a:r>
          </a:p>
          <a:p>
            <a:pPr algn="just"/>
            <a:r>
              <a:rPr lang="es-MX" dirty="0"/>
              <a:t>Muchos sociólogos y otros estudiosos creen que el análisis de la sociedad ofrece la información necesaria para formular objetivos. </a:t>
            </a:r>
          </a:p>
          <a:p>
            <a:pPr algn="just"/>
            <a:r>
              <a:rPr lang="es-MX" dirty="0"/>
              <a:t>Los filósofos de la educación opinan que el fin esencial de la escuela es transmitir valores. </a:t>
            </a:r>
          </a:p>
        </p:txBody>
      </p:sp>
      <p:pic>
        <p:nvPicPr>
          <p:cNvPr id="4" name="Imagen 3"/>
          <p:cNvPicPr>
            <a:picLocks noChangeAspect="1"/>
          </p:cNvPicPr>
          <p:nvPr/>
        </p:nvPicPr>
        <p:blipFill>
          <a:blip r:embed="rId2"/>
          <a:stretch>
            <a:fillRect/>
          </a:stretch>
        </p:blipFill>
        <p:spPr>
          <a:xfrm>
            <a:off x="7855618" y="474122"/>
            <a:ext cx="3177340" cy="4964152"/>
          </a:xfrm>
          <a:prstGeom prst="rect">
            <a:avLst/>
          </a:prstGeom>
          <a:ln>
            <a:noFill/>
          </a:ln>
          <a:effectLst>
            <a:softEdge rad="112500"/>
          </a:effectLst>
        </p:spPr>
      </p:pic>
      <p:sp>
        <p:nvSpPr>
          <p:cNvPr id="2" name="Rectángulo 1"/>
          <p:cNvSpPr/>
          <p:nvPr/>
        </p:nvSpPr>
        <p:spPr>
          <a:xfrm>
            <a:off x="785005" y="5167312"/>
            <a:ext cx="9911750" cy="153778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2400" dirty="0"/>
              <a:t>El punto de vista de Tyler es que no hay una fuente única de información para determinar los fines u objetivos educacionales. Todas son importantes y deben tomarse en cuenta al generar un currículo.</a:t>
            </a:r>
          </a:p>
        </p:txBody>
      </p:sp>
      <p:sp>
        <p:nvSpPr>
          <p:cNvPr id="5" name="Título 1">
            <a:extLst>
              <a:ext uri="{FF2B5EF4-FFF2-40B4-BE49-F238E27FC236}">
                <a16:creationId xmlns:a16="http://schemas.microsoft.com/office/drawing/2014/main" id="{E10F3521-83E5-4C76-8EFC-66DB00530FCA}"/>
              </a:ext>
            </a:extLst>
          </p:cNvPr>
          <p:cNvSpPr>
            <a:spLocks noGrp="1"/>
          </p:cNvSpPr>
          <p:nvPr>
            <p:ph type="title"/>
          </p:nvPr>
        </p:nvSpPr>
        <p:spPr>
          <a:xfrm>
            <a:off x="1808355" y="99358"/>
            <a:ext cx="5796104" cy="1124292"/>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txBody>
          <a:bodyPr>
            <a:normAutofit fontScale="90000"/>
          </a:bodyPr>
          <a:lstStyle/>
          <a:p>
            <a:br>
              <a:rPr lang="es-MX" dirty="0"/>
            </a:br>
            <a:r>
              <a:rPr lang="es-MX" sz="2200" dirty="0">
                <a:solidFill>
                  <a:srgbClr val="FFFF00"/>
                </a:solidFill>
              </a:rPr>
              <a:t>¿Qué FINES DESEA ALCANZAR LA ESCUELA?</a:t>
            </a:r>
            <a:br>
              <a:rPr lang="es-MX" sz="2200" dirty="0">
                <a:solidFill>
                  <a:srgbClr val="FFFF00"/>
                </a:solidFill>
              </a:rPr>
            </a:br>
            <a:r>
              <a:rPr lang="es-MX" sz="2200" dirty="0">
                <a:solidFill>
                  <a:srgbClr val="FFFF00"/>
                </a:solidFill>
              </a:rPr>
              <a:t>(CUALES SON SUS OBJTIVOS)</a:t>
            </a:r>
          </a:p>
        </p:txBody>
      </p:sp>
    </p:spTree>
    <p:extLst>
      <p:ext uri="{BB962C8B-B14F-4D97-AF65-F5344CB8AC3E}">
        <p14:creationId xmlns:p14="http://schemas.microsoft.com/office/powerpoint/2010/main" val="2305536408"/>
      </p:ext>
    </p:extLst>
  </p:cSld>
  <p:clrMapOvr>
    <a:masterClrMapping/>
  </p:clrMapOvr>
</p:sld>
</file>

<file path=ppt/theme/theme1.xml><?xml version="1.0" encoding="utf-8"?>
<a:theme xmlns:a="http://schemas.openxmlformats.org/drawingml/2006/main" name="Gota">
  <a:themeElements>
    <a:clrScheme name="Gota">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TM04033925[[fn=Gota]]</Template>
  <TotalTime>696</TotalTime>
  <Words>1666</Words>
  <Application>Microsoft Office PowerPoint</Application>
  <PresentationFormat>Panorámica</PresentationFormat>
  <Paragraphs>183</Paragraphs>
  <Slides>40</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40</vt:i4>
      </vt:variant>
    </vt:vector>
  </HeadingPairs>
  <TitlesOfParts>
    <vt:vector size="45" baseType="lpstr">
      <vt:lpstr>Arial</vt:lpstr>
      <vt:lpstr>Calibri</vt:lpstr>
      <vt:lpstr>Tw Cen MT</vt:lpstr>
      <vt:lpstr>Wingdings</vt:lpstr>
      <vt:lpstr>Gota</vt:lpstr>
      <vt:lpstr>Universidad Autónoma del Estado de México Unidad Académica profesional Chimalhuacán</vt:lpstr>
      <vt:lpstr>OBJETIVOS O PRÓPOSITOS DE LA ASIGNATURA</vt:lpstr>
      <vt:lpstr>Unidad II Perspectivas fundamentales del currículo</vt:lpstr>
      <vt:lpstr>Teoría tradicional del currículo   Ralph Tyler    Período 2019</vt:lpstr>
      <vt:lpstr>       Teoría tradicional         SE ANALIZA DESDE LA Perspectiva teórica curricular de Ralph W.  Tyler</vt:lpstr>
      <vt:lpstr>Presentación de PowerPoint</vt:lpstr>
      <vt:lpstr>Presentación de PowerPoint</vt:lpstr>
      <vt:lpstr>educar</vt:lpstr>
      <vt:lpstr> ¿Qué FINES DESEA ALCANZAR LA ESCUELA? (CUALES SON SUS OBJTIVOS)</vt:lpstr>
      <vt:lpstr>Fuentes de información para fundamentar el currículo</vt:lpstr>
      <vt:lpstr>Estudio de los propios educandos como fuente de objetivos educacionales  </vt:lpstr>
      <vt:lpstr>Si educar es modificar las formas de conducta humana, resulta claro que sus objetivos son los cambios  de conducta que el establecimiento de enseñanza  intenta obtener en los alumnos.  Por tanto, observar a los educandos permitirá establecer metas educativas: se comparan los datos obtenidos con niveles deseables  o con normas admisibles que permitan  establecer la diferencia  que existe entre  la condición actual del alumno y lo aceptable.  Entre la condición actual y la aceptable hay un vacío, al cual Tyler llama necesidad </vt:lpstr>
      <vt:lpstr>Presentación de PowerPoint</vt:lpstr>
      <vt:lpstr>1. necesidades físicas: alimento, agua, actividad, etc. </vt:lpstr>
      <vt:lpstr>2. necesidades sociales: afecto, participación, estatus y respeto dentro del grupo social: </vt:lpstr>
      <vt:lpstr>3. necesidades integrativas:  es decir, la necesidad de una filosofía  de la vida, de conocimientos de la vida  </vt:lpstr>
      <vt:lpstr>En este sentido todos los niños, de una misma sociedad tienen las mismas necesidades y es deber de la  </vt:lpstr>
      <vt:lpstr>Presentación de PowerPoint</vt:lpstr>
      <vt:lpstr>Presentación de PowerPoint</vt:lpstr>
      <vt:lpstr>Presentación de PowerPoint</vt:lpstr>
      <vt:lpstr>Presentación de PowerPoint</vt:lpstr>
      <vt:lpstr>Presentación de PowerPoint</vt:lpstr>
      <vt:lpstr>Estudio de la vida contemporánea  fuera de la escuela  </vt:lpstr>
      <vt:lpstr>Presentación de PowerPoint</vt:lpstr>
      <vt:lpstr>Categorías aptas de estudio</vt:lpstr>
      <vt:lpstr> Los especialistas en asignaturas sugieren objetivos   </vt:lpstr>
      <vt:lpstr> </vt:lpstr>
      <vt:lpstr>Presentación de PowerPoint</vt:lpstr>
      <vt:lpstr>El papel de la filosofía en la selección de objetivos (primer tamiz) </vt:lpstr>
      <vt:lpstr>Presentación de PowerPoint</vt:lpstr>
      <vt:lpstr> </vt:lpstr>
      <vt:lpstr>Presentación de PowerPoint</vt:lpstr>
      <vt:lpstr>Formulación útil de objetivos para seleccionar y orientar actividades de aprendizaje  </vt:lpstr>
      <vt:lpstr>Presentación de PowerPoint</vt:lpstr>
      <vt:lpstr>CARACTERÍSTICAS PRINCIPALES DE LA PROPUESTA CURRICULAR DE Tyler   PROPUESTA CURRICULAR CONDUCTISTA donde el profesor se coloca como técnico operario del currículo</vt:lpstr>
      <vt:lpstr>Presentación de PowerPoint</vt:lpstr>
      <vt:lpstr>Bibliografía  Tyler W. Ralph (1979). Principios básicos del currículo. 3era. Edición, Editorial troque S.a. Buenos aires    </vt:lpstr>
      <vt:lpstr>Ejercicio   desarrollar un GRÁFICO ORGANIZADOR con los aprendizajes obtenidos</vt:lpstr>
      <vt:lpstr>Recomendación  Solicitar al estudiante una lectura previa del capítulo i del libro de Ralph W. Tyler.  A medida de que avanza el contenido de las diapositivas se va alternando con los puntos de vista u opiniones de los alumnos desde su perspectiva de aprehensión del texto</vt:lpstr>
      <vt:lpstr>Gracias por la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PRINCIPIOS BÁSICOS DEL CURRÍCULO</dc:title>
  <dc:creator>Sara</dc:creator>
  <cp:lastModifiedBy>LED</cp:lastModifiedBy>
  <cp:revision>79</cp:revision>
  <dcterms:created xsi:type="dcterms:W3CDTF">2015-09-25T01:39:26Z</dcterms:created>
  <dcterms:modified xsi:type="dcterms:W3CDTF">2019-09-18T16:28:20Z</dcterms:modified>
</cp:coreProperties>
</file>