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bookmarkIdSeed="3">
  <p:sldMasterIdLst>
    <p:sldMasterId id="2147483669" r:id="rId1"/>
  </p:sldMasterIdLst>
  <p:sldIdLst>
    <p:sldId id="257" r:id="rId2"/>
    <p:sldId id="329" r:id="rId3"/>
    <p:sldId id="360" r:id="rId4"/>
    <p:sldId id="330" r:id="rId5"/>
    <p:sldId id="361" r:id="rId6"/>
    <p:sldId id="362" r:id="rId7"/>
    <p:sldId id="256" r:id="rId8"/>
    <p:sldId id="349" r:id="rId9"/>
    <p:sldId id="258" r:id="rId10"/>
    <p:sldId id="259" r:id="rId11"/>
    <p:sldId id="348" r:id="rId12"/>
    <p:sldId id="260" r:id="rId13"/>
    <p:sldId id="350" r:id="rId14"/>
    <p:sldId id="261" r:id="rId15"/>
    <p:sldId id="286" r:id="rId16"/>
    <p:sldId id="262" r:id="rId17"/>
    <p:sldId id="351" r:id="rId18"/>
    <p:sldId id="352" r:id="rId19"/>
    <p:sldId id="359" r:id="rId20"/>
    <p:sldId id="353" r:id="rId21"/>
    <p:sldId id="331" r:id="rId22"/>
    <p:sldId id="263" r:id="rId23"/>
    <p:sldId id="328" r:id="rId24"/>
    <p:sldId id="321" r:id="rId25"/>
    <p:sldId id="333" r:id="rId26"/>
    <p:sldId id="334" r:id="rId27"/>
    <p:sldId id="332" r:id="rId28"/>
    <p:sldId id="347" r:id="rId29"/>
    <p:sldId id="318" r:id="rId30"/>
    <p:sldId id="327" r:id="rId31"/>
    <p:sldId id="325" r:id="rId32"/>
    <p:sldId id="326" r:id="rId33"/>
    <p:sldId id="344" r:id="rId34"/>
    <p:sldId id="320" r:id="rId35"/>
    <p:sldId id="323" r:id="rId36"/>
    <p:sldId id="324" r:id="rId37"/>
    <p:sldId id="335" r:id="rId38"/>
    <p:sldId id="340" r:id="rId39"/>
    <p:sldId id="337" r:id="rId40"/>
    <p:sldId id="341" r:id="rId41"/>
    <p:sldId id="338" r:id="rId42"/>
    <p:sldId id="357" r:id="rId43"/>
    <p:sldId id="358" r:id="rId44"/>
    <p:sldId id="356" r:id="rId45"/>
    <p:sldId id="342" r:id="rId46"/>
    <p:sldId id="345" r:id="rId47"/>
    <p:sldId id="292" r:id="rId48"/>
    <p:sldId id="282" r:id="rId4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A5416B77-BA22-4BC0-9F21-CD90830C6F3C}">
          <p14:sldIdLst>
            <p14:sldId id="257"/>
            <p14:sldId id="329"/>
            <p14:sldId id="360"/>
            <p14:sldId id="330"/>
            <p14:sldId id="361"/>
            <p14:sldId id="362"/>
            <p14:sldId id="256"/>
            <p14:sldId id="349"/>
            <p14:sldId id="258"/>
            <p14:sldId id="259"/>
            <p14:sldId id="348"/>
            <p14:sldId id="260"/>
            <p14:sldId id="350"/>
            <p14:sldId id="261"/>
            <p14:sldId id="286"/>
            <p14:sldId id="262"/>
            <p14:sldId id="351"/>
            <p14:sldId id="352"/>
            <p14:sldId id="359"/>
            <p14:sldId id="353"/>
            <p14:sldId id="331"/>
            <p14:sldId id="263"/>
            <p14:sldId id="328"/>
            <p14:sldId id="321"/>
            <p14:sldId id="333"/>
            <p14:sldId id="334"/>
            <p14:sldId id="332"/>
            <p14:sldId id="347"/>
            <p14:sldId id="318"/>
            <p14:sldId id="327"/>
            <p14:sldId id="325"/>
            <p14:sldId id="326"/>
            <p14:sldId id="344"/>
            <p14:sldId id="320"/>
            <p14:sldId id="323"/>
            <p14:sldId id="324"/>
            <p14:sldId id="335"/>
            <p14:sldId id="340"/>
            <p14:sldId id="337"/>
            <p14:sldId id="341"/>
            <p14:sldId id="338"/>
            <p14:sldId id="357"/>
            <p14:sldId id="358"/>
            <p14:sldId id="356"/>
          </p14:sldIdLst>
        </p14:section>
        <p14:section name="Sección sin título" id="{CDFA3199-5B16-4888-B6F6-02FEECDE6663}">
          <p14:sldIdLst>
            <p14:sldId id="342"/>
            <p14:sldId id="345"/>
            <p14:sldId id="292"/>
            <p14:sldId id="282"/>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3EB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725" autoAdjust="0"/>
    <p:restoredTop sz="94660"/>
  </p:normalViewPr>
  <p:slideViewPr>
    <p:cSldViewPr snapToGrid="0">
      <p:cViewPr varScale="1">
        <p:scale>
          <a:sx n="54" d="100"/>
          <a:sy n="54" d="100"/>
        </p:scale>
        <p:origin x="102" y="48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E97EB34-E378-453B-B792-4DAF524524DD}"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681DE79A-FAE3-4575-B884-CF7DE7AC98D8}">
      <dgm:prSet phldrT="[Texto]" custT="1"/>
      <dgm:spPr/>
      <dgm:t>
        <a:bodyPr/>
        <a:lstStyle/>
        <a:p>
          <a:endParaRPr lang="es-MX" sz="1400" dirty="0">
            <a:latin typeface="Arial" panose="020B0604020202020204" pitchFamily="34" charset="0"/>
            <a:cs typeface="Arial" panose="020B0604020202020204" pitchFamily="34" charset="0"/>
          </a:endParaRPr>
        </a:p>
        <a:p>
          <a:r>
            <a:rPr lang="es-ES" sz="3200" dirty="0">
              <a:latin typeface="Arial" panose="020B0604020202020204" pitchFamily="34" charset="0"/>
              <a:cs typeface="Arial" panose="020B0604020202020204" pitchFamily="34" charset="0"/>
            </a:rPr>
            <a:t>De acuerdo con el Plan de Estudios de la Licenciatura, las Estancias Supervisadas tienen que constituir una política que vincule la formación académica con experiencias concretas en el sector laboral, al mismo tiempo, que permitan la participación de los docentes como </a:t>
          </a:r>
          <a:r>
            <a:rPr lang="es-419" sz="3200" dirty="0">
              <a:latin typeface="Arial" panose="020B0604020202020204" pitchFamily="34" charset="0"/>
              <a:cs typeface="Arial" panose="020B0604020202020204" pitchFamily="34" charset="0"/>
            </a:rPr>
            <a:t>guías académicos.</a:t>
          </a:r>
          <a:endParaRPr lang="es-MX" sz="3200" dirty="0">
            <a:latin typeface="Arial" panose="020B0604020202020204" pitchFamily="34" charset="0"/>
            <a:cs typeface="Arial" panose="020B0604020202020204" pitchFamily="34" charset="0"/>
          </a:endParaRPr>
        </a:p>
        <a:p>
          <a:endParaRPr lang="es-MX" sz="3200" dirty="0">
            <a:latin typeface="Arial" panose="020B0604020202020204" pitchFamily="34" charset="0"/>
            <a:cs typeface="Arial" panose="020B0604020202020204" pitchFamily="34" charset="0"/>
          </a:endParaRPr>
        </a:p>
        <a:p>
          <a:r>
            <a:rPr lang="es-MX" sz="3200" dirty="0">
              <a:latin typeface="Arial" panose="020B0604020202020204" pitchFamily="34" charset="0"/>
              <a:cs typeface="Arial" panose="020B0604020202020204" pitchFamily="34" charset="0"/>
            </a:rPr>
            <a:t>La Unidad de Aprendizaje forma parte del proceso educativo que promueve el desarrollo integral  y la culminación de formación del futuro profesional. </a:t>
          </a:r>
        </a:p>
        <a:p>
          <a:endParaRPr lang="es-MX" sz="1800" dirty="0">
            <a:latin typeface="Arial" panose="020B0604020202020204" pitchFamily="34" charset="0"/>
            <a:cs typeface="Arial" panose="020B0604020202020204" pitchFamily="34" charset="0"/>
          </a:endParaRPr>
        </a:p>
        <a:p>
          <a:endParaRPr lang="es-MX" sz="1800" dirty="0">
            <a:latin typeface="Arial" panose="020B0604020202020204" pitchFamily="34" charset="0"/>
            <a:cs typeface="Arial" panose="020B0604020202020204" pitchFamily="34" charset="0"/>
          </a:endParaRPr>
        </a:p>
        <a:p>
          <a:endParaRPr lang="es-MX" sz="1800" dirty="0">
            <a:latin typeface="Arial" panose="020B0604020202020204" pitchFamily="34" charset="0"/>
            <a:cs typeface="Arial" panose="020B0604020202020204" pitchFamily="34" charset="0"/>
          </a:endParaRPr>
        </a:p>
        <a:p>
          <a:endParaRPr lang="es-MX" sz="1400" dirty="0">
            <a:latin typeface="Arial" panose="020B0604020202020204" pitchFamily="34" charset="0"/>
            <a:cs typeface="Arial" panose="020B0604020202020204" pitchFamily="34" charset="0"/>
          </a:endParaRPr>
        </a:p>
        <a:p>
          <a:endParaRPr lang="es-MX" sz="1400" dirty="0">
            <a:latin typeface="Arial" panose="020B0604020202020204" pitchFamily="34" charset="0"/>
            <a:cs typeface="Arial" panose="020B0604020202020204" pitchFamily="34" charset="0"/>
          </a:endParaRPr>
        </a:p>
      </dgm:t>
    </dgm:pt>
    <dgm:pt modelId="{072DBEB1-5558-46D2-B46E-3B4278C2366A}" type="parTrans" cxnId="{ED73231F-62C5-4416-903A-EA4E1FE1C41F}">
      <dgm:prSet/>
      <dgm:spPr/>
      <dgm:t>
        <a:bodyPr/>
        <a:lstStyle/>
        <a:p>
          <a:endParaRPr lang="es-MX"/>
        </a:p>
      </dgm:t>
    </dgm:pt>
    <dgm:pt modelId="{D569DEC1-6996-4F48-8C8F-9CE8A5FB1C6C}" type="sibTrans" cxnId="{ED73231F-62C5-4416-903A-EA4E1FE1C41F}">
      <dgm:prSet/>
      <dgm:spPr/>
      <dgm:t>
        <a:bodyPr/>
        <a:lstStyle/>
        <a:p>
          <a:endParaRPr lang="es-MX"/>
        </a:p>
      </dgm:t>
    </dgm:pt>
    <dgm:pt modelId="{E653A92C-F002-4915-B781-150AC994CC01}" type="pres">
      <dgm:prSet presAssocID="{1E97EB34-E378-453B-B792-4DAF524524DD}" presName="vert0" presStyleCnt="0">
        <dgm:presLayoutVars>
          <dgm:dir/>
          <dgm:animOne val="branch"/>
          <dgm:animLvl val="lvl"/>
        </dgm:presLayoutVars>
      </dgm:prSet>
      <dgm:spPr/>
    </dgm:pt>
    <dgm:pt modelId="{E06DEAD7-3C18-4176-8038-76E79442FD9E}" type="pres">
      <dgm:prSet presAssocID="{681DE79A-FAE3-4575-B884-CF7DE7AC98D8}" presName="thickLine" presStyleLbl="alignNode1" presStyleIdx="0" presStyleCnt="1"/>
      <dgm:spPr/>
    </dgm:pt>
    <dgm:pt modelId="{B35E5C67-0BA4-443B-98B6-AEA040FB4A71}" type="pres">
      <dgm:prSet presAssocID="{681DE79A-FAE3-4575-B884-CF7DE7AC98D8}" presName="horz1" presStyleCnt="0"/>
      <dgm:spPr/>
    </dgm:pt>
    <dgm:pt modelId="{0FB969D3-7505-42B6-9F3C-98BB9638C4C3}" type="pres">
      <dgm:prSet presAssocID="{681DE79A-FAE3-4575-B884-CF7DE7AC98D8}" presName="tx1" presStyleLbl="revTx" presStyleIdx="0" presStyleCnt="1"/>
      <dgm:spPr/>
    </dgm:pt>
    <dgm:pt modelId="{9816D662-DD00-4B85-9199-42C7770E52AC}" type="pres">
      <dgm:prSet presAssocID="{681DE79A-FAE3-4575-B884-CF7DE7AC98D8}" presName="vert1" presStyleCnt="0"/>
      <dgm:spPr/>
    </dgm:pt>
  </dgm:ptLst>
  <dgm:cxnLst>
    <dgm:cxn modelId="{ED73231F-62C5-4416-903A-EA4E1FE1C41F}" srcId="{1E97EB34-E378-453B-B792-4DAF524524DD}" destId="{681DE79A-FAE3-4575-B884-CF7DE7AC98D8}" srcOrd="0" destOrd="0" parTransId="{072DBEB1-5558-46D2-B46E-3B4278C2366A}" sibTransId="{D569DEC1-6996-4F48-8C8F-9CE8A5FB1C6C}"/>
    <dgm:cxn modelId="{0A86EBA1-558C-4D5F-A9E9-5505D3A1C1B5}" type="presOf" srcId="{1E97EB34-E378-453B-B792-4DAF524524DD}" destId="{E653A92C-F002-4915-B781-150AC994CC01}" srcOrd="0" destOrd="0" presId="urn:microsoft.com/office/officeart/2008/layout/LinedList"/>
    <dgm:cxn modelId="{55E26DD6-AABE-4459-A1FB-62005102634B}" type="presOf" srcId="{681DE79A-FAE3-4575-B884-CF7DE7AC98D8}" destId="{0FB969D3-7505-42B6-9F3C-98BB9638C4C3}" srcOrd="0" destOrd="0" presId="urn:microsoft.com/office/officeart/2008/layout/LinedList"/>
    <dgm:cxn modelId="{6D3552DE-39A5-4807-A976-2F5F6F0A41F7}" type="presParOf" srcId="{E653A92C-F002-4915-B781-150AC994CC01}" destId="{E06DEAD7-3C18-4176-8038-76E79442FD9E}" srcOrd="0" destOrd="0" presId="urn:microsoft.com/office/officeart/2008/layout/LinedList"/>
    <dgm:cxn modelId="{AD26DDE9-AA1F-43BD-A572-34595BAF8521}" type="presParOf" srcId="{E653A92C-F002-4915-B781-150AC994CC01}" destId="{B35E5C67-0BA4-443B-98B6-AEA040FB4A71}" srcOrd="1" destOrd="0" presId="urn:microsoft.com/office/officeart/2008/layout/LinedList"/>
    <dgm:cxn modelId="{A31055E7-A188-459E-BA34-8BE0C823B43E}" type="presParOf" srcId="{B35E5C67-0BA4-443B-98B6-AEA040FB4A71}" destId="{0FB969D3-7505-42B6-9F3C-98BB9638C4C3}" srcOrd="0" destOrd="0" presId="urn:microsoft.com/office/officeart/2008/layout/LinedList"/>
    <dgm:cxn modelId="{F6BC7D09-B630-43BB-927F-80B18D6681CD}" type="presParOf" srcId="{B35E5C67-0BA4-443B-98B6-AEA040FB4A71}" destId="{9816D662-DD00-4B85-9199-42C7770E52AC}"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367E003-A37B-45D5-9D19-B1EF8F2AD56F}"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es-419"/>
        </a:p>
      </dgm:t>
    </dgm:pt>
    <dgm:pt modelId="{DF98EEB2-7940-4EC1-8744-CC4BA4EBE7B2}">
      <dgm:prSet phldrT="[Texto]"/>
      <dgm:spPr/>
      <dgm:t>
        <a:bodyPr/>
        <a:lstStyle/>
        <a:p>
          <a:r>
            <a:rPr lang="es-ES" dirty="0"/>
            <a:t>El término proyecto :</a:t>
          </a:r>
          <a:endParaRPr lang="es-419" dirty="0"/>
        </a:p>
      </dgm:t>
    </dgm:pt>
    <dgm:pt modelId="{197137D3-59FF-4E00-A01D-81F13CAC287F}" type="parTrans" cxnId="{6625FCC1-FB72-4890-80F0-40004DC8562D}">
      <dgm:prSet/>
      <dgm:spPr/>
      <dgm:t>
        <a:bodyPr/>
        <a:lstStyle/>
        <a:p>
          <a:endParaRPr lang="es-419"/>
        </a:p>
      </dgm:t>
    </dgm:pt>
    <dgm:pt modelId="{5A63F3D1-CB84-4204-ACAF-AC965FCEE3D5}" type="sibTrans" cxnId="{6625FCC1-FB72-4890-80F0-40004DC8562D}">
      <dgm:prSet/>
      <dgm:spPr/>
      <dgm:t>
        <a:bodyPr/>
        <a:lstStyle/>
        <a:p>
          <a:endParaRPr lang="es-419"/>
        </a:p>
      </dgm:t>
    </dgm:pt>
    <dgm:pt modelId="{ABB6E7BC-FEF0-4891-BAD7-0403525006A4}">
      <dgm:prSet phldrT="[Texto]"/>
      <dgm:spPr/>
      <dgm:t>
        <a:bodyPr/>
        <a:lstStyle/>
        <a:p>
          <a:r>
            <a:rPr lang="es-ES" dirty="0"/>
            <a:t>Latín: </a:t>
          </a:r>
          <a:r>
            <a:rPr lang="es-ES" dirty="0" err="1"/>
            <a:t>proicere</a:t>
          </a:r>
          <a:r>
            <a:rPr lang="es-ES" dirty="0"/>
            <a:t> y </a:t>
          </a:r>
          <a:r>
            <a:rPr lang="es-ES" dirty="0" err="1"/>
            <a:t>proiectare</a:t>
          </a:r>
          <a:r>
            <a:rPr lang="es-ES" dirty="0"/>
            <a:t> que significa arrojar algo por delante</a:t>
          </a:r>
          <a:endParaRPr lang="es-419" dirty="0"/>
        </a:p>
      </dgm:t>
    </dgm:pt>
    <dgm:pt modelId="{FD64DC4C-5C59-459A-A0AB-C62CB3D5F39B}" type="parTrans" cxnId="{DA5E4143-6090-425A-8AD2-CCBC7EEE50C9}">
      <dgm:prSet/>
      <dgm:spPr/>
      <dgm:t>
        <a:bodyPr/>
        <a:lstStyle/>
        <a:p>
          <a:endParaRPr lang="es-419"/>
        </a:p>
      </dgm:t>
    </dgm:pt>
    <dgm:pt modelId="{DA983B32-3801-414A-8232-9F00C2001C38}" type="sibTrans" cxnId="{DA5E4143-6090-425A-8AD2-CCBC7EEE50C9}">
      <dgm:prSet/>
      <dgm:spPr/>
      <dgm:t>
        <a:bodyPr/>
        <a:lstStyle/>
        <a:p>
          <a:endParaRPr lang="es-419"/>
        </a:p>
      </dgm:t>
    </dgm:pt>
    <dgm:pt modelId="{F19ADF4C-56CD-4DEA-BFAB-9A5DECEF23F6}">
      <dgm:prSet phldrT="[Texto]"/>
      <dgm:spPr/>
      <dgm:t>
        <a:bodyPr/>
        <a:lstStyle/>
        <a:p>
          <a:r>
            <a:rPr lang="es-ES" dirty="0"/>
            <a:t>En sentido genérico: </a:t>
          </a:r>
          <a:endParaRPr lang="es-419" dirty="0"/>
        </a:p>
      </dgm:t>
    </dgm:pt>
    <dgm:pt modelId="{43D9FBE8-F82C-42B1-B15A-A105838E4427}" type="parTrans" cxnId="{04380C18-BDD5-461C-9867-63B59E4B338F}">
      <dgm:prSet/>
      <dgm:spPr/>
      <dgm:t>
        <a:bodyPr/>
        <a:lstStyle/>
        <a:p>
          <a:endParaRPr lang="es-419"/>
        </a:p>
      </dgm:t>
    </dgm:pt>
    <dgm:pt modelId="{99F65736-35D5-4C20-8284-7E9C10E1189F}" type="sibTrans" cxnId="{04380C18-BDD5-461C-9867-63B59E4B338F}">
      <dgm:prSet/>
      <dgm:spPr/>
      <dgm:t>
        <a:bodyPr/>
        <a:lstStyle/>
        <a:p>
          <a:endParaRPr lang="es-419"/>
        </a:p>
      </dgm:t>
    </dgm:pt>
    <dgm:pt modelId="{E919312B-D9D3-421F-87BF-5EA8E73EE55C}">
      <dgm:prSet phldrT="[Texto]"/>
      <dgm:spPr/>
      <dgm:t>
        <a:bodyPr/>
        <a:lstStyle/>
        <a:p>
          <a:r>
            <a:rPr lang="es-ES" dirty="0"/>
            <a:t>Significa la planeación y organización de todas las tareas y actividades necesarias para alcanza algo.</a:t>
          </a:r>
          <a:endParaRPr lang="es-419" dirty="0"/>
        </a:p>
      </dgm:t>
    </dgm:pt>
    <dgm:pt modelId="{93902D82-EFE7-41AA-B075-B36F9A0A893E}" type="parTrans" cxnId="{53CFA2CF-C3CE-4F99-83FF-6B3FE159A2A3}">
      <dgm:prSet/>
      <dgm:spPr/>
      <dgm:t>
        <a:bodyPr/>
        <a:lstStyle/>
        <a:p>
          <a:endParaRPr lang="es-419"/>
        </a:p>
      </dgm:t>
    </dgm:pt>
    <dgm:pt modelId="{5C2261E3-6660-4C12-B1CB-45D9F1D6C476}" type="sibTrans" cxnId="{53CFA2CF-C3CE-4F99-83FF-6B3FE159A2A3}">
      <dgm:prSet/>
      <dgm:spPr/>
      <dgm:t>
        <a:bodyPr/>
        <a:lstStyle/>
        <a:p>
          <a:endParaRPr lang="es-419"/>
        </a:p>
      </dgm:t>
    </dgm:pt>
    <dgm:pt modelId="{9A676E8A-2DFF-446E-BB8E-557691A17C39}" type="pres">
      <dgm:prSet presAssocID="{7367E003-A37B-45D5-9D19-B1EF8F2AD56F}" presName="linear" presStyleCnt="0">
        <dgm:presLayoutVars>
          <dgm:animLvl val="lvl"/>
          <dgm:resizeHandles val="exact"/>
        </dgm:presLayoutVars>
      </dgm:prSet>
      <dgm:spPr/>
    </dgm:pt>
    <dgm:pt modelId="{CA74494E-8947-4A40-9B4D-8B05738F6DBD}" type="pres">
      <dgm:prSet presAssocID="{DF98EEB2-7940-4EC1-8744-CC4BA4EBE7B2}" presName="parentText" presStyleLbl="node1" presStyleIdx="0" presStyleCnt="2">
        <dgm:presLayoutVars>
          <dgm:chMax val="0"/>
          <dgm:bulletEnabled val="1"/>
        </dgm:presLayoutVars>
      </dgm:prSet>
      <dgm:spPr/>
    </dgm:pt>
    <dgm:pt modelId="{0F34BD3B-A987-469C-BDB9-D2C05807B1C5}" type="pres">
      <dgm:prSet presAssocID="{DF98EEB2-7940-4EC1-8744-CC4BA4EBE7B2}" presName="childText" presStyleLbl="revTx" presStyleIdx="0" presStyleCnt="2">
        <dgm:presLayoutVars>
          <dgm:bulletEnabled val="1"/>
        </dgm:presLayoutVars>
      </dgm:prSet>
      <dgm:spPr/>
    </dgm:pt>
    <dgm:pt modelId="{56AC3ADD-6942-4634-AE8D-94B2BC33C538}" type="pres">
      <dgm:prSet presAssocID="{F19ADF4C-56CD-4DEA-BFAB-9A5DECEF23F6}" presName="parentText" presStyleLbl="node1" presStyleIdx="1" presStyleCnt="2">
        <dgm:presLayoutVars>
          <dgm:chMax val="0"/>
          <dgm:bulletEnabled val="1"/>
        </dgm:presLayoutVars>
      </dgm:prSet>
      <dgm:spPr/>
    </dgm:pt>
    <dgm:pt modelId="{35C4FF6F-B9D0-4CA7-80E8-1D00EA9DC562}" type="pres">
      <dgm:prSet presAssocID="{F19ADF4C-56CD-4DEA-BFAB-9A5DECEF23F6}" presName="childText" presStyleLbl="revTx" presStyleIdx="1" presStyleCnt="2">
        <dgm:presLayoutVars>
          <dgm:bulletEnabled val="1"/>
        </dgm:presLayoutVars>
      </dgm:prSet>
      <dgm:spPr/>
    </dgm:pt>
  </dgm:ptLst>
  <dgm:cxnLst>
    <dgm:cxn modelId="{04380C18-BDD5-461C-9867-63B59E4B338F}" srcId="{7367E003-A37B-45D5-9D19-B1EF8F2AD56F}" destId="{F19ADF4C-56CD-4DEA-BFAB-9A5DECEF23F6}" srcOrd="1" destOrd="0" parTransId="{43D9FBE8-F82C-42B1-B15A-A105838E4427}" sibTransId="{99F65736-35D5-4C20-8284-7E9C10E1189F}"/>
    <dgm:cxn modelId="{16B62728-B354-46C5-BC0F-1FC1C78E7382}" type="presOf" srcId="{F19ADF4C-56CD-4DEA-BFAB-9A5DECEF23F6}" destId="{56AC3ADD-6942-4634-AE8D-94B2BC33C538}" srcOrd="0" destOrd="0" presId="urn:microsoft.com/office/officeart/2005/8/layout/vList2"/>
    <dgm:cxn modelId="{BC7F6929-3C71-4714-A2A2-88A8E95A99FB}" type="presOf" srcId="{DF98EEB2-7940-4EC1-8744-CC4BA4EBE7B2}" destId="{CA74494E-8947-4A40-9B4D-8B05738F6DBD}" srcOrd="0" destOrd="0" presId="urn:microsoft.com/office/officeart/2005/8/layout/vList2"/>
    <dgm:cxn modelId="{DA5E4143-6090-425A-8AD2-CCBC7EEE50C9}" srcId="{DF98EEB2-7940-4EC1-8744-CC4BA4EBE7B2}" destId="{ABB6E7BC-FEF0-4891-BAD7-0403525006A4}" srcOrd="0" destOrd="0" parTransId="{FD64DC4C-5C59-459A-A0AB-C62CB3D5F39B}" sibTransId="{DA983B32-3801-414A-8232-9F00C2001C38}"/>
    <dgm:cxn modelId="{5D049365-B0F9-461F-9830-DDDAFF83FD96}" type="presOf" srcId="{ABB6E7BC-FEF0-4891-BAD7-0403525006A4}" destId="{0F34BD3B-A987-469C-BDB9-D2C05807B1C5}" srcOrd="0" destOrd="0" presId="urn:microsoft.com/office/officeart/2005/8/layout/vList2"/>
    <dgm:cxn modelId="{7FA4A68C-26E1-4D3A-87A0-4AC9F2D79EAD}" type="presOf" srcId="{E919312B-D9D3-421F-87BF-5EA8E73EE55C}" destId="{35C4FF6F-B9D0-4CA7-80E8-1D00EA9DC562}" srcOrd="0" destOrd="0" presId="urn:microsoft.com/office/officeart/2005/8/layout/vList2"/>
    <dgm:cxn modelId="{0544CA8C-1EA9-4D5A-BBAF-6122CE3FFAC6}" type="presOf" srcId="{7367E003-A37B-45D5-9D19-B1EF8F2AD56F}" destId="{9A676E8A-2DFF-446E-BB8E-557691A17C39}" srcOrd="0" destOrd="0" presId="urn:microsoft.com/office/officeart/2005/8/layout/vList2"/>
    <dgm:cxn modelId="{6625FCC1-FB72-4890-80F0-40004DC8562D}" srcId="{7367E003-A37B-45D5-9D19-B1EF8F2AD56F}" destId="{DF98EEB2-7940-4EC1-8744-CC4BA4EBE7B2}" srcOrd="0" destOrd="0" parTransId="{197137D3-59FF-4E00-A01D-81F13CAC287F}" sibTransId="{5A63F3D1-CB84-4204-ACAF-AC965FCEE3D5}"/>
    <dgm:cxn modelId="{53CFA2CF-C3CE-4F99-83FF-6B3FE159A2A3}" srcId="{F19ADF4C-56CD-4DEA-BFAB-9A5DECEF23F6}" destId="{E919312B-D9D3-421F-87BF-5EA8E73EE55C}" srcOrd="0" destOrd="0" parTransId="{93902D82-EFE7-41AA-B075-B36F9A0A893E}" sibTransId="{5C2261E3-6660-4C12-B1CB-45D9F1D6C476}"/>
    <dgm:cxn modelId="{8353CE2A-E9B8-4749-AB94-B32EE6ED1DF8}" type="presParOf" srcId="{9A676E8A-2DFF-446E-BB8E-557691A17C39}" destId="{CA74494E-8947-4A40-9B4D-8B05738F6DBD}" srcOrd="0" destOrd="0" presId="urn:microsoft.com/office/officeart/2005/8/layout/vList2"/>
    <dgm:cxn modelId="{4938B0A6-33F4-489A-81A0-5A7DC781F286}" type="presParOf" srcId="{9A676E8A-2DFF-446E-BB8E-557691A17C39}" destId="{0F34BD3B-A987-469C-BDB9-D2C05807B1C5}" srcOrd="1" destOrd="0" presId="urn:microsoft.com/office/officeart/2005/8/layout/vList2"/>
    <dgm:cxn modelId="{6214805F-96FF-4E2E-8299-4E3CCFE2A1A4}" type="presParOf" srcId="{9A676E8A-2DFF-446E-BB8E-557691A17C39}" destId="{56AC3ADD-6942-4634-AE8D-94B2BC33C538}" srcOrd="2" destOrd="0" presId="urn:microsoft.com/office/officeart/2005/8/layout/vList2"/>
    <dgm:cxn modelId="{BEEE2F9B-B1FF-4727-B200-3380CCEB9097}" type="presParOf" srcId="{9A676E8A-2DFF-446E-BB8E-557691A17C39}" destId="{35C4FF6F-B9D0-4CA7-80E8-1D00EA9DC562}"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930313B-2B14-4701-A8AE-B060C318D42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5A7C703B-7A9D-4E1C-8FA2-A3AA02CD72EB}">
      <dgm:prSet phldrT="[Texto]"/>
      <dgm:spPr/>
      <dgm:t>
        <a:bodyPr/>
        <a:lstStyle/>
        <a:p>
          <a:r>
            <a:rPr lang="es-MX" dirty="0"/>
            <a:t>Contexto externo a la institución</a:t>
          </a:r>
        </a:p>
      </dgm:t>
    </dgm:pt>
    <dgm:pt modelId="{569825FA-C71F-4441-B499-7C4477A67431}" type="parTrans" cxnId="{B9395C3E-60F3-4FEA-A2C7-FE6428420805}">
      <dgm:prSet/>
      <dgm:spPr/>
      <dgm:t>
        <a:bodyPr/>
        <a:lstStyle/>
        <a:p>
          <a:endParaRPr lang="es-MX"/>
        </a:p>
      </dgm:t>
    </dgm:pt>
    <dgm:pt modelId="{93E5C3F9-AC61-41F2-BFA5-4EE22D7574AF}" type="sibTrans" cxnId="{B9395C3E-60F3-4FEA-A2C7-FE6428420805}">
      <dgm:prSet/>
      <dgm:spPr/>
      <dgm:t>
        <a:bodyPr/>
        <a:lstStyle/>
        <a:p>
          <a:endParaRPr lang="es-MX"/>
        </a:p>
      </dgm:t>
    </dgm:pt>
    <dgm:pt modelId="{6A00C855-66A3-417D-80A4-369D7844A9E9}">
      <dgm:prSet phldrT="[Texto]"/>
      <dgm:spPr/>
      <dgm:t>
        <a:bodyPr/>
        <a:lstStyle/>
        <a:p>
          <a:r>
            <a:rPr lang="es-MX" dirty="0">
              <a:latin typeface="Arial" panose="020B0604020202020204" pitchFamily="34" charset="0"/>
              <a:cs typeface="Arial" panose="020B0604020202020204" pitchFamily="34" charset="0"/>
            </a:rPr>
            <a:t>Describir características observables, además de datos de fuentes secundarias</a:t>
          </a:r>
        </a:p>
      </dgm:t>
    </dgm:pt>
    <dgm:pt modelId="{0681E1DF-874E-4C0E-A8D2-FC58372C64CF}" type="parTrans" cxnId="{9026A9B0-AD39-41C0-90E1-9D9CF204B761}">
      <dgm:prSet/>
      <dgm:spPr/>
      <dgm:t>
        <a:bodyPr/>
        <a:lstStyle/>
        <a:p>
          <a:endParaRPr lang="es-MX"/>
        </a:p>
      </dgm:t>
    </dgm:pt>
    <dgm:pt modelId="{3E1915E4-BB99-4069-AAEA-2ABAF0895A55}" type="sibTrans" cxnId="{9026A9B0-AD39-41C0-90E1-9D9CF204B761}">
      <dgm:prSet/>
      <dgm:spPr/>
      <dgm:t>
        <a:bodyPr/>
        <a:lstStyle/>
        <a:p>
          <a:endParaRPr lang="es-MX"/>
        </a:p>
      </dgm:t>
    </dgm:pt>
    <dgm:pt modelId="{5A2F622D-1992-44F5-9D91-F8381C3D2972}">
      <dgm:prSet phldrT="[Texto]"/>
      <dgm:spPr/>
      <dgm:t>
        <a:bodyPr/>
        <a:lstStyle/>
        <a:p>
          <a:r>
            <a:rPr lang="es-MX" dirty="0"/>
            <a:t>Contexto interno de la institución</a:t>
          </a:r>
        </a:p>
      </dgm:t>
    </dgm:pt>
    <dgm:pt modelId="{A2311A2A-7675-4503-9959-795568578F2E}" type="parTrans" cxnId="{E5AF3AE2-A4A3-491F-8158-9703A347D143}">
      <dgm:prSet/>
      <dgm:spPr/>
      <dgm:t>
        <a:bodyPr/>
        <a:lstStyle/>
        <a:p>
          <a:endParaRPr lang="es-MX"/>
        </a:p>
      </dgm:t>
    </dgm:pt>
    <dgm:pt modelId="{ABE90C9F-7C8F-4C92-94F1-66B2CBF83515}" type="sibTrans" cxnId="{E5AF3AE2-A4A3-491F-8158-9703A347D143}">
      <dgm:prSet/>
      <dgm:spPr/>
      <dgm:t>
        <a:bodyPr/>
        <a:lstStyle/>
        <a:p>
          <a:endParaRPr lang="es-MX"/>
        </a:p>
      </dgm:t>
    </dgm:pt>
    <dgm:pt modelId="{EB285CE1-C2FA-4C14-AAB1-283D0E4EE22D}">
      <dgm:prSet phldrT="[Texto]"/>
      <dgm:spPr/>
      <dgm:t>
        <a:bodyPr/>
        <a:lstStyle/>
        <a:p>
          <a:r>
            <a:rPr lang="es-MX" dirty="0">
              <a:latin typeface="Arial" panose="020B0604020202020204" pitchFamily="34" charset="0"/>
              <a:cs typeface="Arial" panose="020B0604020202020204" pitchFamily="34" charset="0"/>
            </a:rPr>
            <a:t>Describir características observables</a:t>
          </a:r>
        </a:p>
      </dgm:t>
    </dgm:pt>
    <dgm:pt modelId="{843CA867-3676-4CD1-ADC8-BB0B73DEB9CF}" type="parTrans" cxnId="{F7BD1D7D-DF37-489A-A28A-A8B58B24C848}">
      <dgm:prSet/>
      <dgm:spPr/>
      <dgm:t>
        <a:bodyPr/>
        <a:lstStyle/>
        <a:p>
          <a:endParaRPr lang="es-MX"/>
        </a:p>
      </dgm:t>
    </dgm:pt>
    <dgm:pt modelId="{E7A8C5E2-D37C-47D0-A741-60777BCEEBE1}" type="sibTrans" cxnId="{F7BD1D7D-DF37-489A-A28A-A8B58B24C848}">
      <dgm:prSet/>
      <dgm:spPr/>
      <dgm:t>
        <a:bodyPr/>
        <a:lstStyle/>
        <a:p>
          <a:endParaRPr lang="es-MX"/>
        </a:p>
      </dgm:t>
    </dgm:pt>
    <dgm:pt modelId="{FD4B80EE-6722-484A-8EAA-6636C08E16B5}" type="pres">
      <dgm:prSet presAssocID="{C930313B-2B14-4701-A8AE-B060C318D421}" presName="linear" presStyleCnt="0">
        <dgm:presLayoutVars>
          <dgm:animLvl val="lvl"/>
          <dgm:resizeHandles val="exact"/>
        </dgm:presLayoutVars>
      </dgm:prSet>
      <dgm:spPr/>
    </dgm:pt>
    <dgm:pt modelId="{A43E1F8E-7CF8-4946-9037-9386762A50F1}" type="pres">
      <dgm:prSet presAssocID="{5A7C703B-7A9D-4E1C-8FA2-A3AA02CD72EB}" presName="parentText" presStyleLbl="node1" presStyleIdx="0" presStyleCnt="2">
        <dgm:presLayoutVars>
          <dgm:chMax val="0"/>
          <dgm:bulletEnabled val="1"/>
        </dgm:presLayoutVars>
      </dgm:prSet>
      <dgm:spPr/>
    </dgm:pt>
    <dgm:pt modelId="{66CFA7A7-277C-4947-8EE6-F02064EC5988}" type="pres">
      <dgm:prSet presAssocID="{5A7C703B-7A9D-4E1C-8FA2-A3AA02CD72EB}" presName="childText" presStyleLbl="revTx" presStyleIdx="0" presStyleCnt="2">
        <dgm:presLayoutVars>
          <dgm:bulletEnabled val="1"/>
        </dgm:presLayoutVars>
      </dgm:prSet>
      <dgm:spPr/>
    </dgm:pt>
    <dgm:pt modelId="{C69D3197-4874-489E-95CE-AEF8BACA417D}" type="pres">
      <dgm:prSet presAssocID="{5A2F622D-1992-44F5-9D91-F8381C3D2972}" presName="parentText" presStyleLbl="node1" presStyleIdx="1" presStyleCnt="2">
        <dgm:presLayoutVars>
          <dgm:chMax val="0"/>
          <dgm:bulletEnabled val="1"/>
        </dgm:presLayoutVars>
      </dgm:prSet>
      <dgm:spPr/>
    </dgm:pt>
    <dgm:pt modelId="{6A3189BF-C125-4F59-AC3C-53E2A6C2ADD7}" type="pres">
      <dgm:prSet presAssocID="{5A2F622D-1992-44F5-9D91-F8381C3D2972}" presName="childText" presStyleLbl="revTx" presStyleIdx="1" presStyleCnt="2">
        <dgm:presLayoutVars>
          <dgm:bulletEnabled val="1"/>
        </dgm:presLayoutVars>
      </dgm:prSet>
      <dgm:spPr/>
    </dgm:pt>
  </dgm:ptLst>
  <dgm:cxnLst>
    <dgm:cxn modelId="{2AF56B05-AADF-4E16-8234-25F2029F2BA9}" type="presOf" srcId="{5A2F622D-1992-44F5-9D91-F8381C3D2972}" destId="{C69D3197-4874-489E-95CE-AEF8BACA417D}" srcOrd="0" destOrd="0" presId="urn:microsoft.com/office/officeart/2005/8/layout/vList2"/>
    <dgm:cxn modelId="{975EF533-78A1-4F38-A8AA-D44A369F8C61}" type="presOf" srcId="{5A7C703B-7A9D-4E1C-8FA2-A3AA02CD72EB}" destId="{A43E1F8E-7CF8-4946-9037-9386762A50F1}" srcOrd="0" destOrd="0" presId="urn:microsoft.com/office/officeart/2005/8/layout/vList2"/>
    <dgm:cxn modelId="{B9395C3E-60F3-4FEA-A2C7-FE6428420805}" srcId="{C930313B-2B14-4701-A8AE-B060C318D421}" destId="{5A7C703B-7A9D-4E1C-8FA2-A3AA02CD72EB}" srcOrd="0" destOrd="0" parTransId="{569825FA-C71F-4441-B499-7C4477A67431}" sibTransId="{93E5C3F9-AC61-41F2-BFA5-4EE22D7574AF}"/>
    <dgm:cxn modelId="{4241C251-6318-4211-9248-2ED659E11AAB}" type="presOf" srcId="{6A00C855-66A3-417D-80A4-369D7844A9E9}" destId="{66CFA7A7-277C-4947-8EE6-F02064EC5988}" srcOrd="0" destOrd="0" presId="urn:microsoft.com/office/officeart/2005/8/layout/vList2"/>
    <dgm:cxn modelId="{F7BD1D7D-DF37-489A-A28A-A8B58B24C848}" srcId="{5A2F622D-1992-44F5-9D91-F8381C3D2972}" destId="{EB285CE1-C2FA-4C14-AAB1-283D0E4EE22D}" srcOrd="0" destOrd="0" parTransId="{843CA867-3676-4CD1-ADC8-BB0B73DEB9CF}" sibTransId="{E7A8C5E2-D37C-47D0-A741-60777BCEEBE1}"/>
    <dgm:cxn modelId="{9026A9B0-AD39-41C0-90E1-9D9CF204B761}" srcId="{5A7C703B-7A9D-4E1C-8FA2-A3AA02CD72EB}" destId="{6A00C855-66A3-417D-80A4-369D7844A9E9}" srcOrd="0" destOrd="0" parTransId="{0681E1DF-874E-4C0E-A8D2-FC58372C64CF}" sibTransId="{3E1915E4-BB99-4069-AAEA-2ABAF0895A55}"/>
    <dgm:cxn modelId="{1E54EFB2-8139-40E3-9667-CCC8C2A64444}" type="presOf" srcId="{C930313B-2B14-4701-A8AE-B060C318D421}" destId="{FD4B80EE-6722-484A-8EAA-6636C08E16B5}" srcOrd="0" destOrd="0" presId="urn:microsoft.com/office/officeart/2005/8/layout/vList2"/>
    <dgm:cxn modelId="{DE1C8EC7-F9BA-4324-ABD0-0141AFD66622}" type="presOf" srcId="{EB285CE1-C2FA-4C14-AAB1-283D0E4EE22D}" destId="{6A3189BF-C125-4F59-AC3C-53E2A6C2ADD7}" srcOrd="0" destOrd="0" presId="urn:microsoft.com/office/officeart/2005/8/layout/vList2"/>
    <dgm:cxn modelId="{E5AF3AE2-A4A3-491F-8158-9703A347D143}" srcId="{C930313B-2B14-4701-A8AE-B060C318D421}" destId="{5A2F622D-1992-44F5-9D91-F8381C3D2972}" srcOrd="1" destOrd="0" parTransId="{A2311A2A-7675-4503-9959-795568578F2E}" sibTransId="{ABE90C9F-7C8F-4C92-94F1-66B2CBF83515}"/>
    <dgm:cxn modelId="{C6F6DF49-DF38-4DE2-96D6-B3B7246E55C6}" type="presParOf" srcId="{FD4B80EE-6722-484A-8EAA-6636C08E16B5}" destId="{A43E1F8E-7CF8-4946-9037-9386762A50F1}" srcOrd="0" destOrd="0" presId="urn:microsoft.com/office/officeart/2005/8/layout/vList2"/>
    <dgm:cxn modelId="{9EA47408-5975-4E42-B30C-58586896AA3E}" type="presParOf" srcId="{FD4B80EE-6722-484A-8EAA-6636C08E16B5}" destId="{66CFA7A7-277C-4947-8EE6-F02064EC5988}" srcOrd="1" destOrd="0" presId="urn:microsoft.com/office/officeart/2005/8/layout/vList2"/>
    <dgm:cxn modelId="{5E60B777-4DC9-4F7A-B789-46CC02E3B364}" type="presParOf" srcId="{FD4B80EE-6722-484A-8EAA-6636C08E16B5}" destId="{C69D3197-4874-489E-95CE-AEF8BACA417D}" srcOrd="2" destOrd="0" presId="urn:microsoft.com/office/officeart/2005/8/layout/vList2"/>
    <dgm:cxn modelId="{CD4B943D-B6F7-48EF-90AE-5EBBB161934A}" type="presParOf" srcId="{FD4B80EE-6722-484A-8EAA-6636C08E16B5}" destId="{6A3189BF-C125-4F59-AC3C-53E2A6C2ADD7}" srcOrd="3" destOrd="0" presId="urn:microsoft.com/office/officeart/2005/8/layout/vList2"/>
  </dgm:cxnLst>
  <dgm:bg>
    <a:solidFill>
      <a:schemeClr val="accent4">
        <a:lumMod val="75000"/>
      </a:schemeClr>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65CEB5C-7DD9-48CF-9C72-196C68FE1606}"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MX"/>
        </a:p>
      </dgm:t>
    </dgm:pt>
    <dgm:pt modelId="{CCB5E04C-A652-4FDC-99A3-E28929DD2F8F}">
      <dgm:prSet phldrT="[Texto]"/>
      <dgm:spPr/>
      <dgm:t>
        <a:bodyPr/>
        <a:lstStyle/>
        <a:p>
          <a:r>
            <a:rPr lang="es-MX" dirty="0">
              <a:latin typeface="Arial" panose="020B0604020202020204" pitchFamily="34" charset="0"/>
              <a:cs typeface="Arial" panose="020B0604020202020204" pitchFamily="34" charset="0"/>
            </a:rPr>
            <a:t>Contexto interno y externo de la escuela</a:t>
          </a:r>
        </a:p>
      </dgm:t>
    </dgm:pt>
    <dgm:pt modelId="{70A297FF-E662-4AA9-8201-F6DEB072A725}" type="parTrans" cxnId="{7E956A70-2A20-4AFE-AAC9-F9355191061C}">
      <dgm:prSet/>
      <dgm:spPr/>
      <dgm:t>
        <a:bodyPr/>
        <a:lstStyle/>
        <a:p>
          <a:endParaRPr lang="es-MX"/>
        </a:p>
      </dgm:t>
    </dgm:pt>
    <dgm:pt modelId="{B991D3ED-9955-446A-89CE-4A82E21A05C2}" type="sibTrans" cxnId="{7E956A70-2A20-4AFE-AAC9-F9355191061C}">
      <dgm:prSet/>
      <dgm:spPr/>
      <dgm:t>
        <a:bodyPr/>
        <a:lstStyle/>
        <a:p>
          <a:endParaRPr lang="es-MX"/>
        </a:p>
      </dgm:t>
    </dgm:pt>
    <dgm:pt modelId="{21582C44-B7C0-454A-9E71-72A673930C98}">
      <dgm:prSet phldrT="[Texto]"/>
      <dgm:spPr/>
      <dgm:t>
        <a:bodyPr/>
        <a:lstStyle/>
        <a:p>
          <a:r>
            <a:rPr lang="es-MX" dirty="0">
              <a:latin typeface="Arial" panose="020B0604020202020204" pitchFamily="34" charset="0"/>
              <a:cs typeface="Arial" panose="020B0604020202020204" pitchFamily="34" charset="0"/>
            </a:rPr>
            <a:t>Diagnóstico del grupo</a:t>
          </a:r>
        </a:p>
      </dgm:t>
    </dgm:pt>
    <dgm:pt modelId="{DD026C75-F651-415B-9B78-0567D179DF3B}" type="parTrans" cxnId="{3B7EA2F4-CB8B-4A45-AED9-DAB6024D0E3F}">
      <dgm:prSet/>
      <dgm:spPr/>
      <dgm:t>
        <a:bodyPr/>
        <a:lstStyle/>
        <a:p>
          <a:endParaRPr lang="es-MX"/>
        </a:p>
      </dgm:t>
    </dgm:pt>
    <dgm:pt modelId="{F0CE6874-B8D1-4AEF-A015-95E887154181}" type="sibTrans" cxnId="{3B7EA2F4-CB8B-4A45-AED9-DAB6024D0E3F}">
      <dgm:prSet/>
      <dgm:spPr/>
      <dgm:t>
        <a:bodyPr/>
        <a:lstStyle/>
        <a:p>
          <a:endParaRPr lang="es-MX"/>
        </a:p>
      </dgm:t>
    </dgm:pt>
    <dgm:pt modelId="{7A0E9C14-A563-4758-90F7-107A4D5C466A}">
      <dgm:prSet phldrT="[Texto]"/>
      <dgm:spPr/>
      <dgm:t>
        <a:bodyPr/>
        <a:lstStyle/>
        <a:p>
          <a:r>
            <a:rPr lang="es-MX" dirty="0">
              <a:latin typeface="Arial" panose="020B0604020202020204" pitchFamily="34" charset="0"/>
              <a:cs typeface="Arial" panose="020B0604020202020204" pitchFamily="34" charset="0"/>
            </a:rPr>
            <a:t>Plan de clase</a:t>
          </a:r>
        </a:p>
      </dgm:t>
    </dgm:pt>
    <dgm:pt modelId="{EA4E7FD7-90E7-4198-9BA2-D0F4CA9351EC}" type="parTrans" cxnId="{675CF37D-2331-4A97-8B8B-3FD486037E9A}">
      <dgm:prSet/>
      <dgm:spPr/>
      <dgm:t>
        <a:bodyPr/>
        <a:lstStyle/>
        <a:p>
          <a:endParaRPr lang="es-MX"/>
        </a:p>
      </dgm:t>
    </dgm:pt>
    <dgm:pt modelId="{D17CE56C-05CB-4875-8B4C-F8D0E12789D0}" type="sibTrans" cxnId="{675CF37D-2331-4A97-8B8B-3FD486037E9A}">
      <dgm:prSet/>
      <dgm:spPr/>
      <dgm:t>
        <a:bodyPr/>
        <a:lstStyle/>
        <a:p>
          <a:endParaRPr lang="es-MX"/>
        </a:p>
      </dgm:t>
    </dgm:pt>
    <dgm:pt modelId="{B0904E8D-59F3-48CC-AA72-D93EBBE48024}">
      <dgm:prSet phldrT="[Texto]"/>
      <dgm:spPr/>
      <dgm:t>
        <a:bodyPr/>
        <a:lstStyle/>
        <a:p>
          <a:r>
            <a:rPr lang="es-MX" dirty="0">
              <a:latin typeface="Arial" panose="020B0604020202020204" pitchFamily="34" charset="0"/>
              <a:cs typeface="Arial" panose="020B0604020202020204" pitchFamily="34" charset="0"/>
            </a:rPr>
            <a:t>Estrategias de intervención didáctica</a:t>
          </a:r>
        </a:p>
      </dgm:t>
    </dgm:pt>
    <dgm:pt modelId="{7B127ED2-8188-44FD-821B-32CE570D9E57}" type="parTrans" cxnId="{5EB90DDE-BE1F-48D1-894D-1B7A76438908}">
      <dgm:prSet/>
      <dgm:spPr/>
      <dgm:t>
        <a:bodyPr/>
        <a:lstStyle/>
        <a:p>
          <a:endParaRPr lang="es-MX"/>
        </a:p>
      </dgm:t>
    </dgm:pt>
    <dgm:pt modelId="{EA9390E7-0D60-44C1-8410-1057E6BE14AF}" type="sibTrans" cxnId="{5EB90DDE-BE1F-48D1-894D-1B7A76438908}">
      <dgm:prSet/>
      <dgm:spPr/>
      <dgm:t>
        <a:bodyPr/>
        <a:lstStyle/>
        <a:p>
          <a:endParaRPr lang="es-MX"/>
        </a:p>
      </dgm:t>
    </dgm:pt>
    <dgm:pt modelId="{FD4E4B41-8A6F-46C8-95B2-76B8144FD702}">
      <dgm:prSet phldrT="[Texto]"/>
      <dgm:spPr/>
      <dgm:t>
        <a:bodyPr/>
        <a:lstStyle/>
        <a:p>
          <a:r>
            <a:rPr lang="es-MX" dirty="0">
              <a:latin typeface="Arial" panose="020B0604020202020204" pitchFamily="34" charset="0"/>
              <a:cs typeface="Arial" panose="020B0604020202020204" pitchFamily="34" charset="0"/>
            </a:rPr>
            <a:t>Estrategias de evaluación</a:t>
          </a:r>
        </a:p>
      </dgm:t>
    </dgm:pt>
    <dgm:pt modelId="{B727FAC6-F5C0-4599-AC71-9BD8E00988E3}" type="parTrans" cxnId="{CC811028-08A4-4729-B52F-8B4C92D3BA1A}">
      <dgm:prSet/>
      <dgm:spPr/>
      <dgm:t>
        <a:bodyPr/>
        <a:lstStyle/>
        <a:p>
          <a:endParaRPr lang="es-MX"/>
        </a:p>
      </dgm:t>
    </dgm:pt>
    <dgm:pt modelId="{5527B5C5-2FD5-43DB-9B9A-7CDFD84B1770}" type="sibTrans" cxnId="{CC811028-08A4-4729-B52F-8B4C92D3BA1A}">
      <dgm:prSet/>
      <dgm:spPr/>
      <dgm:t>
        <a:bodyPr/>
        <a:lstStyle/>
        <a:p>
          <a:endParaRPr lang="es-MX"/>
        </a:p>
      </dgm:t>
    </dgm:pt>
    <dgm:pt modelId="{AF3BDE45-9547-45AE-A6D2-9182A7AA1062}" type="pres">
      <dgm:prSet presAssocID="{365CEB5C-7DD9-48CF-9C72-196C68FE1606}" presName="diagram" presStyleCnt="0">
        <dgm:presLayoutVars>
          <dgm:dir/>
          <dgm:resizeHandles val="exact"/>
        </dgm:presLayoutVars>
      </dgm:prSet>
      <dgm:spPr/>
    </dgm:pt>
    <dgm:pt modelId="{F06A6F8D-2122-4357-8558-A7BB1F6135DD}" type="pres">
      <dgm:prSet presAssocID="{CCB5E04C-A652-4FDC-99A3-E28929DD2F8F}" presName="node" presStyleLbl="node1" presStyleIdx="0" presStyleCnt="5">
        <dgm:presLayoutVars>
          <dgm:bulletEnabled val="1"/>
        </dgm:presLayoutVars>
      </dgm:prSet>
      <dgm:spPr/>
    </dgm:pt>
    <dgm:pt modelId="{1F7A63DE-756B-431D-BB0A-6D86750EC9D5}" type="pres">
      <dgm:prSet presAssocID="{B991D3ED-9955-446A-89CE-4A82E21A05C2}" presName="sibTrans" presStyleCnt="0"/>
      <dgm:spPr/>
    </dgm:pt>
    <dgm:pt modelId="{2D494C16-3668-41BE-A963-ACA5CF2F7D2A}" type="pres">
      <dgm:prSet presAssocID="{21582C44-B7C0-454A-9E71-72A673930C98}" presName="node" presStyleLbl="node1" presStyleIdx="1" presStyleCnt="5" custLinFactNeighborX="15592" custLinFactNeighborY="-2428">
        <dgm:presLayoutVars>
          <dgm:bulletEnabled val="1"/>
        </dgm:presLayoutVars>
      </dgm:prSet>
      <dgm:spPr/>
    </dgm:pt>
    <dgm:pt modelId="{8398959F-CDD2-4BE8-9187-A94FDC415EDE}" type="pres">
      <dgm:prSet presAssocID="{F0CE6874-B8D1-4AEF-A015-95E887154181}" presName="sibTrans" presStyleCnt="0"/>
      <dgm:spPr/>
    </dgm:pt>
    <dgm:pt modelId="{C45BE1A1-E779-4C09-80E1-8D1BE7638613}" type="pres">
      <dgm:prSet presAssocID="{7A0E9C14-A563-4758-90F7-107A4D5C466A}" presName="node" presStyleLbl="node1" presStyleIdx="2" presStyleCnt="5" custLinFactNeighborX="26766" custLinFactNeighborY="-1174">
        <dgm:presLayoutVars>
          <dgm:bulletEnabled val="1"/>
        </dgm:presLayoutVars>
      </dgm:prSet>
      <dgm:spPr/>
    </dgm:pt>
    <dgm:pt modelId="{26F3C60C-D258-421B-8030-FE9CF4C8339E}" type="pres">
      <dgm:prSet presAssocID="{D17CE56C-05CB-4875-8B4C-F8D0E12789D0}" presName="sibTrans" presStyleCnt="0"/>
      <dgm:spPr/>
    </dgm:pt>
    <dgm:pt modelId="{0BBCAE4B-442C-452F-83D9-20D3AAADF11E}" type="pres">
      <dgm:prSet presAssocID="{B0904E8D-59F3-48CC-AA72-D93EBBE48024}" presName="node" presStyleLbl="node1" presStyleIdx="3" presStyleCnt="5" custLinFactNeighborX="13357" custLinFactNeighborY="-3522">
        <dgm:presLayoutVars>
          <dgm:bulletEnabled val="1"/>
        </dgm:presLayoutVars>
      </dgm:prSet>
      <dgm:spPr/>
    </dgm:pt>
    <dgm:pt modelId="{2382CCC7-4674-4FEA-9FBF-9B8778FB851B}" type="pres">
      <dgm:prSet presAssocID="{EA9390E7-0D60-44C1-8410-1057E6BE14AF}" presName="sibTrans" presStyleCnt="0"/>
      <dgm:spPr/>
    </dgm:pt>
    <dgm:pt modelId="{270EBEF2-4CA3-4A8F-A206-0006866608F1}" type="pres">
      <dgm:prSet presAssocID="{FD4E4B41-8A6F-46C8-95B2-76B8144FD702}" presName="node" presStyleLbl="node1" presStyleIdx="4" presStyleCnt="5" custLinFactNeighborX="24653" custLinFactNeighborY="-7044">
        <dgm:presLayoutVars>
          <dgm:bulletEnabled val="1"/>
        </dgm:presLayoutVars>
      </dgm:prSet>
      <dgm:spPr/>
    </dgm:pt>
  </dgm:ptLst>
  <dgm:cxnLst>
    <dgm:cxn modelId="{CC811028-08A4-4729-B52F-8B4C92D3BA1A}" srcId="{365CEB5C-7DD9-48CF-9C72-196C68FE1606}" destId="{FD4E4B41-8A6F-46C8-95B2-76B8144FD702}" srcOrd="4" destOrd="0" parTransId="{B727FAC6-F5C0-4599-AC71-9BD8E00988E3}" sibTransId="{5527B5C5-2FD5-43DB-9B9A-7CDFD84B1770}"/>
    <dgm:cxn modelId="{D05B923A-D4A6-4F86-88F5-133D8AFA028D}" type="presOf" srcId="{FD4E4B41-8A6F-46C8-95B2-76B8144FD702}" destId="{270EBEF2-4CA3-4A8F-A206-0006866608F1}" srcOrd="0" destOrd="0" presId="urn:microsoft.com/office/officeart/2005/8/layout/default"/>
    <dgm:cxn modelId="{6A87E840-2936-4308-8D61-1F26E59B39A1}" type="presOf" srcId="{CCB5E04C-A652-4FDC-99A3-E28929DD2F8F}" destId="{F06A6F8D-2122-4357-8558-A7BB1F6135DD}" srcOrd="0" destOrd="0" presId="urn:microsoft.com/office/officeart/2005/8/layout/default"/>
    <dgm:cxn modelId="{7E956A70-2A20-4AFE-AAC9-F9355191061C}" srcId="{365CEB5C-7DD9-48CF-9C72-196C68FE1606}" destId="{CCB5E04C-A652-4FDC-99A3-E28929DD2F8F}" srcOrd="0" destOrd="0" parTransId="{70A297FF-E662-4AA9-8201-F6DEB072A725}" sibTransId="{B991D3ED-9955-446A-89CE-4A82E21A05C2}"/>
    <dgm:cxn modelId="{95962A51-B681-450F-BED5-93D49D680A2B}" type="presOf" srcId="{B0904E8D-59F3-48CC-AA72-D93EBBE48024}" destId="{0BBCAE4B-442C-452F-83D9-20D3AAADF11E}" srcOrd="0" destOrd="0" presId="urn:microsoft.com/office/officeart/2005/8/layout/default"/>
    <dgm:cxn modelId="{9E8ECD51-AF8C-4265-92DF-B62C6CA72797}" type="presOf" srcId="{365CEB5C-7DD9-48CF-9C72-196C68FE1606}" destId="{AF3BDE45-9547-45AE-A6D2-9182A7AA1062}" srcOrd="0" destOrd="0" presId="urn:microsoft.com/office/officeart/2005/8/layout/default"/>
    <dgm:cxn modelId="{675CF37D-2331-4A97-8B8B-3FD486037E9A}" srcId="{365CEB5C-7DD9-48CF-9C72-196C68FE1606}" destId="{7A0E9C14-A563-4758-90F7-107A4D5C466A}" srcOrd="2" destOrd="0" parTransId="{EA4E7FD7-90E7-4198-9BA2-D0F4CA9351EC}" sibTransId="{D17CE56C-05CB-4875-8B4C-F8D0E12789D0}"/>
    <dgm:cxn modelId="{F1F0CA95-81C9-4A90-B958-B79577BD4537}" type="presOf" srcId="{7A0E9C14-A563-4758-90F7-107A4D5C466A}" destId="{C45BE1A1-E779-4C09-80E1-8D1BE7638613}" srcOrd="0" destOrd="0" presId="urn:microsoft.com/office/officeart/2005/8/layout/default"/>
    <dgm:cxn modelId="{77E15496-E3E5-4DB5-A08E-24C639DA58BC}" type="presOf" srcId="{21582C44-B7C0-454A-9E71-72A673930C98}" destId="{2D494C16-3668-41BE-A963-ACA5CF2F7D2A}" srcOrd="0" destOrd="0" presId="urn:microsoft.com/office/officeart/2005/8/layout/default"/>
    <dgm:cxn modelId="{5EB90DDE-BE1F-48D1-894D-1B7A76438908}" srcId="{365CEB5C-7DD9-48CF-9C72-196C68FE1606}" destId="{B0904E8D-59F3-48CC-AA72-D93EBBE48024}" srcOrd="3" destOrd="0" parTransId="{7B127ED2-8188-44FD-821B-32CE570D9E57}" sibTransId="{EA9390E7-0D60-44C1-8410-1057E6BE14AF}"/>
    <dgm:cxn modelId="{3B7EA2F4-CB8B-4A45-AED9-DAB6024D0E3F}" srcId="{365CEB5C-7DD9-48CF-9C72-196C68FE1606}" destId="{21582C44-B7C0-454A-9E71-72A673930C98}" srcOrd="1" destOrd="0" parTransId="{DD026C75-F651-415B-9B78-0567D179DF3B}" sibTransId="{F0CE6874-B8D1-4AEF-A015-95E887154181}"/>
    <dgm:cxn modelId="{0C6A1FC0-2C5B-4EF5-8F72-8D3B267D18AF}" type="presParOf" srcId="{AF3BDE45-9547-45AE-A6D2-9182A7AA1062}" destId="{F06A6F8D-2122-4357-8558-A7BB1F6135DD}" srcOrd="0" destOrd="0" presId="urn:microsoft.com/office/officeart/2005/8/layout/default"/>
    <dgm:cxn modelId="{E452135D-C55D-412D-8E8B-7F9498FC65B3}" type="presParOf" srcId="{AF3BDE45-9547-45AE-A6D2-9182A7AA1062}" destId="{1F7A63DE-756B-431D-BB0A-6D86750EC9D5}" srcOrd="1" destOrd="0" presId="urn:microsoft.com/office/officeart/2005/8/layout/default"/>
    <dgm:cxn modelId="{94DAF8AB-91F5-43FF-B3B5-46BFC591A205}" type="presParOf" srcId="{AF3BDE45-9547-45AE-A6D2-9182A7AA1062}" destId="{2D494C16-3668-41BE-A963-ACA5CF2F7D2A}" srcOrd="2" destOrd="0" presId="urn:microsoft.com/office/officeart/2005/8/layout/default"/>
    <dgm:cxn modelId="{3FD518A0-7253-435F-8971-E4278BC24A15}" type="presParOf" srcId="{AF3BDE45-9547-45AE-A6D2-9182A7AA1062}" destId="{8398959F-CDD2-4BE8-9187-A94FDC415EDE}" srcOrd="3" destOrd="0" presId="urn:microsoft.com/office/officeart/2005/8/layout/default"/>
    <dgm:cxn modelId="{9B5F9865-C450-4352-934B-C525824A2DFE}" type="presParOf" srcId="{AF3BDE45-9547-45AE-A6D2-9182A7AA1062}" destId="{C45BE1A1-E779-4C09-80E1-8D1BE7638613}" srcOrd="4" destOrd="0" presId="urn:microsoft.com/office/officeart/2005/8/layout/default"/>
    <dgm:cxn modelId="{BDEF2674-EE0D-476B-AB7F-8AD400D3FD13}" type="presParOf" srcId="{AF3BDE45-9547-45AE-A6D2-9182A7AA1062}" destId="{26F3C60C-D258-421B-8030-FE9CF4C8339E}" srcOrd="5" destOrd="0" presId="urn:microsoft.com/office/officeart/2005/8/layout/default"/>
    <dgm:cxn modelId="{88C1CF3C-1CB5-499C-A4D1-4AC2C0025BA8}" type="presParOf" srcId="{AF3BDE45-9547-45AE-A6D2-9182A7AA1062}" destId="{0BBCAE4B-442C-452F-83D9-20D3AAADF11E}" srcOrd="6" destOrd="0" presId="urn:microsoft.com/office/officeart/2005/8/layout/default"/>
    <dgm:cxn modelId="{81045622-8EA4-41BF-BD54-0667ED3356EA}" type="presParOf" srcId="{AF3BDE45-9547-45AE-A6D2-9182A7AA1062}" destId="{2382CCC7-4674-4FEA-9FBF-9B8778FB851B}" srcOrd="7" destOrd="0" presId="urn:microsoft.com/office/officeart/2005/8/layout/default"/>
    <dgm:cxn modelId="{D752FB18-AD58-45C7-8BA1-D134B645AAFA}" type="presParOf" srcId="{AF3BDE45-9547-45AE-A6D2-9182A7AA1062}" destId="{270EBEF2-4CA3-4A8F-A206-0006866608F1}"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40006C2-AAF5-4CDB-9CD6-5C95A0F4BFD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FEC20183-7677-4ACF-8D64-AAA4AAC8DDC2}">
      <dgm:prSet phldrT="[Texto]" custT="1"/>
      <dgm:spPr>
        <a:solidFill>
          <a:schemeClr val="tx2">
            <a:lumMod val="50000"/>
            <a:lumOff val="50000"/>
          </a:schemeClr>
        </a:solidFill>
        <a:ln>
          <a:solidFill>
            <a:srgbClr val="002060"/>
          </a:solidFill>
        </a:ln>
      </dgm:spPr>
      <dgm:t>
        <a:bodyPr/>
        <a:lstStyle/>
        <a:p>
          <a:r>
            <a:rPr lang="es-MX" sz="2800" dirty="0">
              <a:solidFill>
                <a:schemeClr val="tx1"/>
              </a:solidFill>
              <a:latin typeface="Arial" panose="020B0604020202020204" pitchFamily="34" charset="0"/>
              <a:cs typeface="Arial" panose="020B0604020202020204" pitchFamily="34" charset="0"/>
            </a:rPr>
            <a:t>15.- Evidencias de intervención </a:t>
          </a:r>
        </a:p>
      </dgm:t>
    </dgm:pt>
    <dgm:pt modelId="{888C4D83-6939-41B6-A9BD-A3C6715F680E}" type="parTrans" cxnId="{BFD109A1-EF62-4079-AF21-89970BB6C67A}">
      <dgm:prSet/>
      <dgm:spPr/>
      <dgm:t>
        <a:bodyPr/>
        <a:lstStyle/>
        <a:p>
          <a:endParaRPr lang="es-MX"/>
        </a:p>
      </dgm:t>
    </dgm:pt>
    <dgm:pt modelId="{D4273122-1555-4648-B2DA-022367208607}" type="sibTrans" cxnId="{BFD109A1-EF62-4079-AF21-89970BB6C67A}">
      <dgm:prSet/>
      <dgm:spPr/>
      <dgm:t>
        <a:bodyPr/>
        <a:lstStyle/>
        <a:p>
          <a:endParaRPr lang="es-MX"/>
        </a:p>
      </dgm:t>
    </dgm:pt>
    <dgm:pt modelId="{8F2B5C80-191B-4E90-9C91-FFBEDF9C7676}">
      <dgm:prSet phldrT="[Texto]" custT="1"/>
      <dgm:spPr/>
      <dgm:t>
        <a:bodyPr/>
        <a:lstStyle/>
        <a:p>
          <a:r>
            <a:rPr lang="es-MX" sz="3200" dirty="0">
              <a:latin typeface="Arial" panose="020B0604020202020204" pitchFamily="34" charset="0"/>
              <a:cs typeface="Arial" panose="020B0604020202020204" pitchFamily="34" charset="0"/>
            </a:rPr>
            <a:t>Presente evidencias de todas las actividades que implique la intervención en su actividad administrativa.</a:t>
          </a:r>
        </a:p>
      </dgm:t>
    </dgm:pt>
    <dgm:pt modelId="{F228C1C2-4AA3-4E60-9B38-388E79C20698}" type="parTrans" cxnId="{BEB8C223-CCE6-4CDC-9370-3D6992917F41}">
      <dgm:prSet/>
      <dgm:spPr/>
      <dgm:t>
        <a:bodyPr/>
        <a:lstStyle/>
        <a:p>
          <a:endParaRPr lang="es-MX"/>
        </a:p>
      </dgm:t>
    </dgm:pt>
    <dgm:pt modelId="{0BB057B8-69D9-41B1-9CC8-DFF230F24BC8}" type="sibTrans" cxnId="{BEB8C223-CCE6-4CDC-9370-3D6992917F41}">
      <dgm:prSet/>
      <dgm:spPr/>
      <dgm:t>
        <a:bodyPr/>
        <a:lstStyle/>
        <a:p>
          <a:endParaRPr lang="es-MX"/>
        </a:p>
      </dgm:t>
    </dgm:pt>
    <dgm:pt modelId="{69857B71-D19D-4629-A518-EF23E72730DF}" type="pres">
      <dgm:prSet presAssocID="{540006C2-AAF5-4CDB-9CD6-5C95A0F4BFD9}" presName="linear" presStyleCnt="0">
        <dgm:presLayoutVars>
          <dgm:animLvl val="lvl"/>
          <dgm:resizeHandles val="exact"/>
        </dgm:presLayoutVars>
      </dgm:prSet>
      <dgm:spPr/>
    </dgm:pt>
    <dgm:pt modelId="{28E281A9-FD27-44F8-A3FA-9892D09AC488}" type="pres">
      <dgm:prSet presAssocID="{FEC20183-7677-4ACF-8D64-AAA4AAC8DDC2}" presName="parentText" presStyleLbl="node1" presStyleIdx="0" presStyleCnt="1">
        <dgm:presLayoutVars>
          <dgm:chMax val="0"/>
          <dgm:bulletEnabled val="1"/>
        </dgm:presLayoutVars>
      </dgm:prSet>
      <dgm:spPr/>
    </dgm:pt>
    <dgm:pt modelId="{4A4E8B8B-EFA5-44C6-8AE7-49DAE7EFDEFE}" type="pres">
      <dgm:prSet presAssocID="{FEC20183-7677-4ACF-8D64-AAA4AAC8DDC2}" presName="childText" presStyleLbl="revTx" presStyleIdx="0" presStyleCnt="1">
        <dgm:presLayoutVars>
          <dgm:bulletEnabled val="1"/>
        </dgm:presLayoutVars>
      </dgm:prSet>
      <dgm:spPr/>
    </dgm:pt>
  </dgm:ptLst>
  <dgm:cxnLst>
    <dgm:cxn modelId="{DDCB2F18-C73C-42A6-905D-D7098322B4BE}" type="presOf" srcId="{8F2B5C80-191B-4E90-9C91-FFBEDF9C7676}" destId="{4A4E8B8B-EFA5-44C6-8AE7-49DAE7EFDEFE}" srcOrd="0" destOrd="0" presId="urn:microsoft.com/office/officeart/2005/8/layout/vList2"/>
    <dgm:cxn modelId="{BEB8C223-CCE6-4CDC-9370-3D6992917F41}" srcId="{FEC20183-7677-4ACF-8D64-AAA4AAC8DDC2}" destId="{8F2B5C80-191B-4E90-9C91-FFBEDF9C7676}" srcOrd="0" destOrd="0" parTransId="{F228C1C2-4AA3-4E60-9B38-388E79C20698}" sibTransId="{0BB057B8-69D9-41B1-9CC8-DFF230F24BC8}"/>
    <dgm:cxn modelId="{910C6D47-490A-410F-B2F6-FFF060128599}" type="presOf" srcId="{FEC20183-7677-4ACF-8D64-AAA4AAC8DDC2}" destId="{28E281A9-FD27-44F8-A3FA-9892D09AC488}" srcOrd="0" destOrd="0" presId="urn:microsoft.com/office/officeart/2005/8/layout/vList2"/>
    <dgm:cxn modelId="{BFD109A1-EF62-4079-AF21-89970BB6C67A}" srcId="{540006C2-AAF5-4CDB-9CD6-5C95A0F4BFD9}" destId="{FEC20183-7677-4ACF-8D64-AAA4AAC8DDC2}" srcOrd="0" destOrd="0" parTransId="{888C4D83-6939-41B6-A9BD-A3C6715F680E}" sibTransId="{D4273122-1555-4648-B2DA-022367208607}"/>
    <dgm:cxn modelId="{BD3E40AC-931A-48BB-8B93-4E16A7C59FBE}" type="presOf" srcId="{540006C2-AAF5-4CDB-9CD6-5C95A0F4BFD9}" destId="{69857B71-D19D-4629-A518-EF23E72730DF}" srcOrd="0" destOrd="0" presId="urn:microsoft.com/office/officeart/2005/8/layout/vList2"/>
    <dgm:cxn modelId="{CB14A16C-B75F-4A2F-9FFB-AAD9672B37F4}" type="presParOf" srcId="{69857B71-D19D-4629-A518-EF23E72730DF}" destId="{28E281A9-FD27-44F8-A3FA-9892D09AC488}" srcOrd="0" destOrd="0" presId="urn:microsoft.com/office/officeart/2005/8/layout/vList2"/>
    <dgm:cxn modelId="{B2F8B2B8-36FF-41D1-BE58-D2B17C776C1C}" type="presParOf" srcId="{69857B71-D19D-4629-A518-EF23E72730DF}" destId="{4A4E8B8B-EFA5-44C6-8AE7-49DAE7EFDEFE}"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6DEAD7-3C18-4176-8038-76E79442FD9E}">
      <dsp:nvSpPr>
        <dsp:cNvPr id="0" name=""/>
        <dsp:cNvSpPr/>
      </dsp:nvSpPr>
      <dsp:spPr>
        <a:xfrm>
          <a:off x="0" y="2374"/>
          <a:ext cx="11147050" cy="0"/>
        </a:xfrm>
        <a:prstGeom prst="line">
          <a:avLst/>
        </a:prstGeom>
        <a:solidFill>
          <a:schemeClr val="accent1">
            <a:hueOff val="0"/>
            <a:satOff val="0"/>
            <a:lumOff val="0"/>
            <a:alphaOff val="0"/>
          </a:schemeClr>
        </a:solidFill>
        <a:ln w="34925"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FB969D3-7505-42B6-9F3C-98BB9638C4C3}">
      <dsp:nvSpPr>
        <dsp:cNvPr id="0" name=""/>
        <dsp:cNvSpPr/>
      </dsp:nvSpPr>
      <dsp:spPr>
        <a:xfrm>
          <a:off x="0" y="2374"/>
          <a:ext cx="11147050" cy="48587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endParaRPr lang="es-MX" sz="1400" kern="1200" dirty="0">
            <a:latin typeface="Arial" panose="020B0604020202020204" pitchFamily="34" charset="0"/>
            <a:cs typeface="Arial" panose="020B0604020202020204" pitchFamily="34" charset="0"/>
          </a:endParaRPr>
        </a:p>
        <a:p>
          <a:pPr marL="0" lvl="0" indent="0" algn="l" defTabSz="622300">
            <a:lnSpc>
              <a:spcPct val="90000"/>
            </a:lnSpc>
            <a:spcBef>
              <a:spcPct val="0"/>
            </a:spcBef>
            <a:spcAft>
              <a:spcPct val="35000"/>
            </a:spcAft>
            <a:buNone/>
          </a:pPr>
          <a:r>
            <a:rPr lang="es-ES" sz="3200" kern="1200" dirty="0">
              <a:latin typeface="Arial" panose="020B0604020202020204" pitchFamily="34" charset="0"/>
              <a:cs typeface="Arial" panose="020B0604020202020204" pitchFamily="34" charset="0"/>
            </a:rPr>
            <a:t>De acuerdo con el Plan de Estudios de la Licenciatura, las Estancias Supervisadas tienen que constituir una política que vincule la formación académica con experiencias concretas en el sector laboral, al mismo tiempo, que permitan la participación de los docentes como </a:t>
          </a:r>
          <a:r>
            <a:rPr lang="es-419" sz="3200" kern="1200" dirty="0">
              <a:latin typeface="Arial" panose="020B0604020202020204" pitchFamily="34" charset="0"/>
              <a:cs typeface="Arial" panose="020B0604020202020204" pitchFamily="34" charset="0"/>
            </a:rPr>
            <a:t>guías académicos.</a:t>
          </a:r>
          <a:endParaRPr lang="es-MX" sz="3200" kern="1200" dirty="0">
            <a:latin typeface="Arial" panose="020B0604020202020204" pitchFamily="34" charset="0"/>
            <a:cs typeface="Arial" panose="020B0604020202020204" pitchFamily="34" charset="0"/>
          </a:endParaRPr>
        </a:p>
        <a:p>
          <a:pPr marL="0" lvl="0" indent="0" algn="l" defTabSz="622300">
            <a:lnSpc>
              <a:spcPct val="90000"/>
            </a:lnSpc>
            <a:spcBef>
              <a:spcPct val="0"/>
            </a:spcBef>
            <a:spcAft>
              <a:spcPct val="35000"/>
            </a:spcAft>
            <a:buNone/>
          </a:pPr>
          <a:endParaRPr lang="es-MX" sz="3200" kern="1200" dirty="0">
            <a:latin typeface="Arial" panose="020B0604020202020204" pitchFamily="34" charset="0"/>
            <a:cs typeface="Arial" panose="020B0604020202020204" pitchFamily="34" charset="0"/>
          </a:endParaRPr>
        </a:p>
        <a:p>
          <a:pPr marL="0" lvl="0" indent="0" algn="l" defTabSz="622300">
            <a:lnSpc>
              <a:spcPct val="90000"/>
            </a:lnSpc>
            <a:spcBef>
              <a:spcPct val="0"/>
            </a:spcBef>
            <a:spcAft>
              <a:spcPct val="35000"/>
            </a:spcAft>
            <a:buNone/>
          </a:pPr>
          <a:r>
            <a:rPr lang="es-MX" sz="3200" kern="1200" dirty="0">
              <a:latin typeface="Arial" panose="020B0604020202020204" pitchFamily="34" charset="0"/>
              <a:cs typeface="Arial" panose="020B0604020202020204" pitchFamily="34" charset="0"/>
            </a:rPr>
            <a:t>La Unidad de Aprendizaje forma parte del proceso educativo que promueve el desarrollo integral  y la culminación de formación del futuro profesional. </a:t>
          </a:r>
        </a:p>
        <a:p>
          <a:pPr marL="0" lvl="0" indent="0" algn="l" defTabSz="622300">
            <a:lnSpc>
              <a:spcPct val="90000"/>
            </a:lnSpc>
            <a:spcBef>
              <a:spcPct val="0"/>
            </a:spcBef>
            <a:spcAft>
              <a:spcPct val="35000"/>
            </a:spcAft>
            <a:buNone/>
          </a:pPr>
          <a:endParaRPr lang="es-MX" sz="1800" kern="1200" dirty="0">
            <a:latin typeface="Arial" panose="020B0604020202020204" pitchFamily="34" charset="0"/>
            <a:cs typeface="Arial" panose="020B0604020202020204" pitchFamily="34" charset="0"/>
          </a:endParaRPr>
        </a:p>
        <a:p>
          <a:pPr marL="0" lvl="0" indent="0" algn="l" defTabSz="622300">
            <a:lnSpc>
              <a:spcPct val="90000"/>
            </a:lnSpc>
            <a:spcBef>
              <a:spcPct val="0"/>
            </a:spcBef>
            <a:spcAft>
              <a:spcPct val="35000"/>
            </a:spcAft>
            <a:buNone/>
          </a:pPr>
          <a:endParaRPr lang="es-MX" sz="1800" kern="1200" dirty="0">
            <a:latin typeface="Arial" panose="020B0604020202020204" pitchFamily="34" charset="0"/>
            <a:cs typeface="Arial" panose="020B0604020202020204" pitchFamily="34" charset="0"/>
          </a:endParaRPr>
        </a:p>
        <a:p>
          <a:pPr marL="0" lvl="0" indent="0" algn="l" defTabSz="622300">
            <a:lnSpc>
              <a:spcPct val="90000"/>
            </a:lnSpc>
            <a:spcBef>
              <a:spcPct val="0"/>
            </a:spcBef>
            <a:spcAft>
              <a:spcPct val="35000"/>
            </a:spcAft>
            <a:buNone/>
          </a:pPr>
          <a:endParaRPr lang="es-MX" sz="1800" kern="1200" dirty="0">
            <a:latin typeface="Arial" panose="020B0604020202020204" pitchFamily="34" charset="0"/>
            <a:cs typeface="Arial" panose="020B0604020202020204" pitchFamily="34" charset="0"/>
          </a:endParaRPr>
        </a:p>
        <a:p>
          <a:pPr marL="0" lvl="0" indent="0" algn="l" defTabSz="622300">
            <a:lnSpc>
              <a:spcPct val="90000"/>
            </a:lnSpc>
            <a:spcBef>
              <a:spcPct val="0"/>
            </a:spcBef>
            <a:spcAft>
              <a:spcPct val="35000"/>
            </a:spcAft>
            <a:buNone/>
          </a:pPr>
          <a:endParaRPr lang="es-MX" sz="1400" kern="1200" dirty="0">
            <a:latin typeface="Arial" panose="020B0604020202020204" pitchFamily="34" charset="0"/>
            <a:cs typeface="Arial" panose="020B0604020202020204" pitchFamily="34" charset="0"/>
          </a:endParaRPr>
        </a:p>
        <a:p>
          <a:pPr marL="0" lvl="0" indent="0" algn="l" defTabSz="622300">
            <a:lnSpc>
              <a:spcPct val="90000"/>
            </a:lnSpc>
            <a:spcBef>
              <a:spcPct val="0"/>
            </a:spcBef>
            <a:spcAft>
              <a:spcPct val="35000"/>
            </a:spcAft>
            <a:buNone/>
          </a:pPr>
          <a:endParaRPr lang="es-MX" sz="1400" kern="1200" dirty="0">
            <a:latin typeface="Arial" panose="020B0604020202020204" pitchFamily="34" charset="0"/>
            <a:cs typeface="Arial" panose="020B0604020202020204" pitchFamily="34" charset="0"/>
          </a:endParaRPr>
        </a:p>
      </dsp:txBody>
      <dsp:txXfrm>
        <a:off x="0" y="2374"/>
        <a:ext cx="11147050" cy="485879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74494E-8947-4A40-9B4D-8B05738F6DBD}">
      <dsp:nvSpPr>
        <dsp:cNvPr id="0" name=""/>
        <dsp:cNvSpPr/>
      </dsp:nvSpPr>
      <dsp:spPr>
        <a:xfrm>
          <a:off x="0" y="10411"/>
          <a:ext cx="10434916" cy="1277639"/>
        </a:xfrm>
        <a:prstGeom prst="roundRect">
          <a:avLst/>
        </a:prstGeom>
        <a:solidFill>
          <a:schemeClr val="accent4">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213360" rIns="213360" bIns="213360" numCol="1" spcCol="1270" anchor="ctr" anchorCtr="0">
          <a:noAutofit/>
        </a:bodyPr>
        <a:lstStyle/>
        <a:p>
          <a:pPr marL="0" lvl="0" indent="0" algn="l" defTabSz="2489200">
            <a:lnSpc>
              <a:spcPct val="90000"/>
            </a:lnSpc>
            <a:spcBef>
              <a:spcPct val="0"/>
            </a:spcBef>
            <a:spcAft>
              <a:spcPct val="35000"/>
            </a:spcAft>
            <a:buNone/>
          </a:pPr>
          <a:r>
            <a:rPr lang="es-ES" sz="5600" kern="1200" dirty="0"/>
            <a:t>El término proyecto :</a:t>
          </a:r>
          <a:endParaRPr lang="es-419" sz="5600" kern="1200" dirty="0"/>
        </a:p>
      </dsp:txBody>
      <dsp:txXfrm>
        <a:off x="62369" y="72780"/>
        <a:ext cx="10310178" cy="1152901"/>
      </dsp:txXfrm>
    </dsp:sp>
    <dsp:sp modelId="{0F34BD3B-A987-469C-BDB9-D2C05807B1C5}">
      <dsp:nvSpPr>
        <dsp:cNvPr id="0" name=""/>
        <dsp:cNvSpPr/>
      </dsp:nvSpPr>
      <dsp:spPr>
        <a:xfrm>
          <a:off x="0" y="1288051"/>
          <a:ext cx="10434916" cy="13041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1309" tIns="71120" rIns="398272" bIns="71120" numCol="1" spcCol="1270" anchor="t" anchorCtr="0">
          <a:noAutofit/>
        </a:bodyPr>
        <a:lstStyle/>
        <a:p>
          <a:pPr marL="285750" lvl="1" indent="-285750" algn="l" defTabSz="1955800">
            <a:lnSpc>
              <a:spcPct val="90000"/>
            </a:lnSpc>
            <a:spcBef>
              <a:spcPct val="0"/>
            </a:spcBef>
            <a:spcAft>
              <a:spcPct val="20000"/>
            </a:spcAft>
            <a:buChar char="•"/>
          </a:pPr>
          <a:r>
            <a:rPr lang="es-ES" sz="4400" kern="1200" dirty="0"/>
            <a:t>Latín: </a:t>
          </a:r>
          <a:r>
            <a:rPr lang="es-ES" sz="4400" kern="1200" dirty="0" err="1"/>
            <a:t>proicere</a:t>
          </a:r>
          <a:r>
            <a:rPr lang="es-ES" sz="4400" kern="1200" dirty="0"/>
            <a:t> y </a:t>
          </a:r>
          <a:r>
            <a:rPr lang="es-ES" sz="4400" kern="1200" dirty="0" err="1"/>
            <a:t>proiectare</a:t>
          </a:r>
          <a:r>
            <a:rPr lang="es-ES" sz="4400" kern="1200" dirty="0"/>
            <a:t> que significa arrojar algo por delante</a:t>
          </a:r>
          <a:endParaRPr lang="es-419" sz="4400" kern="1200" dirty="0"/>
        </a:p>
      </dsp:txBody>
      <dsp:txXfrm>
        <a:off x="0" y="1288051"/>
        <a:ext cx="10434916" cy="1304100"/>
      </dsp:txXfrm>
    </dsp:sp>
    <dsp:sp modelId="{56AC3ADD-6942-4634-AE8D-94B2BC33C538}">
      <dsp:nvSpPr>
        <dsp:cNvPr id="0" name=""/>
        <dsp:cNvSpPr/>
      </dsp:nvSpPr>
      <dsp:spPr>
        <a:xfrm>
          <a:off x="0" y="2592151"/>
          <a:ext cx="10434916" cy="1277639"/>
        </a:xfrm>
        <a:prstGeom prst="roundRect">
          <a:avLst/>
        </a:prstGeom>
        <a:solidFill>
          <a:schemeClr val="accent4">
            <a:hueOff val="4803510"/>
            <a:satOff val="18182"/>
            <a:lumOff val="-1177"/>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213360" rIns="213360" bIns="213360" numCol="1" spcCol="1270" anchor="ctr" anchorCtr="0">
          <a:noAutofit/>
        </a:bodyPr>
        <a:lstStyle/>
        <a:p>
          <a:pPr marL="0" lvl="0" indent="0" algn="l" defTabSz="2489200">
            <a:lnSpc>
              <a:spcPct val="90000"/>
            </a:lnSpc>
            <a:spcBef>
              <a:spcPct val="0"/>
            </a:spcBef>
            <a:spcAft>
              <a:spcPct val="35000"/>
            </a:spcAft>
            <a:buNone/>
          </a:pPr>
          <a:r>
            <a:rPr lang="es-ES" sz="5600" kern="1200" dirty="0"/>
            <a:t>En sentido genérico: </a:t>
          </a:r>
          <a:endParaRPr lang="es-419" sz="5600" kern="1200" dirty="0"/>
        </a:p>
      </dsp:txBody>
      <dsp:txXfrm>
        <a:off x="62369" y="2654520"/>
        <a:ext cx="10310178" cy="1152901"/>
      </dsp:txXfrm>
    </dsp:sp>
    <dsp:sp modelId="{35C4FF6F-B9D0-4CA7-80E8-1D00EA9DC562}">
      <dsp:nvSpPr>
        <dsp:cNvPr id="0" name=""/>
        <dsp:cNvSpPr/>
      </dsp:nvSpPr>
      <dsp:spPr>
        <a:xfrm>
          <a:off x="0" y="3869791"/>
          <a:ext cx="10434916" cy="18547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1309" tIns="71120" rIns="398272" bIns="71120" numCol="1" spcCol="1270" anchor="t" anchorCtr="0">
          <a:noAutofit/>
        </a:bodyPr>
        <a:lstStyle/>
        <a:p>
          <a:pPr marL="285750" lvl="1" indent="-285750" algn="l" defTabSz="1955800">
            <a:lnSpc>
              <a:spcPct val="90000"/>
            </a:lnSpc>
            <a:spcBef>
              <a:spcPct val="0"/>
            </a:spcBef>
            <a:spcAft>
              <a:spcPct val="20000"/>
            </a:spcAft>
            <a:buChar char="•"/>
          </a:pPr>
          <a:r>
            <a:rPr lang="es-ES" sz="4400" kern="1200" dirty="0"/>
            <a:t>Significa la planeación y organización de todas las tareas y actividades necesarias para alcanza algo.</a:t>
          </a:r>
          <a:endParaRPr lang="es-419" sz="4400" kern="1200" dirty="0"/>
        </a:p>
      </dsp:txBody>
      <dsp:txXfrm>
        <a:off x="0" y="3869791"/>
        <a:ext cx="10434916" cy="185472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3E1F8E-7CF8-4946-9037-9386762A50F1}">
      <dsp:nvSpPr>
        <dsp:cNvPr id="0" name=""/>
        <dsp:cNvSpPr/>
      </dsp:nvSpPr>
      <dsp:spPr>
        <a:xfrm>
          <a:off x="0" y="11296"/>
          <a:ext cx="9894731" cy="1209195"/>
        </a:xfrm>
        <a:prstGeom prst="round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1930" tIns="201930" rIns="201930" bIns="201930" numCol="1" spcCol="1270" anchor="ctr" anchorCtr="0">
          <a:noAutofit/>
        </a:bodyPr>
        <a:lstStyle/>
        <a:p>
          <a:pPr marL="0" lvl="0" indent="0" algn="l" defTabSz="2355850">
            <a:lnSpc>
              <a:spcPct val="90000"/>
            </a:lnSpc>
            <a:spcBef>
              <a:spcPct val="0"/>
            </a:spcBef>
            <a:spcAft>
              <a:spcPct val="35000"/>
            </a:spcAft>
            <a:buNone/>
          </a:pPr>
          <a:r>
            <a:rPr lang="es-MX" sz="5300" kern="1200" dirty="0"/>
            <a:t>Contexto externo a la institución</a:t>
          </a:r>
        </a:p>
      </dsp:txBody>
      <dsp:txXfrm>
        <a:off x="59028" y="70324"/>
        <a:ext cx="9776675" cy="1091139"/>
      </dsp:txXfrm>
    </dsp:sp>
    <dsp:sp modelId="{66CFA7A7-277C-4947-8EE6-F02064EC5988}">
      <dsp:nvSpPr>
        <dsp:cNvPr id="0" name=""/>
        <dsp:cNvSpPr/>
      </dsp:nvSpPr>
      <dsp:spPr>
        <a:xfrm>
          <a:off x="0" y="1220491"/>
          <a:ext cx="9894731" cy="17553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4158" tIns="67310" rIns="376936" bIns="67310" numCol="1" spcCol="1270" anchor="t" anchorCtr="0">
          <a:noAutofit/>
        </a:bodyPr>
        <a:lstStyle/>
        <a:p>
          <a:pPr marL="285750" lvl="1" indent="-285750" algn="l" defTabSz="1822450">
            <a:lnSpc>
              <a:spcPct val="90000"/>
            </a:lnSpc>
            <a:spcBef>
              <a:spcPct val="0"/>
            </a:spcBef>
            <a:spcAft>
              <a:spcPct val="20000"/>
            </a:spcAft>
            <a:buChar char="•"/>
          </a:pPr>
          <a:r>
            <a:rPr lang="es-MX" sz="4100" kern="1200" dirty="0">
              <a:latin typeface="Arial" panose="020B0604020202020204" pitchFamily="34" charset="0"/>
              <a:cs typeface="Arial" panose="020B0604020202020204" pitchFamily="34" charset="0"/>
            </a:rPr>
            <a:t>Describir características observables, además de datos de fuentes secundarias</a:t>
          </a:r>
        </a:p>
      </dsp:txBody>
      <dsp:txXfrm>
        <a:off x="0" y="1220491"/>
        <a:ext cx="9894731" cy="1755360"/>
      </dsp:txXfrm>
    </dsp:sp>
    <dsp:sp modelId="{C69D3197-4874-489E-95CE-AEF8BACA417D}">
      <dsp:nvSpPr>
        <dsp:cNvPr id="0" name=""/>
        <dsp:cNvSpPr/>
      </dsp:nvSpPr>
      <dsp:spPr>
        <a:xfrm>
          <a:off x="0" y="2975852"/>
          <a:ext cx="9894731" cy="1209195"/>
        </a:xfrm>
        <a:prstGeom prst="round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1930" tIns="201930" rIns="201930" bIns="201930" numCol="1" spcCol="1270" anchor="ctr" anchorCtr="0">
          <a:noAutofit/>
        </a:bodyPr>
        <a:lstStyle/>
        <a:p>
          <a:pPr marL="0" lvl="0" indent="0" algn="l" defTabSz="2355850">
            <a:lnSpc>
              <a:spcPct val="90000"/>
            </a:lnSpc>
            <a:spcBef>
              <a:spcPct val="0"/>
            </a:spcBef>
            <a:spcAft>
              <a:spcPct val="35000"/>
            </a:spcAft>
            <a:buNone/>
          </a:pPr>
          <a:r>
            <a:rPr lang="es-MX" sz="5300" kern="1200" dirty="0"/>
            <a:t>Contexto interno de la institución</a:t>
          </a:r>
        </a:p>
      </dsp:txBody>
      <dsp:txXfrm>
        <a:off x="59028" y="3034880"/>
        <a:ext cx="9776675" cy="1091139"/>
      </dsp:txXfrm>
    </dsp:sp>
    <dsp:sp modelId="{6A3189BF-C125-4F59-AC3C-53E2A6C2ADD7}">
      <dsp:nvSpPr>
        <dsp:cNvPr id="0" name=""/>
        <dsp:cNvSpPr/>
      </dsp:nvSpPr>
      <dsp:spPr>
        <a:xfrm>
          <a:off x="0" y="4185047"/>
          <a:ext cx="9894731" cy="877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4158" tIns="67310" rIns="376936" bIns="67310" numCol="1" spcCol="1270" anchor="t" anchorCtr="0">
          <a:noAutofit/>
        </a:bodyPr>
        <a:lstStyle/>
        <a:p>
          <a:pPr marL="285750" lvl="1" indent="-285750" algn="l" defTabSz="1822450">
            <a:lnSpc>
              <a:spcPct val="90000"/>
            </a:lnSpc>
            <a:spcBef>
              <a:spcPct val="0"/>
            </a:spcBef>
            <a:spcAft>
              <a:spcPct val="20000"/>
            </a:spcAft>
            <a:buChar char="•"/>
          </a:pPr>
          <a:r>
            <a:rPr lang="es-MX" sz="4100" kern="1200" dirty="0">
              <a:latin typeface="Arial" panose="020B0604020202020204" pitchFamily="34" charset="0"/>
              <a:cs typeface="Arial" panose="020B0604020202020204" pitchFamily="34" charset="0"/>
            </a:rPr>
            <a:t>Describir características observables</a:t>
          </a:r>
        </a:p>
      </dsp:txBody>
      <dsp:txXfrm>
        <a:off x="0" y="4185047"/>
        <a:ext cx="9894731" cy="87768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6A6F8D-2122-4357-8558-A7BB1F6135DD}">
      <dsp:nvSpPr>
        <dsp:cNvPr id="0" name=""/>
        <dsp:cNvSpPr/>
      </dsp:nvSpPr>
      <dsp:spPr>
        <a:xfrm>
          <a:off x="1124766" y="1224"/>
          <a:ext cx="2545443" cy="1527265"/>
        </a:xfrm>
        <a:prstGeom prst="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s-MX" sz="2500" kern="1200" dirty="0">
              <a:latin typeface="Arial" panose="020B0604020202020204" pitchFamily="34" charset="0"/>
              <a:cs typeface="Arial" panose="020B0604020202020204" pitchFamily="34" charset="0"/>
            </a:rPr>
            <a:t>Contexto interno y externo de la escuela</a:t>
          </a:r>
        </a:p>
      </dsp:txBody>
      <dsp:txXfrm>
        <a:off x="1124766" y="1224"/>
        <a:ext cx="2545443" cy="1527265"/>
      </dsp:txXfrm>
    </dsp:sp>
    <dsp:sp modelId="{2D494C16-3668-41BE-A963-ACA5CF2F7D2A}">
      <dsp:nvSpPr>
        <dsp:cNvPr id="0" name=""/>
        <dsp:cNvSpPr/>
      </dsp:nvSpPr>
      <dsp:spPr>
        <a:xfrm>
          <a:off x="4321638" y="0"/>
          <a:ext cx="2545443" cy="1527265"/>
        </a:xfrm>
        <a:prstGeom prst="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s-MX" sz="2500" kern="1200" dirty="0">
              <a:latin typeface="Arial" panose="020B0604020202020204" pitchFamily="34" charset="0"/>
              <a:cs typeface="Arial" panose="020B0604020202020204" pitchFamily="34" charset="0"/>
            </a:rPr>
            <a:t>Diagnóstico del grupo</a:t>
          </a:r>
        </a:p>
      </dsp:txBody>
      <dsp:txXfrm>
        <a:off x="4321638" y="0"/>
        <a:ext cx="2545443" cy="1527265"/>
      </dsp:txXfrm>
    </dsp:sp>
    <dsp:sp modelId="{C45BE1A1-E779-4C09-80E1-8D1BE7638613}">
      <dsp:nvSpPr>
        <dsp:cNvPr id="0" name=""/>
        <dsp:cNvSpPr/>
      </dsp:nvSpPr>
      <dsp:spPr>
        <a:xfrm>
          <a:off x="7406054" y="0"/>
          <a:ext cx="2545443" cy="1527265"/>
        </a:xfrm>
        <a:prstGeom prst="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s-MX" sz="2500" kern="1200" dirty="0">
              <a:latin typeface="Arial" panose="020B0604020202020204" pitchFamily="34" charset="0"/>
              <a:cs typeface="Arial" panose="020B0604020202020204" pitchFamily="34" charset="0"/>
            </a:rPr>
            <a:t>Plan de clase</a:t>
          </a:r>
        </a:p>
      </dsp:txBody>
      <dsp:txXfrm>
        <a:off x="7406054" y="0"/>
        <a:ext cx="2545443" cy="1527265"/>
      </dsp:txXfrm>
    </dsp:sp>
    <dsp:sp modelId="{0BBCAE4B-442C-452F-83D9-20D3AAADF11E}">
      <dsp:nvSpPr>
        <dsp:cNvPr id="0" name=""/>
        <dsp:cNvSpPr/>
      </dsp:nvSpPr>
      <dsp:spPr>
        <a:xfrm>
          <a:off x="2864754" y="1729244"/>
          <a:ext cx="2545443" cy="1527265"/>
        </a:xfrm>
        <a:prstGeom prst="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s-MX" sz="2500" kern="1200" dirty="0">
              <a:latin typeface="Arial" panose="020B0604020202020204" pitchFamily="34" charset="0"/>
              <a:cs typeface="Arial" panose="020B0604020202020204" pitchFamily="34" charset="0"/>
            </a:rPr>
            <a:t>Estrategias de intervención didáctica</a:t>
          </a:r>
        </a:p>
      </dsp:txBody>
      <dsp:txXfrm>
        <a:off x="2864754" y="1729244"/>
        <a:ext cx="2545443" cy="1527265"/>
      </dsp:txXfrm>
    </dsp:sp>
    <dsp:sp modelId="{270EBEF2-4CA3-4A8F-A206-0006866608F1}">
      <dsp:nvSpPr>
        <dsp:cNvPr id="0" name=""/>
        <dsp:cNvSpPr/>
      </dsp:nvSpPr>
      <dsp:spPr>
        <a:xfrm>
          <a:off x="5952275" y="1675454"/>
          <a:ext cx="2545443" cy="1527265"/>
        </a:xfrm>
        <a:prstGeom prst="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s-MX" sz="2500" kern="1200" dirty="0">
              <a:latin typeface="Arial" panose="020B0604020202020204" pitchFamily="34" charset="0"/>
              <a:cs typeface="Arial" panose="020B0604020202020204" pitchFamily="34" charset="0"/>
            </a:rPr>
            <a:t>Estrategias de evaluación</a:t>
          </a:r>
        </a:p>
      </dsp:txBody>
      <dsp:txXfrm>
        <a:off x="5952275" y="1675454"/>
        <a:ext cx="2545443" cy="152726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E281A9-FD27-44F8-A3FA-9892D09AC488}">
      <dsp:nvSpPr>
        <dsp:cNvPr id="0" name=""/>
        <dsp:cNvSpPr/>
      </dsp:nvSpPr>
      <dsp:spPr>
        <a:xfrm>
          <a:off x="0" y="936565"/>
          <a:ext cx="9886122" cy="1216800"/>
        </a:xfrm>
        <a:prstGeom prst="roundRect">
          <a:avLst/>
        </a:prstGeom>
        <a:solidFill>
          <a:schemeClr val="tx2">
            <a:lumMod val="50000"/>
            <a:lumOff val="50000"/>
          </a:schemeClr>
        </a:solidFill>
        <a:ln w="34925" cap="flat" cmpd="sng" algn="in">
          <a:solidFill>
            <a:srgbClr val="00206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s-MX" sz="2800" kern="1200" dirty="0">
              <a:solidFill>
                <a:schemeClr val="tx1"/>
              </a:solidFill>
              <a:latin typeface="Arial" panose="020B0604020202020204" pitchFamily="34" charset="0"/>
              <a:cs typeface="Arial" panose="020B0604020202020204" pitchFamily="34" charset="0"/>
            </a:rPr>
            <a:t>15.- Evidencias de intervención </a:t>
          </a:r>
        </a:p>
      </dsp:txBody>
      <dsp:txXfrm>
        <a:off x="59399" y="995964"/>
        <a:ext cx="9767324" cy="1098002"/>
      </dsp:txXfrm>
    </dsp:sp>
    <dsp:sp modelId="{4A4E8B8B-EFA5-44C6-8AE7-49DAE7EFDEFE}">
      <dsp:nvSpPr>
        <dsp:cNvPr id="0" name=""/>
        <dsp:cNvSpPr/>
      </dsp:nvSpPr>
      <dsp:spPr>
        <a:xfrm>
          <a:off x="0" y="2153365"/>
          <a:ext cx="9886122" cy="1345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3884" tIns="40640" rIns="227584" bIns="40640" numCol="1" spcCol="1270" anchor="t" anchorCtr="0">
          <a:noAutofit/>
        </a:bodyPr>
        <a:lstStyle/>
        <a:p>
          <a:pPr marL="285750" lvl="1" indent="-285750" algn="l" defTabSz="1422400">
            <a:lnSpc>
              <a:spcPct val="90000"/>
            </a:lnSpc>
            <a:spcBef>
              <a:spcPct val="0"/>
            </a:spcBef>
            <a:spcAft>
              <a:spcPct val="20000"/>
            </a:spcAft>
            <a:buChar char="•"/>
          </a:pPr>
          <a:r>
            <a:rPr lang="es-MX" sz="3200" kern="1200" dirty="0">
              <a:latin typeface="Arial" panose="020B0604020202020204" pitchFamily="34" charset="0"/>
              <a:cs typeface="Arial" panose="020B0604020202020204" pitchFamily="34" charset="0"/>
            </a:rPr>
            <a:t>Presente evidencias de todas las actividades que implique la intervención en su actividad administrativa.</a:t>
          </a:r>
        </a:p>
      </dsp:txBody>
      <dsp:txXfrm>
        <a:off x="0" y="2153365"/>
        <a:ext cx="9886122" cy="1345500"/>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F7AFFB9B-9FB8-469E-96F9-4D32314110B6}" type="datetimeFigureOut">
              <a:rPr lang="en-US" smtClean="0"/>
              <a:t>9/18/2019</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D22F896-40B5-4ADD-8801-0D06FADFA095}" type="slidenum">
              <a:rPr lang="en-US" smtClean="0"/>
              <a:pPr/>
              <a:t>‹Nº›</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2200662414"/>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C35BB1C6-BF8F-4481-8AB2-603A1C8A906A}" type="datetimeFigureOut">
              <a:rPr lang="en-US" smtClean="0"/>
              <a:t>9/18/2019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2684392409"/>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C35BB1C6-BF8F-4481-8AB2-603A1C8A906A}" type="datetimeFigureOut">
              <a:rPr lang="en-US" smtClean="0"/>
              <a:t>9/18/2019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1615089881"/>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EFBDC27-E420-4878-9EE6-7B9656D6442A}" type="datetimeFigureOut">
              <a:rPr lang="en-US" dirty="0"/>
              <a:t>9/18/2019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extLst>
      <p:ext uri="{BB962C8B-B14F-4D97-AF65-F5344CB8AC3E}">
        <p14:creationId xmlns:p14="http://schemas.microsoft.com/office/powerpoint/2010/main" val="14999843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C35BB1C6-BF8F-4481-8AB2-603A1C8A906A}" type="datetimeFigureOut">
              <a:rPr lang="en-US" smtClean="0"/>
              <a:t>9/18/2019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2895630196"/>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0F7F47CF-67C9-420C-80A5-E2069FF0C2DF}" type="datetimeFigureOut">
              <a:rPr lang="en-US" smtClean="0"/>
              <a:t>9/18/2019</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D22F896-40B5-4ADD-8801-0D06FADFA095}" type="slidenum">
              <a:rPr lang="en-US" smtClean="0"/>
              <a:t>‹Nº›</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2868126040"/>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s-ES"/>
              <a:t>Haga clic para modificar el estilo de título del patrón</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C35BB1C6-BF8F-4481-8AB2-603A1C8A906A}" type="datetimeFigureOut">
              <a:rPr lang="en-US" smtClean="0"/>
              <a:t>9/18/2019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3351833110"/>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C35BB1C6-BF8F-4481-8AB2-603A1C8A906A}" type="datetimeFigureOut">
              <a:rPr lang="en-US" smtClean="0"/>
              <a:t>9/18/2019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1826999134"/>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097649AC-CB8F-4FF1-9A34-5861C74DD0A7}" type="datetimeFigureOut">
              <a:rPr lang="en-US" smtClean="0"/>
              <a:t>9/18/2019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9687367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C5CECA-2D3A-4680-9B49-752200DE467C}" type="datetimeFigureOut">
              <a:rPr lang="en-US" smtClean="0"/>
              <a:t>9/18/2019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8606347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C35BB1C6-BF8F-4481-8AB2-603A1C8A906A}" type="datetimeFigureOut">
              <a:rPr lang="en-US" smtClean="0"/>
              <a:t>9/18/2019</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D22F896-40B5-4ADD-8801-0D06FADFA095}" type="slidenum">
              <a:rPr lang="en-US" smtClean="0"/>
              <a:pPr/>
              <a:t>‹Nº›</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393802946"/>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12EF78E3-FDA3-4D28-AAA2-0B81F349A39D}" type="datetimeFigureOut">
              <a:rPr lang="en-US" smtClean="0"/>
              <a:t>9/18/2019</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D22F896-40B5-4ADD-8801-0D06FADFA095}" type="slidenum">
              <a:rPr lang="en-US" smtClean="0"/>
              <a:t>‹Nº›</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7833087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C35BB1C6-BF8F-4481-8AB2-603A1C8A906A}" type="datetimeFigureOut">
              <a:rPr lang="en-US" smtClean="0"/>
              <a:t>9/18/2019</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D22F896-40B5-4ADD-8801-0D06FADFA095}" type="slidenum">
              <a:rPr lang="en-US" smtClean="0"/>
              <a:pPr/>
              <a:t>‹Nº›</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565291222"/>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Lst>
  <p:hf sldNum="0" hdr="0" ftr="0" dt="0"/>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3" Type="http://schemas.openxmlformats.org/officeDocument/2006/relationships/hyperlink" Target="https://youtu.be/UmgfkKufW_c" TargetMode="External"/><Relationship Id="rId2" Type="http://schemas.openxmlformats.org/officeDocument/2006/relationships/hyperlink" Target="https://www.youtube.com/watch?v=pgeYk2jvd6c" TargetMode="Externa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48.xml.rels><?xml version="1.0" encoding="UTF-8" standalone="yes"?>
<Relationships xmlns="http://schemas.openxmlformats.org/package/2006/relationships"><Relationship Id="rId3" Type="http://schemas.openxmlformats.org/officeDocument/2006/relationships/hyperlink" Target="https://www.terras.edu.ar/jornadas/120/recursos/41RED-DONAR-2009-RECURSO-Ejemplo-de-Secuencia-Didactica.pdf" TargetMode="External"/><Relationship Id="rId2" Type="http://schemas.openxmlformats.org/officeDocument/2006/relationships/hyperlink" Target="http://www.upd.edu.mx/PDF/Libros/ElaboracionPropuestas.pdf" TargetMode="External"/><Relationship Id="rId1" Type="http://schemas.openxmlformats.org/officeDocument/2006/relationships/slideLayout" Target="../slideLayouts/slideLayout12.xml"/><Relationship Id="rId5" Type="http://schemas.openxmlformats.org/officeDocument/2006/relationships/hyperlink" Target="http://www.setse.org.mx/ReformaEducativa/Rumbo%20a%20la%20Primera%20Evaluaci%C3%B3n/Factores%20de%20Evaluaci%C3%B3n/Pr%C3%A1ctica%20Profesional/Gu%C3%ADa-secuencias-didacticas_Angel%20D%C3%ADaz.pdf" TargetMode="External"/><Relationship Id="rId4" Type="http://schemas.openxmlformats.org/officeDocument/2006/relationships/hyperlink" Target="https://paginadidactica.es.tl/SECUENCIA-DID%C1CTICA-DE-UNA-CLASE.htm"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6" name="Rectangle 7">
            <a:extLst>
              <a:ext uri="{FF2B5EF4-FFF2-40B4-BE49-F238E27FC236}">
                <a16:creationId xmlns:a16="http://schemas.microsoft.com/office/drawing/2014/main" id="{9ECB0E0D-AC1B-4E83-84EA-237BFA2063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9">
            <a:extLst>
              <a:ext uri="{FF2B5EF4-FFF2-40B4-BE49-F238E27FC236}">
                <a16:creationId xmlns:a16="http://schemas.microsoft.com/office/drawing/2014/main" id="{D6DCB3B1-E1A7-4510-831B-77C8EFF566A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52858" y="744469"/>
            <a:ext cx="10674117" cy="5349671"/>
            <a:chOff x="752858" y="744469"/>
            <a:chExt cx="10674117" cy="5349671"/>
          </a:xfrm>
        </p:grpSpPr>
        <p:sp>
          <p:nvSpPr>
            <p:cNvPr id="11" name="Freeform 6">
              <a:extLst>
                <a:ext uri="{FF2B5EF4-FFF2-40B4-BE49-F238E27FC236}">
                  <a16:creationId xmlns:a16="http://schemas.microsoft.com/office/drawing/2014/main" id="{10132A3B-10CF-4EEB-BA1F-A63D2ED61D7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8" name="Freeform 6">
              <a:extLst>
                <a:ext uri="{FF2B5EF4-FFF2-40B4-BE49-F238E27FC236}">
                  <a16:creationId xmlns:a16="http://schemas.microsoft.com/office/drawing/2014/main" id="{014E52ED-3C51-46E6-BE4B-14FFAB2C3D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
        <p:nvSpPr>
          <p:cNvPr id="2" name="Título 1"/>
          <p:cNvSpPr>
            <a:spLocks noGrp="1"/>
          </p:cNvSpPr>
          <p:nvPr>
            <p:ph type="ctrTitle"/>
          </p:nvPr>
        </p:nvSpPr>
        <p:spPr>
          <a:xfrm>
            <a:off x="1478521" y="1480930"/>
            <a:ext cx="5751537" cy="3848521"/>
          </a:xfrm>
        </p:spPr>
        <p:txBody>
          <a:bodyPr anchor="ctr">
            <a:normAutofit/>
          </a:bodyPr>
          <a:lstStyle/>
          <a:p>
            <a:pPr algn="r"/>
            <a:r>
              <a:rPr lang="es-MX" sz="2000" dirty="0"/>
              <a:t>Universidad autónoma del estado de México</a:t>
            </a:r>
            <a:br>
              <a:rPr lang="es-MX" sz="5100" dirty="0"/>
            </a:br>
            <a:r>
              <a:rPr lang="es-MX" sz="2000" dirty="0"/>
              <a:t>UNIDAD Académica Profesional Chimalhuacán</a:t>
            </a:r>
            <a:br>
              <a:rPr lang="es-MX" sz="5100" dirty="0"/>
            </a:br>
            <a:r>
              <a:rPr lang="es-MX" sz="1800" dirty="0"/>
              <a:t>licenciatura en Educación</a:t>
            </a:r>
            <a:br>
              <a:rPr lang="es-MX" sz="5100" dirty="0"/>
            </a:br>
            <a:r>
              <a:rPr lang="es-MX" sz="1800" dirty="0"/>
              <a:t>Estancia Integral profesional Ii</a:t>
            </a:r>
          </a:p>
        </p:txBody>
      </p:sp>
      <p:sp>
        <p:nvSpPr>
          <p:cNvPr id="3" name="Subtítulo 2"/>
          <p:cNvSpPr>
            <a:spLocks noGrp="1"/>
          </p:cNvSpPr>
          <p:nvPr>
            <p:ph type="subTitle" idx="1"/>
          </p:nvPr>
        </p:nvSpPr>
        <p:spPr>
          <a:xfrm>
            <a:off x="8119870" y="1480929"/>
            <a:ext cx="2593610" cy="3848522"/>
          </a:xfrm>
        </p:spPr>
        <p:txBody>
          <a:bodyPr anchor="ctr">
            <a:normAutofit/>
          </a:bodyPr>
          <a:lstStyle/>
          <a:p>
            <a:pPr algn="l">
              <a:spcAft>
                <a:spcPts val="600"/>
              </a:spcAft>
            </a:pPr>
            <a:r>
              <a:rPr lang="es-MX" dirty="0"/>
              <a:t>Facilitadora: </a:t>
            </a:r>
          </a:p>
          <a:p>
            <a:pPr algn="l">
              <a:spcAft>
                <a:spcPts val="600"/>
              </a:spcAft>
            </a:pPr>
            <a:r>
              <a:rPr lang="es-MX" sz="1800" dirty="0"/>
              <a:t>María de los Angeles Cienfuegos Velasco</a:t>
            </a:r>
          </a:p>
          <a:p>
            <a:pPr algn="l">
              <a:spcAft>
                <a:spcPts val="600"/>
              </a:spcAft>
            </a:pPr>
            <a:r>
              <a:rPr lang="es-MX" dirty="0"/>
              <a:t>2019</a:t>
            </a:r>
          </a:p>
        </p:txBody>
      </p:sp>
      <p:cxnSp>
        <p:nvCxnSpPr>
          <p:cNvPr id="19" name="Straight Connector 13">
            <a:extLst>
              <a:ext uri="{FF2B5EF4-FFF2-40B4-BE49-F238E27FC236}">
                <a16:creationId xmlns:a16="http://schemas.microsoft.com/office/drawing/2014/main" id="{6116DDC6-8F07-46CC-8751-E5C9346B2A0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674964" y="2388358"/>
            <a:ext cx="0" cy="1856096"/>
          </a:xfrm>
          <a:prstGeom prst="line">
            <a:avLst/>
          </a:prstGeom>
          <a:ln w="25400" cap="sq">
            <a:solidFill>
              <a:schemeClr val="tx1"/>
            </a:solidFill>
            <a:miter lim="800000"/>
          </a:ln>
        </p:spPr>
        <p:style>
          <a:lnRef idx="1">
            <a:schemeClr val="accent1"/>
          </a:lnRef>
          <a:fillRef idx="0">
            <a:schemeClr val="accent1"/>
          </a:fillRef>
          <a:effectRef idx="0">
            <a:schemeClr val="accent1"/>
          </a:effectRef>
          <a:fontRef idx="minor">
            <a:schemeClr val="tx1"/>
          </a:fontRef>
        </p:style>
      </p:cxnSp>
      <p:pic>
        <p:nvPicPr>
          <p:cNvPr id="1026" name="Picture 2" descr="Resultado de imagen para uaemex">
            <a:extLst>
              <a:ext uri="{FF2B5EF4-FFF2-40B4-BE49-F238E27FC236}">
                <a16:creationId xmlns:a16="http://schemas.microsoft.com/office/drawing/2014/main" id="{DE6BCFD0-B51D-4D9A-9008-E2CCF02C574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5948" y="5074268"/>
            <a:ext cx="7007532" cy="601913"/>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a:extLst>
              <a:ext uri="{FF2B5EF4-FFF2-40B4-BE49-F238E27FC236}">
                <a16:creationId xmlns:a16="http://schemas.microsoft.com/office/drawing/2014/main" id="{3D478833-22D2-4494-A77B-2C18D244E12B}"/>
              </a:ext>
            </a:extLst>
          </p:cNvPr>
          <p:cNvSpPr/>
          <p:nvPr/>
        </p:nvSpPr>
        <p:spPr>
          <a:xfrm>
            <a:off x="8195573" y="4769224"/>
            <a:ext cx="2840480" cy="90695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s-ES" dirty="0"/>
              <a:t>48 diapositivas/material didáctico solo visión</a:t>
            </a:r>
            <a:endParaRPr lang="es-419" dirty="0"/>
          </a:p>
        </p:txBody>
      </p:sp>
    </p:spTree>
    <p:extLst>
      <p:ext uri="{BB962C8B-B14F-4D97-AF65-F5344CB8AC3E}">
        <p14:creationId xmlns:p14="http://schemas.microsoft.com/office/powerpoint/2010/main" val="27181777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51114" y="723122"/>
            <a:ext cx="10396882" cy="1151965"/>
          </a:xfrm>
        </p:spPr>
        <p:txBody>
          <a:bodyPr/>
          <a:lstStyle/>
          <a:p>
            <a:pPr marL="685800" indent="-685800">
              <a:buFont typeface="Arial" panose="020B0604020202020204" pitchFamily="34" charset="0"/>
              <a:buChar char="•"/>
            </a:pPr>
            <a:r>
              <a:rPr lang="es-MX" dirty="0"/>
              <a:t>En general responde a: </a:t>
            </a:r>
          </a:p>
        </p:txBody>
      </p:sp>
      <p:sp>
        <p:nvSpPr>
          <p:cNvPr id="7" name="Marcador de contenido 6"/>
          <p:cNvSpPr>
            <a:spLocks noGrp="1"/>
          </p:cNvSpPr>
          <p:nvPr>
            <p:ph sz="quarter" idx="13"/>
          </p:nvPr>
        </p:nvSpPr>
        <p:spPr>
          <a:xfrm>
            <a:off x="685800" y="1698171"/>
            <a:ext cx="9749118" cy="4436707"/>
          </a:xfrm>
        </p:spPr>
        <p:txBody>
          <a:bodyPr>
            <a:noAutofit/>
          </a:bodyPr>
          <a:lstStyle/>
          <a:p>
            <a:pPr>
              <a:buFont typeface="Wingdings" panose="05000000000000000000" pitchFamily="2" charset="2"/>
              <a:buChar char="Ø"/>
            </a:pPr>
            <a:r>
              <a:rPr lang="es-MX" sz="2400" dirty="0">
                <a:latin typeface="Arial" panose="020B0604020202020204" pitchFamily="34" charset="0"/>
                <a:cs typeface="Arial" panose="020B0604020202020204" pitchFamily="34" charset="0"/>
              </a:rPr>
              <a:t>Qué: propuesta ante el problema</a:t>
            </a:r>
          </a:p>
          <a:p>
            <a:pPr>
              <a:buFont typeface="Wingdings" panose="05000000000000000000" pitchFamily="2" charset="2"/>
              <a:buChar char="Ø"/>
            </a:pPr>
            <a:r>
              <a:rPr lang="es-MX" sz="2400" dirty="0">
                <a:latin typeface="Arial" panose="020B0604020202020204" pitchFamily="34" charset="0"/>
                <a:cs typeface="Arial" panose="020B0604020202020204" pitchFamily="34" charset="0"/>
              </a:rPr>
              <a:t>Para qué: Planteamiento del contexto y del problema</a:t>
            </a:r>
          </a:p>
          <a:p>
            <a:pPr>
              <a:buFont typeface="Wingdings" panose="05000000000000000000" pitchFamily="2" charset="2"/>
              <a:buChar char="Ø"/>
            </a:pPr>
            <a:r>
              <a:rPr lang="es-MX" sz="2400" dirty="0">
                <a:latin typeface="Arial" panose="020B0604020202020204" pitchFamily="34" charset="0"/>
                <a:cs typeface="Arial" panose="020B0604020202020204" pitchFamily="34" charset="0"/>
              </a:rPr>
              <a:t>A quienes: personas implicadas como destinatarios </a:t>
            </a:r>
          </a:p>
          <a:p>
            <a:pPr>
              <a:buFont typeface="Wingdings" panose="05000000000000000000" pitchFamily="2" charset="2"/>
              <a:buChar char="Ø"/>
            </a:pPr>
            <a:r>
              <a:rPr lang="es-MX" sz="2400" dirty="0">
                <a:latin typeface="Arial" panose="020B0604020202020204" pitchFamily="34" charset="0"/>
                <a:cs typeface="Arial" panose="020B0604020202020204" pitchFamily="34" charset="0"/>
              </a:rPr>
              <a:t>Dónde: lugares y espacios donde se realiza la investigación </a:t>
            </a:r>
          </a:p>
          <a:p>
            <a:pPr>
              <a:buFont typeface="Wingdings" panose="05000000000000000000" pitchFamily="2" charset="2"/>
              <a:buChar char="Ø"/>
            </a:pPr>
            <a:r>
              <a:rPr lang="es-MX" sz="2400" dirty="0">
                <a:latin typeface="Arial" panose="020B0604020202020204" pitchFamily="34" charset="0"/>
                <a:cs typeface="Arial" panose="020B0604020202020204" pitchFamily="34" charset="0"/>
              </a:rPr>
              <a:t>Quién: la persona que la hará</a:t>
            </a:r>
          </a:p>
          <a:p>
            <a:pPr>
              <a:buFont typeface="Wingdings" panose="05000000000000000000" pitchFamily="2" charset="2"/>
              <a:buChar char="Ø"/>
            </a:pPr>
            <a:r>
              <a:rPr lang="es-MX" sz="2400" dirty="0">
                <a:latin typeface="Arial" panose="020B0604020202020204" pitchFamily="34" charset="0"/>
                <a:cs typeface="Arial" panose="020B0604020202020204" pitchFamily="34" charset="0"/>
              </a:rPr>
              <a:t>Cómo: etapas previstas</a:t>
            </a:r>
          </a:p>
          <a:p>
            <a:pPr>
              <a:buFont typeface="Wingdings" panose="05000000000000000000" pitchFamily="2" charset="2"/>
              <a:buChar char="Ø"/>
            </a:pPr>
            <a:r>
              <a:rPr lang="es-MX" sz="2400" dirty="0">
                <a:latin typeface="Arial" panose="020B0604020202020204" pitchFamily="34" charset="0"/>
                <a:cs typeface="Arial" panose="020B0604020202020204" pitchFamily="34" charset="0"/>
              </a:rPr>
              <a:t>Con qué: Técnicas y materiales a usar</a:t>
            </a:r>
          </a:p>
          <a:p>
            <a:pPr>
              <a:buFont typeface="Wingdings" panose="05000000000000000000" pitchFamily="2" charset="2"/>
              <a:buChar char="Ø"/>
            </a:pPr>
            <a:r>
              <a:rPr lang="es-MX" sz="2400" dirty="0">
                <a:latin typeface="Arial" panose="020B0604020202020204" pitchFamily="34" charset="0"/>
                <a:cs typeface="Arial" panose="020B0604020202020204" pitchFamily="34" charset="0"/>
              </a:rPr>
              <a:t>Cuándo: tiempo en el que se realizará</a:t>
            </a:r>
          </a:p>
        </p:txBody>
      </p:sp>
    </p:spTree>
    <p:extLst>
      <p:ext uri="{BB962C8B-B14F-4D97-AF65-F5344CB8AC3E}">
        <p14:creationId xmlns:p14="http://schemas.microsoft.com/office/powerpoint/2010/main" val="5227971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85AB55A0-CB6D-4CA2-8E7C-A951C0174CD8}"/>
              </a:ext>
            </a:extLst>
          </p:cNvPr>
          <p:cNvSpPr/>
          <p:nvPr/>
        </p:nvSpPr>
        <p:spPr>
          <a:xfrm>
            <a:off x="1212980" y="746449"/>
            <a:ext cx="2855167" cy="1903445"/>
          </a:xfrm>
          <a:prstGeom prst="rect">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0" scaled="1"/>
            <a:tileRect/>
          </a:gradFill>
          <a:ln>
            <a:solidFill>
              <a:srgbClr val="FFFF00"/>
            </a:solidFill>
          </a:ln>
        </p:spPr>
        <p:style>
          <a:lnRef idx="0">
            <a:scrgbClr r="0" g="0" b="0"/>
          </a:lnRef>
          <a:fillRef idx="0">
            <a:scrgbClr r="0" g="0" b="0"/>
          </a:fillRef>
          <a:effectRef idx="0">
            <a:scrgbClr r="0" g="0" b="0"/>
          </a:effectRef>
          <a:fontRef idx="minor">
            <a:schemeClr val="lt1"/>
          </a:fontRef>
        </p:style>
        <p:txBody>
          <a:bodyPr rtlCol="0" anchor="ctr"/>
          <a:lstStyle/>
          <a:p>
            <a:pPr algn="ctr"/>
            <a:r>
              <a:rPr lang="es-MX" sz="5400" dirty="0"/>
              <a:t>Proyecto</a:t>
            </a:r>
            <a:r>
              <a:rPr lang="es-MX" dirty="0"/>
              <a:t> </a:t>
            </a:r>
          </a:p>
        </p:txBody>
      </p:sp>
      <p:sp>
        <p:nvSpPr>
          <p:cNvPr id="5" name="Rectángulo 4">
            <a:extLst>
              <a:ext uri="{FF2B5EF4-FFF2-40B4-BE49-F238E27FC236}">
                <a16:creationId xmlns:a16="http://schemas.microsoft.com/office/drawing/2014/main" id="{D2052AEA-1853-4710-BA6F-F58A2B3D1416}"/>
              </a:ext>
            </a:extLst>
          </p:cNvPr>
          <p:cNvSpPr/>
          <p:nvPr/>
        </p:nvSpPr>
        <p:spPr>
          <a:xfrm>
            <a:off x="7763070" y="1189655"/>
            <a:ext cx="3915746" cy="2411962"/>
          </a:xfrm>
          <a:prstGeom prst="rect">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0" scaled="1"/>
            <a:tileRect/>
          </a:gradFill>
          <a:ln>
            <a:solidFill>
              <a:srgbClr val="FFFF00"/>
            </a:solidFill>
          </a:ln>
        </p:spPr>
        <p:style>
          <a:lnRef idx="0">
            <a:scrgbClr r="0" g="0" b="0"/>
          </a:lnRef>
          <a:fillRef idx="0">
            <a:scrgbClr r="0" g="0" b="0"/>
          </a:fillRef>
          <a:effectRef idx="0">
            <a:scrgbClr r="0" g="0" b="0"/>
          </a:effectRef>
          <a:fontRef idx="minor">
            <a:schemeClr val="lt1"/>
          </a:fontRef>
        </p:style>
        <p:txBody>
          <a:bodyPr rtlCol="0" anchor="ctr"/>
          <a:lstStyle/>
          <a:p>
            <a:pPr algn="ctr"/>
            <a:r>
              <a:rPr lang="es-MX" sz="5400" dirty="0"/>
              <a:t>Intervenir ante un problema</a:t>
            </a:r>
          </a:p>
        </p:txBody>
      </p:sp>
      <p:cxnSp>
        <p:nvCxnSpPr>
          <p:cNvPr id="9" name="Conector recto de flecha 8">
            <a:extLst>
              <a:ext uri="{FF2B5EF4-FFF2-40B4-BE49-F238E27FC236}">
                <a16:creationId xmlns:a16="http://schemas.microsoft.com/office/drawing/2014/main" id="{6AEF88C2-6306-4B79-BBD0-7FFFA9AEDC71}"/>
              </a:ext>
            </a:extLst>
          </p:cNvPr>
          <p:cNvCxnSpPr>
            <a:cxnSpLocks/>
          </p:cNvCxnSpPr>
          <p:nvPr/>
        </p:nvCxnSpPr>
        <p:spPr>
          <a:xfrm>
            <a:off x="4425820" y="2837970"/>
            <a:ext cx="2979577" cy="2411963"/>
          </a:xfrm>
          <a:prstGeom prst="straightConnector1">
            <a:avLst/>
          </a:prstGeom>
          <a:ln w="76200">
            <a:tailEnd type="triangle"/>
          </a:ln>
        </p:spPr>
        <p:style>
          <a:lnRef idx="2">
            <a:schemeClr val="accent4"/>
          </a:lnRef>
          <a:fillRef idx="0">
            <a:schemeClr val="accent4"/>
          </a:fillRef>
          <a:effectRef idx="1">
            <a:schemeClr val="accent4"/>
          </a:effectRef>
          <a:fontRef idx="minor">
            <a:schemeClr val="tx1"/>
          </a:fontRef>
        </p:style>
      </p:cxnSp>
      <p:sp>
        <p:nvSpPr>
          <p:cNvPr id="6" name="Rectángulo 5">
            <a:extLst>
              <a:ext uri="{FF2B5EF4-FFF2-40B4-BE49-F238E27FC236}">
                <a16:creationId xmlns:a16="http://schemas.microsoft.com/office/drawing/2014/main" id="{77791734-521B-46B2-A470-1D45CBD22A0E}"/>
              </a:ext>
            </a:extLst>
          </p:cNvPr>
          <p:cNvSpPr/>
          <p:nvPr/>
        </p:nvSpPr>
        <p:spPr>
          <a:xfrm>
            <a:off x="7763070" y="4298210"/>
            <a:ext cx="3915746" cy="1903445"/>
          </a:xfrm>
          <a:prstGeom prst="rect">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0" scaled="1"/>
            <a:tileRect/>
          </a:gradFill>
          <a:ln>
            <a:solidFill>
              <a:srgbClr val="FFFF00"/>
            </a:solidFill>
          </a:ln>
        </p:spPr>
        <p:style>
          <a:lnRef idx="0">
            <a:scrgbClr r="0" g="0" b="0"/>
          </a:lnRef>
          <a:fillRef idx="0">
            <a:scrgbClr r="0" g="0" b="0"/>
          </a:fillRef>
          <a:effectRef idx="0">
            <a:scrgbClr r="0" g="0" b="0"/>
          </a:effectRef>
          <a:fontRef idx="minor">
            <a:schemeClr val="lt1"/>
          </a:fontRef>
        </p:style>
        <p:txBody>
          <a:bodyPr rtlCol="0" anchor="ctr"/>
          <a:lstStyle/>
          <a:p>
            <a:pPr algn="ctr"/>
            <a:r>
              <a:rPr lang="es-MX" sz="5400" dirty="0"/>
              <a:t>Prevenir un problema</a:t>
            </a:r>
          </a:p>
        </p:txBody>
      </p:sp>
      <p:cxnSp>
        <p:nvCxnSpPr>
          <p:cNvPr id="7" name="Conector recto de flecha 6">
            <a:extLst>
              <a:ext uri="{FF2B5EF4-FFF2-40B4-BE49-F238E27FC236}">
                <a16:creationId xmlns:a16="http://schemas.microsoft.com/office/drawing/2014/main" id="{39D28AB4-B991-47DB-944B-A42405C8A772}"/>
              </a:ext>
            </a:extLst>
          </p:cNvPr>
          <p:cNvCxnSpPr>
            <a:cxnSpLocks/>
          </p:cNvCxnSpPr>
          <p:nvPr/>
        </p:nvCxnSpPr>
        <p:spPr>
          <a:xfrm flipV="1">
            <a:off x="4425820" y="2395636"/>
            <a:ext cx="3194180" cy="254257"/>
          </a:xfrm>
          <a:prstGeom prst="straightConnector1">
            <a:avLst/>
          </a:prstGeom>
          <a:ln w="76200">
            <a:tailEnd type="triangle"/>
          </a:ln>
        </p:spPr>
        <p:style>
          <a:lnRef idx="2">
            <a:schemeClr val="accent4"/>
          </a:lnRef>
          <a:fillRef idx="0">
            <a:schemeClr val="accent4"/>
          </a:fillRef>
          <a:effectRef idx="1">
            <a:schemeClr val="accent4"/>
          </a:effectRef>
          <a:fontRef idx="minor">
            <a:schemeClr val="tx1"/>
          </a:fontRef>
        </p:style>
      </p:cxnSp>
    </p:spTree>
    <p:extLst>
      <p:ext uri="{BB962C8B-B14F-4D97-AF65-F5344CB8AC3E}">
        <p14:creationId xmlns:p14="http://schemas.microsoft.com/office/powerpoint/2010/main" val="38489444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solidFill>
                  <a:schemeClr val="accent4">
                    <a:lumMod val="50000"/>
                  </a:schemeClr>
                </a:solidFill>
              </a:rPr>
              <a:t>Diferentes tipos de proyectos</a:t>
            </a:r>
          </a:p>
        </p:txBody>
      </p:sp>
      <p:sp>
        <p:nvSpPr>
          <p:cNvPr id="3" name="Marcador de contenido 2"/>
          <p:cNvSpPr>
            <a:spLocks noGrp="1"/>
          </p:cNvSpPr>
          <p:nvPr>
            <p:ph sz="quarter" idx="13"/>
          </p:nvPr>
        </p:nvSpPr>
        <p:spPr>
          <a:xfrm>
            <a:off x="1775012" y="2063396"/>
            <a:ext cx="9305495" cy="3727804"/>
          </a:xfrm>
        </p:spPr>
        <p:txBody>
          <a:bodyPr>
            <a:noAutofit/>
          </a:bodyPr>
          <a:lstStyle/>
          <a:p>
            <a:pPr>
              <a:buFont typeface="Wingdings" panose="05000000000000000000" pitchFamily="2" charset="2"/>
              <a:buChar char="ü"/>
            </a:pPr>
            <a:r>
              <a:rPr lang="es-MX" sz="4400" dirty="0">
                <a:latin typeface="Arial" panose="020B0604020202020204" pitchFamily="34" charset="0"/>
                <a:cs typeface="Arial" panose="020B0604020202020204" pitchFamily="34" charset="0"/>
              </a:rPr>
              <a:t> evaluación</a:t>
            </a:r>
          </a:p>
          <a:p>
            <a:pPr>
              <a:buFont typeface="Wingdings" panose="05000000000000000000" pitchFamily="2" charset="2"/>
              <a:buChar char="ü"/>
            </a:pPr>
            <a:r>
              <a:rPr lang="es-MX" sz="4400" dirty="0">
                <a:latin typeface="Arial" panose="020B0604020202020204" pitchFamily="34" charset="0"/>
                <a:cs typeface="Arial" panose="020B0604020202020204" pitchFamily="34" charset="0"/>
              </a:rPr>
              <a:t>investigación</a:t>
            </a:r>
          </a:p>
          <a:p>
            <a:pPr>
              <a:buFont typeface="Wingdings" panose="05000000000000000000" pitchFamily="2" charset="2"/>
              <a:buChar char="ü"/>
            </a:pPr>
            <a:r>
              <a:rPr lang="es-MX" sz="4400" dirty="0">
                <a:latin typeface="Arial" panose="020B0604020202020204" pitchFamily="34" charset="0"/>
                <a:cs typeface="Arial" panose="020B0604020202020204" pitchFamily="34" charset="0"/>
              </a:rPr>
              <a:t>Desarrollo tecnológico</a:t>
            </a:r>
          </a:p>
          <a:p>
            <a:pPr>
              <a:buFont typeface="Wingdings" panose="05000000000000000000" pitchFamily="2" charset="2"/>
              <a:buChar char="ü"/>
            </a:pPr>
            <a:r>
              <a:rPr lang="es-MX" sz="4400" u="sng" dirty="0">
                <a:solidFill>
                  <a:srgbClr val="00B050"/>
                </a:solidFill>
                <a:latin typeface="Arial" panose="020B0604020202020204" pitchFamily="34" charset="0"/>
                <a:cs typeface="Arial" panose="020B0604020202020204" pitchFamily="34" charset="0"/>
              </a:rPr>
              <a:t>Intervención/prevención</a:t>
            </a:r>
          </a:p>
        </p:txBody>
      </p:sp>
    </p:spTree>
    <p:extLst>
      <p:ext uri="{BB962C8B-B14F-4D97-AF65-F5344CB8AC3E}">
        <p14:creationId xmlns:p14="http://schemas.microsoft.com/office/powerpoint/2010/main" val="29219039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ACEACEE7-FB47-4906-B936-9170DBA1CAB1}"/>
              </a:ext>
            </a:extLst>
          </p:cNvPr>
          <p:cNvSpPr>
            <a:spLocks noGrp="1"/>
          </p:cNvSpPr>
          <p:nvPr>
            <p:ph type="title"/>
          </p:nvPr>
        </p:nvSpPr>
        <p:spPr>
          <a:xfrm>
            <a:off x="1371600" y="685800"/>
            <a:ext cx="9601200" cy="1485900"/>
          </a:xfrm>
        </p:spPr>
        <p:txBody>
          <a:bodyPr>
            <a:normAutofit/>
          </a:bodyPr>
          <a:lstStyle/>
          <a:p>
            <a:r>
              <a:rPr lang="es-MX" dirty="0"/>
              <a:t>¿Qué es un proyecto para la intervención?</a:t>
            </a:r>
          </a:p>
        </p:txBody>
      </p:sp>
      <p:sp>
        <p:nvSpPr>
          <p:cNvPr id="5" name="Marcador de contenido 2">
            <a:extLst>
              <a:ext uri="{FF2B5EF4-FFF2-40B4-BE49-F238E27FC236}">
                <a16:creationId xmlns:a16="http://schemas.microsoft.com/office/drawing/2014/main" id="{6C7764F2-8A18-4063-8C23-45C3420F72A3}"/>
              </a:ext>
            </a:extLst>
          </p:cNvPr>
          <p:cNvSpPr>
            <a:spLocks noGrp="1"/>
          </p:cNvSpPr>
          <p:nvPr>
            <p:ph sz="quarter" idx="13"/>
          </p:nvPr>
        </p:nvSpPr>
        <p:spPr>
          <a:xfrm>
            <a:off x="1371600" y="2171700"/>
            <a:ext cx="10394950" cy="3852582"/>
          </a:xfrm>
        </p:spPr>
        <p:style>
          <a:lnRef idx="1">
            <a:schemeClr val="accent4"/>
          </a:lnRef>
          <a:fillRef idx="2">
            <a:schemeClr val="accent4"/>
          </a:fillRef>
          <a:effectRef idx="1">
            <a:schemeClr val="accent4"/>
          </a:effectRef>
          <a:fontRef idx="minor">
            <a:schemeClr val="dk1"/>
          </a:fontRef>
        </p:style>
        <p:txBody>
          <a:bodyPr>
            <a:noAutofit/>
          </a:bodyPr>
          <a:lstStyle/>
          <a:p>
            <a:pPr marL="0" indent="0">
              <a:buNone/>
            </a:pPr>
            <a:r>
              <a:rPr lang="es-MX" sz="4000" dirty="0">
                <a:latin typeface="Arial" panose="020B0604020202020204" pitchFamily="34" charset="0"/>
                <a:cs typeface="Arial" panose="020B0604020202020204" pitchFamily="34" charset="0"/>
              </a:rPr>
              <a:t>es un plan, acción o propuesta, creativa y sistemática, ideada a partir de una necesidad, a fin de satisfacer dicha carencia, problemática o falta de funcionalidad para obtener mejores resultados en determinada actividad.</a:t>
            </a:r>
          </a:p>
        </p:txBody>
      </p:sp>
    </p:spTree>
    <p:extLst>
      <p:ext uri="{BB962C8B-B14F-4D97-AF65-F5344CB8AC3E}">
        <p14:creationId xmlns:p14="http://schemas.microsoft.com/office/powerpoint/2010/main" val="36773649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71600" y="685800"/>
            <a:ext cx="10134600" cy="1485900"/>
          </a:xfrm>
        </p:spPr>
        <p:txBody>
          <a:bodyPr>
            <a:normAutofit/>
          </a:bodyPr>
          <a:lstStyle/>
          <a:p>
            <a:r>
              <a:rPr lang="es-MX" dirty="0"/>
              <a:t>¿Qué es un proyecto para la intervención?</a:t>
            </a:r>
          </a:p>
        </p:txBody>
      </p:sp>
      <p:sp>
        <p:nvSpPr>
          <p:cNvPr id="3" name="Marcador de contenido 2"/>
          <p:cNvSpPr>
            <a:spLocks noGrp="1"/>
          </p:cNvSpPr>
          <p:nvPr>
            <p:ph sz="quarter" idx="13"/>
          </p:nvPr>
        </p:nvSpPr>
        <p:spPr>
          <a:xfrm>
            <a:off x="1371600" y="2063396"/>
            <a:ext cx="9708907" cy="3889535"/>
          </a:xfrm>
        </p:spPr>
        <p:style>
          <a:lnRef idx="1">
            <a:schemeClr val="accent4"/>
          </a:lnRef>
          <a:fillRef idx="2">
            <a:schemeClr val="accent4"/>
          </a:fillRef>
          <a:effectRef idx="1">
            <a:schemeClr val="accent4"/>
          </a:effectRef>
          <a:fontRef idx="minor">
            <a:schemeClr val="dk1"/>
          </a:fontRef>
        </p:style>
        <p:txBody>
          <a:bodyPr>
            <a:noAutofit/>
          </a:bodyPr>
          <a:lstStyle/>
          <a:p>
            <a:pPr marL="0" indent="0">
              <a:buNone/>
            </a:pPr>
            <a:r>
              <a:rPr lang="es-MX" sz="4000" dirty="0">
                <a:latin typeface="Arial" panose="020B0604020202020204" pitchFamily="34" charset="0"/>
                <a:cs typeface="Arial" panose="020B0604020202020204" pitchFamily="34" charset="0"/>
              </a:rPr>
              <a:t>es un plan, acción o propuesta, creativa y sistemática, ideada para  afrontar problemas que pueden darse en un futuro o plan para minimizarlos.</a:t>
            </a:r>
          </a:p>
        </p:txBody>
      </p:sp>
    </p:spTree>
    <p:extLst>
      <p:ext uri="{BB962C8B-B14F-4D97-AF65-F5344CB8AC3E}">
        <p14:creationId xmlns:p14="http://schemas.microsoft.com/office/powerpoint/2010/main" val="35470428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71600" y="685800"/>
            <a:ext cx="4975412" cy="945776"/>
          </a:xfrm>
        </p:spPr>
        <p:style>
          <a:lnRef idx="1">
            <a:schemeClr val="accent4"/>
          </a:lnRef>
          <a:fillRef idx="2">
            <a:schemeClr val="accent4"/>
          </a:fillRef>
          <a:effectRef idx="1">
            <a:schemeClr val="accent4"/>
          </a:effectRef>
          <a:fontRef idx="minor">
            <a:schemeClr val="dk1"/>
          </a:fontRef>
        </p:style>
        <p:txBody>
          <a:bodyPr/>
          <a:lstStyle/>
          <a:p>
            <a:r>
              <a:rPr lang="es-MX" dirty="0"/>
              <a:t>¿Quién lo elabora?</a:t>
            </a:r>
          </a:p>
        </p:txBody>
      </p:sp>
      <p:sp>
        <p:nvSpPr>
          <p:cNvPr id="3" name="Marcador de contenido 2"/>
          <p:cNvSpPr>
            <a:spLocks noGrp="1"/>
          </p:cNvSpPr>
          <p:nvPr>
            <p:ph sz="quarter" idx="13"/>
          </p:nvPr>
        </p:nvSpPr>
        <p:spPr>
          <a:xfrm>
            <a:off x="1028700" y="1955819"/>
            <a:ext cx="10134600" cy="4654645"/>
          </a:xfrm>
        </p:spPr>
        <p:txBody>
          <a:bodyPr>
            <a:noAutofit/>
          </a:bodyPr>
          <a:lstStyle/>
          <a:p>
            <a:pPr marL="0" indent="0">
              <a:buNone/>
            </a:pPr>
            <a:r>
              <a:rPr lang="es-MX" sz="3200" dirty="0">
                <a:latin typeface="Arial" panose="020B0604020202020204" pitchFamily="34" charset="0"/>
                <a:cs typeface="Arial" panose="020B0604020202020204" pitchFamily="34" charset="0"/>
              </a:rPr>
              <a:t>Puede ser todo aquel profesionista que desea sumergirse en un proceso de mejora continua y ve en esta estrategia una opción para sistematizar y mejorar su experiencia profesional. </a:t>
            </a:r>
          </a:p>
          <a:p>
            <a:pPr marL="0" indent="0">
              <a:buNone/>
            </a:pPr>
            <a:endParaRPr lang="es-MX" sz="3200" dirty="0">
              <a:latin typeface="Arial" panose="020B0604020202020204" pitchFamily="34" charset="0"/>
              <a:cs typeface="Arial" panose="020B0604020202020204" pitchFamily="34" charset="0"/>
            </a:endParaRPr>
          </a:p>
          <a:p>
            <a:pPr marL="0" indent="0">
              <a:buNone/>
            </a:pPr>
            <a:r>
              <a:rPr lang="es-MX" sz="3200" dirty="0">
                <a:latin typeface="Arial" panose="020B0604020202020204" pitchFamily="34" charset="0"/>
                <a:cs typeface="Arial" panose="020B0604020202020204" pitchFamily="34" charset="0"/>
              </a:rPr>
              <a:t>Así mismo, una propuesta para la intervención o prevención educativa puede ser desarrollada por estudiantes de licenciaturas con un modelo de formación con orientación a la práctica</a:t>
            </a:r>
          </a:p>
        </p:txBody>
      </p:sp>
    </p:spTree>
    <p:extLst>
      <p:ext uri="{BB962C8B-B14F-4D97-AF65-F5344CB8AC3E}">
        <p14:creationId xmlns:p14="http://schemas.microsoft.com/office/powerpoint/2010/main" val="39445099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24415" y="354563"/>
            <a:ext cx="10396882" cy="1151965"/>
          </a:xfrm>
        </p:spPr>
        <p:txBody>
          <a:bodyPr>
            <a:normAutofit/>
          </a:bodyPr>
          <a:lstStyle/>
          <a:p>
            <a:r>
              <a:rPr lang="es-MX" sz="2400" dirty="0">
                <a:solidFill>
                  <a:schemeClr val="accent4">
                    <a:lumMod val="50000"/>
                  </a:schemeClr>
                </a:solidFill>
              </a:rPr>
              <a:t>características que deben cumplir un proyecto para que se considere intervención:</a:t>
            </a:r>
          </a:p>
        </p:txBody>
      </p:sp>
      <p:sp>
        <p:nvSpPr>
          <p:cNvPr id="4" name="Rectangle 1"/>
          <p:cNvSpPr>
            <a:spLocks noGrp="1" noChangeArrowheads="1"/>
          </p:cNvSpPr>
          <p:nvPr>
            <p:ph sz="quarter" idx="13"/>
          </p:nvPr>
        </p:nvSpPr>
        <p:spPr bwMode="auto">
          <a:xfrm>
            <a:off x="1224415" y="1519689"/>
            <a:ext cx="4279914" cy="4970591"/>
          </a:xfrm>
          <a:prstGeom prst="rect">
            <a:avLst/>
          </a:prstGeom>
          <a:solidFill>
            <a:schemeClr val="accent2">
              <a:lumMod val="60000"/>
              <a:lumOff val="40000"/>
            </a:schemeClr>
          </a:solidFill>
          <a:ln w="76200">
            <a:solidFill>
              <a:srgbClr val="002060"/>
            </a:solidFill>
          </a:ln>
          <a:effectLst/>
        </p:spPr>
        <p:txBody>
          <a:bodyPr vert="horz" wrap="square" lIns="457056" tIns="45720" rIns="9144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nSpc>
                <a:spcPct val="100000"/>
              </a:lnSpc>
              <a:buClrTx/>
              <a:buSzTx/>
              <a:buFont typeface="+mj-lt"/>
              <a:buAutoNum type="arabicPeriod"/>
            </a:pPr>
            <a:endParaRPr lang="es-MX" altLang="es-MX" sz="1800" cap="none" dirty="0">
              <a:solidFill>
                <a:srgbClr val="222222"/>
              </a:solidFill>
              <a:latin typeface="Aharoni" panose="02010803020104030203" pitchFamily="2" charset="-79"/>
              <a:cs typeface="Aharoni" panose="02010803020104030203" pitchFamily="2" charset="-79"/>
            </a:endParaRPr>
          </a:p>
          <a:p>
            <a:pPr marL="342900" indent="-342900">
              <a:lnSpc>
                <a:spcPct val="100000"/>
              </a:lnSpc>
              <a:buClrTx/>
              <a:buSzTx/>
              <a:buFont typeface="+mj-lt"/>
              <a:buAutoNum type="arabicPeriod"/>
            </a:pPr>
            <a:r>
              <a:rPr lang="es-MX" altLang="es-MX" dirty="0">
                <a:solidFill>
                  <a:srgbClr val="222222"/>
                </a:solidFill>
                <a:cs typeface="Arial" panose="020B0604020202020204" pitchFamily="34" charset="0"/>
              </a:rPr>
              <a:t>Portada</a:t>
            </a:r>
          </a:p>
          <a:p>
            <a:pPr marL="342900" indent="-342900">
              <a:lnSpc>
                <a:spcPct val="100000"/>
              </a:lnSpc>
              <a:buClrTx/>
              <a:buSzTx/>
              <a:buFont typeface="+mj-lt"/>
              <a:buAutoNum type="arabicPeriod"/>
            </a:pPr>
            <a:r>
              <a:rPr lang="es-MX" altLang="es-MX" dirty="0">
                <a:solidFill>
                  <a:srgbClr val="222222"/>
                </a:solidFill>
                <a:cs typeface="Arial" panose="020B0604020202020204" pitchFamily="34" charset="0"/>
              </a:rPr>
              <a:t>Dedicatoria y agradecimientos</a:t>
            </a:r>
          </a:p>
          <a:p>
            <a:pPr marL="342900" indent="-342900">
              <a:lnSpc>
                <a:spcPct val="100000"/>
              </a:lnSpc>
              <a:buClrTx/>
              <a:buSzTx/>
              <a:buFont typeface="+mj-lt"/>
              <a:buAutoNum type="arabicPeriod"/>
            </a:pPr>
            <a:r>
              <a:rPr lang="es-MX" altLang="es-MX" dirty="0">
                <a:solidFill>
                  <a:srgbClr val="222222"/>
                </a:solidFill>
                <a:cs typeface="Arial" panose="020B0604020202020204" pitchFamily="34" charset="0"/>
              </a:rPr>
              <a:t>Índice</a:t>
            </a:r>
          </a:p>
          <a:p>
            <a:pPr marL="342900" indent="-342900">
              <a:lnSpc>
                <a:spcPct val="100000"/>
              </a:lnSpc>
              <a:buClrTx/>
              <a:buSzTx/>
              <a:buFont typeface="+mj-lt"/>
              <a:buAutoNum type="arabicPeriod"/>
            </a:pPr>
            <a:r>
              <a:rPr lang="es-MX" altLang="es-MX" dirty="0">
                <a:solidFill>
                  <a:srgbClr val="222222"/>
                </a:solidFill>
                <a:cs typeface="Arial" panose="020B0604020202020204" pitchFamily="34" charset="0"/>
              </a:rPr>
              <a:t>Introducción</a:t>
            </a:r>
          </a:p>
          <a:p>
            <a:pPr marL="342900" indent="-342900">
              <a:lnSpc>
                <a:spcPct val="100000"/>
              </a:lnSpc>
              <a:buClrTx/>
              <a:buSzTx/>
              <a:buFont typeface="+mj-lt"/>
              <a:buAutoNum type="arabicPeriod"/>
            </a:pPr>
            <a:r>
              <a:rPr lang="es-MX" altLang="es-MX" dirty="0">
                <a:solidFill>
                  <a:srgbClr val="222222"/>
                </a:solidFill>
                <a:cs typeface="Arial" panose="020B0604020202020204" pitchFamily="34" charset="0"/>
              </a:rPr>
              <a:t>Contexto externo e interno de la institución</a:t>
            </a:r>
            <a:endParaRPr lang="es-MX" altLang="es-MX" cap="none" dirty="0">
              <a:solidFill>
                <a:srgbClr val="222222"/>
              </a:solidFill>
              <a:cs typeface="Arial" panose="020B0604020202020204" pitchFamily="34" charset="0"/>
            </a:endParaRPr>
          </a:p>
          <a:p>
            <a:pPr marL="342900" indent="-342900">
              <a:lnSpc>
                <a:spcPct val="100000"/>
              </a:lnSpc>
              <a:buClrTx/>
              <a:buSzTx/>
              <a:buFont typeface="+mj-lt"/>
              <a:buAutoNum type="arabicPeriod"/>
            </a:pPr>
            <a:r>
              <a:rPr lang="es-MX" altLang="es-MX" cap="none" dirty="0">
                <a:cs typeface="Arial" panose="020B0604020202020204" pitchFamily="34" charset="0"/>
              </a:rPr>
              <a:t>Diagnóstico de la situación: FODA.</a:t>
            </a:r>
          </a:p>
          <a:p>
            <a:pPr marL="342900" indent="-342900">
              <a:lnSpc>
                <a:spcPct val="100000"/>
              </a:lnSpc>
              <a:buClrTx/>
              <a:buSzTx/>
              <a:buFont typeface="+mj-lt"/>
              <a:buAutoNum type="arabicPeriod"/>
            </a:pPr>
            <a:r>
              <a:rPr lang="es-MX" altLang="es-MX" dirty="0">
                <a:cs typeface="Arial" panose="020B0604020202020204" pitchFamily="34" charset="0"/>
              </a:rPr>
              <a:t>Planteamiento del problema</a:t>
            </a:r>
          </a:p>
          <a:p>
            <a:pPr marL="342900" indent="-342900">
              <a:lnSpc>
                <a:spcPct val="100000"/>
              </a:lnSpc>
              <a:buClrTx/>
              <a:buSzTx/>
              <a:buFont typeface="+mj-lt"/>
              <a:buAutoNum type="arabicPeriod"/>
            </a:pPr>
            <a:r>
              <a:rPr lang="es-MX" altLang="es-MX" cap="none" dirty="0">
                <a:cs typeface="Arial" panose="020B0604020202020204" pitchFamily="34" charset="0"/>
              </a:rPr>
              <a:t>Finalidad de la intervención o de la prevención</a:t>
            </a:r>
          </a:p>
          <a:p>
            <a:pPr marL="342900" indent="-342900">
              <a:lnSpc>
                <a:spcPct val="100000"/>
              </a:lnSpc>
              <a:buClrTx/>
              <a:buSzTx/>
              <a:buFont typeface="+mj-lt"/>
              <a:buAutoNum type="arabicPeriod"/>
            </a:pPr>
            <a:r>
              <a:rPr lang="es-MX" altLang="es-MX" dirty="0">
                <a:cs typeface="Arial" panose="020B0604020202020204" pitchFamily="34" charset="0"/>
              </a:rPr>
              <a:t>Objetivos (S).</a:t>
            </a:r>
            <a:endParaRPr kumimoji="0" lang="es-MX" altLang="es-MX" b="0" i="0" u="none" strike="noStrike" cap="none" normalizeH="0" baseline="0" dirty="0">
              <a:ln>
                <a:noFill/>
              </a:ln>
              <a:solidFill>
                <a:srgbClr val="222222"/>
              </a:solidFill>
              <a:effectLst/>
              <a:cs typeface="Arial" panose="020B0604020202020204" pitchFamily="34" charset="0"/>
            </a:endParaRPr>
          </a:p>
          <a:p>
            <a:pPr marR="0" lvl="0" defTabSz="914400" rtl="0" eaLnBrk="0" fontAlgn="base" latinLnBrk="0" hangingPunct="0">
              <a:lnSpc>
                <a:spcPct val="100000"/>
              </a:lnSpc>
              <a:spcBef>
                <a:spcPct val="0"/>
              </a:spcBef>
              <a:spcAft>
                <a:spcPct val="0"/>
              </a:spcAft>
              <a:buClrTx/>
              <a:buSzTx/>
              <a:buFont typeface="Wingdings" panose="05000000000000000000" pitchFamily="2" charset="2"/>
              <a:buChar char="§"/>
              <a:tabLst/>
            </a:pPr>
            <a:endParaRPr lang="es-MX" altLang="es-MX" sz="1400" cap="none" dirty="0">
              <a:solidFill>
                <a:srgbClr val="222222"/>
              </a:solidFill>
              <a:latin typeface="Aharoni" panose="02010803020104030203" pitchFamily="2" charset="-79"/>
              <a:cs typeface="Aharoni" panose="02010803020104030203" pitchFamily="2" charset="-79"/>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MX" altLang="es-MX" sz="14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MX" altLang="es-MX" sz="1400" b="0" i="0" u="none" strike="noStrike" cap="none" normalizeH="0" baseline="0" dirty="0">
              <a:ln>
                <a:noFill/>
              </a:ln>
              <a:solidFill>
                <a:srgbClr val="222222"/>
              </a:solidFill>
              <a:effectLst/>
              <a:latin typeface="Symbol" panose="05050102010706020507" pitchFamily="18" charset="2"/>
            </a:endParaRPr>
          </a:p>
        </p:txBody>
      </p:sp>
      <p:sp>
        <p:nvSpPr>
          <p:cNvPr id="5" name="Rectangle 1"/>
          <p:cNvSpPr txBox="1">
            <a:spLocks noChangeArrowheads="1"/>
          </p:cNvSpPr>
          <p:nvPr/>
        </p:nvSpPr>
        <p:spPr bwMode="auto">
          <a:xfrm>
            <a:off x="6370531" y="2119857"/>
            <a:ext cx="4907069" cy="3770263"/>
          </a:xfrm>
          <a:prstGeom prst="rect">
            <a:avLst/>
          </a:prstGeom>
          <a:solidFill>
            <a:schemeClr val="accent2">
              <a:lumMod val="60000"/>
              <a:lumOff val="40000"/>
            </a:schemeClr>
          </a:solidFill>
          <a:ln w="76200">
            <a:solidFill>
              <a:schemeClr val="tx1"/>
            </a:solidFill>
          </a:ln>
          <a:effectLst/>
        </p:spPr>
        <p:txBody>
          <a:bodyPr vert="horz" wrap="square" lIns="457056" tIns="45720" rIns="91440" bIns="0" numCol="1" rtlCol="0" anchor="ctr" anchorCtr="0" compatLnSpc="1">
            <a:prstTxWarp prst="textNoShape">
              <a:avLst/>
            </a:prstTxWarp>
            <a:spAutoFit/>
          </a:bodyPr>
          <a:lstStyle>
            <a:lvl1pPr marL="228600" indent="-228600" algn="l" defTabSz="914400" rtl="0" eaLnBrk="0" fontAlgn="base" latinLnBrk="0" hangingPunct="0">
              <a:lnSpc>
                <a:spcPct val="120000"/>
              </a:lnSpc>
              <a:spcBef>
                <a:spcPct val="0"/>
              </a:spcBef>
              <a:spcAft>
                <a:spcPct val="0"/>
              </a:spcAft>
              <a:buClr>
                <a:schemeClr val="accent1"/>
              </a:buClr>
              <a:buSzPct val="160000"/>
              <a:buFont typeface="Arial" panose="020B0604020202020204" pitchFamily="34" charset="0"/>
              <a:buChar char="•"/>
              <a:defRPr sz="2000" kern="1200" cap="all" baseline="0">
                <a:solidFill>
                  <a:schemeClr val="tx1"/>
                </a:solidFill>
                <a:effectLst/>
                <a:latin typeface="Arial" panose="020B0604020202020204" pitchFamily="34" charset="0"/>
                <a:ea typeface="+mn-ea"/>
                <a:cs typeface="+mn-cs"/>
              </a:defRPr>
            </a:lvl1pPr>
            <a:lvl2pPr marL="685800" indent="-228600" algn="l" defTabSz="914400" rtl="0" eaLnBrk="0" fontAlgn="base" latinLnBrk="0" hangingPunct="0">
              <a:lnSpc>
                <a:spcPct val="120000"/>
              </a:lnSpc>
              <a:spcBef>
                <a:spcPct val="0"/>
              </a:spcBef>
              <a:spcAft>
                <a:spcPct val="0"/>
              </a:spcAft>
              <a:buClr>
                <a:schemeClr val="accent1"/>
              </a:buClr>
              <a:buSzPct val="160000"/>
              <a:buFont typeface="Arial" panose="020B0604020202020204" pitchFamily="34" charset="0"/>
              <a:buChar char="•"/>
              <a:defRPr sz="1800" kern="1200" cap="all" baseline="0">
                <a:solidFill>
                  <a:schemeClr val="tx1"/>
                </a:solidFill>
                <a:effectLst/>
                <a:latin typeface="Arial" panose="020B0604020202020204" pitchFamily="34" charset="0"/>
                <a:ea typeface="+mn-ea"/>
                <a:cs typeface="+mn-cs"/>
              </a:defRPr>
            </a:lvl2pPr>
            <a:lvl3pPr marL="1143000" indent="-228600" algn="l" defTabSz="914400" rtl="0" eaLnBrk="0" fontAlgn="base" latinLnBrk="0" hangingPunct="0">
              <a:lnSpc>
                <a:spcPct val="120000"/>
              </a:lnSpc>
              <a:spcBef>
                <a:spcPct val="0"/>
              </a:spcBef>
              <a:spcAft>
                <a:spcPct val="0"/>
              </a:spcAft>
              <a:buClr>
                <a:schemeClr val="accent1"/>
              </a:buClr>
              <a:buSzPct val="160000"/>
              <a:buFont typeface="Arial" panose="020B0604020202020204" pitchFamily="34" charset="0"/>
              <a:buChar char="•"/>
              <a:defRPr sz="1600" kern="1200" cap="all" baseline="0">
                <a:solidFill>
                  <a:schemeClr val="tx1"/>
                </a:solidFill>
                <a:effectLst/>
                <a:latin typeface="Arial" panose="020B0604020202020204" pitchFamily="34" charset="0"/>
                <a:ea typeface="+mn-ea"/>
                <a:cs typeface="+mn-cs"/>
              </a:defRPr>
            </a:lvl3pPr>
            <a:lvl4pPr marL="1600200" indent="-228600" algn="l" defTabSz="914400" rtl="0" eaLnBrk="0" fontAlgn="base" latinLnBrk="0" hangingPunct="0">
              <a:lnSpc>
                <a:spcPct val="120000"/>
              </a:lnSpc>
              <a:spcBef>
                <a:spcPct val="0"/>
              </a:spcBef>
              <a:spcAft>
                <a:spcPct val="0"/>
              </a:spcAft>
              <a:buClr>
                <a:schemeClr val="accent1"/>
              </a:buClr>
              <a:buSzPct val="160000"/>
              <a:buFont typeface="Arial" panose="020B0604020202020204" pitchFamily="34" charset="0"/>
              <a:buChar char="•"/>
              <a:defRPr sz="1400" kern="1200" cap="all" baseline="0">
                <a:solidFill>
                  <a:schemeClr val="tx1"/>
                </a:solidFill>
                <a:effectLst/>
                <a:latin typeface="Arial" panose="020B0604020202020204" pitchFamily="34" charset="0"/>
                <a:ea typeface="+mn-ea"/>
                <a:cs typeface="+mn-cs"/>
              </a:defRPr>
            </a:lvl4pPr>
            <a:lvl5pPr marL="2057400" indent="-228600" algn="l" defTabSz="914400" rtl="0" eaLnBrk="0" fontAlgn="base" latinLnBrk="0" hangingPunct="0">
              <a:lnSpc>
                <a:spcPct val="120000"/>
              </a:lnSpc>
              <a:spcBef>
                <a:spcPct val="0"/>
              </a:spcBef>
              <a:spcAft>
                <a:spcPct val="0"/>
              </a:spcAft>
              <a:buClr>
                <a:schemeClr val="accent1"/>
              </a:buClr>
              <a:buSzPct val="160000"/>
              <a:buFont typeface="Arial" panose="020B0604020202020204" pitchFamily="34" charset="0"/>
              <a:buChar char="•"/>
              <a:defRPr sz="1400" kern="1200" cap="all" baseline="0">
                <a:solidFill>
                  <a:schemeClr val="tx1"/>
                </a:solidFill>
                <a:effectLst/>
                <a:latin typeface="Arial" panose="020B0604020202020204" pitchFamily="34" charset="0"/>
                <a:ea typeface="+mn-ea"/>
                <a:cs typeface="+mn-cs"/>
              </a:defRPr>
            </a:lvl5pPr>
            <a:lvl6pPr marL="2514600" indent="-228600" algn="l" defTabSz="914400" rtl="0" eaLnBrk="0" fontAlgn="base" latinLnBrk="0" hangingPunct="0">
              <a:lnSpc>
                <a:spcPct val="120000"/>
              </a:lnSpc>
              <a:spcBef>
                <a:spcPct val="0"/>
              </a:spcBef>
              <a:spcAft>
                <a:spcPct val="0"/>
              </a:spcAft>
              <a:buClr>
                <a:schemeClr val="accent1"/>
              </a:buClr>
              <a:buSzPct val="160000"/>
              <a:buFont typeface="Arial" panose="020B0604020202020204" pitchFamily="34" charset="0"/>
              <a:buChar char="•"/>
              <a:defRPr sz="1400" kern="1200" cap="all" baseline="0">
                <a:solidFill>
                  <a:schemeClr val="tx1"/>
                </a:solidFill>
                <a:effectLst/>
                <a:latin typeface="Arial" panose="020B0604020202020204" pitchFamily="34" charset="0"/>
                <a:ea typeface="+mn-ea"/>
                <a:cs typeface="+mn-cs"/>
              </a:defRPr>
            </a:lvl6pPr>
            <a:lvl7pPr marL="2971800" indent="-228600" algn="l" defTabSz="914400" rtl="0" eaLnBrk="0" fontAlgn="base" latinLnBrk="0" hangingPunct="0">
              <a:lnSpc>
                <a:spcPct val="120000"/>
              </a:lnSpc>
              <a:spcBef>
                <a:spcPct val="0"/>
              </a:spcBef>
              <a:spcAft>
                <a:spcPct val="0"/>
              </a:spcAft>
              <a:buClr>
                <a:schemeClr val="accent1"/>
              </a:buClr>
              <a:buSzPct val="160000"/>
              <a:buFont typeface="Arial" panose="020B0604020202020204" pitchFamily="34" charset="0"/>
              <a:buChar char="•"/>
              <a:defRPr sz="1400" kern="1200" cap="all" baseline="0">
                <a:solidFill>
                  <a:schemeClr val="tx1"/>
                </a:solidFill>
                <a:effectLst/>
                <a:latin typeface="Arial" panose="020B0604020202020204" pitchFamily="34" charset="0"/>
                <a:ea typeface="+mn-ea"/>
                <a:cs typeface="+mn-cs"/>
              </a:defRPr>
            </a:lvl7pPr>
            <a:lvl8pPr marL="3429000" indent="-228600" algn="l" defTabSz="914400" rtl="0" eaLnBrk="0" fontAlgn="base" latinLnBrk="0" hangingPunct="0">
              <a:lnSpc>
                <a:spcPct val="120000"/>
              </a:lnSpc>
              <a:spcBef>
                <a:spcPct val="0"/>
              </a:spcBef>
              <a:spcAft>
                <a:spcPct val="0"/>
              </a:spcAft>
              <a:buClr>
                <a:schemeClr val="accent1"/>
              </a:buClr>
              <a:buSzPct val="160000"/>
              <a:buFont typeface="Arial" panose="020B0604020202020204" pitchFamily="34" charset="0"/>
              <a:buChar char="•"/>
              <a:defRPr sz="1400" kern="1200" cap="all" baseline="0">
                <a:solidFill>
                  <a:schemeClr val="tx1"/>
                </a:solidFill>
                <a:effectLst/>
                <a:latin typeface="Arial" panose="020B0604020202020204" pitchFamily="34" charset="0"/>
                <a:ea typeface="+mn-ea"/>
                <a:cs typeface="+mn-cs"/>
              </a:defRPr>
            </a:lvl8pPr>
            <a:lvl9pPr marL="3886200" indent="-228600" algn="l" defTabSz="914400" rtl="0" eaLnBrk="0" fontAlgn="base" latinLnBrk="0" hangingPunct="0">
              <a:lnSpc>
                <a:spcPct val="120000"/>
              </a:lnSpc>
              <a:spcBef>
                <a:spcPct val="0"/>
              </a:spcBef>
              <a:spcAft>
                <a:spcPct val="0"/>
              </a:spcAft>
              <a:buClr>
                <a:schemeClr val="accent1"/>
              </a:buClr>
              <a:buSzPct val="160000"/>
              <a:buFont typeface="Arial" panose="020B0604020202020204" pitchFamily="34" charset="0"/>
              <a:buChar char="•"/>
              <a:defRPr sz="1400" kern="1200" cap="all" baseline="0">
                <a:solidFill>
                  <a:schemeClr val="tx1"/>
                </a:solidFill>
                <a:effectLst/>
                <a:latin typeface="Arial" panose="020B0604020202020204" pitchFamily="34" charset="0"/>
                <a:ea typeface="+mn-ea"/>
                <a:cs typeface="+mn-cs"/>
              </a:defRPr>
            </a:lvl9pPr>
          </a:lstStyle>
          <a:p>
            <a:pPr marL="0" indent="0">
              <a:lnSpc>
                <a:spcPct val="100000"/>
              </a:lnSpc>
              <a:buClrTx/>
              <a:buSzTx/>
              <a:buNone/>
            </a:pPr>
            <a:endParaRPr lang="es-MX" altLang="es-MX" sz="1400" cap="none" dirty="0">
              <a:solidFill>
                <a:srgbClr val="222222"/>
              </a:solidFill>
              <a:latin typeface="Aharoni" panose="02010803020104030203" pitchFamily="2" charset="-79"/>
              <a:cs typeface="Aharoni" panose="02010803020104030203" pitchFamily="2" charset="-79"/>
            </a:endParaRPr>
          </a:p>
          <a:p>
            <a:pPr marL="514350" indent="-514350">
              <a:lnSpc>
                <a:spcPct val="100000"/>
              </a:lnSpc>
              <a:buClrTx/>
              <a:buSzTx/>
              <a:buFont typeface="+mj-lt"/>
              <a:buAutoNum type="arabicPeriod" startAt="10"/>
            </a:pPr>
            <a:r>
              <a:rPr lang="es-MX" altLang="es-MX" cap="none" dirty="0">
                <a:cs typeface="Arial" panose="020B0604020202020204" pitchFamily="34" charset="0"/>
              </a:rPr>
              <a:t>Normativa Institucional</a:t>
            </a:r>
          </a:p>
          <a:p>
            <a:pPr marL="514350" indent="-514350">
              <a:lnSpc>
                <a:spcPct val="100000"/>
              </a:lnSpc>
              <a:buClrTx/>
              <a:buSzTx/>
              <a:buFont typeface="+mj-lt"/>
              <a:buAutoNum type="arabicPeriod" startAt="10"/>
            </a:pPr>
            <a:r>
              <a:rPr lang="es-MX" altLang="es-MX" cap="none" dirty="0">
                <a:cs typeface="Arial" panose="020B0604020202020204" pitchFamily="34" charset="0"/>
              </a:rPr>
              <a:t>Justificación de la intervención o del proyecto de prevención.</a:t>
            </a:r>
          </a:p>
          <a:p>
            <a:pPr marL="514350" indent="-514350">
              <a:lnSpc>
                <a:spcPct val="100000"/>
              </a:lnSpc>
              <a:buClrTx/>
              <a:buSzTx/>
              <a:buFont typeface="+mj-lt"/>
              <a:buAutoNum type="arabicPeriod" startAt="10"/>
            </a:pPr>
            <a:r>
              <a:rPr lang="es-MX" altLang="es-MX" cap="none" dirty="0">
                <a:cs typeface="Arial" panose="020B0604020202020204" pitchFamily="34" charset="0"/>
              </a:rPr>
              <a:t>Marco teórico.</a:t>
            </a:r>
          </a:p>
          <a:p>
            <a:pPr marL="514350" indent="-514350">
              <a:lnSpc>
                <a:spcPct val="100000"/>
              </a:lnSpc>
              <a:buClrTx/>
              <a:buSzTx/>
              <a:buFont typeface="+mj-lt"/>
              <a:buAutoNum type="arabicPeriod" startAt="10"/>
            </a:pPr>
            <a:r>
              <a:rPr lang="es-MX" altLang="es-MX" cap="none" dirty="0">
                <a:cs typeface="Arial" panose="020B0604020202020204" pitchFamily="34" charset="0"/>
              </a:rPr>
              <a:t>Diseño de la intervención o del proyecto de prevención.</a:t>
            </a:r>
          </a:p>
          <a:p>
            <a:pPr marL="514350" indent="-514350">
              <a:lnSpc>
                <a:spcPct val="100000"/>
              </a:lnSpc>
              <a:buClrTx/>
              <a:buSzTx/>
              <a:buFont typeface="+mj-lt"/>
              <a:buAutoNum type="arabicPeriod" startAt="10"/>
            </a:pPr>
            <a:r>
              <a:rPr lang="es-MX" altLang="es-MX" cap="none" dirty="0">
                <a:cs typeface="Arial" panose="020B0604020202020204" pitchFamily="34" charset="0"/>
              </a:rPr>
              <a:t>Aplicación del diseño.</a:t>
            </a:r>
          </a:p>
          <a:p>
            <a:pPr marL="514350" indent="-514350">
              <a:lnSpc>
                <a:spcPct val="100000"/>
              </a:lnSpc>
              <a:buClrTx/>
              <a:buSzTx/>
              <a:buFont typeface="+mj-lt"/>
              <a:buAutoNum type="arabicPeriod" startAt="10"/>
            </a:pPr>
            <a:r>
              <a:rPr lang="es-MX" altLang="es-MX" cap="none" dirty="0">
                <a:cs typeface="Arial" panose="020B0604020202020204" pitchFamily="34" charset="0"/>
              </a:rPr>
              <a:t>Evaluación de la actividad realizada.</a:t>
            </a:r>
          </a:p>
          <a:p>
            <a:pPr marL="514350" indent="-514350">
              <a:lnSpc>
                <a:spcPct val="100000"/>
              </a:lnSpc>
              <a:buClrTx/>
              <a:buSzTx/>
              <a:buFont typeface="+mj-lt"/>
              <a:buAutoNum type="arabicPeriod" startAt="10"/>
            </a:pPr>
            <a:r>
              <a:rPr lang="es-MX" altLang="es-MX" cap="none" dirty="0">
                <a:cs typeface="Arial" panose="020B0604020202020204" pitchFamily="34" charset="0"/>
              </a:rPr>
              <a:t>Bibliografía. </a:t>
            </a:r>
            <a:endParaRPr lang="es-MX" altLang="es-MX" cap="none" dirty="0">
              <a:solidFill>
                <a:srgbClr val="222222"/>
              </a:solidFill>
              <a:cs typeface="Arial" panose="020B0604020202020204" pitchFamily="34" charset="0"/>
            </a:endParaRPr>
          </a:p>
          <a:p>
            <a:pPr marL="0" indent="0" algn="just">
              <a:lnSpc>
                <a:spcPct val="100000"/>
              </a:lnSpc>
              <a:buClrTx/>
              <a:buSzTx/>
              <a:buFontTx/>
              <a:buNone/>
            </a:pPr>
            <a:endParaRPr lang="es-MX" altLang="es-MX" sz="1400" cap="none" dirty="0"/>
          </a:p>
          <a:p>
            <a:pPr marL="0" indent="0" algn="just">
              <a:lnSpc>
                <a:spcPct val="100000"/>
              </a:lnSpc>
              <a:buClrTx/>
              <a:buSzTx/>
              <a:buFontTx/>
              <a:buNone/>
            </a:pPr>
            <a:endParaRPr lang="es-MX" altLang="es-MX" sz="1400" cap="none" dirty="0">
              <a:solidFill>
                <a:srgbClr val="222222"/>
              </a:solidFill>
              <a:latin typeface="Symbol" panose="05050102010706020507" pitchFamily="18" charset="2"/>
            </a:endParaRPr>
          </a:p>
        </p:txBody>
      </p:sp>
    </p:spTree>
    <p:extLst>
      <p:ext uri="{BB962C8B-B14F-4D97-AF65-F5344CB8AC3E}">
        <p14:creationId xmlns:p14="http://schemas.microsoft.com/office/powerpoint/2010/main" val="29601481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1A28D7A-BB30-468A-9771-080EE0790D80}"/>
              </a:ext>
            </a:extLst>
          </p:cNvPr>
          <p:cNvSpPr>
            <a:spLocks noGrp="1"/>
          </p:cNvSpPr>
          <p:nvPr>
            <p:ph type="title"/>
          </p:nvPr>
        </p:nvSpPr>
        <p:spPr>
          <a:xfrm>
            <a:off x="1420906" y="547725"/>
            <a:ext cx="9601200" cy="2356840"/>
          </a:xfrm>
        </p:spPr>
        <p:style>
          <a:lnRef idx="1">
            <a:schemeClr val="accent2"/>
          </a:lnRef>
          <a:fillRef idx="2">
            <a:schemeClr val="accent2"/>
          </a:fillRef>
          <a:effectRef idx="1">
            <a:schemeClr val="accent2"/>
          </a:effectRef>
          <a:fontRef idx="minor">
            <a:schemeClr val="dk1"/>
          </a:fontRef>
        </p:style>
        <p:txBody>
          <a:bodyPr>
            <a:normAutofit fontScale="90000"/>
          </a:bodyPr>
          <a:lstStyle/>
          <a:p>
            <a:r>
              <a:rPr lang="es-ES" dirty="0"/>
              <a:t>Académicamente para cuestión de acreditación de la Unidad de Aprendizaje agregaremos al final del documento (como anexos) y en el orden que se solicita:</a:t>
            </a:r>
            <a:endParaRPr lang="es-419" dirty="0"/>
          </a:p>
        </p:txBody>
      </p:sp>
      <p:sp>
        <p:nvSpPr>
          <p:cNvPr id="4" name="Rectángulo 3">
            <a:extLst>
              <a:ext uri="{FF2B5EF4-FFF2-40B4-BE49-F238E27FC236}">
                <a16:creationId xmlns:a16="http://schemas.microsoft.com/office/drawing/2014/main" id="{54BF8774-8426-499B-8393-61296F67B030}"/>
              </a:ext>
            </a:extLst>
          </p:cNvPr>
          <p:cNvSpPr/>
          <p:nvPr/>
        </p:nvSpPr>
        <p:spPr>
          <a:xfrm>
            <a:off x="1882588" y="3387781"/>
            <a:ext cx="6759388" cy="29224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buFont typeface="+mj-lt"/>
              <a:buAutoNum type="arabicPeriod"/>
            </a:pPr>
            <a:r>
              <a:rPr lang="es-ES" sz="2400" dirty="0"/>
              <a:t>Copia de carta aceptación</a:t>
            </a:r>
          </a:p>
          <a:p>
            <a:pPr marL="457200" indent="-457200">
              <a:buFont typeface="+mj-lt"/>
              <a:buAutoNum type="arabicPeriod"/>
            </a:pPr>
            <a:r>
              <a:rPr lang="es-ES" sz="2400" dirty="0"/>
              <a:t>Copia de carta compromiso</a:t>
            </a:r>
          </a:p>
          <a:p>
            <a:pPr marL="457200" indent="-457200">
              <a:buFont typeface="+mj-lt"/>
              <a:buAutoNum type="arabicPeriod"/>
            </a:pPr>
            <a:r>
              <a:rPr lang="es-ES" sz="2400" dirty="0"/>
              <a:t>Copia de Memoria.</a:t>
            </a:r>
          </a:p>
          <a:p>
            <a:pPr marL="457200" indent="-457200">
              <a:buFont typeface="+mj-lt"/>
              <a:buAutoNum type="arabicPeriod"/>
            </a:pPr>
            <a:r>
              <a:rPr lang="es-ES" sz="2400" dirty="0"/>
              <a:t>Hoja de Datos.</a:t>
            </a:r>
          </a:p>
          <a:p>
            <a:pPr marL="457200" indent="-457200">
              <a:buFont typeface="+mj-lt"/>
              <a:buAutoNum type="arabicPeriod"/>
            </a:pPr>
            <a:r>
              <a:rPr lang="es-ES" sz="2400" dirty="0"/>
              <a:t>Hoja de asistencia </a:t>
            </a:r>
          </a:p>
          <a:p>
            <a:pPr marL="457200" indent="-457200">
              <a:buFont typeface="+mj-lt"/>
              <a:buAutoNum type="arabicPeriod"/>
            </a:pPr>
            <a:r>
              <a:rPr lang="es-ES" sz="2400" dirty="0"/>
              <a:t> Bitácoras</a:t>
            </a:r>
          </a:p>
          <a:p>
            <a:pPr marL="457200" indent="-457200">
              <a:buFont typeface="+mj-lt"/>
              <a:buAutoNum type="arabicPeriod"/>
            </a:pPr>
            <a:r>
              <a:rPr lang="es-ES" sz="2400" dirty="0"/>
              <a:t>Hoja de evaluación del Practicante</a:t>
            </a:r>
          </a:p>
          <a:p>
            <a:endParaRPr lang="es-419" sz="2400" dirty="0"/>
          </a:p>
        </p:txBody>
      </p:sp>
    </p:spTree>
    <p:extLst>
      <p:ext uri="{BB962C8B-B14F-4D97-AF65-F5344CB8AC3E}">
        <p14:creationId xmlns:p14="http://schemas.microsoft.com/office/powerpoint/2010/main" val="15546732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F5CAA72-966F-47D3-8465-5B99BA8244F6}"/>
              </a:ext>
            </a:extLst>
          </p:cNvPr>
          <p:cNvSpPr>
            <a:spLocks noGrp="1"/>
          </p:cNvSpPr>
          <p:nvPr>
            <p:ph type="title"/>
          </p:nvPr>
        </p:nvSpPr>
        <p:spPr>
          <a:xfrm>
            <a:off x="1371600" y="685800"/>
            <a:ext cx="2913529" cy="797615"/>
          </a:xfrm>
        </p:spPr>
        <p:style>
          <a:lnRef idx="1">
            <a:schemeClr val="accent4"/>
          </a:lnRef>
          <a:fillRef idx="2">
            <a:schemeClr val="accent4"/>
          </a:fillRef>
          <a:effectRef idx="1">
            <a:schemeClr val="accent4"/>
          </a:effectRef>
          <a:fontRef idx="minor">
            <a:schemeClr val="dk1"/>
          </a:fontRef>
        </p:style>
        <p:txBody>
          <a:bodyPr>
            <a:normAutofit fontScale="90000"/>
          </a:bodyPr>
          <a:lstStyle/>
          <a:p>
            <a:r>
              <a:rPr lang="es-ES" dirty="0"/>
              <a:t>1.- Portada:</a:t>
            </a:r>
            <a:endParaRPr lang="es-419" dirty="0"/>
          </a:p>
        </p:txBody>
      </p:sp>
      <p:sp>
        <p:nvSpPr>
          <p:cNvPr id="3" name="Marcador de contenido 2">
            <a:extLst>
              <a:ext uri="{FF2B5EF4-FFF2-40B4-BE49-F238E27FC236}">
                <a16:creationId xmlns:a16="http://schemas.microsoft.com/office/drawing/2014/main" id="{889B94B4-38F6-4CF2-97B0-565AB21FA3AB}"/>
              </a:ext>
            </a:extLst>
          </p:cNvPr>
          <p:cNvSpPr>
            <a:spLocks noGrp="1"/>
          </p:cNvSpPr>
          <p:nvPr>
            <p:ph sz="quarter" idx="13"/>
          </p:nvPr>
        </p:nvSpPr>
        <p:spPr>
          <a:xfrm>
            <a:off x="685800" y="2063396"/>
            <a:ext cx="10394707" cy="4498769"/>
          </a:xfrm>
        </p:spPr>
        <p:txBody>
          <a:bodyPr>
            <a:normAutofit/>
          </a:bodyPr>
          <a:lstStyle/>
          <a:p>
            <a:r>
              <a:rPr lang="es-ES" dirty="0"/>
              <a:t>UAEM (completo)</a:t>
            </a:r>
          </a:p>
          <a:p>
            <a:r>
              <a:rPr lang="es-ES" dirty="0"/>
              <a:t>Uapch (completo</a:t>
            </a:r>
          </a:p>
          <a:p>
            <a:r>
              <a:rPr lang="es-ES" dirty="0"/>
              <a:t>LED (completo</a:t>
            </a:r>
          </a:p>
          <a:p>
            <a:r>
              <a:rPr lang="es-ES" dirty="0"/>
              <a:t>UA (completo)</a:t>
            </a:r>
          </a:p>
          <a:p>
            <a:r>
              <a:rPr lang="es-ES" dirty="0"/>
              <a:t>Nombre del proyecto (especificando el nivel y el nombre de la institución)</a:t>
            </a:r>
          </a:p>
          <a:p>
            <a:r>
              <a:rPr lang="es-ES" dirty="0"/>
              <a:t>Nombre del alumno</a:t>
            </a:r>
          </a:p>
          <a:p>
            <a:r>
              <a:rPr lang="es-ES" dirty="0"/>
              <a:t>Número de cuenta</a:t>
            </a:r>
          </a:p>
          <a:p>
            <a:r>
              <a:rPr lang="es-ES" dirty="0"/>
              <a:t>Nombre de la profesora</a:t>
            </a:r>
          </a:p>
          <a:p>
            <a:r>
              <a:rPr lang="es-ES" dirty="0"/>
              <a:t>fecha</a:t>
            </a:r>
            <a:endParaRPr lang="es-419" dirty="0"/>
          </a:p>
        </p:txBody>
      </p:sp>
    </p:spTree>
    <p:extLst>
      <p:ext uri="{BB962C8B-B14F-4D97-AF65-F5344CB8AC3E}">
        <p14:creationId xmlns:p14="http://schemas.microsoft.com/office/powerpoint/2010/main" val="2778589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BB737AD-4199-4288-8241-6AE9B34A3EF3}"/>
              </a:ext>
            </a:extLst>
          </p:cNvPr>
          <p:cNvSpPr>
            <a:spLocks noGrp="1"/>
          </p:cNvSpPr>
          <p:nvPr>
            <p:ph type="title"/>
          </p:nvPr>
        </p:nvSpPr>
        <p:spPr>
          <a:xfrm>
            <a:off x="1371599" y="685800"/>
            <a:ext cx="6590581" cy="797615"/>
          </a:xfrm>
          <a:solidFill>
            <a:schemeClr val="tx2">
              <a:lumMod val="25000"/>
              <a:lumOff val="75000"/>
            </a:schemeClr>
          </a:solidFill>
        </p:spPr>
        <p:txBody>
          <a:bodyPr>
            <a:normAutofit/>
          </a:bodyPr>
          <a:lstStyle/>
          <a:p>
            <a:r>
              <a:rPr lang="es-ES" sz="2400" dirty="0"/>
              <a:t>2.- Dedicatoria y agradecimientos</a:t>
            </a:r>
            <a:endParaRPr lang="es-419" sz="2400" dirty="0"/>
          </a:p>
        </p:txBody>
      </p:sp>
      <p:sp>
        <p:nvSpPr>
          <p:cNvPr id="3" name="Marcador de contenido 2">
            <a:extLst>
              <a:ext uri="{FF2B5EF4-FFF2-40B4-BE49-F238E27FC236}">
                <a16:creationId xmlns:a16="http://schemas.microsoft.com/office/drawing/2014/main" id="{73214759-0288-4B9B-81ED-3A1507E71B02}"/>
              </a:ext>
            </a:extLst>
          </p:cNvPr>
          <p:cNvSpPr>
            <a:spLocks noGrp="1"/>
          </p:cNvSpPr>
          <p:nvPr>
            <p:ph sz="quarter" idx="13"/>
          </p:nvPr>
        </p:nvSpPr>
        <p:spPr>
          <a:xfrm>
            <a:off x="3467819" y="2256137"/>
            <a:ext cx="5719313" cy="1280346"/>
          </a:xfrm>
        </p:spPr>
        <p:txBody>
          <a:bodyPr/>
          <a:lstStyle/>
          <a:p>
            <a:r>
              <a:rPr lang="es-ES" dirty="0"/>
              <a:t>Generalmente son para la familia</a:t>
            </a:r>
          </a:p>
          <a:p>
            <a:r>
              <a:rPr lang="es-ES" dirty="0"/>
              <a:t>Generalmente son institucionales</a:t>
            </a:r>
            <a:endParaRPr lang="es-419" dirty="0"/>
          </a:p>
        </p:txBody>
      </p:sp>
    </p:spTree>
    <p:extLst>
      <p:ext uri="{BB962C8B-B14F-4D97-AF65-F5344CB8AC3E}">
        <p14:creationId xmlns:p14="http://schemas.microsoft.com/office/powerpoint/2010/main" val="27847754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464B23F-98CC-4C67-AFDF-9E0B2785A25B}"/>
              </a:ext>
            </a:extLst>
          </p:cNvPr>
          <p:cNvSpPr>
            <a:spLocks noGrp="1"/>
          </p:cNvSpPr>
          <p:nvPr>
            <p:ph type="title"/>
          </p:nvPr>
        </p:nvSpPr>
        <p:spPr/>
        <p:txBody>
          <a:bodyPr>
            <a:normAutofit/>
          </a:bodyPr>
          <a:lstStyle/>
          <a:p>
            <a:r>
              <a:rPr lang="es-MX" sz="3600" dirty="0"/>
              <a:t>Presentación del Plan del programa de estudios:</a:t>
            </a:r>
            <a:br>
              <a:rPr lang="es-MX" sz="3600" dirty="0"/>
            </a:br>
            <a:endParaRPr lang="es-MX" sz="3600" dirty="0"/>
          </a:p>
        </p:txBody>
      </p:sp>
      <p:graphicFrame>
        <p:nvGraphicFramePr>
          <p:cNvPr id="4" name="Diagrama 3">
            <a:extLst>
              <a:ext uri="{FF2B5EF4-FFF2-40B4-BE49-F238E27FC236}">
                <a16:creationId xmlns:a16="http://schemas.microsoft.com/office/drawing/2014/main" id="{17E5A1A9-2C0E-4362-9DC1-7A31FA79F67A}"/>
              </a:ext>
            </a:extLst>
          </p:cNvPr>
          <p:cNvGraphicFramePr/>
          <p:nvPr>
            <p:extLst>
              <p:ext uri="{D42A27DB-BD31-4B8C-83A1-F6EECF244321}">
                <p14:modId xmlns:p14="http://schemas.microsoft.com/office/powerpoint/2010/main" val="2650808361"/>
              </p:ext>
            </p:extLst>
          </p:nvPr>
        </p:nvGraphicFramePr>
        <p:xfrm>
          <a:off x="847725" y="1537252"/>
          <a:ext cx="11147051" cy="48635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136322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BE551B-1559-46E7-9117-A80BC8C770B3}"/>
              </a:ext>
            </a:extLst>
          </p:cNvPr>
          <p:cNvSpPr>
            <a:spLocks noGrp="1"/>
          </p:cNvSpPr>
          <p:nvPr>
            <p:ph type="title"/>
          </p:nvPr>
        </p:nvSpPr>
        <p:spPr>
          <a:xfrm>
            <a:off x="1882588" y="685800"/>
            <a:ext cx="3263153" cy="797615"/>
          </a:xfrm>
        </p:spPr>
        <p:style>
          <a:lnRef idx="1">
            <a:schemeClr val="accent4"/>
          </a:lnRef>
          <a:fillRef idx="2">
            <a:schemeClr val="accent4"/>
          </a:fillRef>
          <a:effectRef idx="1">
            <a:schemeClr val="accent4"/>
          </a:effectRef>
          <a:fontRef idx="minor">
            <a:schemeClr val="dk1"/>
          </a:fontRef>
        </p:style>
        <p:txBody>
          <a:bodyPr/>
          <a:lstStyle/>
          <a:p>
            <a:r>
              <a:rPr lang="es-ES" dirty="0"/>
              <a:t>3.- Índice</a:t>
            </a:r>
            <a:endParaRPr lang="es-419" dirty="0"/>
          </a:p>
        </p:txBody>
      </p:sp>
      <p:sp>
        <p:nvSpPr>
          <p:cNvPr id="3" name="Marcador de contenido 2">
            <a:extLst>
              <a:ext uri="{FF2B5EF4-FFF2-40B4-BE49-F238E27FC236}">
                <a16:creationId xmlns:a16="http://schemas.microsoft.com/office/drawing/2014/main" id="{71904413-F602-465C-8D63-7F2038467D0D}"/>
              </a:ext>
            </a:extLst>
          </p:cNvPr>
          <p:cNvSpPr>
            <a:spLocks noGrp="1"/>
          </p:cNvSpPr>
          <p:nvPr>
            <p:ph sz="quarter" idx="13"/>
          </p:nvPr>
        </p:nvSpPr>
        <p:spPr/>
        <p:txBody>
          <a:bodyPr>
            <a:normAutofit/>
          </a:bodyPr>
          <a:lstStyle/>
          <a:p>
            <a:r>
              <a:rPr lang="es-ES" sz="4800" dirty="0"/>
              <a:t>Correspondencia del paginado con  los componentes del documento, que precise su ágil localización.</a:t>
            </a:r>
            <a:endParaRPr lang="es-419" sz="4800" dirty="0"/>
          </a:p>
        </p:txBody>
      </p:sp>
    </p:spTree>
    <p:extLst>
      <p:ext uri="{BB962C8B-B14F-4D97-AF65-F5344CB8AC3E}">
        <p14:creationId xmlns:p14="http://schemas.microsoft.com/office/powerpoint/2010/main" val="38719231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0DC1375-9E4A-4A96-BE9A-7B8876259338}"/>
              </a:ext>
            </a:extLst>
          </p:cNvPr>
          <p:cNvSpPr>
            <a:spLocks noGrp="1"/>
          </p:cNvSpPr>
          <p:nvPr>
            <p:ph type="title"/>
          </p:nvPr>
        </p:nvSpPr>
        <p:spPr>
          <a:xfrm>
            <a:off x="1371600" y="685800"/>
            <a:ext cx="3972187" cy="681606"/>
          </a:xfrm>
        </p:spPr>
        <p:style>
          <a:lnRef idx="1">
            <a:schemeClr val="accent4"/>
          </a:lnRef>
          <a:fillRef idx="2">
            <a:schemeClr val="accent4"/>
          </a:fillRef>
          <a:effectRef idx="1">
            <a:schemeClr val="accent4"/>
          </a:effectRef>
          <a:fontRef idx="minor">
            <a:schemeClr val="dk1"/>
          </a:fontRef>
        </p:style>
        <p:txBody>
          <a:bodyPr>
            <a:normAutofit fontScale="90000"/>
          </a:bodyPr>
          <a:lstStyle/>
          <a:p>
            <a:r>
              <a:rPr lang="es-MX" dirty="0"/>
              <a:t>4.- Introducción:</a:t>
            </a:r>
          </a:p>
        </p:txBody>
      </p:sp>
      <p:sp>
        <p:nvSpPr>
          <p:cNvPr id="4" name="Rectángulo 3">
            <a:extLst>
              <a:ext uri="{FF2B5EF4-FFF2-40B4-BE49-F238E27FC236}">
                <a16:creationId xmlns:a16="http://schemas.microsoft.com/office/drawing/2014/main" id="{6DDD6E0F-C91C-41E6-9C62-2E4552770C71}"/>
              </a:ext>
            </a:extLst>
          </p:cNvPr>
          <p:cNvSpPr/>
          <p:nvPr/>
        </p:nvSpPr>
        <p:spPr>
          <a:xfrm>
            <a:off x="781877" y="1837764"/>
            <a:ext cx="10974693" cy="4867836"/>
          </a:xfrm>
          <a:prstGeom prst="rect">
            <a:avLst/>
          </a:prstGeom>
          <a:ln w="76200">
            <a:solidFill>
              <a:schemeClr val="accent1">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r>
              <a:rPr lang="es-MX" sz="2400" dirty="0">
                <a:latin typeface="Arial" panose="020B0604020202020204" pitchFamily="34" charset="0"/>
                <a:cs typeface="Arial" panose="020B0604020202020204" pitchFamily="34" charset="0"/>
              </a:rPr>
              <a:t>Exposición de aspectos que resaltan la relevancia del trabajo de la práctica educativa para la prevención o intervención y mejora de la misma.</a:t>
            </a:r>
          </a:p>
          <a:p>
            <a:endParaRPr lang="es-MX" sz="2400" dirty="0">
              <a:latin typeface="Arial" panose="020B0604020202020204" pitchFamily="34" charset="0"/>
              <a:cs typeface="Arial" panose="020B0604020202020204" pitchFamily="34" charset="0"/>
            </a:endParaRPr>
          </a:p>
          <a:p>
            <a:r>
              <a:rPr lang="es-MX" sz="2400" dirty="0">
                <a:latin typeface="Arial" panose="020B0604020202020204" pitchFamily="34" charset="0"/>
                <a:cs typeface="Arial" panose="020B0604020202020204" pitchFamily="34" charset="0"/>
              </a:rPr>
              <a:t>Como es la presentación del trabajo académico ya realizado, se recomienda construirla al final del proceso, de tal manera que se describa una síntesis del trabajo.</a:t>
            </a:r>
          </a:p>
          <a:p>
            <a:endParaRPr lang="es-MX" sz="2400" dirty="0">
              <a:latin typeface="Arial" panose="020B0604020202020204" pitchFamily="34" charset="0"/>
              <a:cs typeface="Arial" panose="020B0604020202020204" pitchFamily="34" charset="0"/>
            </a:endParaRPr>
          </a:p>
          <a:p>
            <a:r>
              <a:rPr lang="es-MX" sz="2400" dirty="0">
                <a:latin typeface="Arial" panose="020B0604020202020204" pitchFamily="34" charset="0"/>
                <a:cs typeface="Arial" panose="020B0604020202020204" pitchFamily="34" charset="0"/>
              </a:rPr>
              <a:t>Es importante que en este apartado se otorgue la dirección completa de la Unidad Receptora, incluyendo número de teléfono y/o de celular; así como el nombre de la Directora o Director de la institución.</a:t>
            </a:r>
          </a:p>
          <a:p>
            <a:endParaRPr lang="es-MX" dirty="0"/>
          </a:p>
          <a:p>
            <a:endParaRPr lang="es-MX" dirty="0"/>
          </a:p>
        </p:txBody>
      </p:sp>
    </p:spTree>
    <p:extLst>
      <p:ext uri="{BB962C8B-B14F-4D97-AF65-F5344CB8AC3E}">
        <p14:creationId xmlns:p14="http://schemas.microsoft.com/office/powerpoint/2010/main" val="30818024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801" y="692037"/>
            <a:ext cx="10396882" cy="1151965"/>
          </a:xfrm>
        </p:spPr>
        <p:txBody>
          <a:bodyPr>
            <a:normAutofit/>
          </a:bodyPr>
          <a:lstStyle/>
          <a:p>
            <a:r>
              <a:rPr lang="es-MX" sz="2800" dirty="0"/>
              <a:t>En la introducción especificar el tipo de propuesta educativa:</a:t>
            </a:r>
          </a:p>
        </p:txBody>
      </p:sp>
      <p:sp>
        <p:nvSpPr>
          <p:cNvPr id="3" name="Marcador de contenido 2"/>
          <p:cNvSpPr>
            <a:spLocks noGrp="1"/>
          </p:cNvSpPr>
          <p:nvPr>
            <p:ph sz="quarter" idx="13"/>
          </p:nvPr>
        </p:nvSpPr>
        <p:spPr>
          <a:xfrm>
            <a:off x="687976" y="2252870"/>
            <a:ext cx="10394707" cy="4047262"/>
          </a:xfrm>
        </p:spPr>
        <p:txBody>
          <a:bodyPr>
            <a:noAutofit/>
          </a:bodyPr>
          <a:lstStyle/>
          <a:p>
            <a:r>
              <a:rPr lang="es-MX" sz="2400" dirty="0"/>
              <a:t>Perspectiva tecnocrática:</a:t>
            </a:r>
          </a:p>
          <a:p>
            <a:pPr marL="0" indent="0">
              <a:buNone/>
            </a:pPr>
            <a:r>
              <a:rPr lang="es-MX" sz="2400" dirty="0">
                <a:latin typeface="Arial" panose="020B0604020202020204" pitchFamily="34" charset="0"/>
                <a:cs typeface="Arial" panose="020B0604020202020204" pitchFamily="34" charset="0"/>
              </a:rPr>
              <a:t>	propuesta realizada bajo una orientación técnica; es decir surge de necesidades o problemas identificadas en la institución, y que se imponen al interventor.</a:t>
            </a:r>
          </a:p>
          <a:p>
            <a:endParaRPr lang="es-MX" sz="2400" dirty="0"/>
          </a:p>
          <a:p>
            <a:r>
              <a:rPr lang="es-MX" sz="2400" dirty="0"/>
              <a:t>Perspectiva crítica</a:t>
            </a:r>
          </a:p>
          <a:p>
            <a:pPr marL="0" indent="0">
              <a:buNone/>
            </a:pPr>
            <a:r>
              <a:rPr lang="es-MX" sz="2400" dirty="0"/>
              <a:t>	</a:t>
            </a:r>
            <a:r>
              <a:rPr lang="es-MX" sz="2400" dirty="0">
                <a:latin typeface="Arial" panose="020B0604020202020204" pitchFamily="34" charset="0"/>
                <a:cs typeface="Arial" panose="020B0604020202020204" pitchFamily="34" charset="0"/>
              </a:rPr>
              <a:t>Propuesta realizada bajo una orientación crítica; es decir surge de una propuesta propia. Otorga autonomía al interventor.</a:t>
            </a:r>
          </a:p>
        </p:txBody>
      </p:sp>
    </p:spTree>
    <p:extLst>
      <p:ext uri="{BB962C8B-B14F-4D97-AF65-F5344CB8AC3E}">
        <p14:creationId xmlns:p14="http://schemas.microsoft.com/office/powerpoint/2010/main" val="14272762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redondeado 3"/>
          <p:cNvSpPr/>
          <p:nvPr/>
        </p:nvSpPr>
        <p:spPr>
          <a:xfrm>
            <a:off x="775898" y="1887193"/>
            <a:ext cx="4818077" cy="457200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es-MX" sz="2000" dirty="0">
                <a:latin typeface="+mj-lt"/>
                <a:cs typeface="Arial" panose="020B0604020202020204" pitchFamily="34" charset="0"/>
              </a:rPr>
              <a:t>1.- </a:t>
            </a:r>
            <a:r>
              <a:rPr lang="es-MX" sz="2000" b="1" dirty="0">
                <a:solidFill>
                  <a:srgbClr val="FF0000"/>
                </a:solidFill>
                <a:latin typeface="+mj-lt"/>
                <a:cs typeface="Arial" panose="020B0604020202020204" pitchFamily="34" charset="0"/>
              </a:rPr>
              <a:t>De actuación docente</a:t>
            </a:r>
            <a:r>
              <a:rPr lang="es-MX" sz="2000" dirty="0">
                <a:latin typeface="+mj-lt"/>
                <a:cs typeface="Arial" panose="020B0604020202020204" pitchFamily="34" charset="0"/>
              </a:rPr>
              <a:t>: </a:t>
            </a:r>
          </a:p>
          <a:p>
            <a:r>
              <a:rPr lang="es-MX" sz="2000" dirty="0">
                <a:latin typeface="Arial" panose="020B0604020202020204" pitchFamily="34" charset="0"/>
                <a:cs typeface="Arial" panose="020B0604020202020204" pitchFamily="34" charset="0"/>
              </a:rPr>
              <a:t>El profesor es el principal actor y generalmente se abordan temas didácticos:</a:t>
            </a:r>
          </a:p>
          <a:p>
            <a:endParaRPr lang="es-MX"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s-MX" sz="2000" dirty="0">
                <a:latin typeface="Arial" panose="020B0604020202020204" pitchFamily="34" charset="0"/>
                <a:cs typeface="Arial" panose="020B0604020202020204" pitchFamily="34" charset="0"/>
              </a:rPr>
              <a:t>Promoción de la comprensión lectora.</a:t>
            </a:r>
          </a:p>
          <a:p>
            <a:pPr marL="285750" indent="-285750">
              <a:buFont typeface="Arial" panose="020B0604020202020204" pitchFamily="34" charset="0"/>
              <a:buChar char="•"/>
            </a:pPr>
            <a:r>
              <a:rPr lang="es-MX" sz="2000" dirty="0">
                <a:latin typeface="Arial" panose="020B0604020202020204" pitchFamily="34" charset="0"/>
                <a:cs typeface="Arial" panose="020B0604020202020204" pitchFamily="34" charset="0"/>
              </a:rPr>
              <a:t>Enseñanza de las matemáticas.</a:t>
            </a:r>
          </a:p>
          <a:p>
            <a:pPr marL="285750" indent="-285750">
              <a:buFont typeface="Arial" panose="020B0604020202020204" pitchFamily="34" charset="0"/>
              <a:buChar char="•"/>
            </a:pPr>
            <a:r>
              <a:rPr lang="es-MX" sz="2000" dirty="0">
                <a:latin typeface="Arial" panose="020B0604020202020204" pitchFamily="34" charset="0"/>
                <a:cs typeface="Arial" panose="020B0604020202020204" pitchFamily="34" charset="0"/>
              </a:rPr>
              <a:t>Enseñanza de la historia.</a:t>
            </a:r>
          </a:p>
          <a:p>
            <a:pPr marL="285750" indent="-285750">
              <a:buFont typeface="Arial" panose="020B0604020202020204" pitchFamily="34" charset="0"/>
              <a:buChar char="•"/>
            </a:pPr>
            <a:endParaRPr lang="es-MX" sz="2000" dirty="0">
              <a:latin typeface="Arial" panose="020B0604020202020204" pitchFamily="34" charset="0"/>
              <a:cs typeface="Arial" panose="020B0604020202020204" pitchFamily="34" charset="0"/>
            </a:endParaRPr>
          </a:p>
          <a:p>
            <a:r>
              <a:rPr lang="es-MX" sz="2000" dirty="0">
                <a:latin typeface="Arial" panose="020B0604020202020204" pitchFamily="34" charset="0"/>
                <a:cs typeface="Arial" panose="020B0604020202020204" pitchFamily="34" charset="0"/>
              </a:rPr>
              <a:t>En general son preocupaciones temáticas, generadoras de una propuesta de actuación docente. </a:t>
            </a:r>
          </a:p>
          <a:p>
            <a:pPr algn="ctr"/>
            <a:endParaRPr lang="es-MX" sz="2000" dirty="0"/>
          </a:p>
          <a:p>
            <a:pPr algn="ctr"/>
            <a:endParaRPr lang="es-MX" dirty="0"/>
          </a:p>
        </p:txBody>
      </p:sp>
      <p:sp>
        <p:nvSpPr>
          <p:cNvPr id="5" name="Rectángulo redondeado 4"/>
          <p:cNvSpPr/>
          <p:nvPr/>
        </p:nvSpPr>
        <p:spPr>
          <a:xfrm>
            <a:off x="5881175" y="1021976"/>
            <a:ext cx="6041883" cy="5836024"/>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es-MX" sz="2000" dirty="0"/>
              <a:t>2.- </a:t>
            </a:r>
            <a:r>
              <a:rPr lang="es-MX" sz="2000" b="1" dirty="0">
                <a:solidFill>
                  <a:srgbClr val="FF0000"/>
                </a:solidFill>
              </a:rPr>
              <a:t>De apoyo a la docencia:</a:t>
            </a:r>
          </a:p>
          <a:p>
            <a:r>
              <a:rPr lang="es-MX" sz="2000" dirty="0">
                <a:latin typeface="Arial" panose="020B0604020202020204" pitchFamily="34" charset="0"/>
                <a:cs typeface="Arial" panose="020B0604020202020204" pitchFamily="34" charset="0"/>
              </a:rPr>
              <a:t>Tiene  una multiplicidad de actores como directivos, orientadores, tutores, psicólogos, auxiliar docente:</a:t>
            </a:r>
          </a:p>
          <a:p>
            <a:endParaRPr lang="es-MX"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s-MX" sz="2000" dirty="0">
                <a:latin typeface="Arial" panose="020B0604020202020204" pitchFamily="34" charset="0"/>
                <a:cs typeface="Arial" panose="020B0604020202020204" pitchFamily="34" charset="0"/>
              </a:rPr>
              <a:t>Asesorías</a:t>
            </a:r>
          </a:p>
          <a:p>
            <a:pPr marL="285750" indent="-285750">
              <a:buFont typeface="Arial" panose="020B0604020202020204" pitchFamily="34" charset="0"/>
              <a:buChar char="•"/>
            </a:pPr>
            <a:r>
              <a:rPr lang="es-MX" sz="2000" dirty="0">
                <a:latin typeface="Arial" panose="020B0604020202020204" pitchFamily="34" charset="0"/>
                <a:cs typeface="Arial" panose="020B0604020202020204" pitchFamily="34" charset="0"/>
              </a:rPr>
              <a:t>Formación del profesorado.</a:t>
            </a:r>
          </a:p>
          <a:p>
            <a:pPr marL="285750" indent="-285750">
              <a:buFont typeface="Arial" panose="020B0604020202020204" pitchFamily="34" charset="0"/>
              <a:buChar char="•"/>
            </a:pPr>
            <a:r>
              <a:rPr lang="es-MX" sz="2000" dirty="0">
                <a:latin typeface="Arial" panose="020B0604020202020204" pitchFamily="34" charset="0"/>
                <a:cs typeface="Arial" panose="020B0604020202020204" pitchFamily="34" charset="0"/>
              </a:rPr>
              <a:t>Trabajo con un niño con necesidades diferentes.</a:t>
            </a:r>
          </a:p>
          <a:p>
            <a:pPr marL="285750" indent="-285750">
              <a:buFont typeface="Arial" panose="020B0604020202020204" pitchFamily="34" charset="0"/>
              <a:buChar char="•"/>
            </a:pPr>
            <a:r>
              <a:rPr lang="es-MX" sz="2000" dirty="0">
                <a:latin typeface="Arial" panose="020B0604020202020204" pitchFamily="34" charset="0"/>
                <a:cs typeface="Arial" panose="020B0604020202020204" pitchFamily="34" charset="0"/>
              </a:rPr>
              <a:t>Rezago en  habilidades lectoras.</a:t>
            </a:r>
          </a:p>
          <a:p>
            <a:pPr marL="285750" indent="-285750">
              <a:buFont typeface="Arial" panose="020B0604020202020204" pitchFamily="34" charset="0"/>
              <a:buChar char="•"/>
            </a:pPr>
            <a:r>
              <a:rPr lang="es-MX" sz="2000" dirty="0">
                <a:latin typeface="Arial" panose="020B0604020202020204" pitchFamily="34" charset="0"/>
                <a:cs typeface="Arial" panose="020B0604020202020204" pitchFamily="34" charset="0"/>
              </a:rPr>
              <a:t>Desarrollo de proyecto interno a la institución: limpieza, periódicos murales, valores, etc.</a:t>
            </a:r>
          </a:p>
          <a:p>
            <a:pPr marL="285750" indent="-285750">
              <a:buFont typeface="Arial" panose="020B0604020202020204" pitchFamily="34" charset="0"/>
              <a:buChar char="•"/>
            </a:pPr>
            <a:r>
              <a:rPr lang="es-MX" sz="2000" dirty="0">
                <a:latin typeface="Arial" panose="020B0604020202020204" pitchFamily="34" charset="0"/>
                <a:cs typeface="Arial" panose="020B0604020202020204" pitchFamily="34" charset="0"/>
              </a:rPr>
              <a:t>Gestión o trabajo administrativo</a:t>
            </a:r>
          </a:p>
          <a:p>
            <a:endParaRPr lang="es-MX" sz="2000" dirty="0">
              <a:latin typeface="Arial" panose="020B0604020202020204" pitchFamily="34" charset="0"/>
              <a:cs typeface="Arial" panose="020B0604020202020204" pitchFamily="34" charset="0"/>
            </a:endParaRPr>
          </a:p>
          <a:p>
            <a:r>
              <a:rPr lang="es-MX" sz="2000" dirty="0">
                <a:latin typeface="Arial" panose="020B0604020202020204" pitchFamily="34" charset="0"/>
                <a:cs typeface="Arial" panose="020B0604020202020204" pitchFamily="34" charset="0"/>
              </a:rPr>
              <a:t>En general son preocupaciones de intervención de apoyo a actividades académicas o de formación integral.</a:t>
            </a:r>
          </a:p>
        </p:txBody>
      </p:sp>
      <p:sp>
        <p:nvSpPr>
          <p:cNvPr id="6" name="Llamada de flecha hacia abajo 5"/>
          <p:cNvSpPr/>
          <p:nvPr/>
        </p:nvSpPr>
        <p:spPr>
          <a:xfrm>
            <a:off x="717176" y="143435"/>
            <a:ext cx="9323295" cy="1668587"/>
          </a:xfrm>
          <a:prstGeom prst="downArrowCallout">
            <a:avLst/>
          </a:prstGeom>
          <a:solidFill>
            <a:schemeClr val="accent1">
              <a:lumMod val="40000"/>
              <a:lumOff val="60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s-MX" sz="2800" b="1" dirty="0">
                <a:latin typeface="Arial" panose="020B0604020202020204" pitchFamily="34" charset="0"/>
                <a:cs typeface="Arial" panose="020B0604020202020204" pitchFamily="34" charset="0"/>
              </a:rPr>
              <a:t>Especificar el tipo de actuación como actor de intervención</a:t>
            </a:r>
          </a:p>
        </p:txBody>
      </p:sp>
    </p:spTree>
    <p:extLst>
      <p:ext uri="{BB962C8B-B14F-4D97-AF65-F5344CB8AC3E}">
        <p14:creationId xmlns:p14="http://schemas.microsoft.com/office/powerpoint/2010/main" val="11083826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a 5"/>
          <p:cNvGraphicFramePr/>
          <p:nvPr>
            <p:extLst>
              <p:ext uri="{D42A27DB-BD31-4B8C-83A1-F6EECF244321}">
                <p14:modId xmlns:p14="http://schemas.microsoft.com/office/powerpoint/2010/main" val="2127144042"/>
              </p:ext>
            </p:extLst>
          </p:nvPr>
        </p:nvGraphicFramePr>
        <p:xfrm>
          <a:off x="1795244" y="1308847"/>
          <a:ext cx="9894732" cy="50740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ectángulo: esquinas redondeadas 1">
            <a:extLst>
              <a:ext uri="{FF2B5EF4-FFF2-40B4-BE49-F238E27FC236}">
                <a16:creationId xmlns:a16="http://schemas.microsoft.com/office/drawing/2014/main" id="{259C54EE-1092-4D1A-B58D-D50A624009B3}"/>
              </a:ext>
            </a:extLst>
          </p:cNvPr>
          <p:cNvSpPr/>
          <p:nvPr/>
        </p:nvSpPr>
        <p:spPr>
          <a:xfrm>
            <a:off x="288758" y="304800"/>
            <a:ext cx="818147" cy="123524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400" dirty="0">
                <a:latin typeface="Arial" panose="020B0604020202020204" pitchFamily="34" charset="0"/>
                <a:cs typeface="Arial" panose="020B0604020202020204" pitchFamily="34" charset="0"/>
              </a:rPr>
              <a:t>5</a:t>
            </a:r>
          </a:p>
        </p:txBody>
      </p:sp>
      <p:sp>
        <p:nvSpPr>
          <p:cNvPr id="3" name="Rectángulo 2">
            <a:extLst>
              <a:ext uri="{FF2B5EF4-FFF2-40B4-BE49-F238E27FC236}">
                <a16:creationId xmlns:a16="http://schemas.microsoft.com/office/drawing/2014/main" id="{71039FC4-94EE-4BF9-8B2A-6F1945AB4931}"/>
              </a:ext>
            </a:extLst>
          </p:cNvPr>
          <p:cNvSpPr/>
          <p:nvPr/>
        </p:nvSpPr>
        <p:spPr>
          <a:xfrm>
            <a:off x="1992467" y="475130"/>
            <a:ext cx="7415868" cy="888618"/>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dirty="0"/>
              <a:t>Contexto externo e interno a la institución</a:t>
            </a:r>
          </a:p>
        </p:txBody>
      </p:sp>
    </p:spTree>
    <p:extLst>
      <p:ext uri="{BB962C8B-B14F-4D97-AF65-F5344CB8AC3E}">
        <p14:creationId xmlns:p14="http://schemas.microsoft.com/office/powerpoint/2010/main" val="26471341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5FB33A51-3D22-4432-B856-196DACEE32B4}"/>
              </a:ext>
            </a:extLst>
          </p:cNvPr>
          <p:cNvSpPr/>
          <p:nvPr/>
        </p:nvSpPr>
        <p:spPr>
          <a:xfrm>
            <a:off x="561552" y="2159504"/>
            <a:ext cx="3432312" cy="4283241"/>
          </a:xfrm>
          <a:prstGeom prst="rect">
            <a:avLst/>
          </a:prstGeom>
          <a:ln w="57150">
            <a:solidFill>
              <a:schemeClr val="accent1">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sz="1600" dirty="0">
                <a:latin typeface="Arial" panose="020B0604020202020204" pitchFamily="34" charset="0"/>
                <a:cs typeface="Arial" panose="020B0604020202020204" pitchFamily="34" charset="0"/>
              </a:rPr>
              <a:t>El FODA consiste en analizar</a:t>
            </a:r>
          </a:p>
          <a:p>
            <a:pPr algn="ctr"/>
            <a:r>
              <a:rPr lang="es-MX" sz="1600" b="1" dirty="0">
                <a:latin typeface="Arial" panose="020B0604020202020204" pitchFamily="34" charset="0"/>
                <a:cs typeface="Arial" panose="020B0604020202020204" pitchFamily="34" charset="0"/>
              </a:rPr>
              <a:t> factores internos</a:t>
            </a:r>
          </a:p>
          <a:p>
            <a:pPr algn="ctr"/>
            <a:r>
              <a:rPr lang="es-MX" sz="1600" dirty="0">
                <a:latin typeface="Arial" panose="020B0604020202020204" pitchFamily="34" charset="0"/>
                <a:cs typeface="Arial" panose="020B0604020202020204" pitchFamily="34" charset="0"/>
              </a:rPr>
              <a:t> (fortalezas y debilidades) </a:t>
            </a:r>
          </a:p>
          <a:p>
            <a:pPr algn="ctr"/>
            <a:endParaRPr lang="es-MX" sz="1600" dirty="0">
              <a:latin typeface="Arial" panose="020B0604020202020204" pitchFamily="34" charset="0"/>
              <a:cs typeface="Arial" panose="020B0604020202020204" pitchFamily="34" charset="0"/>
            </a:endParaRPr>
          </a:p>
          <a:p>
            <a:pPr algn="ctr"/>
            <a:r>
              <a:rPr lang="es-MX" sz="1600" dirty="0">
                <a:latin typeface="Arial" panose="020B0604020202020204" pitchFamily="34" charset="0"/>
                <a:cs typeface="Arial" panose="020B0604020202020204" pitchFamily="34" charset="0"/>
              </a:rPr>
              <a:t>y </a:t>
            </a:r>
            <a:r>
              <a:rPr lang="es-MX" sz="1600" b="1" dirty="0">
                <a:latin typeface="Arial" panose="020B0604020202020204" pitchFamily="34" charset="0"/>
                <a:cs typeface="Arial" panose="020B0604020202020204" pitchFamily="34" charset="0"/>
              </a:rPr>
              <a:t>factores externos </a:t>
            </a:r>
          </a:p>
          <a:p>
            <a:pPr algn="ctr"/>
            <a:r>
              <a:rPr lang="es-MX" sz="1600" dirty="0">
                <a:latin typeface="Arial" panose="020B0604020202020204" pitchFamily="34" charset="0"/>
                <a:cs typeface="Arial" panose="020B0604020202020204" pitchFamily="34" charset="0"/>
              </a:rPr>
              <a:t>(oportunidades y amenazas) </a:t>
            </a:r>
          </a:p>
          <a:p>
            <a:pPr algn="ctr"/>
            <a:endParaRPr lang="es-MX" sz="1600" dirty="0">
              <a:latin typeface="Arial" panose="020B0604020202020204" pitchFamily="34" charset="0"/>
              <a:cs typeface="Arial" panose="020B0604020202020204" pitchFamily="34" charset="0"/>
            </a:endParaRPr>
          </a:p>
          <a:p>
            <a:pPr algn="ctr"/>
            <a:endParaRPr lang="es-MX" sz="1600" dirty="0">
              <a:latin typeface="Arial" panose="020B0604020202020204" pitchFamily="34" charset="0"/>
              <a:cs typeface="Arial" panose="020B0604020202020204" pitchFamily="34" charset="0"/>
            </a:endParaRPr>
          </a:p>
          <a:p>
            <a:pPr algn="ctr"/>
            <a:endParaRPr lang="es-MX" sz="1600" dirty="0">
              <a:latin typeface="Arial" panose="020B0604020202020204" pitchFamily="34" charset="0"/>
              <a:cs typeface="Arial" panose="020B0604020202020204" pitchFamily="34" charset="0"/>
            </a:endParaRPr>
          </a:p>
          <a:p>
            <a:pPr algn="ctr"/>
            <a:endParaRPr lang="es-MX" sz="1600" dirty="0">
              <a:latin typeface="Arial" panose="020B0604020202020204" pitchFamily="34" charset="0"/>
              <a:cs typeface="Arial" panose="020B0604020202020204" pitchFamily="34" charset="0"/>
            </a:endParaRPr>
          </a:p>
          <a:p>
            <a:pPr algn="ctr"/>
            <a:r>
              <a:rPr lang="es-MX" sz="1600" dirty="0">
                <a:latin typeface="Arial" panose="020B0604020202020204" pitchFamily="34" charset="0"/>
                <a:cs typeface="Arial" panose="020B0604020202020204" pitchFamily="34" charset="0"/>
              </a:rPr>
              <a:t>que propician o no la viabilidad de un proyecto en la institución</a:t>
            </a:r>
          </a:p>
        </p:txBody>
      </p:sp>
      <p:graphicFrame>
        <p:nvGraphicFramePr>
          <p:cNvPr id="5" name="Tabla 4">
            <a:extLst>
              <a:ext uri="{FF2B5EF4-FFF2-40B4-BE49-F238E27FC236}">
                <a16:creationId xmlns:a16="http://schemas.microsoft.com/office/drawing/2014/main" id="{F8FFEDE9-3EB6-4B09-BA2F-C8E3E4FEBD12}"/>
              </a:ext>
            </a:extLst>
          </p:cNvPr>
          <p:cNvGraphicFramePr>
            <a:graphicFrameLocks noGrp="1"/>
          </p:cNvGraphicFramePr>
          <p:nvPr>
            <p:extLst>
              <p:ext uri="{D42A27DB-BD31-4B8C-83A1-F6EECF244321}">
                <p14:modId xmlns:p14="http://schemas.microsoft.com/office/powerpoint/2010/main" val="3467716311"/>
              </p:ext>
            </p:extLst>
          </p:nvPr>
        </p:nvGraphicFramePr>
        <p:xfrm>
          <a:off x="4173620" y="1602677"/>
          <a:ext cx="6189580" cy="4477977"/>
        </p:xfrm>
        <a:graphic>
          <a:graphicData uri="http://schemas.openxmlformats.org/drawingml/2006/table">
            <a:tbl>
              <a:tblPr firstRow="1" bandRow="1">
                <a:tableStyleId>{5C22544A-7EE6-4342-B048-85BDC9FD1C3A}</a:tableStyleId>
              </a:tblPr>
              <a:tblGrid>
                <a:gridCol w="3094790">
                  <a:extLst>
                    <a:ext uri="{9D8B030D-6E8A-4147-A177-3AD203B41FA5}">
                      <a16:colId xmlns:a16="http://schemas.microsoft.com/office/drawing/2014/main" val="559279383"/>
                    </a:ext>
                  </a:extLst>
                </a:gridCol>
                <a:gridCol w="3094790">
                  <a:extLst>
                    <a:ext uri="{9D8B030D-6E8A-4147-A177-3AD203B41FA5}">
                      <a16:colId xmlns:a16="http://schemas.microsoft.com/office/drawing/2014/main" val="2092863824"/>
                    </a:ext>
                  </a:extLst>
                </a:gridCol>
              </a:tblGrid>
              <a:tr h="2315913">
                <a:tc>
                  <a:txBody>
                    <a:bodyPr/>
                    <a:lstStyle/>
                    <a:p>
                      <a:r>
                        <a:rPr lang="es-MX" dirty="0">
                          <a:latin typeface="Arial" panose="020B0604020202020204" pitchFamily="34" charset="0"/>
                          <a:cs typeface="Arial" panose="020B0604020202020204" pitchFamily="34" charset="0"/>
                        </a:rPr>
                        <a:t>Fortalezas:</a:t>
                      </a:r>
                    </a:p>
                    <a:p>
                      <a:endParaRPr lang="es-MX" dirty="0">
                        <a:latin typeface="Arial" panose="020B0604020202020204" pitchFamily="34" charset="0"/>
                        <a:cs typeface="Arial" panose="020B0604020202020204" pitchFamily="34" charset="0"/>
                      </a:endParaRPr>
                    </a:p>
                    <a:p>
                      <a:r>
                        <a:rPr lang="es-MX" dirty="0">
                          <a:latin typeface="Arial" panose="020B0604020202020204" pitchFamily="34" charset="0"/>
                          <a:cs typeface="Arial" panose="020B0604020202020204" pitchFamily="34" charset="0"/>
                        </a:rPr>
                        <a:t>Atributos o características que tiene la escuela u otra institución para alcanzar los objetivos del proyecto</a:t>
                      </a:r>
                    </a:p>
                  </a:txBody>
                  <a:tcPr/>
                </a:tc>
                <a:tc>
                  <a:txBody>
                    <a:bodyPr/>
                    <a:lstStyle/>
                    <a:p>
                      <a:r>
                        <a:rPr lang="es-MX" dirty="0">
                          <a:latin typeface="Arial" panose="020B0604020202020204" pitchFamily="34" charset="0"/>
                          <a:cs typeface="Arial" panose="020B0604020202020204" pitchFamily="34" charset="0"/>
                        </a:rPr>
                        <a:t>Debilidades</a:t>
                      </a:r>
                    </a:p>
                    <a:p>
                      <a:endParaRPr lang="es-MX" dirty="0">
                        <a:latin typeface="Arial" panose="020B0604020202020204" pitchFamily="34" charset="0"/>
                        <a:cs typeface="Arial" panose="020B0604020202020204" pitchFamily="34" charset="0"/>
                      </a:endParaRPr>
                    </a:p>
                    <a:p>
                      <a:r>
                        <a:rPr lang="es-MX" dirty="0">
                          <a:latin typeface="Arial" panose="020B0604020202020204" pitchFamily="34" charset="0"/>
                          <a:cs typeface="Arial" panose="020B0604020202020204" pitchFamily="34" charset="0"/>
                        </a:rPr>
                        <a:t>Características o condiciones de la escuela u otra institución que limitan para alcanzar los objetivos del proyecto</a:t>
                      </a:r>
                    </a:p>
                  </a:txBody>
                  <a:tcPr/>
                </a:tc>
                <a:extLst>
                  <a:ext uri="{0D108BD9-81ED-4DB2-BD59-A6C34878D82A}">
                    <a16:rowId xmlns:a16="http://schemas.microsoft.com/office/drawing/2014/main" val="2166687100"/>
                  </a:ext>
                </a:extLst>
              </a:tr>
              <a:tr h="2162064">
                <a:tc>
                  <a:txBody>
                    <a:bodyPr/>
                    <a:lstStyle/>
                    <a:p>
                      <a:r>
                        <a:rPr lang="es-MX" dirty="0">
                          <a:latin typeface="Arial" panose="020B0604020202020204" pitchFamily="34" charset="0"/>
                          <a:cs typeface="Arial" panose="020B0604020202020204" pitchFamily="34" charset="0"/>
                        </a:rPr>
                        <a:t>Oportunidades</a:t>
                      </a:r>
                    </a:p>
                    <a:p>
                      <a:endParaRPr lang="es-MX" dirty="0">
                        <a:latin typeface="Arial" panose="020B0604020202020204" pitchFamily="34" charset="0"/>
                        <a:cs typeface="Arial" panose="020B0604020202020204" pitchFamily="34" charset="0"/>
                      </a:endParaRPr>
                    </a:p>
                    <a:p>
                      <a:r>
                        <a:rPr lang="es-MX" dirty="0">
                          <a:latin typeface="Arial" panose="020B0604020202020204" pitchFamily="34" charset="0"/>
                          <a:cs typeface="Arial" panose="020B0604020202020204" pitchFamily="34" charset="0"/>
                        </a:rPr>
                        <a:t>Condiciones externas que pueden favorecer que la escuela u otra institución alcance los objetivos del proyecto</a:t>
                      </a:r>
                    </a:p>
                  </a:txBody>
                  <a:tcPr/>
                </a:tc>
                <a:tc>
                  <a:txBody>
                    <a:bodyPr/>
                    <a:lstStyle/>
                    <a:p>
                      <a:r>
                        <a:rPr lang="es-MX" dirty="0">
                          <a:latin typeface="Arial" panose="020B0604020202020204" pitchFamily="34" charset="0"/>
                          <a:cs typeface="Arial" panose="020B0604020202020204" pitchFamily="34" charset="0"/>
                        </a:rPr>
                        <a:t>Amenazas</a:t>
                      </a:r>
                    </a:p>
                    <a:p>
                      <a:endParaRPr lang="es-MX" dirty="0">
                        <a:latin typeface="Arial" panose="020B0604020202020204" pitchFamily="34" charset="0"/>
                        <a:cs typeface="Arial" panose="020B0604020202020204" pitchFamily="34" charset="0"/>
                      </a:endParaRPr>
                    </a:p>
                    <a:p>
                      <a:r>
                        <a:rPr lang="es-MX" dirty="0">
                          <a:latin typeface="Arial" panose="020B0604020202020204" pitchFamily="34" charset="0"/>
                          <a:cs typeface="Arial" panose="020B0604020202020204" pitchFamily="34" charset="0"/>
                        </a:rPr>
                        <a:t>Condiciones externas que pueden dificultar que la escuela u otra institución alcance los objetivos del proyecto</a:t>
                      </a:r>
                    </a:p>
                  </a:txBody>
                  <a:tcPr/>
                </a:tc>
                <a:extLst>
                  <a:ext uri="{0D108BD9-81ED-4DB2-BD59-A6C34878D82A}">
                    <a16:rowId xmlns:a16="http://schemas.microsoft.com/office/drawing/2014/main" val="3355166625"/>
                  </a:ext>
                </a:extLst>
              </a:tr>
            </a:tbl>
          </a:graphicData>
        </a:graphic>
      </p:graphicFrame>
      <p:sp>
        <p:nvSpPr>
          <p:cNvPr id="7" name="Flecha: hacia abajo 6">
            <a:extLst>
              <a:ext uri="{FF2B5EF4-FFF2-40B4-BE49-F238E27FC236}">
                <a16:creationId xmlns:a16="http://schemas.microsoft.com/office/drawing/2014/main" id="{6CA69CBB-E332-47A2-992A-66B724016EA2}"/>
              </a:ext>
            </a:extLst>
          </p:cNvPr>
          <p:cNvSpPr/>
          <p:nvPr/>
        </p:nvSpPr>
        <p:spPr>
          <a:xfrm>
            <a:off x="1828800" y="4301124"/>
            <a:ext cx="830510" cy="755009"/>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MX"/>
          </a:p>
        </p:txBody>
      </p:sp>
      <p:sp>
        <p:nvSpPr>
          <p:cNvPr id="14" name="Rectángulo: esquinas redondeadas 13">
            <a:extLst>
              <a:ext uri="{FF2B5EF4-FFF2-40B4-BE49-F238E27FC236}">
                <a16:creationId xmlns:a16="http://schemas.microsoft.com/office/drawing/2014/main" id="{974CD209-476E-4E78-B04D-D1C25427BA04}"/>
              </a:ext>
            </a:extLst>
          </p:cNvPr>
          <p:cNvSpPr/>
          <p:nvPr/>
        </p:nvSpPr>
        <p:spPr>
          <a:xfrm>
            <a:off x="1347536" y="168442"/>
            <a:ext cx="9745579" cy="986590"/>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000" dirty="0">
                <a:latin typeface="Arial" panose="020B0604020202020204" pitchFamily="34" charset="0"/>
                <a:cs typeface="Arial" panose="020B0604020202020204" pitchFamily="34" charset="0"/>
              </a:rPr>
              <a:t>6.- Diagnóstico de la situación</a:t>
            </a:r>
          </a:p>
        </p:txBody>
      </p:sp>
      <p:sp>
        <p:nvSpPr>
          <p:cNvPr id="3" name="Signo menos 2">
            <a:extLst>
              <a:ext uri="{FF2B5EF4-FFF2-40B4-BE49-F238E27FC236}">
                <a16:creationId xmlns:a16="http://schemas.microsoft.com/office/drawing/2014/main" id="{FBD308A9-7D00-4150-82E5-C96CD86CF1D1}"/>
              </a:ext>
            </a:extLst>
          </p:cNvPr>
          <p:cNvSpPr/>
          <p:nvPr/>
        </p:nvSpPr>
        <p:spPr>
          <a:xfrm>
            <a:off x="8229600" y="6080654"/>
            <a:ext cx="1073791" cy="362091"/>
          </a:xfrm>
          <a:prstGeom prst="mathMinus">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MX"/>
          </a:p>
        </p:txBody>
      </p:sp>
      <p:sp>
        <p:nvSpPr>
          <p:cNvPr id="6" name="Signo más 5">
            <a:extLst>
              <a:ext uri="{FF2B5EF4-FFF2-40B4-BE49-F238E27FC236}">
                <a16:creationId xmlns:a16="http://schemas.microsoft.com/office/drawing/2014/main" id="{0E80A512-6557-4CB5-B8C7-A3F00E72339A}"/>
              </a:ext>
            </a:extLst>
          </p:cNvPr>
          <p:cNvSpPr/>
          <p:nvPr/>
        </p:nvSpPr>
        <p:spPr>
          <a:xfrm>
            <a:off x="5444455" y="5922628"/>
            <a:ext cx="889233" cy="766930"/>
          </a:xfrm>
          <a:prstGeom prst="mathPlus">
            <a:avLst/>
          </a:prstGeom>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MX" b="1">
              <a:ln w="22225">
                <a:solidFill>
                  <a:schemeClr val="accent2"/>
                </a:solidFill>
                <a:prstDash val="solid"/>
              </a:ln>
              <a:solidFill>
                <a:srgbClr val="FFFF00"/>
              </a:solidFill>
            </a:endParaRPr>
          </a:p>
        </p:txBody>
      </p:sp>
      <p:sp>
        <p:nvSpPr>
          <p:cNvPr id="8" name="Rectángulo 7">
            <a:extLst>
              <a:ext uri="{FF2B5EF4-FFF2-40B4-BE49-F238E27FC236}">
                <a16:creationId xmlns:a16="http://schemas.microsoft.com/office/drawing/2014/main" id="{AC030E26-2824-4B70-9BB7-046E84134C9B}"/>
              </a:ext>
            </a:extLst>
          </p:cNvPr>
          <p:cNvSpPr/>
          <p:nvPr/>
        </p:nvSpPr>
        <p:spPr>
          <a:xfrm>
            <a:off x="1057013" y="1359017"/>
            <a:ext cx="2248249" cy="5788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000" dirty="0"/>
              <a:t>a) FODA</a:t>
            </a:r>
          </a:p>
        </p:txBody>
      </p:sp>
    </p:spTree>
    <p:extLst>
      <p:ext uri="{BB962C8B-B14F-4D97-AF65-F5344CB8AC3E}">
        <p14:creationId xmlns:p14="http://schemas.microsoft.com/office/powerpoint/2010/main" val="36359033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ergamino: vertical 4">
            <a:extLst>
              <a:ext uri="{FF2B5EF4-FFF2-40B4-BE49-F238E27FC236}">
                <a16:creationId xmlns:a16="http://schemas.microsoft.com/office/drawing/2014/main" id="{3625D5AF-662B-4E6E-B29F-51BF034C4369}"/>
              </a:ext>
            </a:extLst>
          </p:cNvPr>
          <p:cNvSpPr/>
          <p:nvPr/>
        </p:nvSpPr>
        <p:spPr>
          <a:xfrm>
            <a:off x="716963" y="1125562"/>
            <a:ext cx="3114260" cy="5149731"/>
          </a:xfrm>
          <a:prstGeom prst="verticalScroll">
            <a:avLst/>
          </a:prstGeom>
          <a:ln>
            <a:solidFill>
              <a:srgbClr val="FFFF00"/>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a:latin typeface="Arial" panose="020B0604020202020204" pitchFamily="34" charset="0"/>
                <a:cs typeface="Arial" panose="020B0604020202020204" pitchFamily="34" charset="0"/>
              </a:rPr>
              <a:t>El FODA incluye aspectos positivos</a:t>
            </a:r>
          </a:p>
          <a:p>
            <a:pPr algn="ctr"/>
            <a:endParaRPr lang="es-MX" dirty="0">
              <a:latin typeface="Arial" panose="020B0604020202020204" pitchFamily="34" charset="0"/>
              <a:cs typeface="Arial" panose="020B0604020202020204" pitchFamily="34" charset="0"/>
            </a:endParaRPr>
          </a:p>
          <a:p>
            <a:pPr algn="ctr"/>
            <a:endParaRPr lang="es-MX" dirty="0">
              <a:latin typeface="Arial" panose="020B0604020202020204" pitchFamily="34" charset="0"/>
              <a:cs typeface="Arial" panose="020B0604020202020204" pitchFamily="34" charset="0"/>
            </a:endParaRPr>
          </a:p>
          <a:p>
            <a:pPr algn="ctr"/>
            <a:endParaRPr lang="es-MX" dirty="0">
              <a:latin typeface="Arial" panose="020B0604020202020204" pitchFamily="34" charset="0"/>
              <a:cs typeface="Arial" panose="020B0604020202020204" pitchFamily="34" charset="0"/>
            </a:endParaRPr>
          </a:p>
          <a:p>
            <a:pPr algn="ctr"/>
            <a:endParaRPr lang="es-MX" dirty="0">
              <a:latin typeface="Arial" panose="020B0604020202020204" pitchFamily="34" charset="0"/>
              <a:cs typeface="Arial" panose="020B0604020202020204" pitchFamily="34" charset="0"/>
            </a:endParaRPr>
          </a:p>
          <a:p>
            <a:pPr algn="ctr"/>
            <a:r>
              <a:rPr lang="es-MX" dirty="0">
                <a:latin typeface="Arial" panose="020B0604020202020204" pitchFamily="34" charset="0"/>
                <a:cs typeface="Arial" panose="020B0604020202020204" pitchFamily="34" charset="0"/>
              </a:rPr>
              <a:t>Fortalezas </a:t>
            </a:r>
          </a:p>
          <a:p>
            <a:pPr algn="ctr"/>
            <a:r>
              <a:rPr lang="es-MX" dirty="0">
                <a:latin typeface="Arial" panose="020B0604020202020204" pitchFamily="34" charset="0"/>
                <a:cs typeface="Arial" panose="020B0604020202020204" pitchFamily="34" charset="0"/>
              </a:rPr>
              <a:t>y</a:t>
            </a:r>
          </a:p>
          <a:p>
            <a:pPr algn="ctr"/>
            <a:r>
              <a:rPr lang="es-MX" dirty="0">
                <a:latin typeface="Arial" panose="020B0604020202020204" pitchFamily="34" charset="0"/>
                <a:cs typeface="Arial" panose="020B0604020202020204" pitchFamily="34" charset="0"/>
              </a:rPr>
              <a:t>Oportunidades</a:t>
            </a:r>
          </a:p>
        </p:txBody>
      </p:sp>
      <p:sp>
        <p:nvSpPr>
          <p:cNvPr id="6" name="Pergamino: vertical 5">
            <a:extLst>
              <a:ext uri="{FF2B5EF4-FFF2-40B4-BE49-F238E27FC236}">
                <a16:creationId xmlns:a16="http://schemas.microsoft.com/office/drawing/2014/main" id="{F991914E-AB56-4F5C-BFF8-54F8138A82EF}"/>
              </a:ext>
            </a:extLst>
          </p:cNvPr>
          <p:cNvSpPr/>
          <p:nvPr/>
        </p:nvSpPr>
        <p:spPr>
          <a:xfrm>
            <a:off x="3691489" y="1125562"/>
            <a:ext cx="3114260" cy="5149732"/>
          </a:xfrm>
          <a:prstGeom prst="verticalScroll">
            <a:avLst/>
          </a:prstGeom>
          <a:ln>
            <a:solidFill>
              <a:srgbClr val="FFFF00"/>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a:latin typeface="Arial" panose="020B0604020202020204" pitchFamily="34" charset="0"/>
                <a:cs typeface="Arial" panose="020B0604020202020204" pitchFamily="34" charset="0"/>
              </a:rPr>
              <a:t>El FODA incluye</a:t>
            </a:r>
          </a:p>
          <a:p>
            <a:pPr algn="ctr"/>
            <a:r>
              <a:rPr lang="es-MX" dirty="0">
                <a:latin typeface="Arial" panose="020B0604020202020204" pitchFamily="34" charset="0"/>
                <a:cs typeface="Arial" panose="020B0604020202020204" pitchFamily="34" charset="0"/>
              </a:rPr>
              <a:t>aspectos negativos</a:t>
            </a:r>
          </a:p>
          <a:p>
            <a:pPr algn="ctr"/>
            <a:endParaRPr lang="es-MX" dirty="0">
              <a:latin typeface="Arial" panose="020B0604020202020204" pitchFamily="34" charset="0"/>
              <a:cs typeface="Arial" panose="020B0604020202020204" pitchFamily="34" charset="0"/>
            </a:endParaRPr>
          </a:p>
          <a:p>
            <a:pPr algn="ctr"/>
            <a:endParaRPr lang="es-MX" dirty="0">
              <a:latin typeface="Arial" panose="020B0604020202020204" pitchFamily="34" charset="0"/>
              <a:cs typeface="Arial" panose="020B0604020202020204" pitchFamily="34" charset="0"/>
            </a:endParaRPr>
          </a:p>
          <a:p>
            <a:pPr algn="ctr"/>
            <a:endParaRPr lang="es-MX" dirty="0">
              <a:latin typeface="Arial" panose="020B0604020202020204" pitchFamily="34" charset="0"/>
              <a:cs typeface="Arial" panose="020B0604020202020204" pitchFamily="34" charset="0"/>
            </a:endParaRPr>
          </a:p>
          <a:p>
            <a:pPr algn="ctr"/>
            <a:endParaRPr lang="es-MX" dirty="0">
              <a:latin typeface="Arial" panose="020B0604020202020204" pitchFamily="34" charset="0"/>
              <a:cs typeface="Arial" panose="020B0604020202020204" pitchFamily="34" charset="0"/>
            </a:endParaRPr>
          </a:p>
          <a:p>
            <a:pPr algn="ctr"/>
            <a:r>
              <a:rPr lang="es-MX" dirty="0">
                <a:latin typeface="Arial" panose="020B0604020202020204" pitchFamily="34" charset="0"/>
                <a:cs typeface="Arial" panose="020B0604020202020204" pitchFamily="34" charset="0"/>
              </a:rPr>
              <a:t>Debilidades </a:t>
            </a:r>
          </a:p>
          <a:p>
            <a:pPr algn="ctr"/>
            <a:r>
              <a:rPr lang="es-MX" dirty="0">
                <a:latin typeface="Arial" panose="020B0604020202020204" pitchFamily="34" charset="0"/>
                <a:cs typeface="Arial" panose="020B0604020202020204" pitchFamily="34" charset="0"/>
              </a:rPr>
              <a:t>Y</a:t>
            </a:r>
          </a:p>
          <a:p>
            <a:pPr algn="ctr"/>
            <a:r>
              <a:rPr lang="es-MX" dirty="0">
                <a:latin typeface="Arial" panose="020B0604020202020204" pitchFamily="34" charset="0"/>
                <a:cs typeface="Arial" panose="020B0604020202020204" pitchFamily="34" charset="0"/>
              </a:rPr>
              <a:t>Amenazas</a:t>
            </a:r>
          </a:p>
        </p:txBody>
      </p:sp>
      <p:sp>
        <p:nvSpPr>
          <p:cNvPr id="10" name="Flecha: hacia abajo 9">
            <a:extLst>
              <a:ext uri="{FF2B5EF4-FFF2-40B4-BE49-F238E27FC236}">
                <a16:creationId xmlns:a16="http://schemas.microsoft.com/office/drawing/2014/main" id="{D18C7A34-7044-41EC-B380-A163A8BFF33B}"/>
              </a:ext>
            </a:extLst>
          </p:cNvPr>
          <p:cNvSpPr/>
          <p:nvPr/>
        </p:nvSpPr>
        <p:spPr>
          <a:xfrm>
            <a:off x="2069556" y="3435756"/>
            <a:ext cx="409074" cy="3970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Flecha: hacia abajo 10">
            <a:extLst>
              <a:ext uri="{FF2B5EF4-FFF2-40B4-BE49-F238E27FC236}">
                <a16:creationId xmlns:a16="http://schemas.microsoft.com/office/drawing/2014/main" id="{4DEAB6A1-BDD6-4E75-B218-175302802116}"/>
              </a:ext>
            </a:extLst>
          </p:cNvPr>
          <p:cNvSpPr/>
          <p:nvPr/>
        </p:nvSpPr>
        <p:spPr>
          <a:xfrm>
            <a:off x="5021065" y="3294501"/>
            <a:ext cx="409074" cy="3970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Cerrar llave 11">
            <a:extLst>
              <a:ext uri="{FF2B5EF4-FFF2-40B4-BE49-F238E27FC236}">
                <a16:creationId xmlns:a16="http://schemas.microsoft.com/office/drawing/2014/main" id="{21005762-BCF0-47F9-B02F-8945532F2E20}"/>
              </a:ext>
            </a:extLst>
          </p:cNvPr>
          <p:cNvSpPr/>
          <p:nvPr/>
        </p:nvSpPr>
        <p:spPr>
          <a:xfrm>
            <a:off x="6357054" y="964357"/>
            <a:ext cx="1580147" cy="5454372"/>
          </a:xfrm>
          <a:prstGeom prst="rightBrace">
            <a:avLst/>
          </a:prstGeom>
          <a:ln>
            <a:solidFill>
              <a:srgbClr val="002060"/>
            </a:solidFill>
          </a:ln>
        </p:spPr>
        <p:style>
          <a:lnRef idx="2">
            <a:schemeClr val="accent3"/>
          </a:lnRef>
          <a:fillRef idx="0">
            <a:schemeClr val="accent3"/>
          </a:fillRef>
          <a:effectRef idx="1">
            <a:schemeClr val="accent3"/>
          </a:effectRef>
          <a:fontRef idx="minor">
            <a:schemeClr val="tx1"/>
          </a:fontRef>
        </p:style>
        <p:txBody>
          <a:bodyPr rtlCol="0" anchor="ctr"/>
          <a:lstStyle/>
          <a:p>
            <a:pPr algn="ctr"/>
            <a:endParaRPr lang="es-MX"/>
          </a:p>
        </p:txBody>
      </p:sp>
      <p:sp>
        <p:nvSpPr>
          <p:cNvPr id="13" name="Rectángulo: esquinas redondeadas 12">
            <a:extLst>
              <a:ext uri="{FF2B5EF4-FFF2-40B4-BE49-F238E27FC236}">
                <a16:creationId xmlns:a16="http://schemas.microsoft.com/office/drawing/2014/main" id="{FE3E6E74-76E6-4FF2-A182-A2CD0AF81E42}"/>
              </a:ext>
            </a:extLst>
          </p:cNvPr>
          <p:cNvSpPr/>
          <p:nvPr/>
        </p:nvSpPr>
        <p:spPr>
          <a:xfrm>
            <a:off x="8157411" y="0"/>
            <a:ext cx="3640142" cy="6857999"/>
          </a:xfrm>
          <a:prstGeom prst="roundRect">
            <a:avLst/>
          </a:prstGeom>
          <a:solidFill>
            <a:schemeClr val="accent2">
              <a:lumMod val="60000"/>
              <a:lumOff val="40000"/>
            </a:scheme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dirty="0">
                <a:solidFill>
                  <a:schemeClr val="tx1"/>
                </a:solidFill>
                <a:latin typeface="Arial" panose="020B0604020202020204" pitchFamily="34" charset="0"/>
                <a:cs typeface="Arial" panose="020B0604020202020204" pitchFamily="34" charset="0"/>
              </a:rPr>
              <a:t>Una vez presentado el FODA presentar su análisis y escribir abajo del cuadro si los  </a:t>
            </a:r>
          </a:p>
          <a:p>
            <a:r>
              <a:rPr lang="es-MX" sz="2400" dirty="0">
                <a:solidFill>
                  <a:schemeClr val="tx1"/>
                </a:solidFill>
                <a:latin typeface="Arial" panose="020B0604020202020204" pitchFamily="34" charset="0"/>
                <a:cs typeface="Arial" panose="020B0604020202020204" pitchFamily="34" charset="0"/>
              </a:rPr>
              <a:t>aspectos negativos :</a:t>
            </a:r>
          </a:p>
          <a:p>
            <a:pPr marL="285750" indent="-285750">
              <a:buFont typeface="Wingdings" panose="05000000000000000000" pitchFamily="2" charset="2"/>
              <a:buChar char="ü"/>
            </a:pPr>
            <a:endParaRPr lang="es-MX" sz="2400" dirty="0">
              <a:solidFill>
                <a:schemeClr val="tx1"/>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ü"/>
            </a:pPr>
            <a:r>
              <a:rPr lang="es-MX" sz="2400" dirty="0">
                <a:solidFill>
                  <a:schemeClr val="tx1"/>
                </a:solidFill>
                <a:latin typeface="Arial" panose="020B0604020202020204" pitchFamily="34" charset="0"/>
                <a:cs typeface="Arial" panose="020B0604020202020204" pitchFamily="34" charset="0"/>
              </a:rPr>
              <a:t>Son susceptibles o no, de  transformarse en aspectos positivos.</a:t>
            </a:r>
          </a:p>
          <a:p>
            <a:pPr marL="285750" indent="-285750">
              <a:buFont typeface="Wingdings" panose="05000000000000000000" pitchFamily="2" charset="2"/>
              <a:buChar char="ü"/>
            </a:pPr>
            <a:endParaRPr lang="es-MX" sz="2400" dirty="0">
              <a:solidFill>
                <a:schemeClr val="tx1"/>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ü"/>
            </a:pPr>
            <a:r>
              <a:rPr lang="es-MX" sz="2400" dirty="0">
                <a:solidFill>
                  <a:schemeClr val="tx1"/>
                </a:solidFill>
                <a:latin typeface="Arial" panose="020B0604020202020204" pitchFamily="34" charset="0"/>
                <a:cs typeface="Arial" panose="020B0604020202020204" pitchFamily="34" charset="0"/>
              </a:rPr>
              <a:t>Y, escribir la estrategia para lograrlo</a:t>
            </a:r>
            <a:r>
              <a:rPr lang="es-MX" sz="2400" dirty="0"/>
              <a:t>.</a:t>
            </a:r>
          </a:p>
        </p:txBody>
      </p:sp>
    </p:spTree>
    <p:extLst>
      <p:ext uri="{BB962C8B-B14F-4D97-AF65-F5344CB8AC3E}">
        <p14:creationId xmlns:p14="http://schemas.microsoft.com/office/powerpoint/2010/main" val="22471182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esquinas redondeadas 3">
            <a:extLst>
              <a:ext uri="{FF2B5EF4-FFF2-40B4-BE49-F238E27FC236}">
                <a16:creationId xmlns:a16="http://schemas.microsoft.com/office/drawing/2014/main" id="{5C754CF9-D6C8-4337-9563-145C6CF8C845}"/>
              </a:ext>
            </a:extLst>
          </p:cNvPr>
          <p:cNvSpPr/>
          <p:nvPr/>
        </p:nvSpPr>
        <p:spPr>
          <a:xfrm>
            <a:off x="986589" y="745959"/>
            <a:ext cx="9336505" cy="4614606"/>
          </a:xfrm>
          <a:prstGeom prst="roundRect">
            <a:avLst/>
          </a:prstGeom>
          <a:ln w="76200">
            <a:solidFill>
              <a:schemeClr val="accent1">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marL="342900" indent="-342900">
              <a:buFont typeface="+mj-lt"/>
              <a:buAutoNum type="arabicPeriod"/>
            </a:pPr>
            <a:endParaRPr lang="es-MX" dirty="0">
              <a:latin typeface="Arial" panose="020B0604020202020204" pitchFamily="34" charset="0"/>
              <a:cs typeface="Arial" panose="020B0604020202020204" pitchFamily="34" charset="0"/>
            </a:endParaRPr>
          </a:p>
          <a:p>
            <a:pPr marL="342900" indent="-342900">
              <a:buFont typeface="+mj-lt"/>
              <a:buAutoNum type="arabicPeriod"/>
            </a:pPr>
            <a:r>
              <a:rPr lang="es-MX" dirty="0">
                <a:latin typeface="Arial" panose="020B0604020202020204" pitchFamily="34" charset="0"/>
                <a:cs typeface="Arial" panose="020B0604020202020204" pitchFamily="34" charset="0"/>
              </a:rPr>
              <a:t>Defina conceptualmente las categorías que se incluirán en cada uno de los factores del FODA: ejemplo: alumnado, personal docente, infraestructura física, recursos, gestión escolar, padres de familia, coyuntura de contratación, coyunturas de políticas educativas, etc. </a:t>
            </a:r>
          </a:p>
          <a:p>
            <a:pPr marL="342900" indent="-342900">
              <a:buFont typeface="+mj-lt"/>
              <a:buAutoNum type="arabicPeriod"/>
            </a:pPr>
            <a:endParaRPr lang="es-MX" dirty="0">
              <a:latin typeface="Arial" panose="020B0604020202020204" pitchFamily="34" charset="0"/>
              <a:cs typeface="Arial" panose="020B0604020202020204" pitchFamily="34" charset="0"/>
            </a:endParaRPr>
          </a:p>
          <a:p>
            <a:pPr marL="342900" indent="-342900">
              <a:buFont typeface="+mj-lt"/>
              <a:buAutoNum type="arabicPeriod"/>
            </a:pPr>
            <a:r>
              <a:rPr lang="es-MX" dirty="0">
                <a:latin typeface="Arial" panose="020B0604020202020204" pitchFamily="34" charset="0"/>
                <a:cs typeface="Arial" panose="020B0604020202020204" pitchFamily="34" charset="0"/>
              </a:rPr>
              <a:t>Además, defina las categorías con relación a su condición real; es decir como se encuentran.</a:t>
            </a:r>
          </a:p>
          <a:p>
            <a:endParaRPr lang="es-MX" dirty="0">
              <a:latin typeface="Arial" panose="020B0604020202020204" pitchFamily="34" charset="0"/>
              <a:cs typeface="Arial" panose="020B0604020202020204" pitchFamily="34" charset="0"/>
            </a:endParaRPr>
          </a:p>
        </p:txBody>
      </p:sp>
      <p:sp>
        <p:nvSpPr>
          <p:cNvPr id="2" name="Rectángulo 1">
            <a:extLst>
              <a:ext uri="{FF2B5EF4-FFF2-40B4-BE49-F238E27FC236}">
                <a16:creationId xmlns:a16="http://schemas.microsoft.com/office/drawing/2014/main" id="{E23B033E-14B7-4828-B72E-3F79AB224492}"/>
              </a:ext>
            </a:extLst>
          </p:cNvPr>
          <p:cNvSpPr/>
          <p:nvPr/>
        </p:nvSpPr>
        <p:spPr>
          <a:xfrm>
            <a:off x="1644242" y="218113"/>
            <a:ext cx="4051883" cy="12793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000" dirty="0">
                <a:solidFill>
                  <a:srgbClr val="FFFF00"/>
                </a:solidFill>
              </a:rPr>
              <a:t>Incluya lo siguiente:</a:t>
            </a:r>
          </a:p>
        </p:txBody>
      </p:sp>
    </p:spTree>
    <p:extLst>
      <p:ext uri="{BB962C8B-B14F-4D97-AF65-F5344CB8AC3E}">
        <p14:creationId xmlns:p14="http://schemas.microsoft.com/office/powerpoint/2010/main" val="28968771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1CFEC20-0755-401E-8F90-728DB1344DFA}"/>
              </a:ext>
            </a:extLst>
          </p:cNvPr>
          <p:cNvSpPr>
            <a:spLocks noGrp="1"/>
          </p:cNvSpPr>
          <p:nvPr>
            <p:ph type="title"/>
          </p:nvPr>
        </p:nvSpPr>
        <p:spPr>
          <a:xfrm>
            <a:off x="947956" y="333461"/>
            <a:ext cx="11039912" cy="1459479"/>
          </a:xfrm>
        </p:spPr>
        <p:txBody>
          <a:bodyPr>
            <a:normAutofit/>
          </a:bodyPr>
          <a:lstStyle/>
          <a:p>
            <a:r>
              <a:rPr lang="es-ES" sz="3200" dirty="0"/>
              <a:t>b) </a:t>
            </a:r>
            <a:r>
              <a:rPr lang="es-ES" sz="4000" dirty="0"/>
              <a:t>Diagnóstico del problema en el cual se intervendrá o se hará trabajo de prevención</a:t>
            </a:r>
            <a:r>
              <a:rPr lang="es-ES" sz="3200" dirty="0"/>
              <a:t> </a:t>
            </a:r>
            <a:endParaRPr lang="es-MX" sz="3200" dirty="0"/>
          </a:p>
        </p:txBody>
      </p:sp>
      <p:sp>
        <p:nvSpPr>
          <p:cNvPr id="3" name="Marcador de contenido 2">
            <a:extLst>
              <a:ext uri="{FF2B5EF4-FFF2-40B4-BE49-F238E27FC236}">
                <a16:creationId xmlns:a16="http://schemas.microsoft.com/office/drawing/2014/main" id="{D969817D-EA4E-45E8-9257-2D5F89A438C6}"/>
              </a:ext>
            </a:extLst>
          </p:cNvPr>
          <p:cNvSpPr>
            <a:spLocks noGrp="1"/>
          </p:cNvSpPr>
          <p:nvPr>
            <p:ph sz="quarter" idx="13"/>
          </p:nvPr>
        </p:nvSpPr>
        <p:spPr>
          <a:xfrm>
            <a:off x="685800" y="2063396"/>
            <a:ext cx="11302068" cy="4794604"/>
          </a:xfrm>
        </p:spPr>
        <p:txBody>
          <a:bodyPr>
            <a:noAutofit/>
          </a:bodyPr>
          <a:lstStyle/>
          <a:p>
            <a:r>
              <a:rPr lang="es-ES" sz="2400" dirty="0"/>
              <a:t>Además del FODA, incluir un diagnóstico con respecto al tema de intervención o prevención; por ejemplo si va intervenir en rezago matemático:</a:t>
            </a:r>
          </a:p>
          <a:p>
            <a:pPr>
              <a:buFont typeface="Wingdings" panose="05000000000000000000" pitchFamily="2" charset="2"/>
              <a:buChar char="Ø"/>
            </a:pPr>
            <a:r>
              <a:rPr lang="es-ES" sz="2400" dirty="0"/>
              <a:t>Puede usar como diagnóstico evaluaciones de la profesora titular.</a:t>
            </a:r>
          </a:p>
          <a:p>
            <a:pPr>
              <a:buFont typeface="Wingdings" panose="05000000000000000000" pitchFamily="2" charset="2"/>
              <a:buChar char="Ø"/>
            </a:pPr>
            <a:r>
              <a:rPr lang="es-ES" sz="2400" dirty="0"/>
              <a:t>Copia  del cuaderno de notas</a:t>
            </a:r>
          </a:p>
          <a:p>
            <a:pPr>
              <a:buFont typeface="Wingdings" panose="05000000000000000000" pitchFamily="2" charset="2"/>
              <a:buChar char="Ø"/>
            </a:pPr>
            <a:r>
              <a:rPr lang="es-ES" sz="2400" dirty="0"/>
              <a:t>Registro de tareas</a:t>
            </a:r>
          </a:p>
          <a:p>
            <a:pPr>
              <a:buFont typeface="Wingdings" panose="05000000000000000000" pitchFamily="2" charset="2"/>
              <a:buChar char="Ø"/>
            </a:pPr>
            <a:r>
              <a:rPr lang="es-ES" sz="2400" dirty="0"/>
              <a:t>Examen diagnóstico.</a:t>
            </a:r>
          </a:p>
          <a:p>
            <a:pPr>
              <a:buFont typeface="Wingdings" panose="05000000000000000000" pitchFamily="2" charset="2"/>
              <a:buChar char="Ø"/>
            </a:pPr>
            <a:r>
              <a:rPr lang="es-ES" sz="2400" dirty="0"/>
              <a:t>De la misma manera, obtener indicadores de problemas que inviten a la prevención</a:t>
            </a:r>
          </a:p>
          <a:p>
            <a:pPr marL="0" indent="0">
              <a:buNone/>
            </a:pPr>
            <a:r>
              <a:rPr lang="es-ES" sz="2400" b="1" dirty="0">
                <a:solidFill>
                  <a:srgbClr val="FF0000"/>
                </a:solidFill>
              </a:rPr>
              <a:t>Es importante que presente evidencia del diagnóstico realizado y su resultado</a:t>
            </a:r>
          </a:p>
          <a:p>
            <a:pPr marL="0" indent="0">
              <a:buNone/>
            </a:pPr>
            <a:r>
              <a:rPr lang="es-ES" sz="2400" b="1" dirty="0">
                <a:solidFill>
                  <a:srgbClr val="FF0000"/>
                </a:solidFill>
              </a:rPr>
              <a:t> (no lo olvide).</a:t>
            </a:r>
            <a:endParaRPr lang="es-MX" sz="2400" dirty="0">
              <a:solidFill>
                <a:srgbClr val="FF0000"/>
              </a:solidFill>
            </a:endParaRPr>
          </a:p>
        </p:txBody>
      </p:sp>
    </p:spTree>
    <p:extLst>
      <p:ext uri="{BB962C8B-B14F-4D97-AF65-F5344CB8AC3E}">
        <p14:creationId xmlns:p14="http://schemas.microsoft.com/office/powerpoint/2010/main" val="32557244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4399" y="19108"/>
            <a:ext cx="10768261" cy="4432576"/>
          </a:xfrm>
        </p:spPr>
        <p:style>
          <a:lnRef idx="2">
            <a:schemeClr val="dk1"/>
          </a:lnRef>
          <a:fillRef idx="1">
            <a:schemeClr val="lt1"/>
          </a:fillRef>
          <a:effectRef idx="0">
            <a:schemeClr val="dk1"/>
          </a:effectRef>
          <a:fontRef idx="minor">
            <a:schemeClr val="dk1"/>
          </a:fontRef>
        </p:style>
        <p:txBody>
          <a:bodyPr>
            <a:normAutofit/>
          </a:bodyPr>
          <a:lstStyle/>
          <a:p>
            <a:r>
              <a:rPr lang="es-MX" sz="3200" dirty="0">
                <a:solidFill>
                  <a:schemeClr val="accent1">
                    <a:lumMod val="75000"/>
                  </a:schemeClr>
                </a:solidFill>
              </a:rPr>
              <a:t>El diagnóstico te ayudará a</a:t>
            </a:r>
            <a:r>
              <a:rPr lang="es-MX" sz="2000" dirty="0">
                <a:solidFill>
                  <a:schemeClr val="accent1">
                    <a:lumMod val="75000"/>
                  </a:schemeClr>
                </a:solidFill>
              </a:rPr>
              <a:t>:</a:t>
            </a:r>
          </a:p>
        </p:txBody>
      </p:sp>
      <p:cxnSp>
        <p:nvCxnSpPr>
          <p:cNvPr id="6" name="Conector curvado 5"/>
          <p:cNvCxnSpPr>
            <a:cxnSpLocks/>
          </p:cNvCxnSpPr>
          <p:nvPr/>
        </p:nvCxnSpPr>
        <p:spPr>
          <a:xfrm>
            <a:off x="2315361" y="494950"/>
            <a:ext cx="3194663" cy="2292106"/>
          </a:xfrm>
          <a:prstGeom prst="curvedConnector3">
            <a:avLst/>
          </a:prstGeom>
          <a:ln w="762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7" name="Nube 6"/>
          <p:cNvSpPr/>
          <p:nvPr/>
        </p:nvSpPr>
        <p:spPr>
          <a:xfrm>
            <a:off x="5702970" y="995897"/>
            <a:ext cx="5245767" cy="2988874"/>
          </a:xfrm>
          <a:prstGeom prst="cloud">
            <a:avLst/>
          </a:prstGeom>
          <a:solidFill>
            <a:srgbClr val="B3EBFF"/>
          </a:solidFill>
          <a:ln>
            <a:solidFill>
              <a:srgbClr val="00206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sz="2400" dirty="0">
                <a:latin typeface="Arial" panose="020B0604020202020204" pitchFamily="34" charset="0"/>
                <a:cs typeface="Arial" panose="020B0604020202020204" pitchFamily="34" charset="0"/>
              </a:rPr>
              <a:t>Definir el problema que se quiere abordar; lo que será el objeto de intervención o prevención</a:t>
            </a:r>
          </a:p>
        </p:txBody>
      </p:sp>
      <p:sp>
        <p:nvSpPr>
          <p:cNvPr id="4" name="Rectángulo 3">
            <a:extLst>
              <a:ext uri="{FF2B5EF4-FFF2-40B4-BE49-F238E27FC236}">
                <a16:creationId xmlns:a16="http://schemas.microsoft.com/office/drawing/2014/main" id="{664BCFC8-5103-4CE4-9B4A-6F7CE21207F4}"/>
              </a:ext>
            </a:extLst>
          </p:cNvPr>
          <p:cNvSpPr/>
          <p:nvPr/>
        </p:nvSpPr>
        <p:spPr>
          <a:xfrm>
            <a:off x="914399" y="4531106"/>
            <a:ext cx="9887544" cy="1815882"/>
          </a:xfrm>
          <a:prstGeom prst="rect">
            <a:avLst/>
          </a:prstGeom>
        </p:spPr>
        <p:txBody>
          <a:bodyPr wrap="square">
            <a:spAutoFit/>
          </a:bodyPr>
          <a:lstStyle/>
          <a:p>
            <a:pPr algn="ctr"/>
            <a:r>
              <a:rPr lang="es-MX" sz="2800" dirty="0">
                <a:latin typeface="Arial" panose="020B0604020202020204" pitchFamily="34" charset="0"/>
                <a:cs typeface="Arial" panose="020B0604020202020204" pitchFamily="34" charset="0"/>
              </a:rPr>
              <a:t>Problemática que no ha sido resuelta satisfactoriamente mediante la práctica cotidiana; esta situación constituye una preocupación para el propio agente educativo, en su carácter de interventor</a:t>
            </a:r>
          </a:p>
        </p:txBody>
      </p:sp>
    </p:spTree>
    <p:extLst>
      <p:ext uri="{BB962C8B-B14F-4D97-AF65-F5344CB8AC3E}">
        <p14:creationId xmlns:p14="http://schemas.microsoft.com/office/powerpoint/2010/main" val="20129078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713C21AB-27EA-4D5B-BAB0-24EE4BAA04E2}"/>
              </a:ext>
            </a:extLst>
          </p:cNvPr>
          <p:cNvSpPr/>
          <p:nvPr/>
        </p:nvSpPr>
        <p:spPr>
          <a:xfrm>
            <a:off x="1308845" y="816312"/>
            <a:ext cx="10434919" cy="5693866"/>
          </a:xfrm>
          <a:prstGeom prst="rect">
            <a:avLst/>
          </a:prstGeom>
        </p:spPr>
        <p:txBody>
          <a:bodyPr wrap="square">
            <a:spAutoFit/>
          </a:bodyPr>
          <a:lstStyle/>
          <a:p>
            <a:pPr lvl="0"/>
            <a:r>
              <a:rPr lang="es-MX" sz="2800" dirty="0">
                <a:latin typeface="Arial" panose="020B0604020202020204" pitchFamily="34" charset="0"/>
                <a:cs typeface="Arial" panose="020B0604020202020204" pitchFamily="34" charset="0"/>
              </a:rPr>
              <a:t>Se ubica en el Núcleo Integral profesional, en donde la formación del licenciado e Educación se tiene que ver reflejada a través de la aplicación de los conocimientos obtenidos durante su formación. Es decir, el alumno o alumna tiene que recuperar en un plan de trabajo todos los elementos teóricos, epistemológicos, metodológicos que lo identifican como un profesional de la educación.</a:t>
            </a:r>
          </a:p>
          <a:p>
            <a:pPr lvl="0"/>
            <a:endParaRPr lang="es-MX" sz="2800" dirty="0">
              <a:latin typeface="Arial" panose="020B0604020202020204" pitchFamily="34" charset="0"/>
              <a:cs typeface="Arial" panose="020B0604020202020204" pitchFamily="34" charset="0"/>
            </a:endParaRPr>
          </a:p>
          <a:p>
            <a:pPr lvl="0"/>
            <a:r>
              <a:rPr lang="es-MX" sz="2800" dirty="0">
                <a:latin typeface="Arial" panose="020B0604020202020204" pitchFamily="34" charset="0"/>
                <a:cs typeface="Arial" panose="020B0604020202020204" pitchFamily="34" charset="0"/>
              </a:rPr>
              <a:t>Es el momento idóneo, para que el alumno o alumna en formación a través de su trabajo , tenga contacto con el área laboral, la cual le va a permitir la adquisición de experiencias que van a fortalecer su quehacer en el área de la educación y así mismo en el conocimiento de otras disciplinas</a:t>
            </a:r>
            <a:endParaRPr lang="es-419" sz="2800" dirty="0"/>
          </a:p>
        </p:txBody>
      </p:sp>
    </p:spTree>
    <p:extLst>
      <p:ext uri="{BB962C8B-B14F-4D97-AF65-F5344CB8AC3E}">
        <p14:creationId xmlns:p14="http://schemas.microsoft.com/office/powerpoint/2010/main" val="10049238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71600" y="685800"/>
            <a:ext cx="9601200" cy="757106"/>
          </a:xfrm>
          <a:solidFill>
            <a:srgbClr val="00B050"/>
          </a:solidFill>
        </p:spPr>
        <p:txBody>
          <a:bodyPr/>
          <a:lstStyle/>
          <a:p>
            <a:r>
              <a:rPr lang="es-MX" dirty="0"/>
              <a:t>7.- Planteamiento del problema</a:t>
            </a:r>
          </a:p>
        </p:txBody>
      </p:sp>
      <p:sp>
        <p:nvSpPr>
          <p:cNvPr id="3" name="Marcador de contenido 2"/>
          <p:cNvSpPr>
            <a:spLocks noGrp="1"/>
          </p:cNvSpPr>
          <p:nvPr>
            <p:ph sz="quarter" idx="13"/>
          </p:nvPr>
        </p:nvSpPr>
        <p:spPr>
          <a:xfrm>
            <a:off x="1219200" y="1631575"/>
            <a:ext cx="9861307" cy="3711389"/>
          </a:xfrm>
        </p:spPr>
        <p:txBody>
          <a:bodyPr>
            <a:normAutofit fontScale="77500" lnSpcReduction="20000"/>
          </a:bodyPr>
          <a:lstStyle/>
          <a:p>
            <a:r>
              <a:rPr lang="es-MX" sz="3200" dirty="0">
                <a:latin typeface="Arial" panose="020B0604020202020204" pitchFamily="34" charset="0"/>
                <a:cs typeface="Arial" panose="020B0604020202020204" pitchFamily="34" charset="0"/>
              </a:rPr>
              <a:t>¿Cómo lograr que los docentes de educación primaria cambien su actitud negativa hacia la evaluación?</a:t>
            </a:r>
          </a:p>
          <a:p>
            <a:endParaRPr lang="es-MX" sz="3200" dirty="0">
              <a:latin typeface="Arial" panose="020B0604020202020204" pitchFamily="34" charset="0"/>
              <a:cs typeface="Arial" panose="020B0604020202020204" pitchFamily="34" charset="0"/>
            </a:endParaRPr>
          </a:p>
          <a:p>
            <a:r>
              <a:rPr lang="es-MX" sz="3200" dirty="0">
                <a:latin typeface="Arial" panose="020B0604020202020204" pitchFamily="34" charset="0"/>
                <a:cs typeface="Arial" panose="020B0604020202020204" pitchFamily="34" charset="0"/>
              </a:rPr>
              <a:t>¿Cómo propiciar el interés de los padres de familia por apoyar a sus hijos en las tareas escolares?</a:t>
            </a:r>
          </a:p>
          <a:p>
            <a:endParaRPr lang="es-MX" sz="3200" dirty="0">
              <a:latin typeface="Arial" panose="020B0604020202020204" pitchFamily="34" charset="0"/>
              <a:cs typeface="Arial" panose="020B0604020202020204" pitchFamily="34" charset="0"/>
            </a:endParaRPr>
          </a:p>
          <a:p>
            <a:r>
              <a:rPr lang="es-MX" sz="3200" dirty="0">
                <a:latin typeface="Arial" panose="020B0604020202020204" pitchFamily="34" charset="0"/>
                <a:cs typeface="Arial" panose="020B0604020202020204" pitchFamily="34" charset="0"/>
              </a:rPr>
              <a:t>¿Cómo realizar la identificación de un niño con necesidades educativas especiales en el trabajo cotidiano del aula regular?</a:t>
            </a:r>
          </a:p>
          <a:p>
            <a:r>
              <a:rPr lang="es-MX" sz="3200" dirty="0">
                <a:latin typeface="Arial" panose="020B0604020202020204" pitchFamily="34" charset="0"/>
                <a:cs typeface="Arial" panose="020B0604020202020204" pitchFamily="34" charset="0"/>
              </a:rPr>
              <a:t>¿Cómo mejorar la convivencia escolar en el tiempo de descanso (recreo) de los niños de preescolar?</a:t>
            </a:r>
          </a:p>
          <a:p>
            <a:pPr marL="0" indent="0" algn="ctr">
              <a:buNone/>
            </a:pPr>
            <a:endParaRPr lang="es-MX" sz="6000" dirty="0"/>
          </a:p>
        </p:txBody>
      </p:sp>
      <p:sp>
        <p:nvSpPr>
          <p:cNvPr id="5" name="Rectángulo 4">
            <a:extLst>
              <a:ext uri="{FF2B5EF4-FFF2-40B4-BE49-F238E27FC236}">
                <a16:creationId xmlns:a16="http://schemas.microsoft.com/office/drawing/2014/main" id="{22C48433-11A4-4221-9844-86CE1B5C1217}"/>
              </a:ext>
            </a:extLst>
          </p:cNvPr>
          <p:cNvSpPr/>
          <p:nvPr/>
        </p:nvSpPr>
        <p:spPr>
          <a:xfrm>
            <a:off x="1769815" y="5511566"/>
            <a:ext cx="8770776" cy="1078399"/>
          </a:xfrm>
          <a:prstGeom prst="rect">
            <a:avLst/>
          </a:prstGeom>
          <a:solidFill>
            <a:schemeClr val="accent2">
              <a:lumMod val="60000"/>
              <a:lumOff val="4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a:ln w="0"/>
                <a:solidFill>
                  <a:schemeClr val="tx1"/>
                </a:solidFill>
                <a:effectLst>
                  <a:outerShdw blurRad="38100" dist="19050" dir="2700000" algn="tl" rotWithShape="0">
                    <a:schemeClr val="dk1">
                      <a:alpha val="40000"/>
                    </a:schemeClr>
                  </a:outerShdw>
                </a:effectLst>
                <a:latin typeface="Aharoni" panose="02010803020104030203" pitchFamily="2" charset="-79"/>
                <a:cs typeface="Aharoni" panose="02010803020104030203" pitchFamily="2" charset="-79"/>
              </a:rPr>
              <a:t>Nota:</a:t>
            </a:r>
          </a:p>
          <a:p>
            <a:pPr algn="ctr"/>
            <a:endParaRPr lang="es-MX" sz="2400" dirty="0">
              <a:ln w="0"/>
              <a:solidFill>
                <a:schemeClr val="tx1"/>
              </a:solidFill>
              <a:effectLst>
                <a:outerShdw blurRad="38100" dist="19050" dir="2700000" algn="tl" rotWithShape="0">
                  <a:schemeClr val="dk1">
                    <a:alpha val="40000"/>
                  </a:schemeClr>
                </a:outerShdw>
              </a:effectLst>
              <a:latin typeface="Aharoni" panose="02010803020104030203" pitchFamily="2" charset="-79"/>
              <a:cs typeface="Aharoni" panose="02010803020104030203" pitchFamily="2" charset="-79"/>
            </a:endParaRPr>
          </a:p>
          <a:p>
            <a:pPr algn="ctr"/>
            <a:r>
              <a:rPr lang="es-MX" sz="2400" dirty="0">
                <a:ln w="0"/>
                <a:solidFill>
                  <a:schemeClr val="tx1"/>
                </a:solidFill>
                <a:effectLst>
                  <a:outerShdw blurRad="38100" dist="19050" dir="2700000" algn="tl" rotWithShape="0">
                    <a:schemeClr val="dk1">
                      <a:alpha val="40000"/>
                    </a:schemeClr>
                  </a:outerShdw>
                </a:effectLst>
                <a:latin typeface="Aharoni" panose="02010803020104030203" pitchFamily="2" charset="-79"/>
                <a:cs typeface="Aharoni" panose="02010803020104030203" pitchFamily="2" charset="-79"/>
              </a:rPr>
              <a:t> la formulación del problema es una invitación a la acción</a:t>
            </a:r>
            <a:r>
              <a:rPr lang="es-MX" dirty="0">
                <a:ln w="0"/>
                <a:solidFill>
                  <a:schemeClr val="tx1"/>
                </a:solidFill>
                <a:effectLst>
                  <a:outerShdw blurRad="38100" dist="19050" dir="2700000" algn="tl" rotWithShape="0">
                    <a:schemeClr val="dk1">
                      <a:alpha val="40000"/>
                    </a:schemeClr>
                  </a:outerShdw>
                </a:effectLst>
                <a:latin typeface="Aharoni" panose="02010803020104030203" pitchFamily="2" charset="-79"/>
                <a:cs typeface="Aharoni" panose="02010803020104030203" pitchFamily="2" charset="-79"/>
              </a:rPr>
              <a:t>.</a:t>
            </a:r>
          </a:p>
        </p:txBody>
      </p:sp>
    </p:spTree>
    <p:extLst>
      <p:ext uri="{BB962C8B-B14F-4D97-AF65-F5344CB8AC3E}">
        <p14:creationId xmlns:p14="http://schemas.microsoft.com/office/powerpoint/2010/main" val="198444187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2079810" y="268940"/>
            <a:ext cx="8510495" cy="82834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b="1" dirty="0">
                <a:solidFill>
                  <a:schemeClr val="tx1"/>
                </a:solidFill>
                <a:latin typeface="Arial" panose="020B0604020202020204" pitchFamily="34" charset="0"/>
                <a:cs typeface="Arial" panose="020B0604020202020204" pitchFamily="34" charset="0"/>
              </a:rPr>
              <a:t>8.- Finalidad de la intervención</a:t>
            </a:r>
          </a:p>
        </p:txBody>
      </p:sp>
      <p:graphicFrame>
        <p:nvGraphicFramePr>
          <p:cNvPr id="2" name="Tabla 1">
            <a:extLst>
              <a:ext uri="{FF2B5EF4-FFF2-40B4-BE49-F238E27FC236}">
                <a16:creationId xmlns:a16="http://schemas.microsoft.com/office/drawing/2014/main" id="{0067EC16-F9B1-411C-979A-784862E40A25}"/>
              </a:ext>
            </a:extLst>
          </p:cNvPr>
          <p:cNvGraphicFramePr>
            <a:graphicFrameLocks noGrp="1"/>
          </p:cNvGraphicFramePr>
          <p:nvPr>
            <p:extLst>
              <p:ext uri="{D42A27DB-BD31-4B8C-83A1-F6EECF244321}">
                <p14:modId xmlns:p14="http://schemas.microsoft.com/office/powerpoint/2010/main" val="843639030"/>
              </p:ext>
            </p:extLst>
          </p:nvPr>
        </p:nvGraphicFramePr>
        <p:xfrm>
          <a:off x="1362636" y="1097280"/>
          <a:ext cx="10309413" cy="5653997"/>
        </p:xfrm>
        <a:graphic>
          <a:graphicData uri="http://schemas.openxmlformats.org/drawingml/2006/table">
            <a:tbl>
              <a:tblPr firstRow="1" bandRow="1">
                <a:tableStyleId>{5C22544A-7EE6-4342-B048-85BDC9FD1C3A}</a:tableStyleId>
              </a:tblPr>
              <a:tblGrid>
                <a:gridCol w="3436471">
                  <a:extLst>
                    <a:ext uri="{9D8B030D-6E8A-4147-A177-3AD203B41FA5}">
                      <a16:colId xmlns:a16="http://schemas.microsoft.com/office/drawing/2014/main" val="556739190"/>
                    </a:ext>
                  </a:extLst>
                </a:gridCol>
                <a:gridCol w="3436471">
                  <a:extLst>
                    <a:ext uri="{9D8B030D-6E8A-4147-A177-3AD203B41FA5}">
                      <a16:colId xmlns:a16="http://schemas.microsoft.com/office/drawing/2014/main" val="2588953671"/>
                    </a:ext>
                  </a:extLst>
                </a:gridCol>
                <a:gridCol w="3436471">
                  <a:extLst>
                    <a:ext uri="{9D8B030D-6E8A-4147-A177-3AD203B41FA5}">
                      <a16:colId xmlns:a16="http://schemas.microsoft.com/office/drawing/2014/main" val="87443570"/>
                    </a:ext>
                  </a:extLst>
                </a:gridCol>
              </a:tblGrid>
              <a:tr h="11332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sz="2400" dirty="0">
                          <a:solidFill>
                            <a:schemeClr val="tx1"/>
                          </a:solidFill>
                          <a:latin typeface="Arial" panose="020B0604020202020204" pitchFamily="34" charset="0"/>
                          <a:cs typeface="Arial" panose="020B0604020202020204" pitchFamily="34" charset="0"/>
                        </a:rPr>
                        <a:t>Agente educativo</a:t>
                      </a:r>
                    </a:p>
                    <a:p>
                      <a:pPr algn="ctr"/>
                      <a:endParaRPr lang="es-419" sz="2400" dirty="0"/>
                    </a:p>
                  </a:txBody>
                  <a:tcPr>
                    <a:solidFill>
                      <a:schemeClr val="accent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sz="2400" dirty="0">
                          <a:solidFill>
                            <a:schemeClr val="tx1"/>
                          </a:solidFill>
                          <a:latin typeface="Arial" panose="020B0604020202020204" pitchFamily="34" charset="0"/>
                          <a:cs typeface="Arial" panose="020B0604020202020204" pitchFamily="34" charset="0"/>
                        </a:rPr>
                        <a:t>Verbo que</a:t>
                      </a:r>
                      <a:r>
                        <a:rPr lang="es-MX" sz="2400" baseline="0" dirty="0">
                          <a:solidFill>
                            <a:schemeClr val="tx1"/>
                          </a:solidFill>
                          <a:latin typeface="Arial" panose="020B0604020202020204" pitchFamily="34" charset="0"/>
                          <a:cs typeface="Arial" panose="020B0604020202020204" pitchFamily="34" charset="0"/>
                        </a:rPr>
                        <a:t> expresa el fin</a:t>
                      </a:r>
                      <a:endParaRPr lang="es-MX" sz="2400" dirty="0">
                        <a:solidFill>
                          <a:schemeClr val="tx1"/>
                        </a:solidFill>
                        <a:latin typeface="Arial" panose="020B0604020202020204" pitchFamily="34" charset="0"/>
                        <a:cs typeface="Arial" panose="020B0604020202020204" pitchFamily="34" charset="0"/>
                      </a:endParaRPr>
                    </a:p>
                    <a:p>
                      <a:pPr algn="ctr"/>
                      <a:endParaRPr lang="es-419" sz="2400" dirty="0">
                        <a:solidFill>
                          <a:schemeClr val="tx1"/>
                        </a:solidFill>
                      </a:endParaRPr>
                    </a:p>
                  </a:txBody>
                  <a:tcPr>
                    <a:solidFill>
                      <a:schemeClr val="accent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sz="2400" dirty="0">
                          <a:solidFill>
                            <a:schemeClr val="tx1"/>
                          </a:solidFill>
                          <a:latin typeface="Arial" panose="020B0604020202020204" pitchFamily="34" charset="0"/>
                          <a:cs typeface="Arial" panose="020B0604020202020204" pitchFamily="34" charset="0"/>
                        </a:rPr>
                        <a:t>fin</a:t>
                      </a:r>
                    </a:p>
                    <a:p>
                      <a:pPr algn="ctr"/>
                      <a:endParaRPr lang="es-419" sz="2400" dirty="0"/>
                    </a:p>
                  </a:txBody>
                  <a:tcPr>
                    <a:solidFill>
                      <a:schemeClr val="accent2"/>
                    </a:solidFill>
                  </a:tcPr>
                </a:tc>
                <a:extLst>
                  <a:ext uri="{0D108BD9-81ED-4DB2-BD59-A6C34878D82A}">
                    <a16:rowId xmlns:a16="http://schemas.microsoft.com/office/drawing/2014/main" val="4017627563"/>
                  </a:ext>
                </a:extLst>
              </a:tr>
              <a:tr h="217927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s-MX" sz="2400" dirty="0">
                        <a:solidFill>
                          <a:schemeClr val="tx1"/>
                        </a:solidFill>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s-MX" sz="2400" dirty="0">
                          <a:solidFill>
                            <a:schemeClr val="tx1"/>
                          </a:solidFill>
                          <a:latin typeface="Arial" panose="020B0604020202020204" pitchFamily="34" charset="0"/>
                          <a:cs typeface="Arial" panose="020B0604020202020204" pitchFamily="34" charset="0"/>
                        </a:rPr>
                        <a:t>Los alumnos de la escuela primaria “José Martí” de Texcoco, edo. México</a:t>
                      </a:r>
                    </a:p>
                    <a:p>
                      <a:pPr algn="ctr"/>
                      <a:endParaRPr lang="es-419" sz="2400" dirty="0"/>
                    </a:p>
                  </a:txBody>
                  <a:tcPr>
                    <a:solidFill>
                      <a:schemeClr val="accent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s-MX" sz="2400" dirty="0">
                        <a:solidFill>
                          <a:schemeClr val="tx1"/>
                        </a:solidFill>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s-MX" sz="2400" dirty="0">
                          <a:solidFill>
                            <a:schemeClr val="tx1"/>
                          </a:solidFill>
                          <a:latin typeface="Arial" panose="020B0604020202020204" pitchFamily="34" charset="0"/>
                          <a:cs typeface="Arial" panose="020B0604020202020204" pitchFamily="34" charset="0"/>
                        </a:rPr>
                        <a:t>Participar en el Taller de convivencia escolar</a:t>
                      </a:r>
                    </a:p>
                    <a:p>
                      <a:pPr algn="ctr"/>
                      <a:endParaRPr lang="es-419" sz="2400" dirty="0"/>
                    </a:p>
                  </a:txBody>
                  <a:tcPr>
                    <a:solidFill>
                      <a:schemeClr val="accent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s-MX" sz="2400" dirty="0">
                        <a:solidFill>
                          <a:schemeClr val="tx1"/>
                        </a:solidFill>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s-MX" sz="2400" dirty="0">
                          <a:solidFill>
                            <a:schemeClr val="tx1"/>
                          </a:solidFill>
                          <a:latin typeface="Arial" panose="020B0604020202020204" pitchFamily="34" charset="0"/>
                          <a:cs typeface="Arial" panose="020B0604020202020204" pitchFamily="34" charset="0"/>
                        </a:rPr>
                        <a:t>Desarrollen una convivencia sana</a:t>
                      </a:r>
                    </a:p>
                    <a:p>
                      <a:pPr algn="ctr"/>
                      <a:endParaRPr lang="es-419" sz="2400" dirty="0"/>
                    </a:p>
                  </a:txBody>
                  <a:tcPr>
                    <a:solidFill>
                      <a:schemeClr val="accent2"/>
                    </a:solidFill>
                  </a:tcPr>
                </a:tc>
                <a:extLst>
                  <a:ext uri="{0D108BD9-81ED-4DB2-BD59-A6C34878D82A}">
                    <a16:rowId xmlns:a16="http://schemas.microsoft.com/office/drawing/2014/main" val="3210875610"/>
                  </a:ext>
                </a:extLst>
              </a:tr>
              <a:tr h="217927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s-MX" sz="2400" dirty="0">
                        <a:solidFill>
                          <a:schemeClr val="tx1"/>
                        </a:solidFill>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s-MX" sz="2400" dirty="0">
                          <a:solidFill>
                            <a:schemeClr val="tx1"/>
                          </a:solidFill>
                          <a:latin typeface="Arial" panose="020B0604020202020204" pitchFamily="34" charset="0"/>
                          <a:cs typeface="Arial" panose="020B0604020202020204" pitchFamily="34" charset="0"/>
                        </a:rPr>
                        <a:t>Padres de familia de 2A de la Escuela Preparatoria  José Vasconcelos</a:t>
                      </a:r>
                    </a:p>
                  </a:txBody>
                  <a:tcPr>
                    <a:solidFill>
                      <a:schemeClr val="accent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s-MX" sz="2400" dirty="0">
                        <a:solidFill>
                          <a:schemeClr val="tx1"/>
                        </a:solidFill>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s-MX" sz="2400" dirty="0">
                          <a:solidFill>
                            <a:schemeClr val="tx1"/>
                          </a:solidFill>
                          <a:latin typeface="Arial" panose="020B0604020202020204" pitchFamily="34" charset="0"/>
                          <a:cs typeface="Arial" panose="020B0604020202020204" pitchFamily="34" charset="0"/>
                        </a:rPr>
                        <a:t>Compartir información sobre adicciones</a:t>
                      </a:r>
                    </a:p>
                    <a:p>
                      <a:pPr algn="ctr"/>
                      <a:endParaRPr lang="es-419" sz="2400" dirty="0"/>
                    </a:p>
                  </a:txBody>
                  <a:tcPr>
                    <a:solidFill>
                      <a:schemeClr val="accent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s-MX" sz="2400" dirty="0">
                        <a:solidFill>
                          <a:schemeClr val="tx1"/>
                        </a:solidFill>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s-MX" sz="2400" dirty="0">
                          <a:solidFill>
                            <a:schemeClr val="tx1"/>
                          </a:solidFill>
                          <a:latin typeface="Arial" panose="020B0604020202020204" pitchFamily="34" charset="0"/>
                          <a:cs typeface="Arial" panose="020B0604020202020204" pitchFamily="34" charset="0"/>
                        </a:rPr>
                        <a:t>Dialoguen con sus hijos </a:t>
                      </a:r>
                    </a:p>
                    <a:p>
                      <a:pPr algn="ctr"/>
                      <a:endParaRPr lang="es-419" sz="2400" dirty="0"/>
                    </a:p>
                  </a:txBody>
                  <a:tcPr>
                    <a:solidFill>
                      <a:schemeClr val="accent2"/>
                    </a:solidFill>
                  </a:tcPr>
                </a:tc>
                <a:extLst>
                  <a:ext uri="{0D108BD9-81ED-4DB2-BD59-A6C34878D82A}">
                    <a16:rowId xmlns:a16="http://schemas.microsoft.com/office/drawing/2014/main" val="2720546297"/>
                  </a:ext>
                </a:extLst>
              </a:tr>
            </a:tbl>
          </a:graphicData>
        </a:graphic>
      </p:graphicFrame>
    </p:spTree>
    <p:extLst>
      <p:ext uri="{BB962C8B-B14F-4D97-AF65-F5344CB8AC3E}">
        <p14:creationId xmlns:p14="http://schemas.microsoft.com/office/powerpoint/2010/main" val="15420726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71600" y="685800"/>
            <a:ext cx="4724400" cy="797615"/>
          </a:xfrm>
        </p:spPr>
        <p:style>
          <a:lnRef idx="1">
            <a:schemeClr val="accent4"/>
          </a:lnRef>
          <a:fillRef idx="2">
            <a:schemeClr val="accent4"/>
          </a:fillRef>
          <a:effectRef idx="1">
            <a:schemeClr val="accent4"/>
          </a:effectRef>
          <a:fontRef idx="minor">
            <a:schemeClr val="dk1"/>
          </a:fontRef>
        </p:style>
        <p:txBody>
          <a:bodyPr/>
          <a:lstStyle/>
          <a:p>
            <a:r>
              <a:rPr lang="es-MX" dirty="0"/>
              <a:t>9.- Objetivo (s)</a:t>
            </a:r>
          </a:p>
        </p:txBody>
      </p:sp>
      <p:sp>
        <p:nvSpPr>
          <p:cNvPr id="3" name="Marcador de contenido 2"/>
          <p:cNvSpPr>
            <a:spLocks noGrp="1"/>
          </p:cNvSpPr>
          <p:nvPr>
            <p:ph sz="quarter" idx="13"/>
          </p:nvPr>
        </p:nvSpPr>
        <p:spPr>
          <a:xfrm>
            <a:off x="685800" y="2063397"/>
            <a:ext cx="10394707" cy="797616"/>
          </a:xfrm>
        </p:spPr>
        <p:txBody>
          <a:bodyPr/>
          <a:lstStyle/>
          <a:p>
            <a:r>
              <a:rPr lang="es-MX" dirty="0">
                <a:latin typeface="Arial" panose="020B0604020202020204" pitchFamily="34" charset="0"/>
                <a:cs typeface="Arial" panose="020B0604020202020204" pitchFamily="34" charset="0"/>
              </a:rPr>
              <a:t>Los objetivos designan los logros o resultados esperados al término de la acción o de la formación</a:t>
            </a:r>
          </a:p>
        </p:txBody>
      </p:sp>
      <p:graphicFrame>
        <p:nvGraphicFramePr>
          <p:cNvPr id="4" name="Tabla 3">
            <a:extLst>
              <a:ext uri="{FF2B5EF4-FFF2-40B4-BE49-F238E27FC236}">
                <a16:creationId xmlns:a16="http://schemas.microsoft.com/office/drawing/2014/main" id="{15482569-26E2-4E39-A712-025C20943A00}"/>
              </a:ext>
            </a:extLst>
          </p:cNvPr>
          <p:cNvGraphicFramePr>
            <a:graphicFrameLocks noGrp="1"/>
          </p:cNvGraphicFramePr>
          <p:nvPr>
            <p:extLst>
              <p:ext uri="{D42A27DB-BD31-4B8C-83A1-F6EECF244321}">
                <p14:modId xmlns:p14="http://schemas.microsoft.com/office/powerpoint/2010/main" val="1388084586"/>
              </p:ext>
            </p:extLst>
          </p:nvPr>
        </p:nvGraphicFramePr>
        <p:xfrm>
          <a:off x="1107140" y="2861013"/>
          <a:ext cx="10399060" cy="3881133"/>
        </p:xfrm>
        <a:graphic>
          <a:graphicData uri="http://schemas.openxmlformats.org/drawingml/2006/table">
            <a:tbl>
              <a:tblPr firstRow="1" bandRow="1">
                <a:tableStyleId>{5C22544A-7EE6-4342-B048-85BDC9FD1C3A}</a:tableStyleId>
              </a:tblPr>
              <a:tblGrid>
                <a:gridCol w="1573291">
                  <a:extLst>
                    <a:ext uri="{9D8B030D-6E8A-4147-A177-3AD203B41FA5}">
                      <a16:colId xmlns:a16="http://schemas.microsoft.com/office/drawing/2014/main" val="20000"/>
                    </a:ext>
                  </a:extLst>
                </a:gridCol>
                <a:gridCol w="2405137">
                  <a:extLst>
                    <a:ext uri="{9D8B030D-6E8A-4147-A177-3AD203B41FA5}">
                      <a16:colId xmlns:a16="http://schemas.microsoft.com/office/drawing/2014/main" val="20001"/>
                    </a:ext>
                  </a:extLst>
                </a:gridCol>
                <a:gridCol w="1555919">
                  <a:extLst>
                    <a:ext uri="{9D8B030D-6E8A-4147-A177-3AD203B41FA5}">
                      <a16:colId xmlns:a16="http://schemas.microsoft.com/office/drawing/2014/main" val="20002"/>
                    </a:ext>
                  </a:extLst>
                </a:gridCol>
                <a:gridCol w="2115696">
                  <a:extLst>
                    <a:ext uri="{9D8B030D-6E8A-4147-A177-3AD203B41FA5}">
                      <a16:colId xmlns:a16="http://schemas.microsoft.com/office/drawing/2014/main" val="20003"/>
                    </a:ext>
                  </a:extLst>
                </a:gridCol>
                <a:gridCol w="2749017">
                  <a:extLst>
                    <a:ext uri="{9D8B030D-6E8A-4147-A177-3AD203B41FA5}">
                      <a16:colId xmlns:a16="http://schemas.microsoft.com/office/drawing/2014/main" val="20004"/>
                    </a:ext>
                  </a:extLst>
                </a:gridCol>
              </a:tblGrid>
              <a:tr h="1103249">
                <a:tc>
                  <a:txBody>
                    <a:bodyPr/>
                    <a:lstStyle/>
                    <a:p>
                      <a:pPr algn="ctr"/>
                      <a:endParaRPr lang="es-MX" dirty="0">
                        <a:solidFill>
                          <a:schemeClr val="tx1"/>
                        </a:solidFill>
                        <a:latin typeface="Arial" panose="020B0604020202020204" pitchFamily="34" charset="0"/>
                        <a:cs typeface="Arial" panose="020B0604020202020204" pitchFamily="34" charset="0"/>
                      </a:endParaRPr>
                    </a:p>
                    <a:p>
                      <a:pPr algn="ctr"/>
                      <a:r>
                        <a:rPr lang="es-MX" dirty="0">
                          <a:solidFill>
                            <a:schemeClr val="tx1"/>
                          </a:solidFill>
                          <a:latin typeface="Arial" panose="020B0604020202020204" pitchFamily="34" charset="0"/>
                          <a:cs typeface="Arial" panose="020B0604020202020204" pitchFamily="34" charset="0"/>
                        </a:rPr>
                        <a:t>Plazo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a:txBody>
                    <a:bodyPr/>
                    <a:lstStyle/>
                    <a:p>
                      <a:pPr algn="ctr"/>
                      <a:endParaRPr lang="es-MX" dirty="0">
                        <a:solidFill>
                          <a:schemeClr val="tx1"/>
                        </a:solidFill>
                        <a:latin typeface="Arial" panose="020B0604020202020204" pitchFamily="34" charset="0"/>
                        <a:cs typeface="Arial" panose="020B0604020202020204" pitchFamily="34" charset="0"/>
                      </a:endParaRPr>
                    </a:p>
                    <a:p>
                      <a:pPr algn="ctr"/>
                      <a:r>
                        <a:rPr lang="es-MX" dirty="0">
                          <a:solidFill>
                            <a:schemeClr val="tx1"/>
                          </a:solidFill>
                          <a:latin typeface="Arial" panose="020B0604020202020204" pitchFamily="34" charset="0"/>
                          <a:cs typeface="Arial" panose="020B0604020202020204" pitchFamily="34" charset="0"/>
                        </a:rPr>
                        <a:t>El</a:t>
                      </a:r>
                      <a:r>
                        <a:rPr lang="es-MX" baseline="0" dirty="0">
                          <a:solidFill>
                            <a:schemeClr val="tx1"/>
                          </a:solidFill>
                          <a:latin typeface="Arial" panose="020B0604020202020204" pitchFamily="34" charset="0"/>
                          <a:cs typeface="Arial" panose="020B0604020202020204" pitchFamily="34" charset="0"/>
                        </a:rPr>
                        <a:t> autor del logro</a:t>
                      </a:r>
                      <a:endParaRPr lang="es-MX" b="1"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a:txBody>
                    <a:bodyPr/>
                    <a:lstStyle/>
                    <a:p>
                      <a:pPr algn="ctr"/>
                      <a:endParaRPr lang="es-MX" dirty="0">
                        <a:solidFill>
                          <a:schemeClr val="tx1"/>
                        </a:solidFill>
                        <a:latin typeface="Arial" panose="020B0604020202020204" pitchFamily="34" charset="0"/>
                        <a:cs typeface="Arial" panose="020B0604020202020204" pitchFamily="34" charset="0"/>
                      </a:endParaRPr>
                    </a:p>
                    <a:p>
                      <a:pPr algn="ctr"/>
                      <a:r>
                        <a:rPr lang="es-MX" dirty="0">
                          <a:solidFill>
                            <a:schemeClr val="tx1"/>
                          </a:solidFill>
                          <a:latin typeface="Arial" panose="020B0604020202020204" pitchFamily="34" charset="0"/>
                          <a:cs typeface="Arial" panose="020B0604020202020204" pitchFamily="34" charset="0"/>
                        </a:rPr>
                        <a:t>Será</a:t>
                      </a:r>
                      <a:r>
                        <a:rPr lang="es-MX" baseline="0" dirty="0">
                          <a:solidFill>
                            <a:schemeClr val="tx1"/>
                          </a:solidFill>
                          <a:latin typeface="Arial" panose="020B0604020202020204" pitchFamily="34" charset="0"/>
                          <a:cs typeface="Arial" panose="020B0604020202020204" pitchFamily="34" charset="0"/>
                        </a:rPr>
                        <a:t> capaz</a:t>
                      </a:r>
                      <a:endParaRPr lang="es-MX" b="1"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a:txBody>
                    <a:bodyPr/>
                    <a:lstStyle/>
                    <a:p>
                      <a:pPr algn="ctr"/>
                      <a:endParaRPr lang="es-MX" dirty="0">
                        <a:solidFill>
                          <a:schemeClr val="tx1"/>
                        </a:solidFill>
                        <a:latin typeface="Arial" panose="020B0604020202020204" pitchFamily="34" charset="0"/>
                        <a:cs typeface="Arial" panose="020B0604020202020204" pitchFamily="34" charset="0"/>
                      </a:endParaRPr>
                    </a:p>
                    <a:p>
                      <a:pPr algn="ctr"/>
                      <a:r>
                        <a:rPr lang="es-MX" dirty="0">
                          <a:solidFill>
                            <a:schemeClr val="tx1"/>
                          </a:solidFill>
                          <a:latin typeface="Arial" panose="020B0604020202020204" pitchFamily="34" charset="0"/>
                          <a:cs typeface="Arial" panose="020B0604020202020204" pitchFamily="34" charset="0"/>
                        </a:rPr>
                        <a:t>Verbo</a:t>
                      </a:r>
                      <a:r>
                        <a:rPr lang="es-MX" baseline="0" dirty="0">
                          <a:solidFill>
                            <a:schemeClr val="tx1"/>
                          </a:solidFill>
                          <a:latin typeface="Arial" panose="020B0604020202020204" pitchFamily="34" charset="0"/>
                          <a:cs typeface="Arial" panose="020B0604020202020204" pitchFamily="34" charset="0"/>
                        </a:rPr>
                        <a:t> de acción</a:t>
                      </a:r>
                      <a:endParaRPr lang="es-MX" b="1"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a:txBody>
                    <a:bodyPr/>
                    <a:lstStyle/>
                    <a:p>
                      <a:pPr algn="ctr"/>
                      <a:endParaRPr lang="es-MX" dirty="0">
                        <a:solidFill>
                          <a:schemeClr val="tx1"/>
                        </a:solidFill>
                        <a:latin typeface="Arial" panose="020B0604020202020204" pitchFamily="34" charset="0"/>
                        <a:cs typeface="Arial" panose="020B0604020202020204" pitchFamily="34" charset="0"/>
                      </a:endParaRPr>
                    </a:p>
                    <a:p>
                      <a:pPr algn="ctr"/>
                      <a:r>
                        <a:rPr lang="es-MX" dirty="0">
                          <a:solidFill>
                            <a:schemeClr val="tx1"/>
                          </a:solidFill>
                          <a:latin typeface="Arial" panose="020B0604020202020204" pitchFamily="34" charset="0"/>
                          <a:cs typeface="Arial" panose="020B0604020202020204" pitchFamily="34" charset="0"/>
                        </a:rPr>
                        <a:t>Producto esperado</a:t>
                      </a:r>
                      <a:endParaRPr lang="es-MX" b="1"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0000"/>
                  </a:ext>
                </a:extLst>
              </a:tr>
              <a:tr h="1388942">
                <a:tc>
                  <a:txBody>
                    <a:bodyPr/>
                    <a:lstStyle/>
                    <a:p>
                      <a:pPr algn="ctr"/>
                      <a:r>
                        <a:rPr lang="es-MX" dirty="0">
                          <a:solidFill>
                            <a:schemeClr val="tx1"/>
                          </a:solidFill>
                          <a:latin typeface="Arial" panose="020B0604020202020204" pitchFamily="34" charset="0"/>
                          <a:cs typeface="Arial" panose="020B0604020202020204" pitchFamily="34" charset="0"/>
                        </a:rPr>
                        <a:t>Al término del taller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s-MX" dirty="0">
                          <a:solidFill>
                            <a:schemeClr val="tx1"/>
                          </a:solidFill>
                          <a:latin typeface="Arial" panose="020B0604020202020204" pitchFamily="34" charset="0"/>
                          <a:cs typeface="Arial" panose="020B0604020202020204" pitchFamily="34" charset="0"/>
                        </a:rPr>
                        <a:t>Los alumnos de la escuela primaria José Martín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s-MX" dirty="0">
                          <a:solidFill>
                            <a:schemeClr val="tx1"/>
                          </a:solidFill>
                          <a:latin typeface="Arial" panose="020B0604020202020204" pitchFamily="34" charset="0"/>
                          <a:cs typeface="Arial" panose="020B0604020202020204" pitchFamily="34" charset="0"/>
                        </a:rPr>
                        <a:t>Serán capaces 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s-MX" dirty="0">
                          <a:solidFill>
                            <a:schemeClr val="tx1"/>
                          </a:solidFill>
                          <a:latin typeface="Arial" panose="020B0604020202020204" pitchFamily="34" charset="0"/>
                          <a:cs typeface="Arial" panose="020B0604020202020204" pitchFamily="34" charset="0"/>
                        </a:rPr>
                        <a:t>Participar creativamente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s-MX" dirty="0">
                          <a:solidFill>
                            <a:schemeClr val="tx1"/>
                          </a:solidFill>
                          <a:latin typeface="Arial" panose="020B0604020202020204" pitchFamily="34" charset="0"/>
                          <a:cs typeface="Arial" panose="020B0604020202020204" pitchFamily="34" charset="0"/>
                        </a:rPr>
                        <a:t>en</a:t>
                      </a:r>
                      <a:r>
                        <a:rPr lang="es-MX" baseline="0" dirty="0">
                          <a:solidFill>
                            <a:schemeClr val="tx1"/>
                          </a:solidFill>
                          <a:latin typeface="Arial" panose="020B0604020202020204" pitchFamily="34" charset="0"/>
                          <a:cs typeface="Arial" panose="020B0604020202020204" pitchFamily="34" charset="0"/>
                        </a:rPr>
                        <a:t> la solución de problemas para mejorar el contexto interno de la institución</a:t>
                      </a:r>
                      <a:endParaRPr lang="es-MX"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1"/>
                  </a:ext>
                </a:extLst>
              </a:tr>
              <a:tr h="1388942">
                <a:tc>
                  <a:txBody>
                    <a:bodyPr/>
                    <a:lstStyle/>
                    <a:p>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86533905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A01CEDB-9351-4308-9F3E-4BBEB40C1187}"/>
              </a:ext>
            </a:extLst>
          </p:cNvPr>
          <p:cNvSpPr>
            <a:spLocks noGrp="1"/>
          </p:cNvSpPr>
          <p:nvPr>
            <p:ph type="title"/>
          </p:nvPr>
        </p:nvSpPr>
        <p:spPr>
          <a:xfrm>
            <a:off x="1371599" y="685800"/>
            <a:ext cx="9386047" cy="1842247"/>
          </a:xfrm>
          <a:ln>
            <a:solidFill>
              <a:srgbClr val="002060"/>
            </a:solidFill>
          </a:ln>
        </p:spPr>
        <p:style>
          <a:lnRef idx="1">
            <a:schemeClr val="accent4"/>
          </a:lnRef>
          <a:fillRef idx="2">
            <a:schemeClr val="accent4"/>
          </a:fillRef>
          <a:effectRef idx="1">
            <a:schemeClr val="accent4"/>
          </a:effectRef>
          <a:fontRef idx="minor">
            <a:schemeClr val="dk1"/>
          </a:fontRef>
        </p:style>
        <p:txBody>
          <a:bodyPr>
            <a:normAutofit fontScale="90000"/>
          </a:bodyPr>
          <a:lstStyle/>
          <a:p>
            <a:r>
              <a:rPr lang="es-MX" dirty="0"/>
              <a:t>10.- Normativa institucional de la sede donde se lleva a cabo la estancia o práctica profesional </a:t>
            </a:r>
          </a:p>
        </p:txBody>
      </p:sp>
      <p:sp>
        <p:nvSpPr>
          <p:cNvPr id="3" name="Marcador de contenido 2">
            <a:extLst>
              <a:ext uri="{FF2B5EF4-FFF2-40B4-BE49-F238E27FC236}">
                <a16:creationId xmlns:a16="http://schemas.microsoft.com/office/drawing/2014/main" id="{5D702173-7FF6-420D-B0AB-1B7512A2DD43}"/>
              </a:ext>
            </a:extLst>
          </p:cNvPr>
          <p:cNvSpPr>
            <a:spLocks noGrp="1"/>
          </p:cNvSpPr>
          <p:nvPr>
            <p:ph sz="quarter" idx="13"/>
          </p:nvPr>
        </p:nvSpPr>
        <p:spPr>
          <a:xfrm>
            <a:off x="867268" y="2861011"/>
            <a:ext cx="10394707" cy="3311189"/>
          </a:xfrm>
        </p:spPr>
        <p:txBody>
          <a:bodyPr>
            <a:normAutofit/>
          </a:bodyPr>
          <a:lstStyle/>
          <a:p>
            <a:r>
              <a:rPr lang="es-MX" sz="4400" dirty="0">
                <a:latin typeface="Arial" panose="020B0604020202020204" pitchFamily="34" charset="0"/>
                <a:cs typeface="Arial" panose="020B0604020202020204" pitchFamily="34" charset="0"/>
              </a:rPr>
              <a:t>Investiga y escribe  la normativa que guía las actividades institucionales  para evitar que la intervención trasgreda artículos o principios de operatividad. </a:t>
            </a:r>
          </a:p>
        </p:txBody>
      </p:sp>
    </p:spTree>
    <p:extLst>
      <p:ext uri="{BB962C8B-B14F-4D97-AF65-F5344CB8AC3E}">
        <p14:creationId xmlns:p14="http://schemas.microsoft.com/office/powerpoint/2010/main" val="17049996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71600" y="685800"/>
            <a:ext cx="8561294" cy="1071282"/>
          </a:xfrm>
          <a:ln>
            <a:solidFill>
              <a:srgbClr val="002060"/>
            </a:solidFill>
          </a:ln>
        </p:spPr>
        <p:style>
          <a:lnRef idx="1">
            <a:schemeClr val="accent4"/>
          </a:lnRef>
          <a:fillRef idx="2">
            <a:schemeClr val="accent4"/>
          </a:fillRef>
          <a:effectRef idx="1">
            <a:schemeClr val="accent4"/>
          </a:effectRef>
          <a:fontRef idx="minor">
            <a:schemeClr val="dk1"/>
          </a:fontRef>
        </p:style>
        <p:txBody>
          <a:bodyPr>
            <a:normAutofit fontScale="90000"/>
          </a:bodyPr>
          <a:lstStyle/>
          <a:p>
            <a:r>
              <a:rPr lang="es-MX" dirty="0"/>
              <a:t>11.- Justificación de la importancia del proyecto de intervención o prevención.</a:t>
            </a:r>
          </a:p>
        </p:txBody>
      </p:sp>
      <p:sp>
        <p:nvSpPr>
          <p:cNvPr id="3" name="Marcador de contenido 2"/>
          <p:cNvSpPr>
            <a:spLocks noGrp="1"/>
          </p:cNvSpPr>
          <p:nvPr>
            <p:ph sz="quarter" idx="13"/>
          </p:nvPr>
        </p:nvSpPr>
        <p:spPr>
          <a:xfrm>
            <a:off x="685800" y="2115670"/>
            <a:ext cx="11506200" cy="4742329"/>
          </a:xfrm>
        </p:spPr>
        <p:txBody>
          <a:bodyPr>
            <a:normAutofit/>
          </a:bodyPr>
          <a:lstStyle/>
          <a:p>
            <a:r>
              <a:rPr lang="es-MX" sz="2800" dirty="0">
                <a:latin typeface="Arial" panose="020B0604020202020204" pitchFamily="34" charset="0"/>
                <a:cs typeface="Arial" panose="020B0604020202020204" pitchFamily="34" charset="0"/>
              </a:rPr>
              <a:t>Se explica los por qué se realizó el trabajo de prevención o intervención, desde lo personal, profesional e institucional.</a:t>
            </a:r>
          </a:p>
          <a:p>
            <a:r>
              <a:rPr lang="es-MX" sz="2800" dirty="0">
                <a:latin typeface="Arial" panose="020B0604020202020204" pitchFamily="34" charset="0"/>
                <a:cs typeface="Arial" panose="020B0604020202020204" pitchFamily="34" charset="0"/>
              </a:rPr>
              <a:t>Se contempla la trascendencia del proyecto en cuanto en cuanto resuelve un problema</a:t>
            </a:r>
          </a:p>
          <a:p>
            <a:r>
              <a:rPr lang="es-MX" sz="2800" dirty="0">
                <a:latin typeface="Arial" panose="020B0604020202020204" pitchFamily="34" charset="0"/>
                <a:cs typeface="Arial" panose="020B0604020202020204" pitchFamily="34" charset="0"/>
              </a:rPr>
              <a:t>Se plantea la aportación al campo del conocimiento educativo.</a:t>
            </a:r>
          </a:p>
          <a:p>
            <a:r>
              <a:rPr lang="es-MX" sz="2800" dirty="0">
                <a:latin typeface="Arial" panose="020B0604020202020204" pitchFamily="34" charset="0"/>
                <a:cs typeface="Arial" panose="020B0604020202020204" pitchFamily="34" charset="0"/>
              </a:rPr>
              <a:t>Se plantea la pertinencia y viabilidad del tema.</a:t>
            </a:r>
          </a:p>
          <a:p>
            <a:r>
              <a:rPr lang="es-MX" sz="2800" dirty="0">
                <a:latin typeface="Arial" panose="020B0604020202020204" pitchFamily="34" charset="0"/>
                <a:cs typeface="Arial" panose="020B0604020202020204" pitchFamily="34" charset="0"/>
              </a:rPr>
              <a:t>Señala los beneficiarios de la prevención o intervención.</a:t>
            </a:r>
          </a:p>
          <a:p>
            <a:r>
              <a:rPr lang="es-MX" sz="2800" dirty="0">
                <a:latin typeface="Arial" panose="020B0604020202020204" pitchFamily="34" charset="0"/>
                <a:cs typeface="Arial" panose="020B0604020202020204" pitchFamily="34" charset="0"/>
              </a:rPr>
              <a:t>Los efectos de no atenderse el futuro problema o el problema</a:t>
            </a:r>
            <a:r>
              <a:rPr lang="es-MX" sz="2400" dirty="0">
                <a:latin typeface="Arial" panose="020B0604020202020204" pitchFamily="34" charset="0"/>
                <a:cs typeface="Arial" panose="020B0604020202020204" pitchFamily="34" charset="0"/>
              </a:rPr>
              <a:t>.</a:t>
            </a:r>
          </a:p>
          <a:p>
            <a:endParaRPr lang="es-MX"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9606974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71600" y="685800"/>
            <a:ext cx="5782235" cy="797615"/>
          </a:xfrm>
          <a:ln>
            <a:solidFill>
              <a:srgbClr val="002060"/>
            </a:solidFill>
          </a:ln>
        </p:spPr>
        <p:style>
          <a:lnRef idx="1">
            <a:schemeClr val="accent4"/>
          </a:lnRef>
          <a:fillRef idx="2">
            <a:schemeClr val="accent4"/>
          </a:fillRef>
          <a:effectRef idx="1">
            <a:schemeClr val="accent4"/>
          </a:effectRef>
          <a:fontRef idx="minor">
            <a:schemeClr val="dk1"/>
          </a:fontRef>
        </p:style>
        <p:txBody>
          <a:bodyPr/>
          <a:lstStyle/>
          <a:p>
            <a:r>
              <a:rPr lang="es-MX" dirty="0"/>
              <a:t>12.- MARCO TEÓRICO</a:t>
            </a:r>
          </a:p>
        </p:txBody>
      </p:sp>
      <p:sp>
        <p:nvSpPr>
          <p:cNvPr id="3" name="Marcador de contenido 2"/>
          <p:cNvSpPr>
            <a:spLocks noGrp="1"/>
          </p:cNvSpPr>
          <p:nvPr>
            <p:ph sz="quarter" idx="13"/>
          </p:nvPr>
        </p:nvSpPr>
        <p:spPr>
          <a:xfrm>
            <a:off x="685800" y="2063396"/>
            <a:ext cx="10394707" cy="4108804"/>
          </a:xfrm>
        </p:spPr>
        <p:txBody>
          <a:bodyPr>
            <a:normAutofit/>
          </a:bodyPr>
          <a:lstStyle/>
          <a:p>
            <a:r>
              <a:rPr lang="es-MX" sz="3200" dirty="0">
                <a:latin typeface="Arial" panose="020B0604020202020204" pitchFamily="34" charset="0"/>
                <a:cs typeface="Arial" panose="020B0604020202020204" pitchFamily="34" charset="0"/>
              </a:rPr>
              <a:t>Búsqueda bibliográfica, hemerográfica u de otra fuente que otorguen evidencia científica con respecto a la intervención  que se aplicará o prevención que se hará.</a:t>
            </a:r>
          </a:p>
          <a:p>
            <a:pPr marL="0" indent="0">
              <a:buNone/>
            </a:pPr>
            <a:endParaRPr lang="es-MX" sz="3200" dirty="0">
              <a:latin typeface="Arial" panose="020B0604020202020204" pitchFamily="34" charset="0"/>
              <a:cs typeface="Arial" panose="020B0604020202020204" pitchFamily="34" charset="0"/>
            </a:endParaRPr>
          </a:p>
          <a:p>
            <a:r>
              <a:rPr lang="es-MX" sz="3200" dirty="0">
                <a:latin typeface="Arial" panose="020B0604020202020204" pitchFamily="34" charset="0"/>
                <a:cs typeface="Arial" panose="020B0604020202020204" pitchFamily="34" charset="0"/>
              </a:rPr>
              <a:t>Nota: es importante el uso del aparato crítico. </a:t>
            </a:r>
          </a:p>
        </p:txBody>
      </p:sp>
    </p:spTree>
    <p:extLst>
      <p:ext uri="{BB962C8B-B14F-4D97-AF65-F5344CB8AC3E}">
        <p14:creationId xmlns:p14="http://schemas.microsoft.com/office/powerpoint/2010/main" val="124123015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71599" y="685800"/>
            <a:ext cx="10394707" cy="2236694"/>
          </a:xfrm>
          <a:ln>
            <a:solidFill>
              <a:srgbClr val="002060"/>
            </a:solidFill>
          </a:ln>
        </p:spPr>
        <p:style>
          <a:lnRef idx="1">
            <a:schemeClr val="accent4"/>
          </a:lnRef>
          <a:fillRef idx="2">
            <a:schemeClr val="accent4"/>
          </a:fillRef>
          <a:effectRef idx="1">
            <a:schemeClr val="accent4"/>
          </a:effectRef>
          <a:fontRef idx="minor">
            <a:schemeClr val="dk1"/>
          </a:fontRef>
        </p:style>
        <p:txBody>
          <a:bodyPr>
            <a:noAutofit/>
          </a:bodyPr>
          <a:lstStyle/>
          <a:p>
            <a:br>
              <a:rPr lang="es-MX" sz="4000" dirty="0"/>
            </a:br>
            <a:r>
              <a:rPr lang="es-MX" sz="4000" dirty="0"/>
              <a:t>13.- Diseño de intervención o de proyecto de intervención o de prevención:</a:t>
            </a:r>
          </a:p>
        </p:txBody>
      </p:sp>
      <p:sp>
        <p:nvSpPr>
          <p:cNvPr id="3" name="Marcador de contenido 2"/>
          <p:cNvSpPr>
            <a:spLocks noGrp="1"/>
          </p:cNvSpPr>
          <p:nvPr>
            <p:ph sz="quarter" idx="13"/>
          </p:nvPr>
        </p:nvSpPr>
        <p:spPr>
          <a:xfrm>
            <a:off x="1371598" y="3355677"/>
            <a:ext cx="10394707" cy="3311189"/>
          </a:xfrm>
        </p:spPr>
        <p:txBody>
          <a:bodyPr>
            <a:normAutofit/>
          </a:bodyPr>
          <a:lstStyle/>
          <a:p>
            <a:pPr marL="514350" indent="-514350">
              <a:buFont typeface="+mj-lt"/>
              <a:buAutoNum type="alphaUcPeriod"/>
            </a:pPr>
            <a:r>
              <a:rPr lang="es-MX" sz="3200" dirty="0">
                <a:latin typeface="Arial" panose="020B0604020202020204" pitchFamily="34" charset="0"/>
                <a:cs typeface="Arial" panose="020B0604020202020204" pitchFamily="34" charset="0"/>
              </a:rPr>
              <a:t>PLANEACIÓN ARGUMENTADA (docencia o apoyo a la docencia)</a:t>
            </a:r>
          </a:p>
          <a:p>
            <a:pPr marL="514350" indent="-514350">
              <a:buFont typeface="+mj-lt"/>
              <a:buAutoNum type="alphaUcPeriod"/>
            </a:pPr>
            <a:endParaRPr lang="es-MX" sz="3200" dirty="0">
              <a:latin typeface="Arial" panose="020B0604020202020204" pitchFamily="34" charset="0"/>
              <a:cs typeface="Arial" panose="020B0604020202020204" pitchFamily="34" charset="0"/>
            </a:endParaRPr>
          </a:p>
          <a:p>
            <a:pPr marL="514350" indent="-514350">
              <a:buFont typeface="+mj-lt"/>
              <a:buAutoNum type="alphaUcPeriod"/>
            </a:pPr>
            <a:endParaRPr lang="es-MX" sz="3200" dirty="0">
              <a:latin typeface="Arial" panose="020B0604020202020204" pitchFamily="34" charset="0"/>
              <a:cs typeface="Arial" panose="020B0604020202020204" pitchFamily="34" charset="0"/>
            </a:endParaRPr>
          </a:p>
          <a:p>
            <a:pPr marL="514350" indent="-514350">
              <a:buFont typeface="+mj-lt"/>
              <a:buAutoNum type="alphaUcPeriod"/>
            </a:pPr>
            <a:r>
              <a:rPr lang="es-MX" sz="3200" dirty="0">
                <a:latin typeface="Arial" panose="020B0604020202020204" pitchFamily="34" charset="0"/>
                <a:cs typeface="Arial" panose="020B0604020202020204" pitchFamily="34" charset="0"/>
              </a:rPr>
              <a:t>PLAN DE TRABAJO (gestión o trabajo administrativo; u otro tipo de apoyo)</a:t>
            </a:r>
          </a:p>
        </p:txBody>
      </p:sp>
    </p:spTree>
    <p:extLst>
      <p:ext uri="{BB962C8B-B14F-4D97-AF65-F5344CB8AC3E}">
        <p14:creationId xmlns:p14="http://schemas.microsoft.com/office/powerpoint/2010/main" val="223116898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B0DD52F-A893-440B-8CD0-838EC21DCD73}"/>
              </a:ext>
            </a:extLst>
          </p:cNvPr>
          <p:cNvSpPr>
            <a:spLocks noGrp="1"/>
          </p:cNvSpPr>
          <p:nvPr>
            <p:ph type="title"/>
          </p:nvPr>
        </p:nvSpPr>
        <p:spPr>
          <a:xfrm>
            <a:off x="1425388" y="134471"/>
            <a:ext cx="7091082" cy="830179"/>
          </a:xfrm>
        </p:spPr>
        <p:style>
          <a:lnRef idx="1">
            <a:schemeClr val="accent2"/>
          </a:lnRef>
          <a:fillRef idx="2">
            <a:schemeClr val="accent2"/>
          </a:fillRef>
          <a:effectRef idx="1">
            <a:schemeClr val="accent2"/>
          </a:effectRef>
          <a:fontRef idx="minor">
            <a:schemeClr val="dk1"/>
          </a:fontRef>
        </p:style>
        <p:txBody>
          <a:bodyPr/>
          <a:lstStyle/>
          <a:p>
            <a:r>
              <a:rPr lang="es-MX" dirty="0"/>
              <a:t>A.- Planeación argumentada</a:t>
            </a:r>
          </a:p>
        </p:txBody>
      </p:sp>
      <p:sp>
        <p:nvSpPr>
          <p:cNvPr id="4" name="Rectángulo: esquinas redondeadas 3">
            <a:extLst>
              <a:ext uri="{FF2B5EF4-FFF2-40B4-BE49-F238E27FC236}">
                <a16:creationId xmlns:a16="http://schemas.microsoft.com/office/drawing/2014/main" id="{E7521C76-9CC8-4434-BE00-0FA36316A054}"/>
              </a:ext>
            </a:extLst>
          </p:cNvPr>
          <p:cNvSpPr/>
          <p:nvPr/>
        </p:nvSpPr>
        <p:spPr>
          <a:xfrm>
            <a:off x="896470" y="1183342"/>
            <a:ext cx="11152095" cy="5540188"/>
          </a:xfrm>
          <a:prstGeom prst="roundRect">
            <a:avLst/>
          </a:prstGeom>
          <a:ln>
            <a:solidFill>
              <a:schemeClr val="accent1">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sz="2000" dirty="0">
                <a:latin typeface="Arial" panose="020B0604020202020204" pitchFamily="34" charset="0"/>
                <a:cs typeface="Arial" panose="020B0604020202020204" pitchFamily="34" charset="0"/>
              </a:rPr>
              <a:t>Esto corresponde a un tema que ha cobrado importancia desde exigencias de la SEP:</a:t>
            </a:r>
          </a:p>
          <a:p>
            <a:pPr algn="ctr"/>
            <a:endParaRPr lang="es-MX" sz="2400" dirty="0">
              <a:latin typeface="Arial" panose="020B0604020202020204" pitchFamily="34" charset="0"/>
              <a:cs typeface="Arial" panose="020B0604020202020204" pitchFamily="34" charset="0"/>
            </a:endParaRPr>
          </a:p>
          <a:p>
            <a:pPr algn="ctr"/>
            <a:r>
              <a:rPr lang="es-MX" sz="2400" dirty="0">
                <a:latin typeface="Arial" panose="020B0604020202020204" pitchFamily="34" charset="0"/>
                <a:cs typeface="Arial" panose="020B0604020202020204" pitchFamily="34" charset="0"/>
              </a:rPr>
              <a:t>“para favorecer los aprendizajes de los estudiantes, el docente  organiza su práctica educativa a partir de considerar los elementos del contexto en que desarrolla su función, las características de sus alumnos y los recursos con los que cuenta. Dicha organización queda registrada en la planeación; cuando se evalúa el desempeño del profesor se toma en cuenta la forma, contenido y la estructura de este insumo en la práctica cotidiana del docente, así como el análisis y argumentación que un maestro hace para sustentar su intervención a través de su planeación. En el documento se </a:t>
            </a:r>
            <a:r>
              <a:rPr lang="es-MX" sz="2400" b="1" u="sng" dirty="0">
                <a:latin typeface="Arial" panose="020B0604020202020204" pitchFamily="34" charset="0"/>
                <a:cs typeface="Arial" panose="020B0604020202020204" pitchFamily="34" charset="0"/>
              </a:rPr>
              <a:t>analiza, justifica , sustenta y da sentido a las estrategias de intervención didáctica elegidas para elaborar y desarrollar la planeación</a:t>
            </a:r>
            <a:r>
              <a:rPr lang="es-MX" sz="2400" dirty="0">
                <a:latin typeface="Arial" panose="020B0604020202020204" pitchFamily="34" charset="0"/>
                <a:cs typeface="Arial" panose="020B0604020202020204" pitchFamily="34" charset="0"/>
              </a:rPr>
              <a:t>; así mismo el escrito contiene una reflexión del docente acerca de lo que se espera que aprendan sus alumnos y la forma en qué se evaluará lo aprendido.</a:t>
            </a:r>
          </a:p>
        </p:txBody>
      </p:sp>
    </p:spTree>
    <p:extLst>
      <p:ext uri="{BB962C8B-B14F-4D97-AF65-F5344CB8AC3E}">
        <p14:creationId xmlns:p14="http://schemas.microsoft.com/office/powerpoint/2010/main" val="277308120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A2192BE-05E8-42A7-8224-1AB6588463A4}"/>
              </a:ext>
            </a:extLst>
          </p:cNvPr>
          <p:cNvSpPr>
            <a:spLocks noGrp="1"/>
          </p:cNvSpPr>
          <p:nvPr>
            <p:ph type="title"/>
          </p:nvPr>
        </p:nvSpPr>
        <p:spPr>
          <a:xfrm>
            <a:off x="1479550" y="649941"/>
            <a:ext cx="9601200" cy="640976"/>
          </a:xfrm>
          <a:solidFill>
            <a:schemeClr val="tx2">
              <a:lumMod val="25000"/>
              <a:lumOff val="75000"/>
            </a:schemeClr>
          </a:solidFill>
          <a:ln>
            <a:solidFill>
              <a:srgbClr val="002060"/>
            </a:solidFill>
          </a:ln>
        </p:spPr>
        <p:style>
          <a:lnRef idx="1">
            <a:schemeClr val="accent4"/>
          </a:lnRef>
          <a:fillRef idx="2">
            <a:schemeClr val="accent4"/>
          </a:fillRef>
          <a:effectRef idx="1">
            <a:schemeClr val="accent4"/>
          </a:effectRef>
          <a:fontRef idx="minor">
            <a:schemeClr val="dk1"/>
          </a:fontRef>
        </p:style>
        <p:txBody>
          <a:bodyPr>
            <a:normAutofit fontScale="90000"/>
          </a:bodyPr>
          <a:lstStyle/>
          <a:p>
            <a:r>
              <a:rPr lang="es-MX" sz="3600" dirty="0"/>
              <a:t>A) Planeación didáctica argumentada en 5 pasos</a:t>
            </a:r>
          </a:p>
        </p:txBody>
      </p:sp>
      <p:graphicFrame>
        <p:nvGraphicFramePr>
          <p:cNvPr id="4" name="Marcador de contenido 3">
            <a:extLst>
              <a:ext uri="{FF2B5EF4-FFF2-40B4-BE49-F238E27FC236}">
                <a16:creationId xmlns:a16="http://schemas.microsoft.com/office/drawing/2014/main" id="{AC297401-87F4-4E9B-9A48-C2852497E353}"/>
              </a:ext>
            </a:extLst>
          </p:cNvPr>
          <p:cNvGraphicFramePr>
            <a:graphicFrameLocks noGrp="1"/>
          </p:cNvGraphicFramePr>
          <p:nvPr>
            <p:ph sz="quarter" idx="13"/>
            <p:extLst>
              <p:ext uri="{D42A27DB-BD31-4B8C-83A1-F6EECF244321}">
                <p14:modId xmlns:p14="http://schemas.microsoft.com/office/powerpoint/2010/main" val="4040969656"/>
              </p:ext>
            </p:extLst>
          </p:nvPr>
        </p:nvGraphicFramePr>
        <p:xfrm>
          <a:off x="685800" y="2099609"/>
          <a:ext cx="10394950" cy="33115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0155863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humbertocueva.files.wordpress.com/2015/08/etapa-guc3ada-para-preparar-una-planeacic3b3n-didc3a1ctica-argumentada.jpg">
            <a:extLst>
              <a:ext uri="{FF2B5EF4-FFF2-40B4-BE49-F238E27FC236}">
                <a16:creationId xmlns:a16="http://schemas.microsoft.com/office/drawing/2014/main" id="{59FA4F8F-1640-46BC-95C2-F715D2F6395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1999"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95565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id="{E1F3051E-0215-4BB4-991D-1743BF1A9074}"/>
              </a:ext>
            </a:extLst>
          </p:cNvPr>
          <p:cNvSpPr/>
          <p:nvPr/>
        </p:nvSpPr>
        <p:spPr>
          <a:xfrm>
            <a:off x="980661" y="1099930"/>
            <a:ext cx="9846365" cy="5247082"/>
          </a:xfrm>
          <a:prstGeom prst="rect">
            <a:avLst/>
          </a:prstGeom>
          <a:ln w="76200">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marL="285750" indent="-285750">
              <a:buFont typeface="Arial" panose="020B0604020202020204" pitchFamily="34" charset="0"/>
              <a:buChar char="•"/>
            </a:pPr>
            <a:r>
              <a:rPr lang="es-MX" sz="2800" b="1" dirty="0">
                <a:solidFill>
                  <a:srgbClr val="FF0000"/>
                </a:solidFill>
              </a:rPr>
              <a:t>Objetivo o propósito del programa de estudios:</a:t>
            </a:r>
          </a:p>
          <a:p>
            <a:pPr marL="285750" indent="-285750">
              <a:buFont typeface="Arial" panose="020B0604020202020204" pitchFamily="34" charset="0"/>
              <a:buChar char="•"/>
            </a:pPr>
            <a:endParaRPr lang="es-MX" dirty="0"/>
          </a:p>
          <a:p>
            <a:pPr marL="285750" indent="-285750">
              <a:buFont typeface="Arial" panose="020B0604020202020204" pitchFamily="34" charset="0"/>
              <a:buChar char="•"/>
            </a:pPr>
            <a:endParaRPr lang="es-MX" dirty="0"/>
          </a:p>
          <a:p>
            <a:r>
              <a:rPr lang="es-ES" sz="2400" dirty="0"/>
              <a:t> 1. Involucrar a los estudiantes en problemas específicos de lo educativo que se desarrollan en el campo laboral. </a:t>
            </a:r>
          </a:p>
          <a:p>
            <a:endParaRPr lang="es-ES" sz="2400" dirty="0"/>
          </a:p>
          <a:p>
            <a:r>
              <a:rPr lang="es-ES" sz="2400" dirty="0"/>
              <a:t>2. Constituir una experiencia de aprendizaje en que el estudiante aplique conocimientos adquiridos en su formación académica, o bien que obtenga otros conocimientos que enriquezcan su formación</a:t>
            </a:r>
            <a:r>
              <a:rPr lang="es-ES" dirty="0"/>
              <a:t>. 	</a:t>
            </a:r>
          </a:p>
          <a:p>
            <a:endParaRPr lang="es-MX" dirty="0"/>
          </a:p>
        </p:txBody>
      </p:sp>
    </p:spTree>
    <p:extLst>
      <p:ext uri="{BB962C8B-B14F-4D97-AF65-F5344CB8AC3E}">
        <p14:creationId xmlns:p14="http://schemas.microsoft.com/office/powerpoint/2010/main" val="396230778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140B3AB-947A-4454-A4C5-756A41547E71}"/>
              </a:ext>
            </a:extLst>
          </p:cNvPr>
          <p:cNvSpPr>
            <a:spLocks noGrp="1"/>
          </p:cNvSpPr>
          <p:nvPr>
            <p:ph type="title"/>
          </p:nvPr>
        </p:nvSpPr>
        <p:spPr>
          <a:xfrm>
            <a:off x="685800" y="360948"/>
            <a:ext cx="11326905" cy="2113312"/>
          </a:xfrm>
        </p:spPr>
        <p:txBody>
          <a:bodyPr>
            <a:normAutofit fontScale="90000"/>
          </a:bodyPr>
          <a:lstStyle/>
          <a:p>
            <a:r>
              <a:rPr lang="es-MX" sz="3100" dirty="0"/>
              <a:t>El formato de una planeación argumentada, puede variar, de acuerdo a la institución que lo solicite. Pero en general contiene los elementos que se muestran en la diapositiva 39</a:t>
            </a:r>
            <a:br>
              <a:rPr lang="es-MX" sz="3100" dirty="0"/>
            </a:br>
            <a:br>
              <a:rPr lang="es-MX" sz="3100" dirty="0"/>
            </a:br>
            <a:r>
              <a:rPr lang="es-MX" sz="3100" dirty="0"/>
              <a:t>Se recomienda el siguiente video: </a:t>
            </a:r>
            <a:r>
              <a:rPr lang="es-MX" sz="2700" dirty="0">
                <a:latin typeface="Arial" panose="020B0604020202020204" pitchFamily="34" charset="0"/>
                <a:cs typeface="Arial" panose="020B0604020202020204" pitchFamily="34" charset="0"/>
              </a:rPr>
              <a:t>https://youtu.be/UQPb03aJGS0</a:t>
            </a:r>
            <a:br>
              <a:rPr lang="es-MX" dirty="0"/>
            </a:br>
            <a:br>
              <a:rPr lang="es-MX" dirty="0"/>
            </a:br>
            <a:r>
              <a:rPr lang="es-MX" dirty="0"/>
              <a:t>Consultar:</a:t>
            </a:r>
          </a:p>
        </p:txBody>
      </p:sp>
      <p:sp>
        <p:nvSpPr>
          <p:cNvPr id="3" name="Marcador de contenido 2">
            <a:extLst>
              <a:ext uri="{FF2B5EF4-FFF2-40B4-BE49-F238E27FC236}">
                <a16:creationId xmlns:a16="http://schemas.microsoft.com/office/drawing/2014/main" id="{1352494E-09DE-43A5-9E4D-423A3C845C7A}"/>
              </a:ext>
            </a:extLst>
          </p:cNvPr>
          <p:cNvSpPr>
            <a:spLocks noGrp="1"/>
          </p:cNvSpPr>
          <p:nvPr>
            <p:ph sz="quarter" idx="13"/>
          </p:nvPr>
        </p:nvSpPr>
        <p:spPr>
          <a:xfrm>
            <a:off x="897559" y="3429000"/>
            <a:ext cx="11115146" cy="3276600"/>
          </a:xfrm>
        </p:spPr>
        <p:txBody>
          <a:bodyPr>
            <a:normAutofit fontScale="92500" lnSpcReduction="20000"/>
          </a:bodyPr>
          <a:lstStyle/>
          <a:p>
            <a:r>
              <a:rPr lang="es-MX" sz="2800" dirty="0">
                <a:latin typeface="Arial" panose="020B0604020202020204" pitchFamily="34" charset="0"/>
                <a:cs typeface="Arial" panose="020B0604020202020204" pitchFamily="34" charset="0"/>
                <a:hlinkClick r:id="rId2"/>
              </a:rPr>
              <a:t>https://www.youtube.com/watch?v=pgeYk2jvd6c</a:t>
            </a:r>
            <a:endParaRPr lang="es-MX" sz="2800" dirty="0">
              <a:latin typeface="Arial" panose="020B0604020202020204" pitchFamily="34" charset="0"/>
              <a:cs typeface="Arial" panose="020B0604020202020204" pitchFamily="34" charset="0"/>
            </a:endParaRPr>
          </a:p>
          <a:p>
            <a:r>
              <a:rPr lang="es-MX" sz="2800" dirty="0">
                <a:latin typeface="Arial" panose="020B0604020202020204" pitchFamily="34" charset="0"/>
                <a:cs typeface="Arial" panose="020B0604020202020204" pitchFamily="34" charset="0"/>
                <a:hlinkClick r:id="rId3"/>
              </a:rPr>
              <a:t>https://youtu.be/UmgfkKufW_c</a:t>
            </a:r>
            <a:endParaRPr lang="es-MX" sz="2800" dirty="0">
              <a:latin typeface="Arial" panose="020B0604020202020204" pitchFamily="34" charset="0"/>
              <a:cs typeface="Arial" panose="020B0604020202020204" pitchFamily="34" charset="0"/>
            </a:endParaRPr>
          </a:p>
          <a:p>
            <a:pPr marL="0" indent="0">
              <a:buNone/>
            </a:pPr>
            <a:endParaRPr lang="es-MX" sz="2800" dirty="0">
              <a:latin typeface="Arial" panose="020B0604020202020204" pitchFamily="34" charset="0"/>
              <a:cs typeface="Arial" panose="020B0604020202020204" pitchFamily="34" charset="0"/>
            </a:endParaRPr>
          </a:p>
          <a:p>
            <a:pPr marL="0" indent="0" algn="ctr">
              <a:buNone/>
            </a:pPr>
            <a:r>
              <a:rPr lang="es-MX" sz="2600" dirty="0">
                <a:latin typeface="Arial" panose="020B0604020202020204" pitchFamily="34" charset="0"/>
                <a:cs typeface="Arial" panose="020B0604020202020204" pitchFamily="34" charset="0"/>
              </a:rPr>
              <a:t>“PLANEACIÓN DIDÁCTICA ARGUMENTADA - ¿CÓMO SE HACE LA PLANEACIÓN DIDÁCTICA? - PLANEACIÓN ARGUMENTADA”</a:t>
            </a:r>
          </a:p>
          <a:p>
            <a:pPr marL="0" indent="0" algn="ctr">
              <a:buNone/>
            </a:pPr>
            <a:endParaRPr lang="es-MX" sz="2600" dirty="0">
              <a:latin typeface="Arial" panose="020B0604020202020204" pitchFamily="34" charset="0"/>
              <a:cs typeface="Arial" panose="020B0604020202020204" pitchFamily="34" charset="0"/>
            </a:endParaRPr>
          </a:p>
          <a:p>
            <a:pPr marL="0" indent="0" algn="ctr">
              <a:buNone/>
            </a:pPr>
            <a:r>
              <a:rPr lang="es-MX" sz="2600" dirty="0">
                <a:latin typeface="Arial" panose="020B0604020202020204" pitchFamily="34" charset="0"/>
                <a:cs typeface="Arial" panose="020B0604020202020204" pitchFamily="34" charset="0"/>
              </a:rPr>
              <a:t>Puede usar los formatos que utilizan en  la institución receptora y aprender de ellos; recuerda que eres aprendiz de un contexto real laboral.</a:t>
            </a:r>
          </a:p>
          <a:p>
            <a:pPr marL="0" indent="0" algn="ctr">
              <a:buNone/>
            </a:pPr>
            <a:endParaRPr lang="es-MX" dirty="0">
              <a:latin typeface="Arial" panose="020B0604020202020204" pitchFamily="34" charset="0"/>
              <a:cs typeface="Arial" panose="020B0604020202020204" pitchFamily="34" charset="0"/>
            </a:endParaRPr>
          </a:p>
          <a:p>
            <a:endParaRPr lang="es-MX"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5398809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99F2F49-EA7A-48F3-A03C-416BEAA21BF8}"/>
              </a:ext>
            </a:extLst>
          </p:cNvPr>
          <p:cNvSpPr>
            <a:spLocks noGrp="1"/>
          </p:cNvSpPr>
          <p:nvPr>
            <p:ph type="title"/>
          </p:nvPr>
        </p:nvSpPr>
        <p:spPr>
          <a:xfrm>
            <a:off x="956102" y="197224"/>
            <a:ext cx="10590439" cy="699247"/>
          </a:xfrm>
        </p:spPr>
        <p:style>
          <a:lnRef idx="1">
            <a:schemeClr val="accent4"/>
          </a:lnRef>
          <a:fillRef idx="2">
            <a:schemeClr val="accent4"/>
          </a:fillRef>
          <a:effectRef idx="1">
            <a:schemeClr val="accent4"/>
          </a:effectRef>
          <a:fontRef idx="minor">
            <a:schemeClr val="dk1"/>
          </a:fontRef>
        </p:style>
        <p:txBody>
          <a:bodyPr>
            <a:normAutofit/>
          </a:bodyPr>
          <a:lstStyle/>
          <a:p>
            <a:r>
              <a:rPr lang="es-MX" sz="3600" dirty="0"/>
              <a:t>Agregar secuencias de clase o sesiones de trabajo. </a:t>
            </a:r>
          </a:p>
        </p:txBody>
      </p:sp>
      <p:sp>
        <p:nvSpPr>
          <p:cNvPr id="3" name="Marcador de contenido 2">
            <a:extLst>
              <a:ext uri="{FF2B5EF4-FFF2-40B4-BE49-F238E27FC236}">
                <a16:creationId xmlns:a16="http://schemas.microsoft.com/office/drawing/2014/main" id="{0A20BCCD-B7BF-40A8-AA0C-7C4648A735DB}"/>
              </a:ext>
            </a:extLst>
          </p:cNvPr>
          <p:cNvSpPr>
            <a:spLocks noGrp="1"/>
          </p:cNvSpPr>
          <p:nvPr>
            <p:ph sz="quarter" idx="13"/>
          </p:nvPr>
        </p:nvSpPr>
        <p:spPr>
          <a:xfrm>
            <a:off x="956101" y="1142961"/>
            <a:ext cx="10769733" cy="699247"/>
          </a:xfrm>
        </p:spPr>
        <p:txBody>
          <a:bodyPr/>
          <a:lstStyle/>
          <a:p>
            <a:r>
              <a:rPr lang="es-MX" dirty="0">
                <a:latin typeface="Arial" panose="020B0604020202020204" pitchFamily="34" charset="0"/>
                <a:cs typeface="Arial" panose="020B0604020202020204" pitchFamily="34" charset="0"/>
              </a:rPr>
              <a:t>Debe elaborar las secuencias  de clase necesarias de acuerdo a los diferentes momento de intervención o de trabajo de prevención.</a:t>
            </a:r>
          </a:p>
          <a:p>
            <a:endParaRPr lang="es-MX" dirty="0">
              <a:latin typeface="Arial" panose="020B0604020202020204" pitchFamily="34" charset="0"/>
              <a:cs typeface="Arial" panose="020B0604020202020204" pitchFamily="34" charset="0"/>
            </a:endParaRPr>
          </a:p>
          <a:p>
            <a:endParaRPr lang="es-MX" dirty="0">
              <a:latin typeface="Arial" panose="020B0604020202020204" pitchFamily="34" charset="0"/>
              <a:cs typeface="Arial" panose="020B0604020202020204" pitchFamily="34" charset="0"/>
            </a:endParaRPr>
          </a:p>
        </p:txBody>
      </p:sp>
      <p:graphicFrame>
        <p:nvGraphicFramePr>
          <p:cNvPr id="4" name="Tabla 3">
            <a:extLst>
              <a:ext uri="{FF2B5EF4-FFF2-40B4-BE49-F238E27FC236}">
                <a16:creationId xmlns:a16="http://schemas.microsoft.com/office/drawing/2014/main" id="{81F0A8E4-9811-48B9-891C-69DD05AF24DF}"/>
              </a:ext>
            </a:extLst>
          </p:cNvPr>
          <p:cNvGraphicFramePr>
            <a:graphicFrameLocks noGrp="1"/>
          </p:cNvGraphicFramePr>
          <p:nvPr>
            <p:extLst>
              <p:ext uri="{D42A27DB-BD31-4B8C-83A1-F6EECF244321}">
                <p14:modId xmlns:p14="http://schemas.microsoft.com/office/powerpoint/2010/main" val="1511882222"/>
              </p:ext>
            </p:extLst>
          </p:nvPr>
        </p:nvGraphicFramePr>
        <p:xfrm>
          <a:off x="956101" y="2103210"/>
          <a:ext cx="10590440" cy="4557566"/>
        </p:xfrm>
        <a:graphic>
          <a:graphicData uri="http://schemas.openxmlformats.org/drawingml/2006/table">
            <a:tbl>
              <a:tblPr firstRow="1" bandRow="1">
                <a:tableStyleId>{5C22544A-7EE6-4342-B048-85BDC9FD1C3A}</a:tableStyleId>
              </a:tblPr>
              <a:tblGrid>
                <a:gridCol w="2647610">
                  <a:extLst>
                    <a:ext uri="{9D8B030D-6E8A-4147-A177-3AD203B41FA5}">
                      <a16:colId xmlns:a16="http://schemas.microsoft.com/office/drawing/2014/main" val="253990166"/>
                    </a:ext>
                  </a:extLst>
                </a:gridCol>
                <a:gridCol w="2647610">
                  <a:extLst>
                    <a:ext uri="{9D8B030D-6E8A-4147-A177-3AD203B41FA5}">
                      <a16:colId xmlns:a16="http://schemas.microsoft.com/office/drawing/2014/main" val="3002796401"/>
                    </a:ext>
                  </a:extLst>
                </a:gridCol>
                <a:gridCol w="2647610">
                  <a:extLst>
                    <a:ext uri="{9D8B030D-6E8A-4147-A177-3AD203B41FA5}">
                      <a16:colId xmlns:a16="http://schemas.microsoft.com/office/drawing/2014/main" val="2984080905"/>
                    </a:ext>
                  </a:extLst>
                </a:gridCol>
                <a:gridCol w="2647610">
                  <a:extLst>
                    <a:ext uri="{9D8B030D-6E8A-4147-A177-3AD203B41FA5}">
                      <a16:colId xmlns:a16="http://schemas.microsoft.com/office/drawing/2014/main" val="2407829822"/>
                    </a:ext>
                  </a:extLst>
                </a:gridCol>
              </a:tblGrid>
              <a:tr h="957604">
                <a:tc>
                  <a:txBody>
                    <a:bodyPr/>
                    <a:lstStyle/>
                    <a:p>
                      <a:pPr algn="ctr"/>
                      <a:r>
                        <a:rPr lang="es-MX" dirty="0">
                          <a:solidFill>
                            <a:schemeClr val="tx1"/>
                          </a:solidFill>
                          <a:latin typeface="Arial" panose="020B0604020202020204" pitchFamily="34" charset="0"/>
                          <a:cs typeface="Arial" panose="020B0604020202020204" pitchFamily="34" charset="0"/>
                        </a:rPr>
                        <a:t>Día/mes/año</a:t>
                      </a:r>
                    </a:p>
                  </a:txBody>
                  <a:tcPr>
                    <a:lnL w="76200" cap="flat" cmpd="sng" algn="ctr">
                      <a:solidFill>
                        <a:schemeClr val="accent6">
                          <a:lumMod val="50000"/>
                        </a:schemeClr>
                      </a:solidFill>
                      <a:prstDash val="solid"/>
                      <a:round/>
                      <a:headEnd type="none" w="med" len="med"/>
                      <a:tailEnd type="none" w="med" len="med"/>
                    </a:lnL>
                    <a:lnR w="76200" cap="flat" cmpd="sng" algn="ctr">
                      <a:solidFill>
                        <a:schemeClr val="accent6">
                          <a:lumMod val="50000"/>
                        </a:schemeClr>
                      </a:solidFill>
                      <a:prstDash val="solid"/>
                      <a:round/>
                      <a:headEnd type="none" w="med" len="med"/>
                      <a:tailEnd type="none" w="med" len="med"/>
                    </a:lnR>
                    <a:lnT w="76200" cap="flat" cmpd="sng" algn="ctr">
                      <a:solidFill>
                        <a:schemeClr val="accent6">
                          <a:lumMod val="50000"/>
                        </a:schemeClr>
                      </a:solidFill>
                      <a:prstDash val="solid"/>
                      <a:round/>
                      <a:headEnd type="none" w="med" len="med"/>
                      <a:tailEnd type="none" w="med" len="med"/>
                    </a:lnT>
                    <a:lnB w="76200" cap="flat" cmpd="sng" algn="ctr">
                      <a:solidFill>
                        <a:schemeClr val="accent6">
                          <a:lumMod val="50000"/>
                        </a:schemeClr>
                      </a:solidFill>
                      <a:prstDash val="solid"/>
                      <a:round/>
                      <a:headEnd type="none" w="med" len="med"/>
                      <a:tailEnd type="none" w="med" len="med"/>
                    </a:lnB>
                    <a:lnTlToBr w="12700" cmpd="sng">
                      <a:noFill/>
                      <a:prstDash val="solid"/>
                    </a:lnTlToBr>
                    <a:lnBlToTr w="12700" cmpd="sng">
                      <a:noFill/>
                      <a:prstDash val="solid"/>
                    </a:lnBlToTr>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6200000" scaled="1"/>
                      <a:tileRect/>
                    </a:gradFill>
                  </a:tcPr>
                </a:tc>
                <a:tc>
                  <a:txBody>
                    <a:bodyPr/>
                    <a:lstStyle/>
                    <a:p>
                      <a:pPr algn="ctr"/>
                      <a:r>
                        <a:rPr lang="es-MX" dirty="0">
                          <a:solidFill>
                            <a:schemeClr val="tx1"/>
                          </a:solidFill>
                          <a:latin typeface="Arial" panose="020B0604020202020204" pitchFamily="34" charset="0"/>
                          <a:cs typeface="Arial" panose="020B0604020202020204" pitchFamily="34" charset="0"/>
                        </a:rPr>
                        <a:t>Inicio</a:t>
                      </a:r>
                    </a:p>
                  </a:txBody>
                  <a:tcPr>
                    <a:lnL w="76200" cap="flat" cmpd="sng" algn="ctr">
                      <a:solidFill>
                        <a:schemeClr val="accent6">
                          <a:lumMod val="50000"/>
                        </a:schemeClr>
                      </a:solidFill>
                      <a:prstDash val="solid"/>
                      <a:round/>
                      <a:headEnd type="none" w="med" len="med"/>
                      <a:tailEnd type="none" w="med" len="med"/>
                    </a:lnL>
                    <a:lnR w="76200" cap="flat" cmpd="sng" algn="ctr">
                      <a:solidFill>
                        <a:schemeClr val="accent6">
                          <a:lumMod val="50000"/>
                        </a:schemeClr>
                      </a:solidFill>
                      <a:prstDash val="solid"/>
                      <a:round/>
                      <a:headEnd type="none" w="med" len="med"/>
                      <a:tailEnd type="none" w="med" len="med"/>
                    </a:lnR>
                    <a:lnT w="76200" cap="flat" cmpd="sng" algn="ctr">
                      <a:solidFill>
                        <a:schemeClr val="accent6">
                          <a:lumMod val="50000"/>
                        </a:schemeClr>
                      </a:solidFill>
                      <a:prstDash val="solid"/>
                      <a:round/>
                      <a:headEnd type="none" w="med" len="med"/>
                      <a:tailEnd type="none" w="med" len="med"/>
                    </a:lnT>
                    <a:lnB w="76200" cap="flat" cmpd="sng" algn="ctr">
                      <a:solidFill>
                        <a:schemeClr val="accent6">
                          <a:lumMod val="50000"/>
                        </a:schemeClr>
                      </a:solidFill>
                      <a:prstDash val="solid"/>
                      <a:round/>
                      <a:headEnd type="none" w="med" len="med"/>
                      <a:tailEnd type="none" w="med" len="med"/>
                    </a:lnB>
                    <a:lnTlToBr w="12700" cmpd="sng">
                      <a:noFill/>
                      <a:prstDash val="solid"/>
                    </a:lnTlToBr>
                    <a:lnBlToTr w="12700" cmpd="sng">
                      <a:noFill/>
                      <a:prstDash val="solid"/>
                    </a:lnBlToTr>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6200000" scaled="1"/>
                      <a:tileRect/>
                    </a:gradFill>
                  </a:tcPr>
                </a:tc>
                <a:tc>
                  <a:txBody>
                    <a:bodyPr/>
                    <a:lstStyle/>
                    <a:p>
                      <a:pPr algn="ctr"/>
                      <a:r>
                        <a:rPr lang="es-MX" dirty="0">
                          <a:solidFill>
                            <a:schemeClr val="tx1"/>
                          </a:solidFill>
                          <a:latin typeface="Arial" panose="020B0604020202020204" pitchFamily="34" charset="0"/>
                          <a:cs typeface="Arial" panose="020B0604020202020204" pitchFamily="34" charset="0"/>
                        </a:rPr>
                        <a:t>Desarrollo</a:t>
                      </a:r>
                    </a:p>
                  </a:txBody>
                  <a:tcPr>
                    <a:lnL w="76200" cap="flat" cmpd="sng" algn="ctr">
                      <a:solidFill>
                        <a:schemeClr val="accent6">
                          <a:lumMod val="50000"/>
                        </a:schemeClr>
                      </a:solidFill>
                      <a:prstDash val="solid"/>
                      <a:round/>
                      <a:headEnd type="none" w="med" len="med"/>
                      <a:tailEnd type="none" w="med" len="med"/>
                    </a:lnL>
                    <a:lnR w="76200" cap="flat" cmpd="sng" algn="ctr">
                      <a:solidFill>
                        <a:schemeClr val="accent6">
                          <a:lumMod val="50000"/>
                        </a:schemeClr>
                      </a:solidFill>
                      <a:prstDash val="solid"/>
                      <a:round/>
                      <a:headEnd type="none" w="med" len="med"/>
                      <a:tailEnd type="none" w="med" len="med"/>
                    </a:lnR>
                    <a:lnT w="76200" cap="flat" cmpd="sng" algn="ctr">
                      <a:solidFill>
                        <a:schemeClr val="accent6">
                          <a:lumMod val="50000"/>
                        </a:schemeClr>
                      </a:solidFill>
                      <a:prstDash val="solid"/>
                      <a:round/>
                      <a:headEnd type="none" w="med" len="med"/>
                      <a:tailEnd type="none" w="med" len="med"/>
                    </a:lnT>
                    <a:lnB w="76200" cap="flat" cmpd="sng" algn="ctr">
                      <a:solidFill>
                        <a:schemeClr val="accent6">
                          <a:lumMod val="50000"/>
                        </a:schemeClr>
                      </a:solidFill>
                      <a:prstDash val="solid"/>
                      <a:round/>
                      <a:headEnd type="none" w="med" len="med"/>
                      <a:tailEnd type="none" w="med" len="med"/>
                    </a:lnB>
                    <a:lnTlToBr w="12700" cmpd="sng">
                      <a:noFill/>
                      <a:prstDash val="solid"/>
                    </a:lnTlToBr>
                    <a:lnBlToTr w="12700" cmpd="sng">
                      <a:noFill/>
                      <a:prstDash val="solid"/>
                    </a:lnBlToTr>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6200000" scaled="1"/>
                      <a:tileRect/>
                    </a:gradFill>
                  </a:tcPr>
                </a:tc>
                <a:tc>
                  <a:txBody>
                    <a:bodyPr/>
                    <a:lstStyle/>
                    <a:p>
                      <a:pPr algn="ctr"/>
                      <a:r>
                        <a:rPr lang="es-MX" dirty="0">
                          <a:solidFill>
                            <a:schemeClr val="tx1"/>
                          </a:solidFill>
                          <a:latin typeface="Arial" panose="020B0604020202020204" pitchFamily="34" charset="0"/>
                          <a:cs typeface="Arial" panose="020B0604020202020204" pitchFamily="34" charset="0"/>
                        </a:rPr>
                        <a:t>Cierre</a:t>
                      </a:r>
                    </a:p>
                  </a:txBody>
                  <a:tcPr>
                    <a:lnL w="76200" cap="flat" cmpd="sng" algn="ctr">
                      <a:solidFill>
                        <a:schemeClr val="accent6">
                          <a:lumMod val="50000"/>
                        </a:schemeClr>
                      </a:solidFill>
                      <a:prstDash val="solid"/>
                      <a:round/>
                      <a:headEnd type="none" w="med" len="med"/>
                      <a:tailEnd type="none" w="med" len="med"/>
                    </a:lnL>
                    <a:lnR w="76200" cap="flat" cmpd="sng" algn="ctr">
                      <a:solidFill>
                        <a:schemeClr val="accent6">
                          <a:lumMod val="50000"/>
                        </a:schemeClr>
                      </a:solidFill>
                      <a:prstDash val="solid"/>
                      <a:round/>
                      <a:headEnd type="none" w="med" len="med"/>
                      <a:tailEnd type="none" w="med" len="med"/>
                    </a:lnR>
                    <a:lnT w="76200" cap="flat" cmpd="sng" algn="ctr">
                      <a:solidFill>
                        <a:schemeClr val="accent6">
                          <a:lumMod val="50000"/>
                        </a:schemeClr>
                      </a:solidFill>
                      <a:prstDash val="solid"/>
                      <a:round/>
                      <a:headEnd type="none" w="med" len="med"/>
                      <a:tailEnd type="none" w="med" len="med"/>
                    </a:lnT>
                    <a:lnB w="76200" cap="flat" cmpd="sng" algn="ctr">
                      <a:solidFill>
                        <a:schemeClr val="accent6">
                          <a:lumMod val="50000"/>
                        </a:schemeClr>
                      </a:solidFill>
                      <a:prstDash val="solid"/>
                      <a:round/>
                      <a:headEnd type="none" w="med" len="med"/>
                      <a:tailEnd type="none" w="med" len="med"/>
                    </a:lnB>
                    <a:lnTlToBr w="12700" cmpd="sng">
                      <a:noFill/>
                      <a:prstDash val="solid"/>
                    </a:lnTlToBr>
                    <a:lnBlToTr w="12700" cmpd="sng">
                      <a:noFill/>
                      <a:prstDash val="solid"/>
                    </a:lnBlToTr>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6200000" scaled="1"/>
                      <a:tileRect/>
                    </a:gradFill>
                  </a:tcPr>
                </a:tc>
                <a:extLst>
                  <a:ext uri="{0D108BD9-81ED-4DB2-BD59-A6C34878D82A}">
                    <a16:rowId xmlns:a16="http://schemas.microsoft.com/office/drawing/2014/main" val="3283372280"/>
                  </a:ext>
                </a:extLst>
              </a:tr>
              <a:tr h="3599962">
                <a:tc>
                  <a:txBody>
                    <a:bodyPr/>
                    <a:lstStyle/>
                    <a:p>
                      <a:r>
                        <a:rPr lang="es-MX" dirty="0"/>
                        <a:t>26 de agosto, 2019</a:t>
                      </a:r>
                    </a:p>
                  </a:txBody>
                  <a:tcPr>
                    <a:lnL w="76200" cap="flat" cmpd="sng" algn="ctr">
                      <a:solidFill>
                        <a:schemeClr val="accent6">
                          <a:lumMod val="50000"/>
                        </a:schemeClr>
                      </a:solidFill>
                      <a:prstDash val="solid"/>
                      <a:round/>
                      <a:headEnd type="none" w="med" len="med"/>
                      <a:tailEnd type="none" w="med" len="med"/>
                    </a:lnL>
                    <a:lnR w="76200" cap="flat" cmpd="sng" algn="ctr">
                      <a:solidFill>
                        <a:schemeClr val="accent6">
                          <a:lumMod val="50000"/>
                        </a:schemeClr>
                      </a:solidFill>
                      <a:prstDash val="solid"/>
                      <a:round/>
                      <a:headEnd type="none" w="med" len="med"/>
                      <a:tailEnd type="none" w="med" len="med"/>
                    </a:lnR>
                    <a:lnT w="76200" cap="flat" cmpd="sng" algn="ctr">
                      <a:solidFill>
                        <a:schemeClr val="accent6">
                          <a:lumMod val="50000"/>
                        </a:schemeClr>
                      </a:solidFill>
                      <a:prstDash val="solid"/>
                      <a:round/>
                      <a:headEnd type="none" w="med" len="med"/>
                      <a:tailEnd type="none" w="med" len="med"/>
                    </a:lnT>
                    <a:lnB w="76200" cap="flat" cmpd="sng" algn="ctr">
                      <a:solidFill>
                        <a:schemeClr val="accent6">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2">
                        <a:lumMod val="25000"/>
                        <a:lumOff val="75000"/>
                      </a:schemeClr>
                    </a:solidFill>
                  </a:tcPr>
                </a:tc>
                <a:tc>
                  <a:txBody>
                    <a:bodyPr/>
                    <a:lstStyle/>
                    <a:p>
                      <a:r>
                        <a:rPr lang="es-MX" dirty="0">
                          <a:latin typeface="Arial" panose="020B0604020202020204" pitchFamily="34" charset="0"/>
                          <a:cs typeface="Arial" panose="020B0604020202020204" pitchFamily="34" charset="0"/>
                        </a:rPr>
                        <a:t>Etapa inicial o fase de creación de clima armónico; se desarrolla previa a la tarea de aprendizaje. Prepara y activa para la tarea de aprendizaje.</a:t>
                      </a:r>
                    </a:p>
                  </a:txBody>
                  <a:tcPr>
                    <a:lnL w="76200" cap="flat" cmpd="sng" algn="ctr">
                      <a:solidFill>
                        <a:schemeClr val="accent6">
                          <a:lumMod val="50000"/>
                        </a:schemeClr>
                      </a:solidFill>
                      <a:prstDash val="solid"/>
                      <a:round/>
                      <a:headEnd type="none" w="med" len="med"/>
                      <a:tailEnd type="none" w="med" len="med"/>
                    </a:lnL>
                    <a:lnR w="76200" cap="flat" cmpd="sng" algn="ctr">
                      <a:solidFill>
                        <a:schemeClr val="accent6">
                          <a:lumMod val="50000"/>
                        </a:schemeClr>
                      </a:solidFill>
                      <a:prstDash val="solid"/>
                      <a:round/>
                      <a:headEnd type="none" w="med" len="med"/>
                      <a:tailEnd type="none" w="med" len="med"/>
                    </a:lnR>
                    <a:lnT w="76200" cap="flat" cmpd="sng" algn="ctr">
                      <a:solidFill>
                        <a:schemeClr val="accent6">
                          <a:lumMod val="50000"/>
                        </a:schemeClr>
                      </a:solidFill>
                      <a:prstDash val="solid"/>
                      <a:round/>
                      <a:headEnd type="none" w="med" len="med"/>
                      <a:tailEnd type="none" w="med" len="med"/>
                    </a:lnT>
                    <a:lnB w="76200" cap="flat" cmpd="sng" algn="ctr">
                      <a:solidFill>
                        <a:schemeClr val="accent6">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2">
                        <a:lumMod val="25000"/>
                        <a:lumOff val="75000"/>
                      </a:schemeClr>
                    </a:solidFill>
                  </a:tcPr>
                </a:tc>
                <a:tc>
                  <a:txBody>
                    <a:bodyPr/>
                    <a:lstStyle/>
                    <a:p>
                      <a:r>
                        <a:rPr lang="es-MX" dirty="0">
                          <a:latin typeface="Arial" panose="020B0604020202020204" pitchFamily="34" charset="0"/>
                          <a:cs typeface="Arial" panose="020B0604020202020204" pitchFamily="34" charset="0"/>
                        </a:rPr>
                        <a:t>Corresponde al desarrollo de la tarea del aprendizaje. Su función es presentar conceptos fundamentales, organizar, modelar, potenciar conexiones externas e internas. Se utilizan estrategias para apoyar el desarrollo del contenido curricular.</a:t>
                      </a:r>
                    </a:p>
                  </a:txBody>
                  <a:tcPr>
                    <a:lnL w="76200" cap="flat" cmpd="sng" algn="ctr">
                      <a:solidFill>
                        <a:schemeClr val="accent6">
                          <a:lumMod val="50000"/>
                        </a:schemeClr>
                      </a:solidFill>
                      <a:prstDash val="solid"/>
                      <a:round/>
                      <a:headEnd type="none" w="med" len="med"/>
                      <a:tailEnd type="none" w="med" len="med"/>
                    </a:lnL>
                    <a:lnR w="76200" cap="flat" cmpd="sng" algn="ctr">
                      <a:solidFill>
                        <a:schemeClr val="accent6">
                          <a:lumMod val="50000"/>
                        </a:schemeClr>
                      </a:solidFill>
                      <a:prstDash val="solid"/>
                      <a:round/>
                      <a:headEnd type="none" w="med" len="med"/>
                      <a:tailEnd type="none" w="med" len="med"/>
                    </a:lnR>
                    <a:lnT w="76200" cap="flat" cmpd="sng" algn="ctr">
                      <a:solidFill>
                        <a:schemeClr val="accent6">
                          <a:lumMod val="50000"/>
                        </a:schemeClr>
                      </a:solidFill>
                      <a:prstDash val="solid"/>
                      <a:round/>
                      <a:headEnd type="none" w="med" len="med"/>
                      <a:tailEnd type="none" w="med" len="med"/>
                    </a:lnT>
                    <a:lnB w="76200" cap="flat" cmpd="sng" algn="ctr">
                      <a:solidFill>
                        <a:schemeClr val="accent6">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2">
                        <a:lumMod val="25000"/>
                        <a:lumOff val="75000"/>
                      </a:schemeClr>
                    </a:solidFill>
                  </a:tcPr>
                </a:tc>
                <a:tc>
                  <a:txBody>
                    <a:bodyPr/>
                    <a:lstStyle/>
                    <a:p>
                      <a:r>
                        <a:rPr lang="es-MX" dirty="0">
                          <a:latin typeface="Arial" panose="020B0604020202020204" pitchFamily="34" charset="0"/>
                          <a:cs typeface="Arial" panose="020B0604020202020204" pitchFamily="34" charset="0"/>
                        </a:rPr>
                        <a:t>Se desarrolla después de la tarea de aprendizaje para: sistematizar, realizar síntesis, integrar, proyectar, valorar, facilitar el recuerdo, etc</a:t>
                      </a:r>
                      <a:r>
                        <a:rPr lang="es-MX" dirty="0"/>
                        <a:t>.</a:t>
                      </a:r>
                    </a:p>
                  </a:txBody>
                  <a:tcPr>
                    <a:lnL w="76200" cap="flat" cmpd="sng" algn="ctr">
                      <a:solidFill>
                        <a:schemeClr val="accent6">
                          <a:lumMod val="50000"/>
                        </a:schemeClr>
                      </a:solidFill>
                      <a:prstDash val="solid"/>
                      <a:round/>
                      <a:headEnd type="none" w="med" len="med"/>
                      <a:tailEnd type="none" w="med" len="med"/>
                    </a:lnL>
                    <a:lnR w="76200" cap="flat" cmpd="sng" algn="ctr">
                      <a:solidFill>
                        <a:schemeClr val="accent6">
                          <a:lumMod val="50000"/>
                        </a:schemeClr>
                      </a:solidFill>
                      <a:prstDash val="solid"/>
                      <a:round/>
                      <a:headEnd type="none" w="med" len="med"/>
                      <a:tailEnd type="none" w="med" len="med"/>
                    </a:lnR>
                    <a:lnT w="76200" cap="flat" cmpd="sng" algn="ctr">
                      <a:solidFill>
                        <a:schemeClr val="accent6">
                          <a:lumMod val="50000"/>
                        </a:schemeClr>
                      </a:solidFill>
                      <a:prstDash val="solid"/>
                      <a:round/>
                      <a:headEnd type="none" w="med" len="med"/>
                      <a:tailEnd type="none" w="med" len="med"/>
                    </a:lnT>
                    <a:lnB w="76200" cap="flat" cmpd="sng" algn="ctr">
                      <a:solidFill>
                        <a:schemeClr val="accent6">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tx2">
                        <a:lumMod val="25000"/>
                        <a:lumOff val="75000"/>
                      </a:schemeClr>
                    </a:solidFill>
                  </a:tcPr>
                </a:tc>
                <a:extLst>
                  <a:ext uri="{0D108BD9-81ED-4DB2-BD59-A6C34878D82A}">
                    <a16:rowId xmlns:a16="http://schemas.microsoft.com/office/drawing/2014/main" val="2057574325"/>
                  </a:ext>
                </a:extLst>
              </a:tr>
            </a:tbl>
          </a:graphicData>
        </a:graphic>
      </p:graphicFrame>
    </p:spTree>
    <p:extLst>
      <p:ext uri="{BB962C8B-B14F-4D97-AF65-F5344CB8AC3E}">
        <p14:creationId xmlns:p14="http://schemas.microsoft.com/office/powerpoint/2010/main" val="88338937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10CD239-FCBE-4AFD-AAFF-F9E170E6D53E}"/>
              </a:ext>
            </a:extLst>
          </p:cNvPr>
          <p:cNvSpPr>
            <a:spLocks noGrp="1"/>
          </p:cNvSpPr>
          <p:nvPr>
            <p:ph type="title"/>
          </p:nvPr>
        </p:nvSpPr>
        <p:spPr>
          <a:xfrm>
            <a:off x="1380226" y="659920"/>
            <a:ext cx="9782356" cy="1324155"/>
          </a:xfrm>
          <a:solidFill>
            <a:schemeClr val="tx2">
              <a:lumMod val="25000"/>
              <a:lumOff val="75000"/>
            </a:schemeClr>
          </a:solidFill>
          <a:ln>
            <a:solidFill>
              <a:srgbClr val="002060"/>
            </a:solidFill>
          </a:ln>
        </p:spPr>
        <p:txBody>
          <a:bodyPr>
            <a:normAutofit/>
          </a:bodyPr>
          <a:lstStyle/>
          <a:p>
            <a:r>
              <a:rPr lang="es-ES" dirty="0"/>
              <a:t>14.- Aplicación de la intervención o del proyecto de prevención. </a:t>
            </a:r>
            <a:endParaRPr lang="es-419" dirty="0"/>
          </a:p>
        </p:txBody>
      </p:sp>
      <p:sp>
        <p:nvSpPr>
          <p:cNvPr id="3" name="Marcador de contenido 2">
            <a:extLst>
              <a:ext uri="{FF2B5EF4-FFF2-40B4-BE49-F238E27FC236}">
                <a16:creationId xmlns:a16="http://schemas.microsoft.com/office/drawing/2014/main" id="{6882A869-229F-4E6F-80DF-7092D37D7D0A}"/>
              </a:ext>
            </a:extLst>
          </p:cNvPr>
          <p:cNvSpPr>
            <a:spLocks noGrp="1"/>
          </p:cNvSpPr>
          <p:nvPr>
            <p:ph sz="quarter" idx="13"/>
          </p:nvPr>
        </p:nvSpPr>
        <p:spPr>
          <a:xfrm>
            <a:off x="1380226" y="2617789"/>
            <a:ext cx="10506974" cy="4034023"/>
          </a:xfrm>
        </p:spPr>
        <p:txBody>
          <a:bodyPr>
            <a:normAutofit fontScale="85000" lnSpcReduction="20000"/>
          </a:bodyPr>
          <a:lstStyle/>
          <a:p>
            <a:r>
              <a:rPr lang="es-ES" sz="2600" dirty="0">
                <a:solidFill>
                  <a:schemeClr val="tx1"/>
                </a:solidFill>
              </a:rPr>
              <a:t>Listas de asistencia</a:t>
            </a:r>
          </a:p>
          <a:p>
            <a:r>
              <a:rPr lang="es-ES" sz="2600" dirty="0">
                <a:solidFill>
                  <a:schemeClr val="tx1"/>
                </a:solidFill>
              </a:rPr>
              <a:t>Lista de calificaciones</a:t>
            </a:r>
          </a:p>
          <a:p>
            <a:r>
              <a:rPr lang="es-ES" sz="2600" dirty="0">
                <a:solidFill>
                  <a:schemeClr val="tx1"/>
                </a:solidFill>
              </a:rPr>
              <a:t>Trabajos realizados durante la intervención o prevención</a:t>
            </a:r>
          </a:p>
          <a:p>
            <a:r>
              <a:rPr lang="es-ES" sz="2600" dirty="0">
                <a:solidFill>
                  <a:schemeClr val="tx1"/>
                </a:solidFill>
              </a:rPr>
              <a:t>Fotografías</a:t>
            </a:r>
          </a:p>
          <a:p>
            <a:r>
              <a:rPr lang="es-ES" sz="2600" dirty="0">
                <a:solidFill>
                  <a:schemeClr val="tx1"/>
                </a:solidFill>
              </a:rPr>
              <a:t>Otros</a:t>
            </a:r>
          </a:p>
          <a:p>
            <a:endParaRPr lang="es-ES" dirty="0">
              <a:solidFill>
                <a:schemeClr val="tx1"/>
              </a:solidFill>
            </a:endParaRPr>
          </a:p>
          <a:p>
            <a:pPr marL="0" indent="0">
              <a:buNone/>
            </a:pPr>
            <a:r>
              <a:rPr lang="es-ES" sz="3300" dirty="0">
                <a:solidFill>
                  <a:schemeClr val="tx1"/>
                </a:solidFill>
              </a:rPr>
              <a:t>Toda evidencia debe ser utilizada estrictamente con carácter de confiabilidad y con uso exclusivo para el trabajo académico. Por tanto, úsala con responsabilidad y respeto.</a:t>
            </a:r>
          </a:p>
          <a:p>
            <a:pPr marL="0" indent="0">
              <a:buNone/>
            </a:pPr>
            <a:r>
              <a:rPr lang="es-ES" sz="3300" dirty="0">
                <a:solidFill>
                  <a:schemeClr val="tx1"/>
                </a:solidFill>
              </a:rPr>
              <a:t>De antemano, si lo requieres, solicita el permiso con un oficio. </a:t>
            </a:r>
          </a:p>
          <a:p>
            <a:endParaRPr lang="es-419" dirty="0"/>
          </a:p>
        </p:txBody>
      </p:sp>
    </p:spTree>
    <p:extLst>
      <p:ext uri="{BB962C8B-B14F-4D97-AF65-F5344CB8AC3E}">
        <p14:creationId xmlns:p14="http://schemas.microsoft.com/office/powerpoint/2010/main" val="39999850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B826F3A-4053-4048-9EEB-43B13B06F4C4}"/>
              </a:ext>
            </a:extLst>
          </p:cNvPr>
          <p:cNvSpPr>
            <a:spLocks noGrp="1"/>
          </p:cNvSpPr>
          <p:nvPr>
            <p:ph type="title"/>
          </p:nvPr>
        </p:nvSpPr>
        <p:spPr>
          <a:xfrm>
            <a:off x="1371600" y="685799"/>
            <a:ext cx="9601200" cy="797615"/>
          </a:xfrm>
          <a:solidFill>
            <a:schemeClr val="tx2">
              <a:lumMod val="25000"/>
              <a:lumOff val="75000"/>
            </a:schemeClr>
          </a:solidFill>
          <a:ln>
            <a:solidFill>
              <a:srgbClr val="002060"/>
            </a:solidFill>
          </a:ln>
        </p:spPr>
        <p:txBody>
          <a:bodyPr>
            <a:normAutofit/>
          </a:bodyPr>
          <a:lstStyle/>
          <a:p>
            <a:r>
              <a:rPr lang="es-ES" sz="3600" dirty="0"/>
              <a:t>15.- Evaluación de la actividad realizada:</a:t>
            </a:r>
            <a:endParaRPr lang="es-419" sz="3600" dirty="0"/>
          </a:p>
        </p:txBody>
      </p:sp>
      <p:sp>
        <p:nvSpPr>
          <p:cNvPr id="3" name="Marcador de contenido 2">
            <a:extLst>
              <a:ext uri="{FF2B5EF4-FFF2-40B4-BE49-F238E27FC236}">
                <a16:creationId xmlns:a16="http://schemas.microsoft.com/office/drawing/2014/main" id="{DFD9BD38-8B9A-4668-BBE0-55927AA4AD55}"/>
              </a:ext>
            </a:extLst>
          </p:cNvPr>
          <p:cNvSpPr>
            <a:spLocks noGrp="1"/>
          </p:cNvSpPr>
          <p:nvPr>
            <p:ph sz="quarter" idx="13"/>
          </p:nvPr>
        </p:nvSpPr>
        <p:spPr/>
        <p:txBody>
          <a:bodyPr/>
          <a:lstStyle/>
          <a:p>
            <a:r>
              <a:rPr lang="es-ES" sz="4000" dirty="0"/>
              <a:t>Describe logros.</a:t>
            </a:r>
          </a:p>
          <a:p>
            <a:r>
              <a:rPr lang="es-ES" sz="4000" dirty="0"/>
              <a:t>Describe limitantes o obstáculos.</a:t>
            </a:r>
          </a:p>
          <a:p>
            <a:endParaRPr lang="es-419" dirty="0"/>
          </a:p>
        </p:txBody>
      </p:sp>
      <p:pic>
        <p:nvPicPr>
          <p:cNvPr id="2050" name="Picture 2" descr="Resultado de imagen para logros y obstaculos">
            <a:extLst>
              <a:ext uri="{FF2B5EF4-FFF2-40B4-BE49-F238E27FC236}">
                <a16:creationId xmlns:a16="http://schemas.microsoft.com/office/drawing/2014/main" id="{D733A140-E22E-4407-812A-27F2FD555C1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67819" y="3640347"/>
            <a:ext cx="5909093" cy="27863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913454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0EBBE22-D979-4F68-884B-F622055B9DBC}"/>
              </a:ext>
            </a:extLst>
          </p:cNvPr>
          <p:cNvSpPr>
            <a:spLocks noGrp="1"/>
          </p:cNvSpPr>
          <p:nvPr>
            <p:ph type="title"/>
          </p:nvPr>
        </p:nvSpPr>
        <p:spPr>
          <a:xfrm>
            <a:off x="1371600" y="685800"/>
            <a:ext cx="4724400" cy="910087"/>
          </a:xfrm>
          <a:solidFill>
            <a:schemeClr val="tx2">
              <a:lumMod val="25000"/>
              <a:lumOff val="75000"/>
            </a:schemeClr>
          </a:solidFill>
          <a:ln>
            <a:solidFill>
              <a:srgbClr val="002060"/>
            </a:solidFill>
          </a:ln>
        </p:spPr>
        <p:txBody>
          <a:bodyPr>
            <a:normAutofit/>
          </a:bodyPr>
          <a:lstStyle/>
          <a:p>
            <a:r>
              <a:rPr lang="es-ES" dirty="0"/>
              <a:t>16.- Bibliografía</a:t>
            </a:r>
            <a:endParaRPr lang="es-419" dirty="0"/>
          </a:p>
        </p:txBody>
      </p:sp>
      <p:pic>
        <p:nvPicPr>
          <p:cNvPr id="1026" name="Picture 2" descr="Resultado de imagen para bibliografía apa 2019">
            <a:extLst>
              <a:ext uri="{FF2B5EF4-FFF2-40B4-BE49-F238E27FC236}">
                <a16:creationId xmlns:a16="http://schemas.microsoft.com/office/drawing/2014/main" id="{A9F581D6-A31B-407F-AFD1-4895CB687247}"/>
              </a:ext>
            </a:extLst>
          </p:cNvPr>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2932982" y="1958198"/>
            <a:ext cx="5762444" cy="37179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75884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71729A6-38F1-4B16-A7EC-F23EE3F771A7}"/>
              </a:ext>
            </a:extLst>
          </p:cNvPr>
          <p:cNvSpPr>
            <a:spLocks noGrp="1"/>
          </p:cNvSpPr>
          <p:nvPr>
            <p:ph type="title"/>
          </p:nvPr>
        </p:nvSpPr>
        <p:spPr>
          <a:xfrm>
            <a:off x="1371600" y="685801"/>
            <a:ext cx="10317192" cy="720306"/>
          </a:xfrm>
          <a:solidFill>
            <a:srgbClr val="FFC000"/>
          </a:solidFill>
        </p:spPr>
        <p:txBody>
          <a:bodyPr>
            <a:normAutofit/>
          </a:bodyPr>
          <a:lstStyle/>
          <a:p>
            <a:r>
              <a:rPr lang="es-MX" sz="3600" dirty="0"/>
              <a:t>Consulta  sobre el tema de Planificación de  clases:</a:t>
            </a:r>
          </a:p>
        </p:txBody>
      </p:sp>
      <p:sp>
        <p:nvSpPr>
          <p:cNvPr id="3" name="Marcador de contenido 2">
            <a:extLst>
              <a:ext uri="{FF2B5EF4-FFF2-40B4-BE49-F238E27FC236}">
                <a16:creationId xmlns:a16="http://schemas.microsoft.com/office/drawing/2014/main" id="{3FE115DD-659D-490F-BFE1-EDDFA42C36EA}"/>
              </a:ext>
            </a:extLst>
          </p:cNvPr>
          <p:cNvSpPr>
            <a:spLocks noGrp="1"/>
          </p:cNvSpPr>
          <p:nvPr>
            <p:ph sz="quarter" idx="13"/>
          </p:nvPr>
        </p:nvSpPr>
        <p:spPr>
          <a:xfrm>
            <a:off x="1173192" y="2063396"/>
            <a:ext cx="10627744" cy="3530579"/>
          </a:xfrm>
        </p:spPr>
        <p:txBody>
          <a:bodyPr>
            <a:normAutofit/>
          </a:bodyPr>
          <a:lstStyle/>
          <a:p>
            <a:pPr marL="0" indent="0">
              <a:buNone/>
            </a:pPr>
            <a:r>
              <a:rPr lang="es-MX" sz="2400" dirty="0">
                <a:latin typeface="Arial" panose="020B0604020202020204" pitchFamily="34" charset="0"/>
                <a:cs typeface="Arial" panose="020B0604020202020204" pitchFamily="34" charset="0"/>
              </a:rPr>
              <a:t>1.- Consulta a Ángel Díaz Barriga: Guía para la elaboración de una secuencia didáctica.</a:t>
            </a:r>
          </a:p>
          <a:p>
            <a:pPr marL="0" indent="0">
              <a:buNone/>
            </a:pPr>
            <a:r>
              <a:rPr lang="es-MX" sz="2400" b="1" dirty="0">
                <a:latin typeface="Arial" panose="020B0604020202020204" pitchFamily="34" charset="0"/>
                <a:cs typeface="Arial" panose="020B0604020202020204" pitchFamily="34" charset="0"/>
              </a:rPr>
              <a:t>CONSULTA LOS FORMATOS QUE MANEJA LA INSTITUCIÓN.</a:t>
            </a:r>
          </a:p>
          <a:p>
            <a:pPr marL="0" indent="0">
              <a:buNone/>
            </a:pPr>
            <a:endParaRPr lang="es-MX" sz="2400" b="1" dirty="0">
              <a:latin typeface="Arial" panose="020B0604020202020204" pitchFamily="34" charset="0"/>
              <a:cs typeface="Arial" panose="020B0604020202020204" pitchFamily="34" charset="0"/>
            </a:endParaRPr>
          </a:p>
          <a:p>
            <a:pPr marL="0" indent="0">
              <a:buNone/>
            </a:pPr>
            <a:r>
              <a:rPr lang="es-MX" sz="2400" b="1" dirty="0">
                <a:latin typeface="Arial" panose="020B0604020202020204" pitchFamily="34" charset="0"/>
                <a:cs typeface="Arial" panose="020B0604020202020204" pitchFamily="34" charset="0"/>
              </a:rPr>
              <a:t>2.- https://www.terras.edu.ar/jornadas/120/recursos/41RED-DONAR-2009-RECURSO-Ejemplo-de-Secuencia-Didactica.pdf</a:t>
            </a:r>
          </a:p>
        </p:txBody>
      </p:sp>
    </p:spTree>
    <p:extLst>
      <p:ext uri="{BB962C8B-B14F-4D97-AF65-F5344CB8AC3E}">
        <p14:creationId xmlns:p14="http://schemas.microsoft.com/office/powerpoint/2010/main" val="339392249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33E6E3D-7BB7-43B9-8597-929A7AA27EA5}"/>
              </a:ext>
            </a:extLst>
          </p:cNvPr>
          <p:cNvSpPr>
            <a:spLocks noGrp="1"/>
          </p:cNvSpPr>
          <p:nvPr>
            <p:ph type="title"/>
          </p:nvPr>
        </p:nvSpPr>
        <p:spPr>
          <a:xfrm>
            <a:off x="1295400" y="127240"/>
            <a:ext cx="8009965" cy="769231"/>
          </a:xfrm>
        </p:spPr>
        <p:txBody>
          <a:bodyPr>
            <a:normAutofit fontScale="90000"/>
          </a:bodyPr>
          <a:lstStyle/>
          <a:p>
            <a:r>
              <a:rPr lang="es-MX" dirty="0"/>
              <a:t>B.- .- Elaboración del plan de trabajo</a:t>
            </a:r>
            <a:br>
              <a:rPr lang="es-MX" dirty="0"/>
            </a:br>
            <a:r>
              <a:rPr lang="es-MX" sz="2200" dirty="0"/>
              <a:t>(Cuando no se está en docencia o apoyo de la misma; es decir,</a:t>
            </a:r>
            <a:br>
              <a:rPr lang="es-MX" sz="2200" dirty="0"/>
            </a:br>
            <a:r>
              <a:rPr lang="es-MX" sz="2200" dirty="0"/>
              <a:t> es intervención administrativa</a:t>
            </a:r>
            <a:br>
              <a:rPr lang="es-MX" dirty="0"/>
            </a:br>
            <a:endParaRPr lang="es-MX" dirty="0"/>
          </a:p>
        </p:txBody>
      </p:sp>
      <p:sp>
        <p:nvSpPr>
          <p:cNvPr id="4" name="Rectángulo 3">
            <a:extLst>
              <a:ext uri="{FF2B5EF4-FFF2-40B4-BE49-F238E27FC236}">
                <a16:creationId xmlns:a16="http://schemas.microsoft.com/office/drawing/2014/main" id="{31608434-83F7-4EAC-AE35-2E4BEF808883}"/>
              </a:ext>
            </a:extLst>
          </p:cNvPr>
          <p:cNvSpPr/>
          <p:nvPr/>
        </p:nvSpPr>
        <p:spPr>
          <a:xfrm>
            <a:off x="887893" y="1613646"/>
            <a:ext cx="3630319" cy="5056095"/>
          </a:xfrm>
          <a:prstGeom prst="rect">
            <a:avLst/>
          </a:prstGeom>
          <a:solidFill>
            <a:schemeClr val="tx2">
              <a:lumMod val="25000"/>
              <a:lumOff val="75000"/>
            </a:schemeClr>
          </a:solidFill>
          <a:ln>
            <a:solidFill>
              <a:srgbClr val="002060"/>
            </a:solidFill>
          </a:ln>
        </p:spPr>
        <p:style>
          <a:lnRef idx="2">
            <a:schemeClr val="accent6"/>
          </a:lnRef>
          <a:fillRef idx="1">
            <a:schemeClr val="lt1"/>
          </a:fillRef>
          <a:effectRef idx="0">
            <a:schemeClr val="accent6"/>
          </a:effectRef>
          <a:fontRef idx="minor">
            <a:schemeClr val="dk1"/>
          </a:fontRef>
        </p:style>
        <p:txBody>
          <a:bodyPr rtlCol="0" anchor="ctr"/>
          <a:lstStyle/>
          <a:p>
            <a:endParaRPr lang="es-MX" dirty="0">
              <a:latin typeface="Arial" panose="020B0604020202020204" pitchFamily="34" charset="0"/>
              <a:cs typeface="Arial" panose="020B0604020202020204" pitchFamily="34" charset="0"/>
            </a:endParaRPr>
          </a:p>
          <a:p>
            <a:endParaRPr lang="es-MX" dirty="0">
              <a:latin typeface="Arial" panose="020B0604020202020204" pitchFamily="34" charset="0"/>
              <a:cs typeface="Arial" panose="020B0604020202020204" pitchFamily="34" charset="0"/>
            </a:endParaRPr>
          </a:p>
          <a:p>
            <a:endParaRPr lang="es-MX" dirty="0">
              <a:latin typeface="Arial" panose="020B0604020202020204" pitchFamily="34" charset="0"/>
              <a:cs typeface="Arial" panose="020B0604020202020204" pitchFamily="34" charset="0"/>
            </a:endParaRPr>
          </a:p>
          <a:p>
            <a:r>
              <a:rPr lang="es-MX" dirty="0">
                <a:latin typeface="Arial" panose="020B0604020202020204" pitchFamily="34" charset="0"/>
                <a:cs typeface="Arial" panose="020B0604020202020204" pitchFamily="34" charset="0"/>
              </a:rPr>
              <a:t>1.- Portada.</a:t>
            </a:r>
          </a:p>
          <a:p>
            <a:endParaRPr lang="es-MX" dirty="0">
              <a:latin typeface="Arial" panose="020B0604020202020204" pitchFamily="34" charset="0"/>
              <a:cs typeface="Arial" panose="020B0604020202020204" pitchFamily="34" charset="0"/>
            </a:endParaRPr>
          </a:p>
          <a:p>
            <a:r>
              <a:rPr lang="es-MX" dirty="0">
                <a:latin typeface="Arial" panose="020B0604020202020204" pitchFamily="34" charset="0"/>
                <a:cs typeface="Arial" panose="020B0604020202020204" pitchFamily="34" charset="0"/>
              </a:rPr>
              <a:t>2.- Dedicatoria y agradecimientos.</a:t>
            </a:r>
          </a:p>
          <a:p>
            <a:endParaRPr lang="es-MX" dirty="0">
              <a:latin typeface="Arial" panose="020B0604020202020204" pitchFamily="34" charset="0"/>
              <a:cs typeface="Arial" panose="020B0604020202020204" pitchFamily="34" charset="0"/>
            </a:endParaRPr>
          </a:p>
          <a:p>
            <a:r>
              <a:rPr lang="es-MX" dirty="0">
                <a:latin typeface="Arial" panose="020B0604020202020204" pitchFamily="34" charset="0"/>
                <a:cs typeface="Arial" panose="020B0604020202020204" pitchFamily="34" charset="0"/>
              </a:rPr>
              <a:t>3.- Índice</a:t>
            </a:r>
          </a:p>
          <a:p>
            <a:endParaRPr lang="es-MX" dirty="0">
              <a:latin typeface="Arial" panose="020B0604020202020204" pitchFamily="34" charset="0"/>
              <a:cs typeface="Arial" panose="020B0604020202020204" pitchFamily="34" charset="0"/>
            </a:endParaRPr>
          </a:p>
          <a:p>
            <a:r>
              <a:rPr lang="es-MX" dirty="0">
                <a:latin typeface="Arial" panose="020B0604020202020204" pitchFamily="34" charset="0"/>
                <a:cs typeface="Arial" panose="020B0604020202020204" pitchFamily="34" charset="0"/>
              </a:rPr>
              <a:t>4.- Introducción: debe incluir la problemática y datos de la Unidad Receptora, mapa de ubicación (use bibliografía).</a:t>
            </a:r>
          </a:p>
          <a:p>
            <a:endParaRPr lang="es-MX" dirty="0">
              <a:latin typeface="Arial" panose="020B0604020202020204" pitchFamily="34" charset="0"/>
              <a:cs typeface="Arial" panose="020B0604020202020204" pitchFamily="34" charset="0"/>
            </a:endParaRPr>
          </a:p>
          <a:p>
            <a:r>
              <a:rPr lang="es-MX" dirty="0">
                <a:latin typeface="Arial" panose="020B0604020202020204" pitchFamily="34" charset="0"/>
                <a:cs typeface="Arial" panose="020B0604020202020204" pitchFamily="34" charset="0"/>
              </a:rPr>
              <a:t>5.- Contexto externo e interno de la institución.</a:t>
            </a:r>
          </a:p>
          <a:p>
            <a:endParaRPr lang="es-MX" dirty="0">
              <a:latin typeface="Arial" panose="020B0604020202020204" pitchFamily="34" charset="0"/>
              <a:cs typeface="Arial" panose="020B0604020202020204" pitchFamily="34" charset="0"/>
            </a:endParaRPr>
          </a:p>
          <a:p>
            <a:r>
              <a:rPr lang="es-MX" dirty="0">
                <a:latin typeface="Arial" panose="020B0604020202020204" pitchFamily="34" charset="0"/>
                <a:cs typeface="Arial" panose="020B0604020202020204" pitchFamily="34" charset="0"/>
              </a:rPr>
              <a:t>6.- Organigrama de la UR; donde especifique su lugar de trabajo.</a:t>
            </a:r>
          </a:p>
          <a:p>
            <a:endParaRPr lang="es-MX" dirty="0">
              <a:latin typeface="Arial" panose="020B0604020202020204" pitchFamily="34" charset="0"/>
              <a:cs typeface="Arial" panose="020B0604020202020204" pitchFamily="34" charset="0"/>
            </a:endParaRPr>
          </a:p>
          <a:p>
            <a:endParaRPr lang="es-MX" dirty="0">
              <a:latin typeface="Arial" panose="020B0604020202020204" pitchFamily="34" charset="0"/>
              <a:cs typeface="Arial" panose="020B0604020202020204" pitchFamily="34" charset="0"/>
            </a:endParaRPr>
          </a:p>
          <a:p>
            <a:pPr algn="ctr"/>
            <a:r>
              <a:rPr lang="es-MX" dirty="0"/>
              <a:t> </a:t>
            </a:r>
          </a:p>
        </p:txBody>
      </p:sp>
      <p:sp>
        <p:nvSpPr>
          <p:cNvPr id="5" name="Rectángulo 4">
            <a:extLst>
              <a:ext uri="{FF2B5EF4-FFF2-40B4-BE49-F238E27FC236}">
                <a16:creationId xmlns:a16="http://schemas.microsoft.com/office/drawing/2014/main" id="{18CD6EDF-F9AC-48D5-B137-2595C000F442}"/>
              </a:ext>
            </a:extLst>
          </p:cNvPr>
          <p:cNvSpPr/>
          <p:nvPr/>
        </p:nvSpPr>
        <p:spPr>
          <a:xfrm>
            <a:off x="4679577" y="1613647"/>
            <a:ext cx="3391000" cy="5056095"/>
          </a:xfrm>
          <a:prstGeom prst="rect">
            <a:avLst/>
          </a:prstGeom>
          <a:solidFill>
            <a:schemeClr val="accent2">
              <a:lumMod val="60000"/>
              <a:lumOff val="40000"/>
            </a:schemeClr>
          </a:solidFill>
          <a:ln>
            <a:solidFill>
              <a:srgbClr val="002060"/>
            </a:solidFill>
          </a:ln>
        </p:spPr>
        <p:style>
          <a:lnRef idx="2">
            <a:schemeClr val="accent6"/>
          </a:lnRef>
          <a:fillRef idx="1">
            <a:schemeClr val="lt1"/>
          </a:fillRef>
          <a:effectRef idx="0">
            <a:schemeClr val="accent6"/>
          </a:effectRef>
          <a:fontRef idx="minor">
            <a:schemeClr val="dk1"/>
          </a:fontRef>
        </p:style>
        <p:txBody>
          <a:bodyPr rtlCol="0" anchor="ctr"/>
          <a:lstStyle/>
          <a:p>
            <a:r>
              <a:rPr lang="es-MX" sz="2000" dirty="0">
                <a:latin typeface="Arial" panose="020B0604020202020204" pitchFamily="34" charset="0"/>
                <a:cs typeface="Arial" panose="020B0604020202020204" pitchFamily="34" charset="0"/>
              </a:rPr>
              <a:t>7.- Finalidad de la intervención.</a:t>
            </a:r>
          </a:p>
          <a:p>
            <a:endParaRPr lang="es-MX" sz="2000" dirty="0">
              <a:latin typeface="Arial" panose="020B0604020202020204" pitchFamily="34" charset="0"/>
              <a:cs typeface="Arial" panose="020B0604020202020204" pitchFamily="34" charset="0"/>
            </a:endParaRPr>
          </a:p>
          <a:p>
            <a:r>
              <a:rPr lang="es-MX" sz="2000" dirty="0">
                <a:latin typeface="Arial" panose="020B0604020202020204" pitchFamily="34" charset="0"/>
                <a:cs typeface="Arial" panose="020B0604020202020204" pitchFamily="34" charset="0"/>
              </a:rPr>
              <a:t>8.- Misión y visión de la UR</a:t>
            </a:r>
          </a:p>
          <a:p>
            <a:endParaRPr lang="es-MX" sz="2000" dirty="0">
              <a:latin typeface="Arial" panose="020B0604020202020204" pitchFamily="34" charset="0"/>
              <a:cs typeface="Arial" panose="020B0604020202020204" pitchFamily="34" charset="0"/>
            </a:endParaRPr>
          </a:p>
          <a:p>
            <a:r>
              <a:rPr lang="es-MX" sz="2000" dirty="0">
                <a:latin typeface="Arial" panose="020B0604020202020204" pitchFamily="34" charset="0"/>
                <a:cs typeface="Arial" panose="020B0604020202020204" pitchFamily="34" charset="0"/>
              </a:rPr>
              <a:t>9.- Normas o reglamentos de la UR.</a:t>
            </a:r>
          </a:p>
          <a:p>
            <a:endParaRPr lang="es-MX" sz="2000" dirty="0">
              <a:latin typeface="Arial" panose="020B0604020202020204" pitchFamily="34" charset="0"/>
              <a:cs typeface="Arial" panose="020B0604020202020204" pitchFamily="34" charset="0"/>
            </a:endParaRPr>
          </a:p>
          <a:p>
            <a:r>
              <a:rPr lang="es-MX" sz="2000" dirty="0">
                <a:latin typeface="Arial" panose="020B0604020202020204" pitchFamily="34" charset="0"/>
                <a:cs typeface="Arial" panose="020B0604020202020204" pitchFamily="34" charset="0"/>
              </a:rPr>
              <a:t>10.- Diagnóstico de la UR, que requiera la intervención.</a:t>
            </a:r>
          </a:p>
          <a:p>
            <a:endParaRPr lang="es-MX" sz="2000" dirty="0">
              <a:latin typeface="Arial" panose="020B0604020202020204" pitchFamily="34" charset="0"/>
              <a:cs typeface="Arial" panose="020B0604020202020204" pitchFamily="34" charset="0"/>
            </a:endParaRPr>
          </a:p>
          <a:p>
            <a:r>
              <a:rPr lang="es-MX" sz="2000" dirty="0">
                <a:latin typeface="Arial" panose="020B0604020202020204" pitchFamily="34" charset="0"/>
                <a:cs typeface="Arial" panose="020B0604020202020204" pitchFamily="34" charset="0"/>
              </a:rPr>
              <a:t>11.- Aplicación del FODA con su análisis respectivo a manera de conclusión.</a:t>
            </a:r>
          </a:p>
          <a:p>
            <a:pPr algn="ctr"/>
            <a:endParaRPr lang="es-MX" dirty="0"/>
          </a:p>
        </p:txBody>
      </p:sp>
      <p:sp>
        <p:nvSpPr>
          <p:cNvPr id="6" name="Rectángulo 5">
            <a:extLst>
              <a:ext uri="{FF2B5EF4-FFF2-40B4-BE49-F238E27FC236}">
                <a16:creationId xmlns:a16="http://schemas.microsoft.com/office/drawing/2014/main" id="{A98AF172-0CFB-4FE8-B3BE-F95DE66AE84E}"/>
              </a:ext>
            </a:extLst>
          </p:cNvPr>
          <p:cNvSpPr/>
          <p:nvPr/>
        </p:nvSpPr>
        <p:spPr>
          <a:xfrm>
            <a:off x="8211671" y="896470"/>
            <a:ext cx="3783105" cy="5961529"/>
          </a:xfrm>
          <a:prstGeom prst="rect">
            <a:avLst/>
          </a:prstGeom>
          <a:solidFill>
            <a:schemeClr val="accent2">
              <a:lumMod val="60000"/>
              <a:lumOff val="40000"/>
            </a:schemeClr>
          </a:solidFill>
          <a:ln>
            <a:solidFill>
              <a:srgbClr val="002060"/>
            </a:solidFill>
          </a:ln>
        </p:spPr>
        <p:style>
          <a:lnRef idx="2">
            <a:schemeClr val="accent6"/>
          </a:lnRef>
          <a:fillRef idx="1">
            <a:schemeClr val="lt1"/>
          </a:fillRef>
          <a:effectRef idx="0">
            <a:schemeClr val="accent6"/>
          </a:effectRef>
          <a:fontRef idx="minor">
            <a:schemeClr val="dk1"/>
          </a:fontRef>
        </p:style>
        <p:txBody>
          <a:bodyPr rtlCol="0" anchor="ctr"/>
          <a:lstStyle/>
          <a:p>
            <a:endParaRPr lang="es-MX" dirty="0">
              <a:latin typeface="Arial" panose="020B0604020202020204" pitchFamily="34" charset="0"/>
              <a:cs typeface="Arial" panose="020B0604020202020204" pitchFamily="34" charset="0"/>
            </a:endParaRPr>
          </a:p>
          <a:p>
            <a:r>
              <a:rPr lang="es-MX" sz="2000" dirty="0">
                <a:latin typeface="Arial" panose="020B0604020202020204" pitchFamily="34" charset="0"/>
                <a:cs typeface="Arial" panose="020B0604020202020204" pitchFamily="34" charset="0"/>
              </a:rPr>
              <a:t>12.- Funciones como practicante: qué, porqué, para qué, cómo, dónde, a quién va dirigido.</a:t>
            </a:r>
          </a:p>
          <a:p>
            <a:endParaRPr lang="es-MX" sz="2000" dirty="0">
              <a:latin typeface="Arial" panose="020B0604020202020204" pitchFamily="34" charset="0"/>
              <a:cs typeface="Arial" panose="020B0604020202020204" pitchFamily="34" charset="0"/>
            </a:endParaRPr>
          </a:p>
          <a:p>
            <a:r>
              <a:rPr lang="es-MX" sz="2000" dirty="0">
                <a:latin typeface="Arial" panose="020B0604020202020204" pitchFamily="34" charset="0"/>
                <a:cs typeface="Arial" panose="020B0604020202020204" pitchFamily="34" charset="0"/>
              </a:rPr>
              <a:t>13.- Recursos materiales y humanos con los que se trabaja.</a:t>
            </a:r>
          </a:p>
          <a:p>
            <a:r>
              <a:rPr lang="es-MX" sz="2000" dirty="0">
                <a:latin typeface="Arial" panose="020B0604020202020204" pitchFamily="34" charset="0"/>
                <a:cs typeface="Arial" panose="020B0604020202020204" pitchFamily="34" charset="0"/>
              </a:rPr>
              <a:t> </a:t>
            </a:r>
          </a:p>
          <a:p>
            <a:r>
              <a:rPr lang="es-MX" sz="2000" dirty="0">
                <a:latin typeface="Arial" panose="020B0604020202020204" pitchFamily="34" charset="0"/>
                <a:cs typeface="Arial" panose="020B0604020202020204" pitchFamily="34" charset="0"/>
              </a:rPr>
              <a:t>14.- Justificación de la importancia de su labor (use bibliografía) </a:t>
            </a:r>
            <a:r>
              <a:rPr lang="es-MX" sz="2000" dirty="0"/>
              <a:t> </a:t>
            </a:r>
          </a:p>
          <a:p>
            <a:endParaRPr lang="es-MX" sz="2000" dirty="0"/>
          </a:p>
          <a:p>
            <a:r>
              <a:rPr lang="es-MX" sz="2000" dirty="0"/>
              <a:t>15.- Evidencias de intervención.</a:t>
            </a:r>
          </a:p>
          <a:p>
            <a:endParaRPr lang="es-MX" sz="2000" dirty="0"/>
          </a:p>
          <a:p>
            <a:r>
              <a:rPr lang="es-MX" sz="2000" dirty="0"/>
              <a:t>16.- Evaluación de la actividad realizada.</a:t>
            </a:r>
          </a:p>
          <a:p>
            <a:endParaRPr lang="es-MX" sz="2000" dirty="0"/>
          </a:p>
          <a:p>
            <a:r>
              <a:rPr lang="es-MX" sz="2000" dirty="0"/>
              <a:t>17.- Bibliografía.</a:t>
            </a:r>
          </a:p>
          <a:p>
            <a:endParaRPr lang="es-MX" dirty="0"/>
          </a:p>
        </p:txBody>
      </p:sp>
    </p:spTree>
    <p:extLst>
      <p:ext uri="{BB962C8B-B14F-4D97-AF65-F5344CB8AC3E}">
        <p14:creationId xmlns:p14="http://schemas.microsoft.com/office/powerpoint/2010/main" val="272283674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a 8">
            <a:extLst>
              <a:ext uri="{FF2B5EF4-FFF2-40B4-BE49-F238E27FC236}">
                <a16:creationId xmlns:a16="http://schemas.microsoft.com/office/drawing/2014/main" id="{89C7C3B5-A280-4DEB-9C2F-419975622478}"/>
              </a:ext>
            </a:extLst>
          </p:cNvPr>
          <p:cNvGraphicFramePr/>
          <p:nvPr>
            <p:extLst>
              <p:ext uri="{D42A27DB-BD31-4B8C-83A1-F6EECF244321}">
                <p14:modId xmlns:p14="http://schemas.microsoft.com/office/powerpoint/2010/main" val="2946973531"/>
              </p:ext>
            </p:extLst>
          </p:nvPr>
        </p:nvGraphicFramePr>
        <p:xfrm>
          <a:off x="1702904" y="874943"/>
          <a:ext cx="9886122" cy="44354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1838842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1146676" y="1040159"/>
            <a:ext cx="10534752" cy="3750907"/>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s-MX" dirty="0">
                <a:latin typeface="Arial" panose="020B0604020202020204" pitchFamily="34" charset="0"/>
                <a:cs typeface="Arial" panose="020B0604020202020204" pitchFamily="34" charset="0"/>
              </a:rPr>
              <a:t>Páginas consultadas:</a:t>
            </a:r>
          </a:p>
          <a:p>
            <a:endParaRPr lang="es-MX" dirty="0">
              <a:latin typeface="Arial" panose="020B0604020202020204" pitchFamily="34" charset="0"/>
              <a:cs typeface="Arial" panose="020B0604020202020204" pitchFamily="34" charset="0"/>
            </a:endParaRPr>
          </a:p>
          <a:p>
            <a:r>
              <a:rPr lang="es-MX" dirty="0">
                <a:latin typeface="Arial" panose="020B0604020202020204" pitchFamily="34" charset="0"/>
                <a:cs typeface="Arial" panose="020B0604020202020204" pitchFamily="34" charset="0"/>
              </a:rPr>
              <a:t>Barraza Macías Arturo (2010). Elaboración de propuestas de intervención educativa. México</a:t>
            </a:r>
          </a:p>
          <a:p>
            <a:endParaRPr lang="es-MX" dirty="0">
              <a:latin typeface="Arial" panose="020B0604020202020204" pitchFamily="34" charset="0"/>
              <a:cs typeface="Arial" panose="020B0604020202020204" pitchFamily="34" charset="0"/>
            </a:endParaRPr>
          </a:p>
          <a:p>
            <a:r>
              <a:rPr lang="es-MX" dirty="0">
                <a:solidFill>
                  <a:schemeClr val="tx1"/>
                </a:solidFill>
                <a:latin typeface="Arial" panose="020B0604020202020204" pitchFamily="34" charset="0"/>
                <a:cs typeface="Arial" panose="020B0604020202020204" pitchFamily="34" charset="0"/>
              </a:rPr>
              <a:t>1.- </a:t>
            </a:r>
            <a:r>
              <a:rPr lang="es-MX" dirty="0">
                <a:solidFill>
                  <a:schemeClr val="tx1"/>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http://www.upd.edu.mx/PDF/Libros/ElaboracionPropuestas.pdf</a:t>
            </a:r>
            <a:endParaRPr lang="es-MX" dirty="0">
              <a:solidFill>
                <a:schemeClr val="tx1"/>
              </a:solidFill>
              <a:latin typeface="Arial" panose="020B0604020202020204" pitchFamily="34" charset="0"/>
              <a:cs typeface="Arial" panose="020B0604020202020204" pitchFamily="34" charset="0"/>
            </a:endParaRPr>
          </a:p>
          <a:p>
            <a:r>
              <a:rPr lang="es-MX" dirty="0">
                <a:solidFill>
                  <a:schemeClr val="tx1"/>
                </a:solidFill>
                <a:latin typeface="Arial" panose="020B0604020202020204" pitchFamily="34" charset="0"/>
                <a:cs typeface="Arial" panose="020B0604020202020204" pitchFamily="34" charset="0"/>
              </a:rPr>
              <a:t>2.- </a:t>
            </a:r>
            <a:r>
              <a:rPr lang="es-MX" dirty="0">
                <a:solidFill>
                  <a:schemeClr val="tx1"/>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https://www.terras.edu.ar/jornadas/120/recursos/41RED-DONAR-2009-RECURSO-Ejemplo-de-Secuencia-Didactica.pdf</a:t>
            </a:r>
            <a:endParaRPr lang="es-MX" dirty="0">
              <a:solidFill>
                <a:schemeClr val="tx1"/>
              </a:solidFill>
              <a:latin typeface="Arial" panose="020B0604020202020204" pitchFamily="34" charset="0"/>
              <a:cs typeface="Arial" panose="020B0604020202020204" pitchFamily="34" charset="0"/>
            </a:endParaRPr>
          </a:p>
          <a:p>
            <a:r>
              <a:rPr lang="es-MX" dirty="0">
                <a:solidFill>
                  <a:schemeClr val="tx1"/>
                </a:solidFill>
                <a:latin typeface="Arial" panose="020B0604020202020204" pitchFamily="34" charset="0"/>
                <a:cs typeface="Arial" panose="020B0604020202020204" pitchFamily="34" charset="0"/>
              </a:rPr>
              <a:t>3.- </a:t>
            </a:r>
            <a:r>
              <a:rPr lang="es-MX" dirty="0">
                <a:solidFill>
                  <a:schemeClr val="tx1"/>
                </a:solidFill>
                <a:latin typeface="Arial" panose="020B060402020202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https://paginadidactica.es.tl/SECUENCIA-DID%C1CTICA-DE-UNA-CLASE.htm</a:t>
            </a:r>
            <a:endParaRPr lang="es-MX" dirty="0">
              <a:solidFill>
                <a:schemeClr val="tx1"/>
              </a:solidFill>
              <a:latin typeface="Arial" panose="020B0604020202020204" pitchFamily="34" charset="0"/>
              <a:cs typeface="Arial" panose="020B0604020202020204" pitchFamily="34" charset="0"/>
            </a:endParaRPr>
          </a:p>
          <a:p>
            <a:r>
              <a:rPr lang="es-MX" dirty="0">
                <a:solidFill>
                  <a:schemeClr val="tx1"/>
                </a:solidFill>
                <a:latin typeface="Arial" panose="020B0604020202020204" pitchFamily="34" charset="0"/>
                <a:cs typeface="Arial" panose="020B0604020202020204" pitchFamily="34" charset="0"/>
              </a:rPr>
              <a:t>4.- https://slideplayer.es/slide/8837414/</a:t>
            </a:r>
          </a:p>
          <a:p>
            <a:r>
              <a:rPr lang="es-MX" b="1" dirty="0">
                <a:solidFill>
                  <a:schemeClr val="tx1"/>
                </a:solidFill>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5.- </a:t>
            </a:r>
            <a:r>
              <a:rPr lang="es-MX" i="1" dirty="0">
                <a:solidFill>
                  <a:schemeClr val="tx1"/>
                </a:solidFill>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www.setse.org.mx/ReformaEducativa/.../Guía-secuencias-didacticas_Angel%20Díaz.p...</a:t>
            </a:r>
            <a:endParaRPr lang="es-MX" dirty="0">
              <a:solidFill>
                <a:schemeClr val="tx1"/>
              </a:solidFill>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endParaRPr>
          </a:p>
          <a:p>
            <a:endParaRPr lang="es-MX" dirty="0"/>
          </a:p>
          <a:p>
            <a:endParaRPr lang="es-MX" dirty="0"/>
          </a:p>
        </p:txBody>
      </p:sp>
    </p:spTree>
    <p:extLst>
      <p:ext uri="{BB962C8B-B14F-4D97-AF65-F5344CB8AC3E}">
        <p14:creationId xmlns:p14="http://schemas.microsoft.com/office/powerpoint/2010/main" val="8501563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4FFF9F9-CAC0-470B-BB0A-0DD430410575}"/>
              </a:ext>
            </a:extLst>
          </p:cNvPr>
          <p:cNvSpPr>
            <a:spLocks noGrp="1"/>
          </p:cNvSpPr>
          <p:nvPr>
            <p:ph type="title"/>
          </p:nvPr>
        </p:nvSpPr>
        <p:spPr>
          <a:xfrm>
            <a:off x="1021977" y="685800"/>
            <a:ext cx="10954870" cy="2525078"/>
          </a:xfrm>
        </p:spPr>
        <p:txBody>
          <a:bodyPr>
            <a:normAutofit/>
          </a:bodyPr>
          <a:lstStyle/>
          <a:p>
            <a:r>
              <a:rPr lang="es-ES" dirty="0">
                <a:solidFill>
                  <a:srgbClr val="FF0000"/>
                </a:solidFill>
              </a:rPr>
              <a:t>Unidad I.- </a:t>
            </a:r>
            <a:r>
              <a:rPr lang="es-ES" sz="4000" b="1" dirty="0">
                <a:solidFill>
                  <a:srgbClr val="FF0000"/>
                </a:solidFill>
              </a:rPr>
              <a:t>Presentación de un programa de actividades de los alumnos con aprobación del profesor responsable de la supervisión de las estancias:</a:t>
            </a:r>
            <a:endParaRPr lang="es-419" sz="4000" dirty="0">
              <a:solidFill>
                <a:srgbClr val="FF0000"/>
              </a:solidFill>
            </a:endParaRPr>
          </a:p>
        </p:txBody>
      </p:sp>
      <p:sp>
        <p:nvSpPr>
          <p:cNvPr id="3" name="Marcador de contenido 2">
            <a:extLst>
              <a:ext uri="{FF2B5EF4-FFF2-40B4-BE49-F238E27FC236}">
                <a16:creationId xmlns:a16="http://schemas.microsoft.com/office/drawing/2014/main" id="{2DCA0DC5-8DE5-4A5E-8D5E-0D66195E3A94}"/>
              </a:ext>
            </a:extLst>
          </p:cNvPr>
          <p:cNvSpPr>
            <a:spLocks noGrp="1"/>
          </p:cNvSpPr>
          <p:nvPr>
            <p:ph sz="quarter" idx="13"/>
          </p:nvPr>
        </p:nvSpPr>
        <p:spPr>
          <a:xfrm>
            <a:off x="1219200" y="3210878"/>
            <a:ext cx="10394707" cy="3311189"/>
          </a:xfrm>
        </p:spPr>
        <p:txBody>
          <a:bodyPr/>
          <a:lstStyle/>
          <a:p>
            <a:pPr marL="0" indent="0">
              <a:buNone/>
            </a:pPr>
            <a:endParaRPr lang="es-ES" dirty="0"/>
          </a:p>
          <a:p>
            <a:pPr marL="0" indent="0">
              <a:buNone/>
            </a:pPr>
            <a:r>
              <a:rPr lang="es-419" dirty="0"/>
              <a:t>OBJETIVO: </a:t>
            </a:r>
          </a:p>
          <a:p>
            <a:r>
              <a:rPr lang="es-ES" dirty="0"/>
              <a:t>Identificar la congruencia, la pertinencia, los problemas y el tipo de conocimiento que aplicarán, o adquieren los estudiantes en las estancias, identificando la institución, dependencia, u organismos en que las realizan, así como el ámbito profesional en que se insertan. 	</a:t>
            </a:r>
          </a:p>
          <a:p>
            <a:pPr marL="0" indent="0">
              <a:buNone/>
            </a:pPr>
            <a:r>
              <a:rPr lang="es-ES" dirty="0"/>
              <a:t>Para lograr el objetivo se presenta a los alumnos una guía para elaborar  un proyecto de intervención o prevención; de esta manera el docente podrá identificar congruencia y pertinencia de la intervención o prevención acorde a la profesión.</a:t>
            </a:r>
          </a:p>
          <a:p>
            <a:pPr marL="0" indent="0">
              <a:buNone/>
            </a:pPr>
            <a:endParaRPr lang="es-ES" dirty="0"/>
          </a:p>
          <a:p>
            <a:endParaRPr lang="es-419" dirty="0"/>
          </a:p>
        </p:txBody>
      </p:sp>
    </p:spTree>
    <p:extLst>
      <p:ext uri="{BB962C8B-B14F-4D97-AF65-F5344CB8AC3E}">
        <p14:creationId xmlns:p14="http://schemas.microsoft.com/office/powerpoint/2010/main" val="24363297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B239DBC-D7E1-4D22-BCA4-5E83612DBC39}"/>
              </a:ext>
            </a:extLst>
          </p:cNvPr>
          <p:cNvSpPr>
            <a:spLocks noGrp="1"/>
          </p:cNvSpPr>
          <p:nvPr>
            <p:ph type="title"/>
          </p:nvPr>
        </p:nvSpPr>
        <p:spPr/>
        <p:txBody>
          <a:bodyPr/>
          <a:lstStyle/>
          <a:p>
            <a:r>
              <a:rPr lang="es-ES" dirty="0"/>
              <a:t>La actividad permite:</a:t>
            </a:r>
            <a:endParaRPr lang="es-419" dirty="0"/>
          </a:p>
        </p:txBody>
      </p:sp>
      <p:sp>
        <p:nvSpPr>
          <p:cNvPr id="3" name="Marcador de contenido 2">
            <a:extLst>
              <a:ext uri="{FF2B5EF4-FFF2-40B4-BE49-F238E27FC236}">
                <a16:creationId xmlns:a16="http://schemas.microsoft.com/office/drawing/2014/main" id="{D89A3329-EA75-4E30-BBA7-B4D02B56FE3C}"/>
              </a:ext>
            </a:extLst>
          </p:cNvPr>
          <p:cNvSpPr>
            <a:spLocks noGrp="1"/>
          </p:cNvSpPr>
          <p:nvPr>
            <p:ph sz="quarter" idx="13"/>
          </p:nvPr>
        </p:nvSpPr>
        <p:spPr>
          <a:xfrm>
            <a:off x="685800" y="1524000"/>
            <a:ext cx="11255188" cy="5334000"/>
          </a:xfrm>
        </p:spPr>
        <p:txBody>
          <a:bodyPr>
            <a:normAutofit lnSpcReduction="10000"/>
          </a:bodyPr>
          <a:lstStyle/>
          <a:p>
            <a:endParaRPr lang="es-419" dirty="0"/>
          </a:p>
          <a:p>
            <a:r>
              <a:rPr lang="es-ES" sz="2400" dirty="0"/>
              <a:t>Identificar la congruencia del Programa de Actividades de Estancias con relación al Plan de Estudios de la licenciatura. </a:t>
            </a:r>
          </a:p>
          <a:p>
            <a:endParaRPr lang="es-419" sz="2400" dirty="0"/>
          </a:p>
          <a:p>
            <a:r>
              <a:rPr lang="es-ES" sz="2400" dirty="0"/>
              <a:t>Identificar la pertinencia de las estancias con relación a los objetivos y perfil de egreso de la licenciatura. </a:t>
            </a:r>
          </a:p>
          <a:p>
            <a:endParaRPr lang="es-ES" sz="2400" dirty="0"/>
          </a:p>
          <a:p>
            <a:r>
              <a:rPr lang="es-ES" sz="2400" dirty="0"/>
              <a:t>Atender problemas, que pueden ser: a) de concepción de políticas; b) de diseños de modelos o teorías, c) de ejecución de políticas y modelos educativos; e) de recopilación, sistematización y divulgación de información, entre otros. </a:t>
            </a:r>
          </a:p>
          <a:p>
            <a:endParaRPr lang="es-ES" sz="2400" dirty="0"/>
          </a:p>
          <a:p>
            <a:r>
              <a:rPr lang="es-ES" sz="2400" dirty="0"/>
              <a:t>Tipo de conocimientos aplicados en el desarrollo de las Estancias: a) teóricos, b) metodológicos, c) técnicos, d) de coordinación de actividades. 	</a:t>
            </a:r>
          </a:p>
          <a:p>
            <a:endParaRPr lang="es-419" dirty="0"/>
          </a:p>
        </p:txBody>
      </p:sp>
    </p:spTree>
    <p:extLst>
      <p:ext uri="{BB962C8B-B14F-4D97-AF65-F5344CB8AC3E}">
        <p14:creationId xmlns:p14="http://schemas.microsoft.com/office/powerpoint/2010/main" val="41417095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018902" y="1667683"/>
            <a:ext cx="8361229" cy="3119470"/>
          </a:xfrm>
        </p:spPr>
        <p:txBody>
          <a:bodyPr>
            <a:noAutofit/>
          </a:bodyPr>
          <a:lstStyle/>
          <a:p>
            <a:r>
              <a:rPr lang="es-MX" sz="3600" dirty="0"/>
              <a:t>Programa de Actividades:</a:t>
            </a:r>
            <a:br>
              <a:rPr lang="es-MX" sz="3600" dirty="0"/>
            </a:br>
            <a:br>
              <a:rPr lang="es-MX" sz="6000" dirty="0"/>
            </a:br>
            <a:r>
              <a:rPr lang="es-MX" sz="4000" dirty="0"/>
              <a:t>Proyecto para la intervención </a:t>
            </a:r>
            <a:br>
              <a:rPr lang="es-MX" sz="4000" dirty="0"/>
            </a:br>
            <a:r>
              <a:rPr lang="es-MX" sz="4000" dirty="0"/>
              <a:t>O</a:t>
            </a:r>
            <a:br>
              <a:rPr lang="es-MX" sz="4000" dirty="0"/>
            </a:br>
            <a:r>
              <a:rPr lang="es-MX" sz="4000" dirty="0"/>
              <a:t>PREVENCIÓN educativa</a:t>
            </a:r>
          </a:p>
        </p:txBody>
      </p:sp>
      <p:sp>
        <p:nvSpPr>
          <p:cNvPr id="4" name="Rectángulo 3">
            <a:extLst>
              <a:ext uri="{FF2B5EF4-FFF2-40B4-BE49-F238E27FC236}">
                <a16:creationId xmlns:a16="http://schemas.microsoft.com/office/drawing/2014/main" id="{C20EBBBE-07B6-4ADC-AE22-0FB7D20C7FCC}"/>
              </a:ext>
            </a:extLst>
          </p:cNvPr>
          <p:cNvSpPr/>
          <p:nvPr/>
        </p:nvSpPr>
        <p:spPr>
          <a:xfrm>
            <a:off x="4679576" y="788894"/>
            <a:ext cx="6526306" cy="5468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4400" dirty="0"/>
              <a:t>Título:</a:t>
            </a:r>
            <a:endParaRPr lang="es-419" sz="4400" dirty="0"/>
          </a:p>
        </p:txBody>
      </p:sp>
    </p:spTree>
    <p:extLst>
      <p:ext uri="{BB962C8B-B14F-4D97-AF65-F5344CB8AC3E}">
        <p14:creationId xmlns:p14="http://schemas.microsoft.com/office/powerpoint/2010/main" val="8116849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a:extLst>
              <a:ext uri="{FF2B5EF4-FFF2-40B4-BE49-F238E27FC236}">
                <a16:creationId xmlns:a16="http://schemas.microsoft.com/office/drawing/2014/main" id="{E3B06EAB-8949-437F-B6DD-FBDE4368F58E}"/>
              </a:ext>
            </a:extLst>
          </p:cNvPr>
          <p:cNvGraphicFramePr/>
          <p:nvPr>
            <p:extLst>
              <p:ext uri="{D42A27DB-BD31-4B8C-83A1-F6EECF244321}">
                <p14:modId xmlns:p14="http://schemas.microsoft.com/office/powerpoint/2010/main" val="2776066887"/>
              </p:ext>
            </p:extLst>
          </p:nvPr>
        </p:nvGraphicFramePr>
        <p:xfrm>
          <a:off x="1165413" y="719666"/>
          <a:ext cx="10434916" cy="57349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807381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95400" y="345141"/>
            <a:ext cx="9601200" cy="526409"/>
          </a:xfrm>
        </p:spPr>
        <p:txBody>
          <a:bodyPr>
            <a:normAutofit fontScale="90000"/>
          </a:bodyPr>
          <a:lstStyle/>
          <a:p>
            <a:r>
              <a:rPr lang="es-MX" b="1" dirty="0">
                <a:solidFill>
                  <a:srgbClr val="FF0000"/>
                </a:solidFill>
              </a:rPr>
              <a:t>¿Qué es un proyecto?</a:t>
            </a:r>
          </a:p>
        </p:txBody>
      </p:sp>
      <p:sp>
        <p:nvSpPr>
          <p:cNvPr id="3" name="Marcador de contenido 2"/>
          <p:cNvSpPr>
            <a:spLocks noGrp="1"/>
          </p:cNvSpPr>
          <p:nvPr>
            <p:ph sz="quarter" idx="13"/>
          </p:nvPr>
        </p:nvSpPr>
        <p:spPr>
          <a:xfrm>
            <a:off x="687976" y="1201272"/>
            <a:ext cx="11217153" cy="5311588"/>
          </a:xfrm>
        </p:spPr>
        <p:txBody>
          <a:bodyPr>
            <a:normAutofit fontScale="77500" lnSpcReduction="20000"/>
          </a:bodyPr>
          <a:lstStyle/>
          <a:p>
            <a:r>
              <a:rPr lang="es-MX" sz="3100" dirty="0">
                <a:latin typeface="Arial" panose="020B0604020202020204" pitchFamily="34" charset="0"/>
                <a:cs typeface="Arial" panose="020B0604020202020204" pitchFamily="34" charset="0"/>
              </a:rPr>
              <a:t>Un proyecto es un proceso de ordenamiento mental que disciplina metódicamente el qué hacer del individuo con el objeto de estimar la viabilidad de  realizar determinada acción con el menor riesgo posible de fracaso.</a:t>
            </a:r>
          </a:p>
          <a:p>
            <a:endParaRPr lang="es-MX" sz="3100" dirty="0">
              <a:latin typeface="Arial" panose="020B0604020202020204" pitchFamily="34" charset="0"/>
              <a:cs typeface="Arial" panose="020B0604020202020204" pitchFamily="34" charset="0"/>
            </a:endParaRPr>
          </a:p>
          <a:p>
            <a:r>
              <a:rPr lang="es-MX" sz="3100" dirty="0">
                <a:latin typeface="Arial" panose="020B0604020202020204" pitchFamily="34" charset="0"/>
                <a:cs typeface="Arial" panose="020B0604020202020204" pitchFamily="34" charset="0"/>
              </a:rPr>
              <a:t>Pretende la solución o reducción de la magnitud de un problema que afecta a un individuo o grupo de individuos. </a:t>
            </a:r>
          </a:p>
          <a:p>
            <a:endParaRPr lang="es-MX" sz="3100" dirty="0">
              <a:latin typeface="Arial" panose="020B0604020202020204" pitchFamily="34" charset="0"/>
              <a:cs typeface="Arial" panose="020B0604020202020204" pitchFamily="34" charset="0"/>
            </a:endParaRPr>
          </a:p>
          <a:p>
            <a:r>
              <a:rPr lang="es-MX" sz="3100" dirty="0">
                <a:latin typeface="Arial" panose="020B0604020202020204" pitchFamily="34" charset="0"/>
                <a:cs typeface="Arial" panose="020B0604020202020204" pitchFamily="34" charset="0"/>
              </a:rPr>
              <a:t>Plan para lograr llevar a cabo mejoras en los procesos donde se hallan detectado fallas o procedimientos susceptibles de tener mejoramiento o algunos indicadores de posibles problemáticas.</a:t>
            </a:r>
          </a:p>
          <a:p>
            <a:endParaRPr lang="es-MX" sz="3100" dirty="0">
              <a:latin typeface="Arial" panose="020B0604020202020204" pitchFamily="34" charset="0"/>
              <a:cs typeface="Arial" panose="020B0604020202020204" pitchFamily="34" charset="0"/>
            </a:endParaRPr>
          </a:p>
          <a:p>
            <a:r>
              <a:rPr lang="es-MX" sz="3100" dirty="0">
                <a:latin typeface="Arial" panose="020B0604020202020204" pitchFamily="34" charset="0"/>
                <a:cs typeface="Arial" panose="020B0604020202020204" pitchFamily="34" charset="0"/>
              </a:rPr>
              <a:t>En general es una empresa planificada, consistente en un conjunto de actividades interrelacionadas y coordinadas con el fin de alcanzar objetivos específicos dentro de límites presupuestales, de recursos y/o de tiempos (ONU, 1984).</a:t>
            </a:r>
          </a:p>
          <a:p>
            <a:endParaRPr lang="es-MX" dirty="0"/>
          </a:p>
        </p:txBody>
      </p:sp>
    </p:spTree>
    <p:extLst>
      <p:ext uri="{BB962C8B-B14F-4D97-AF65-F5344CB8AC3E}">
        <p14:creationId xmlns:p14="http://schemas.microsoft.com/office/powerpoint/2010/main" val="160704236"/>
      </p:ext>
    </p:extLst>
  </p:cSld>
  <p:clrMapOvr>
    <a:masterClrMapping/>
  </p:clrMapOvr>
</p:sld>
</file>

<file path=ppt/theme/theme1.xml><?xml version="1.0" encoding="utf-8"?>
<a:theme xmlns:a="http://schemas.openxmlformats.org/drawingml/2006/main" name="Recorte">
  <a:themeElements>
    <a:clrScheme name="Recorte">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Recorte">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Recort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TM10001105[[fn=Recorte]]</Template>
  <TotalTime>2808</TotalTime>
  <Words>3039</Words>
  <Application>Microsoft Office PowerPoint</Application>
  <PresentationFormat>Panorámica</PresentationFormat>
  <Paragraphs>377</Paragraphs>
  <Slides>48</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48</vt:i4>
      </vt:variant>
    </vt:vector>
  </HeadingPairs>
  <TitlesOfParts>
    <vt:vector size="54" baseType="lpstr">
      <vt:lpstr>Aharoni</vt:lpstr>
      <vt:lpstr>Arial</vt:lpstr>
      <vt:lpstr>Franklin Gothic Book</vt:lpstr>
      <vt:lpstr>Symbol</vt:lpstr>
      <vt:lpstr>Wingdings</vt:lpstr>
      <vt:lpstr>Recorte</vt:lpstr>
      <vt:lpstr>Universidad autónoma del estado de México UNIDAD Académica Profesional Chimalhuacán licenciatura en Educación Estancia Integral profesional Ii</vt:lpstr>
      <vt:lpstr>Presentación del Plan del programa de estudios: </vt:lpstr>
      <vt:lpstr>Presentación de PowerPoint</vt:lpstr>
      <vt:lpstr>Presentación de PowerPoint</vt:lpstr>
      <vt:lpstr>Unidad I.- Presentación de un programa de actividades de los alumnos con aprobación del profesor responsable de la supervisión de las estancias:</vt:lpstr>
      <vt:lpstr>La actividad permite:</vt:lpstr>
      <vt:lpstr>Programa de Actividades:  Proyecto para la intervención  O PREVENCIÓN educativa</vt:lpstr>
      <vt:lpstr>Presentación de PowerPoint</vt:lpstr>
      <vt:lpstr>¿Qué es un proyecto?</vt:lpstr>
      <vt:lpstr>En general responde a: </vt:lpstr>
      <vt:lpstr>Presentación de PowerPoint</vt:lpstr>
      <vt:lpstr>Diferentes tipos de proyectos</vt:lpstr>
      <vt:lpstr>¿Qué es un proyecto para la intervención?</vt:lpstr>
      <vt:lpstr>¿Qué es un proyecto para la intervención?</vt:lpstr>
      <vt:lpstr>¿Quién lo elabora?</vt:lpstr>
      <vt:lpstr>características que deben cumplir un proyecto para que se considere intervención:</vt:lpstr>
      <vt:lpstr>Académicamente para cuestión de acreditación de la Unidad de Aprendizaje agregaremos al final del documento (como anexos) y en el orden que se solicita:</vt:lpstr>
      <vt:lpstr>1.- Portada:</vt:lpstr>
      <vt:lpstr>2.- Dedicatoria y agradecimientos</vt:lpstr>
      <vt:lpstr>3.- Índice</vt:lpstr>
      <vt:lpstr>4.- Introducción:</vt:lpstr>
      <vt:lpstr>En la introducción especificar el tipo de propuesta educativa:</vt:lpstr>
      <vt:lpstr>Presentación de PowerPoint</vt:lpstr>
      <vt:lpstr>Presentación de PowerPoint</vt:lpstr>
      <vt:lpstr>Presentación de PowerPoint</vt:lpstr>
      <vt:lpstr>Presentación de PowerPoint</vt:lpstr>
      <vt:lpstr>Presentación de PowerPoint</vt:lpstr>
      <vt:lpstr>b) Diagnóstico del problema en el cual se intervendrá o se hará trabajo de prevención </vt:lpstr>
      <vt:lpstr>El diagnóstico te ayudará a:</vt:lpstr>
      <vt:lpstr>7.- Planteamiento del problema</vt:lpstr>
      <vt:lpstr>Presentación de PowerPoint</vt:lpstr>
      <vt:lpstr>9.- Objetivo (s)</vt:lpstr>
      <vt:lpstr>10.- Normativa institucional de la sede donde se lleva a cabo la estancia o práctica profesional </vt:lpstr>
      <vt:lpstr>11.- Justificación de la importancia del proyecto de intervención o prevención.</vt:lpstr>
      <vt:lpstr>12.- MARCO TEÓRICO</vt:lpstr>
      <vt:lpstr> 13.- Diseño de intervención o de proyecto de intervención o de prevención:</vt:lpstr>
      <vt:lpstr>A.- Planeación argumentada</vt:lpstr>
      <vt:lpstr>A) Planeación didáctica argumentada en 5 pasos</vt:lpstr>
      <vt:lpstr>Presentación de PowerPoint</vt:lpstr>
      <vt:lpstr>El formato de una planeación argumentada, puede variar, de acuerdo a la institución que lo solicite. Pero en general contiene los elementos que se muestran en la diapositiva 39  Se recomienda el siguiente video: https://youtu.be/UQPb03aJGS0  Consultar:</vt:lpstr>
      <vt:lpstr>Agregar secuencias de clase o sesiones de trabajo. </vt:lpstr>
      <vt:lpstr>14.- Aplicación de la intervención o del proyecto de prevención. </vt:lpstr>
      <vt:lpstr>15.- Evaluación de la actividad realizada:</vt:lpstr>
      <vt:lpstr>16.- Bibliografía</vt:lpstr>
      <vt:lpstr>Consulta  sobre el tema de Planificación de  clases:</vt:lpstr>
      <vt:lpstr>B.- .- Elaboración del plan de trabajo (Cuando no se está en docencia o apoyo de la misma; es decir,  es intervención administrativa </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UAEM UAPCH LED Estancia Integral profesional</dc:title>
  <dc:creator>Windows</dc:creator>
  <cp:lastModifiedBy>LED</cp:lastModifiedBy>
  <cp:revision>158</cp:revision>
  <cp:lastPrinted>2019-02-05T20:50:36Z</cp:lastPrinted>
  <dcterms:created xsi:type="dcterms:W3CDTF">2016-08-20T21:00:48Z</dcterms:created>
  <dcterms:modified xsi:type="dcterms:W3CDTF">2019-09-18T17:13:45Z</dcterms:modified>
</cp:coreProperties>
</file>