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8" r:id="rId3"/>
    <p:sldId id="271" r:id="rId4"/>
    <p:sldId id="257" r:id="rId5"/>
    <p:sldId id="272" r:id="rId6"/>
    <p:sldId id="270" r:id="rId7"/>
    <p:sldId id="258" r:id="rId8"/>
    <p:sldId id="260" r:id="rId9"/>
    <p:sldId id="273" r:id="rId10"/>
    <p:sldId id="269" r:id="rId11"/>
    <p:sldId id="274" r:id="rId12"/>
    <p:sldId id="275" r:id="rId13"/>
    <p:sldId id="289" r:id="rId14"/>
    <p:sldId id="276" r:id="rId15"/>
    <p:sldId id="285" r:id="rId16"/>
    <p:sldId id="277" r:id="rId17"/>
    <p:sldId id="278" r:id="rId18"/>
    <p:sldId id="279" r:id="rId19"/>
    <p:sldId id="280" r:id="rId20"/>
    <p:sldId id="281" r:id="rId21"/>
    <p:sldId id="286" r:id="rId22"/>
    <p:sldId id="290" r:id="rId23"/>
    <p:sldId id="283" r:id="rId24"/>
    <p:sldId id="284" r:id="rId25"/>
    <p:sldId id="287" r:id="rId26"/>
    <p:sldId id="259" r:id="rId27"/>
    <p:sldId id="267" r:id="rId28"/>
    <p:sldId id="268" r:id="rId29"/>
    <p:sldId id="264" r:id="rId30"/>
    <p:sldId id="266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782EA1-7568-41DD-B6E7-A79CCA8C8476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2ACEF67-594C-4C6F-B6D9-21CC9486FB7B}">
      <dgm:prSet phldrT="[Texto]" custT="1"/>
      <dgm:spPr/>
      <dgm:t>
        <a:bodyPr/>
        <a:lstStyle/>
        <a:p>
          <a:r>
            <a:rPr lang="es-MX" sz="2000" dirty="0" smtClean="0"/>
            <a:t>Capaces de llegar al auto sacrificio</a:t>
          </a:r>
          <a:endParaRPr lang="es-MX" sz="2000" dirty="0"/>
        </a:p>
      </dgm:t>
    </dgm:pt>
    <dgm:pt modelId="{D5DAB0D7-308C-4110-BDD9-CA137D9D5A67}" type="parTrans" cxnId="{0EAE2E7B-D90C-4814-8838-FB50A2F4A9C0}">
      <dgm:prSet/>
      <dgm:spPr/>
      <dgm:t>
        <a:bodyPr/>
        <a:lstStyle/>
        <a:p>
          <a:endParaRPr lang="es-MX" sz="2000"/>
        </a:p>
      </dgm:t>
    </dgm:pt>
    <dgm:pt modelId="{E1741248-37BD-4219-A552-6167BA73D4A0}" type="sibTrans" cxnId="{0EAE2E7B-D90C-4814-8838-FB50A2F4A9C0}">
      <dgm:prSet custT="1"/>
      <dgm:spPr/>
      <dgm:t>
        <a:bodyPr/>
        <a:lstStyle/>
        <a:p>
          <a:r>
            <a:rPr lang="es-MX" sz="1600" dirty="0" smtClean="0"/>
            <a:t>Inspiradores</a:t>
          </a:r>
          <a:endParaRPr lang="es-MX" sz="1600" dirty="0"/>
        </a:p>
      </dgm:t>
    </dgm:pt>
    <dgm:pt modelId="{B87FE887-72BB-4AE8-9CC8-A282E813348B}">
      <dgm:prSet phldrT="[Texto]" custT="1"/>
      <dgm:spPr/>
      <dgm:t>
        <a:bodyPr/>
        <a:lstStyle/>
        <a:p>
          <a:r>
            <a:rPr lang="es-MX" sz="2000" dirty="0" smtClean="0"/>
            <a:t>Íntegros</a:t>
          </a:r>
        </a:p>
        <a:p>
          <a:endParaRPr lang="es-MX" sz="2000" dirty="0" smtClean="0"/>
        </a:p>
        <a:p>
          <a:r>
            <a:rPr lang="es-MX" sz="2000" dirty="0" smtClean="0"/>
            <a:t>Autocráticos</a:t>
          </a:r>
          <a:endParaRPr lang="es-MX" sz="2000" dirty="0"/>
        </a:p>
      </dgm:t>
    </dgm:pt>
    <dgm:pt modelId="{B48CCC32-02AF-406D-907F-CFD7C3C8ABD6}" type="parTrans" cxnId="{56AEB241-9B25-42C6-88DD-B89E9F70434B}">
      <dgm:prSet/>
      <dgm:spPr/>
      <dgm:t>
        <a:bodyPr/>
        <a:lstStyle/>
        <a:p>
          <a:endParaRPr lang="es-MX" sz="2000"/>
        </a:p>
      </dgm:t>
    </dgm:pt>
    <dgm:pt modelId="{7B4B1930-EED0-4E72-9C8B-27E68ECC8376}" type="sibTrans" cxnId="{56AEB241-9B25-42C6-88DD-B89E9F70434B}">
      <dgm:prSet/>
      <dgm:spPr/>
      <dgm:t>
        <a:bodyPr/>
        <a:lstStyle/>
        <a:p>
          <a:endParaRPr lang="es-MX" sz="2000"/>
        </a:p>
      </dgm:t>
    </dgm:pt>
    <dgm:pt modelId="{E39089DD-CDDE-4B7C-90DA-A1E530D7DB87}">
      <dgm:prSet phldrT="[Texto]" custT="1"/>
      <dgm:spPr/>
      <dgm:t>
        <a:bodyPr/>
        <a:lstStyle/>
        <a:p>
          <a:r>
            <a:rPr lang="es-MX" sz="1800" dirty="0" smtClean="0"/>
            <a:t>Malévolos</a:t>
          </a:r>
          <a:endParaRPr lang="es-MX" sz="1800" dirty="0"/>
        </a:p>
      </dgm:t>
    </dgm:pt>
    <dgm:pt modelId="{C0DAF74B-DDE8-4E36-B6F2-8BF00B9F9666}" type="parTrans" cxnId="{7E10062A-8E07-4263-A7AB-178B7C7A7B8A}">
      <dgm:prSet/>
      <dgm:spPr/>
      <dgm:t>
        <a:bodyPr/>
        <a:lstStyle/>
        <a:p>
          <a:endParaRPr lang="es-MX" sz="2000"/>
        </a:p>
      </dgm:t>
    </dgm:pt>
    <dgm:pt modelId="{3BF90934-5DD2-43BF-AA54-45D38E92ED35}" type="sibTrans" cxnId="{7E10062A-8E07-4263-A7AB-178B7C7A7B8A}">
      <dgm:prSet custT="1"/>
      <dgm:spPr/>
      <dgm:t>
        <a:bodyPr/>
        <a:lstStyle/>
        <a:p>
          <a:r>
            <a:rPr lang="es-MX" sz="1800" dirty="0" smtClean="0"/>
            <a:t>Visionarios </a:t>
          </a:r>
          <a:endParaRPr lang="es-MX" sz="1800" dirty="0"/>
        </a:p>
      </dgm:t>
    </dgm:pt>
    <dgm:pt modelId="{4CDEA028-D1E6-41A6-9432-761BE98081BE}">
      <dgm:prSet phldrT="[Texto]" custT="1"/>
      <dgm:spPr/>
      <dgm:t>
        <a:bodyPr/>
        <a:lstStyle/>
        <a:p>
          <a:r>
            <a:rPr lang="es-MX" sz="2000" dirty="0" smtClean="0"/>
            <a:t>Diplomáticos</a:t>
          </a:r>
        </a:p>
        <a:p>
          <a:endParaRPr lang="es-MX" sz="2000" dirty="0" smtClean="0"/>
        </a:p>
        <a:p>
          <a:r>
            <a:rPr lang="es-MX" sz="2000" dirty="0" smtClean="0"/>
            <a:t>Modestos</a:t>
          </a:r>
          <a:endParaRPr lang="es-MX" sz="2000" dirty="0"/>
        </a:p>
      </dgm:t>
    </dgm:pt>
    <dgm:pt modelId="{72BEBAA6-4BC3-45A0-BD88-EE564A5D6F0A}" type="parTrans" cxnId="{B509A522-0870-4F62-A17F-0F39CBBF2DE7}">
      <dgm:prSet/>
      <dgm:spPr/>
      <dgm:t>
        <a:bodyPr/>
        <a:lstStyle/>
        <a:p>
          <a:endParaRPr lang="es-MX" sz="2000"/>
        </a:p>
      </dgm:t>
    </dgm:pt>
    <dgm:pt modelId="{4F3743D3-DDC8-42DD-9439-CBADADED7FA0}" type="sibTrans" cxnId="{B509A522-0870-4F62-A17F-0F39CBBF2DE7}">
      <dgm:prSet/>
      <dgm:spPr/>
      <dgm:t>
        <a:bodyPr/>
        <a:lstStyle/>
        <a:p>
          <a:endParaRPr lang="es-MX" sz="2000"/>
        </a:p>
      </dgm:t>
    </dgm:pt>
    <dgm:pt modelId="{88AE6173-766E-401A-9907-6D6976AE515C}">
      <dgm:prSet phldrT="[Texto]" custT="1"/>
      <dgm:spPr/>
      <dgm:t>
        <a:bodyPr/>
        <a:lstStyle/>
        <a:p>
          <a:r>
            <a:rPr lang="es-MX" sz="1800" dirty="0" smtClean="0"/>
            <a:t>Centrados</a:t>
          </a:r>
          <a:r>
            <a:rPr lang="es-MX" sz="2000" dirty="0" smtClean="0"/>
            <a:t> en sí mismos</a:t>
          </a:r>
          <a:endParaRPr lang="es-MX" sz="2000" dirty="0"/>
        </a:p>
      </dgm:t>
    </dgm:pt>
    <dgm:pt modelId="{AF6C8C4A-861E-4D31-87DB-8F531B97E6AF}" type="parTrans" cxnId="{05EF1B1C-7776-4DF9-9553-DADC6EECEFDE}">
      <dgm:prSet/>
      <dgm:spPr/>
      <dgm:t>
        <a:bodyPr/>
        <a:lstStyle/>
        <a:p>
          <a:endParaRPr lang="es-MX" sz="2000"/>
        </a:p>
      </dgm:t>
    </dgm:pt>
    <dgm:pt modelId="{A12F8CB6-E778-4402-BBAD-9350583BBE79}" type="sibTrans" cxnId="{05EF1B1C-7776-4DF9-9553-DADC6EECEFDE}">
      <dgm:prSet custT="1"/>
      <dgm:spPr/>
      <dgm:t>
        <a:bodyPr/>
        <a:lstStyle/>
        <a:p>
          <a:r>
            <a:rPr lang="es-MX" sz="1800" dirty="0" smtClean="0"/>
            <a:t>Administrativos</a:t>
          </a:r>
          <a:endParaRPr lang="es-MX" sz="2000" dirty="0"/>
        </a:p>
      </dgm:t>
    </dgm:pt>
    <dgm:pt modelId="{8FEC2717-689B-457C-A943-4F878F98C7DD}">
      <dgm:prSet phldrT="[Texto]" custT="1"/>
      <dgm:spPr/>
      <dgm:t>
        <a:bodyPr/>
        <a:lstStyle/>
        <a:p>
          <a:r>
            <a:rPr lang="es-MX" sz="2000" dirty="0" smtClean="0"/>
            <a:t>Conscientes del estatus</a:t>
          </a:r>
        </a:p>
        <a:p>
          <a:endParaRPr lang="es-MX" sz="2000" dirty="0" smtClean="0"/>
        </a:p>
        <a:p>
          <a:r>
            <a:rPr lang="es-MX" sz="2000" dirty="0" smtClean="0"/>
            <a:t>Autónomos</a:t>
          </a:r>
          <a:endParaRPr lang="es-MX" sz="2000" dirty="0"/>
        </a:p>
      </dgm:t>
    </dgm:pt>
    <dgm:pt modelId="{CEC4F924-22D7-49D3-805F-F464F67B44B4}" type="parTrans" cxnId="{747ADFE7-9498-45B3-B3C6-1EE1CFC548D5}">
      <dgm:prSet/>
      <dgm:spPr/>
      <dgm:t>
        <a:bodyPr/>
        <a:lstStyle/>
        <a:p>
          <a:endParaRPr lang="es-MX" sz="2000"/>
        </a:p>
      </dgm:t>
    </dgm:pt>
    <dgm:pt modelId="{8C3B1064-13AF-4190-B283-CB935F2C4016}" type="sibTrans" cxnId="{747ADFE7-9498-45B3-B3C6-1EE1CFC548D5}">
      <dgm:prSet/>
      <dgm:spPr/>
      <dgm:t>
        <a:bodyPr/>
        <a:lstStyle/>
        <a:p>
          <a:endParaRPr lang="es-MX" sz="2000"/>
        </a:p>
      </dgm:t>
    </dgm:pt>
    <dgm:pt modelId="{EE01F1F1-D8D8-4701-BEA0-B0E5D4D7EC56}" type="pres">
      <dgm:prSet presAssocID="{24782EA1-7568-41DD-B6E7-A79CCA8C8476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DF607B4-4DF2-4808-A824-CA9EE294DCD3}" type="pres">
      <dgm:prSet presAssocID="{42ACEF67-594C-4C6F-B6D9-21CC9486FB7B}" presName="composite" presStyleCnt="0"/>
      <dgm:spPr/>
    </dgm:pt>
    <dgm:pt modelId="{BA954614-E8E6-429F-8EFA-04FBC05F2BF0}" type="pres">
      <dgm:prSet presAssocID="{42ACEF67-594C-4C6F-B6D9-21CC9486FB7B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BA6C6E-4412-4C94-94FB-A0A0D4E911D6}" type="pres">
      <dgm:prSet presAssocID="{42ACEF67-594C-4C6F-B6D9-21CC9486FB7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AB2884-7FB5-4C32-AC55-5471AD0C6F67}" type="pres">
      <dgm:prSet presAssocID="{42ACEF67-594C-4C6F-B6D9-21CC9486FB7B}" presName="BalanceSpacing" presStyleCnt="0"/>
      <dgm:spPr/>
    </dgm:pt>
    <dgm:pt modelId="{51D36DCF-FC38-4BC5-A72D-F412433E16D1}" type="pres">
      <dgm:prSet presAssocID="{42ACEF67-594C-4C6F-B6D9-21CC9486FB7B}" presName="BalanceSpacing1" presStyleCnt="0"/>
      <dgm:spPr/>
    </dgm:pt>
    <dgm:pt modelId="{E3E05AE3-9EA0-451E-94A5-BB44AC1AF474}" type="pres">
      <dgm:prSet presAssocID="{E1741248-37BD-4219-A552-6167BA73D4A0}" presName="Accent1Text" presStyleLbl="node1" presStyleIdx="1" presStyleCnt="6"/>
      <dgm:spPr/>
      <dgm:t>
        <a:bodyPr/>
        <a:lstStyle/>
        <a:p>
          <a:endParaRPr lang="es-MX"/>
        </a:p>
      </dgm:t>
    </dgm:pt>
    <dgm:pt modelId="{9C8C4730-7959-4C67-AADD-3263396A6575}" type="pres">
      <dgm:prSet presAssocID="{E1741248-37BD-4219-A552-6167BA73D4A0}" presName="spaceBetweenRectangles" presStyleCnt="0"/>
      <dgm:spPr/>
    </dgm:pt>
    <dgm:pt modelId="{2DECB2CC-CD58-4DDD-AEE3-E54C30DFF05F}" type="pres">
      <dgm:prSet presAssocID="{E39089DD-CDDE-4B7C-90DA-A1E530D7DB87}" presName="composite" presStyleCnt="0"/>
      <dgm:spPr/>
    </dgm:pt>
    <dgm:pt modelId="{0BE1B732-6635-49DE-86E7-931327ACD0E1}" type="pres">
      <dgm:prSet presAssocID="{E39089DD-CDDE-4B7C-90DA-A1E530D7DB87}" presName="Parent1" presStyleLbl="node1" presStyleIdx="2" presStyleCnt="6" custScaleX="114568" custLinFactNeighborX="0" custLinFactNeighborY="7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4EC55D-E952-44F1-AF4F-9E9EDCB05C61}" type="pres">
      <dgm:prSet presAssocID="{E39089DD-CDDE-4B7C-90DA-A1E530D7DB8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D6935C-66A8-4B7D-9895-119AAAD0E8E8}" type="pres">
      <dgm:prSet presAssocID="{E39089DD-CDDE-4B7C-90DA-A1E530D7DB87}" presName="BalanceSpacing" presStyleCnt="0"/>
      <dgm:spPr/>
    </dgm:pt>
    <dgm:pt modelId="{397837E6-6C0C-4EC9-8FA0-F2D2F2A44D01}" type="pres">
      <dgm:prSet presAssocID="{E39089DD-CDDE-4B7C-90DA-A1E530D7DB87}" presName="BalanceSpacing1" presStyleCnt="0"/>
      <dgm:spPr/>
    </dgm:pt>
    <dgm:pt modelId="{3B4D9450-7B74-43B7-93EF-53E30C64ED9F}" type="pres">
      <dgm:prSet presAssocID="{3BF90934-5DD2-43BF-AA54-45D38E92ED35}" presName="Accent1Text" presStyleLbl="node1" presStyleIdx="3" presStyleCnt="6"/>
      <dgm:spPr/>
      <dgm:t>
        <a:bodyPr/>
        <a:lstStyle/>
        <a:p>
          <a:endParaRPr lang="es-MX"/>
        </a:p>
      </dgm:t>
    </dgm:pt>
    <dgm:pt modelId="{09CE4C25-1BAA-4E1E-AD58-2F7475F19ECB}" type="pres">
      <dgm:prSet presAssocID="{3BF90934-5DD2-43BF-AA54-45D38E92ED35}" presName="spaceBetweenRectangles" presStyleCnt="0"/>
      <dgm:spPr/>
    </dgm:pt>
    <dgm:pt modelId="{2401F3AD-24F9-4611-9F30-A0D089B3A372}" type="pres">
      <dgm:prSet presAssocID="{88AE6173-766E-401A-9907-6D6976AE515C}" presName="composite" presStyleCnt="0"/>
      <dgm:spPr/>
    </dgm:pt>
    <dgm:pt modelId="{A8FDB8C3-A944-4D27-AA40-7BE4EF90BF0C}" type="pres">
      <dgm:prSet presAssocID="{88AE6173-766E-401A-9907-6D6976AE515C}" presName="Parent1" presStyleLbl="node1" presStyleIdx="4" presStyleCnt="6" custScaleX="119407" custLinFactNeighborX="8131" custLinFactNeighborY="15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5249EB-4236-4B8E-AAFF-AEBD0DF4672E}" type="pres">
      <dgm:prSet presAssocID="{88AE6173-766E-401A-9907-6D6976AE515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86AC5B-BDDA-4286-8662-A55A20FDEE98}" type="pres">
      <dgm:prSet presAssocID="{88AE6173-766E-401A-9907-6D6976AE515C}" presName="BalanceSpacing" presStyleCnt="0"/>
      <dgm:spPr/>
    </dgm:pt>
    <dgm:pt modelId="{14708290-6533-499D-AB6D-5861EC531FC5}" type="pres">
      <dgm:prSet presAssocID="{88AE6173-766E-401A-9907-6D6976AE515C}" presName="BalanceSpacing1" presStyleCnt="0"/>
      <dgm:spPr/>
    </dgm:pt>
    <dgm:pt modelId="{6D50A018-1191-4569-AEA7-3C910CE87A97}" type="pres">
      <dgm:prSet presAssocID="{A12F8CB6-E778-4402-BBAD-9350583BBE79}" presName="Accent1Text" presStyleLbl="node1" presStyleIdx="5" presStyleCnt="6" custScaleX="161056"/>
      <dgm:spPr/>
      <dgm:t>
        <a:bodyPr/>
        <a:lstStyle/>
        <a:p>
          <a:endParaRPr lang="es-MX"/>
        </a:p>
      </dgm:t>
    </dgm:pt>
  </dgm:ptLst>
  <dgm:cxnLst>
    <dgm:cxn modelId="{49118C6C-FD67-4847-BE30-214D85D77AE2}" type="presOf" srcId="{4CDEA028-D1E6-41A6-9432-761BE98081BE}" destId="{BB4EC55D-E952-44F1-AF4F-9E9EDCB05C61}" srcOrd="0" destOrd="0" presId="urn:microsoft.com/office/officeart/2008/layout/AlternatingHexagons"/>
    <dgm:cxn modelId="{1F7DE4A6-BAB5-4117-938D-4FF1D845C99C}" type="presOf" srcId="{42ACEF67-594C-4C6F-B6D9-21CC9486FB7B}" destId="{BA954614-E8E6-429F-8EFA-04FBC05F2BF0}" srcOrd="0" destOrd="0" presId="urn:microsoft.com/office/officeart/2008/layout/AlternatingHexagons"/>
    <dgm:cxn modelId="{1F2226C6-23D0-426D-BB41-28A540E3AE57}" type="presOf" srcId="{E39089DD-CDDE-4B7C-90DA-A1E530D7DB87}" destId="{0BE1B732-6635-49DE-86E7-931327ACD0E1}" srcOrd="0" destOrd="0" presId="urn:microsoft.com/office/officeart/2008/layout/AlternatingHexagons"/>
    <dgm:cxn modelId="{B509A522-0870-4F62-A17F-0F39CBBF2DE7}" srcId="{E39089DD-CDDE-4B7C-90DA-A1E530D7DB87}" destId="{4CDEA028-D1E6-41A6-9432-761BE98081BE}" srcOrd="0" destOrd="0" parTransId="{72BEBAA6-4BC3-45A0-BD88-EE564A5D6F0A}" sibTransId="{4F3743D3-DDC8-42DD-9439-CBADADED7FA0}"/>
    <dgm:cxn modelId="{182D0E34-66B2-45E2-99D7-FF225E213A73}" type="presOf" srcId="{88AE6173-766E-401A-9907-6D6976AE515C}" destId="{A8FDB8C3-A944-4D27-AA40-7BE4EF90BF0C}" srcOrd="0" destOrd="0" presId="urn:microsoft.com/office/officeart/2008/layout/AlternatingHexagons"/>
    <dgm:cxn modelId="{EAE8A451-87D6-4674-A237-22C44D092D75}" type="presOf" srcId="{E1741248-37BD-4219-A552-6167BA73D4A0}" destId="{E3E05AE3-9EA0-451E-94A5-BB44AC1AF474}" srcOrd="0" destOrd="0" presId="urn:microsoft.com/office/officeart/2008/layout/AlternatingHexagons"/>
    <dgm:cxn modelId="{0EAE2E7B-D90C-4814-8838-FB50A2F4A9C0}" srcId="{24782EA1-7568-41DD-B6E7-A79CCA8C8476}" destId="{42ACEF67-594C-4C6F-B6D9-21CC9486FB7B}" srcOrd="0" destOrd="0" parTransId="{D5DAB0D7-308C-4110-BDD9-CA137D9D5A67}" sibTransId="{E1741248-37BD-4219-A552-6167BA73D4A0}"/>
    <dgm:cxn modelId="{77526A4D-EBB1-4C95-B064-743921756219}" type="presOf" srcId="{A12F8CB6-E778-4402-BBAD-9350583BBE79}" destId="{6D50A018-1191-4569-AEA7-3C910CE87A97}" srcOrd="0" destOrd="0" presId="urn:microsoft.com/office/officeart/2008/layout/AlternatingHexagons"/>
    <dgm:cxn modelId="{3E541731-83A8-4E95-9A61-50724FA4B43A}" type="presOf" srcId="{3BF90934-5DD2-43BF-AA54-45D38E92ED35}" destId="{3B4D9450-7B74-43B7-93EF-53E30C64ED9F}" srcOrd="0" destOrd="0" presId="urn:microsoft.com/office/officeart/2008/layout/AlternatingHexagons"/>
    <dgm:cxn modelId="{56AEB241-9B25-42C6-88DD-B89E9F70434B}" srcId="{42ACEF67-594C-4C6F-B6D9-21CC9486FB7B}" destId="{B87FE887-72BB-4AE8-9CC8-A282E813348B}" srcOrd="0" destOrd="0" parTransId="{B48CCC32-02AF-406D-907F-CFD7C3C8ABD6}" sibTransId="{7B4B1930-EED0-4E72-9C8B-27E68ECC8376}"/>
    <dgm:cxn modelId="{888AF1BA-77D2-4250-A168-A3EAA886AB69}" type="presOf" srcId="{24782EA1-7568-41DD-B6E7-A79CCA8C8476}" destId="{EE01F1F1-D8D8-4701-BEA0-B0E5D4D7EC56}" srcOrd="0" destOrd="0" presId="urn:microsoft.com/office/officeart/2008/layout/AlternatingHexagons"/>
    <dgm:cxn modelId="{56F55C08-C5CE-4E50-B219-227EF30D23B1}" type="presOf" srcId="{B87FE887-72BB-4AE8-9CC8-A282E813348B}" destId="{DEBA6C6E-4412-4C94-94FB-A0A0D4E911D6}" srcOrd="0" destOrd="0" presId="urn:microsoft.com/office/officeart/2008/layout/AlternatingHexagons"/>
    <dgm:cxn modelId="{05EF1B1C-7776-4DF9-9553-DADC6EECEFDE}" srcId="{24782EA1-7568-41DD-B6E7-A79CCA8C8476}" destId="{88AE6173-766E-401A-9907-6D6976AE515C}" srcOrd="2" destOrd="0" parTransId="{AF6C8C4A-861E-4D31-87DB-8F531B97E6AF}" sibTransId="{A12F8CB6-E778-4402-BBAD-9350583BBE79}"/>
    <dgm:cxn modelId="{8799ADC8-6EED-4566-9765-1C46A8EDD0BC}" type="presOf" srcId="{8FEC2717-689B-457C-A943-4F878F98C7DD}" destId="{875249EB-4236-4B8E-AAFF-AEBD0DF4672E}" srcOrd="0" destOrd="0" presId="urn:microsoft.com/office/officeart/2008/layout/AlternatingHexagons"/>
    <dgm:cxn modelId="{7E10062A-8E07-4263-A7AB-178B7C7A7B8A}" srcId="{24782EA1-7568-41DD-B6E7-A79CCA8C8476}" destId="{E39089DD-CDDE-4B7C-90DA-A1E530D7DB87}" srcOrd="1" destOrd="0" parTransId="{C0DAF74B-DDE8-4E36-B6F2-8BF00B9F9666}" sibTransId="{3BF90934-5DD2-43BF-AA54-45D38E92ED35}"/>
    <dgm:cxn modelId="{747ADFE7-9498-45B3-B3C6-1EE1CFC548D5}" srcId="{88AE6173-766E-401A-9907-6D6976AE515C}" destId="{8FEC2717-689B-457C-A943-4F878F98C7DD}" srcOrd="0" destOrd="0" parTransId="{CEC4F924-22D7-49D3-805F-F464F67B44B4}" sibTransId="{8C3B1064-13AF-4190-B283-CB935F2C4016}"/>
    <dgm:cxn modelId="{7547E659-866B-49C6-8EDA-89E6F28102A2}" type="presParOf" srcId="{EE01F1F1-D8D8-4701-BEA0-B0E5D4D7EC56}" destId="{EDF607B4-4DF2-4808-A824-CA9EE294DCD3}" srcOrd="0" destOrd="0" presId="urn:microsoft.com/office/officeart/2008/layout/AlternatingHexagons"/>
    <dgm:cxn modelId="{3B2259F3-E0EB-4B83-9485-FB5862E73CEE}" type="presParOf" srcId="{EDF607B4-4DF2-4808-A824-CA9EE294DCD3}" destId="{BA954614-E8E6-429F-8EFA-04FBC05F2BF0}" srcOrd="0" destOrd="0" presId="urn:microsoft.com/office/officeart/2008/layout/AlternatingHexagons"/>
    <dgm:cxn modelId="{B52167A7-279E-41C1-9EAF-A197E7B57515}" type="presParOf" srcId="{EDF607B4-4DF2-4808-A824-CA9EE294DCD3}" destId="{DEBA6C6E-4412-4C94-94FB-A0A0D4E911D6}" srcOrd="1" destOrd="0" presId="urn:microsoft.com/office/officeart/2008/layout/AlternatingHexagons"/>
    <dgm:cxn modelId="{AC41A8A0-65B3-4507-A2F8-BEAAFACC0D67}" type="presParOf" srcId="{EDF607B4-4DF2-4808-A824-CA9EE294DCD3}" destId="{E9AB2884-7FB5-4C32-AC55-5471AD0C6F67}" srcOrd="2" destOrd="0" presId="urn:microsoft.com/office/officeart/2008/layout/AlternatingHexagons"/>
    <dgm:cxn modelId="{6960A26A-12C0-4291-8AB8-42EAFDC63E95}" type="presParOf" srcId="{EDF607B4-4DF2-4808-A824-CA9EE294DCD3}" destId="{51D36DCF-FC38-4BC5-A72D-F412433E16D1}" srcOrd="3" destOrd="0" presId="urn:microsoft.com/office/officeart/2008/layout/AlternatingHexagons"/>
    <dgm:cxn modelId="{9F1A6AF2-5A01-41B5-9215-559A7C0D27A5}" type="presParOf" srcId="{EDF607B4-4DF2-4808-A824-CA9EE294DCD3}" destId="{E3E05AE3-9EA0-451E-94A5-BB44AC1AF474}" srcOrd="4" destOrd="0" presId="urn:microsoft.com/office/officeart/2008/layout/AlternatingHexagons"/>
    <dgm:cxn modelId="{704029FA-B7AF-418F-986C-4CE667725CD9}" type="presParOf" srcId="{EE01F1F1-D8D8-4701-BEA0-B0E5D4D7EC56}" destId="{9C8C4730-7959-4C67-AADD-3263396A6575}" srcOrd="1" destOrd="0" presId="urn:microsoft.com/office/officeart/2008/layout/AlternatingHexagons"/>
    <dgm:cxn modelId="{C01C88A5-ED5D-425B-AFA1-45A44818C904}" type="presParOf" srcId="{EE01F1F1-D8D8-4701-BEA0-B0E5D4D7EC56}" destId="{2DECB2CC-CD58-4DDD-AEE3-E54C30DFF05F}" srcOrd="2" destOrd="0" presId="urn:microsoft.com/office/officeart/2008/layout/AlternatingHexagons"/>
    <dgm:cxn modelId="{AEA7CBE7-3186-463D-B03C-70AFCFCA8F58}" type="presParOf" srcId="{2DECB2CC-CD58-4DDD-AEE3-E54C30DFF05F}" destId="{0BE1B732-6635-49DE-86E7-931327ACD0E1}" srcOrd="0" destOrd="0" presId="urn:microsoft.com/office/officeart/2008/layout/AlternatingHexagons"/>
    <dgm:cxn modelId="{47E7B9C2-1E2C-4AEF-A92F-F3B2C0E65340}" type="presParOf" srcId="{2DECB2CC-CD58-4DDD-AEE3-E54C30DFF05F}" destId="{BB4EC55D-E952-44F1-AF4F-9E9EDCB05C61}" srcOrd="1" destOrd="0" presId="urn:microsoft.com/office/officeart/2008/layout/AlternatingHexagons"/>
    <dgm:cxn modelId="{78145275-C6F1-4633-B413-92A5EA664DCC}" type="presParOf" srcId="{2DECB2CC-CD58-4DDD-AEE3-E54C30DFF05F}" destId="{1CD6935C-66A8-4B7D-9895-119AAAD0E8E8}" srcOrd="2" destOrd="0" presId="urn:microsoft.com/office/officeart/2008/layout/AlternatingHexagons"/>
    <dgm:cxn modelId="{C493A10A-5D18-4B1D-81C8-AA6CF0FB7E86}" type="presParOf" srcId="{2DECB2CC-CD58-4DDD-AEE3-E54C30DFF05F}" destId="{397837E6-6C0C-4EC9-8FA0-F2D2F2A44D01}" srcOrd="3" destOrd="0" presId="urn:microsoft.com/office/officeart/2008/layout/AlternatingHexagons"/>
    <dgm:cxn modelId="{FD737987-B16E-4CEC-B528-CBAD06DC5B48}" type="presParOf" srcId="{2DECB2CC-CD58-4DDD-AEE3-E54C30DFF05F}" destId="{3B4D9450-7B74-43B7-93EF-53E30C64ED9F}" srcOrd="4" destOrd="0" presId="urn:microsoft.com/office/officeart/2008/layout/AlternatingHexagons"/>
    <dgm:cxn modelId="{405BF27F-E8A5-48B4-948E-61DF75A95241}" type="presParOf" srcId="{EE01F1F1-D8D8-4701-BEA0-B0E5D4D7EC56}" destId="{09CE4C25-1BAA-4E1E-AD58-2F7475F19ECB}" srcOrd="3" destOrd="0" presId="urn:microsoft.com/office/officeart/2008/layout/AlternatingHexagons"/>
    <dgm:cxn modelId="{9A1DEC69-625B-4D86-93ED-8F0E38F11A88}" type="presParOf" srcId="{EE01F1F1-D8D8-4701-BEA0-B0E5D4D7EC56}" destId="{2401F3AD-24F9-4611-9F30-A0D089B3A372}" srcOrd="4" destOrd="0" presId="urn:microsoft.com/office/officeart/2008/layout/AlternatingHexagons"/>
    <dgm:cxn modelId="{C5FE57B3-3951-4349-A712-C5AEA3555A3D}" type="presParOf" srcId="{2401F3AD-24F9-4611-9F30-A0D089B3A372}" destId="{A8FDB8C3-A944-4D27-AA40-7BE4EF90BF0C}" srcOrd="0" destOrd="0" presId="urn:microsoft.com/office/officeart/2008/layout/AlternatingHexagons"/>
    <dgm:cxn modelId="{1DFF758E-B9BA-4DC3-A5DD-F271A736252F}" type="presParOf" srcId="{2401F3AD-24F9-4611-9F30-A0D089B3A372}" destId="{875249EB-4236-4B8E-AAFF-AEBD0DF4672E}" srcOrd="1" destOrd="0" presId="urn:microsoft.com/office/officeart/2008/layout/AlternatingHexagons"/>
    <dgm:cxn modelId="{0D891CFD-8A30-42AD-880C-4CB9D544D3C0}" type="presParOf" srcId="{2401F3AD-24F9-4611-9F30-A0D089B3A372}" destId="{6186AC5B-BDDA-4286-8662-A55A20FDEE98}" srcOrd="2" destOrd="0" presId="urn:microsoft.com/office/officeart/2008/layout/AlternatingHexagons"/>
    <dgm:cxn modelId="{18A8BB97-0B32-490B-A594-A49DBD5DF31E}" type="presParOf" srcId="{2401F3AD-24F9-4611-9F30-A0D089B3A372}" destId="{14708290-6533-499D-AB6D-5861EC531FC5}" srcOrd="3" destOrd="0" presId="urn:microsoft.com/office/officeart/2008/layout/AlternatingHexagons"/>
    <dgm:cxn modelId="{E75157DF-A3E1-42EB-96CF-EF942E7D1571}" type="presParOf" srcId="{2401F3AD-24F9-4611-9F30-A0D089B3A372}" destId="{6D50A018-1191-4569-AEA7-3C910CE87A9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DD7C739-A71C-43DE-87C4-A8EF1B73E2D2}" type="datetimeFigureOut">
              <a:rPr lang="es-MX" smtClean="0"/>
              <a:t>21/09/2019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7F64318-75A0-4B04-9466-5C4163C66E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035423"/>
          </a:xfrm>
        </p:spPr>
        <p:txBody>
          <a:bodyPr/>
          <a:lstStyle/>
          <a:p>
            <a:r>
              <a:rPr lang="es-MX" sz="3200" dirty="0" smtClean="0">
                <a:solidFill>
                  <a:schemeClr val="tx1"/>
                </a:solidFill>
              </a:rPr>
              <a:t>IMPORTANCIA DE LAS HABILIDADES DIRECTIVAS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3645024"/>
            <a:ext cx="7416824" cy="1219200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Presenta</a:t>
            </a:r>
          </a:p>
          <a:p>
            <a:r>
              <a:rPr lang="es-MX" sz="2800" b="1" dirty="0" smtClean="0">
                <a:solidFill>
                  <a:schemeClr val="tx1"/>
                </a:solidFill>
              </a:rPr>
              <a:t>Dra. María de Lourdes García Hernández</a:t>
            </a:r>
          </a:p>
          <a:p>
            <a:endParaRPr lang="es-MX" sz="2800" b="1" dirty="0" smtClean="0">
              <a:solidFill>
                <a:schemeClr val="tx1"/>
              </a:solidFill>
            </a:endParaRPr>
          </a:p>
          <a:p>
            <a:r>
              <a:rPr lang="es-MX" sz="1800" b="1" dirty="0" smtClean="0">
                <a:solidFill>
                  <a:schemeClr val="tx1"/>
                </a:solidFill>
              </a:rPr>
              <a:t>Docente de Tiempo Completo </a:t>
            </a:r>
          </a:p>
          <a:p>
            <a:r>
              <a:rPr lang="es-MX" sz="1800" b="1" dirty="0" smtClean="0">
                <a:solidFill>
                  <a:schemeClr val="tx1"/>
                </a:solidFill>
              </a:rPr>
              <a:t>Profesora de la Unidad de Aprendizaje de habilidades Directivas</a:t>
            </a:r>
            <a:endParaRPr lang="es-MX" sz="1800" b="1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59632" y="26064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UNIVERSIDAD AUTÓNOMA DEL ESTADO DE MÉXICO</a:t>
            </a:r>
          </a:p>
          <a:p>
            <a:pPr algn="ctr"/>
            <a:r>
              <a:rPr lang="es-MX" sz="2400" b="1" dirty="0" smtClean="0"/>
              <a:t>FACULTAD DE ENFERMERÍA Y OBSTETRICIA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5" y="260648"/>
            <a:ext cx="1250357" cy="125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21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88640"/>
            <a:ext cx="8712968" cy="2304256"/>
          </a:xfrm>
        </p:spPr>
        <p:txBody>
          <a:bodyPr>
            <a:normAutofit fontScale="77500" lnSpcReduction="20000"/>
          </a:bodyPr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marL="0" indent="0" algn="just">
              <a:buNone/>
            </a:pPr>
            <a:r>
              <a:rPr lang="es-MX" sz="5200" dirty="0" smtClean="0">
                <a:solidFill>
                  <a:schemeClr val="tx1"/>
                </a:solidFill>
              </a:rPr>
              <a:t>El desarrollo de las habilidades directivas es crucial para el éxito de una organización.</a:t>
            </a:r>
            <a:endParaRPr lang="es-MX" sz="52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269545" cy="3296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8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116632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dirty="0">
                <a:latin typeface="+mj-lt"/>
              </a:rPr>
              <a:t> Para Pineda, </a:t>
            </a:r>
            <a:r>
              <a:rPr lang="es-MX" sz="4000" dirty="0" smtClean="0">
                <a:latin typeface="+mj-lt"/>
              </a:rPr>
              <a:t>Iván </a:t>
            </a:r>
            <a:r>
              <a:rPr lang="es-MX" sz="4000" dirty="0">
                <a:latin typeface="+mj-lt"/>
              </a:rPr>
              <a:t>y Valencia (2011), la formación y el desarrollo de las Habilidades Directivas de quienes dirigen una </a:t>
            </a:r>
            <a:r>
              <a:rPr lang="es-MX" sz="4000" dirty="0" smtClean="0">
                <a:latin typeface="+mj-lt"/>
              </a:rPr>
              <a:t>empresa, </a:t>
            </a:r>
            <a:r>
              <a:rPr lang="es-MX" sz="4000" dirty="0">
                <a:latin typeface="+mj-lt"/>
              </a:rPr>
              <a:t>es fundamental para lograr las </a:t>
            </a:r>
            <a:r>
              <a:rPr lang="es-MX" sz="4000" dirty="0" smtClean="0">
                <a:latin typeface="+mj-lt"/>
              </a:rPr>
              <a:t>metas.</a:t>
            </a:r>
            <a:endParaRPr lang="es-MX" sz="4000" dirty="0"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91622"/>
            <a:ext cx="3275856" cy="2466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49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32436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latin typeface="+mj-lt"/>
              </a:rPr>
              <a:t>La </a:t>
            </a:r>
            <a:r>
              <a:rPr lang="es-MX" sz="4000" b="1" dirty="0">
                <a:latin typeface="+mj-lt"/>
              </a:rPr>
              <a:t>A</a:t>
            </a:r>
            <a:r>
              <a:rPr lang="es-MX" sz="4000" b="1" dirty="0" smtClean="0">
                <a:latin typeface="+mj-lt"/>
              </a:rPr>
              <a:t>lta </a:t>
            </a:r>
            <a:r>
              <a:rPr lang="es-MX" sz="4000" b="1" dirty="0">
                <a:latin typeface="+mj-lt"/>
              </a:rPr>
              <a:t>dirección </a:t>
            </a:r>
            <a:endParaRPr lang="es-MX" sz="4000" b="1" dirty="0" smtClean="0">
              <a:latin typeface="+mj-lt"/>
            </a:endParaRPr>
          </a:p>
          <a:p>
            <a:pPr algn="just"/>
            <a:endParaRPr lang="es-MX" sz="3600" dirty="0" smtClean="0">
              <a:latin typeface="+mj-lt"/>
            </a:endParaRPr>
          </a:p>
          <a:p>
            <a:pPr algn="just"/>
            <a:r>
              <a:rPr lang="es-MX" sz="3600" dirty="0" smtClean="0">
                <a:latin typeface="+mj-lt"/>
              </a:rPr>
              <a:t>Realiza  </a:t>
            </a:r>
            <a:r>
              <a:rPr lang="es-MX" sz="3600" dirty="0">
                <a:latin typeface="+mj-lt"/>
              </a:rPr>
              <a:t>actividades en  la organización, cubriendo tres áreas: </a:t>
            </a:r>
          </a:p>
          <a:p>
            <a:pPr algn="just"/>
            <a:r>
              <a:rPr lang="es-MX" sz="3600" b="1" dirty="0" smtClean="0">
                <a:latin typeface="+mj-lt"/>
              </a:rPr>
              <a:t>1.Relaciones interpersonales </a:t>
            </a:r>
          </a:p>
          <a:p>
            <a:pPr algn="just"/>
            <a:r>
              <a:rPr lang="es-MX" sz="3600" b="1" dirty="0" smtClean="0">
                <a:latin typeface="+mj-lt"/>
              </a:rPr>
              <a:t>2</a:t>
            </a:r>
            <a:r>
              <a:rPr lang="es-MX" sz="3600" b="1" dirty="0">
                <a:latin typeface="+mj-lt"/>
              </a:rPr>
              <a:t>. Información </a:t>
            </a:r>
          </a:p>
          <a:p>
            <a:pPr algn="just"/>
            <a:r>
              <a:rPr lang="es-MX" sz="3600" b="1" dirty="0" smtClean="0">
                <a:latin typeface="+mj-lt"/>
              </a:rPr>
              <a:t>3</a:t>
            </a:r>
            <a:r>
              <a:rPr lang="es-MX" sz="3600" b="1" dirty="0">
                <a:latin typeface="+mj-lt"/>
              </a:rPr>
              <a:t>. </a:t>
            </a:r>
            <a:r>
              <a:rPr lang="es-MX" sz="3600" b="1" dirty="0" smtClean="0">
                <a:latin typeface="+mj-lt"/>
              </a:rPr>
              <a:t>Decisiones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64309"/>
            <a:ext cx="3888432" cy="25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35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28636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3600" dirty="0">
                <a:solidFill>
                  <a:prstClr val="black"/>
                </a:solidFill>
                <a:latin typeface="Century Gothic"/>
              </a:rPr>
              <a:t>Todo directivo debe procurar el desarrollo de habilidades directivas y  planearlas integrando su vida personal para alcanzar un desarrollo humano planificado” (</a:t>
            </a:r>
            <a:r>
              <a:rPr lang="es-MX" sz="3600" dirty="0" err="1">
                <a:solidFill>
                  <a:prstClr val="black"/>
                </a:solidFill>
                <a:latin typeface="Century Gothic"/>
              </a:rPr>
              <a:t>Bonifaz</a:t>
            </a:r>
            <a:r>
              <a:rPr lang="es-MX" sz="3600" dirty="0">
                <a:solidFill>
                  <a:prstClr val="black"/>
                </a:solidFill>
                <a:latin typeface="Century Gothic"/>
              </a:rPr>
              <a:t> et al., 2012).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4788024" cy="2803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73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97346"/>
            <a:ext cx="88569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dirty="0">
                <a:latin typeface="+mj-lt"/>
              </a:rPr>
              <a:t>La importancia de </a:t>
            </a:r>
            <a:r>
              <a:rPr lang="es-MX" sz="4000" dirty="0" smtClean="0">
                <a:latin typeface="+mj-lt"/>
              </a:rPr>
              <a:t>la habilidad directiva es determinar </a:t>
            </a:r>
            <a:r>
              <a:rPr lang="es-MX" sz="4000" dirty="0">
                <a:latin typeface="+mj-lt"/>
              </a:rPr>
              <a:t>el rendimiento </a:t>
            </a:r>
            <a:r>
              <a:rPr lang="es-MX" sz="4000" dirty="0" smtClean="0">
                <a:latin typeface="+mj-lt"/>
              </a:rPr>
              <a:t>laboral  directiva. </a:t>
            </a:r>
          </a:p>
          <a:p>
            <a:pPr algn="just"/>
            <a:endParaRPr lang="es-MX" sz="4000" dirty="0">
              <a:latin typeface="+mj-lt"/>
            </a:endParaRPr>
          </a:p>
          <a:p>
            <a:pPr algn="just"/>
            <a:r>
              <a:rPr lang="es-MX" sz="4000" dirty="0" smtClean="0">
                <a:latin typeface="+mj-lt"/>
              </a:rPr>
              <a:t>Para </a:t>
            </a:r>
            <a:r>
              <a:rPr lang="es-MX" sz="4000" dirty="0">
                <a:latin typeface="+mj-lt"/>
              </a:rPr>
              <a:t>Madrigal (2009), la dirección es </a:t>
            </a:r>
            <a:r>
              <a:rPr lang="es-MX" sz="4000" dirty="0" smtClean="0">
                <a:latin typeface="+mj-lt"/>
              </a:rPr>
              <a:t>la </a:t>
            </a:r>
            <a:r>
              <a:rPr lang="es-MX" sz="4000" dirty="0">
                <a:latin typeface="+mj-lt"/>
              </a:rPr>
              <a:t>función </a:t>
            </a:r>
            <a:r>
              <a:rPr lang="es-MX" sz="4000" dirty="0" smtClean="0">
                <a:latin typeface="+mj-lt"/>
              </a:rPr>
              <a:t>del </a:t>
            </a:r>
            <a:r>
              <a:rPr lang="es-MX" sz="4000" dirty="0">
                <a:latin typeface="+mj-lt"/>
              </a:rPr>
              <a:t>líder para influir en los demás </a:t>
            </a:r>
            <a:r>
              <a:rPr lang="es-MX" sz="4000" dirty="0" smtClean="0">
                <a:latin typeface="+mj-lt"/>
              </a:rPr>
              <a:t>para realizar el trabajo exitoso.</a:t>
            </a:r>
          </a:p>
          <a:p>
            <a:pPr algn="just"/>
            <a:endParaRPr lang="es-MX" sz="2800" dirty="0" smtClean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48157"/>
            <a:ext cx="3292755" cy="230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2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latin typeface="+mj-lt"/>
              </a:rPr>
              <a:t>Definición de habilidad Directiva</a:t>
            </a:r>
          </a:p>
          <a:p>
            <a:pPr algn="just"/>
            <a:endParaRPr lang="es-MX" sz="3600" dirty="0" smtClean="0">
              <a:latin typeface="+mj-lt"/>
            </a:endParaRPr>
          </a:p>
          <a:p>
            <a:pPr algn="just"/>
            <a:r>
              <a:rPr lang="es-MX" sz="3600" dirty="0" smtClean="0">
                <a:latin typeface="+mj-lt"/>
              </a:rPr>
              <a:t>La </a:t>
            </a:r>
            <a:r>
              <a:rPr lang="es-MX" sz="3600" dirty="0">
                <a:latin typeface="+mj-lt"/>
              </a:rPr>
              <a:t>Enciclopedia Castellana define habilidad como astucia e inteligencia para tratar un asunto o  personas. </a:t>
            </a:r>
            <a:r>
              <a:rPr lang="es-MX" sz="3600" dirty="0" smtClean="0">
                <a:latin typeface="+mj-lt"/>
              </a:rPr>
              <a:t>La </a:t>
            </a:r>
            <a:r>
              <a:rPr lang="es-MX" sz="3600" dirty="0">
                <a:latin typeface="+mj-lt"/>
              </a:rPr>
              <a:t>habilidad directiva es una tarea con personas, y por lo tanto se debe mezclar la inteligencia y la astucia para ser un directivo eficiente.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401" y="5295900"/>
            <a:ext cx="29241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2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+mj-lt"/>
              </a:rPr>
              <a:t>Pereda</a:t>
            </a:r>
            <a:r>
              <a:rPr lang="es-MX" sz="3600" dirty="0">
                <a:latin typeface="+mj-lt"/>
              </a:rPr>
              <a:t>, González y López (2014), </a:t>
            </a:r>
            <a:r>
              <a:rPr lang="es-MX" sz="3600" dirty="0" smtClean="0">
                <a:latin typeface="+mj-lt"/>
              </a:rPr>
              <a:t>mencionan que el </a:t>
            </a:r>
            <a:r>
              <a:rPr lang="es-MX" sz="3600" dirty="0">
                <a:latin typeface="+mj-lt"/>
              </a:rPr>
              <a:t>desarrollo y la formación en habilidades directivas incrementa la productividad de las </a:t>
            </a:r>
            <a:r>
              <a:rPr lang="es-MX" sz="3600" dirty="0" smtClean="0">
                <a:latin typeface="+mj-lt"/>
              </a:rPr>
              <a:t>organizaciones.</a:t>
            </a:r>
          </a:p>
          <a:p>
            <a:pPr algn="just"/>
            <a:endParaRPr lang="es-MX" sz="3600" dirty="0" smtClean="0">
              <a:latin typeface="+mj-lt"/>
            </a:endParaRPr>
          </a:p>
          <a:p>
            <a:pPr algn="just"/>
            <a:r>
              <a:rPr lang="es-MX" sz="3600" dirty="0" smtClean="0">
                <a:latin typeface="+mj-lt"/>
              </a:rPr>
              <a:t>Duarte </a:t>
            </a:r>
            <a:r>
              <a:rPr lang="es-MX" sz="3600" dirty="0">
                <a:latin typeface="+mj-lt"/>
              </a:rPr>
              <a:t>(2013</a:t>
            </a:r>
            <a:r>
              <a:rPr lang="es-MX" sz="3600" dirty="0" smtClean="0">
                <a:latin typeface="+mj-lt"/>
              </a:rPr>
              <a:t>), </a:t>
            </a:r>
            <a:r>
              <a:rPr lang="es-MX" sz="3600" dirty="0">
                <a:latin typeface="+mj-lt"/>
              </a:rPr>
              <a:t>afirma que en un ambiente competitivo y exigente como el actual es fundamental para un directivo desarrollar y potencializar las habilidades </a:t>
            </a:r>
            <a:r>
              <a:rPr lang="es-MX" sz="4000" dirty="0">
                <a:latin typeface="+mj-lt"/>
              </a:rPr>
              <a:t>gerenciales</a:t>
            </a:r>
            <a:r>
              <a:rPr lang="es-MX" sz="4000" dirty="0" smtClean="0">
                <a:latin typeface="+mj-lt"/>
              </a:rPr>
              <a:t>.  </a:t>
            </a:r>
            <a:endParaRPr lang="es-MX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697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2945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 smtClean="0">
                <a:latin typeface="+mj-lt"/>
              </a:rPr>
              <a:t>Qué son las habilidades Directivas</a:t>
            </a:r>
          </a:p>
          <a:p>
            <a:pPr algn="just"/>
            <a:endParaRPr lang="es-MX" sz="3600" dirty="0" smtClean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Las </a:t>
            </a:r>
            <a:r>
              <a:rPr lang="es-MX" sz="3200" dirty="0">
                <a:latin typeface="+mj-lt"/>
              </a:rPr>
              <a:t>habilidades directivas  son aquellas </a:t>
            </a:r>
            <a:r>
              <a:rPr lang="es-MX" sz="3200" dirty="0" smtClean="0">
                <a:latin typeface="+mj-lt"/>
              </a:rPr>
              <a:t>competencias necesarias </a:t>
            </a:r>
            <a:r>
              <a:rPr lang="es-MX" sz="3200" dirty="0">
                <a:latin typeface="+mj-lt"/>
              </a:rPr>
              <a:t>para poder </a:t>
            </a:r>
            <a:r>
              <a:rPr lang="es-MX" sz="3200" dirty="0" smtClean="0">
                <a:latin typeface="+mj-lt"/>
              </a:rPr>
              <a:t>manejarse en relación con </a:t>
            </a:r>
            <a:r>
              <a:rPr lang="es-MX" sz="3200" dirty="0">
                <a:latin typeface="+mj-lt"/>
              </a:rPr>
              <a:t>con otros. </a:t>
            </a:r>
            <a:endParaRPr lang="es-MX" sz="3200" dirty="0" smtClean="0">
              <a:latin typeface="+mj-lt"/>
            </a:endParaRPr>
          </a:p>
          <a:p>
            <a:pPr algn="just"/>
            <a:endParaRPr lang="es-MX" sz="3200" dirty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Es </a:t>
            </a:r>
            <a:r>
              <a:rPr lang="es-MX" sz="3200" dirty="0">
                <a:latin typeface="+mj-lt"/>
              </a:rPr>
              <a:t>una planeación de la ejecución supervisando y dirigiendo </a:t>
            </a:r>
            <a:r>
              <a:rPr lang="es-MX" sz="3200" dirty="0" smtClean="0">
                <a:latin typeface="+mj-lt"/>
              </a:rPr>
              <a:t>al personal </a:t>
            </a:r>
            <a:r>
              <a:rPr lang="es-MX" sz="3200" dirty="0">
                <a:latin typeface="+mj-lt"/>
              </a:rPr>
              <a:t>para el logro y cumplimiento de los objetivos de una </a:t>
            </a:r>
            <a:r>
              <a:rPr lang="es-MX" sz="3200" dirty="0" smtClean="0">
                <a:latin typeface="+mj-lt"/>
              </a:rPr>
              <a:t>organización </a:t>
            </a:r>
            <a:r>
              <a:rPr lang="es-MX" sz="3200" dirty="0">
                <a:latin typeface="+mj-lt"/>
              </a:rPr>
              <a:t>(Pereda y Berrocal, 2012</a:t>
            </a:r>
            <a:r>
              <a:rPr lang="es-MX" sz="3200" dirty="0" smtClean="0">
                <a:latin typeface="+mj-lt"/>
              </a:rPr>
              <a:t>).</a:t>
            </a:r>
            <a:endParaRPr lang="es-MX" sz="3200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5008120"/>
            <a:ext cx="3190718" cy="187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7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-17140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3600" dirty="0" smtClean="0">
              <a:latin typeface="+mj-lt"/>
            </a:endParaRPr>
          </a:p>
          <a:p>
            <a:pPr algn="ctr"/>
            <a:r>
              <a:rPr lang="es-MX" sz="3600" b="1" dirty="0" smtClean="0">
                <a:latin typeface="+mj-lt"/>
              </a:rPr>
              <a:t>Trinomio </a:t>
            </a:r>
            <a:r>
              <a:rPr lang="es-MX" sz="3600" b="1" dirty="0">
                <a:latin typeface="+mj-lt"/>
              </a:rPr>
              <a:t>para lograr un Directivo Capaz  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59564"/>
              </p:ext>
            </p:extLst>
          </p:nvPr>
        </p:nvGraphicFramePr>
        <p:xfrm>
          <a:off x="683568" y="1484784"/>
          <a:ext cx="813690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+mj-lt"/>
                        </a:rPr>
                        <a:t>SABER “CONOCER”</a:t>
                      </a:r>
                    </a:p>
                    <a:p>
                      <a:pPr algn="ctr"/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+mj-lt"/>
                        </a:rPr>
                        <a:t>SABER “HACER”</a:t>
                      </a:r>
                    </a:p>
                    <a:p>
                      <a:pPr algn="ctr"/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SABER “SER” 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Conocimientos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Habilidades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Cualidades 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Que se necesitan 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</a:rPr>
                        <a:t>Capacidades </a:t>
                      </a:r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+mj-lt"/>
                        </a:rPr>
                        <a:t>Resultados</a:t>
                      </a:r>
                    </a:p>
                    <a:p>
                      <a:pPr algn="ctr"/>
                      <a:endParaRPr lang="es-MX" sz="2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684556" y="4066602"/>
            <a:ext cx="5946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Fuente: Elaboración propia con  base a Madrigal (2009)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528" y="4437112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E</a:t>
            </a:r>
            <a:r>
              <a:rPr lang="es-MX" sz="3200" dirty="0" smtClean="0">
                <a:latin typeface="+mj-lt"/>
              </a:rPr>
              <a:t>s </a:t>
            </a:r>
            <a:r>
              <a:rPr lang="es-MX" sz="3200" dirty="0">
                <a:latin typeface="+mj-lt"/>
              </a:rPr>
              <a:t>imperativo  entender que cuando el mundo de los negocios cambia, las necesidades de habilidades directivas también se </a:t>
            </a:r>
            <a:r>
              <a:rPr lang="es-MX" sz="3200" dirty="0" smtClean="0">
                <a:latin typeface="+mj-lt"/>
              </a:rPr>
              <a:t>transforman.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72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188640"/>
            <a:ext cx="9036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+mj-lt"/>
              </a:rPr>
              <a:t>M</a:t>
            </a:r>
            <a:r>
              <a:rPr lang="es-MX" sz="2400" b="1" dirty="0" smtClean="0">
                <a:latin typeface="+mj-lt"/>
              </a:rPr>
              <a:t>odelo </a:t>
            </a:r>
            <a:r>
              <a:rPr lang="es-MX" sz="2400" b="1" dirty="0">
                <a:latin typeface="+mj-lt"/>
              </a:rPr>
              <a:t>con 10 habilidades directivas esenciales </a:t>
            </a:r>
            <a:r>
              <a:rPr lang="es-MX" sz="2400" b="1" dirty="0" smtClean="0">
                <a:latin typeface="+mj-lt"/>
              </a:rPr>
              <a:t> clasificadas en tres </a:t>
            </a:r>
            <a:r>
              <a:rPr lang="es-MX" sz="2400" b="1" dirty="0">
                <a:latin typeface="+mj-lt"/>
              </a:rPr>
              <a:t>grandes grupos: Personales, Interpersonales y  </a:t>
            </a:r>
            <a:r>
              <a:rPr lang="es-MX" sz="2400" b="1" dirty="0" smtClean="0">
                <a:latin typeface="+mj-lt"/>
              </a:rPr>
              <a:t>Grupales.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856988"/>
              </p:ext>
            </p:extLst>
          </p:nvPr>
        </p:nvGraphicFramePr>
        <p:xfrm>
          <a:off x="395536" y="1359634"/>
          <a:ext cx="8424936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35182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PERSONALES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INTERPERSONALES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GRUPALES</a:t>
                      </a:r>
                      <a:endParaRPr lang="es-MX" dirty="0"/>
                    </a:p>
                  </a:txBody>
                  <a:tcPr/>
                </a:tc>
              </a:tr>
              <a:tr h="14072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latin typeface="+mj-lt"/>
                        </a:rPr>
                        <a:t>Desarrollo de autoconocimiento </a:t>
                      </a:r>
                      <a:r>
                        <a:rPr lang="es-MX" sz="1800" b="1" dirty="0" smtClean="0">
                          <a:latin typeface="+mj-lt"/>
                        </a:rPr>
                        <a:t>«Manejo de uno  mismo»</a:t>
                      </a:r>
                    </a:p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+mj-lt"/>
                        </a:rPr>
                        <a:t>Manejo de conflicto</a:t>
                      </a:r>
                    </a:p>
                    <a:p>
                      <a:pPr algn="ctr"/>
                      <a:r>
                        <a:rPr lang="es-MX" sz="1800" b="1" dirty="0" smtClean="0">
                          <a:latin typeface="+mj-lt"/>
                        </a:rPr>
                        <a:t>«Negociar</a:t>
                      </a:r>
                      <a:r>
                        <a:rPr lang="es-MX" sz="1800" b="1" baseline="0" dirty="0" smtClean="0">
                          <a:latin typeface="+mj-lt"/>
                        </a:rPr>
                        <a:t>»</a:t>
                      </a:r>
                      <a:endParaRPr lang="es-MX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+mj-lt"/>
                        </a:rPr>
                        <a:t>Delegación</a:t>
                      </a:r>
                    </a:p>
                    <a:p>
                      <a:pPr algn="ctr"/>
                      <a:r>
                        <a:rPr lang="es-MX" sz="1800" b="1" dirty="0" smtClean="0">
                          <a:latin typeface="+mj-lt"/>
                        </a:rPr>
                        <a:t>«Empoderar»</a:t>
                      </a:r>
                      <a:endParaRPr lang="es-MX" sz="1800" b="1" dirty="0">
                        <a:latin typeface="+mj-lt"/>
                      </a:endParaRPr>
                    </a:p>
                  </a:txBody>
                  <a:tcPr/>
                </a:tc>
              </a:tr>
              <a:tr h="1143425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+mj-lt"/>
                        </a:rPr>
                        <a:t>Manejo del estrés y el tiempo</a:t>
                      </a:r>
                    </a:p>
                    <a:p>
                      <a:pPr algn="ctr"/>
                      <a:r>
                        <a:rPr lang="es-MX" sz="1800" b="1" dirty="0" smtClean="0">
                          <a:latin typeface="+mj-lt"/>
                        </a:rPr>
                        <a:t>«Nivel relajado</a:t>
                      </a:r>
                      <a:r>
                        <a:rPr lang="es-MX" sz="1800" b="1" baseline="0" dirty="0" smtClean="0">
                          <a:latin typeface="+mj-lt"/>
                        </a:rPr>
                        <a:t> en control»</a:t>
                      </a:r>
                      <a:endParaRPr lang="es-MX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+mj-lt"/>
                        </a:rPr>
                        <a:t>Motivación de los empleados </a:t>
                      </a:r>
                      <a:r>
                        <a:rPr lang="es-MX" sz="1800" b="1" dirty="0" smtClean="0">
                          <a:latin typeface="+mj-lt"/>
                        </a:rPr>
                        <a:t>«Plan de vida»</a:t>
                      </a:r>
                      <a:endParaRPr lang="es-MX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latin typeface="+mj-lt"/>
                        </a:rPr>
                        <a:t>Dirección hacia el cambio positivo «</a:t>
                      </a:r>
                      <a:r>
                        <a:rPr lang="es-MX" sz="1800" b="1" dirty="0" smtClean="0">
                          <a:latin typeface="+mj-lt"/>
                        </a:rPr>
                        <a:t>Gestión»</a:t>
                      </a:r>
                    </a:p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1143425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+mj-lt"/>
                        </a:rPr>
                        <a:t>Solución analítica  y creativa de problemas</a:t>
                      </a:r>
                    </a:p>
                    <a:p>
                      <a:pPr algn="ctr"/>
                      <a:r>
                        <a:rPr lang="es-MX" sz="1800" b="1" dirty="0" smtClean="0">
                          <a:latin typeface="+mj-lt"/>
                        </a:rPr>
                        <a:t>«Estilo de solución»</a:t>
                      </a:r>
                      <a:endParaRPr lang="es-MX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latin typeface="+mj-lt"/>
                        </a:rPr>
                        <a:t>Comunicación de apoyo </a:t>
                      </a:r>
                      <a:r>
                        <a:rPr lang="es-MX" sz="1800" b="1" dirty="0" smtClean="0">
                          <a:latin typeface="+mj-lt"/>
                        </a:rPr>
                        <a:t>«Escucha activa»</a:t>
                      </a:r>
                    </a:p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latin typeface="+mj-lt"/>
                        </a:rPr>
                        <a:t>Creación de unidades vigorosas </a:t>
                      </a:r>
                      <a:r>
                        <a:rPr lang="es-MX" sz="1800" b="1" dirty="0" smtClean="0">
                          <a:latin typeface="+mj-lt"/>
                        </a:rPr>
                        <a:t>«Trabajo en equipo</a:t>
                      </a:r>
                      <a:r>
                        <a:rPr lang="es-MX" sz="1800" b="0" dirty="0" smtClean="0">
                          <a:latin typeface="+mj-lt"/>
                        </a:rPr>
                        <a:t>»</a:t>
                      </a:r>
                      <a:endParaRPr lang="es-MX" sz="1800" dirty="0" smtClean="0">
                        <a:latin typeface="+mj-lt"/>
                      </a:endParaRPr>
                    </a:p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615690">
                <a:tc>
                  <a:txBody>
                    <a:bodyPr/>
                    <a:lstStyle/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latin typeface="+mj-lt"/>
                        </a:rPr>
                        <a:t>Ganar poder e influencia </a:t>
                      </a:r>
                      <a:r>
                        <a:rPr lang="es-MX" sz="1800" b="1" dirty="0" smtClean="0">
                          <a:latin typeface="+mj-lt"/>
                        </a:rPr>
                        <a:t>«Liderazgo»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617813" y="6344453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+mj-lt"/>
              </a:rPr>
              <a:t>Fuente: Elaboración </a:t>
            </a:r>
            <a:r>
              <a:rPr lang="es-MX" sz="1200" dirty="0" smtClean="0">
                <a:latin typeface="+mj-lt"/>
              </a:rPr>
              <a:t>con  </a:t>
            </a:r>
            <a:r>
              <a:rPr lang="es-MX" sz="1200" dirty="0">
                <a:latin typeface="+mj-lt"/>
              </a:rPr>
              <a:t>base a  </a:t>
            </a:r>
            <a:r>
              <a:rPr lang="es-MX" sz="1200" dirty="0" err="1">
                <a:latin typeface="+mj-lt"/>
              </a:rPr>
              <a:t>Whetten</a:t>
            </a:r>
            <a:r>
              <a:rPr lang="es-MX" sz="1200" dirty="0">
                <a:latin typeface="+mj-lt"/>
              </a:rPr>
              <a:t> y Cameron (2005).</a:t>
            </a:r>
          </a:p>
        </p:txBody>
      </p:sp>
    </p:spTree>
    <p:extLst>
      <p:ext uri="{BB962C8B-B14F-4D97-AF65-F5344CB8AC3E}">
        <p14:creationId xmlns:p14="http://schemas.microsoft.com/office/powerpoint/2010/main" val="12832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260648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3600" b="1" dirty="0" smtClean="0">
              <a:latin typeface="+mj-lt"/>
            </a:endParaRPr>
          </a:p>
          <a:p>
            <a:pPr algn="just"/>
            <a:r>
              <a:rPr lang="es-MX" sz="3600" b="1" dirty="0" smtClean="0">
                <a:latin typeface="+mj-lt"/>
              </a:rPr>
              <a:t>Título </a:t>
            </a:r>
            <a:r>
              <a:rPr lang="es-MX" sz="3600" b="1" dirty="0">
                <a:latin typeface="+mj-lt"/>
              </a:rPr>
              <a:t>del </a:t>
            </a:r>
            <a:r>
              <a:rPr lang="es-MX" sz="3600" b="1" dirty="0" smtClean="0">
                <a:latin typeface="+mj-lt"/>
              </a:rPr>
              <a:t>material: </a:t>
            </a:r>
            <a:r>
              <a:rPr lang="es-MX" sz="3600" dirty="0" smtClean="0">
                <a:latin typeface="+mj-lt"/>
              </a:rPr>
              <a:t>Diapositivas</a:t>
            </a:r>
          </a:p>
          <a:p>
            <a:pPr algn="just"/>
            <a:endParaRPr lang="es-MX" sz="3600" b="1" dirty="0" smtClean="0">
              <a:latin typeface="+mj-lt"/>
            </a:endParaRPr>
          </a:p>
          <a:p>
            <a:pPr algn="just"/>
            <a:r>
              <a:rPr lang="es-MX" sz="3600" b="1" dirty="0" smtClean="0">
                <a:latin typeface="+mj-lt"/>
              </a:rPr>
              <a:t>Unidad </a:t>
            </a:r>
            <a:r>
              <a:rPr lang="es-MX" sz="3600" b="1" dirty="0">
                <a:latin typeface="+mj-lt"/>
              </a:rPr>
              <a:t>de </a:t>
            </a:r>
            <a:r>
              <a:rPr lang="es-MX" sz="3600" b="1" dirty="0" smtClean="0">
                <a:latin typeface="+mj-lt"/>
              </a:rPr>
              <a:t>Aprendizaje: </a:t>
            </a:r>
            <a:r>
              <a:rPr lang="es-MX" sz="3600" dirty="0" smtClean="0">
                <a:latin typeface="+mj-lt"/>
              </a:rPr>
              <a:t>Habilidades Directivas</a:t>
            </a:r>
            <a:endParaRPr lang="es-MX" sz="3600" dirty="0">
              <a:latin typeface="+mj-lt"/>
            </a:endParaRPr>
          </a:p>
          <a:p>
            <a:pPr algn="just"/>
            <a:endParaRPr lang="es-MX" sz="3600" b="1" dirty="0" smtClean="0">
              <a:latin typeface="+mj-lt"/>
            </a:endParaRPr>
          </a:p>
          <a:p>
            <a:pPr algn="just"/>
            <a:r>
              <a:rPr lang="es-MX" sz="3600" b="1" dirty="0" smtClean="0">
                <a:latin typeface="+mj-lt"/>
              </a:rPr>
              <a:t>Nombre </a:t>
            </a:r>
            <a:r>
              <a:rPr lang="es-MX" sz="3600" b="1" dirty="0">
                <a:latin typeface="+mj-lt"/>
              </a:rPr>
              <a:t>del programa </a:t>
            </a:r>
            <a:r>
              <a:rPr lang="es-MX" sz="3600" b="1" dirty="0" smtClean="0">
                <a:latin typeface="+mj-lt"/>
              </a:rPr>
              <a:t>educativo: </a:t>
            </a:r>
            <a:r>
              <a:rPr lang="es-MX" sz="3600" dirty="0" smtClean="0">
                <a:latin typeface="+mj-lt"/>
              </a:rPr>
              <a:t>Maestría en Enfermería con terminación en Gestión del Cuidado </a:t>
            </a:r>
          </a:p>
          <a:p>
            <a:pPr algn="just"/>
            <a:endParaRPr lang="es-MX" sz="36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71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072" y="12539"/>
            <a:ext cx="883940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dirty="0">
                <a:latin typeface="+mj-lt"/>
              </a:rPr>
              <a:t> </a:t>
            </a:r>
            <a:endParaRPr lang="es-MX" sz="4000" dirty="0" smtClean="0">
              <a:latin typeface="+mj-lt"/>
            </a:endParaRPr>
          </a:p>
          <a:p>
            <a:pPr algn="just"/>
            <a:r>
              <a:rPr lang="es-MX" sz="3600" dirty="0" smtClean="0">
                <a:latin typeface="+mj-lt"/>
              </a:rPr>
              <a:t>En las Habilidades </a:t>
            </a:r>
            <a:r>
              <a:rPr lang="es-MX" sz="3600" dirty="0">
                <a:latin typeface="+mj-lt"/>
              </a:rPr>
              <a:t>personales, considerando lo que plantean </a:t>
            </a:r>
            <a:r>
              <a:rPr lang="es-MX" sz="3600" dirty="0" err="1">
                <a:latin typeface="+mj-lt"/>
              </a:rPr>
              <a:t>Whetten</a:t>
            </a:r>
            <a:r>
              <a:rPr lang="es-MX" sz="3600" dirty="0">
                <a:latin typeface="+mj-lt"/>
              </a:rPr>
              <a:t> y Cameron, se contempla el </a:t>
            </a:r>
            <a:r>
              <a:rPr lang="es-MX" sz="3600" dirty="0" smtClean="0">
                <a:latin typeface="+mj-lt"/>
              </a:rPr>
              <a:t> </a:t>
            </a:r>
            <a:r>
              <a:rPr lang="es-MX" sz="3600" b="1" i="1" dirty="0">
                <a:latin typeface="+mj-lt"/>
              </a:rPr>
              <a:t>Desarrollo de </a:t>
            </a:r>
            <a:r>
              <a:rPr lang="es-MX" sz="3600" b="1" i="1" dirty="0" smtClean="0">
                <a:latin typeface="+mj-lt"/>
              </a:rPr>
              <a:t>autoconocimiento. </a:t>
            </a:r>
            <a:r>
              <a:rPr lang="es-MX" sz="3600" dirty="0" smtClean="0">
                <a:latin typeface="+mj-lt"/>
              </a:rPr>
              <a:t>En </a:t>
            </a:r>
            <a:r>
              <a:rPr lang="es-MX" sz="3600" dirty="0">
                <a:latin typeface="+mj-lt"/>
              </a:rPr>
              <a:t>conjunto </a:t>
            </a:r>
            <a:r>
              <a:rPr lang="es-MX" sz="3600" dirty="0" smtClean="0">
                <a:latin typeface="+mj-lt"/>
              </a:rPr>
              <a:t>se representan </a:t>
            </a:r>
            <a:r>
              <a:rPr lang="es-MX" sz="3600" dirty="0">
                <a:latin typeface="+mj-lt"/>
              </a:rPr>
              <a:t>áreas permanentes de mejora en la administración de una organización de manera permanente.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4450310"/>
            <a:ext cx="3203849" cy="239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8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188640"/>
            <a:ext cx="79928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b="1" dirty="0" smtClean="0">
                <a:latin typeface="+mj-lt"/>
              </a:rPr>
              <a:t>Habilidades </a:t>
            </a:r>
            <a:r>
              <a:rPr lang="es-MX" sz="4000" b="1" dirty="0">
                <a:latin typeface="+mj-lt"/>
              </a:rPr>
              <a:t>Interpersonales </a:t>
            </a: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Son fundamentales en las interacciones, la empatía y la escucha activa fundamentales en la actuación de los directivos hacia sus colaboradores, son fundamentales que contribuyen en el logro de relaciones interpersonales armoniosas y duraderas en las organizaciones.. </a:t>
            </a:r>
            <a:endParaRPr lang="es-MX" sz="3200" dirty="0">
              <a:latin typeface="+mj-lt"/>
            </a:endParaRPr>
          </a:p>
          <a:p>
            <a:pPr algn="just"/>
            <a:endParaRPr lang="es-MX" sz="4000" dirty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99705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8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332656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>
                <a:latin typeface="+mj-lt"/>
              </a:rPr>
              <a:t>Ser consciente del impacto que tienen las palabras nos puede llevar a convertirnos en el ser más querido y respetado, o todo lo contrario, ser visto como una la persona indeseable, muy lejos de admirar.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575" y="4077072"/>
            <a:ext cx="3937565" cy="215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0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88640"/>
            <a:ext cx="81369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pPr algn="just"/>
            <a:r>
              <a:rPr lang="es-MX" sz="3200" dirty="0" smtClean="0">
                <a:latin typeface="+mj-lt"/>
              </a:rPr>
              <a:t>Propiciar </a:t>
            </a:r>
            <a:r>
              <a:rPr lang="es-MX" sz="3200" dirty="0">
                <a:latin typeface="+mj-lt"/>
              </a:rPr>
              <a:t>el </a:t>
            </a:r>
            <a:r>
              <a:rPr lang="es-MX" sz="3200" dirty="0" smtClean="0">
                <a:latin typeface="+mj-lt"/>
              </a:rPr>
              <a:t>diálogo </a:t>
            </a:r>
            <a:r>
              <a:rPr lang="es-MX" sz="3200" dirty="0">
                <a:latin typeface="+mj-lt"/>
              </a:rPr>
              <a:t>y descubrir que todo fluye cuando se da paso a la apertura y al entendimiento, son factores que agregan valor e incrementan el saber. </a:t>
            </a:r>
            <a:endParaRPr lang="es-MX" sz="3200" dirty="0" smtClean="0">
              <a:latin typeface="+mj-lt"/>
            </a:endParaRPr>
          </a:p>
          <a:p>
            <a:pPr algn="just"/>
            <a:endParaRPr lang="es-MX" sz="3200" dirty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Entonces </a:t>
            </a:r>
            <a:r>
              <a:rPr lang="es-MX" sz="3200" dirty="0">
                <a:latin typeface="+mj-lt"/>
              </a:rPr>
              <a:t>con buena disposición se logran relaciones nutritivas donde la receptividad se convierte en sabiduría. En ese escenario resulta clave ser consciente de cómo podemos </a:t>
            </a:r>
            <a:r>
              <a:rPr lang="es-MX" sz="3200" dirty="0" smtClean="0">
                <a:latin typeface="+mj-lt"/>
              </a:rPr>
              <a:t>impactar.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188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32923"/>
            <a:ext cx="89644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sz="4000" b="1" dirty="0">
                <a:latin typeface="+mj-lt"/>
              </a:rPr>
              <a:t>Habilidades </a:t>
            </a:r>
            <a:r>
              <a:rPr lang="es-MX" sz="4000" b="1" dirty="0" smtClean="0">
                <a:latin typeface="+mj-lt"/>
              </a:rPr>
              <a:t>Grupales</a:t>
            </a: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En </a:t>
            </a:r>
            <a:r>
              <a:rPr lang="es-MX" sz="3200" dirty="0">
                <a:latin typeface="+mj-lt"/>
              </a:rPr>
              <a:t>estas habilidades el líder está al servicio de la organización, su éxito nace de su gestión. </a:t>
            </a:r>
            <a:endParaRPr lang="es-MX" sz="3200" dirty="0" smtClean="0">
              <a:latin typeface="+mj-lt"/>
            </a:endParaRPr>
          </a:p>
          <a:p>
            <a:pPr algn="just"/>
            <a:endParaRPr lang="es-MX" sz="3200" dirty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El </a:t>
            </a:r>
            <a:r>
              <a:rPr lang="es-MX" sz="3200" dirty="0">
                <a:latin typeface="+mj-lt"/>
              </a:rPr>
              <a:t>líder debe caracterizarse por  considerar el esfuerzo del equipo, ser motivador </a:t>
            </a:r>
            <a:r>
              <a:rPr lang="es-MX" sz="3200" dirty="0" smtClean="0">
                <a:latin typeface="+mj-lt"/>
              </a:rPr>
              <a:t>y </a:t>
            </a:r>
            <a:r>
              <a:rPr lang="es-MX" sz="3200" dirty="0">
                <a:latin typeface="+mj-lt"/>
              </a:rPr>
              <a:t>facilitar el </a:t>
            </a:r>
            <a:r>
              <a:rPr lang="es-MX" sz="3200" dirty="0" smtClean="0">
                <a:latin typeface="+mj-lt"/>
              </a:rPr>
              <a:t>camino e interés </a:t>
            </a:r>
            <a:r>
              <a:rPr lang="es-MX" sz="3200" dirty="0">
                <a:latin typeface="+mj-lt"/>
              </a:rPr>
              <a:t>por conocer competencias y habilidades propias y de los demás. </a:t>
            </a:r>
            <a:endParaRPr lang="es-MX" sz="3200" dirty="0" smtClean="0">
              <a:latin typeface="+mj-lt"/>
            </a:endParaRPr>
          </a:p>
          <a:p>
            <a:endParaRPr lang="es-MX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71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592" y="22501"/>
            <a:ext cx="8664863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pPr algn="just"/>
            <a:r>
              <a:rPr lang="es-MX" sz="4000" dirty="0">
                <a:latin typeface="+mj-lt"/>
              </a:rPr>
              <a:t>Si no se conoce lo que se tiene, difícilmente se puede querer o apreciar para repotenciar, por lo tanto será necesario conocer con quiénes cuento, </a:t>
            </a:r>
            <a:r>
              <a:rPr lang="es-MX" sz="4000" dirty="0" smtClean="0">
                <a:latin typeface="+mj-lt"/>
              </a:rPr>
              <a:t>me </a:t>
            </a:r>
            <a:r>
              <a:rPr lang="es-MX" sz="4000" dirty="0">
                <a:latin typeface="+mj-lt"/>
              </a:rPr>
              <a:t>relaciono y deseo formar equipo para valorar lo que hacen y cómo lo hacen.</a:t>
            </a:r>
          </a:p>
        </p:txBody>
      </p:sp>
    </p:spTree>
    <p:extLst>
      <p:ext uri="{BB962C8B-B14F-4D97-AF65-F5344CB8AC3E}">
        <p14:creationId xmlns:p14="http://schemas.microsoft.com/office/powerpoint/2010/main" val="37006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tx1"/>
                </a:solidFill>
                <a:latin typeface="+mj-lt"/>
              </a:rPr>
              <a:t>Atributos del Líder</a:t>
            </a:r>
            <a:endParaRPr lang="es-MX" sz="4000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144252"/>
              </p:ext>
            </p:extLst>
          </p:nvPr>
        </p:nvGraphicFramePr>
        <p:xfrm>
          <a:off x="323528" y="1196752"/>
          <a:ext cx="8507288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035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solidFill>
                  <a:schemeClr val="tx1"/>
                </a:solidFill>
              </a:rPr>
              <a:t>Las habilidades directivas son el vínculo mediante el cual la estrategia y la práctica de la administración, las herramientas y las técnicas, los atributos de la personalidad y el estilo trabajan para producir resultados eficaces dentro de las organizaciones.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7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387424"/>
            <a:ext cx="9144000" cy="1600200"/>
          </a:xfrm>
        </p:spPr>
        <p:txBody>
          <a:bodyPr/>
          <a:lstStyle/>
          <a:p>
            <a:r>
              <a:rPr lang="es-MX" sz="4000" dirty="0" smtClean="0">
                <a:solidFill>
                  <a:schemeClr val="tx1"/>
                </a:solidFill>
                <a:latin typeface="+mj-lt"/>
              </a:rPr>
              <a:t>Habilidades directivas esenciales</a:t>
            </a:r>
            <a:endParaRPr lang="es-MX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3600" dirty="0" smtClean="0">
                <a:solidFill>
                  <a:schemeClr val="tx1"/>
                </a:solidFill>
              </a:rPr>
              <a:t>CARACTERÍSTICAS</a:t>
            </a:r>
          </a:p>
          <a:p>
            <a:pPr marL="514350" indent="-514350">
              <a:buFont typeface="+mj-lt"/>
              <a:buAutoNum type="arabicParenR"/>
            </a:pPr>
            <a:r>
              <a:rPr lang="es-MX" sz="3200" dirty="0" smtClean="0">
                <a:solidFill>
                  <a:schemeClr val="tx1"/>
                </a:solidFill>
              </a:rPr>
              <a:t>Conductuales.</a:t>
            </a:r>
          </a:p>
          <a:p>
            <a:pPr marL="514350" indent="-514350">
              <a:buFont typeface="+mj-lt"/>
              <a:buAutoNum type="arabicParenR"/>
            </a:pPr>
            <a:r>
              <a:rPr lang="es-MX" sz="3200" dirty="0" smtClean="0">
                <a:solidFill>
                  <a:schemeClr val="tx1"/>
                </a:solidFill>
              </a:rPr>
              <a:t>Controlables.</a:t>
            </a:r>
          </a:p>
          <a:p>
            <a:pPr marL="514350" indent="-514350">
              <a:buFont typeface="+mj-lt"/>
              <a:buAutoNum type="arabicParenR"/>
            </a:pPr>
            <a:r>
              <a:rPr lang="es-MX" sz="3200" dirty="0" smtClean="0">
                <a:solidFill>
                  <a:schemeClr val="tx1"/>
                </a:solidFill>
              </a:rPr>
              <a:t>Se pueden desarrollar</a:t>
            </a:r>
          </a:p>
          <a:p>
            <a:pPr marL="514350" indent="-514350">
              <a:buFont typeface="+mj-lt"/>
              <a:buAutoNum type="arabicParenR"/>
            </a:pPr>
            <a:r>
              <a:rPr lang="es-MX" sz="3200" dirty="0" smtClean="0">
                <a:solidFill>
                  <a:schemeClr val="tx1"/>
                </a:solidFill>
              </a:rPr>
              <a:t>Están interrelacionadas y se traslapan</a:t>
            </a:r>
          </a:p>
          <a:p>
            <a:pPr marL="514350" indent="-514350">
              <a:buFont typeface="+mj-lt"/>
              <a:buAutoNum type="arabicParenR"/>
            </a:pPr>
            <a:r>
              <a:rPr lang="es-MX" sz="3200" dirty="0" smtClean="0">
                <a:solidFill>
                  <a:schemeClr val="tx1"/>
                </a:solidFill>
              </a:rPr>
              <a:t>Son contradictorias y paradójicas</a:t>
            </a:r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37834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11323"/>
              </p:ext>
            </p:extLst>
          </p:nvPr>
        </p:nvGraphicFramePr>
        <p:xfrm>
          <a:off x="251520" y="188640"/>
          <a:ext cx="8640960" cy="557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>
                          <a:latin typeface="+mj-lt"/>
                        </a:rPr>
                        <a:t>Habilidades de los directivos eficaces</a:t>
                      </a:r>
                      <a:endParaRPr lang="es-MX" sz="3600" dirty="0">
                        <a:latin typeface="+mj-lt"/>
                      </a:endParaRPr>
                    </a:p>
                  </a:txBody>
                  <a:tcPr anchor="ctr"/>
                </a:tc>
              </a:tr>
              <a:tr h="4698072"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r>
                        <a:rPr lang="es-MX" sz="2800" dirty="0" smtClean="0">
                          <a:latin typeface="+mj-lt"/>
                        </a:rPr>
                        <a:t>Comunicación verbal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 Saber </a:t>
                      </a:r>
                      <a:r>
                        <a:rPr lang="es-MX" sz="2800" dirty="0" smtClean="0">
                          <a:latin typeface="+mj-lt"/>
                        </a:rPr>
                        <a:t>escuchar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dirty="0" smtClean="0">
                          <a:latin typeface="+mj-lt"/>
                        </a:rPr>
                        <a:t>Manejo del</a:t>
                      </a:r>
                      <a:r>
                        <a:rPr lang="es-MX" sz="2800" baseline="0" dirty="0" smtClean="0">
                          <a:latin typeface="+mj-lt"/>
                        </a:rPr>
                        <a:t> tiempo y del estrés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Manejo de decisiones individuales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Reconocimiento y solución de problemas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Motivación e influencia en los demás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Delegación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Establecimiento de metas y de una visión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Autoconocimiento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Formación en equipos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MX" sz="2800" baseline="0" dirty="0" smtClean="0">
                          <a:latin typeface="+mj-lt"/>
                        </a:rPr>
                        <a:t>Manejo de conflicto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5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88640"/>
            <a:ext cx="856895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latin typeface="+mj-lt"/>
              </a:rPr>
              <a:t>C</a:t>
            </a:r>
            <a:r>
              <a:rPr lang="es-MX" sz="4000" b="1" dirty="0" smtClean="0">
                <a:latin typeface="+mj-lt"/>
              </a:rPr>
              <a:t>ontenido</a:t>
            </a:r>
          </a:p>
          <a:p>
            <a:endParaRPr lang="es-MX" dirty="0"/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Presentación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Importancia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La </a:t>
            </a:r>
            <a:r>
              <a:rPr lang="es-MX" sz="2800" dirty="0">
                <a:latin typeface="+mj-lt"/>
              </a:rPr>
              <a:t>alta dirección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Definición de habilidad Directiva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Qué son las habilidades Directivas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Trinomio </a:t>
            </a:r>
            <a:r>
              <a:rPr lang="es-MX" sz="2800" dirty="0">
                <a:latin typeface="+mj-lt"/>
              </a:rPr>
              <a:t>para lograr un Directivo Capaz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>
                <a:latin typeface="+mj-lt"/>
              </a:rPr>
              <a:t>Modelo con 10 habilidades directivas </a:t>
            </a:r>
            <a:r>
              <a:rPr lang="es-MX" sz="2800" dirty="0" smtClean="0">
                <a:latin typeface="+mj-lt"/>
              </a:rPr>
              <a:t>esenciales.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Atributos </a:t>
            </a:r>
            <a:r>
              <a:rPr lang="es-MX" sz="2800" dirty="0">
                <a:latin typeface="+mj-lt"/>
              </a:rPr>
              <a:t>del </a:t>
            </a:r>
            <a:r>
              <a:rPr lang="es-MX" sz="2800" dirty="0" smtClean="0">
                <a:latin typeface="+mj-lt"/>
              </a:rPr>
              <a:t>Líder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>
                <a:latin typeface="+mj-lt"/>
              </a:rPr>
              <a:t>Habilidades directivas </a:t>
            </a:r>
            <a:r>
              <a:rPr lang="es-MX" sz="2800" dirty="0" smtClean="0">
                <a:latin typeface="+mj-lt"/>
              </a:rPr>
              <a:t>esenciales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Habilidades de los directivos eficaces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 smtClean="0">
                <a:latin typeface="+mj-lt"/>
              </a:rPr>
              <a:t>Fuentes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Información</a:t>
            </a:r>
          </a:p>
        </p:txBody>
      </p:sp>
    </p:spTree>
    <p:extLst>
      <p:ext uri="{BB962C8B-B14F-4D97-AF65-F5344CB8AC3E}">
        <p14:creationId xmlns:p14="http://schemas.microsoft.com/office/powerpoint/2010/main" val="194542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>
                <a:solidFill>
                  <a:schemeClr val="tx1"/>
                </a:solidFill>
                <a:latin typeface="+mj-lt"/>
              </a:rPr>
              <a:t>Fuentes de Información</a:t>
            </a:r>
            <a:endParaRPr lang="es-MX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Ramírez-Rojas Jorge Ismael </a:t>
            </a:r>
            <a:r>
              <a:rPr lang="es-MX" dirty="0" smtClean="0">
                <a:solidFill>
                  <a:schemeClr val="tx1"/>
                </a:solidFill>
              </a:rPr>
              <a:t>(2018). Las </a:t>
            </a:r>
            <a:r>
              <a:rPr lang="es-MX" dirty="0">
                <a:solidFill>
                  <a:schemeClr val="tx1"/>
                </a:solidFill>
              </a:rPr>
              <a:t>habilidades  directivas una condición para una ejecución eficaz. </a:t>
            </a:r>
            <a:r>
              <a:rPr lang="es-MX" dirty="0" smtClean="0">
                <a:solidFill>
                  <a:schemeClr val="tx1"/>
                </a:solidFill>
              </a:rPr>
              <a:t>Investigación y Negocios. Universidad </a:t>
            </a:r>
            <a:r>
              <a:rPr lang="es-MX" dirty="0">
                <a:solidFill>
                  <a:schemeClr val="tx1"/>
                </a:solidFill>
              </a:rPr>
              <a:t>del Valle Puebla – México. ISSN </a:t>
            </a:r>
            <a:r>
              <a:rPr lang="es-MX">
                <a:solidFill>
                  <a:schemeClr val="tx1"/>
                </a:solidFill>
              </a:rPr>
              <a:t>ONLINE </a:t>
            </a:r>
            <a:r>
              <a:rPr lang="es-MX" smtClean="0">
                <a:solidFill>
                  <a:schemeClr val="tx1"/>
                </a:solidFill>
              </a:rPr>
              <a:t>2521-2737.</a:t>
            </a:r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MX" dirty="0">
              <a:solidFill>
                <a:schemeClr val="tx1"/>
              </a:solidFill>
            </a:endParaRP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 </a:t>
            </a:r>
            <a:endParaRPr lang="es-MX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7584" y="37170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+mj-lt"/>
              </a:rPr>
              <a:t>David A. </a:t>
            </a:r>
            <a:r>
              <a:rPr lang="en-US" sz="2400" dirty="0" err="1" smtClean="0">
                <a:latin typeface="+mj-lt"/>
              </a:rPr>
              <a:t>Whetten</a:t>
            </a:r>
            <a:r>
              <a:rPr lang="en-US" sz="2400" dirty="0" smtClean="0">
                <a:latin typeface="+mj-lt"/>
              </a:rPr>
              <a:t> y Kim </a:t>
            </a:r>
            <a:r>
              <a:rPr lang="en-US" sz="2400" dirty="0">
                <a:latin typeface="+mj-lt"/>
              </a:rPr>
              <a:t>S. </a:t>
            </a:r>
            <a:r>
              <a:rPr lang="en-US" sz="2400" dirty="0" smtClean="0">
                <a:latin typeface="+mj-lt"/>
              </a:rPr>
              <a:t>Cameron .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smtClean="0">
                <a:latin typeface="+mj-lt"/>
              </a:rPr>
              <a:t>(2011).  </a:t>
            </a:r>
            <a:r>
              <a:rPr lang="en-US" sz="2400" dirty="0" err="1" smtClean="0">
                <a:latin typeface="+mj-lt"/>
              </a:rPr>
              <a:t>Desarrollo</a:t>
            </a:r>
            <a:r>
              <a:rPr lang="en-US" sz="2400" dirty="0" smtClean="0">
                <a:latin typeface="+mj-lt"/>
              </a:rPr>
              <a:t> de </a:t>
            </a:r>
            <a:r>
              <a:rPr lang="en-US" sz="2400" dirty="0" err="1" smtClean="0">
                <a:latin typeface="+mj-lt"/>
              </a:rPr>
              <a:t>habilidades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Directivas</a:t>
            </a:r>
            <a:r>
              <a:rPr lang="en-US" sz="2400" dirty="0" smtClean="0">
                <a:latin typeface="+mj-lt"/>
              </a:rPr>
              <a:t>.  8va. Ed. Edit. </a:t>
            </a:r>
            <a:r>
              <a:rPr lang="es-MX" sz="2400" dirty="0" smtClean="0">
                <a:latin typeface="+mj-lt"/>
              </a:rPr>
              <a:t>PEARSON </a:t>
            </a:r>
            <a:r>
              <a:rPr lang="es-MX" sz="2400" dirty="0">
                <a:latin typeface="+mj-lt"/>
              </a:rPr>
              <a:t>EDUCACIÓN, </a:t>
            </a:r>
            <a:r>
              <a:rPr lang="es-MX" sz="2400" dirty="0" smtClean="0">
                <a:latin typeface="+mj-lt"/>
              </a:rPr>
              <a:t>México</a:t>
            </a:r>
            <a:r>
              <a:rPr lang="es-MX" sz="2400" dirty="0">
                <a:latin typeface="+mj-lt"/>
              </a:rPr>
              <a:t>.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317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b="1" dirty="0" smtClean="0">
                <a:solidFill>
                  <a:schemeClr val="tx1"/>
                </a:solidFill>
              </a:rPr>
              <a:t>Presentación</a:t>
            </a:r>
          </a:p>
          <a:p>
            <a:pPr marL="0" indent="0" algn="just">
              <a:buNone/>
            </a:pPr>
            <a:endParaRPr lang="es-MX" sz="4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4000" dirty="0" smtClean="0">
                <a:solidFill>
                  <a:schemeClr val="tx1"/>
                </a:solidFill>
              </a:rPr>
              <a:t>A pesar de los recursos tecnológicos disponibles en la actualidad, aun yacen las mismas habilidades humanas básicas, en el corazón de la interacción humana</a:t>
            </a:r>
            <a:r>
              <a:rPr lang="es-MX" sz="40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4327173"/>
            <a:ext cx="3347864" cy="250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46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476672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dirty="0">
                <a:latin typeface="+mj-lt"/>
              </a:rPr>
              <a:t>Las relaciones humanas se vuelven más importantes, con forme avanza la era de la información.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48880"/>
            <a:ext cx="4968552" cy="414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8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3573016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dirty="0" smtClean="0">
                <a:latin typeface="+mj-lt"/>
              </a:rPr>
              <a:t>La </a:t>
            </a:r>
            <a:r>
              <a:rPr lang="es-MX" sz="4000" dirty="0">
                <a:latin typeface="+mj-lt"/>
              </a:rPr>
              <a:t>manera de relacionarnos con las fuentes de información deben estar basadas en datos reales </a:t>
            </a:r>
            <a:r>
              <a:rPr lang="es-MX" sz="4000" dirty="0" smtClean="0">
                <a:latin typeface="+mj-lt"/>
              </a:rPr>
              <a:t> confiables.</a:t>
            </a:r>
            <a:endParaRPr lang="es-MX" sz="4000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4896543" cy="366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es-MX" sz="4000" dirty="0" smtClean="0">
                <a:solidFill>
                  <a:schemeClr val="tx1"/>
                </a:solidFill>
              </a:rPr>
              <a:t>Debido a la vida acelerada, las habilidades directivas sirven como puntos fijos para brindarnos una perspectiva, pero no se limitan solamente a un entorno de trabajo o una organización.</a:t>
            </a:r>
          </a:p>
          <a:p>
            <a:pPr marL="0" indent="0" algn="just">
              <a:buNone/>
            </a:pPr>
            <a:endParaRPr lang="es-MX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255" y="4217392"/>
            <a:ext cx="4559829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099" y="692696"/>
            <a:ext cx="8892480" cy="936104"/>
          </a:xfrm>
        </p:spPr>
        <p:txBody>
          <a:bodyPr>
            <a:noAutofit/>
          </a:bodyPr>
          <a:lstStyle/>
          <a:p>
            <a:r>
              <a:rPr lang="es-MX" sz="3600" dirty="0" smtClean="0"/>
              <a:t> </a:t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b="1" dirty="0" smtClean="0">
                <a:solidFill>
                  <a:schemeClr val="tx1"/>
                </a:solidFill>
                <a:latin typeface="+mj-lt"/>
              </a:rPr>
              <a:t>Importancia de las habilidades Directivas </a:t>
            </a:r>
            <a:endParaRPr lang="es-MX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6" cy="4536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4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4000" dirty="0" smtClean="0">
                <a:solidFill>
                  <a:schemeClr val="tx1"/>
                </a:solidFill>
              </a:rPr>
              <a:t>Las habilidades directivas se pueden aplicar a la familia, amigos, organizaciones de voluntariado y comunidad.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37031"/>
            <a:ext cx="3929236" cy="244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0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332657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4000" dirty="0">
                <a:latin typeface="+mj-lt"/>
              </a:rPr>
              <a:t>En el campo de la administración proclaman una nueva manera de ser líder.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2628900"/>
            <a:ext cx="5525015" cy="310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43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539</TotalTime>
  <Words>1153</Words>
  <Application>Microsoft Office PowerPoint</Application>
  <PresentationFormat>Presentación en pantalla (4:3)</PresentationFormat>
  <Paragraphs>151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Ejecutivo</vt:lpstr>
      <vt:lpstr>IMPORTANCIA DE LAS HABILIDADES DIRECTIVAS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Importancia de las habilidades Directivas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Atributos del Líder</vt:lpstr>
      <vt:lpstr>Presentación de PowerPoint</vt:lpstr>
      <vt:lpstr>Habilidades directivas esenciales</vt:lpstr>
      <vt:lpstr>Presentación de PowerPoint</vt:lpstr>
      <vt:lpstr>Fuentes de Información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IMPORTANCIA DE LAS HABILIDADES DIRECTIVAS</dc:title>
  <dc:creator>DAAEE</dc:creator>
  <cp:lastModifiedBy>DAAEE</cp:lastModifiedBy>
  <cp:revision>49</cp:revision>
  <dcterms:created xsi:type="dcterms:W3CDTF">2019-08-16T03:01:48Z</dcterms:created>
  <dcterms:modified xsi:type="dcterms:W3CDTF">2019-09-22T04:04:52Z</dcterms:modified>
</cp:coreProperties>
</file>