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36"/>
  </p:notesMasterIdLst>
  <p:handoutMasterIdLst>
    <p:handoutMasterId r:id="rId37"/>
  </p:handoutMasterIdLst>
  <p:sldIdLst>
    <p:sldId id="256" r:id="rId5"/>
    <p:sldId id="269" r:id="rId6"/>
    <p:sldId id="270" r:id="rId7"/>
    <p:sldId id="271" r:id="rId8"/>
    <p:sldId id="296" r:id="rId9"/>
    <p:sldId id="272" r:id="rId10"/>
    <p:sldId id="273" r:id="rId11"/>
    <p:sldId id="274" r:id="rId12"/>
    <p:sldId id="275" r:id="rId13"/>
    <p:sldId id="276" r:id="rId14"/>
    <p:sldId id="277" r:id="rId15"/>
    <p:sldId id="278" r:id="rId16"/>
    <p:sldId id="279" r:id="rId17"/>
    <p:sldId id="280" r:id="rId18"/>
    <p:sldId id="281" r:id="rId19"/>
    <p:sldId id="282" r:id="rId20"/>
    <p:sldId id="283" r:id="rId21"/>
    <p:sldId id="284" r:id="rId22"/>
    <p:sldId id="285" r:id="rId23"/>
    <p:sldId id="286" r:id="rId24"/>
    <p:sldId id="287" r:id="rId25"/>
    <p:sldId id="288" r:id="rId26"/>
    <p:sldId id="289" r:id="rId27"/>
    <p:sldId id="290" r:id="rId28"/>
    <p:sldId id="291" r:id="rId29"/>
    <p:sldId id="292" r:id="rId30"/>
    <p:sldId id="293" r:id="rId31"/>
    <p:sldId id="294" r:id="rId32"/>
    <p:sldId id="295" r:id="rId33"/>
    <p:sldId id="266" r:id="rId34"/>
    <p:sldId id="297" r:id="rId35"/>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3065" autoAdjust="0"/>
  </p:normalViewPr>
  <p:slideViewPr>
    <p:cSldViewPr snapToGrid="0" showGuides="1">
      <p:cViewPr varScale="1">
        <p:scale>
          <a:sx n="74" d="100"/>
          <a:sy n="74" d="100"/>
        </p:scale>
        <p:origin x="576" y="72"/>
      </p:cViewPr>
      <p:guideLst>
        <p:guide orient="horz" pos="2160"/>
        <p:guide pos="3840"/>
      </p:guideLst>
    </p:cSldViewPr>
  </p:slideViewPr>
  <p:notesTextViewPr>
    <p:cViewPr>
      <p:scale>
        <a:sx n="1" d="1"/>
        <a:sy n="1" d="1"/>
      </p:scale>
      <p:origin x="0" y="0"/>
    </p:cViewPr>
  </p:notesTextViewPr>
  <p:notesViewPr>
    <p:cSldViewPr snapToGrid="0" showGuides="1">
      <p:cViewPr>
        <p:scale>
          <a:sx n="75" d="100"/>
          <a:sy n="75" d="100"/>
        </p:scale>
        <p:origin x="4092" y="51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es-ES" dirty="0"/>
          </a:p>
        </p:txBody>
      </p:sp>
      <p:sp>
        <p:nvSpPr>
          <p:cNvPr id="3" name="Marcador de posición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a:defRPr sz="1200"/>
            </a:lvl1pPr>
          </a:lstStyle>
          <a:p>
            <a:pPr algn="r" rtl="0"/>
            <a:fld id="{690DC06B-AB08-4449-BBF2-D264D52BB5AA}" type="datetime1">
              <a:rPr lang="es-ES" smtClean="0"/>
              <a:pPr algn="r" rtl="0"/>
              <a:t>30/09/2019</a:t>
            </a:fld>
            <a:r>
              <a:rPr lang="es-ES" dirty="0" smtClean="0"/>
              <a:t>​</a:t>
            </a:r>
            <a:endParaRPr lang="es-ES" dirty="0"/>
          </a:p>
        </p:txBody>
      </p:sp>
      <p:sp>
        <p:nvSpPr>
          <p:cNvPr id="4" name="Marcador de posición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es-ES" dirty="0"/>
          </a:p>
        </p:txBody>
      </p:sp>
      <p:sp>
        <p:nvSpPr>
          <p:cNvPr id="5" name="Marcador de posición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rtl="0"/>
            <a:fld id="{06834459-7356-44BF-850D-8B30C4FB3B6B}" type="slidenum">
              <a:rPr lang="es-ES" smtClean="0"/>
              <a:pPr algn="r" rtl="0"/>
              <a:t>‹Nº›</a:t>
            </a:fld>
            <a:endParaRPr lang="es-ES" dirty="0"/>
          </a:p>
        </p:txBody>
      </p:sp>
    </p:spTree>
    <p:extLst>
      <p:ext uri="{BB962C8B-B14F-4D97-AF65-F5344CB8AC3E}">
        <p14:creationId xmlns:p14="http://schemas.microsoft.com/office/powerpoint/2010/main" val="24690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a:p>
        </p:txBody>
      </p:sp>
      <p:sp>
        <p:nvSpPr>
          <p:cNvPr id="3" name="Marcador de posición de fecha 2"/>
          <p:cNvSpPr>
            <a:spLocks noGrp="1"/>
          </p:cNvSpPr>
          <p:nvPr>
            <p:ph type="dt" idx="1"/>
          </p:nvPr>
        </p:nvSpPr>
        <p:spPr>
          <a:xfrm>
            <a:off x="3884613" y="0"/>
            <a:ext cx="2971800" cy="458788"/>
          </a:xfrm>
          <a:prstGeom prst="rect">
            <a:avLst/>
          </a:prstGeom>
        </p:spPr>
        <p:txBody>
          <a:bodyPr vert="horz" lIns="91440" tIns="45720" rIns="91440" bIns="45720" rtlCol="0"/>
          <a:lstStyle>
            <a:lvl1pPr algn="l" rtl="0">
              <a:defRPr sz="1200"/>
            </a:lvl1pPr>
          </a:lstStyle>
          <a:p>
            <a:pPr algn="r"/>
            <a:fld id="{093B6963-495A-4FE1-8B7F-59E549A2EEB6}" type="datetime1">
              <a:rPr lang="es-ES" smtClean="0"/>
              <a:pPr algn="r"/>
              <a:t>30/09/2019</a:t>
            </a:fld>
            <a:endParaRPr lang="es-ES" dirty="0"/>
          </a:p>
        </p:txBody>
      </p:sp>
      <p:sp>
        <p:nvSpPr>
          <p:cNvPr id="4" name="Marcador de posición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t>Haga clic para modificar el estilo de texto del patrón</a:t>
            </a:r>
          </a:p>
          <a:p>
            <a:pPr lvl="1" rtl="0"/>
            <a:r>
              <a:t>Segundo nivel</a:t>
            </a:r>
          </a:p>
          <a:p>
            <a:pPr lvl="2" rtl="0"/>
            <a:r>
              <a:t>Tercer nivel</a:t>
            </a:r>
          </a:p>
          <a:p>
            <a:pPr lvl="3" rtl="0"/>
            <a:r>
              <a:t>Cuarto nivel</a:t>
            </a:r>
          </a:p>
          <a:p>
            <a:pPr lvl="4" rtl="0"/>
            <a:r>
              <a:t>Quinto nivel</a:t>
            </a:r>
            <a:endParaRPr/>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a:fld id="{0A3C37BE-C303-496D-B5CD-85F2937540FC}" type="slidenum">
              <a:rPr lang="es-ES" smtClean="0"/>
              <a:pPr algn="r"/>
              <a:t>‹Nº›</a:t>
            </a:fld>
            <a:endParaRPr lang="es-ES" dirty="0"/>
          </a:p>
        </p:txBody>
      </p:sp>
    </p:spTree>
    <p:extLst>
      <p:ext uri="{BB962C8B-B14F-4D97-AF65-F5344CB8AC3E}">
        <p14:creationId xmlns:p14="http://schemas.microsoft.com/office/powerpoint/2010/main" val="335084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lgn="r"/>
            <a:fld id="{0A3C37BE-C303-496D-B5CD-85F2937540FC}" type="slidenum">
              <a:rPr lang="es-ES" smtClean="0"/>
              <a:pPr algn="r"/>
              <a:t>1</a:t>
            </a:fld>
            <a:endParaRPr lang="es-ES" dirty="0"/>
          </a:p>
        </p:txBody>
      </p:sp>
    </p:spTree>
    <p:extLst>
      <p:ext uri="{BB962C8B-B14F-4D97-AF65-F5344CB8AC3E}">
        <p14:creationId xmlns:p14="http://schemas.microsoft.com/office/powerpoint/2010/main" val="1829917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lgn="r"/>
            <a:fld id="{0A3C37BE-C303-496D-B5CD-85F2937540FC}" type="slidenum">
              <a:rPr lang="es-ES" smtClean="0"/>
              <a:pPr algn="r"/>
              <a:t>5</a:t>
            </a:fld>
            <a:endParaRPr lang="es-ES" dirty="0"/>
          </a:p>
        </p:txBody>
      </p:sp>
    </p:spTree>
    <p:extLst>
      <p:ext uri="{BB962C8B-B14F-4D97-AF65-F5344CB8AC3E}">
        <p14:creationId xmlns:p14="http://schemas.microsoft.com/office/powerpoint/2010/main" val="2898860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lgn="r"/>
            <a:fld id="{0A3C37BE-C303-496D-B5CD-85F2937540FC}" type="slidenum">
              <a:rPr lang="es-ES" smtClean="0"/>
              <a:pPr algn="r"/>
              <a:t>30</a:t>
            </a:fld>
            <a:endParaRPr lang="es-ES" dirty="0"/>
          </a:p>
        </p:txBody>
      </p:sp>
    </p:spTree>
    <p:extLst>
      <p:ext uri="{BB962C8B-B14F-4D97-AF65-F5344CB8AC3E}">
        <p14:creationId xmlns:p14="http://schemas.microsoft.com/office/powerpoint/2010/main" val="32887479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lgn="r"/>
            <a:fld id="{0A3C37BE-C303-496D-B5CD-85F2937540FC}" type="slidenum">
              <a:rPr lang="es-ES" smtClean="0"/>
              <a:pPr algn="r"/>
              <a:t>31</a:t>
            </a:fld>
            <a:endParaRPr lang="es-ES" dirty="0"/>
          </a:p>
        </p:txBody>
      </p:sp>
    </p:spTree>
    <p:extLst>
      <p:ext uri="{BB962C8B-B14F-4D97-AF65-F5344CB8AC3E}">
        <p14:creationId xmlns:p14="http://schemas.microsoft.com/office/powerpoint/2010/main" val="630655"/>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ángulo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8" name="Rectángulo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p:cNvSpPr>
            <a:spLocks noGrp="1"/>
          </p:cNvSpPr>
          <p:nvPr>
            <p:ph type="ctrTitle"/>
          </p:nvPr>
        </p:nvSpPr>
        <p:spPr>
          <a:xfrm>
            <a:off x="1104900" y="2292094"/>
            <a:ext cx="10096500" cy="2219691"/>
          </a:xfrm>
        </p:spPr>
        <p:txBody>
          <a:bodyPr rtlCol="0" anchor="ctr">
            <a:normAutofit/>
          </a:bodyPr>
          <a:lstStyle>
            <a:lvl1pPr algn="l" rtl="0">
              <a:defRPr sz="4400" cap="all" baseline="0"/>
            </a:lvl1pPr>
          </a:lstStyle>
          <a:p>
            <a:pPr rtl="0"/>
            <a:r>
              <a:rPr lang="es-ES" noProof="0" smtClean="0"/>
              <a:t>Haga clic para modificar el estilo de título del patrón</a:t>
            </a:r>
            <a:endParaRPr lang="es-ES" noProof="0" dirty="0"/>
          </a:p>
        </p:txBody>
      </p:sp>
      <p:sp>
        <p:nvSpPr>
          <p:cNvPr id="3" name="Subtítulo 2"/>
          <p:cNvSpPr>
            <a:spLocks noGrp="1"/>
          </p:cNvSpPr>
          <p:nvPr>
            <p:ph type="subTitle" idx="1"/>
          </p:nvPr>
        </p:nvSpPr>
        <p:spPr>
          <a:xfrm>
            <a:off x="1104898" y="4511784"/>
            <a:ext cx="10096501" cy="955565"/>
          </a:xfrm>
        </p:spPr>
        <p:txBody>
          <a:bodyPr rtlCol="0">
            <a:normAutofit/>
          </a:bodyPr>
          <a:lstStyle>
            <a:lvl1pPr marL="0" indent="0" algn="l" rtl="0">
              <a:spcBef>
                <a:spcPts val="0"/>
              </a:spcBef>
              <a:buNone/>
              <a:defRPr sz="1800"/>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es-ES" noProof="0" smtClean="0"/>
              <a:t>Haga clic para modificar el estilo de subtítulo del patrón</a:t>
            </a:r>
            <a:endParaRPr lang="es-ES" noProof="0" dirty="0"/>
          </a:p>
        </p:txBody>
      </p:sp>
      <p:sp>
        <p:nvSpPr>
          <p:cNvPr id="4" name="Marcador de posición de fecha 3"/>
          <p:cNvSpPr>
            <a:spLocks noGrp="1"/>
          </p:cNvSpPr>
          <p:nvPr>
            <p:ph type="dt" sz="half" idx="10"/>
          </p:nvPr>
        </p:nvSpPr>
        <p:spPr/>
        <p:txBody>
          <a:bodyPr rtlCol="0"/>
          <a:lstStyle/>
          <a:p>
            <a:r>
              <a:rPr lang="es-ES" dirty="0" smtClean="0"/>
              <a:t>​</a:t>
            </a:r>
            <a:fld id="{934A2FF8-4559-4149-8B79-D85ED6F0B853}" type="datetime1">
              <a:rPr lang="es-ES" smtClean="0"/>
              <a:pPr/>
              <a:t>30/09/2019</a:t>
            </a:fld>
            <a:r>
              <a:rPr lang="es-ES" dirty="0" smtClean="0"/>
              <a:t>​</a:t>
            </a:r>
            <a:endParaRPr lang="es-ES"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6" name="Marcador de posición de número de diapositiva 5"/>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pic>
        <p:nvPicPr>
          <p:cNvPr id="11" name="Imagen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4445" y="0"/>
            <a:ext cx="1747524" cy="2292094"/>
          </a:xfrm>
          <a:prstGeom prst="rect">
            <a:avLst/>
          </a:prstGeom>
        </p:spPr>
      </p:pic>
    </p:spTree>
    <p:extLst>
      <p:ext uri="{BB962C8B-B14F-4D97-AF65-F5344CB8AC3E}">
        <p14:creationId xmlns:p14="http://schemas.microsoft.com/office/powerpoint/2010/main" val="165975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nchor="b"/>
          <a:lstStyle>
            <a:lvl1pPr algn="l" rtl="0">
              <a:defRPr sz="3200"/>
            </a:lvl1pPr>
          </a:lstStyle>
          <a:p>
            <a:pPr rtl="0"/>
            <a:r>
              <a:rPr lang="es-ES" noProof="0" smtClean="0"/>
              <a:t>Haga clic para modificar el estilo de título del patrón</a:t>
            </a:r>
            <a:endParaRPr lang="es-ES" noProof="0" dirty="0"/>
          </a:p>
        </p:txBody>
      </p:sp>
      <p:sp>
        <p:nvSpPr>
          <p:cNvPr id="3" name="Marcador de posición de imagen 2"/>
          <p:cNvSpPr>
            <a:spLocks noGrp="1"/>
          </p:cNvSpPr>
          <p:nvPr>
            <p:ph type="pic" idx="1"/>
          </p:nvPr>
        </p:nvSpPr>
        <p:spPr>
          <a:xfrm>
            <a:off x="4654671" y="1600199"/>
            <a:ext cx="6430912" cy="4572001"/>
          </a:xfrm>
        </p:spPr>
        <p:txBody>
          <a:bodyPr tIns="1188720" rtlCol="0">
            <a:normAutofit/>
          </a:bodyPr>
          <a:lstStyle>
            <a:lvl1pPr marL="0" indent="0" algn="ctr" rtl="0">
              <a:buNone/>
              <a:defRPr sz="20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r>
              <a:rPr lang="es-ES" noProof="0" smtClean="0"/>
              <a:t>Haga clic en el icono para agregar una imagen</a:t>
            </a:r>
            <a:endParaRPr lang="es-ES" noProof="0" dirty="0"/>
          </a:p>
        </p:txBody>
      </p:sp>
      <p:sp>
        <p:nvSpPr>
          <p:cNvPr id="4" name="Marcador de posición de texto 3"/>
          <p:cNvSpPr>
            <a:spLocks noGrp="1"/>
          </p:cNvSpPr>
          <p:nvPr>
            <p:ph type="body" sz="half" idx="2"/>
          </p:nvPr>
        </p:nvSpPr>
        <p:spPr>
          <a:xfrm>
            <a:off x="1104900" y="1600200"/>
            <a:ext cx="3396996" cy="4572000"/>
          </a:xfrm>
        </p:spPr>
        <p:txBody>
          <a:bodyPr rtlCol="0">
            <a:normAutofit/>
          </a:bodyPr>
          <a:lstStyle>
            <a:lvl1pPr marL="0" indent="0" algn="l" rtl="0">
              <a:spcBef>
                <a:spcPts val="1200"/>
              </a:spcBef>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es-ES" noProof="0" smtClean="0"/>
              <a:t>Haga clic para modificar el estilo de texto del patrón</a:t>
            </a:r>
          </a:p>
        </p:txBody>
      </p:sp>
      <p:sp>
        <p:nvSpPr>
          <p:cNvPr id="5" name="Marcador de posición de fecha 4"/>
          <p:cNvSpPr>
            <a:spLocks noGrp="1"/>
          </p:cNvSpPr>
          <p:nvPr>
            <p:ph type="dt" sz="half" idx="10"/>
          </p:nvPr>
        </p:nvSpPr>
        <p:spPr/>
        <p:txBody>
          <a:bodyPr rtlCol="0"/>
          <a:lstStyle/>
          <a:p>
            <a:r>
              <a:rPr lang="es-ES" dirty="0" smtClean="0"/>
              <a:t>​</a:t>
            </a:r>
            <a:fld id="{99FE88BC-BA9C-41DB-8175-8FC1D1B95355}" type="datetime1">
              <a:rPr lang="es-ES" smtClean="0"/>
              <a:pPr/>
              <a:t>30/09/2019</a:t>
            </a:fld>
            <a:r>
              <a:rPr lang="es-ES" dirty="0" smtClean="0"/>
              <a:t>​</a:t>
            </a:r>
            <a:endParaRPr lang="es-ES" dirty="0"/>
          </a:p>
        </p:txBody>
      </p:sp>
      <p:sp>
        <p:nvSpPr>
          <p:cNvPr id="6" name="Marcador de posición de pie de página 5"/>
          <p:cNvSpPr>
            <a:spLocks noGrp="1"/>
          </p:cNvSpPr>
          <p:nvPr>
            <p:ph type="ftr" sz="quarter" idx="11"/>
          </p:nvPr>
        </p:nvSpPr>
        <p:spPr/>
        <p:txBody>
          <a:bodyPr rtlCol="0"/>
          <a:lstStyle/>
          <a:p>
            <a:pPr rtl="0"/>
            <a:endParaRPr lang="es-ES" noProof="0" dirty="0"/>
          </a:p>
        </p:txBody>
      </p:sp>
      <p:sp>
        <p:nvSpPr>
          <p:cNvPr id="7" name="Marcador de posición de número de diapositiva 6"/>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76963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p:nvPr>
        </p:nvSpPr>
        <p:spPr/>
        <p:txBody>
          <a:bodyPr vert="eaVert"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fecha 3"/>
          <p:cNvSpPr>
            <a:spLocks noGrp="1"/>
          </p:cNvSpPr>
          <p:nvPr>
            <p:ph type="dt" sz="half" idx="10"/>
          </p:nvPr>
        </p:nvSpPr>
        <p:spPr/>
        <p:txBody>
          <a:bodyPr rtlCol="0"/>
          <a:lstStyle/>
          <a:p>
            <a:r>
              <a:rPr lang="es-ES" dirty="0" smtClean="0"/>
              <a:t>​</a:t>
            </a:r>
            <a:fld id="{7776A268-E945-41BF-9F85-D7A3B8400346}" type="datetime1">
              <a:rPr lang="es-ES" smtClean="0"/>
              <a:pPr/>
              <a:t>30/09/2019</a:t>
            </a:fld>
            <a:endParaRPr lang="es-ES"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6" name="Marcador de posición de número de diapositiva 5"/>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2012076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372600" y="365125"/>
            <a:ext cx="1714500" cy="5811838"/>
          </a:xfrm>
        </p:spPr>
        <p:txBody>
          <a:bodyPr vert="eaVert" rtlCol="0"/>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p:nvPr>
        </p:nvSpPr>
        <p:spPr>
          <a:xfrm>
            <a:off x="1104900" y="365125"/>
            <a:ext cx="8098896" cy="5811838"/>
          </a:xfrm>
        </p:spPr>
        <p:txBody>
          <a:bodyPr vert="eaVert"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fecha 3"/>
          <p:cNvSpPr>
            <a:spLocks noGrp="1"/>
          </p:cNvSpPr>
          <p:nvPr>
            <p:ph type="dt" sz="half" idx="10"/>
          </p:nvPr>
        </p:nvSpPr>
        <p:spPr/>
        <p:txBody>
          <a:bodyPr rtlCol="0"/>
          <a:lstStyle/>
          <a:p>
            <a:r>
              <a:rPr lang="es-ES" dirty="0" smtClean="0"/>
              <a:t>​</a:t>
            </a:r>
            <a:fld id="{CEC05348-D021-422A-8D9F-89EEB8C0F442}" type="datetime1">
              <a:rPr lang="es-ES" smtClean="0"/>
              <a:pPr/>
              <a:t>30/09/2019</a:t>
            </a:fld>
            <a:endParaRPr lang="es-ES"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6" name="Marcador de posición de número de diapositiva 5"/>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grpSp>
        <p:nvGrpSpPr>
          <p:cNvPr id="7" name="Grupo 6"/>
          <p:cNvGrpSpPr/>
          <p:nvPr/>
        </p:nvGrpSpPr>
        <p:grpSpPr>
          <a:xfrm rot="5400000">
            <a:off x="6514047" y="3228843"/>
            <a:ext cx="5632704" cy="84403"/>
            <a:chOff x="1073150" y="1219201"/>
            <a:chExt cx="10058400" cy="63125"/>
          </a:xfrm>
        </p:grpSpPr>
        <p:cxnSp>
          <p:nvCxnSpPr>
            <p:cNvPr id="8" name="Conector recto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45927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idx="1"/>
          </p:nvPr>
        </p:nvSpPr>
        <p:spPr/>
        <p:txBody>
          <a:bodyPr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fecha 3"/>
          <p:cNvSpPr>
            <a:spLocks noGrp="1"/>
          </p:cNvSpPr>
          <p:nvPr>
            <p:ph type="dt" sz="half" idx="10"/>
          </p:nvPr>
        </p:nvSpPr>
        <p:spPr/>
        <p:txBody>
          <a:bodyPr rtlCol="0"/>
          <a:lstStyle>
            <a:lvl1pPr>
              <a:defRPr/>
            </a:lvl1pPr>
          </a:lstStyle>
          <a:p>
            <a:fld id="{D74F43DC-6EDA-4D74-8B4D-EE036F982A34}" type="datetime1">
              <a:rPr lang="es-ES" smtClean="0"/>
              <a:pPr/>
              <a:t>30/09/2019</a:t>
            </a:fld>
            <a:endParaRPr lang="es-ES"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6" name="Marcador de posición de número de diapositiva 5"/>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378687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apositiva de título con imagen">
    <p:spTree>
      <p:nvGrpSpPr>
        <p:cNvPr id="1" name=""/>
        <p:cNvGrpSpPr/>
        <p:nvPr/>
      </p:nvGrpSpPr>
      <p:grpSpPr>
        <a:xfrm>
          <a:off x="0" y="0"/>
          <a:ext cx="0" cy="0"/>
          <a:chOff x="0" y="0"/>
          <a:chExt cx="0" cy="0"/>
        </a:xfrm>
      </p:grpSpPr>
      <p:grpSp>
        <p:nvGrpSpPr>
          <p:cNvPr id="13" name="Grupo 12"/>
          <p:cNvGrpSpPr/>
          <p:nvPr/>
        </p:nvGrpSpPr>
        <p:grpSpPr>
          <a:xfrm rot="10800000">
            <a:off x="0" y="5645510"/>
            <a:ext cx="12192000" cy="63125"/>
            <a:chOff x="507492" y="1501519"/>
            <a:chExt cx="8129016" cy="63125"/>
          </a:xfrm>
        </p:grpSpPr>
        <p:cxnSp>
          <p:nvCxnSpPr>
            <p:cNvPr id="17" name="Conector recto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4" name="Grupo 13"/>
          <p:cNvGrpSpPr/>
          <p:nvPr/>
        </p:nvGrpSpPr>
        <p:grpSpPr>
          <a:xfrm>
            <a:off x="0" y="1143000"/>
            <a:ext cx="12192000" cy="63125"/>
            <a:chOff x="507492" y="1501519"/>
            <a:chExt cx="8129016" cy="63125"/>
          </a:xfrm>
        </p:grpSpPr>
        <p:cxnSp>
          <p:nvCxnSpPr>
            <p:cNvPr id="15" name="Conector recto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Conector recto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ángulo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a:p>
        </p:txBody>
      </p:sp>
      <p:sp>
        <p:nvSpPr>
          <p:cNvPr id="8" name="Rectángulo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a:p>
        </p:txBody>
      </p:sp>
      <p:sp>
        <p:nvSpPr>
          <p:cNvPr id="2" name="Título 1"/>
          <p:cNvSpPr>
            <a:spLocks noGrp="1"/>
          </p:cNvSpPr>
          <p:nvPr>
            <p:ph type="ctrTitle"/>
          </p:nvPr>
        </p:nvSpPr>
        <p:spPr>
          <a:xfrm>
            <a:off x="1104900" y="2292094"/>
            <a:ext cx="5734050" cy="2219691"/>
          </a:xfrm>
        </p:spPr>
        <p:txBody>
          <a:bodyPr rtlCol="0" anchor="ctr">
            <a:normAutofit/>
          </a:bodyPr>
          <a:lstStyle>
            <a:lvl1pPr algn="l" rtl="0">
              <a:defRPr sz="4400" cap="all" baseline="0"/>
            </a:lvl1pPr>
          </a:lstStyle>
          <a:p>
            <a:pPr rtl="0"/>
            <a:r>
              <a:rPr lang="es-ES" noProof="0" smtClean="0"/>
              <a:t>Haga clic para modificar el estilo de título del patrón</a:t>
            </a:r>
            <a:endParaRPr lang="es-ES" noProof="0" dirty="0"/>
          </a:p>
        </p:txBody>
      </p:sp>
      <p:sp>
        <p:nvSpPr>
          <p:cNvPr id="3" name="Subtítulo 2"/>
          <p:cNvSpPr>
            <a:spLocks noGrp="1"/>
          </p:cNvSpPr>
          <p:nvPr>
            <p:ph type="subTitle" idx="1"/>
          </p:nvPr>
        </p:nvSpPr>
        <p:spPr>
          <a:xfrm>
            <a:off x="1104900" y="4511784"/>
            <a:ext cx="5734050" cy="955565"/>
          </a:xfrm>
        </p:spPr>
        <p:txBody>
          <a:bodyPr rtlCol="0">
            <a:normAutofit/>
          </a:bodyPr>
          <a:lstStyle>
            <a:lvl1pPr marL="0" indent="0" algn="l" rtl="0">
              <a:spcBef>
                <a:spcPts val="0"/>
              </a:spcBef>
              <a:buNone/>
              <a:defRPr sz="1800"/>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es-ES" noProof="0" smtClean="0"/>
              <a:t>Haga clic para modificar el estilo de subtítulo del patrón</a:t>
            </a:r>
            <a:endParaRPr lang="es-ES" noProof="0" dirty="0"/>
          </a:p>
        </p:txBody>
      </p:sp>
      <p:pic>
        <p:nvPicPr>
          <p:cNvPr id="10" name="Imagen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5880" y="0"/>
            <a:ext cx="1747524" cy="2292094"/>
          </a:xfrm>
          <a:prstGeom prst="rect">
            <a:avLst/>
          </a:prstGeom>
        </p:spPr>
      </p:pic>
      <p:sp>
        <p:nvSpPr>
          <p:cNvPr id="11" name="Marcador de posición de imagen 10"/>
          <p:cNvSpPr>
            <a:spLocks noGrp="1"/>
          </p:cNvSpPr>
          <p:nvPr>
            <p:ph type="pic" sz="quarter" idx="13"/>
          </p:nvPr>
        </p:nvSpPr>
        <p:spPr>
          <a:xfrm>
            <a:off x="6981063" y="1310656"/>
            <a:ext cx="5210937" cy="4208604"/>
          </a:xfrm>
          <a:solidFill>
            <a:schemeClr val="tx1">
              <a:lumMod val="20000"/>
              <a:lumOff val="80000"/>
            </a:schemeClr>
          </a:solidFill>
        </p:spPr>
        <p:txBody>
          <a:bodyPr tIns="1005840" rtlCol="0"/>
          <a:lstStyle>
            <a:lvl1pPr marL="0" indent="0" algn="ctr" rtl="0">
              <a:buNone/>
              <a:defRPr/>
            </a:lvl1pPr>
          </a:lstStyle>
          <a:p>
            <a:pPr rtl="0"/>
            <a:r>
              <a:rPr lang="es-ES" noProof="0" smtClean="0"/>
              <a:t>Haga clic en el icono para agregar una imagen</a:t>
            </a:r>
            <a:endParaRPr lang="es-ES" noProof="0" dirty="0"/>
          </a:p>
        </p:txBody>
      </p:sp>
      <p:sp>
        <p:nvSpPr>
          <p:cNvPr id="19" name="Texto de instrucciones"/>
          <p:cNvSpPr/>
          <p:nvPr/>
        </p:nvSpPr>
        <p:spPr>
          <a:xfrm>
            <a:off x="12344400" y="0"/>
            <a:ext cx="1295400" cy="6858000"/>
          </a:xfrm>
          <a:prstGeom prst="roundRect">
            <a:avLst>
              <a:gd name="adj" fmla="val 9717"/>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rtl="0"/>
            <a:r>
              <a:rPr lang="es-ES" sz="1200" b="1" i="1" noProof="0" dirty="0" smtClean="0">
                <a:latin typeface="Arial" pitchFamily="34" charset="0"/>
                <a:cs typeface="Arial" pitchFamily="34" charset="0"/>
              </a:rPr>
              <a:t>NOTA:</a:t>
            </a:r>
          </a:p>
          <a:p>
            <a:pPr rtl="0"/>
            <a:r>
              <a:rPr lang="es-ES" sz="1200" i="1" noProof="0" dirty="0" smtClean="0">
                <a:latin typeface="Arial" pitchFamily="34" charset="0"/>
                <a:cs typeface="Arial" pitchFamily="34" charset="0"/>
              </a:rPr>
              <a:t>Para cambiar la imagen de esta diapositiva, seleccione la imagen y elimínela. Después, haga clic en el icono Imágenes del marcador de posición para insertar su propia imagen.</a:t>
            </a:r>
            <a:endParaRPr lang="es-ES" sz="1200" i="1" noProof="0" dirty="0">
              <a:latin typeface="Arial" pitchFamily="34" charset="0"/>
              <a:cs typeface="Arial" pitchFamily="34" charset="0"/>
            </a:endParaRPr>
          </a:p>
        </p:txBody>
      </p:sp>
    </p:spTree>
    <p:extLst>
      <p:ext uri="{BB962C8B-B14F-4D97-AF65-F5344CB8AC3E}">
        <p14:creationId xmlns:p14="http://schemas.microsoft.com/office/powerpoint/2010/main" val="267394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8" name="Grupo 7"/>
          <p:cNvGrpSpPr/>
          <p:nvPr/>
        </p:nvGrpSpPr>
        <p:grpSpPr>
          <a:xfrm>
            <a:off x="0" y="2514600"/>
            <a:ext cx="12192000" cy="3194035"/>
            <a:chOff x="647402" y="2514600"/>
            <a:chExt cx="10838688" cy="3194035"/>
          </a:xfrm>
        </p:grpSpPr>
        <p:grpSp>
          <p:nvGrpSpPr>
            <p:cNvPr id="9" name="Grupo 8"/>
            <p:cNvGrpSpPr/>
            <p:nvPr/>
          </p:nvGrpSpPr>
          <p:grpSpPr>
            <a:xfrm>
              <a:off x="647402" y="2514600"/>
              <a:ext cx="10838688" cy="63125"/>
              <a:chOff x="507492" y="1501519"/>
              <a:chExt cx="8129016" cy="63125"/>
            </a:xfrm>
          </p:grpSpPr>
          <p:cxnSp>
            <p:nvCxnSpPr>
              <p:cNvPr id="14" name="Conector recto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Rectángulo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a:p>
          </p:txBody>
        </p:sp>
        <p:grpSp>
          <p:nvGrpSpPr>
            <p:cNvPr id="11" name="Grupo 10"/>
            <p:cNvGrpSpPr/>
            <p:nvPr/>
          </p:nvGrpSpPr>
          <p:grpSpPr>
            <a:xfrm rot="10800000">
              <a:off x="647402" y="5645510"/>
              <a:ext cx="10838688" cy="63125"/>
              <a:chOff x="507492" y="1501519"/>
              <a:chExt cx="8129016" cy="63125"/>
            </a:xfrm>
          </p:grpSpPr>
          <p:cxnSp>
            <p:nvCxnSpPr>
              <p:cNvPr id="12" name="Conector recto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Conector recto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sp>
        <p:nvSpPr>
          <p:cNvPr id="2" name="Título 1"/>
          <p:cNvSpPr>
            <a:spLocks noGrp="1"/>
          </p:cNvSpPr>
          <p:nvPr>
            <p:ph type="title"/>
          </p:nvPr>
        </p:nvSpPr>
        <p:spPr>
          <a:xfrm>
            <a:off x="1104899" y="2971806"/>
            <a:ext cx="10071099" cy="1684150"/>
          </a:xfrm>
        </p:spPr>
        <p:txBody>
          <a:bodyPr rtlCol="0" anchor="ctr">
            <a:normAutofit/>
          </a:bodyPr>
          <a:lstStyle>
            <a:lvl1pPr algn="l" rtl="0">
              <a:defRPr sz="4400" cap="all" baseline="0">
                <a:solidFill>
                  <a:schemeClr val="bg1"/>
                </a:solidFill>
              </a:defRPr>
            </a:lvl1pPr>
          </a:lstStyle>
          <a:p>
            <a:pPr rtl="0"/>
            <a:r>
              <a:rPr lang="es-ES" noProof="0" smtClean="0"/>
              <a:t>Haga clic para modificar el estilo de título del patrón</a:t>
            </a:r>
            <a:endParaRPr lang="es-ES" noProof="0" dirty="0"/>
          </a:p>
        </p:txBody>
      </p:sp>
      <p:sp>
        <p:nvSpPr>
          <p:cNvPr id="3" name="Marcador de posición de texto 2"/>
          <p:cNvSpPr>
            <a:spLocks noGrp="1"/>
          </p:cNvSpPr>
          <p:nvPr>
            <p:ph type="body" idx="1"/>
          </p:nvPr>
        </p:nvSpPr>
        <p:spPr>
          <a:xfrm>
            <a:off x="1104899" y="4655956"/>
            <a:ext cx="10071099" cy="509750"/>
          </a:xfrm>
        </p:spPr>
        <p:txBody>
          <a:bodyPr rtlCol="0">
            <a:normAutofit/>
          </a:bodyPr>
          <a:lstStyle>
            <a:lvl1pPr marL="0" indent="0" algn="l" rtl="0">
              <a:spcBef>
                <a:spcPts val="0"/>
              </a:spcBef>
              <a:buNone/>
              <a:defRPr sz="1600">
                <a:solidFill>
                  <a:schemeClr val="bg1"/>
                </a:solidFill>
              </a:defRPr>
            </a:lvl1pPr>
            <a:lvl2pPr marL="457200" indent="0" algn="l" rtl="0">
              <a:buNone/>
              <a:defRPr sz="2000">
                <a:solidFill>
                  <a:schemeClr val="tx1">
                    <a:tint val="75000"/>
                  </a:schemeClr>
                </a:solidFill>
              </a:defRPr>
            </a:lvl2pPr>
            <a:lvl3pPr marL="914400" indent="0" algn="l" rtl="0">
              <a:buNone/>
              <a:defRPr sz="1800">
                <a:solidFill>
                  <a:schemeClr val="tx1">
                    <a:tint val="75000"/>
                  </a:schemeClr>
                </a:solidFill>
              </a:defRPr>
            </a:lvl3pPr>
            <a:lvl4pPr marL="1371600" indent="0" algn="l" rtl="0">
              <a:buNone/>
              <a:defRPr sz="1600">
                <a:solidFill>
                  <a:schemeClr val="tx1">
                    <a:tint val="75000"/>
                  </a:schemeClr>
                </a:solidFill>
              </a:defRPr>
            </a:lvl4pPr>
            <a:lvl5pPr marL="1828800" indent="0" algn="l" rtl="0">
              <a:buNone/>
              <a:defRPr sz="1600">
                <a:solidFill>
                  <a:schemeClr val="tx1">
                    <a:tint val="75000"/>
                  </a:schemeClr>
                </a:solidFill>
              </a:defRPr>
            </a:lvl5pPr>
            <a:lvl6pPr marL="2286000" indent="0" algn="l" rtl="0">
              <a:buNone/>
              <a:defRPr sz="1600">
                <a:solidFill>
                  <a:schemeClr val="tx1">
                    <a:tint val="75000"/>
                  </a:schemeClr>
                </a:solidFill>
              </a:defRPr>
            </a:lvl6pPr>
            <a:lvl7pPr marL="2743200" indent="0" algn="l" rtl="0">
              <a:buNone/>
              <a:defRPr sz="1600">
                <a:solidFill>
                  <a:schemeClr val="tx1">
                    <a:tint val="75000"/>
                  </a:schemeClr>
                </a:solidFill>
              </a:defRPr>
            </a:lvl7pPr>
            <a:lvl8pPr marL="3200400" indent="0" algn="l" rtl="0">
              <a:buNone/>
              <a:defRPr sz="1600">
                <a:solidFill>
                  <a:schemeClr val="tx1">
                    <a:tint val="75000"/>
                  </a:schemeClr>
                </a:solidFill>
              </a:defRPr>
            </a:lvl8pPr>
            <a:lvl9pPr marL="3657600" indent="0" algn="l" rtl="0">
              <a:buNone/>
              <a:defRPr sz="1600">
                <a:solidFill>
                  <a:schemeClr val="tx1">
                    <a:tint val="75000"/>
                  </a:schemeClr>
                </a:solidFill>
              </a:defRPr>
            </a:lvl9pPr>
          </a:lstStyle>
          <a:p>
            <a:pPr lvl="0" rtl="0"/>
            <a:r>
              <a:rPr lang="es-ES" noProof="0" smtClean="0"/>
              <a:t>Haga clic para modificar el estilo de texto del patrón</a:t>
            </a:r>
          </a:p>
        </p:txBody>
      </p:sp>
      <p:sp>
        <p:nvSpPr>
          <p:cNvPr id="4" name="Marcador de posición de fecha 3"/>
          <p:cNvSpPr>
            <a:spLocks noGrp="1"/>
          </p:cNvSpPr>
          <p:nvPr>
            <p:ph type="dt" sz="half" idx="10"/>
          </p:nvPr>
        </p:nvSpPr>
        <p:spPr/>
        <p:txBody>
          <a:bodyPr rtlCol="0"/>
          <a:lstStyle>
            <a:lvl1pPr>
              <a:defRPr/>
            </a:lvl1pPr>
          </a:lstStyle>
          <a:p>
            <a:fld id="{2385DCDB-4A77-4170-9E07-5F1D7C0A0A5B}" type="datetime1">
              <a:rPr lang="es-ES" smtClean="0"/>
              <a:pPr/>
              <a:t>30/09/2019</a:t>
            </a:fld>
            <a:endParaRPr lang="es-ES"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6" name="Marcador de posición de número de diapositiva 5"/>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pic>
        <p:nvPicPr>
          <p:cNvPr id="7" name="Imagen 6"/>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25880" y="0"/>
            <a:ext cx="1783188" cy="2971806"/>
          </a:xfrm>
          <a:prstGeom prst="rect">
            <a:avLst/>
          </a:prstGeom>
        </p:spPr>
      </p:pic>
    </p:spTree>
    <p:extLst>
      <p:ext uri="{BB962C8B-B14F-4D97-AF65-F5344CB8AC3E}">
        <p14:creationId xmlns:p14="http://schemas.microsoft.com/office/powerpoint/2010/main" val="360267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sz="half" idx="1"/>
          </p:nvPr>
        </p:nvSpPr>
        <p:spPr>
          <a:xfrm>
            <a:off x="1104900" y="1600200"/>
            <a:ext cx="4914900" cy="4571999"/>
          </a:xfrm>
        </p:spPr>
        <p:txBody>
          <a:bodyPr rtlCol="0"/>
          <a:lstStyle>
            <a:lvl5pPr algn="l" rtl="0">
              <a:defRPr/>
            </a:lvl5pPr>
            <a:lvl6pPr algn="l" rtl="0">
              <a:defRPr/>
            </a:lvl6pPr>
            <a:lvl7pPr algn="l" rtl="0">
              <a:defRPr/>
            </a:lvl7pPr>
            <a:lvl8pPr algn="l" rtl="0">
              <a:defRPr/>
            </a:lvl8pPr>
            <a:lvl9pPr algn="l" rtl="0">
              <a:defRPr/>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contenido 3"/>
          <p:cNvSpPr>
            <a:spLocks noGrp="1"/>
          </p:cNvSpPr>
          <p:nvPr>
            <p:ph sz="half" idx="2"/>
          </p:nvPr>
        </p:nvSpPr>
        <p:spPr>
          <a:xfrm>
            <a:off x="6172200" y="1600200"/>
            <a:ext cx="4914900" cy="4571999"/>
          </a:xfrm>
        </p:spPr>
        <p:txBody>
          <a:bodyPr rtlCol="0"/>
          <a:lstStyle>
            <a:lvl5pPr algn="l" rtl="0">
              <a:defRPr/>
            </a:lvl5pPr>
            <a:lvl6pPr algn="l" rtl="0">
              <a:defRPr/>
            </a:lvl6pPr>
            <a:lvl7pPr algn="l" rtl="0">
              <a:defRPr/>
            </a:lvl7pPr>
            <a:lvl8pPr algn="l" rtl="0">
              <a:defRPr/>
            </a:lvl8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fecha 4"/>
          <p:cNvSpPr>
            <a:spLocks noGrp="1"/>
          </p:cNvSpPr>
          <p:nvPr>
            <p:ph type="dt" sz="half" idx="10"/>
          </p:nvPr>
        </p:nvSpPr>
        <p:spPr/>
        <p:txBody>
          <a:bodyPr rtlCol="0"/>
          <a:lstStyle>
            <a:lvl1pPr>
              <a:defRPr/>
            </a:lvl1pPr>
          </a:lstStyle>
          <a:p>
            <a:fld id="{B3C6D8C4-ADF9-42A1-9ABC-C61A9E9D2D08}" type="datetime1">
              <a:rPr lang="es-ES" smtClean="0"/>
              <a:pPr/>
              <a:t>30/09/2019</a:t>
            </a:fld>
            <a:endParaRPr lang="es-ES" dirty="0"/>
          </a:p>
        </p:txBody>
      </p:sp>
      <p:sp>
        <p:nvSpPr>
          <p:cNvPr id="6" name="Marcador de posición de pie de página 5"/>
          <p:cNvSpPr>
            <a:spLocks noGrp="1"/>
          </p:cNvSpPr>
          <p:nvPr>
            <p:ph type="ftr" sz="quarter" idx="11"/>
          </p:nvPr>
        </p:nvSpPr>
        <p:spPr/>
        <p:txBody>
          <a:bodyPr rtlCol="0"/>
          <a:lstStyle/>
          <a:p>
            <a:pPr rtl="0"/>
            <a:endParaRPr lang="es-ES" noProof="0" dirty="0"/>
          </a:p>
        </p:txBody>
      </p:sp>
      <p:sp>
        <p:nvSpPr>
          <p:cNvPr id="7" name="Marcador de posición de número de diapositiva 6"/>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3527791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texto 2"/>
          <p:cNvSpPr>
            <a:spLocks noGrp="1"/>
          </p:cNvSpPr>
          <p:nvPr>
            <p:ph type="body" idx="1"/>
          </p:nvPr>
        </p:nvSpPr>
        <p:spPr>
          <a:xfrm>
            <a:off x="1104900" y="1600200"/>
            <a:ext cx="4919472" cy="823912"/>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es-ES" noProof="0" smtClean="0"/>
              <a:t>Haga clic para modificar el estilo de texto del patrón</a:t>
            </a:r>
          </a:p>
        </p:txBody>
      </p:sp>
      <p:sp>
        <p:nvSpPr>
          <p:cNvPr id="4" name="Marcador de posición de contenido 3"/>
          <p:cNvSpPr>
            <a:spLocks noGrp="1"/>
          </p:cNvSpPr>
          <p:nvPr>
            <p:ph sz="half" idx="2"/>
          </p:nvPr>
        </p:nvSpPr>
        <p:spPr>
          <a:xfrm>
            <a:off x="1104900" y="2424112"/>
            <a:ext cx="4919472" cy="3748088"/>
          </a:xfrm>
        </p:spPr>
        <p:txBody>
          <a:bodyPr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texto 4"/>
          <p:cNvSpPr>
            <a:spLocks noGrp="1"/>
          </p:cNvSpPr>
          <p:nvPr>
            <p:ph type="body" sz="quarter" idx="3"/>
          </p:nvPr>
        </p:nvSpPr>
        <p:spPr>
          <a:xfrm>
            <a:off x="6166110" y="1600200"/>
            <a:ext cx="4919472" cy="823912"/>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es-ES" noProof="0" smtClean="0"/>
              <a:t>Haga clic para modificar el estilo de texto del patrón</a:t>
            </a:r>
          </a:p>
        </p:txBody>
      </p:sp>
      <p:sp>
        <p:nvSpPr>
          <p:cNvPr id="6" name="Marcador de posición de contenido 5"/>
          <p:cNvSpPr>
            <a:spLocks noGrp="1"/>
          </p:cNvSpPr>
          <p:nvPr>
            <p:ph sz="quarter" idx="4"/>
          </p:nvPr>
        </p:nvSpPr>
        <p:spPr>
          <a:xfrm>
            <a:off x="6166110" y="2424112"/>
            <a:ext cx="4919472" cy="3748088"/>
          </a:xfrm>
        </p:spPr>
        <p:txBody>
          <a:bodyPr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7" name="Marcador de posición de fecha 6"/>
          <p:cNvSpPr>
            <a:spLocks noGrp="1"/>
          </p:cNvSpPr>
          <p:nvPr>
            <p:ph type="dt" sz="half" idx="10"/>
          </p:nvPr>
        </p:nvSpPr>
        <p:spPr/>
        <p:txBody>
          <a:bodyPr rtlCol="0"/>
          <a:lstStyle/>
          <a:p>
            <a:r>
              <a:rPr lang="es-ES" dirty="0" smtClean="0"/>
              <a:t>​</a:t>
            </a:r>
            <a:fld id="{5B79CF11-FD05-4F88-8EC3-5D4F176B79FC}" type="datetime1">
              <a:rPr lang="es-ES" smtClean="0"/>
              <a:pPr/>
              <a:t>30/09/2019</a:t>
            </a:fld>
            <a:endParaRPr lang="es-ES" dirty="0"/>
          </a:p>
        </p:txBody>
      </p:sp>
      <p:sp>
        <p:nvSpPr>
          <p:cNvPr id="8" name="Marcador de posición de pie de página 7"/>
          <p:cNvSpPr>
            <a:spLocks noGrp="1"/>
          </p:cNvSpPr>
          <p:nvPr>
            <p:ph type="ftr" sz="quarter" idx="11"/>
          </p:nvPr>
        </p:nvSpPr>
        <p:spPr/>
        <p:txBody>
          <a:bodyPr rtlCol="0"/>
          <a:lstStyle/>
          <a:p>
            <a:pPr rtl="0"/>
            <a:endParaRPr lang="es-ES" noProof="0" dirty="0"/>
          </a:p>
        </p:txBody>
      </p:sp>
      <p:sp>
        <p:nvSpPr>
          <p:cNvPr id="9" name="Marcador de posición de número de diapositiva 8"/>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397101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fecha 2"/>
          <p:cNvSpPr>
            <a:spLocks noGrp="1"/>
          </p:cNvSpPr>
          <p:nvPr>
            <p:ph type="dt" sz="half" idx="10"/>
          </p:nvPr>
        </p:nvSpPr>
        <p:spPr/>
        <p:txBody>
          <a:bodyPr rtlCol="0"/>
          <a:lstStyle/>
          <a:p>
            <a:r>
              <a:rPr lang="es-ES" dirty="0" smtClean="0"/>
              <a:t>​</a:t>
            </a:r>
            <a:fld id="{FEAFC309-1B63-44A4-A9FC-29FA1501E26B}" type="datetime1">
              <a:rPr lang="es-ES" smtClean="0"/>
              <a:pPr/>
              <a:t>30/09/2019</a:t>
            </a:fld>
            <a:endParaRPr lang="es-ES" dirty="0"/>
          </a:p>
        </p:txBody>
      </p:sp>
      <p:sp>
        <p:nvSpPr>
          <p:cNvPr id="4" name="Marcador de posición de pie de página 3"/>
          <p:cNvSpPr>
            <a:spLocks noGrp="1"/>
          </p:cNvSpPr>
          <p:nvPr>
            <p:ph type="ftr" sz="quarter" idx="11"/>
          </p:nvPr>
        </p:nvSpPr>
        <p:spPr/>
        <p:txBody>
          <a:bodyPr rtlCol="0"/>
          <a:lstStyle/>
          <a:p>
            <a:pPr rtl="0"/>
            <a:endParaRPr lang="es-ES" noProof="0" dirty="0"/>
          </a:p>
        </p:txBody>
      </p:sp>
      <p:sp>
        <p:nvSpPr>
          <p:cNvPr id="5" name="Marcador de posición de número de diapositiva 4"/>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1758111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Marcador de posición de fecha 1"/>
          <p:cNvSpPr>
            <a:spLocks noGrp="1"/>
          </p:cNvSpPr>
          <p:nvPr>
            <p:ph type="dt" sz="half" idx="10"/>
          </p:nvPr>
        </p:nvSpPr>
        <p:spPr/>
        <p:txBody>
          <a:bodyPr rtlCol="0"/>
          <a:lstStyle/>
          <a:p>
            <a:fld id="{87850802-155D-414A-A9FD-662B6F0E4656}" type="datetime1">
              <a:rPr lang="es-ES" smtClean="0"/>
              <a:pPr/>
              <a:t>30/09/2019</a:t>
            </a:fld>
            <a:r>
              <a:rPr lang="es-ES" dirty="0" smtClean="0"/>
              <a:t>​</a:t>
            </a:r>
            <a:endParaRPr lang="es-ES" dirty="0"/>
          </a:p>
        </p:txBody>
      </p:sp>
      <p:sp>
        <p:nvSpPr>
          <p:cNvPr id="3" name="Marcador de posición de pie de página 2"/>
          <p:cNvSpPr>
            <a:spLocks noGrp="1"/>
          </p:cNvSpPr>
          <p:nvPr>
            <p:ph type="ftr" sz="quarter" idx="11"/>
          </p:nvPr>
        </p:nvSpPr>
        <p:spPr/>
        <p:txBody>
          <a:bodyPr rtlCol="0"/>
          <a:lstStyle/>
          <a:p>
            <a:pPr rtl="0"/>
            <a:endParaRPr lang="es-ES" noProof="0" dirty="0"/>
          </a:p>
        </p:txBody>
      </p:sp>
      <p:sp>
        <p:nvSpPr>
          <p:cNvPr id="4" name="Marcador de posición de número de diapositiva 3"/>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30241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nchor="b"/>
          <a:lstStyle>
            <a:lvl1pPr algn="l" rtl="0">
              <a:defRPr sz="3200"/>
            </a:lvl1pPr>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idx="1"/>
          </p:nvPr>
        </p:nvSpPr>
        <p:spPr>
          <a:xfrm>
            <a:off x="5641848" y="1600199"/>
            <a:ext cx="5445252" cy="4572001"/>
          </a:xfrm>
        </p:spPr>
        <p:txBody>
          <a:bodyPr rtlCol="0">
            <a:normAutofit/>
          </a:bodyPr>
          <a:lstStyle>
            <a:lvl1pPr algn="l" rtl="0">
              <a:defRPr sz="2000"/>
            </a:lvl1pPr>
            <a:lvl2pPr algn="l" rtl="0">
              <a:defRPr sz="16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texto 3"/>
          <p:cNvSpPr>
            <a:spLocks noGrp="1"/>
          </p:cNvSpPr>
          <p:nvPr>
            <p:ph type="body" sz="half" idx="2"/>
          </p:nvPr>
        </p:nvSpPr>
        <p:spPr>
          <a:xfrm>
            <a:off x="1104900" y="1600200"/>
            <a:ext cx="4384548" cy="4572000"/>
          </a:xfrm>
        </p:spPr>
        <p:txBody>
          <a:bodyPr rtlCol="0">
            <a:normAutofit/>
          </a:bodyPr>
          <a:lstStyle>
            <a:lvl1pPr marL="0" indent="0" algn="l" rtl="0">
              <a:spcBef>
                <a:spcPts val="1200"/>
              </a:spcBef>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es-ES" noProof="0" smtClean="0"/>
              <a:t>Haga clic para modificar el estilo de texto del patrón</a:t>
            </a:r>
          </a:p>
        </p:txBody>
      </p:sp>
      <p:sp>
        <p:nvSpPr>
          <p:cNvPr id="5" name="Marcador de posición de fecha 4"/>
          <p:cNvSpPr>
            <a:spLocks noGrp="1"/>
          </p:cNvSpPr>
          <p:nvPr>
            <p:ph type="dt" sz="half" idx="10"/>
          </p:nvPr>
        </p:nvSpPr>
        <p:spPr/>
        <p:txBody>
          <a:bodyPr rtlCol="0"/>
          <a:lstStyle/>
          <a:p>
            <a:r>
              <a:rPr lang="es-ES" dirty="0" smtClean="0"/>
              <a:t>​</a:t>
            </a:r>
            <a:fld id="{5146D9C0-42AF-411F-B87E-5CF0AD6A3E2D}" type="datetime1">
              <a:rPr lang="es-ES" smtClean="0"/>
              <a:pPr/>
              <a:t>30/09/2019</a:t>
            </a:fld>
            <a:endParaRPr lang="es-ES" dirty="0"/>
          </a:p>
        </p:txBody>
      </p:sp>
      <p:sp>
        <p:nvSpPr>
          <p:cNvPr id="6" name="Marcador de posición de pie de página 5"/>
          <p:cNvSpPr>
            <a:spLocks noGrp="1"/>
          </p:cNvSpPr>
          <p:nvPr>
            <p:ph type="ftr" sz="quarter" idx="11"/>
          </p:nvPr>
        </p:nvSpPr>
        <p:spPr/>
        <p:txBody>
          <a:bodyPr rtlCol="0"/>
          <a:lstStyle/>
          <a:p>
            <a:pPr rtl="0"/>
            <a:endParaRPr lang="es-ES" noProof="0" dirty="0"/>
          </a:p>
        </p:txBody>
      </p:sp>
      <p:sp>
        <p:nvSpPr>
          <p:cNvPr id="7" name="Marcador de posición de número de diapositiva 6"/>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3769764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Marcador de posición de título 1"/>
          <p:cNvSpPr>
            <a:spLocks noGrp="1"/>
          </p:cNvSpPr>
          <p:nvPr>
            <p:ph type="title"/>
          </p:nvPr>
        </p:nvSpPr>
        <p:spPr>
          <a:xfrm>
            <a:off x="1104900" y="76200"/>
            <a:ext cx="9980682" cy="1096962"/>
          </a:xfrm>
          <a:prstGeom prst="rect">
            <a:avLst/>
          </a:prstGeom>
        </p:spPr>
        <p:txBody>
          <a:bodyPr vert="horz" lIns="0" tIns="45720" rIns="0" bIns="45720" rtlCol="0" anchor="b">
            <a:normAutofit/>
          </a:bodyPr>
          <a:lstStyle/>
          <a:p>
            <a:pPr rtl="0"/>
            <a:r>
              <a:rPr lang="es-ES" noProof="0" dirty="0"/>
              <a:t>Haga clic para modificar el estilo de título del patrón</a:t>
            </a:r>
          </a:p>
        </p:txBody>
      </p:sp>
      <p:sp>
        <p:nvSpPr>
          <p:cNvPr id="3" name="Marcador de posición de texto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a:p>
            <a:pPr lvl="5" rtl="0"/>
            <a:r>
              <a:rPr lang="es-ES" noProof="0" dirty="0"/>
              <a:t>Sexto nivel</a:t>
            </a:r>
          </a:p>
          <a:p>
            <a:pPr lvl="6" rtl="0"/>
            <a:r>
              <a:rPr lang="es-ES" noProof="0" dirty="0"/>
              <a:t>Séptimo nivel</a:t>
            </a:r>
          </a:p>
          <a:p>
            <a:pPr lvl="7" rtl="0"/>
            <a:r>
              <a:rPr lang="es-ES" noProof="0" dirty="0"/>
              <a:t>Octavo nivel</a:t>
            </a:r>
          </a:p>
          <a:p>
            <a:pPr lvl="8" rtl="0"/>
            <a:r>
              <a:rPr lang="es-ES" noProof="0" dirty="0"/>
              <a:t>Noveno nivel</a:t>
            </a:r>
          </a:p>
        </p:txBody>
      </p:sp>
      <p:sp>
        <p:nvSpPr>
          <p:cNvPr id="4" name="Marcador de posición de fecha 3"/>
          <p:cNvSpPr>
            <a:spLocks noGrp="1"/>
          </p:cNvSpPr>
          <p:nvPr>
            <p:ph type="dt" sz="half" idx="2"/>
          </p:nvPr>
        </p:nvSpPr>
        <p:spPr>
          <a:xfrm>
            <a:off x="1104899" y="6356351"/>
            <a:ext cx="1829559" cy="365125"/>
          </a:xfrm>
          <a:prstGeom prst="rect">
            <a:avLst/>
          </a:prstGeom>
        </p:spPr>
        <p:txBody>
          <a:bodyPr vert="horz" lIns="0" tIns="45720" rIns="0" bIns="45720" rtlCol="0" anchor="ctr"/>
          <a:lstStyle>
            <a:lvl1pPr algn="l" rtl="0">
              <a:defRPr sz="1200">
                <a:solidFill>
                  <a:schemeClr val="tx1">
                    <a:lumMod val="60000"/>
                    <a:lumOff val="40000"/>
                  </a:schemeClr>
                </a:solidFill>
              </a:defRPr>
            </a:lvl1pPr>
          </a:lstStyle>
          <a:p>
            <a:fld id="{EB0EBC17-0101-4DBA-89EA-55E7A4727CA3}" type="datetime1">
              <a:rPr lang="es-ES" noProof="0" smtClean="0"/>
              <a:pPr/>
              <a:t>30/09/2019</a:t>
            </a:fld>
            <a:endParaRPr lang="es-ES" noProof="0" dirty="0"/>
          </a:p>
        </p:txBody>
      </p:sp>
      <p:sp>
        <p:nvSpPr>
          <p:cNvPr id="5" name="Marcador de posición de pie de página 4"/>
          <p:cNvSpPr>
            <a:spLocks noGrp="1"/>
          </p:cNvSpPr>
          <p:nvPr>
            <p:ph type="ftr" sz="quarter" idx="3"/>
          </p:nvPr>
        </p:nvSpPr>
        <p:spPr>
          <a:xfrm>
            <a:off x="2934459" y="6356350"/>
            <a:ext cx="6323082" cy="365126"/>
          </a:xfrm>
          <a:prstGeom prst="rect">
            <a:avLst/>
          </a:prstGeom>
        </p:spPr>
        <p:txBody>
          <a:bodyPr vert="horz" lIns="0" tIns="45720" rIns="0" bIns="45720" rtlCol="0" anchor="ctr"/>
          <a:lstStyle>
            <a:lvl1pPr algn="ctr" rtl="0">
              <a:defRPr sz="1200">
                <a:solidFill>
                  <a:schemeClr val="tx1">
                    <a:lumMod val="60000"/>
                    <a:lumOff val="40000"/>
                  </a:schemeClr>
                </a:solidFill>
              </a:defRPr>
            </a:lvl1pPr>
          </a:lstStyle>
          <a:p>
            <a:pPr rtl="0"/>
            <a:endParaRPr lang="es-ES" noProof="0" dirty="0"/>
          </a:p>
        </p:txBody>
      </p:sp>
      <p:sp>
        <p:nvSpPr>
          <p:cNvPr id="6" name="Marcador de posición de número de diapositiva 5"/>
          <p:cNvSpPr>
            <a:spLocks noGrp="1"/>
          </p:cNvSpPr>
          <p:nvPr>
            <p:ph type="sldNum" sz="quarter" idx="4"/>
          </p:nvPr>
        </p:nvSpPr>
        <p:spPr>
          <a:xfrm>
            <a:off x="9256782" y="6356351"/>
            <a:ext cx="1828800" cy="365125"/>
          </a:xfrm>
          <a:prstGeom prst="rect">
            <a:avLst/>
          </a:prstGeom>
        </p:spPr>
        <p:txBody>
          <a:bodyPr vert="horz" lIns="0" tIns="45720" rIns="0" bIns="45720" rtlCol="0" anchor="ctr"/>
          <a:lstStyle>
            <a:lvl1pPr algn="l" rtl="0">
              <a:defRPr sz="1200">
                <a:solidFill>
                  <a:schemeClr val="tx1">
                    <a:lumMod val="60000"/>
                    <a:lumOff val="40000"/>
                  </a:schemeClr>
                </a:solidFill>
              </a:defRPr>
            </a:lvl1pPr>
          </a:lstStyle>
          <a:p>
            <a:pPr algn="r"/>
            <a:fld id="{0FF54DE5-C571-48E8-A5BC-B369434E2F44}" type="slidenum">
              <a:rPr lang="es-ES" noProof="0" smtClean="0"/>
              <a:pPr algn="r"/>
              <a:t>‹Nº›</a:t>
            </a:fld>
            <a:endParaRPr lang="es-ES" noProof="0" dirty="0"/>
          </a:p>
        </p:txBody>
      </p:sp>
      <p:grpSp>
        <p:nvGrpSpPr>
          <p:cNvPr id="15" name="Grupo 14"/>
          <p:cNvGrpSpPr/>
          <p:nvPr/>
        </p:nvGrpSpPr>
        <p:grpSpPr>
          <a:xfrm>
            <a:off x="1103376" y="1219201"/>
            <a:ext cx="9985248" cy="84403"/>
            <a:chOff x="1073150" y="1219201"/>
            <a:chExt cx="10058400" cy="63125"/>
          </a:xfrm>
        </p:grpSpPr>
        <p:cxnSp>
          <p:nvCxnSpPr>
            <p:cNvPr id="13" name="Conector recto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Conector recto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625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hyperlink" Target="https://youtu.be/z-iWzN"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ctrTitle"/>
          </p:nvPr>
        </p:nvSpPr>
        <p:spPr>
          <a:xfrm>
            <a:off x="1014748" y="2833007"/>
            <a:ext cx="5734050" cy="2219691"/>
          </a:xfrm>
        </p:spPr>
        <p:txBody>
          <a:bodyPr rtlCol="0" anchor="ctr">
            <a:normAutofit/>
          </a:bodyPr>
          <a:lstStyle/>
          <a:p>
            <a:pPr algn="ctr" rtl="0"/>
            <a:r>
              <a:rPr lang="es-ES" dirty="0" smtClean="0"/>
              <a:t>CÓMO APRENDEN LOS NIÑOS DE EDUCACIÓN</a:t>
            </a:r>
            <a:endParaRPr lang="es-ES" dirty="0"/>
          </a:p>
        </p:txBody>
      </p:sp>
      <p:sp>
        <p:nvSpPr>
          <p:cNvPr id="7" name="Subtítulo 6"/>
          <p:cNvSpPr>
            <a:spLocks noGrp="1"/>
          </p:cNvSpPr>
          <p:nvPr>
            <p:ph type="subTitle" idx="1"/>
          </p:nvPr>
        </p:nvSpPr>
        <p:spPr>
          <a:xfrm>
            <a:off x="1104900" y="5168606"/>
            <a:ext cx="5734050" cy="955565"/>
          </a:xfrm>
        </p:spPr>
        <p:txBody>
          <a:bodyPr rtlCol="0"/>
          <a:lstStyle/>
          <a:p>
            <a:pPr rtl="0"/>
            <a:r>
              <a:rPr lang="es-ES" dirty="0" smtClean="0"/>
              <a:t>POR EDITH LEONARDO HERNÀNDEZ</a:t>
            </a:r>
            <a:endParaRPr lang="es-ES" dirty="0"/>
          </a:p>
        </p:txBody>
      </p:sp>
      <p:pic>
        <p:nvPicPr>
          <p:cNvPr id="4" name="Marcador de posición de imagen 3" descr="Libro abierto en una mesa, con estanterías de libros borrosas en el fondo" title="Imagen de ejemplo"/>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8890" r="8890"/>
          <a:stretch>
            <a:fillRect/>
          </a:stretch>
        </p:blipFill>
        <p:spPr/>
      </p:pic>
      <p:pic>
        <p:nvPicPr>
          <p:cNvPr id="2" name="Imagen 1"/>
          <p:cNvPicPr>
            <a:picLocks noChangeAspect="1"/>
          </p:cNvPicPr>
          <p:nvPr/>
        </p:nvPicPr>
        <p:blipFill>
          <a:blip r:embed="rId4"/>
          <a:stretch>
            <a:fillRect/>
          </a:stretch>
        </p:blipFill>
        <p:spPr>
          <a:xfrm>
            <a:off x="-135183" y="1214971"/>
            <a:ext cx="10839627" cy="2597121"/>
          </a:xfrm>
          <a:prstGeom prst="rect">
            <a:avLst/>
          </a:prstGeom>
        </p:spPr>
      </p:pic>
    </p:spTree>
    <p:extLst>
      <p:ext uri="{BB962C8B-B14F-4D97-AF65-F5344CB8AC3E}">
        <p14:creationId xmlns:p14="http://schemas.microsoft.com/office/powerpoint/2010/main" val="165213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smtClean="0"/>
              <a:t>3. Actividades significativas</a:t>
            </a:r>
            <a:endParaRPr lang="es-ES" dirty="0"/>
          </a:p>
        </p:txBody>
      </p:sp>
      <p:sp>
        <p:nvSpPr>
          <p:cNvPr id="3" name="Marcador de contenido 2"/>
          <p:cNvSpPr>
            <a:spLocks noGrp="1"/>
          </p:cNvSpPr>
          <p:nvPr>
            <p:ph idx="1"/>
          </p:nvPr>
        </p:nvSpPr>
        <p:spPr>
          <a:solidFill>
            <a:schemeClr val="accent3">
              <a:lumMod val="40000"/>
              <a:lumOff val="60000"/>
            </a:schemeClr>
          </a:solidFill>
        </p:spPr>
        <p:txBody>
          <a:bodyPr>
            <a:normAutofit fontScale="92500"/>
          </a:bodyPr>
          <a:lstStyle/>
          <a:p>
            <a:pPr algn="just"/>
            <a:r>
              <a:rPr lang="es-ES" sz="2400" dirty="0"/>
              <a:t>Algunas veces las actividades escolares no son significativas </a:t>
            </a:r>
            <a:r>
              <a:rPr lang="es-ES" sz="2400" dirty="0" smtClean="0"/>
              <a:t>porque culturalmente </a:t>
            </a:r>
            <a:r>
              <a:rPr lang="es-ES" sz="2400" dirty="0"/>
              <a:t>son inapropiadas. Muchas escuelas son comunidades en </a:t>
            </a:r>
            <a:r>
              <a:rPr lang="es-ES" sz="2400" dirty="0" smtClean="0"/>
              <a:t>las que </a:t>
            </a:r>
            <a:r>
              <a:rPr lang="es-ES" sz="2400" dirty="0"/>
              <a:t>niños de diversas culturas aprenden juntos. Hay diferencias </a:t>
            </a:r>
            <a:r>
              <a:rPr lang="es-ES" sz="2400" dirty="0" smtClean="0"/>
              <a:t>culturales sistemáticas </a:t>
            </a:r>
            <a:r>
              <a:rPr lang="es-ES" sz="2400" dirty="0"/>
              <a:t>en las prácticas, hábitos, roles sociales, etcétera, que </a:t>
            </a:r>
            <a:r>
              <a:rPr lang="es-ES" sz="2400" dirty="0" smtClean="0"/>
              <a:t>influyen en </a:t>
            </a:r>
            <a:r>
              <a:rPr lang="es-ES" sz="2400" dirty="0"/>
              <a:t>el aprendizaje. </a:t>
            </a:r>
            <a:endParaRPr lang="es-ES" sz="2400" dirty="0" smtClean="0"/>
          </a:p>
          <a:p>
            <a:pPr algn="just"/>
            <a:r>
              <a:rPr lang="es-ES" sz="2400" dirty="0" smtClean="0"/>
              <a:t>Algunas </a:t>
            </a:r>
            <a:r>
              <a:rPr lang="es-ES" sz="2400" dirty="0"/>
              <a:t>veces, actividades significativas para </a:t>
            </a:r>
            <a:r>
              <a:rPr lang="es-ES" sz="2400" dirty="0" smtClean="0"/>
              <a:t>estudiantes que </a:t>
            </a:r>
            <a:r>
              <a:rPr lang="es-ES" sz="2400" dirty="0"/>
              <a:t>provienen de un grupo cultural no lo son para alumnos que </a:t>
            </a:r>
            <a:r>
              <a:rPr lang="es-ES" sz="2400" dirty="0" smtClean="0"/>
              <a:t>provienen de </a:t>
            </a:r>
            <a:r>
              <a:rPr lang="es-ES" sz="2400" dirty="0"/>
              <a:t>otro grupo cultural.</a:t>
            </a:r>
          </a:p>
        </p:txBody>
      </p:sp>
      <p:sp>
        <p:nvSpPr>
          <p:cNvPr id="4" name="Marcador de texto 3"/>
          <p:cNvSpPr>
            <a:spLocks noGrp="1"/>
          </p:cNvSpPr>
          <p:nvPr>
            <p:ph type="body" sz="half" idx="2"/>
          </p:nvPr>
        </p:nvSpPr>
        <p:spPr>
          <a:solidFill>
            <a:schemeClr val="bg1">
              <a:lumMod val="65000"/>
            </a:schemeClr>
          </a:solidFill>
        </p:spPr>
        <p:txBody>
          <a:bodyPr>
            <a:normAutofit/>
          </a:bodyPr>
          <a:lstStyle/>
          <a:p>
            <a:pPr algn="just"/>
            <a:r>
              <a:rPr lang="es-ES" sz="2400" dirty="0"/>
              <a:t>Las personas aprenden mejor cuando participan en </a:t>
            </a:r>
            <a:r>
              <a:rPr lang="es-ES" sz="2400" dirty="0" smtClean="0"/>
              <a:t>actividades que </a:t>
            </a:r>
            <a:r>
              <a:rPr lang="es-ES" sz="2400" dirty="0"/>
              <a:t>perciben como útiles en la vida cotidiana y que </a:t>
            </a:r>
            <a:r>
              <a:rPr lang="es-ES" sz="2400" dirty="0" smtClean="0"/>
              <a:t>culturalmente son </a:t>
            </a:r>
            <a:r>
              <a:rPr lang="es-ES" sz="2400" dirty="0"/>
              <a:t>relevantes.</a:t>
            </a:r>
          </a:p>
        </p:txBody>
      </p:sp>
      <p:pic>
        <p:nvPicPr>
          <p:cNvPr id="5" name="Imagen 4"/>
          <p:cNvPicPr>
            <a:picLocks noChangeAspect="1"/>
          </p:cNvPicPr>
          <p:nvPr/>
        </p:nvPicPr>
        <p:blipFill>
          <a:blip r:embed="rId2"/>
          <a:stretch>
            <a:fillRect/>
          </a:stretch>
        </p:blipFill>
        <p:spPr>
          <a:xfrm>
            <a:off x="1160157" y="3684603"/>
            <a:ext cx="4274034" cy="2914635"/>
          </a:xfrm>
          <a:prstGeom prst="rect">
            <a:avLst/>
          </a:prstGeom>
        </p:spPr>
      </p:pic>
    </p:spTree>
    <p:extLst>
      <p:ext uri="{BB962C8B-B14F-4D97-AF65-F5344CB8AC3E}">
        <p14:creationId xmlns:p14="http://schemas.microsoft.com/office/powerpoint/2010/main" val="1645371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4900" y="515154"/>
            <a:ext cx="9980682" cy="658007"/>
          </a:xfrm>
          <a:solidFill>
            <a:schemeClr val="accent2">
              <a:lumMod val="60000"/>
              <a:lumOff val="40000"/>
            </a:schemeClr>
          </a:solidFill>
        </p:spPr>
        <p:txBody>
          <a:bodyPr/>
          <a:lstStyle/>
          <a:p>
            <a:r>
              <a:rPr lang="es-ES" dirty="0" smtClean="0"/>
              <a:t>Sugerencias de como abordarlas</a:t>
            </a:r>
            <a:endParaRPr lang="es-ES" dirty="0"/>
          </a:p>
        </p:txBody>
      </p:sp>
      <p:pic>
        <p:nvPicPr>
          <p:cNvPr id="4" name="Imagen 3"/>
          <p:cNvPicPr>
            <a:picLocks noChangeAspect="1"/>
          </p:cNvPicPr>
          <p:nvPr/>
        </p:nvPicPr>
        <p:blipFill>
          <a:blip r:embed="rId2"/>
          <a:stretch>
            <a:fillRect/>
          </a:stretch>
        </p:blipFill>
        <p:spPr>
          <a:xfrm>
            <a:off x="1104901" y="1539025"/>
            <a:ext cx="9980681" cy="5318975"/>
          </a:xfrm>
          <a:prstGeom prst="rect">
            <a:avLst/>
          </a:prstGeom>
        </p:spPr>
      </p:pic>
      <p:sp>
        <p:nvSpPr>
          <p:cNvPr id="3" name="Marcador de contenido 2"/>
          <p:cNvSpPr>
            <a:spLocks noGrp="1"/>
          </p:cNvSpPr>
          <p:nvPr>
            <p:ph idx="1"/>
          </p:nvPr>
        </p:nvSpPr>
        <p:spPr>
          <a:xfrm>
            <a:off x="1103382" y="1442434"/>
            <a:ext cx="9982200" cy="4855336"/>
          </a:xfrm>
        </p:spPr>
        <p:txBody>
          <a:bodyPr>
            <a:normAutofit/>
          </a:bodyPr>
          <a:lstStyle/>
          <a:p>
            <a:endParaRPr lang="es-ES" dirty="0">
              <a:solidFill>
                <a:schemeClr val="tx2"/>
              </a:solidFill>
            </a:endParaRPr>
          </a:p>
          <a:p>
            <a:pPr marL="0" indent="0" algn="just">
              <a:buNone/>
            </a:pPr>
            <a:r>
              <a:rPr lang="es-ES" sz="2400" dirty="0">
                <a:solidFill>
                  <a:schemeClr val="tx2"/>
                </a:solidFill>
              </a:rPr>
              <a:t>C</a:t>
            </a:r>
            <a:r>
              <a:rPr lang="es-ES" sz="2400" dirty="0" smtClean="0">
                <a:solidFill>
                  <a:schemeClr val="tx2"/>
                </a:solidFill>
              </a:rPr>
              <a:t>uando </a:t>
            </a:r>
            <a:r>
              <a:rPr lang="es-ES" sz="2400" dirty="0">
                <a:solidFill>
                  <a:schemeClr val="tx2"/>
                </a:solidFill>
              </a:rPr>
              <a:t>la actividad es </a:t>
            </a:r>
            <a:r>
              <a:rPr lang="es-ES" sz="2400" dirty="0" smtClean="0">
                <a:solidFill>
                  <a:schemeClr val="tx2"/>
                </a:solidFill>
              </a:rPr>
              <a:t>usada típicamente </a:t>
            </a:r>
            <a:r>
              <a:rPr lang="es-ES" sz="2400" dirty="0">
                <a:solidFill>
                  <a:schemeClr val="tx2"/>
                </a:solidFill>
              </a:rPr>
              <a:t>en la vida cotidiana, los estudiantes pueden mejorar su </a:t>
            </a:r>
            <a:r>
              <a:rPr lang="es-ES" sz="2400" dirty="0" smtClean="0">
                <a:solidFill>
                  <a:schemeClr val="tx2"/>
                </a:solidFill>
              </a:rPr>
              <a:t>lenguaje oral </a:t>
            </a:r>
            <a:r>
              <a:rPr lang="es-ES" sz="2400" dirty="0">
                <a:solidFill>
                  <a:schemeClr val="tx2"/>
                </a:solidFill>
              </a:rPr>
              <a:t>y sus habilidades de comunicación al participar en debates; sus </a:t>
            </a:r>
            <a:r>
              <a:rPr lang="es-ES" sz="2400" dirty="0" smtClean="0">
                <a:solidFill>
                  <a:schemeClr val="tx2"/>
                </a:solidFill>
              </a:rPr>
              <a:t>habilidades de </a:t>
            </a:r>
            <a:r>
              <a:rPr lang="es-ES" sz="2400" dirty="0">
                <a:solidFill>
                  <a:schemeClr val="tx2"/>
                </a:solidFill>
              </a:rPr>
              <a:t>escritura pueden mejorarse cuando participan en la edición de </a:t>
            </a:r>
            <a:r>
              <a:rPr lang="es-ES" sz="2400" dirty="0" smtClean="0">
                <a:solidFill>
                  <a:schemeClr val="tx2"/>
                </a:solidFill>
              </a:rPr>
              <a:t>un periódico </a:t>
            </a:r>
            <a:r>
              <a:rPr lang="es-ES" sz="2400" dirty="0">
                <a:solidFill>
                  <a:schemeClr val="tx2"/>
                </a:solidFill>
              </a:rPr>
              <a:t>escolar; pueden aprender ciencia al participar en un </a:t>
            </a:r>
            <a:r>
              <a:rPr lang="es-ES" sz="2400" dirty="0" smtClean="0">
                <a:solidFill>
                  <a:schemeClr val="tx2"/>
                </a:solidFill>
              </a:rPr>
              <a:t>proyecto ambiental </a:t>
            </a:r>
            <a:r>
              <a:rPr lang="es-ES" sz="2400" dirty="0">
                <a:solidFill>
                  <a:schemeClr val="tx2"/>
                </a:solidFill>
              </a:rPr>
              <a:t>de su escuela o comunidad.</a:t>
            </a:r>
          </a:p>
        </p:txBody>
      </p:sp>
    </p:spTree>
    <p:extLst>
      <p:ext uri="{BB962C8B-B14F-4D97-AF65-F5344CB8AC3E}">
        <p14:creationId xmlns:p14="http://schemas.microsoft.com/office/powerpoint/2010/main" val="3573294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4. Relacionar nueva </a:t>
            </a:r>
            <a:r>
              <a:rPr lang="es-ES" b="1" dirty="0" smtClean="0"/>
              <a:t>información con </a:t>
            </a:r>
            <a:r>
              <a:rPr lang="es-ES" b="1" dirty="0"/>
              <a:t>conocimiento previo</a:t>
            </a:r>
            <a:endParaRPr lang="es-ES" dirty="0"/>
          </a:p>
        </p:txBody>
      </p:sp>
      <p:sp>
        <p:nvSpPr>
          <p:cNvPr id="3" name="Marcador de contenido 2"/>
          <p:cNvSpPr>
            <a:spLocks noGrp="1"/>
          </p:cNvSpPr>
          <p:nvPr>
            <p:ph idx="1"/>
          </p:nvPr>
        </p:nvSpPr>
        <p:spPr>
          <a:solidFill>
            <a:schemeClr val="accent3">
              <a:lumMod val="40000"/>
              <a:lumOff val="60000"/>
            </a:schemeClr>
          </a:solidFill>
        </p:spPr>
        <p:txBody>
          <a:bodyPr>
            <a:normAutofit/>
          </a:bodyPr>
          <a:lstStyle/>
          <a:p>
            <a:pPr algn="just"/>
            <a:r>
              <a:rPr lang="es-ES" sz="2400" dirty="0"/>
              <a:t>No es posible entender, recordar </a:t>
            </a:r>
            <a:r>
              <a:rPr lang="es-ES" sz="2400" dirty="0" smtClean="0"/>
              <a:t>o aprender </a:t>
            </a:r>
            <a:r>
              <a:rPr lang="es-ES" sz="2400" dirty="0"/>
              <a:t>algo que es completamente extraño. El conocimiento previo es </a:t>
            </a:r>
            <a:r>
              <a:rPr lang="es-ES" sz="2400" dirty="0" smtClean="0"/>
              <a:t>necesario para </a:t>
            </a:r>
            <a:r>
              <a:rPr lang="es-ES" sz="2400" dirty="0"/>
              <a:t>entender una tarea. Pero cumplir con el prerrequisito del </a:t>
            </a:r>
            <a:r>
              <a:rPr lang="es-ES" sz="2400" dirty="0" smtClean="0"/>
              <a:t>conocimiento previo </a:t>
            </a:r>
            <a:r>
              <a:rPr lang="es-ES" sz="2400" dirty="0"/>
              <a:t>sigue sin ser suficiente para asegurar resultados adecuados. </a:t>
            </a:r>
            <a:r>
              <a:rPr lang="es-ES" sz="2400" dirty="0" smtClean="0"/>
              <a:t>La gente </a:t>
            </a:r>
            <a:r>
              <a:rPr lang="es-ES" sz="2400" dirty="0"/>
              <a:t>debe activar su conocimiento previo a fin de ser capaz de usarlo </a:t>
            </a:r>
            <a:r>
              <a:rPr lang="es-ES" sz="2400" dirty="0" smtClean="0"/>
              <a:t>para aprender </a:t>
            </a:r>
            <a:r>
              <a:rPr lang="es-ES" sz="2400" dirty="0"/>
              <a:t>y entender.</a:t>
            </a:r>
          </a:p>
        </p:txBody>
      </p:sp>
      <p:sp>
        <p:nvSpPr>
          <p:cNvPr id="4" name="Marcador de texto 3"/>
          <p:cNvSpPr>
            <a:spLocks noGrp="1"/>
          </p:cNvSpPr>
          <p:nvPr>
            <p:ph type="body" sz="half" idx="2"/>
          </p:nvPr>
        </p:nvSpPr>
        <p:spPr>
          <a:solidFill>
            <a:schemeClr val="bg1">
              <a:lumMod val="65000"/>
            </a:schemeClr>
          </a:solidFill>
        </p:spPr>
        <p:txBody>
          <a:bodyPr>
            <a:normAutofit/>
          </a:bodyPr>
          <a:lstStyle/>
          <a:p>
            <a:pPr algn="just"/>
            <a:r>
              <a:rPr lang="es-ES" sz="2400" dirty="0"/>
              <a:t>El nuevo conocimiento es construido sobre las bases de lo </a:t>
            </a:r>
            <a:r>
              <a:rPr lang="es-ES" sz="2400" dirty="0" smtClean="0"/>
              <a:t>que ya </a:t>
            </a:r>
            <a:r>
              <a:rPr lang="es-ES" sz="2400" dirty="0"/>
              <a:t>se entiende y se cree.</a:t>
            </a:r>
          </a:p>
        </p:txBody>
      </p:sp>
      <p:pic>
        <p:nvPicPr>
          <p:cNvPr id="5" name="Imagen 4"/>
          <p:cNvPicPr>
            <a:picLocks noChangeAspect="1"/>
          </p:cNvPicPr>
          <p:nvPr/>
        </p:nvPicPr>
        <p:blipFill>
          <a:blip r:embed="rId2"/>
          <a:stretch>
            <a:fillRect/>
          </a:stretch>
        </p:blipFill>
        <p:spPr>
          <a:xfrm>
            <a:off x="1160157" y="3079296"/>
            <a:ext cx="4274034" cy="2914635"/>
          </a:xfrm>
          <a:prstGeom prst="rect">
            <a:avLst/>
          </a:prstGeom>
        </p:spPr>
      </p:pic>
    </p:spTree>
    <p:extLst>
      <p:ext uri="{BB962C8B-B14F-4D97-AF65-F5344CB8AC3E}">
        <p14:creationId xmlns:p14="http://schemas.microsoft.com/office/powerpoint/2010/main" val="330648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4900" y="515154"/>
            <a:ext cx="9980682" cy="658007"/>
          </a:xfrm>
          <a:solidFill>
            <a:schemeClr val="accent2">
              <a:lumMod val="60000"/>
              <a:lumOff val="40000"/>
            </a:schemeClr>
          </a:solidFill>
        </p:spPr>
        <p:txBody>
          <a:bodyPr/>
          <a:lstStyle/>
          <a:p>
            <a:r>
              <a:rPr lang="es-ES" dirty="0" smtClean="0"/>
              <a:t>Sugerencias de como abordarlas</a:t>
            </a:r>
            <a:endParaRPr lang="es-ES" dirty="0"/>
          </a:p>
        </p:txBody>
      </p:sp>
      <p:pic>
        <p:nvPicPr>
          <p:cNvPr id="4" name="Imagen 3"/>
          <p:cNvPicPr>
            <a:picLocks noChangeAspect="1"/>
          </p:cNvPicPr>
          <p:nvPr/>
        </p:nvPicPr>
        <p:blipFill>
          <a:blip r:embed="rId2"/>
          <a:stretch>
            <a:fillRect/>
          </a:stretch>
        </p:blipFill>
        <p:spPr>
          <a:xfrm>
            <a:off x="1104901" y="1539025"/>
            <a:ext cx="9980681" cy="5318975"/>
          </a:xfrm>
          <a:prstGeom prst="rect">
            <a:avLst/>
          </a:prstGeom>
        </p:spPr>
      </p:pic>
      <p:sp>
        <p:nvSpPr>
          <p:cNvPr id="3" name="Marcador de contenido 2"/>
          <p:cNvSpPr>
            <a:spLocks noGrp="1"/>
          </p:cNvSpPr>
          <p:nvPr>
            <p:ph idx="1"/>
          </p:nvPr>
        </p:nvSpPr>
        <p:spPr>
          <a:xfrm>
            <a:off x="1103382" y="1442434"/>
            <a:ext cx="9982200" cy="4855336"/>
          </a:xfrm>
        </p:spPr>
        <p:txBody>
          <a:bodyPr>
            <a:normAutofit/>
          </a:bodyPr>
          <a:lstStyle/>
          <a:p>
            <a:endParaRPr lang="es-ES" dirty="0">
              <a:solidFill>
                <a:schemeClr val="tx2"/>
              </a:solidFill>
            </a:endParaRPr>
          </a:p>
          <a:p>
            <a:pPr algn="just"/>
            <a:r>
              <a:rPr lang="es-ES" dirty="0">
                <a:solidFill>
                  <a:schemeClr val="tx2"/>
                </a:solidFill>
              </a:rPr>
              <a:t>L</a:t>
            </a:r>
            <a:r>
              <a:rPr lang="es-ES" dirty="0" smtClean="0">
                <a:solidFill>
                  <a:schemeClr val="tx2"/>
                </a:solidFill>
              </a:rPr>
              <a:t>os </a:t>
            </a:r>
            <a:r>
              <a:rPr lang="es-ES" dirty="0">
                <a:solidFill>
                  <a:schemeClr val="tx2"/>
                </a:solidFill>
              </a:rPr>
              <a:t>docentes ponen a discusión el contenido de la </a:t>
            </a:r>
            <a:r>
              <a:rPr lang="es-ES" dirty="0" smtClean="0">
                <a:solidFill>
                  <a:schemeClr val="tx2"/>
                </a:solidFill>
              </a:rPr>
              <a:t>lección antes </a:t>
            </a:r>
            <a:r>
              <a:rPr lang="es-ES" dirty="0">
                <a:solidFill>
                  <a:schemeClr val="tx2"/>
                </a:solidFill>
              </a:rPr>
              <a:t>de iniciarla, con el fin de asegurar que los estudiantes tienen el </a:t>
            </a:r>
            <a:r>
              <a:rPr lang="es-ES" dirty="0" smtClean="0">
                <a:solidFill>
                  <a:schemeClr val="tx2"/>
                </a:solidFill>
              </a:rPr>
              <a:t>conocimiento previo </a:t>
            </a:r>
            <a:r>
              <a:rPr lang="es-ES" dirty="0">
                <a:solidFill>
                  <a:schemeClr val="tx2"/>
                </a:solidFill>
              </a:rPr>
              <a:t>necesario y puedan reactivarlo</a:t>
            </a:r>
            <a:r>
              <a:rPr lang="es-ES" dirty="0" smtClean="0">
                <a:solidFill>
                  <a:schemeClr val="tx2"/>
                </a:solidFill>
              </a:rPr>
              <a:t>.</a:t>
            </a:r>
          </a:p>
          <a:p>
            <a:pPr algn="just"/>
            <a:r>
              <a:rPr lang="es-ES" dirty="0">
                <a:solidFill>
                  <a:schemeClr val="tx2"/>
                </a:solidFill>
              </a:rPr>
              <a:t>Los maestros </a:t>
            </a:r>
            <a:r>
              <a:rPr lang="es-ES" dirty="0" smtClean="0">
                <a:solidFill>
                  <a:schemeClr val="tx2"/>
                </a:solidFill>
              </a:rPr>
              <a:t>no sólo </a:t>
            </a:r>
            <a:r>
              <a:rPr lang="es-ES" dirty="0">
                <a:solidFill>
                  <a:schemeClr val="tx2"/>
                </a:solidFill>
              </a:rPr>
              <a:t>deben saber que los estudiantes conocen algo acerca del tema que se </a:t>
            </a:r>
            <a:r>
              <a:rPr lang="es-ES" dirty="0" smtClean="0">
                <a:solidFill>
                  <a:schemeClr val="tx2"/>
                </a:solidFill>
              </a:rPr>
              <a:t>verá en </a:t>
            </a:r>
            <a:r>
              <a:rPr lang="es-ES" dirty="0">
                <a:solidFill>
                  <a:schemeClr val="tx2"/>
                </a:solidFill>
              </a:rPr>
              <a:t>clase, sino que requieren investigar el conocimiento previo de los </a:t>
            </a:r>
            <a:r>
              <a:rPr lang="es-ES" dirty="0" smtClean="0">
                <a:solidFill>
                  <a:schemeClr val="tx2"/>
                </a:solidFill>
              </a:rPr>
              <a:t>alumnos a </a:t>
            </a:r>
            <a:r>
              <a:rPr lang="es-ES" dirty="0">
                <a:solidFill>
                  <a:schemeClr val="tx2"/>
                </a:solidFill>
              </a:rPr>
              <a:t>detalle para identificar los equívocos.</a:t>
            </a:r>
          </a:p>
          <a:p>
            <a:pPr marL="0" indent="0">
              <a:buNone/>
            </a:pPr>
            <a:endParaRPr lang="es-ES" dirty="0">
              <a:solidFill>
                <a:schemeClr val="tx2"/>
              </a:solidFill>
            </a:endParaRPr>
          </a:p>
        </p:txBody>
      </p:sp>
    </p:spTree>
    <p:extLst>
      <p:ext uri="{BB962C8B-B14F-4D97-AF65-F5344CB8AC3E}">
        <p14:creationId xmlns:p14="http://schemas.microsoft.com/office/powerpoint/2010/main" val="3510358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5. Uso de estrategias</a:t>
            </a:r>
            <a:endParaRPr lang="es-ES" dirty="0"/>
          </a:p>
        </p:txBody>
      </p:sp>
      <p:sp>
        <p:nvSpPr>
          <p:cNvPr id="3" name="Marcador de contenido 2"/>
          <p:cNvSpPr>
            <a:spLocks noGrp="1"/>
          </p:cNvSpPr>
          <p:nvPr>
            <p:ph idx="1"/>
          </p:nvPr>
        </p:nvSpPr>
        <p:spPr>
          <a:solidFill>
            <a:schemeClr val="accent3">
              <a:lumMod val="40000"/>
              <a:lumOff val="60000"/>
            </a:schemeClr>
          </a:solidFill>
        </p:spPr>
        <p:txBody>
          <a:bodyPr>
            <a:normAutofit fontScale="92500"/>
          </a:bodyPr>
          <a:lstStyle/>
          <a:p>
            <a:pPr algn="just"/>
            <a:r>
              <a:rPr lang="es-ES" sz="2400" dirty="0"/>
              <a:t>Las estrategias son importantes porque ayudan a los estudiantes a </a:t>
            </a:r>
            <a:r>
              <a:rPr lang="es-ES" sz="2400" dirty="0" smtClean="0"/>
              <a:t>entender y </a:t>
            </a:r>
            <a:r>
              <a:rPr lang="es-ES" sz="2400" dirty="0"/>
              <a:t>resolver problemas y son adecuados para ciertas situaciones. Las </a:t>
            </a:r>
            <a:r>
              <a:rPr lang="es-ES" sz="2400" dirty="0" smtClean="0"/>
              <a:t>estrategias pueden </a:t>
            </a:r>
            <a:r>
              <a:rPr lang="es-ES" sz="2400" dirty="0"/>
              <a:t>mejorar el aprendizaje y hacerlo más rápido. Las estrategias pueden </a:t>
            </a:r>
            <a:r>
              <a:rPr lang="es-ES" sz="2400" dirty="0" smtClean="0"/>
              <a:t>diferir en </a:t>
            </a:r>
            <a:r>
              <a:rPr lang="es-ES" sz="2400" dirty="0"/>
              <a:t>su precisión, en su dificultad de ejecución, en sus demandas de </a:t>
            </a:r>
            <a:r>
              <a:rPr lang="es-ES" sz="2400" dirty="0" smtClean="0"/>
              <a:t>procesamiento y </a:t>
            </a:r>
            <a:r>
              <a:rPr lang="es-ES" sz="2400" dirty="0"/>
              <a:t>en el rango de problemas a los que se aplican. Mientras más amplio </a:t>
            </a:r>
            <a:r>
              <a:rPr lang="es-ES" sz="2400" dirty="0" smtClean="0"/>
              <a:t>sea el </a:t>
            </a:r>
            <a:r>
              <a:rPr lang="es-ES" sz="2400" dirty="0"/>
              <a:t>rango de estrategias que los niños puedan </a:t>
            </a:r>
            <a:r>
              <a:rPr lang="es-ES" sz="2400" dirty="0" smtClean="0"/>
              <a:t>usar, </a:t>
            </a:r>
            <a:r>
              <a:rPr lang="es-ES" sz="2400" dirty="0"/>
              <a:t>más </a:t>
            </a:r>
            <a:r>
              <a:rPr lang="es-ES" sz="2400" dirty="0" smtClean="0"/>
              <a:t>exitosos podrán </a:t>
            </a:r>
            <a:r>
              <a:rPr lang="es-ES" sz="2400" dirty="0"/>
              <a:t>ser al resolver problemas, leer, comprender textos y </a:t>
            </a:r>
            <a:r>
              <a:rPr lang="es-ES" sz="2400" dirty="0" smtClean="0"/>
              <a:t>memorizar.</a:t>
            </a:r>
            <a:endParaRPr lang="es-ES" sz="2400" dirty="0"/>
          </a:p>
        </p:txBody>
      </p:sp>
      <p:sp>
        <p:nvSpPr>
          <p:cNvPr id="4" name="Marcador de texto 3"/>
          <p:cNvSpPr>
            <a:spLocks noGrp="1"/>
          </p:cNvSpPr>
          <p:nvPr>
            <p:ph type="body" sz="half" idx="2"/>
          </p:nvPr>
        </p:nvSpPr>
        <p:spPr>
          <a:solidFill>
            <a:schemeClr val="bg1">
              <a:lumMod val="65000"/>
            </a:schemeClr>
          </a:solidFill>
        </p:spPr>
        <p:txBody>
          <a:bodyPr>
            <a:normAutofit/>
          </a:bodyPr>
          <a:lstStyle/>
          <a:p>
            <a:pPr algn="just"/>
            <a:r>
              <a:rPr lang="es-ES" sz="2400" dirty="0"/>
              <a:t>El empleo de estrategias efectivas y flexibles ayuda al </a:t>
            </a:r>
            <a:r>
              <a:rPr lang="es-ES" sz="2400" dirty="0" smtClean="0"/>
              <a:t>estudiante a </a:t>
            </a:r>
            <a:r>
              <a:rPr lang="es-ES" sz="2400" dirty="0"/>
              <a:t>entender, razonar, memorizar y resolver problemas.</a:t>
            </a:r>
          </a:p>
        </p:txBody>
      </p:sp>
      <p:pic>
        <p:nvPicPr>
          <p:cNvPr id="5" name="Imagen 4"/>
          <p:cNvPicPr>
            <a:picLocks noChangeAspect="1"/>
          </p:cNvPicPr>
          <p:nvPr/>
        </p:nvPicPr>
        <p:blipFill>
          <a:blip r:embed="rId2"/>
          <a:stretch>
            <a:fillRect/>
          </a:stretch>
        </p:blipFill>
        <p:spPr>
          <a:xfrm>
            <a:off x="1160157" y="3349752"/>
            <a:ext cx="4274034" cy="2914635"/>
          </a:xfrm>
          <a:prstGeom prst="rect">
            <a:avLst/>
          </a:prstGeom>
        </p:spPr>
      </p:pic>
    </p:spTree>
    <p:extLst>
      <p:ext uri="{BB962C8B-B14F-4D97-AF65-F5344CB8AC3E}">
        <p14:creationId xmlns:p14="http://schemas.microsoft.com/office/powerpoint/2010/main" val="101989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4900" y="515154"/>
            <a:ext cx="9980682" cy="658007"/>
          </a:xfrm>
          <a:solidFill>
            <a:schemeClr val="accent2">
              <a:lumMod val="60000"/>
              <a:lumOff val="40000"/>
            </a:schemeClr>
          </a:solidFill>
        </p:spPr>
        <p:txBody>
          <a:bodyPr/>
          <a:lstStyle/>
          <a:p>
            <a:r>
              <a:rPr lang="es-ES" dirty="0" smtClean="0"/>
              <a:t>Sugerencias de como abordarlas</a:t>
            </a:r>
            <a:endParaRPr lang="es-ES" dirty="0"/>
          </a:p>
        </p:txBody>
      </p:sp>
      <p:pic>
        <p:nvPicPr>
          <p:cNvPr id="4" name="Imagen 3"/>
          <p:cNvPicPr>
            <a:picLocks noChangeAspect="1"/>
          </p:cNvPicPr>
          <p:nvPr/>
        </p:nvPicPr>
        <p:blipFill>
          <a:blip r:embed="rId2"/>
          <a:stretch>
            <a:fillRect/>
          </a:stretch>
        </p:blipFill>
        <p:spPr>
          <a:xfrm>
            <a:off x="1104901" y="1539025"/>
            <a:ext cx="9980681" cy="5318975"/>
          </a:xfrm>
          <a:prstGeom prst="rect">
            <a:avLst/>
          </a:prstGeom>
        </p:spPr>
      </p:pic>
      <p:sp>
        <p:nvSpPr>
          <p:cNvPr id="3" name="Marcador de contenido 2"/>
          <p:cNvSpPr>
            <a:spLocks noGrp="1"/>
          </p:cNvSpPr>
          <p:nvPr>
            <p:ph idx="1"/>
          </p:nvPr>
        </p:nvSpPr>
        <p:spPr>
          <a:xfrm>
            <a:off x="1103382" y="1442434"/>
            <a:ext cx="9982200" cy="4855336"/>
          </a:xfrm>
        </p:spPr>
        <p:txBody>
          <a:bodyPr>
            <a:normAutofit/>
          </a:bodyPr>
          <a:lstStyle/>
          <a:p>
            <a:pPr marL="0" indent="0" algn="just">
              <a:buNone/>
            </a:pPr>
            <a:r>
              <a:rPr lang="es-ES" dirty="0" smtClean="0">
                <a:solidFill>
                  <a:schemeClr val="tx2"/>
                </a:solidFill>
              </a:rPr>
              <a:t>Es </a:t>
            </a:r>
            <a:r>
              <a:rPr lang="es-ES" dirty="0">
                <a:solidFill>
                  <a:schemeClr val="tx2"/>
                </a:solidFill>
              </a:rPr>
              <a:t>importante asegurarse de que los estudiantes aprendan estas </a:t>
            </a:r>
            <a:r>
              <a:rPr lang="es-ES" dirty="0" smtClean="0">
                <a:solidFill>
                  <a:schemeClr val="tx2"/>
                </a:solidFill>
              </a:rPr>
              <a:t>estrategias por </a:t>
            </a:r>
            <a:r>
              <a:rPr lang="es-ES" dirty="0">
                <a:solidFill>
                  <a:schemeClr val="tx2"/>
                </a:solidFill>
              </a:rPr>
              <a:t>sí mismos y no tengan siempre que apoyarse en sus maestros para que </a:t>
            </a:r>
            <a:r>
              <a:rPr lang="es-ES" dirty="0" smtClean="0">
                <a:solidFill>
                  <a:schemeClr val="tx2"/>
                </a:solidFill>
              </a:rPr>
              <a:t>les den </a:t>
            </a:r>
            <a:r>
              <a:rPr lang="es-ES" dirty="0">
                <a:solidFill>
                  <a:schemeClr val="tx2"/>
                </a:solidFill>
              </a:rPr>
              <a:t>el apoyo necesario. Los maestros necesitan disminuir gradualmente su </a:t>
            </a:r>
            <a:r>
              <a:rPr lang="es-ES" dirty="0" smtClean="0">
                <a:solidFill>
                  <a:schemeClr val="tx2"/>
                </a:solidFill>
              </a:rPr>
              <a:t>participación en </a:t>
            </a:r>
            <a:r>
              <a:rPr lang="es-ES" dirty="0">
                <a:solidFill>
                  <a:schemeClr val="tx2"/>
                </a:solidFill>
              </a:rPr>
              <a:t>clase y permitir a los estudiantes tomar una mayor </a:t>
            </a:r>
            <a:r>
              <a:rPr lang="es-ES" dirty="0" smtClean="0">
                <a:solidFill>
                  <a:schemeClr val="tx2"/>
                </a:solidFill>
              </a:rPr>
              <a:t>responsabilidad durante </a:t>
            </a:r>
            <a:r>
              <a:rPr lang="es-ES" dirty="0">
                <a:solidFill>
                  <a:schemeClr val="tx2"/>
                </a:solidFill>
              </a:rPr>
              <a:t>su aprendizaje.</a:t>
            </a:r>
          </a:p>
        </p:txBody>
      </p:sp>
    </p:spTree>
    <p:extLst>
      <p:ext uri="{BB962C8B-B14F-4D97-AF65-F5344CB8AC3E}">
        <p14:creationId xmlns:p14="http://schemas.microsoft.com/office/powerpoint/2010/main" val="2137530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6. Autorregulación y reflexión</a:t>
            </a:r>
            <a:endParaRPr lang="es-ES" dirty="0"/>
          </a:p>
        </p:txBody>
      </p:sp>
      <p:sp>
        <p:nvSpPr>
          <p:cNvPr id="3" name="Marcador de contenido 2"/>
          <p:cNvSpPr>
            <a:spLocks noGrp="1"/>
          </p:cNvSpPr>
          <p:nvPr>
            <p:ph idx="1"/>
          </p:nvPr>
        </p:nvSpPr>
        <p:spPr>
          <a:solidFill>
            <a:schemeClr val="accent3">
              <a:lumMod val="40000"/>
              <a:lumOff val="60000"/>
            </a:schemeClr>
          </a:solidFill>
        </p:spPr>
        <p:txBody>
          <a:bodyPr>
            <a:normAutofit/>
          </a:bodyPr>
          <a:lstStyle/>
          <a:p>
            <a:pPr marL="0" indent="0" algn="just">
              <a:buNone/>
            </a:pPr>
            <a:r>
              <a:rPr lang="es-ES" sz="2400" dirty="0"/>
              <a:t>Durante la autorregulación el estudiante debe ser consciente de sus </a:t>
            </a:r>
            <a:r>
              <a:rPr lang="es-ES" sz="2400" dirty="0" smtClean="0"/>
              <a:t>creencias y </a:t>
            </a:r>
            <a:r>
              <a:rPr lang="es-ES" sz="2400" dirty="0"/>
              <a:t>estrategias. También debe ser capaz de distinguir entre apariencia y realidad</a:t>
            </a:r>
            <a:r>
              <a:rPr lang="es-ES" sz="2400" dirty="0" smtClean="0"/>
              <a:t>, entre </a:t>
            </a:r>
            <a:r>
              <a:rPr lang="es-ES" sz="2400" dirty="0"/>
              <a:t>las creencias comunes y </a:t>
            </a:r>
            <a:r>
              <a:rPr lang="es-ES" sz="2400" dirty="0" smtClean="0"/>
              <a:t>conocimiento científico</a:t>
            </a:r>
            <a:r>
              <a:rPr lang="es-ES" sz="2400" dirty="0"/>
              <a:t>, por </a:t>
            </a:r>
            <a:r>
              <a:rPr lang="es-ES" sz="2400" dirty="0" smtClean="0"/>
              <a:t>ejemplo.</a:t>
            </a:r>
          </a:p>
          <a:p>
            <a:pPr marL="0" indent="0" algn="just">
              <a:buNone/>
            </a:pPr>
            <a:r>
              <a:rPr lang="es-ES" sz="2400" dirty="0" smtClean="0"/>
              <a:t>Esta reflexión puede </a:t>
            </a:r>
            <a:r>
              <a:rPr lang="es-ES" sz="2400" dirty="0"/>
              <a:t>desarrollarse a través de la discusión, debates y ensayos, que </a:t>
            </a:r>
            <a:r>
              <a:rPr lang="es-ES" sz="2400" dirty="0" smtClean="0"/>
              <a:t>impulsen a </a:t>
            </a:r>
            <a:r>
              <a:rPr lang="es-ES" sz="2400" dirty="0"/>
              <a:t>los niños no sólo a expresar sus opiniones sino también a </a:t>
            </a:r>
            <a:r>
              <a:rPr lang="es-ES" sz="2400" dirty="0" smtClean="0"/>
              <a:t>defenderlas.</a:t>
            </a:r>
            <a:endParaRPr lang="es-ES" sz="2400" dirty="0"/>
          </a:p>
        </p:txBody>
      </p:sp>
      <p:sp>
        <p:nvSpPr>
          <p:cNvPr id="4" name="Marcador de texto 3"/>
          <p:cNvSpPr>
            <a:spLocks noGrp="1"/>
          </p:cNvSpPr>
          <p:nvPr>
            <p:ph type="body" sz="half" idx="2"/>
          </p:nvPr>
        </p:nvSpPr>
        <p:spPr>
          <a:solidFill>
            <a:schemeClr val="bg1">
              <a:lumMod val="65000"/>
            </a:schemeClr>
          </a:solidFill>
        </p:spPr>
        <p:txBody>
          <a:bodyPr>
            <a:normAutofit/>
          </a:bodyPr>
          <a:lstStyle/>
          <a:p>
            <a:pPr algn="just"/>
            <a:r>
              <a:rPr lang="es-ES" sz="2400" dirty="0"/>
              <a:t>Los estudiantes deben saber cómo planear y monitorear su</a:t>
            </a:r>
          </a:p>
          <a:p>
            <a:pPr algn="just"/>
            <a:r>
              <a:rPr lang="es-ES" sz="2400" dirty="0"/>
              <a:t>aprendizaje, determinar sus propias metas de aprendizaje y</a:t>
            </a:r>
          </a:p>
          <a:p>
            <a:pPr algn="just"/>
            <a:r>
              <a:rPr lang="es-ES" sz="2400" dirty="0"/>
              <a:t>corregir sus errores.</a:t>
            </a:r>
          </a:p>
        </p:txBody>
      </p:sp>
      <p:pic>
        <p:nvPicPr>
          <p:cNvPr id="5" name="Imagen 4"/>
          <p:cNvPicPr>
            <a:picLocks noChangeAspect="1"/>
          </p:cNvPicPr>
          <p:nvPr/>
        </p:nvPicPr>
        <p:blipFill>
          <a:blip r:embed="rId2"/>
          <a:stretch>
            <a:fillRect/>
          </a:stretch>
        </p:blipFill>
        <p:spPr>
          <a:xfrm>
            <a:off x="1160157" y="3684603"/>
            <a:ext cx="4274034" cy="2914635"/>
          </a:xfrm>
          <a:prstGeom prst="rect">
            <a:avLst/>
          </a:prstGeom>
        </p:spPr>
      </p:pic>
    </p:spTree>
    <p:extLst>
      <p:ext uri="{BB962C8B-B14F-4D97-AF65-F5344CB8AC3E}">
        <p14:creationId xmlns:p14="http://schemas.microsoft.com/office/powerpoint/2010/main" val="2315350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4900" y="515154"/>
            <a:ext cx="9980682" cy="658007"/>
          </a:xfrm>
          <a:solidFill>
            <a:schemeClr val="accent2">
              <a:lumMod val="60000"/>
              <a:lumOff val="40000"/>
            </a:schemeClr>
          </a:solidFill>
        </p:spPr>
        <p:txBody>
          <a:bodyPr/>
          <a:lstStyle/>
          <a:p>
            <a:r>
              <a:rPr lang="es-ES" dirty="0" smtClean="0"/>
              <a:t>Sugerencias de como abordarlas</a:t>
            </a:r>
            <a:endParaRPr lang="es-ES" dirty="0"/>
          </a:p>
        </p:txBody>
      </p:sp>
      <p:pic>
        <p:nvPicPr>
          <p:cNvPr id="4" name="Imagen 3"/>
          <p:cNvPicPr>
            <a:picLocks noChangeAspect="1"/>
          </p:cNvPicPr>
          <p:nvPr/>
        </p:nvPicPr>
        <p:blipFill>
          <a:blip r:embed="rId2"/>
          <a:stretch>
            <a:fillRect/>
          </a:stretch>
        </p:blipFill>
        <p:spPr>
          <a:xfrm>
            <a:off x="1104901" y="1539025"/>
            <a:ext cx="9980681" cy="5318975"/>
          </a:xfrm>
          <a:prstGeom prst="rect">
            <a:avLst/>
          </a:prstGeom>
        </p:spPr>
      </p:pic>
      <p:sp>
        <p:nvSpPr>
          <p:cNvPr id="3" name="Marcador de contenido 2"/>
          <p:cNvSpPr>
            <a:spLocks noGrp="1"/>
          </p:cNvSpPr>
          <p:nvPr>
            <p:ph idx="1"/>
          </p:nvPr>
        </p:nvSpPr>
        <p:spPr>
          <a:xfrm>
            <a:off x="1103382" y="1442434"/>
            <a:ext cx="9982200" cy="4855336"/>
          </a:xfrm>
        </p:spPr>
        <p:txBody>
          <a:bodyPr>
            <a:normAutofit/>
          </a:bodyPr>
          <a:lstStyle/>
          <a:p>
            <a:pPr algn="just"/>
            <a:r>
              <a:rPr lang="es-ES" dirty="0">
                <a:solidFill>
                  <a:schemeClr val="tx2"/>
                </a:solidFill>
              </a:rPr>
              <a:t>Planear cómo resolver problemas, diseñar experimentos y leer libros.</a:t>
            </a:r>
          </a:p>
          <a:p>
            <a:pPr algn="just"/>
            <a:r>
              <a:rPr lang="es-ES" dirty="0">
                <a:solidFill>
                  <a:schemeClr val="tx2"/>
                </a:solidFill>
              </a:rPr>
              <a:t>• Evaluar los planteamientos, argumentos y solución de problemas de </a:t>
            </a:r>
            <a:r>
              <a:rPr lang="es-ES" dirty="0" smtClean="0">
                <a:solidFill>
                  <a:schemeClr val="tx2"/>
                </a:solidFill>
              </a:rPr>
              <a:t>otros y </a:t>
            </a:r>
            <a:r>
              <a:rPr lang="es-ES" dirty="0">
                <a:solidFill>
                  <a:schemeClr val="tx2"/>
                </a:solidFill>
              </a:rPr>
              <a:t>de sí mismos.</a:t>
            </a:r>
          </a:p>
          <a:p>
            <a:pPr algn="just"/>
            <a:r>
              <a:rPr lang="es-ES" dirty="0">
                <a:solidFill>
                  <a:schemeClr val="tx2"/>
                </a:solidFill>
              </a:rPr>
              <a:t>• Verificar su pensamiento y formularse a sí mismos preguntas acerca de </a:t>
            </a:r>
            <a:r>
              <a:rPr lang="es-ES" dirty="0" smtClean="0">
                <a:solidFill>
                  <a:schemeClr val="tx2"/>
                </a:solidFill>
              </a:rPr>
              <a:t>su comprensión</a:t>
            </a:r>
            <a:r>
              <a:rPr lang="es-ES" dirty="0">
                <a:solidFill>
                  <a:schemeClr val="tx2"/>
                </a:solidFill>
              </a:rPr>
              <a:t>: “¿Por qué lo hago?”, “¿qué tan bien lo hago?”, “¿qué </a:t>
            </a:r>
            <a:r>
              <a:rPr lang="es-ES" dirty="0" smtClean="0">
                <a:solidFill>
                  <a:schemeClr val="tx2"/>
                </a:solidFill>
              </a:rPr>
              <a:t>falta por </a:t>
            </a:r>
            <a:r>
              <a:rPr lang="es-ES" dirty="0">
                <a:solidFill>
                  <a:schemeClr val="tx2"/>
                </a:solidFill>
              </a:rPr>
              <a:t>hacer?”.</a:t>
            </a:r>
          </a:p>
          <a:p>
            <a:pPr algn="just"/>
            <a:r>
              <a:rPr lang="es-ES" dirty="0">
                <a:solidFill>
                  <a:schemeClr val="tx2"/>
                </a:solidFill>
              </a:rPr>
              <a:t>• Desarrollar un conocimiento realista acerca de sí mismos como estudiantes</a:t>
            </a:r>
            <a:r>
              <a:rPr lang="es-ES" dirty="0" smtClean="0">
                <a:solidFill>
                  <a:schemeClr val="tx2"/>
                </a:solidFill>
              </a:rPr>
              <a:t>:</a:t>
            </a:r>
          </a:p>
          <a:p>
            <a:pPr algn="just"/>
            <a:r>
              <a:rPr lang="es-ES" dirty="0">
                <a:solidFill>
                  <a:schemeClr val="tx2"/>
                </a:solidFill>
              </a:rPr>
              <a:t>Establecer sus propias metas de aprendizaje</a:t>
            </a:r>
          </a:p>
          <a:p>
            <a:pPr algn="just"/>
            <a:r>
              <a:rPr lang="es-ES" dirty="0">
                <a:solidFill>
                  <a:schemeClr val="tx2"/>
                </a:solidFill>
              </a:rPr>
              <a:t>• Conocer cuáles son las estrategias más efectivas </a:t>
            </a:r>
            <a:endParaRPr lang="es-ES" dirty="0" smtClean="0">
              <a:solidFill>
                <a:schemeClr val="tx2"/>
              </a:solidFill>
            </a:endParaRPr>
          </a:p>
          <a:p>
            <a:pPr marL="0" indent="0" algn="just">
              <a:buNone/>
            </a:pPr>
            <a:r>
              <a:rPr lang="es-ES" dirty="0" smtClean="0">
                <a:solidFill>
                  <a:schemeClr val="tx2"/>
                </a:solidFill>
              </a:rPr>
              <a:t>y </a:t>
            </a:r>
            <a:r>
              <a:rPr lang="es-ES" dirty="0">
                <a:solidFill>
                  <a:schemeClr val="tx2"/>
                </a:solidFill>
              </a:rPr>
              <a:t>cuándo usarlas</a:t>
            </a:r>
          </a:p>
        </p:txBody>
      </p:sp>
    </p:spTree>
    <p:extLst>
      <p:ext uri="{BB962C8B-B14F-4D97-AF65-F5344CB8AC3E}">
        <p14:creationId xmlns:p14="http://schemas.microsoft.com/office/powerpoint/2010/main" val="206793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7. Reestructurar el conocimiento previo</a:t>
            </a:r>
            <a:endParaRPr lang="es-ES" dirty="0"/>
          </a:p>
        </p:txBody>
      </p:sp>
      <p:sp>
        <p:nvSpPr>
          <p:cNvPr id="3" name="Marcador de contenido 2"/>
          <p:cNvSpPr>
            <a:spLocks noGrp="1"/>
          </p:cNvSpPr>
          <p:nvPr>
            <p:ph idx="1"/>
          </p:nvPr>
        </p:nvSpPr>
        <p:spPr>
          <a:solidFill>
            <a:schemeClr val="accent3">
              <a:lumMod val="40000"/>
              <a:lumOff val="60000"/>
            </a:schemeClr>
          </a:solidFill>
        </p:spPr>
        <p:txBody>
          <a:bodyPr>
            <a:normAutofit lnSpcReduction="10000"/>
          </a:bodyPr>
          <a:lstStyle/>
          <a:p>
            <a:pPr algn="just"/>
            <a:r>
              <a:rPr lang="es-ES" sz="2400" dirty="0"/>
              <a:t>A</a:t>
            </a:r>
            <a:r>
              <a:rPr lang="es-ES" sz="2400" b="1" dirty="0"/>
              <a:t> </a:t>
            </a:r>
            <a:r>
              <a:rPr lang="es-ES" sz="2400" dirty="0"/>
              <a:t>veces el conocimiento previo se opone a la comprensión de nueva información.</a:t>
            </a:r>
          </a:p>
          <a:p>
            <a:pPr algn="just"/>
            <a:r>
              <a:rPr lang="es-ES" sz="2400" dirty="0"/>
              <a:t>Esto es frecuente en el aprendizaje de ciencias y matemáticas, pero </a:t>
            </a:r>
            <a:r>
              <a:rPr lang="es-ES" sz="2400" dirty="0" smtClean="0"/>
              <a:t>se aplica </a:t>
            </a:r>
            <a:r>
              <a:rPr lang="es-ES" sz="2400" dirty="0"/>
              <a:t>a todas las áreas temáticas y materias. Esta situación ocurre porque </a:t>
            </a:r>
            <a:r>
              <a:rPr lang="es-ES" sz="2400" dirty="0" smtClean="0"/>
              <a:t>nuestro conocimiento </a:t>
            </a:r>
            <a:r>
              <a:rPr lang="es-ES" sz="2400" dirty="0"/>
              <a:t>actual del mundo físico y social, de historia, de teoría </a:t>
            </a:r>
            <a:r>
              <a:rPr lang="es-ES" sz="2400" dirty="0" smtClean="0"/>
              <a:t>numérica; </a:t>
            </a:r>
            <a:r>
              <a:rPr lang="es-ES" sz="2400" dirty="0"/>
              <a:t>es producto de cientos de años de actividad cultural y ha </a:t>
            </a:r>
            <a:r>
              <a:rPr lang="es-ES" sz="2400" dirty="0" smtClean="0"/>
              <a:t>cambiado radicalmente </a:t>
            </a:r>
            <a:r>
              <a:rPr lang="es-ES" sz="2400" dirty="0"/>
              <a:t>la manera intuitiva de explicación de los fenómenos</a:t>
            </a:r>
          </a:p>
        </p:txBody>
      </p:sp>
      <p:sp>
        <p:nvSpPr>
          <p:cNvPr id="4" name="Marcador de texto 3"/>
          <p:cNvSpPr>
            <a:spLocks noGrp="1"/>
          </p:cNvSpPr>
          <p:nvPr>
            <p:ph type="body" sz="half" idx="2"/>
          </p:nvPr>
        </p:nvSpPr>
        <p:spPr>
          <a:solidFill>
            <a:schemeClr val="bg1">
              <a:lumMod val="65000"/>
            </a:schemeClr>
          </a:solidFill>
        </p:spPr>
        <p:txBody>
          <a:bodyPr>
            <a:normAutofit/>
          </a:bodyPr>
          <a:lstStyle/>
          <a:p>
            <a:pPr algn="just"/>
            <a:r>
              <a:rPr lang="es-ES" sz="2400" dirty="0"/>
              <a:t>Algunas veces el conocimiento previo puede obstaculizar </a:t>
            </a:r>
            <a:r>
              <a:rPr lang="es-ES" sz="2400" dirty="0" smtClean="0"/>
              <a:t>el aprendizaje </a:t>
            </a:r>
            <a:r>
              <a:rPr lang="es-ES" sz="2400" dirty="0"/>
              <a:t>nuevo. Los estudiantes deben aprender cómo </a:t>
            </a:r>
            <a:r>
              <a:rPr lang="es-ES" sz="2400" dirty="0" smtClean="0"/>
              <a:t>resolver las </a:t>
            </a:r>
            <a:r>
              <a:rPr lang="es-ES" sz="2400" dirty="0"/>
              <a:t>inconsistencias internas y, </a:t>
            </a:r>
            <a:r>
              <a:rPr lang="es-ES" sz="2400" dirty="0" smtClean="0"/>
              <a:t>es </a:t>
            </a:r>
            <a:r>
              <a:rPr lang="es-ES" sz="2400" dirty="0"/>
              <a:t>necesario, </a:t>
            </a:r>
            <a:r>
              <a:rPr lang="es-ES" sz="2400" dirty="0" smtClean="0"/>
              <a:t>reestructurar los </a:t>
            </a:r>
            <a:r>
              <a:rPr lang="es-ES" sz="2400" dirty="0"/>
              <a:t>conceptos preexistentes.</a:t>
            </a:r>
          </a:p>
        </p:txBody>
      </p:sp>
      <p:pic>
        <p:nvPicPr>
          <p:cNvPr id="5" name="Imagen 4"/>
          <p:cNvPicPr>
            <a:picLocks noChangeAspect="1"/>
          </p:cNvPicPr>
          <p:nvPr/>
        </p:nvPicPr>
        <p:blipFill>
          <a:blip r:embed="rId2"/>
          <a:stretch>
            <a:fillRect/>
          </a:stretch>
        </p:blipFill>
        <p:spPr>
          <a:xfrm>
            <a:off x="1262131" y="4357441"/>
            <a:ext cx="3773162" cy="2370585"/>
          </a:xfrm>
          <a:prstGeom prst="rect">
            <a:avLst/>
          </a:prstGeom>
        </p:spPr>
      </p:pic>
    </p:spTree>
    <p:extLst>
      <p:ext uri="{BB962C8B-B14F-4D97-AF65-F5344CB8AC3E}">
        <p14:creationId xmlns:p14="http://schemas.microsoft.com/office/powerpoint/2010/main" val="3401764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4900" y="515154"/>
            <a:ext cx="9980682" cy="658007"/>
          </a:xfrm>
          <a:solidFill>
            <a:schemeClr val="accent2">
              <a:lumMod val="60000"/>
              <a:lumOff val="40000"/>
            </a:schemeClr>
          </a:solidFill>
        </p:spPr>
        <p:txBody>
          <a:bodyPr/>
          <a:lstStyle/>
          <a:p>
            <a:r>
              <a:rPr lang="es-ES" dirty="0" smtClean="0"/>
              <a:t>Sugerencias de como abordarlas</a:t>
            </a:r>
            <a:endParaRPr lang="es-ES" dirty="0"/>
          </a:p>
        </p:txBody>
      </p:sp>
      <p:pic>
        <p:nvPicPr>
          <p:cNvPr id="4" name="Imagen 3"/>
          <p:cNvPicPr>
            <a:picLocks noChangeAspect="1"/>
          </p:cNvPicPr>
          <p:nvPr/>
        </p:nvPicPr>
        <p:blipFill>
          <a:blip r:embed="rId2"/>
          <a:stretch>
            <a:fillRect/>
          </a:stretch>
        </p:blipFill>
        <p:spPr>
          <a:xfrm>
            <a:off x="1104901" y="1539025"/>
            <a:ext cx="9980681" cy="5318975"/>
          </a:xfrm>
          <a:prstGeom prst="rect">
            <a:avLst/>
          </a:prstGeom>
        </p:spPr>
      </p:pic>
      <p:sp>
        <p:nvSpPr>
          <p:cNvPr id="3" name="Marcador de contenido 2"/>
          <p:cNvSpPr>
            <a:spLocks noGrp="1"/>
          </p:cNvSpPr>
          <p:nvPr>
            <p:ph idx="1"/>
          </p:nvPr>
        </p:nvSpPr>
        <p:spPr>
          <a:xfrm>
            <a:off x="1103382" y="1442434"/>
            <a:ext cx="9982200" cy="4855336"/>
          </a:xfrm>
        </p:spPr>
        <p:txBody>
          <a:bodyPr>
            <a:normAutofit/>
          </a:bodyPr>
          <a:lstStyle/>
          <a:p>
            <a:pPr algn="just"/>
            <a:r>
              <a:rPr lang="es-ES" dirty="0">
                <a:solidFill>
                  <a:schemeClr val="tx2"/>
                </a:solidFill>
              </a:rPr>
              <a:t>Los maestros deben construir sobre las ideas preexistentes y poco a poco guiar a los alumnos hacia conocimientos más maduros. Ignorar las creencias previas puede formar en ellos conceptos erróneos.</a:t>
            </a:r>
          </a:p>
          <a:p>
            <a:pPr algn="just"/>
            <a:r>
              <a:rPr lang="es-ES" dirty="0">
                <a:solidFill>
                  <a:schemeClr val="tx2"/>
                </a:solidFill>
              </a:rPr>
              <a:t>Hay que proporcionar a los estudiantes observaciones y experimentos que comprueben que algunas de sus creencias son equivocadas. Ejemplos extraídos de la historia de la ciencia pueden usarse con este propósito.</a:t>
            </a:r>
          </a:p>
          <a:p>
            <a:pPr algn="just"/>
            <a:r>
              <a:rPr lang="es-ES" dirty="0">
                <a:solidFill>
                  <a:schemeClr val="tx2"/>
                </a:solidFill>
              </a:rPr>
              <a:t>Las explicaciones científicas deben presentarse con claridad y, si es posible, ejemplificarse con modelos.</a:t>
            </a:r>
          </a:p>
          <a:p>
            <a:pPr marL="0" indent="0">
              <a:buNone/>
            </a:pPr>
            <a:endParaRPr lang="es-ES" dirty="0">
              <a:solidFill>
                <a:schemeClr val="tx2"/>
              </a:solidFill>
            </a:endParaRPr>
          </a:p>
          <a:p>
            <a:pPr marL="0" indent="0">
              <a:buNone/>
            </a:pPr>
            <a:endParaRPr lang="es-ES" dirty="0">
              <a:solidFill>
                <a:schemeClr val="tx2"/>
              </a:solidFill>
            </a:endParaRPr>
          </a:p>
        </p:txBody>
      </p:sp>
    </p:spTree>
    <p:extLst>
      <p:ext uri="{BB962C8B-B14F-4D97-AF65-F5344CB8AC3E}">
        <p14:creationId xmlns:p14="http://schemas.microsoft.com/office/powerpoint/2010/main" val="3222338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04900" y="2485277"/>
            <a:ext cx="5734050" cy="2588999"/>
          </a:xfrm>
        </p:spPr>
        <p:txBody>
          <a:bodyPr>
            <a:normAutofit fontScale="90000"/>
          </a:bodyPr>
          <a:lstStyle/>
          <a:p>
            <a:pPr algn="just"/>
            <a:r>
              <a:rPr lang="es-ES" sz="1600" cap="none" dirty="0" smtClean="0"/>
              <a:t>La importancia de relacionar la didáctica con la terapia ocupacional surge de la preocupación al observar las diferentes gestiones de los estudiantes en la vida cotidiana relacionada con su licenciatura de estudios al considerar que en los diferentes ámbitos de la sociedad principalmente el educativo, también se puede incursionar efectuando y apoyando directa e indirectamente en la enseñanza y aprendizaje de los estudiantes de los diferentes niveles educativos, sobre todo en educación básica, por esto, se debe considerar que los alumnos primeramente necesitan adquirir conocimientos teóricos para que posteriormente y haciendo uso de esos saberes previos puedan desarrollarse laboralmente en las diferentes instituciones o empresas que se lo soliciten o para que pueda crear su propio centro de rehabilitación como terapeutas ocupacionales.</a:t>
            </a:r>
            <a:r>
              <a:rPr lang="es-ES" dirty="0"/>
              <a:t/>
            </a:r>
            <a:br>
              <a:rPr lang="es-ES" dirty="0"/>
            </a:br>
            <a:endParaRPr lang="es-ES" dirty="0"/>
          </a:p>
        </p:txBody>
      </p:sp>
      <p:sp>
        <p:nvSpPr>
          <p:cNvPr id="3" name="Subtítulo 2"/>
          <p:cNvSpPr>
            <a:spLocks noGrp="1"/>
          </p:cNvSpPr>
          <p:nvPr>
            <p:ph type="subTitle" idx="1"/>
          </p:nvPr>
        </p:nvSpPr>
        <p:spPr>
          <a:xfrm>
            <a:off x="1104900" y="4881093"/>
            <a:ext cx="5734050" cy="586256"/>
          </a:xfrm>
        </p:spPr>
        <p:txBody>
          <a:bodyPr/>
          <a:lstStyle/>
          <a:p>
            <a:r>
              <a:rPr lang="es-ES" b="1" dirty="0" smtClean="0"/>
              <a:t>JUSTIFICACIÓN</a:t>
            </a:r>
            <a:endParaRPr lang="es-ES" b="1" dirty="0"/>
          </a:p>
        </p:txBody>
      </p:sp>
      <p:sp>
        <p:nvSpPr>
          <p:cNvPr id="4" name="Marcador de posición de imagen 3"/>
          <p:cNvSpPr>
            <a:spLocks noGrp="1"/>
          </p:cNvSpPr>
          <p:nvPr>
            <p:ph type="pic" sz="quarter" idx="13"/>
          </p:nvPr>
        </p:nvSpPr>
        <p:spPr/>
      </p:sp>
      <p:pic>
        <p:nvPicPr>
          <p:cNvPr id="6" name="Imagen 5"/>
          <p:cNvPicPr>
            <a:picLocks noChangeAspect="1"/>
          </p:cNvPicPr>
          <p:nvPr/>
        </p:nvPicPr>
        <p:blipFill>
          <a:blip r:embed="rId2"/>
          <a:stretch>
            <a:fillRect/>
          </a:stretch>
        </p:blipFill>
        <p:spPr>
          <a:xfrm>
            <a:off x="7296238" y="1317012"/>
            <a:ext cx="4580586" cy="4202248"/>
          </a:xfrm>
          <a:prstGeom prst="rect">
            <a:avLst/>
          </a:prstGeom>
        </p:spPr>
      </p:pic>
    </p:spTree>
    <p:extLst>
      <p:ext uri="{BB962C8B-B14F-4D97-AF65-F5344CB8AC3E}">
        <p14:creationId xmlns:p14="http://schemas.microsoft.com/office/powerpoint/2010/main" val="2775878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8. Comprender, más que memorizar</a:t>
            </a:r>
            <a:endParaRPr lang="es-ES" dirty="0"/>
          </a:p>
        </p:txBody>
      </p:sp>
      <p:sp>
        <p:nvSpPr>
          <p:cNvPr id="3" name="Marcador de contenido 2"/>
          <p:cNvSpPr>
            <a:spLocks noGrp="1"/>
          </p:cNvSpPr>
          <p:nvPr>
            <p:ph idx="1"/>
          </p:nvPr>
        </p:nvSpPr>
        <p:spPr>
          <a:xfrm>
            <a:off x="5641848" y="2627290"/>
            <a:ext cx="5445252" cy="2949262"/>
          </a:xfrm>
          <a:solidFill>
            <a:schemeClr val="accent3">
              <a:lumMod val="40000"/>
              <a:lumOff val="60000"/>
            </a:schemeClr>
          </a:solidFill>
        </p:spPr>
        <p:txBody>
          <a:bodyPr>
            <a:normAutofit/>
          </a:bodyPr>
          <a:lstStyle/>
          <a:p>
            <a:pPr algn="just"/>
            <a:r>
              <a:rPr lang="es-ES" sz="2400" dirty="0"/>
              <a:t>Para comprender lo que se </a:t>
            </a:r>
            <a:r>
              <a:rPr lang="es-ES" sz="2400" dirty="0" smtClean="0"/>
              <a:t>les empieza </a:t>
            </a:r>
            <a:r>
              <a:rPr lang="es-ES" sz="2400" dirty="0"/>
              <a:t>a enseñar, se debe dar a los estudiantes la oportunidad de </a:t>
            </a:r>
            <a:r>
              <a:rPr lang="es-ES" sz="2400" dirty="0" smtClean="0"/>
              <a:t>pensar lo </a:t>
            </a:r>
            <a:r>
              <a:rPr lang="es-ES" sz="2400" dirty="0"/>
              <a:t>que están haciendo, de hablar acerca de ello con otros estudiantes </a:t>
            </a:r>
            <a:r>
              <a:rPr lang="es-ES" sz="2400" dirty="0" smtClean="0"/>
              <a:t>y otros </a:t>
            </a:r>
            <a:r>
              <a:rPr lang="es-ES" sz="2400" dirty="0"/>
              <a:t>maestros, para clarificarlo y entender cómo puede aplicarse </a:t>
            </a:r>
            <a:r>
              <a:rPr lang="es-ES" sz="2400" dirty="0" smtClean="0"/>
              <a:t>en muchas </a:t>
            </a:r>
            <a:r>
              <a:rPr lang="es-ES" sz="2400" dirty="0"/>
              <a:t>situaciones.</a:t>
            </a:r>
          </a:p>
        </p:txBody>
      </p:sp>
      <p:sp>
        <p:nvSpPr>
          <p:cNvPr id="4" name="Marcador de texto 3"/>
          <p:cNvSpPr>
            <a:spLocks noGrp="1"/>
          </p:cNvSpPr>
          <p:nvPr>
            <p:ph type="body" sz="half" idx="2"/>
          </p:nvPr>
        </p:nvSpPr>
        <p:spPr>
          <a:solidFill>
            <a:schemeClr val="bg1">
              <a:lumMod val="65000"/>
            </a:schemeClr>
          </a:solidFill>
        </p:spPr>
        <p:txBody>
          <a:bodyPr>
            <a:normAutofit/>
          </a:bodyPr>
          <a:lstStyle/>
          <a:p>
            <a:pPr algn="just"/>
            <a:r>
              <a:rPr lang="es-ES" sz="2400" dirty="0"/>
              <a:t>Se aprende mejor cuando el material está organizado </a:t>
            </a:r>
            <a:r>
              <a:rPr lang="es-ES" sz="2400" dirty="0" smtClean="0"/>
              <a:t>alrededor de </a:t>
            </a:r>
            <a:r>
              <a:rPr lang="es-ES" sz="2400" dirty="0"/>
              <a:t>explicaciones y principios generales que cuando se basa en </a:t>
            </a:r>
            <a:r>
              <a:rPr lang="es-ES" sz="2400" dirty="0" smtClean="0"/>
              <a:t>la memorización </a:t>
            </a:r>
            <a:r>
              <a:rPr lang="es-ES" sz="2400" dirty="0"/>
              <a:t>de hechos </a:t>
            </a:r>
            <a:r>
              <a:rPr lang="es-ES" sz="2400" dirty="0" smtClean="0"/>
              <a:t>aislados y procedimientos.</a:t>
            </a:r>
            <a:endParaRPr lang="es-ES" sz="2400" dirty="0"/>
          </a:p>
        </p:txBody>
      </p:sp>
      <p:pic>
        <p:nvPicPr>
          <p:cNvPr id="5" name="Imagen 4"/>
          <p:cNvPicPr>
            <a:picLocks noChangeAspect="1"/>
          </p:cNvPicPr>
          <p:nvPr/>
        </p:nvPicPr>
        <p:blipFill>
          <a:blip r:embed="rId2"/>
          <a:stretch>
            <a:fillRect/>
          </a:stretch>
        </p:blipFill>
        <p:spPr>
          <a:xfrm>
            <a:off x="1462464" y="3993883"/>
            <a:ext cx="3669420" cy="2502324"/>
          </a:xfrm>
          <a:prstGeom prst="rect">
            <a:avLst/>
          </a:prstGeom>
        </p:spPr>
      </p:pic>
    </p:spTree>
    <p:extLst>
      <p:ext uri="{BB962C8B-B14F-4D97-AF65-F5344CB8AC3E}">
        <p14:creationId xmlns:p14="http://schemas.microsoft.com/office/powerpoint/2010/main" val="1491908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4900" y="515154"/>
            <a:ext cx="9980682" cy="658007"/>
          </a:xfrm>
          <a:solidFill>
            <a:schemeClr val="accent2">
              <a:lumMod val="60000"/>
              <a:lumOff val="40000"/>
            </a:schemeClr>
          </a:solidFill>
        </p:spPr>
        <p:txBody>
          <a:bodyPr/>
          <a:lstStyle/>
          <a:p>
            <a:r>
              <a:rPr lang="es-ES" dirty="0" smtClean="0"/>
              <a:t>Sugerencias de como abordarlas</a:t>
            </a:r>
            <a:endParaRPr lang="es-ES" dirty="0"/>
          </a:p>
        </p:txBody>
      </p:sp>
      <p:pic>
        <p:nvPicPr>
          <p:cNvPr id="4" name="Imagen 3"/>
          <p:cNvPicPr>
            <a:picLocks noChangeAspect="1"/>
          </p:cNvPicPr>
          <p:nvPr/>
        </p:nvPicPr>
        <p:blipFill>
          <a:blip r:embed="rId2"/>
          <a:stretch>
            <a:fillRect/>
          </a:stretch>
        </p:blipFill>
        <p:spPr>
          <a:xfrm>
            <a:off x="1104901" y="1539025"/>
            <a:ext cx="9980681" cy="5318975"/>
          </a:xfrm>
          <a:prstGeom prst="rect">
            <a:avLst/>
          </a:prstGeom>
        </p:spPr>
      </p:pic>
      <p:sp>
        <p:nvSpPr>
          <p:cNvPr id="3" name="Marcador de contenido 2"/>
          <p:cNvSpPr>
            <a:spLocks noGrp="1"/>
          </p:cNvSpPr>
          <p:nvPr>
            <p:ph idx="1"/>
          </p:nvPr>
        </p:nvSpPr>
        <p:spPr>
          <a:xfrm>
            <a:off x="1103382" y="1442434"/>
            <a:ext cx="9982200" cy="4855336"/>
          </a:xfrm>
        </p:spPr>
        <p:txBody>
          <a:bodyPr>
            <a:normAutofit/>
          </a:bodyPr>
          <a:lstStyle/>
          <a:p>
            <a:pPr algn="just"/>
            <a:r>
              <a:rPr lang="es-ES" sz="2400" dirty="0">
                <a:solidFill>
                  <a:schemeClr val="tx2"/>
                </a:solidFill>
              </a:rPr>
              <a:t>Pedir a los estudiantes que expliquen un fenómeno o concepto con </a:t>
            </a:r>
            <a:r>
              <a:rPr lang="es-ES" sz="2400" dirty="0" smtClean="0">
                <a:solidFill>
                  <a:schemeClr val="tx2"/>
                </a:solidFill>
              </a:rPr>
              <a:t>sus propias </a:t>
            </a:r>
            <a:r>
              <a:rPr lang="es-ES" sz="2400" dirty="0">
                <a:solidFill>
                  <a:schemeClr val="tx2"/>
                </a:solidFill>
              </a:rPr>
              <a:t>palabras.</a:t>
            </a:r>
          </a:p>
          <a:p>
            <a:pPr algn="just"/>
            <a:r>
              <a:rPr lang="es-ES" sz="2400" dirty="0">
                <a:solidFill>
                  <a:schemeClr val="tx2"/>
                </a:solidFill>
              </a:rPr>
              <a:t>• Mostrar a los estudiantes cómo dar ejemplos que ilustren la aplicación </a:t>
            </a:r>
            <a:r>
              <a:rPr lang="es-ES" sz="2400" dirty="0" smtClean="0">
                <a:solidFill>
                  <a:schemeClr val="tx2"/>
                </a:solidFill>
              </a:rPr>
              <a:t>de los </a:t>
            </a:r>
            <a:r>
              <a:rPr lang="es-ES" sz="2400" dirty="0">
                <a:solidFill>
                  <a:schemeClr val="tx2"/>
                </a:solidFill>
              </a:rPr>
              <a:t>principios o cómo trabajan o funcionan las leyes.</a:t>
            </a:r>
          </a:p>
          <a:p>
            <a:pPr algn="just"/>
            <a:r>
              <a:rPr lang="es-ES" sz="2400" dirty="0">
                <a:solidFill>
                  <a:schemeClr val="tx2"/>
                </a:solidFill>
              </a:rPr>
              <a:t>• Los estudiantes deben ser capaces de resolver problemas característicos </a:t>
            </a:r>
            <a:r>
              <a:rPr lang="es-ES" sz="2400" dirty="0" smtClean="0">
                <a:solidFill>
                  <a:schemeClr val="tx2"/>
                </a:solidFill>
              </a:rPr>
              <a:t>del tema </a:t>
            </a:r>
            <a:r>
              <a:rPr lang="es-ES" sz="2400" dirty="0">
                <a:solidFill>
                  <a:schemeClr val="tx2"/>
                </a:solidFill>
              </a:rPr>
              <a:t>o de la asignatura. Los problemas crecerán en dificultad a medida </a:t>
            </a:r>
            <a:r>
              <a:rPr lang="es-ES" sz="2400" dirty="0" smtClean="0">
                <a:solidFill>
                  <a:schemeClr val="tx2"/>
                </a:solidFill>
              </a:rPr>
              <a:t>que los </a:t>
            </a:r>
            <a:r>
              <a:rPr lang="es-ES" sz="2400" dirty="0">
                <a:solidFill>
                  <a:schemeClr val="tx2"/>
                </a:solidFill>
              </a:rPr>
              <a:t>estudiantes incrementen su experiencia</a:t>
            </a:r>
            <a:r>
              <a:rPr lang="es-ES" dirty="0"/>
              <a:t>.</a:t>
            </a:r>
            <a:endParaRPr lang="es-ES" dirty="0">
              <a:solidFill>
                <a:schemeClr val="tx2"/>
              </a:solidFill>
            </a:endParaRPr>
          </a:p>
          <a:p>
            <a:pPr marL="0" indent="0">
              <a:buNone/>
            </a:pPr>
            <a:endParaRPr lang="es-ES" dirty="0">
              <a:solidFill>
                <a:schemeClr val="tx2"/>
              </a:solidFill>
            </a:endParaRPr>
          </a:p>
        </p:txBody>
      </p:sp>
    </p:spTree>
    <p:extLst>
      <p:ext uri="{BB962C8B-B14F-4D97-AF65-F5344CB8AC3E}">
        <p14:creationId xmlns:p14="http://schemas.microsoft.com/office/powerpoint/2010/main" val="48472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9. Aprender a transferir</a:t>
            </a:r>
            <a:endParaRPr lang="es-ES" dirty="0"/>
          </a:p>
        </p:txBody>
      </p:sp>
      <p:sp>
        <p:nvSpPr>
          <p:cNvPr id="3" name="Marcador de contenido 2"/>
          <p:cNvSpPr>
            <a:spLocks noGrp="1"/>
          </p:cNvSpPr>
          <p:nvPr>
            <p:ph idx="1"/>
          </p:nvPr>
        </p:nvSpPr>
        <p:spPr>
          <a:xfrm>
            <a:off x="5641848" y="2434107"/>
            <a:ext cx="5445252" cy="3168203"/>
          </a:xfrm>
          <a:solidFill>
            <a:schemeClr val="accent3">
              <a:lumMod val="40000"/>
              <a:lumOff val="60000"/>
            </a:schemeClr>
          </a:solidFill>
        </p:spPr>
        <p:txBody>
          <a:bodyPr>
            <a:normAutofit/>
          </a:bodyPr>
          <a:lstStyle/>
          <a:p>
            <a:pPr algn="just"/>
            <a:r>
              <a:rPr lang="es-ES" sz="2400" dirty="0"/>
              <a:t>Frecuentemente los estudiantes no pueden aplicar lo que aprenden en la </a:t>
            </a:r>
            <a:r>
              <a:rPr lang="es-ES" sz="2400" dirty="0" smtClean="0"/>
              <a:t>escuela a </a:t>
            </a:r>
            <a:r>
              <a:rPr lang="es-ES" sz="2400" dirty="0"/>
              <a:t>la solución de problemas del mundo real. Por ejemplo, pueden </a:t>
            </a:r>
            <a:r>
              <a:rPr lang="es-ES" sz="2400" dirty="0" smtClean="0"/>
              <a:t>comprender las </a:t>
            </a:r>
            <a:r>
              <a:rPr lang="es-ES" sz="2400" dirty="0"/>
              <a:t>leyes de Newton en la escuela, pero no saben cómo aplicarlas en </a:t>
            </a:r>
            <a:r>
              <a:rPr lang="es-ES" sz="2400" dirty="0" smtClean="0"/>
              <a:t>situaciones cotidianas.</a:t>
            </a:r>
          </a:p>
          <a:p>
            <a:pPr algn="just"/>
            <a:r>
              <a:rPr lang="es-ES" sz="2400" dirty="0" smtClean="0"/>
              <a:t> </a:t>
            </a:r>
            <a:r>
              <a:rPr lang="es-ES" sz="2400" dirty="0"/>
              <a:t>La transferencia es muy importante.</a:t>
            </a:r>
          </a:p>
        </p:txBody>
      </p:sp>
      <p:sp>
        <p:nvSpPr>
          <p:cNvPr id="4" name="Marcador de texto 3"/>
          <p:cNvSpPr>
            <a:spLocks noGrp="1"/>
          </p:cNvSpPr>
          <p:nvPr>
            <p:ph type="body" sz="half" idx="2"/>
          </p:nvPr>
        </p:nvSpPr>
        <p:spPr>
          <a:solidFill>
            <a:schemeClr val="bg1">
              <a:lumMod val="65000"/>
            </a:schemeClr>
          </a:solidFill>
        </p:spPr>
        <p:txBody>
          <a:bodyPr>
            <a:normAutofit/>
          </a:bodyPr>
          <a:lstStyle/>
          <a:p>
            <a:pPr algn="just"/>
            <a:r>
              <a:rPr lang="es-ES" sz="2400" dirty="0"/>
              <a:t>El aprendizaje se torna más significativo cuando las </a:t>
            </a:r>
            <a:r>
              <a:rPr lang="es-ES" sz="2400" dirty="0" smtClean="0"/>
              <a:t>lecciones se </a:t>
            </a:r>
            <a:r>
              <a:rPr lang="es-ES" sz="2400" dirty="0"/>
              <a:t>aplican a situaciones de la vida cotidiana.</a:t>
            </a:r>
          </a:p>
        </p:txBody>
      </p:sp>
      <p:pic>
        <p:nvPicPr>
          <p:cNvPr id="5" name="Imagen 4"/>
          <p:cNvPicPr>
            <a:picLocks noChangeAspect="1"/>
          </p:cNvPicPr>
          <p:nvPr/>
        </p:nvPicPr>
        <p:blipFill>
          <a:blip r:embed="rId2"/>
          <a:stretch>
            <a:fillRect/>
          </a:stretch>
        </p:blipFill>
        <p:spPr>
          <a:xfrm>
            <a:off x="1160157" y="3257565"/>
            <a:ext cx="4274034" cy="2914635"/>
          </a:xfrm>
          <a:prstGeom prst="rect">
            <a:avLst/>
          </a:prstGeom>
        </p:spPr>
      </p:pic>
    </p:spTree>
    <p:extLst>
      <p:ext uri="{BB962C8B-B14F-4D97-AF65-F5344CB8AC3E}">
        <p14:creationId xmlns:p14="http://schemas.microsoft.com/office/powerpoint/2010/main" val="838751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4900" y="515154"/>
            <a:ext cx="9980682" cy="658007"/>
          </a:xfrm>
          <a:solidFill>
            <a:schemeClr val="accent2">
              <a:lumMod val="60000"/>
              <a:lumOff val="40000"/>
            </a:schemeClr>
          </a:solidFill>
        </p:spPr>
        <p:txBody>
          <a:bodyPr/>
          <a:lstStyle/>
          <a:p>
            <a:r>
              <a:rPr lang="es-ES" dirty="0" smtClean="0"/>
              <a:t>Sugerencias de como abordarlas</a:t>
            </a:r>
            <a:endParaRPr lang="es-ES" dirty="0"/>
          </a:p>
        </p:txBody>
      </p:sp>
      <p:pic>
        <p:nvPicPr>
          <p:cNvPr id="4" name="Imagen 3"/>
          <p:cNvPicPr>
            <a:picLocks noChangeAspect="1"/>
          </p:cNvPicPr>
          <p:nvPr/>
        </p:nvPicPr>
        <p:blipFill>
          <a:blip r:embed="rId2"/>
          <a:stretch>
            <a:fillRect/>
          </a:stretch>
        </p:blipFill>
        <p:spPr>
          <a:xfrm>
            <a:off x="1104901" y="1539025"/>
            <a:ext cx="9980681" cy="5318975"/>
          </a:xfrm>
          <a:prstGeom prst="rect">
            <a:avLst/>
          </a:prstGeom>
        </p:spPr>
      </p:pic>
      <p:sp>
        <p:nvSpPr>
          <p:cNvPr id="3" name="Marcador de contenido 2"/>
          <p:cNvSpPr>
            <a:spLocks noGrp="1"/>
          </p:cNvSpPr>
          <p:nvPr>
            <p:ph idx="1"/>
          </p:nvPr>
        </p:nvSpPr>
        <p:spPr>
          <a:xfrm>
            <a:off x="1103382" y="1442434"/>
            <a:ext cx="9982200" cy="4855336"/>
          </a:xfrm>
        </p:spPr>
        <p:txBody>
          <a:bodyPr>
            <a:normAutofit/>
          </a:bodyPr>
          <a:lstStyle/>
          <a:p>
            <a:pPr algn="just"/>
            <a:r>
              <a:rPr lang="es-ES" sz="2400" dirty="0">
                <a:solidFill>
                  <a:schemeClr val="tx2"/>
                </a:solidFill>
              </a:rPr>
              <a:t>Ayudar a los estudiantes a ver las implicaciones de la transferencia de </a:t>
            </a:r>
            <a:r>
              <a:rPr lang="es-ES" sz="2400" dirty="0" smtClean="0">
                <a:solidFill>
                  <a:schemeClr val="tx2"/>
                </a:solidFill>
              </a:rPr>
              <a:t>la información </a:t>
            </a:r>
            <a:r>
              <a:rPr lang="es-ES" sz="2400" dirty="0">
                <a:solidFill>
                  <a:schemeClr val="tx2"/>
                </a:solidFill>
              </a:rPr>
              <a:t>que están aprendiendo.</a:t>
            </a:r>
          </a:p>
          <a:p>
            <a:pPr algn="just"/>
            <a:r>
              <a:rPr lang="es-ES" sz="2400" dirty="0" smtClean="0">
                <a:solidFill>
                  <a:schemeClr val="tx2"/>
                </a:solidFill>
              </a:rPr>
              <a:t>Aplicar </a:t>
            </a:r>
            <a:r>
              <a:rPr lang="es-ES" sz="2400" dirty="0">
                <a:solidFill>
                  <a:schemeClr val="tx2"/>
                </a:solidFill>
              </a:rPr>
              <a:t>lo aprendido en una materia o tema, en otras áreas relacionadas.</a:t>
            </a:r>
          </a:p>
          <a:p>
            <a:pPr algn="just"/>
            <a:r>
              <a:rPr lang="es-ES" sz="2400" dirty="0" smtClean="0">
                <a:solidFill>
                  <a:schemeClr val="tx2"/>
                </a:solidFill>
              </a:rPr>
              <a:t>Mostrar </a:t>
            </a:r>
            <a:r>
              <a:rPr lang="es-ES" sz="2400" dirty="0">
                <a:solidFill>
                  <a:schemeClr val="tx2"/>
                </a:solidFill>
              </a:rPr>
              <a:t>a los estudiantes cómo abstraer principios generales de </a:t>
            </a:r>
            <a:r>
              <a:rPr lang="es-ES" sz="2400" dirty="0" smtClean="0">
                <a:solidFill>
                  <a:schemeClr val="tx2"/>
                </a:solidFill>
              </a:rPr>
              <a:t>ejemplos concretos.</a:t>
            </a:r>
          </a:p>
          <a:p>
            <a:pPr algn="just"/>
            <a:r>
              <a:rPr lang="es-ES" sz="2400" dirty="0">
                <a:solidFill>
                  <a:schemeClr val="tx2"/>
                </a:solidFill>
              </a:rPr>
              <a:t>Enseñarles a comprender, más que a memorizar.</a:t>
            </a:r>
          </a:p>
        </p:txBody>
      </p:sp>
    </p:spTree>
    <p:extLst>
      <p:ext uri="{BB962C8B-B14F-4D97-AF65-F5344CB8AC3E}">
        <p14:creationId xmlns:p14="http://schemas.microsoft.com/office/powerpoint/2010/main" val="999154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10. Dar tiempo para la práctica</a:t>
            </a:r>
            <a:endParaRPr lang="es-ES" dirty="0"/>
          </a:p>
        </p:txBody>
      </p:sp>
      <p:sp>
        <p:nvSpPr>
          <p:cNvPr id="3" name="Marcador de contenido 2"/>
          <p:cNvSpPr>
            <a:spLocks noGrp="1"/>
          </p:cNvSpPr>
          <p:nvPr>
            <p:ph idx="1"/>
          </p:nvPr>
        </p:nvSpPr>
        <p:spPr>
          <a:xfrm>
            <a:off x="5641848" y="2730322"/>
            <a:ext cx="5445252" cy="2768958"/>
          </a:xfrm>
          <a:solidFill>
            <a:schemeClr val="accent3">
              <a:lumMod val="40000"/>
              <a:lumOff val="60000"/>
            </a:schemeClr>
          </a:solidFill>
        </p:spPr>
        <p:txBody>
          <a:bodyPr>
            <a:normAutofit/>
          </a:bodyPr>
          <a:lstStyle/>
          <a:p>
            <a:pPr algn="just"/>
            <a:r>
              <a:rPr lang="es-ES" sz="2400" dirty="0"/>
              <a:t>L</a:t>
            </a:r>
            <a:r>
              <a:rPr lang="es-ES" sz="2400" dirty="0" smtClean="0"/>
              <a:t>a </a:t>
            </a:r>
            <a:r>
              <a:rPr lang="es-ES" sz="2400" dirty="0"/>
              <a:t>gente debe llevar a cabo una gran cantidad </a:t>
            </a:r>
            <a:r>
              <a:rPr lang="es-ES" sz="2400" dirty="0" smtClean="0"/>
              <a:t>de práctica </a:t>
            </a:r>
            <a:r>
              <a:rPr lang="es-ES" sz="2400" dirty="0"/>
              <a:t>para adquirir competencia en un área. Aun pequeñas diferencias en </a:t>
            </a:r>
            <a:r>
              <a:rPr lang="es-ES" sz="2400" dirty="0" smtClean="0"/>
              <a:t>el tiempo </a:t>
            </a:r>
            <a:r>
              <a:rPr lang="es-ES" sz="2400" dirty="0"/>
              <a:t>durante el cual las personas son expuestas a la información </a:t>
            </a:r>
            <a:r>
              <a:rPr lang="es-ES" sz="2400" dirty="0" smtClean="0"/>
              <a:t>pueden resultar </a:t>
            </a:r>
            <a:r>
              <a:rPr lang="es-ES" sz="2400" dirty="0"/>
              <a:t>en grandes diferencias en torno a la información que </a:t>
            </a:r>
            <a:r>
              <a:rPr lang="es-ES" sz="2400" dirty="0" smtClean="0"/>
              <a:t>adquiere.</a:t>
            </a:r>
            <a:endParaRPr lang="es-ES" sz="2400" dirty="0"/>
          </a:p>
        </p:txBody>
      </p:sp>
      <p:sp>
        <p:nvSpPr>
          <p:cNvPr id="4" name="Marcador de texto 3"/>
          <p:cNvSpPr>
            <a:spLocks noGrp="1"/>
          </p:cNvSpPr>
          <p:nvPr>
            <p:ph type="body" sz="half" idx="2"/>
          </p:nvPr>
        </p:nvSpPr>
        <p:spPr>
          <a:solidFill>
            <a:schemeClr val="bg1">
              <a:lumMod val="65000"/>
            </a:schemeClr>
          </a:solidFill>
        </p:spPr>
        <p:txBody>
          <a:bodyPr>
            <a:normAutofit/>
          </a:bodyPr>
          <a:lstStyle/>
          <a:p>
            <a:pPr algn="just"/>
            <a:r>
              <a:rPr lang="es-ES" sz="2400" dirty="0"/>
              <a:t>Aprender es una tarea cognitiva compleja que no puede ser apresurada.</a:t>
            </a:r>
          </a:p>
          <a:p>
            <a:pPr algn="just"/>
            <a:r>
              <a:rPr lang="es-ES" sz="2400" dirty="0"/>
              <a:t>Requiere un tiempo </a:t>
            </a:r>
            <a:r>
              <a:rPr lang="es-ES" sz="2400" dirty="0" smtClean="0"/>
              <a:t>y </a:t>
            </a:r>
            <a:r>
              <a:rPr lang="es-ES" sz="2400" dirty="0"/>
              <a:t>periodos de </a:t>
            </a:r>
            <a:r>
              <a:rPr lang="es-ES" sz="2400" dirty="0" smtClean="0"/>
              <a:t>práctica para </a:t>
            </a:r>
            <a:r>
              <a:rPr lang="es-ES" sz="2400" dirty="0"/>
              <a:t>comenzar a construir experiencia en el área.</a:t>
            </a:r>
          </a:p>
        </p:txBody>
      </p:sp>
      <p:pic>
        <p:nvPicPr>
          <p:cNvPr id="5" name="Imagen 4"/>
          <p:cNvPicPr>
            <a:picLocks noChangeAspect="1"/>
          </p:cNvPicPr>
          <p:nvPr/>
        </p:nvPicPr>
        <p:blipFill>
          <a:blip r:embed="rId2"/>
          <a:stretch>
            <a:fillRect/>
          </a:stretch>
        </p:blipFill>
        <p:spPr>
          <a:xfrm>
            <a:off x="1417387" y="3790736"/>
            <a:ext cx="3759573" cy="2563803"/>
          </a:xfrm>
          <a:prstGeom prst="rect">
            <a:avLst/>
          </a:prstGeom>
        </p:spPr>
      </p:pic>
    </p:spTree>
    <p:extLst>
      <p:ext uri="{BB962C8B-B14F-4D97-AF65-F5344CB8AC3E}">
        <p14:creationId xmlns:p14="http://schemas.microsoft.com/office/powerpoint/2010/main" val="3973429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4900" y="515154"/>
            <a:ext cx="9980682" cy="658007"/>
          </a:xfrm>
          <a:solidFill>
            <a:schemeClr val="accent2">
              <a:lumMod val="60000"/>
              <a:lumOff val="40000"/>
            </a:schemeClr>
          </a:solidFill>
        </p:spPr>
        <p:txBody>
          <a:bodyPr/>
          <a:lstStyle/>
          <a:p>
            <a:r>
              <a:rPr lang="es-ES" dirty="0" smtClean="0"/>
              <a:t>Sugerencias de como abordarlas</a:t>
            </a:r>
            <a:endParaRPr lang="es-ES" dirty="0"/>
          </a:p>
        </p:txBody>
      </p:sp>
      <p:pic>
        <p:nvPicPr>
          <p:cNvPr id="4" name="Imagen 3"/>
          <p:cNvPicPr>
            <a:picLocks noChangeAspect="1"/>
          </p:cNvPicPr>
          <p:nvPr/>
        </p:nvPicPr>
        <p:blipFill>
          <a:blip r:embed="rId2"/>
          <a:stretch>
            <a:fillRect/>
          </a:stretch>
        </p:blipFill>
        <p:spPr>
          <a:xfrm>
            <a:off x="1104901" y="1539025"/>
            <a:ext cx="9980681" cy="5318975"/>
          </a:xfrm>
          <a:prstGeom prst="rect">
            <a:avLst/>
          </a:prstGeom>
        </p:spPr>
      </p:pic>
      <p:sp>
        <p:nvSpPr>
          <p:cNvPr id="3" name="Marcador de contenido 2"/>
          <p:cNvSpPr>
            <a:spLocks noGrp="1"/>
          </p:cNvSpPr>
          <p:nvPr>
            <p:ph idx="1"/>
          </p:nvPr>
        </p:nvSpPr>
        <p:spPr>
          <a:xfrm>
            <a:off x="1103382" y="1442434"/>
            <a:ext cx="9982200" cy="4855336"/>
          </a:xfrm>
        </p:spPr>
        <p:txBody>
          <a:bodyPr>
            <a:normAutofit/>
          </a:bodyPr>
          <a:lstStyle/>
          <a:p>
            <a:pPr algn="just"/>
            <a:r>
              <a:rPr lang="es-ES" dirty="0">
                <a:solidFill>
                  <a:schemeClr val="tx2"/>
                </a:solidFill>
              </a:rPr>
              <a:t>Incrementar el tiempo que los estudiantes dedican al aprendizaje en </a:t>
            </a:r>
            <a:r>
              <a:rPr lang="es-ES" dirty="0" smtClean="0">
                <a:solidFill>
                  <a:schemeClr val="tx2"/>
                </a:solidFill>
              </a:rPr>
              <a:t>el salón </a:t>
            </a:r>
            <a:r>
              <a:rPr lang="es-ES" dirty="0">
                <a:solidFill>
                  <a:schemeClr val="tx2"/>
                </a:solidFill>
              </a:rPr>
              <a:t>de clases.</a:t>
            </a:r>
          </a:p>
          <a:p>
            <a:pPr algn="just"/>
            <a:r>
              <a:rPr lang="es-ES" dirty="0" smtClean="0">
                <a:solidFill>
                  <a:schemeClr val="tx2"/>
                </a:solidFill>
              </a:rPr>
              <a:t>Dar </a:t>
            </a:r>
            <a:r>
              <a:rPr lang="es-ES" dirty="0">
                <a:solidFill>
                  <a:schemeClr val="tx2"/>
                </a:solidFill>
              </a:rPr>
              <a:t>a los estudiantes tareas de aprendizaje consistentes con lo que ya conocen.</a:t>
            </a:r>
          </a:p>
          <a:p>
            <a:pPr algn="just"/>
            <a:r>
              <a:rPr lang="es-ES" dirty="0" smtClean="0">
                <a:solidFill>
                  <a:schemeClr val="tx2"/>
                </a:solidFill>
              </a:rPr>
              <a:t>No </a:t>
            </a:r>
            <a:r>
              <a:rPr lang="es-ES" dirty="0">
                <a:solidFill>
                  <a:schemeClr val="tx2"/>
                </a:solidFill>
              </a:rPr>
              <a:t>intentar abarcar muchos tópicos a la vez. Dar tiempo a los </a:t>
            </a:r>
            <a:r>
              <a:rPr lang="es-ES" dirty="0" smtClean="0">
                <a:solidFill>
                  <a:schemeClr val="tx2"/>
                </a:solidFill>
              </a:rPr>
              <a:t>estudiantes para </a:t>
            </a:r>
            <a:r>
              <a:rPr lang="es-ES" dirty="0">
                <a:solidFill>
                  <a:schemeClr val="tx2"/>
                </a:solidFill>
              </a:rPr>
              <a:t>entender la información nueva.</a:t>
            </a:r>
          </a:p>
          <a:p>
            <a:pPr algn="just"/>
            <a:r>
              <a:rPr lang="es-ES" dirty="0" smtClean="0">
                <a:solidFill>
                  <a:schemeClr val="tx2"/>
                </a:solidFill>
              </a:rPr>
              <a:t>Ayudar </a:t>
            </a:r>
            <a:r>
              <a:rPr lang="es-ES" dirty="0">
                <a:solidFill>
                  <a:schemeClr val="tx2"/>
                </a:solidFill>
              </a:rPr>
              <a:t>a los estudiantes a involucrarse en una práctica deliberada </a:t>
            </a:r>
            <a:r>
              <a:rPr lang="es-ES" dirty="0" smtClean="0">
                <a:solidFill>
                  <a:schemeClr val="tx2"/>
                </a:solidFill>
              </a:rPr>
              <a:t>que incluya </a:t>
            </a:r>
            <a:r>
              <a:rPr lang="es-ES" dirty="0">
                <a:solidFill>
                  <a:schemeClr val="tx2"/>
                </a:solidFill>
              </a:rPr>
              <a:t>el pensamiento activo y el monitoreo de su propio </a:t>
            </a:r>
            <a:r>
              <a:rPr lang="es-ES" dirty="0" smtClean="0">
                <a:solidFill>
                  <a:schemeClr val="tx2"/>
                </a:solidFill>
              </a:rPr>
              <a:t>aprendizaje, (</a:t>
            </a:r>
            <a:r>
              <a:rPr lang="es-ES" dirty="0">
                <a:solidFill>
                  <a:schemeClr val="tx2"/>
                </a:solidFill>
              </a:rPr>
              <a:t>autorregulación</a:t>
            </a:r>
            <a:r>
              <a:rPr lang="es-ES" dirty="0" smtClean="0">
                <a:solidFill>
                  <a:schemeClr val="tx2"/>
                </a:solidFill>
              </a:rPr>
              <a:t>).</a:t>
            </a:r>
          </a:p>
          <a:p>
            <a:pPr algn="just"/>
            <a:r>
              <a:rPr lang="es-ES" dirty="0">
                <a:solidFill>
                  <a:schemeClr val="tx2"/>
                </a:solidFill>
              </a:rPr>
              <a:t>Mantener contacto con los padres, de modo que </a:t>
            </a:r>
            <a:r>
              <a:rPr lang="es-ES" dirty="0" smtClean="0">
                <a:solidFill>
                  <a:schemeClr val="tx2"/>
                </a:solidFill>
              </a:rPr>
              <a:t>éstos </a:t>
            </a:r>
            <a:r>
              <a:rPr lang="es-ES" dirty="0">
                <a:solidFill>
                  <a:schemeClr val="tx2"/>
                </a:solidFill>
              </a:rPr>
              <a:t>aprendan a </a:t>
            </a:r>
            <a:r>
              <a:rPr lang="es-ES" dirty="0" smtClean="0">
                <a:solidFill>
                  <a:schemeClr val="tx2"/>
                </a:solidFill>
              </a:rPr>
              <a:t>proporcionar a </a:t>
            </a:r>
            <a:r>
              <a:rPr lang="es-ES" dirty="0">
                <a:solidFill>
                  <a:schemeClr val="tx2"/>
                </a:solidFill>
              </a:rPr>
              <a:t>sus hijos </a:t>
            </a:r>
            <a:r>
              <a:rPr lang="es-ES" dirty="0" smtClean="0">
                <a:solidFill>
                  <a:schemeClr val="tx2"/>
                </a:solidFill>
              </a:rPr>
              <a:t>experiencias </a:t>
            </a:r>
            <a:r>
              <a:rPr lang="es-ES" dirty="0">
                <a:solidFill>
                  <a:schemeClr val="tx2"/>
                </a:solidFill>
              </a:rPr>
              <a:t>educativas </a:t>
            </a:r>
            <a:r>
              <a:rPr lang="es-ES" dirty="0" smtClean="0">
                <a:solidFill>
                  <a:schemeClr val="tx2"/>
                </a:solidFill>
              </a:rPr>
              <a:t>enriquecedoras.</a:t>
            </a:r>
            <a:endParaRPr lang="es-ES" dirty="0">
              <a:solidFill>
                <a:schemeClr val="tx2"/>
              </a:solidFill>
            </a:endParaRPr>
          </a:p>
          <a:p>
            <a:pPr marL="0" indent="0">
              <a:buNone/>
            </a:pPr>
            <a:endParaRPr lang="es-ES" dirty="0">
              <a:solidFill>
                <a:schemeClr val="tx2"/>
              </a:solidFill>
            </a:endParaRPr>
          </a:p>
        </p:txBody>
      </p:sp>
    </p:spTree>
    <p:extLst>
      <p:ext uri="{BB962C8B-B14F-4D97-AF65-F5344CB8AC3E}">
        <p14:creationId xmlns:p14="http://schemas.microsoft.com/office/powerpoint/2010/main" val="2836694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11. Diferencias de </a:t>
            </a:r>
            <a:r>
              <a:rPr lang="es-ES" b="1" dirty="0" smtClean="0"/>
              <a:t>desarrollo e </a:t>
            </a:r>
            <a:r>
              <a:rPr lang="es-ES" b="1" dirty="0"/>
              <a:t>individuales</a:t>
            </a:r>
            <a:endParaRPr lang="es-ES" dirty="0"/>
          </a:p>
        </p:txBody>
      </p:sp>
      <p:sp>
        <p:nvSpPr>
          <p:cNvPr id="3" name="Marcador de contenido 2"/>
          <p:cNvSpPr>
            <a:spLocks noGrp="1"/>
          </p:cNvSpPr>
          <p:nvPr>
            <p:ph idx="1"/>
          </p:nvPr>
        </p:nvSpPr>
        <p:spPr>
          <a:xfrm>
            <a:off x="5641848" y="2820473"/>
            <a:ext cx="5445252" cy="2021983"/>
          </a:xfrm>
          <a:solidFill>
            <a:schemeClr val="accent3">
              <a:lumMod val="40000"/>
              <a:lumOff val="60000"/>
            </a:schemeClr>
          </a:solidFill>
        </p:spPr>
        <p:txBody>
          <a:bodyPr>
            <a:normAutofit lnSpcReduction="10000"/>
          </a:bodyPr>
          <a:lstStyle/>
          <a:p>
            <a:pPr algn="just"/>
            <a:r>
              <a:rPr lang="es-ES" sz="2400" dirty="0"/>
              <a:t>A medida que el niño se desarrolla o madura, estructura </a:t>
            </a:r>
            <a:r>
              <a:rPr lang="es-ES" sz="2400" dirty="0" smtClean="0"/>
              <a:t>nuevas formas </a:t>
            </a:r>
            <a:r>
              <a:rPr lang="es-ES" sz="2400" dirty="0"/>
              <a:t>de representación del mundo y también transforma los procesos </a:t>
            </a:r>
            <a:r>
              <a:rPr lang="es-ES" sz="2400" dirty="0" smtClean="0"/>
              <a:t>y estrategias </a:t>
            </a:r>
            <a:r>
              <a:rPr lang="es-ES" sz="2400" dirty="0"/>
              <a:t>que usa para manipular </a:t>
            </a:r>
            <a:r>
              <a:rPr lang="es-ES" sz="2400" dirty="0" smtClean="0"/>
              <a:t>estas representaciones.</a:t>
            </a:r>
            <a:endParaRPr lang="es-ES" sz="2400" dirty="0"/>
          </a:p>
        </p:txBody>
      </p:sp>
      <p:sp>
        <p:nvSpPr>
          <p:cNvPr id="4" name="Marcador de texto 3"/>
          <p:cNvSpPr>
            <a:spLocks noGrp="1"/>
          </p:cNvSpPr>
          <p:nvPr>
            <p:ph type="body" sz="half" idx="2"/>
          </p:nvPr>
        </p:nvSpPr>
        <p:spPr>
          <a:solidFill>
            <a:schemeClr val="bg1">
              <a:lumMod val="65000"/>
            </a:schemeClr>
          </a:solidFill>
        </p:spPr>
        <p:txBody>
          <a:bodyPr>
            <a:normAutofit/>
          </a:bodyPr>
          <a:lstStyle/>
          <a:p>
            <a:pPr algn="just"/>
            <a:r>
              <a:rPr lang="es-ES" sz="2400" dirty="0"/>
              <a:t>Los niños aprenden mejor cuando sus diferencias </a:t>
            </a:r>
            <a:r>
              <a:rPr lang="es-ES" sz="2400" dirty="0" smtClean="0"/>
              <a:t>individuales son </a:t>
            </a:r>
            <a:r>
              <a:rPr lang="es-ES" sz="2400" dirty="0"/>
              <a:t>tomadas en cuenta.</a:t>
            </a:r>
          </a:p>
        </p:txBody>
      </p:sp>
      <p:pic>
        <p:nvPicPr>
          <p:cNvPr id="5" name="Imagen 4"/>
          <p:cNvPicPr>
            <a:picLocks noChangeAspect="1"/>
          </p:cNvPicPr>
          <p:nvPr/>
        </p:nvPicPr>
        <p:blipFill>
          <a:blip r:embed="rId2"/>
          <a:stretch>
            <a:fillRect/>
          </a:stretch>
        </p:blipFill>
        <p:spPr>
          <a:xfrm>
            <a:off x="1160157" y="3143691"/>
            <a:ext cx="4274034" cy="2914635"/>
          </a:xfrm>
          <a:prstGeom prst="rect">
            <a:avLst/>
          </a:prstGeom>
        </p:spPr>
      </p:pic>
    </p:spTree>
    <p:extLst>
      <p:ext uri="{BB962C8B-B14F-4D97-AF65-F5344CB8AC3E}">
        <p14:creationId xmlns:p14="http://schemas.microsoft.com/office/powerpoint/2010/main" val="3254530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4900" y="515154"/>
            <a:ext cx="9980682" cy="658007"/>
          </a:xfrm>
          <a:solidFill>
            <a:schemeClr val="accent2">
              <a:lumMod val="60000"/>
              <a:lumOff val="40000"/>
            </a:schemeClr>
          </a:solidFill>
        </p:spPr>
        <p:txBody>
          <a:bodyPr/>
          <a:lstStyle/>
          <a:p>
            <a:r>
              <a:rPr lang="es-ES" dirty="0" smtClean="0"/>
              <a:t>Sugerencias de como abordarlas</a:t>
            </a:r>
            <a:endParaRPr lang="es-ES" dirty="0"/>
          </a:p>
        </p:txBody>
      </p:sp>
      <p:pic>
        <p:nvPicPr>
          <p:cNvPr id="4" name="Imagen 3"/>
          <p:cNvPicPr>
            <a:picLocks noChangeAspect="1"/>
          </p:cNvPicPr>
          <p:nvPr/>
        </p:nvPicPr>
        <p:blipFill>
          <a:blip r:embed="rId2"/>
          <a:stretch>
            <a:fillRect/>
          </a:stretch>
        </p:blipFill>
        <p:spPr>
          <a:xfrm>
            <a:off x="1104901" y="1539025"/>
            <a:ext cx="9980681" cy="5318975"/>
          </a:xfrm>
          <a:prstGeom prst="rect">
            <a:avLst/>
          </a:prstGeom>
        </p:spPr>
      </p:pic>
      <p:sp>
        <p:nvSpPr>
          <p:cNvPr id="3" name="Marcador de contenido 2"/>
          <p:cNvSpPr>
            <a:spLocks noGrp="1"/>
          </p:cNvSpPr>
          <p:nvPr>
            <p:ph idx="1"/>
          </p:nvPr>
        </p:nvSpPr>
        <p:spPr>
          <a:xfrm>
            <a:off x="1103382" y="1442434"/>
            <a:ext cx="9982200" cy="4855336"/>
          </a:xfrm>
        </p:spPr>
        <p:txBody>
          <a:bodyPr>
            <a:normAutofit/>
          </a:bodyPr>
          <a:lstStyle/>
          <a:p>
            <a:pPr algn="just"/>
            <a:r>
              <a:rPr lang="es-ES" dirty="0">
                <a:solidFill>
                  <a:schemeClr val="tx2"/>
                </a:solidFill>
              </a:rPr>
              <a:t>Apoye las áreas fuertes del estudiante y utilícelas para mejorar su </a:t>
            </a:r>
            <a:r>
              <a:rPr lang="es-ES" dirty="0" smtClean="0">
                <a:solidFill>
                  <a:schemeClr val="tx2"/>
                </a:solidFill>
              </a:rPr>
              <a:t>desempeño académico </a:t>
            </a:r>
            <a:r>
              <a:rPr lang="es-ES" dirty="0">
                <a:solidFill>
                  <a:schemeClr val="tx2"/>
                </a:solidFill>
              </a:rPr>
              <a:t>global.</a:t>
            </a:r>
          </a:p>
          <a:p>
            <a:pPr algn="just"/>
            <a:r>
              <a:rPr lang="es-ES" dirty="0">
                <a:solidFill>
                  <a:schemeClr val="tx2"/>
                </a:solidFill>
              </a:rPr>
              <a:t>• Guíe y rete el pensamiento y el aprendizaje del estudiante.</a:t>
            </a:r>
          </a:p>
          <a:p>
            <a:pPr algn="just"/>
            <a:r>
              <a:rPr lang="es-ES" dirty="0">
                <a:solidFill>
                  <a:schemeClr val="tx2"/>
                </a:solidFill>
              </a:rPr>
              <a:t>• Dirija a los niños preguntas y problemas que estimulen el pensamiento.</a:t>
            </a:r>
          </a:p>
          <a:p>
            <a:pPr algn="just"/>
            <a:r>
              <a:rPr lang="es-ES" dirty="0">
                <a:solidFill>
                  <a:schemeClr val="tx2"/>
                </a:solidFill>
              </a:rPr>
              <a:t>Urja a los alumnos a probar hipótesis de diferentes maneras.</a:t>
            </a:r>
          </a:p>
          <a:p>
            <a:pPr algn="just"/>
            <a:r>
              <a:rPr lang="es-ES" dirty="0">
                <a:solidFill>
                  <a:schemeClr val="tx2"/>
                </a:solidFill>
              </a:rPr>
              <a:t>• Establezca conexiones con el mundo real proporcionándoles problemas </a:t>
            </a:r>
            <a:r>
              <a:rPr lang="es-ES" dirty="0" smtClean="0">
                <a:solidFill>
                  <a:schemeClr val="tx2"/>
                </a:solidFill>
              </a:rPr>
              <a:t>y materiales </a:t>
            </a:r>
            <a:r>
              <a:rPr lang="es-ES" dirty="0">
                <a:solidFill>
                  <a:schemeClr val="tx2"/>
                </a:solidFill>
              </a:rPr>
              <a:t>vinculados con situaciones de la vida cotidiana</a:t>
            </a:r>
            <a:r>
              <a:rPr lang="es-ES" dirty="0" smtClean="0">
                <a:solidFill>
                  <a:schemeClr val="tx2"/>
                </a:solidFill>
              </a:rPr>
              <a:t>.</a:t>
            </a:r>
          </a:p>
          <a:p>
            <a:pPr marL="0" indent="0" algn="just">
              <a:buNone/>
            </a:pPr>
            <a:endParaRPr lang="es-ES" dirty="0">
              <a:solidFill>
                <a:schemeClr val="tx2"/>
              </a:solidFill>
            </a:endParaRPr>
          </a:p>
          <a:p>
            <a:pPr algn="just"/>
            <a:r>
              <a:rPr lang="es-ES" dirty="0">
                <a:solidFill>
                  <a:schemeClr val="tx2"/>
                </a:solidFill>
              </a:rPr>
              <a:t>• Muestre a los alumnos cómo pueden usar su perfil único de </a:t>
            </a:r>
            <a:r>
              <a:rPr lang="es-ES" dirty="0" smtClean="0">
                <a:solidFill>
                  <a:schemeClr val="tx2"/>
                </a:solidFill>
              </a:rPr>
              <a:t>inteligencia para </a:t>
            </a:r>
            <a:r>
              <a:rPr lang="es-ES" dirty="0">
                <a:solidFill>
                  <a:schemeClr val="tx2"/>
                </a:solidFill>
              </a:rPr>
              <a:t>resolver problemas del mundo real.</a:t>
            </a:r>
          </a:p>
        </p:txBody>
      </p:sp>
    </p:spTree>
    <p:extLst>
      <p:ext uri="{BB962C8B-B14F-4D97-AF65-F5344CB8AC3E}">
        <p14:creationId xmlns:p14="http://schemas.microsoft.com/office/powerpoint/2010/main" val="2549046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12. Alumnos motivados</a:t>
            </a:r>
            <a:endParaRPr lang="es-ES" dirty="0"/>
          </a:p>
        </p:txBody>
      </p:sp>
      <p:sp>
        <p:nvSpPr>
          <p:cNvPr id="3" name="Marcador de contenido 2"/>
          <p:cNvSpPr>
            <a:spLocks noGrp="1"/>
          </p:cNvSpPr>
          <p:nvPr>
            <p:ph idx="1"/>
          </p:nvPr>
        </p:nvSpPr>
        <p:spPr>
          <a:xfrm>
            <a:off x="5641848" y="1867437"/>
            <a:ext cx="5445252" cy="4121239"/>
          </a:xfrm>
          <a:solidFill>
            <a:schemeClr val="accent3">
              <a:lumMod val="40000"/>
              <a:lumOff val="60000"/>
            </a:schemeClr>
          </a:solidFill>
        </p:spPr>
        <p:txBody>
          <a:bodyPr>
            <a:normAutofit/>
          </a:bodyPr>
          <a:lstStyle/>
          <a:p>
            <a:pPr algn="just"/>
            <a:r>
              <a:rPr lang="es-ES" sz="2400" b="1" dirty="0"/>
              <a:t>L</a:t>
            </a:r>
            <a:r>
              <a:rPr lang="es-ES" sz="2400" dirty="0"/>
              <a:t>os alumnos motivados son fáciles de reconocer: tienen una gran </a:t>
            </a:r>
            <a:r>
              <a:rPr lang="es-ES" sz="2400" dirty="0" smtClean="0"/>
              <a:t>pasión por </a:t>
            </a:r>
            <a:r>
              <a:rPr lang="es-ES" sz="2400" dirty="0"/>
              <a:t>alcanzar sus metas y están dispuestos a realizar grandes </a:t>
            </a:r>
            <a:r>
              <a:rPr lang="es-ES" sz="2400" dirty="0" smtClean="0"/>
              <a:t>esfuerzos durante </a:t>
            </a:r>
            <a:r>
              <a:rPr lang="es-ES" sz="2400" dirty="0"/>
              <a:t>el aprendizaje; también muestran gran determinación y persistencia</a:t>
            </a:r>
            <a:r>
              <a:rPr lang="es-ES" sz="2400" dirty="0" smtClean="0"/>
              <a:t>.</a:t>
            </a:r>
          </a:p>
          <a:p>
            <a:pPr algn="just"/>
            <a:r>
              <a:rPr lang="es-ES" sz="2400" dirty="0"/>
              <a:t>La motivación </a:t>
            </a:r>
            <a:r>
              <a:rPr lang="es-ES" sz="2400" dirty="0" smtClean="0"/>
              <a:t>intrínseca ocurre </a:t>
            </a:r>
            <a:r>
              <a:rPr lang="es-ES" sz="2400" dirty="0"/>
              <a:t>cuando el estudiante participa activamente en las actividades sin </a:t>
            </a:r>
            <a:r>
              <a:rPr lang="es-ES" sz="2400" dirty="0" smtClean="0"/>
              <a:t>requerir un </a:t>
            </a:r>
            <a:r>
              <a:rPr lang="es-ES" sz="2400" dirty="0"/>
              <a:t>reconocimiento por ello.</a:t>
            </a:r>
          </a:p>
        </p:txBody>
      </p:sp>
      <p:sp>
        <p:nvSpPr>
          <p:cNvPr id="4" name="Marcador de texto 3"/>
          <p:cNvSpPr>
            <a:spLocks noGrp="1"/>
          </p:cNvSpPr>
          <p:nvPr>
            <p:ph type="body" sz="half" idx="2"/>
          </p:nvPr>
        </p:nvSpPr>
        <p:spPr>
          <a:solidFill>
            <a:schemeClr val="bg1">
              <a:lumMod val="65000"/>
            </a:schemeClr>
          </a:solidFill>
        </p:spPr>
        <p:txBody>
          <a:bodyPr>
            <a:normAutofit/>
          </a:bodyPr>
          <a:lstStyle/>
          <a:p>
            <a:pPr algn="just"/>
            <a:r>
              <a:rPr lang="es-ES" sz="2400" dirty="0"/>
              <a:t>El aprendizaje está fuertemente influido por la motivación </a:t>
            </a:r>
            <a:r>
              <a:rPr lang="es-ES" sz="2400" dirty="0" smtClean="0"/>
              <a:t>del alumno</a:t>
            </a:r>
            <a:r>
              <a:rPr lang="es-ES" sz="2400" dirty="0"/>
              <a:t>. La conducta y las afirmaciones de los maestros </a:t>
            </a:r>
            <a:r>
              <a:rPr lang="es-ES" sz="2400" dirty="0" smtClean="0"/>
              <a:t>pueden motivarlos </a:t>
            </a:r>
            <a:r>
              <a:rPr lang="es-ES" sz="2400" dirty="0"/>
              <a:t>hacia el estudio.</a:t>
            </a:r>
          </a:p>
        </p:txBody>
      </p:sp>
      <p:pic>
        <p:nvPicPr>
          <p:cNvPr id="5" name="Imagen 4"/>
          <p:cNvPicPr>
            <a:picLocks noChangeAspect="1"/>
          </p:cNvPicPr>
          <p:nvPr/>
        </p:nvPicPr>
        <p:blipFill>
          <a:blip r:embed="rId2"/>
          <a:stretch>
            <a:fillRect/>
          </a:stretch>
        </p:blipFill>
        <p:spPr>
          <a:xfrm>
            <a:off x="1160157" y="3684603"/>
            <a:ext cx="4274034" cy="2914635"/>
          </a:xfrm>
          <a:prstGeom prst="rect">
            <a:avLst/>
          </a:prstGeom>
        </p:spPr>
      </p:pic>
    </p:spTree>
    <p:extLst>
      <p:ext uri="{BB962C8B-B14F-4D97-AF65-F5344CB8AC3E}">
        <p14:creationId xmlns:p14="http://schemas.microsoft.com/office/powerpoint/2010/main" val="1313001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4900" y="515154"/>
            <a:ext cx="9980682" cy="658007"/>
          </a:xfrm>
          <a:solidFill>
            <a:schemeClr val="accent2">
              <a:lumMod val="60000"/>
              <a:lumOff val="40000"/>
            </a:schemeClr>
          </a:solidFill>
        </p:spPr>
        <p:txBody>
          <a:bodyPr/>
          <a:lstStyle/>
          <a:p>
            <a:r>
              <a:rPr lang="es-ES" dirty="0" smtClean="0"/>
              <a:t>Sugerencias de como abordarlas</a:t>
            </a:r>
            <a:endParaRPr lang="es-ES" dirty="0"/>
          </a:p>
        </p:txBody>
      </p:sp>
      <p:pic>
        <p:nvPicPr>
          <p:cNvPr id="4" name="Imagen 3"/>
          <p:cNvPicPr>
            <a:picLocks noChangeAspect="1"/>
          </p:cNvPicPr>
          <p:nvPr/>
        </p:nvPicPr>
        <p:blipFill>
          <a:blip r:embed="rId2"/>
          <a:stretch>
            <a:fillRect/>
          </a:stretch>
        </p:blipFill>
        <p:spPr>
          <a:xfrm>
            <a:off x="1104901" y="1539025"/>
            <a:ext cx="9980681" cy="5318975"/>
          </a:xfrm>
          <a:prstGeom prst="rect">
            <a:avLst/>
          </a:prstGeom>
        </p:spPr>
      </p:pic>
      <p:sp>
        <p:nvSpPr>
          <p:cNvPr id="3" name="Marcador de contenido 2"/>
          <p:cNvSpPr>
            <a:spLocks noGrp="1"/>
          </p:cNvSpPr>
          <p:nvPr>
            <p:ph idx="1"/>
          </p:nvPr>
        </p:nvSpPr>
        <p:spPr>
          <a:xfrm>
            <a:off x="1103382" y="1442434"/>
            <a:ext cx="9982200" cy="4855336"/>
          </a:xfrm>
        </p:spPr>
        <p:txBody>
          <a:bodyPr>
            <a:normAutofit/>
          </a:bodyPr>
          <a:lstStyle/>
          <a:p>
            <a:pPr algn="just"/>
            <a:r>
              <a:rPr lang="es-ES" dirty="0">
                <a:solidFill>
                  <a:schemeClr val="tx2"/>
                </a:solidFill>
              </a:rPr>
              <a:t>Reconozca los logros del alumno.</a:t>
            </a:r>
          </a:p>
          <a:p>
            <a:pPr algn="just"/>
            <a:r>
              <a:rPr lang="es-ES" dirty="0">
                <a:solidFill>
                  <a:schemeClr val="tx2"/>
                </a:solidFill>
              </a:rPr>
              <a:t>• Atribuya los logros del estudiante a factores internos, no a los externos (</a:t>
            </a:r>
            <a:r>
              <a:rPr lang="es-ES" dirty="0" smtClean="0">
                <a:solidFill>
                  <a:schemeClr val="tx2"/>
                </a:solidFill>
              </a:rPr>
              <a:t>por ejemplo</a:t>
            </a:r>
            <a:r>
              <a:rPr lang="es-ES" dirty="0">
                <a:solidFill>
                  <a:schemeClr val="tx2"/>
                </a:solidFill>
              </a:rPr>
              <a:t>, “Tienes buenas ideas”).</a:t>
            </a:r>
          </a:p>
          <a:p>
            <a:pPr algn="just"/>
            <a:r>
              <a:rPr lang="es-ES" dirty="0" smtClean="0">
                <a:solidFill>
                  <a:schemeClr val="tx2"/>
                </a:solidFill>
              </a:rPr>
              <a:t>El </a:t>
            </a:r>
            <a:r>
              <a:rPr lang="es-ES" dirty="0">
                <a:solidFill>
                  <a:schemeClr val="tx2"/>
                </a:solidFill>
              </a:rPr>
              <a:t>aprendizaje está fuertemente influido por la motivación </a:t>
            </a:r>
            <a:r>
              <a:rPr lang="es-ES" dirty="0" smtClean="0">
                <a:solidFill>
                  <a:schemeClr val="tx2"/>
                </a:solidFill>
              </a:rPr>
              <a:t>del alumno</a:t>
            </a:r>
            <a:r>
              <a:rPr lang="es-ES" dirty="0">
                <a:solidFill>
                  <a:schemeClr val="tx2"/>
                </a:solidFill>
              </a:rPr>
              <a:t>. La conducta y las afirmaciones de los maestros </a:t>
            </a:r>
            <a:r>
              <a:rPr lang="es-ES" dirty="0" smtClean="0">
                <a:solidFill>
                  <a:schemeClr val="tx2"/>
                </a:solidFill>
              </a:rPr>
              <a:t>pueden motivarlos </a:t>
            </a:r>
            <a:r>
              <a:rPr lang="es-ES" dirty="0">
                <a:solidFill>
                  <a:schemeClr val="tx2"/>
                </a:solidFill>
              </a:rPr>
              <a:t>hacia el estudio.</a:t>
            </a:r>
          </a:p>
          <a:p>
            <a:pPr algn="just"/>
            <a:r>
              <a:rPr lang="es-ES" dirty="0" smtClean="0">
                <a:solidFill>
                  <a:schemeClr val="tx2"/>
                </a:solidFill>
              </a:rPr>
              <a:t> </a:t>
            </a:r>
            <a:r>
              <a:rPr lang="es-ES" dirty="0">
                <a:solidFill>
                  <a:schemeClr val="tx2"/>
                </a:solidFill>
              </a:rPr>
              <a:t>Ayude a los estudiantes a creer en sí mismos (“Haz hecho un gran </a:t>
            </a:r>
            <a:r>
              <a:rPr lang="es-ES" dirty="0" smtClean="0">
                <a:solidFill>
                  <a:schemeClr val="tx2"/>
                </a:solidFill>
              </a:rPr>
              <a:t>esfuerzo, en </a:t>
            </a:r>
            <a:r>
              <a:rPr lang="es-ES" dirty="0">
                <a:solidFill>
                  <a:schemeClr val="tx2"/>
                </a:solidFill>
              </a:rPr>
              <a:t>matemáticas y tus calificaciones han mejorado mucho”).</a:t>
            </a:r>
          </a:p>
          <a:p>
            <a:pPr algn="just"/>
            <a:r>
              <a:rPr lang="es-ES" dirty="0">
                <a:solidFill>
                  <a:schemeClr val="tx2"/>
                </a:solidFill>
              </a:rPr>
              <a:t>• Retroalimente al alumno acerca de las estrategias que usa e instrúyalo </a:t>
            </a:r>
            <a:r>
              <a:rPr lang="es-ES" dirty="0" smtClean="0">
                <a:solidFill>
                  <a:schemeClr val="tx2"/>
                </a:solidFill>
              </a:rPr>
              <a:t>sobre cómo </a:t>
            </a:r>
            <a:r>
              <a:rPr lang="es-ES" dirty="0">
                <a:solidFill>
                  <a:schemeClr val="tx2"/>
                </a:solidFill>
              </a:rPr>
              <a:t>mejorarlas.</a:t>
            </a:r>
          </a:p>
          <a:p>
            <a:pPr algn="just"/>
            <a:r>
              <a:rPr lang="es-ES" dirty="0">
                <a:solidFill>
                  <a:schemeClr val="tx2"/>
                </a:solidFill>
              </a:rPr>
              <a:t>• Ayude a los estudiantes a establecer metas realistas.</a:t>
            </a:r>
          </a:p>
          <a:p>
            <a:pPr marL="0" indent="0">
              <a:buNone/>
            </a:pPr>
            <a:endParaRPr lang="es-ES" dirty="0">
              <a:solidFill>
                <a:schemeClr val="tx2"/>
              </a:solidFill>
            </a:endParaRPr>
          </a:p>
        </p:txBody>
      </p:sp>
    </p:spTree>
    <p:extLst>
      <p:ext uri="{BB962C8B-B14F-4D97-AF65-F5344CB8AC3E}">
        <p14:creationId xmlns:p14="http://schemas.microsoft.com/office/powerpoint/2010/main" val="926556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04900" y="2485277"/>
            <a:ext cx="5734050" cy="2588999"/>
          </a:xfrm>
        </p:spPr>
        <p:txBody>
          <a:bodyPr>
            <a:normAutofit fontScale="90000"/>
          </a:bodyPr>
          <a:lstStyle/>
          <a:p>
            <a:pPr algn="just"/>
            <a:r>
              <a:rPr lang="es-ES" sz="1800" cap="none" dirty="0" smtClean="0"/>
              <a:t>Con este material el docente podrá apoyarse para impartir la unida tres correspondiente a la temática 6 titulada “</a:t>
            </a:r>
            <a:r>
              <a:rPr lang="es-MX" sz="1800" cap="none" dirty="0"/>
              <a:t>L</a:t>
            </a:r>
            <a:r>
              <a:rPr lang="es-MX" sz="1800" cap="none" dirty="0" smtClean="0"/>
              <a:t>as diferentes etapas de desarrollo en los seres humanos</a:t>
            </a:r>
            <a:r>
              <a:rPr lang="es-ES" sz="1800" cap="none" dirty="0" smtClean="0"/>
              <a:t>” de la unidad de aprendizaje Didáctica aplicable  a Terapia </a:t>
            </a:r>
            <a:r>
              <a:rPr lang="es-ES" sz="1800" cap="none" dirty="0"/>
              <a:t>O</a:t>
            </a:r>
            <a:r>
              <a:rPr lang="es-ES" sz="1800" cap="none" dirty="0" smtClean="0"/>
              <a:t>cupacional y se cubrirá el objetivo específico:</a:t>
            </a:r>
            <a:br>
              <a:rPr lang="es-ES" sz="1800" cap="none" dirty="0" smtClean="0"/>
            </a:br>
            <a:r>
              <a:rPr lang="es-ES" sz="1800" cap="none" dirty="0" smtClean="0"/>
              <a:t/>
            </a:r>
            <a:br>
              <a:rPr lang="es-ES" sz="1800" cap="none" dirty="0" smtClean="0"/>
            </a:br>
            <a:r>
              <a:rPr lang="es-MX" sz="1800" cap="none" dirty="0"/>
              <a:t>E</a:t>
            </a:r>
            <a:r>
              <a:rPr lang="es-MX" sz="1800" cap="none" dirty="0" smtClean="0"/>
              <a:t>l terapeuta ocupacional analizará las diferentes formas de aprendizaje de los alumnos de educación básica</a:t>
            </a:r>
            <a:r>
              <a:rPr lang="es-ES" sz="1800" cap="none" dirty="0" smtClean="0"/>
              <a:t> </a:t>
            </a:r>
            <a:br>
              <a:rPr lang="es-ES" sz="1800" cap="none" dirty="0" smtClean="0"/>
            </a:br>
            <a:r>
              <a:rPr lang="es-MX" sz="1800" cap="none" dirty="0" smtClean="0"/>
              <a:t>.</a:t>
            </a:r>
            <a:r>
              <a:rPr lang="es-ES" sz="1800" cap="none" dirty="0" smtClean="0"/>
              <a:t/>
            </a:r>
            <a:br>
              <a:rPr lang="es-ES" sz="1800" cap="none" dirty="0" smtClean="0"/>
            </a:br>
            <a:r>
              <a:rPr lang="es-MX" sz="1600" dirty="0"/>
              <a:t> </a:t>
            </a:r>
            <a:r>
              <a:rPr lang="es-ES" sz="1600" dirty="0"/>
              <a:t/>
            </a:r>
            <a:br>
              <a:rPr lang="es-ES" sz="1600" dirty="0"/>
            </a:br>
            <a:r>
              <a:rPr lang="es-ES" sz="1600" cap="none" dirty="0" smtClean="0"/>
              <a:t>.</a:t>
            </a:r>
            <a:r>
              <a:rPr lang="es-ES" dirty="0"/>
              <a:t/>
            </a:r>
            <a:br>
              <a:rPr lang="es-ES" dirty="0"/>
            </a:br>
            <a:endParaRPr lang="es-ES" dirty="0"/>
          </a:p>
        </p:txBody>
      </p:sp>
      <p:sp>
        <p:nvSpPr>
          <p:cNvPr id="3" name="Subtítulo 2"/>
          <p:cNvSpPr>
            <a:spLocks noGrp="1"/>
          </p:cNvSpPr>
          <p:nvPr>
            <p:ph type="subTitle" idx="1"/>
          </p:nvPr>
        </p:nvSpPr>
        <p:spPr>
          <a:xfrm>
            <a:off x="1104900" y="4443211"/>
            <a:ext cx="5734050" cy="631065"/>
          </a:xfrm>
        </p:spPr>
        <p:txBody>
          <a:bodyPr>
            <a:normAutofit/>
          </a:bodyPr>
          <a:lstStyle/>
          <a:p>
            <a:r>
              <a:rPr lang="es-ES" sz="2000" b="1" dirty="0" smtClean="0"/>
              <a:t>GUÍA</a:t>
            </a:r>
            <a:endParaRPr lang="es-ES" sz="2000" b="1" dirty="0"/>
          </a:p>
        </p:txBody>
      </p:sp>
      <p:pic>
        <p:nvPicPr>
          <p:cNvPr id="5" name="Marcador de posición de imagen 4"/>
          <p:cNvPicPr>
            <a:picLocks noGrp="1" noChangeAspect="1"/>
          </p:cNvPicPr>
          <p:nvPr>
            <p:ph type="pic" sz="quarter" idx="13"/>
          </p:nvPr>
        </p:nvPicPr>
        <p:blipFill>
          <a:blip r:embed="rId2"/>
          <a:srcRect t="5979" b="5979"/>
          <a:stretch>
            <a:fillRect/>
          </a:stretch>
        </p:blipFill>
        <p:spPr>
          <a:prstGeom prst="rect">
            <a:avLst/>
          </a:prstGeom>
        </p:spPr>
      </p:pic>
    </p:spTree>
    <p:extLst>
      <p:ext uri="{BB962C8B-B14F-4D97-AF65-F5344CB8AC3E}">
        <p14:creationId xmlns:p14="http://schemas.microsoft.com/office/powerpoint/2010/main" val="426405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dirty="0"/>
              <a:t>Imagen con diseño de título</a:t>
            </a:r>
          </a:p>
        </p:txBody>
      </p:sp>
      <p:pic>
        <p:nvPicPr>
          <p:cNvPr id="5" name="Marcador de posición de imagen 4" descr="Primer plano de libros en estanterías con más libros borrosos en primer plano y en el fondo" title="Imagen de ejemplo"/>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l="3155" r="3155"/>
          <a:stretch>
            <a:fillRect/>
          </a:stretch>
        </p:blipFill>
        <p:spPr/>
      </p:pic>
      <p:sp>
        <p:nvSpPr>
          <p:cNvPr id="4" name="Marcador de posición de texto 3"/>
          <p:cNvSpPr>
            <a:spLocks noGrp="1"/>
          </p:cNvSpPr>
          <p:nvPr>
            <p:ph type="body" sz="half" idx="2"/>
          </p:nvPr>
        </p:nvSpPr>
        <p:spPr/>
        <p:txBody>
          <a:bodyPr rtlCol="0">
            <a:normAutofit lnSpcReduction="10000"/>
          </a:bodyPr>
          <a:lstStyle/>
          <a:p>
            <a:pPr marL="285750" indent="-285750" algn="just" rtl="0">
              <a:buFont typeface="Arial" panose="020B0604020202020204" pitchFamily="34" charset="0"/>
              <a:buChar char="•"/>
            </a:pPr>
            <a:r>
              <a:rPr lang="es-ES" dirty="0" smtClean="0"/>
              <a:t>Stella </a:t>
            </a:r>
            <a:r>
              <a:rPr lang="es-ES" dirty="0" err="1" smtClean="0"/>
              <a:t>Vosniadou</a:t>
            </a:r>
            <a:r>
              <a:rPr lang="es-ES" dirty="0" smtClean="0"/>
              <a:t> (2000) Cómo aprenden los niños. Serie prácticas educativas – 7. International </a:t>
            </a:r>
            <a:r>
              <a:rPr lang="es-ES" dirty="0" err="1" smtClean="0"/>
              <a:t>Academy</a:t>
            </a:r>
            <a:r>
              <a:rPr lang="es-ES" dirty="0" smtClean="0"/>
              <a:t> of </a:t>
            </a:r>
            <a:r>
              <a:rPr lang="es-ES" dirty="0" err="1" smtClean="0"/>
              <a:t>Education</a:t>
            </a:r>
            <a:r>
              <a:rPr lang="es-ES" dirty="0" smtClean="0"/>
              <a:t>.</a:t>
            </a:r>
          </a:p>
          <a:p>
            <a:pPr marL="285750" indent="-285750" algn="just" rtl="0">
              <a:buFont typeface="Arial" panose="020B0604020202020204" pitchFamily="34" charset="0"/>
              <a:buChar char="•"/>
            </a:pPr>
            <a:endParaRPr lang="es-ES" dirty="0" smtClean="0"/>
          </a:p>
          <a:p>
            <a:pPr marL="285750" indent="-285750" algn="just">
              <a:buFont typeface="Arial" panose="020B0604020202020204" pitchFamily="34" charset="0"/>
              <a:buChar char="•"/>
            </a:pPr>
            <a:r>
              <a:rPr lang="es-ES" dirty="0"/>
              <a:t>Gardner H. (1993). Inteligencias múltiples: La teoría en la práctica. Buenos Aires: </a:t>
            </a:r>
            <a:r>
              <a:rPr lang="es-ES" dirty="0" err="1"/>
              <a:t>Paidos</a:t>
            </a:r>
            <a:r>
              <a:rPr lang="es-ES" smtClean="0"/>
              <a:t>.</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err="1"/>
              <a:t>Meece</a:t>
            </a:r>
            <a:r>
              <a:rPr lang="es-ES" dirty="0"/>
              <a:t> Judith (2001) </a:t>
            </a:r>
            <a:r>
              <a:rPr lang="es-MX" dirty="0"/>
              <a:t>Desarrollo del niño del adolescente compendio para educadores. México McGraw-Hill Interamericana</a:t>
            </a:r>
            <a:endParaRPr lang="es-ES" dirty="0"/>
          </a:p>
        </p:txBody>
      </p:sp>
    </p:spTree>
    <p:extLst>
      <p:ext uri="{BB962C8B-B14F-4D97-AF65-F5344CB8AC3E}">
        <p14:creationId xmlns:p14="http://schemas.microsoft.com/office/powerpoint/2010/main" val="368354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posición de imagen 4" descr="Primer plano de libros en estanterías con más libros borrosos en primer plano y en el fondo" title="Imagen de ejemplo"/>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l="3155" r="3155"/>
          <a:stretch>
            <a:fillRect/>
          </a:stretch>
        </p:blipFill>
        <p:spPr/>
      </p:pic>
      <p:sp>
        <p:nvSpPr>
          <p:cNvPr id="4" name="Marcador de posición de texto 3"/>
          <p:cNvSpPr>
            <a:spLocks noGrp="1"/>
          </p:cNvSpPr>
          <p:nvPr>
            <p:ph type="body" sz="half" idx="2"/>
          </p:nvPr>
        </p:nvSpPr>
        <p:spPr/>
        <p:txBody>
          <a:bodyPr rtlCol="0">
            <a:normAutofit/>
          </a:bodyPr>
          <a:lstStyle/>
          <a:p>
            <a:pPr algn="ctr" rtl="0"/>
            <a:endParaRPr lang="es-ES" sz="4800" dirty="0" smtClean="0"/>
          </a:p>
          <a:p>
            <a:pPr algn="ctr" rtl="0"/>
            <a:endParaRPr lang="es-ES" sz="4800" dirty="0"/>
          </a:p>
          <a:p>
            <a:pPr algn="ctr" rtl="0"/>
            <a:r>
              <a:rPr lang="es-ES" sz="4800" dirty="0" smtClean="0"/>
              <a:t>MUCHAS GRACIAS</a:t>
            </a:r>
            <a:endParaRPr lang="es-ES" sz="4800" dirty="0"/>
          </a:p>
        </p:txBody>
      </p:sp>
    </p:spTree>
    <p:extLst>
      <p:ext uri="{BB962C8B-B14F-4D97-AF65-F5344CB8AC3E}">
        <p14:creationId xmlns:p14="http://schemas.microsoft.com/office/powerpoint/2010/main" val="117506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1673"/>
            <a:ext cx="12192000" cy="6854653"/>
          </a:xfrm>
          <a:prstGeom prst="rect">
            <a:avLst/>
          </a:prstGeom>
        </p:spPr>
      </p:pic>
    </p:spTree>
    <p:extLst>
      <p:ext uri="{BB962C8B-B14F-4D97-AF65-F5344CB8AC3E}">
        <p14:creationId xmlns:p14="http://schemas.microsoft.com/office/powerpoint/2010/main" val="2490508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92021" y="1481070"/>
            <a:ext cx="10096500" cy="3378445"/>
          </a:xfrm>
        </p:spPr>
        <p:txBody>
          <a:bodyPr rtlCol="0">
            <a:normAutofit/>
          </a:bodyPr>
          <a:lstStyle/>
          <a:p>
            <a:r>
              <a:rPr lang="es-ES" sz="3200" b="1" dirty="0" smtClean="0"/>
              <a:t>Cómo aprenden </a:t>
            </a:r>
            <a:br>
              <a:rPr lang="es-ES" sz="3200" b="1" dirty="0" smtClean="0"/>
            </a:br>
            <a:r>
              <a:rPr lang="es-ES" sz="3200" b="1" dirty="0" smtClean="0"/>
              <a:t>los </a:t>
            </a:r>
            <a:r>
              <a:rPr lang="es-ES" sz="3200" b="1" dirty="0"/>
              <a:t>niños</a:t>
            </a:r>
            <a:br>
              <a:rPr lang="es-ES" sz="3200" b="1" dirty="0"/>
            </a:br>
            <a:r>
              <a:rPr lang="es-ES" sz="3200" dirty="0" smtClean="0"/>
              <a:t>Consultar la siguiente </a:t>
            </a:r>
            <a:br>
              <a:rPr lang="es-ES" sz="3200" dirty="0" smtClean="0"/>
            </a:br>
            <a:r>
              <a:rPr lang="es-ES" sz="3200" dirty="0" smtClean="0"/>
              <a:t>liga:</a:t>
            </a:r>
            <a:br>
              <a:rPr lang="es-ES" sz="3200" dirty="0" smtClean="0"/>
            </a:br>
            <a:r>
              <a:rPr lang="es-ES" sz="3200" b="1" dirty="0" smtClean="0">
                <a:hlinkClick r:id="rId3"/>
              </a:rPr>
              <a:t>https</a:t>
            </a:r>
            <a:r>
              <a:rPr lang="es-ES" sz="3200" b="1" dirty="0">
                <a:hlinkClick r:id="rId3"/>
              </a:rPr>
              <a:t>://</a:t>
            </a:r>
            <a:r>
              <a:rPr lang="es-ES" sz="3200" b="1" dirty="0" smtClean="0">
                <a:hlinkClick r:id="rId3"/>
              </a:rPr>
              <a:t>youtu.be/z-iWzN</a:t>
            </a:r>
            <a:r>
              <a:rPr lang="es-ES" sz="3200" b="1" dirty="0" smtClean="0"/>
              <a:t/>
            </a:r>
            <a:br>
              <a:rPr lang="es-ES" sz="3200" b="1" dirty="0" smtClean="0"/>
            </a:br>
            <a:r>
              <a:rPr lang="es-ES" sz="3200" b="1" dirty="0" smtClean="0"/>
              <a:t>Q6aGk</a:t>
            </a:r>
            <a:endParaRPr lang="es-ES" sz="3200" b="1" dirty="0"/>
          </a:p>
        </p:txBody>
      </p:sp>
      <p:pic>
        <p:nvPicPr>
          <p:cNvPr id="4" name="Imagen 3"/>
          <p:cNvPicPr>
            <a:picLocks noChangeAspect="1"/>
          </p:cNvPicPr>
          <p:nvPr/>
        </p:nvPicPr>
        <p:blipFill>
          <a:blip r:embed="rId4"/>
          <a:stretch>
            <a:fillRect/>
          </a:stretch>
        </p:blipFill>
        <p:spPr>
          <a:xfrm>
            <a:off x="6709453" y="1260744"/>
            <a:ext cx="5212532" cy="4206605"/>
          </a:xfrm>
          <a:prstGeom prst="rect">
            <a:avLst/>
          </a:prstGeom>
        </p:spPr>
      </p:pic>
      <p:sp>
        <p:nvSpPr>
          <p:cNvPr id="3" name="CuadroTexto 2"/>
          <p:cNvSpPr txBox="1"/>
          <p:nvPr/>
        </p:nvSpPr>
        <p:spPr>
          <a:xfrm>
            <a:off x="1092021" y="4739425"/>
            <a:ext cx="4948171" cy="584775"/>
          </a:xfrm>
          <a:prstGeom prst="rect">
            <a:avLst/>
          </a:prstGeom>
          <a:noFill/>
        </p:spPr>
        <p:txBody>
          <a:bodyPr wrap="square" rtlCol="0">
            <a:spAutoFit/>
          </a:bodyPr>
          <a:lstStyle/>
          <a:p>
            <a:pPr algn="ctr"/>
            <a:r>
              <a:rPr lang="es-ES" sz="3200" dirty="0" smtClean="0"/>
              <a:t>12 SUGERENCIAS </a:t>
            </a:r>
            <a:endParaRPr lang="es-ES" sz="3200" dirty="0"/>
          </a:p>
        </p:txBody>
      </p:sp>
    </p:spTree>
    <p:extLst>
      <p:ext uri="{BB962C8B-B14F-4D97-AF65-F5344CB8AC3E}">
        <p14:creationId xmlns:p14="http://schemas.microsoft.com/office/powerpoint/2010/main" val="2206674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smtClean="0"/>
              <a:t>1. Participación </a:t>
            </a:r>
            <a:r>
              <a:rPr lang="es-ES" b="1" dirty="0"/>
              <a:t>activa</a:t>
            </a:r>
            <a:endParaRPr lang="es-ES" dirty="0"/>
          </a:p>
        </p:txBody>
      </p:sp>
      <p:sp>
        <p:nvSpPr>
          <p:cNvPr id="3" name="Marcador de contenido 2"/>
          <p:cNvSpPr>
            <a:spLocks noGrp="1"/>
          </p:cNvSpPr>
          <p:nvPr>
            <p:ph idx="1"/>
          </p:nvPr>
        </p:nvSpPr>
        <p:spPr>
          <a:solidFill>
            <a:schemeClr val="accent3">
              <a:lumMod val="40000"/>
              <a:lumOff val="60000"/>
            </a:schemeClr>
          </a:solidFill>
        </p:spPr>
        <p:txBody>
          <a:bodyPr>
            <a:normAutofit/>
          </a:bodyPr>
          <a:lstStyle/>
          <a:p>
            <a:pPr algn="just">
              <a:lnSpc>
                <a:spcPct val="150000"/>
              </a:lnSpc>
              <a:spcBef>
                <a:spcPts val="0"/>
              </a:spcBef>
            </a:pPr>
            <a:r>
              <a:rPr lang="es-ES" dirty="0"/>
              <a:t>El aprendizaje en la escuela requiere que los estudiantes presten atención</a:t>
            </a:r>
            <a:r>
              <a:rPr lang="es-ES" dirty="0" smtClean="0"/>
              <a:t>, observen</a:t>
            </a:r>
            <a:r>
              <a:rPr lang="es-ES" dirty="0"/>
              <a:t>, memoricen, entiendan, establezcan metas y asuman la </a:t>
            </a:r>
            <a:r>
              <a:rPr lang="es-ES" dirty="0" smtClean="0"/>
              <a:t>responsabilidad de </a:t>
            </a:r>
            <a:r>
              <a:rPr lang="es-ES" dirty="0"/>
              <a:t>su propio aprendizaje. </a:t>
            </a:r>
            <a:r>
              <a:rPr lang="es-ES" dirty="0" smtClean="0"/>
              <a:t>Los maestros </a:t>
            </a:r>
            <a:r>
              <a:rPr lang="es-ES" dirty="0"/>
              <a:t>deben ayudar a los estudiantes a ser activos y orientar sus </a:t>
            </a:r>
            <a:r>
              <a:rPr lang="es-ES" dirty="0" smtClean="0"/>
              <a:t>metas,</a:t>
            </a:r>
            <a:endParaRPr lang="es-ES" dirty="0"/>
          </a:p>
          <a:p>
            <a:pPr marL="0" indent="0" algn="just">
              <a:lnSpc>
                <a:spcPct val="150000"/>
              </a:lnSpc>
              <a:spcBef>
                <a:spcPts val="0"/>
              </a:spcBef>
              <a:buNone/>
            </a:pPr>
            <a:r>
              <a:rPr lang="es-ES" dirty="0"/>
              <a:t>al construir sobre su deseo natural </a:t>
            </a:r>
            <a:r>
              <a:rPr lang="es-ES" dirty="0" smtClean="0"/>
              <a:t>de, </a:t>
            </a:r>
            <a:r>
              <a:rPr lang="es-ES" dirty="0"/>
              <a:t>entender cosas nuevas </a:t>
            </a:r>
            <a:r>
              <a:rPr lang="es-ES" dirty="0" smtClean="0"/>
              <a:t>y dominarlas</a:t>
            </a:r>
            <a:r>
              <a:rPr lang="es-ES" dirty="0"/>
              <a:t>.</a:t>
            </a:r>
          </a:p>
        </p:txBody>
      </p:sp>
      <p:sp>
        <p:nvSpPr>
          <p:cNvPr id="4" name="Marcador de texto 3"/>
          <p:cNvSpPr>
            <a:spLocks noGrp="1"/>
          </p:cNvSpPr>
          <p:nvPr>
            <p:ph type="body" sz="half" idx="2"/>
          </p:nvPr>
        </p:nvSpPr>
        <p:spPr>
          <a:solidFill>
            <a:schemeClr val="bg1">
              <a:lumMod val="65000"/>
            </a:schemeClr>
          </a:solidFill>
        </p:spPr>
        <p:txBody>
          <a:bodyPr>
            <a:normAutofit/>
          </a:bodyPr>
          <a:lstStyle/>
          <a:p>
            <a:pPr algn="just"/>
            <a:r>
              <a:rPr lang="es-ES" sz="2400" dirty="0"/>
              <a:t>El aprendizaje requiere la participación activa y </a:t>
            </a:r>
            <a:r>
              <a:rPr lang="es-ES" sz="2400" dirty="0" smtClean="0"/>
              <a:t>constructiva del </a:t>
            </a:r>
            <a:r>
              <a:rPr lang="es-ES" sz="2400" dirty="0"/>
              <a:t>estudiante.</a:t>
            </a:r>
          </a:p>
        </p:txBody>
      </p:sp>
      <p:pic>
        <p:nvPicPr>
          <p:cNvPr id="5" name="Imagen 4"/>
          <p:cNvPicPr>
            <a:picLocks noChangeAspect="1"/>
          </p:cNvPicPr>
          <p:nvPr/>
        </p:nvPicPr>
        <p:blipFill>
          <a:blip r:embed="rId2"/>
          <a:stretch>
            <a:fillRect/>
          </a:stretch>
        </p:blipFill>
        <p:spPr>
          <a:xfrm>
            <a:off x="1160157" y="3167413"/>
            <a:ext cx="4274034" cy="2914635"/>
          </a:xfrm>
          <a:prstGeom prst="rect">
            <a:avLst/>
          </a:prstGeom>
        </p:spPr>
      </p:pic>
    </p:spTree>
    <p:extLst>
      <p:ext uri="{BB962C8B-B14F-4D97-AF65-F5344CB8AC3E}">
        <p14:creationId xmlns:p14="http://schemas.microsoft.com/office/powerpoint/2010/main" val="1548624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4900" y="515154"/>
            <a:ext cx="9980682" cy="658007"/>
          </a:xfrm>
          <a:solidFill>
            <a:schemeClr val="accent2">
              <a:lumMod val="60000"/>
              <a:lumOff val="40000"/>
            </a:schemeClr>
          </a:solidFill>
        </p:spPr>
        <p:txBody>
          <a:bodyPr/>
          <a:lstStyle/>
          <a:p>
            <a:r>
              <a:rPr lang="es-ES" dirty="0" smtClean="0"/>
              <a:t>Sugerencias de como abordarlas</a:t>
            </a:r>
            <a:endParaRPr lang="es-ES" dirty="0"/>
          </a:p>
        </p:txBody>
      </p:sp>
      <p:pic>
        <p:nvPicPr>
          <p:cNvPr id="4" name="Imagen 3"/>
          <p:cNvPicPr>
            <a:picLocks noChangeAspect="1"/>
          </p:cNvPicPr>
          <p:nvPr/>
        </p:nvPicPr>
        <p:blipFill>
          <a:blip r:embed="rId2"/>
          <a:stretch>
            <a:fillRect/>
          </a:stretch>
        </p:blipFill>
        <p:spPr>
          <a:xfrm>
            <a:off x="1104901" y="1539025"/>
            <a:ext cx="9980681" cy="5318975"/>
          </a:xfrm>
          <a:prstGeom prst="rect">
            <a:avLst/>
          </a:prstGeom>
        </p:spPr>
      </p:pic>
      <p:sp>
        <p:nvSpPr>
          <p:cNvPr id="3" name="Marcador de contenido 2"/>
          <p:cNvSpPr>
            <a:spLocks noGrp="1"/>
          </p:cNvSpPr>
          <p:nvPr>
            <p:ph idx="1"/>
          </p:nvPr>
        </p:nvSpPr>
        <p:spPr>
          <a:xfrm>
            <a:off x="1103382" y="1355502"/>
            <a:ext cx="9982200" cy="4942268"/>
          </a:xfrm>
        </p:spPr>
        <p:txBody>
          <a:bodyPr>
            <a:normAutofit/>
          </a:bodyPr>
          <a:lstStyle/>
          <a:p>
            <a:pPr algn="just">
              <a:buFont typeface="Arial" panose="020B0604020202020204" pitchFamily="34" charset="0"/>
              <a:buChar char="•"/>
            </a:pPr>
            <a:r>
              <a:rPr lang="es-ES" dirty="0">
                <a:solidFill>
                  <a:schemeClr val="tx2"/>
                </a:solidFill>
              </a:rPr>
              <a:t>Evite situaciones en donde los estudiantes sean oyentes pasivos por </a:t>
            </a:r>
            <a:r>
              <a:rPr lang="es-ES" dirty="0" smtClean="0">
                <a:solidFill>
                  <a:schemeClr val="tx2"/>
                </a:solidFill>
              </a:rPr>
              <a:t>largos periodos</a:t>
            </a:r>
            <a:r>
              <a:rPr lang="es-ES" dirty="0">
                <a:solidFill>
                  <a:schemeClr val="tx2"/>
                </a:solidFill>
              </a:rPr>
              <a:t>.</a:t>
            </a:r>
          </a:p>
          <a:p>
            <a:pPr marL="0" indent="0" algn="just">
              <a:buNone/>
            </a:pPr>
            <a:r>
              <a:rPr lang="es-ES" dirty="0">
                <a:solidFill>
                  <a:schemeClr val="tx2"/>
                </a:solidFill>
              </a:rPr>
              <a:t>• Proporcione a los estudiantes actividades manuales, como experimentos</a:t>
            </a:r>
            <a:r>
              <a:rPr lang="es-ES" dirty="0" smtClean="0">
                <a:solidFill>
                  <a:schemeClr val="tx2"/>
                </a:solidFill>
              </a:rPr>
              <a:t>, observaciones</a:t>
            </a:r>
            <a:r>
              <a:rPr lang="es-ES" dirty="0">
                <a:solidFill>
                  <a:schemeClr val="tx2"/>
                </a:solidFill>
              </a:rPr>
              <a:t>, proyectos, etcétera.</a:t>
            </a:r>
          </a:p>
          <a:p>
            <a:pPr marL="0" indent="0" algn="just">
              <a:buNone/>
            </a:pPr>
            <a:r>
              <a:rPr lang="es-ES" dirty="0">
                <a:solidFill>
                  <a:schemeClr val="tx2"/>
                </a:solidFill>
              </a:rPr>
              <a:t>• Aliente la participación en discusiones de clase y otras actividades cooperativas.</a:t>
            </a:r>
          </a:p>
          <a:p>
            <a:pPr marL="0" indent="0" algn="just">
              <a:buNone/>
            </a:pPr>
            <a:r>
              <a:rPr lang="es-ES" dirty="0">
                <a:solidFill>
                  <a:schemeClr val="tx2"/>
                </a:solidFill>
              </a:rPr>
              <a:t>• Organice visitas escolares a museos y parques tecnológicos.</a:t>
            </a:r>
          </a:p>
          <a:p>
            <a:pPr marL="0" indent="0" algn="just">
              <a:buNone/>
            </a:pPr>
            <a:r>
              <a:rPr lang="es-ES" dirty="0">
                <a:solidFill>
                  <a:schemeClr val="tx2"/>
                </a:solidFill>
              </a:rPr>
              <a:t>• Permita a los estudiantes tomar algo de control sobre su propio aprendizaje.</a:t>
            </a:r>
          </a:p>
          <a:p>
            <a:pPr marL="0" indent="0" algn="just">
              <a:buNone/>
            </a:pPr>
            <a:r>
              <a:rPr lang="es-ES" dirty="0" smtClean="0">
                <a:solidFill>
                  <a:schemeClr val="tx2"/>
                </a:solidFill>
              </a:rPr>
              <a:t>• </a:t>
            </a:r>
            <a:r>
              <a:rPr lang="es-ES" dirty="0">
                <a:solidFill>
                  <a:schemeClr val="tx2"/>
                </a:solidFill>
              </a:rPr>
              <a:t>Ayude a los alumnos a crear metas de aprendizaje en función de sus intereses</a:t>
            </a:r>
          </a:p>
          <a:p>
            <a:pPr marL="0" indent="0" algn="just">
              <a:buNone/>
            </a:pPr>
            <a:r>
              <a:rPr lang="es-ES" dirty="0">
                <a:solidFill>
                  <a:schemeClr val="tx2"/>
                </a:solidFill>
              </a:rPr>
              <a:t>y aspiraciones futuras.</a:t>
            </a:r>
          </a:p>
        </p:txBody>
      </p:sp>
    </p:spTree>
    <p:extLst>
      <p:ext uri="{BB962C8B-B14F-4D97-AF65-F5344CB8AC3E}">
        <p14:creationId xmlns:p14="http://schemas.microsoft.com/office/powerpoint/2010/main" val="3156473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smtClean="0"/>
              <a:t>2. Participación </a:t>
            </a:r>
            <a:r>
              <a:rPr lang="es-ES" b="1" dirty="0"/>
              <a:t>social</a:t>
            </a:r>
            <a:endParaRPr lang="es-ES" dirty="0"/>
          </a:p>
        </p:txBody>
      </p:sp>
      <p:sp>
        <p:nvSpPr>
          <p:cNvPr id="3" name="Marcador de contenido 2"/>
          <p:cNvSpPr>
            <a:spLocks noGrp="1"/>
          </p:cNvSpPr>
          <p:nvPr>
            <p:ph idx="1"/>
          </p:nvPr>
        </p:nvSpPr>
        <p:spPr>
          <a:solidFill>
            <a:schemeClr val="accent3">
              <a:lumMod val="40000"/>
              <a:lumOff val="60000"/>
            </a:schemeClr>
          </a:solidFill>
        </p:spPr>
        <p:txBody>
          <a:bodyPr>
            <a:normAutofit/>
          </a:bodyPr>
          <a:lstStyle/>
          <a:p>
            <a:pPr algn="just"/>
            <a:r>
              <a:rPr lang="es-ES" sz="2400" dirty="0"/>
              <a:t>La actividad social y la </a:t>
            </a:r>
            <a:r>
              <a:rPr lang="es-ES" sz="2400" dirty="0" smtClean="0"/>
              <a:t>participación comienzan </a:t>
            </a:r>
            <a:r>
              <a:rPr lang="es-ES" sz="2400" dirty="0"/>
              <a:t>a edad temprana. Los padres interactúan con sus hijos y a </a:t>
            </a:r>
            <a:r>
              <a:rPr lang="es-ES" sz="2400" dirty="0" smtClean="0"/>
              <a:t>través de </a:t>
            </a:r>
            <a:r>
              <a:rPr lang="es-ES" sz="2400" dirty="0"/>
              <a:t>estas interacciones los niños adquieren las conductas que les permiten </a:t>
            </a:r>
            <a:r>
              <a:rPr lang="es-ES" sz="2400" dirty="0" smtClean="0"/>
              <a:t>convertirse en </a:t>
            </a:r>
            <a:r>
              <a:rPr lang="es-ES" sz="2400" dirty="0"/>
              <a:t>miembros efectivos de la sociedad. De acuerdo con el </a:t>
            </a:r>
            <a:r>
              <a:rPr lang="es-ES" sz="2400" dirty="0" smtClean="0"/>
              <a:t>psicólogo Lev </a:t>
            </a:r>
            <a:r>
              <a:rPr lang="es-ES" sz="2400" dirty="0"/>
              <a:t>Vygotsky, los niños aprenden haciendo suyas las actividades, hábitos</a:t>
            </a:r>
            <a:r>
              <a:rPr lang="es-ES" sz="2400" dirty="0" smtClean="0"/>
              <a:t>, vocabulario </a:t>
            </a:r>
            <a:r>
              <a:rPr lang="es-ES" sz="2400" dirty="0"/>
              <a:t>e ideas de los miembros de la comunidad en la que crecen</a:t>
            </a:r>
            <a:r>
              <a:rPr lang="es-ES" sz="2400" dirty="0" smtClean="0"/>
              <a:t>.</a:t>
            </a:r>
            <a:endParaRPr lang="es-ES" sz="2400" dirty="0"/>
          </a:p>
        </p:txBody>
      </p:sp>
      <p:sp>
        <p:nvSpPr>
          <p:cNvPr id="4" name="Marcador de texto 3"/>
          <p:cNvSpPr>
            <a:spLocks noGrp="1"/>
          </p:cNvSpPr>
          <p:nvPr>
            <p:ph type="body" sz="half" idx="2"/>
          </p:nvPr>
        </p:nvSpPr>
        <p:spPr>
          <a:solidFill>
            <a:schemeClr val="bg1">
              <a:lumMod val="65000"/>
            </a:schemeClr>
          </a:solidFill>
        </p:spPr>
        <p:txBody>
          <a:bodyPr>
            <a:normAutofit/>
          </a:bodyPr>
          <a:lstStyle/>
          <a:p>
            <a:pPr algn="just"/>
            <a:r>
              <a:rPr lang="es-ES" sz="2400" dirty="0"/>
              <a:t>El aprendizaje es primordialmente una actividad social, y </a:t>
            </a:r>
            <a:r>
              <a:rPr lang="es-ES" sz="2400" dirty="0" smtClean="0"/>
              <a:t>para que </a:t>
            </a:r>
            <a:r>
              <a:rPr lang="es-ES" sz="2400" dirty="0"/>
              <a:t>éste ocurra es fundamental que el alumno participe en </a:t>
            </a:r>
            <a:r>
              <a:rPr lang="es-ES" sz="2400" dirty="0" smtClean="0"/>
              <a:t>la vida </a:t>
            </a:r>
            <a:r>
              <a:rPr lang="es-ES" sz="2400" dirty="0"/>
              <a:t>social de la escuela.</a:t>
            </a:r>
          </a:p>
        </p:txBody>
      </p:sp>
      <p:pic>
        <p:nvPicPr>
          <p:cNvPr id="5" name="Imagen 4"/>
          <p:cNvPicPr>
            <a:picLocks noChangeAspect="1"/>
          </p:cNvPicPr>
          <p:nvPr/>
        </p:nvPicPr>
        <p:blipFill>
          <a:blip r:embed="rId2"/>
          <a:stretch>
            <a:fillRect/>
          </a:stretch>
        </p:blipFill>
        <p:spPr>
          <a:xfrm>
            <a:off x="1160157" y="3684603"/>
            <a:ext cx="4274034" cy="2914635"/>
          </a:xfrm>
          <a:prstGeom prst="rect">
            <a:avLst/>
          </a:prstGeom>
        </p:spPr>
      </p:pic>
    </p:spTree>
    <p:extLst>
      <p:ext uri="{BB962C8B-B14F-4D97-AF65-F5344CB8AC3E}">
        <p14:creationId xmlns:p14="http://schemas.microsoft.com/office/powerpoint/2010/main" val="3950961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4900" y="515154"/>
            <a:ext cx="9980682" cy="658007"/>
          </a:xfrm>
          <a:solidFill>
            <a:schemeClr val="accent2">
              <a:lumMod val="60000"/>
              <a:lumOff val="40000"/>
            </a:schemeClr>
          </a:solidFill>
        </p:spPr>
        <p:txBody>
          <a:bodyPr/>
          <a:lstStyle/>
          <a:p>
            <a:r>
              <a:rPr lang="es-ES" dirty="0" smtClean="0"/>
              <a:t>Sugerencias de como abordarlas</a:t>
            </a:r>
            <a:endParaRPr lang="es-ES" dirty="0"/>
          </a:p>
        </p:txBody>
      </p:sp>
      <p:pic>
        <p:nvPicPr>
          <p:cNvPr id="4" name="Imagen 3"/>
          <p:cNvPicPr>
            <a:picLocks noChangeAspect="1"/>
          </p:cNvPicPr>
          <p:nvPr/>
        </p:nvPicPr>
        <p:blipFill>
          <a:blip r:embed="rId2"/>
          <a:stretch>
            <a:fillRect/>
          </a:stretch>
        </p:blipFill>
        <p:spPr>
          <a:xfrm>
            <a:off x="1104901" y="1539025"/>
            <a:ext cx="9980681" cy="5318975"/>
          </a:xfrm>
          <a:prstGeom prst="rect">
            <a:avLst/>
          </a:prstGeom>
        </p:spPr>
      </p:pic>
      <p:sp>
        <p:nvSpPr>
          <p:cNvPr id="3" name="Marcador de contenido 2"/>
          <p:cNvSpPr>
            <a:spLocks noGrp="1"/>
          </p:cNvSpPr>
          <p:nvPr>
            <p:ph idx="1"/>
          </p:nvPr>
        </p:nvSpPr>
        <p:spPr>
          <a:xfrm>
            <a:off x="1103382" y="1442434"/>
            <a:ext cx="9982200" cy="4855336"/>
          </a:xfrm>
        </p:spPr>
        <p:txBody>
          <a:bodyPr>
            <a:normAutofit/>
          </a:bodyPr>
          <a:lstStyle/>
          <a:p>
            <a:r>
              <a:rPr lang="es-ES" dirty="0">
                <a:solidFill>
                  <a:schemeClr val="tx2"/>
                </a:solidFill>
              </a:rPr>
              <a:t>Ordenar a los estudiantes que trabajen en grupos y asumir el papel </a:t>
            </a:r>
            <a:r>
              <a:rPr lang="es-ES" dirty="0" smtClean="0">
                <a:solidFill>
                  <a:schemeClr val="tx2"/>
                </a:solidFill>
              </a:rPr>
              <a:t>del coordinador </a:t>
            </a:r>
            <a:r>
              <a:rPr lang="es-ES" dirty="0">
                <a:solidFill>
                  <a:schemeClr val="tx2"/>
                </a:solidFill>
              </a:rPr>
              <a:t>que provee guía y apoyo a los grupos.</a:t>
            </a:r>
          </a:p>
          <a:p>
            <a:r>
              <a:rPr lang="es-ES" dirty="0">
                <a:solidFill>
                  <a:schemeClr val="tx2"/>
                </a:solidFill>
              </a:rPr>
              <a:t>• Crear un ambiente de clase que incluya lugares de trabajo grupal donde </a:t>
            </a:r>
            <a:r>
              <a:rPr lang="es-ES" dirty="0" smtClean="0">
                <a:solidFill>
                  <a:schemeClr val="tx2"/>
                </a:solidFill>
              </a:rPr>
              <a:t>los recursos </a:t>
            </a:r>
            <a:r>
              <a:rPr lang="es-ES" dirty="0">
                <a:solidFill>
                  <a:schemeClr val="tx2"/>
                </a:solidFill>
              </a:rPr>
              <a:t>sean compartidos</a:t>
            </a:r>
            <a:r>
              <a:rPr lang="es-ES" dirty="0" smtClean="0">
                <a:solidFill>
                  <a:schemeClr val="tx2"/>
                </a:solidFill>
              </a:rPr>
              <a:t>.</a:t>
            </a:r>
          </a:p>
          <a:p>
            <a:r>
              <a:rPr lang="es-ES" dirty="0">
                <a:solidFill>
                  <a:schemeClr val="tx2"/>
                </a:solidFill>
              </a:rPr>
              <a:t>A través del modelaje y la coordinación, enseñar a los estudiantes </a:t>
            </a:r>
            <a:r>
              <a:rPr lang="es-ES" dirty="0" smtClean="0">
                <a:solidFill>
                  <a:schemeClr val="tx2"/>
                </a:solidFill>
              </a:rPr>
              <a:t>cómo cooperar </a:t>
            </a:r>
            <a:r>
              <a:rPr lang="es-ES" dirty="0">
                <a:solidFill>
                  <a:schemeClr val="tx2"/>
                </a:solidFill>
              </a:rPr>
              <a:t>unos con otros.</a:t>
            </a:r>
          </a:p>
          <a:p>
            <a:r>
              <a:rPr lang="es-ES" dirty="0">
                <a:solidFill>
                  <a:schemeClr val="tx2"/>
                </a:solidFill>
              </a:rPr>
              <a:t>• Crear circunstancias para que los estudiantes interactúen unos con otros</a:t>
            </a:r>
            <a:r>
              <a:rPr lang="es-ES" dirty="0" smtClean="0">
                <a:solidFill>
                  <a:schemeClr val="tx2"/>
                </a:solidFill>
              </a:rPr>
              <a:t>, para </a:t>
            </a:r>
            <a:r>
              <a:rPr lang="es-ES" dirty="0">
                <a:solidFill>
                  <a:schemeClr val="tx2"/>
                </a:solidFill>
              </a:rPr>
              <a:t>que expresen sus opiniones y evalúen los argumentos de otros estudiantes.</a:t>
            </a:r>
            <a:endParaRPr lang="es-ES" dirty="0" smtClean="0">
              <a:solidFill>
                <a:schemeClr val="tx2"/>
              </a:solidFill>
            </a:endParaRPr>
          </a:p>
          <a:p>
            <a:endParaRPr lang="es-ES" dirty="0">
              <a:solidFill>
                <a:schemeClr val="tx2"/>
              </a:solidFill>
            </a:endParaRPr>
          </a:p>
          <a:p>
            <a:pPr marL="0" indent="0">
              <a:buNone/>
            </a:pPr>
            <a:endParaRPr lang="es-ES" dirty="0">
              <a:solidFill>
                <a:schemeClr val="tx2"/>
              </a:solidFill>
            </a:endParaRPr>
          </a:p>
        </p:txBody>
      </p:sp>
    </p:spTree>
    <p:extLst>
      <p:ext uri="{BB962C8B-B14F-4D97-AF65-F5344CB8AC3E}">
        <p14:creationId xmlns:p14="http://schemas.microsoft.com/office/powerpoint/2010/main" val="536838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Literatura académica 16 × 9">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_9411674_TF03431380_TF03431380.potx" id="{9C759DF4-5D22-4947-AC84-0622EEA47A41}" vid="{3C637098-65C7-40E1-B206-DD97FD8DB6F6}"/>
    </a:ext>
  </a:extLst>
</a:theme>
</file>

<file path=ppt/theme/theme2.xml><?xml version="1.0" encoding="utf-8"?>
<a:theme xmlns:a="http://schemas.openxmlformats.org/drawingml/2006/main" name="Tema de Offic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855024</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2012-08-31T08:50:00+00:00</AssetStart>
    <FriendlyTitle xmlns="4873beb7-5857-4685-be1f-d57550cc96cc" xsi:nil="true"/>
    <MarketSpecific xmlns="4873beb7-5857-4685-be1f-d57550cc96cc">false</MarketSpecific>
    <TPNamespace xmlns="4873beb7-5857-4685-be1f-d57550cc96cc" xsi:nil="true"/>
    <PublishStatusLookup xmlns="4873beb7-5857-4685-be1f-d57550cc96cc">
      <Value>1616423</Value>
    </PublishStatusLookup>
    <APAuthor xmlns="4873beb7-5857-4685-be1f-d57550cc96cc">
      <UserInfo>
        <DisplayName>REDMOND\kristaa</DisplayName>
        <AccountId>136</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TP103431361</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Props1.xml><?xml version="1.0" encoding="utf-8"?>
<ds:datastoreItem xmlns:ds="http://schemas.openxmlformats.org/officeDocument/2006/customXml" ds:itemID="{28C8B9CA-0273-4370-889A-FC05DA5C2F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61E720F-F05D-4536-9C34-0CFCED65D3B7}">
  <ds:schemaRefs>
    <ds:schemaRef ds:uri="http://schemas.microsoft.com/sharepoint/v3/contenttype/forms"/>
  </ds:schemaRefs>
</ds:datastoreItem>
</file>

<file path=customXml/itemProps3.xml><?xml version="1.0" encoding="utf-8"?>
<ds:datastoreItem xmlns:ds="http://schemas.openxmlformats.org/officeDocument/2006/customXml" ds:itemID="{8CDDBB83-77C1-4099-A0AA-289882E745E2}">
  <ds:schemaRefs>
    <ds:schemaRef ds:uri="http://schemas.microsoft.com/office/2006/metadata/properties"/>
    <ds:schemaRef ds:uri="http://schemas.microsoft.com/office/infopath/2007/PartnerControls"/>
    <ds:schemaRef ds:uri="4873beb7-5857-4685-be1f-d57550cc96cc"/>
  </ds:schemaRefs>
</ds:datastoreItem>
</file>

<file path=docProps/app.xml><?xml version="1.0" encoding="utf-8"?>
<Properties xmlns="http://schemas.openxmlformats.org/officeDocument/2006/extended-properties" xmlns:vt="http://schemas.openxmlformats.org/officeDocument/2006/docPropsVTypes">
  <Template>Presentación académica, diseño de cinta y raya diplomática (panorámica)</Template>
  <TotalTime>0</TotalTime>
  <Words>2294</Words>
  <Application>Microsoft Office PowerPoint</Application>
  <PresentationFormat>Panorámica</PresentationFormat>
  <Paragraphs>130</Paragraphs>
  <Slides>31</Slides>
  <Notes>4</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31</vt:i4>
      </vt:variant>
    </vt:vector>
  </HeadingPairs>
  <TitlesOfParts>
    <vt:vector size="36" baseType="lpstr">
      <vt:lpstr>Arial</vt:lpstr>
      <vt:lpstr>Euphemia</vt:lpstr>
      <vt:lpstr>Plantagenet Cherokee</vt:lpstr>
      <vt:lpstr>Wingdings</vt:lpstr>
      <vt:lpstr>Literatura académica 16 × 9</vt:lpstr>
      <vt:lpstr>CÓMO APRENDEN LOS NIÑOS DE EDUCACIÓN</vt:lpstr>
      <vt:lpstr>La importancia de relacionar la didáctica con la terapia ocupacional surge de la preocupación al observar las diferentes gestiones de los estudiantes en la vida cotidiana relacionada con su licenciatura de estudios al considerar que en los diferentes ámbitos de la sociedad principalmente el educativo, también se puede incursionar efectuando y apoyando directa e indirectamente en la enseñanza y aprendizaje de los estudiantes de los diferentes niveles educativos, sobre todo en educación básica, por esto, se debe considerar que los alumnos primeramente necesitan adquirir conocimientos teóricos para que posteriormente y haciendo uso de esos saberes previos puedan desarrollarse laboralmente en las diferentes instituciones o empresas que se lo soliciten o para que pueda crear su propio centro de rehabilitación como terapeutas ocupacionales. </vt:lpstr>
      <vt:lpstr>Con este material el docente podrá apoyarse para impartir la unida tres correspondiente a la temática 6 titulada “Las diferentes etapas de desarrollo en los seres humanos” de la unidad de aprendizaje Didáctica aplicable  a Terapia Ocupacional y se cubrirá el objetivo específico:  El terapeuta ocupacional analizará las diferentes formas de aprendizaje de los alumnos de educación básica  .   . </vt:lpstr>
      <vt:lpstr>Presentación de PowerPoint</vt:lpstr>
      <vt:lpstr>Cómo aprenden  los niños Consultar la siguiente  liga: https://youtu.be/z-iWzN Q6aGk</vt:lpstr>
      <vt:lpstr>1. Participación activa</vt:lpstr>
      <vt:lpstr>Sugerencias de como abordarlas</vt:lpstr>
      <vt:lpstr>2. Participación social</vt:lpstr>
      <vt:lpstr>Sugerencias de como abordarlas</vt:lpstr>
      <vt:lpstr>3. Actividades significativas</vt:lpstr>
      <vt:lpstr>Sugerencias de como abordarlas</vt:lpstr>
      <vt:lpstr>4. Relacionar nueva información con conocimiento previo</vt:lpstr>
      <vt:lpstr>Sugerencias de como abordarlas</vt:lpstr>
      <vt:lpstr>5. Uso de estrategias</vt:lpstr>
      <vt:lpstr>Sugerencias de como abordarlas</vt:lpstr>
      <vt:lpstr>6. Autorregulación y reflexión</vt:lpstr>
      <vt:lpstr>Sugerencias de como abordarlas</vt:lpstr>
      <vt:lpstr>7. Reestructurar el conocimiento previo</vt:lpstr>
      <vt:lpstr>Sugerencias de como abordarlas</vt:lpstr>
      <vt:lpstr>8. Comprender, más que memorizar</vt:lpstr>
      <vt:lpstr>Sugerencias de como abordarlas</vt:lpstr>
      <vt:lpstr>9. Aprender a transferir</vt:lpstr>
      <vt:lpstr>Sugerencias de como abordarlas</vt:lpstr>
      <vt:lpstr>10. Dar tiempo para la práctica</vt:lpstr>
      <vt:lpstr>Sugerencias de como abordarlas</vt:lpstr>
      <vt:lpstr>11. Diferencias de desarrollo e individuales</vt:lpstr>
      <vt:lpstr>Sugerencias de como abordarlas</vt:lpstr>
      <vt:lpstr>12. Alumnos motivados</vt:lpstr>
      <vt:lpstr>Sugerencias de como abordarlas</vt:lpstr>
      <vt:lpstr>Imagen con diseño de título</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2019-09-26T22:09:11Z</dcterms:created>
  <dcterms:modified xsi:type="dcterms:W3CDTF">2019-10-01T00:25:55Z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