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9" r:id="rId3"/>
    <p:sldId id="258" r:id="rId4"/>
    <p:sldId id="259" r:id="rId5"/>
    <p:sldId id="286" r:id="rId6"/>
    <p:sldId id="260" r:id="rId7"/>
    <p:sldId id="277" r:id="rId8"/>
    <p:sldId id="287" r:id="rId9"/>
    <p:sldId id="261" r:id="rId10"/>
    <p:sldId id="262" r:id="rId11"/>
    <p:sldId id="263" r:id="rId12"/>
    <p:sldId id="278" r:id="rId13"/>
    <p:sldId id="279" r:id="rId14"/>
    <p:sldId id="288" r:id="rId15"/>
    <p:sldId id="264" r:id="rId16"/>
    <p:sldId id="280" r:id="rId17"/>
    <p:sldId id="265" r:id="rId18"/>
    <p:sldId id="281" r:id="rId19"/>
    <p:sldId id="266" r:id="rId20"/>
    <p:sldId id="267" r:id="rId21"/>
    <p:sldId id="282" r:id="rId22"/>
    <p:sldId id="268" r:id="rId23"/>
    <p:sldId id="283" r:id="rId24"/>
    <p:sldId id="284" r:id="rId25"/>
    <p:sldId id="269" r:id="rId26"/>
    <p:sldId id="270" r:id="rId27"/>
    <p:sldId id="285" r:id="rId28"/>
    <p:sldId id="271" r:id="rId29"/>
    <p:sldId id="272" r:id="rId30"/>
    <p:sldId id="273" r:id="rId31"/>
    <p:sldId id="274" r:id="rId32"/>
    <p:sldId id="275" r:id="rId33"/>
    <p:sldId id="276" r:id="rId34"/>
  </p:sldIdLst>
  <p:sldSz cx="9144000" cy="6858000" type="screen4x3"/>
  <p:notesSz cx="9144000" cy="6858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81000" y="6139180"/>
            <a:ext cx="566419" cy="563880"/>
          </a:xfrm>
          <a:custGeom>
            <a:avLst/>
            <a:gdLst/>
            <a:ahLst/>
            <a:cxnLst/>
            <a:rect l="l" t="t" r="r" b="b"/>
            <a:pathLst>
              <a:path w="566419" h="563879">
                <a:moveTo>
                  <a:pt x="0" y="281940"/>
                </a:moveTo>
                <a:lnTo>
                  <a:pt x="938" y="305063"/>
                </a:lnTo>
                <a:lnTo>
                  <a:pt x="3706" y="327672"/>
                </a:lnTo>
                <a:lnTo>
                  <a:pt x="8230" y="349694"/>
                </a:lnTo>
                <a:lnTo>
                  <a:pt x="14438" y="371056"/>
                </a:lnTo>
                <a:lnTo>
                  <a:pt x="22255" y="391685"/>
                </a:lnTo>
                <a:lnTo>
                  <a:pt x="31611" y="411509"/>
                </a:lnTo>
                <a:lnTo>
                  <a:pt x="42431" y="430455"/>
                </a:lnTo>
                <a:lnTo>
                  <a:pt x="54642" y="448451"/>
                </a:lnTo>
                <a:lnTo>
                  <a:pt x="68173" y="465424"/>
                </a:lnTo>
                <a:lnTo>
                  <a:pt x="82950" y="481303"/>
                </a:lnTo>
                <a:lnTo>
                  <a:pt x="98899" y="496013"/>
                </a:lnTo>
                <a:lnTo>
                  <a:pt x="115949" y="509482"/>
                </a:lnTo>
                <a:lnTo>
                  <a:pt x="134026" y="521639"/>
                </a:lnTo>
                <a:lnTo>
                  <a:pt x="153058" y="532411"/>
                </a:lnTo>
                <a:lnTo>
                  <a:pt x="172971" y="541724"/>
                </a:lnTo>
                <a:lnTo>
                  <a:pt x="193693" y="549506"/>
                </a:lnTo>
                <a:lnTo>
                  <a:pt x="215151" y="555686"/>
                </a:lnTo>
                <a:lnTo>
                  <a:pt x="237271" y="560189"/>
                </a:lnTo>
                <a:lnTo>
                  <a:pt x="259982" y="562945"/>
                </a:lnTo>
                <a:lnTo>
                  <a:pt x="283209" y="563880"/>
                </a:lnTo>
                <a:lnTo>
                  <a:pt x="306437" y="562945"/>
                </a:lnTo>
                <a:lnTo>
                  <a:pt x="329148" y="560189"/>
                </a:lnTo>
                <a:lnTo>
                  <a:pt x="351268" y="555686"/>
                </a:lnTo>
                <a:lnTo>
                  <a:pt x="372726" y="549506"/>
                </a:lnTo>
                <a:lnTo>
                  <a:pt x="393448" y="541724"/>
                </a:lnTo>
                <a:lnTo>
                  <a:pt x="413361" y="532411"/>
                </a:lnTo>
                <a:lnTo>
                  <a:pt x="432393" y="521639"/>
                </a:lnTo>
                <a:lnTo>
                  <a:pt x="450470" y="509482"/>
                </a:lnTo>
                <a:lnTo>
                  <a:pt x="467520" y="496013"/>
                </a:lnTo>
                <a:lnTo>
                  <a:pt x="483469" y="481303"/>
                </a:lnTo>
                <a:lnTo>
                  <a:pt x="498246" y="465424"/>
                </a:lnTo>
                <a:lnTo>
                  <a:pt x="511777" y="448451"/>
                </a:lnTo>
                <a:lnTo>
                  <a:pt x="523988" y="430455"/>
                </a:lnTo>
                <a:lnTo>
                  <a:pt x="534808" y="411509"/>
                </a:lnTo>
                <a:lnTo>
                  <a:pt x="544164" y="391685"/>
                </a:lnTo>
                <a:lnTo>
                  <a:pt x="551981" y="371056"/>
                </a:lnTo>
                <a:lnTo>
                  <a:pt x="558189" y="349694"/>
                </a:lnTo>
                <a:lnTo>
                  <a:pt x="562713" y="327672"/>
                </a:lnTo>
                <a:lnTo>
                  <a:pt x="565481" y="305063"/>
                </a:lnTo>
                <a:lnTo>
                  <a:pt x="566419" y="281940"/>
                </a:lnTo>
                <a:lnTo>
                  <a:pt x="565481" y="258816"/>
                </a:lnTo>
                <a:lnTo>
                  <a:pt x="562713" y="236207"/>
                </a:lnTo>
                <a:lnTo>
                  <a:pt x="558189" y="214185"/>
                </a:lnTo>
                <a:lnTo>
                  <a:pt x="551981" y="192823"/>
                </a:lnTo>
                <a:lnTo>
                  <a:pt x="544164" y="172194"/>
                </a:lnTo>
                <a:lnTo>
                  <a:pt x="534808" y="152370"/>
                </a:lnTo>
                <a:lnTo>
                  <a:pt x="523988" y="133424"/>
                </a:lnTo>
                <a:lnTo>
                  <a:pt x="511777" y="115428"/>
                </a:lnTo>
                <a:lnTo>
                  <a:pt x="498246" y="98455"/>
                </a:lnTo>
                <a:lnTo>
                  <a:pt x="483469" y="82576"/>
                </a:lnTo>
                <a:lnTo>
                  <a:pt x="467520" y="67866"/>
                </a:lnTo>
                <a:lnTo>
                  <a:pt x="450470" y="54397"/>
                </a:lnTo>
                <a:lnTo>
                  <a:pt x="432393" y="42240"/>
                </a:lnTo>
                <a:lnTo>
                  <a:pt x="413361" y="31468"/>
                </a:lnTo>
                <a:lnTo>
                  <a:pt x="393448" y="22155"/>
                </a:lnTo>
                <a:lnTo>
                  <a:pt x="372726" y="14373"/>
                </a:lnTo>
                <a:lnTo>
                  <a:pt x="351268" y="8193"/>
                </a:lnTo>
                <a:lnTo>
                  <a:pt x="329148" y="3690"/>
                </a:lnTo>
                <a:lnTo>
                  <a:pt x="306437" y="934"/>
                </a:lnTo>
                <a:lnTo>
                  <a:pt x="283209" y="0"/>
                </a:lnTo>
                <a:lnTo>
                  <a:pt x="259982" y="934"/>
                </a:lnTo>
                <a:lnTo>
                  <a:pt x="237271" y="3690"/>
                </a:lnTo>
                <a:lnTo>
                  <a:pt x="215151" y="8193"/>
                </a:lnTo>
                <a:lnTo>
                  <a:pt x="193693" y="14373"/>
                </a:lnTo>
                <a:lnTo>
                  <a:pt x="172971" y="22155"/>
                </a:lnTo>
                <a:lnTo>
                  <a:pt x="153058" y="31468"/>
                </a:lnTo>
                <a:lnTo>
                  <a:pt x="134026" y="42240"/>
                </a:lnTo>
                <a:lnTo>
                  <a:pt x="115949" y="54397"/>
                </a:lnTo>
                <a:lnTo>
                  <a:pt x="98899" y="67866"/>
                </a:lnTo>
                <a:lnTo>
                  <a:pt x="82950" y="82576"/>
                </a:lnTo>
                <a:lnTo>
                  <a:pt x="68173" y="98455"/>
                </a:lnTo>
                <a:lnTo>
                  <a:pt x="54642" y="115428"/>
                </a:lnTo>
                <a:lnTo>
                  <a:pt x="42431" y="133424"/>
                </a:lnTo>
                <a:lnTo>
                  <a:pt x="31611" y="152370"/>
                </a:lnTo>
                <a:lnTo>
                  <a:pt x="22255" y="172194"/>
                </a:lnTo>
                <a:lnTo>
                  <a:pt x="14438" y="192823"/>
                </a:lnTo>
                <a:lnTo>
                  <a:pt x="8230" y="214185"/>
                </a:lnTo>
                <a:lnTo>
                  <a:pt x="3706" y="236207"/>
                </a:lnTo>
                <a:lnTo>
                  <a:pt x="938" y="258816"/>
                </a:lnTo>
                <a:lnTo>
                  <a:pt x="0" y="2819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92100" y="6184900"/>
            <a:ext cx="558800" cy="571500"/>
          </a:xfrm>
          <a:custGeom>
            <a:avLst/>
            <a:gdLst/>
            <a:ahLst/>
            <a:cxnLst/>
            <a:rect l="l" t="t" r="r" b="b"/>
            <a:pathLst>
              <a:path w="558800" h="571500">
                <a:moveTo>
                  <a:pt x="0" y="285750"/>
                </a:moveTo>
                <a:lnTo>
                  <a:pt x="926" y="309185"/>
                </a:lnTo>
                <a:lnTo>
                  <a:pt x="3656" y="332098"/>
                </a:lnTo>
                <a:lnTo>
                  <a:pt x="8120" y="354417"/>
                </a:lnTo>
                <a:lnTo>
                  <a:pt x="14244" y="376067"/>
                </a:lnTo>
                <a:lnTo>
                  <a:pt x="21957" y="396974"/>
                </a:lnTo>
                <a:lnTo>
                  <a:pt x="31186" y="417066"/>
                </a:lnTo>
                <a:lnTo>
                  <a:pt x="41861" y="436268"/>
                </a:lnTo>
                <a:lnTo>
                  <a:pt x="53908" y="454508"/>
                </a:lnTo>
                <a:lnTo>
                  <a:pt x="67257" y="471710"/>
                </a:lnTo>
                <a:lnTo>
                  <a:pt x="81835" y="487803"/>
                </a:lnTo>
                <a:lnTo>
                  <a:pt x="97570" y="502713"/>
                </a:lnTo>
                <a:lnTo>
                  <a:pt x="114391" y="516365"/>
                </a:lnTo>
                <a:lnTo>
                  <a:pt x="132225" y="528686"/>
                </a:lnTo>
                <a:lnTo>
                  <a:pt x="151001" y="539604"/>
                </a:lnTo>
                <a:lnTo>
                  <a:pt x="170646" y="549043"/>
                </a:lnTo>
                <a:lnTo>
                  <a:pt x="191089" y="556931"/>
                </a:lnTo>
                <a:lnTo>
                  <a:pt x="212258" y="563195"/>
                </a:lnTo>
                <a:lnTo>
                  <a:pt x="234080" y="567759"/>
                </a:lnTo>
                <a:lnTo>
                  <a:pt x="256485" y="570552"/>
                </a:lnTo>
                <a:lnTo>
                  <a:pt x="279400" y="571500"/>
                </a:lnTo>
                <a:lnTo>
                  <a:pt x="302314" y="570552"/>
                </a:lnTo>
                <a:lnTo>
                  <a:pt x="324719" y="567759"/>
                </a:lnTo>
                <a:lnTo>
                  <a:pt x="346541" y="563195"/>
                </a:lnTo>
                <a:lnTo>
                  <a:pt x="367710" y="556931"/>
                </a:lnTo>
                <a:lnTo>
                  <a:pt x="388153" y="549043"/>
                </a:lnTo>
                <a:lnTo>
                  <a:pt x="407798" y="539604"/>
                </a:lnTo>
                <a:lnTo>
                  <a:pt x="426574" y="528686"/>
                </a:lnTo>
                <a:lnTo>
                  <a:pt x="444408" y="516365"/>
                </a:lnTo>
                <a:lnTo>
                  <a:pt x="461229" y="502713"/>
                </a:lnTo>
                <a:lnTo>
                  <a:pt x="476964" y="487803"/>
                </a:lnTo>
                <a:lnTo>
                  <a:pt x="491542" y="471710"/>
                </a:lnTo>
                <a:lnTo>
                  <a:pt x="504891" y="454508"/>
                </a:lnTo>
                <a:lnTo>
                  <a:pt x="516938" y="436268"/>
                </a:lnTo>
                <a:lnTo>
                  <a:pt x="527613" y="417066"/>
                </a:lnTo>
                <a:lnTo>
                  <a:pt x="536842" y="396974"/>
                </a:lnTo>
                <a:lnTo>
                  <a:pt x="544555" y="376067"/>
                </a:lnTo>
                <a:lnTo>
                  <a:pt x="550679" y="354417"/>
                </a:lnTo>
                <a:lnTo>
                  <a:pt x="555143" y="332098"/>
                </a:lnTo>
                <a:lnTo>
                  <a:pt x="557873" y="309185"/>
                </a:lnTo>
                <a:lnTo>
                  <a:pt x="558800" y="285750"/>
                </a:lnTo>
                <a:lnTo>
                  <a:pt x="557873" y="262314"/>
                </a:lnTo>
                <a:lnTo>
                  <a:pt x="555143" y="239401"/>
                </a:lnTo>
                <a:lnTo>
                  <a:pt x="550679" y="217082"/>
                </a:lnTo>
                <a:lnTo>
                  <a:pt x="544555" y="195432"/>
                </a:lnTo>
                <a:lnTo>
                  <a:pt x="536842" y="174525"/>
                </a:lnTo>
                <a:lnTo>
                  <a:pt x="527613" y="154433"/>
                </a:lnTo>
                <a:lnTo>
                  <a:pt x="516938" y="135231"/>
                </a:lnTo>
                <a:lnTo>
                  <a:pt x="504891" y="116991"/>
                </a:lnTo>
                <a:lnTo>
                  <a:pt x="491542" y="99789"/>
                </a:lnTo>
                <a:lnTo>
                  <a:pt x="476964" y="83696"/>
                </a:lnTo>
                <a:lnTo>
                  <a:pt x="461229" y="68786"/>
                </a:lnTo>
                <a:lnTo>
                  <a:pt x="444408" y="55134"/>
                </a:lnTo>
                <a:lnTo>
                  <a:pt x="426574" y="42813"/>
                </a:lnTo>
                <a:lnTo>
                  <a:pt x="407798" y="31895"/>
                </a:lnTo>
                <a:lnTo>
                  <a:pt x="388153" y="22456"/>
                </a:lnTo>
                <a:lnTo>
                  <a:pt x="367710" y="14568"/>
                </a:lnTo>
                <a:lnTo>
                  <a:pt x="346541" y="8304"/>
                </a:lnTo>
                <a:lnTo>
                  <a:pt x="324719" y="3740"/>
                </a:lnTo>
                <a:lnTo>
                  <a:pt x="302314" y="947"/>
                </a:lnTo>
                <a:lnTo>
                  <a:pt x="279400" y="0"/>
                </a:lnTo>
                <a:lnTo>
                  <a:pt x="256485" y="947"/>
                </a:lnTo>
                <a:lnTo>
                  <a:pt x="234080" y="3740"/>
                </a:lnTo>
                <a:lnTo>
                  <a:pt x="212258" y="8304"/>
                </a:lnTo>
                <a:lnTo>
                  <a:pt x="191089" y="14568"/>
                </a:lnTo>
                <a:lnTo>
                  <a:pt x="170646" y="22456"/>
                </a:lnTo>
                <a:lnTo>
                  <a:pt x="151001" y="31895"/>
                </a:lnTo>
                <a:lnTo>
                  <a:pt x="132225" y="42813"/>
                </a:lnTo>
                <a:lnTo>
                  <a:pt x="114391" y="55134"/>
                </a:lnTo>
                <a:lnTo>
                  <a:pt x="97570" y="68786"/>
                </a:lnTo>
                <a:lnTo>
                  <a:pt x="81835" y="83696"/>
                </a:lnTo>
                <a:lnTo>
                  <a:pt x="67257" y="99789"/>
                </a:lnTo>
                <a:lnTo>
                  <a:pt x="53908" y="116991"/>
                </a:lnTo>
                <a:lnTo>
                  <a:pt x="41861" y="135231"/>
                </a:lnTo>
                <a:lnTo>
                  <a:pt x="31186" y="154433"/>
                </a:lnTo>
                <a:lnTo>
                  <a:pt x="21957" y="174525"/>
                </a:lnTo>
                <a:lnTo>
                  <a:pt x="14244" y="195432"/>
                </a:lnTo>
                <a:lnTo>
                  <a:pt x="8120" y="217082"/>
                </a:lnTo>
                <a:lnTo>
                  <a:pt x="3656" y="239401"/>
                </a:lnTo>
                <a:lnTo>
                  <a:pt x="926" y="262314"/>
                </a:lnTo>
                <a:lnTo>
                  <a:pt x="0" y="28575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 flipH="1">
            <a:off x="1219200" y="838200"/>
            <a:ext cx="7156450" cy="45554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CuadroTexto 59"/>
          <p:cNvSpPr txBox="1"/>
          <p:nvPr/>
        </p:nvSpPr>
        <p:spPr>
          <a:xfrm>
            <a:off x="1447800" y="990600"/>
            <a:ext cx="66294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latin typeface="Arial Black" panose="020B0A04020102020204" pitchFamily="34" charset="0"/>
              </a:rPr>
              <a:t>Universidad Autónoma del Estado de México</a:t>
            </a:r>
          </a:p>
          <a:p>
            <a:pPr algn="ctr"/>
            <a:endParaRPr lang="es-MX" dirty="0">
              <a:latin typeface="Arial Black" panose="020B0A04020102020204" pitchFamily="34" charset="0"/>
            </a:endParaRPr>
          </a:p>
          <a:p>
            <a:pPr algn="ctr"/>
            <a:r>
              <a:rPr lang="es-MX" dirty="0" smtClean="0">
                <a:latin typeface="Arial Black" panose="020B0A04020102020204" pitchFamily="34" charset="0"/>
              </a:rPr>
              <a:t>Facultad de Planeación Urbana y Regional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  <a:p>
            <a:pPr algn="ctr"/>
            <a:r>
              <a:rPr lang="es-MX" sz="1600" dirty="0" smtClean="0">
                <a:latin typeface="Arial Black" panose="020B0A04020102020204" pitchFamily="34" charset="0"/>
              </a:rPr>
              <a:t>Licenciatura en Planeación Territorial</a:t>
            </a:r>
          </a:p>
          <a:p>
            <a:pPr algn="ctr"/>
            <a:endParaRPr lang="es-MX" sz="1600" dirty="0">
              <a:latin typeface="Arial Black" panose="020B0A04020102020204" pitchFamily="34" charset="0"/>
            </a:endParaRPr>
          </a:p>
          <a:p>
            <a:pPr algn="ctr"/>
            <a:r>
              <a:rPr lang="es-MX" sz="1600" dirty="0" smtClean="0">
                <a:latin typeface="Arial Black" panose="020B0A04020102020204" pitchFamily="34" charset="0"/>
              </a:rPr>
              <a:t>Taller Regional ll</a:t>
            </a:r>
          </a:p>
          <a:p>
            <a:pPr algn="ctr"/>
            <a:endParaRPr lang="es-MX" sz="1600" dirty="0" smtClean="0">
              <a:latin typeface="Arial Black" panose="020B0A04020102020204" pitchFamily="34" charset="0"/>
            </a:endParaRPr>
          </a:p>
          <a:p>
            <a:pPr algn="ctr"/>
            <a:endParaRPr lang="es-MX" sz="1600" dirty="0" smtClean="0">
              <a:latin typeface="Arial Black" panose="020B0A04020102020204" pitchFamily="34" charset="0"/>
            </a:endParaRPr>
          </a:p>
          <a:p>
            <a:pPr algn="ctr"/>
            <a:r>
              <a:rPr lang="es-MX" sz="1600" dirty="0" smtClean="0">
                <a:latin typeface="Arial Black" panose="020B0A04020102020204" pitchFamily="34" charset="0"/>
              </a:rPr>
              <a:t>“Análisis FODA </a:t>
            </a:r>
            <a:r>
              <a:rPr lang="es-MX" sz="1600" dirty="0" smtClean="0">
                <a:latin typeface="Arial Black" panose="020B0A04020102020204" pitchFamily="34" charset="0"/>
              </a:rPr>
              <a:t>”</a:t>
            </a:r>
            <a:endParaRPr lang="es-MX" sz="1600" dirty="0" smtClean="0">
              <a:latin typeface="Arial Black" panose="020B0A04020102020204" pitchFamily="34" charset="0"/>
            </a:endParaRPr>
          </a:p>
          <a:p>
            <a:pPr algn="ctr"/>
            <a:endParaRPr lang="es-MX" sz="1600" dirty="0" smtClean="0">
              <a:latin typeface="Arial Black" panose="020B0A04020102020204" pitchFamily="34" charset="0"/>
            </a:endParaRPr>
          </a:p>
          <a:p>
            <a:pPr algn="ctr"/>
            <a:endParaRPr lang="es-MX" sz="1600" dirty="0">
              <a:latin typeface="Arial Black" panose="020B0A04020102020204" pitchFamily="34" charset="0"/>
            </a:endParaRPr>
          </a:p>
          <a:p>
            <a:pPr algn="ctr"/>
            <a:endParaRPr lang="es-MX" sz="1600" dirty="0">
              <a:latin typeface="Arial Black" panose="020B0A04020102020204" pitchFamily="34" charset="0"/>
            </a:endParaRPr>
          </a:p>
          <a:p>
            <a:pPr algn="ctr"/>
            <a:r>
              <a:rPr lang="es-MX" sz="1600" dirty="0" smtClean="0">
                <a:latin typeface="Arial Black" panose="020B0A04020102020204" pitchFamily="34" charset="0"/>
              </a:rPr>
              <a:t> Graciela M. Suárez Díaz</a:t>
            </a:r>
          </a:p>
          <a:p>
            <a:pPr algn="ctr"/>
            <a:endParaRPr lang="es-MX" sz="1600" dirty="0" smtClean="0">
              <a:latin typeface="Arial Black" panose="020B0A04020102020204" pitchFamily="34" charset="0"/>
            </a:endParaRPr>
          </a:p>
          <a:p>
            <a:pPr algn="ctr"/>
            <a:r>
              <a:rPr lang="es-MX" sz="1600" dirty="0" smtClean="0">
                <a:latin typeface="Arial Black" panose="020B0A04020102020204" pitchFamily="34" charset="0"/>
              </a:rPr>
              <a:t>Septiembre 2019</a:t>
            </a:r>
            <a:endParaRPr lang="es-MX" sz="1600" dirty="0">
              <a:latin typeface="Arial Black" panose="020B0A04020102020204" pitchFamily="34" charset="0"/>
            </a:endParaRPr>
          </a:p>
          <a:p>
            <a:pPr algn="ctr"/>
            <a:endParaRPr lang="es-MX" sz="1600" dirty="0">
              <a:latin typeface="Arial Black" panose="020B0A04020102020204" pitchFamily="34" charset="0"/>
            </a:endParaRPr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3589909" y="3827625"/>
            <a:ext cx="4721376" cy="1244917"/>
          </a:xfrm>
          <a:prstGeom prst="rect">
            <a:avLst/>
          </a:prstGeom>
        </p:spPr>
        <p:txBody>
          <a:bodyPr wrap="square" lIns="0" tIns="62261" rIns="0" bIns="0" rtlCol="0">
            <a:noAutofit/>
          </a:bodyPr>
          <a:lstStyle/>
          <a:p>
            <a:pPr marL="12700">
              <a:lnSpc>
                <a:spcPts val="9805"/>
              </a:lnSpc>
            </a:pPr>
            <a:r>
              <a:rPr sz="9600" b="1" dirty="0" smtClean="0">
                <a:solidFill>
                  <a:srgbClr val="666633"/>
                </a:solidFill>
                <a:latin typeface="Calibri"/>
                <a:cs typeface="Calibri"/>
              </a:rPr>
              <a:t>Ejemplos</a:t>
            </a:r>
            <a:endParaRPr sz="96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15290" y="6348538"/>
            <a:ext cx="349755" cy="279400"/>
          </a:xfrm>
          <a:prstGeom prst="rect">
            <a:avLst/>
          </a:prstGeom>
        </p:spPr>
        <p:txBody>
          <a:bodyPr wrap="square" lIns="0" tIns="13970" rIns="0" bIns="0" rtlCol="0">
            <a:noAutofit/>
          </a:bodyPr>
          <a:lstStyle/>
          <a:p>
            <a:pPr marL="12700">
              <a:lnSpc>
                <a:spcPts val="2200"/>
              </a:lnSpc>
            </a:pPr>
            <a:endParaRPr sz="2000" dirty="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196340" y="378460"/>
            <a:ext cx="6037580" cy="411479"/>
          </a:xfrm>
          <a:prstGeom prst="rect">
            <a:avLst/>
          </a:prstGeom>
        </p:spPr>
        <p:txBody>
          <a:bodyPr wrap="square" lIns="0" tIns="38735" rIns="0" bIns="0" rtlCol="0">
            <a:noAutofit/>
          </a:bodyPr>
          <a:lstStyle/>
          <a:p>
            <a:pPr marL="92328">
              <a:lnSpc>
                <a:spcPct val="102091"/>
              </a:lnSpc>
            </a:pPr>
            <a:endParaRPr sz="2100" dirty="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ject 25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52400" y="99059"/>
            <a:ext cx="1043940" cy="1097280"/>
          </a:xfrm>
          <a:custGeom>
            <a:avLst/>
            <a:gdLst/>
            <a:ahLst/>
            <a:cxnLst/>
            <a:rect l="l" t="t" r="r" b="b"/>
            <a:pathLst>
              <a:path w="1043940" h="1097280">
                <a:moveTo>
                  <a:pt x="0" y="548640"/>
                </a:moveTo>
                <a:lnTo>
                  <a:pt x="1730" y="593639"/>
                </a:lnTo>
                <a:lnTo>
                  <a:pt x="6831" y="637636"/>
                </a:lnTo>
                <a:lnTo>
                  <a:pt x="15169" y="680489"/>
                </a:lnTo>
                <a:lnTo>
                  <a:pt x="26610" y="722059"/>
                </a:lnTo>
                <a:lnTo>
                  <a:pt x="41018" y="762202"/>
                </a:lnTo>
                <a:lnTo>
                  <a:pt x="58261" y="800778"/>
                </a:lnTo>
                <a:lnTo>
                  <a:pt x="78202" y="837647"/>
                </a:lnTo>
                <a:lnTo>
                  <a:pt x="100709" y="872666"/>
                </a:lnTo>
                <a:lnTo>
                  <a:pt x="125647" y="905695"/>
                </a:lnTo>
                <a:lnTo>
                  <a:pt x="152881" y="936593"/>
                </a:lnTo>
                <a:lnTo>
                  <a:pt x="182277" y="965218"/>
                </a:lnTo>
                <a:lnTo>
                  <a:pt x="213700" y="991429"/>
                </a:lnTo>
                <a:lnTo>
                  <a:pt x="247017" y="1015085"/>
                </a:lnTo>
                <a:lnTo>
                  <a:pt x="282094" y="1036044"/>
                </a:lnTo>
                <a:lnTo>
                  <a:pt x="318795" y="1054167"/>
                </a:lnTo>
                <a:lnTo>
                  <a:pt x="356986" y="1069311"/>
                </a:lnTo>
                <a:lnTo>
                  <a:pt x="396534" y="1081336"/>
                </a:lnTo>
                <a:lnTo>
                  <a:pt x="437303" y="1090099"/>
                </a:lnTo>
                <a:lnTo>
                  <a:pt x="479160" y="1095461"/>
                </a:lnTo>
                <a:lnTo>
                  <a:pt x="521970" y="1097280"/>
                </a:lnTo>
                <a:lnTo>
                  <a:pt x="564779" y="1095461"/>
                </a:lnTo>
                <a:lnTo>
                  <a:pt x="606636" y="1090099"/>
                </a:lnTo>
                <a:lnTo>
                  <a:pt x="647405" y="1081336"/>
                </a:lnTo>
                <a:lnTo>
                  <a:pt x="686953" y="1069311"/>
                </a:lnTo>
                <a:lnTo>
                  <a:pt x="725144" y="1054167"/>
                </a:lnTo>
                <a:lnTo>
                  <a:pt x="761845" y="1036044"/>
                </a:lnTo>
                <a:lnTo>
                  <a:pt x="796922" y="1015085"/>
                </a:lnTo>
                <a:lnTo>
                  <a:pt x="830239" y="991429"/>
                </a:lnTo>
                <a:lnTo>
                  <a:pt x="861662" y="965218"/>
                </a:lnTo>
                <a:lnTo>
                  <a:pt x="891058" y="936593"/>
                </a:lnTo>
                <a:lnTo>
                  <a:pt x="918292" y="905695"/>
                </a:lnTo>
                <a:lnTo>
                  <a:pt x="943230" y="872666"/>
                </a:lnTo>
                <a:lnTo>
                  <a:pt x="965737" y="837647"/>
                </a:lnTo>
                <a:lnTo>
                  <a:pt x="985678" y="800778"/>
                </a:lnTo>
                <a:lnTo>
                  <a:pt x="1002921" y="762202"/>
                </a:lnTo>
                <a:lnTo>
                  <a:pt x="1017329" y="722059"/>
                </a:lnTo>
                <a:lnTo>
                  <a:pt x="1028770" y="680489"/>
                </a:lnTo>
                <a:lnTo>
                  <a:pt x="1037108" y="637636"/>
                </a:lnTo>
                <a:lnTo>
                  <a:pt x="1042209" y="593639"/>
                </a:lnTo>
                <a:lnTo>
                  <a:pt x="1043940" y="548640"/>
                </a:lnTo>
                <a:lnTo>
                  <a:pt x="1042209" y="503640"/>
                </a:lnTo>
                <a:lnTo>
                  <a:pt x="1037108" y="459643"/>
                </a:lnTo>
                <a:lnTo>
                  <a:pt x="1028770" y="416790"/>
                </a:lnTo>
                <a:lnTo>
                  <a:pt x="1017329" y="375220"/>
                </a:lnTo>
                <a:lnTo>
                  <a:pt x="1002921" y="335077"/>
                </a:lnTo>
                <a:lnTo>
                  <a:pt x="985678" y="296501"/>
                </a:lnTo>
                <a:lnTo>
                  <a:pt x="965737" y="259632"/>
                </a:lnTo>
                <a:lnTo>
                  <a:pt x="943230" y="224613"/>
                </a:lnTo>
                <a:lnTo>
                  <a:pt x="918292" y="191584"/>
                </a:lnTo>
                <a:lnTo>
                  <a:pt x="891058" y="160686"/>
                </a:lnTo>
                <a:lnTo>
                  <a:pt x="861662" y="132061"/>
                </a:lnTo>
                <a:lnTo>
                  <a:pt x="830239" y="105850"/>
                </a:lnTo>
                <a:lnTo>
                  <a:pt x="796922" y="82194"/>
                </a:lnTo>
                <a:lnTo>
                  <a:pt x="761845" y="61235"/>
                </a:lnTo>
                <a:lnTo>
                  <a:pt x="725144" y="43112"/>
                </a:lnTo>
                <a:lnTo>
                  <a:pt x="686953" y="27968"/>
                </a:lnTo>
                <a:lnTo>
                  <a:pt x="647405" y="15943"/>
                </a:lnTo>
                <a:lnTo>
                  <a:pt x="606636" y="7180"/>
                </a:lnTo>
                <a:lnTo>
                  <a:pt x="564779" y="1818"/>
                </a:lnTo>
                <a:lnTo>
                  <a:pt x="521970" y="0"/>
                </a:lnTo>
                <a:lnTo>
                  <a:pt x="479160" y="1818"/>
                </a:lnTo>
                <a:lnTo>
                  <a:pt x="437303" y="7180"/>
                </a:lnTo>
                <a:lnTo>
                  <a:pt x="396534" y="15943"/>
                </a:lnTo>
                <a:lnTo>
                  <a:pt x="356986" y="27968"/>
                </a:lnTo>
                <a:lnTo>
                  <a:pt x="318795" y="43112"/>
                </a:lnTo>
                <a:lnTo>
                  <a:pt x="282094" y="61235"/>
                </a:lnTo>
                <a:lnTo>
                  <a:pt x="247017" y="82194"/>
                </a:lnTo>
                <a:lnTo>
                  <a:pt x="213700" y="105850"/>
                </a:lnTo>
                <a:lnTo>
                  <a:pt x="182277" y="132061"/>
                </a:lnTo>
                <a:lnTo>
                  <a:pt x="152881" y="160686"/>
                </a:lnTo>
                <a:lnTo>
                  <a:pt x="125647" y="191584"/>
                </a:lnTo>
                <a:lnTo>
                  <a:pt x="100709" y="224613"/>
                </a:lnTo>
                <a:lnTo>
                  <a:pt x="78202" y="259632"/>
                </a:lnTo>
                <a:lnTo>
                  <a:pt x="58261" y="296501"/>
                </a:lnTo>
                <a:lnTo>
                  <a:pt x="41018" y="335077"/>
                </a:lnTo>
                <a:lnTo>
                  <a:pt x="26610" y="375220"/>
                </a:lnTo>
                <a:lnTo>
                  <a:pt x="15169" y="416790"/>
                </a:lnTo>
                <a:lnTo>
                  <a:pt x="6831" y="459643"/>
                </a:lnTo>
                <a:lnTo>
                  <a:pt x="1730" y="503640"/>
                </a:lnTo>
                <a:lnTo>
                  <a:pt x="0" y="5486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70966" y="969229"/>
            <a:ext cx="7435118" cy="497542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ject 25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52400" y="99059"/>
            <a:ext cx="1043940" cy="1097280"/>
          </a:xfrm>
          <a:custGeom>
            <a:avLst/>
            <a:gdLst/>
            <a:ahLst/>
            <a:cxnLst/>
            <a:rect l="l" t="t" r="r" b="b"/>
            <a:pathLst>
              <a:path w="1043940" h="1097280">
                <a:moveTo>
                  <a:pt x="0" y="548640"/>
                </a:moveTo>
                <a:lnTo>
                  <a:pt x="1730" y="593639"/>
                </a:lnTo>
                <a:lnTo>
                  <a:pt x="6831" y="637636"/>
                </a:lnTo>
                <a:lnTo>
                  <a:pt x="15169" y="680489"/>
                </a:lnTo>
                <a:lnTo>
                  <a:pt x="26610" y="722059"/>
                </a:lnTo>
                <a:lnTo>
                  <a:pt x="41018" y="762202"/>
                </a:lnTo>
                <a:lnTo>
                  <a:pt x="58261" y="800778"/>
                </a:lnTo>
                <a:lnTo>
                  <a:pt x="78202" y="837647"/>
                </a:lnTo>
                <a:lnTo>
                  <a:pt x="100709" y="872666"/>
                </a:lnTo>
                <a:lnTo>
                  <a:pt x="125647" y="905695"/>
                </a:lnTo>
                <a:lnTo>
                  <a:pt x="152881" y="936593"/>
                </a:lnTo>
                <a:lnTo>
                  <a:pt x="182277" y="965218"/>
                </a:lnTo>
                <a:lnTo>
                  <a:pt x="213700" y="991429"/>
                </a:lnTo>
                <a:lnTo>
                  <a:pt x="247017" y="1015085"/>
                </a:lnTo>
                <a:lnTo>
                  <a:pt x="282094" y="1036044"/>
                </a:lnTo>
                <a:lnTo>
                  <a:pt x="318795" y="1054167"/>
                </a:lnTo>
                <a:lnTo>
                  <a:pt x="356986" y="1069311"/>
                </a:lnTo>
                <a:lnTo>
                  <a:pt x="396534" y="1081336"/>
                </a:lnTo>
                <a:lnTo>
                  <a:pt x="437303" y="1090099"/>
                </a:lnTo>
                <a:lnTo>
                  <a:pt x="479160" y="1095461"/>
                </a:lnTo>
                <a:lnTo>
                  <a:pt x="521970" y="1097280"/>
                </a:lnTo>
                <a:lnTo>
                  <a:pt x="564779" y="1095461"/>
                </a:lnTo>
                <a:lnTo>
                  <a:pt x="606636" y="1090099"/>
                </a:lnTo>
                <a:lnTo>
                  <a:pt x="647405" y="1081336"/>
                </a:lnTo>
                <a:lnTo>
                  <a:pt x="686953" y="1069311"/>
                </a:lnTo>
                <a:lnTo>
                  <a:pt x="725144" y="1054167"/>
                </a:lnTo>
                <a:lnTo>
                  <a:pt x="761845" y="1036044"/>
                </a:lnTo>
                <a:lnTo>
                  <a:pt x="796922" y="1015085"/>
                </a:lnTo>
                <a:lnTo>
                  <a:pt x="830239" y="991429"/>
                </a:lnTo>
                <a:lnTo>
                  <a:pt x="861662" y="965218"/>
                </a:lnTo>
                <a:lnTo>
                  <a:pt x="891058" y="936593"/>
                </a:lnTo>
                <a:lnTo>
                  <a:pt x="918292" y="905695"/>
                </a:lnTo>
                <a:lnTo>
                  <a:pt x="943230" y="872666"/>
                </a:lnTo>
                <a:lnTo>
                  <a:pt x="965737" y="837647"/>
                </a:lnTo>
                <a:lnTo>
                  <a:pt x="985678" y="800778"/>
                </a:lnTo>
                <a:lnTo>
                  <a:pt x="1002921" y="762202"/>
                </a:lnTo>
                <a:lnTo>
                  <a:pt x="1017329" y="722059"/>
                </a:lnTo>
                <a:lnTo>
                  <a:pt x="1028770" y="680489"/>
                </a:lnTo>
                <a:lnTo>
                  <a:pt x="1037108" y="637636"/>
                </a:lnTo>
                <a:lnTo>
                  <a:pt x="1042209" y="593639"/>
                </a:lnTo>
                <a:lnTo>
                  <a:pt x="1043940" y="548640"/>
                </a:lnTo>
                <a:lnTo>
                  <a:pt x="1042209" y="503640"/>
                </a:lnTo>
                <a:lnTo>
                  <a:pt x="1037108" y="459643"/>
                </a:lnTo>
                <a:lnTo>
                  <a:pt x="1028770" y="416790"/>
                </a:lnTo>
                <a:lnTo>
                  <a:pt x="1017329" y="375220"/>
                </a:lnTo>
                <a:lnTo>
                  <a:pt x="1002921" y="335077"/>
                </a:lnTo>
                <a:lnTo>
                  <a:pt x="985678" y="296501"/>
                </a:lnTo>
                <a:lnTo>
                  <a:pt x="965737" y="259632"/>
                </a:lnTo>
                <a:lnTo>
                  <a:pt x="943230" y="224613"/>
                </a:lnTo>
                <a:lnTo>
                  <a:pt x="918292" y="191584"/>
                </a:lnTo>
                <a:lnTo>
                  <a:pt x="891058" y="160686"/>
                </a:lnTo>
                <a:lnTo>
                  <a:pt x="861662" y="132061"/>
                </a:lnTo>
                <a:lnTo>
                  <a:pt x="830239" y="105850"/>
                </a:lnTo>
                <a:lnTo>
                  <a:pt x="796922" y="82194"/>
                </a:lnTo>
                <a:lnTo>
                  <a:pt x="761845" y="61235"/>
                </a:lnTo>
                <a:lnTo>
                  <a:pt x="725144" y="43112"/>
                </a:lnTo>
                <a:lnTo>
                  <a:pt x="686953" y="27968"/>
                </a:lnTo>
                <a:lnTo>
                  <a:pt x="647405" y="15943"/>
                </a:lnTo>
                <a:lnTo>
                  <a:pt x="606636" y="7180"/>
                </a:lnTo>
                <a:lnTo>
                  <a:pt x="564779" y="1818"/>
                </a:lnTo>
                <a:lnTo>
                  <a:pt x="521970" y="0"/>
                </a:lnTo>
                <a:lnTo>
                  <a:pt x="479160" y="1818"/>
                </a:lnTo>
                <a:lnTo>
                  <a:pt x="437303" y="7180"/>
                </a:lnTo>
                <a:lnTo>
                  <a:pt x="396534" y="15943"/>
                </a:lnTo>
                <a:lnTo>
                  <a:pt x="356986" y="27968"/>
                </a:lnTo>
                <a:lnTo>
                  <a:pt x="318795" y="43112"/>
                </a:lnTo>
                <a:lnTo>
                  <a:pt x="282094" y="61235"/>
                </a:lnTo>
                <a:lnTo>
                  <a:pt x="247017" y="82194"/>
                </a:lnTo>
                <a:lnTo>
                  <a:pt x="213700" y="105850"/>
                </a:lnTo>
                <a:lnTo>
                  <a:pt x="182277" y="132061"/>
                </a:lnTo>
                <a:lnTo>
                  <a:pt x="152881" y="160686"/>
                </a:lnTo>
                <a:lnTo>
                  <a:pt x="125647" y="191584"/>
                </a:lnTo>
                <a:lnTo>
                  <a:pt x="100709" y="224613"/>
                </a:lnTo>
                <a:lnTo>
                  <a:pt x="78202" y="259632"/>
                </a:lnTo>
                <a:lnTo>
                  <a:pt x="58261" y="296501"/>
                </a:lnTo>
                <a:lnTo>
                  <a:pt x="41018" y="335077"/>
                </a:lnTo>
                <a:lnTo>
                  <a:pt x="26610" y="375220"/>
                </a:lnTo>
                <a:lnTo>
                  <a:pt x="15169" y="416790"/>
                </a:lnTo>
                <a:lnTo>
                  <a:pt x="6831" y="459643"/>
                </a:lnTo>
                <a:lnTo>
                  <a:pt x="1730" y="503640"/>
                </a:lnTo>
                <a:lnTo>
                  <a:pt x="0" y="5486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52400" y="990587"/>
            <a:ext cx="9018274" cy="531370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33791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ject 25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52400" y="99059"/>
            <a:ext cx="1043940" cy="1097280"/>
          </a:xfrm>
          <a:custGeom>
            <a:avLst/>
            <a:gdLst/>
            <a:ahLst/>
            <a:cxnLst/>
            <a:rect l="l" t="t" r="r" b="b"/>
            <a:pathLst>
              <a:path w="1043940" h="1097280">
                <a:moveTo>
                  <a:pt x="0" y="548640"/>
                </a:moveTo>
                <a:lnTo>
                  <a:pt x="1730" y="593639"/>
                </a:lnTo>
                <a:lnTo>
                  <a:pt x="6831" y="637636"/>
                </a:lnTo>
                <a:lnTo>
                  <a:pt x="15169" y="680489"/>
                </a:lnTo>
                <a:lnTo>
                  <a:pt x="26610" y="722059"/>
                </a:lnTo>
                <a:lnTo>
                  <a:pt x="41018" y="762202"/>
                </a:lnTo>
                <a:lnTo>
                  <a:pt x="58261" y="800778"/>
                </a:lnTo>
                <a:lnTo>
                  <a:pt x="78202" y="837647"/>
                </a:lnTo>
                <a:lnTo>
                  <a:pt x="100709" y="872666"/>
                </a:lnTo>
                <a:lnTo>
                  <a:pt x="125647" y="905695"/>
                </a:lnTo>
                <a:lnTo>
                  <a:pt x="152881" y="936593"/>
                </a:lnTo>
                <a:lnTo>
                  <a:pt x="182277" y="965218"/>
                </a:lnTo>
                <a:lnTo>
                  <a:pt x="213700" y="991429"/>
                </a:lnTo>
                <a:lnTo>
                  <a:pt x="247017" y="1015085"/>
                </a:lnTo>
                <a:lnTo>
                  <a:pt x="282094" y="1036044"/>
                </a:lnTo>
                <a:lnTo>
                  <a:pt x="318795" y="1054167"/>
                </a:lnTo>
                <a:lnTo>
                  <a:pt x="356986" y="1069311"/>
                </a:lnTo>
                <a:lnTo>
                  <a:pt x="396534" y="1081336"/>
                </a:lnTo>
                <a:lnTo>
                  <a:pt x="437303" y="1090099"/>
                </a:lnTo>
                <a:lnTo>
                  <a:pt x="479160" y="1095461"/>
                </a:lnTo>
                <a:lnTo>
                  <a:pt x="521970" y="1097280"/>
                </a:lnTo>
                <a:lnTo>
                  <a:pt x="564779" y="1095461"/>
                </a:lnTo>
                <a:lnTo>
                  <a:pt x="606636" y="1090099"/>
                </a:lnTo>
                <a:lnTo>
                  <a:pt x="647405" y="1081336"/>
                </a:lnTo>
                <a:lnTo>
                  <a:pt x="686953" y="1069311"/>
                </a:lnTo>
                <a:lnTo>
                  <a:pt x="725144" y="1054167"/>
                </a:lnTo>
                <a:lnTo>
                  <a:pt x="761845" y="1036044"/>
                </a:lnTo>
                <a:lnTo>
                  <a:pt x="796922" y="1015085"/>
                </a:lnTo>
                <a:lnTo>
                  <a:pt x="830239" y="991429"/>
                </a:lnTo>
                <a:lnTo>
                  <a:pt x="861662" y="965218"/>
                </a:lnTo>
                <a:lnTo>
                  <a:pt x="891058" y="936593"/>
                </a:lnTo>
                <a:lnTo>
                  <a:pt x="918292" y="905695"/>
                </a:lnTo>
                <a:lnTo>
                  <a:pt x="943230" y="872666"/>
                </a:lnTo>
                <a:lnTo>
                  <a:pt x="965737" y="837647"/>
                </a:lnTo>
                <a:lnTo>
                  <a:pt x="985678" y="800778"/>
                </a:lnTo>
                <a:lnTo>
                  <a:pt x="1002921" y="762202"/>
                </a:lnTo>
                <a:lnTo>
                  <a:pt x="1017329" y="722059"/>
                </a:lnTo>
                <a:lnTo>
                  <a:pt x="1028770" y="680489"/>
                </a:lnTo>
                <a:lnTo>
                  <a:pt x="1037108" y="637636"/>
                </a:lnTo>
                <a:lnTo>
                  <a:pt x="1042209" y="593639"/>
                </a:lnTo>
                <a:lnTo>
                  <a:pt x="1043940" y="548640"/>
                </a:lnTo>
                <a:lnTo>
                  <a:pt x="1042209" y="503640"/>
                </a:lnTo>
                <a:lnTo>
                  <a:pt x="1037108" y="459643"/>
                </a:lnTo>
                <a:lnTo>
                  <a:pt x="1028770" y="416790"/>
                </a:lnTo>
                <a:lnTo>
                  <a:pt x="1017329" y="375220"/>
                </a:lnTo>
                <a:lnTo>
                  <a:pt x="1002921" y="335077"/>
                </a:lnTo>
                <a:lnTo>
                  <a:pt x="985678" y="296501"/>
                </a:lnTo>
                <a:lnTo>
                  <a:pt x="965737" y="259632"/>
                </a:lnTo>
                <a:lnTo>
                  <a:pt x="943230" y="224613"/>
                </a:lnTo>
                <a:lnTo>
                  <a:pt x="918292" y="191584"/>
                </a:lnTo>
                <a:lnTo>
                  <a:pt x="891058" y="160686"/>
                </a:lnTo>
                <a:lnTo>
                  <a:pt x="861662" y="132061"/>
                </a:lnTo>
                <a:lnTo>
                  <a:pt x="830239" y="105850"/>
                </a:lnTo>
                <a:lnTo>
                  <a:pt x="796922" y="82194"/>
                </a:lnTo>
                <a:lnTo>
                  <a:pt x="761845" y="61235"/>
                </a:lnTo>
                <a:lnTo>
                  <a:pt x="725144" y="43112"/>
                </a:lnTo>
                <a:lnTo>
                  <a:pt x="686953" y="27968"/>
                </a:lnTo>
                <a:lnTo>
                  <a:pt x="647405" y="15943"/>
                </a:lnTo>
                <a:lnTo>
                  <a:pt x="606636" y="7180"/>
                </a:lnTo>
                <a:lnTo>
                  <a:pt x="564779" y="1818"/>
                </a:lnTo>
                <a:lnTo>
                  <a:pt x="521970" y="0"/>
                </a:lnTo>
                <a:lnTo>
                  <a:pt x="479160" y="1818"/>
                </a:lnTo>
                <a:lnTo>
                  <a:pt x="437303" y="7180"/>
                </a:lnTo>
                <a:lnTo>
                  <a:pt x="396534" y="15943"/>
                </a:lnTo>
                <a:lnTo>
                  <a:pt x="356986" y="27968"/>
                </a:lnTo>
                <a:lnTo>
                  <a:pt x="318795" y="43112"/>
                </a:lnTo>
                <a:lnTo>
                  <a:pt x="282094" y="61235"/>
                </a:lnTo>
                <a:lnTo>
                  <a:pt x="247017" y="82194"/>
                </a:lnTo>
                <a:lnTo>
                  <a:pt x="213700" y="105850"/>
                </a:lnTo>
                <a:lnTo>
                  <a:pt x="182277" y="132061"/>
                </a:lnTo>
                <a:lnTo>
                  <a:pt x="152881" y="160686"/>
                </a:lnTo>
                <a:lnTo>
                  <a:pt x="125647" y="191584"/>
                </a:lnTo>
                <a:lnTo>
                  <a:pt x="100709" y="224613"/>
                </a:lnTo>
                <a:lnTo>
                  <a:pt x="78202" y="259632"/>
                </a:lnTo>
                <a:lnTo>
                  <a:pt x="58261" y="296501"/>
                </a:lnTo>
                <a:lnTo>
                  <a:pt x="41018" y="335077"/>
                </a:lnTo>
                <a:lnTo>
                  <a:pt x="26610" y="375220"/>
                </a:lnTo>
                <a:lnTo>
                  <a:pt x="15169" y="416790"/>
                </a:lnTo>
                <a:lnTo>
                  <a:pt x="6831" y="459643"/>
                </a:lnTo>
                <a:lnTo>
                  <a:pt x="1730" y="503640"/>
                </a:lnTo>
                <a:lnTo>
                  <a:pt x="0" y="5486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2346105" y="1231899"/>
            <a:ext cx="6519767" cy="254000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4000" b="1" dirty="0" smtClean="0">
                <a:solidFill>
                  <a:srgbClr val="A19E00"/>
                </a:solidFill>
                <a:latin typeface="Arial"/>
                <a:cs typeface="Arial"/>
              </a:rPr>
              <a:t>Instrumentación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659048" y="2224197"/>
            <a:ext cx="6538501" cy="164122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 marR="13586">
              <a:lnSpc>
                <a:spcPts val="1325"/>
              </a:lnSpc>
            </a:pPr>
            <a:r>
              <a:rPr sz="2800" b="1" spc="1" dirty="0" smtClean="0">
                <a:solidFill>
                  <a:srgbClr val="A19E00"/>
                </a:solidFill>
                <a:latin typeface="Arial"/>
                <a:cs typeface="Arial"/>
              </a:rPr>
              <a:t>Quién lo va a </a:t>
            </a:r>
            <a:r>
              <a:rPr sz="2800" b="1" spc="1" dirty="0" err="1" smtClean="0">
                <a:solidFill>
                  <a:srgbClr val="A19E00"/>
                </a:solidFill>
                <a:latin typeface="Arial"/>
                <a:cs typeface="Arial"/>
              </a:rPr>
              <a:t>realizar</a:t>
            </a:r>
            <a:endParaRPr lang="es-ES" sz="2800" b="1" spc="1" dirty="0" smtClean="0">
              <a:solidFill>
                <a:srgbClr val="A19E00"/>
              </a:solidFill>
              <a:latin typeface="Arial"/>
              <a:cs typeface="Arial"/>
            </a:endParaRPr>
          </a:p>
          <a:p>
            <a:pPr marL="12700" marR="13586">
              <a:lnSpc>
                <a:spcPts val="1325"/>
              </a:lnSpc>
            </a:pPr>
            <a:endParaRPr lang="es-ES" sz="2800" b="1" spc="1" dirty="0" smtClean="0">
              <a:solidFill>
                <a:srgbClr val="A19E00"/>
              </a:solidFill>
              <a:latin typeface="Arial"/>
              <a:cs typeface="Arial"/>
            </a:endParaRPr>
          </a:p>
          <a:p>
            <a:pPr marL="12700" marR="13586">
              <a:lnSpc>
                <a:spcPts val="1325"/>
              </a:lnSpc>
            </a:pPr>
            <a:endParaRPr sz="2800" dirty="0">
              <a:latin typeface="Arial"/>
              <a:cs typeface="Arial"/>
            </a:endParaRPr>
          </a:p>
          <a:p>
            <a:pPr marL="12700" marR="13586">
              <a:lnSpc>
                <a:spcPct val="95825"/>
              </a:lnSpc>
            </a:pPr>
            <a:r>
              <a:rPr sz="2800" b="1" spc="1" dirty="0" smtClean="0">
                <a:solidFill>
                  <a:srgbClr val="A19E00"/>
                </a:solidFill>
                <a:latin typeface="Arial"/>
                <a:cs typeface="Arial"/>
              </a:rPr>
              <a:t>Cómo lo va a </a:t>
            </a:r>
            <a:r>
              <a:rPr sz="2800" b="1" spc="1" dirty="0" err="1" smtClean="0">
                <a:solidFill>
                  <a:srgbClr val="A19E00"/>
                </a:solidFill>
                <a:latin typeface="Arial"/>
                <a:cs typeface="Arial"/>
              </a:rPr>
              <a:t>hacer</a:t>
            </a:r>
            <a:endParaRPr lang="es-ES" sz="2800" b="1" spc="1" dirty="0" smtClean="0">
              <a:solidFill>
                <a:srgbClr val="A19E00"/>
              </a:solidFill>
              <a:latin typeface="Arial"/>
              <a:cs typeface="Arial"/>
            </a:endParaRPr>
          </a:p>
          <a:p>
            <a:pPr marL="12700" marR="13586">
              <a:lnSpc>
                <a:spcPct val="95825"/>
              </a:lnSpc>
            </a:pPr>
            <a:endParaRPr sz="2800" dirty="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60"/>
              </a:spcBef>
            </a:pPr>
            <a:r>
              <a:rPr sz="2800" b="1" dirty="0" smtClean="0">
                <a:solidFill>
                  <a:srgbClr val="A19E00"/>
                </a:solidFill>
                <a:latin typeface="Arial"/>
                <a:cs typeface="Arial"/>
              </a:rPr>
              <a:t>En</a:t>
            </a:r>
            <a:r>
              <a:rPr sz="2800" b="1" spc="19" dirty="0" smtClean="0">
                <a:solidFill>
                  <a:srgbClr val="A19E00"/>
                </a:solidFill>
                <a:latin typeface="Arial"/>
                <a:cs typeface="Arial"/>
              </a:rPr>
              <a:t> </a:t>
            </a:r>
            <a:r>
              <a:rPr sz="2800" b="1" spc="-4" dirty="0" smtClean="0">
                <a:solidFill>
                  <a:srgbClr val="A19E00"/>
                </a:solidFill>
                <a:latin typeface="Arial"/>
                <a:cs typeface="Arial"/>
              </a:rPr>
              <a:t>c</a:t>
            </a:r>
            <a:r>
              <a:rPr sz="2800" b="1" spc="9" dirty="0" smtClean="0">
                <a:solidFill>
                  <a:srgbClr val="A19E00"/>
                </a:solidFill>
                <a:latin typeface="Arial"/>
                <a:cs typeface="Arial"/>
              </a:rPr>
              <a:t>u</a:t>
            </a:r>
            <a:r>
              <a:rPr sz="2800" b="1" spc="-4" dirty="0" smtClean="0">
                <a:solidFill>
                  <a:srgbClr val="A19E00"/>
                </a:solidFill>
                <a:latin typeface="Arial"/>
                <a:cs typeface="Arial"/>
              </a:rPr>
              <a:t>a</a:t>
            </a:r>
            <a:r>
              <a:rPr sz="2800" b="1" spc="9" dirty="0" smtClean="0">
                <a:solidFill>
                  <a:srgbClr val="A19E00"/>
                </a:solidFill>
                <a:latin typeface="Arial"/>
                <a:cs typeface="Arial"/>
              </a:rPr>
              <a:t>n</a:t>
            </a: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to</a:t>
            </a:r>
            <a:r>
              <a:rPr sz="2800" b="1" spc="19" dirty="0" smtClean="0">
                <a:solidFill>
                  <a:srgbClr val="A19E00"/>
                </a:solidFill>
                <a:latin typeface="Arial"/>
                <a:cs typeface="Arial"/>
              </a:rPr>
              <a:t> </a:t>
            </a: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t</a:t>
            </a:r>
            <a:r>
              <a:rPr sz="2800" b="1" spc="9" dirty="0" smtClean="0">
                <a:solidFill>
                  <a:srgbClr val="A19E00"/>
                </a:solidFill>
                <a:latin typeface="Arial"/>
                <a:cs typeface="Arial"/>
              </a:rPr>
              <a:t>i</a:t>
            </a:r>
            <a:r>
              <a:rPr sz="2800" b="1" spc="-4" dirty="0" smtClean="0">
                <a:solidFill>
                  <a:srgbClr val="A19E00"/>
                </a:solidFill>
                <a:latin typeface="Arial"/>
                <a:cs typeface="Arial"/>
              </a:rPr>
              <a:t>em</a:t>
            </a:r>
            <a:r>
              <a:rPr sz="2800" b="1" spc="9" dirty="0" smtClean="0">
                <a:solidFill>
                  <a:srgbClr val="A19E00"/>
                </a:solidFill>
                <a:latin typeface="Arial"/>
                <a:cs typeface="Arial"/>
              </a:rPr>
              <a:t>p</a:t>
            </a: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o </a:t>
            </a:r>
            <a:r>
              <a:rPr sz="2800" b="1" spc="4" dirty="0" smtClean="0">
                <a:solidFill>
                  <a:srgbClr val="A19E00"/>
                </a:solidFill>
                <a:latin typeface="Arial"/>
                <a:cs typeface="Arial"/>
              </a:rPr>
              <a:t>l</a:t>
            </a: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o</a:t>
            </a:r>
            <a:r>
              <a:rPr sz="2800" b="1" spc="14" dirty="0" smtClean="0">
                <a:solidFill>
                  <a:srgbClr val="A19E00"/>
                </a:solidFill>
                <a:latin typeface="Arial"/>
                <a:cs typeface="Arial"/>
              </a:rPr>
              <a:t> </a:t>
            </a:r>
            <a:r>
              <a:rPr sz="2800" b="1" spc="-4" dirty="0" smtClean="0">
                <a:solidFill>
                  <a:srgbClr val="A19E00"/>
                </a:solidFill>
                <a:latin typeface="Arial"/>
                <a:cs typeface="Arial"/>
              </a:rPr>
              <a:t>v</a:t>
            </a: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a</a:t>
            </a:r>
            <a:r>
              <a:rPr sz="2800" b="1" spc="4" dirty="0" smtClean="0">
                <a:solidFill>
                  <a:srgbClr val="A19E00"/>
                </a:solidFill>
                <a:latin typeface="Arial"/>
                <a:cs typeface="Arial"/>
              </a:rPr>
              <a:t> </a:t>
            </a: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a </a:t>
            </a:r>
            <a:r>
              <a:rPr sz="2800" b="1" spc="-4" dirty="0" err="1" smtClean="0">
                <a:solidFill>
                  <a:srgbClr val="A19E00"/>
                </a:solidFill>
                <a:latin typeface="Arial"/>
                <a:cs typeface="Arial"/>
              </a:rPr>
              <a:t>rea</a:t>
            </a:r>
            <a:r>
              <a:rPr sz="2800" b="1" spc="4" dirty="0" err="1" smtClean="0">
                <a:solidFill>
                  <a:srgbClr val="A19E00"/>
                </a:solidFill>
                <a:latin typeface="Arial"/>
                <a:cs typeface="Arial"/>
              </a:rPr>
              <a:t>li</a:t>
            </a:r>
            <a:r>
              <a:rPr sz="2800" b="1" spc="0" dirty="0" err="1" smtClean="0">
                <a:solidFill>
                  <a:srgbClr val="A19E00"/>
                </a:solidFill>
                <a:latin typeface="Arial"/>
                <a:cs typeface="Arial"/>
              </a:rPr>
              <a:t>zar</a:t>
            </a:r>
            <a:endParaRPr lang="es-ES" sz="2800" b="1" spc="0" dirty="0" smtClean="0">
              <a:solidFill>
                <a:srgbClr val="A19E00"/>
              </a:solidFill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60"/>
              </a:spcBef>
            </a:pPr>
            <a:endParaRPr sz="2800" dirty="0">
              <a:latin typeface="Arial"/>
              <a:cs typeface="Arial"/>
            </a:endParaRPr>
          </a:p>
          <a:p>
            <a:pPr marL="12700" marR="13586">
              <a:lnSpc>
                <a:spcPct val="95825"/>
              </a:lnSpc>
            </a:pPr>
            <a:r>
              <a:rPr sz="2800" b="1" spc="1" dirty="0" smtClean="0">
                <a:solidFill>
                  <a:srgbClr val="A19E00"/>
                </a:solidFill>
                <a:latin typeface="Arial"/>
                <a:cs typeface="Arial"/>
              </a:rPr>
              <a:t>Con qué recursos lo v</a:t>
            </a:r>
            <a:r>
              <a:rPr lang="es-ES" sz="2800" b="1" spc="1" dirty="0" smtClean="0">
                <a:solidFill>
                  <a:srgbClr val="A19E00"/>
                </a:solidFill>
                <a:latin typeface="Arial"/>
                <a:cs typeface="Arial"/>
              </a:rPr>
              <a:t>a </a:t>
            </a:r>
            <a:r>
              <a:rPr lang="es-ES" sz="2800" b="1" spc="1" dirty="0" err="1" smtClean="0">
                <a:solidFill>
                  <a:srgbClr val="A19E00"/>
                </a:solidFill>
                <a:latin typeface="Arial"/>
                <a:cs typeface="Arial"/>
              </a:rPr>
              <a:t>a</a:t>
            </a:r>
            <a:r>
              <a:rPr lang="es-ES" sz="2800" b="1" spc="1" dirty="0" smtClean="0">
                <a:solidFill>
                  <a:srgbClr val="A19E0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A19E00"/>
                </a:solidFill>
                <a:latin typeface="Arial"/>
                <a:cs typeface="Arial"/>
              </a:rPr>
              <a:t>r</a:t>
            </a:r>
            <a:r>
              <a:rPr sz="2800" b="1" spc="0" dirty="0" err="1" smtClean="0">
                <a:solidFill>
                  <a:srgbClr val="A19E00"/>
                </a:solidFill>
                <a:latin typeface="Arial"/>
                <a:cs typeface="Arial"/>
              </a:rPr>
              <a:t>ealizar</a:t>
            </a:r>
            <a:endParaRPr lang="es-ES" sz="2800" b="1" spc="0" dirty="0" smtClean="0">
              <a:solidFill>
                <a:srgbClr val="A19E00"/>
              </a:solidFill>
              <a:latin typeface="Arial"/>
              <a:cs typeface="Arial"/>
            </a:endParaRPr>
          </a:p>
          <a:p>
            <a:pPr marL="12700" marR="13586">
              <a:lnSpc>
                <a:spcPct val="95825"/>
              </a:lnSpc>
              <a:spcBef>
                <a:spcPts val="60"/>
              </a:spcBef>
            </a:pPr>
            <a:endParaRPr sz="2800" dirty="0">
              <a:latin typeface="Arial"/>
              <a:cs typeface="Arial"/>
            </a:endParaRPr>
          </a:p>
          <a:p>
            <a:pPr marL="12700" marR="10210">
              <a:lnSpc>
                <a:spcPct val="100041"/>
              </a:lnSpc>
              <a:spcBef>
                <a:spcPts val="60"/>
              </a:spcBef>
            </a:pPr>
            <a:r>
              <a:rPr sz="2800" b="1" spc="4" dirty="0" smtClean="0">
                <a:solidFill>
                  <a:srgbClr val="A19E00"/>
                </a:solidFill>
                <a:latin typeface="Arial"/>
                <a:cs typeface="Arial"/>
              </a:rPr>
              <a:t>Q</a:t>
            </a:r>
            <a:r>
              <a:rPr sz="2800" b="1" spc="9" dirty="0" smtClean="0">
                <a:solidFill>
                  <a:srgbClr val="A19E00"/>
                </a:solidFill>
                <a:latin typeface="Arial"/>
                <a:cs typeface="Arial"/>
              </a:rPr>
              <a:t>u</a:t>
            </a:r>
            <a:r>
              <a:rPr sz="2800" b="1" spc="4" dirty="0" smtClean="0">
                <a:solidFill>
                  <a:srgbClr val="A19E00"/>
                </a:solidFill>
                <a:latin typeface="Arial"/>
                <a:cs typeface="Arial"/>
              </a:rPr>
              <a:t>i</a:t>
            </a:r>
            <a:r>
              <a:rPr sz="2800" b="1" spc="-4" dirty="0" smtClean="0">
                <a:solidFill>
                  <a:srgbClr val="A19E00"/>
                </a:solidFill>
                <a:latin typeface="Arial"/>
                <a:cs typeface="Arial"/>
              </a:rPr>
              <a:t>é</a:t>
            </a: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n</a:t>
            </a:r>
            <a:r>
              <a:rPr sz="2800" b="1" spc="14" dirty="0" smtClean="0">
                <a:solidFill>
                  <a:srgbClr val="A19E00"/>
                </a:solidFill>
                <a:latin typeface="Arial"/>
                <a:cs typeface="Arial"/>
              </a:rPr>
              <a:t> </a:t>
            </a:r>
            <a:r>
              <a:rPr sz="2800" b="1" spc="-4" dirty="0" smtClean="0">
                <a:solidFill>
                  <a:srgbClr val="A19E00"/>
                </a:solidFill>
                <a:latin typeface="Arial"/>
                <a:cs typeface="Arial"/>
              </a:rPr>
              <a:t>v</a:t>
            </a: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a</a:t>
            </a:r>
            <a:r>
              <a:rPr sz="2800" b="1" spc="4" dirty="0" smtClean="0">
                <a:solidFill>
                  <a:srgbClr val="A19E00"/>
                </a:solidFill>
                <a:latin typeface="Arial"/>
                <a:cs typeface="Arial"/>
              </a:rPr>
              <a:t> </a:t>
            </a: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a</a:t>
            </a:r>
            <a:r>
              <a:rPr sz="2800" b="1" spc="4" dirty="0" smtClean="0">
                <a:solidFill>
                  <a:srgbClr val="A19E00"/>
                </a:solidFill>
                <a:latin typeface="Arial"/>
                <a:cs typeface="Arial"/>
              </a:rPr>
              <a:t> </a:t>
            </a:r>
            <a:r>
              <a:rPr sz="2800" b="1" spc="-4" dirty="0" smtClean="0">
                <a:solidFill>
                  <a:srgbClr val="A19E00"/>
                </a:solidFill>
                <a:latin typeface="Arial"/>
                <a:cs typeface="Arial"/>
              </a:rPr>
              <a:t>v</a:t>
            </a:r>
            <a:r>
              <a:rPr sz="2800" b="1" spc="4" dirty="0" smtClean="0">
                <a:solidFill>
                  <a:srgbClr val="A19E00"/>
                </a:solidFill>
                <a:latin typeface="Arial"/>
                <a:cs typeface="Arial"/>
              </a:rPr>
              <a:t>i</a:t>
            </a:r>
            <a:r>
              <a:rPr sz="2800" b="1" spc="9" dirty="0" smtClean="0">
                <a:solidFill>
                  <a:srgbClr val="A19E00"/>
                </a:solidFill>
                <a:latin typeface="Arial"/>
                <a:cs typeface="Arial"/>
              </a:rPr>
              <a:t>g</a:t>
            </a:r>
            <a:r>
              <a:rPr sz="2800" b="1" spc="4" dirty="0" smtClean="0">
                <a:solidFill>
                  <a:srgbClr val="A19E00"/>
                </a:solidFill>
                <a:latin typeface="Arial"/>
                <a:cs typeface="Arial"/>
              </a:rPr>
              <a:t>il</a:t>
            </a:r>
            <a:r>
              <a:rPr sz="2800" b="1" spc="-4" dirty="0" smtClean="0">
                <a:solidFill>
                  <a:srgbClr val="A19E00"/>
                </a:solidFill>
                <a:latin typeface="Arial"/>
                <a:cs typeface="Arial"/>
              </a:rPr>
              <a:t>a</a:t>
            </a: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r</a:t>
            </a:r>
            <a:r>
              <a:rPr sz="2800" b="1" spc="-14" dirty="0" smtClean="0">
                <a:solidFill>
                  <a:srgbClr val="A19E00"/>
                </a:solidFill>
                <a:latin typeface="Arial"/>
                <a:cs typeface="Arial"/>
              </a:rPr>
              <a:t> </a:t>
            </a:r>
            <a:r>
              <a:rPr sz="2800" b="1" spc="9" dirty="0" smtClean="0">
                <a:solidFill>
                  <a:srgbClr val="A19E00"/>
                </a:solidFill>
                <a:latin typeface="Arial"/>
                <a:cs typeface="Arial"/>
              </a:rPr>
              <a:t>qu</a:t>
            </a: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e</a:t>
            </a:r>
            <a:r>
              <a:rPr sz="2800" b="1" spc="4" dirty="0" smtClean="0">
                <a:solidFill>
                  <a:srgbClr val="A19E00"/>
                </a:solidFill>
                <a:latin typeface="Arial"/>
                <a:cs typeface="Arial"/>
              </a:rPr>
              <a:t> </a:t>
            </a:r>
            <a:r>
              <a:rPr sz="2800" b="1" spc="-4" dirty="0" smtClean="0">
                <a:solidFill>
                  <a:srgbClr val="A19E00"/>
                </a:solidFill>
                <a:latin typeface="Arial"/>
                <a:cs typeface="Arial"/>
              </a:rPr>
              <a:t>s</a:t>
            </a: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e </a:t>
            </a:r>
            <a:r>
              <a:rPr sz="2800" b="1" spc="-4" dirty="0" smtClean="0">
                <a:solidFill>
                  <a:srgbClr val="A19E00"/>
                </a:solidFill>
                <a:latin typeface="Arial"/>
                <a:cs typeface="Arial"/>
              </a:rPr>
              <a:t>rea</a:t>
            </a:r>
            <a:r>
              <a:rPr sz="2800" b="1" spc="4" dirty="0" smtClean="0">
                <a:solidFill>
                  <a:srgbClr val="A19E00"/>
                </a:solidFill>
                <a:latin typeface="Arial"/>
                <a:cs typeface="Arial"/>
              </a:rPr>
              <a:t>li</a:t>
            </a:r>
            <a:r>
              <a:rPr sz="2800" b="1" spc="-4" dirty="0" smtClean="0">
                <a:solidFill>
                  <a:srgbClr val="A19E00"/>
                </a:solidFill>
                <a:latin typeface="Arial"/>
                <a:cs typeface="Arial"/>
              </a:rPr>
              <a:t>c</a:t>
            </a: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e</a:t>
            </a:r>
            <a:r>
              <a:rPr sz="2800" b="1" spc="4" dirty="0" smtClean="0">
                <a:solidFill>
                  <a:srgbClr val="A19E00"/>
                </a:solidFill>
                <a:latin typeface="Arial"/>
                <a:cs typeface="Arial"/>
              </a:rPr>
              <a:t> </a:t>
            </a: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y</a:t>
            </a:r>
            <a:r>
              <a:rPr sz="2800" b="1" spc="4" dirty="0" smtClean="0">
                <a:solidFill>
                  <a:srgbClr val="A19E00"/>
                </a:solidFill>
                <a:latin typeface="Arial"/>
                <a:cs typeface="Arial"/>
              </a:rPr>
              <a:t> </a:t>
            </a:r>
            <a:r>
              <a:rPr sz="2800" b="1" spc="9" dirty="0" smtClean="0">
                <a:solidFill>
                  <a:srgbClr val="A19E00"/>
                </a:solidFill>
                <a:latin typeface="Arial"/>
                <a:cs typeface="Arial"/>
              </a:rPr>
              <a:t>qu</a:t>
            </a: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e</a:t>
            </a:r>
            <a:r>
              <a:rPr sz="2800" b="1" spc="4" dirty="0" smtClean="0">
                <a:solidFill>
                  <a:srgbClr val="A19E00"/>
                </a:solidFill>
                <a:latin typeface="Arial"/>
                <a:cs typeface="Arial"/>
              </a:rPr>
              <a:t> </a:t>
            </a:r>
            <a:r>
              <a:rPr sz="2800" b="1" spc="-4" dirty="0" smtClean="0">
                <a:solidFill>
                  <a:srgbClr val="A19E00"/>
                </a:solidFill>
                <a:latin typeface="Arial"/>
                <a:cs typeface="Arial"/>
              </a:rPr>
              <a:t>s</a:t>
            </a: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e tr</a:t>
            </a:r>
            <a:r>
              <a:rPr sz="2800" b="1" spc="-4" dirty="0" smtClean="0">
                <a:solidFill>
                  <a:srgbClr val="A19E00"/>
                </a:solidFill>
                <a:latin typeface="Arial"/>
                <a:cs typeface="Arial"/>
              </a:rPr>
              <a:t>a</a:t>
            </a:r>
            <a:r>
              <a:rPr sz="2800" b="1" spc="9" dirty="0" smtClean="0">
                <a:solidFill>
                  <a:srgbClr val="A19E00"/>
                </a:solidFill>
                <a:latin typeface="Arial"/>
                <a:cs typeface="Arial"/>
              </a:rPr>
              <a:t>n</a:t>
            </a:r>
            <a:r>
              <a:rPr sz="2800" b="1" spc="-4" dirty="0" smtClean="0">
                <a:solidFill>
                  <a:srgbClr val="A19E00"/>
                </a:solidFill>
                <a:latin typeface="Arial"/>
                <a:cs typeface="Arial"/>
              </a:rPr>
              <a:t>s</a:t>
            </a:r>
            <a:r>
              <a:rPr sz="2800" b="1" spc="9" dirty="0" smtClean="0">
                <a:solidFill>
                  <a:srgbClr val="A19E00"/>
                </a:solidFill>
                <a:latin typeface="Arial"/>
                <a:cs typeface="Arial"/>
              </a:rPr>
              <a:t>p</a:t>
            </a:r>
            <a:r>
              <a:rPr sz="2800" b="1" spc="-4" dirty="0" smtClean="0">
                <a:solidFill>
                  <a:srgbClr val="A19E00"/>
                </a:solidFill>
                <a:latin typeface="Arial"/>
                <a:cs typeface="Arial"/>
              </a:rPr>
              <a:t>are</a:t>
            </a:r>
            <a:r>
              <a:rPr sz="2800" b="1" spc="9" dirty="0" smtClean="0">
                <a:solidFill>
                  <a:srgbClr val="A19E00"/>
                </a:solidFill>
                <a:latin typeface="Arial"/>
                <a:cs typeface="Arial"/>
              </a:rPr>
              <a:t>n</a:t>
            </a: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te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500297" y="3773106"/>
            <a:ext cx="360963" cy="178117"/>
          </a:xfrm>
          <a:prstGeom prst="rect">
            <a:avLst/>
          </a:prstGeom>
        </p:spPr>
        <p:txBody>
          <a:bodyPr wrap="square" lIns="0" tIns="8445" rIns="0" bIns="0" rtlCol="0">
            <a:noAutofit/>
          </a:bodyPr>
          <a:lstStyle/>
          <a:p>
            <a:pPr marL="12700">
              <a:lnSpc>
                <a:spcPts val="1330"/>
              </a:lnSpc>
            </a:pPr>
            <a:r>
              <a:rPr sz="2800" dirty="0" smtClean="0">
                <a:solidFill>
                  <a:srgbClr val="A19E00"/>
                </a:solidFill>
                <a:latin typeface="Arial"/>
                <a:cs typeface="Arial"/>
              </a:rPr>
              <a:t>•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74870" y="5517207"/>
            <a:ext cx="360403" cy="17780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2800" dirty="0" smtClean="0">
                <a:solidFill>
                  <a:srgbClr val="A19E00"/>
                </a:solidFill>
                <a:latin typeface="Arial"/>
                <a:cs typeface="Arial"/>
              </a:rPr>
              <a:t>•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21"/>
          <p:cNvSpPr txBox="1"/>
          <p:nvPr/>
        </p:nvSpPr>
        <p:spPr>
          <a:xfrm>
            <a:off x="1456418" y="4623753"/>
            <a:ext cx="360963" cy="178117"/>
          </a:xfrm>
          <a:prstGeom prst="rect">
            <a:avLst/>
          </a:prstGeom>
        </p:spPr>
        <p:txBody>
          <a:bodyPr wrap="square" lIns="0" tIns="8445" rIns="0" bIns="0" rtlCol="0">
            <a:noAutofit/>
          </a:bodyPr>
          <a:lstStyle/>
          <a:p>
            <a:pPr marL="12700">
              <a:lnSpc>
                <a:spcPts val="1330"/>
              </a:lnSpc>
            </a:pPr>
            <a:r>
              <a:rPr sz="2800" dirty="0" smtClean="0">
                <a:solidFill>
                  <a:srgbClr val="A19E00"/>
                </a:solidFill>
                <a:latin typeface="Arial"/>
                <a:cs typeface="Arial"/>
              </a:rPr>
              <a:t>•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61" name="object 21"/>
          <p:cNvSpPr txBox="1"/>
          <p:nvPr/>
        </p:nvSpPr>
        <p:spPr>
          <a:xfrm>
            <a:off x="1500298" y="2243673"/>
            <a:ext cx="360963" cy="178117"/>
          </a:xfrm>
          <a:prstGeom prst="rect">
            <a:avLst/>
          </a:prstGeom>
        </p:spPr>
        <p:txBody>
          <a:bodyPr wrap="square" lIns="0" tIns="8445" rIns="0" bIns="0" rtlCol="0">
            <a:noAutofit/>
          </a:bodyPr>
          <a:lstStyle/>
          <a:p>
            <a:pPr marL="12700">
              <a:lnSpc>
                <a:spcPts val="1330"/>
              </a:lnSpc>
            </a:pPr>
            <a:r>
              <a:rPr sz="2800" dirty="0" smtClean="0">
                <a:solidFill>
                  <a:srgbClr val="A19E00"/>
                </a:solidFill>
                <a:latin typeface="Arial"/>
                <a:cs typeface="Arial"/>
              </a:rPr>
              <a:t>•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62" name="object 21"/>
          <p:cNvSpPr txBox="1"/>
          <p:nvPr/>
        </p:nvSpPr>
        <p:spPr>
          <a:xfrm>
            <a:off x="1474870" y="2899825"/>
            <a:ext cx="360963" cy="178117"/>
          </a:xfrm>
          <a:prstGeom prst="rect">
            <a:avLst/>
          </a:prstGeom>
        </p:spPr>
        <p:txBody>
          <a:bodyPr wrap="square" lIns="0" tIns="8445" rIns="0" bIns="0" rtlCol="0">
            <a:noAutofit/>
          </a:bodyPr>
          <a:lstStyle/>
          <a:p>
            <a:pPr marL="12700">
              <a:lnSpc>
                <a:spcPts val="1330"/>
              </a:lnSpc>
            </a:pPr>
            <a:r>
              <a:rPr sz="2800" dirty="0" smtClean="0">
                <a:solidFill>
                  <a:srgbClr val="A19E00"/>
                </a:solidFill>
                <a:latin typeface="Arial"/>
                <a:cs typeface="Arial"/>
              </a:rPr>
              <a:t>•</a:t>
            </a:r>
            <a:endParaRPr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28461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33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81000" y="6139180"/>
            <a:ext cx="566419" cy="563880"/>
          </a:xfrm>
          <a:custGeom>
            <a:avLst/>
            <a:gdLst/>
            <a:ahLst/>
            <a:cxnLst/>
            <a:rect l="l" t="t" r="r" b="b"/>
            <a:pathLst>
              <a:path w="566419" h="563879">
                <a:moveTo>
                  <a:pt x="0" y="281940"/>
                </a:moveTo>
                <a:lnTo>
                  <a:pt x="938" y="305063"/>
                </a:lnTo>
                <a:lnTo>
                  <a:pt x="3706" y="327672"/>
                </a:lnTo>
                <a:lnTo>
                  <a:pt x="8230" y="349694"/>
                </a:lnTo>
                <a:lnTo>
                  <a:pt x="14438" y="371056"/>
                </a:lnTo>
                <a:lnTo>
                  <a:pt x="22255" y="391685"/>
                </a:lnTo>
                <a:lnTo>
                  <a:pt x="31611" y="411509"/>
                </a:lnTo>
                <a:lnTo>
                  <a:pt x="42431" y="430455"/>
                </a:lnTo>
                <a:lnTo>
                  <a:pt x="54642" y="448451"/>
                </a:lnTo>
                <a:lnTo>
                  <a:pt x="68173" y="465424"/>
                </a:lnTo>
                <a:lnTo>
                  <a:pt x="82950" y="481303"/>
                </a:lnTo>
                <a:lnTo>
                  <a:pt x="98899" y="496013"/>
                </a:lnTo>
                <a:lnTo>
                  <a:pt x="115949" y="509482"/>
                </a:lnTo>
                <a:lnTo>
                  <a:pt x="134026" y="521639"/>
                </a:lnTo>
                <a:lnTo>
                  <a:pt x="153058" y="532411"/>
                </a:lnTo>
                <a:lnTo>
                  <a:pt x="172971" y="541724"/>
                </a:lnTo>
                <a:lnTo>
                  <a:pt x="193693" y="549506"/>
                </a:lnTo>
                <a:lnTo>
                  <a:pt x="215151" y="555686"/>
                </a:lnTo>
                <a:lnTo>
                  <a:pt x="237271" y="560189"/>
                </a:lnTo>
                <a:lnTo>
                  <a:pt x="259982" y="562945"/>
                </a:lnTo>
                <a:lnTo>
                  <a:pt x="283209" y="563880"/>
                </a:lnTo>
                <a:lnTo>
                  <a:pt x="306437" y="562945"/>
                </a:lnTo>
                <a:lnTo>
                  <a:pt x="329148" y="560189"/>
                </a:lnTo>
                <a:lnTo>
                  <a:pt x="351268" y="555686"/>
                </a:lnTo>
                <a:lnTo>
                  <a:pt x="372726" y="549506"/>
                </a:lnTo>
                <a:lnTo>
                  <a:pt x="393448" y="541724"/>
                </a:lnTo>
                <a:lnTo>
                  <a:pt x="413361" y="532411"/>
                </a:lnTo>
                <a:lnTo>
                  <a:pt x="432393" y="521639"/>
                </a:lnTo>
                <a:lnTo>
                  <a:pt x="450470" y="509482"/>
                </a:lnTo>
                <a:lnTo>
                  <a:pt x="467520" y="496013"/>
                </a:lnTo>
                <a:lnTo>
                  <a:pt x="483469" y="481303"/>
                </a:lnTo>
                <a:lnTo>
                  <a:pt x="498246" y="465424"/>
                </a:lnTo>
                <a:lnTo>
                  <a:pt x="511777" y="448451"/>
                </a:lnTo>
                <a:lnTo>
                  <a:pt x="523988" y="430455"/>
                </a:lnTo>
                <a:lnTo>
                  <a:pt x="534808" y="411509"/>
                </a:lnTo>
                <a:lnTo>
                  <a:pt x="544164" y="391685"/>
                </a:lnTo>
                <a:lnTo>
                  <a:pt x="551981" y="371056"/>
                </a:lnTo>
                <a:lnTo>
                  <a:pt x="558189" y="349694"/>
                </a:lnTo>
                <a:lnTo>
                  <a:pt x="562713" y="327672"/>
                </a:lnTo>
                <a:lnTo>
                  <a:pt x="565481" y="305063"/>
                </a:lnTo>
                <a:lnTo>
                  <a:pt x="566419" y="281940"/>
                </a:lnTo>
                <a:lnTo>
                  <a:pt x="565481" y="258816"/>
                </a:lnTo>
                <a:lnTo>
                  <a:pt x="562713" y="236207"/>
                </a:lnTo>
                <a:lnTo>
                  <a:pt x="558189" y="214185"/>
                </a:lnTo>
                <a:lnTo>
                  <a:pt x="551981" y="192823"/>
                </a:lnTo>
                <a:lnTo>
                  <a:pt x="544164" y="172194"/>
                </a:lnTo>
                <a:lnTo>
                  <a:pt x="534808" y="152370"/>
                </a:lnTo>
                <a:lnTo>
                  <a:pt x="523988" y="133424"/>
                </a:lnTo>
                <a:lnTo>
                  <a:pt x="511777" y="115428"/>
                </a:lnTo>
                <a:lnTo>
                  <a:pt x="498246" y="98455"/>
                </a:lnTo>
                <a:lnTo>
                  <a:pt x="483469" y="82576"/>
                </a:lnTo>
                <a:lnTo>
                  <a:pt x="467520" y="67866"/>
                </a:lnTo>
                <a:lnTo>
                  <a:pt x="450470" y="54397"/>
                </a:lnTo>
                <a:lnTo>
                  <a:pt x="432393" y="42240"/>
                </a:lnTo>
                <a:lnTo>
                  <a:pt x="413361" y="31468"/>
                </a:lnTo>
                <a:lnTo>
                  <a:pt x="393448" y="22155"/>
                </a:lnTo>
                <a:lnTo>
                  <a:pt x="372726" y="14373"/>
                </a:lnTo>
                <a:lnTo>
                  <a:pt x="351268" y="8193"/>
                </a:lnTo>
                <a:lnTo>
                  <a:pt x="329148" y="3690"/>
                </a:lnTo>
                <a:lnTo>
                  <a:pt x="306437" y="934"/>
                </a:lnTo>
                <a:lnTo>
                  <a:pt x="283209" y="0"/>
                </a:lnTo>
                <a:lnTo>
                  <a:pt x="259982" y="934"/>
                </a:lnTo>
                <a:lnTo>
                  <a:pt x="237271" y="3690"/>
                </a:lnTo>
                <a:lnTo>
                  <a:pt x="215151" y="8193"/>
                </a:lnTo>
                <a:lnTo>
                  <a:pt x="193693" y="14373"/>
                </a:lnTo>
                <a:lnTo>
                  <a:pt x="172971" y="22155"/>
                </a:lnTo>
                <a:lnTo>
                  <a:pt x="153058" y="31468"/>
                </a:lnTo>
                <a:lnTo>
                  <a:pt x="134026" y="42240"/>
                </a:lnTo>
                <a:lnTo>
                  <a:pt x="115949" y="54397"/>
                </a:lnTo>
                <a:lnTo>
                  <a:pt x="98899" y="67866"/>
                </a:lnTo>
                <a:lnTo>
                  <a:pt x="82950" y="82576"/>
                </a:lnTo>
                <a:lnTo>
                  <a:pt x="68173" y="98455"/>
                </a:lnTo>
                <a:lnTo>
                  <a:pt x="54642" y="115428"/>
                </a:lnTo>
                <a:lnTo>
                  <a:pt x="42431" y="133424"/>
                </a:lnTo>
                <a:lnTo>
                  <a:pt x="31611" y="152370"/>
                </a:lnTo>
                <a:lnTo>
                  <a:pt x="22255" y="172194"/>
                </a:lnTo>
                <a:lnTo>
                  <a:pt x="14438" y="192823"/>
                </a:lnTo>
                <a:lnTo>
                  <a:pt x="8230" y="214185"/>
                </a:lnTo>
                <a:lnTo>
                  <a:pt x="3706" y="236207"/>
                </a:lnTo>
                <a:lnTo>
                  <a:pt x="938" y="258816"/>
                </a:lnTo>
                <a:lnTo>
                  <a:pt x="0" y="2819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52400" y="99059"/>
            <a:ext cx="1043940" cy="1097280"/>
          </a:xfrm>
          <a:custGeom>
            <a:avLst/>
            <a:gdLst/>
            <a:ahLst/>
            <a:cxnLst/>
            <a:rect l="l" t="t" r="r" b="b"/>
            <a:pathLst>
              <a:path w="1043940" h="1097280">
                <a:moveTo>
                  <a:pt x="0" y="548640"/>
                </a:moveTo>
                <a:lnTo>
                  <a:pt x="1730" y="593639"/>
                </a:lnTo>
                <a:lnTo>
                  <a:pt x="6831" y="637636"/>
                </a:lnTo>
                <a:lnTo>
                  <a:pt x="15169" y="680489"/>
                </a:lnTo>
                <a:lnTo>
                  <a:pt x="26610" y="722059"/>
                </a:lnTo>
                <a:lnTo>
                  <a:pt x="41018" y="762202"/>
                </a:lnTo>
                <a:lnTo>
                  <a:pt x="58261" y="800778"/>
                </a:lnTo>
                <a:lnTo>
                  <a:pt x="78202" y="837647"/>
                </a:lnTo>
                <a:lnTo>
                  <a:pt x="100709" y="872666"/>
                </a:lnTo>
                <a:lnTo>
                  <a:pt x="125647" y="905695"/>
                </a:lnTo>
                <a:lnTo>
                  <a:pt x="152881" y="936593"/>
                </a:lnTo>
                <a:lnTo>
                  <a:pt x="182277" y="965218"/>
                </a:lnTo>
                <a:lnTo>
                  <a:pt x="213700" y="991429"/>
                </a:lnTo>
                <a:lnTo>
                  <a:pt x="247017" y="1015085"/>
                </a:lnTo>
                <a:lnTo>
                  <a:pt x="282094" y="1036044"/>
                </a:lnTo>
                <a:lnTo>
                  <a:pt x="318795" y="1054167"/>
                </a:lnTo>
                <a:lnTo>
                  <a:pt x="356986" y="1069311"/>
                </a:lnTo>
                <a:lnTo>
                  <a:pt x="396534" y="1081336"/>
                </a:lnTo>
                <a:lnTo>
                  <a:pt x="437303" y="1090099"/>
                </a:lnTo>
                <a:lnTo>
                  <a:pt x="479160" y="1095461"/>
                </a:lnTo>
                <a:lnTo>
                  <a:pt x="521970" y="1097280"/>
                </a:lnTo>
                <a:lnTo>
                  <a:pt x="564779" y="1095461"/>
                </a:lnTo>
                <a:lnTo>
                  <a:pt x="606636" y="1090099"/>
                </a:lnTo>
                <a:lnTo>
                  <a:pt x="647405" y="1081336"/>
                </a:lnTo>
                <a:lnTo>
                  <a:pt x="686953" y="1069311"/>
                </a:lnTo>
                <a:lnTo>
                  <a:pt x="725144" y="1054167"/>
                </a:lnTo>
                <a:lnTo>
                  <a:pt x="761845" y="1036044"/>
                </a:lnTo>
                <a:lnTo>
                  <a:pt x="796922" y="1015085"/>
                </a:lnTo>
                <a:lnTo>
                  <a:pt x="830239" y="991429"/>
                </a:lnTo>
                <a:lnTo>
                  <a:pt x="861662" y="965218"/>
                </a:lnTo>
                <a:lnTo>
                  <a:pt x="891058" y="936593"/>
                </a:lnTo>
                <a:lnTo>
                  <a:pt x="918292" y="905695"/>
                </a:lnTo>
                <a:lnTo>
                  <a:pt x="943230" y="872666"/>
                </a:lnTo>
                <a:lnTo>
                  <a:pt x="965737" y="837647"/>
                </a:lnTo>
                <a:lnTo>
                  <a:pt x="985678" y="800778"/>
                </a:lnTo>
                <a:lnTo>
                  <a:pt x="1002921" y="762202"/>
                </a:lnTo>
                <a:lnTo>
                  <a:pt x="1017329" y="722059"/>
                </a:lnTo>
                <a:lnTo>
                  <a:pt x="1028770" y="680489"/>
                </a:lnTo>
                <a:lnTo>
                  <a:pt x="1037108" y="637636"/>
                </a:lnTo>
                <a:lnTo>
                  <a:pt x="1042209" y="593639"/>
                </a:lnTo>
                <a:lnTo>
                  <a:pt x="1043940" y="548640"/>
                </a:lnTo>
                <a:lnTo>
                  <a:pt x="1042209" y="503640"/>
                </a:lnTo>
                <a:lnTo>
                  <a:pt x="1037108" y="459643"/>
                </a:lnTo>
                <a:lnTo>
                  <a:pt x="1028770" y="416790"/>
                </a:lnTo>
                <a:lnTo>
                  <a:pt x="1017329" y="375220"/>
                </a:lnTo>
                <a:lnTo>
                  <a:pt x="1002921" y="335077"/>
                </a:lnTo>
                <a:lnTo>
                  <a:pt x="985678" y="296501"/>
                </a:lnTo>
                <a:lnTo>
                  <a:pt x="965737" y="259632"/>
                </a:lnTo>
                <a:lnTo>
                  <a:pt x="943230" y="224613"/>
                </a:lnTo>
                <a:lnTo>
                  <a:pt x="918292" y="191584"/>
                </a:lnTo>
                <a:lnTo>
                  <a:pt x="891058" y="160686"/>
                </a:lnTo>
                <a:lnTo>
                  <a:pt x="861662" y="132061"/>
                </a:lnTo>
                <a:lnTo>
                  <a:pt x="830239" y="105850"/>
                </a:lnTo>
                <a:lnTo>
                  <a:pt x="796922" y="82194"/>
                </a:lnTo>
                <a:lnTo>
                  <a:pt x="761845" y="61235"/>
                </a:lnTo>
                <a:lnTo>
                  <a:pt x="725144" y="43112"/>
                </a:lnTo>
                <a:lnTo>
                  <a:pt x="686953" y="27968"/>
                </a:lnTo>
                <a:lnTo>
                  <a:pt x="647405" y="15943"/>
                </a:lnTo>
                <a:lnTo>
                  <a:pt x="606636" y="7180"/>
                </a:lnTo>
                <a:lnTo>
                  <a:pt x="564779" y="1818"/>
                </a:lnTo>
                <a:lnTo>
                  <a:pt x="521970" y="0"/>
                </a:lnTo>
                <a:lnTo>
                  <a:pt x="479160" y="1818"/>
                </a:lnTo>
                <a:lnTo>
                  <a:pt x="437303" y="7180"/>
                </a:lnTo>
                <a:lnTo>
                  <a:pt x="396534" y="15943"/>
                </a:lnTo>
                <a:lnTo>
                  <a:pt x="356986" y="27968"/>
                </a:lnTo>
                <a:lnTo>
                  <a:pt x="318795" y="43112"/>
                </a:lnTo>
                <a:lnTo>
                  <a:pt x="282094" y="61235"/>
                </a:lnTo>
                <a:lnTo>
                  <a:pt x="247017" y="82194"/>
                </a:lnTo>
                <a:lnTo>
                  <a:pt x="213700" y="105850"/>
                </a:lnTo>
                <a:lnTo>
                  <a:pt x="182277" y="132061"/>
                </a:lnTo>
                <a:lnTo>
                  <a:pt x="152881" y="160686"/>
                </a:lnTo>
                <a:lnTo>
                  <a:pt x="125647" y="191584"/>
                </a:lnTo>
                <a:lnTo>
                  <a:pt x="100709" y="224613"/>
                </a:lnTo>
                <a:lnTo>
                  <a:pt x="78202" y="259632"/>
                </a:lnTo>
                <a:lnTo>
                  <a:pt x="58261" y="296501"/>
                </a:lnTo>
                <a:lnTo>
                  <a:pt x="41018" y="335077"/>
                </a:lnTo>
                <a:lnTo>
                  <a:pt x="26610" y="375220"/>
                </a:lnTo>
                <a:lnTo>
                  <a:pt x="15169" y="416790"/>
                </a:lnTo>
                <a:lnTo>
                  <a:pt x="6831" y="459643"/>
                </a:lnTo>
                <a:lnTo>
                  <a:pt x="1730" y="503640"/>
                </a:lnTo>
                <a:lnTo>
                  <a:pt x="0" y="5486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292100" y="6184900"/>
            <a:ext cx="558800" cy="571500"/>
          </a:xfrm>
          <a:custGeom>
            <a:avLst/>
            <a:gdLst/>
            <a:ahLst/>
            <a:cxnLst/>
            <a:rect l="l" t="t" r="r" b="b"/>
            <a:pathLst>
              <a:path w="558800" h="571500">
                <a:moveTo>
                  <a:pt x="0" y="285750"/>
                </a:moveTo>
                <a:lnTo>
                  <a:pt x="926" y="309185"/>
                </a:lnTo>
                <a:lnTo>
                  <a:pt x="3656" y="332098"/>
                </a:lnTo>
                <a:lnTo>
                  <a:pt x="8120" y="354417"/>
                </a:lnTo>
                <a:lnTo>
                  <a:pt x="14244" y="376067"/>
                </a:lnTo>
                <a:lnTo>
                  <a:pt x="21957" y="396974"/>
                </a:lnTo>
                <a:lnTo>
                  <a:pt x="31186" y="417066"/>
                </a:lnTo>
                <a:lnTo>
                  <a:pt x="41861" y="436268"/>
                </a:lnTo>
                <a:lnTo>
                  <a:pt x="53908" y="454508"/>
                </a:lnTo>
                <a:lnTo>
                  <a:pt x="67257" y="471710"/>
                </a:lnTo>
                <a:lnTo>
                  <a:pt x="81835" y="487803"/>
                </a:lnTo>
                <a:lnTo>
                  <a:pt x="97570" y="502713"/>
                </a:lnTo>
                <a:lnTo>
                  <a:pt x="114391" y="516365"/>
                </a:lnTo>
                <a:lnTo>
                  <a:pt x="132225" y="528686"/>
                </a:lnTo>
                <a:lnTo>
                  <a:pt x="151001" y="539604"/>
                </a:lnTo>
                <a:lnTo>
                  <a:pt x="170646" y="549043"/>
                </a:lnTo>
                <a:lnTo>
                  <a:pt x="191089" y="556931"/>
                </a:lnTo>
                <a:lnTo>
                  <a:pt x="212258" y="563195"/>
                </a:lnTo>
                <a:lnTo>
                  <a:pt x="234080" y="567759"/>
                </a:lnTo>
                <a:lnTo>
                  <a:pt x="256485" y="570552"/>
                </a:lnTo>
                <a:lnTo>
                  <a:pt x="279400" y="571500"/>
                </a:lnTo>
                <a:lnTo>
                  <a:pt x="302314" y="570552"/>
                </a:lnTo>
                <a:lnTo>
                  <a:pt x="324719" y="567759"/>
                </a:lnTo>
                <a:lnTo>
                  <a:pt x="346541" y="563195"/>
                </a:lnTo>
                <a:lnTo>
                  <a:pt x="367710" y="556931"/>
                </a:lnTo>
                <a:lnTo>
                  <a:pt x="388153" y="549043"/>
                </a:lnTo>
                <a:lnTo>
                  <a:pt x="407798" y="539604"/>
                </a:lnTo>
                <a:lnTo>
                  <a:pt x="426574" y="528686"/>
                </a:lnTo>
                <a:lnTo>
                  <a:pt x="444408" y="516365"/>
                </a:lnTo>
                <a:lnTo>
                  <a:pt x="461229" y="502713"/>
                </a:lnTo>
                <a:lnTo>
                  <a:pt x="476964" y="487803"/>
                </a:lnTo>
                <a:lnTo>
                  <a:pt x="491542" y="471710"/>
                </a:lnTo>
                <a:lnTo>
                  <a:pt x="504891" y="454508"/>
                </a:lnTo>
                <a:lnTo>
                  <a:pt x="516938" y="436268"/>
                </a:lnTo>
                <a:lnTo>
                  <a:pt x="527613" y="417066"/>
                </a:lnTo>
                <a:lnTo>
                  <a:pt x="536842" y="396974"/>
                </a:lnTo>
                <a:lnTo>
                  <a:pt x="544555" y="376067"/>
                </a:lnTo>
                <a:lnTo>
                  <a:pt x="550679" y="354417"/>
                </a:lnTo>
                <a:lnTo>
                  <a:pt x="555143" y="332098"/>
                </a:lnTo>
                <a:lnTo>
                  <a:pt x="557873" y="309185"/>
                </a:lnTo>
                <a:lnTo>
                  <a:pt x="558800" y="285750"/>
                </a:lnTo>
                <a:lnTo>
                  <a:pt x="557873" y="262314"/>
                </a:lnTo>
                <a:lnTo>
                  <a:pt x="555143" y="239401"/>
                </a:lnTo>
                <a:lnTo>
                  <a:pt x="550679" y="217082"/>
                </a:lnTo>
                <a:lnTo>
                  <a:pt x="544555" y="195432"/>
                </a:lnTo>
                <a:lnTo>
                  <a:pt x="536842" y="174525"/>
                </a:lnTo>
                <a:lnTo>
                  <a:pt x="527613" y="154433"/>
                </a:lnTo>
                <a:lnTo>
                  <a:pt x="516938" y="135231"/>
                </a:lnTo>
                <a:lnTo>
                  <a:pt x="504891" y="116991"/>
                </a:lnTo>
                <a:lnTo>
                  <a:pt x="491542" y="99789"/>
                </a:lnTo>
                <a:lnTo>
                  <a:pt x="476964" y="83696"/>
                </a:lnTo>
                <a:lnTo>
                  <a:pt x="461229" y="68786"/>
                </a:lnTo>
                <a:lnTo>
                  <a:pt x="444408" y="55134"/>
                </a:lnTo>
                <a:lnTo>
                  <a:pt x="426574" y="42813"/>
                </a:lnTo>
                <a:lnTo>
                  <a:pt x="407798" y="31895"/>
                </a:lnTo>
                <a:lnTo>
                  <a:pt x="388153" y="22456"/>
                </a:lnTo>
                <a:lnTo>
                  <a:pt x="367710" y="14568"/>
                </a:lnTo>
                <a:lnTo>
                  <a:pt x="346541" y="8304"/>
                </a:lnTo>
                <a:lnTo>
                  <a:pt x="324719" y="3740"/>
                </a:lnTo>
                <a:lnTo>
                  <a:pt x="302314" y="947"/>
                </a:lnTo>
                <a:lnTo>
                  <a:pt x="279400" y="0"/>
                </a:lnTo>
                <a:lnTo>
                  <a:pt x="256485" y="947"/>
                </a:lnTo>
                <a:lnTo>
                  <a:pt x="234080" y="3740"/>
                </a:lnTo>
                <a:lnTo>
                  <a:pt x="212258" y="8304"/>
                </a:lnTo>
                <a:lnTo>
                  <a:pt x="191089" y="14568"/>
                </a:lnTo>
                <a:lnTo>
                  <a:pt x="170646" y="22456"/>
                </a:lnTo>
                <a:lnTo>
                  <a:pt x="151001" y="31895"/>
                </a:lnTo>
                <a:lnTo>
                  <a:pt x="132225" y="42813"/>
                </a:lnTo>
                <a:lnTo>
                  <a:pt x="114391" y="55134"/>
                </a:lnTo>
                <a:lnTo>
                  <a:pt x="97570" y="68786"/>
                </a:lnTo>
                <a:lnTo>
                  <a:pt x="81835" y="83696"/>
                </a:lnTo>
                <a:lnTo>
                  <a:pt x="67257" y="99789"/>
                </a:lnTo>
                <a:lnTo>
                  <a:pt x="53908" y="116991"/>
                </a:lnTo>
                <a:lnTo>
                  <a:pt x="41861" y="135231"/>
                </a:lnTo>
                <a:lnTo>
                  <a:pt x="31186" y="154433"/>
                </a:lnTo>
                <a:lnTo>
                  <a:pt x="21957" y="174525"/>
                </a:lnTo>
                <a:lnTo>
                  <a:pt x="14244" y="195432"/>
                </a:lnTo>
                <a:lnTo>
                  <a:pt x="8120" y="217082"/>
                </a:lnTo>
                <a:lnTo>
                  <a:pt x="3656" y="239401"/>
                </a:lnTo>
                <a:lnTo>
                  <a:pt x="926" y="262314"/>
                </a:lnTo>
                <a:lnTo>
                  <a:pt x="0" y="28575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887868" y="1440433"/>
            <a:ext cx="3371494" cy="228600"/>
          </a:xfrm>
          <a:prstGeom prst="rect">
            <a:avLst/>
          </a:prstGeom>
        </p:spPr>
        <p:txBody>
          <a:bodyPr wrap="square" lIns="0" tIns="11017" rIns="0" bIns="0" rtlCol="0">
            <a:noAutofit/>
          </a:bodyPr>
          <a:lstStyle/>
          <a:p>
            <a:pPr marL="12700" algn="ctr">
              <a:lnSpc>
                <a:spcPts val="1735"/>
              </a:lnSpc>
            </a:pPr>
            <a:r>
              <a:rPr sz="2400" b="1" spc="0" dirty="0" smtClean="0">
                <a:solidFill>
                  <a:srgbClr val="666633"/>
                </a:solidFill>
                <a:latin typeface="Arial"/>
                <a:cs typeface="Arial"/>
              </a:rPr>
              <a:t>Rancho Ecoturístico La Querencia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833021" y="2229862"/>
            <a:ext cx="2777744" cy="203200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>
              <a:lnSpc>
                <a:spcPts val="1530"/>
              </a:lnSpc>
            </a:pPr>
            <a:r>
              <a:rPr sz="2000" b="1" spc="-2" dirty="0" smtClean="0">
                <a:latin typeface="Arial"/>
                <a:cs typeface="Arial"/>
              </a:rPr>
              <a:t>Primera consideración al proyecto:</a:t>
            </a:r>
            <a:endParaRPr sz="2000" b="1" dirty="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33021" y="2770371"/>
            <a:ext cx="114300" cy="203200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>
              <a:lnSpc>
                <a:spcPts val="1530"/>
              </a:lnSpc>
            </a:pPr>
            <a:r>
              <a:rPr sz="1600" dirty="0" smtClean="0"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035500" y="2751049"/>
            <a:ext cx="7194169" cy="629920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 algn="just">
              <a:lnSpc>
                <a:spcPts val="1530"/>
              </a:lnSpc>
            </a:pPr>
            <a:r>
              <a:rPr sz="1600" spc="2" dirty="0" smtClean="0">
                <a:latin typeface="Arial"/>
                <a:cs typeface="Arial"/>
              </a:rPr>
              <a:t>Este debe ser un sitio que privilegie el orgullo por el patrimonio natural, </a:t>
            </a:r>
            <a:r>
              <a:rPr sz="1600" spc="2" dirty="0" err="1" smtClean="0">
                <a:latin typeface="Arial"/>
                <a:cs typeface="Arial"/>
              </a:rPr>
              <a:t>presente</a:t>
            </a:r>
            <a:r>
              <a:rPr lang="es-MX" sz="1600" spc="2" dirty="0">
                <a:latin typeface="Arial"/>
                <a:cs typeface="Arial"/>
              </a:rPr>
              <a:t> </a:t>
            </a:r>
            <a:r>
              <a:rPr sz="1600" spc="2" dirty="0" err="1" smtClean="0">
                <a:latin typeface="Arial"/>
                <a:cs typeface="Arial"/>
              </a:rPr>
              <a:t>en</a:t>
            </a:r>
            <a:r>
              <a:rPr lang="es-ES" sz="1600" dirty="0" smtClean="0">
                <a:latin typeface="Arial"/>
                <a:cs typeface="Arial"/>
              </a:rPr>
              <a:t> </a:t>
            </a:r>
            <a:r>
              <a:rPr sz="1600" spc="-3" dirty="0" smtClean="0">
                <a:latin typeface="Arial"/>
                <a:cs typeface="Arial"/>
              </a:rPr>
              <a:t>el Nevado de Toluca, sus paisaje y su bosque.</a:t>
            </a:r>
            <a:endParaRPr sz="1600" dirty="0">
              <a:latin typeface="Arial"/>
              <a:cs typeface="Arial"/>
            </a:endParaRPr>
          </a:p>
          <a:p>
            <a:pPr marL="12700" marR="26670" algn="just">
              <a:lnSpc>
                <a:spcPct val="95825"/>
              </a:lnSpc>
              <a:spcBef>
                <a:spcPts val="70"/>
              </a:spcBef>
            </a:pPr>
            <a:r>
              <a:rPr sz="1600" spc="-1" dirty="0" smtClean="0">
                <a:latin typeface="Arial"/>
                <a:cs typeface="Arial"/>
              </a:rPr>
              <a:t>El Patrimonio cultural, expresado en el deporte nacional “La Charrería”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33021" y="3197091"/>
            <a:ext cx="114300" cy="203200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>
              <a:lnSpc>
                <a:spcPts val="1530"/>
              </a:lnSpc>
            </a:pPr>
            <a:r>
              <a:rPr sz="1600" dirty="0" smtClean="0">
                <a:latin typeface="Arial"/>
                <a:cs typeface="Arial"/>
              </a:rPr>
              <a:t>•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24778" y="4200779"/>
            <a:ext cx="3037622" cy="295277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>
              <a:lnSpc>
                <a:spcPts val="1530"/>
              </a:lnSpc>
            </a:pPr>
            <a:r>
              <a:rPr sz="2000" b="1" dirty="0" err="1" smtClean="0">
                <a:latin typeface="Arial"/>
                <a:cs typeface="Arial"/>
              </a:rPr>
              <a:t>Segunda</a:t>
            </a:r>
            <a:r>
              <a:rPr sz="2000" b="1" dirty="0" smtClean="0">
                <a:latin typeface="Arial"/>
                <a:cs typeface="Arial"/>
              </a:rPr>
              <a:t> </a:t>
            </a:r>
            <a:r>
              <a:rPr sz="2000" b="1" dirty="0" err="1" smtClean="0">
                <a:latin typeface="Arial"/>
                <a:cs typeface="Arial"/>
              </a:rPr>
              <a:t>consideración</a:t>
            </a:r>
            <a:r>
              <a:rPr lang="es-ES" sz="2000" b="1" dirty="0">
                <a:latin typeface="Arial"/>
                <a:cs typeface="Arial"/>
              </a:rPr>
              <a:t> </a:t>
            </a:r>
            <a:r>
              <a:rPr lang="es-ES" sz="2000" b="1" dirty="0" smtClean="0">
                <a:latin typeface="Arial"/>
                <a:cs typeface="Arial"/>
              </a:rPr>
              <a:t>al proyecto</a:t>
            </a:r>
            <a:r>
              <a:rPr sz="2000" b="1" dirty="0" smtClean="0">
                <a:latin typeface="Arial"/>
                <a:cs typeface="Arial"/>
              </a:rPr>
              <a:t>:</a:t>
            </a:r>
            <a:endParaRPr sz="2000" b="1" dirty="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034980" y="4724400"/>
            <a:ext cx="7226468" cy="630301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 algn="just">
              <a:lnSpc>
                <a:spcPts val="1530"/>
              </a:lnSpc>
            </a:pPr>
            <a:r>
              <a:rPr sz="1600" spc="10" dirty="0" smtClean="0">
                <a:latin typeface="Arial"/>
                <a:cs typeface="Arial"/>
              </a:rPr>
              <a:t>El espacio fue sujeto de cambio de uso del suelo, con un gran deterioro, </a:t>
            </a:r>
            <a:r>
              <a:rPr sz="1600" spc="10" dirty="0" err="1" smtClean="0">
                <a:latin typeface="Arial"/>
                <a:cs typeface="Arial"/>
              </a:rPr>
              <a:t>manifiesto</a:t>
            </a:r>
            <a:r>
              <a:rPr lang="es-MX" sz="1600" spc="10" dirty="0">
                <a:latin typeface="Arial"/>
                <a:cs typeface="Arial"/>
              </a:rPr>
              <a:t> </a:t>
            </a:r>
            <a:r>
              <a:rPr sz="1600" spc="10" dirty="0" err="1" smtClean="0">
                <a:latin typeface="Arial"/>
                <a:cs typeface="Arial"/>
              </a:rPr>
              <a:t>en</a:t>
            </a:r>
            <a:r>
              <a:rPr lang="es-ES" sz="1600" dirty="0" smtClean="0">
                <a:latin typeface="Arial"/>
                <a:cs typeface="Arial"/>
              </a:rPr>
              <a:t> </a:t>
            </a:r>
            <a:r>
              <a:rPr sz="1600" spc="14" dirty="0" smtClean="0">
                <a:latin typeface="Arial"/>
                <a:cs typeface="Arial"/>
              </a:rPr>
              <a:t>la erosión y la perdida de vegetación natural. Actualmente, en franca recuperación a través de la reforestación y control de escorrentías en la cárcavas.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15290" y="6348538"/>
            <a:ext cx="349755" cy="279400"/>
          </a:xfrm>
          <a:prstGeom prst="rect">
            <a:avLst/>
          </a:prstGeom>
        </p:spPr>
        <p:txBody>
          <a:bodyPr wrap="square" lIns="0" tIns="13970" rIns="0" bIns="0" rtlCol="0">
            <a:noAutofit/>
          </a:bodyPr>
          <a:lstStyle/>
          <a:p>
            <a:pPr marL="12700">
              <a:lnSpc>
                <a:spcPts val="2200"/>
              </a:lnSpc>
            </a:pPr>
            <a:endParaRPr sz="2000" dirty="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196340" y="378460"/>
            <a:ext cx="6037580" cy="411479"/>
          </a:xfrm>
          <a:prstGeom prst="rect">
            <a:avLst/>
          </a:prstGeom>
        </p:spPr>
        <p:txBody>
          <a:bodyPr wrap="square" lIns="0" tIns="38735" rIns="0" bIns="0" rtlCol="0">
            <a:noAutofit/>
          </a:bodyPr>
          <a:lstStyle/>
          <a:p>
            <a:pPr marL="92328">
              <a:lnSpc>
                <a:spcPct val="102091"/>
              </a:lnSpc>
            </a:pP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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28"/>
          <p:cNvSpPr txBox="1"/>
          <p:nvPr/>
        </p:nvSpPr>
        <p:spPr>
          <a:xfrm>
            <a:off x="920680" y="4704258"/>
            <a:ext cx="114300" cy="203200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>
              <a:lnSpc>
                <a:spcPts val="1530"/>
              </a:lnSpc>
            </a:pPr>
            <a:r>
              <a:rPr sz="1600" dirty="0" smtClean="0">
                <a:latin typeface="Arial"/>
                <a:cs typeface="Arial"/>
              </a:rPr>
              <a:t>•</a:t>
            </a:r>
            <a:endParaRPr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5445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object 87"/>
          <p:cNvSpPr txBox="1"/>
          <p:nvPr/>
        </p:nvSpPr>
        <p:spPr>
          <a:xfrm>
            <a:off x="2273528" y="4107439"/>
            <a:ext cx="1274114" cy="401561"/>
          </a:xfrm>
          <a:prstGeom prst="rect">
            <a:avLst/>
          </a:prstGeom>
        </p:spPr>
        <p:txBody>
          <a:bodyPr wrap="square" lIns="0" tIns="4675" rIns="0" bIns="0" rtlCol="0">
            <a:noAutofit/>
          </a:bodyPr>
          <a:lstStyle/>
          <a:p>
            <a:pPr>
              <a:lnSpc>
                <a:spcPct val="95825"/>
              </a:lnSpc>
            </a:pPr>
            <a:r>
              <a:rPr sz="1400" b="1" dirty="0" smtClean="0">
                <a:solidFill>
                  <a:srgbClr val="FF9900"/>
                </a:solidFill>
                <a:latin typeface="Arial"/>
                <a:cs typeface="Arial"/>
              </a:rPr>
              <a:t>o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81000" y="6139180"/>
            <a:ext cx="566419" cy="563880"/>
          </a:xfrm>
          <a:custGeom>
            <a:avLst/>
            <a:gdLst/>
            <a:ahLst/>
            <a:cxnLst/>
            <a:rect l="l" t="t" r="r" b="b"/>
            <a:pathLst>
              <a:path w="566419" h="563879">
                <a:moveTo>
                  <a:pt x="0" y="281940"/>
                </a:moveTo>
                <a:lnTo>
                  <a:pt x="938" y="305063"/>
                </a:lnTo>
                <a:lnTo>
                  <a:pt x="3706" y="327672"/>
                </a:lnTo>
                <a:lnTo>
                  <a:pt x="8230" y="349694"/>
                </a:lnTo>
                <a:lnTo>
                  <a:pt x="14438" y="371056"/>
                </a:lnTo>
                <a:lnTo>
                  <a:pt x="22255" y="391685"/>
                </a:lnTo>
                <a:lnTo>
                  <a:pt x="31611" y="411509"/>
                </a:lnTo>
                <a:lnTo>
                  <a:pt x="42431" y="430455"/>
                </a:lnTo>
                <a:lnTo>
                  <a:pt x="54642" y="448451"/>
                </a:lnTo>
                <a:lnTo>
                  <a:pt x="68173" y="465424"/>
                </a:lnTo>
                <a:lnTo>
                  <a:pt x="82950" y="481303"/>
                </a:lnTo>
                <a:lnTo>
                  <a:pt x="98899" y="496013"/>
                </a:lnTo>
                <a:lnTo>
                  <a:pt x="115949" y="509482"/>
                </a:lnTo>
                <a:lnTo>
                  <a:pt x="134026" y="521639"/>
                </a:lnTo>
                <a:lnTo>
                  <a:pt x="153058" y="532411"/>
                </a:lnTo>
                <a:lnTo>
                  <a:pt x="172971" y="541724"/>
                </a:lnTo>
                <a:lnTo>
                  <a:pt x="193693" y="549506"/>
                </a:lnTo>
                <a:lnTo>
                  <a:pt x="215151" y="555686"/>
                </a:lnTo>
                <a:lnTo>
                  <a:pt x="237271" y="560189"/>
                </a:lnTo>
                <a:lnTo>
                  <a:pt x="259982" y="562945"/>
                </a:lnTo>
                <a:lnTo>
                  <a:pt x="283209" y="563880"/>
                </a:lnTo>
                <a:lnTo>
                  <a:pt x="306437" y="562945"/>
                </a:lnTo>
                <a:lnTo>
                  <a:pt x="329148" y="560189"/>
                </a:lnTo>
                <a:lnTo>
                  <a:pt x="351268" y="555686"/>
                </a:lnTo>
                <a:lnTo>
                  <a:pt x="372726" y="549506"/>
                </a:lnTo>
                <a:lnTo>
                  <a:pt x="393448" y="541724"/>
                </a:lnTo>
                <a:lnTo>
                  <a:pt x="413361" y="532411"/>
                </a:lnTo>
                <a:lnTo>
                  <a:pt x="432393" y="521639"/>
                </a:lnTo>
                <a:lnTo>
                  <a:pt x="450470" y="509482"/>
                </a:lnTo>
                <a:lnTo>
                  <a:pt x="467520" y="496013"/>
                </a:lnTo>
                <a:lnTo>
                  <a:pt x="483469" y="481303"/>
                </a:lnTo>
                <a:lnTo>
                  <a:pt x="498246" y="465424"/>
                </a:lnTo>
                <a:lnTo>
                  <a:pt x="511777" y="448451"/>
                </a:lnTo>
                <a:lnTo>
                  <a:pt x="523988" y="430455"/>
                </a:lnTo>
                <a:lnTo>
                  <a:pt x="534808" y="411509"/>
                </a:lnTo>
                <a:lnTo>
                  <a:pt x="544164" y="391685"/>
                </a:lnTo>
                <a:lnTo>
                  <a:pt x="551981" y="371056"/>
                </a:lnTo>
                <a:lnTo>
                  <a:pt x="558189" y="349694"/>
                </a:lnTo>
                <a:lnTo>
                  <a:pt x="562713" y="327672"/>
                </a:lnTo>
                <a:lnTo>
                  <a:pt x="565481" y="305063"/>
                </a:lnTo>
                <a:lnTo>
                  <a:pt x="566419" y="281940"/>
                </a:lnTo>
                <a:lnTo>
                  <a:pt x="565481" y="258816"/>
                </a:lnTo>
                <a:lnTo>
                  <a:pt x="562713" y="236207"/>
                </a:lnTo>
                <a:lnTo>
                  <a:pt x="558189" y="214185"/>
                </a:lnTo>
                <a:lnTo>
                  <a:pt x="551981" y="192823"/>
                </a:lnTo>
                <a:lnTo>
                  <a:pt x="544164" y="172194"/>
                </a:lnTo>
                <a:lnTo>
                  <a:pt x="534808" y="152370"/>
                </a:lnTo>
                <a:lnTo>
                  <a:pt x="523988" y="133424"/>
                </a:lnTo>
                <a:lnTo>
                  <a:pt x="511777" y="115428"/>
                </a:lnTo>
                <a:lnTo>
                  <a:pt x="498246" y="98455"/>
                </a:lnTo>
                <a:lnTo>
                  <a:pt x="483469" y="82576"/>
                </a:lnTo>
                <a:lnTo>
                  <a:pt x="467520" y="67866"/>
                </a:lnTo>
                <a:lnTo>
                  <a:pt x="450470" y="54397"/>
                </a:lnTo>
                <a:lnTo>
                  <a:pt x="432393" y="42240"/>
                </a:lnTo>
                <a:lnTo>
                  <a:pt x="413361" y="31468"/>
                </a:lnTo>
                <a:lnTo>
                  <a:pt x="393448" y="22155"/>
                </a:lnTo>
                <a:lnTo>
                  <a:pt x="372726" y="14373"/>
                </a:lnTo>
                <a:lnTo>
                  <a:pt x="351268" y="8193"/>
                </a:lnTo>
                <a:lnTo>
                  <a:pt x="329148" y="3690"/>
                </a:lnTo>
                <a:lnTo>
                  <a:pt x="306437" y="934"/>
                </a:lnTo>
                <a:lnTo>
                  <a:pt x="283209" y="0"/>
                </a:lnTo>
                <a:lnTo>
                  <a:pt x="259982" y="934"/>
                </a:lnTo>
                <a:lnTo>
                  <a:pt x="237271" y="3690"/>
                </a:lnTo>
                <a:lnTo>
                  <a:pt x="215151" y="8193"/>
                </a:lnTo>
                <a:lnTo>
                  <a:pt x="193693" y="14373"/>
                </a:lnTo>
                <a:lnTo>
                  <a:pt x="172971" y="22155"/>
                </a:lnTo>
                <a:lnTo>
                  <a:pt x="153058" y="31468"/>
                </a:lnTo>
                <a:lnTo>
                  <a:pt x="134026" y="42240"/>
                </a:lnTo>
                <a:lnTo>
                  <a:pt x="115949" y="54397"/>
                </a:lnTo>
                <a:lnTo>
                  <a:pt x="98899" y="67866"/>
                </a:lnTo>
                <a:lnTo>
                  <a:pt x="82950" y="82576"/>
                </a:lnTo>
                <a:lnTo>
                  <a:pt x="68173" y="98455"/>
                </a:lnTo>
                <a:lnTo>
                  <a:pt x="54642" y="115428"/>
                </a:lnTo>
                <a:lnTo>
                  <a:pt x="42431" y="133424"/>
                </a:lnTo>
                <a:lnTo>
                  <a:pt x="31611" y="152370"/>
                </a:lnTo>
                <a:lnTo>
                  <a:pt x="22255" y="172194"/>
                </a:lnTo>
                <a:lnTo>
                  <a:pt x="14438" y="192823"/>
                </a:lnTo>
                <a:lnTo>
                  <a:pt x="8230" y="214185"/>
                </a:lnTo>
                <a:lnTo>
                  <a:pt x="3706" y="236207"/>
                </a:lnTo>
                <a:lnTo>
                  <a:pt x="938" y="258816"/>
                </a:lnTo>
                <a:lnTo>
                  <a:pt x="0" y="2819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52400" y="99059"/>
            <a:ext cx="1043940" cy="1097280"/>
          </a:xfrm>
          <a:custGeom>
            <a:avLst/>
            <a:gdLst/>
            <a:ahLst/>
            <a:cxnLst/>
            <a:rect l="l" t="t" r="r" b="b"/>
            <a:pathLst>
              <a:path w="1043940" h="1097280">
                <a:moveTo>
                  <a:pt x="0" y="548640"/>
                </a:moveTo>
                <a:lnTo>
                  <a:pt x="1730" y="593639"/>
                </a:lnTo>
                <a:lnTo>
                  <a:pt x="6831" y="637636"/>
                </a:lnTo>
                <a:lnTo>
                  <a:pt x="15169" y="680489"/>
                </a:lnTo>
                <a:lnTo>
                  <a:pt x="26610" y="722059"/>
                </a:lnTo>
                <a:lnTo>
                  <a:pt x="41018" y="762202"/>
                </a:lnTo>
                <a:lnTo>
                  <a:pt x="58261" y="800778"/>
                </a:lnTo>
                <a:lnTo>
                  <a:pt x="78202" y="837647"/>
                </a:lnTo>
                <a:lnTo>
                  <a:pt x="100709" y="872666"/>
                </a:lnTo>
                <a:lnTo>
                  <a:pt x="125647" y="905695"/>
                </a:lnTo>
                <a:lnTo>
                  <a:pt x="152881" y="936593"/>
                </a:lnTo>
                <a:lnTo>
                  <a:pt x="182277" y="965218"/>
                </a:lnTo>
                <a:lnTo>
                  <a:pt x="213700" y="991429"/>
                </a:lnTo>
                <a:lnTo>
                  <a:pt x="247017" y="1015085"/>
                </a:lnTo>
                <a:lnTo>
                  <a:pt x="282094" y="1036044"/>
                </a:lnTo>
                <a:lnTo>
                  <a:pt x="318795" y="1054167"/>
                </a:lnTo>
                <a:lnTo>
                  <a:pt x="356986" y="1069311"/>
                </a:lnTo>
                <a:lnTo>
                  <a:pt x="396534" y="1081336"/>
                </a:lnTo>
                <a:lnTo>
                  <a:pt x="437303" y="1090099"/>
                </a:lnTo>
                <a:lnTo>
                  <a:pt x="479160" y="1095461"/>
                </a:lnTo>
                <a:lnTo>
                  <a:pt x="521970" y="1097280"/>
                </a:lnTo>
                <a:lnTo>
                  <a:pt x="564779" y="1095461"/>
                </a:lnTo>
                <a:lnTo>
                  <a:pt x="606636" y="1090099"/>
                </a:lnTo>
                <a:lnTo>
                  <a:pt x="647405" y="1081336"/>
                </a:lnTo>
                <a:lnTo>
                  <a:pt x="686953" y="1069311"/>
                </a:lnTo>
                <a:lnTo>
                  <a:pt x="725144" y="1054167"/>
                </a:lnTo>
                <a:lnTo>
                  <a:pt x="761845" y="1036044"/>
                </a:lnTo>
                <a:lnTo>
                  <a:pt x="796922" y="1015085"/>
                </a:lnTo>
                <a:lnTo>
                  <a:pt x="830239" y="991429"/>
                </a:lnTo>
                <a:lnTo>
                  <a:pt x="861662" y="965218"/>
                </a:lnTo>
                <a:lnTo>
                  <a:pt x="891058" y="936593"/>
                </a:lnTo>
                <a:lnTo>
                  <a:pt x="918292" y="905695"/>
                </a:lnTo>
                <a:lnTo>
                  <a:pt x="943230" y="872666"/>
                </a:lnTo>
                <a:lnTo>
                  <a:pt x="965737" y="837647"/>
                </a:lnTo>
                <a:lnTo>
                  <a:pt x="985678" y="800778"/>
                </a:lnTo>
                <a:lnTo>
                  <a:pt x="1002921" y="762202"/>
                </a:lnTo>
                <a:lnTo>
                  <a:pt x="1017329" y="722059"/>
                </a:lnTo>
                <a:lnTo>
                  <a:pt x="1028770" y="680489"/>
                </a:lnTo>
                <a:lnTo>
                  <a:pt x="1037108" y="637636"/>
                </a:lnTo>
                <a:lnTo>
                  <a:pt x="1042209" y="593639"/>
                </a:lnTo>
                <a:lnTo>
                  <a:pt x="1043940" y="548640"/>
                </a:lnTo>
                <a:lnTo>
                  <a:pt x="1042209" y="503640"/>
                </a:lnTo>
                <a:lnTo>
                  <a:pt x="1037108" y="459643"/>
                </a:lnTo>
                <a:lnTo>
                  <a:pt x="1028770" y="416790"/>
                </a:lnTo>
                <a:lnTo>
                  <a:pt x="1017329" y="375220"/>
                </a:lnTo>
                <a:lnTo>
                  <a:pt x="1002921" y="335077"/>
                </a:lnTo>
                <a:lnTo>
                  <a:pt x="985678" y="296501"/>
                </a:lnTo>
                <a:lnTo>
                  <a:pt x="965737" y="259632"/>
                </a:lnTo>
                <a:lnTo>
                  <a:pt x="943230" y="224613"/>
                </a:lnTo>
                <a:lnTo>
                  <a:pt x="918292" y="191584"/>
                </a:lnTo>
                <a:lnTo>
                  <a:pt x="891058" y="160686"/>
                </a:lnTo>
                <a:lnTo>
                  <a:pt x="861662" y="132061"/>
                </a:lnTo>
                <a:lnTo>
                  <a:pt x="830239" y="105850"/>
                </a:lnTo>
                <a:lnTo>
                  <a:pt x="796922" y="82194"/>
                </a:lnTo>
                <a:lnTo>
                  <a:pt x="761845" y="61235"/>
                </a:lnTo>
                <a:lnTo>
                  <a:pt x="725144" y="43112"/>
                </a:lnTo>
                <a:lnTo>
                  <a:pt x="686953" y="27968"/>
                </a:lnTo>
                <a:lnTo>
                  <a:pt x="647405" y="15943"/>
                </a:lnTo>
                <a:lnTo>
                  <a:pt x="606636" y="7180"/>
                </a:lnTo>
                <a:lnTo>
                  <a:pt x="564779" y="1818"/>
                </a:lnTo>
                <a:lnTo>
                  <a:pt x="521970" y="0"/>
                </a:lnTo>
                <a:lnTo>
                  <a:pt x="479160" y="1818"/>
                </a:lnTo>
                <a:lnTo>
                  <a:pt x="437303" y="7180"/>
                </a:lnTo>
                <a:lnTo>
                  <a:pt x="396534" y="15943"/>
                </a:lnTo>
                <a:lnTo>
                  <a:pt x="356986" y="27968"/>
                </a:lnTo>
                <a:lnTo>
                  <a:pt x="318795" y="43112"/>
                </a:lnTo>
                <a:lnTo>
                  <a:pt x="282094" y="61235"/>
                </a:lnTo>
                <a:lnTo>
                  <a:pt x="247017" y="82194"/>
                </a:lnTo>
                <a:lnTo>
                  <a:pt x="213700" y="105850"/>
                </a:lnTo>
                <a:lnTo>
                  <a:pt x="182277" y="132061"/>
                </a:lnTo>
                <a:lnTo>
                  <a:pt x="152881" y="160686"/>
                </a:lnTo>
                <a:lnTo>
                  <a:pt x="125647" y="191584"/>
                </a:lnTo>
                <a:lnTo>
                  <a:pt x="100709" y="224613"/>
                </a:lnTo>
                <a:lnTo>
                  <a:pt x="78202" y="259632"/>
                </a:lnTo>
                <a:lnTo>
                  <a:pt x="58261" y="296501"/>
                </a:lnTo>
                <a:lnTo>
                  <a:pt x="41018" y="335077"/>
                </a:lnTo>
                <a:lnTo>
                  <a:pt x="26610" y="375220"/>
                </a:lnTo>
                <a:lnTo>
                  <a:pt x="15169" y="416790"/>
                </a:lnTo>
                <a:lnTo>
                  <a:pt x="6831" y="459643"/>
                </a:lnTo>
                <a:lnTo>
                  <a:pt x="1730" y="503640"/>
                </a:lnTo>
                <a:lnTo>
                  <a:pt x="0" y="5486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292100" y="6184900"/>
            <a:ext cx="558800" cy="571500"/>
          </a:xfrm>
          <a:custGeom>
            <a:avLst/>
            <a:gdLst/>
            <a:ahLst/>
            <a:cxnLst/>
            <a:rect l="l" t="t" r="r" b="b"/>
            <a:pathLst>
              <a:path w="558800" h="571500">
                <a:moveTo>
                  <a:pt x="0" y="285750"/>
                </a:moveTo>
                <a:lnTo>
                  <a:pt x="926" y="309185"/>
                </a:lnTo>
                <a:lnTo>
                  <a:pt x="3656" y="332098"/>
                </a:lnTo>
                <a:lnTo>
                  <a:pt x="8120" y="354417"/>
                </a:lnTo>
                <a:lnTo>
                  <a:pt x="14244" y="376067"/>
                </a:lnTo>
                <a:lnTo>
                  <a:pt x="21957" y="396974"/>
                </a:lnTo>
                <a:lnTo>
                  <a:pt x="31186" y="417066"/>
                </a:lnTo>
                <a:lnTo>
                  <a:pt x="41861" y="436268"/>
                </a:lnTo>
                <a:lnTo>
                  <a:pt x="53908" y="454508"/>
                </a:lnTo>
                <a:lnTo>
                  <a:pt x="67257" y="471710"/>
                </a:lnTo>
                <a:lnTo>
                  <a:pt x="81835" y="487803"/>
                </a:lnTo>
                <a:lnTo>
                  <a:pt x="97570" y="502713"/>
                </a:lnTo>
                <a:lnTo>
                  <a:pt x="114391" y="516365"/>
                </a:lnTo>
                <a:lnTo>
                  <a:pt x="132225" y="528686"/>
                </a:lnTo>
                <a:lnTo>
                  <a:pt x="151001" y="539604"/>
                </a:lnTo>
                <a:lnTo>
                  <a:pt x="170646" y="549043"/>
                </a:lnTo>
                <a:lnTo>
                  <a:pt x="191089" y="556931"/>
                </a:lnTo>
                <a:lnTo>
                  <a:pt x="212258" y="563195"/>
                </a:lnTo>
                <a:lnTo>
                  <a:pt x="234080" y="567759"/>
                </a:lnTo>
                <a:lnTo>
                  <a:pt x="256485" y="570552"/>
                </a:lnTo>
                <a:lnTo>
                  <a:pt x="279400" y="571500"/>
                </a:lnTo>
                <a:lnTo>
                  <a:pt x="302314" y="570552"/>
                </a:lnTo>
                <a:lnTo>
                  <a:pt x="324719" y="567759"/>
                </a:lnTo>
                <a:lnTo>
                  <a:pt x="346541" y="563195"/>
                </a:lnTo>
                <a:lnTo>
                  <a:pt x="367710" y="556931"/>
                </a:lnTo>
                <a:lnTo>
                  <a:pt x="388153" y="549043"/>
                </a:lnTo>
                <a:lnTo>
                  <a:pt x="407798" y="539604"/>
                </a:lnTo>
                <a:lnTo>
                  <a:pt x="426574" y="528686"/>
                </a:lnTo>
                <a:lnTo>
                  <a:pt x="444408" y="516365"/>
                </a:lnTo>
                <a:lnTo>
                  <a:pt x="461229" y="502713"/>
                </a:lnTo>
                <a:lnTo>
                  <a:pt x="476964" y="487803"/>
                </a:lnTo>
                <a:lnTo>
                  <a:pt x="491542" y="471710"/>
                </a:lnTo>
                <a:lnTo>
                  <a:pt x="504891" y="454508"/>
                </a:lnTo>
                <a:lnTo>
                  <a:pt x="516938" y="436268"/>
                </a:lnTo>
                <a:lnTo>
                  <a:pt x="527613" y="417066"/>
                </a:lnTo>
                <a:lnTo>
                  <a:pt x="536842" y="396974"/>
                </a:lnTo>
                <a:lnTo>
                  <a:pt x="544555" y="376067"/>
                </a:lnTo>
                <a:lnTo>
                  <a:pt x="550679" y="354417"/>
                </a:lnTo>
                <a:lnTo>
                  <a:pt x="555143" y="332098"/>
                </a:lnTo>
                <a:lnTo>
                  <a:pt x="557873" y="309185"/>
                </a:lnTo>
                <a:lnTo>
                  <a:pt x="558800" y="285750"/>
                </a:lnTo>
                <a:lnTo>
                  <a:pt x="557873" y="262314"/>
                </a:lnTo>
                <a:lnTo>
                  <a:pt x="555143" y="239401"/>
                </a:lnTo>
                <a:lnTo>
                  <a:pt x="550679" y="217082"/>
                </a:lnTo>
                <a:lnTo>
                  <a:pt x="544555" y="195432"/>
                </a:lnTo>
                <a:lnTo>
                  <a:pt x="536842" y="174525"/>
                </a:lnTo>
                <a:lnTo>
                  <a:pt x="527613" y="154433"/>
                </a:lnTo>
                <a:lnTo>
                  <a:pt x="516938" y="135231"/>
                </a:lnTo>
                <a:lnTo>
                  <a:pt x="504891" y="116991"/>
                </a:lnTo>
                <a:lnTo>
                  <a:pt x="491542" y="99789"/>
                </a:lnTo>
                <a:lnTo>
                  <a:pt x="476964" y="83696"/>
                </a:lnTo>
                <a:lnTo>
                  <a:pt x="461229" y="68786"/>
                </a:lnTo>
                <a:lnTo>
                  <a:pt x="444408" y="55134"/>
                </a:lnTo>
                <a:lnTo>
                  <a:pt x="426574" y="42813"/>
                </a:lnTo>
                <a:lnTo>
                  <a:pt x="407798" y="31895"/>
                </a:lnTo>
                <a:lnTo>
                  <a:pt x="388153" y="22456"/>
                </a:lnTo>
                <a:lnTo>
                  <a:pt x="367710" y="14568"/>
                </a:lnTo>
                <a:lnTo>
                  <a:pt x="346541" y="8304"/>
                </a:lnTo>
                <a:lnTo>
                  <a:pt x="324719" y="3740"/>
                </a:lnTo>
                <a:lnTo>
                  <a:pt x="302314" y="947"/>
                </a:lnTo>
                <a:lnTo>
                  <a:pt x="279400" y="0"/>
                </a:lnTo>
                <a:lnTo>
                  <a:pt x="256485" y="947"/>
                </a:lnTo>
                <a:lnTo>
                  <a:pt x="234080" y="3740"/>
                </a:lnTo>
                <a:lnTo>
                  <a:pt x="212258" y="8304"/>
                </a:lnTo>
                <a:lnTo>
                  <a:pt x="191089" y="14568"/>
                </a:lnTo>
                <a:lnTo>
                  <a:pt x="170646" y="22456"/>
                </a:lnTo>
                <a:lnTo>
                  <a:pt x="151001" y="31895"/>
                </a:lnTo>
                <a:lnTo>
                  <a:pt x="132225" y="42813"/>
                </a:lnTo>
                <a:lnTo>
                  <a:pt x="114391" y="55134"/>
                </a:lnTo>
                <a:lnTo>
                  <a:pt x="97570" y="68786"/>
                </a:lnTo>
                <a:lnTo>
                  <a:pt x="81835" y="83696"/>
                </a:lnTo>
                <a:lnTo>
                  <a:pt x="67257" y="99789"/>
                </a:lnTo>
                <a:lnTo>
                  <a:pt x="53908" y="116991"/>
                </a:lnTo>
                <a:lnTo>
                  <a:pt x="41861" y="135231"/>
                </a:lnTo>
                <a:lnTo>
                  <a:pt x="31186" y="154433"/>
                </a:lnTo>
                <a:lnTo>
                  <a:pt x="21957" y="174525"/>
                </a:lnTo>
                <a:lnTo>
                  <a:pt x="14244" y="195432"/>
                </a:lnTo>
                <a:lnTo>
                  <a:pt x="8120" y="217082"/>
                </a:lnTo>
                <a:lnTo>
                  <a:pt x="3656" y="239401"/>
                </a:lnTo>
                <a:lnTo>
                  <a:pt x="926" y="262314"/>
                </a:lnTo>
                <a:lnTo>
                  <a:pt x="0" y="28575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882519" y="1012253"/>
            <a:ext cx="3371494" cy="228600"/>
          </a:xfrm>
          <a:prstGeom prst="rect">
            <a:avLst/>
          </a:prstGeom>
        </p:spPr>
        <p:txBody>
          <a:bodyPr wrap="square" lIns="0" tIns="11017" rIns="0" bIns="0" rtlCol="0">
            <a:noAutofit/>
          </a:bodyPr>
          <a:lstStyle/>
          <a:p>
            <a:pPr marL="12700" algn="ctr">
              <a:lnSpc>
                <a:spcPts val="1735"/>
              </a:lnSpc>
            </a:pPr>
            <a:r>
              <a:rPr sz="2000" b="1" spc="0" dirty="0" smtClean="0">
                <a:solidFill>
                  <a:srgbClr val="666633"/>
                </a:solidFill>
                <a:latin typeface="Arial"/>
                <a:cs typeface="Arial"/>
              </a:rPr>
              <a:t>Rancho Ecoturístico La Querencia</a:t>
            </a:r>
            <a:endParaRPr sz="2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93750" y="1823443"/>
            <a:ext cx="2835274" cy="388272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>
              <a:lnSpc>
                <a:spcPts val="1530"/>
              </a:lnSpc>
            </a:pPr>
            <a:r>
              <a:rPr sz="2000" b="1" spc="-7" dirty="0" err="1" smtClean="0">
                <a:latin typeface="Arial"/>
                <a:cs typeface="Arial"/>
              </a:rPr>
              <a:t>Tercera</a:t>
            </a:r>
            <a:r>
              <a:rPr sz="2000" b="1" spc="-7" dirty="0" smtClean="0">
                <a:latin typeface="Arial"/>
                <a:cs typeface="Arial"/>
              </a:rPr>
              <a:t> </a:t>
            </a:r>
            <a:r>
              <a:rPr sz="2000" b="1" spc="-7" dirty="0" err="1" smtClean="0">
                <a:latin typeface="Arial"/>
                <a:cs typeface="Arial"/>
              </a:rPr>
              <a:t>consideración</a:t>
            </a:r>
            <a:r>
              <a:rPr lang="es-ES" sz="2000" b="1" spc="-7" dirty="0" smtClean="0">
                <a:latin typeface="Arial"/>
                <a:cs typeface="Arial"/>
              </a:rPr>
              <a:t> al proyecto:</a:t>
            </a:r>
            <a:endParaRPr sz="2000" b="1" dirty="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52604" y="2453151"/>
            <a:ext cx="6637019" cy="1867428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>
              <a:lnSpc>
                <a:spcPts val="1530"/>
              </a:lnSpc>
            </a:pPr>
            <a:r>
              <a:rPr sz="1600" spc="2" dirty="0" smtClean="0">
                <a:latin typeface="Arial"/>
                <a:cs typeface="Arial"/>
              </a:rPr>
              <a:t>El espacio cuenta con buena infraestructura; vial, agua y edificaciones, que se </a:t>
            </a:r>
            <a:r>
              <a:rPr sz="1600" spc="2" dirty="0" err="1" smtClean="0">
                <a:latin typeface="Arial"/>
                <a:cs typeface="Arial"/>
              </a:rPr>
              <a:t>integran</a:t>
            </a:r>
            <a:r>
              <a:rPr lang="es-ES" sz="1600" dirty="0">
                <a:latin typeface="Arial"/>
                <a:cs typeface="Arial"/>
              </a:rPr>
              <a:t> </a:t>
            </a:r>
            <a:r>
              <a:rPr sz="1600" spc="-1" dirty="0" smtClean="0">
                <a:latin typeface="Arial"/>
                <a:cs typeface="Arial"/>
              </a:rPr>
              <a:t>al contexto natural.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815562" y="3434044"/>
            <a:ext cx="2052625" cy="619323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>
              <a:lnSpc>
                <a:spcPts val="1530"/>
              </a:lnSpc>
            </a:pPr>
            <a:r>
              <a:rPr sz="2400" b="1" spc="3" dirty="0" smtClean="0">
                <a:solidFill>
                  <a:srgbClr val="FF9900"/>
                </a:solidFill>
                <a:latin typeface="Arial"/>
                <a:cs typeface="Arial"/>
              </a:rPr>
              <a:t>OBJETIVO</a:t>
            </a:r>
            <a:endParaRPr sz="2400" b="1" dirty="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03986" y="3808733"/>
            <a:ext cx="7479030" cy="203200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>
              <a:lnSpc>
                <a:spcPts val="1530"/>
              </a:lnSpc>
            </a:pPr>
            <a:r>
              <a:rPr sz="1400" b="1" spc="3" dirty="0" smtClean="0">
                <a:solidFill>
                  <a:srgbClr val="FF9900"/>
                </a:solidFill>
                <a:latin typeface="Arial"/>
                <a:cs typeface="Arial"/>
              </a:rPr>
              <a:t>Proteger  el  recurso  medio  ambiental  existente,  restaurar  el  impactado  y  hacer  un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11784" y="4116750"/>
            <a:ext cx="1410995" cy="203200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>
              <a:lnSpc>
                <a:spcPts val="1530"/>
              </a:lnSpc>
            </a:pPr>
            <a:r>
              <a:rPr sz="1400" b="1" spc="-2" dirty="0" smtClean="0">
                <a:solidFill>
                  <a:srgbClr val="FF9900"/>
                </a:solidFill>
                <a:latin typeface="Arial"/>
                <a:cs typeface="Arial"/>
              </a:rPr>
              <a:t>aprovechamient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435148" y="4105020"/>
            <a:ext cx="1039215" cy="203200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>
              <a:lnSpc>
                <a:spcPts val="1530"/>
              </a:lnSpc>
            </a:pPr>
            <a:r>
              <a:rPr sz="1400" b="1" spc="0" dirty="0" smtClean="0">
                <a:solidFill>
                  <a:srgbClr val="FF9900"/>
                </a:solidFill>
                <a:latin typeface="Arial"/>
                <a:cs typeface="Arial"/>
              </a:rPr>
              <a:t>sustentable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15290" y="6348538"/>
            <a:ext cx="349755" cy="279400"/>
          </a:xfrm>
          <a:prstGeom prst="rect">
            <a:avLst/>
          </a:prstGeom>
        </p:spPr>
        <p:txBody>
          <a:bodyPr wrap="square" lIns="0" tIns="13970" rIns="0" bIns="0" rtlCol="0">
            <a:noAutofit/>
          </a:bodyPr>
          <a:lstStyle/>
          <a:p>
            <a:pPr marL="12700">
              <a:lnSpc>
                <a:spcPts val="2200"/>
              </a:lnSpc>
            </a:pPr>
            <a:endParaRPr sz="2000" dirty="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196340" y="378460"/>
            <a:ext cx="6037580" cy="411479"/>
          </a:xfrm>
          <a:prstGeom prst="rect">
            <a:avLst/>
          </a:prstGeom>
        </p:spPr>
        <p:txBody>
          <a:bodyPr wrap="square" lIns="0" tIns="38735" rIns="0" bIns="0" rtlCol="0">
            <a:noAutofit/>
          </a:bodyPr>
          <a:lstStyle/>
          <a:p>
            <a:pPr marL="92328">
              <a:lnSpc>
                <a:spcPct val="102091"/>
              </a:lnSpc>
            </a:pP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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28"/>
          <p:cNvSpPr txBox="1"/>
          <p:nvPr/>
        </p:nvSpPr>
        <p:spPr>
          <a:xfrm>
            <a:off x="736600" y="2453150"/>
            <a:ext cx="114300" cy="203200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>
              <a:lnSpc>
                <a:spcPts val="1530"/>
              </a:lnSpc>
            </a:pPr>
            <a:r>
              <a:rPr sz="1600" dirty="0" smtClean="0">
                <a:latin typeface="Arial"/>
                <a:cs typeface="Arial"/>
              </a:rPr>
              <a:t>•</a:t>
            </a:r>
            <a:endParaRPr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33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4840802" y="1179051"/>
            <a:ext cx="3865248" cy="33808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4840802" y="831543"/>
            <a:ext cx="3398294" cy="350201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>
              <a:lnSpc>
                <a:spcPts val="1530"/>
              </a:lnSpc>
            </a:pPr>
            <a:r>
              <a:rPr b="1" spc="-2" dirty="0" smtClean="0">
                <a:latin typeface="Arial"/>
                <a:cs typeface="Arial"/>
              </a:rPr>
              <a:t>FODA Rancho La Querencia</a:t>
            </a:r>
            <a:endParaRPr dirty="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178206" y="501048"/>
            <a:ext cx="1378429" cy="330495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b="1" spc="0" dirty="0" smtClean="0">
                <a:latin typeface="Arial"/>
                <a:cs typeface="Arial"/>
              </a:rPr>
              <a:t>Fortalezas</a:t>
            </a:r>
            <a:endParaRPr dirty="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44254" y="1160332"/>
            <a:ext cx="4007329" cy="3799148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 marR="28477">
              <a:lnSpc>
                <a:spcPts val="1430"/>
              </a:lnSpc>
            </a:pPr>
            <a:r>
              <a:rPr sz="1400" b="1" spc="1" dirty="0" smtClean="0">
                <a:latin typeface="Arial"/>
                <a:cs typeface="Arial"/>
              </a:rPr>
              <a:t>Ubicación Geográfica / Imagen natural (</a:t>
            </a:r>
            <a:r>
              <a:rPr sz="1400" b="1" spc="1" dirty="0" err="1" smtClean="0">
                <a:latin typeface="Arial"/>
                <a:cs typeface="Arial"/>
              </a:rPr>
              <a:t>Clima</a:t>
            </a:r>
            <a:r>
              <a:rPr sz="1400" b="1" spc="1" dirty="0" smtClean="0">
                <a:latin typeface="Arial"/>
                <a:cs typeface="Arial"/>
              </a:rPr>
              <a:t>,</a:t>
            </a:r>
            <a:endParaRPr lang="es-ES" sz="1400" b="1" spc="1" dirty="0" smtClean="0">
              <a:latin typeface="Arial"/>
              <a:cs typeface="Arial"/>
            </a:endParaRPr>
          </a:p>
          <a:p>
            <a:pPr marL="12700" marR="28477">
              <a:lnSpc>
                <a:spcPts val="1430"/>
              </a:lnSpc>
            </a:pPr>
            <a:endParaRPr sz="1400" b="1" dirty="0">
              <a:latin typeface="Arial"/>
              <a:cs typeface="Arial"/>
            </a:endParaRPr>
          </a:p>
          <a:p>
            <a:pPr marL="12700" marR="28477">
              <a:lnSpc>
                <a:spcPct val="95825"/>
              </a:lnSpc>
            </a:pPr>
            <a:r>
              <a:rPr sz="1400" b="1" spc="0" dirty="0" smtClean="0">
                <a:latin typeface="Arial"/>
                <a:cs typeface="Arial"/>
              </a:rPr>
              <a:t>Diversidad de flora y fauna).</a:t>
            </a:r>
            <a:endParaRPr lang="es-ES" sz="1400" b="1" spc="0" dirty="0" smtClean="0">
              <a:latin typeface="Arial"/>
              <a:cs typeface="Arial"/>
            </a:endParaRPr>
          </a:p>
          <a:p>
            <a:pPr marL="12700" marR="28477">
              <a:lnSpc>
                <a:spcPct val="95825"/>
              </a:lnSpc>
            </a:pPr>
            <a:endParaRPr sz="1400" b="1" dirty="0">
              <a:latin typeface="Arial"/>
              <a:cs typeface="Arial"/>
            </a:endParaRPr>
          </a:p>
          <a:p>
            <a:pPr marL="12700" marR="28477">
              <a:lnSpc>
                <a:spcPct val="95825"/>
              </a:lnSpc>
              <a:spcBef>
                <a:spcPts val="65"/>
              </a:spcBef>
            </a:pPr>
            <a:r>
              <a:rPr sz="1400" b="1" spc="0" dirty="0" smtClean="0">
                <a:latin typeface="Arial"/>
                <a:cs typeface="Arial"/>
              </a:rPr>
              <a:t>Pertenecer al </a:t>
            </a:r>
            <a:r>
              <a:rPr sz="1400" b="1" spc="0" dirty="0" err="1" smtClean="0">
                <a:latin typeface="Arial"/>
                <a:cs typeface="Arial"/>
              </a:rPr>
              <a:t>programa</a:t>
            </a:r>
            <a:r>
              <a:rPr sz="1400" b="1" spc="0" dirty="0" smtClean="0">
                <a:latin typeface="Arial"/>
                <a:cs typeface="Arial"/>
              </a:rPr>
              <a:t> APFF</a:t>
            </a:r>
            <a:endParaRPr lang="es-ES" sz="1400" b="1" spc="0" dirty="0" smtClean="0">
              <a:latin typeface="Arial"/>
              <a:cs typeface="Arial"/>
            </a:endParaRPr>
          </a:p>
          <a:p>
            <a:pPr marL="12700" marR="28477">
              <a:lnSpc>
                <a:spcPct val="95825"/>
              </a:lnSpc>
              <a:spcBef>
                <a:spcPts val="65"/>
              </a:spcBef>
            </a:pPr>
            <a:endParaRPr sz="1400" b="1" dirty="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5"/>
              </a:spcBef>
            </a:pPr>
            <a:r>
              <a:rPr sz="1400" b="1" spc="1" dirty="0" smtClean="0">
                <a:latin typeface="Arial"/>
                <a:cs typeface="Arial"/>
              </a:rPr>
              <a:t>Propietarios interesados en conservar el Área de</a:t>
            </a:r>
            <a:endParaRPr sz="1400" b="1" dirty="0">
              <a:latin typeface="Arial"/>
              <a:cs typeface="Arial"/>
            </a:endParaRPr>
          </a:p>
          <a:p>
            <a:pPr marL="12700" marR="996097">
              <a:lnSpc>
                <a:spcPct val="100137"/>
              </a:lnSpc>
              <a:spcBef>
                <a:spcPts val="65"/>
              </a:spcBef>
            </a:pPr>
            <a:r>
              <a:rPr sz="1400" b="1" spc="0" dirty="0" smtClean="0">
                <a:latin typeface="Arial"/>
                <a:cs typeface="Arial"/>
              </a:rPr>
              <a:t>Protección de Flora y Fauna. </a:t>
            </a:r>
            <a:endParaRPr lang="es-ES" sz="1400" b="1" spc="0" dirty="0" smtClean="0">
              <a:latin typeface="Arial"/>
              <a:cs typeface="Arial"/>
            </a:endParaRPr>
          </a:p>
          <a:p>
            <a:pPr marL="12700" marR="996097">
              <a:lnSpc>
                <a:spcPct val="100137"/>
              </a:lnSpc>
              <a:spcBef>
                <a:spcPts val="65"/>
              </a:spcBef>
            </a:pPr>
            <a:endParaRPr lang="es-ES" sz="1400" b="1" spc="0" dirty="0" smtClean="0">
              <a:latin typeface="Arial"/>
              <a:cs typeface="Arial"/>
            </a:endParaRPr>
          </a:p>
          <a:p>
            <a:pPr marL="12700" marR="996097">
              <a:lnSpc>
                <a:spcPct val="100137"/>
              </a:lnSpc>
              <a:spcBef>
                <a:spcPts val="65"/>
              </a:spcBef>
            </a:pPr>
            <a:r>
              <a:rPr sz="1400" b="1" spc="0" dirty="0" err="1" smtClean="0">
                <a:latin typeface="Arial"/>
                <a:cs typeface="Arial"/>
              </a:rPr>
              <a:t>Presencia</a:t>
            </a:r>
            <a:r>
              <a:rPr sz="1400" b="1" spc="0" dirty="0" smtClean="0">
                <a:latin typeface="Arial"/>
                <a:cs typeface="Arial"/>
              </a:rPr>
              <a:t> de especies endémicas.. Masa Boscosa (</a:t>
            </a:r>
            <a:r>
              <a:rPr sz="1400" b="1" spc="0" dirty="0" err="1" smtClean="0">
                <a:latin typeface="Arial"/>
                <a:cs typeface="Arial"/>
              </a:rPr>
              <a:t>Paisaje</a:t>
            </a:r>
            <a:r>
              <a:rPr sz="1400" b="1" spc="0" dirty="0" smtClean="0">
                <a:latin typeface="Arial"/>
                <a:cs typeface="Arial"/>
              </a:rPr>
              <a:t>)</a:t>
            </a:r>
            <a:endParaRPr lang="es-ES" sz="1400" b="1" spc="0" dirty="0" smtClean="0">
              <a:latin typeface="Arial"/>
              <a:cs typeface="Arial"/>
            </a:endParaRPr>
          </a:p>
          <a:p>
            <a:pPr marL="12700" marR="996097">
              <a:lnSpc>
                <a:spcPct val="100137"/>
              </a:lnSpc>
              <a:spcBef>
                <a:spcPts val="65"/>
              </a:spcBef>
            </a:pPr>
            <a:endParaRPr sz="1400" b="1" dirty="0">
              <a:latin typeface="Arial"/>
              <a:cs typeface="Arial"/>
            </a:endParaRPr>
          </a:p>
          <a:p>
            <a:pPr marL="12700" marR="1300556">
              <a:lnSpc>
                <a:spcPct val="100041"/>
              </a:lnSpc>
            </a:pPr>
            <a:r>
              <a:rPr sz="1400" b="1" spc="-4" dirty="0" smtClean="0">
                <a:latin typeface="Arial"/>
                <a:cs typeface="Arial"/>
              </a:rPr>
              <a:t>E</a:t>
            </a:r>
            <a:r>
              <a:rPr sz="1400" b="1" spc="-9" dirty="0" smtClean="0">
                <a:latin typeface="Arial"/>
                <a:cs typeface="Arial"/>
              </a:rPr>
              <a:t>xi</a:t>
            </a:r>
            <a:r>
              <a:rPr sz="1400" b="1" spc="9" dirty="0" smtClean="0">
                <a:latin typeface="Arial"/>
                <a:cs typeface="Arial"/>
              </a:rPr>
              <a:t>s</a:t>
            </a:r>
            <a:r>
              <a:rPr sz="1400" b="1" spc="0" dirty="0" smtClean="0">
                <a:latin typeface="Arial"/>
                <a:cs typeface="Arial"/>
              </a:rPr>
              <a:t>t</a:t>
            </a:r>
            <a:r>
              <a:rPr sz="1400" b="1" spc="-4" dirty="0" smtClean="0">
                <a:latin typeface="Arial"/>
                <a:cs typeface="Arial"/>
              </a:rPr>
              <a:t>e</a:t>
            </a:r>
            <a:r>
              <a:rPr sz="1400" b="1" spc="0" dirty="0" smtClean="0">
                <a:latin typeface="Arial"/>
                <a:cs typeface="Arial"/>
              </a:rPr>
              <a:t>n</a:t>
            </a:r>
            <a:r>
              <a:rPr sz="1400" b="1" spc="4" dirty="0" smtClean="0">
                <a:latin typeface="Arial"/>
                <a:cs typeface="Arial"/>
              </a:rPr>
              <a:t>c</a:t>
            </a:r>
            <a:r>
              <a:rPr sz="1400" b="1" spc="-9" dirty="0" smtClean="0">
                <a:latin typeface="Arial"/>
                <a:cs typeface="Arial"/>
              </a:rPr>
              <a:t>i</a:t>
            </a:r>
            <a:r>
              <a:rPr sz="1400" b="1" spc="0" dirty="0" smtClean="0">
                <a:latin typeface="Arial"/>
                <a:cs typeface="Arial"/>
              </a:rPr>
              <a:t>a</a:t>
            </a:r>
            <a:r>
              <a:rPr sz="1400" b="1" spc="14" dirty="0" smtClean="0">
                <a:latin typeface="Arial"/>
                <a:cs typeface="Arial"/>
              </a:rPr>
              <a:t> </a:t>
            </a:r>
            <a:r>
              <a:rPr sz="1400" b="1" spc="0" dirty="0" smtClean="0">
                <a:latin typeface="Arial"/>
                <a:cs typeface="Arial"/>
              </a:rPr>
              <a:t>de</a:t>
            </a:r>
            <a:r>
              <a:rPr sz="1400" b="1" spc="19" dirty="0" smtClean="0">
                <a:latin typeface="Arial"/>
                <a:cs typeface="Arial"/>
              </a:rPr>
              <a:t> </a:t>
            </a:r>
            <a:r>
              <a:rPr sz="1400" b="1" spc="0" dirty="0" smtClean="0">
                <a:latin typeface="Arial"/>
                <a:cs typeface="Arial"/>
              </a:rPr>
              <a:t>Cu</a:t>
            </a:r>
            <a:r>
              <a:rPr sz="1400" b="1" spc="-4" dirty="0" smtClean="0">
                <a:latin typeface="Arial"/>
                <a:cs typeface="Arial"/>
              </a:rPr>
              <a:t>e</a:t>
            </a:r>
            <a:r>
              <a:rPr sz="1400" b="1" spc="4" dirty="0" smtClean="0">
                <a:latin typeface="Arial"/>
                <a:cs typeface="Arial"/>
              </a:rPr>
              <a:t>r</a:t>
            </a:r>
            <a:r>
              <a:rPr sz="1400" b="1" spc="0" dirty="0" smtClean="0">
                <a:latin typeface="Arial"/>
                <a:cs typeface="Arial"/>
              </a:rPr>
              <a:t>p</a:t>
            </a:r>
            <a:r>
              <a:rPr sz="1400" b="1" spc="-4" dirty="0" smtClean="0">
                <a:latin typeface="Arial"/>
                <a:cs typeface="Arial"/>
              </a:rPr>
              <a:t>o</a:t>
            </a:r>
            <a:r>
              <a:rPr sz="1400" b="1" spc="0" dirty="0" smtClean="0">
                <a:latin typeface="Arial"/>
                <a:cs typeface="Arial"/>
              </a:rPr>
              <a:t>s</a:t>
            </a:r>
            <a:r>
              <a:rPr sz="1400" b="1" spc="14" dirty="0" smtClean="0">
                <a:latin typeface="Arial"/>
                <a:cs typeface="Arial"/>
              </a:rPr>
              <a:t> </a:t>
            </a:r>
            <a:r>
              <a:rPr sz="1400" b="1" spc="0" dirty="0" smtClean="0">
                <a:latin typeface="Arial"/>
                <a:cs typeface="Arial"/>
              </a:rPr>
              <a:t>de</a:t>
            </a:r>
            <a:r>
              <a:rPr sz="1400" b="1" spc="14" dirty="0" smtClean="0">
                <a:latin typeface="Arial"/>
                <a:cs typeface="Arial"/>
              </a:rPr>
              <a:t> </a:t>
            </a:r>
            <a:r>
              <a:rPr sz="1400" b="1" spc="0" dirty="0" smtClean="0">
                <a:latin typeface="Arial"/>
                <a:cs typeface="Arial"/>
              </a:rPr>
              <a:t>a</a:t>
            </a:r>
            <a:r>
              <a:rPr sz="1400" b="1" spc="-4" dirty="0" smtClean="0">
                <a:latin typeface="Arial"/>
                <a:cs typeface="Arial"/>
              </a:rPr>
              <a:t>g</a:t>
            </a:r>
            <a:r>
              <a:rPr sz="1400" b="1" spc="0" dirty="0" smtClean="0">
                <a:latin typeface="Arial"/>
                <a:cs typeface="Arial"/>
              </a:rPr>
              <a:t>ua </a:t>
            </a:r>
            <a:r>
              <a:rPr sz="1400" b="1" spc="4" dirty="0" smtClean="0">
                <a:latin typeface="Arial"/>
                <a:cs typeface="Arial"/>
              </a:rPr>
              <a:t>R</a:t>
            </a:r>
            <a:r>
              <a:rPr sz="1400" b="1" spc="-9" dirty="0" smtClean="0">
                <a:latin typeface="Arial"/>
                <a:cs typeface="Arial"/>
              </a:rPr>
              <a:t>i</a:t>
            </a:r>
            <a:r>
              <a:rPr sz="1400" b="1" spc="0" dirty="0" smtClean="0">
                <a:latin typeface="Arial"/>
                <a:cs typeface="Arial"/>
              </a:rPr>
              <a:t>q</a:t>
            </a:r>
            <a:r>
              <a:rPr sz="1400" b="1" spc="-4" dirty="0" smtClean="0">
                <a:latin typeface="Arial"/>
                <a:cs typeface="Arial"/>
              </a:rPr>
              <a:t>u</a:t>
            </a:r>
            <a:r>
              <a:rPr sz="1400" b="1" spc="0" dirty="0" smtClean="0">
                <a:latin typeface="Arial"/>
                <a:cs typeface="Arial"/>
              </a:rPr>
              <a:t>e</a:t>
            </a:r>
            <a:r>
              <a:rPr sz="1400" b="1" spc="-29" dirty="0" smtClean="0">
                <a:latin typeface="Arial"/>
                <a:cs typeface="Arial"/>
              </a:rPr>
              <a:t>z</a:t>
            </a:r>
            <a:r>
              <a:rPr sz="1400" b="1" spc="0" dirty="0" smtClean="0">
                <a:latin typeface="Arial"/>
                <a:cs typeface="Arial"/>
              </a:rPr>
              <a:t>a</a:t>
            </a:r>
            <a:r>
              <a:rPr sz="1400" b="1" spc="59" dirty="0" smtClean="0">
                <a:latin typeface="Arial"/>
                <a:cs typeface="Arial"/>
              </a:rPr>
              <a:t> </a:t>
            </a:r>
            <a:r>
              <a:rPr sz="1400" b="1" spc="0" dirty="0" smtClean="0">
                <a:latin typeface="Arial"/>
                <a:cs typeface="Arial"/>
              </a:rPr>
              <a:t>t</a:t>
            </a:r>
            <a:r>
              <a:rPr sz="1400" b="1" spc="-4" dirty="0" smtClean="0">
                <a:latin typeface="Arial"/>
                <a:cs typeface="Arial"/>
              </a:rPr>
              <a:t>a</a:t>
            </a:r>
            <a:r>
              <a:rPr sz="1400" b="1" spc="0" dirty="0" smtClean="0">
                <a:latin typeface="Arial"/>
                <a:cs typeface="Arial"/>
              </a:rPr>
              <a:t>n</a:t>
            </a:r>
            <a:r>
              <a:rPr sz="1400" b="1" spc="-4" dirty="0" smtClean="0">
                <a:latin typeface="Arial"/>
                <a:cs typeface="Arial"/>
              </a:rPr>
              <a:t>g</a:t>
            </a:r>
            <a:r>
              <a:rPr sz="1400" b="1" spc="-9" dirty="0" smtClean="0">
                <a:latin typeface="Arial"/>
                <a:cs typeface="Arial"/>
              </a:rPr>
              <a:t>i</a:t>
            </a:r>
            <a:r>
              <a:rPr sz="1400" b="1" spc="0" dirty="0" smtClean="0">
                <a:latin typeface="Arial"/>
                <a:cs typeface="Arial"/>
              </a:rPr>
              <a:t>b</a:t>
            </a:r>
            <a:r>
              <a:rPr sz="1400" b="1" spc="-9" dirty="0" smtClean="0">
                <a:latin typeface="Arial"/>
                <a:cs typeface="Arial"/>
              </a:rPr>
              <a:t>l</a:t>
            </a:r>
            <a:r>
              <a:rPr sz="1400" b="1" spc="0" dirty="0" smtClean="0">
                <a:latin typeface="Arial"/>
                <a:cs typeface="Arial"/>
              </a:rPr>
              <a:t>e</a:t>
            </a:r>
            <a:r>
              <a:rPr sz="1400" b="1" spc="34" dirty="0" smtClean="0">
                <a:latin typeface="Arial"/>
                <a:cs typeface="Arial"/>
              </a:rPr>
              <a:t> </a:t>
            </a:r>
            <a:r>
              <a:rPr sz="1400" b="1" spc="0" dirty="0" smtClean="0">
                <a:latin typeface="Arial"/>
                <a:cs typeface="Arial"/>
              </a:rPr>
              <a:t>e</a:t>
            </a:r>
            <a:r>
              <a:rPr sz="1400" b="1" spc="14" dirty="0" smtClean="0">
                <a:latin typeface="Arial"/>
                <a:cs typeface="Arial"/>
              </a:rPr>
              <a:t> </a:t>
            </a:r>
            <a:r>
              <a:rPr sz="1400" b="1" spc="-9" dirty="0" smtClean="0">
                <a:latin typeface="Arial"/>
                <a:cs typeface="Arial"/>
              </a:rPr>
              <a:t>i</a:t>
            </a:r>
            <a:r>
              <a:rPr sz="1400" b="1" spc="0" dirty="0" smtClean="0">
                <a:latin typeface="Arial"/>
                <a:cs typeface="Arial"/>
              </a:rPr>
              <a:t>n</a:t>
            </a:r>
            <a:r>
              <a:rPr sz="1400" b="1" spc="-4" dirty="0" smtClean="0">
                <a:latin typeface="Arial"/>
                <a:cs typeface="Arial"/>
              </a:rPr>
              <a:t>t</a:t>
            </a:r>
            <a:r>
              <a:rPr sz="1400" b="1" spc="0" dirty="0" smtClean="0">
                <a:latin typeface="Arial"/>
                <a:cs typeface="Arial"/>
              </a:rPr>
              <a:t>a</a:t>
            </a:r>
            <a:r>
              <a:rPr sz="1400" b="1" spc="-4" dirty="0" smtClean="0">
                <a:latin typeface="Arial"/>
                <a:cs typeface="Arial"/>
              </a:rPr>
              <a:t>n</a:t>
            </a:r>
            <a:r>
              <a:rPr sz="1400" b="1" spc="0" dirty="0" smtClean="0">
                <a:latin typeface="Arial"/>
                <a:cs typeface="Arial"/>
              </a:rPr>
              <a:t>g</a:t>
            </a:r>
            <a:r>
              <a:rPr sz="1400" b="1" spc="-9" dirty="0" smtClean="0">
                <a:latin typeface="Arial"/>
                <a:cs typeface="Arial"/>
              </a:rPr>
              <a:t>i</a:t>
            </a:r>
            <a:r>
              <a:rPr sz="1400" b="1" spc="0" dirty="0" smtClean="0">
                <a:latin typeface="Arial"/>
                <a:cs typeface="Arial"/>
              </a:rPr>
              <a:t>b</a:t>
            </a:r>
            <a:r>
              <a:rPr sz="1400" b="1" spc="-9" dirty="0" smtClean="0">
                <a:latin typeface="Arial"/>
                <a:cs typeface="Arial"/>
              </a:rPr>
              <a:t>l</a:t>
            </a:r>
            <a:r>
              <a:rPr sz="1400" b="1" spc="0" dirty="0" smtClean="0">
                <a:latin typeface="Arial"/>
                <a:cs typeface="Arial"/>
              </a:rPr>
              <a:t>e. </a:t>
            </a:r>
            <a:endParaRPr lang="es-ES" sz="1400" b="1" spc="0" dirty="0" smtClean="0">
              <a:latin typeface="Arial"/>
              <a:cs typeface="Arial"/>
            </a:endParaRPr>
          </a:p>
          <a:p>
            <a:pPr marL="12700" marR="1300556">
              <a:lnSpc>
                <a:spcPct val="100041"/>
              </a:lnSpc>
            </a:pPr>
            <a:endParaRPr lang="es-ES" sz="1400" b="1" spc="0" dirty="0" smtClean="0">
              <a:latin typeface="Arial"/>
              <a:cs typeface="Arial"/>
            </a:endParaRPr>
          </a:p>
          <a:p>
            <a:pPr marL="12700" marR="1300556">
              <a:lnSpc>
                <a:spcPct val="100041"/>
              </a:lnSpc>
            </a:pPr>
            <a:r>
              <a:rPr sz="1400" b="1" spc="-4" dirty="0" err="1" smtClean="0">
                <a:latin typeface="Arial"/>
                <a:cs typeface="Arial"/>
              </a:rPr>
              <a:t>A</a:t>
            </a:r>
            <a:r>
              <a:rPr sz="1400" b="1" spc="9" dirty="0" err="1" smtClean="0">
                <a:latin typeface="Arial"/>
                <a:cs typeface="Arial"/>
              </a:rPr>
              <a:t>cc</a:t>
            </a:r>
            <a:r>
              <a:rPr sz="1400" b="1" spc="0" dirty="0" err="1" smtClean="0">
                <a:latin typeface="Arial"/>
                <a:cs typeface="Arial"/>
              </a:rPr>
              <a:t>e</a:t>
            </a:r>
            <a:r>
              <a:rPr sz="1400" b="1" spc="4" dirty="0" err="1" smtClean="0">
                <a:latin typeface="Arial"/>
                <a:cs typeface="Arial"/>
              </a:rPr>
              <a:t>s</a:t>
            </a:r>
            <a:r>
              <a:rPr sz="1400" b="1" spc="-9" dirty="0" err="1" smtClean="0">
                <a:latin typeface="Arial"/>
                <a:cs typeface="Arial"/>
              </a:rPr>
              <a:t>i</a:t>
            </a:r>
            <a:r>
              <a:rPr sz="1400" b="1" spc="0" dirty="0" err="1" smtClean="0">
                <a:latin typeface="Arial"/>
                <a:cs typeface="Arial"/>
              </a:rPr>
              <a:t>b</a:t>
            </a:r>
            <a:r>
              <a:rPr sz="1400" b="1" spc="-9" dirty="0" err="1" smtClean="0">
                <a:latin typeface="Arial"/>
                <a:cs typeface="Arial"/>
              </a:rPr>
              <a:t>ili</a:t>
            </a:r>
            <a:r>
              <a:rPr sz="1400" b="1" spc="0" dirty="0" err="1" smtClean="0">
                <a:latin typeface="Arial"/>
                <a:cs typeface="Arial"/>
              </a:rPr>
              <a:t>d</a:t>
            </a:r>
            <a:r>
              <a:rPr sz="1400" b="1" spc="-4" dirty="0" err="1" smtClean="0">
                <a:latin typeface="Arial"/>
                <a:cs typeface="Arial"/>
              </a:rPr>
              <a:t>a</a:t>
            </a:r>
            <a:r>
              <a:rPr sz="1400" b="1" spc="0" dirty="0" err="1" smtClean="0">
                <a:latin typeface="Arial"/>
                <a:cs typeface="Arial"/>
              </a:rPr>
              <a:t>d</a:t>
            </a:r>
            <a:r>
              <a:rPr sz="1400" b="1" spc="0" dirty="0" smtClean="0">
                <a:latin typeface="Arial"/>
                <a:cs typeface="Arial"/>
              </a:rPr>
              <a:t>.</a:t>
            </a:r>
            <a:endParaRPr lang="es-ES" sz="1400" b="1" spc="0" dirty="0" smtClean="0">
              <a:latin typeface="Arial"/>
              <a:cs typeface="Arial"/>
            </a:endParaRPr>
          </a:p>
          <a:p>
            <a:pPr marL="12700" marR="1300556">
              <a:lnSpc>
                <a:spcPct val="100041"/>
              </a:lnSpc>
            </a:pPr>
            <a:endParaRPr sz="1400" b="1" dirty="0">
              <a:latin typeface="Arial"/>
              <a:cs typeface="Arial"/>
            </a:endParaRPr>
          </a:p>
          <a:p>
            <a:pPr marL="12700" marR="28477">
              <a:lnSpc>
                <a:spcPct val="95825"/>
              </a:lnSpc>
            </a:pPr>
            <a:r>
              <a:rPr sz="1400" b="1" spc="0" dirty="0" smtClean="0">
                <a:latin typeface="Arial"/>
                <a:cs typeface="Arial"/>
              </a:rPr>
              <a:t>Comunicaciones.</a:t>
            </a:r>
            <a:endParaRPr sz="1400" b="1" dirty="0">
              <a:latin typeface="Arial"/>
              <a:cs typeface="Arial"/>
            </a:endParaRPr>
          </a:p>
          <a:p>
            <a:pPr marL="12700" marR="28477">
              <a:lnSpc>
                <a:spcPct val="95825"/>
              </a:lnSpc>
              <a:spcBef>
                <a:spcPts val="65"/>
              </a:spcBef>
            </a:pPr>
            <a:r>
              <a:rPr sz="1400" b="1" spc="-5" dirty="0" err="1" smtClean="0">
                <a:latin typeface="Arial"/>
                <a:cs typeface="Arial"/>
              </a:rPr>
              <a:t>Tranquilidad</a:t>
            </a:r>
            <a:r>
              <a:rPr sz="1400" b="1" spc="-5" dirty="0" smtClean="0">
                <a:latin typeface="Arial"/>
                <a:cs typeface="Arial"/>
              </a:rPr>
              <a:t>.</a:t>
            </a:r>
            <a:endParaRPr lang="es-ES" sz="1400" b="1" spc="-5" dirty="0" smtClean="0">
              <a:latin typeface="Arial"/>
              <a:cs typeface="Arial"/>
            </a:endParaRPr>
          </a:p>
          <a:p>
            <a:pPr marL="12700" marR="28477">
              <a:lnSpc>
                <a:spcPct val="95825"/>
              </a:lnSpc>
              <a:spcBef>
                <a:spcPts val="65"/>
              </a:spcBef>
            </a:pPr>
            <a:endParaRPr sz="1400" b="1" dirty="0">
              <a:latin typeface="Arial"/>
              <a:cs typeface="Arial"/>
            </a:endParaRPr>
          </a:p>
          <a:p>
            <a:pPr marL="12700" marR="28477">
              <a:lnSpc>
                <a:spcPct val="95825"/>
              </a:lnSpc>
              <a:spcBef>
                <a:spcPts val="65"/>
              </a:spcBef>
            </a:pPr>
            <a:r>
              <a:rPr sz="1400" b="1" spc="1" dirty="0" smtClean="0">
                <a:latin typeface="Arial"/>
                <a:cs typeface="Arial"/>
              </a:rPr>
              <a:t>Eventos deportivos (Charrería).</a:t>
            </a:r>
            <a:endParaRPr sz="1400" b="1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196340" y="378460"/>
            <a:ext cx="6037580" cy="411479"/>
          </a:xfrm>
          <a:prstGeom prst="rect">
            <a:avLst/>
          </a:prstGeom>
        </p:spPr>
        <p:txBody>
          <a:bodyPr wrap="square" lIns="0" tIns="38735" rIns="0" bIns="0" rtlCol="0">
            <a:noAutofit/>
          </a:bodyPr>
          <a:lstStyle/>
          <a:p>
            <a:pPr marL="92328">
              <a:lnSpc>
                <a:spcPct val="102091"/>
              </a:lnSpc>
            </a:pP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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008334" y="1024112"/>
            <a:ext cx="1367706" cy="676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095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33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4857947" y="1577110"/>
            <a:ext cx="3662483" cy="30251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1414828" y="739139"/>
            <a:ext cx="2221817" cy="551153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2000" b="1" spc="1" dirty="0" smtClean="0">
                <a:latin typeface="Arial"/>
                <a:cs typeface="Arial"/>
              </a:rPr>
              <a:t>Oportunidades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99662" y="1406992"/>
            <a:ext cx="3484072" cy="3972561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 marR="28477" algn="just">
              <a:lnSpc>
                <a:spcPts val="1430"/>
              </a:lnSpc>
            </a:pPr>
            <a:r>
              <a:rPr lang="es-ES" sz="1600" dirty="0" smtClean="0">
                <a:latin typeface="Arial"/>
                <a:cs typeface="Arial"/>
              </a:rPr>
              <a:t>Atraer </a:t>
            </a:r>
            <a:r>
              <a:rPr lang="es-ES" sz="1600" dirty="0">
                <a:latin typeface="Arial"/>
                <a:cs typeface="Arial"/>
              </a:rPr>
              <a:t>Inversión Privada.</a:t>
            </a:r>
          </a:p>
          <a:p>
            <a:pPr marL="12700" marR="28477" algn="just">
              <a:lnSpc>
                <a:spcPts val="1430"/>
              </a:lnSpc>
            </a:pPr>
            <a:endParaRPr lang="es-ES" sz="1600" dirty="0">
              <a:latin typeface="Arial"/>
              <a:cs typeface="Arial"/>
            </a:endParaRPr>
          </a:p>
          <a:p>
            <a:pPr marL="12700" marR="28477" algn="just">
              <a:lnSpc>
                <a:spcPct val="95825"/>
              </a:lnSpc>
            </a:pPr>
            <a:r>
              <a:rPr lang="es-ES" sz="1600" spc="-1" dirty="0">
                <a:latin typeface="Arial"/>
                <a:cs typeface="Arial"/>
              </a:rPr>
              <a:t>Atraer mercado turístico de Toluca y su Zona</a:t>
            </a:r>
            <a:endParaRPr lang="es-ES" sz="1600" dirty="0">
              <a:latin typeface="Arial"/>
              <a:cs typeface="Arial"/>
            </a:endParaRPr>
          </a:p>
          <a:p>
            <a:pPr marL="12700" marR="28477" algn="just">
              <a:lnSpc>
                <a:spcPct val="95825"/>
              </a:lnSpc>
              <a:spcBef>
                <a:spcPts val="65"/>
              </a:spcBef>
            </a:pPr>
            <a:r>
              <a:rPr lang="es-ES" sz="1600" spc="-3" dirty="0">
                <a:latin typeface="Arial"/>
                <a:cs typeface="Arial"/>
              </a:rPr>
              <a:t>Metropolitana.</a:t>
            </a:r>
          </a:p>
          <a:p>
            <a:pPr marL="12700" marR="28477" algn="just">
              <a:lnSpc>
                <a:spcPct val="95825"/>
              </a:lnSpc>
              <a:spcBef>
                <a:spcPts val="65"/>
              </a:spcBef>
            </a:pPr>
            <a:endParaRPr lang="es-ES" sz="1600" dirty="0">
              <a:latin typeface="Arial"/>
              <a:cs typeface="Arial"/>
            </a:endParaRPr>
          </a:p>
          <a:p>
            <a:pPr marL="12700" algn="just">
              <a:lnSpc>
                <a:spcPct val="95825"/>
              </a:lnSpc>
              <a:spcBef>
                <a:spcPts val="65"/>
              </a:spcBef>
            </a:pPr>
            <a:r>
              <a:rPr lang="es-ES" sz="1600" dirty="0">
                <a:latin typeface="Arial"/>
                <a:cs typeface="Arial"/>
              </a:rPr>
              <a:t>Desarrollo de nuevos productos turísticos ordenados y</a:t>
            </a:r>
          </a:p>
          <a:p>
            <a:pPr marL="12700" marR="28477" algn="just">
              <a:lnSpc>
                <a:spcPct val="95825"/>
              </a:lnSpc>
              <a:spcBef>
                <a:spcPts val="65"/>
              </a:spcBef>
            </a:pPr>
            <a:r>
              <a:rPr lang="es-ES" sz="1600" dirty="0">
                <a:latin typeface="Arial"/>
                <a:cs typeface="Arial"/>
              </a:rPr>
              <a:t>sustentables.</a:t>
            </a:r>
          </a:p>
          <a:p>
            <a:pPr marL="12700" marR="28477" algn="just">
              <a:lnSpc>
                <a:spcPct val="95825"/>
              </a:lnSpc>
              <a:spcBef>
                <a:spcPts val="65"/>
              </a:spcBef>
            </a:pPr>
            <a:endParaRPr lang="es-ES" sz="1600" dirty="0">
              <a:latin typeface="Arial"/>
              <a:cs typeface="Arial"/>
            </a:endParaRPr>
          </a:p>
          <a:p>
            <a:pPr marL="12700" marR="561411" algn="just">
              <a:lnSpc>
                <a:spcPct val="100041"/>
              </a:lnSpc>
              <a:spcBef>
                <a:spcPts val="65"/>
              </a:spcBef>
            </a:pPr>
            <a:r>
              <a:rPr lang="es-ES" sz="1600" spc="-4" dirty="0">
                <a:latin typeface="Arial"/>
                <a:cs typeface="Arial"/>
              </a:rPr>
              <a:t>A</a:t>
            </a:r>
            <a:r>
              <a:rPr lang="es-ES" sz="1600" dirty="0">
                <a:latin typeface="Arial"/>
                <a:cs typeface="Arial"/>
              </a:rPr>
              <a:t>b</a:t>
            </a:r>
            <a:r>
              <a:rPr lang="es-ES" sz="1600" spc="4" dirty="0">
                <a:latin typeface="Arial"/>
                <a:cs typeface="Arial"/>
              </a:rPr>
              <a:t>r</a:t>
            </a:r>
            <a:r>
              <a:rPr lang="es-ES" sz="1600" spc="-9" dirty="0">
                <a:latin typeface="Arial"/>
                <a:cs typeface="Arial"/>
              </a:rPr>
              <a:t>i</a:t>
            </a:r>
            <a:r>
              <a:rPr lang="es-ES" sz="1600" dirty="0">
                <a:latin typeface="Arial"/>
                <a:cs typeface="Arial"/>
              </a:rPr>
              <a:t>r</a:t>
            </a:r>
            <a:r>
              <a:rPr lang="es-ES" sz="1600" spc="29" dirty="0">
                <a:latin typeface="Arial"/>
                <a:cs typeface="Arial"/>
              </a:rPr>
              <a:t> </a:t>
            </a:r>
            <a:r>
              <a:rPr lang="es-ES" sz="1600" spc="14" dirty="0">
                <a:latin typeface="Arial"/>
                <a:cs typeface="Arial"/>
              </a:rPr>
              <a:t>m</a:t>
            </a:r>
            <a:r>
              <a:rPr lang="es-ES" sz="1600" dirty="0">
                <a:latin typeface="Arial"/>
                <a:cs typeface="Arial"/>
              </a:rPr>
              <a:t>e</a:t>
            </a:r>
            <a:r>
              <a:rPr lang="es-ES" sz="1600" spc="4" dirty="0">
                <a:latin typeface="Arial"/>
                <a:cs typeface="Arial"/>
              </a:rPr>
              <a:t>r</a:t>
            </a:r>
            <a:r>
              <a:rPr lang="es-ES" sz="1600" spc="9" dirty="0">
                <a:latin typeface="Arial"/>
                <a:cs typeface="Arial"/>
              </a:rPr>
              <a:t>c</a:t>
            </a:r>
            <a:r>
              <a:rPr lang="es-ES" sz="1600" dirty="0">
                <a:latin typeface="Arial"/>
                <a:cs typeface="Arial"/>
              </a:rPr>
              <a:t>a</a:t>
            </a:r>
            <a:r>
              <a:rPr lang="es-ES" sz="1600" spc="-4" dirty="0">
                <a:latin typeface="Arial"/>
                <a:cs typeface="Arial"/>
              </a:rPr>
              <a:t>d</a:t>
            </a:r>
            <a:r>
              <a:rPr lang="es-ES" sz="1600" dirty="0">
                <a:latin typeface="Arial"/>
                <a:cs typeface="Arial"/>
              </a:rPr>
              <a:t>o e</a:t>
            </a:r>
            <a:r>
              <a:rPr lang="es-ES" sz="1600" spc="4" dirty="0">
                <a:latin typeface="Arial"/>
                <a:cs typeface="Arial"/>
              </a:rPr>
              <a:t>s</a:t>
            </a:r>
            <a:r>
              <a:rPr lang="es-ES" sz="1600" dirty="0">
                <a:latin typeface="Arial"/>
                <a:cs typeface="Arial"/>
              </a:rPr>
              <a:t>p</a:t>
            </a:r>
            <a:r>
              <a:rPr lang="es-ES" sz="1600" spc="-4" dirty="0">
                <a:latin typeface="Arial"/>
                <a:cs typeface="Arial"/>
              </a:rPr>
              <a:t>e</a:t>
            </a:r>
            <a:r>
              <a:rPr lang="es-ES" sz="1600" spc="9" dirty="0">
                <a:latin typeface="Arial"/>
                <a:cs typeface="Arial"/>
              </a:rPr>
              <a:t>c</a:t>
            </a:r>
            <a:r>
              <a:rPr lang="es-ES" sz="1600" dirty="0">
                <a:latin typeface="Arial"/>
                <a:cs typeface="Arial"/>
              </a:rPr>
              <a:t>íf</a:t>
            </a:r>
            <a:r>
              <a:rPr lang="es-ES" sz="1600" spc="-9" dirty="0">
                <a:latin typeface="Arial"/>
                <a:cs typeface="Arial"/>
              </a:rPr>
              <a:t>i</a:t>
            </a:r>
            <a:r>
              <a:rPr lang="es-ES" sz="1600" spc="9" dirty="0">
                <a:latin typeface="Arial"/>
                <a:cs typeface="Arial"/>
              </a:rPr>
              <a:t>c</a:t>
            </a:r>
            <a:r>
              <a:rPr lang="es-ES" sz="1600" dirty="0">
                <a:latin typeface="Arial"/>
                <a:cs typeface="Arial"/>
              </a:rPr>
              <a:t>o</a:t>
            </a:r>
            <a:r>
              <a:rPr lang="es-ES" sz="1600" spc="4" dirty="0">
                <a:latin typeface="Arial"/>
                <a:cs typeface="Arial"/>
              </a:rPr>
              <a:t> </a:t>
            </a:r>
            <a:r>
              <a:rPr lang="es-ES" sz="1600" dirty="0">
                <a:latin typeface="Arial"/>
                <a:cs typeface="Arial"/>
              </a:rPr>
              <a:t>p</a:t>
            </a:r>
            <a:r>
              <a:rPr lang="es-ES" sz="1600" spc="-4" dirty="0">
                <a:latin typeface="Arial"/>
                <a:cs typeface="Arial"/>
              </a:rPr>
              <a:t>a</a:t>
            </a:r>
            <a:r>
              <a:rPr lang="es-ES" sz="1600" spc="4" dirty="0">
                <a:latin typeface="Arial"/>
                <a:cs typeface="Arial"/>
              </a:rPr>
              <a:t>r</a:t>
            </a:r>
            <a:r>
              <a:rPr lang="es-ES" sz="1600" dirty="0">
                <a:latin typeface="Arial"/>
                <a:cs typeface="Arial"/>
              </a:rPr>
              <a:t>a</a:t>
            </a:r>
            <a:r>
              <a:rPr lang="es-ES" sz="1600" spc="14" dirty="0">
                <a:latin typeface="Arial"/>
                <a:cs typeface="Arial"/>
              </a:rPr>
              <a:t> </a:t>
            </a:r>
            <a:r>
              <a:rPr lang="es-ES" sz="1600" dirty="0">
                <a:latin typeface="Arial"/>
                <a:cs typeface="Arial"/>
              </a:rPr>
              <a:t>el</a:t>
            </a:r>
            <a:r>
              <a:rPr lang="es-ES" sz="1600" spc="-9" dirty="0">
                <a:latin typeface="Arial"/>
                <a:cs typeface="Arial"/>
              </a:rPr>
              <a:t> </a:t>
            </a:r>
            <a:r>
              <a:rPr lang="es-ES" sz="1600" dirty="0">
                <a:latin typeface="Arial"/>
                <a:cs typeface="Arial"/>
              </a:rPr>
              <a:t>t</a:t>
            </a:r>
            <a:r>
              <a:rPr lang="es-ES" sz="1600" spc="-4" dirty="0">
                <a:latin typeface="Arial"/>
                <a:cs typeface="Arial"/>
              </a:rPr>
              <a:t>u</a:t>
            </a:r>
            <a:r>
              <a:rPr lang="es-ES" sz="1600" spc="4" dirty="0">
                <a:latin typeface="Arial"/>
                <a:cs typeface="Arial"/>
              </a:rPr>
              <a:t>r</a:t>
            </a:r>
            <a:r>
              <a:rPr lang="es-ES" sz="1600" spc="-9" dirty="0">
                <a:latin typeface="Arial"/>
                <a:cs typeface="Arial"/>
              </a:rPr>
              <a:t>i</a:t>
            </a:r>
            <a:r>
              <a:rPr lang="es-ES" sz="1600" spc="9" dirty="0">
                <a:latin typeface="Arial"/>
                <a:cs typeface="Arial"/>
              </a:rPr>
              <a:t>s</a:t>
            </a:r>
            <a:r>
              <a:rPr lang="es-ES" sz="1600" spc="14" dirty="0">
                <a:latin typeface="Arial"/>
                <a:cs typeface="Arial"/>
              </a:rPr>
              <a:t>m</a:t>
            </a:r>
            <a:r>
              <a:rPr lang="es-ES" sz="1600" dirty="0">
                <a:latin typeface="Arial"/>
                <a:cs typeface="Arial"/>
              </a:rPr>
              <a:t>o </a:t>
            </a:r>
            <a:r>
              <a:rPr lang="es-ES" sz="1600" spc="4" dirty="0">
                <a:latin typeface="Arial"/>
                <a:cs typeface="Arial"/>
              </a:rPr>
              <a:t>r</a:t>
            </a:r>
            <a:r>
              <a:rPr lang="es-ES" sz="1600" dirty="0">
                <a:latin typeface="Arial"/>
                <a:cs typeface="Arial"/>
              </a:rPr>
              <a:t>u</a:t>
            </a:r>
            <a:r>
              <a:rPr lang="es-ES" sz="1600" spc="4" dirty="0">
                <a:latin typeface="Arial"/>
                <a:cs typeface="Arial"/>
              </a:rPr>
              <a:t>r</a:t>
            </a:r>
            <a:r>
              <a:rPr lang="es-ES" sz="1600" dirty="0">
                <a:latin typeface="Arial"/>
                <a:cs typeface="Arial"/>
              </a:rPr>
              <a:t>al</a:t>
            </a:r>
            <a:r>
              <a:rPr lang="es-ES" sz="1600" spc="19" dirty="0">
                <a:latin typeface="Arial"/>
                <a:cs typeface="Arial"/>
              </a:rPr>
              <a:t> </a:t>
            </a:r>
            <a:r>
              <a:rPr lang="es-ES" sz="1600" dirty="0">
                <a:latin typeface="Arial"/>
                <a:cs typeface="Arial"/>
              </a:rPr>
              <a:t>– e</a:t>
            </a:r>
            <a:r>
              <a:rPr lang="es-ES" sz="1600" spc="-4" dirty="0">
                <a:latin typeface="Arial"/>
                <a:cs typeface="Arial"/>
              </a:rPr>
              <a:t>n</a:t>
            </a:r>
            <a:r>
              <a:rPr lang="es-ES" sz="1600" dirty="0">
                <a:latin typeface="Arial"/>
                <a:cs typeface="Arial"/>
              </a:rPr>
              <a:t>d</a:t>
            </a:r>
            <a:r>
              <a:rPr lang="es-ES" sz="1600" spc="-4" dirty="0">
                <a:latin typeface="Arial"/>
                <a:cs typeface="Arial"/>
              </a:rPr>
              <a:t>é</a:t>
            </a:r>
            <a:r>
              <a:rPr lang="es-ES" sz="1600" spc="19" dirty="0">
                <a:latin typeface="Arial"/>
                <a:cs typeface="Arial"/>
              </a:rPr>
              <a:t>m</a:t>
            </a:r>
            <a:r>
              <a:rPr lang="es-ES" sz="1600" spc="-9" dirty="0">
                <a:latin typeface="Arial"/>
                <a:cs typeface="Arial"/>
              </a:rPr>
              <a:t>i</a:t>
            </a:r>
            <a:r>
              <a:rPr lang="es-ES" sz="1600" spc="9" dirty="0">
                <a:latin typeface="Arial"/>
                <a:cs typeface="Arial"/>
              </a:rPr>
              <a:t>c</a:t>
            </a:r>
            <a:r>
              <a:rPr lang="es-ES" sz="1600" dirty="0">
                <a:latin typeface="Arial"/>
                <a:cs typeface="Arial"/>
              </a:rPr>
              <a:t>o</a:t>
            </a:r>
          </a:p>
          <a:p>
            <a:pPr marL="12700" marR="561411" algn="just">
              <a:lnSpc>
                <a:spcPct val="100041"/>
              </a:lnSpc>
              <a:spcBef>
                <a:spcPts val="65"/>
              </a:spcBef>
            </a:pPr>
            <a:endParaRPr lang="es-ES" sz="1600" dirty="0">
              <a:latin typeface="Arial"/>
              <a:cs typeface="Arial"/>
            </a:endParaRPr>
          </a:p>
          <a:p>
            <a:pPr marL="12700" marR="28477" algn="just">
              <a:lnSpc>
                <a:spcPct val="95825"/>
              </a:lnSpc>
            </a:pPr>
            <a:r>
              <a:rPr lang="es-ES" sz="1600" spc="-2" dirty="0">
                <a:latin typeface="Arial"/>
                <a:cs typeface="Arial"/>
              </a:rPr>
              <a:t>Recorridos Temáticos enfocados a la biodiversidad.</a:t>
            </a:r>
          </a:p>
          <a:p>
            <a:pPr marL="12700" marR="28477" algn="just">
              <a:lnSpc>
                <a:spcPct val="95825"/>
              </a:lnSpc>
            </a:pPr>
            <a:endParaRPr lang="es-ES" sz="1600" dirty="0">
              <a:latin typeface="Arial"/>
              <a:cs typeface="Arial"/>
            </a:endParaRPr>
          </a:p>
          <a:p>
            <a:pPr marL="12700" marR="28477" algn="just">
              <a:lnSpc>
                <a:spcPct val="95825"/>
              </a:lnSpc>
              <a:spcBef>
                <a:spcPts val="65"/>
              </a:spcBef>
            </a:pPr>
            <a:r>
              <a:rPr lang="es-ES" sz="1600" dirty="0">
                <a:latin typeface="Arial"/>
                <a:cs typeface="Arial"/>
              </a:rPr>
              <a:t>Manejo adecuado de Recursos Forestales.</a:t>
            </a:r>
          </a:p>
          <a:p>
            <a:pPr marL="12700" marR="28477" algn="just">
              <a:lnSpc>
                <a:spcPts val="1430"/>
              </a:lnSpc>
            </a:pPr>
            <a:endParaRPr sz="1600" b="1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196340" y="378460"/>
            <a:ext cx="6037580" cy="411479"/>
          </a:xfrm>
          <a:prstGeom prst="rect">
            <a:avLst/>
          </a:prstGeom>
        </p:spPr>
        <p:txBody>
          <a:bodyPr wrap="square" lIns="0" tIns="38735" rIns="0" bIns="0" rtlCol="0">
            <a:noAutofit/>
          </a:bodyPr>
          <a:lstStyle/>
          <a:p>
            <a:pPr marL="92328">
              <a:lnSpc>
                <a:spcPct val="102091"/>
              </a:lnSpc>
            </a:pP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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8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81000" y="6139180"/>
            <a:ext cx="566419" cy="563880"/>
          </a:xfrm>
          <a:custGeom>
            <a:avLst/>
            <a:gdLst/>
            <a:ahLst/>
            <a:cxnLst/>
            <a:rect l="l" t="t" r="r" b="b"/>
            <a:pathLst>
              <a:path w="566419" h="563879">
                <a:moveTo>
                  <a:pt x="0" y="281940"/>
                </a:moveTo>
                <a:lnTo>
                  <a:pt x="938" y="305063"/>
                </a:lnTo>
                <a:lnTo>
                  <a:pt x="3706" y="327672"/>
                </a:lnTo>
                <a:lnTo>
                  <a:pt x="8230" y="349694"/>
                </a:lnTo>
                <a:lnTo>
                  <a:pt x="14438" y="371056"/>
                </a:lnTo>
                <a:lnTo>
                  <a:pt x="22255" y="391685"/>
                </a:lnTo>
                <a:lnTo>
                  <a:pt x="31611" y="411509"/>
                </a:lnTo>
                <a:lnTo>
                  <a:pt x="42431" y="430455"/>
                </a:lnTo>
                <a:lnTo>
                  <a:pt x="54642" y="448451"/>
                </a:lnTo>
                <a:lnTo>
                  <a:pt x="68173" y="465424"/>
                </a:lnTo>
                <a:lnTo>
                  <a:pt x="82950" y="481303"/>
                </a:lnTo>
                <a:lnTo>
                  <a:pt x="98899" y="496013"/>
                </a:lnTo>
                <a:lnTo>
                  <a:pt x="115949" y="509482"/>
                </a:lnTo>
                <a:lnTo>
                  <a:pt x="134026" y="521639"/>
                </a:lnTo>
                <a:lnTo>
                  <a:pt x="153058" y="532411"/>
                </a:lnTo>
                <a:lnTo>
                  <a:pt x="172971" y="541724"/>
                </a:lnTo>
                <a:lnTo>
                  <a:pt x="193693" y="549506"/>
                </a:lnTo>
                <a:lnTo>
                  <a:pt x="215151" y="555686"/>
                </a:lnTo>
                <a:lnTo>
                  <a:pt x="237271" y="560189"/>
                </a:lnTo>
                <a:lnTo>
                  <a:pt x="259982" y="562945"/>
                </a:lnTo>
                <a:lnTo>
                  <a:pt x="283209" y="563880"/>
                </a:lnTo>
                <a:lnTo>
                  <a:pt x="306437" y="562945"/>
                </a:lnTo>
                <a:lnTo>
                  <a:pt x="329148" y="560189"/>
                </a:lnTo>
                <a:lnTo>
                  <a:pt x="351268" y="555686"/>
                </a:lnTo>
                <a:lnTo>
                  <a:pt x="372726" y="549506"/>
                </a:lnTo>
                <a:lnTo>
                  <a:pt x="393448" y="541724"/>
                </a:lnTo>
                <a:lnTo>
                  <a:pt x="413361" y="532411"/>
                </a:lnTo>
                <a:lnTo>
                  <a:pt x="432393" y="521639"/>
                </a:lnTo>
                <a:lnTo>
                  <a:pt x="450470" y="509482"/>
                </a:lnTo>
                <a:lnTo>
                  <a:pt x="467520" y="496013"/>
                </a:lnTo>
                <a:lnTo>
                  <a:pt x="483469" y="481303"/>
                </a:lnTo>
                <a:lnTo>
                  <a:pt x="498246" y="465424"/>
                </a:lnTo>
                <a:lnTo>
                  <a:pt x="511777" y="448451"/>
                </a:lnTo>
                <a:lnTo>
                  <a:pt x="523988" y="430455"/>
                </a:lnTo>
                <a:lnTo>
                  <a:pt x="534808" y="411509"/>
                </a:lnTo>
                <a:lnTo>
                  <a:pt x="544164" y="391685"/>
                </a:lnTo>
                <a:lnTo>
                  <a:pt x="551981" y="371056"/>
                </a:lnTo>
                <a:lnTo>
                  <a:pt x="558189" y="349694"/>
                </a:lnTo>
                <a:lnTo>
                  <a:pt x="562713" y="327672"/>
                </a:lnTo>
                <a:lnTo>
                  <a:pt x="565481" y="305063"/>
                </a:lnTo>
                <a:lnTo>
                  <a:pt x="566419" y="281940"/>
                </a:lnTo>
                <a:lnTo>
                  <a:pt x="565481" y="258816"/>
                </a:lnTo>
                <a:lnTo>
                  <a:pt x="562713" y="236207"/>
                </a:lnTo>
                <a:lnTo>
                  <a:pt x="558189" y="214185"/>
                </a:lnTo>
                <a:lnTo>
                  <a:pt x="551981" y="192823"/>
                </a:lnTo>
                <a:lnTo>
                  <a:pt x="544164" y="172194"/>
                </a:lnTo>
                <a:lnTo>
                  <a:pt x="534808" y="152370"/>
                </a:lnTo>
                <a:lnTo>
                  <a:pt x="523988" y="133424"/>
                </a:lnTo>
                <a:lnTo>
                  <a:pt x="511777" y="115428"/>
                </a:lnTo>
                <a:lnTo>
                  <a:pt x="498246" y="98455"/>
                </a:lnTo>
                <a:lnTo>
                  <a:pt x="483469" y="82576"/>
                </a:lnTo>
                <a:lnTo>
                  <a:pt x="467520" y="67866"/>
                </a:lnTo>
                <a:lnTo>
                  <a:pt x="450470" y="54397"/>
                </a:lnTo>
                <a:lnTo>
                  <a:pt x="432393" y="42240"/>
                </a:lnTo>
                <a:lnTo>
                  <a:pt x="413361" y="31468"/>
                </a:lnTo>
                <a:lnTo>
                  <a:pt x="393448" y="22155"/>
                </a:lnTo>
                <a:lnTo>
                  <a:pt x="372726" y="14373"/>
                </a:lnTo>
                <a:lnTo>
                  <a:pt x="351268" y="8193"/>
                </a:lnTo>
                <a:lnTo>
                  <a:pt x="329148" y="3690"/>
                </a:lnTo>
                <a:lnTo>
                  <a:pt x="306437" y="934"/>
                </a:lnTo>
                <a:lnTo>
                  <a:pt x="283209" y="0"/>
                </a:lnTo>
                <a:lnTo>
                  <a:pt x="259982" y="934"/>
                </a:lnTo>
                <a:lnTo>
                  <a:pt x="237271" y="3690"/>
                </a:lnTo>
                <a:lnTo>
                  <a:pt x="215151" y="8193"/>
                </a:lnTo>
                <a:lnTo>
                  <a:pt x="193693" y="14373"/>
                </a:lnTo>
                <a:lnTo>
                  <a:pt x="172971" y="22155"/>
                </a:lnTo>
                <a:lnTo>
                  <a:pt x="153058" y="31468"/>
                </a:lnTo>
                <a:lnTo>
                  <a:pt x="134026" y="42240"/>
                </a:lnTo>
                <a:lnTo>
                  <a:pt x="115949" y="54397"/>
                </a:lnTo>
                <a:lnTo>
                  <a:pt x="98899" y="67866"/>
                </a:lnTo>
                <a:lnTo>
                  <a:pt x="82950" y="82576"/>
                </a:lnTo>
                <a:lnTo>
                  <a:pt x="68173" y="98455"/>
                </a:lnTo>
                <a:lnTo>
                  <a:pt x="54642" y="115428"/>
                </a:lnTo>
                <a:lnTo>
                  <a:pt x="42431" y="133424"/>
                </a:lnTo>
                <a:lnTo>
                  <a:pt x="31611" y="152370"/>
                </a:lnTo>
                <a:lnTo>
                  <a:pt x="22255" y="172194"/>
                </a:lnTo>
                <a:lnTo>
                  <a:pt x="14438" y="192823"/>
                </a:lnTo>
                <a:lnTo>
                  <a:pt x="8230" y="214185"/>
                </a:lnTo>
                <a:lnTo>
                  <a:pt x="3706" y="236207"/>
                </a:lnTo>
                <a:lnTo>
                  <a:pt x="938" y="258816"/>
                </a:lnTo>
                <a:lnTo>
                  <a:pt x="0" y="2819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52400" y="99059"/>
            <a:ext cx="1043940" cy="1097280"/>
          </a:xfrm>
          <a:custGeom>
            <a:avLst/>
            <a:gdLst/>
            <a:ahLst/>
            <a:cxnLst/>
            <a:rect l="l" t="t" r="r" b="b"/>
            <a:pathLst>
              <a:path w="1043940" h="1097280">
                <a:moveTo>
                  <a:pt x="0" y="548640"/>
                </a:moveTo>
                <a:lnTo>
                  <a:pt x="1730" y="593639"/>
                </a:lnTo>
                <a:lnTo>
                  <a:pt x="6831" y="637636"/>
                </a:lnTo>
                <a:lnTo>
                  <a:pt x="15169" y="680489"/>
                </a:lnTo>
                <a:lnTo>
                  <a:pt x="26610" y="722059"/>
                </a:lnTo>
                <a:lnTo>
                  <a:pt x="41018" y="762202"/>
                </a:lnTo>
                <a:lnTo>
                  <a:pt x="58261" y="800778"/>
                </a:lnTo>
                <a:lnTo>
                  <a:pt x="78202" y="837647"/>
                </a:lnTo>
                <a:lnTo>
                  <a:pt x="100709" y="872666"/>
                </a:lnTo>
                <a:lnTo>
                  <a:pt x="125647" y="905695"/>
                </a:lnTo>
                <a:lnTo>
                  <a:pt x="152881" y="936593"/>
                </a:lnTo>
                <a:lnTo>
                  <a:pt x="182277" y="965218"/>
                </a:lnTo>
                <a:lnTo>
                  <a:pt x="213700" y="991429"/>
                </a:lnTo>
                <a:lnTo>
                  <a:pt x="247017" y="1015085"/>
                </a:lnTo>
                <a:lnTo>
                  <a:pt x="282094" y="1036044"/>
                </a:lnTo>
                <a:lnTo>
                  <a:pt x="318795" y="1054167"/>
                </a:lnTo>
                <a:lnTo>
                  <a:pt x="356986" y="1069311"/>
                </a:lnTo>
                <a:lnTo>
                  <a:pt x="396534" y="1081336"/>
                </a:lnTo>
                <a:lnTo>
                  <a:pt x="437303" y="1090099"/>
                </a:lnTo>
                <a:lnTo>
                  <a:pt x="479160" y="1095461"/>
                </a:lnTo>
                <a:lnTo>
                  <a:pt x="521970" y="1097280"/>
                </a:lnTo>
                <a:lnTo>
                  <a:pt x="564779" y="1095461"/>
                </a:lnTo>
                <a:lnTo>
                  <a:pt x="606636" y="1090099"/>
                </a:lnTo>
                <a:lnTo>
                  <a:pt x="647405" y="1081336"/>
                </a:lnTo>
                <a:lnTo>
                  <a:pt x="686953" y="1069311"/>
                </a:lnTo>
                <a:lnTo>
                  <a:pt x="725144" y="1054167"/>
                </a:lnTo>
                <a:lnTo>
                  <a:pt x="761845" y="1036044"/>
                </a:lnTo>
                <a:lnTo>
                  <a:pt x="796922" y="1015085"/>
                </a:lnTo>
                <a:lnTo>
                  <a:pt x="830239" y="991429"/>
                </a:lnTo>
                <a:lnTo>
                  <a:pt x="861662" y="965218"/>
                </a:lnTo>
                <a:lnTo>
                  <a:pt x="891058" y="936593"/>
                </a:lnTo>
                <a:lnTo>
                  <a:pt x="918292" y="905695"/>
                </a:lnTo>
                <a:lnTo>
                  <a:pt x="943230" y="872666"/>
                </a:lnTo>
                <a:lnTo>
                  <a:pt x="965737" y="837647"/>
                </a:lnTo>
                <a:lnTo>
                  <a:pt x="985678" y="800778"/>
                </a:lnTo>
                <a:lnTo>
                  <a:pt x="1002921" y="762202"/>
                </a:lnTo>
                <a:lnTo>
                  <a:pt x="1017329" y="722059"/>
                </a:lnTo>
                <a:lnTo>
                  <a:pt x="1028770" y="680489"/>
                </a:lnTo>
                <a:lnTo>
                  <a:pt x="1037108" y="637636"/>
                </a:lnTo>
                <a:lnTo>
                  <a:pt x="1042209" y="593639"/>
                </a:lnTo>
                <a:lnTo>
                  <a:pt x="1043940" y="548640"/>
                </a:lnTo>
                <a:lnTo>
                  <a:pt x="1042209" y="503640"/>
                </a:lnTo>
                <a:lnTo>
                  <a:pt x="1037108" y="459643"/>
                </a:lnTo>
                <a:lnTo>
                  <a:pt x="1028770" y="416790"/>
                </a:lnTo>
                <a:lnTo>
                  <a:pt x="1017329" y="375220"/>
                </a:lnTo>
                <a:lnTo>
                  <a:pt x="1002921" y="335077"/>
                </a:lnTo>
                <a:lnTo>
                  <a:pt x="985678" y="296501"/>
                </a:lnTo>
                <a:lnTo>
                  <a:pt x="965737" y="259632"/>
                </a:lnTo>
                <a:lnTo>
                  <a:pt x="943230" y="224613"/>
                </a:lnTo>
                <a:lnTo>
                  <a:pt x="918292" y="191584"/>
                </a:lnTo>
                <a:lnTo>
                  <a:pt x="891058" y="160686"/>
                </a:lnTo>
                <a:lnTo>
                  <a:pt x="861662" y="132061"/>
                </a:lnTo>
                <a:lnTo>
                  <a:pt x="830239" y="105850"/>
                </a:lnTo>
                <a:lnTo>
                  <a:pt x="796922" y="82194"/>
                </a:lnTo>
                <a:lnTo>
                  <a:pt x="761845" y="61235"/>
                </a:lnTo>
                <a:lnTo>
                  <a:pt x="725144" y="43112"/>
                </a:lnTo>
                <a:lnTo>
                  <a:pt x="686953" y="27968"/>
                </a:lnTo>
                <a:lnTo>
                  <a:pt x="647405" y="15943"/>
                </a:lnTo>
                <a:lnTo>
                  <a:pt x="606636" y="7180"/>
                </a:lnTo>
                <a:lnTo>
                  <a:pt x="564779" y="1818"/>
                </a:lnTo>
                <a:lnTo>
                  <a:pt x="521970" y="0"/>
                </a:lnTo>
                <a:lnTo>
                  <a:pt x="479160" y="1818"/>
                </a:lnTo>
                <a:lnTo>
                  <a:pt x="437303" y="7180"/>
                </a:lnTo>
                <a:lnTo>
                  <a:pt x="396534" y="15943"/>
                </a:lnTo>
                <a:lnTo>
                  <a:pt x="356986" y="27968"/>
                </a:lnTo>
                <a:lnTo>
                  <a:pt x="318795" y="43112"/>
                </a:lnTo>
                <a:lnTo>
                  <a:pt x="282094" y="61235"/>
                </a:lnTo>
                <a:lnTo>
                  <a:pt x="247017" y="82194"/>
                </a:lnTo>
                <a:lnTo>
                  <a:pt x="213700" y="105850"/>
                </a:lnTo>
                <a:lnTo>
                  <a:pt x="182277" y="132061"/>
                </a:lnTo>
                <a:lnTo>
                  <a:pt x="152881" y="160686"/>
                </a:lnTo>
                <a:lnTo>
                  <a:pt x="125647" y="191584"/>
                </a:lnTo>
                <a:lnTo>
                  <a:pt x="100709" y="224613"/>
                </a:lnTo>
                <a:lnTo>
                  <a:pt x="78202" y="259632"/>
                </a:lnTo>
                <a:lnTo>
                  <a:pt x="58261" y="296501"/>
                </a:lnTo>
                <a:lnTo>
                  <a:pt x="41018" y="335077"/>
                </a:lnTo>
                <a:lnTo>
                  <a:pt x="26610" y="375220"/>
                </a:lnTo>
                <a:lnTo>
                  <a:pt x="15169" y="416790"/>
                </a:lnTo>
                <a:lnTo>
                  <a:pt x="6831" y="459643"/>
                </a:lnTo>
                <a:lnTo>
                  <a:pt x="1730" y="503640"/>
                </a:lnTo>
                <a:lnTo>
                  <a:pt x="0" y="5486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5009313" y="1591312"/>
            <a:ext cx="3745112" cy="310387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5749319" y="1176295"/>
            <a:ext cx="2421860" cy="203517"/>
          </a:xfrm>
          <a:prstGeom prst="rect">
            <a:avLst/>
          </a:prstGeom>
        </p:spPr>
        <p:txBody>
          <a:bodyPr wrap="square" lIns="0" tIns="9747" rIns="0" bIns="0" rtlCol="0">
            <a:noAutofit/>
          </a:bodyPr>
          <a:lstStyle/>
          <a:p>
            <a:pPr marL="12700">
              <a:lnSpc>
                <a:spcPts val="1535"/>
              </a:lnSpc>
            </a:pPr>
            <a:r>
              <a:rPr sz="1400" b="1" spc="-4" dirty="0" smtClean="0">
                <a:solidFill>
                  <a:srgbClr val="C00000"/>
                </a:solidFill>
                <a:latin typeface="Arial"/>
                <a:cs typeface="Arial"/>
              </a:rPr>
              <a:t>FODA Rancho La Querencia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00200" y="665323"/>
            <a:ext cx="1475713" cy="40401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b="1" spc="0" dirty="0" smtClean="0">
                <a:latin typeface="Arial"/>
                <a:cs typeface="Arial"/>
              </a:rPr>
              <a:t>Debilidades</a:t>
            </a:r>
            <a:endParaRPr b="1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00891" y="1240027"/>
            <a:ext cx="3484502" cy="2172462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 marR="15777" algn="just">
              <a:lnSpc>
                <a:spcPts val="1430"/>
              </a:lnSpc>
            </a:pPr>
            <a:r>
              <a:rPr sz="1400" b="1" spc="2" dirty="0" smtClean="0">
                <a:latin typeface="Arial"/>
                <a:cs typeface="Arial"/>
              </a:rPr>
              <a:t>Falta de oferta de </a:t>
            </a:r>
            <a:r>
              <a:rPr sz="1400" b="1" spc="2" dirty="0" err="1" smtClean="0">
                <a:latin typeface="Arial"/>
                <a:cs typeface="Arial"/>
              </a:rPr>
              <a:t>alojamiento</a:t>
            </a:r>
            <a:r>
              <a:rPr sz="1400" b="1" spc="2" dirty="0" smtClean="0">
                <a:latin typeface="Arial"/>
                <a:cs typeface="Arial"/>
              </a:rPr>
              <a:t> </a:t>
            </a:r>
            <a:r>
              <a:rPr sz="1400" b="1" spc="2" dirty="0" err="1" smtClean="0">
                <a:latin typeface="Arial"/>
                <a:cs typeface="Arial"/>
              </a:rPr>
              <a:t>turístico</a:t>
            </a:r>
            <a:endParaRPr lang="es-ES" sz="1400" b="1" spc="2" dirty="0" smtClean="0">
              <a:latin typeface="Arial"/>
              <a:cs typeface="Arial"/>
            </a:endParaRPr>
          </a:p>
          <a:p>
            <a:pPr marL="12700" marR="15777" algn="just">
              <a:lnSpc>
                <a:spcPts val="1430"/>
              </a:lnSpc>
            </a:pPr>
            <a:endParaRPr sz="1400" b="1" dirty="0">
              <a:latin typeface="Arial"/>
              <a:cs typeface="Arial"/>
            </a:endParaRPr>
          </a:p>
          <a:p>
            <a:pPr marL="12700" algn="just">
              <a:lnSpc>
                <a:spcPct val="100041"/>
              </a:lnSpc>
            </a:pPr>
            <a:r>
              <a:rPr sz="1400" b="1" spc="4" dirty="0" smtClean="0">
                <a:latin typeface="Arial"/>
                <a:cs typeface="Arial"/>
              </a:rPr>
              <a:t>F</a:t>
            </a:r>
            <a:r>
              <a:rPr sz="1400" b="1" spc="0" dirty="0" smtClean="0">
                <a:latin typeface="Arial"/>
                <a:cs typeface="Arial"/>
              </a:rPr>
              <a:t>a</a:t>
            </a:r>
            <a:r>
              <a:rPr sz="1400" b="1" spc="-9" dirty="0" smtClean="0">
                <a:latin typeface="Arial"/>
                <a:cs typeface="Arial"/>
              </a:rPr>
              <a:t>l</a:t>
            </a:r>
            <a:r>
              <a:rPr sz="1400" b="1" spc="0" dirty="0" smtClean="0">
                <a:latin typeface="Arial"/>
                <a:cs typeface="Arial"/>
              </a:rPr>
              <a:t>ta</a:t>
            </a:r>
            <a:r>
              <a:rPr sz="1400" b="1" spc="119" dirty="0" smtClean="0">
                <a:latin typeface="Arial"/>
                <a:cs typeface="Arial"/>
              </a:rPr>
              <a:t> </a:t>
            </a:r>
            <a:r>
              <a:rPr sz="1400" b="1" spc="-4" dirty="0" smtClean="0">
                <a:latin typeface="Arial"/>
                <a:cs typeface="Arial"/>
              </a:rPr>
              <a:t>d</a:t>
            </a:r>
            <a:r>
              <a:rPr sz="1400" b="1" spc="0" dirty="0" smtClean="0">
                <a:latin typeface="Arial"/>
                <a:cs typeface="Arial"/>
              </a:rPr>
              <a:t>e</a:t>
            </a:r>
            <a:r>
              <a:rPr sz="1400" b="1" spc="94" dirty="0" smtClean="0">
                <a:latin typeface="Arial"/>
                <a:cs typeface="Arial"/>
              </a:rPr>
              <a:t> </a:t>
            </a:r>
            <a:r>
              <a:rPr sz="1400" b="1" spc="9" dirty="0" smtClean="0">
                <a:latin typeface="Arial"/>
                <a:cs typeface="Arial"/>
              </a:rPr>
              <a:t>s</a:t>
            </a:r>
            <a:r>
              <a:rPr sz="1400" b="1" spc="0" dirty="0" smtClean="0">
                <a:latin typeface="Arial"/>
                <a:cs typeface="Arial"/>
              </a:rPr>
              <a:t>e</a:t>
            </a:r>
            <a:r>
              <a:rPr sz="1400" b="1" spc="9" dirty="0" smtClean="0">
                <a:latin typeface="Arial"/>
                <a:cs typeface="Arial"/>
              </a:rPr>
              <a:t>rv</a:t>
            </a:r>
            <a:r>
              <a:rPr sz="1400" b="1" spc="-4" dirty="0" smtClean="0">
                <a:latin typeface="Arial"/>
                <a:cs typeface="Arial"/>
              </a:rPr>
              <a:t>i</a:t>
            </a:r>
            <a:r>
              <a:rPr sz="1400" b="1" spc="9" dirty="0" smtClean="0">
                <a:latin typeface="Arial"/>
                <a:cs typeface="Arial"/>
              </a:rPr>
              <a:t>c</a:t>
            </a:r>
            <a:r>
              <a:rPr sz="1400" b="1" spc="-4" dirty="0" smtClean="0">
                <a:latin typeface="Arial"/>
                <a:cs typeface="Arial"/>
              </a:rPr>
              <a:t>i</a:t>
            </a:r>
            <a:r>
              <a:rPr sz="1400" b="1" spc="0" dirty="0" smtClean="0">
                <a:latin typeface="Arial"/>
                <a:cs typeface="Arial"/>
              </a:rPr>
              <a:t>os</a:t>
            </a:r>
            <a:r>
              <a:rPr sz="1400" b="1" spc="94" dirty="0" smtClean="0">
                <a:latin typeface="Arial"/>
                <a:cs typeface="Arial"/>
              </a:rPr>
              <a:t> </a:t>
            </a:r>
            <a:r>
              <a:rPr sz="1400" b="1" spc="14" dirty="0" smtClean="0">
                <a:latin typeface="Arial"/>
                <a:cs typeface="Arial"/>
              </a:rPr>
              <a:t>m</a:t>
            </a:r>
            <a:r>
              <a:rPr sz="1400" b="1" spc="0" dirty="0" smtClean="0">
                <a:latin typeface="Arial"/>
                <a:cs typeface="Arial"/>
              </a:rPr>
              <a:t>é</a:t>
            </a:r>
            <a:r>
              <a:rPr sz="1400" b="1" spc="-4" dirty="0" smtClean="0">
                <a:latin typeface="Arial"/>
                <a:cs typeface="Arial"/>
              </a:rPr>
              <a:t>d</a:t>
            </a:r>
            <a:r>
              <a:rPr sz="1400" b="1" spc="-9" dirty="0" smtClean="0">
                <a:latin typeface="Arial"/>
                <a:cs typeface="Arial"/>
              </a:rPr>
              <a:t>i</a:t>
            </a:r>
            <a:r>
              <a:rPr sz="1400" b="1" spc="9" dirty="0" smtClean="0">
                <a:latin typeface="Arial"/>
                <a:cs typeface="Arial"/>
              </a:rPr>
              <a:t>c</a:t>
            </a:r>
            <a:r>
              <a:rPr sz="1400" b="1" spc="0" dirty="0" smtClean="0">
                <a:latin typeface="Arial"/>
                <a:cs typeface="Arial"/>
              </a:rPr>
              <a:t>os</a:t>
            </a:r>
            <a:r>
              <a:rPr sz="1400" b="1" spc="114" dirty="0" smtClean="0">
                <a:latin typeface="Arial"/>
                <a:cs typeface="Arial"/>
              </a:rPr>
              <a:t> </a:t>
            </a:r>
            <a:r>
              <a:rPr sz="1400" b="1" spc="0" dirty="0" smtClean="0">
                <a:latin typeface="Arial"/>
                <a:cs typeface="Arial"/>
              </a:rPr>
              <a:t>p</a:t>
            </a:r>
            <a:r>
              <a:rPr sz="1400" b="1" spc="-4" dirty="0" smtClean="0">
                <a:latin typeface="Arial"/>
                <a:cs typeface="Arial"/>
              </a:rPr>
              <a:t>a</a:t>
            </a:r>
            <a:r>
              <a:rPr sz="1400" b="1" spc="4" dirty="0" smtClean="0">
                <a:latin typeface="Arial"/>
                <a:cs typeface="Arial"/>
              </a:rPr>
              <a:t>r</a:t>
            </a:r>
            <a:r>
              <a:rPr sz="1400" b="1" spc="0" dirty="0" smtClean="0">
                <a:latin typeface="Arial"/>
                <a:cs typeface="Arial"/>
              </a:rPr>
              <a:t>a</a:t>
            </a:r>
            <a:r>
              <a:rPr sz="1400" b="1" spc="119" dirty="0" smtClean="0">
                <a:latin typeface="Arial"/>
                <a:cs typeface="Arial"/>
              </a:rPr>
              <a:t> </a:t>
            </a:r>
            <a:r>
              <a:rPr sz="1400" b="1" spc="-9" dirty="0" smtClean="0">
                <a:latin typeface="Arial"/>
                <a:cs typeface="Arial"/>
              </a:rPr>
              <a:t>l</a:t>
            </a:r>
            <a:r>
              <a:rPr sz="1400" b="1" spc="0" dirty="0" smtClean="0">
                <a:latin typeface="Arial"/>
                <a:cs typeface="Arial"/>
              </a:rPr>
              <a:t>a</a:t>
            </a:r>
            <a:r>
              <a:rPr sz="1400" b="1" spc="114" dirty="0" smtClean="0">
                <a:latin typeface="Arial"/>
                <a:cs typeface="Arial"/>
              </a:rPr>
              <a:t> </a:t>
            </a:r>
            <a:r>
              <a:rPr sz="1400" b="1" spc="0" dirty="0" smtClean="0">
                <a:latin typeface="Arial"/>
                <a:cs typeface="Arial"/>
              </a:rPr>
              <a:t>a</a:t>
            </a:r>
            <a:r>
              <a:rPr sz="1400" b="1" spc="-4" dirty="0" smtClean="0">
                <a:latin typeface="Arial"/>
                <a:cs typeface="Arial"/>
              </a:rPr>
              <a:t>t</a:t>
            </a:r>
            <a:r>
              <a:rPr sz="1400" b="1" spc="0" dirty="0" smtClean="0">
                <a:latin typeface="Arial"/>
                <a:cs typeface="Arial"/>
              </a:rPr>
              <a:t>e</a:t>
            </a:r>
            <a:r>
              <a:rPr sz="1400" b="1" spc="-4" dirty="0" smtClean="0">
                <a:latin typeface="Arial"/>
                <a:cs typeface="Arial"/>
              </a:rPr>
              <a:t>n</a:t>
            </a:r>
            <a:r>
              <a:rPr sz="1400" b="1" spc="9" dirty="0" smtClean="0">
                <a:latin typeface="Arial"/>
                <a:cs typeface="Arial"/>
              </a:rPr>
              <a:t>c</a:t>
            </a:r>
            <a:r>
              <a:rPr sz="1400" b="1" spc="-9" dirty="0" smtClean="0">
                <a:latin typeface="Arial"/>
                <a:cs typeface="Arial"/>
              </a:rPr>
              <a:t>i</a:t>
            </a:r>
            <a:r>
              <a:rPr sz="1400" b="1" spc="14" dirty="0" smtClean="0">
                <a:latin typeface="Arial"/>
                <a:cs typeface="Arial"/>
              </a:rPr>
              <a:t>ó</a:t>
            </a:r>
            <a:r>
              <a:rPr sz="1400" b="1" spc="0" dirty="0" smtClean="0">
                <a:latin typeface="Arial"/>
                <a:cs typeface="Arial"/>
              </a:rPr>
              <a:t>n</a:t>
            </a:r>
            <a:r>
              <a:rPr sz="1400" b="1" spc="99" dirty="0" smtClean="0">
                <a:latin typeface="Arial"/>
                <a:cs typeface="Arial"/>
              </a:rPr>
              <a:t> </a:t>
            </a:r>
            <a:r>
              <a:rPr sz="1400" b="1" spc="14" dirty="0" smtClean="0">
                <a:latin typeface="Arial"/>
                <a:cs typeface="Arial"/>
              </a:rPr>
              <a:t>al </a:t>
            </a:r>
            <a:r>
              <a:rPr sz="1400" b="1" spc="0" dirty="0" err="1" smtClean="0">
                <a:latin typeface="Arial"/>
                <a:cs typeface="Arial"/>
              </a:rPr>
              <a:t>t</a:t>
            </a:r>
            <a:r>
              <a:rPr sz="1400" b="1" spc="-4" dirty="0" err="1" smtClean="0">
                <a:latin typeface="Arial"/>
                <a:cs typeface="Arial"/>
              </a:rPr>
              <a:t>u</a:t>
            </a:r>
            <a:r>
              <a:rPr sz="1400" b="1" spc="4" dirty="0" err="1" smtClean="0">
                <a:latin typeface="Arial"/>
                <a:cs typeface="Arial"/>
              </a:rPr>
              <a:t>r</a:t>
            </a:r>
            <a:r>
              <a:rPr sz="1400" b="1" spc="-9" dirty="0" err="1" smtClean="0">
                <a:latin typeface="Arial"/>
                <a:cs typeface="Arial"/>
              </a:rPr>
              <a:t>i</a:t>
            </a:r>
            <a:r>
              <a:rPr sz="1400" b="1" spc="9" dirty="0" err="1" smtClean="0">
                <a:latin typeface="Arial"/>
                <a:cs typeface="Arial"/>
              </a:rPr>
              <a:t>s</a:t>
            </a:r>
            <a:r>
              <a:rPr sz="1400" b="1" spc="0" dirty="0" err="1" smtClean="0">
                <a:latin typeface="Arial"/>
                <a:cs typeface="Arial"/>
              </a:rPr>
              <a:t>ta</a:t>
            </a:r>
            <a:r>
              <a:rPr sz="1400" b="1" spc="0" dirty="0" smtClean="0">
                <a:latin typeface="Arial"/>
                <a:cs typeface="Arial"/>
              </a:rPr>
              <a:t>.</a:t>
            </a:r>
            <a:endParaRPr lang="es-ES" sz="1400" b="1" spc="0" dirty="0" smtClean="0">
              <a:latin typeface="Arial"/>
              <a:cs typeface="Arial"/>
            </a:endParaRPr>
          </a:p>
          <a:p>
            <a:pPr marL="12700" algn="just">
              <a:lnSpc>
                <a:spcPct val="100041"/>
              </a:lnSpc>
            </a:pPr>
            <a:endParaRPr sz="1400" b="1" dirty="0">
              <a:latin typeface="Arial"/>
              <a:cs typeface="Arial"/>
            </a:endParaRPr>
          </a:p>
          <a:p>
            <a:pPr marL="12700" marR="15777" algn="just">
              <a:lnSpc>
                <a:spcPct val="95825"/>
              </a:lnSpc>
            </a:pPr>
            <a:r>
              <a:rPr sz="1400" b="1" spc="0" dirty="0" smtClean="0">
                <a:latin typeface="Arial"/>
                <a:cs typeface="Arial"/>
              </a:rPr>
              <a:t>Carece de página web.</a:t>
            </a:r>
            <a:endParaRPr lang="es-ES" sz="1400" b="1" spc="0" dirty="0" smtClean="0">
              <a:latin typeface="Arial"/>
              <a:cs typeface="Arial"/>
            </a:endParaRPr>
          </a:p>
          <a:p>
            <a:pPr marL="12700" marR="15777" algn="just">
              <a:lnSpc>
                <a:spcPct val="95825"/>
              </a:lnSpc>
            </a:pPr>
            <a:endParaRPr sz="1400" b="1" dirty="0">
              <a:latin typeface="Arial"/>
              <a:cs typeface="Arial"/>
            </a:endParaRPr>
          </a:p>
          <a:p>
            <a:pPr marL="12700" marR="236778" algn="just">
              <a:lnSpc>
                <a:spcPct val="100041"/>
              </a:lnSpc>
              <a:spcBef>
                <a:spcPts val="65"/>
              </a:spcBef>
            </a:pPr>
            <a:r>
              <a:rPr sz="1400" b="1" spc="1" dirty="0" smtClean="0">
                <a:latin typeface="Arial"/>
                <a:cs typeface="Arial"/>
              </a:rPr>
              <a:t>Falta de señalización y señalética distintiva. </a:t>
            </a:r>
            <a:endParaRPr lang="es-ES" sz="1400" b="1" spc="1" dirty="0" smtClean="0">
              <a:latin typeface="Arial"/>
              <a:cs typeface="Arial"/>
            </a:endParaRPr>
          </a:p>
          <a:p>
            <a:pPr marL="12700" marR="236778" algn="just">
              <a:lnSpc>
                <a:spcPct val="100041"/>
              </a:lnSpc>
              <a:spcBef>
                <a:spcPts val="65"/>
              </a:spcBef>
            </a:pPr>
            <a:endParaRPr lang="es-ES" sz="1400" b="1" spc="1" dirty="0" smtClean="0">
              <a:latin typeface="Arial"/>
              <a:cs typeface="Arial"/>
            </a:endParaRPr>
          </a:p>
          <a:p>
            <a:pPr marL="12700" marR="236778" algn="just">
              <a:lnSpc>
                <a:spcPct val="100041"/>
              </a:lnSpc>
              <a:spcBef>
                <a:spcPts val="65"/>
              </a:spcBef>
            </a:pPr>
            <a:r>
              <a:rPr sz="1400" b="1" spc="1" dirty="0" err="1" smtClean="0">
                <a:latin typeface="Arial"/>
                <a:cs typeface="Arial"/>
              </a:rPr>
              <a:t>Falta</a:t>
            </a:r>
            <a:r>
              <a:rPr sz="1400" b="1" spc="1" dirty="0" smtClean="0">
                <a:latin typeface="Arial"/>
                <a:cs typeface="Arial"/>
              </a:rPr>
              <a:t> de oferta turística gastronómica. </a:t>
            </a:r>
            <a:endParaRPr lang="es-ES" sz="1400" b="1" spc="1" dirty="0" smtClean="0">
              <a:latin typeface="Arial"/>
              <a:cs typeface="Arial"/>
            </a:endParaRPr>
          </a:p>
          <a:p>
            <a:pPr marL="12700" marR="236778" algn="just">
              <a:lnSpc>
                <a:spcPct val="100041"/>
              </a:lnSpc>
              <a:spcBef>
                <a:spcPts val="65"/>
              </a:spcBef>
            </a:pPr>
            <a:endParaRPr lang="es-ES" sz="1400" b="1" spc="1" dirty="0" smtClean="0">
              <a:latin typeface="Arial"/>
              <a:cs typeface="Arial"/>
            </a:endParaRPr>
          </a:p>
          <a:p>
            <a:pPr marL="12700" marR="236778" algn="just">
              <a:lnSpc>
                <a:spcPct val="100041"/>
              </a:lnSpc>
              <a:spcBef>
                <a:spcPts val="65"/>
              </a:spcBef>
            </a:pPr>
            <a:r>
              <a:rPr sz="1400" b="1" spc="1" dirty="0" err="1" smtClean="0">
                <a:latin typeface="Arial"/>
                <a:cs typeface="Arial"/>
              </a:rPr>
              <a:t>Servicios</a:t>
            </a:r>
            <a:r>
              <a:rPr sz="1400" b="1" spc="1" dirty="0" smtClean="0">
                <a:latin typeface="Arial"/>
                <a:cs typeface="Arial"/>
              </a:rPr>
              <a:t> complementarios </a:t>
            </a:r>
            <a:r>
              <a:rPr sz="1400" b="1" spc="1" dirty="0" err="1" smtClean="0">
                <a:latin typeface="Arial"/>
                <a:cs typeface="Arial"/>
              </a:rPr>
              <a:t>incipientes</a:t>
            </a:r>
            <a:r>
              <a:rPr sz="1400" b="1" spc="1" dirty="0" smtClean="0">
                <a:latin typeface="Arial"/>
                <a:cs typeface="Arial"/>
              </a:rPr>
              <a:t>.</a:t>
            </a:r>
            <a:endParaRPr lang="es-ES" sz="1400" b="1" spc="1" dirty="0" smtClean="0">
              <a:latin typeface="Arial"/>
              <a:cs typeface="Arial"/>
            </a:endParaRPr>
          </a:p>
          <a:p>
            <a:pPr marL="12700" marR="236778" algn="just">
              <a:lnSpc>
                <a:spcPct val="100041"/>
              </a:lnSpc>
              <a:spcBef>
                <a:spcPts val="65"/>
              </a:spcBef>
            </a:pPr>
            <a:endParaRPr sz="1400" b="1" dirty="0">
              <a:latin typeface="Arial"/>
              <a:cs typeface="Arial"/>
            </a:endParaRPr>
          </a:p>
          <a:p>
            <a:pPr marL="12700" marR="1349552" algn="just">
              <a:lnSpc>
                <a:spcPct val="100137"/>
              </a:lnSpc>
            </a:pPr>
            <a:r>
              <a:rPr sz="1400" b="1" spc="4" dirty="0" smtClean="0">
                <a:latin typeface="Arial"/>
                <a:cs typeface="Arial"/>
              </a:rPr>
              <a:t>F</a:t>
            </a:r>
            <a:r>
              <a:rPr sz="1400" b="1" spc="0" dirty="0" smtClean="0">
                <a:latin typeface="Arial"/>
                <a:cs typeface="Arial"/>
              </a:rPr>
              <a:t>a</a:t>
            </a:r>
            <a:r>
              <a:rPr sz="1400" b="1" spc="-9" dirty="0" smtClean="0">
                <a:latin typeface="Arial"/>
                <a:cs typeface="Arial"/>
              </a:rPr>
              <a:t>l</a:t>
            </a:r>
            <a:r>
              <a:rPr sz="1400" b="1" spc="0" dirty="0" smtClean="0">
                <a:latin typeface="Arial"/>
                <a:cs typeface="Arial"/>
              </a:rPr>
              <a:t>ta</a:t>
            </a:r>
            <a:r>
              <a:rPr sz="1400" b="1" spc="19" dirty="0" smtClean="0">
                <a:latin typeface="Arial"/>
                <a:cs typeface="Arial"/>
              </a:rPr>
              <a:t> </a:t>
            </a:r>
            <a:r>
              <a:rPr sz="1400" b="1" spc="-4" dirty="0" smtClean="0">
                <a:latin typeface="Arial"/>
                <a:cs typeface="Arial"/>
              </a:rPr>
              <a:t>d</a:t>
            </a:r>
            <a:r>
              <a:rPr sz="1400" b="1" spc="0" dirty="0" smtClean="0">
                <a:latin typeface="Arial"/>
                <a:cs typeface="Arial"/>
              </a:rPr>
              <a:t>e</a:t>
            </a:r>
            <a:r>
              <a:rPr sz="1400" b="1" spc="14" dirty="0" smtClean="0">
                <a:latin typeface="Arial"/>
                <a:cs typeface="Arial"/>
              </a:rPr>
              <a:t> </a:t>
            </a:r>
            <a:r>
              <a:rPr sz="1400" b="1" spc="0" dirty="0" smtClean="0">
                <a:latin typeface="Arial"/>
                <a:cs typeface="Arial"/>
              </a:rPr>
              <a:t>t</a:t>
            </a:r>
            <a:r>
              <a:rPr sz="1400" b="1" spc="4" dirty="0" smtClean="0">
                <a:latin typeface="Arial"/>
                <a:cs typeface="Arial"/>
              </a:rPr>
              <a:t>r</a:t>
            </a:r>
            <a:r>
              <a:rPr sz="1400" b="1" spc="0" dirty="0" smtClean="0">
                <a:latin typeface="Arial"/>
                <a:cs typeface="Arial"/>
              </a:rPr>
              <a:t>a</a:t>
            </a:r>
            <a:r>
              <a:rPr sz="1400" b="1" spc="-4" dirty="0" smtClean="0">
                <a:latin typeface="Arial"/>
                <a:cs typeface="Arial"/>
              </a:rPr>
              <a:t>n</a:t>
            </a:r>
            <a:r>
              <a:rPr sz="1400" b="1" spc="9" dirty="0" smtClean="0">
                <a:latin typeface="Arial"/>
                <a:cs typeface="Arial"/>
              </a:rPr>
              <a:t>s</a:t>
            </a:r>
            <a:r>
              <a:rPr sz="1400" b="1" spc="0" dirty="0" smtClean="0">
                <a:latin typeface="Arial"/>
                <a:cs typeface="Arial"/>
              </a:rPr>
              <a:t>p</a:t>
            </a:r>
            <a:r>
              <a:rPr sz="1400" b="1" spc="-4" dirty="0" smtClean="0">
                <a:latin typeface="Arial"/>
                <a:cs typeface="Arial"/>
              </a:rPr>
              <a:t>o</a:t>
            </a:r>
            <a:r>
              <a:rPr sz="1400" b="1" spc="4" dirty="0" smtClean="0">
                <a:latin typeface="Arial"/>
                <a:cs typeface="Arial"/>
              </a:rPr>
              <a:t>r</a:t>
            </a:r>
            <a:r>
              <a:rPr sz="1400" b="1" spc="0" dirty="0" smtClean="0">
                <a:latin typeface="Arial"/>
                <a:cs typeface="Arial"/>
              </a:rPr>
              <a:t>te</a:t>
            </a:r>
            <a:r>
              <a:rPr sz="1400" b="1" spc="19" dirty="0" smtClean="0">
                <a:latin typeface="Arial"/>
                <a:cs typeface="Arial"/>
              </a:rPr>
              <a:t> </a:t>
            </a:r>
            <a:r>
              <a:rPr sz="1400" b="1" spc="0" dirty="0" smtClean="0">
                <a:latin typeface="Arial"/>
                <a:cs typeface="Arial"/>
              </a:rPr>
              <a:t>t</a:t>
            </a:r>
            <a:r>
              <a:rPr sz="1400" b="1" spc="-4" dirty="0" smtClean="0">
                <a:latin typeface="Arial"/>
                <a:cs typeface="Arial"/>
              </a:rPr>
              <a:t>u</a:t>
            </a:r>
            <a:r>
              <a:rPr sz="1400" b="1" spc="4" dirty="0" smtClean="0">
                <a:latin typeface="Arial"/>
                <a:cs typeface="Arial"/>
              </a:rPr>
              <a:t>r</a:t>
            </a:r>
            <a:r>
              <a:rPr sz="1400" b="1" spc="0" dirty="0" smtClean="0">
                <a:latin typeface="Arial"/>
                <a:cs typeface="Arial"/>
              </a:rPr>
              <a:t>í</a:t>
            </a:r>
            <a:r>
              <a:rPr sz="1400" b="1" spc="9" dirty="0" smtClean="0">
                <a:latin typeface="Arial"/>
                <a:cs typeface="Arial"/>
              </a:rPr>
              <a:t>s</a:t>
            </a:r>
            <a:r>
              <a:rPr sz="1400" b="1" spc="0" dirty="0" smtClean="0">
                <a:latin typeface="Arial"/>
                <a:cs typeface="Arial"/>
              </a:rPr>
              <a:t>t</a:t>
            </a:r>
            <a:r>
              <a:rPr sz="1400" b="1" spc="-9" dirty="0" smtClean="0">
                <a:latin typeface="Arial"/>
                <a:cs typeface="Arial"/>
              </a:rPr>
              <a:t>i</a:t>
            </a:r>
            <a:r>
              <a:rPr sz="1400" b="1" spc="9" dirty="0" smtClean="0">
                <a:latin typeface="Arial"/>
                <a:cs typeface="Arial"/>
              </a:rPr>
              <a:t>c</a:t>
            </a:r>
            <a:r>
              <a:rPr sz="1400" b="1" spc="4" dirty="0" smtClean="0">
                <a:latin typeface="Arial"/>
                <a:cs typeface="Arial"/>
              </a:rPr>
              <a:t>o</a:t>
            </a:r>
            <a:r>
              <a:rPr sz="1400" b="1" spc="0" dirty="0" smtClean="0">
                <a:latin typeface="Arial"/>
                <a:cs typeface="Arial"/>
              </a:rPr>
              <a:t>. </a:t>
            </a:r>
            <a:endParaRPr lang="es-ES" sz="1400" b="1" spc="0" dirty="0" smtClean="0">
              <a:latin typeface="Arial"/>
              <a:cs typeface="Arial"/>
            </a:endParaRPr>
          </a:p>
          <a:p>
            <a:pPr marL="12700" marR="1349552" algn="just">
              <a:lnSpc>
                <a:spcPct val="100137"/>
              </a:lnSpc>
            </a:pPr>
            <a:endParaRPr lang="es-ES" sz="1400" b="1" spc="0" dirty="0" smtClean="0">
              <a:latin typeface="Arial"/>
              <a:cs typeface="Arial"/>
            </a:endParaRPr>
          </a:p>
          <a:p>
            <a:pPr marL="12700" marR="1349552" algn="just">
              <a:lnSpc>
                <a:spcPct val="100137"/>
              </a:lnSpc>
            </a:pPr>
            <a:r>
              <a:rPr sz="1400" b="1" spc="4" dirty="0" err="1" smtClean="0">
                <a:latin typeface="Arial"/>
                <a:cs typeface="Arial"/>
              </a:rPr>
              <a:t>F</a:t>
            </a:r>
            <a:r>
              <a:rPr sz="1400" b="1" spc="0" dirty="0" err="1" smtClean="0">
                <a:latin typeface="Arial"/>
                <a:cs typeface="Arial"/>
              </a:rPr>
              <a:t>a</a:t>
            </a:r>
            <a:r>
              <a:rPr sz="1400" b="1" spc="-9" dirty="0" err="1" smtClean="0">
                <a:latin typeface="Arial"/>
                <a:cs typeface="Arial"/>
              </a:rPr>
              <a:t>l</a:t>
            </a:r>
            <a:r>
              <a:rPr sz="1400" b="1" spc="0" dirty="0" err="1" smtClean="0">
                <a:latin typeface="Arial"/>
                <a:cs typeface="Arial"/>
              </a:rPr>
              <a:t>ta</a:t>
            </a:r>
            <a:r>
              <a:rPr sz="1400" b="1" spc="19" dirty="0" smtClean="0">
                <a:latin typeface="Arial"/>
                <a:cs typeface="Arial"/>
              </a:rPr>
              <a:t> </a:t>
            </a:r>
            <a:r>
              <a:rPr sz="1400" b="1" spc="-4" dirty="0" smtClean="0">
                <a:latin typeface="Arial"/>
                <a:cs typeface="Arial"/>
              </a:rPr>
              <a:t>d</a:t>
            </a:r>
            <a:r>
              <a:rPr sz="1400" b="1" spc="0" dirty="0" smtClean="0">
                <a:latin typeface="Arial"/>
                <a:cs typeface="Arial"/>
              </a:rPr>
              <a:t>e</a:t>
            </a:r>
            <a:r>
              <a:rPr sz="1400" b="1" spc="14" dirty="0" smtClean="0">
                <a:latin typeface="Arial"/>
                <a:cs typeface="Arial"/>
              </a:rPr>
              <a:t> </a:t>
            </a:r>
            <a:r>
              <a:rPr sz="1400" b="1" spc="19" dirty="0" smtClean="0">
                <a:latin typeface="Arial"/>
                <a:cs typeface="Arial"/>
              </a:rPr>
              <a:t>m</a:t>
            </a:r>
            <a:r>
              <a:rPr sz="1400" b="1" spc="0" dirty="0" smtClean="0">
                <a:latin typeface="Arial"/>
                <a:cs typeface="Arial"/>
              </a:rPr>
              <a:t>a</a:t>
            </a:r>
            <a:r>
              <a:rPr sz="1400" b="1" spc="4" dirty="0" smtClean="0">
                <a:latin typeface="Arial"/>
                <a:cs typeface="Arial"/>
              </a:rPr>
              <a:t>r</a:t>
            </a:r>
            <a:r>
              <a:rPr sz="1400" b="1" spc="9" dirty="0" smtClean="0">
                <a:latin typeface="Arial"/>
                <a:cs typeface="Arial"/>
              </a:rPr>
              <a:t>c</a:t>
            </a:r>
            <a:r>
              <a:rPr sz="1400" b="1" spc="0" dirty="0" smtClean="0">
                <a:latin typeface="Arial"/>
                <a:cs typeface="Arial"/>
              </a:rPr>
              <a:t>a</a:t>
            </a:r>
            <a:r>
              <a:rPr sz="1400" b="1" spc="-19" dirty="0" smtClean="0">
                <a:latin typeface="Arial"/>
                <a:cs typeface="Arial"/>
              </a:rPr>
              <a:t> </a:t>
            </a:r>
            <a:r>
              <a:rPr sz="1400" b="1" spc="-4" dirty="0" smtClean="0">
                <a:latin typeface="Arial"/>
                <a:cs typeface="Arial"/>
              </a:rPr>
              <a:t>d</a:t>
            </a:r>
            <a:r>
              <a:rPr sz="1400" b="1" spc="0" dirty="0" smtClean="0">
                <a:latin typeface="Arial"/>
                <a:cs typeface="Arial"/>
              </a:rPr>
              <a:t>e</a:t>
            </a:r>
            <a:r>
              <a:rPr sz="1400" b="1" spc="14" dirty="0" smtClean="0">
                <a:latin typeface="Arial"/>
                <a:cs typeface="Arial"/>
              </a:rPr>
              <a:t> </a:t>
            </a:r>
            <a:r>
              <a:rPr sz="1400" b="1" spc="-9" dirty="0" err="1" smtClean="0">
                <a:latin typeface="Arial"/>
                <a:cs typeface="Arial"/>
              </a:rPr>
              <a:t>i</a:t>
            </a:r>
            <a:r>
              <a:rPr sz="1400" b="1" spc="0" dirty="0" err="1" smtClean="0">
                <a:latin typeface="Arial"/>
                <a:cs typeface="Arial"/>
              </a:rPr>
              <a:t>d</a:t>
            </a:r>
            <a:r>
              <a:rPr sz="1400" b="1" spc="-4" dirty="0" err="1" smtClean="0">
                <a:latin typeface="Arial"/>
                <a:cs typeface="Arial"/>
              </a:rPr>
              <a:t>e</a:t>
            </a:r>
            <a:r>
              <a:rPr sz="1400" b="1" spc="0" dirty="0" err="1" smtClean="0">
                <a:latin typeface="Arial"/>
                <a:cs typeface="Arial"/>
              </a:rPr>
              <a:t>n</a:t>
            </a:r>
            <a:r>
              <a:rPr sz="1400" b="1" spc="-4" dirty="0" err="1" smtClean="0">
                <a:latin typeface="Arial"/>
                <a:cs typeface="Arial"/>
              </a:rPr>
              <a:t>t</a:t>
            </a:r>
            <a:r>
              <a:rPr sz="1400" b="1" spc="-9" dirty="0" err="1" smtClean="0">
                <a:latin typeface="Arial"/>
                <a:cs typeface="Arial"/>
              </a:rPr>
              <a:t>i</a:t>
            </a:r>
            <a:r>
              <a:rPr sz="1400" b="1" spc="0" dirty="0" err="1" smtClean="0">
                <a:latin typeface="Arial"/>
                <a:cs typeface="Arial"/>
              </a:rPr>
              <a:t>d</a:t>
            </a:r>
            <a:r>
              <a:rPr sz="1400" b="1" spc="-4" dirty="0" err="1" smtClean="0">
                <a:latin typeface="Arial"/>
                <a:cs typeface="Arial"/>
              </a:rPr>
              <a:t>a</a:t>
            </a:r>
            <a:r>
              <a:rPr sz="1400" b="1" spc="0" dirty="0" err="1" smtClean="0">
                <a:latin typeface="Arial"/>
                <a:cs typeface="Arial"/>
              </a:rPr>
              <a:t>d</a:t>
            </a:r>
            <a:r>
              <a:rPr sz="1400" b="1" spc="0" dirty="0" smtClean="0">
                <a:latin typeface="Arial"/>
                <a:cs typeface="Arial"/>
              </a:rPr>
              <a:t>.</a:t>
            </a:r>
            <a:endParaRPr lang="es-ES" sz="1400" b="1" spc="0" dirty="0" smtClean="0">
              <a:latin typeface="Arial"/>
              <a:cs typeface="Arial"/>
            </a:endParaRPr>
          </a:p>
          <a:p>
            <a:pPr marL="12700" marR="1349552" algn="just">
              <a:lnSpc>
                <a:spcPct val="100137"/>
              </a:lnSpc>
            </a:pPr>
            <a:endParaRPr sz="1400" b="1" dirty="0">
              <a:latin typeface="Arial"/>
              <a:cs typeface="Arial"/>
            </a:endParaRPr>
          </a:p>
          <a:p>
            <a:pPr marL="12700" marR="4902" algn="just">
              <a:lnSpc>
                <a:spcPct val="100041"/>
              </a:lnSpc>
            </a:pPr>
            <a:r>
              <a:rPr sz="1400" b="1" spc="4" dirty="0" smtClean="0">
                <a:solidFill>
                  <a:srgbClr val="FF0000"/>
                </a:solidFill>
                <a:latin typeface="Arial"/>
                <a:cs typeface="Arial"/>
              </a:rPr>
              <a:t>F</a:t>
            </a:r>
            <a:r>
              <a:rPr sz="1400" b="1" spc="0" dirty="0" smtClean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400" b="1" spc="-9" dirty="0" smtClean="0">
                <a:solidFill>
                  <a:srgbClr val="FF0000"/>
                </a:solidFill>
                <a:latin typeface="Arial"/>
                <a:cs typeface="Arial"/>
              </a:rPr>
              <a:t>l</a:t>
            </a:r>
            <a:r>
              <a:rPr sz="1400" b="1" spc="0" dirty="0" smtClean="0">
                <a:solidFill>
                  <a:srgbClr val="FF0000"/>
                </a:solidFill>
                <a:latin typeface="Arial"/>
                <a:cs typeface="Arial"/>
              </a:rPr>
              <a:t>ta </a:t>
            </a:r>
            <a:r>
              <a:rPr sz="1400" b="1" spc="2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1" spc="-4" dirty="0" smtClean="0">
                <a:solidFill>
                  <a:srgbClr val="FF0000"/>
                </a:solidFill>
                <a:latin typeface="Arial"/>
                <a:cs typeface="Arial"/>
              </a:rPr>
              <a:t>d</a:t>
            </a:r>
            <a:r>
              <a:rPr sz="1400" b="1" spc="0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sz="1400" b="1" spc="179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1" spc="9" dirty="0" smtClean="0">
                <a:solidFill>
                  <a:srgbClr val="FF0000"/>
                </a:solidFill>
                <a:latin typeface="Arial"/>
                <a:cs typeface="Arial"/>
              </a:rPr>
              <a:t>v</a:t>
            </a:r>
            <a:r>
              <a:rPr sz="1400" b="1" spc="-9" dirty="0" smtClean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1400" b="1" spc="14" dirty="0" smtClean="0">
                <a:solidFill>
                  <a:srgbClr val="FF0000"/>
                </a:solidFill>
                <a:latin typeface="Arial"/>
                <a:cs typeface="Arial"/>
              </a:rPr>
              <a:t>g</a:t>
            </a:r>
            <a:r>
              <a:rPr sz="1400" b="1" spc="-9" dirty="0" smtClean="0">
                <a:solidFill>
                  <a:srgbClr val="FF0000"/>
                </a:solidFill>
                <a:latin typeface="Arial"/>
                <a:cs typeface="Arial"/>
              </a:rPr>
              <a:t>il</a:t>
            </a:r>
            <a:r>
              <a:rPr sz="1400" b="1" spc="14" dirty="0" smtClean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400" b="1" spc="0" dirty="0" smtClean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400" b="1" spc="4" dirty="0" smtClean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sz="1400" b="1" spc="-9" dirty="0" smtClean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1400" b="1" spc="0" dirty="0" smtClean="0">
                <a:solidFill>
                  <a:srgbClr val="FF0000"/>
                </a:solidFill>
                <a:latin typeface="Arial"/>
                <a:cs typeface="Arial"/>
              </a:rPr>
              <a:t>a </a:t>
            </a:r>
            <a:r>
              <a:rPr sz="1400" b="1" spc="18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1" spc="-4" dirty="0" smtClean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400" b="1" spc="0" dirty="0" smtClean="0">
                <a:solidFill>
                  <a:srgbClr val="FF0000"/>
                </a:solidFill>
                <a:latin typeface="Arial"/>
                <a:cs typeface="Arial"/>
              </a:rPr>
              <a:t>n </a:t>
            </a:r>
            <a:r>
              <a:rPr sz="1400" b="1" spc="22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1" spc="-9" dirty="0" smtClean="0">
                <a:solidFill>
                  <a:srgbClr val="FF0000"/>
                </a:solidFill>
                <a:latin typeface="Arial"/>
                <a:cs typeface="Arial"/>
              </a:rPr>
              <a:t>z</a:t>
            </a:r>
            <a:r>
              <a:rPr sz="1400" b="1" spc="0" dirty="0" smtClean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1400" b="1" spc="-4" dirty="0" smtClean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400" b="1" spc="0" dirty="0" smtClean="0">
                <a:solidFill>
                  <a:srgbClr val="FF0000"/>
                </a:solidFill>
                <a:latin typeface="Arial"/>
                <a:cs typeface="Arial"/>
              </a:rPr>
              <a:t>as </a:t>
            </a:r>
            <a:r>
              <a:rPr sz="1400" b="1" spc="18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1" spc="14" dirty="0" smtClean="0">
                <a:solidFill>
                  <a:srgbClr val="FF0000"/>
                </a:solidFill>
                <a:latin typeface="Arial"/>
                <a:cs typeface="Arial"/>
              </a:rPr>
              <a:t>d</a:t>
            </a:r>
            <a:r>
              <a:rPr sz="1400" b="1" spc="0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sz="1400" b="1" spc="179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1" spc="0" dirty="0" smtClean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400" b="1" spc="-4" dirty="0" smtClean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1400" b="1" spc="4" dirty="0" smtClean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1400" b="1" spc="0" dirty="0" smtClean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400" b="1" spc="4" dirty="0" smtClean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sz="1400" b="1" spc="0" dirty="0" smtClean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1400" b="1" spc="-9" dirty="0" smtClean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1400" b="1" spc="9" dirty="0" smtClean="0">
                <a:solidFill>
                  <a:srgbClr val="FF0000"/>
                </a:solidFill>
                <a:latin typeface="Arial"/>
                <a:cs typeface="Arial"/>
              </a:rPr>
              <a:t>v</a:t>
            </a:r>
            <a:r>
              <a:rPr sz="1400" b="1" spc="0" dirty="0" smtClean="0">
                <a:solidFill>
                  <a:srgbClr val="FF0000"/>
                </a:solidFill>
                <a:latin typeface="Arial"/>
                <a:cs typeface="Arial"/>
              </a:rPr>
              <a:t>os t</a:t>
            </a:r>
            <a:r>
              <a:rPr sz="1400" b="1" spc="-4" dirty="0" smtClean="0">
                <a:solidFill>
                  <a:srgbClr val="FF0000"/>
                </a:solidFill>
                <a:latin typeface="Arial"/>
                <a:cs typeface="Arial"/>
              </a:rPr>
              <a:t>u</a:t>
            </a:r>
            <a:r>
              <a:rPr sz="1400" b="1" spc="4" dirty="0" smtClean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1400" b="1" spc="0" dirty="0" smtClean="0">
                <a:solidFill>
                  <a:srgbClr val="FF0000"/>
                </a:solidFill>
                <a:latin typeface="Arial"/>
                <a:cs typeface="Arial"/>
              </a:rPr>
              <a:t>í</a:t>
            </a:r>
            <a:r>
              <a:rPr sz="1400" b="1" spc="9" dirty="0" smtClean="0">
                <a:solidFill>
                  <a:srgbClr val="FF0000"/>
                </a:solidFill>
                <a:latin typeface="Arial"/>
                <a:cs typeface="Arial"/>
              </a:rPr>
              <a:t>s</a:t>
            </a:r>
            <a:r>
              <a:rPr sz="1400" b="1" spc="0" dirty="0" smtClean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1400" b="1" spc="-9" dirty="0" smtClean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1400" b="1" spc="9" dirty="0" smtClean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sz="1400" b="1" spc="0" dirty="0" smtClean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1400" b="1" spc="9" dirty="0" smtClean="0">
                <a:solidFill>
                  <a:srgbClr val="FF0000"/>
                </a:solidFill>
                <a:latin typeface="Arial"/>
                <a:cs typeface="Arial"/>
              </a:rPr>
              <a:t>s</a:t>
            </a:r>
            <a:r>
              <a:rPr sz="1400" b="1" spc="0" dirty="0" smtClean="0">
                <a:latin typeface="Arial"/>
                <a:cs typeface="Arial"/>
              </a:rPr>
              <a:t>.</a:t>
            </a:r>
            <a:endParaRPr sz="1400" b="1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196340" y="378460"/>
            <a:ext cx="6037580" cy="411479"/>
          </a:xfrm>
          <a:prstGeom prst="rect">
            <a:avLst/>
          </a:prstGeom>
        </p:spPr>
        <p:txBody>
          <a:bodyPr wrap="square" lIns="0" tIns="38735" rIns="0" bIns="0" rtlCol="0">
            <a:noAutofit/>
          </a:bodyPr>
          <a:lstStyle/>
          <a:p>
            <a:pPr marL="92328">
              <a:lnSpc>
                <a:spcPct val="102091"/>
              </a:lnSpc>
            </a:pP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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1739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8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81000" y="6139180"/>
            <a:ext cx="566419" cy="563880"/>
          </a:xfrm>
          <a:custGeom>
            <a:avLst/>
            <a:gdLst/>
            <a:ahLst/>
            <a:cxnLst/>
            <a:rect l="l" t="t" r="r" b="b"/>
            <a:pathLst>
              <a:path w="566419" h="563879">
                <a:moveTo>
                  <a:pt x="0" y="281940"/>
                </a:moveTo>
                <a:lnTo>
                  <a:pt x="938" y="305063"/>
                </a:lnTo>
                <a:lnTo>
                  <a:pt x="3706" y="327672"/>
                </a:lnTo>
                <a:lnTo>
                  <a:pt x="8230" y="349694"/>
                </a:lnTo>
                <a:lnTo>
                  <a:pt x="14438" y="371056"/>
                </a:lnTo>
                <a:lnTo>
                  <a:pt x="22255" y="391685"/>
                </a:lnTo>
                <a:lnTo>
                  <a:pt x="31611" y="411509"/>
                </a:lnTo>
                <a:lnTo>
                  <a:pt x="42431" y="430455"/>
                </a:lnTo>
                <a:lnTo>
                  <a:pt x="54642" y="448451"/>
                </a:lnTo>
                <a:lnTo>
                  <a:pt x="68173" y="465424"/>
                </a:lnTo>
                <a:lnTo>
                  <a:pt x="82950" y="481303"/>
                </a:lnTo>
                <a:lnTo>
                  <a:pt x="98899" y="496013"/>
                </a:lnTo>
                <a:lnTo>
                  <a:pt x="115949" y="509482"/>
                </a:lnTo>
                <a:lnTo>
                  <a:pt x="134026" y="521639"/>
                </a:lnTo>
                <a:lnTo>
                  <a:pt x="153058" y="532411"/>
                </a:lnTo>
                <a:lnTo>
                  <a:pt x="172971" y="541724"/>
                </a:lnTo>
                <a:lnTo>
                  <a:pt x="193693" y="549506"/>
                </a:lnTo>
                <a:lnTo>
                  <a:pt x="215151" y="555686"/>
                </a:lnTo>
                <a:lnTo>
                  <a:pt x="237271" y="560189"/>
                </a:lnTo>
                <a:lnTo>
                  <a:pt x="259982" y="562945"/>
                </a:lnTo>
                <a:lnTo>
                  <a:pt x="283209" y="563880"/>
                </a:lnTo>
                <a:lnTo>
                  <a:pt x="306437" y="562945"/>
                </a:lnTo>
                <a:lnTo>
                  <a:pt x="329148" y="560189"/>
                </a:lnTo>
                <a:lnTo>
                  <a:pt x="351268" y="555686"/>
                </a:lnTo>
                <a:lnTo>
                  <a:pt x="372726" y="549506"/>
                </a:lnTo>
                <a:lnTo>
                  <a:pt x="393448" y="541724"/>
                </a:lnTo>
                <a:lnTo>
                  <a:pt x="413361" y="532411"/>
                </a:lnTo>
                <a:lnTo>
                  <a:pt x="432393" y="521639"/>
                </a:lnTo>
                <a:lnTo>
                  <a:pt x="450470" y="509482"/>
                </a:lnTo>
                <a:lnTo>
                  <a:pt x="467520" y="496013"/>
                </a:lnTo>
                <a:lnTo>
                  <a:pt x="483469" y="481303"/>
                </a:lnTo>
                <a:lnTo>
                  <a:pt x="498246" y="465424"/>
                </a:lnTo>
                <a:lnTo>
                  <a:pt x="511777" y="448451"/>
                </a:lnTo>
                <a:lnTo>
                  <a:pt x="523988" y="430455"/>
                </a:lnTo>
                <a:lnTo>
                  <a:pt x="534808" y="411509"/>
                </a:lnTo>
                <a:lnTo>
                  <a:pt x="544164" y="391685"/>
                </a:lnTo>
                <a:lnTo>
                  <a:pt x="551981" y="371056"/>
                </a:lnTo>
                <a:lnTo>
                  <a:pt x="558189" y="349694"/>
                </a:lnTo>
                <a:lnTo>
                  <a:pt x="562713" y="327672"/>
                </a:lnTo>
                <a:lnTo>
                  <a:pt x="565481" y="305063"/>
                </a:lnTo>
                <a:lnTo>
                  <a:pt x="566419" y="281940"/>
                </a:lnTo>
                <a:lnTo>
                  <a:pt x="565481" y="258816"/>
                </a:lnTo>
                <a:lnTo>
                  <a:pt x="562713" y="236207"/>
                </a:lnTo>
                <a:lnTo>
                  <a:pt x="558189" y="214185"/>
                </a:lnTo>
                <a:lnTo>
                  <a:pt x="551981" y="192823"/>
                </a:lnTo>
                <a:lnTo>
                  <a:pt x="544164" y="172194"/>
                </a:lnTo>
                <a:lnTo>
                  <a:pt x="534808" y="152370"/>
                </a:lnTo>
                <a:lnTo>
                  <a:pt x="523988" y="133424"/>
                </a:lnTo>
                <a:lnTo>
                  <a:pt x="511777" y="115428"/>
                </a:lnTo>
                <a:lnTo>
                  <a:pt x="498246" y="98455"/>
                </a:lnTo>
                <a:lnTo>
                  <a:pt x="483469" y="82576"/>
                </a:lnTo>
                <a:lnTo>
                  <a:pt x="467520" y="67866"/>
                </a:lnTo>
                <a:lnTo>
                  <a:pt x="450470" y="54397"/>
                </a:lnTo>
                <a:lnTo>
                  <a:pt x="432393" y="42240"/>
                </a:lnTo>
                <a:lnTo>
                  <a:pt x="413361" y="31468"/>
                </a:lnTo>
                <a:lnTo>
                  <a:pt x="393448" y="22155"/>
                </a:lnTo>
                <a:lnTo>
                  <a:pt x="372726" y="14373"/>
                </a:lnTo>
                <a:lnTo>
                  <a:pt x="351268" y="8193"/>
                </a:lnTo>
                <a:lnTo>
                  <a:pt x="329148" y="3690"/>
                </a:lnTo>
                <a:lnTo>
                  <a:pt x="306437" y="934"/>
                </a:lnTo>
                <a:lnTo>
                  <a:pt x="283209" y="0"/>
                </a:lnTo>
                <a:lnTo>
                  <a:pt x="259982" y="934"/>
                </a:lnTo>
                <a:lnTo>
                  <a:pt x="237271" y="3690"/>
                </a:lnTo>
                <a:lnTo>
                  <a:pt x="215151" y="8193"/>
                </a:lnTo>
                <a:lnTo>
                  <a:pt x="193693" y="14373"/>
                </a:lnTo>
                <a:lnTo>
                  <a:pt x="172971" y="22155"/>
                </a:lnTo>
                <a:lnTo>
                  <a:pt x="153058" y="31468"/>
                </a:lnTo>
                <a:lnTo>
                  <a:pt x="134026" y="42240"/>
                </a:lnTo>
                <a:lnTo>
                  <a:pt x="115949" y="54397"/>
                </a:lnTo>
                <a:lnTo>
                  <a:pt x="98899" y="67866"/>
                </a:lnTo>
                <a:lnTo>
                  <a:pt x="82950" y="82576"/>
                </a:lnTo>
                <a:lnTo>
                  <a:pt x="68173" y="98455"/>
                </a:lnTo>
                <a:lnTo>
                  <a:pt x="54642" y="115428"/>
                </a:lnTo>
                <a:lnTo>
                  <a:pt x="42431" y="133424"/>
                </a:lnTo>
                <a:lnTo>
                  <a:pt x="31611" y="152370"/>
                </a:lnTo>
                <a:lnTo>
                  <a:pt x="22255" y="172194"/>
                </a:lnTo>
                <a:lnTo>
                  <a:pt x="14438" y="192823"/>
                </a:lnTo>
                <a:lnTo>
                  <a:pt x="8230" y="214185"/>
                </a:lnTo>
                <a:lnTo>
                  <a:pt x="3706" y="236207"/>
                </a:lnTo>
                <a:lnTo>
                  <a:pt x="938" y="258816"/>
                </a:lnTo>
                <a:lnTo>
                  <a:pt x="0" y="2819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52400" y="99059"/>
            <a:ext cx="1043940" cy="1097280"/>
          </a:xfrm>
          <a:custGeom>
            <a:avLst/>
            <a:gdLst/>
            <a:ahLst/>
            <a:cxnLst/>
            <a:rect l="l" t="t" r="r" b="b"/>
            <a:pathLst>
              <a:path w="1043940" h="1097280">
                <a:moveTo>
                  <a:pt x="0" y="548640"/>
                </a:moveTo>
                <a:lnTo>
                  <a:pt x="1730" y="593639"/>
                </a:lnTo>
                <a:lnTo>
                  <a:pt x="6831" y="637636"/>
                </a:lnTo>
                <a:lnTo>
                  <a:pt x="15169" y="680489"/>
                </a:lnTo>
                <a:lnTo>
                  <a:pt x="26610" y="722059"/>
                </a:lnTo>
                <a:lnTo>
                  <a:pt x="41018" y="762202"/>
                </a:lnTo>
                <a:lnTo>
                  <a:pt x="58261" y="800778"/>
                </a:lnTo>
                <a:lnTo>
                  <a:pt x="78202" y="837647"/>
                </a:lnTo>
                <a:lnTo>
                  <a:pt x="100709" y="872666"/>
                </a:lnTo>
                <a:lnTo>
                  <a:pt x="125647" y="905695"/>
                </a:lnTo>
                <a:lnTo>
                  <a:pt x="152881" y="936593"/>
                </a:lnTo>
                <a:lnTo>
                  <a:pt x="182277" y="965218"/>
                </a:lnTo>
                <a:lnTo>
                  <a:pt x="213700" y="991429"/>
                </a:lnTo>
                <a:lnTo>
                  <a:pt x="247017" y="1015085"/>
                </a:lnTo>
                <a:lnTo>
                  <a:pt x="282094" y="1036044"/>
                </a:lnTo>
                <a:lnTo>
                  <a:pt x="318795" y="1054167"/>
                </a:lnTo>
                <a:lnTo>
                  <a:pt x="356986" y="1069311"/>
                </a:lnTo>
                <a:lnTo>
                  <a:pt x="396534" y="1081336"/>
                </a:lnTo>
                <a:lnTo>
                  <a:pt x="437303" y="1090099"/>
                </a:lnTo>
                <a:lnTo>
                  <a:pt x="479160" y="1095461"/>
                </a:lnTo>
                <a:lnTo>
                  <a:pt x="521970" y="1097280"/>
                </a:lnTo>
                <a:lnTo>
                  <a:pt x="564779" y="1095461"/>
                </a:lnTo>
                <a:lnTo>
                  <a:pt x="606636" y="1090099"/>
                </a:lnTo>
                <a:lnTo>
                  <a:pt x="647405" y="1081336"/>
                </a:lnTo>
                <a:lnTo>
                  <a:pt x="686953" y="1069311"/>
                </a:lnTo>
                <a:lnTo>
                  <a:pt x="725144" y="1054167"/>
                </a:lnTo>
                <a:lnTo>
                  <a:pt x="761845" y="1036044"/>
                </a:lnTo>
                <a:lnTo>
                  <a:pt x="796922" y="1015085"/>
                </a:lnTo>
                <a:lnTo>
                  <a:pt x="830239" y="991429"/>
                </a:lnTo>
                <a:lnTo>
                  <a:pt x="861662" y="965218"/>
                </a:lnTo>
                <a:lnTo>
                  <a:pt x="891058" y="936593"/>
                </a:lnTo>
                <a:lnTo>
                  <a:pt x="918292" y="905695"/>
                </a:lnTo>
                <a:lnTo>
                  <a:pt x="943230" y="872666"/>
                </a:lnTo>
                <a:lnTo>
                  <a:pt x="965737" y="837647"/>
                </a:lnTo>
                <a:lnTo>
                  <a:pt x="985678" y="800778"/>
                </a:lnTo>
                <a:lnTo>
                  <a:pt x="1002921" y="762202"/>
                </a:lnTo>
                <a:lnTo>
                  <a:pt x="1017329" y="722059"/>
                </a:lnTo>
                <a:lnTo>
                  <a:pt x="1028770" y="680489"/>
                </a:lnTo>
                <a:lnTo>
                  <a:pt x="1037108" y="637636"/>
                </a:lnTo>
                <a:lnTo>
                  <a:pt x="1042209" y="593639"/>
                </a:lnTo>
                <a:lnTo>
                  <a:pt x="1043940" y="548640"/>
                </a:lnTo>
                <a:lnTo>
                  <a:pt x="1042209" y="503640"/>
                </a:lnTo>
                <a:lnTo>
                  <a:pt x="1037108" y="459643"/>
                </a:lnTo>
                <a:lnTo>
                  <a:pt x="1028770" y="416790"/>
                </a:lnTo>
                <a:lnTo>
                  <a:pt x="1017329" y="375220"/>
                </a:lnTo>
                <a:lnTo>
                  <a:pt x="1002921" y="335077"/>
                </a:lnTo>
                <a:lnTo>
                  <a:pt x="985678" y="296501"/>
                </a:lnTo>
                <a:lnTo>
                  <a:pt x="965737" y="259632"/>
                </a:lnTo>
                <a:lnTo>
                  <a:pt x="943230" y="224613"/>
                </a:lnTo>
                <a:lnTo>
                  <a:pt x="918292" y="191584"/>
                </a:lnTo>
                <a:lnTo>
                  <a:pt x="891058" y="160686"/>
                </a:lnTo>
                <a:lnTo>
                  <a:pt x="861662" y="132061"/>
                </a:lnTo>
                <a:lnTo>
                  <a:pt x="830239" y="105850"/>
                </a:lnTo>
                <a:lnTo>
                  <a:pt x="796922" y="82194"/>
                </a:lnTo>
                <a:lnTo>
                  <a:pt x="761845" y="61235"/>
                </a:lnTo>
                <a:lnTo>
                  <a:pt x="725144" y="43112"/>
                </a:lnTo>
                <a:lnTo>
                  <a:pt x="686953" y="27968"/>
                </a:lnTo>
                <a:lnTo>
                  <a:pt x="647405" y="15943"/>
                </a:lnTo>
                <a:lnTo>
                  <a:pt x="606636" y="7180"/>
                </a:lnTo>
                <a:lnTo>
                  <a:pt x="564779" y="1818"/>
                </a:lnTo>
                <a:lnTo>
                  <a:pt x="521970" y="0"/>
                </a:lnTo>
                <a:lnTo>
                  <a:pt x="479160" y="1818"/>
                </a:lnTo>
                <a:lnTo>
                  <a:pt x="437303" y="7180"/>
                </a:lnTo>
                <a:lnTo>
                  <a:pt x="396534" y="15943"/>
                </a:lnTo>
                <a:lnTo>
                  <a:pt x="356986" y="27968"/>
                </a:lnTo>
                <a:lnTo>
                  <a:pt x="318795" y="43112"/>
                </a:lnTo>
                <a:lnTo>
                  <a:pt x="282094" y="61235"/>
                </a:lnTo>
                <a:lnTo>
                  <a:pt x="247017" y="82194"/>
                </a:lnTo>
                <a:lnTo>
                  <a:pt x="213700" y="105850"/>
                </a:lnTo>
                <a:lnTo>
                  <a:pt x="182277" y="132061"/>
                </a:lnTo>
                <a:lnTo>
                  <a:pt x="152881" y="160686"/>
                </a:lnTo>
                <a:lnTo>
                  <a:pt x="125647" y="191584"/>
                </a:lnTo>
                <a:lnTo>
                  <a:pt x="100709" y="224613"/>
                </a:lnTo>
                <a:lnTo>
                  <a:pt x="78202" y="259632"/>
                </a:lnTo>
                <a:lnTo>
                  <a:pt x="58261" y="296501"/>
                </a:lnTo>
                <a:lnTo>
                  <a:pt x="41018" y="335077"/>
                </a:lnTo>
                <a:lnTo>
                  <a:pt x="26610" y="375220"/>
                </a:lnTo>
                <a:lnTo>
                  <a:pt x="15169" y="416790"/>
                </a:lnTo>
                <a:lnTo>
                  <a:pt x="6831" y="459643"/>
                </a:lnTo>
                <a:lnTo>
                  <a:pt x="1730" y="503640"/>
                </a:lnTo>
                <a:lnTo>
                  <a:pt x="0" y="5486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4928867" y="1721742"/>
            <a:ext cx="3799843" cy="315505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2018859" y="878523"/>
            <a:ext cx="2476941" cy="79787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2800" b="1" spc="-4" dirty="0" smtClean="0">
                <a:latin typeface="Arial"/>
                <a:cs typeface="Arial"/>
              </a:rPr>
              <a:t>Amenazas</a:t>
            </a:r>
            <a:endParaRPr sz="2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55369" y="1553786"/>
            <a:ext cx="3851909" cy="4011583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 marR="15777">
              <a:lnSpc>
                <a:spcPts val="1430"/>
              </a:lnSpc>
            </a:pPr>
            <a:r>
              <a:rPr sz="1600" b="1" spc="1" dirty="0" smtClean="0">
                <a:latin typeface="Arial"/>
                <a:cs typeface="Arial"/>
              </a:rPr>
              <a:t>Desarrollo Urbano en Zonas no </a:t>
            </a:r>
            <a:r>
              <a:rPr sz="1600" b="1" spc="1" dirty="0" err="1" smtClean="0">
                <a:latin typeface="Arial"/>
                <a:cs typeface="Arial"/>
              </a:rPr>
              <a:t>permitidas</a:t>
            </a:r>
            <a:r>
              <a:rPr sz="1600" b="1" spc="1" dirty="0" smtClean="0">
                <a:latin typeface="Arial"/>
                <a:cs typeface="Arial"/>
              </a:rPr>
              <a:t>.</a:t>
            </a:r>
            <a:endParaRPr lang="es-ES" sz="1600" b="1" spc="1" dirty="0" smtClean="0">
              <a:latin typeface="Arial"/>
              <a:cs typeface="Arial"/>
            </a:endParaRPr>
          </a:p>
          <a:p>
            <a:pPr marL="12700" marR="15777">
              <a:lnSpc>
                <a:spcPts val="1430"/>
              </a:lnSpc>
            </a:pPr>
            <a:endParaRPr sz="1600" b="1" dirty="0">
              <a:latin typeface="Arial"/>
              <a:cs typeface="Arial"/>
            </a:endParaRPr>
          </a:p>
          <a:p>
            <a:pPr marL="12700" marR="15777">
              <a:lnSpc>
                <a:spcPct val="95825"/>
              </a:lnSpc>
            </a:pPr>
            <a:r>
              <a:rPr sz="1600" b="1" spc="0" dirty="0" smtClean="0">
                <a:latin typeface="Arial"/>
                <a:cs typeface="Arial"/>
              </a:rPr>
              <a:t>Uso de los atractivos en forma </a:t>
            </a:r>
            <a:r>
              <a:rPr sz="1600" b="1" spc="0" dirty="0" err="1" smtClean="0">
                <a:latin typeface="Arial"/>
                <a:cs typeface="Arial"/>
              </a:rPr>
              <a:t>inadecuada</a:t>
            </a:r>
            <a:endParaRPr lang="es-ES" sz="1600" b="1" spc="0" dirty="0" smtClean="0">
              <a:latin typeface="Arial"/>
              <a:cs typeface="Arial"/>
            </a:endParaRPr>
          </a:p>
          <a:p>
            <a:pPr marL="12700" marR="15777">
              <a:lnSpc>
                <a:spcPct val="95825"/>
              </a:lnSpc>
            </a:pPr>
            <a:endParaRPr sz="1600" b="1" dirty="0">
              <a:latin typeface="Arial"/>
              <a:cs typeface="Arial"/>
            </a:endParaRPr>
          </a:p>
          <a:p>
            <a:pPr marL="12700" marR="15777">
              <a:lnSpc>
                <a:spcPct val="95825"/>
              </a:lnSpc>
              <a:spcBef>
                <a:spcPts val="65"/>
              </a:spcBef>
            </a:pPr>
            <a:r>
              <a:rPr sz="1600" b="1" spc="0" dirty="0" smtClean="0">
                <a:latin typeface="Arial"/>
                <a:cs typeface="Arial"/>
              </a:rPr>
              <a:t>Amenazas por plagas </a:t>
            </a:r>
            <a:r>
              <a:rPr sz="1600" b="1" spc="0" dirty="0" err="1" smtClean="0">
                <a:latin typeface="Arial"/>
                <a:cs typeface="Arial"/>
              </a:rPr>
              <a:t>biológicas</a:t>
            </a:r>
            <a:r>
              <a:rPr sz="1600" b="1" spc="0" dirty="0" smtClean="0">
                <a:latin typeface="Arial"/>
                <a:cs typeface="Arial"/>
              </a:rPr>
              <a:t>.</a:t>
            </a:r>
            <a:endParaRPr lang="es-ES" sz="1600" b="1" spc="0" dirty="0" smtClean="0">
              <a:latin typeface="Arial"/>
              <a:cs typeface="Arial"/>
            </a:endParaRPr>
          </a:p>
          <a:p>
            <a:pPr marL="12700" marR="15777">
              <a:lnSpc>
                <a:spcPct val="95825"/>
              </a:lnSpc>
              <a:spcBef>
                <a:spcPts val="65"/>
              </a:spcBef>
            </a:pPr>
            <a:endParaRPr sz="1600" b="1" dirty="0">
              <a:latin typeface="Arial"/>
              <a:cs typeface="Arial"/>
            </a:endParaRPr>
          </a:p>
          <a:p>
            <a:pPr marL="12700" marR="15777">
              <a:lnSpc>
                <a:spcPct val="95825"/>
              </a:lnSpc>
              <a:spcBef>
                <a:spcPts val="65"/>
              </a:spcBef>
            </a:pPr>
            <a:r>
              <a:rPr sz="1600" b="1" spc="0" dirty="0" smtClean="0">
                <a:solidFill>
                  <a:srgbClr val="FF0000"/>
                </a:solidFill>
                <a:latin typeface="Arial"/>
                <a:cs typeface="Arial"/>
              </a:rPr>
              <a:t>Incendios </a:t>
            </a:r>
            <a:r>
              <a:rPr sz="1600" b="1" spc="0" dirty="0" err="1" smtClean="0">
                <a:solidFill>
                  <a:srgbClr val="FF0000"/>
                </a:solidFill>
                <a:latin typeface="Arial"/>
                <a:cs typeface="Arial"/>
              </a:rPr>
              <a:t>provocados</a:t>
            </a:r>
            <a:r>
              <a:rPr sz="1600" b="1" spc="0" dirty="0" smtClean="0">
                <a:solidFill>
                  <a:srgbClr val="FF0000"/>
                </a:solidFill>
                <a:latin typeface="Arial"/>
                <a:cs typeface="Arial"/>
              </a:rPr>
              <a:t>.</a:t>
            </a:r>
            <a:endParaRPr lang="es-ES" sz="1600" b="1" spc="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12700" marR="15777">
              <a:lnSpc>
                <a:spcPct val="95825"/>
              </a:lnSpc>
              <a:spcBef>
                <a:spcPts val="65"/>
              </a:spcBef>
            </a:pPr>
            <a:endParaRPr sz="1600" b="1" dirty="0">
              <a:latin typeface="Arial"/>
              <a:cs typeface="Arial"/>
            </a:endParaRPr>
          </a:p>
          <a:p>
            <a:pPr marL="12700" marR="15777">
              <a:lnSpc>
                <a:spcPct val="95825"/>
              </a:lnSpc>
              <a:spcBef>
                <a:spcPts val="65"/>
              </a:spcBef>
            </a:pPr>
            <a:r>
              <a:rPr sz="1600" b="1" spc="0" dirty="0" smtClean="0">
                <a:latin typeface="Arial"/>
                <a:cs typeface="Arial"/>
              </a:rPr>
              <a:t>Caza furtiva y tala de </a:t>
            </a:r>
            <a:r>
              <a:rPr sz="1600" b="1" spc="0" dirty="0" err="1" smtClean="0">
                <a:latin typeface="Arial"/>
                <a:cs typeface="Arial"/>
              </a:rPr>
              <a:t>árboles</a:t>
            </a:r>
            <a:r>
              <a:rPr sz="1600" b="1" spc="0" dirty="0" smtClean="0">
                <a:latin typeface="Arial"/>
                <a:cs typeface="Arial"/>
              </a:rPr>
              <a:t>.</a:t>
            </a:r>
            <a:endParaRPr lang="es-ES" sz="1600" b="1" spc="0" dirty="0" smtClean="0">
              <a:latin typeface="Arial"/>
              <a:cs typeface="Arial"/>
            </a:endParaRPr>
          </a:p>
          <a:p>
            <a:pPr marL="12700" marR="15777">
              <a:lnSpc>
                <a:spcPct val="95825"/>
              </a:lnSpc>
              <a:spcBef>
                <a:spcPts val="65"/>
              </a:spcBef>
            </a:pPr>
            <a:endParaRPr sz="1600" b="1" dirty="0">
              <a:latin typeface="Arial"/>
              <a:cs typeface="Arial"/>
            </a:endParaRPr>
          </a:p>
          <a:p>
            <a:pPr marL="12700">
              <a:lnSpc>
                <a:spcPct val="99945"/>
              </a:lnSpc>
              <a:spcBef>
                <a:spcPts val="65"/>
              </a:spcBef>
            </a:pPr>
            <a:r>
              <a:rPr sz="1600" b="1" dirty="0" smtClean="0">
                <a:latin typeface="Arial"/>
                <a:cs typeface="Arial"/>
              </a:rPr>
              <a:t>Ca</a:t>
            </a:r>
            <a:r>
              <a:rPr sz="1600" b="1" spc="14" dirty="0" smtClean="0">
                <a:latin typeface="Arial"/>
                <a:cs typeface="Arial"/>
              </a:rPr>
              <a:t>m</a:t>
            </a:r>
            <a:r>
              <a:rPr sz="1600" b="1" spc="0" dirty="0" smtClean="0">
                <a:latin typeface="Arial"/>
                <a:cs typeface="Arial"/>
              </a:rPr>
              <a:t>b</a:t>
            </a:r>
            <a:r>
              <a:rPr sz="1600" b="1" spc="-9" dirty="0" smtClean="0">
                <a:latin typeface="Arial"/>
                <a:cs typeface="Arial"/>
              </a:rPr>
              <a:t>i</a:t>
            </a:r>
            <a:r>
              <a:rPr sz="1600" b="1" spc="0" dirty="0" smtClean="0">
                <a:latin typeface="Arial"/>
                <a:cs typeface="Arial"/>
              </a:rPr>
              <a:t>o</a:t>
            </a:r>
            <a:r>
              <a:rPr sz="1600" b="1" spc="19" dirty="0" smtClean="0">
                <a:latin typeface="Arial"/>
                <a:cs typeface="Arial"/>
              </a:rPr>
              <a:t> </a:t>
            </a:r>
            <a:r>
              <a:rPr sz="1600" b="1" spc="-9" dirty="0" smtClean="0">
                <a:latin typeface="Arial"/>
                <a:cs typeface="Arial"/>
              </a:rPr>
              <a:t>il</a:t>
            </a:r>
            <a:r>
              <a:rPr sz="1600" b="1" spc="0" dirty="0" smtClean="0">
                <a:latin typeface="Arial"/>
                <a:cs typeface="Arial"/>
              </a:rPr>
              <a:t>e</a:t>
            </a:r>
            <a:r>
              <a:rPr sz="1600" b="1" spc="-4" dirty="0" smtClean="0">
                <a:latin typeface="Arial"/>
                <a:cs typeface="Arial"/>
              </a:rPr>
              <a:t>g</a:t>
            </a:r>
            <a:r>
              <a:rPr sz="1600" b="1" spc="0" dirty="0" smtClean="0">
                <a:latin typeface="Arial"/>
                <a:cs typeface="Arial"/>
              </a:rPr>
              <a:t>al</a:t>
            </a:r>
            <a:r>
              <a:rPr sz="1600" b="1" spc="24" dirty="0" smtClean="0">
                <a:latin typeface="Arial"/>
                <a:cs typeface="Arial"/>
              </a:rPr>
              <a:t> </a:t>
            </a:r>
            <a:r>
              <a:rPr sz="1600" b="1" spc="0" dirty="0" smtClean="0">
                <a:latin typeface="Arial"/>
                <a:cs typeface="Arial"/>
              </a:rPr>
              <a:t>y</a:t>
            </a:r>
            <a:r>
              <a:rPr sz="1600" b="1" spc="-9" dirty="0" smtClean="0">
                <a:latin typeface="Arial"/>
                <a:cs typeface="Arial"/>
              </a:rPr>
              <a:t> </a:t>
            </a:r>
            <a:r>
              <a:rPr sz="1600" b="1" spc="0" dirty="0" smtClean="0">
                <a:latin typeface="Arial"/>
                <a:cs typeface="Arial"/>
              </a:rPr>
              <a:t>d</a:t>
            </a:r>
            <a:r>
              <a:rPr sz="1600" b="1" spc="-4" dirty="0" smtClean="0">
                <a:latin typeface="Arial"/>
                <a:cs typeface="Arial"/>
              </a:rPr>
              <a:t>e</a:t>
            </a:r>
            <a:r>
              <a:rPr sz="1600" b="1" spc="9" dirty="0" smtClean="0">
                <a:latin typeface="Arial"/>
                <a:cs typeface="Arial"/>
              </a:rPr>
              <a:t>s</a:t>
            </a:r>
            <a:r>
              <a:rPr sz="1600" b="1" spc="0" dirty="0" smtClean="0">
                <a:latin typeface="Arial"/>
                <a:cs typeface="Arial"/>
              </a:rPr>
              <a:t>o</a:t>
            </a:r>
            <a:r>
              <a:rPr sz="1600" b="1" spc="4" dirty="0" smtClean="0">
                <a:latin typeface="Arial"/>
                <a:cs typeface="Arial"/>
              </a:rPr>
              <a:t>r</a:t>
            </a:r>
            <a:r>
              <a:rPr sz="1600" b="1" spc="0" dirty="0" smtClean="0">
                <a:latin typeface="Arial"/>
                <a:cs typeface="Arial"/>
              </a:rPr>
              <a:t>d</a:t>
            </a:r>
            <a:r>
              <a:rPr sz="1600" b="1" spc="-4" dirty="0" smtClean="0">
                <a:latin typeface="Arial"/>
                <a:cs typeface="Arial"/>
              </a:rPr>
              <a:t>e</a:t>
            </a:r>
            <a:r>
              <a:rPr sz="1600" b="1" spc="0" dirty="0" smtClean="0">
                <a:latin typeface="Arial"/>
                <a:cs typeface="Arial"/>
              </a:rPr>
              <a:t>n</a:t>
            </a:r>
            <a:r>
              <a:rPr sz="1600" b="1" spc="-4" dirty="0" smtClean="0">
                <a:latin typeface="Arial"/>
                <a:cs typeface="Arial"/>
              </a:rPr>
              <a:t>a</a:t>
            </a:r>
            <a:r>
              <a:rPr sz="1600" b="1" spc="0" dirty="0" smtClean="0">
                <a:latin typeface="Arial"/>
                <a:cs typeface="Arial"/>
              </a:rPr>
              <a:t>do</a:t>
            </a:r>
            <a:r>
              <a:rPr sz="1600" b="1" spc="34" dirty="0" smtClean="0">
                <a:latin typeface="Arial"/>
                <a:cs typeface="Arial"/>
              </a:rPr>
              <a:t> </a:t>
            </a:r>
            <a:r>
              <a:rPr sz="1600" b="1" spc="0" dirty="0" smtClean="0">
                <a:latin typeface="Arial"/>
                <a:cs typeface="Arial"/>
              </a:rPr>
              <a:t>d</a:t>
            </a:r>
            <a:r>
              <a:rPr sz="1600" b="1" spc="-4" dirty="0" smtClean="0">
                <a:latin typeface="Arial"/>
                <a:cs typeface="Arial"/>
              </a:rPr>
              <a:t>e</a:t>
            </a:r>
            <a:r>
              <a:rPr sz="1600" b="1" spc="0" dirty="0" smtClean="0">
                <a:latin typeface="Arial"/>
                <a:cs typeface="Arial"/>
              </a:rPr>
              <a:t>l</a:t>
            </a:r>
            <a:r>
              <a:rPr sz="1600" b="1" spc="9" dirty="0" smtClean="0">
                <a:latin typeface="Arial"/>
                <a:cs typeface="Arial"/>
              </a:rPr>
              <a:t> </a:t>
            </a:r>
            <a:r>
              <a:rPr sz="1600" b="1" spc="0" dirty="0" smtClean="0">
                <a:latin typeface="Arial"/>
                <a:cs typeface="Arial"/>
              </a:rPr>
              <a:t>u</a:t>
            </a:r>
            <a:r>
              <a:rPr sz="1600" b="1" spc="4" dirty="0" smtClean="0">
                <a:latin typeface="Arial"/>
                <a:cs typeface="Arial"/>
              </a:rPr>
              <a:t>s</a:t>
            </a:r>
            <a:r>
              <a:rPr sz="1600" b="1" spc="0" dirty="0" smtClean="0">
                <a:latin typeface="Arial"/>
                <a:cs typeface="Arial"/>
              </a:rPr>
              <a:t>o de</a:t>
            </a:r>
            <a:r>
              <a:rPr sz="1600" b="1" spc="14" dirty="0" smtClean="0">
                <a:latin typeface="Arial"/>
                <a:cs typeface="Arial"/>
              </a:rPr>
              <a:t> </a:t>
            </a:r>
            <a:r>
              <a:rPr sz="1600" b="1" spc="9" dirty="0" smtClean="0">
                <a:latin typeface="Arial"/>
                <a:cs typeface="Arial"/>
              </a:rPr>
              <a:t>s</a:t>
            </a:r>
            <a:r>
              <a:rPr sz="1600" b="1" spc="0" dirty="0" smtClean="0">
                <a:latin typeface="Arial"/>
                <a:cs typeface="Arial"/>
              </a:rPr>
              <a:t>u</a:t>
            </a:r>
            <a:r>
              <a:rPr sz="1600" b="1" spc="-4" dirty="0" smtClean="0">
                <a:latin typeface="Arial"/>
                <a:cs typeface="Arial"/>
              </a:rPr>
              <a:t>e</a:t>
            </a:r>
            <a:r>
              <a:rPr sz="1600" b="1" spc="-9" dirty="0" smtClean="0">
                <a:latin typeface="Arial"/>
                <a:cs typeface="Arial"/>
              </a:rPr>
              <a:t>l</a:t>
            </a:r>
            <a:r>
              <a:rPr sz="1600" b="1" spc="14" dirty="0" smtClean="0">
                <a:latin typeface="Arial"/>
                <a:cs typeface="Arial"/>
              </a:rPr>
              <a:t>o</a:t>
            </a:r>
            <a:r>
              <a:rPr sz="1600" b="1" spc="0" dirty="0" smtClean="0">
                <a:latin typeface="Arial"/>
                <a:cs typeface="Arial"/>
              </a:rPr>
              <a:t>. </a:t>
            </a:r>
            <a:endParaRPr lang="es-ES" sz="1600" b="1" spc="0" dirty="0" smtClean="0">
              <a:latin typeface="Arial"/>
              <a:cs typeface="Arial"/>
            </a:endParaRPr>
          </a:p>
          <a:p>
            <a:pPr marL="12700">
              <a:lnSpc>
                <a:spcPct val="99945"/>
              </a:lnSpc>
              <a:spcBef>
                <a:spcPts val="65"/>
              </a:spcBef>
            </a:pPr>
            <a:endParaRPr lang="es-ES" sz="1600" b="1" spc="0" dirty="0" smtClean="0">
              <a:latin typeface="Arial"/>
              <a:cs typeface="Arial"/>
            </a:endParaRPr>
          </a:p>
          <a:p>
            <a:pPr marL="12700">
              <a:lnSpc>
                <a:spcPct val="99945"/>
              </a:lnSpc>
              <a:spcBef>
                <a:spcPts val="65"/>
              </a:spcBef>
            </a:pPr>
            <a:r>
              <a:rPr sz="1600" b="1" spc="0" dirty="0" err="1" smtClean="0">
                <a:solidFill>
                  <a:srgbClr val="FF0000"/>
                </a:solidFill>
                <a:latin typeface="Arial"/>
                <a:cs typeface="Arial"/>
              </a:rPr>
              <a:t>Co</a:t>
            </a:r>
            <a:r>
              <a:rPr sz="1600" b="1" spc="-4" dirty="0" err="1" smtClean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600" b="1" spc="0" dirty="0" err="1" smtClean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1600" b="1" spc="-4" dirty="0" err="1" smtClean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600" b="1" spc="14" dirty="0" err="1" smtClean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sz="1600" b="1" spc="-9" dirty="0" err="1" smtClean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1600" b="1" spc="0" dirty="0" err="1" smtClean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600" b="1" spc="-4" dirty="0" err="1" smtClean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600" b="1" spc="9" dirty="0" err="1" smtClean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sz="1600" b="1" spc="-9" dirty="0" err="1" smtClean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1600" b="1" spc="0" dirty="0" err="1" smtClean="0">
                <a:solidFill>
                  <a:srgbClr val="FF0000"/>
                </a:solidFill>
                <a:latin typeface="Arial"/>
                <a:cs typeface="Arial"/>
              </a:rPr>
              <a:t>ón</a:t>
            </a:r>
            <a:r>
              <a:rPr sz="1600" b="1" spc="39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0" dirty="0" smtClean="0">
                <a:solidFill>
                  <a:srgbClr val="FF0000"/>
                </a:solidFill>
                <a:latin typeface="Arial"/>
                <a:cs typeface="Arial"/>
              </a:rPr>
              <a:t>de</a:t>
            </a:r>
            <a:r>
              <a:rPr sz="1600" b="1" spc="-4" dirty="0" smtClean="0">
                <a:solidFill>
                  <a:srgbClr val="FF0000"/>
                </a:solidFill>
                <a:latin typeface="Arial"/>
                <a:cs typeface="Arial"/>
              </a:rPr>
              <a:t> a</a:t>
            </a:r>
            <a:r>
              <a:rPr sz="1600" b="1" spc="0" dirty="0" smtClean="0">
                <a:solidFill>
                  <a:srgbClr val="FF0000"/>
                </a:solidFill>
                <a:latin typeface="Arial"/>
                <a:cs typeface="Arial"/>
              </a:rPr>
              <a:t>g</a:t>
            </a:r>
            <a:r>
              <a:rPr sz="1600" b="1" spc="-4" dirty="0" smtClean="0">
                <a:solidFill>
                  <a:srgbClr val="FF0000"/>
                </a:solidFill>
                <a:latin typeface="Arial"/>
                <a:cs typeface="Arial"/>
              </a:rPr>
              <a:t>u</a:t>
            </a:r>
            <a:r>
              <a:rPr sz="1600" b="1" spc="0" dirty="0" smtClean="0">
                <a:solidFill>
                  <a:srgbClr val="FF0000"/>
                </a:solidFill>
                <a:latin typeface="Arial"/>
                <a:cs typeface="Arial"/>
              </a:rPr>
              <a:t>a,</a:t>
            </a:r>
            <a:r>
              <a:rPr sz="1600" b="1" spc="14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9" dirty="0" smtClean="0">
                <a:solidFill>
                  <a:srgbClr val="FF0000"/>
                </a:solidFill>
                <a:latin typeface="Arial"/>
                <a:cs typeface="Arial"/>
              </a:rPr>
              <a:t>s</a:t>
            </a:r>
            <a:r>
              <a:rPr sz="1600" b="1" spc="0" dirty="0" smtClean="0">
                <a:solidFill>
                  <a:srgbClr val="FF0000"/>
                </a:solidFill>
                <a:latin typeface="Arial"/>
                <a:cs typeface="Arial"/>
              </a:rPr>
              <a:t>u</a:t>
            </a:r>
            <a:r>
              <a:rPr sz="1600" b="1" spc="-4" dirty="0" smtClean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600" b="1" spc="-9" dirty="0" smtClean="0">
                <a:solidFill>
                  <a:srgbClr val="FF0000"/>
                </a:solidFill>
                <a:latin typeface="Arial"/>
                <a:cs typeface="Arial"/>
              </a:rPr>
              <a:t>l</a:t>
            </a:r>
            <a:r>
              <a:rPr sz="1600" b="1" spc="0" dirty="0" smtClean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1600" b="1" spc="14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0" dirty="0" smtClean="0">
                <a:solidFill>
                  <a:srgbClr val="FF0000"/>
                </a:solidFill>
                <a:latin typeface="Arial"/>
                <a:cs typeface="Arial"/>
              </a:rPr>
              <a:t>y</a:t>
            </a:r>
            <a:r>
              <a:rPr sz="1600" b="1" spc="9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0" dirty="0" smtClean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600" b="1" spc="-9" dirty="0" smtClean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1600" b="1" spc="4" dirty="0" smtClean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1600" b="1" spc="0" dirty="0" smtClean="0">
                <a:solidFill>
                  <a:srgbClr val="FF0000"/>
                </a:solidFill>
                <a:latin typeface="Arial"/>
                <a:cs typeface="Arial"/>
              </a:rPr>
              <a:t>e. </a:t>
            </a:r>
            <a:r>
              <a:rPr sz="1600" b="1" spc="0" dirty="0" smtClean="0">
                <a:latin typeface="Arial"/>
                <a:cs typeface="Arial"/>
              </a:rPr>
              <a:t>D</a:t>
            </a:r>
            <a:r>
              <a:rPr sz="1600" b="1" spc="-9" dirty="0" smtClean="0">
                <a:latin typeface="Arial"/>
                <a:cs typeface="Arial"/>
              </a:rPr>
              <a:t>i</a:t>
            </a:r>
            <a:r>
              <a:rPr sz="1600" b="1" spc="9" dirty="0" smtClean="0">
                <a:latin typeface="Arial"/>
                <a:cs typeface="Arial"/>
              </a:rPr>
              <a:t>s</a:t>
            </a:r>
            <a:r>
              <a:rPr sz="1600" b="1" spc="14" dirty="0" smtClean="0">
                <a:latin typeface="Arial"/>
                <a:cs typeface="Arial"/>
              </a:rPr>
              <a:t>m</a:t>
            </a:r>
            <a:r>
              <a:rPr sz="1600" b="1" spc="-9" dirty="0" smtClean="0">
                <a:latin typeface="Arial"/>
                <a:cs typeface="Arial"/>
              </a:rPr>
              <a:t>i</a:t>
            </a:r>
            <a:r>
              <a:rPr sz="1600" b="1" spc="0" dirty="0" smtClean="0">
                <a:latin typeface="Arial"/>
                <a:cs typeface="Arial"/>
              </a:rPr>
              <a:t>n</a:t>
            </a:r>
            <a:r>
              <a:rPr sz="1600" b="1" spc="-4" dirty="0" smtClean="0">
                <a:latin typeface="Arial"/>
                <a:cs typeface="Arial"/>
              </a:rPr>
              <a:t>u</a:t>
            </a:r>
            <a:r>
              <a:rPr sz="1600" b="1" spc="9" dirty="0" smtClean="0">
                <a:latin typeface="Arial"/>
                <a:cs typeface="Arial"/>
              </a:rPr>
              <a:t>c</a:t>
            </a:r>
            <a:r>
              <a:rPr sz="1600" b="1" spc="-9" dirty="0" smtClean="0">
                <a:latin typeface="Arial"/>
                <a:cs typeface="Arial"/>
              </a:rPr>
              <a:t>i</a:t>
            </a:r>
            <a:r>
              <a:rPr sz="1600" b="1" spc="0" dirty="0" smtClean="0">
                <a:latin typeface="Arial"/>
                <a:cs typeface="Arial"/>
              </a:rPr>
              <a:t>ón</a:t>
            </a:r>
            <a:r>
              <a:rPr sz="1600" b="1" spc="14" dirty="0" smtClean="0">
                <a:latin typeface="Arial"/>
                <a:cs typeface="Arial"/>
              </a:rPr>
              <a:t> </a:t>
            </a:r>
            <a:r>
              <a:rPr sz="1600" b="1" spc="0" dirty="0" smtClean="0">
                <a:latin typeface="Arial"/>
                <a:cs typeface="Arial"/>
              </a:rPr>
              <a:t>de p</a:t>
            </a:r>
            <a:r>
              <a:rPr sz="1600" b="1" spc="-4" dirty="0" smtClean="0">
                <a:latin typeface="Arial"/>
                <a:cs typeface="Arial"/>
              </a:rPr>
              <a:t>o</a:t>
            </a:r>
            <a:r>
              <a:rPr sz="1600" b="1" spc="-9" dirty="0" smtClean="0">
                <a:latin typeface="Arial"/>
                <a:cs typeface="Arial"/>
              </a:rPr>
              <a:t>li</a:t>
            </a:r>
            <a:r>
              <a:rPr sz="1600" b="1" spc="0" dirty="0" smtClean="0">
                <a:latin typeface="Arial"/>
                <a:cs typeface="Arial"/>
              </a:rPr>
              <a:t>n</a:t>
            </a:r>
            <a:r>
              <a:rPr sz="1600" b="1" spc="-9" dirty="0" smtClean="0">
                <a:latin typeface="Arial"/>
                <a:cs typeface="Arial"/>
              </a:rPr>
              <a:t>i</a:t>
            </a:r>
            <a:r>
              <a:rPr sz="1600" b="1" spc="-29" dirty="0" smtClean="0">
                <a:latin typeface="Arial"/>
                <a:cs typeface="Arial"/>
              </a:rPr>
              <a:t>z</a:t>
            </a:r>
            <a:r>
              <a:rPr sz="1600" b="1" spc="0" dirty="0" smtClean="0">
                <a:latin typeface="Arial"/>
                <a:cs typeface="Arial"/>
              </a:rPr>
              <a:t>a</a:t>
            </a:r>
            <a:r>
              <a:rPr sz="1600" b="1" spc="-4" dirty="0" smtClean="0">
                <a:latin typeface="Arial"/>
                <a:cs typeface="Arial"/>
              </a:rPr>
              <a:t>d</a:t>
            </a:r>
            <a:r>
              <a:rPr sz="1600" b="1" spc="0" dirty="0" smtClean="0">
                <a:latin typeface="Arial"/>
                <a:cs typeface="Arial"/>
              </a:rPr>
              <a:t>o</a:t>
            </a:r>
            <a:r>
              <a:rPr sz="1600" b="1" spc="4" dirty="0" smtClean="0">
                <a:latin typeface="Arial"/>
                <a:cs typeface="Arial"/>
              </a:rPr>
              <a:t>r</a:t>
            </a:r>
            <a:r>
              <a:rPr sz="1600" b="1" spc="0" dirty="0" smtClean="0">
                <a:latin typeface="Arial"/>
                <a:cs typeface="Arial"/>
              </a:rPr>
              <a:t>es</a:t>
            </a:r>
            <a:endParaRPr sz="1600" b="1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196340" y="378460"/>
            <a:ext cx="6037580" cy="411479"/>
          </a:xfrm>
          <a:prstGeom prst="rect">
            <a:avLst/>
          </a:prstGeom>
        </p:spPr>
        <p:txBody>
          <a:bodyPr wrap="square" lIns="0" tIns="38735" rIns="0" bIns="0" rtlCol="0">
            <a:noAutofit/>
          </a:bodyPr>
          <a:lstStyle/>
          <a:p>
            <a:pPr marL="92328">
              <a:lnSpc>
                <a:spcPct val="102091"/>
              </a:lnSpc>
            </a:pP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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81000" y="6139180"/>
            <a:ext cx="566419" cy="563880"/>
          </a:xfrm>
          <a:custGeom>
            <a:avLst/>
            <a:gdLst/>
            <a:ahLst/>
            <a:cxnLst/>
            <a:rect l="l" t="t" r="r" b="b"/>
            <a:pathLst>
              <a:path w="566419" h="563879">
                <a:moveTo>
                  <a:pt x="0" y="281940"/>
                </a:moveTo>
                <a:lnTo>
                  <a:pt x="938" y="305063"/>
                </a:lnTo>
                <a:lnTo>
                  <a:pt x="3706" y="327672"/>
                </a:lnTo>
                <a:lnTo>
                  <a:pt x="8230" y="349694"/>
                </a:lnTo>
                <a:lnTo>
                  <a:pt x="14438" y="371056"/>
                </a:lnTo>
                <a:lnTo>
                  <a:pt x="22255" y="391685"/>
                </a:lnTo>
                <a:lnTo>
                  <a:pt x="31611" y="411509"/>
                </a:lnTo>
                <a:lnTo>
                  <a:pt x="42431" y="430455"/>
                </a:lnTo>
                <a:lnTo>
                  <a:pt x="54642" y="448451"/>
                </a:lnTo>
                <a:lnTo>
                  <a:pt x="68173" y="465424"/>
                </a:lnTo>
                <a:lnTo>
                  <a:pt x="82950" y="481303"/>
                </a:lnTo>
                <a:lnTo>
                  <a:pt x="98899" y="496013"/>
                </a:lnTo>
                <a:lnTo>
                  <a:pt x="115949" y="509482"/>
                </a:lnTo>
                <a:lnTo>
                  <a:pt x="134026" y="521639"/>
                </a:lnTo>
                <a:lnTo>
                  <a:pt x="153058" y="532411"/>
                </a:lnTo>
                <a:lnTo>
                  <a:pt x="172971" y="541724"/>
                </a:lnTo>
                <a:lnTo>
                  <a:pt x="193693" y="549506"/>
                </a:lnTo>
                <a:lnTo>
                  <a:pt x="215151" y="555686"/>
                </a:lnTo>
                <a:lnTo>
                  <a:pt x="237271" y="560189"/>
                </a:lnTo>
                <a:lnTo>
                  <a:pt x="259982" y="562945"/>
                </a:lnTo>
                <a:lnTo>
                  <a:pt x="283209" y="563880"/>
                </a:lnTo>
                <a:lnTo>
                  <a:pt x="306437" y="562945"/>
                </a:lnTo>
                <a:lnTo>
                  <a:pt x="329148" y="560189"/>
                </a:lnTo>
                <a:lnTo>
                  <a:pt x="351268" y="555686"/>
                </a:lnTo>
                <a:lnTo>
                  <a:pt x="372726" y="549506"/>
                </a:lnTo>
                <a:lnTo>
                  <a:pt x="393448" y="541724"/>
                </a:lnTo>
                <a:lnTo>
                  <a:pt x="413361" y="532411"/>
                </a:lnTo>
                <a:lnTo>
                  <a:pt x="432393" y="521639"/>
                </a:lnTo>
                <a:lnTo>
                  <a:pt x="450470" y="509482"/>
                </a:lnTo>
                <a:lnTo>
                  <a:pt x="467520" y="496013"/>
                </a:lnTo>
                <a:lnTo>
                  <a:pt x="483469" y="481303"/>
                </a:lnTo>
                <a:lnTo>
                  <a:pt x="498246" y="465424"/>
                </a:lnTo>
                <a:lnTo>
                  <a:pt x="511777" y="448451"/>
                </a:lnTo>
                <a:lnTo>
                  <a:pt x="523988" y="430455"/>
                </a:lnTo>
                <a:lnTo>
                  <a:pt x="534808" y="411509"/>
                </a:lnTo>
                <a:lnTo>
                  <a:pt x="544164" y="391685"/>
                </a:lnTo>
                <a:lnTo>
                  <a:pt x="551981" y="371056"/>
                </a:lnTo>
                <a:lnTo>
                  <a:pt x="558189" y="349694"/>
                </a:lnTo>
                <a:lnTo>
                  <a:pt x="562713" y="327672"/>
                </a:lnTo>
                <a:lnTo>
                  <a:pt x="565481" y="305063"/>
                </a:lnTo>
                <a:lnTo>
                  <a:pt x="566419" y="281940"/>
                </a:lnTo>
                <a:lnTo>
                  <a:pt x="565481" y="258816"/>
                </a:lnTo>
                <a:lnTo>
                  <a:pt x="562713" y="236207"/>
                </a:lnTo>
                <a:lnTo>
                  <a:pt x="558189" y="214185"/>
                </a:lnTo>
                <a:lnTo>
                  <a:pt x="551981" y="192823"/>
                </a:lnTo>
                <a:lnTo>
                  <a:pt x="544164" y="172194"/>
                </a:lnTo>
                <a:lnTo>
                  <a:pt x="534808" y="152370"/>
                </a:lnTo>
                <a:lnTo>
                  <a:pt x="523988" y="133424"/>
                </a:lnTo>
                <a:lnTo>
                  <a:pt x="511777" y="115428"/>
                </a:lnTo>
                <a:lnTo>
                  <a:pt x="498246" y="98455"/>
                </a:lnTo>
                <a:lnTo>
                  <a:pt x="483469" y="82576"/>
                </a:lnTo>
                <a:lnTo>
                  <a:pt x="467520" y="67866"/>
                </a:lnTo>
                <a:lnTo>
                  <a:pt x="450470" y="54397"/>
                </a:lnTo>
                <a:lnTo>
                  <a:pt x="432393" y="42240"/>
                </a:lnTo>
                <a:lnTo>
                  <a:pt x="413361" y="31468"/>
                </a:lnTo>
                <a:lnTo>
                  <a:pt x="393448" y="22155"/>
                </a:lnTo>
                <a:lnTo>
                  <a:pt x="372726" y="14373"/>
                </a:lnTo>
                <a:lnTo>
                  <a:pt x="351268" y="8193"/>
                </a:lnTo>
                <a:lnTo>
                  <a:pt x="329148" y="3690"/>
                </a:lnTo>
                <a:lnTo>
                  <a:pt x="306437" y="934"/>
                </a:lnTo>
                <a:lnTo>
                  <a:pt x="283209" y="0"/>
                </a:lnTo>
                <a:lnTo>
                  <a:pt x="259982" y="934"/>
                </a:lnTo>
                <a:lnTo>
                  <a:pt x="237271" y="3690"/>
                </a:lnTo>
                <a:lnTo>
                  <a:pt x="215151" y="8193"/>
                </a:lnTo>
                <a:lnTo>
                  <a:pt x="193693" y="14373"/>
                </a:lnTo>
                <a:lnTo>
                  <a:pt x="172971" y="22155"/>
                </a:lnTo>
                <a:lnTo>
                  <a:pt x="153058" y="31468"/>
                </a:lnTo>
                <a:lnTo>
                  <a:pt x="134026" y="42240"/>
                </a:lnTo>
                <a:lnTo>
                  <a:pt x="115949" y="54397"/>
                </a:lnTo>
                <a:lnTo>
                  <a:pt x="98899" y="67866"/>
                </a:lnTo>
                <a:lnTo>
                  <a:pt x="82950" y="82576"/>
                </a:lnTo>
                <a:lnTo>
                  <a:pt x="68173" y="98455"/>
                </a:lnTo>
                <a:lnTo>
                  <a:pt x="54642" y="115428"/>
                </a:lnTo>
                <a:lnTo>
                  <a:pt x="42431" y="133424"/>
                </a:lnTo>
                <a:lnTo>
                  <a:pt x="31611" y="152370"/>
                </a:lnTo>
                <a:lnTo>
                  <a:pt x="22255" y="172194"/>
                </a:lnTo>
                <a:lnTo>
                  <a:pt x="14438" y="192823"/>
                </a:lnTo>
                <a:lnTo>
                  <a:pt x="8230" y="214185"/>
                </a:lnTo>
                <a:lnTo>
                  <a:pt x="3706" y="236207"/>
                </a:lnTo>
                <a:lnTo>
                  <a:pt x="938" y="258816"/>
                </a:lnTo>
                <a:lnTo>
                  <a:pt x="0" y="2819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92100" y="6184900"/>
            <a:ext cx="558800" cy="571500"/>
          </a:xfrm>
          <a:custGeom>
            <a:avLst/>
            <a:gdLst/>
            <a:ahLst/>
            <a:cxnLst/>
            <a:rect l="l" t="t" r="r" b="b"/>
            <a:pathLst>
              <a:path w="558800" h="571500">
                <a:moveTo>
                  <a:pt x="0" y="285750"/>
                </a:moveTo>
                <a:lnTo>
                  <a:pt x="926" y="309185"/>
                </a:lnTo>
                <a:lnTo>
                  <a:pt x="3656" y="332098"/>
                </a:lnTo>
                <a:lnTo>
                  <a:pt x="8120" y="354417"/>
                </a:lnTo>
                <a:lnTo>
                  <a:pt x="14244" y="376067"/>
                </a:lnTo>
                <a:lnTo>
                  <a:pt x="21957" y="396974"/>
                </a:lnTo>
                <a:lnTo>
                  <a:pt x="31186" y="417066"/>
                </a:lnTo>
                <a:lnTo>
                  <a:pt x="41861" y="436268"/>
                </a:lnTo>
                <a:lnTo>
                  <a:pt x="53908" y="454508"/>
                </a:lnTo>
                <a:lnTo>
                  <a:pt x="67257" y="471710"/>
                </a:lnTo>
                <a:lnTo>
                  <a:pt x="81835" y="487803"/>
                </a:lnTo>
                <a:lnTo>
                  <a:pt x="97570" y="502713"/>
                </a:lnTo>
                <a:lnTo>
                  <a:pt x="114391" y="516365"/>
                </a:lnTo>
                <a:lnTo>
                  <a:pt x="132225" y="528686"/>
                </a:lnTo>
                <a:lnTo>
                  <a:pt x="151001" y="539604"/>
                </a:lnTo>
                <a:lnTo>
                  <a:pt x="170646" y="549043"/>
                </a:lnTo>
                <a:lnTo>
                  <a:pt x="191089" y="556931"/>
                </a:lnTo>
                <a:lnTo>
                  <a:pt x="212258" y="563195"/>
                </a:lnTo>
                <a:lnTo>
                  <a:pt x="234080" y="567759"/>
                </a:lnTo>
                <a:lnTo>
                  <a:pt x="256485" y="570552"/>
                </a:lnTo>
                <a:lnTo>
                  <a:pt x="279400" y="571500"/>
                </a:lnTo>
                <a:lnTo>
                  <a:pt x="302314" y="570552"/>
                </a:lnTo>
                <a:lnTo>
                  <a:pt x="324719" y="567759"/>
                </a:lnTo>
                <a:lnTo>
                  <a:pt x="346541" y="563195"/>
                </a:lnTo>
                <a:lnTo>
                  <a:pt x="367710" y="556931"/>
                </a:lnTo>
                <a:lnTo>
                  <a:pt x="388153" y="549043"/>
                </a:lnTo>
                <a:lnTo>
                  <a:pt x="407798" y="539604"/>
                </a:lnTo>
                <a:lnTo>
                  <a:pt x="426574" y="528686"/>
                </a:lnTo>
                <a:lnTo>
                  <a:pt x="444408" y="516365"/>
                </a:lnTo>
                <a:lnTo>
                  <a:pt x="461229" y="502713"/>
                </a:lnTo>
                <a:lnTo>
                  <a:pt x="476964" y="487803"/>
                </a:lnTo>
                <a:lnTo>
                  <a:pt x="491542" y="471710"/>
                </a:lnTo>
                <a:lnTo>
                  <a:pt x="504891" y="454508"/>
                </a:lnTo>
                <a:lnTo>
                  <a:pt x="516938" y="436268"/>
                </a:lnTo>
                <a:lnTo>
                  <a:pt x="527613" y="417066"/>
                </a:lnTo>
                <a:lnTo>
                  <a:pt x="536842" y="396974"/>
                </a:lnTo>
                <a:lnTo>
                  <a:pt x="544555" y="376067"/>
                </a:lnTo>
                <a:lnTo>
                  <a:pt x="550679" y="354417"/>
                </a:lnTo>
                <a:lnTo>
                  <a:pt x="555143" y="332098"/>
                </a:lnTo>
                <a:lnTo>
                  <a:pt x="557873" y="309185"/>
                </a:lnTo>
                <a:lnTo>
                  <a:pt x="558800" y="285750"/>
                </a:lnTo>
                <a:lnTo>
                  <a:pt x="557873" y="262314"/>
                </a:lnTo>
                <a:lnTo>
                  <a:pt x="555143" y="239401"/>
                </a:lnTo>
                <a:lnTo>
                  <a:pt x="550679" y="217082"/>
                </a:lnTo>
                <a:lnTo>
                  <a:pt x="544555" y="195432"/>
                </a:lnTo>
                <a:lnTo>
                  <a:pt x="536842" y="174525"/>
                </a:lnTo>
                <a:lnTo>
                  <a:pt x="527613" y="154433"/>
                </a:lnTo>
                <a:lnTo>
                  <a:pt x="516938" y="135231"/>
                </a:lnTo>
                <a:lnTo>
                  <a:pt x="504891" y="116991"/>
                </a:lnTo>
                <a:lnTo>
                  <a:pt x="491542" y="99789"/>
                </a:lnTo>
                <a:lnTo>
                  <a:pt x="476964" y="83696"/>
                </a:lnTo>
                <a:lnTo>
                  <a:pt x="461229" y="68786"/>
                </a:lnTo>
                <a:lnTo>
                  <a:pt x="444408" y="55134"/>
                </a:lnTo>
                <a:lnTo>
                  <a:pt x="426574" y="42813"/>
                </a:lnTo>
                <a:lnTo>
                  <a:pt x="407798" y="31895"/>
                </a:lnTo>
                <a:lnTo>
                  <a:pt x="388153" y="22456"/>
                </a:lnTo>
                <a:lnTo>
                  <a:pt x="367710" y="14568"/>
                </a:lnTo>
                <a:lnTo>
                  <a:pt x="346541" y="8304"/>
                </a:lnTo>
                <a:lnTo>
                  <a:pt x="324719" y="3740"/>
                </a:lnTo>
                <a:lnTo>
                  <a:pt x="302314" y="947"/>
                </a:lnTo>
                <a:lnTo>
                  <a:pt x="279400" y="0"/>
                </a:lnTo>
                <a:lnTo>
                  <a:pt x="256485" y="947"/>
                </a:lnTo>
                <a:lnTo>
                  <a:pt x="234080" y="3740"/>
                </a:lnTo>
                <a:lnTo>
                  <a:pt x="212258" y="8304"/>
                </a:lnTo>
                <a:lnTo>
                  <a:pt x="191089" y="14568"/>
                </a:lnTo>
                <a:lnTo>
                  <a:pt x="170646" y="22456"/>
                </a:lnTo>
                <a:lnTo>
                  <a:pt x="151001" y="31895"/>
                </a:lnTo>
                <a:lnTo>
                  <a:pt x="132225" y="42813"/>
                </a:lnTo>
                <a:lnTo>
                  <a:pt x="114391" y="55134"/>
                </a:lnTo>
                <a:lnTo>
                  <a:pt x="97570" y="68786"/>
                </a:lnTo>
                <a:lnTo>
                  <a:pt x="81835" y="83696"/>
                </a:lnTo>
                <a:lnTo>
                  <a:pt x="67257" y="99789"/>
                </a:lnTo>
                <a:lnTo>
                  <a:pt x="53908" y="116991"/>
                </a:lnTo>
                <a:lnTo>
                  <a:pt x="41861" y="135231"/>
                </a:lnTo>
                <a:lnTo>
                  <a:pt x="31186" y="154433"/>
                </a:lnTo>
                <a:lnTo>
                  <a:pt x="21957" y="174525"/>
                </a:lnTo>
                <a:lnTo>
                  <a:pt x="14244" y="195432"/>
                </a:lnTo>
                <a:lnTo>
                  <a:pt x="8120" y="217082"/>
                </a:lnTo>
                <a:lnTo>
                  <a:pt x="3656" y="239401"/>
                </a:lnTo>
                <a:lnTo>
                  <a:pt x="926" y="262314"/>
                </a:lnTo>
                <a:lnTo>
                  <a:pt x="0" y="28575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 flipH="1">
            <a:off x="1219200" y="838200"/>
            <a:ext cx="7156450" cy="45554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CuadroTexto 59"/>
          <p:cNvSpPr txBox="1"/>
          <p:nvPr/>
        </p:nvSpPr>
        <p:spPr>
          <a:xfrm>
            <a:off x="1447800" y="990600"/>
            <a:ext cx="66294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1600" dirty="0" smtClean="0">
              <a:latin typeface="Arial Black" panose="020B0A04020102020204" pitchFamily="34" charset="0"/>
            </a:endParaRPr>
          </a:p>
          <a:p>
            <a:pPr algn="ctr"/>
            <a:r>
              <a:rPr lang="es-MX" sz="1600" dirty="0" smtClean="0">
                <a:latin typeface="Arial Black" panose="020B0A04020102020204" pitchFamily="34" charset="0"/>
              </a:rPr>
              <a:t>J u s t i f i c a c i </a:t>
            </a:r>
            <a:r>
              <a:rPr lang="es-MX" sz="1600" dirty="0" err="1" smtClean="0">
                <a:latin typeface="Arial Black" panose="020B0A04020102020204" pitchFamily="34" charset="0"/>
              </a:rPr>
              <a:t>ó</a:t>
            </a:r>
            <a:r>
              <a:rPr lang="es-MX" sz="1600" dirty="0" smtClean="0">
                <a:latin typeface="Arial Black" panose="020B0A04020102020204" pitchFamily="34" charset="0"/>
              </a:rPr>
              <a:t> n</a:t>
            </a:r>
            <a:endParaRPr lang="es-MX" sz="1600" dirty="0">
              <a:latin typeface="Arial Black" panose="020B0A04020102020204" pitchFamily="34" charset="0"/>
            </a:endParaRPr>
          </a:p>
          <a:p>
            <a:endParaRPr lang="es-MX" dirty="0" smtClean="0"/>
          </a:p>
          <a:p>
            <a:pPr algn="just"/>
            <a:r>
              <a:rPr lang="es-ES" sz="2400" dirty="0"/>
              <a:t>El alumno realizará la revisión de casos de estudio, para conocer y aplicar el concepto de proyecto, sus fines, características principales y sus resultados. Esta situación permitirá comprender los  Elementos de un perfil de proyecto y sus impactos positivos y negativos. Realizará </a:t>
            </a:r>
            <a:r>
              <a:rPr lang="es-ES" sz="2400" dirty="0" smtClean="0"/>
              <a:t>análisis FODA y determinará la viabilidad de un proyecto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6068909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object 85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 txBox="1"/>
          <p:nvPr/>
        </p:nvSpPr>
        <p:spPr>
          <a:xfrm>
            <a:off x="1585595" y="1013531"/>
            <a:ext cx="6468871" cy="203200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>
              <a:lnSpc>
                <a:spcPts val="1530"/>
              </a:lnSpc>
            </a:pPr>
            <a:r>
              <a:rPr sz="1400" b="1" spc="-4" dirty="0" smtClean="0">
                <a:latin typeface="Arial"/>
                <a:cs typeface="Arial"/>
              </a:rPr>
              <a:t>EJEMPLO PLAN DE DESARROLLO TURÍSTICO TALCOTALPAN, VERACRUZ</a:t>
            </a:r>
            <a:endParaRPr sz="1400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3927999" y="1546841"/>
            <a:ext cx="2233845" cy="300509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2400" b="1" spc="0" dirty="0" smtClean="0">
                <a:latin typeface="Arial"/>
                <a:cs typeface="Arial"/>
              </a:rPr>
              <a:t>Fortalezas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3172544" y="1981870"/>
            <a:ext cx="1805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3433993" y="1953401"/>
            <a:ext cx="2864803" cy="388619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13" dirty="0" smtClean="0">
                <a:latin typeface="Arial"/>
                <a:cs typeface="Arial"/>
              </a:rPr>
              <a:t>Patrimonio  Cultural de la Humanidad</a:t>
            </a:r>
            <a:endParaRPr sz="1300" dirty="0">
              <a:latin typeface="Arial"/>
              <a:cs typeface="Arial"/>
            </a:endParaRPr>
          </a:p>
          <a:p>
            <a:pPr marL="12700" marR="24764">
              <a:lnSpc>
                <a:spcPct val="95825"/>
              </a:lnSpc>
            </a:pPr>
            <a:r>
              <a:rPr sz="1300" spc="1" dirty="0" smtClean="0">
                <a:latin typeface="Arial"/>
                <a:cs typeface="Arial"/>
              </a:rPr>
              <a:t>- 400 monumentos y rincones típicos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3172544" y="2479710"/>
            <a:ext cx="1805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3418924" y="2479649"/>
            <a:ext cx="308120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Río</a:t>
            </a:r>
            <a:endParaRPr sz="130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876442" y="2479649"/>
            <a:ext cx="133172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y</a:t>
            </a:r>
            <a:endParaRPr sz="130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4153301" y="2479649"/>
            <a:ext cx="851186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vegetación</a:t>
            </a:r>
            <a:endParaRPr sz="130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5151903" y="2479649"/>
            <a:ext cx="594564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1" dirty="0" smtClean="0">
                <a:latin typeface="Arial"/>
                <a:cs typeface="Arial"/>
              </a:rPr>
              <a:t>propios</a:t>
            </a:r>
            <a:endParaRPr sz="130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5893583" y="2479649"/>
            <a:ext cx="381844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para</a:t>
            </a:r>
            <a:endParaRPr sz="130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418924" y="2678023"/>
            <a:ext cx="2753778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1" dirty="0" smtClean="0">
                <a:latin typeface="Arial"/>
                <a:cs typeface="Arial"/>
              </a:rPr>
              <a:t>actividades de naturaleza y deportes</a:t>
            </a:r>
            <a:endParaRPr sz="130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172544" y="2977804"/>
            <a:ext cx="1805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418923" y="2977743"/>
            <a:ext cx="868747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Amabilidad</a:t>
            </a:r>
            <a:endParaRPr sz="130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414922" y="2977743"/>
            <a:ext cx="133172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y</a:t>
            </a:r>
            <a:endParaRPr sz="130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671462" y="2977743"/>
            <a:ext cx="936838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1" dirty="0" smtClean="0">
                <a:latin typeface="Arial"/>
                <a:cs typeface="Arial"/>
              </a:rPr>
              <a:t>hospitalidad</a:t>
            </a:r>
            <a:endParaRPr sz="130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5733562" y="2977743"/>
            <a:ext cx="233849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6097036" y="2977743"/>
            <a:ext cx="177037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9" dirty="0" smtClean="0">
                <a:latin typeface="Arial"/>
                <a:cs typeface="Arial"/>
              </a:rPr>
              <a:t>la</a:t>
            </a:r>
            <a:endParaRPr sz="130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3418924" y="3175863"/>
            <a:ext cx="1147926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población local</a:t>
            </a:r>
            <a:endParaRPr sz="130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172544" y="3475514"/>
            <a:ext cx="180852" cy="190817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418924" y="3475452"/>
            <a:ext cx="841653" cy="19081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1" dirty="0" smtClean="0">
                <a:latin typeface="Arial"/>
                <a:cs typeface="Arial"/>
              </a:rPr>
              <a:t>Artesanías</a:t>
            </a:r>
            <a:endParaRPr sz="13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389521" y="3475452"/>
            <a:ext cx="233897" cy="19081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752742" y="3475452"/>
            <a:ext cx="695873" cy="19081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1" dirty="0" smtClean="0">
                <a:latin typeface="Arial"/>
                <a:cs typeface="Arial"/>
              </a:rPr>
              <a:t>laudería,</a:t>
            </a:r>
            <a:endParaRPr sz="13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576083" y="3475452"/>
            <a:ext cx="435479" cy="19081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2" dirty="0" smtClean="0">
                <a:latin typeface="Arial"/>
                <a:cs typeface="Arial"/>
              </a:rPr>
              <a:t>rejilla</a:t>
            </a:r>
            <a:endParaRPr sz="13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6142757" y="3475452"/>
            <a:ext cx="133380" cy="19081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y</a:t>
            </a:r>
            <a:endParaRPr sz="13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3418924" y="3674084"/>
            <a:ext cx="1360940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1" dirty="0" smtClean="0">
                <a:latin typeface="Arial"/>
                <a:cs typeface="Arial"/>
              </a:rPr>
              <a:t>deshilado a mano</a:t>
            </a:r>
            <a:endParaRPr sz="13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172544" y="3973865"/>
            <a:ext cx="1805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418924" y="3973804"/>
            <a:ext cx="555134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1" dirty="0" smtClean="0">
                <a:latin typeface="Arial"/>
                <a:cs typeface="Arial"/>
              </a:rPr>
              <a:t>Amplia</a:t>
            </a:r>
            <a:endParaRPr sz="13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082182" y="3973804"/>
            <a:ext cx="582967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1" dirty="0" smtClean="0">
                <a:latin typeface="Arial"/>
                <a:cs typeface="Arial"/>
              </a:rPr>
              <a:t>historia</a:t>
            </a:r>
            <a:endParaRPr sz="13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773062" y="3973804"/>
            <a:ext cx="1000952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1" dirty="0" smtClean="0">
                <a:latin typeface="Arial"/>
                <a:cs typeface="Arial"/>
              </a:rPr>
              <a:t>Tlacotalpeña</a:t>
            </a:r>
            <a:endParaRPr sz="13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038615" y="3973804"/>
            <a:ext cx="233849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418924" y="4171924"/>
            <a:ext cx="2049863" cy="886713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 marR="15777">
              <a:lnSpc>
                <a:spcPts val="1430"/>
              </a:lnSpc>
            </a:pPr>
            <a:r>
              <a:rPr sz="1300" spc="2" dirty="0" smtClean="0">
                <a:latin typeface="Arial"/>
                <a:cs typeface="Arial"/>
              </a:rPr>
              <a:t>hombres y mujeres ilustres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99945"/>
              </a:lnSpc>
              <a:spcBef>
                <a:spcPts val="796"/>
              </a:spcBef>
            </a:pPr>
            <a:r>
              <a:rPr sz="1300" spc="0" dirty="0" smtClean="0">
                <a:latin typeface="Arial"/>
                <a:cs typeface="Arial"/>
              </a:rPr>
              <a:t>Raí</a:t>
            </a:r>
            <a:r>
              <a:rPr sz="1300" spc="4" dirty="0" smtClean="0">
                <a:latin typeface="Arial"/>
                <a:cs typeface="Arial"/>
              </a:rPr>
              <a:t>c</a:t>
            </a:r>
            <a:r>
              <a:rPr sz="1300" spc="0" dirty="0" smtClean="0">
                <a:latin typeface="Arial"/>
                <a:cs typeface="Arial"/>
              </a:rPr>
              <a:t>es  </a:t>
            </a:r>
            <a:r>
              <a:rPr sz="1300" spc="109" dirty="0" smtClean="0">
                <a:latin typeface="Arial"/>
                <a:cs typeface="Arial"/>
              </a:rPr>
              <a:t> </a:t>
            </a:r>
            <a:r>
              <a:rPr sz="1300" spc="-4" dirty="0" smtClean="0">
                <a:latin typeface="Arial"/>
                <a:cs typeface="Arial"/>
              </a:rPr>
              <a:t>d</a:t>
            </a:r>
            <a:r>
              <a:rPr sz="1300" spc="0" dirty="0" smtClean="0">
                <a:latin typeface="Arial"/>
                <a:cs typeface="Arial"/>
              </a:rPr>
              <a:t>e  </a:t>
            </a:r>
            <a:r>
              <a:rPr sz="1300" spc="94" dirty="0" smtClean="0">
                <a:latin typeface="Arial"/>
                <a:cs typeface="Arial"/>
              </a:rPr>
              <a:t> </a:t>
            </a:r>
            <a:r>
              <a:rPr sz="1300" spc="9" dirty="0" smtClean="0">
                <a:latin typeface="Arial"/>
                <a:cs typeface="Arial"/>
              </a:rPr>
              <a:t>s</a:t>
            </a:r>
            <a:r>
              <a:rPr sz="1300" spc="0" dirty="0" smtClean="0">
                <a:latin typeface="Arial"/>
                <a:cs typeface="Arial"/>
              </a:rPr>
              <a:t>on  </a:t>
            </a:r>
            <a:r>
              <a:rPr sz="1300" spc="74" dirty="0" smtClean="0">
                <a:latin typeface="Arial"/>
                <a:cs typeface="Arial"/>
              </a:rPr>
              <a:t> </a:t>
            </a:r>
            <a:r>
              <a:rPr sz="1300" spc="9" dirty="0" smtClean="0">
                <a:latin typeface="Arial"/>
                <a:cs typeface="Arial"/>
              </a:rPr>
              <a:t>j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4" dirty="0" smtClean="0">
                <a:latin typeface="Arial"/>
                <a:cs typeface="Arial"/>
              </a:rPr>
              <a:t>c</a:t>
            </a:r>
            <a:r>
              <a:rPr sz="1300" spc="0" dirty="0" smtClean="0">
                <a:latin typeface="Arial"/>
                <a:cs typeface="Arial"/>
              </a:rPr>
              <a:t>h</a:t>
            </a:r>
            <a:r>
              <a:rPr sz="1300" spc="-4" dirty="0" smtClean="0">
                <a:latin typeface="Arial"/>
                <a:cs typeface="Arial"/>
              </a:rPr>
              <a:t>o</a:t>
            </a:r>
            <a:r>
              <a:rPr sz="1300" spc="0" dirty="0" smtClean="0">
                <a:latin typeface="Arial"/>
                <a:cs typeface="Arial"/>
              </a:rPr>
              <a:t>, </a:t>
            </a:r>
            <a:r>
              <a:rPr sz="1300" spc="9" dirty="0" smtClean="0">
                <a:latin typeface="Arial"/>
                <a:cs typeface="Arial"/>
              </a:rPr>
              <a:t>j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4" dirty="0" smtClean="0">
                <a:latin typeface="Arial"/>
                <a:cs typeface="Arial"/>
              </a:rPr>
              <a:t>c</a:t>
            </a:r>
            <a:r>
              <a:rPr sz="1300" spc="0" dirty="0" smtClean="0">
                <a:latin typeface="Arial"/>
                <a:cs typeface="Arial"/>
              </a:rPr>
              <a:t>h</a:t>
            </a:r>
            <a:r>
              <a:rPr sz="1300" spc="-4" dirty="0" smtClean="0">
                <a:latin typeface="Arial"/>
                <a:cs typeface="Arial"/>
              </a:rPr>
              <a:t>a</a:t>
            </a:r>
            <a:r>
              <a:rPr sz="1300" spc="0" dirty="0" smtClean="0">
                <a:latin typeface="Arial"/>
                <a:cs typeface="Arial"/>
              </a:rPr>
              <a:t>, </a:t>
            </a:r>
            <a:r>
              <a:rPr sz="1300" spc="345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p</a:t>
            </a:r>
            <a:r>
              <a:rPr sz="1300" spc="-4" dirty="0" smtClean="0">
                <a:latin typeface="Arial"/>
                <a:cs typeface="Arial"/>
              </a:rPr>
              <a:t>o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4" dirty="0" smtClean="0">
                <a:latin typeface="Arial"/>
                <a:cs typeface="Arial"/>
              </a:rPr>
              <a:t>s</a:t>
            </a:r>
            <a:r>
              <a:rPr sz="1300" spc="0" dirty="0" smtClean="0">
                <a:latin typeface="Arial"/>
                <a:cs typeface="Arial"/>
              </a:rPr>
              <a:t>ía </a:t>
            </a:r>
            <a:r>
              <a:rPr sz="1300" spc="355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y </a:t>
            </a:r>
            <a:r>
              <a:rPr sz="1300" spc="335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-4" dirty="0" smtClean="0">
                <a:latin typeface="Arial"/>
                <a:cs typeface="Arial"/>
              </a:rPr>
              <a:t>t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as </a:t>
            </a:r>
            <a:r>
              <a:rPr sz="1300" spc="14" dirty="0" smtClean="0">
                <a:latin typeface="Arial"/>
                <a:cs typeface="Arial"/>
              </a:rPr>
              <a:t>m</a:t>
            </a:r>
            <a:r>
              <a:rPr sz="1300" spc="0" dirty="0" smtClean="0">
                <a:latin typeface="Arial"/>
                <a:cs typeface="Arial"/>
              </a:rPr>
              <a:t>u</a:t>
            </a:r>
            <a:r>
              <a:rPr sz="1300" spc="4" dirty="0" smtClean="0">
                <a:latin typeface="Arial"/>
                <a:cs typeface="Arial"/>
              </a:rPr>
              <a:t>s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9" dirty="0" smtClean="0">
                <a:latin typeface="Arial"/>
                <a:cs typeface="Arial"/>
              </a:rPr>
              <a:t>c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-9" dirty="0" smtClean="0">
                <a:latin typeface="Arial"/>
                <a:cs typeface="Arial"/>
              </a:rPr>
              <a:t>l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14" dirty="0" smtClean="0">
                <a:latin typeface="Arial"/>
                <a:cs typeface="Arial"/>
              </a:rPr>
              <a:t>s</a:t>
            </a:r>
            <a:r>
              <a:rPr sz="1300" spc="0" dirty="0" smtClean="0">
                <a:latin typeface="Arial"/>
                <a:cs typeface="Arial"/>
              </a:rPr>
              <a:t>.</a:t>
            </a:r>
            <a:endParaRPr sz="13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172544" y="4472086"/>
            <a:ext cx="1805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571002" y="4472025"/>
            <a:ext cx="374057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2" dirty="0" smtClean="0">
                <a:latin typeface="Arial"/>
                <a:cs typeface="Arial"/>
              </a:rPr>
              <a:t>traje</a:t>
            </a:r>
            <a:endParaRPr sz="13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041156" y="4472025"/>
            <a:ext cx="233849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494676" y="4670145"/>
            <a:ext cx="782102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3" dirty="0" smtClean="0">
                <a:latin typeface="Arial"/>
                <a:cs typeface="Arial"/>
              </a:rPr>
              <a:t>corrientes</a:t>
            </a:r>
            <a:endParaRPr sz="13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172544" y="5167662"/>
            <a:ext cx="180852" cy="190817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418924" y="5167600"/>
            <a:ext cx="1928974" cy="389258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7" dirty="0" smtClean="0">
                <a:latin typeface="Arial"/>
                <a:cs typeface="Arial"/>
              </a:rPr>
              <a:t>Celebraciones religiosas,</a:t>
            </a:r>
            <a:endParaRPr sz="1300">
              <a:latin typeface="Arial"/>
              <a:cs typeface="Arial"/>
            </a:endParaRPr>
          </a:p>
          <a:p>
            <a:pPr marL="12700" marR="24812">
              <a:lnSpc>
                <a:spcPct val="95825"/>
              </a:lnSpc>
            </a:pPr>
            <a:r>
              <a:rPr sz="1300" spc="0" dirty="0" smtClean="0">
                <a:latin typeface="Arial"/>
                <a:cs typeface="Arial"/>
              </a:rPr>
              <a:t>tradiciones populares</a:t>
            </a:r>
            <a:endParaRPr sz="13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362595" y="5167600"/>
            <a:ext cx="918783" cy="19081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19" dirty="0" smtClean="0">
                <a:latin typeface="Arial"/>
                <a:cs typeface="Arial"/>
              </a:rPr>
              <a:t>culturales y</a:t>
            </a:r>
            <a:endParaRPr sz="13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172544" y="5666140"/>
            <a:ext cx="1805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418924" y="5666079"/>
            <a:ext cx="639294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Escuela</a:t>
            </a:r>
            <a:endParaRPr sz="13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166000" y="5666079"/>
            <a:ext cx="233849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511442" y="5666079"/>
            <a:ext cx="779452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1" dirty="0" smtClean="0">
                <a:latin typeface="Arial"/>
                <a:cs typeface="Arial"/>
              </a:rPr>
              <a:t>formación</a:t>
            </a:r>
            <a:endParaRPr sz="13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400822" y="5666079"/>
            <a:ext cx="233849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743596" y="5666079"/>
            <a:ext cx="530283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1" dirty="0" smtClean="0">
                <a:latin typeface="Arial"/>
                <a:cs typeface="Arial"/>
              </a:rPr>
              <a:t>capital</a:t>
            </a:r>
            <a:endParaRPr sz="13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418924" y="5864199"/>
            <a:ext cx="1623030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3" dirty="0" smtClean="0">
                <a:latin typeface="Arial"/>
                <a:cs typeface="Arial"/>
              </a:rPr>
              <a:t>humano para turismo</a:t>
            </a:r>
            <a:endParaRPr sz="13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15290" y="6348538"/>
            <a:ext cx="349755" cy="279400"/>
          </a:xfrm>
          <a:prstGeom prst="rect">
            <a:avLst/>
          </a:prstGeom>
        </p:spPr>
        <p:txBody>
          <a:bodyPr wrap="square" lIns="0" tIns="13970" rIns="0" bIns="0" rtlCol="0">
            <a:noAutofit/>
          </a:bodyPr>
          <a:lstStyle/>
          <a:p>
            <a:pPr marL="12700">
              <a:lnSpc>
                <a:spcPts val="2200"/>
              </a:lnSpc>
            </a:pPr>
            <a:endParaRPr sz="2000" dirty="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object 85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 txBox="1"/>
          <p:nvPr/>
        </p:nvSpPr>
        <p:spPr>
          <a:xfrm>
            <a:off x="1585595" y="1013531"/>
            <a:ext cx="6468871" cy="203200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>
              <a:lnSpc>
                <a:spcPts val="1530"/>
              </a:lnSpc>
            </a:pPr>
            <a:r>
              <a:rPr sz="1400" b="1" spc="-4" dirty="0" smtClean="0">
                <a:latin typeface="Arial"/>
                <a:cs typeface="Arial"/>
              </a:rPr>
              <a:t>EJEMPLO PLAN DE DESARROLLO TURÍSTICO TALCOTALPAN, VERACRUZ</a:t>
            </a:r>
            <a:endParaRPr sz="1400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3866857" y="1607823"/>
            <a:ext cx="1782737" cy="436708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2400" b="1" spc="0" dirty="0" smtClean="0">
                <a:latin typeface="Arial"/>
                <a:cs typeface="Arial"/>
              </a:rPr>
              <a:t>Debilidades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2882454" y="2076287"/>
            <a:ext cx="1812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3071443" y="2052346"/>
            <a:ext cx="3510661" cy="586739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4" dirty="0" smtClean="0">
                <a:latin typeface="Arial"/>
                <a:cs typeface="Arial"/>
              </a:rPr>
              <a:t>F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-9" dirty="0" smtClean="0">
                <a:latin typeface="Arial"/>
                <a:cs typeface="Arial"/>
              </a:rPr>
              <a:t>l</a:t>
            </a:r>
            <a:r>
              <a:rPr sz="1300" spc="0" dirty="0" smtClean="0">
                <a:latin typeface="Arial"/>
                <a:cs typeface="Arial"/>
              </a:rPr>
              <a:t>ta  </a:t>
            </a:r>
            <a:r>
              <a:rPr sz="1300" spc="19" dirty="0" smtClean="0">
                <a:latin typeface="Arial"/>
                <a:cs typeface="Arial"/>
              </a:rPr>
              <a:t> </a:t>
            </a:r>
            <a:r>
              <a:rPr sz="1300" spc="-4" dirty="0" smtClean="0">
                <a:latin typeface="Arial"/>
                <a:cs typeface="Arial"/>
              </a:rPr>
              <a:t>d</a:t>
            </a:r>
            <a:r>
              <a:rPr sz="1300" spc="0" dirty="0" smtClean="0">
                <a:latin typeface="Arial"/>
                <a:cs typeface="Arial"/>
              </a:rPr>
              <a:t>e </a:t>
            </a:r>
            <a:r>
              <a:rPr sz="1300" spc="360" dirty="0" smtClean="0">
                <a:latin typeface="Arial"/>
                <a:cs typeface="Arial"/>
              </a:rPr>
              <a:t> 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4" dirty="0" smtClean="0">
                <a:latin typeface="Arial"/>
                <a:cs typeface="Arial"/>
              </a:rPr>
              <a:t>c</a:t>
            </a:r>
            <a:r>
              <a:rPr sz="1300" spc="0" dirty="0" smtClean="0">
                <a:latin typeface="Arial"/>
                <a:cs typeface="Arial"/>
              </a:rPr>
              <a:t>u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9" dirty="0" smtClean="0">
                <a:latin typeface="Arial"/>
                <a:cs typeface="Arial"/>
              </a:rPr>
              <a:t>s</a:t>
            </a:r>
            <a:r>
              <a:rPr sz="1300" spc="0" dirty="0" smtClean="0">
                <a:latin typeface="Arial"/>
                <a:cs typeface="Arial"/>
              </a:rPr>
              <a:t>os  </a:t>
            </a:r>
            <a:r>
              <a:rPr sz="1300" spc="9" dirty="0" smtClean="0">
                <a:latin typeface="Arial"/>
                <a:cs typeface="Arial"/>
              </a:rPr>
              <a:t> </a:t>
            </a:r>
            <a:r>
              <a:rPr sz="1300" spc="-4" dirty="0" smtClean="0">
                <a:latin typeface="Arial"/>
                <a:cs typeface="Arial"/>
              </a:rPr>
              <a:t>d</a:t>
            </a:r>
            <a:r>
              <a:rPr sz="1300" spc="0" dirty="0" smtClean="0">
                <a:latin typeface="Arial"/>
                <a:cs typeface="Arial"/>
              </a:rPr>
              <a:t>e  </a:t>
            </a:r>
            <a:r>
              <a:rPr sz="1300" spc="14" dirty="0" smtClean="0">
                <a:latin typeface="Arial"/>
                <a:cs typeface="Arial"/>
              </a:rPr>
              <a:t> </a:t>
            </a:r>
            <a:r>
              <a:rPr sz="1300" spc="-4" dirty="0" smtClean="0">
                <a:latin typeface="Arial"/>
                <a:cs typeface="Arial"/>
              </a:rPr>
              <a:t>l</a:t>
            </a:r>
            <a:r>
              <a:rPr sz="1300" spc="0" dirty="0" smtClean="0">
                <a:latin typeface="Arial"/>
                <a:cs typeface="Arial"/>
              </a:rPr>
              <a:t>os  </a:t>
            </a:r>
            <a:r>
              <a:rPr sz="1300" spc="9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p</a:t>
            </a:r>
            <a:r>
              <a:rPr sz="1300" spc="25" dirty="0" smtClean="0">
                <a:latin typeface="Arial"/>
                <a:cs typeface="Arial"/>
              </a:rPr>
              <a:t>r</a:t>
            </a:r>
            <a:r>
              <a:rPr sz="1300" spc="14" dirty="0" smtClean="0">
                <a:latin typeface="Arial"/>
                <a:cs typeface="Arial"/>
              </a:rPr>
              <a:t>o</a:t>
            </a:r>
            <a:r>
              <a:rPr sz="1300" spc="0" dirty="0" smtClean="0">
                <a:latin typeface="Arial"/>
                <a:cs typeface="Arial"/>
              </a:rPr>
              <a:t>p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-4" dirty="0" smtClean="0">
                <a:latin typeface="Arial"/>
                <a:cs typeface="Arial"/>
              </a:rPr>
              <a:t>t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25" dirty="0" smtClean="0">
                <a:latin typeface="Arial"/>
                <a:cs typeface="Arial"/>
              </a:rPr>
              <a:t>r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0" dirty="0" smtClean="0">
                <a:latin typeface="Arial"/>
                <a:cs typeface="Arial"/>
              </a:rPr>
              <a:t>os  </a:t>
            </a:r>
            <a:r>
              <a:rPr sz="1300" spc="14" dirty="0" smtClean="0">
                <a:latin typeface="Arial"/>
                <a:cs typeface="Arial"/>
              </a:rPr>
              <a:t> </a:t>
            </a:r>
            <a:r>
              <a:rPr sz="1300" spc="-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  <a:p>
            <a:pPr marL="12700" marR="9051">
              <a:lnSpc>
                <a:spcPct val="100041"/>
              </a:lnSpc>
            </a:pPr>
            <a:r>
              <a:rPr sz="1300" spc="31" dirty="0" smtClean="0">
                <a:latin typeface="Arial"/>
                <a:cs typeface="Arial"/>
              </a:rPr>
              <a:t>inmuebles y gobierno para mantener el área de monumentos</a:t>
            </a:r>
            <a:endParaRPr sz="130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2882454" y="2771990"/>
            <a:ext cx="181554" cy="190817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3071443" y="2748048"/>
            <a:ext cx="416612" cy="19081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1" dirty="0" smtClean="0">
                <a:latin typeface="Arial"/>
                <a:cs typeface="Arial"/>
              </a:rPr>
              <a:t>Falta</a:t>
            </a:r>
            <a:endParaRPr sz="130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625163" y="2748048"/>
            <a:ext cx="233092" cy="19081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3996384" y="2748048"/>
            <a:ext cx="1180344" cy="19081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sistematización</a:t>
            </a:r>
            <a:endParaRPr sz="130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5315025" y="2748048"/>
            <a:ext cx="233092" cy="19081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5688405" y="2748048"/>
            <a:ext cx="892353" cy="19081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3" dirty="0" smtClean="0">
                <a:latin typeface="Arial"/>
                <a:cs typeface="Arial"/>
              </a:rPr>
              <a:t>indicadores</a:t>
            </a:r>
            <a:endParaRPr sz="130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3071443" y="2946680"/>
            <a:ext cx="3501673" cy="1186561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 marR="15777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turísticos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793"/>
              </a:spcBef>
            </a:pPr>
            <a:r>
              <a:rPr sz="1300" spc="19" dirty="0" smtClean="0">
                <a:latin typeface="Arial"/>
                <a:cs typeface="Arial"/>
              </a:rPr>
              <a:t>Baja bancarización y regularización fiscal de establecimientos limitan el gasto turístico</a:t>
            </a:r>
            <a:endParaRPr sz="1300">
              <a:latin typeface="Arial"/>
              <a:cs typeface="Arial"/>
            </a:endParaRPr>
          </a:p>
          <a:p>
            <a:pPr marL="12700" marR="2540">
              <a:lnSpc>
                <a:spcPct val="100041"/>
              </a:lnSpc>
              <a:spcBef>
                <a:spcPts val="804"/>
              </a:spcBef>
            </a:pPr>
            <a:r>
              <a:rPr sz="1300" spc="18" dirty="0" smtClean="0">
                <a:latin typeface="Arial"/>
                <a:cs typeface="Arial"/>
              </a:rPr>
              <a:t>Falta de homologación de tarifas y calidad en los servicios</a:t>
            </a:r>
            <a:endParaRPr sz="130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2882454" y="3270341"/>
            <a:ext cx="1812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882454" y="3768562"/>
            <a:ext cx="1812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882454" y="4266402"/>
            <a:ext cx="1812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071443" y="4242461"/>
            <a:ext cx="1307807" cy="38868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L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14" dirty="0" smtClean="0">
                <a:latin typeface="Arial"/>
                <a:cs typeface="Arial"/>
              </a:rPr>
              <a:t>m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0" dirty="0" smtClean="0">
                <a:latin typeface="Arial"/>
                <a:cs typeface="Arial"/>
              </a:rPr>
              <a:t>t</a:t>
            </a:r>
            <a:r>
              <a:rPr sz="1300" spc="-4" dirty="0" smtClean="0">
                <a:latin typeface="Arial"/>
                <a:cs typeface="Arial"/>
              </a:rPr>
              <a:t>a</a:t>
            </a:r>
            <a:r>
              <a:rPr sz="1300" spc="0" dirty="0" smtClean="0">
                <a:latin typeface="Arial"/>
                <a:cs typeface="Arial"/>
              </a:rPr>
              <a:t>da   </a:t>
            </a:r>
            <a:r>
              <a:rPr sz="1300" spc="220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-4" dirty="0" smtClean="0">
                <a:latin typeface="Arial"/>
                <a:cs typeface="Arial"/>
              </a:rPr>
              <a:t>f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14" dirty="0" smtClean="0">
                <a:latin typeface="Arial"/>
                <a:cs typeface="Arial"/>
              </a:rPr>
              <a:t>t</a:t>
            </a:r>
            <a:r>
              <a:rPr sz="1300" spc="0" dirty="0" smtClean="0">
                <a:latin typeface="Arial"/>
                <a:cs typeface="Arial"/>
              </a:rPr>
              <a:t>a</a:t>
            </a:r>
            <a:endParaRPr sz="1300">
              <a:latin typeface="Arial"/>
              <a:cs typeface="Arial"/>
            </a:endParaRPr>
          </a:p>
          <a:p>
            <a:pPr marL="12700" marR="24764">
              <a:lnSpc>
                <a:spcPct val="95825"/>
              </a:lnSpc>
            </a:pPr>
            <a:r>
              <a:rPr sz="1300" spc="-3" dirty="0" smtClean="0">
                <a:latin typeface="Arial"/>
                <a:cs typeface="Arial"/>
              </a:rPr>
              <a:t>cotidianos</a:t>
            </a:r>
            <a:endParaRPr sz="13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537404" y="4242461"/>
            <a:ext cx="238125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1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931104" y="4242461"/>
            <a:ext cx="777760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2" dirty="0" smtClean="0">
                <a:latin typeface="Arial"/>
                <a:cs typeface="Arial"/>
              </a:rPr>
              <a:t>productos</a:t>
            </a:r>
            <a:endParaRPr sz="13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868617" y="4242461"/>
            <a:ext cx="711720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turísticos</a:t>
            </a:r>
            <a:endParaRPr sz="13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882454" y="4764496"/>
            <a:ext cx="181254" cy="49022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300">
              <a:latin typeface="Wingdings"/>
              <a:cs typeface="Wingdings"/>
            </a:endParaRPr>
          </a:p>
          <a:p>
            <a:pPr marL="12700">
              <a:lnSpc>
                <a:spcPct val="89274"/>
              </a:lnSpc>
              <a:spcBef>
                <a:spcPts val="898"/>
              </a:spcBef>
            </a:pPr>
            <a:r>
              <a:rPr sz="13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071443" y="4740555"/>
            <a:ext cx="3502359" cy="1384681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 marR="246079" algn="just">
              <a:lnSpc>
                <a:spcPts val="1430"/>
              </a:lnSpc>
            </a:pPr>
            <a:r>
              <a:rPr sz="1300" spc="1" dirty="0" smtClean="0">
                <a:latin typeface="Arial"/>
                <a:cs typeface="Arial"/>
              </a:rPr>
              <a:t>Falta de servicios médicos y de emergencia</a:t>
            </a:r>
            <a:endParaRPr sz="1300">
              <a:latin typeface="Arial"/>
              <a:cs typeface="Arial"/>
            </a:endParaRPr>
          </a:p>
          <a:p>
            <a:pPr marL="12700" algn="just">
              <a:lnSpc>
                <a:spcPct val="95825"/>
              </a:lnSpc>
              <a:spcBef>
                <a:spcPts val="793"/>
              </a:spcBef>
            </a:pPr>
            <a:r>
              <a:rPr sz="1300" spc="18" dirty="0" smtClean="0">
                <a:latin typeface="Arial"/>
                <a:cs typeface="Arial"/>
              </a:rPr>
              <a:t>Baja capacitación de prestadores de servicios</a:t>
            </a:r>
            <a:endParaRPr sz="1300">
              <a:latin typeface="Arial"/>
              <a:cs typeface="Arial"/>
            </a:endParaRPr>
          </a:p>
          <a:p>
            <a:pPr marL="12700" marR="2803507" algn="just">
              <a:lnSpc>
                <a:spcPct val="95825"/>
              </a:lnSpc>
              <a:spcBef>
                <a:spcPts val="65"/>
              </a:spcBef>
            </a:pPr>
            <a:r>
              <a:rPr sz="1300" dirty="0" smtClean="0">
                <a:latin typeface="Arial"/>
                <a:cs typeface="Arial"/>
              </a:rPr>
              <a:t>turísticos</a:t>
            </a:r>
            <a:endParaRPr sz="1300">
              <a:latin typeface="Arial"/>
              <a:cs typeface="Arial"/>
            </a:endParaRPr>
          </a:p>
          <a:p>
            <a:pPr marL="12700" marR="1257" algn="just">
              <a:lnSpc>
                <a:spcPct val="100041"/>
              </a:lnSpc>
              <a:spcBef>
                <a:spcPts val="867"/>
              </a:spcBef>
            </a:pPr>
            <a:r>
              <a:rPr sz="1300" spc="2" dirty="0" smtClean="0">
                <a:latin typeface="Arial"/>
                <a:cs typeface="Arial"/>
              </a:rPr>
              <a:t>Falta de personal de carrera y difusión de la normatividad para conservar el patrimonio cultural</a:t>
            </a:r>
            <a:endParaRPr sz="13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882454" y="5562437"/>
            <a:ext cx="1812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15290" y="6348538"/>
            <a:ext cx="349755" cy="279400"/>
          </a:xfrm>
          <a:prstGeom prst="rect">
            <a:avLst/>
          </a:prstGeom>
        </p:spPr>
        <p:txBody>
          <a:bodyPr wrap="square" lIns="0" tIns="13970" rIns="0" bIns="0" rtlCol="0">
            <a:noAutofit/>
          </a:bodyPr>
          <a:lstStyle/>
          <a:p>
            <a:pPr marL="12700">
              <a:lnSpc>
                <a:spcPts val="2200"/>
              </a:lnSpc>
            </a:pPr>
            <a:endParaRPr sz="2000" dirty="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206966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object 75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81000" y="6139180"/>
            <a:ext cx="566419" cy="563880"/>
          </a:xfrm>
          <a:custGeom>
            <a:avLst/>
            <a:gdLst/>
            <a:ahLst/>
            <a:cxnLst/>
            <a:rect l="l" t="t" r="r" b="b"/>
            <a:pathLst>
              <a:path w="566419" h="563879">
                <a:moveTo>
                  <a:pt x="0" y="281940"/>
                </a:moveTo>
                <a:lnTo>
                  <a:pt x="938" y="305063"/>
                </a:lnTo>
                <a:lnTo>
                  <a:pt x="3706" y="327672"/>
                </a:lnTo>
                <a:lnTo>
                  <a:pt x="8230" y="349694"/>
                </a:lnTo>
                <a:lnTo>
                  <a:pt x="14438" y="371056"/>
                </a:lnTo>
                <a:lnTo>
                  <a:pt x="22255" y="391685"/>
                </a:lnTo>
                <a:lnTo>
                  <a:pt x="31611" y="411509"/>
                </a:lnTo>
                <a:lnTo>
                  <a:pt x="42431" y="430455"/>
                </a:lnTo>
                <a:lnTo>
                  <a:pt x="54642" y="448451"/>
                </a:lnTo>
                <a:lnTo>
                  <a:pt x="68173" y="465424"/>
                </a:lnTo>
                <a:lnTo>
                  <a:pt x="82950" y="481303"/>
                </a:lnTo>
                <a:lnTo>
                  <a:pt x="98899" y="496013"/>
                </a:lnTo>
                <a:lnTo>
                  <a:pt x="115949" y="509482"/>
                </a:lnTo>
                <a:lnTo>
                  <a:pt x="134026" y="521639"/>
                </a:lnTo>
                <a:lnTo>
                  <a:pt x="153058" y="532411"/>
                </a:lnTo>
                <a:lnTo>
                  <a:pt x="172971" y="541724"/>
                </a:lnTo>
                <a:lnTo>
                  <a:pt x="193693" y="549506"/>
                </a:lnTo>
                <a:lnTo>
                  <a:pt x="215151" y="555686"/>
                </a:lnTo>
                <a:lnTo>
                  <a:pt x="237271" y="560189"/>
                </a:lnTo>
                <a:lnTo>
                  <a:pt x="259982" y="562945"/>
                </a:lnTo>
                <a:lnTo>
                  <a:pt x="283209" y="563880"/>
                </a:lnTo>
                <a:lnTo>
                  <a:pt x="306437" y="562945"/>
                </a:lnTo>
                <a:lnTo>
                  <a:pt x="329148" y="560189"/>
                </a:lnTo>
                <a:lnTo>
                  <a:pt x="351268" y="555686"/>
                </a:lnTo>
                <a:lnTo>
                  <a:pt x="372726" y="549506"/>
                </a:lnTo>
                <a:lnTo>
                  <a:pt x="393448" y="541724"/>
                </a:lnTo>
                <a:lnTo>
                  <a:pt x="413361" y="532411"/>
                </a:lnTo>
                <a:lnTo>
                  <a:pt x="432393" y="521639"/>
                </a:lnTo>
                <a:lnTo>
                  <a:pt x="450470" y="509482"/>
                </a:lnTo>
                <a:lnTo>
                  <a:pt x="467520" y="496013"/>
                </a:lnTo>
                <a:lnTo>
                  <a:pt x="483469" y="481303"/>
                </a:lnTo>
                <a:lnTo>
                  <a:pt x="498246" y="465424"/>
                </a:lnTo>
                <a:lnTo>
                  <a:pt x="511777" y="448451"/>
                </a:lnTo>
                <a:lnTo>
                  <a:pt x="523988" y="430455"/>
                </a:lnTo>
                <a:lnTo>
                  <a:pt x="534808" y="411509"/>
                </a:lnTo>
                <a:lnTo>
                  <a:pt x="544164" y="391685"/>
                </a:lnTo>
                <a:lnTo>
                  <a:pt x="551981" y="371056"/>
                </a:lnTo>
                <a:lnTo>
                  <a:pt x="558189" y="349694"/>
                </a:lnTo>
                <a:lnTo>
                  <a:pt x="562713" y="327672"/>
                </a:lnTo>
                <a:lnTo>
                  <a:pt x="565481" y="305063"/>
                </a:lnTo>
                <a:lnTo>
                  <a:pt x="566419" y="281940"/>
                </a:lnTo>
                <a:lnTo>
                  <a:pt x="565481" y="258816"/>
                </a:lnTo>
                <a:lnTo>
                  <a:pt x="562713" y="236207"/>
                </a:lnTo>
                <a:lnTo>
                  <a:pt x="558189" y="214185"/>
                </a:lnTo>
                <a:lnTo>
                  <a:pt x="551981" y="192823"/>
                </a:lnTo>
                <a:lnTo>
                  <a:pt x="544164" y="172194"/>
                </a:lnTo>
                <a:lnTo>
                  <a:pt x="534808" y="152370"/>
                </a:lnTo>
                <a:lnTo>
                  <a:pt x="523988" y="133424"/>
                </a:lnTo>
                <a:lnTo>
                  <a:pt x="511777" y="115428"/>
                </a:lnTo>
                <a:lnTo>
                  <a:pt x="498246" y="98455"/>
                </a:lnTo>
                <a:lnTo>
                  <a:pt x="483469" y="82576"/>
                </a:lnTo>
                <a:lnTo>
                  <a:pt x="467520" y="67866"/>
                </a:lnTo>
                <a:lnTo>
                  <a:pt x="450470" y="54397"/>
                </a:lnTo>
                <a:lnTo>
                  <a:pt x="432393" y="42240"/>
                </a:lnTo>
                <a:lnTo>
                  <a:pt x="413361" y="31468"/>
                </a:lnTo>
                <a:lnTo>
                  <a:pt x="393448" y="22155"/>
                </a:lnTo>
                <a:lnTo>
                  <a:pt x="372726" y="14373"/>
                </a:lnTo>
                <a:lnTo>
                  <a:pt x="351268" y="8193"/>
                </a:lnTo>
                <a:lnTo>
                  <a:pt x="329148" y="3690"/>
                </a:lnTo>
                <a:lnTo>
                  <a:pt x="306437" y="934"/>
                </a:lnTo>
                <a:lnTo>
                  <a:pt x="283209" y="0"/>
                </a:lnTo>
                <a:lnTo>
                  <a:pt x="259982" y="934"/>
                </a:lnTo>
                <a:lnTo>
                  <a:pt x="237271" y="3690"/>
                </a:lnTo>
                <a:lnTo>
                  <a:pt x="215151" y="8193"/>
                </a:lnTo>
                <a:lnTo>
                  <a:pt x="193693" y="14373"/>
                </a:lnTo>
                <a:lnTo>
                  <a:pt x="172971" y="22155"/>
                </a:lnTo>
                <a:lnTo>
                  <a:pt x="153058" y="31468"/>
                </a:lnTo>
                <a:lnTo>
                  <a:pt x="134026" y="42240"/>
                </a:lnTo>
                <a:lnTo>
                  <a:pt x="115949" y="54397"/>
                </a:lnTo>
                <a:lnTo>
                  <a:pt x="98899" y="67866"/>
                </a:lnTo>
                <a:lnTo>
                  <a:pt x="82950" y="82576"/>
                </a:lnTo>
                <a:lnTo>
                  <a:pt x="68173" y="98455"/>
                </a:lnTo>
                <a:lnTo>
                  <a:pt x="54642" y="115428"/>
                </a:lnTo>
                <a:lnTo>
                  <a:pt x="42431" y="133424"/>
                </a:lnTo>
                <a:lnTo>
                  <a:pt x="31611" y="152370"/>
                </a:lnTo>
                <a:lnTo>
                  <a:pt x="22255" y="172194"/>
                </a:lnTo>
                <a:lnTo>
                  <a:pt x="14438" y="192823"/>
                </a:lnTo>
                <a:lnTo>
                  <a:pt x="8230" y="214185"/>
                </a:lnTo>
                <a:lnTo>
                  <a:pt x="3706" y="236207"/>
                </a:lnTo>
                <a:lnTo>
                  <a:pt x="938" y="258816"/>
                </a:lnTo>
                <a:lnTo>
                  <a:pt x="0" y="2819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292100" y="6184900"/>
            <a:ext cx="558800" cy="571500"/>
          </a:xfrm>
          <a:custGeom>
            <a:avLst/>
            <a:gdLst/>
            <a:ahLst/>
            <a:cxnLst/>
            <a:rect l="l" t="t" r="r" b="b"/>
            <a:pathLst>
              <a:path w="558800" h="571500">
                <a:moveTo>
                  <a:pt x="0" y="285750"/>
                </a:moveTo>
                <a:lnTo>
                  <a:pt x="926" y="309185"/>
                </a:lnTo>
                <a:lnTo>
                  <a:pt x="3656" y="332098"/>
                </a:lnTo>
                <a:lnTo>
                  <a:pt x="8120" y="354417"/>
                </a:lnTo>
                <a:lnTo>
                  <a:pt x="14244" y="376067"/>
                </a:lnTo>
                <a:lnTo>
                  <a:pt x="21957" y="396974"/>
                </a:lnTo>
                <a:lnTo>
                  <a:pt x="31186" y="417066"/>
                </a:lnTo>
                <a:lnTo>
                  <a:pt x="41861" y="436268"/>
                </a:lnTo>
                <a:lnTo>
                  <a:pt x="53908" y="454508"/>
                </a:lnTo>
                <a:lnTo>
                  <a:pt x="67257" y="471710"/>
                </a:lnTo>
                <a:lnTo>
                  <a:pt x="81835" y="487803"/>
                </a:lnTo>
                <a:lnTo>
                  <a:pt x="97570" y="502713"/>
                </a:lnTo>
                <a:lnTo>
                  <a:pt x="114391" y="516365"/>
                </a:lnTo>
                <a:lnTo>
                  <a:pt x="132225" y="528686"/>
                </a:lnTo>
                <a:lnTo>
                  <a:pt x="151001" y="539604"/>
                </a:lnTo>
                <a:lnTo>
                  <a:pt x="170646" y="549043"/>
                </a:lnTo>
                <a:lnTo>
                  <a:pt x="191089" y="556931"/>
                </a:lnTo>
                <a:lnTo>
                  <a:pt x="212258" y="563195"/>
                </a:lnTo>
                <a:lnTo>
                  <a:pt x="234080" y="567759"/>
                </a:lnTo>
                <a:lnTo>
                  <a:pt x="256485" y="570552"/>
                </a:lnTo>
                <a:lnTo>
                  <a:pt x="279400" y="571500"/>
                </a:lnTo>
                <a:lnTo>
                  <a:pt x="302314" y="570552"/>
                </a:lnTo>
                <a:lnTo>
                  <a:pt x="324719" y="567759"/>
                </a:lnTo>
                <a:lnTo>
                  <a:pt x="346541" y="563195"/>
                </a:lnTo>
                <a:lnTo>
                  <a:pt x="367710" y="556931"/>
                </a:lnTo>
                <a:lnTo>
                  <a:pt x="388153" y="549043"/>
                </a:lnTo>
                <a:lnTo>
                  <a:pt x="407798" y="539604"/>
                </a:lnTo>
                <a:lnTo>
                  <a:pt x="426574" y="528686"/>
                </a:lnTo>
                <a:lnTo>
                  <a:pt x="444408" y="516365"/>
                </a:lnTo>
                <a:lnTo>
                  <a:pt x="461229" y="502713"/>
                </a:lnTo>
                <a:lnTo>
                  <a:pt x="476964" y="487803"/>
                </a:lnTo>
                <a:lnTo>
                  <a:pt x="491542" y="471710"/>
                </a:lnTo>
                <a:lnTo>
                  <a:pt x="504891" y="454508"/>
                </a:lnTo>
                <a:lnTo>
                  <a:pt x="516938" y="436268"/>
                </a:lnTo>
                <a:lnTo>
                  <a:pt x="527613" y="417066"/>
                </a:lnTo>
                <a:lnTo>
                  <a:pt x="536842" y="396974"/>
                </a:lnTo>
                <a:lnTo>
                  <a:pt x="544555" y="376067"/>
                </a:lnTo>
                <a:lnTo>
                  <a:pt x="550679" y="354417"/>
                </a:lnTo>
                <a:lnTo>
                  <a:pt x="555143" y="332098"/>
                </a:lnTo>
                <a:lnTo>
                  <a:pt x="557873" y="309185"/>
                </a:lnTo>
                <a:lnTo>
                  <a:pt x="558800" y="285750"/>
                </a:lnTo>
                <a:lnTo>
                  <a:pt x="557873" y="262314"/>
                </a:lnTo>
                <a:lnTo>
                  <a:pt x="555143" y="239401"/>
                </a:lnTo>
                <a:lnTo>
                  <a:pt x="550679" y="217082"/>
                </a:lnTo>
                <a:lnTo>
                  <a:pt x="544555" y="195432"/>
                </a:lnTo>
                <a:lnTo>
                  <a:pt x="536842" y="174525"/>
                </a:lnTo>
                <a:lnTo>
                  <a:pt x="527613" y="154433"/>
                </a:lnTo>
                <a:lnTo>
                  <a:pt x="516938" y="135231"/>
                </a:lnTo>
                <a:lnTo>
                  <a:pt x="504891" y="116991"/>
                </a:lnTo>
                <a:lnTo>
                  <a:pt x="491542" y="99789"/>
                </a:lnTo>
                <a:lnTo>
                  <a:pt x="476964" y="83696"/>
                </a:lnTo>
                <a:lnTo>
                  <a:pt x="461229" y="68786"/>
                </a:lnTo>
                <a:lnTo>
                  <a:pt x="444408" y="55134"/>
                </a:lnTo>
                <a:lnTo>
                  <a:pt x="426574" y="42813"/>
                </a:lnTo>
                <a:lnTo>
                  <a:pt x="407798" y="31895"/>
                </a:lnTo>
                <a:lnTo>
                  <a:pt x="388153" y="22456"/>
                </a:lnTo>
                <a:lnTo>
                  <a:pt x="367710" y="14568"/>
                </a:lnTo>
                <a:lnTo>
                  <a:pt x="346541" y="8304"/>
                </a:lnTo>
                <a:lnTo>
                  <a:pt x="324719" y="3740"/>
                </a:lnTo>
                <a:lnTo>
                  <a:pt x="302314" y="947"/>
                </a:lnTo>
                <a:lnTo>
                  <a:pt x="279400" y="0"/>
                </a:lnTo>
                <a:lnTo>
                  <a:pt x="256485" y="947"/>
                </a:lnTo>
                <a:lnTo>
                  <a:pt x="234080" y="3740"/>
                </a:lnTo>
                <a:lnTo>
                  <a:pt x="212258" y="8304"/>
                </a:lnTo>
                <a:lnTo>
                  <a:pt x="191089" y="14568"/>
                </a:lnTo>
                <a:lnTo>
                  <a:pt x="170646" y="22456"/>
                </a:lnTo>
                <a:lnTo>
                  <a:pt x="151001" y="31895"/>
                </a:lnTo>
                <a:lnTo>
                  <a:pt x="132225" y="42813"/>
                </a:lnTo>
                <a:lnTo>
                  <a:pt x="114391" y="55134"/>
                </a:lnTo>
                <a:lnTo>
                  <a:pt x="97570" y="68786"/>
                </a:lnTo>
                <a:lnTo>
                  <a:pt x="81835" y="83696"/>
                </a:lnTo>
                <a:lnTo>
                  <a:pt x="67257" y="99789"/>
                </a:lnTo>
                <a:lnTo>
                  <a:pt x="53908" y="116991"/>
                </a:lnTo>
                <a:lnTo>
                  <a:pt x="41861" y="135231"/>
                </a:lnTo>
                <a:lnTo>
                  <a:pt x="31186" y="154433"/>
                </a:lnTo>
                <a:lnTo>
                  <a:pt x="21957" y="174525"/>
                </a:lnTo>
                <a:lnTo>
                  <a:pt x="14244" y="195432"/>
                </a:lnTo>
                <a:lnTo>
                  <a:pt x="8120" y="217082"/>
                </a:lnTo>
                <a:lnTo>
                  <a:pt x="3656" y="239401"/>
                </a:lnTo>
                <a:lnTo>
                  <a:pt x="926" y="262314"/>
                </a:lnTo>
                <a:lnTo>
                  <a:pt x="0" y="28575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3596894" y="799701"/>
            <a:ext cx="2019299" cy="396947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>
              <a:lnSpc>
                <a:spcPts val="1530"/>
              </a:lnSpc>
            </a:pPr>
            <a:r>
              <a:rPr sz="2000" b="1" dirty="0" smtClean="0">
                <a:latin typeface="Arial"/>
                <a:cs typeface="Arial"/>
              </a:rPr>
              <a:t>Oportunidades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2930692" y="1289918"/>
            <a:ext cx="179933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177072" y="1289857"/>
            <a:ext cx="3046933" cy="650239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 marR="4495">
              <a:lnSpc>
                <a:spcPts val="1430"/>
              </a:lnSpc>
            </a:pPr>
            <a:r>
              <a:rPr sz="1300" spc="20" dirty="0" smtClean="0">
                <a:latin typeface="Arial"/>
                <a:cs typeface="Arial"/>
              </a:rPr>
              <a:t>Proyección internacional que brindan la</a:t>
            </a:r>
            <a:endParaRPr sz="1300">
              <a:latin typeface="Arial"/>
              <a:cs typeface="Arial"/>
            </a:endParaRPr>
          </a:p>
          <a:p>
            <a:pPr marL="12700" marR="24764">
              <a:lnSpc>
                <a:spcPct val="95825"/>
              </a:lnSpc>
            </a:pPr>
            <a:r>
              <a:rPr sz="1300" spc="0" dirty="0" smtClean="0">
                <a:latin typeface="Arial"/>
                <a:cs typeface="Arial"/>
              </a:rPr>
              <a:t>UNESCO y la Fiesta de la Candelaria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565"/>
              </a:spcBef>
            </a:pPr>
            <a:r>
              <a:rPr sz="1300" spc="8" dirty="0" smtClean="0">
                <a:latin typeface="Arial"/>
                <a:cs typeface="Arial"/>
              </a:rPr>
              <a:t>Crecimiento  del  volumen  de  personas</a:t>
            </a:r>
            <a:endParaRPr sz="130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2930692" y="1749658"/>
            <a:ext cx="179933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177072" y="1947459"/>
            <a:ext cx="536972" cy="587378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 marR="15777">
              <a:lnSpc>
                <a:spcPts val="1430"/>
              </a:lnSpc>
            </a:pPr>
            <a:r>
              <a:rPr sz="1300" spc="59" dirty="0" smtClean="0">
                <a:latin typeface="Arial"/>
                <a:cs typeface="Arial"/>
              </a:rPr>
              <a:t>de  la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</a:pPr>
            <a:r>
              <a:rPr sz="1300" dirty="0" smtClean="0">
                <a:latin typeface="Arial"/>
                <a:cs typeface="Arial"/>
              </a:rPr>
              <a:t>t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14" dirty="0" smtClean="0">
                <a:latin typeface="Arial"/>
                <a:cs typeface="Arial"/>
              </a:rPr>
              <a:t>m</a:t>
            </a:r>
            <a:r>
              <a:rPr sz="1300" spc="0" dirty="0" smtClean="0">
                <a:latin typeface="Arial"/>
                <a:cs typeface="Arial"/>
              </a:rPr>
              <a:t>po b</a:t>
            </a:r>
            <a:r>
              <a:rPr sz="1300" spc="-4" dirty="0" smtClean="0">
                <a:latin typeface="Arial"/>
                <a:cs typeface="Arial"/>
              </a:rPr>
              <a:t>a</a:t>
            </a:r>
            <a:r>
              <a:rPr sz="1300" spc="9" dirty="0" smtClean="0">
                <a:latin typeface="Arial"/>
                <a:cs typeface="Arial"/>
              </a:rPr>
              <a:t>j</a:t>
            </a:r>
            <a:r>
              <a:rPr sz="1300" spc="0" dirty="0" smtClean="0">
                <a:latin typeface="Arial"/>
                <a:cs typeface="Arial"/>
              </a:rPr>
              <a:t>as</a:t>
            </a:r>
            <a:endParaRPr sz="130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748953" y="1947459"/>
            <a:ext cx="1521078" cy="389258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22859" marR="24764">
              <a:lnSpc>
                <a:spcPts val="1430"/>
              </a:lnSpc>
            </a:pPr>
            <a:r>
              <a:rPr sz="1300" spc="39" dirty="0" smtClean="0">
                <a:latin typeface="Arial"/>
                <a:cs typeface="Arial"/>
              </a:rPr>
              <a:t>tercera  edad  con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300" spc="29" dirty="0" smtClean="0">
                <a:latin typeface="Arial"/>
                <a:cs typeface="Arial"/>
              </a:rPr>
              <a:t>para vacacionar en</a:t>
            </a:r>
            <a:endParaRPr sz="130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296066" y="1947459"/>
            <a:ext cx="928322" cy="389258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35560">
              <a:lnSpc>
                <a:spcPts val="1430"/>
              </a:lnSpc>
            </a:pPr>
            <a:r>
              <a:rPr sz="1300" spc="33" dirty="0" smtClean="0">
                <a:latin typeface="Arial"/>
                <a:cs typeface="Arial"/>
              </a:rPr>
              <a:t>recursos  y</a:t>
            </a:r>
            <a:endParaRPr sz="1300">
              <a:latin typeface="Arial"/>
              <a:cs typeface="Arial"/>
            </a:endParaRPr>
          </a:p>
          <a:p>
            <a:pPr marL="12700" marR="3292">
              <a:lnSpc>
                <a:spcPct val="95825"/>
              </a:lnSpc>
            </a:pPr>
            <a:r>
              <a:rPr sz="1300" spc="2" dirty="0" smtClean="0">
                <a:latin typeface="Arial"/>
                <a:cs typeface="Arial"/>
              </a:rPr>
              <a:t>temporadas</a:t>
            </a:r>
            <a:endParaRPr sz="13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2930692" y="2606019"/>
            <a:ext cx="179933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3177072" y="2605958"/>
            <a:ext cx="3044913" cy="38868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6" dirty="0" smtClean="0">
                <a:latin typeface="Arial"/>
                <a:cs typeface="Arial"/>
              </a:rPr>
              <a:t>Crecimiento del segmento de naturaleza</a:t>
            </a:r>
            <a:endParaRPr sz="1300">
              <a:latin typeface="Arial"/>
              <a:cs typeface="Arial"/>
            </a:endParaRPr>
          </a:p>
          <a:p>
            <a:pPr marL="12700" marR="24764">
              <a:lnSpc>
                <a:spcPct val="95825"/>
              </a:lnSpc>
            </a:pPr>
            <a:r>
              <a:rPr sz="1300" dirty="0" smtClean="0">
                <a:latin typeface="Arial"/>
                <a:cs typeface="Arial"/>
              </a:rPr>
              <a:t>para aprovechar los atractivos naturales</a:t>
            </a:r>
            <a:endParaRPr sz="130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930692" y="3066013"/>
            <a:ext cx="179933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177072" y="3065952"/>
            <a:ext cx="610514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Nuevas</a:t>
            </a:r>
            <a:endParaRPr sz="13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964853" y="3065952"/>
            <a:ext cx="894816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tecnologías</a:t>
            </a:r>
            <a:endParaRPr sz="13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039527" y="3065952"/>
            <a:ext cx="132714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y</a:t>
            </a:r>
            <a:endParaRPr sz="13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344327" y="3065952"/>
            <a:ext cx="465721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4" dirty="0" smtClean="0">
                <a:latin typeface="Arial"/>
                <a:cs typeface="Arial"/>
              </a:rPr>
              <a:t>redes</a:t>
            </a:r>
            <a:endParaRPr sz="13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989867" y="3065952"/>
            <a:ext cx="233044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3177072" y="3264072"/>
            <a:ext cx="3044482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31" dirty="0" smtClean="0">
                <a:latin typeface="Arial"/>
                <a:cs typeface="Arial"/>
              </a:rPr>
              <a:t>comunicación para promover  y vender</a:t>
            </a:r>
            <a:endParaRPr sz="13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177072" y="3462319"/>
            <a:ext cx="1150721" cy="38868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p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-4" dirty="0" smtClean="0">
                <a:latin typeface="Arial"/>
                <a:cs typeface="Arial"/>
              </a:rPr>
              <a:t>d</a:t>
            </a:r>
            <a:r>
              <a:rPr sz="1300" spc="0" dirty="0" smtClean="0">
                <a:latin typeface="Arial"/>
                <a:cs typeface="Arial"/>
              </a:rPr>
              <a:t>u</a:t>
            </a:r>
            <a:r>
              <a:rPr sz="1300" spc="4" dirty="0" smtClean="0">
                <a:latin typeface="Arial"/>
                <a:cs typeface="Arial"/>
              </a:rPr>
              <a:t>c</a:t>
            </a:r>
            <a:r>
              <a:rPr sz="1300" spc="0" dirty="0" smtClean="0">
                <a:latin typeface="Arial"/>
                <a:cs typeface="Arial"/>
              </a:rPr>
              <a:t>t</a:t>
            </a:r>
            <a:r>
              <a:rPr sz="1300" spc="-4" dirty="0" smtClean="0">
                <a:latin typeface="Arial"/>
                <a:cs typeface="Arial"/>
              </a:rPr>
              <a:t>o</a:t>
            </a:r>
            <a:r>
              <a:rPr sz="1300" spc="0" dirty="0" smtClean="0">
                <a:latin typeface="Arial"/>
                <a:cs typeface="Arial"/>
              </a:rPr>
              <a:t>s     </a:t>
            </a:r>
            <a:r>
              <a:rPr sz="1300" spc="74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a</a:t>
            </a:r>
            <a:endParaRPr sz="1300">
              <a:latin typeface="Arial"/>
              <a:cs typeface="Arial"/>
            </a:endParaRPr>
          </a:p>
          <a:p>
            <a:pPr marL="12700" marR="24764">
              <a:lnSpc>
                <a:spcPct val="95825"/>
              </a:lnSpc>
            </a:pPr>
            <a:r>
              <a:rPr sz="1300" spc="-3" dirty="0" smtClean="0">
                <a:latin typeface="Arial"/>
                <a:cs typeface="Arial"/>
              </a:rPr>
              <a:t>internacional</a:t>
            </a:r>
            <a:endParaRPr sz="13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559213" y="3462319"/>
            <a:ext cx="391261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2" dirty="0" smtClean="0">
                <a:latin typeface="Arial"/>
                <a:cs typeface="Arial"/>
              </a:rPr>
              <a:t>nivel</a:t>
            </a:r>
            <a:endParaRPr sz="13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181767" y="3462319"/>
            <a:ext cx="667969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3" dirty="0" smtClean="0">
                <a:latin typeface="Arial"/>
                <a:cs typeface="Arial"/>
              </a:rPr>
              <a:t>nacional</a:t>
            </a:r>
            <a:endParaRPr sz="13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081308" y="3462319"/>
            <a:ext cx="141960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e</a:t>
            </a:r>
            <a:endParaRPr sz="13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930692" y="3922374"/>
            <a:ext cx="179933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177072" y="3922313"/>
            <a:ext cx="1953260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22" dirty="0" smtClean="0">
                <a:latin typeface="Arial"/>
                <a:cs typeface="Arial"/>
              </a:rPr>
              <a:t>Casas con posibilidad 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148747" y="3922313"/>
            <a:ext cx="1075436" cy="38862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4" dirty="0" smtClean="0">
                <a:latin typeface="Arial"/>
                <a:cs typeface="Arial"/>
              </a:rPr>
              <a:t>transformarse</a:t>
            </a:r>
            <a:endParaRPr sz="1300">
              <a:latin typeface="Arial"/>
              <a:cs typeface="Arial"/>
            </a:endParaRPr>
          </a:p>
          <a:p>
            <a:pPr marL="53339" marR="0">
              <a:lnSpc>
                <a:spcPct val="95825"/>
              </a:lnSpc>
            </a:pPr>
            <a:r>
              <a:rPr sz="1300" spc="32" dirty="0" smtClean="0">
                <a:latin typeface="Arial"/>
                <a:cs typeface="Arial"/>
              </a:rPr>
              <a:t>hospedaje  y</a:t>
            </a:r>
            <a:endParaRPr sz="13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177072" y="4120433"/>
            <a:ext cx="1652972" cy="104686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 marR="15777">
              <a:lnSpc>
                <a:spcPts val="1430"/>
              </a:lnSpc>
            </a:pPr>
            <a:r>
              <a:rPr sz="1300" spc="19" dirty="0" smtClean="0">
                <a:latin typeface="Arial"/>
                <a:cs typeface="Arial"/>
              </a:rPr>
              <a:t>en  establecimientos</a:t>
            </a:r>
            <a:endParaRPr sz="1300">
              <a:latin typeface="Arial"/>
              <a:cs typeface="Arial"/>
            </a:endParaRPr>
          </a:p>
          <a:p>
            <a:pPr marL="12700" marR="15777">
              <a:lnSpc>
                <a:spcPct val="95825"/>
              </a:lnSpc>
            </a:pPr>
            <a:r>
              <a:rPr sz="1300" spc="0" dirty="0" smtClean="0">
                <a:latin typeface="Arial"/>
                <a:cs typeface="Arial"/>
              </a:rPr>
              <a:t>alimentos de calidad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567"/>
              </a:spcBef>
            </a:pPr>
            <a:r>
              <a:rPr sz="1300" spc="-4" dirty="0" smtClean="0">
                <a:latin typeface="Arial"/>
                <a:cs typeface="Arial"/>
              </a:rPr>
              <a:t>A</a:t>
            </a:r>
            <a:r>
              <a:rPr sz="1300" spc="14" dirty="0" smtClean="0">
                <a:latin typeface="Arial"/>
                <a:cs typeface="Arial"/>
              </a:rPr>
              <a:t>m</a:t>
            </a:r>
            <a:r>
              <a:rPr sz="1300" spc="0" dirty="0" smtClean="0">
                <a:latin typeface="Arial"/>
                <a:cs typeface="Arial"/>
              </a:rPr>
              <a:t>b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-4" dirty="0" smtClean="0">
                <a:latin typeface="Arial"/>
                <a:cs typeface="Arial"/>
              </a:rPr>
              <a:t>n</a:t>
            </a:r>
            <a:r>
              <a:rPr sz="1300" spc="0" dirty="0" smtClean="0">
                <a:latin typeface="Arial"/>
                <a:cs typeface="Arial"/>
              </a:rPr>
              <a:t>te    t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14" dirty="0" smtClean="0">
                <a:latin typeface="Arial"/>
                <a:cs typeface="Arial"/>
              </a:rPr>
              <a:t>n</a:t>
            </a:r>
            <a:r>
              <a:rPr sz="1300" spc="0" dirty="0" smtClean="0">
                <a:latin typeface="Arial"/>
                <a:cs typeface="Arial"/>
              </a:rPr>
              <a:t>q</a:t>
            </a:r>
            <a:r>
              <a:rPr sz="1300" spc="-4" dirty="0" smtClean="0">
                <a:latin typeface="Arial"/>
                <a:cs typeface="Arial"/>
              </a:rPr>
              <a:t>u</a:t>
            </a:r>
            <a:r>
              <a:rPr sz="1300" spc="9" dirty="0" smtClean="0">
                <a:latin typeface="Arial"/>
                <a:cs typeface="Arial"/>
              </a:rPr>
              <a:t>i</a:t>
            </a:r>
            <a:r>
              <a:rPr sz="1300" spc="-9" dirty="0" smtClean="0">
                <a:latin typeface="Arial"/>
                <a:cs typeface="Arial"/>
              </a:rPr>
              <a:t>l</a:t>
            </a:r>
            <a:r>
              <a:rPr sz="1300" spc="0" dirty="0" smtClean="0">
                <a:latin typeface="Arial"/>
                <a:cs typeface="Arial"/>
              </a:rPr>
              <a:t>o 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4" dirty="0" smtClean="0">
                <a:latin typeface="Arial"/>
                <a:cs typeface="Arial"/>
              </a:rPr>
              <a:t>c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4" dirty="0" smtClean="0">
                <a:latin typeface="Arial"/>
                <a:cs typeface="Arial"/>
              </a:rPr>
              <a:t>rr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0" dirty="0" smtClean="0">
                <a:latin typeface="Arial"/>
                <a:cs typeface="Arial"/>
              </a:rPr>
              <a:t>d</a:t>
            </a:r>
            <a:r>
              <a:rPr sz="1300" spc="-4" dirty="0" smtClean="0">
                <a:latin typeface="Arial"/>
                <a:cs typeface="Arial"/>
              </a:rPr>
              <a:t>o</a:t>
            </a:r>
            <a:r>
              <a:rPr sz="1300" spc="0" dirty="0" smtClean="0">
                <a:latin typeface="Arial"/>
                <a:cs typeface="Arial"/>
              </a:rPr>
              <a:t>s  </a:t>
            </a:r>
            <a:r>
              <a:rPr sz="1300" spc="119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n</a:t>
            </a:r>
            <a:r>
              <a:rPr sz="1300" spc="-4" dirty="0" smtClean="0">
                <a:latin typeface="Arial"/>
                <a:cs typeface="Arial"/>
              </a:rPr>
              <a:t>o</a:t>
            </a:r>
            <a:r>
              <a:rPr sz="1300" spc="9" dirty="0" smtClean="0">
                <a:latin typeface="Arial"/>
                <a:cs typeface="Arial"/>
              </a:rPr>
              <a:t>c</a:t>
            </a:r>
            <a:r>
              <a:rPr sz="1300" spc="0" dirty="0" smtClean="0">
                <a:latin typeface="Arial"/>
                <a:cs typeface="Arial"/>
              </a:rPr>
              <a:t>t</a:t>
            </a:r>
            <a:r>
              <a:rPr sz="1300" spc="-4" dirty="0" smtClean="0">
                <a:latin typeface="Arial"/>
                <a:cs typeface="Arial"/>
              </a:rPr>
              <a:t>u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n</a:t>
            </a:r>
            <a:r>
              <a:rPr sz="1300" spc="-4" dirty="0" smtClean="0">
                <a:latin typeface="Arial"/>
                <a:cs typeface="Arial"/>
              </a:rPr>
              <a:t>o</a:t>
            </a:r>
            <a:r>
              <a:rPr sz="1300" spc="0" dirty="0" smtClean="0">
                <a:latin typeface="Arial"/>
                <a:cs typeface="Arial"/>
              </a:rPr>
              <a:t>s t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-4" dirty="0" smtClean="0">
                <a:latin typeface="Arial"/>
                <a:cs typeface="Arial"/>
              </a:rPr>
              <a:t>d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9" dirty="0" smtClean="0">
                <a:latin typeface="Arial"/>
                <a:cs typeface="Arial"/>
              </a:rPr>
              <a:t>c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-4" dirty="0" smtClean="0">
                <a:latin typeface="Arial"/>
                <a:cs typeface="Arial"/>
              </a:rPr>
              <a:t>n</a:t>
            </a:r>
            <a:r>
              <a:rPr sz="1300" spc="0" dirty="0" smtClean="0">
                <a:latin typeface="Arial"/>
                <a:cs typeface="Arial"/>
              </a:rPr>
              <a:t>es</a:t>
            </a:r>
            <a:endParaRPr sz="13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866807" y="4120433"/>
            <a:ext cx="233044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930692" y="4580488"/>
            <a:ext cx="179933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874427" y="4580427"/>
            <a:ext cx="1346708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p</a:t>
            </a:r>
            <a:r>
              <a:rPr sz="1300" spc="-4" dirty="0" smtClean="0">
                <a:latin typeface="Arial"/>
                <a:cs typeface="Arial"/>
              </a:rPr>
              <a:t>a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a   </a:t>
            </a:r>
            <a:r>
              <a:rPr sz="1300" spc="19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d</a:t>
            </a:r>
            <a:r>
              <a:rPr sz="1300" spc="-4" dirty="0" smtClean="0">
                <a:latin typeface="Arial"/>
                <a:cs typeface="Arial"/>
              </a:rPr>
              <a:t>e</a:t>
            </a:r>
            <a:r>
              <a:rPr sz="1300" spc="9" dirty="0" smtClean="0">
                <a:latin typeface="Arial"/>
                <a:cs typeface="Arial"/>
              </a:rPr>
              <a:t>s</a:t>
            </a:r>
            <a:r>
              <a:rPr sz="1300" spc="14" dirty="0" smtClean="0">
                <a:latin typeface="Arial"/>
                <a:cs typeface="Arial"/>
              </a:rPr>
              <a:t>a</a:t>
            </a:r>
            <a:r>
              <a:rPr sz="1300" spc="4" dirty="0" smtClean="0">
                <a:latin typeface="Arial"/>
                <a:cs typeface="Arial"/>
              </a:rPr>
              <a:t>rr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-9" dirty="0" smtClean="0">
                <a:latin typeface="Arial"/>
                <a:cs typeface="Arial"/>
              </a:rPr>
              <a:t>ll</a:t>
            </a:r>
            <a:r>
              <a:rPr sz="1300" spc="0" dirty="0" smtClean="0">
                <a:latin typeface="Arial"/>
                <a:cs typeface="Arial"/>
              </a:rPr>
              <a:t>ar</a:t>
            </a:r>
            <a:endParaRPr sz="13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940467" y="4778674"/>
            <a:ext cx="1049312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14" dirty="0" smtClean="0">
                <a:latin typeface="Arial"/>
                <a:cs typeface="Arial"/>
              </a:rPr>
              <a:t>d</a:t>
            </a:r>
            <a:r>
              <a:rPr sz="1300" spc="0" dirty="0" smtClean="0">
                <a:latin typeface="Arial"/>
                <a:cs typeface="Arial"/>
              </a:rPr>
              <a:t>e  </a:t>
            </a:r>
            <a:r>
              <a:rPr sz="1300" spc="94" dirty="0" smtClean="0">
                <a:latin typeface="Arial"/>
                <a:cs typeface="Arial"/>
              </a:rPr>
              <a:t> </a:t>
            </a:r>
            <a:r>
              <a:rPr sz="1300" spc="9" dirty="0" smtClean="0">
                <a:latin typeface="Arial"/>
                <a:cs typeface="Arial"/>
              </a:rPr>
              <a:t>l</a:t>
            </a:r>
            <a:r>
              <a:rPr sz="1300" spc="14" dirty="0" smtClean="0">
                <a:latin typeface="Arial"/>
                <a:cs typeface="Arial"/>
              </a:rPr>
              <a:t>e</a:t>
            </a:r>
            <a:r>
              <a:rPr sz="1300" spc="-29" dirty="0" smtClean="0">
                <a:latin typeface="Arial"/>
                <a:cs typeface="Arial"/>
              </a:rPr>
              <a:t>y</a:t>
            </a:r>
            <a:r>
              <a:rPr sz="1300" spc="14" dirty="0" smtClean="0">
                <a:latin typeface="Arial"/>
                <a:cs typeface="Arial"/>
              </a:rPr>
              <a:t>e</a:t>
            </a:r>
            <a:r>
              <a:rPr sz="1300" spc="0" dirty="0" smtClean="0">
                <a:latin typeface="Arial"/>
                <a:cs typeface="Arial"/>
              </a:rPr>
              <a:t>n</a:t>
            </a:r>
            <a:r>
              <a:rPr sz="1300" spc="14" dirty="0" smtClean="0">
                <a:latin typeface="Arial"/>
                <a:cs typeface="Arial"/>
              </a:rPr>
              <a:t>d</a:t>
            </a:r>
            <a:r>
              <a:rPr sz="1300" spc="0" dirty="0" smtClean="0">
                <a:latin typeface="Arial"/>
                <a:cs typeface="Arial"/>
              </a:rPr>
              <a:t>as</a:t>
            </a:r>
            <a:endParaRPr sz="13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094008" y="4778674"/>
            <a:ext cx="132714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y</a:t>
            </a:r>
            <a:endParaRPr sz="13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930692" y="5238411"/>
            <a:ext cx="179933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177072" y="5238350"/>
            <a:ext cx="3044012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2" dirty="0" smtClean="0">
                <a:latin typeface="Arial"/>
                <a:cs typeface="Arial"/>
              </a:rPr>
              <a:t>Inmigración  de  personas  con  mayores</a:t>
            </a:r>
            <a:endParaRPr sz="13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177072" y="5436788"/>
            <a:ext cx="686130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3" dirty="0" smtClean="0">
                <a:latin typeface="Arial"/>
                <a:cs typeface="Arial"/>
              </a:rPr>
              <a:t>recursos</a:t>
            </a:r>
            <a:endParaRPr sz="13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261906" y="5436788"/>
            <a:ext cx="132714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y</a:t>
            </a:r>
            <a:endParaRPr sz="13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88067" y="5436788"/>
            <a:ext cx="802195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capacidad</a:t>
            </a:r>
            <a:endParaRPr sz="13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989867" y="5436788"/>
            <a:ext cx="233044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177072" y="5634908"/>
            <a:ext cx="1233766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emprendimiento</a:t>
            </a:r>
            <a:endParaRPr sz="13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196340" y="378460"/>
            <a:ext cx="6037580" cy="411479"/>
          </a:xfrm>
          <a:prstGeom prst="rect">
            <a:avLst/>
          </a:prstGeom>
        </p:spPr>
        <p:txBody>
          <a:bodyPr wrap="square" lIns="0" tIns="38735" rIns="0" bIns="0" rtlCol="0">
            <a:noAutofit/>
          </a:bodyPr>
          <a:lstStyle/>
          <a:p>
            <a:pPr marL="92328">
              <a:lnSpc>
                <a:spcPct val="102091"/>
              </a:lnSpc>
            </a:pP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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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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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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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object 75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81000" y="6139180"/>
            <a:ext cx="566419" cy="563880"/>
          </a:xfrm>
          <a:custGeom>
            <a:avLst/>
            <a:gdLst/>
            <a:ahLst/>
            <a:cxnLst/>
            <a:rect l="l" t="t" r="r" b="b"/>
            <a:pathLst>
              <a:path w="566419" h="563879">
                <a:moveTo>
                  <a:pt x="0" y="281940"/>
                </a:moveTo>
                <a:lnTo>
                  <a:pt x="938" y="305063"/>
                </a:lnTo>
                <a:lnTo>
                  <a:pt x="3706" y="327672"/>
                </a:lnTo>
                <a:lnTo>
                  <a:pt x="8230" y="349694"/>
                </a:lnTo>
                <a:lnTo>
                  <a:pt x="14438" y="371056"/>
                </a:lnTo>
                <a:lnTo>
                  <a:pt x="22255" y="391685"/>
                </a:lnTo>
                <a:lnTo>
                  <a:pt x="31611" y="411509"/>
                </a:lnTo>
                <a:lnTo>
                  <a:pt x="42431" y="430455"/>
                </a:lnTo>
                <a:lnTo>
                  <a:pt x="54642" y="448451"/>
                </a:lnTo>
                <a:lnTo>
                  <a:pt x="68173" y="465424"/>
                </a:lnTo>
                <a:lnTo>
                  <a:pt x="82950" y="481303"/>
                </a:lnTo>
                <a:lnTo>
                  <a:pt x="98899" y="496013"/>
                </a:lnTo>
                <a:lnTo>
                  <a:pt x="115949" y="509482"/>
                </a:lnTo>
                <a:lnTo>
                  <a:pt x="134026" y="521639"/>
                </a:lnTo>
                <a:lnTo>
                  <a:pt x="153058" y="532411"/>
                </a:lnTo>
                <a:lnTo>
                  <a:pt x="172971" y="541724"/>
                </a:lnTo>
                <a:lnTo>
                  <a:pt x="193693" y="549506"/>
                </a:lnTo>
                <a:lnTo>
                  <a:pt x="215151" y="555686"/>
                </a:lnTo>
                <a:lnTo>
                  <a:pt x="237271" y="560189"/>
                </a:lnTo>
                <a:lnTo>
                  <a:pt x="259982" y="562945"/>
                </a:lnTo>
                <a:lnTo>
                  <a:pt x="283209" y="563880"/>
                </a:lnTo>
                <a:lnTo>
                  <a:pt x="306437" y="562945"/>
                </a:lnTo>
                <a:lnTo>
                  <a:pt x="329148" y="560189"/>
                </a:lnTo>
                <a:lnTo>
                  <a:pt x="351268" y="555686"/>
                </a:lnTo>
                <a:lnTo>
                  <a:pt x="372726" y="549506"/>
                </a:lnTo>
                <a:lnTo>
                  <a:pt x="393448" y="541724"/>
                </a:lnTo>
                <a:lnTo>
                  <a:pt x="413361" y="532411"/>
                </a:lnTo>
                <a:lnTo>
                  <a:pt x="432393" y="521639"/>
                </a:lnTo>
                <a:lnTo>
                  <a:pt x="450470" y="509482"/>
                </a:lnTo>
                <a:lnTo>
                  <a:pt x="467520" y="496013"/>
                </a:lnTo>
                <a:lnTo>
                  <a:pt x="483469" y="481303"/>
                </a:lnTo>
                <a:lnTo>
                  <a:pt x="498246" y="465424"/>
                </a:lnTo>
                <a:lnTo>
                  <a:pt x="511777" y="448451"/>
                </a:lnTo>
                <a:lnTo>
                  <a:pt x="523988" y="430455"/>
                </a:lnTo>
                <a:lnTo>
                  <a:pt x="534808" y="411509"/>
                </a:lnTo>
                <a:lnTo>
                  <a:pt x="544164" y="391685"/>
                </a:lnTo>
                <a:lnTo>
                  <a:pt x="551981" y="371056"/>
                </a:lnTo>
                <a:lnTo>
                  <a:pt x="558189" y="349694"/>
                </a:lnTo>
                <a:lnTo>
                  <a:pt x="562713" y="327672"/>
                </a:lnTo>
                <a:lnTo>
                  <a:pt x="565481" y="305063"/>
                </a:lnTo>
                <a:lnTo>
                  <a:pt x="566419" y="281940"/>
                </a:lnTo>
                <a:lnTo>
                  <a:pt x="565481" y="258816"/>
                </a:lnTo>
                <a:lnTo>
                  <a:pt x="562713" y="236207"/>
                </a:lnTo>
                <a:lnTo>
                  <a:pt x="558189" y="214185"/>
                </a:lnTo>
                <a:lnTo>
                  <a:pt x="551981" y="192823"/>
                </a:lnTo>
                <a:lnTo>
                  <a:pt x="544164" y="172194"/>
                </a:lnTo>
                <a:lnTo>
                  <a:pt x="534808" y="152370"/>
                </a:lnTo>
                <a:lnTo>
                  <a:pt x="523988" y="133424"/>
                </a:lnTo>
                <a:lnTo>
                  <a:pt x="511777" y="115428"/>
                </a:lnTo>
                <a:lnTo>
                  <a:pt x="498246" y="98455"/>
                </a:lnTo>
                <a:lnTo>
                  <a:pt x="483469" y="82576"/>
                </a:lnTo>
                <a:lnTo>
                  <a:pt x="467520" y="67866"/>
                </a:lnTo>
                <a:lnTo>
                  <a:pt x="450470" y="54397"/>
                </a:lnTo>
                <a:lnTo>
                  <a:pt x="432393" y="42240"/>
                </a:lnTo>
                <a:lnTo>
                  <a:pt x="413361" y="31468"/>
                </a:lnTo>
                <a:lnTo>
                  <a:pt x="393448" y="22155"/>
                </a:lnTo>
                <a:lnTo>
                  <a:pt x="372726" y="14373"/>
                </a:lnTo>
                <a:lnTo>
                  <a:pt x="351268" y="8193"/>
                </a:lnTo>
                <a:lnTo>
                  <a:pt x="329148" y="3690"/>
                </a:lnTo>
                <a:lnTo>
                  <a:pt x="306437" y="934"/>
                </a:lnTo>
                <a:lnTo>
                  <a:pt x="283209" y="0"/>
                </a:lnTo>
                <a:lnTo>
                  <a:pt x="259982" y="934"/>
                </a:lnTo>
                <a:lnTo>
                  <a:pt x="237271" y="3690"/>
                </a:lnTo>
                <a:lnTo>
                  <a:pt x="215151" y="8193"/>
                </a:lnTo>
                <a:lnTo>
                  <a:pt x="193693" y="14373"/>
                </a:lnTo>
                <a:lnTo>
                  <a:pt x="172971" y="22155"/>
                </a:lnTo>
                <a:lnTo>
                  <a:pt x="153058" y="31468"/>
                </a:lnTo>
                <a:lnTo>
                  <a:pt x="134026" y="42240"/>
                </a:lnTo>
                <a:lnTo>
                  <a:pt x="115949" y="54397"/>
                </a:lnTo>
                <a:lnTo>
                  <a:pt x="98899" y="67866"/>
                </a:lnTo>
                <a:lnTo>
                  <a:pt x="82950" y="82576"/>
                </a:lnTo>
                <a:lnTo>
                  <a:pt x="68173" y="98455"/>
                </a:lnTo>
                <a:lnTo>
                  <a:pt x="54642" y="115428"/>
                </a:lnTo>
                <a:lnTo>
                  <a:pt x="42431" y="133424"/>
                </a:lnTo>
                <a:lnTo>
                  <a:pt x="31611" y="152370"/>
                </a:lnTo>
                <a:lnTo>
                  <a:pt x="22255" y="172194"/>
                </a:lnTo>
                <a:lnTo>
                  <a:pt x="14438" y="192823"/>
                </a:lnTo>
                <a:lnTo>
                  <a:pt x="8230" y="214185"/>
                </a:lnTo>
                <a:lnTo>
                  <a:pt x="3706" y="236207"/>
                </a:lnTo>
                <a:lnTo>
                  <a:pt x="938" y="258816"/>
                </a:lnTo>
                <a:lnTo>
                  <a:pt x="0" y="2819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292100" y="6184900"/>
            <a:ext cx="558800" cy="571500"/>
          </a:xfrm>
          <a:custGeom>
            <a:avLst/>
            <a:gdLst/>
            <a:ahLst/>
            <a:cxnLst/>
            <a:rect l="l" t="t" r="r" b="b"/>
            <a:pathLst>
              <a:path w="558800" h="571500">
                <a:moveTo>
                  <a:pt x="0" y="285750"/>
                </a:moveTo>
                <a:lnTo>
                  <a:pt x="926" y="309185"/>
                </a:lnTo>
                <a:lnTo>
                  <a:pt x="3656" y="332098"/>
                </a:lnTo>
                <a:lnTo>
                  <a:pt x="8120" y="354417"/>
                </a:lnTo>
                <a:lnTo>
                  <a:pt x="14244" y="376067"/>
                </a:lnTo>
                <a:lnTo>
                  <a:pt x="21957" y="396974"/>
                </a:lnTo>
                <a:lnTo>
                  <a:pt x="31186" y="417066"/>
                </a:lnTo>
                <a:lnTo>
                  <a:pt x="41861" y="436268"/>
                </a:lnTo>
                <a:lnTo>
                  <a:pt x="53908" y="454508"/>
                </a:lnTo>
                <a:lnTo>
                  <a:pt x="67257" y="471710"/>
                </a:lnTo>
                <a:lnTo>
                  <a:pt x="81835" y="487803"/>
                </a:lnTo>
                <a:lnTo>
                  <a:pt x="97570" y="502713"/>
                </a:lnTo>
                <a:lnTo>
                  <a:pt x="114391" y="516365"/>
                </a:lnTo>
                <a:lnTo>
                  <a:pt x="132225" y="528686"/>
                </a:lnTo>
                <a:lnTo>
                  <a:pt x="151001" y="539604"/>
                </a:lnTo>
                <a:lnTo>
                  <a:pt x="170646" y="549043"/>
                </a:lnTo>
                <a:lnTo>
                  <a:pt x="191089" y="556931"/>
                </a:lnTo>
                <a:lnTo>
                  <a:pt x="212258" y="563195"/>
                </a:lnTo>
                <a:lnTo>
                  <a:pt x="234080" y="567759"/>
                </a:lnTo>
                <a:lnTo>
                  <a:pt x="256485" y="570552"/>
                </a:lnTo>
                <a:lnTo>
                  <a:pt x="279400" y="571500"/>
                </a:lnTo>
                <a:lnTo>
                  <a:pt x="302314" y="570552"/>
                </a:lnTo>
                <a:lnTo>
                  <a:pt x="324719" y="567759"/>
                </a:lnTo>
                <a:lnTo>
                  <a:pt x="346541" y="563195"/>
                </a:lnTo>
                <a:lnTo>
                  <a:pt x="367710" y="556931"/>
                </a:lnTo>
                <a:lnTo>
                  <a:pt x="388153" y="549043"/>
                </a:lnTo>
                <a:lnTo>
                  <a:pt x="407798" y="539604"/>
                </a:lnTo>
                <a:lnTo>
                  <a:pt x="426574" y="528686"/>
                </a:lnTo>
                <a:lnTo>
                  <a:pt x="444408" y="516365"/>
                </a:lnTo>
                <a:lnTo>
                  <a:pt x="461229" y="502713"/>
                </a:lnTo>
                <a:lnTo>
                  <a:pt x="476964" y="487803"/>
                </a:lnTo>
                <a:lnTo>
                  <a:pt x="491542" y="471710"/>
                </a:lnTo>
                <a:lnTo>
                  <a:pt x="504891" y="454508"/>
                </a:lnTo>
                <a:lnTo>
                  <a:pt x="516938" y="436268"/>
                </a:lnTo>
                <a:lnTo>
                  <a:pt x="527613" y="417066"/>
                </a:lnTo>
                <a:lnTo>
                  <a:pt x="536842" y="396974"/>
                </a:lnTo>
                <a:lnTo>
                  <a:pt x="544555" y="376067"/>
                </a:lnTo>
                <a:lnTo>
                  <a:pt x="550679" y="354417"/>
                </a:lnTo>
                <a:lnTo>
                  <a:pt x="555143" y="332098"/>
                </a:lnTo>
                <a:lnTo>
                  <a:pt x="557873" y="309185"/>
                </a:lnTo>
                <a:lnTo>
                  <a:pt x="558800" y="285750"/>
                </a:lnTo>
                <a:lnTo>
                  <a:pt x="557873" y="262314"/>
                </a:lnTo>
                <a:lnTo>
                  <a:pt x="555143" y="239401"/>
                </a:lnTo>
                <a:lnTo>
                  <a:pt x="550679" y="217082"/>
                </a:lnTo>
                <a:lnTo>
                  <a:pt x="544555" y="195432"/>
                </a:lnTo>
                <a:lnTo>
                  <a:pt x="536842" y="174525"/>
                </a:lnTo>
                <a:lnTo>
                  <a:pt x="527613" y="154433"/>
                </a:lnTo>
                <a:lnTo>
                  <a:pt x="516938" y="135231"/>
                </a:lnTo>
                <a:lnTo>
                  <a:pt x="504891" y="116991"/>
                </a:lnTo>
                <a:lnTo>
                  <a:pt x="491542" y="99789"/>
                </a:lnTo>
                <a:lnTo>
                  <a:pt x="476964" y="83696"/>
                </a:lnTo>
                <a:lnTo>
                  <a:pt x="461229" y="68786"/>
                </a:lnTo>
                <a:lnTo>
                  <a:pt x="444408" y="55134"/>
                </a:lnTo>
                <a:lnTo>
                  <a:pt x="426574" y="42813"/>
                </a:lnTo>
                <a:lnTo>
                  <a:pt x="407798" y="31895"/>
                </a:lnTo>
                <a:lnTo>
                  <a:pt x="388153" y="22456"/>
                </a:lnTo>
                <a:lnTo>
                  <a:pt x="367710" y="14568"/>
                </a:lnTo>
                <a:lnTo>
                  <a:pt x="346541" y="8304"/>
                </a:lnTo>
                <a:lnTo>
                  <a:pt x="324719" y="3740"/>
                </a:lnTo>
                <a:lnTo>
                  <a:pt x="302314" y="947"/>
                </a:lnTo>
                <a:lnTo>
                  <a:pt x="279400" y="0"/>
                </a:lnTo>
                <a:lnTo>
                  <a:pt x="256485" y="947"/>
                </a:lnTo>
                <a:lnTo>
                  <a:pt x="234080" y="3740"/>
                </a:lnTo>
                <a:lnTo>
                  <a:pt x="212258" y="8304"/>
                </a:lnTo>
                <a:lnTo>
                  <a:pt x="191089" y="14568"/>
                </a:lnTo>
                <a:lnTo>
                  <a:pt x="170646" y="22456"/>
                </a:lnTo>
                <a:lnTo>
                  <a:pt x="151001" y="31895"/>
                </a:lnTo>
                <a:lnTo>
                  <a:pt x="132225" y="42813"/>
                </a:lnTo>
                <a:lnTo>
                  <a:pt x="114391" y="55134"/>
                </a:lnTo>
                <a:lnTo>
                  <a:pt x="97570" y="68786"/>
                </a:lnTo>
                <a:lnTo>
                  <a:pt x="81835" y="83696"/>
                </a:lnTo>
                <a:lnTo>
                  <a:pt x="67257" y="99789"/>
                </a:lnTo>
                <a:lnTo>
                  <a:pt x="53908" y="116991"/>
                </a:lnTo>
                <a:lnTo>
                  <a:pt x="41861" y="135231"/>
                </a:lnTo>
                <a:lnTo>
                  <a:pt x="31186" y="154433"/>
                </a:lnTo>
                <a:lnTo>
                  <a:pt x="21957" y="174525"/>
                </a:lnTo>
                <a:lnTo>
                  <a:pt x="14244" y="195432"/>
                </a:lnTo>
                <a:lnTo>
                  <a:pt x="8120" y="217082"/>
                </a:lnTo>
                <a:lnTo>
                  <a:pt x="3656" y="239401"/>
                </a:lnTo>
                <a:lnTo>
                  <a:pt x="926" y="262314"/>
                </a:lnTo>
                <a:lnTo>
                  <a:pt x="0" y="28575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3866515" y="824276"/>
            <a:ext cx="1633220" cy="318464"/>
          </a:xfrm>
          <a:prstGeom prst="rect">
            <a:avLst/>
          </a:prstGeom>
        </p:spPr>
        <p:txBody>
          <a:bodyPr wrap="square" lIns="0" tIns="9715" rIns="0" bIns="0" rtlCol="0">
            <a:noAutofit/>
          </a:bodyPr>
          <a:lstStyle/>
          <a:p>
            <a:pPr marL="12700">
              <a:lnSpc>
                <a:spcPts val="1530"/>
              </a:lnSpc>
            </a:pPr>
            <a:r>
              <a:rPr sz="2400" b="1" spc="-3" dirty="0" smtClean="0">
                <a:latin typeface="Arial"/>
                <a:cs typeface="Arial"/>
              </a:rPr>
              <a:t>Amenazas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3046182" y="1384606"/>
            <a:ext cx="1812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3292562" y="1384545"/>
            <a:ext cx="3040202" cy="388619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3" dirty="0" smtClean="0">
                <a:latin typeface="Arial"/>
                <a:cs typeface="Arial"/>
              </a:rPr>
              <a:t>Inundaciones recurrentes que deterioran</a:t>
            </a:r>
            <a:endParaRPr sz="1300">
              <a:latin typeface="Arial"/>
              <a:cs typeface="Arial"/>
            </a:endParaRPr>
          </a:p>
          <a:p>
            <a:pPr marL="12700" marR="24765">
              <a:lnSpc>
                <a:spcPct val="95825"/>
              </a:lnSpc>
            </a:pPr>
            <a:r>
              <a:rPr sz="1300" spc="-1" dirty="0" smtClean="0">
                <a:latin typeface="Arial"/>
                <a:cs typeface="Arial"/>
              </a:rPr>
              <a:t>el Patrimonio Mundial</a:t>
            </a:r>
            <a:endParaRPr sz="130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3046182" y="1844346"/>
            <a:ext cx="1812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292562" y="1844285"/>
            <a:ext cx="2311679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4" dirty="0" smtClean="0">
                <a:latin typeface="Arial"/>
                <a:cs typeface="Arial"/>
              </a:rPr>
              <a:t>P</a:t>
            </a:r>
            <a:r>
              <a:rPr sz="1300" spc="0" dirty="0" smtClean="0">
                <a:latin typeface="Arial"/>
                <a:cs typeface="Arial"/>
              </a:rPr>
              <a:t>é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d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0" dirty="0" smtClean="0">
                <a:latin typeface="Arial"/>
                <a:cs typeface="Arial"/>
              </a:rPr>
              <a:t>da   </a:t>
            </a:r>
            <a:r>
              <a:rPr sz="1300" spc="195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d</a:t>
            </a:r>
            <a:r>
              <a:rPr sz="1300" spc="14" dirty="0" smtClean="0">
                <a:latin typeface="Arial"/>
                <a:cs typeface="Arial"/>
              </a:rPr>
              <a:t>e</a:t>
            </a:r>
            <a:r>
              <a:rPr sz="1300" spc="0" dirty="0" smtClean="0">
                <a:latin typeface="Arial"/>
                <a:cs typeface="Arial"/>
              </a:rPr>
              <a:t>l   </a:t>
            </a:r>
            <a:r>
              <a:rPr sz="1300" spc="190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n</a:t>
            </a:r>
            <a:r>
              <a:rPr sz="1300" spc="-4" dirty="0" smtClean="0">
                <a:latin typeface="Arial"/>
                <a:cs typeface="Arial"/>
              </a:rPr>
              <a:t>o</a:t>
            </a:r>
            <a:r>
              <a:rPr sz="1300" spc="19" dirty="0" smtClean="0">
                <a:latin typeface="Arial"/>
                <a:cs typeface="Arial"/>
              </a:rPr>
              <a:t>m</a:t>
            </a:r>
            <a:r>
              <a:rPr sz="1300" spc="0" dirty="0" smtClean="0">
                <a:latin typeface="Arial"/>
                <a:cs typeface="Arial"/>
              </a:rPr>
              <a:t>b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14" dirty="0" smtClean="0">
                <a:latin typeface="Arial"/>
                <a:cs typeface="Arial"/>
              </a:rPr>
              <a:t>m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-4" dirty="0" smtClean="0">
                <a:latin typeface="Arial"/>
                <a:cs typeface="Arial"/>
              </a:rPr>
              <a:t>n</a:t>
            </a:r>
            <a:r>
              <a:rPr sz="1300" spc="0" dirty="0" smtClean="0">
                <a:latin typeface="Arial"/>
                <a:cs typeface="Arial"/>
              </a:rPr>
              <a:t>to</a:t>
            </a:r>
            <a:endParaRPr sz="130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5762458" y="1844285"/>
            <a:ext cx="238125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1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153617" y="1844285"/>
            <a:ext cx="176428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9" dirty="0" smtClean="0">
                <a:latin typeface="Arial"/>
                <a:cs typeface="Arial"/>
              </a:rPr>
              <a:t>la</a:t>
            </a:r>
            <a:endParaRPr sz="130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3292562" y="2042147"/>
            <a:ext cx="3034389" cy="2426973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 marR="7904" algn="just">
              <a:lnSpc>
                <a:spcPts val="1430"/>
              </a:lnSpc>
            </a:pPr>
            <a:r>
              <a:rPr sz="1300" spc="13" dirty="0" smtClean="0">
                <a:latin typeface="Arial"/>
                <a:cs typeface="Arial"/>
              </a:rPr>
              <a:t>UNESCO por deterioro de edificaciones</a:t>
            </a:r>
            <a:endParaRPr sz="1300">
              <a:latin typeface="Arial"/>
              <a:cs typeface="Arial"/>
            </a:endParaRPr>
          </a:p>
          <a:p>
            <a:pPr marL="12700" marR="2086664" algn="just">
              <a:lnSpc>
                <a:spcPct val="95825"/>
              </a:lnSpc>
            </a:pPr>
            <a:r>
              <a:rPr sz="1300" spc="1" dirty="0" smtClean="0">
                <a:latin typeface="Arial"/>
                <a:cs typeface="Arial"/>
              </a:rPr>
              <a:t>y su entorno</a:t>
            </a:r>
            <a:endParaRPr sz="1300">
              <a:latin typeface="Arial"/>
              <a:cs typeface="Arial"/>
            </a:endParaRPr>
          </a:p>
          <a:p>
            <a:pPr marL="12700" marR="520" algn="just">
              <a:lnSpc>
                <a:spcPct val="100041"/>
              </a:lnSpc>
              <a:spcBef>
                <a:spcPts val="565"/>
              </a:spcBef>
            </a:pPr>
            <a:r>
              <a:rPr sz="1300" dirty="0" smtClean="0">
                <a:latin typeface="Arial"/>
                <a:cs typeface="Arial"/>
              </a:rPr>
              <a:t>Det</a:t>
            </a:r>
            <a:r>
              <a:rPr sz="1300" spc="-4" dirty="0" smtClean="0">
                <a:latin typeface="Arial"/>
                <a:cs typeface="Arial"/>
              </a:rPr>
              <a:t>e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29" dirty="0" smtClean="0">
                <a:latin typeface="Arial"/>
                <a:cs typeface="Arial"/>
              </a:rPr>
              <a:t> </a:t>
            </a:r>
            <a:r>
              <a:rPr sz="1300" spc="-4" dirty="0" smtClean="0">
                <a:latin typeface="Arial"/>
                <a:cs typeface="Arial"/>
              </a:rPr>
              <a:t>de</a:t>
            </a:r>
            <a:r>
              <a:rPr sz="1300" spc="0" dirty="0" smtClean="0">
                <a:latin typeface="Arial"/>
                <a:cs typeface="Arial"/>
              </a:rPr>
              <a:t>l</a:t>
            </a:r>
            <a:r>
              <a:rPr sz="1300" spc="14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d</a:t>
            </a:r>
            <a:r>
              <a:rPr sz="1300" spc="-4" dirty="0" smtClean="0">
                <a:latin typeface="Arial"/>
                <a:cs typeface="Arial"/>
              </a:rPr>
              <a:t>e</a:t>
            </a:r>
            <a:r>
              <a:rPr sz="1300" spc="9" dirty="0" smtClean="0">
                <a:latin typeface="Arial"/>
                <a:cs typeface="Arial"/>
              </a:rPr>
              <a:t>s</a:t>
            </a:r>
            <a:r>
              <a:rPr sz="1300" spc="0" dirty="0" smtClean="0">
                <a:latin typeface="Arial"/>
                <a:cs typeface="Arial"/>
              </a:rPr>
              <a:t>t</a:t>
            </a:r>
            <a:r>
              <a:rPr sz="1300" spc="9" dirty="0" smtClean="0">
                <a:latin typeface="Arial"/>
                <a:cs typeface="Arial"/>
              </a:rPr>
              <a:t>i</a:t>
            </a:r>
            <a:r>
              <a:rPr sz="1300" spc="0" dirty="0" smtClean="0">
                <a:latin typeface="Arial"/>
                <a:cs typeface="Arial"/>
              </a:rPr>
              <a:t>no</a:t>
            </a:r>
            <a:r>
              <a:rPr sz="1300" spc="4" dirty="0" smtClean="0">
                <a:latin typeface="Arial"/>
                <a:cs typeface="Arial"/>
              </a:rPr>
              <a:t> </a:t>
            </a:r>
            <a:r>
              <a:rPr sz="1300" spc="14" dirty="0" smtClean="0">
                <a:latin typeface="Arial"/>
                <a:cs typeface="Arial"/>
              </a:rPr>
              <a:t>d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-4" dirty="0" smtClean="0">
                <a:latin typeface="Arial"/>
                <a:cs typeface="Arial"/>
              </a:rPr>
              <a:t>b</a:t>
            </a:r>
            <a:r>
              <a:rPr sz="1300" spc="9" dirty="0" smtClean="0">
                <a:latin typeface="Arial"/>
                <a:cs typeface="Arial"/>
              </a:rPr>
              <a:t>i</a:t>
            </a:r>
            <a:r>
              <a:rPr sz="1300" spc="0" dirty="0" smtClean="0">
                <a:latin typeface="Arial"/>
                <a:cs typeface="Arial"/>
              </a:rPr>
              <a:t>do a</a:t>
            </a:r>
            <a:r>
              <a:rPr sz="1300" spc="25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t</a:t>
            </a:r>
            <a:r>
              <a:rPr sz="1300" spc="14" dirty="0" smtClean="0">
                <a:latin typeface="Arial"/>
                <a:cs typeface="Arial"/>
              </a:rPr>
              <a:t>u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9" dirty="0" smtClean="0">
                <a:latin typeface="Arial"/>
                <a:cs typeface="Arial"/>
              </a:rPr>
              <a:t>s</a:t>
            </a:r>
            <a:r>
              <a:rPr sz="1300" spc="14" dirty="0" smtClean="0">
                <a:latin typeface="Arial"/>
                <a:cs typeface="Arial"/>
              </a:rPr>
              <a:t>m</a:t>
            </a:r>
            <a:r>
              <a:rPr sz="1300" spc="0" dirty="0" smtClean="0">
                <a:latin typeface="Arial"/>
                <a:cs typeface="Arial"/>
              </a:rPr>
              <a:t>o </a:t>
            </a:r>
            <a:r>
              <a:rPr sz="1300" spc="14" dirty="0" smtClean="0">
                <a:latin typeface="Arial"/>
                <a:cs typeface="Arial"/>
              </a:rPr>
              <a:t>m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4" dirty="0" smtClean="0">
                <a:latin typeface="Arial"/>
                <a:cs typeface="Arial"/>
              </a:rPr>
              <a:t>s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9" dirty="0" smtClean="0">
                <a:latin typeface="Arial"/>
                <a:cs typeface="Arial"/>
              </a:rPr>
              <a:t>v</a:t>
            </a:r>
            <a:r>
              <a:rPr sz="1300" spc="0" dirty="0" smtClean="0">
                <a:latin typeface="Arial"/>
                <a:cs typeface="Arial"/>
              </a:rPr>
              <a:t>o</a:t>
            </a:r>
            <a:endParaRPr sz="1300">
              <a:latin typeface="Arial"/>
              <a:cs typeface="Arial"/>
            </a:endParaRPr>
          </a:p>
          <a:p>
            <a:pPr marL="12700" marR="3873" algn="just">
              <a:lnSpc>
                <a:spcPct val="99945"/>
              </a:lnSpc>
              <a:spcBef>
                <a:spcPts val="504"/>
              </a:spcBef>
            </a:pPr>
            <a:r>
              <a:rPr sz="1300" spc="3" dirty="0" smtClean="0">
                <a:latin typeface="Arial"/>
                <a:cs typeface="Arial"/>
              </a:rPr>
              <a:t>Contaminación de suelo y acuíferos por manejo inadecuado de la basura.</a:t>
            </a:r>
            <a:endParaRPr sz="1300">
              <a:latin typeface="Arial"/>
              <a:cs typeface="Arial"/>
            </a:endParaRPr>
          </a:p>
          <a:p>
            <a:pPr marL="12700" marR="2387" algn="just">
              <a:lnSpc>
                <a:spcPct val="95825"/>
              </a:lnSpc>
              <a:spcBef>
                <a:spcPts val="502"/>
              </a:spcBef>
            </a:pPr>
            <a:r>
              <a:rPr sz="1300" spc="16" dirty="0" smtClean="0">
                <a:latin typeface="Arial"/>
                <a:cs typeface="Arial"/>
              </a:rPr>
              <a:t>Incremento en la contaminación del Río</a:t>
            </a:r>
            <a:endParaRPr sz="1300">
              <a:latin typeface="Arial"/>
              <a:cs typeface="Arial"/>
            </a:endParaRPr>
          </a:p>
          <a:p>
            <a:pPr marL="12700" marR="135017" algn="just">
              <a:lnSpc>
                <a:spcPct val="95825"/>
              </a:lnSpc>
              <a:spcBef>
                <a:spcPts val="65"/>
              </a:spcBef>
            </a:pPr>
            <a:r>
              <a:rPr sz="1300" spc="1" dirty="0" smtClean="0">
                <a:latin typeface="Arial"/>
                <a:cs typeface="Arial"/>
              </a:rPr>
              <a:t>Papaloapan por descargas domésticas</a:t>
            </a:r>
            <a:endParaRPr sz="1300">
              <a:latin typeface="Arial"/>
              <a:cs typeface="Arial"/>
            </a:endParaRPr>
          </a:p>
          <a:p>
            <a:pPr marL="12700" algn="just">
              <a:lnSpc>
                <a:spcPct val="100041"/>
              </a:lnSpc>
              <a:spcBef>
                <a:spcPts val="567"/>
              </a:spcBef>
            </a:pPr>
            <a:r>
              <a:rPr sz="1300" spc="2" dirty="0" smtClean="0">
                <a:latin typeface="Arial"/>
                <a:cs typeface="Arial"/>
              </a:rPr>
              <a:t>Incremento en la contaminación del Río Papaloapan por el ingenio San Cristóbal y cervecera de Tuxtepec al río</a:t>
            </a:r>
            <a:endParaRPr sz="130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046182" y="2502587"/>
            <a:ext cx="1812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3046182" y="2962708"/>
            <a:ext cx="1812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046182" y="3422321"/>
            <a:ext cx="1812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046182" y="3882442"/>
            <a:ext cx="1812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046182" y="4540045"/>
            <a:ext cx="181554" cy="190817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292562" y="4539983"/>
            <a:ext cx="875976" cy="19081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1" dirty="0" smtClean="0">
                <a:latin typeface="Arial"/>
                <a:cs typeface="Arial"/>
              </a:rPr>
              <a:t>Emigración</a:t>
            </a:r>
            <a:endParaRPr sz="13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316436" y="4539983"/>
            <a:ext cx="233092" cy="19081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700357" y="4539983"/>
            <a:ext cx="756710" cy="19081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1" dirty="0" smtClean="0">
                <a:latin typeface="Arial"/>
                <a:cs typeface="Arial"/>
              </a:rPr>
              <a:t>población</a:t>
            </a:r>
            <a:endParaRPr sz="13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604597" y="4539983"/>
            <a:ext cx="730075" cy="19081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9" dirty="0" smtClean="0">
                <a:latin typeface="Arial"/>
                <a:cs typeface="Arial"/>
              </a:rPr>
              <a:t>j</a:t>
            </a:r>
            <a:r>
              <a:rPr sz="1300" spc="-4" dirty="0" smtClean="0">
                <a:latin typeface="Arial"/>
                <a:cs typeface="Arial"/>
              </a:rPr>
              <a:t>o</a:t>
            </a:r>
            <a:r>
              <a:rPr sz="1300" spc="9" dirty="0" smtClean="0">
                <a:latin typeface="Arial"/>
                <a:cs typeface="Arial"/>
              </a:rPr>
              <a:t>v</a:t>
            </a:r>
            <a:r>
              <a:rPr sz="1300" spc="-4" dirty="0" smtClean="0">
                <a:latin typeface="Arial"/>
                <a:cs typeface="Arial"/>
              </a:rPr>
              <a:t>e</a:t>
            </a:r>
            <a:r>
              <a:rPr sz="1300" spc="0" dirty="0" smtClean="0">
                <a:latin typeface="Arial"/>
                <a:cs typeface="Arial"/>
              </a:rPr>
              <a:t>n   </a:t>
            </a:r>
            <a:r>
              <a:rPr sz="1300" spc="139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y</a:t>
            </a:r>
            <a:endParaRPr sz="13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292562" y="4738615"/>
            <a:ext cx="2815526" cy="452246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capacitada por falta de oportunidades</a:t>
            </a:r>
            <a:endParaRPr sz="1300">
              <a:latin typeface="Arial"/>
              <a:cs typeface="Arial"/>
            </a:endParaRPr>
          </a:p>
          <a:p>
            <a:pPr marL="12700" marR="24765">
              <a:lnSpc>
                <a:spcPct val="95825"/>
              </a:lnSpc>
              <a:spcBef>
                <a:spcPts val="494"/>
              </a:spcBef>
            </a:pPr>
            <a:r>
              <a:rPr sz="1300" spc="0" dirty="0" smtClean="0">
                <a:latin typeface="Arial"/>
                <a:cs typeface="Arial"/>
              </a:rPr>
              <a:t>Pérdida de identidad de la población</a:t>
            </a:r>
            <a:endParaRPr sz="13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046182" y="5000423"/>
            <a:ext cx="181254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196340" y="378460"/>
            <a:ext cx="6037580" cy="411479"/>
          </a:xfrm>
          <a:prstGeom prst="rect">
            <a:avLst/>
          </a:prstGeom>
        </p:spPr>
        <p:txBody>
          <a:bodyPr wrap="square" lIns="0" tIns="38735" rIns="0" bIns="0" rtlCol="0">
            <a:noAutofit/>
          </a:bodyPr>
          <a:lstStyle/>
          <a:p>
            <a:pPr marL="92328">
              <a:lnSpc>
                <a:spcPct val="102091"/>
              </a:lnSpc>
            </a:pP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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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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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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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777294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object 70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81000" y="6139180"/>
            <a:ext cx="566419" cy="563880"/>
          </a:xfrm>
          <a:custGeom>
            <a:avLst/>
            <a:gdLst/>
            <a:ahLst/>
            <a:cxnLst/>
            <a:rect l="l" t="t" r="r" b="b"/>
            <a:pathLst>
              <a:path w="566419" h="563879">
                <a:moveTo>
                  <a:pt x="0" y="281940"/>
                </a:moveTo>
                <a:lnTo>
                  <a:pt x="938" y="305063"/>
                </a:lnTo>
                <a:lnTo>
                  <a:pt x="3706" y="327672"/>
                </a:lnTo>
                <a:lnTo>
                  <a:pt x="8230" y="349694"/>
                </a:lnTo>
                <a:lnTo>
                  <a:pt x="14438" y="371056"/>
                </a:lnTo>
                <a:lnTo>
                  <a:pt x="22255" y="391685"/>
                </a:lnTo>
                <a:lnTo>
                  <a:pt x="31611" y="411509"/>
                </a:lnTo>
                <a:lnTo>
                  <a:pt x="42431" y="430455"/>
                </a:lnTo>
                <a:lnTo>
                  <a:pt x="54642" y="448451"/>
                </a:lnTo>
                <a:lnTo>
                  <a:pt x="68173" y="465424"/>
                </a:lnTo>
                <a:lnTo>
                  <a:pt x="82950" y="481303"/>
                </a:lnTo>
                <a:lnTo>
                  <a:pt x="98899" y="496013"/>
                </a:lnTo>
                <a:lnTo>
                  <a:pt x="115949" y="509482"/>
                </a:lnTo>
                <a:lnTo>
                  <a:pt x="134026" y="521639"/>
                </a:lnTo>
                <a:lnTo>
                  <a:pt x="153058" y="532411"/>
                </a:lnTo>
                <a:lnTo>
                  <a:pt x="172971" y="541724"/>
                </a:lnTo>
                <a:lnTo>
                  <a:pt x="193693" y="549506"/>
                </a:lnTo>
                <a:lnTo>
                  <a:pt x="215151" y="555686"/>
                </a:lnTo>
                <a:lnTo>
                  <a:pt x="237271" y="560189"/>
                </a:lnTo>
                <a:lnTo>
                  <a:pt x="259982" y="562945"/>
                </a:lnTo>
                <a:lnTo>
                  <a:pt x="283209" y="563880"/>
                </a:lnTo>
                <a:lnTo>
                  <a:pt x="306437" y="562945"/>
                </a:lnTo>
                <a:lnTo>
                  <a:pt x="329148" y="560189"/>
                </a:lnTo>
                <a:lnTo>
                  <a:pt x="351268" y="555686"/>
                </a:lnTo>
                <a:lnTo>
                  <a:pt x="372726" y="549506"/>
                </a:lnTo>
                <a:lnTo>
                  <a:pt x="393448" y="541724"/>
                </a:lnTo>
                <a:lnTo>
                  <a:pt x="413361" y="532411"/>
                </a:lnTo>
                <a:lnTo>
                  <a:pt x="432393" y="521639"/>
                </a:lnTo>
                <a:lnTo>
                  <a:pt x="450470" y="509482"/>
                </a:lnTo>
                <a:lnTo>
                  <a:pt x="467520" y="496013"/>
                </a:lnTo>
                <a:lnTo>
                  <a:pt x="483469" y="481303"/>
                </a:lnTo>
                <a:lnTo>
                  <a:pt x="498246" y="465424"/>
                </a:lnTo>
                <a:lnTo>
                  <a:pt x="511777" y="448451"/>
                </a:lnTo>
                <a:lnTo>
                  <a:pt x="523988" y="430455"/>
                </a:lnTo>
                <a:lnTo>
                  <a:pt x="534808" y="411509"/>
                </a:lnTo>
                <a:lnTo>
                  <a:pt x="544164" y="391685"/>
                </a:lnTo>
                <a:lnTo>
                  <a:pt x="551981" y="371056"/>
                </a:lnTo>
                <a:lnTo>
                  <a:pt x="558189" y="349694"/>
                </a:lnTo>
                <a:lnTo>
                  <a:pt x="562713" y="327672"/>
                </a:lnTo>
                <a:lnTo>
                  <a:pt x="565481" y="305063"/>
                </a:lnTo>
                <a:lnTo>
                  <a:pt x="566419" y="281940"/>
                </a:lnTo>
                <a:lnTo>
                  <a:pt x="565481" y="258816"/>
                </a:lnTo>
                <a:lnTo>
                  <a:pt x="562713" y="236207"/>
                </a:lnTo>
                <a:lnTo>
                  <a:pt x="558189" y="214185"/>
                </a:lnTo>
                <a:lnTo>
                  <a:pt x="551981" y="192823"/>
                </a:lnTo>
                <a:lnTo>
                  <a:pt x="544164" y="172194"/>
                </a:lnTo>
                <a:lnTo>
                  <a:pt x="534808" y="152370"/>
                </a:lnTo>
                <a:lnTo>
                  <a:pt x="523988" y="133424"/>
                </a:lnTo>
                <a:lnTo>
                  <a:pt x="511777" y="115428"/>
                </a:lnTo>
                <a:lnTo>
                  <a:pt x="498246" y="98455"/>
                </a:lnTo>
                <a:lnTo>
                  <a:pt x="483469" y="82576"/>
                </a:lnTo>
                <a:lnTo>
                  <a:pt x="467520" y="67866"/>
                </a:lnTo>
                <a:lnTo>
                  <a:pt x="450470" y="54397"/>
                </a:lnTo>
                <a:lnTo>
                  <a:pt x="432393" y="42240"/>
                </a:lnTo>
                <a:lnTo>
                  <a:pt x="413361" y="31468"/>
                </a:lnTo>
                <a:lnTo>
                  <a:pt x="393448" y="22155"/>
                </a:lnTo>
                <a:lnTo>
                  <a:pt x="372726" y="14373"/>
                </a:lnTo>
                <a:lnTo>
                  <a:pt x="351268" y="8193"/>
                </a:lnTo>
                <a:lnTo>
                  <a:pt x="329148" y="3690"/>
                </a:lnTo>
                <a:lnTo>
                  <a:pt x="306437" y="934"/>
                </a:lnTo>
                <a:lnTo>
                  <a:pt x="283209" y="0"/>
                </a:lnTo>
                <a:lnTo>
                  <a:pt x="259982" y="934"/>
                </a:lnTo>
                <a:lnTo>
                  <a:pt x="237271" y="3690"/>
                </a:lnTo>
                <a:lnTo>
                  <a:pt x="215151" y="8193"/>
                </a:lnTo>
                <a:lnTo>
                  <a:pt x="193693" y="14373"/>
                </a:lnTo>
                <a:lnTo>
                  <a:pt x="172971" y="22155"/>
                </a:lnTo>
                <a:lnTo>
                  <a:pt x="153058" y="31468"/>
                </a:lnTo>
                <a:lnTo>
                  <a:pt x="134026" y="42240"/>
                </a:lnTo>
                <a:lnTo>
                  <a:pt x="115949" y="54397"/>
                </a:lnTo>
                <a:lnTo>
                  <a:pt x="98899" y="67866"/>
                </a:lnTo>
                <a:lnTo>
                  <a:pt x="82950" y="82576"/>
                </a:lnTo>
                <a:lnTo>
                  <a:pt x="68173" y="98455"/>
                </a:lnTo>
                <a:lnTo>
                  <a:pt x="54642" y="115428"/>
                </a:lnTo>
                <a:lnTo>
                  <a:pt x="42431" y="133424"/>
                </a:lnTo>
                <a:lnTo>
                  <a:pt x="31611" y="152370"/>
                </a:lnTo>
                <a:lnTo>
                  <a:pt x="22255" y="172194"/>
                </a:lnTo>
                <a:lnTo>
                  <a:pt x="14438" y="192823"/>
                </a:lnTo>
                <a:lnTo>
                  <a:pt x="8230" y="214185"/>
                </a:lnTo>
                <a:lnTo>
                  <a:pt x="3706" y="236207"/>
                </a:lnTo>
                <a:lnTo>
                  <a:pt x="938" y="258816"/>
                </a:lnTo>
                <a:lnTo>
                  <a:pt x="0" y="2819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2882679" y="857902"/>
            <a:ext cx="5361444" cy="665194"/>
          </a:xfrm>
          <a:prstGeom prst="rect">
            <a:avLst/>
          </a:prstGeom>
        </p:spPr>
        <p:txBody>
          <a:bodyPr wrap="square" lIns="0" tIns="9747" rIns="0" bIns="0" rtlCol="0">
            <a:noAutofit/>
          </a:bodyPr>
          <a:lstStyle/>
          <a:p>
            <a:pPr marL="12700" algn="ctr">
              <a:lnSpc>
                <a:spcPts val="1535"/>
              </a:lnSpc>
            </a:pPr>
            <a:r>
              <a:rPr sz="1600" b="1" spc="-1" dirty="0" smtClean="0">
                <a:latin typeface="Arial"/>
                <a:cs typeface="Arial"/>
              </a:rPr>
              <a:t>EJEMPLO PLAN DE DESARROLLO URBANO CHIMALHUACÁN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1280817" y="1246289"/>
            <a:ext cx="3940134" cy="669869"/>
          </a:xfrm>
          <a:prstGeom prst="rect">
            <a:avLst/>
          </a:prstGeom>
        </p:spPr>
        <p:txBody>
          <a:bodyPr wrap="square" lIns="0" tIns="9747" rIns="0" bIns="0" rtlCol="0">
            <a:noAutofit/>
          </a:bodyPr>
          <a:lstStyle/>
          <a:p>
            <a:pPr marL="84772" marR="26286">
              <a:lnSpc>
                <a:spcPts val="1535"/>
              </a:lnSpc>
            </a:pPr>
            <a:r>
              <a:rPr b="1" spc="0" dirty="0" smtClean="0">
                <a:latin typeface="Arial"/>
                <a:cs typeface="Arial"/>
              </a:rPr>
              <a:t>Fortalezas</a:t>
            </a:r>
            <a:endParaRPr b="1" dirty="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770"/>
              </a:spcBef>
            </a:pPr>
            <a:r>
              <a:rPr sz="1200" spc="4" dirty="0" smtClean="0">
                <a:latin typeface="Arial"/>
                <a:cs typeface="Arial"/>
              </a:rPr>
              <a:t>Continuidad en políticas y programas (17 años) dirigida a</a:t>
            </a:r>
            <a:endParaRPr sz="1200" dirty="0">
              <a:latin typeface="Arial"/>
              <a:cs typeface="Arial"/>
            </a:endParaRPr>
          </a:p>
          <a:p>
            <a:pPr marL="12700" marR="26286">
              <a:lnSpc>
                <a:spcPct val="95825"/>
              </a:lnSpc>
              <a:spcBef>
                <a:spcPts val="60"/>
              </a:spcBef>
            </a:pPr>
            <a:r>
              <a:rPr sz="1200" spc="-2" dirty="0" smtClean="0">
                <a:latin typeface="Arial"/>
                <a:cs typeface="Arial"/>
              </a:rPr>
              <a:t>una mejor calidad de vida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1048790" y="1569015"/>
            <a:ext cx="168046" cy="177800"/>
          </a:xfrm>
          <a:prstGeom prst="rect">
            <a:avLst/>
          </a:prstGeom>
        </p:spPr>
        <p:txBody>
          <a:bodyPr wrap="square" lIns="0" tIns="8128" rIns="0" bIns="0" rtlCol="0">
            <a:noAutofit/>
          </a:bodyPr>
          <a:lstStyle/>
          <a:p>
            <a:pPr marL="12700">
              <a:lnSpc>
                <a:spcPts val="1280"/>
              </a:lnSpc>
            </a:pPr>
            <a:r>
              <a:rPr sz="12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200">
              <a:latin typeface="Wingdings"/>
              <a:cs typeface="Wingdings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1048790" y="1998656"/>
            <a:ext cx="168046" cy="177800"/>
          </a:xfrm>
          <a:prstGeom prst="rect">
            <a:avLst/>
          </a:prstGeom>
        </p:spPr>
        <p:txBody>
          <a:bodyPr wrap="square" lIns="0" tIns="8128" rIns="0" bIns="0" rtlCol="0">
            <a:noAutofit/>
          </a:bodyPr>
          <a:lstStyle/>
          <a:p>
            <a:pPr marL="12700">
              <a:lnSpc>
                <a:spcPts val="1280"/>
              </a:lnSpc>
            </a:pPr>
            <a:r>
              <a:rPr sz="12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200">
              <a:latin typeface="Wingdings"/>
              <a:cs typeface="Wingdings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1295170" y="1998600"/>
            <a:ext cx="2350198" cy="17780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spc="0" dirty="0" smtClean="0">
                <a:latin typeface="Arial"/>
                <a:cs typeface="Arial"/>
              </a:rPr>
              <a:t>P</a:t>
            </a:r>
            <a:r>
              <a:rPr sz="1200" spc="-4" dirty="0" smtClean="0">
                <a:latin typeface="Arial"/>
                <a:cs typeface="Arial"/>
              </a:rPr>
              <a:t>obla</a:t>
            </a:r>
            <a:r>
              <a:rPr sz="1200" spc="0" dirty="0" smtClean="0">
                <a:latin typeface="Arial"/>
                <a:cs typeface="Arial"/>
              </a:rPr>
              <a:t>c</a:t>
            </a:r>
            <a:r>
              <a:rPr sz="1200" spc="-4" dirty="0" smtClean="0">
                <a:latin typeface="Arial"/>
                <a:cs typeface="Arial"/>
              </a:rPr>
              <a:t>ió</a:t>
            </a:r>
            <a:r>
              <a:rPr sz="1200" spc="0" dirty="0" smtClean="0">
                <a:latin typeface="Arial"/>
                <a:cs typeface="Arial"/>
              </a:rPr>
              <a:t>n  </a:t>
            </a:r>
            <a:r>
              <a:rPr sz="1200" spc="74" dirty="0" smtClean="0">
                <a:latin typeface="Arial"/>
                <a:cs typeface="Arial"/>
              </a:rPr>
              <a:t> </a:t>
            </a:r>
            <a:r>
              <a:rPr sz="1200" spc="-4" dirty="0" smtClean="0">
                <a:latin typeface="Arial"/>
                <a:cs typeface="Arial"/>
              </a:rPr>
              <a:t>jo</a:t>
            </a:r>
            <a:r>
              <a:rPr sz="1200" spc="19" dirty="0" smtClean="0">
                <a:latin typeface="Arial"/>
                <a:cs typeface="Arial"/>
              </a:rPr>
              <a:t>v</a:t>
            </a:r>
            <a:r>
              <a:rPr sz="1200" spc="-4" dirty="0" smtClean="0">
                <a:latin typeface="Arial"/>
                <a:cs typeface="Arial"/>
              </a:rPr>
              <a:t>e</a:t>
            </a:r>
            <a:r>
              <a:rPr sz="1200" spc="0" dirty="0" smtClean="0">
                <a:latin typeface="Arial"/>
                <a:cs typeface="Arial"/>
              </a:rPr>
              <a:t>n  </a:t>
            </a:r>
            <a:r>
              <a:rPr sz="1200" spc="94" dirty="0" smtClean="0">
                <a:latin typeface="Arial"/>
                <a:cs typeface="Arial"/>
              </a:rPr>
              <a:t> </a:t>
            </a:r>
            <a:r>
              <a:rPr sz="1200" spc="0" dirty="0" smtClean="0">
                <a:latin typeface="Arial"/>
                <a:cs typeface="Arial"/>
              </a:rPr>
              <a:t>y  </a:t>
            </a:r>
            <a:r>
              <a:rPr sz="1200" spc="64" dirty="0" smtClean="0">
                <a:latin typeface="Arial"/>
                <a:cs typeface="Arial"/>
              </a:rPr>
              <a:t> </a:t>
            </a:r>
            <a:r>
              <a:rPr sz="1200" spc="4" dirty="0" smtClean="0">
                <a:latin typeface="Arial"/>
                <a:cs typeface="Arial"/>
              </a:rPr>
              <a:t>f</a:t>
            </a:r>
            <a:r>
              <a:rPr sz="1200" spc="-4" dirty="0" smtClean="0">
                <a:latin typeface="Arial"/>
                <a:cs typeface="Arial"/>
              </a:rPr>
              <a:t>a</a:t>
            </a:r>
            <a:r>
              <a:rPr sz="1200" spc="0" dirty="0" smtClean="0">
                <a:latin typeface="Arial"/>
                <a:cs typeface="Arial"/>
              </a:rPr>
              <a:t>c</a:t>
            </a:r>
            <a:r>
              <a:rPr sz="1200" spc="9" dirty="0" smtClean="0">
                <a:latin typeface="Arial"/>
                <a:cs typeface="Arial"/>
              </a:rPr>
              <a:t>t</a:t>
            </a:r>
            <a:r>
              <a:rPr sz="1200" spc="-4" dirty="0" smtClean="0">
                <a:latin typeface="Arial"/>
                <a:cs typeface="Arial"/>
              </a:rPr>
              <a:t>i</a:t>
            </a:r>
            <a:r>
              <a:rPr sz="1200" spc="14" dirty="0" smtClean="0">
                <a:latin typeface="Arial"/>
                <a:cs typeface="Arial"/>
              </a:rPr>
              <a:t>b</a:t>
            </a:r>
            <a:r>
              <a:rPr sz="1200" spc="-4" dirty="0" smtClean="0">
                <a:latin typeface="Arial"/>
                <a:cs typeface="Arial"/>
              </a:rPr>
              <a:t>l</a:t>
            </a:r>
            <a:r>
              <a:rPr sz="1200" spc="0" dirty="0" smtClean="0">
                <a:latin typeface="Arial"/>
                <a:cs typeface="Arial"/>
              </a:rPr>
              <a:t>e  </a:t>
            </a:r>
            <a:r>
              <a:rPr sz="1200" spc="69" dirty="0" smtClean="0">
                <a:latin typeface="Arial"/>
                <a:cs typeface="Arial"/>
              </a:rPr>
              <a:t> </a:t>
            </a:r>
            <a:r>
              <a:rPr sz="1200" spc="-4" dirty="0" smtClean="0">
                <a:latin typeface="Arial"/>
                <a:cs typeface="Arial"/>
              </a:rPr>
              <a:t>de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3736809" y="1998600"/>
            <a:ext cx="672820" cy="36068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 marR="7645">
              <a:lnSpc>
                <a:spcPts val="1325"/>
              </a:lnSpc>
            </a:pPr>
            <a:r>
              <a:rPr sz="1200" dirty="0" smtClean="0">
                <a:latin typeface="Arial"/>
                <a:cs typeface="Arial"/>
              </a:rPr>
              <a:t>capacitar</a:t>
            </a:r>
            <a:endParaRPr sz="1200">
              <a:latin typeface="Arial"/>
              <a:cs typeface="Arial"/>
            </a:endParaRPr>
          </a:p>
          <a:p>
            <a:pPr marL="58293">
              <a:lnSpc>
                <a:spcPct val="95825"/>
              </a:lnSpc>
            </a:pPr>
            <a:r>
              <a:rPr sz="1200" spc="-5" dirty="0" smtClean="0">
                <a:latin typeface="Arial"/>
                <a:cs typeface="Arial"/>
              </a:rPr>
              <a:t>mayores</a:t>
            </a:r>
            <a:endParaRPr sz="120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491443" y="1998600"/>
            <a:ext cx="730250" cy="36068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algn="ctr">
              <a:lnSpc>
                <a:spcPts val="1325"/>
              </a:lnSpc>
            </a:pPr>
            <a:r>
              <a:rPr sz="1200" spc="-4" dirty="0" smtClean="0">
                <a:latin typeface="Arial"/>
                <a:cs typeface="Arial"/>
              </a:rPr>
              <a:t>pa</a:t>
            </a:r>
            <a:r>
              <a:rPr sz="1200" spc="0" dirty="0" smtClean="0">
                <a:latin typeface="Arial"/>
                <a:cs typeface="Arial"/>
              </a:rPr>
              <a:t>ra  </a:t>
            </a:r>
            <a:r>
              <a:rPr sz="1200" spc="94" dirty="0" smtClean="0">
                <a:latin typeface="Arial"/>
                <a:cs typeface="Arial"/>
              </a:rPr>
              <a:t> </a:t>
            </a:r>
            <a:r>
              <a:rPr sz="1200" spc="-4" dirty="0" smtClean="0">
                <a:latin typeface="Arial"/>
                <a:cs typeface="Arial"/>
              </a:rPr>
              <a:t>una</a:t>
            </a:r>
            <a:endParaRPr sz="1200">
              <a:latin typeface="Arial"/>
              <a:cs typeface="Arial"/>
            </a:endParaRPr>
          </a:p>
          <a:p>
            <a:pPr marL="115570" marR="253" algn="ctr">
              <a:lnSpc>
                <a:spcPct val="95825"/>
              </a:lnSpc>
            </a:pPr>
            <a:r>
              <a:rPr sz="1200" dirty="0" smtClean="0">
                <a:latin typeface="Arial"/>
                <a:cs typeface="Arial"/>
              </a:rPr>
              <a:t>ventajas</a:t>
            </a:r>
            <a:endParaRPr sz="120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295170" y="2181480"/>
            <a:ext cx="891184" cy="360552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 marR="22860">
              <a:lnSpc>
                <a:spcPts val="1325"/>
              </a:lnSpc>
            </a:pPr>
            <a:r>
              <a:rPr sz="1200" spc="-2" dirty="0" smtClean="0">
                <a:latin typeface="Arial"/>
                <a:cs typeface="Arial"/>
              </a:rPr>
              <a:t>integración</a:t>
            </a:r>
            <a:endParaRPr sz="1200" dirty="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200" spc="-1" dirty="0" smtClean="0">
                <a:latin typeface="Arial"/>
                <a:cs typeface="Arial"/>
              </a:rPr>
              <a:t>competitivas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2291168" y="2181480"/>
            <a:ext cx="780694" cy="17780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spc="-3" dirty="0" smtClean="0">
                <a:latin typeface="Arial"/>
                <a:cs typeface="Arial"/>
              </a:rPr>
              <a:t>económica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279609" y="2181480"/>
            <a:ext cx="293014" cy="17780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spc="-1" dirty="0" smtClean="0">
                <a:latin typeface="Arial"/>
                <a:cs typeface="Arial"/>
              </a:rPr>
              <a:t>con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048790" y="2610412"/>
            <a:ext cx="168343" cy="178117"/>
          </a:xfrm>
          <a:prstGeom prst="rect">
            <a:avLst/>
          </a:prstGeom>
        </p:spPr>
        <p:txBody>
          <a:bodyPr wrap="square" lIns="0" tIns="8159" rIns="0" bIns="0" rtlCol="0">
            <a:noAutofit/>
          </a:bodyPr>
          <a:lstStyle/>
          <a:p>
            <a:pPr marL="12700">
              <a:lnSpc>
                <a:spcPts val="1285"/>
              </a:lnSpc>
            </a:pPr>
            <a:r>
              <a:rPr sz="12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200">
              <a:latin typeface="Wingdings"/>
              <a:cs typeface="Wingdings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295170" y="2610355"/>
            <a:ext cx="511347" cy="178117"/>
          </a:xfrm>
          <a:prstGeom prst="rect">
            <a:avLst/>
          </a:prstGeom>
        </p:spPr>
        <p:txBody>
          <a:bodyPr wrap="square" lIns="0" tIns="8445" rIns="0" bIns="0" rtlCol="0">
            <a:noAutofit/>
          </a:bodyPr>
          <a:lstStyle/>
          <a:p>
            <a:pPr marL="12700">
              <a:lnSpc>
                <a:spcPts val="1330"/>
              </a:lnSpc>
            </a:pPr>
            <a:r>
              <a:rPr sz="1200" spc="-3" dirty="0" smtClean="0">
                <a:latin typeface="Arial"/>
                <a:cs typeface="Arial"/>
              </a:rPr>
              <a:t>Espiral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920328" y="2610355"/>
            <a:ext cx="215947" cy="178117"/>
          </a:xfrm>
          <a:prstGeom prst="rect">
            <a:avLst/>
          </a:prstGeom>
        </p:spPr>
        <p:txBody>
          <a:bodyPr wrap="square" lIns="0" tIns="8445" rIns="0" bIns="0" rtlCol="0">
            <a:noAutofit/>
          </a:bodyPr>
          <a:lstStyle/>
          <a:p>
            <a:pPr marL="12700">
              <a:lnSpc>
                <a:spcPts val="1330"/>
              </a:lnSpc>
            </a:pPr>
            <a:r>
              <a:rPr sz="1200" spc="-9" dirty="0" smtClean="0">
                <a:latin typeface="Arial"/>
                <a:cs typeface="Arial"/>
              </a:rPr>
              <a:t>de</a:t>
            </a:r>
            <a:endParaRPr sz="12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247988" y="2610355"/>
            <a:ext cx="823807" cy="178117"/>
          </a:xfrm>
          <a:prstGeom prst="rect">
            <a:avLst/>
          </a:prstGeom>
        </p:spPr>
        <p:txBody>
          <a:bodyPr wrap="square" lIns="0" tIns="8445" rIns="0" bIns="0" rtlCol="0">
            <a:noAutofit/>
          </a:bodyPr>
          <a:lstStyle/>
          <a:p>
            <a:pPr marL="12700">
              <a:lnSpc>
                <a:spcPts val="1330"/>
              </a:lnSpc>
            </a:pPr>
            <a:r>
              <a:rPr sz="1200" spc="-3" dirty="0" smtClean="0">
                <a:latin typeface="Arial"/>
                <a:cs typeface="Arial"/>
              </a:rPr>
              <a:t>crecimiento</a:t>
            </a:r>
            <a:endParaRPr sz="12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185629" y="2610355"/>
            <a:ext cx="783184" cy="178117"/>
          </a:xfrm>
          <a:prstGeom prst="rect">
            <a:avLst/>
          </a:prstGeom>
        </p:spPr>
        <p:txBody>
          <a:bodyPr wrap="square" lIns="0" tIns="8445" rIns="0" bIns="0" rtlCol="0">
            <a:noAutofit/>
          </a:bodyPr>
          <a:lstStyle/>
          <a:p>
            <a:pPr marL="12700">
              <a:lnSpc>
                <a:spcPts val="1330"/>
              </a:lnSpc>
            </a:pPr>
            <a:r>
              <a:rPr sz="1200" spc="-2" dirty="0" smtClean="0">
                <a:latin typeface="Arial"/>
                <a:cs typeface="Arial"/>
              </a:rPr>
              <a:t>económico</a:t>
            </a:r>
            <a:endParaRPr sz="12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079963" y="2610355"/>
            <a:ext cx="164939" cy="178117"/>
          </a:xfrm>
          <a:prstGeom prst="rect">
            <a:avLst/>
          </a:prstGeom>
        </p:spPr>
        <p:txBody>
          <a:bodyPr wrap="square" lIns="0" tIns="8445" rIns="0" bIns="0" rtlCol="0">
            <a:noAutofit/>
          </a:bodyPr>
          <a:lstStyle/>
          <a:p>
            <a:pPr marL="12700">
              <a:lnSpc>
                <a:spcPts val="1330"/>
              </a:lnSpc>
            </a:pPr>
            <a:r>
              <a:rPr sz="1200" spc="-9" dirty="0" smtClean="0">
                <a:latin typeface="Arial"/>
                <a:cs typeface="Arial"/>
              </a:rPr>
              <a:t>al</a:t>
            </a:r>
            <a:endParaRPr sz="12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356822" y="2610355"/>
            <a:ext cx="512874" cy="178117"/>
          </a:xfrm>
          <a:prstGeom prst="rect">
            <a:avLst/>
          </a:prstGeom>
        </p:spPr>
        <p:txBody>
          <a:bodyPr wrap="square" lIns="0" tIns="8445" rIns="0" bIns="0" rtlCol="0">
            <a:noAutofit/>
          </a:bodyPr>
          <a:lstStyle/>
          <a:p>
            <a:pPr marL="12700">
              <a:lnSpc>
                <a:spcPts val="1330"/>
              </a:lnSpc>
            </a:pPr>
            <a:r>
              <a:rPr sz="1200" spc="-2" dirty="0" smtClean="0">
                <a:latin typeface="Arial"/>
                <a:cs typeface="Arial"/>
              </a:rPr>
              <a:t>interior</a:t>
            </a:r>
            <a:endParaRPr sz="12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981663" y="2610355"/>
            <a:ext cx="248759" cy="178117"/>
          </a:xfrm>
          <a:prstGeom prst="rect">
            <a:avLst/>
          </a:prstGeom>
        </p:spPr>
        <p:txBody>
          <a:bodyPr wrap="square" lIns="0" tIns="8445" rIns="0" bIns="0" rtlCol="0">
            <a:noAutofit/>
          </a:bodyPr>
          <a:lstStyle/>
          <a:p>
            <a:pPr marL="12700">
              <a:lnSpc>
                <a:spcPts val="1330"/>
              </a:lnSpc>
            </a:pPr>
            <a:r>
              <a:rPr sz="1200" spc="-9" dirty="0" smtClean="0">
                <a:latin typeface="Arial"/>
                <a:cs typeface="Arial"/>
              </a:rPr>
              <a:t>del</a:t>
            </a:r>
            <a:endParaRPr sz="12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295170" y="2793874"/>
            <a:ext cx="2990835" cy="2078355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 marR="13586">
              <a:lnSpc>
                <a:spcPts val="1325"/>
              </a:lnSpc>
            </a:pPr>
            <a:r>
              <a:rPr sz="1200" spc="-5" dirty="0" smtClean="0">
                <a:latin typeface="Arial"/>
                <a:cs typeface="Arial"/>
              </a:rPr>
              <a:t>municipio:</a:t>
            </a:r>
            <a:endParaRPr sz="1200" dirty="0">
              <a:latin typeface="Arial"/>
              <a:cs typeface="Arial"/>
            </a:endParaRPr>
          </a:p>
          <a:p>
            <a:pPr marL="12700" marR="1106246">
              <a:lnSpc>
                <a:spcPct val="100041"/>
              </a:lnSpc>
            </a:pPr>
            <a:r>
              <a:rPr sz="1200" spc="-3" dirty="0" smtClean="0">
                <a:latin typeface="Arial"/>
                <a:cs typeface="Arial"/>
              </a:rPr>
              <a:t>Crecimiento población:28% Crecimiento VACB 104% Crecimiento empleos 66% Remuneraciones 142%</a:t>
            </a:r>
            <a:endParaRPr sz="1200" dirty="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503"/>
              </a:spcBef>
            </a:pPr>
            <a:r>
              <a:rPr sz="1200" spc="9" dirty="0" smtClean="0">
                <a:latin typeface="Arial"/>
                <a:cs typeface="Arial"/>
              </a:rPr>
              <a:t>Capacidad  administrativa  para  gestionar recursos públicos. Cobertura de servicios:</a:t>
            </a:r>
            <a:endParaRPr sz="1200" dirty="0">
              <a:latin typeface="Arial"/>
              <a:cs typeface="Arial"/>
            </a:endParaRPr>
          </a:p>
          <a:p>
            <a:pPr marL="48259" marR="1263726" indent="7619">
              <a:lnSpc>
                <a:spcPts val="1939"/>
              </a:lnSpc>
              <a:spcBef>
                <a:spcPts val="172"/>
              </a:spcBef>
            </a:pPr>
            <a:r>
              <a:rPr sz="1200" spc="-1" dirty="0" smtClean="0">
                <a:latin typeface="Arial"/>
                <a:cs typeface="Arial"/>
              </a:rPr>
              <a:t>Energía Eléctrica 99.3% Agua Potable 93.6% Drenaje Sanitario 89.6%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048790" y="2976810"/>
            <a:ext cx="168343" cy="973073"/>
          </a:xfrm>
          <a:prstGeom prst="rect">
            <a:avLst/>
          </a:prstGeom>
        </p:spPr>
        <p:txBody>
          <a:bodyPr wrap="square" lIns="0" tIns="8128" rIns="0" bIns="0" rtlCol="0">
            <a:noAutofit/>
          </a:bodyPr>
          <a:lstStyle/>
          <a:p>
            <a:pPr marL="12700" marR="297">
              <a:lnSpc>
                <a:spcPts val="1280"/>
              </a:lnSpc>
            </a:pPr>
            <a:r>
              <a:rPr sz="12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200">
              <a:latin typeface="Wingdings"/>
              <a:cs typeface="Wingdings"/>
            </a:endParaRPr>
          </a:p>
          <a:p>
            <a:pPr marL="12700" marR="297">
              <a:lnSpc>
                <a:spcPct val="89274"/>
              </a:lnSpc>
              <a:spcBef>
                <a:spcPts val="90"/>
              </a:spcBef>
            </a:pPr>
            <a:r>
              <a:rPr sz="12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200">
              <a:latin typeface="Wingdings"/>
              <a:cs typeface="Wingdings"/>
            </a:endParaRPr>
          </a:p>
          <a:p>
            <a:pPr marL="12700" marR="297">
              <a:lnSpc>
                <a:spcPct val="89274"/>
              </a:lnSpc>
              <a:spcBef>
                <a:spcPts val="155"/>
              </a:spcBef>
            </a:pPr>
            <a:r>
              <a:rPr sz="12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200">
              <a:latin typeface="Wingdings"/>
              <a:cs typeface="Wingdings"/>
            </a:endParaRPr>
          </a:p>
          <a:p>
            <a:pPr marL="12700">
              <a:lnSpc>
                <a:spcPct val="89274"/>
              </a:lnSpc>
              <a:spcBef>
                <a:spcPts val="155"/>
              </a:spcBef>
            </a:pPr>
            <a:r>
              <a:rPr sz="12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200">
              <a:latin typeface="Wingdings"/>
              <a:cs typeface="Wingdings"/>
            </a:endParaRPr>
          </a:p>
          <a:p>
            <a:pPr marL="12700" marR="297">
              <a:lnSpc>
                <a:spcPct val="89274"/>
              </a:lnSpc>
              <a:spcBef>
                <a:spcPts val="656"/>
              </a:spcBef>
            </a:pPr>
            <a:r>
              <a:rPr sz="12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200">
              <a:latin typeface="Wingdings"/>
              <a:cs typeface="Wingding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369522" y="3772028"/>
            <a:ext cx="860399" cy="17780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spc="22" dirty="0" smtClean="0">
                <a:latin typeface="Arial"/>
                <a:cs typeface="Arial"/>
              </a:rPr>
              <a:t>y  optimizar</a:t>
            </a:r>
            <a:endParaRPr sz="12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048790" y="4201344"/>
            <a:ext cx="168343" cy="917320"/>
          </a:xfrm>
          <a:prstGeom prst="rect">
            <a:avLst/>
          </a:prstGeom>
        </p:spPr>
        <p:txBody>
          <a:bodyPr wrap="square" lIns="0" tIns="8128" rIns="0" bIns="0" rtlCol="0">
            <a:noAutofit/>
          </a:bodyPr>
          <a:lstStyle/>
          <a:p>
            <a:pPr marL="12700" marR="297">
              <a:lnSpc>
                <a:spcPts val="1280"/>
              </a:lnSpc>
            </a:pPr>
            <a:r>
              <a:rPr sz="12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200">
              <a:latin typeface="Wingdings"/>
              <a:cs typeface="Wingdings"/>
            </a:endParaRPr>
          </a:p>
          <a:p>
            <a:pPr marL="12700">
              <a:lnSpc>
                <a:spcPct val="89274"/>
              </a:lnSpc>
              <a:spcBef>
                <a:spcPts val="591"/>
              </a:spcBef>
            </a:pPr>
            <a:r>
              <a:rPr sz="12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200">
              <a:latin typeface="Wingdings"/>
              <a:cs typeface="Wingdings"/>
            </a:endParaRPr>
          </a:p>
          <a:p>
            <a:pPr marL="12700" marR="297">
              <a:lnSpc>
                <a:spcPct val="89274"/>
              </a:lnSpc>
              <a:spcBef>
                <a:spcPts val="656"/>
              </a:spcBef>
            </a:pPr>
            <a:r>
              <a:rPr sz="12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200">
              <a:latin typeface="Wingdings"/>
              <a:cs typeface="Wingdings"/>
            </a:endParaRPr>
          </a:p>
          <a:p>
            <a:pPr marL="12700" marR="297">
              <a:lnSpc>
                <a:spcPct val="89274"/>
              </a:lnSpc>
              <a:spcBef>
                <a:spcPts val="654"/>
              </a:spcBef>
            </a:pPr>
            <a:r>
              <a:rPr sz="12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200">
              <a:latin typeface="Wingdings"/>
              <a:cs typeface="Wingding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295170" y="4940809"/>
            <a:ext cx="856742" cy="17780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spc="-2" dirty="0" smtClean="0">
                <a:latin typeface="Arial"/>
                <a:cs typeface="Arial"/>
              </a:rPr>
              <a:t>Crecimiento</a:t>
            </a:r>
            <a:endParaRPr sz="12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265768" y="4940809"/>
            <a:ext cx="1024001" cy="17780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spc="0" dirty="0" smtClean="0">
                <a:latin typeface="Arial"/>
                <a:cs typeface="Arial"/>
              </a:rPr>
              <a:t>s</a:t>
            </a:r>
            <a:r>
              <a:rPr sz="1200" spc="-4" dirty="0" smtClean="0">
                <a:latin typeface="Arial"/>
                <a:cs typeface="Arial"/>
              </a:rPr>
              <a:t>o</a:t>
            </a:r>
            <a:r>
              <a:rPr sz="1200" spc="0" dirty="0" smtClean="0">
                <a:latin typeface="Arial"/>
                <a:cs typeface="Arial"/>
              </a:rPr>
              <a:t>s</a:t>
            </a:r>
            <a:r>
              <a:rPr sz="1200" spc="4" dirty="0" smtClean="0">
                <a:latin typeface="Arial"/>
                <a:cs typeface="Arial"/>
              </a:rPr>
              <a:t>t</a:t>
            </a:r>
            <a:r>
              <a:rPr sz="1200" spc="-4" dirty="0" smtClean="0">
                <a:latin typeface="Arial"/>
                <a:cs typeface="Arial"/>
              </a:rPr>
              <a:t>enid</a:t>
            </a:r>
            <a:r>
              <a:rPr sz="1200" spc="0" dirty="0" smtClean="0">
                <a:latin typeface="Arial"/>
                <a:cs typeface="Arial"/>
              </a:rPr>
              <a:t>o  </a:t>
            </a:r>
            <a:r>
              <a:rPr sz="1200" spc="257" dirty="0" smtClean="0">
                <a:latin typeface="Arial"/>
                <a:cs typeface="Arial"/>
              </a:rPr>
              <a:t> </a:t>
            </a:r>
            <a:r>
              <a:rPr sz="1200" spc="-4" dirty="0" smtClean="0">
                <a:latin typeface="Arial"/>
                <a:cs typeface="Arial"/>
              </a:rPr>
              <a:t>en</a:t>
            </a:r>
            <a:endParaRPr sz="12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404069" y="4940809"/>
            <a:ext cx="622960" cy="17780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spc="0" dirty="0" smtClean="0">
                <a:latin typeface="Arial"/>
                <a:cs typeface="Arial"/>
              </a:rPr>
              <a:t>cantidad</a:t>
            </a:r>
            <a:endParaRPr sz="12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138383" y="4940809"/>
            <a:ext cx="124460" cy="17780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dirty="0" smtClean="0">
                <a:latin typeface="Arial"/>
                <a:cs typeface="Arial"/>
              </a:rPr>
              <a:t>y</a:t>
            </a:r>
            <a:endParaRPr sz="12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374603" y="4940809"/>
            <a:ext cx="529234" cy="17780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spc="-1" dirty="0" smtClean="0">
                <a:latin typeface="Arial"/>
                <a:cs typeface="Arial"/>
              </a:rPr>
              <a:t>calidad</a:t>
            </a:r>
            <a:endParaRPr sz="12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014683" y="4940809"/>
            <a:ext cx="216535" cy="17780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spc="-4" dirty="0" smtClean="0">
                <a:latin typeface="Arial"/>
                <a:cs typeface="Arial"/>
              </a:rPr>
              <a:t>de</a:t>
            </a:r>
            <a:endParaRPr sz="12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295170" y="5123689"/>
            <a:ext cx="3047606" cy="36074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spc="21" dirty="0" smtClean="0">
                <a:latin typeface="Arial"/>
                <a:cs typeface="Arial"/>
              </a:rPr>
              <a:t>equipamiento de salud, educativo, cultural,</a:t>
            </a:r>
            <a:endParaRPr sz="1200">
              <a:latin typeface="Arial"/>
              <a:cs typeface="Arial"/>
            </a:endParaRPr>
          </a:p>
          <a:p>
            <a:pPr marL="12700" marR="22860">
              <a:lnSpc>
                <a:spcPct val="95825"/>
              </a:lnSpc>
            </a:pPr>
            <a:r>
              <a:rPr sz="1200" spc="-1" dirty="0" smtClean="0">
                <a:latin typeface="Arial"/>
                <a:cs typeface="Arial"/>
              </a:rPr>
              <a:t>deportivo en todos los niveles</a:t>
            </a:r>
            <a:endParaRPr sz="12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369522" y="5123689"/>
            <a:ext cx="866521" cy="177799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spc="20" dirty="0" smtClean="0">
                <a:latin typeface="Arial"/>
                <a:cs typeface="Arial"/>
              </a:rPr>
              <a:t>recreativo y</a:t>
            </a:r>
            <a:endParaRPr sz="12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48790" y="5553323"/>
            <a:ext cx="168046" cy="177800"/>
          </a:xfrm>
          <a:prstGeom prst="rect">
            <a:avLst/>
          </a:prstGeom>
        </p:spPr>
        <p:txBody>
          <a:bodyPr wrap="square" lIns="0" tIns="8128" rIns="0" bIns="0" rtlCol="0">
            <a:noAutofit/>
          </a:bodyPr>
          <a:lstStyle/>
          <a:p>
            <a:pPr marL="12700">
              <a:lnSpc>
                <a:spcPts val="1280"/>
              </a:lnSpc>
            </a:pPr>
            <a:r>
              <a:rPr sz="12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200">
              <a:latin typeface="Wingdings"/>
              <a:cs typeface="Wingding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95170" y="5553266"/>
            <a:ext cx="3942192" cy="79000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 marR="3782">
              <a:lnSpc>
                <a:spcPts val="1325"/>
              </a:lnSpc>
            </a:pPr>
            <a:r>
              <a:rPr sz="1200" spc="3" dirty="0" smtClean="0">
                <a:latin typeface="Arial"/>
                <a:cs typeface="Arial"/>
              </a:rPr>
              <a:t>Imagen urbana en constante mejoramiento que transmite</a:t>
            </a:r>
            <a:endParaRPr sz="1200">
              <a:latin typeface="Arial"/>
              <a:cs typeface="Arial"/>
            </a:endParaRPr>
          </a:p>
          <a:p>
            <a:pPr marL="12700" marR="26286">
              <a:lnSpc>
                <a:spcPct val="95825"/>
              </a:lnSpc>
            </a:pPr>
            <a:r>
              <a:rPr sz="1200" spc="-1" dirty="0" smtClean="0">
                <a:latin typeface="Arial"/>
                <a:cs typeface="Arial"/>
              </a:rPr>
              <a:t>el desarrollo socioeconómico de la población.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560"/>
              </a:spcBef>
            </a:pPr>
            <a:r>
              <a:rPr sz="1200" spc="29" dirty="0" smtClean="0">
                <a:latin typeface="Arial"/>
                <a:cs typeface="Arial"/>
              </a:rPr>
              <a:t>Población  activa  y  comprometida  con  su  desarrollo</a:t>
            </a:r>
            <a:endParaRPr sz="1200">
              <a:latin typeface="Arial"/>
              <a:cs typeface="Arial"/>
            </a:endParaRPr>
          </a:p>
          <a:p>
            <a:pPr marL="12700" marR="26286">
              <a:lnSpc>
                <a:spcPct val="95825"/>
              </a:lnSpc>
              <a:spcBef>
                <a:spcPts val="60"/>
              </a:spcBef>
            </a:pPr>
            <a:r>
              <a:rPr sz="1200" spc="-6" dirty="0" smtClean="0">
                <a:latin typeface="Arial"/>
                <a:cs typeface="Arial"/>
              </a:rPr>
              <a:t>socioeconómico</a:t>
            </a:r>
            <a:endParaRPr sz="12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48790" y="5982583"/>
            <a:ext cx="168046" cy="177799"/>
          </a:xfrm>
          <a:prstGeom prst="rect">
            <a:avLst/>
          </a:prstGeom>
        </p:spPr>
        <p:txBody>
          <a:bodyPr wrap="square" lIns="0" tIns="8128" rIns="0" bIns="0" rtlCol="0">
            <a:noAutofit/>
          </a:bodyPr>
          <a:lstStyle/>
          <a:p>
            <a:pPr marL="12700">
              <a:lnSpc>
                <a:spcPts val="1280"/>
              </a:lnSpc>
            </a:pPr>
            <a:r>
              <a:rPr sz="12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200">
              <a:latin typeface="Wingdings"/>
              <a:cs typeface="Wingding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196340" y="378460"/>
            <a:ext cx="6037580" cy="411479"/>
          </a:xfrm>
          <a:prstGeom prst="rect">
            <a:avLst/>
          </a:prstGeom>
        </p:spPr>
        <p:txBody>
          <a:bodyPr wrap="square" lIns="0" tIns="38735" rIns="0" bIns="0" rtlCol="0">
            <a:noAutofit/>
          </a:bodyPr>
          <a:lstStyle/>
          <a:p>
            <a:pPr marL="92328">
              <a:lnSpc>
                <a:spcPct val="102091"/>
              </a:lnSpc>
            </a:pP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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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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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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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62336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object 70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81000" y="6139180"/>
            <a:ext cx="566419" cy="563880"/>
          </a:xfrm>
          <a:custGeom>
            <a:avLst/>
            <a:gdLst/>
            <a:ahLst/>
            <a:cxnLst/>
            <a:rect l="l" t="t" r="r" b="b"/>
            <a:pathLst>
              <a:path w="566419" h="563879">
                <a:moveTo>
                  <a:pt x="0" y="281940"/>
                </a:moveTo>
                <a:lnTo>
                  <a:pt x="938" y="305063"/>
                </a:lnTo>
                <a:lnTo>
                  <a:pt x="3706" y="327672"/>
                </a:lnTo>
                <a:lnTo>
                  <a:pt x="8230" y="349694"/>
                </a:lnTo>
                <a:lnTo>
                  <a:pt x="14438" y="371056"/>
                </a:lnTo>
                <a:lnTo>
                  <a:pt x="22255" y="391685"/>
                </a:lnTo>
                <a:lnTo>
                  <a:pt x="31611" y="411509"/>
                </a:lnTo>
                <a:lnTo>
                  <a:pt x="42431" y="430455"/>
                </a:lnTo>
                <a:lnTo>
                  <a:pt x="54642" y="448451"/>
                </a:lnTo>
                <a:lnTo>
                  <a:pt x="68173" y="465424"/>
                </a:lnTo>
                <a:lnTo>
                  <a:pt x="82950" y="481303"/>
                </a:lnTo>
                <a:lnTo>
                  <a:pt x="98899" y="496013"/>
                </a:lnTo>
                <a:lnTo>
                  <a:pt x="115949" y="509482"/>
                </a:lnTo>
                <a:lnTo>
                  <a:pt x="134026" y="521639"/>
                </a:lnTo>
                <a:lnTo>
                  <a:pt x="153058" y="532411"/>
                </a:lnTo>
                <a:lnTo>
                  <a:pt x="172971" y="541724"/>
                </a:lnTo>
                <a:lnTo>
                  <a:pt x="193693" y="549506"/>
                </a:lnTo>
                <a:lnTo>
                  <a:pt x="215151" y="555686"/>
                </a:lnTo>
                <a:lnTo>
                  <a:pt x="237271" y="560189"/>
                </a:lnTo>
                <a:lnTo>
                  <a:pt x="259982" y="562945"/>
                </a:lnTo>
                <a:lnTo>
                  <a:pt x="283209" y="563880"/>
                </a:lnTo>
                <a:lnTo>
                  <a:pt x="306437" y="562945"/>
                </a:lnTo>
                <a:lnTo>
                  <a:pt x="329148" y="560189"/>
                </a:lnTo>
                <a:lnTo>
                  <a:pt x="351268" y="555686"/>
                </a:lnTo>
                <a:lnTo>
                  <a:pt x="372726" y="549506"/>
                </a:lnTo>
                <a:lnTo>
                  <a:pt x="393448" y="541724"/>
                </a:lnTo>
                <a:lnTo>
                  <a:pt x="413361" y="532411"/>
                </a:lnTo>
                <a:lnTo>
                  <a:pt x="432393" y="521639"/>
                </a:lnTo>
                <a:lnTo>
                  <a:pt x="450470" y="509482"/>
                </a:lnTo>
                <a:lnTo>
                  <a:pt x="467520" y="496013"/>
                </a:lnTo>
                <a:lnTo>
                  <a:pt x="483469" y="481303"/>
                </a:lnTo>
                <a:lnTo>
                  <a:pt x="498246" y="465424"/>
                </a:lnTo>
                <a:lnTo>
                  <a:pt x="511777" y="448451"/>
                </a:lnTo>
                <a:lnTo>
                  <a:pt x="523988" y="430455"/>
                </a:lnTo>
                <a:lnTo>
                  <a:pt x="534808" y="411509"/>
                </a:lnTo>
                <a:lnTo>
                  <a:pt x="544164" y="391685"/>
                </a:lnTo>
                <a:lnTo>
                  <a:pt x="551981" y="371056"/>
                </a:lnTo>
                <a:lnTo>
                  <a:pt x="558189" y="349694"/>
                </a:lnTo>
                <a:lnTo>
                  <a:pt x="562713" y="327672"/>
                </a:lnTo>
                <a:lnTo>
                  <a:pt x="565481" y="305063"/>
                </a:lnTo>
                <a:lnTo>
                  <a:pt x="566419" y="281940"/>
                </a:lnTo>
                <a:lnTo>
                  <a:pt x="565481" y="258816"/>
                </a:lnTo>
                <a:lnTo>
                  <a:pt x="562713" y="236207"/>
                </a:lnTo>
                <a:lnTo>
                  <a:pt x="558189" y="214185"/>
                </a:lnTo>
                <a:lnTo>
                  <a:pt x="551981" y="192823"/>
                </a:lnTo>
                <a:lnTo>
                  <a:pt x="544164" y="172194"/>
                </a:lnTo>
                <a:lnTo>
                  <a:pt x="534808" y="152370"/>
                </a:lnTo>
                <a:lnTo>
                  <a:pt x="523988" y="133424"/>
                </a:lnTo>
                <a:lnTo>
                  <a:pt x="511777" y="115428"/>
                </a:lnTo>
                <a:lnTo>
                  <a:pt x="498246" y="98455"/>
                </a:lnTo>
                <a:lnTo>
                  <a:pt x="483469" y="82576"/>
                </a:lnTo>
                <a:lnTo>
                  <a:pt x="467520" y="67866"/>
                </a:lnTo>
                <a:lnTo>
                  <a:pt x="450470" y="54397"/>
                </a:lnTo>
                <a:lnTo>
                  <a:pt x="432393" y="42240"/>
                </a:lnTo>
                <a:lnTo>
                  <a:pt x="413361" y="31468"/>
                </a:lnTo>
                <a:lnTo>
                  <a:pt x="393448" y="22155"/>
                </a:lnTo>
                <a:lnTo>
                  <a:pt x="372726" y="14373"/>
                </a:lnTo>
                <a:lnTo>
                  <a:pt x="351268" y="8193"/>
                </a:lnTo>
                <a:lnTo>
                  <a:pt x="329148" y="3690"/>
                </a:lnTo>
                <a:lnTo>
                  <a:pt x="306437" y="934"/>
                </a:lnTo>
                <a:lnTo>
                  <a:pt x="283209" y="0"/>
                </a:lnTo>
                <a:lnTo>
                  <a:pt x="259982" y="934"/>
                </a:lnTo>
                <a:lnTo>
                  <a:pt x="237271" y="3690"/>
                </a:lnTo>
                <a:lnTo>
                  <a:pt x="215151" y="8193"/>
                </a:lnTo>
                <a:lnTo>
                  <a:pt x="193693" y="14373"/>
                </a:lnTo>
                <a:lnTo>
                  <a:pt x="172971" y="22155"/>
                </a:lnTo>
                <a:lnTo>
                  <a:pt x="153058" y="31468"/>
                </a:lnTo>
                <a:lnTo>
                  <a:pt x="134026" y="42240"/>
                </a:lnTo>
                <a:lnTo>
                  <a:pt x="115949" y="54397"/>
                </a:lnTo>
                <a:lnTo>
                  <a:pt x="98899" y="67866"/>
                </a:lnTo>
                <a:lnTo>
                  <a:pt x="82950" y="82576"/>
                </a:lnTo>
                <a:lnTo>
                  <a:pt x="68173" y="98455"/>
                </a:lnTo>
                <a:lnTo>
                  <a:pt x="54642" y="115428"/>
                </a:lnTo>
                <a:lnTo>
                  <a:pt x="42431" y="133424"/>
                </a:lnTo>
                <a:lnTo>
                  <a:pt x="31611" y="152370"/>
                </a:lnTo>
                <a:lnTo>
                  <a:pt x="22255" y="172194"/>
                </a:lnTo>
                <a:lnTo>
                  <a:pt x="14438" y="192823"/>
                </a:lnTo>
                <a:lnTo>
                  <a:pt x="8230" y="214185"/>
                </a:lnTo>
                <a:lnTo>
                  <a:pt x="3706" y="236207"/>
                </a:lnTo>
                <a:lnTo>
                  <a:pt x="938" y="258816"/>
                </a:lnTo>
                <a:lnTo>
                  <a:pt x="0" y="2819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2400721" y="1096201"/>
            <a:ext cx="5361444" cy="203517"/>
          </a:xfrm>
          <a:prstGeom prst="rect">
            <a:avLst/>
          </a:prstGeom>
        </p:spPr>
        <p:txBody>
          <a:bodyPr wrap="square" lIns="0" tIns="9747" rIns="0" bIns="0" rtlCol="0">
            <a:noAutofit/>
          </a:bodyPr>
          <a:lstStyle/>
          <a:p>
            <a:pPr marL="12700" algn="ctr">
              <a:lnSpc>
                <a:spcPts val="1535"/>
              </a:lnSpc>
            </a:pPr>
            <a:r>
              <a:rPr sz="1600" b="1" spc="-1" dirty="0" smtClean="0">
                <a:latin typeface="Arial"/>
                <a:cs typeface="Arial"/>
              </a:rPr>
              <a:t>EJEMPLO PLAN DE DESARROLLO URBANO CHIMALHUACÁN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2121361" y="1645629"/>
            <a:ext cx="1526784" cy="302866"/>
          </a:xfrm>
          <a:prstGeom prst="rect">
            <a:avLst/>
          </a:prstGeom>
        </p:spPr>
        <p:txBody>
          <a:bodyPr wrap="square" lIns="0" tIns="9747" rIns="0" bIns="0" rtlCol="0">
            <a:noAutofit/>
          </a:bodyPr>
          <a:lstStyle/>
          <a:p>
            <a:pPr marL="12700">
              <a:lnSpc>
                <a:spcPts val="1535"/>
              </a:lnSpc>
            </a:pPr>
            <a:r>
              <a:rPr b="1" spc="-1" dirty="0" smtClean="0">
                <a:latin typeface="Arial"/>
                <a:cs typeface="Arial"/>
              </a:rPr>
              <a:t>Debilidades</a:t>
            </a:r>
            <a:endParaRPr dirty="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1438722" y="1989640"/>
            <a:ext cx="169265" cy="177800"/>
          </a:xfrm>
          <a:prstGeom prst="rect">
            <a:avLst/>
          </a:prstGeom>
        </p:spPr>
        <p:txBody>
          <a:bodyPr wrap="square" lIns="0" tIns="8128" rIns="0" bIns="0" rtlCol="0">
            <a:noAutofit/>
          </a:bodyPr>
          <a:lstStyle/>
          <a:p>
            <a:pPr marL="12700">
              <a:lnSpc>
                <a:spcPts val="1280"/>
              </a:lnSpc>
            </a:pPr>
            <a:r>
              <a:rPr sz="12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200">
              <a:latin typeface="Wingdings"/>
              <a:cs typeface="Wingdings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611315" y="1989584"/>
            <a:ext cx="969060" cy="17780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b="1" spc="0" dirty="0" smtClean="0">
                <a:latin typeface="Arial"/>
                <a:cs typeface="Arial"/>
              </a:rPr>
              <a:t>Presupuesto</a:t>
            </a:r>
            <a:endParaRPr sz="120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2691196" y="1989584"/>
            <a:ext cx="633323" cy="17780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b="1" spc="1" dirty="0" smtClean="0">
                <a:latin typeface="Arial"/>
                <a:cs typeface="Arial"/>
              </a:rPr>
              <a:t>limitado</a:t>
            </a:r>
            <a:endParaRPr sz="120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435797" y="1989584"/>
            <a:ext cx="351383" cy="17780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spc="-2" dirty="0" smtClean="0">
                <a:latin typeface="Arial"/>
                <a:cs typeface="Arial"/>
              </a:rPr>
              <a:t>para</a:t>
            </a:r>
            <a:endParaRPr sz="120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3895537" y="1989584"/>
            <a:ext cx="768197" cy="17780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spc="-5" dirty="0" smtClean="0">
                <a:latin typeface="Arial"/>
                <a:cs typeface="Arial"/>
              </a:rPr>
              <a:t>ampliación</a:t>
            </a:r>
            <a:endParaRPr sz="120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772091" y="1989584"/>
            <a:ext cx="124459" cy="177800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>
              <a:lnSpc>
                <a:spcPts val="1325"/>
              </a:lnSpc>
            </a:pPr>
            <a:r>
              <a:rPr sz="1200" dirty="0" smtClean="0">
                <a:latin typeface="Arial"/>
                <a:cs typeface="Arial"/>
              </a:rPr>
              <a:t>y</a:t>
            </a:r>
            <a:endParaRPr sz="120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1611315" y="2172206"/>
            <a:ext cx="3285235" cy="879478"/>
          </a:xfrm>
          <a:prstGeom prst="rect">
            <a:avLst/>
          </a:prstGeom>
        </p:spPr>
        <p:txBody>
          <a:bodyPr wrap="square" lIns="0" tIns="8445" rIns="0" bIns="0" rtlCol="0">
            <a:noAutofit/>
          </a:bodyPr>
          <a:lstStyle/>
          <a:p>
            <a:pPr marL="12700" marR="20320">
              <a:lnSpc>
                <a:spcPts val="1330"/>
              </a:lnSpc>
            </a:pPr>
            <a:r>
              <a:rPr sz="1200" spc="-3" dirty="0" smtClean="0">
                <a:latin typeface="Arial"/>
                <a:cs typeface="Arial"/>
              </a:rPr>
              <a:t>mantenimiento de infraestructura urbana</a:t>
            </a:r>
            <a:endParaRPr sz="1200" dirty="0">
              <a:latin typeface="Arial"/>
              <a:cs typeface="Arial"/>
            </a:endParaRPr>
          </a:p>
          <a:p>
            <a:pPr marL="12700" marR="6733">
              <a:lnSpc>
                <a:spcPct val="100041"/>
              </a:lnSpc>
              <a:spcBef>
                <a:spcPts val="596"/>
              </a:spcBef>
            </a:pPr>
            <a:r>
              <a:rPr sz="1200" b="1" spc="10" dirty="0" smtClean="0">
                <a:latin typeface="Arial"/>
                <a:cs typeface="Arial"/>
              </a:rPr>
              <a:t>Desvinculación regional </a:t>
            </a:r>
            <a:r>
              <a:rPr sz="1200" spc="10" dirty="0" smtClean="0">
                <a:latin typeface="Arial"/>
                <a:cs typeface="Arial"/>
              </a:rPr>
              <a:t>por estructura vial y de transporte regional insuficiente</a:t>
            </a:r>
            <a:endParaRPr sz="1200" dirty="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01"/>
              </a:spcBef>
            </a:pPr>
            <a:r>
              <a:rPr sz="1200" b="1" spc="28" dirty="0" smtClean="0">
                <a:latin typeface="Arial"/>
                <a:cs typeface="Arial"/>
              </a:rPr>
              <a:t>20% </a:t>
            </a:r>
            <a:r>
              <a:rPr sz="1200" spc="28" dirty="0" smtClean="0">
                <a:latin typeface="Arial"/>
                <a:cs typeface="Arial"/>
              </a:rPr>
              <a:t>de su área urbana con </a:t>
            </a:r>
            <a:r>
              <a:rPr sz="1200" b="1" spc="28" dirty="0" smtClean="0">
                <a:latin typeface="Arial"/>
                <a:cs typeface="Arial"/>
              </a:rPr>
              <a:t>tenencia ejidal </a:t>
            </a:r>
            <a:r>
              <a:rPr sz="1200" spc="28" dirty="0" smtClean="0">
                <a:latin typeface="Arial"/>
                <a:cs typeface="Arial"/>
              </a:rPr>
              <a:t>y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438722" y="2431981"/>
            <a:ext cx="169265" cy="177800"/>
          </a:xfrm>
          <a:prstGeom prst="rect">
            <a:avLst/>
          </a:prstGeom>
        </p:spPr>
        <p:txBody>
          <a:bodyPr wrap="square" lIns="0" tIns="8128" rIns="0" bIns="0" rtlCol="0">
            <a:noAutofit/>
          </a:bodyPr>
          <a:lstStyle/>
          <a:p>
            <a:pPr marL="12700">
              <a:lnSpc>
                <a:spcPts val="1280"/>
              </a:lnSpc>
            </a:pPr>
            <a:r>
              <a:rPr sz="12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200">
              <a:latin typeface="Wingdings"/>
              <a:cs typeface="Wingdings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438722" y="2873941"/>
            <a:ext cx="169265" cy="177800"/>
          </a:xfrm>
          <a:prstGeom prst="rect">
            <a:avLst/>
          </a:prstGeom>
        </p:spPr>
        <p:txBody>
          <a:bodyPr wrap="square" lIns="0" tIns="8128" rIns="0" bIns="0" rtlCol="0">
            <a:noAutofit/>
          </a:bodyPr>
          <a:lstStyle/>
          <a:p>
            <a:pPr marL="12700">
              <a:lnSpc>
                <a:spcPts val="1280"/>
              </a:lnSpc>
            </a:pPr>
            <a:r>
              <a:rPr sz="12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200">
              <a:latin typeface="Wingdings"/>
              <a:cs typeface="Wingdings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611315" y="3056507"/>
            <a:ext cx="1033946" cy="361191"/>
          </a:xfrm>
          <a:prstGeom prst="rect">
            <a:avLst/>
          </a:prstGeom>
        </p:spPr>
        <p:txBody>
          <a:bodyPr wrap="square" lIns="0" tIns="8445" rIns="0" bIns="0" rtlCol="0">
            <a:noAutofit/>
          </a:bodyPr>
          <a:lstStyle/>
          <a:p>
            <a:pPr marL="12700">
              <a:lnSpc>
                <a:spcPts val="1330"/>
              </a:lnSpc>
            </a:pPr>
            <a:r>
              <a:rPr sz="1200" spc="-5" dirty="0" smtClean="0">
                <a:latin typeface="Arial"/>
                <a:cs typeface="Arial"/>
              </a:rPr>
              <a:t>asentamientos</a:t>
            </a:r>
            <a:endParaRPr sz="1200">
              <a:latin typeface="Arial"/>
              <a:cs typeface="Arial"/>
            </a:endParaRPr>
          </a:p>
          <a:p>
            <a:pPr marL="12700" marR="22907">
              <a:lnSpc>
                <a:spcPct val="95825"/>
              </a:lnSpc>
            </a:pPr>
            <a:r>
              <a:rPr sz="1200" spc="-3" dirty="0" smtClean="0">
                <a:latin typeface="Arial"/>
                <a:cs typeface="Arial"/>
              </a:rPr>
              <a:t>incorporados</a:t>
            </a:r>
            <a:endParaRPr sz="12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884236" y="3056507"/>
            <a:ext cx="2012637" cy="178117"/>
          </a:xfrm>
          <a:prstGeom prst="rect">
            <a:avLst/>
          </a:prstGeom>
        </p:spPr>
        <p:txBody>
          <a:bodyPr wrap="square" lIns="0" tIns="8445" rIns="0" bIns="0" rtlCol="0">
            <a:noAutofit/>
          </a:bodyPr>
          <a:lstStyle/>
          <a:p>
            <a:pPr marL="12700">
              <a:lnSpc>
                <a:spcPts val="1330"/>
              </a:lnSpc>
            </a:pPr>
            <a:r>
              <a:rPr sz="1200" spc="-4" dirty="0" smtClean="0">
                <a:latin typeface="Arial"/>
                <a:cs typeface="Arial"/>
              </a:rPr>
              <a:t>i</a:t>
            </a:r>
            <a:r>
              <a:rPr sz="1200" spc="0" dirty="0" smtClean="0">
                <a:latin typeface="Arial"/>
                <a:cs typeface="Arial"/>
              </a:rPr>
              <a:t>rr</a:t>
            </a:r>
            <a:r>
              <a:rPr sz="1200" spc="-9" dirty="0" smtClean="0">
                <a:latin typeface="Arial"/>
                <a:cs typeface="Arial"/>
              </a:rPr>
              <a:t>egu</a:t>
            </a:r>
            <a:r>
              <a:rPr sz="1200" spc="-4" dirty="0" smtClean="0">
                <a:latin typeface="Arial"/>
                <a:cs typeface="Arial"/>
              </a:rPr>
              <a:t>l</a:t>
            </a:r>
            <a:r>
              <a:rPr sz="1200" spc="-9" dirty="0" smtClean="0">
                <a:latin typeface="Arial"/>
                <a:cs typeface="Arial"/>
              </a:rPr>
              <a:t>a</a:t>
            </a:r>
            <a:r>
              <a:rPr sz="1200" spc="0" dirty="0" smtClean="0">
                <a:latin typeface="Arial"/>
                <a:cs typeface="Arial"/>
              </a:rPr>
              <a:t>r</a:t>
            </a:r>
            <a:r>
              <a:rPr sz="1200" spc="-9" dirty="0" smtClean="0">
                <a:latin typeface="Arial"/>
                <a:cs typeface="Arial"/>
              </a:rPr>
              <a:t>e</a:t>
            </a:r>
            <a:r>
              <a:rPr sz="1200" spc="0" dirty="0" smtClean="0">
                <a:latin typeface="Arial"/>
                <a:cs typeface="Arial"/>
              </a:rPr>
              <a:t>s     </a:t>
            </a:r>
            <a:r>
              <a:rPr sz="1200" spc="267" dirty="0" smtClean="0">
                <a:latin typeface="Arial"/>
                <a:cs typeface="Arial"/>
              </a:rPr>
              <a:t> </a:t>
            </a:r>
            <a:r>
              <a:rPr sz="1200" spc="0" dirty="0" smtClean="0">
                <a:latin typeface="Arial"/>
                <a:cs typeface="Arial"/>
              </a:rPr>
              <a:t>r</a:t>
            </a:r>
            <a:r>
              <a:rPr sz="1200" spc="-9" dirty="0" smtClean="0">
                <a:latin typeface="Arial"/>
                <a:cs typeface="Arial"/>
              </a:rPr>
              <a:t>e</a:t>
            </a:r>
            <a:r>
              <a:rPr sz="1200" spc="0" dirty="0" smtClean="0">
                <a:latin typeface="Arial"/>
                <a:cs typeface="Arial"/>
              </a:rPr>
              <a:t>c</a:t>
            </a:r>
            <a:r>
              <a:rPr sz="1200" spc="9" dirty="0" smtClean="0">
                <a:latin typeface="Arial"/>
                <a:cs typeface="Arial"/>
              </a:rPr>
              <a:t>i</a:t>
            </a:r>
            <a:r>
              <a:rPr sz="1200" spc="-9" dirty="0" smtClean="0">
                <a:latin typeface="Arial"/>
                <a:cs typeface="Arial"/>
              </a:rPr>
              <a:t>en</a:t>
            </a:r>
            <a:r>
              <a:rPr sz="1200" spc="4" dirty="0" smtClean="0">
                <a:latin typeface="Arial"/>
                <a:cs typeface="Arial"/>
              </a:rPr>
              <a:t>t</a:t>
            </a:r>
            <a:r>
              <a:rPr sz="1200" spc="-9" dirty="0" smtClean="0">
                <a:latin typeface="Arial"/>
                <a:cs typeface="Arial"/>
              </a:rPr>
              <a:t>e</a:t>
            </a:r>
            <a:r>
              <a:rPr sz="1200" spc="-19" dirty="0" smtClean="0">
                <a:latin typeface="Arial"/>
                <a:cs typeface="Arial"/>
              </a:rPr>
              <a:t>m</a:t>
            </a:r>
            <a:r>
              <a:rPr sz="1200" spc="9" dirty="0" smtClean="0">
                <a:latin typeface="Arial"/>
                <a:cs typeface="Arial"/>
              </a:rPr>
              <a:t>e</a:t>
            </a:r>
            <a:r>
              <a:rPr sz="1200" spc="-9" dirty="0" smtClean="0">
                <a:latin typeface="Arial"/>
                <a:cs typeface="Arial"/>
              </a:rPr>
              <a:t>n</a:t>
            </a:r>
            <a:r>
              <a:rPr sz="1200" spc="4" dirty="0" smtClean="0">
                <a:latin typeface="Arial"/>
                <a:cs typeface="Arial"/>
              </a:rPr>
              <a:t>t</a:t>
            </a:r>
            <a:r>
              <a:rPr sz="1200" spc="0" dirty="0" smtClean="0">
                <a:latin typeface="Arial"/>
                <a:cs typeface="Arial"/>
              </a:rPr>
              <a:t>e</a:t>
            </a:r>
            <a:endParaRPr sz="12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438722" y="3499162"/>
            <a:ext cx="169265" cy="177800"/>
          </a:xfrm>
          <a:prstGeom prst="rect">
            <a:avLst/>
          </a:prstGeom>
        </p:spPr>
        <p:txBody>
          <a:bodyPr wrap="square" lIns="0" tIns="8128" rIns="0" bIns="0" rtlCol="0">
            <a:noAutofit/>
          </a:bodyPr>
          <a:lstStyle/>
          <a:p>
            <a:pPr marL="12700">
              <a:lnSpc>
                <a:spcPts val="1280"/>
              </a:lnSpc>
            </a:pPr>
            <a:r>
              <a:rPr sz="12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200">
              <a:latin typeface="Wingdings"/>
              <a:cs typeface="Wingding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611315" y="3499106"/>
            <a:ext cx="3280262" cy="2205355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12700" marR="7726" algn="just">
              <a:lnSpc>
                <a:spcPts val="1325"/>
              </a:lnSpc>
            </a:pPr>
            <a:r>
              <a:rPr sz="1200" b="1" spc="21" dirty="0" smtClean="0">
                <a:latin typeface="Arial"/>
                <a:cs typeface="Arial"/>
              </a:rPr>
              <a:t>Ausencia </a:t>
            </a:r>
            <a:r>
              <a:rPr sz="1200" spc="21" dirty="0" smtClean="0">
                <a:latin typeface="Arial"/>
                <a:cs typeface="Arial"/>
              </a:rPr>
              <a:t>de planta productiva generadora de</a:t>
            </a:r>
            <a:endParaRPr sz="1200">
              <a:latin typeface="Arial"/>
              <a:cs typeface="Arial"/>
            </a:endParaRPr>
          </a:p>
          <a:p>
            <a:pPr marL="12700" marR="2067895" algn="just">
              <a:lnSpc>
                <a:spcPct val="95825"/>
              </a:lnSpc>
            </a:pPr>
            <a:r>
              <a:rPr sz="1200" b="1" spc="0" dirty="0" smtClean="0">
                <a:latin typeface="Arial"/>
                <a:cs typeface="Arial"/>
              </a:rPr>
              <a:t>empleos locales</a:t>
            </a:r>
            <a:endParaRPr sz="1200">
              <a:latin typeface="Arial"/>
              <a:cs typeface="Arial"/>
            </a:endParaRPr>
          </a:p>
          <a:p>
            <a:pPr marL="12700" algn="just">
              <a:lnSpc>
                <a:spcPct val="100137"/>
              </a:lnSpc>
              <a:spcBef>
                <a:spcPts val="659"/>
              </a:spcBef>
            </a:pPr>
            <a:r>
              <a:rPr sz="1200" b="1" spc="0" dirty="0" smtClean="0">
                <a:latin typeface="Arial"/>
                <a:cs typeface="Arial"/>
              </a:rPr>
              <a:t>Saturación </a:t>
            </a:r>
            <a:r>
              <a:rPr sz="1200" spc="0" dirty="0" smtClean="0">
                <a:latin typeface="Arial"/>
                <a:cs typeface="Arial"/>
              </a:rPr>
              <a:t>de sitio para </a:t>
            </a:r>
            <a:r>
              <a:rPr sz="1200" b="1" spc="0" dirty="0" smtClean="0">
                <a:latin typeface="Arial"/>
                <a:cs typeface="Arial"/>
              </a:rPr>
              <a:t>disposición final de desechos </a:t>
            </a:r>
            <a:r>
              <a:rPr sz="1200" spc="0" dirty="0" smtClean="0">
                <a:latin typeface="Arial"/>
                <a:cs typeface="Arial"/>
              </a:rPr>
              <a:t>sólidos y falta de equipos para su recolección</a:t>
            </a:r>
            <a:endParaRPr sz="1200">
              <a:latin typeface="Arial"/>
              <a:cs typeface="Arial"/>
            </a:endParaRPr>
          </a:p>
          <a:p>
            <a:pPr marL="12700" marR="490352" algn="just">
              <a:lnSpc>
                <a:spcPct val="95825"/>
              </a:lnSpc>
              <a:spcBef>
                <a:spcPts val="599"/>
              </a:spcBef>
            </a:pPr>
            <a:r>
              <a:rPr sz="1200" spc="0" dirty="0" smtClean="0">
                <a:latin typeface="Arial"/>
                <a:cs typeface="Arial"/>
              </a:rPr>
              <a:t>Predomina población de </a:t>
            </a:r>
            <a:r>
              <a:rPr sz="1200" b="1" spc="0" dirty="0" smtClean="0">
                <a:latin typeface="Arial"/>
                <a:cs typeface="Arial"/>
              </a:rPr>
              <a:t>bajos ingresos</a:t>
            </a:r>
            <a:endParaRPr sz="1200">
              <a:latin typeface="Arial"/>
              <a:cs typeface="Arial"/>
            </a:endParaRPr>
          </a:p>
          <a:p>
            <a:pPr marL="12700" marR="3588" algn="just">
              <a:lnSpc>
                <a:spcPct val="95825"/>
              </a:lnSpc>
              <a:spcBef>
                <a:spcPts val="660"/>
              </a:spcBef>
            </a:pPr>
            <a:r>
              <a:rPr sz="1200" b="1" spc="25" dirty="0" smtClean="0">
                <a:latin typeface="Arial"/>
                <a:cs typeface="Arial"/>
              </a:rPr>
              <a:t>Nulo  tratamiento  </a:t>
            </a:r>
            <a:r>
              <a:rPr sz="1200" spc="25" dirty="0" smtClean="0">
                <a:latin typeface="Arial"/>
                <a:cs typeface="Arial"/>
              </a:rPr>
              <a:t>y  reutilización  de  </a:t>
            </a:r>
            <a:r>
              <a:rPr sz="1200" b="1" spc="25" dirty="0" smtClean="0">
                <a:latin typeface="Arial"/>
                <a:cs typeface="Arial"/>
              </a:rPr>
              <a:t>aguas</a:t>
            </a:r>
            <a:endParaRPr sz="1200">
              <a:latin typeface="Arial"/>
              <a:cs typeface="Arial"/>
            </a:endParaRPr>
          </a:p>
          <a:p>
            <a:pPr marL="12700" marR="2492608" algn="just">
              <a:lnSpc>
                <a:spcPct val="95825"/>
              </a:lnSpc>
              <a:spcBef>
                <a:spcPts val="60"/>
              </a:spcBef>
            </a:pPr>
            <a:r>
              <a:rPr sz="1200" b="1" spc="0" dirty="0" smtClean="0">
                <a:latin typeface="Arial"/>
                <a:cs typeface="Arial"/>
              </a:rPr>
              <a:t>residuales</a:t>
            </a:r>
            <a:endParaRPr sz="1200">
              <a:latin typeface="Arial"/>
              <a:cs typeface="Arial"/>
            </a:endParaRPr>
          </a:p>
          <a:p>
            <a:pPr marL="12700" marR="499269" algn="just">
              <a:lnSpc>
                <a:spcPct val="95825"/>
              </a:lnSpc>
              <a:spcBef>
                <a:spcPts val="661"/>
              </a:spcBef>
            </a:pPr>
            <a:r>
              <a:rPr sz="1200" b="1" spc="0" dirty="0" smtClean="0">
                <a:latin typeface="Arial"/>
                <a:cs typeface="Arial"/>
              </a:rPr>
              <a:t>Vialidad discontinua </a:t>
            </a:r>
            <a:r>
              <a:rPr sz="1200" spc="0" dirty="0" smtClean="0">
                <a:latin typeface="Arial"/>
                <a:cs typeface="Arial"/>
              </a:rPr>
              <a:t>en la Zona Centro</a:t>
            </a:r>
            <a:endParaRPr sz="1200">
              <a:latin typeface="Arial"/>
              <a:cs typeface="Arial"/>
            </a:endParaRPr>
          </a:p>
          <a:p>
            <a:pPr marL="12700" marR="993678" algn="just">
              <a:lnSpc>
                <a:spcPct val="95825"/>
              </a:lnSpc>
              <a:spcBef>
                <a:spcPts val="660"/>
              </a:spcBef>
            </a:pPr>
            <a:r>
              <a:rPr sz="1200" spc="-1" dirty="0" smtClean="0">
                <a:latin typeface="Arial"/>
                <a:cs typeface="Arial"/>
              </a:rPr>
              <a:t>Déficit en equipamientos urbanos</a:t>
            </a:r>
            <a:endParaRPr sz="12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438722" y="3940738"/>
            <a:ext cx="169565" cy="178117"/>
          </a:xfrm>
          <a:prstGeom prst="rect">
            <a:avLst/>
          </a:prstGeom>
        </p:spPr>
        <p:txBody>
          <a:bodyPr wrap="square" lIns="0" tIns="8159" rIns="0" bIns="0" rtlCol="0">
            <a:noAutofit/>
          </a:bodyPr>
          <a:lstStyle/>
          <a:p>
            <a:pPr marL="12700">
              <a:lnSpc>
                <a:spcPts val="1285"/>
              </a:lnSpc>
            </a:pPr>
            <a:r>
              <a:rPr sz="12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200">
              <a:latin typeface="Wingdings"/>
              <a:cs typeface="Wingding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438722" y="4566216"/>
            <a:ext cx="169565" cy="436940"/>
          </a:xfrm>
          <a:prstGeom prst="rect">
            <a:avLst/>
          </a:prstGeom>
        </p:spPr>
        <p:txBody>
          <a:bodyPr wrap="square" lIns="0" tIns="8128" rIns="0" bIns="0" rtlCol="0">
            <a:noAutofit/>
          </a:bodyPr>
          <a:lstStyle/>
          <a:p>
            <a:pPr marL="12700" marR="299">
              <a:lnSpc>
                <a:spcPts val="1280"/>
              </a:lnSpc>
            </a:pPr>
            <a:r>
              <a:rPr sz="12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200">
              <a:latin typeface="Wingdings"/>
              <a:cs typeface="Wingdings"/>
            </a:endParaRPr>
          </a:p>
          <a:p>
            <a:pPr marL="12700">
              <a:lnSpc>
                <a:spcPct val="89274"/>
              </a:lnSpc>
              <a:spcBef>
                <a:spcPts val="690"/>
              </a:spcBef>
            </a:pPr>
            <a:r>
              <a:rPr sz="12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200">
              <a:latin typeface="Wingdings"/>
              <a:cs typeface="Wingding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438722" y="5267637"/>
            <a:ext cx="169265" cy="436879"/>
          </a:xfrm>
          <a:prstGeom prst="rect">
            <a:avLst/>
          </a:prstGeom>
        </p:spPr>
        <p:txBody>
          <a:bodyPr wrap="square" lIns="0" tIns="8128" rIns="0" bIns="0" rtlCol="0">
            <a:noAutofit/>
          </a:bodyPr>
          <a:lstStyle/>
          <a:p>
            <a:pPr marL="12700">
              <a:lnSpc>
                <a:spcPts val="1280"/>
              </a:lnSpc>
            </a:pPr>
            <a:r>
              <a:rPr sz="12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200">
              <a:latin typeface="Wingdings"/>
              <a:cs typeface="Wingdings"/>
            </a:endParaRPr>
          </a:p>
          <a:p>
            <a:pPr marL="12700">
              <a:lnSpc>
                <a:spcPct val="89274"/>
              </a:lnSpc>
              <a:spcBef>
                <a:spcPts val="690"/>
              </a:spcBef>
            </a:pPr>
            <a:r>
              <a:rPr sz="12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endParaRPr sz="1200">
              <a:latin typeface="Wingdings"/>
              <a:cs typeface="Wingding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198880" y="461011"/>
            <a:ext cx="6037580" cy="411479"/>
          </a:xfrm>
          <a:prstGeom prst="rect">
            <a:avLst/>
          </a:prstGeom>
        </p:spPr>
        <p:txBody>
          <a:bodyPr wrap="square" lIns="0" tIns="38735" rIns="0" bIns="0" rtlCol="0">
            <a:noAutofit/>
          </a:bodyPr>
          <a:lstStyle/>
          <a:p>
            <a:pPr marL="92328">
              <a:lnSpc>
                <a:spcPct val="102091"/>
              </a:lnSpc>
            </a:pP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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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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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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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object 63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3766287" y="646579"/>
            <a:ext cx="2005965" cy="398791"/>
          </a:xfrm>
          <a:prstGeom prst="rect">
            <a:avLst/>
          </a:prstGeom>
        </p:spPr>
        <p:txBody>
          <a:bodyPr wrap="square" lIns="0" tIns="9747" rIns="0" bIns="0" rtlCol="0">
            <a:noAutofit/>
          </a:bodyPr>
          <a:lstStyle/>
          <a:p>
            <a:pPr marL="12700">
              <a:lnSpc>
                <a:spcPts val="1535"/>
              </a:lnSpc>
            </a:pPr>
            <a:r>
              <a:rPr b="1" spc="-1" dirty="0" smtClean="0">
                <a:latin typeface="Arial"/>
                <a:cs typeface="Arial"/>
              </a:rPr>
              <a:t>Oportunidades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2756878" y="1046987"/>
            <a:ext cx="179933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003575" y="1046926"/>
            <a:ext cx="2672753" cy="38880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38" dirty="0" smtClean="0">
                <a:latin typeface="Arial"/>
                <a:cs typeface="Arial"/>
              </a:rPr>
              <a:t>200 ha de reservas territoriales al</a:t>
            </a:r>
            <a:endParaRPr sz="1300">
              <a:latin typeface="Arial"/>
              <a:cs typeface="Arial"/>
            </a:endParaRPr>
          </a:p>
          <a:p>
            <a:pPr marL="12700" marR="24764">
              <a:lnSpc>
                <a:spcPct val="95825"/>
              </a:lnSpc>
            </a:pPr>
            <a:r>
              <a:rPr sz="1300" spc="0" dirty="0" smtClean="0">
                <a:latin typeface="Arial"/>
                <a:cs typeface="Arial"/>
              </a:rPr>
              <a:t>Dren Chimalhuacán II</a:t>
            </a:r>
            <a:endParaRPr sz="13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701754" y="1046926"/>
            <a:ext cx="426427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norte</a:t>
            </a:r>
            <a:endParaRPr sz="130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2756878" y="1507108"/>
            <a:ext cx="179933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003575" y="1507047"/>
            <a:ext cx="508812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Zonas</a:t>
            </a:r>
            <a:endParaRPr sz="13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872192" y="1507047"/>
            <a:ext cx="645680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urbanas</a:t>
            </a:r>
            <a:endParaRPr sz="13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878413" y="1507047"/>
            <a:ext cx="655916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factibles</a:t>
            </a:r>
            <a:endParaRPr sz="13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894667" y="1507047"/>
            <a:ext cx="233044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3003575" y="1705167"/>
            <a:ext cx="2892933" cy="45212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 marR="24764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redensificación (700 ha)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493"/>
              </a:spcBef>
            </a:pPr>
            <a:r>
              <a:rPr sz="1300" spc="0" dirty="0" smtClean="0">
                <a:latin typeface="Arial"/>
                <a:cs typeface="Arial"/>
              </a:rPr>
              <a:t>Autopista Circuito Exterior Mexiquense</a:t>
            </a:r>
            <a:endParaRPr sz="13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756878" y="1966848"/>
            <a:ext cx="179933" cy="452374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  <a:p>
            <a:pPr marL="12700">
              <a:lnSpc>
                <a:spcPct val="89274"/>
              </a:lnSpc>
              <a:spcBef>
                <a:spcPts val="600"/>
              </a:spcBef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003575" y="2228661"/>
            <a:ext cx="1583905" cy="650239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 marR="24764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Nu</a:t>
            </a:r>
            <a:r>
              <a:rPr sz="1300" spc="-4" dirty="0" smtClean="0">
                <a:latin typeface="Arial"/>
                <a:cs typeface="Arial"/>
              </a:rPr>
              <a:t>e</a:t>
            </a:r>
            <a:r>
              <a:rPr sz="1300" spc="9" dirty="0" smtClean="0">
                <a:latin typeface="Arial"/>
                <a:cs typeface="Arial"/>
              </a:rPr>
              <a:t>v</a:t>
            </a:r>
            <a:r>
              <a:rPr sz="1300" spc="0" dirty="0" smtClean="0">
                <a:latin typeface="Arial"/>
                <a:cs typeface="Arial"/>
              </a:rPr>
              <a:t>o  </a:t>
            </a:r>
            <a:r>
              <a:rPr sz="1300" spc="134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-4" dirty="0" smtClean="0">
                <a:latin typeface="Arial"/>
                <a:cs typeface="Arial"/>
              </a:rPr>
              <a:t>e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-4" dirty="0" smtClean="0">
                <a:latin typeface="Arial"/>
                <a:cs typeface="Arial"/>
              </a:rPr>
              <a:t>p</a:t>
            </a:r>
            <a:r>
              <a:rPr sz="1300" spc="14" dirty="0" smtClean="0">
                <a:latin typeface="Arial"/>
                <a:cs typeface="Arial"/>
              </a:rPr>
              <a:t>u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to</a:t>
            </a:r>
            <a:endParaRPr sz="1300">
              <a:latin typeface="Arial"/>
              <a:cs typeface="Arial"/>
            </a:endParaRPr>
          </a:p>
          <a:p>
            <a:pPr marL="12700" marR="24764">
              <a:lnSpc>
                <a:spcPct val="95825"/>
              </a:lnSpc>
            </a:pPr>
            <a:r>
              <a:rPr sz="1300" spc="-6" dirty="0" smtClean="0">
                <a:latin typeface="Arial"/>
                <a:cs typeface="Arial"/>
              </a:rPr>
              <a:t>México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565"/>
              </a:spcBef>
            </a:pPr>
            <a:r>
              <a:rPr sz="1300" spc="45" dirty="0" smtClean="0">
                <a:latin typeface="Arial"/>
                <a:cs typeface="Arial"/>
              </a:rPr>
              <a:t>Áreas  libres  en  la</a:t>
            </a:r>
            <a:endParaRPr sz="13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591393" y="2228661"/>
            <a:ext cx="233044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931753" y="2228661"/>
            <a:ext cx="176428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9" dirty="0" smtClean="0">
                <a:latin typeface="Arial"/>
                <a:cs typeface="Arial"/>
              </a:rPr>
              <a:t>la</a:t>
            </a:r>
            <a:endParaRPr sz="13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214074" y="2228661"/>
            <a:ext cx="576173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3" dirty="0" smtClean="0">
                <a:latin typeface="Arial"/>
                <a:cs typeface="Arial"/>
              </a:rPr>
              <a:t>Ciudad</a:t>
            </a:r>
            <a:endParaRPr sz="13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894667" y="2228661"/>
            <a:ext cx="233044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756878" y="2688462"/>
            <a:ext cx="179933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670133" y="2688401"/>
            <a:ext cx="1460004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40" dirty="0" smtClean="0">
                <a:latin typeface="Arial"/>
                <a:cs typeface="Arial"/>
              </a:rPr>
              <a:t>meseta  de  Cerro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003575" y="2886648"/>
            <a:ext cx="1224826" cy="848614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 marR="24764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Chimalhuachi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300" spc="0" dirty="0" smtClean="0">
                <a:latin typeface="Arial"/>
                <a:cs typeface="Arial"/>
              </a:rPr>
              <a:t>Urbano regional</a:t>
            </a:r>
            <a:endParaRPr sz="1300">
              <a:latin typeface="Arial"/>
              <a:cs typeface="Arial"/>
            </a:endParaRPr>
          </a:p>
          <a:p>
            <a:pPr marL="12700" marR="24764">
              <a:lnSpc>
                <a:spcPct val="95825"/>
              </a:lnSpc>
              <a:spcBef>
                <a:spcPts val="565"/>
              </a:spcBef>
            </a:pPr>
            <a:r>
              <a:rPr sz="1300" spc="0" dirty="0" smtClean="0">
                <a:latin typeface="Arial"/>
                <a:cs typeface="Arial"/>
              </a:rPr>
              <a:t>Incorporación</a:t>
            </a:r>
            <a:endParaRPr sz="1300">
              <a:latin typeface="Arial"/>
              <a:cs typeface="Arial"/>
            </a:endParaRPr>
          </a:p>
          <a:p>
            <a:pPr marL="12700" marR="24764">
              <a:lnSpc>
                <a:spcPct val="95825"/>
              </a:lnSpc>
              <a:spcBef>
                <a:spcPts val="65"/>
              </a:spcBef>
            </a:pPr>
            <a:r>
              <a:rPr sz="1300" spc="0" dirty="0" smtClean="0">
                <a:latin typeface="Arial"/>
                <a:cs typeface="Arial"/>
              </a:rPr>
              <a:t>Chimalhuacán</a:t>
            </a:r>
            <a:endParaRPr sz="13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205313" y="2886648"/>
            <a:ext cx="380530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para</a:t>
            </a:r>
            <a:endParaRPr sz="13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736173" y="2886648"/>
            <a:ext cx="182981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14" dirty="0" smtClean="0">
                <a:latin typeface="Arial"/>
                <a:cs typeface="Arial"/>
              </a:rPr>
              <a:t>el</a:t>
            </a:r>
            <a:endParaRPr sz="13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066373" y="2886648"/>
            <a:ext cx="1064209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3" dirty="0" smtClean="0">
                <a:latin typeface="Arial"/>
                <a:cs typeface="Arial"/>
              </a:rPr>
              <a:t>Equipamiento</a:t>
            </a:r>
            <a:endParaRPr sz="13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756878" y="3346703"/>
            <a:ext cx="179933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233253" y="3346642"/>
            <a:ext cx="272389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4" dirty="0" smtClean="0">
                <a:latin typeface="Arial"/>
                <a:cs typeface="Arial"/>
              </a:rPr>
              <a:t>del</a:t>
            </a:r>
            <a:endParaRPr sz="13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682833" y="3346642"/>
            <a:ext cx="416521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0" dirty="0" smtClean="0">
                <a:latin typeface="Arial"/>
                <a:cs typeface="Arial"/>
              </a:rPr>
              <a:t>Ejido</a:t>
            </a:r>
            <a:endParaRPr sz="13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277574" y="3346642"/>
            <a:ext cx="850442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9" dirty="0" smtClean="0">
                <a:latin typeface="Arial"/>
                <a:cs typeface="Arial"/>
              </a:rPr>
              <a:t>S</a:t>
            </a:r>
            <a:r>
              <a:rPr sz="1300" spc="0" dirty="0" smtClean="0">
                <a:latin typeface="Arial"/>
                <a:cs typeface="Arial"/>
              </a:rPr>
              <a:t>t</a:t>
            </a:r>
            <a:r>
              <a:rPr sz="1300" spc="-4" dirty="0" smtClean="0">
                <a:latin typeface="Arial"/>
                <a:cs typeface="Arial"/>
              </a:rPr>
              <a:t>a</a:t>
            </a:r>
            <a:r>
              <a:rPr sz="1300" spc="0" dirty="0" smtClean="0">
                <a:latin typeface="Arial"/>
                <a:cs typeface="Arial"/>
              </a:rPr>
              <a:t>.    </a:t>
            </a:r>
            <a:r>
              <a:rPr sz="1300" spc="19" dirty="0" smtClean="0">
                <a:latin typeface="Arial"/>
                <a:cs typeface="Arial"/>
              </a:rPr>
              <a:t> </a:t>
            </a:r>
            <a:r>
              <a:rPr sz="1300" spc="-4" dirty="0" smtClean="0">
                <a:latin typeface="Arial"/>
                <a:cs typeface="Arial"/>
              </a:rPr>
              <a:t>Ma</a:t>
            </a:r>
            <a:r>
              <a:rPr sz="1300" spc="0" dirty="0" smtClean="0">
                <a:latin typeface="Arial"/>
                <a:cs typeface="Arial"/>
              </a:rPr>
              <a:t>.</a:t>
            </a:r>
            <a:endParaRPr sz="13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225633" y="3544762"/>
            <a:ext cx="520204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3" dirty="0" smtClean="0">
                <a:latin typeface="Arial"/>
                <a:cs typeface="Arial"/>
              </a:rPr>
              <a:t>aporta</a:t>
            </a:r>
            <a:endParaRPr sz="13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860633" y="3544762"/>
            <a:ext cx="713371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2" dirty="0" smtClean="0">
                <a:latin typeface="Arial"/>
                <a:cs typeface="Arial"/>
              </a:rPr>
              <a:t>conexión</a:t>
            </a:r>
            <a:endParaRPr sz="13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691467" y="3544762"/>
            <a:ext cx="141960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a</a:t>
            </a:r>
            <a:endParaRPr sz="13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950547" y="3544762"/>
            <a:ext cx="176428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9" dirty="0" smtClean="0">
                <a:latin typeface="Arial"/>
                <a:cs typeface="Arial"/>
              </a:rPr>
              <a:t>la</a:t>
            </a:r>
            <a:endParaRPr sz="13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003575" y="3742882"/>
            <a:ext cx="3116202" cy="1966655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 marR="3712" algn="just">
              <a:lnSpc>
                <a:spcPts val="1430"/>
              </a:lnSpc>
            </a:pPr>
            <a:r>
              <a:rPr sz="1300" spc="8" dirty="0" smtClean="0">
                <a:latin typeface="Arial"/>
                <a:cs typeface="Arial"/>
              </a:rPr>
              <a:t>vialidad  regional  y  áreas  con  potencial</a:t>
            </a:r>
            <a:endParaRPr sz="1300">
              <a:latin typeface="Arial"/>
              <a:cs typeface="Arial"/>
            </a:endParaRPr>
          </a:p>
          <a:p>
            <a:pPr marL="12700" marR="984406" algn="just">
              <a:lnSpc>
                <a:spcPct val="95825"/>
              </a:lnSpc>
            </a:pPr>
            <a:r>
              <a:rPr sz="1300" spc="0" dirty="0" smtClean="0">
                <a:latin typeface="Arial"/>
                <a:cs typeface="Arial"/>
              </a:rPr>
              <a:t>para usos mixtos e industrial</a:t>
            </a:r>
            <a:endParaRPr sz="1300">
              <a:latin typeface="Arial"/>
              <a:cs typeface="Arial"/>
            </a:endParaRPr>
          </a:p>
          <a:p>
            <a:pPr marL="12700" marR="1168" algn="just">
              <a:lnSpc>
                <a:spcPct val="100041"/>
              </a:lnSpc>
              <a:spcBef>
                <a:spcPts val="565"/>
              </a:spcBef>
            </a:pPr>
            <a:r>
              <a:rPr sz="1300" spc="-4" dirty="0" smtClean="0">
                <a:latin typeface="Arial"/>
                <a:cs typeface="Arial"/>
              </a:rPr>
              <a:t>L</a:t>
            </a:r>
            <a:r>
              <a:rPr sz="1300" spc="0" dirty="0" smtClean="0">
                <a:latin typeface="Arial"/>
                <a:cs typeface="Arial"/>
              </a:rPr>
              <a:t>a   </a:t>
            </a:r>
            <a:r>
              <a:rPr sz="1300" spc="14" dirty="0" smtClean="0">
                <a:latin typeface="Arial"/>
                <a:cs typeface="Arial"/>
              </a:rPr>
              <a:t>e</a:t>
            </a:r>
            <a:r>
              <a:rPr sz="1300" spc="-9" dirty="0" smtClean="0">
                <a:latin typeface="Arial"/>
                <a:cs typeface="Arial"/>
              </a:rPr>
              <a:t>x</a:t>
            </a:r>
            <a:r>
              <a:rPr sz="1300" spc="0" dirty="0" smtClean="0">
                <a:latin typeface="Arial"/>
                <a:cs typeface="Arial"/>
              </a:rPr>
              <a:t>p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14" dirty="0" smtClean="0">
                <a:latin typeface="Arial"/>
                <a:cs typeface="Arial"/>
              </a:rPr>
              <a:t>p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4" dirty="0" smtClean="0">
                <a:latin typeface="Arial"/>
                <a:cs typeface="Arial"/>
              </a:rPr>
              <a:t>c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0" dirty="0" smtClean="0">
                <a:latin typeface="Arial"/>
                <a:cs typeface="Arial"/>
              </a:rPr>
              <a:t>ón  </a:t>
            </a:r>
            <a:r>
              <a:rPr sz="1300" spc="29" dirty="0" smtClean="0">
                <a:latin typeface="Arial"/>
                <a:cs typeface="Arial"/>
              </a:rPr>
              <a:t> </a:t>
            </a:r>
            <a:r>
              <a:rPr sz="1300" spc="-4" dirty="0" smtClean="0">
                <a:latin typeface="Arial"/>
                <a:cs typeface="Arial"/>
              </a:rPr>
              <a:t>d</a:t>
            </a:r>
            <a:r>
              <a:rPr sz="1300" spc="0" dirty="0" smtClean="0">
                <a:latin typeface="Arial"/>
                <a:cs typeface="Arial"/>
              </a:rPr>
              <a:t>e  </a:t>
            </a:r>
            <a:r>
              <a:rPr sz="1300" spc="19" dirty="0" smtClean="0">
                <a:latin typeface="Arial"/>
                <a:cs typeface="Arial"/>
              </a:rPr>
              <a:t> </a:t>
            </a:r>
            <a:r>
              <a:rPr sz="1300" spc="-9" dirty="0" smtClean="0">
                <a:latin typeface="Arial"/>
                <a:cs typeface="Arial"/>
              </a:rPr>
              <a:t>l</a:t>
            </a:r>
            <a:r>
              <a:rPr sz="1300" spc="0" dirty="0" smtClean="0">
                <a:latin typeface="Arial"/>
                <a:cs typeface="Arial"/>
              </a:rPr>
              <a:t>a  </a:t>
            </a:r>
            <a:r>
              <a:rPr sz="1300" spc="39" dirty="0" smtClean="0">
                <a:latin typeface="Arial"/>
                <a:cs typeface="Arial"/>
              </a:rPr>
              <a:t> </a:t>
            </a:r>
            <a:r>
              <a:rPr sz="1300" spc="-19" dirty="0" smtClean="0">
                <a:latin typeface="Arial"/>
                <a:cs typeface="Arial"/>
              </a:rPr>
              <a:t>M</a:t>
            </a:r>
            <a:r>
              <a:rPr sz="1300" spc="9" dirty="0" smtClean="0">
                <a:latin typeface="Arial"/>
                <a:cs typeface="Arial"/>
              </a:rPr>
              <a:t>i</a:t>
            </a:r>
            <a:r>
              <a:rPr sz="1300" spc="0" dirty="0" smtClean="0">
                <a:latin typeface="Arial"/>
                <a:cs typeface="Arial"/>
              </a:rPr>
              <a:t>na  </a:t>
            </a:r>
            <a:r>
              <a:rPr sz="1300" spc="19" dirty="0" smtClean="0">
                <a:latin typeface="Arial"/>
                <a:cs typeface="Arial"/>
              </a:rPr>
              <a:t> </a:t>
            </a:r>
            <a:r>
              <a:rPr sz="1300" spc="-4" dirty="0" smtClean="0">
                <a:latin typeface="Arial"/>
                <a:cs typeface="Arial"/>
              </a:rPr>
              <a:t>B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4" dirty="0" smtClean="0">
                <a:latin typeface="Arial"/>
                <a:cs typeface="Arial"/>
              </a:rPr>
              <a:t>rr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a a</a:t>
            </a:r>
            <a:r>
              <a:rPr sz="1300" spc="-4" dirty="0" smtClean="0">
                <a:latin typeface="Arial"/>
                <a:cs typeface="Arial"/>
              </a:rPr>
              <a:t>p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ta</a:t>
            </a:r>
            <a:r>
              <a:rPr sz="1300" spc="14" dirty="0" smtClean="0">
                <a:latin typeface="Arial"/>
                <a:cs typeface="Arial"/>
              </a:rPr>
              <a:t> </a:t>
            </a:r>
            <a:r>
              <a:rPr sz="1300" spc="9" dirty="0" smtClean="0">
                <a:latin typeface="Arial"/>
                <a:cs typeface="Arial"/>
              </a:rPr>
              <a:t>s</a:t>
            </a:r>
            <a:r>
              <a:rPr sz="1300" spc="0" dirty="0" smtClean="0">
                <a:latin typeface="Arial"/>
                <a:cs typeface="Arial"/>
              </a:rPr>
              <a:t>u</a:t>
            </a:r>
            <a:r>
              <a:rPr sz="1300" spc="-4" dirty="0" smtClean="0">
                <a:latin typeface="Arial"/>
                <a:cs typeface="Arial"/>
              </a:rPr>
              <a:t>e</a:t>
            </a:r>
            <a:r>
              <a:rPr sz="1300" spc="-9" dirty="0" smtClean="0">
                <a:latin typeface="Arial"/>
                <a:cs typeface="Arial"/>
              </a:rPr>
              <a:t>l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19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pa</a:t>
            </a:r>
            <a:r>
              <a:rPr sz="1300" spc="9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14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u</a:t>
            </a:r>
            <a:r>
              <a:rPr sz="1300" spc="4" dirty="0" smtClean="0">
                <a:latin typeface="Arial"/>
                <a:cs typeface="Arial"/>
              </a:rPr>
              <a:t>s</a:t>
            </a:r>
            <a:r>
              <a:rPr sz="1300" spc="0" dirty="0" smtClean="0">
                <a:latin typeface="Arial"/>
                <a:cs typeface="Arial"/>
              </a:rPr>
              <a:t>os</a:t>
            </a:r>
            <a:r>
              <a:rPr sz="1300" spc="-9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p</a:t>
            </a:r>
            <a:r>
              <a:rPr sz="1300" spc="-4" dirty="0" smtClean="0">
                <a:latin typeface="Arial"/>
                <a:cs typeface="Arial"/>
              </a:rPr>
              <a:t>ú</a:t>
            </a:r>
            <a:r>
              <a:rPr sz="1300" spc="0" dirty="0" smtClean="0">
                <a:latin typeface="Arial"/>
                <a:cs typeface="Arial"/>
              </a:rPr>
              <a:t>b</a:t>
            </a:r>
            <a:r>
              <a:rPr sz="1300" spc="-9" dirty="0" smtClean="0">
                <a:latin typeface="Arial"/>
                <a:cs typeface="Arial"/>
              </a:rPr>
              <a:t>li</a:t>
            </a:r>
            <a:r>
              <a:rPr sz="1300" spc="9" dirty="0" smtClean="0">
                <a:latin typeface="Arial"/>
                <a:cs typeface="Arial"/>
              </a:rPr>
              <a:t>c</a:t>
            </a:r>
            <a:r>
              <a:rPr sz="1300" spc="0" dirty="0" smtClean="0">
                <a:latin typeface="Arial"/>
                <a:cs typeface="Arial"/>
              </a:rPr>
              <a:t>os</a:t>
            </a:r>
            <a:endParaRPr sz="1300">
              <a:latin typeface="Arial"/>
              <a:cs typeface="Arial"/>
            </a:endParaRPr>
          </a:p>
          <a:p>
            <a:pPr marL="12700" algn="just">
              <a:lnSpc>
                <a:spcPct val="100041"/>
              </a:lnSpc>
              <a:spcBef>
                <a:spcPts val="502"/>
              </a:spcBef>
            </a:pPr>
            <a:r>
              <a:rPr sz="1300" spc="0" dirty="0" smtClean="0">
                <a:latin typeface="Arial"/>
                <a:cs typeface="Arial"/>
              </a:rPr>
              <a:t>Posibilidad de reutilización de las aguas servidas ya que no contienen residuos químicos industriales</a:t>
            </a:r>
            <a:endParaRPr sz="1300">
              <a:latin typeface="Arial"/>
              <a:cs typeface="Arial"/>
            </a:endParaRPr>
          </a:p>
          <a:p>
            <a:pPr marL="12700" marR="1422" algn="just">
              <a:lnSpc>
                <a:spcPct val="95825"/>
              </a:lnSpc>
              <a:spcBef>
                <a:spcPts val="501"/>
              </a:spcBef>
            </a:pPr>
            <a:r>
              <a:rPr sz="1300" spc="28" dirty="0" smtClean="0">
                <a:latin typeface="Arial"/>
                <a:cs typeface="Arial"/>
              </a:rPr>
              <a:t>Compromiso municipal con el desarrollo</a:t>
            </a:r>
            <a:endParaRPr sz="1300">
              <a:latin typeface="Arial"/>
              <a:cs typeface="Arial"/>
            </a:endParaRPr>
          </a:p>
          <a:p>
            <a:pPr marL="12700" marR="1892315" algn="just">
              <a:lnSpc>
                <a:spcPct val="95825"/>
              </a:lnSpc>
              <a:spcBef>
                <a:spcPts val="65"/>
              </a:spcBef>
            </a:pPr>
            <a:r>
              <a:rPr sz="1300" spc="0" dirty="0" smtClean="0">
                <a:latin typeface="Arial"/>
                <a:cs typeface="Arial"/>
              </a:rPr>
              <a:t>socioeconómico</a:t>
            </a:r>
            <a:endParaRPr sz="13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756878" y="4202937"/>
            <a:ext cx="179933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756878" y="4662547"/>
            <a:ext cx="180230" cy="190817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756878" y="5320918"/>
            <a:ext cx="179933" cy="190500"/>
          </a:xfrm>
          <a:prstGeom prst="rect">
            <a:avLst/>
          </a:prstGeom>
        </p:spPr>
        <p:txBody>
          <a:bodyPr wrap="square" lIns="0" tIns="8763" rIns="0" bIns="0" rtlCol="0">
            <a:noAutofit/>
          </a:bodyPr>
          <a:lstStyle/>
          <a:p>
            <a:pPr marL="12700">
              <a:lnSpc>
                <a:spcPts val="1380"/>
              </a:lnSpc>
            </a:pPr>
            <a:r>
              <a:rPr sz="1300" dirty="0" smtClean="0">
                <a:solidFill>
                  <a:srgbClr val="212168"/>
                </a:solidFill>
                <a:latin typeface="Wingdings"/>
                <a:cs typeface="Wingdings"/>
              </a:rPr>
              <a:t></a:t>
            </a:r>
            <a:endParaRPr sz="1300">
              <a:latin typeface="Wingdings"/>
              <a:cs typeface="Wingding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15290" y="6348538"/>
            <a:ext cx="349755" cy="279400"/>
          </a:xfrm>
          <a:prstGeom prst="rect">
            <a:avLst/>
          </a:prstGeom>
        </p:spPr>
        <p:txBody>
          <a:bodyPr wrap="square" lIns="0" tIns="13970" rIns="0" bIns="0" rtlCol="0">
            <a:noAutofit/>
          </a:bodyPr>
          <a:lstStyle/>
          <a:p>
            <a:pPr marL="12700">
              <a:lnSpc>
                <a:spcPts val="2200"/>
              </a:lnSpc>
            </a:pPr>
            <a:endParaRPr sz="2000" dirty="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object 63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3776750" y="915197"/>
            <a:ext cx="1748156" cy="530786"/>
          </a:xfrm>
          <a:prstGeom prst="rect">
            <a:avLst/>
          </a:prstGeom>
        </p:spPr>
        <p:txBody>
          <a:bodyPr wrap="square" lIns="0" tIns="9747" rIns="0" bIns="0" rtlCol="0">
            <a:noAutofit/>
          </a:bodyPr>
          <a:lstStyle/>
          <a:p>
            <a:pPr marL="12700">
              <a:lnSpc>
                <a:spcPts val="1535"/>
              </a:lnSpc>
            </a:pPr>
            <a:r>
              <a:rPr sz="2400" b="1" spc="-4" dirty="0" smtClean="0">
                <a:latin typeface="Arial"/>
                <a:cs typeface="Arial"/>
              </a:rPr>
              <a:t>Amenazas</a:t>
            </a:r>
            <a:endParaRPr sz="240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3002050" y="1485029"/>
            <a:ext cx="3412969" cy="190561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sz="1300" spc="19" dirty="0" smtClean="0">
                <a:solidFill>
                  <a:srgbClr val="C00000"/>
                </a:solidFill>
                <a:latin typeface="Times New Roman"/>
                <a:cs typeface="Times New Roman"/>
              </a:rPr>
              <a:t>  </a:t>
            </a:r>
            <a:r>
              <a:rPr sz="1300" b="1" spc="44" dirty="0" smtClean="0">
                <a:latin typeface="Arial"/>
                <a:cs typeface="Arial"/>
              </a:rPr>
              <a:t>Ocupación irregular </a:t>
            </a:r>
            <a:r>
              <a:rPr sz="1300" spc="44" dirty="0" smtClean="0">
                <a:latin typeface="Arial"/>
                <a:cs typeface="Arial"/>
              </a:rPr>
              <a:t>de áreas no aptas</a:t>
            </a:r>
            <a:endParaRPr sz="130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3002050" y="1683018"/>
            <a:ext cx="3252829" cy="1059751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85419" marR="15777">
              <a:lnSpc>
                <a:spcPts val="1430"/>
              </a:lnSpc>
            </a:pPr>
            <a:r>
              <a:rPr sz="1300" spc="25" dirty="0" smtClean="0">
                <a:latin typeface="Arial"/>
                <a:cs typeface="Arial"/>
              </a:rPr>
              <a:t>para  el  desarrollo  urbano  (barrancas</a:t>
            </a:r>
            <a:endParaRPr sz="1300" dirty="0">
              <a:latin typeface="Arial"/>
              <a:cs typeface="Arial"/>
            </a:endParaRPr>
          </a:p>
          <a:p>
            <a:pPr marL="185419" marR="15777">
              <a:lnSpc>
                <a:spcPct val="95825"/>
              </a:lnSpc>
            </a:pPr>
            <a:r>
              <a:rPr sz="1300" spc="0" dirty="0" smtClean="0">
                <a:latin typeface="Arial"/>
                <a:cs typeface="Arial"/>
              </a:rPr>
              <a:t>pendientes pronunciadas)</a:t>
            </a:r>
            <a:endParaRPr sz="1300" dirty="0">
              <a:latin typeface="Arial"/>
              <a:cs typeface="Arial"/>
            </a:endParaRPr>
          </a:p>
          <a:p>
            <a:pPr marL="185419" indent="-172719" algn="just">
              <a:lnSpc>
                <a:spcPct val="100041"/>
              </a:lnSpc>
              <a:spcBef>
                <a:spcPts val="665"/>
              </a:spcBef>
              <a:tabLst>
                <a:tab pos="266700" algn="l"/>
              </a:tabLst>
            </a:pPr>
            <a:r>
              <a:rPr sz="1300" spc="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sz="1300" spc="0" dirty="0" smtClean="0">
                <a:solidFill>
                  <a:srgbClr val="C00000"/>
                </a:solidFill>
                <a:latin typeface="Times New Roman"/>
                <a:cs typeface="Times New Roman"/>
              </a:rPr>
              <a:t>		</a:t>
            </a:r>
            <a:r>
              <a:rPr sz="1300" b="1" spc="4" dirty="0" smtClean="0">
                <a:latin typeface="Arial"/>
                <a:cs typeface="Arial"/>
              </a:rPr>
              <a:t>R</a:t>
            </a:r>
            <a:r>
              <a:rPr sz="1300" b="1" spc="0" dirty="0" smtClean="0">
                <a:latin typeface="Arial"/>
                <a:cs typeface="Arial"/>
              </a:rPr>
              <a:t>i</a:t>
            </a:r>
            <a:r>
              <a:rPr sz="1300" b="1" spc="-4" dirty="0" smtClean="0">
                <a:latin typeface="Arial"/>
                <a:cs typeface="Arial"/>
              </a:rPr>
              <a:t>e</a:t>
            </a:r>
            <a:r>
              <a:rPr sz="1300" b="1" spc="0" dirty="0" smtClean="0">
                <a:latin typeface="Arial"/>
                <a:cs typeface="Arial"/>
              </a:rPr>
              <a:t>sg</a:t>
            </a:r>
            <a:r>
              <a:rPr sz="1300" b="1" spc="9" dirty="0" smtClean="0">
                <a:latin typeface="Arial"/>
                <a:cs typeface="Arial"/>
              </a:rPr>
              <a:t>o</a:t>
            </a:r>
            <a:r>
              <a:rPr sz="1300" b="1" spc="0" dirty="0" smtClean="0">
                <a:latin typeface="Arial"/>
                <a:cs typeface="Arial"/>
              </a:rPr>
              <a:t>s</a:t>
            </a:r>
            <a:r>
              <a:rPr sz="1300" b="1" spc="220" dirty="0" smtClean="0">
                <a:latin typeface="Arial"/>
                <a:cs typeface="Arial"/>
              </a:rPr>
              <a:t> </a:t>
            </a:r>
            <a:r>
              <a:rPr sz="1300" b="1" spc="4" dirty="0" smtClean="0">
                <a:latin typeface="Arial"/>
                <a:cs typeface="Arial"/>
              </a:rPr>
              <a:t>d</a:t>
            </a:r>
            <a:r>
              <a:rPr sz="1300" b="1" spc="0" dirty="0" smtClean="0">
                <a:latin typeface="Arial"/>
                <a:cs typeface="Arial"/>
              </a:rPr>
              <a:t>e</a:t>
            </a:r>
            <a:r>
              <a:rPr sz="1300" b="1" spc="215" dirty="0" smtClean="0">
                <a:latin typeface="Arial"/>
                <a:cs typeface="Arial"/>
              </a:rPr>
              <a:t> </a:t>
            </a:r>
            <a:r>
              <a:rPr sz="1300" b="1" spc="4" dirty="0" smtClean="0">
                <a:latin typeface="Arial"/>
                <a:cs typeface="Arial"/>
              </a:rPr>
              <a:t>d</a:t>
            </a:r>
            <a:r>
              <a:rPr sz="1300" b="1" spc="14" dirty="0" smtClean="0">
                <a:latin typeface="Arial"/>
                <a:cs typeface="Arial"/>
              </a:rPr>
              <a:t>e</a:t>
            </a:r>
            <a:r>
              <a:rPr sz="1300" b="1" spc="0" dirty="0" smtClean="0">
                <a:latin typeface="Arial"/>
                <a:cs typeface="Arial"/>
              </a:rPr>
              <a:t>s</a:t>
            </a:r>
            <a:r>
              <a:rPr sz="1300" b="1" spc="-4" dirty="0" smtClean="0">
                <a:latin typeface="Arial"/>
                <a:cs typeface="Arial"/>
              </a:rPr>
              <a:t>l</a:t>
            </a:r>
            <a:r>
              <a:rPr sz="1300" b="1" spc="0" dirty="0" smtClean="0">
                <a:latin typeface="Arial"/>
                <a:cs typeface="Arial"/>
              </a:rPr>
              <a:t>i</a:t>
            </a:r>
            <a:r>
              <a:rPr sz="1300" b="1" spc="9" dirty="0" smtClean="0">
                <a:latin typeface="Arial"/>
                <a:cs typeface="Arial"/>
              </a:rPr>
              <a:t>z</a:t>
            </a:r>
            <a:r>
              <a:rPr sz="1300" b="1" spc="0" dirty="0" smtClean="0">
                <a:latin typeface="Arial"/>
                <a:cs typeface="Arial"/>
              </a:rPr>
              <a:t>amien</a:t>
            </a:r>
            <a:r>
              <a:rPr sz="1300" b="1" spc="9" dirty="0" smtClean="0">
                <a:latin typeface="Arial"/>
                <a:cs typeface="Arial"/>
              </a:rPr>
              <a:t>t</a:t>
            </a:r>
            <a:r>
              <a:rPr sz="1300" b="1" spc="4" dirty="0" smtClean="0">
                <a:latin typeface="Arial"/>
                <a:cs typeface="Arial"/>
              </a:rPr>
              <a:t>os</a:t>
            </a:r>
            <a:r>
              <a:rPr sz="1300" spc="0" dirty="0" smtClean="0">
                <a:latin typeface="Arial"/>
                <a:cs typeface="Arial"/>
              </a:rPr>
              <a:t>,</a:t>
            </a:r>
            <a:r>
              <a:rPr sz="1300" spc="220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d</a:t>
            </a:r>
            <a:r>
              <a:rPr sz="1300" spc="19" dirty="0" smtClean="0">
                <a:latin typeface="Arial"/>
                <a:cs typeface="Arial"/>
              </a:rPr>
              <a:t>e</a:t>
            </a:r>
            <a:r>
              <a:rPr sz="1300" spc="9" dirty="0" smtClean="0">
                <a:latin typeface="Arial"/>
                <a:cs typeface="Arial"/>
              </a:rPr>
              <a:t>s</a:t>
            </a:r>
            <a:r>
              <a:rPr sz="1300" spc="-4" dirty="0" smtClean="0">
                <a:latin typeface="Arial"/>
                <a:cs typeface="Arial"/>
              </a:rPr>
              <a:t>l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9" dirty="0" smtClean="0">
                <a:latin typeface="Arial"/>
                <a:cs typeface="Arial"/>
              </a:rPr>
              <a:t>v</a:t>
            </a:r>
            <a:r>
              <a:rPr sz="1300" spc="0" dirty="0" smtClean="0">
                <a:latin typeface="Arial"/>
                <a:cs typeface="Arial"/>
              </a:rPr>
              <a:t>es a</a:t>
            </a:r>
            <a:r>
              <a:rPr sz="1300" spc="4" dirty="0" smtClean="0">
                <a:latin typeface="Arial"/>
                <a:cs typeface="Arial"/>
              </a:rPr>
              <a:t>rr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4" dirty="0" smtClean="0">
                <a:latin typeface="Arial"/>
                <a:cs typeface="Arial"/>
              </a:rPr>
              <a:t>s</a:t>
            </a:r>
            <a:r>
              <a:rPr sz="1300" spc="0" dirty="0" smtClean="0">
                <a:latin typeface="Arial"/>
                <a:cs typeface="Arial"/>
              </a:rPr>
              <a:t>t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es</a:t>
            </a:r>
            <a:r>
              <a:rPr sz="1300" spc="19" dirty="0" smtClean="0">
                <a:latin typeface="Arial"/>
                <a:cs typeface="Arial"/>
              </a:rPr>
              <a:t> </a:t>
            </a:r>
            <a:r>
              <a:rPr sz="1300" spc="-4" dirty="0" smtClean="0">
                <a:latin typeface="Arial"/>
                <a:cs typeface="Arial"/>
              </a:rPr>
              <a:t>d</a:t>
            </a:r>
            <a:r>
              <a:rPr sz="1300" spc="0" dirty="0" smtClean="0">
                <a:latin typeface="Arial"/>
                <a:cs typeface="Arial"/>
              </a:rPr>
              <a:t>e </a:t>
            </a:r>
            <a:r>
              <a:rPr sz="1300" spc="9" dirty="0" smtClean="0">
                <a:latin typeface="Arial"/>
                <a:cs typeface="Arial"/>
              </a:rPr>
              <a:t>l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-4" dirty="0" smtClean="0">
                <a:latin typeface="Arial"/>
                <a:cs typeface="Arial"/>
              </a:rPr>
              <a:t>d</a:t>
            </a:r>
            <a:r>
              <a:rPr sz="1300" spc="0" dirty="0" smtClean="0">
                <a:latin typeface="Arial"/>
                <a:cs typeface="Arial"/>
              </a:rPr>
              <a:t>os</a:t>
            </a:r>
            <a:r>
              <a:rPr sz="1300" spc="14" dirty="0" smtClean="0">
                <a:latin typeface="Arial"/>
                <a:cs typeface="Arial"/>
              </a:rPr>
              <a:t> d</a:t>
            </a:r>
            <a:r>
              <a:rPr sz="1300" spc="0" dirty="0" smtClean="0">
                <a:latin typeface="Arial"/>
                <a:cs typeface="Arial"/>
              </a:rPr>
              <a:t>e </a:t>
            </a:r>
            <a:r>
              <a:rPr sz="1300" spc="9" dirty="0" smtClean="0">
                <a:latin typeface="Arial"/>
                <a:cs typeface="Arial"/>
              </a:rPr>
              <a:t>c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4" dirty="0" smtClean="0">
                <a:latin typeface="Arial"/>
                <a:cs typeface="Arial"/>
              </a:rPr>
              <a:t>rr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4" dirty="0" smtClean="0">
                <a:latin typeface="Arial"/>
                <a:cs typeface="Arial"/>
              </a:rPr>
              <a:t>s</a:t>
            </a:r>
            <a:r>
              <a:rPr sz="1300" spc="0" dirty="0" smtClean="0">
                <a:latin typeface="Arial"/>
                <a:cs typeface="Arial"/>
              </a:rPr>
              <a:t>,</a:t>
            </a:r>
            <a:r>
              <a:rPr sz="1300" spc="9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b</a:t>
            </a:r>
            <a:r>
              <a:rPr sz="1300" spc="-4" dirty="0" smtClean="0">
                <a:latin typeface="Arial"/>
                <a:cs typeface="Arial"/>
              </a:rPr>
              <a:t>a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25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-4" dirty="0" smtClean="0">
                <a:latin typeface="Arial"/>
                <a:cs typeface="Arial"/>
              </a:rPr>
              <a:t>n</a:t>
            </a:r>
            <a:r>
              <a:rPr sz="1300" spc="9" dirty="0" smtClean="0">
                <a:latin typeface="Arial"/>
                <a:cs typeface="Arial"/>
              </a:rPr>
              <a:t>c</a:t>
            </a:r>
            <a:r>
              <a:rPr sz="1300" spc="0" dirty="0" smtClean="0">
                <a:latin typeface="Arial"/>
                <a:cs typeface="Arial"/>
              </a:rPr>
              <a:t>as </a:t>
            </a:r>
            <a:r>
              <a:rPr sz="1300" spc="14" dirty="0" smtClean="0">
                <a:latin typeface="Arial"/>
                <a:cs typeface="Arial"/>
              </a:rPr>
              <a:t>m</a:t>
            </a:r>
            <a:r>
              <a:rPr sz="1300" spc="-9" dirty="0" smtClean="0">
                <a:latin typeface="Arial"/>
                <a:cs typeface="Arial"/>
              </a:rPr>
              <a:t>i</a:t>
            </a:r>
            <a:r>
              <a:rPr sz="1300" spc="-4" dirty="0" smtClean="0">
                <a:latin typeface="Arial"/>
                <a:cs typeface="Arial"/>
              </a:rPr>
              <a:t>na</a:t>
            </a:r>
            <a:r>
              <a:rPr sz="1300" spc="0" dirty="0" smtClean="0">
                <a:latin typeface="Arial"/>
                <a:cs typeface="Arial"/>
              </a:rPr>
              <a:t>s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287159" y="1683018"/>
            <a:ext cx="132921" cy="19081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y</a:t>
            </a:r>
            <a:endParaRPr sz="13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287159" y="2155970"/>
            <a:ext cx="132715" cy="38862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dirty="0" smtClean="0">
                <a:latin typeface="Arial"/>
                <a:cs typeface="Arial"/>
              </a:rPr>
              <a:t>y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300" dirty="0" smtClean="0">
                <a:latin typeface="Arial"/>
                <a:cs typeface="Arial"/>
              </a:rPr>
              <a:t>y</a:t>
            </a:r>
            <a:endParaRPr sz="13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002050" y="2826784"/>
            <a:ext cx="3417967" cy="586867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 marR="3817">
              <a:lnSpc>
                <a:spcPts val="1430"/>
              </a:lnSpc>
            </a:pPr>
            <a:r>
              <a:rPr sz="1300" spc="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sz="1300" spc="0" dirty="0" smtClean="0">
                <a:solidFill>
                  <a:srgbClr val="C00000"/>
                </a:solidFill>
                <a:latin typeface="Times New Roman"/>
                <a:cs typeface="Times New Roman"/>
              </a:rPr>
              <a:t>  </a:t>
            </a:r>
            <a:r>
              <a:rPr sz="1300" spc="75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1300" b="1" spc="4" dirty="0" smtClean="0">
                <a:latin typeface="Arial"/>
                <a:cs typeface="Arial"/>
              </a:rPr>
              <a:t>R</a:t>
            </a:r>
            <a:r>
              <a:rPr sz="1300" b="1" spc="0" dirty="0" smtClean="0">
                <a:latin typeface="Arial"/>
                <a:cs typeface="Arial"/>
              </a:rPr>
              <a:t>i</a:t>
            </a:r>
            <a:r>
              <a:rPr sz="1300" b="1" spc="-4" dirty="0" smtClean="0">
                <a:latin typeface="Arial"/>
                <a:cs typeface="Arial"/>
              </a:rPr>
              <a:t>e</a:t>
            </a:r>
            <a:r>
              <a:rPr sz="1300" b="1" spc="0" dirty="0" smtClean="0">
                <a:latin typeface="Arial"/>
                <a:cs typeface="Arial"/>
              </a:rPr>
              <a:t>sg</a:t>
            </a:r>
            <a:r>
              <a:rPr sz="1300" b="1" spc="9" dirty="0" smtClean="0">
                <a:latin typeface="Arial"/>
                <a:cs typeface="Arial"/>
              </a:rPr>
              <a:t>o</a:t>
            </a:r>
            <a:r>
              <a:rPr sz="1300" b="1" spc="0" dirty="0" smtClean="0">
                <a:latin typeface="Arial"/>
                <a:cs typeface="Arial"/>
              </a:rPr>
              <a:t>s</a:t>
            </a:r>
            <a:r>
              <a:rPr sz="1300" b="1" spc="240" dirty="0" smtClean="0">
                <a:latin typeface="Arial"/>
                <a:cs typeface="Arial"/>
              </a:rPr>
              <a:t> </a:t>
            </a:r>
            <a:r>
              <a:rPr sz="1300" b="1" spc="4" dirty="0" smtClean="0">
                <a:latin typeface="Arial"/>
                <a:cs typeface="Arial"/>
              </a:rPr>
              <a:t>d</a:t>
            </a:r>
            <a:r>
              <a:rPr sz="1300" b="1" spc="0" dirty="0" smtClean="0">
                <a:latin typeface="Arial"/>
                <a:cs typeface="Arial"/>
              </a:rPr>
              <a:t>e</a:t>
            </a:r>
            <a:r>
              <a:rPr sz="1300" b="1" spc="260" dirty="0" smtClean="0">
                <a:latin typeface="Arial"/>
                <a:cs typeface="Arial"/>
              </a:rPr>
              <a:t> </a:t>
            </a:r>
            <a:r>
              <a:rPr sz="1300" b="1" spc="0" dirty="0" smtClean="0">
                <a:latin typeface="Arial"/>
                <a:cs typeface="Arial"/>
              </a:rPr>
              <a:t>i</a:t>
            </a:r>
            <a:r>
              <a:rPr sz="1300" b="1" spc="4" dirty="0" smtClean="0">
                <a:latin typeface="Arial"/>
                <a:cs typeface="Arial"/>
              </a:rPr>
              <a:t>nund</a:t>
            </a:r>
            <a:r>
              <a:rPr sz="1300" b="1" spc="0" dirty="0" smtClean="0">
                <a:latin typeface="Arial"/>
                <a:cs typeface="Arial"/>
              </a:rPr>
              <a:t>a</a:t>
            </a:r>
            <a:r>
              <a:rPr sz="1300" b="1" spc="-4" dirty="0" smtClean="0">
                <a:latin typeface="Arial"/>
                <a:cs typeface="Arial"/>
              </a:rPr>
              <a:t>c</a:t>
            </a:r>
            <a:r>
              <a:rPr sz="1300" b="1" spc="0" dirty="0" smtClean="0">
                <a:latin typeface="Arial"/>
                <a:cs typeface="Arial"/>
              </a:rPr>
              <a:t>i</a:t>
            </a:r>
            <a:r>
              <a:rPr sz="1300" b="1" spc="4" dirty="0" smtClean="0">
                <a:latin typeface="Arial"/>
                <a:cs typeface="Arial"/>
              </a:rPr>
              <a:t>o</a:t>
            </a:r>
            <a:r>
              <a:rPr sz="1300" b="1" spc="25" dirty="0" smtClean="0">
                <a:latin typeface="Arial"/>
                <a:cs typeface="Arial"/>
              </a:rPr>
              <a:t>n</a:t>
            </a:r>
            <a:r>
              <a:rPr sz="1300" b="1" spc="0" dirty="0" smtClean="0">
                <a:latin typeface="Arial"/>
                <a:cs typeface="Arial"/>
              </a:rPr>
              <a:t>es</a:t>
            </a:r>
            <a:r>
              <a:rPr sz="1300" b="1" spc="245" dirty="0" smtClean="0">
                <a:latin typeface="Arial"/>
                <a:cs typeface="Arial"/>
              </a:rPr>
              <a:t> </a:t>
            </a:r>
            <a:r>
              <a:rPr sz="1300" spc="-4" dirty="0" smtClean="0">
                <a:latin typeface="Arial"/>
                <a:cs typeface="Arial"/>
              </a:rPr>
              <a:t>po</a:t>
            </a:r>
            <a:r>
              <a:rPr sz="1300" spc="0" dirty="0" smtClean="0">
                <a:latin typeface="Arial"/>
                <a:cs typeface="Arial"/>
              </a:rPr>
              <a:t>r</a:t>
            </a:r>
            <a:r>
              <a:rPr sz="1300" spc="270" dirty="0" smtClean="0">
                <a:latin typeface="Arial"/>
                <a:cs typeface="Arial"/>
              </a:rPr>
              <a:t> </a:t>
            </a:r>
            <a:r>
              <a:rPr sz="1300" spc="14" dirty="0" smtClean="0">
                <a:latin typeface="Arial"/>
                <a:cs typeface="Arial"/>
              </a:rPr>
              <a:t>f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-9" dirty="0" smtClean="0">
                <a:latin typeface="Arial"/>
                <a:cs typeface="Arial"/>
              </a:rPr>
              <a:t>ll</a:t>
            </a:r>
            <a:r>
              <a:rPr sz="1300" spc="0" dirty="0" smtClean="0">
                <a:latin typeface="Arial"/>
                <a:cs typeface="Arial"/>
              </a:rPr>
              <a:t>as</a:t>
            </a:r>
            <a:r>
              <a:rPr sz="1300" spc="250" dirty="0" smtClean="0">
                <a:latin typeface="Arial"/>
                <a:cs typeface="Arial"/>
              </a:rPr>
              <a:t> </a:t>
            </a:r>
            <a:r>
              <a:rPr sz="1300" spc="-4" dirty="0" smtClean="0">
                <a:latin typeface="Arial"/>
                <a:cs typeface="Arial"/>
              </a:rPr>
              <a:t>en</a:t>
            </a:r>
            <a:endParaRPr sz="1300">
              <a:latin typeface="Arial"/>
              <a:cs typeface="Arial"/>
            </a:endParaRPr>
          </a:p>
          <a:p>
            <a:pPr marL="185419">
              <a:lnSpc>
                <a:spcPct val="95825"/>
              </a:lnSpc>
            </a:pPr>
            <a:r>
              <a:rPr sz="1300" spc="8" dirty="0" smtClean="0">
                <a:latin typeface="Arial"/>
                <a:cs typeface="Arial"/>
              </a:rPr>
              <a:t>sistema de bombeo en dren Chimalhuacán</a:t>
            </a:r>
            <a:endParaRPr sz="1300">
              <a:latin typeface="Arial"/>
              <a:cs typeface="Arial"/>
            </a:endParaRPr>
          </a:p>
          <a:p>
            <a:pPr marL="185419" marR="28477">
              <a:lnSpc>
                <a:spcPct val="95825"/>
              </a:lnSpc>
              <a:spcBef>
                <a:spcPts val="65"/>
              </a:spcBef>
            </a:pPr>
            <a:r>
              <a:rPr sz="1300" dirty="0" smtClean="0">
                <a:latin typeface="Arial"/>
                <a:cs typeface="Arial"/>
              </a:rPr>
              <a:t>II</a:t>
            </a:r>
            <a:endParaRPr sz="13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002050" y="3497725"/>
            <a:ext cx="3155781" cy="86106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sz="1300" spc="0" dirty="0" smtClean="0">
                <a:solidFill>
                  <a:srgbClr val="C00000"/>
                </a:solidFill>
                <a:latin typeface="Times New Roman"/>
                <a:cs typeface="Times New Roman"/>
              </a:rPr>
              <a:t>  </a:t>
            </a:r>
            <a:r>
              <a:rPr sz="1300" spc="75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1300" b="1" spc="4" dirty="0" smtClean="0">
                <a:latin typeface="Arial"/>
                <a:cs typeface="Arial"/>
              </a:rPr>
              <a:t>D</a:t>
            </a:r>
            <a:r>
              <a:rPr sz="1300" b="1" spc="0" dirty="0" smtClean="0">
                <a:latin typeface="Arial"/>
                <a:cs typeface="Arial"/>
              </a:rPr>
              <a:t>i</a:t>
            </a:r>
            <a:r>
              <a:rPr sz="1300" b="1" spc="-4" dirty="0" smtClean="0">
                <a:latin typeface="Arial"/>
                <a:cs typeface="Arial"/>
              </a:rPr>
              <a:t>s</a:t>
            </a:r>
            <a:r>
              <a:rPr sz="1300" b="1" spc="4" dirty="0" smtClean="0">
                <a:latin typeface="Arial"/>
                <a:cs typeface="Arial"/>
              </a:rPr>
              <a:t>m</a:t>
            </a:r>
            <a:r>
              <a:rPr sz="1300" b="1" spc="0" dirty="0" smtClean="0">
                <a:latin typeface="Arial"/>
                <a:cs typeface="Arial"/>
              </a:rPr>
              <a:t>i</a:t>
            </a:r>
            <a:r>
              <a:rPr sz="1300" b="1" spc="4" dirty="0" smtClean="0">
                <a:latin typeface="Arial"/>
                <a:cs typeface="Arial"/>
              </a:rPr>
              <a:t>nu</a:t>
            </a:r>
            <a:r>
              <a:rPr sz="1300" b="1" spc="0" dirty="0" smtClean="0">
                <a:latin typeface="Arial"/>
                <a:cs typeface="Arial"/>
              </a:rPr>
              <a:t>c</a:t>
            </a:r>
            <a:r>
              <a:rPr sz="1300" b="1" spc="-4" dirty="0" smtClean="0">
                <a:latin typeface="Arial"/>
                <a:cs typeface="Arial"/>
              </a:rPr>
              <a:t>i</a:t>
            </a:r>
            <a:r>
              <a:rPr sz="1300" b="1" spc="4" dirty="0" smtClean="0">
                <a:latin typeface="Arial"/>
                <a:cs typeface="Arial"/>
              </a:rPr>
              <a:t>ó</a:t>
            </a:r>
            <a:r>
              <a:rPr sz="1300" b="1" spc="0" dirty="0" smtClean="0">
                <a:latin typeface="Arial"/>
                <a:cs typeface="Arial"/>
              </a:rPr>
              <a:t>n</a:t>
            </a:r>
            <a:r>
              <a:rPr sz="1300" b="1" spc="169" dirty="0" smtClean="0">
                <a:latin typeface="Arial"/>
                <a:cs typeface="Arial"/>
              </a:rPr>
              <a:t> 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4" dirty="0" smtClean="0">
                <a:latin typeface="Arial"/>
                <a:cs typeface="Arial"/>
              </a:rPr>
              <a:t>c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-9" dirty="0" smtClean="0">
                <a:latin typeface="Arial"/>
                <a:cs typeface="Arial"/>
              </a:rPr>
              <a:t>l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a</a:t>
            </a:r>
            <a:r>
              <a:rPr sz="1300" spc="14" dirty="0" smtClean="0">
                <a:latin typeface="Arial"/>
                <a:cs typeface="Arial"/>
              </a:rPr>
              <a:t>d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164" dirty="0" smtClean="0">
                <a:latin typeface="Arial"/>
                <a:cs typeface="Arial"/>
              </a:rPr>
              <a:t> </a:t>
            </a:r>
            <a:r>
              <a:rPr sz="1300" spc="-4" dirty="0" smtClean="0">
                <a:latin typeface="Arial"/>
                <a:cs typeface="Arial"/>
              </a:rPr>
              <a:t>d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154" dirty="0" smtClean="0">
                <a:latin typeface="Arial"/>
                <a:cs typeface="Arial"/>
              </a:rPr>
              <a:t> </a:t>
            </a:r>
            <a:r>
              <a:rPr sz="1300" spc="9" dirty="0" smtClean="0">
                <a:latin typeface="Arial"/>
                <a:cs typeface="Arial"/>
              </a:rPr>
              <a:t>s</a:t>
            </a:r>
            <a:r>
              <a:rPr sz="1300" spc="0" dirty="0" smtClean="0">
                <a:latin typeface="Arial"/>
                <a:cs typeface="Arial"/>
              </a:rPr>
              <a:t>u</a:t>
            </a:r>
            <a:r>
              <a:rPr sz="1300" spc="154" dirty="0" smtClean="0">
                <a:latin typeface="Arial"/>
                <a:cs typeface="Arial"/>
              </a:rPr>
              <a:t> </a:t>
            </a:r>
            <a:r>
              <a:rPr sz="1300" b="1" spc="9" dirty="0" smtClean="0">
                <a:latin typeface="Arial"/>
                <a:cs typeface="Arial"/>
              </a:rPr>
              <a:t>f</a:t>
            </a:r>
            <a:r>
              <a:rPr sz="1300" b="1" spc="4" dirty="0" smtClean="0">
                <a:latin typeface="Arial"/>
                <a:cs typeface="Arial"/>
              </a:rPr>
              <a:t>u</a:t>
            </a:r>
            <a:r>
              <a:rPr sz="1300" b="1" spc="0" dirty="0" smtClean="0">
                <a:latin typeface="Arial"/>
                <a:cs typeface="Arial"/>
              </a:rPr>
              <a:t>e</a:t>
            </a:r>
            <a:r>
              <a:rPr sz="1300" b="1" spc="4" dirty="0" smtClean="0">
                <a:latin typeface="Arial"/>
                <a:cs typeface="Arial"/>
              </a:rPr>
              <a:t>n</a:t>
            </a:r>
            <a:r>
              <a:rPr sz="1300" b="1" spc="9" dirty="0" smtClean="0">
                <a:latin typeface="Arial"/>
                <a:cs typeface="Arial"/>
              </a:rPr>
              <a:t>t</a:t>
            </a:r>
            <a:r>
              <a:rPr sz="1300" b="1" spc="0" dirty="0" smtClean="0">
                <a:latin typeface="Arial"/>
                <a:cs typeface="Arial"/>
              </a:rPr>
              <a:t>e</a:t>
            </a:r>
            <a:endParaRPr sz="1300">
              <a:latin typeface="Arial"/>
              <a:cs typeface="Arial"/>
            </a:endParaRPr>
          </a:p>
          <a:p>
            <a:pPr marL="185419" marR="24774">
              <a:lnSpc>
                <a:spcPct val="95825"/>
              </a:lnSpc>
            </a:pPr>
            <a:r>
              <a:rPr sz="1300" b="1" spc="3" dirty="0" smtClean="0">
                <a:latin typeface="Arial"/>
                <a:cs typeface="Arial"/>
              </a:rPr>
              <a:t>agua potable</a:t>
            </a:r>
            <a:endParaRPr sz="1300">
              <a:latin typeface="Arial"/>
              <a:cs typeface="Arial"/>
            </a:endParaRPr>
          </a:p>
          <a:p>
            <a:pPr marL="12700" marR="5669">
              <a:lnSpc>
                <a:spcPct val="95825"/>
              </a:lnSpc>
              <a:spcBef>
                <a:spcPts val="665"/>
              </a:spcBef>
            </a:pPr>
            <a:r>
              <a:rPr sz="1300" spc="0" dirty="0" smtClean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sz="1300" spc="0" dirty="0" smtClean="0">
                <a:solidFill>
                  <a:srgbClr val="C00000"/>
                </a:solidFill>
                <a:latin typeface="Times New Roman"/>
                <a:cs typeface="Times New Roman"/>
              </a:rPr>
              <a:t>  </a:t>
            </a:r>
            <a:r>
              <a:rPr sz="1300" spc="75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1300" b="1" spc="19" dirty="0" smtClean="0">
                <a:latin typeface="Arial"/>
                <a:cs typeface="Arial"/>
              </a:rPr>
              <a:t>M</a:t>
            </a:r>
            <a:r>
              <a:rPr sz="1300" b="1" spc="0" dirty="0" smtClean="0">
                <a:latin typeface="Arial"/>
                <a:cs typeface="Arial"/>
              </a:rPr>
              <a:t>i</a:t>
            </a:r>
            <a:r>
              <a:rPr sz="1300" b="1" spc="4" dirty="0" smtClean="0">
                <a:latin typeface="Arial"/>
                <a:cs typeface="Arial"/>
              </a:rPr>
              <a:t>g</a:t>
            </a:r>
            <a:r>
              <a:rPr sz="1300" b="1" spc="-4" dirty="0" smtClean="0">
                <a:latin typeface="Arial"/>
                <a:cs typeface="Arial"/>
              </a:rPr>
              <a:t>r</a:t>
            </a:r>
            <a:r>
              <a:rPr sz="1300" b="1" spc="0" dirty="0" smtClean="0">
                <a:latin typeface="Arial"/>
                <a:cs typeface="Arial"/>
              </a:rPr>
              <a:t>a</a:t>
            </a:r>
            <a:r>
              <a:rPr sz="1300" b="1" spc="-4" dirty="0" smtClean="0">
                <a:latin typeface="Arial"/>
                <a:cs typeface="Arial"/>
              </a:rPr>
              <a:t>c</a:t>
            </a:r>
            <a:r>
              <a:rPr sz="1300" b="1" spc="0" dirty="0" smtClean="0">
                <a:latin typeface="Arial"/>
                <a:cs typeface="Arial"/>
              </a:rPr>
              <a:t>i</a:t>
            </a:r>
            <a:r>
              <a:rPr sz="1300" b="1" spc="4" dirty="0" smtClean="0">
                <a:latin typeface="Arial"/>
                <a:cs typeface="Arial"/>
              </a:rPr>
              <a:t>ó</a:t>
            </a:r>
            <a:r>
              <a:rPr sz="1300" b="1" spc="0" dirty="0" smtClean="0">
                <a:latin typeface="Arial"/>
                <a:cs typeface="Arial"/>
              </a:rPr>
              <a:t>n</a:t>
            </a:r>
            <a:r>
              <a:rPr sz="1300" b="1" spc="310" dirty="0" smtClean="0">
                <a:latin typeface="Arial"/>
                <a:cs typeface="Arial"/>
              </a:rPr>
              <a:t> </a:t>
            </a:r>
            <a:r>
              <a:rPr sz="1300" spc="9" dirty="0" smtClean="0">
                <a:latin typeface="Arial"/>
                <a:cs typeface="Arial"/>
              </a:rPr>
              <a:t>c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-4" dirty="0" smtClean="0">
                <a:latin typeface="Arial"/>
                <a:cs typeface="Arial"/>
              </a:rPr>
              <a:t>n</a:t>
            </a:r>
            <a:r>
              <a:rPr sz="1300" spc="9" dirty="0" smtClean="0">
                <a:latin typeface="Arial"/>
                <a:cs typeface="Arial"/>
              </a:rPr>
              <a:t>s</a:t>
            </a:r>
            <a:r>
              <a:rPr sz="1300" spc="0" dirty="0" smtClean="0">
                <a:latin typeface="Arial"/>
                <a:cs typeface="Arial"/>
              </a:rPr>
              <a:t>t</a:t>
            </a:r>
            <a:r>
              <a:rPr sz="1300" spc="-4" dirty="0" smtClean="0">
                <a:latin typeface="Arial"/>
                <a:cs typeface="Arial"/>
              </a:rPr>
              <a:t>a</a:t>
            </a:r>
            <a:r>
              <a:rPr sz="1300" spc="0" dirty="0" smtClean="0">
                <a:latin typeface="Arial"/>
                <a:cs typeface="Arial"/>
              </a:rPr>
              <a:t>n</a:t>
            </a:r>
            <a:r>
              <a:rPr sz="1300" spc="-4" dirty="0" smtClean="0">
                <a:latin typeface="Arial"/>
                <a:cs typeface="Arial"/>
              </a:rPr>
              <a:t>t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320" dirty="0" smtClean="0">
                <a:latin typeface="Arial"/>
                <a:cs typeface="Arial"/>
              </a:rPr>
              <a:t> </a:t>
            </a:r>
            <a:r>
              <a:rPr sz="1300" spc="-4" dirty="0" smtClean="0">
                <a:latin typeface="Arial"/>
                <a:cs typeface="Arial"/>
              </a:rPr>
              <a:t>d</a:t>
            </a:r>
            <a:r>
              <a:rPr sz="1300" spc="0" dirty="0" smtClean="0">
                <a:latin typeface="Arial"/>
                <a:cs typeface="Arial"/>
              </a:rPr>
              <a:t>e</a:t>
            </a:r>
            <a:r>
              <a:rPr sz="1300" spc="295" dirty="0" smtClean="0">
                <a:latin typeface="Arial"/>
                <a:cs typeface="Arial"/>
              </a:rPr>
              <a:t> </a:t>
            </a:r>
            <a:r>
              <a:rPr sz="1300" spc="14" dirty="0" smtClean="0">
                <a:latin typeface="Arial"/>
                <a:cs typeface="Arial"/>
              </a:rPr>
              <a:t>o</a:t>
            </a:r>
            <a:r>
              <a:rPr sz="1300" spc="0" dirty="0" smtClean="0">
                <a:latin typeface="Arial"/>
                <a:cs typeface="Arial"/>
              </a:rPr>
              <a:t>t</a:t>
            </a:r>
            <a:r>
              <a:rPr sz="1300" spc="4" dirty="0" smtClean="0">
                <a:latin typeface="Arial"/>
                <a:cs typeface="Arial"/>
              </a:rPr>
              <a:t>r</a:t>
            </a:r>
            <a:r>
              <a:rPr sz="1300" spc="0" dirty="0" smtClean="0">
                <a:latin typeface="Arial"/>
                <a:cs typeface="Arial"/>
              </a:rPr>
              <a:t>as</a:t>
            </a:r>
            <a:r>
              <a:rPr sz="1300" spc="330" dirty="0" smtClean="0">
                <a:latin typeface="Arial"/>
                <a:cs typeface="Arial"/>
              </a:rPr>
              <a:t> </a:t>
            </a:r>
            <a:r>
              <a:rPr sz="1300" spc="-9" dirty="0" smtClean="0">
                <a:latin typeface="Arial"/>
                <a:cs typeface="Arial"/>
              </a:rPr>
              <a:t>z</a:t>
            </a:r>
            <a:r>
              <a:rPr sz="1300" spc="0" dirty="0" smtClean="0">
                <a:latin typeface="Arial"/>
                <a:cs typeface="Arial"/>
              </a:rPr>
              <a:t>o</a:t>
            </a:r>
            <a:r>
              <a:rPr sz="1300" spc="-4" dirty="0" smtClean="0">
                <a:latin typeface="Arial"/>
                <a:cs typeface="Arial"/>
              </a:rPr>
              <a:t>n</a:t>
            </a:r>
            <a:r>
              <a:rPr sz="1300" spc="0" dirty="0" smtClean="0">
                <a:latin typeface="Arial"/>
                <a:cs typeface="Arial"/>
              </a:rPr>
              <a:t>as</a:t>
            </a:r>
            <a:endParaRPr sz="1300">
              <a:latin typeface="Arial"/>
              <a:cs typeface="Arial"/>
            </a:endParaRPr>
          </a:p>
          <a:p>
            <a:pPr marL="185419" marR="24774">
              <a:lnSpc>
                <a:spcPct val="95825"/>
              </a:lnSpc>
              <a:spcBef>
                <a:spcPts val="65"/>
              </a:spcBef>
            </a:pPr>
            <a:r>
              <a:rPr sz="1300" spc="-2" dirty="0" smtClean="0">
                <a:latin typeface="Arial"/>
                <a:cs typeface="Arial"/>
              </a:rPr>
              <a:t>Zona Metropolitana del Valle de México</a:t>
            </a:r>
            <a:endParaRPr sz="13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172859" y="3497725"/>
            <a:ext cx="244284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b="1" spc="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183146" y="3970165"/>
            <a:ext cx="233045" cy="190500"/>
          </a:xfrm>
          <a:prstGeom prst="rect">
            <a:avLst/>
          </a:prstGeom>
        </p:spPr>
        <p:txBody>
          <a:bodyPr wrap="square" lIns="0" tIns="9080" rIns="0" bIns="0" rtlCol="0">
            <a:noAutofit/>
          </a:bodyPr>
          <a:lstStyle/>
          <a:p>
            <a:pPr marL="12700">
              <a:lnSpc>
                <a:spcPts val="1430"/>
              </a:lnSpc>
            </a:pPr>
            <a:r>
              <a:rPr sz="1300" spc="-4" dirty="0" smtClean="0">
                <a:latin typeface="Arial"/>
                <a:cs typeface="Arial"/>
              </a:rPr>
              <a:t>de</a:t>
            </a:r>
            <a:endParaRPr sz="13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15290" y="6348538"/>
            <a:ext cx="349755" cy="279400"/>
          </a:xfrm>
          <a:prstGeom prst="rect">
            <a:avLst/>
          </a:prstGeom>
        </p:spPr>
        <p:txBody>
          <a:bodyPr wrap="square" lIns="0" tIns="13970" rIns="0" bIns="0" rtlCol="0">
            <a:noAutofit/>
          </a:bodyPr>
          <a:lstStyle/>
          <a:p>
            <a:pPr marL="12700">
              <a:lnSpc>
                <a:spcPts val="2200"/>
              </a:lnSpc>
            </a:pPr>
            <a:endParaRPr sz="2000" dirty="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281509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ject 25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1249680" y="695960"/>
            <a:ext cx="6507480" cy="0"/>
          </a:xfrm>
          <a:custGeom>
            <a:avLst/>
            <a:gdLst/>
            <a:ahLst/>
            <a:cxnLst/>
            <a:rect l="l" t="t" r="r" b="b"/>
            <a:pathLst>
              <a:path w="6507480">
                <a:moveTo>
                  <a:pt x="0" y="0"/>
                </a:moveTo>
                <a:lnTo>
                  <a:pt x="6507480" y="0"/>
                </a:lnTo>
              </a:path>
            </a:pathLst>
          </a:custGeom>
          <a:ln w="6349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3013456" y="2372081"/>
            <a:ext cx="3882770" cy="1245235"/>
          </a:xfrm>
          <a:prstGeom prst="rect">
            <a:avLst/>
          </a:prstGeom>
        </p:spPr>
        <p:txBody>
          <a:bodyPr wrap="square" lIns="0" tIns="62261" rIns="0" bIns="0" rtlCol="0">
            <a:noAutofit/>
          </a:bodyPr>
          <a:lstStyle/>
          <a:p>
            <a:pPr marL="12700">
              <a:lnSpc>
                <a:spcPts val="9805"/>
              </a:lnSpc>
            </a:pPr>
            <a:r>
              <a:rPr sz="9600" b="1" dirty="0" err="1" smtClean="0">
                <a:solidFill>
                  <a:srgbClr val="666633"/>
                </a:solidFill>
                <a:latin typeface="Calibri"/>
                <a:cs typeface="Calibri"/>
              </a:rPr>
              <a:t>Árbol</a:t>
            </a:r>
            <a:endParaRPr sz="9600" dirty="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992557" y="2372081"/>
            <a:ext cx="1289430" cy="1245235"/>
          </a:xfrm>
          <a:prstGeom prst="rect">
            <a:avLst/>
          </a:prstGeom>
        </p:spPr>
        <p:txBody>
          <a:bodyPr wrap="square" lIns="0" tIns="62261" rIns="0" bIns="0" rtlCol="0">
            <a:noAutofit/>
          </a:bodyPr>
          <a:lstStyle/>
          <a:p>
            <a:pPr marL="12700">
              <a:lnSpc>
                <a:spcPts val="9805"/>
              </a:lnSpc>
            </a:pPr>
            <a:r>
              <a:rPr sz="9600" b="1" dirty="0" smtClean="0">
                <a:solidFill>
                  <a:srgbClr val="666633"/>
                </a:solidFill>
                <a:latin typeface="Calibri"/>
                <a:cs typeface="Calibri"/>
              </a:rPr>
              <a:t>de</a:t>
            </a:r>
            <a:endParaRPr sz="96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133600" y="3810000"/>
            <a:ext cx="6019800" cy="1244917"/>
          </a:xfrm>
          <a:prstGeom prst="rect">
            <a:avLst/>
          </a:prstGeom>
        </p:spPr>
        <p:txBody>
          <a:bodyPr wrap="square" lIns="0" tIns="62230" rIns="0" bIns="0" rtlCol="0">
            <a:noAutofit/>
          </a:bodyPr>
          <a:lstStyle/>
          <a:p>
            <a:pPr marL="12700">
              <a:lnSpc>
                <a:spcPts val="9800"/>
              </a:lnSpc>
            </a:pPr>
            <a:r>
              <a:rPr sz="9600" b="1" dirty="0" err="1" smtClean="0">
                <a:solidFill>
                  <a:srgbClr val="666633"/>
                </a:solidFill>
                <a:latin typeface="Calibri"/>
                <a:cs typeface="Calibri"/>
              </a:rPr>
              <a:t>probl</a:t>
            </a:r>
            <a:r>
              <a:rPr sz="9600" b="1" spc="-34" dirty="0" err="1" smtClean="0">
                <a:solidFill>
                  <a:srgbClr val="666633"/>
                </a:solidFill>
                <a:latin typeface="Calibri"/>
                <a:cs typeface="Calibri"/>
              </a:rPr>
              <a:t>e</a:t>
            </a:r>
            <a:r>
              <a:rPr lang="es-MX" sz="9600" b="1" dirty="0" smtClean="0">
                <a:solidFill>
                  <a:srgbClr val="666633"/>
                </a:solidFill>
                <a:latin typeface="Calibri"/>
                <a:cs typeface="Calibri"/>
              </a:rPr>
              <a:t>mas</a:t>
            </a:r>
            <a:endParaRPr sz="9600" dirty="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15290" y="6348538"/>
            <a:ext cx="349755" cy="279400"/>
          </a:xfrm>
          <a:prstGeom prst="rect">
            <a:avLst/>
          </a:prstGeom>
        </p:spPr>
        <p:txBody>
          <a:bodyPr wrap="square" lIns="0" tIns="13970" rIns="0" bIns="0" rtlCol="0">
            <a:noAutofit/>
          </a:bodyPr>
          <a:lstStyle/>
          <a:p>
            <a:pPr marL="12700">
              <a:lnSpc>
                <a:spcPts val="2200"/>
              </a:lnSpc>
            </a:pPr>
            <a:endParaRPr sz="2000" dirty="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1196340" y="378460"/>
            <a:ext cx="6037580" cy="317500"/>
          </a:xfrm>
          <a:prstGeom prst="rect">
            <a:avLst/>
          </a:prstGeom>
        </p:spPr>
        <p:txBody>
          <a:bodyPr wrap="square" lIns="0" tIns="52673" rIns="0" bIns="0" rtlCol="0">
            <a:noAutofit/>
          </a:bodyPr>
          <a:lstStyle/>
          <a:p>
            <a:pPr marL="92328">
              <a:lnSpc>
                <a:spcPts val="2195"/>
              </a:lnSpc>
            </a:pP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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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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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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</a:t>
            </a:r>
            <a:endParaRPr sz="21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33920" y="378460"/>
            <a:ext cx="462279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196340" y="695960"/>
            <a:ext cx="6037580" cy="93979"/>
          </a:xfrm>
          <a:prstGeom prst="rect">
            <a:avLst/>
          </a:prstGeom>
        </p:spPr>
        <p:txBody>
          <a:bodyPr wrap="square" lIns="0" tIns="5079" rIns="0" bIns="0" rtlCol="0">
            <a:noAutofit/>
          </a:bodyPr>
          <a:lstStyle/>
          <a:p>
            <a:pPr marL="25400">
              <a:lnSpc>
                <a:spcPts val="700"/>
              </a:lnSpc>
            </a:pPr>
            <a:endParaRPr sz="700"/>
          </a:p>
        </p:txBody>
      </p:sp>
      <p:sp>
        <p:nvSpPr>
          <p:cNvPr id="3" name="object 3"/>
          <p:cNvSpPr txBox="1"/>
          <p:nvPr/>
        </p:nvSpPr>
        <p:spPr>
          <a:xfrm>
            <a:off x="7233920" y="695960"/>
            <a:ext cx="462279" cy="482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22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81000" y="6139180"/>
            <a:ext cx="566419" cy="563880"/>
          </a:xfrm>
          <a:custGeom>
            <a:avLst/>
            <a:gdLst/>
            <a:ahLst/>
            <a:cxnLst/>
            <a:rect l="l" t="t" r="r" b="b"/>
            <a:pathLst>
              <a:path w="566419" h="563879">
                <a:moveTo>
                  <a:pt x="0" y="281940"/>
                </a:moveTo>
                <a:lnTo>
                  <a:pt x="938" y="305063"/>
                </a:lnTo>
                <a:lnTo>
                  <a:pt x="3706" y="327672"/>
                </a:lnTo>
                <a:lnTo>
                  <a:pt x="8230" y="349694"/>
                </a:lnTo>
                <a:lnTo>
                  <a:pt x="14438" y="371056"/>
                </a:lnTo>
                <a:lnTo>
                  <a:pt x="22255" y="391685"/>
                </a:lnTo>
                <a:lnTo>
                  <a:pt x="31611" y="411509"/>
                </a:lnTo>
                <a:lnTo>
                  <a:pt x="42431" y="430455"/>
                </a:lnTo>
                <a:lnTo>
                  <a:pt x="54642" y="448451"/>
                </a:lnTo>
                <a:lnTo>
                  <a:pt x="68173" y="465424"/>
                </a:lnTo>
                <a:lnTo>
                  <a:pt x="82950" y="481303"/>
                </a:lnTo>
                <a:lnTo>
                  <a:pt x="98899" y="496013"/>
                </a:lnTo>
                <a:lnTo>
                  <a:pt x="115949" y="509482"/>
                </a:lnTo>
                <a:lnTo>
                  <a:pt x="134026" y="521639"/>
                </a:lnTo>
                <a:lnTo>
                  <a:pt x="153058" y="532411"/>
                </a:lnTo>
                <a:lnTo>
                  <a:pt x="172971" y="541724"/>
                </a:lnTo>
                <a:lnTo>
                  <a:pt x="193693" y="549506"/>
                </a:lnTo>
                <a:lnTo>
                  <a:pt x="215151" y="555686"/>
                </a:lnTo>
                <a:lnTo>
                  <a:pt x="237271" y="560189"/>
                </a:lnTo>
                <a:lnTo>
                  <a:pt x="259982" y="562945"/>
                </a:lnTo>
                <a:lnTo>
                  <a:pt x="283209" y="563880"/>
                </a:lnTo>
                <a:lnTo>
                  <a:pt x="306437" y="562945"/>
                </a:lnTo>
                <a:lnTo>
                  <a:pt x="329148" y="560189"/>
                </a:lnTo>
                <a:lnTo>
                  <a:pt x="351268" y="555686"/>
                </a:lnTo>
                <a:lnTo>
                  <a:pt x="372726" y="549506"/>
                </a:lnTo>
                <a:lnTo>
                  <a:pt x="393448" y="541724"/>
                </a:lnTo>
                <a:lnTo>
                  <a:pt x="413361" y="532411"/>
                </a:lnTo>
                <a:lnTo>
                  <a:pt x="432393" y="521639"/>
                </a:lnTo>
                <a:lnTo>
                  <a:pt x="450470" y="509482"/>
                </a:lnTo>
                <a:lnTo>
                  <a:pt x="467520" y="496013"/>
                </a:lnTo>
                <a:lnTo>
                  <a:pt x="483469" y="481303"/>
                </a:lnTo>
                <a:lnTo>
                  <a:pt x="498246" y="465424"/>
                </a:lnTo>
                <a:lnTo>
                  <a:pt x="511777" y="448451"/>
                </a:lnTo>
                <a:lnTo>
                  <a:pt x="523988" y="430455"/>
                </a:lnTo>
                <a:lnTo>
                  <a:pt x="534808" y="411509"/>
                </a:lnTo>
                <a:lnTo>
                  <a:pt x="544164" y="391685"/>
                </a:lnTo>
                <a:lnTo>
                  <a:pt x="551981" y="371056"/>
                </a:lnTo>
                <a:lnTo>
                  <a:pt x="558189" y="349694"/>
                </a:lnTo>
                <a:lnTo>
                  <a:pt x="562713" y="327672"/>
                </a:lnTo>
                <a:lnTo>
                  <a:pt x="565481" y="305063"/>
                </a:lnTo>
                <a:lnTo>
                  <a:pt x="566419" y="281940"/>
                </a:lnTo>
                <a:lnTo>
                  <a:pt x="565481" y="258816"/>
                </a:lnTo>
                <a:lnTo>
                  <a:pt x="562713" y="236207"/>
                </a:lnTo>
                <a:lnTo>
                  <a:pt x="558189" y="214185"/>
                </a:lnTo>
                <a:lnTo>
                  <a:pt x="551981" y="192823"/>
                </a:lnTo>
                <a:lnTo>
                  <a:pt x="544164" y="172194"/>
                </a:lnTo>
                <a:lnTo>
                  <a:pt x="534808" y="152370"/>
                </a:lnTo>
                <a:lnTo>
                  <a:pt x="523988" y="133424"/>
                </a:lnTo>
                <a:lnTo>
                  <a:pt x="511777" y="115428"/>
                </a:lnTo>
                <a:lnTo>
                  <a:pt x="498246" y="98455"/>
                </a:lnTo>
                <a:lnTo>
                  <a:pt x="483469" y="82576"/>
                </a:lnTo>
                <a:lnTo>
                  <a:pt x="467520" y="67866"/>
                </a:lnTo>
                <a:lnTo>
                  <a:pt x="450470" y="54397"/>
                </a:lnTo>
                <a:lnTo>
                  <a:pt x="432393" y="42240"/>
                </a:lnTo>
                <a:lnTo>
                  <a:pt x="413361" y="31468"/>
                </a:lnTo>
                <a:lnTo>
                  <a:pt x="393448" y="22155"/>
                </a:lnTo>
                <a:lnTo>
                  <a:pt x="372726" y="14373"/>
                </a:lnTo>
                <a:lnTo>
                  <a:pt x="351268" y="8193"/>
                </a:lnTo>
                <a:lnTo>
                  <a:pt x="329148" y="3690"/>
                </a:lnTo>
                <a:lnTo>
                  <a:pt x="306437" y="934"/>
                </a:lnTo>
                <a:lnTo>
                  <a:pt x="283209" y="0"/>
                </a:lnTo>
                <a:lnTo>
                  <a:pt x="259982" y="934"/>
                </a:lnTo>
                <a:lnTo>
                  <a:pt x="237271" y="3690"/>
                </a:lnTo>
                <a:lnTo>
                  <a:pt x="215151" y="8193"/>
                </a:lnTo>
                <a:lnTo>
                  <a:pt x="193693" y="14373"/>
                </a:lnTo>
                <a:lnTo>
                  <a:pt x="172971" y="22155"/>
                </a:lnTo>
                <a:lnTo>
                  <a:pt x="153058" y="31468"/>
                </a:lnTo>
                <a:lnTo>
                  <a:pt x="134026" y="42240"/>
                </a:lnTo>
                <a:lnTo>
                  <a:pt x="115949" y="54397"/>
                </a:lnTo>
                <a:lnTo>
                  <a:pt x="98899" y="67866"/>
                </a:lnTo>
                <a:lnTo>
                  <a:pt x="82950" y="82576"/>
                </a:lnTo>
                <a:lnTo>
                  <a:pt x="68173" y="98455"/>
                </a:lnTo>
                <a:lnTo>
                  <a:pt x="54642" y="115428"/>
                </a:lnTo>
                <a:lnTo>
                  <a:pt x="42431" y="133424"/>
                </a:lnTo>
                <a:lnTo>
                  <a:pt x="31611" y="152370"/>
                </a:lnTo>
                <a:lnTo>
                  <a:pt x="22255" y="172194"/>
                </a:lnTo>
                <a:lnTo>
                  <a:pt x="14438" y="192823"/>
                </a:lnTo>
                <a:lnTo>
                  <a:pt x="8230" y="214185"/>
                </a:lnTo>
                <a:lnTo>
                  <a:pt x="3706" y="236207"/>
                </a:lnTo>
                <a:lnTo>
                  <a:pt x="938" y="258816"/>
                </a:lnTo>
                <a:lnTo>
                  <a:pt x="0" y="2819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52400" y="99059"/>
            <a:ext cx="1043940" cy="1097280"/>
          </a:xfrm>
          <a:custGeom>
            <a:avLst/>
            <a:gdLst/>
            <a:ahLst/>
            <a:cxnLst/>
            <a:rect l="l" t="t" r="r" b="b"/>
            <a:pathLst>
              <a:path w="1043940" h="1097280">
                <a:moveTo>
                  <a:pt x="0" y="548640"/>
                </a:moveTo>
                <a:lnTo>
                  <a:pt x="1730" y="593639"/>
                </a:lnTo>
                <a:lnTo>
                  <a:pt x="6831" y="637636"/>
                </a:lnTo>
                <a:lnTo>
                  <a:pt x="15169" y="680489"/>
                </a:lnTo>
                <a:lnTo>
                  <a:pt x="26610" y="722059"/>
                </a:lnTo>
                <a:lnTo>
                  <a:pt x="41018" y="762202"/>
                </a:lnTo>
                <a:lnTo>
                  <a:pt x="58261" y="800778"/>
                </a:lnTo>
                <a:lnTo>
                  <a:pt x="78202" y="837647"/>
                </a:lnTo>
                <a:lnTo>
                  <a:pt x="100709" y="872666"/>
                </a:lnTo>
                <a:lnTo>
                  <a:pt x="125647" y="905695"/>
                </a:lnTo>
                <a:lnTo>
                  <a:pt x="152881" y="936593"/>
                </a:lnTo>
                <a:lnTo>
                  <a:pt x="182277" y="965218"/>
                </a:lnTo>
                <a:lnTo>
                  <a:pt x="213700" y="991429"/>
                </a:lnTo>
                <a:lnTo>
                  <a:pt x="247017" y="1015085"/>
                </a:lnTo>
                <a:lnTo>
                  <a:pt x="282094" y="1036044"/>
                </a:lnTo>
                <a:lnTo>
                  <a:pt x="318795" y="1054167"/>
                </a:lnTo>
                <a:lnTo>
                  <a:pt x="356986" y="1069311"/>
                </a:lnTo>
                <a:lnTo>
                  <a:pt x="396534" y="1081336"/>
                </a:lnTo>
                <a:lnTo>
                  <a:pt x="437303" y="1090099"/>
                </a:lnTo>
                <a:lnTo>
                  <a:pt x="479160" y="1095461"/>
                </a:lnTo>
                <a:lnTo>
                  <a:pt x="521970" y="1097280"/>
                </a:lnTo>
                <a:lnTo>
                  <a:pt x="564779" y="1095461"/>
                </a:lnTo>
                <a:lnTo>
                  <a:pt x="606636" y="1090099"/>
                </a:lnTo>
                <a:lnTo>
                  <a:pt x="647405" y="1081336"/>
                </a:lnTo>
                <a:lnTo>
                  <a:pt x="686953" y="1069311"/>
                </a:lnTo>
                <a:lnTo>
                  <a:pt x="725144" y="1054167"/>
                </a:lnTo>
                <a:lnTo>
                  <a:pt x="761845" y="1036044"/>
                </a:lnTo>
                <a:lnTo>
                  <a:pt x="796922" y="1015085"/>
                </a:lnTo>
                <a:lnTo>
                  <a:pt x="830239" y="991429"/>
                </a:lnTo>
                <a:lnTo>
                  <a:pt x="861662" y="965218"/>
                </a:lnTo>
                <a:lnTo>
                  <a:pt x="891058" y="936593"/>
                </a:lnTo>
                <a:lnTo>
                  <a:pt x="918292" y="905695"/>
                </a:lnTo>
                <a:lnTo>
                  <a:pt x="943230" y="872666"/>
                </a:lnTo>
                <a:lnTo>
                  <a:pt x="965737" y="837647"/>
                </a:lnTo>
                <a:lnTo>
                  <a:pt x="985678" y="800778"/>
                </a:lnTo>
                <a:lnTo>
                  <a:pt x="1002921" y="762202"/>
                </a:lnTo>
                <a:lnTo>
                  <a:pt x="1017329" y="722059"/>
                </a:lnTo>
                <a:lnTo>
                  <a:pt x="1028770" y="680489"/>
                </a:lnTo>
                <a:lnTo>
                  <a:pt x="1037108" y="637636"/>
                </a:lnTo>
                <a:lnTo>
                  <a:pt x="1042209" y="593639"/>
                </a:lnTo>
                <a:lnTo>
                  <a:pt x="1043940" y="548640"/>
                </a:lnTo>
                <a:lnTo>
                  <a:pt x="1042209" y="503640"/>
                </a:lnTo>
                <a:lnTo>
                  <a:pt x="1037108" y="459643"/>
                </a:lnTo>
                <a:lnTo>
                  <a:pt x="1028770" y="416790"/>
                </a:lnTo>
                <a:lnTo>
                  <a:pt x="1017329" y="375220"/>
                </a:lnTo>
                <a:lnTo>
                  <a:pt x="1002921" y="335077"/>
                </a:lnTo>
                <a:lnTo>
                  <a:pt x="985678" y="296501"/>
                </a:lnTo>
                <a:lnTo>
                  <a:pt x="965737" y="259632"/>
                </a:lnTo>
                <a:lnTo>
                  <a:pt x="943230" y="224613"/>
                </a:lnTo>
                <a:lnTo>
                  <a:pt x="918292" y="191584"/>
                </a:lnTo>
                <a:lnTo>
                  <a:pt x="891058" y="160686"/>
                </a:lnTo>
                <a:lnTo>
                  <a:pt x="861662" y="132061"/>
                </a:lnTo>
                <a:lnTo>
                  <a:pt x="830239" y="105850"/>
                </a:lnTo>
                <a:lnTo>
                  <a:pt x="796922" y="82194"/>
                </a:lnTo>
                <a:lnTo>
                  <a:pt x="761845" y="61235"/>
                </a:lnTo>
                <a:lnTo>
                  <a:pt x="725144" y="43112"/>
                </a:lnTo>
                <a:lnTo>
                  <a:pt x="686953" y="27968"/>
                </a:lnTo>
                <a:lnTo>
                  <a:pt x="647405" y="15943"/>
                </a:lnTo>
                <a:lnTo>
                  <a:pt x="606636" y="7180"/>
                </a:lnTo>
                <a:lnTo>
                  <a:pt x="564779" y="1818"/>
                </a:lnTo>
                <a:lnTo>
                  <a:pt x="521970" y="0"/>
                </a:lnTo>
                <a:lnTo>
                  <a:pt x="479160" y="1818"/>
                </a:lnTo>
                <a:lnTo>
                  <a:pt x="437303" y="7180"/>
                </a:lnTo>
                <a:lnTo>
                  <a:pt x="396534" y="15943"/>
                </a:lnTo>
                <a:lnTo>
                  <a:pt x="356986" y="27968"/>
                </a:lnTo>
                <a:lnTo>
                  <a:pt x="318795" y="43112"/>
                </a:lnTo>
                <a:lnTo>
                  <a:pt x="282094" y="61235"/>
                </a:lnTo>
                <a:lnTo>
                  <a:pt x="247017" y="82194"/>
                </a:lnTo>
                <a:lnTo>
                  <a:pt x="213700" y="105850"/>
                </a:lnTo>
                <a:lnTo>
                  <a:pt x="182277" y="132061"/>
                </a:lnTo>
                <a:lnTo>
                  <a:pt x="152881" y="160686"/>
                </a:lnTo>
                <a:lnTo>
                  <a:pt x="125647" y="191584"/>
                </a:lnTo>
                <a:lnTo>
                  <a:pt x="100709" y="224613"/>
                </a:lnTo>
                <a:lnTo>
                  <a:pt x="78202" y="259632"/>
                </a:lnTo>
                <a:lnTo>
                  <a:pt x="58261" y="296501"/>
                </a:lnTo>
                <a:lnTo>
                  <a:pt x="41018" y="335077"/>
                </a:lnTo>
                <a:lnTo>
                  <a:pt x="26610" y="375220"/>
                </a:lnTo>
                <a:lnTo>
                  <a:pt x="15169" y="416790"/>
                </a:lnTo>
                <a:lnTo>
                  <a:pt x="6831" y="459643"/>
                </a:lnTo>
                <a:lnTo>
                  <a:pt x="1730" y="503640"/>
                </a:lnTo>
                <a:lnTo>
                  <a:pt x="0" y="5486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92100" y="6184900"/>
            <a:ext cx="558800" cy="571500"/>
          </a:xfrm>
          <a:custGeom>
            <a:avLst/>
            <a:gdLst/>
            <a:ahLst/>
            <a:cxnLst/>
            <a:rect l="l" t="t" r="r" b="b"/>
            <a:pathLst>
              <a:path w="558800" h="571500">
                <a:moveTo>
                  <a:pt x="0" y="285750"/>
                </a:moveTo>
                <a:lnTo>
                  <a:pt x="926" y="309185"/>
                </a:lnTo>
                <a:lnTo>
                  <a:pt x="3656" y="332098"/>
                </a:lnTo>
                <a:lnTo>
                  <a:pt x="8120" y="354417"/>
                </a:lnTo>
                <a:lnTo>
                  <a:pt x="14244" y="376067"/>
                </a:lnTo>
                <a:lnTo>
                  <a:pt x="21957" y="396974"/>
                </a:lnTo>
                <a:lnTo>
                  <a:pt x="31186" y="417066"/>
                </a:lnTo>
                <a:lnTo>
                  <a:pt x="41861" y="436268"/>
                </a:lnTo>
                <a:lnTo>
                  <a:pt x="53908" y="454508"/>
                </a:lnTo>
                <a:lnTo>
                  <a:pt x="67257" y="471710"/>
                </a:lnTo>
                <a:lnTo>
                  <a:pt x="81835" y="487803"/>
                </a:lnTo>
                <a:lnTo>
                  <a:pt x="97570" y="502713"/>
                </a:lnTo>
                <a:lnTo>
                  <a:pt x="114391" y="516365"/>
                </a:lnTo>
                <a:lnTo>
                  <a:pt x="132225" y="528686"/>
                </a:lnTo>
                <a:lnTo>
                  <a:pt x="151001" y="539604"/>
                </a:lnTo>
                <a:lnTo>
                  <a:pt x="170646" y="549043"/>
                </a:lnTo>
                <a:lnTo>
                  <a:pt x="191089" y="556931"/>
                </a:lnTo>
                <a:lnTo>
                  <a:pt x="212258" y="563195"/>
                </a:lnTo>
                <a:lnTo>
                  <a:pt x="234080" y="567759"/>
                </a:lnTo>
                <a:lnTo>
                  <a:pt x="256485" y="570552"/>
                </a:lnTo>
                <a:lnTo>
                  <a:pt x="279400" y="571500"/>
                </a:lnTo>
                <a:lnTo>
                  <a:pt x="302314" y="570552"/>
                </a:lnTo>
                <a:lnTo>
                  <a:pt x="324719" y="567759"/>
                </a:lnTo>
                <a:lnTo>
                  <a:pt x="346541" y="563195"/>
                </a:lnTo>
                <a:lnTo>
                  <a:pt x="367710" y="556931"/>
                </a:lnTo>
                <a:lnTo>
                  <a:pt x="388153" y="549043"/>
                </a:lnTo>
                <a:lnTo>
                  <a:pt x="407798" y="539604"/>
                </a:lnTo>
                <a:lnTo>
                  <a:pt x="426574" y="528686"/>
                </a:lnTo>
                <a:lnTo>
                  <a:pt x="444408" y="516365"/>
                </a:lnTo>
                <a:lnTo>
                  <a:pt x="461229" y="502713"/>
                </a:lnTo>
                <a:lnTo>
                  <a:pt x="476964" y="487803"/>
                </a:lnTo>
                <a:lnTo>
                  <a:pt x="491542" y="471710"/>
                </a:lnTo>
                <a:lnTo>
                  <a:pt x="504891" y="454508"/>
                </a:lnTo>
                <a:lnTo>
                  <a:pt x="516938" y="436268"/>
                </a:lnTo>
                <a:lnTo>
                  <a:pt x="527613" y="417066"/>
                </a:lnTo>
                <a:lnTo>
                  <a:pt x="536842" y="396974"/>
                </a:lnTo>
                <a:lnTo>
                  <a:pt x="544555" y="376067"/>
                </a:lnTo>
                <a:lnTo>
                  <a:pt x="550679" y="354417"/>
                </a:lnTo>
                <a:lnTo>
                  <a:pt x="555143" y="332098"/>
                </a:lnTo>
                <a:lnTo>
                  <a:pt x="557873" y="309185"/>
                </a:lnTo>
                <a:lnTo>
                  <a:pt x="558800" y="285750"/>
                </a:lnTo>
                <a:lnTo>
                  <a:pt x="557873" y="262314"/>
                </a:lnTo>
                <a:lnTo>
                  <a:pt x="555143" y="239401"/>
                </a:lnTo>
                <a:lnTo>
                  <a:pt x="550679" y="217082"/>
                </a:lnTo>
                <a:lnTo>
                  <a:pt x="544555" y="195432"/>
                </a:lnTo>
                <a:lnTo>
                  <a:pt x="536842" y="174525"/>
                </a:lnTo>
                <a:lnTo>
                  <a:pt x="527613" y="154433"/>
                </a:lnTo>
                <a:lnTo>
                  <a:pt x="516938" y="135231"/>
                </a:lnTo>
                <a:lnTo>
                  <a:pt x="504891" y="116991"/>
                </a:lnTo>
                <a:lnTo>
                  <a:pt x="491542" y="99789"/>
                </a:lnTo>
                <a:lnTo>
                  <a:pt x="476964" y="83696"/>
                </a:lnTo>
                <a:lnTo>
                  <a:pt x="461229" y="68786"/>
                </a:lnTo>
                <a:lnTo>
                  <a:pt x="444408" y="55134"/>
                </a:lnTo>
                <a:lnTo>
                  <a:pt x="426574" y="42813"/>
                </a:lnTo>
                <a:lnTo>
                  <a:pt x="407798" y="31895"/>
                </a:lnTo>
                <a:lnTo>
                  <a:pt x="388153" y="22456"/>
                </a:lnTo>
                <a:lnTo>
                  <a:pt x="367710" y="14568"/>
                </a:lnTo>
                <a:lnTo>
                  <a:pt x="346541" y="8304"/>
                </a:lnTo>
                <a:lnTo>
                  <a:pt x="324719" y="3740"/>
                </a:lnTo>
                <a:lnTo>
                  <a:pt x="302314" y="947"/>
                </a:lnTo>
                <a:lnTo>
                  <a:pt x="279400" y="0"/>
                </a:lnTo>
                <a:lnTo>
                  <a:pt x="256485" y="947"/>
                </a:lnTo>
                <a:lnTo>
                  <a:pt x="234080" y="3740"/>
                </a:lnTo>
                <a:lnTo>
                  <a:pt x="212258" y="8304"/>
                </a:lnTo>
                <a:lnTo>
                  <a:pt x="191089" y="14568"/>
                </a:lnTo>
                <a:lnTo>
                  <a:pt x="170646" y="22456"/>
                </a:lnTo>
                <a:lnTo>
                  <a:pt x="151001" y="31895"/>
                </a:lnTo>
                <a:lnTo>
                  <a:pt x="132225" y="42813"/>
                </a:lnTo>
                <a:lnTo>
                  <a:pt x="114391" y="55134"/>
                </a:lnTo>
                <a:lnTo>
                  <a:pt x="97570" y="68786"/>
                </a:lnTo>
                <a:lnTo>
                  <a:pt x="81835" y="83696"/>
                </a:lnTo>
                <a:lnTo>
                  <a:pt x="67257" y="99789"/>
                </a:lnTo>
                <a:lnTo>
                  <a:pt x="53908" y="116991"/>
                </a:lnTo>
                <a:lnTo>
                  <a:pt x="41861" y="135231"/>
                </a:lnTo>
                <a:lnTo>
                  <a:pt x="31186" y="154433"/>
                </a:lnTo>
                <a:lnTo>
                  <a:pt x="21957" y="174525"/>
                </a:lnTo>
                <a:lnTo>
                  <a:pt x="14244" y="195432"/>
                </a:lnTo>
                <a:lnTo>
                  <a:pt x="8120" y="217082"/>
                </a:lnTo>
                <a:lnTo>
                  <a:pt x="3656" y="239401"/>
                </a:lnTo>
                <a:lnTo>
                  <a:pt x="926" y="262314"/>
                </a:lnTo>
                <a:lnTo>
                  <a:pt x="0" y="28575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249680" y="695960"/>
            <a:ext cx="6507480" cy="0"/>
          </a:xfrm>
          <a:custGeom>
            <a:avLst/>
            <a:gdLst/>
            <a:ahLst/>
            <a:cxnLst/>
            <a:rect l="l" t="t" r="r" b="b"/>
            <a:pathLst>
              <a:path w="6507480">
                <a:moveTo>
                  <a:pt x="0" y="0"/>
                </a:moveTo>
                <a:lnTo>
                  <a:pt x="6507480" y="0"/>
                </a:lnTo>
              </a:path>
            </a:pathLst>
          </a:custGeom>
          <a:ln w="6349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000760" y="901700"/>
            <a:ext cx="7005320" cy="55067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7233920" y="378460"/>
            <a:ext cx="462279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196340" y="695960"/>
            <a:ext cx="6037580" cy="93979"/>
          </a:xfrm>
          <a:prstGeom prst="rect">
            <a:avLst/>
          </a:prstGeom>
        </p:spPr>
        <p:txBody>
          <a:bodyPr wrap="square" lIns="0" tIns="5079" rIns="0" bIns="0" rtlCol="0">
            <a:noAutofit/>
          </a:bodyPr>
          <a:lstStyle/>
          <a:p>
            <a:pPr marL="25400">
              <a:lnSpc>
                <a:spcPts val="700"/>
              </a:lnSpc>
            </a:pPr>
            <a:endParaRPr sz="700"/>
          </a:p>
        </p:txBody>
      </p:sp>
      <p:sp>
        <p:nvSpPr>
          <p:cNvPr id="3" name="object 3"/>
          <p:cNvSpPr txBox="1"/>
          <p:nvPr/>
        </p:nvSpPr>
        <p:spPr>
          <a:xfrm>
            <a:off x="7233920" y="695960"/>
            <a:ext cx="462279" cy="482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bject 32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81000" y="6139180"/>
            <a:ext cx="566419" cy="563880"/>
          </a:xfrm>
          <a:custGeom>
            <a:avLst/>
            <a:gdLst/>
            <a:ahLst/>
            <a:cxnLst/>
            <a:rect l="l" t="t" r="r" b="b"/>
            <a:pathLst>
              <a:path w="566419" h="563879">
                <a:moveTo>
                  <a:pt x="0" y="281940"/>
                </a:moveTo>
                <a:lnTo>
                  <a:pt x="938" y="305063"/>
                </a:lnTo>
                <a:lnTo>
                  <a:pt x="3706" y="327672"/>
                </a:lnTo>
                <a:lnTo>
                  <a:pt x="8230" y="349694"/>
                </a:lnTo>
                <a:lnTo>
                  <a:pt x="14438" y="371056"/>
                </a:lnTo>
                <a:lnTo>
                  <a:pt x="22255" y="391685"/>
                </a:lnTo>
                <a:lnTo>
                  <a:pt x="31611" y="411509"/>
                </a:lnTo>
                <a:lnTo>
                  <a:pt x="42431" y="430455"/>
                </a:lnTo>
                <a:lnTo>
                  <a:pt x="54642" y="448451"/>
                </a:lnTo>
                <a:lnTo>
                  <a:pt x="68173" y="465424"/>
                </a:lnTo>
                <a:lnTo>
                  <a:pt x="82950" y="481303"/>
                </a:lnTo>
                <a:lnTo>
                  <a:pt x="98899" y="496013"/>
                </a:lnTo>
                <a:lnTo>
                  <a:pt x="115949" y="509482"/>
                </a:lnTo>
                <a:lnTo>
                  <a:pt x="134026" y="521639"/>
                </a:lnTo>
                <a:lnTo>
                  <a:pt x="153058" y="532411"/>
                </a:lnTo>
                <a:lnTo>
                  <a:pt x="172971" y="541724"/>
                </a:lnTo>
                <a:lnTo>
                  <a:pt x="193693" y="549506"/>
                </a:lnTo>
                <a:lnTo>
                  <a:pt x="215151" y="555686"/>
                </a:lnTo>
                <a:lnTo>
                  <a:pt x="237271" y="560189"/>
                </a:lnTo>
                <a:lnTo>
                  <a:pt x="259982" y="562945"/>
                </a:lnTo>
                <a:lnTo>
                  <a:pt x="283209" y="563880"/>
                </a:lnTo>
                <a:lnTo>
                  <a:pt x="306437" y="562945"/>
                </a:lnTo>
                <a:lnTo>
                  <a:pt x="329148" y="560189"/>
                </a:lnTo>
                <a:lnTo>
                  <a:pt x="351268" y="555686"/>
                </a:lnTo>
                <a:lnTo>
                  <a:pt x="372726" y="549506"/>
                </a:lnTo>
                <a:lnTo>
                  <a:pt x="393448" y="541724"/>
                </a:lnTo>
                <a:lnTo>
                  <a:pt x="413361" y="532411"/>
                </a:lnTo>
                <a:lnTo>
                  <a:pt x="432393" y="521639"/>
                </a:lnTo>
                <a:lnTo>
                  <a:pt x="450470" y="509482"/>
                </a:lnTo>
                <a:lnTo>
                  <a:pt x="467520" y="496013"/>
                </a:lnTo>
                <a:lnTo>
                  <a:pt x="483469" y="481303"/>
                </a:lnTo>
                <a:lnTo>
                  <a:pt x="498246" y="465424"/>
                </a:lnTo>
                <a:lnTo>
                  <a:pt x="511777" y="448451"/>
                </a:lnTo>
                <a:lnTo>
                  <a:pt x="523988" y="430455"/>
                </a:lnTo>
                <a:lnTo>
                  <a:pt x="534808" y="411509"/>
                </a:lnTo>
                <a:lnTo>
                  <a:pt x="544164" y="391685"/>
                </a:lnTo>
                <a:lnTo>
                  <a:pt x="551981" y="371056"/>
                </a:lnTo>
                <a:lnTo>
                  <a:pt x="558189" y="349694"/>
                </a:lnTo>
                <a:lnTo>
                  <a:pt x="562713" y="327672"/>
                </a:lnTo>
                <a:lnTo>
                  <a:pt x="565481" y="305063"/>
                </a:lnTo>
                <a:lnTo>
                  <a:pt x="566419" y="281940"/>
                </a:lnTo>
                <a:lnTo>
                  <a:pt x="565481" y="258816"/>
                </a:lnTo>
                <a:lnTo>
                  <a:pt x="562713" y="236207"/>
                </a:lnTo>
                <a:lnTo>
                  <a:pt x="558189" y="214185"/>
                </a:lnTo>
                <a:lnTo>
                  <a:pt x="551981" y="192823"/>
                </a:lnTo>
                <a:lnTo>
                  <a:pt x="544164" y="172194"/>
                </a:lnTo>
                <a:lnTo>
                  <a:pt x="534808" y="152370"/>
                </a:lnTo>
                <a:lnTo>
                  <a:pt x="523988" y="133424"/>
                </a:lnTo>
                <a:lnTo>
                  <a:pt x="511777" y="115428"/>
                </a:lnTo>
                <a:lnTo>
                  <a:pt x="498246" y="98455"/>
                </a:lnTo>
                <a:lnTo>
                  <a:pt x="483469" y="82576"/>
                </a:lnTo>
                <a:lnTo>
                  <a:pt x="467520" y="67866"/>
                </a:lnTo>
                <a:lnTo>
                  <a:pt x="450470" y="54397"/>
                </a:lnTo>
                <a:lnTo>
                  <a:pt x="432393" y="42240"/>
                </a:lnTo>
                <a:lnTo>
                  <a:pt x="413361" y="31468"/>
                </a:lnTo>
                <a:lnTo>
                  <a:pt x="393448" y="22155"/>
                </a:lnTo>
                <a:lnTo>
                  <a:pt x="372726" y="14373"/>
                </a:lnTo>
                <a:lnTo>
                  <a:pt x="351268" y="8193"/>
                </a:lnTo>
                <a:lnTo>
                  <a:pt x="329148" y="3690"/>
                </a:lnTo>
                <a:lnTo>
                  <a:pt x="306437" y="934"/>
                </a:lnTo>
                <a:lnTo>
                  <a:pt x="283209" y="0"/>
                </a:lnTo>
                <a:lnTo>
                  <a:pt x="259982" y="934"/>
                </a:lnTo>
                <a:lnTo>
                  <a:pt x="237271" y="3690"/>
                </a:lnTo>
                <a:lnTo>
                  <a:pt x="215151" y="8193"/>
                </a:lnTo>
                <a:lnTo>
                  <a:pt x="193693" y="14373"/>
                </a:lnTo>
                <a:lnTo>
                  <a:pt x="172971" y="22155"/>
                </a:lnTo>
                <a:lnTo>
                  <a:pt x="153058" y="31468"/>
                </a:lnTo>
                <a:lnTo>
                  <a:pt x="134026" y="42240"/>
                </a:lnTo>
                <a:lnTo>
                  <a:pt x="115949" y="54397"/>
                </a:lnTo>
                <a:lnTo>
                  <a:pt x="98899" y="67866"/>
                </a:lnTo>
                <a:lnTo>
                  <a:pt x="82950" y="82576"/>
                </a:lnTo>
                <a:lnTo>
                  <a:pt x="68173" y="98455"/>
                </a:lnTo>
                <a:lnTo>
                  <a:pt x="54642" y="115428"/>
                </a:lnTo>
                <a:lnTo>
                  <a:pt x="42431" y="133424"/>
                </a:lnTo>
                <a:lnTo>
                  <a:pt x="31611" y="152370"/>
                </a:lnTo>
                <a:lnTo>
                  <a:pt x="22255" y="172194"/>
                </a:lnTo>
                <a:lnTo>
                  <a:pt x="14438" y="192823"/>
                </a:lnTo>
                <a:lnTo>
                  <a:pt x="8230" y="214185"/>
                </a:lnTo>
                <a:lnTo>
                  <a:pt x="3706" y="236207"/>
                </a:lnTo>
                <a:lnTo>
                  <a:pt x="938" y="258816"/>
                </a:lnTo>
                <a:lnTo>
                  <a:pt x="0" y="2819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92100" y="6184900"/>
            <a:ext cx="558800" cy="571500"/>
          </a:xfrm>
          <a:custGeom>
            <a:avLst/>
            <a:gdLst/>
            <a:ahLst/>
            <a:cxnLst/>
            <a:rect l="l" t="t" r="r" b="b"/>
            <a:pathLst>
              <a:path w="558800" h="571500">
                <a:moveTo>
                  <a:pt x="0" y="285750"/>
                </a:moveTo>
                <a:lnTo>
                  <a:pt x="926" y="309185"/>
                </a:lnTo>
                <a:lnTo>
                  <a:pt x="3656" y="332098"/>
                </a:lnTo>
                <a:lnTo>
                  <a:pt x="8120" y="354417"/>
                </a:lnTo>
                <a:lnTo>
                  <a:pt x="14244" y="376067"/>
                </a:lnTo>
                <a:lnTo>
                  <a:pt x="21957" y="396974"/>
                </a:lnTo>
                <a:lnTo>
                  <a:pt x="31186" y="417066"/>
                </a:lnTo>
                <a:lnTo>
                  <a:pt x="41861" y="436268"/>
                </a:lnTo>
                <a:lnTo>
                  <a:pt x="53908" y="454508"/>
                </a:lnTo>
                <a:lnTo>
                  <a:pt x="67257" y="471710"/>
                </a:lnTo>
                <a:lnTo>
                  <a:pt x="81835" y="487803"/>
                </a:lnTo>
                <a:lnTo>
                  <a:pt x="97570" y="502713"/>
                </a:lnTo>
                <a:lnTo>
                  <a:pt x="114391" y="516365"/>
                </a:lnTo>
                <a:lnTo>
                  <a:pt x="132225" y="528686"/>
                </a:lnTo>
                <a:lnTo>
                  <a:pt x="151001" y="539604"/>
                </a:lnTo>
                <a:lnTo>
                  <a:pt x="170646" y="549043"/>
                </a:lnTo>
                <a:lnTo>
                  <a:pt x="191089" y="556931"/>
                </a:lnTo>
                <a:lnTo>
                  <a:pt x="212258" y="563195"/>
                </a:lnTo>
                <a:lnTo>
                  <a:pt x="234080" y="567759"/>
                </a:lnTo>
                <a:lnTo>
                  <a:pt x="256485" y="570552"/>
                </a:lnTo>
                <a:lnTo>
                  <a:pt x="279400" y="571500"/>
                </a:lnTo>
                <a:lnTo>
                  <a:pt x="302314" y="570552"/>
                </a:lnTo>
                <a:lnTo>
                  <a:pt x="324719" y="567759"/>
                </a:lnTo>
                <a:lnTo>
                  <a:pt x="346541" y="563195"/>
                </a:lnTo>
                <a:lnTo>
                  <a:pt x="367710" y="556931"/>
                </a:lnTo>
                <a:lnTo>
                  <a:pt x="388153" y="549043"/>
                </a:lnTo>
                <a:lnTo>
                  <a:pt x="407798" y="539604"/>
                </a:lnTo>
                <a:lnTo>
                  <a:pt x="426574" y="528686"/>
                </a:lnTo>
                <a:lnTo>
                  <a:pt x="444408" y="516365"/>
                </a:lnTo>
                <a:lnTo>
                  <a:pt x="461229" y="502713"/>
                </a:lnTo>
                <a:lnTo>
                  <a:pt x="476964" y="487803"/>
                </a:lnTo>
                <a:lnTo>
                  <a:pt x="491542" y="471710"/>
                </a:lnTo>
                <a:lnTo>
                  <a:pt x="504891" y="454508"/>
                </a:lnTo>
                <a:lnTo>
                  <a:pt x="516938" y="436268"/>
                </a:lnTo>
                <a:lnTo>
                  <a:pt x="527613" y="417066"/>
                </a:lnTo>
                <a:lnTo>
                  <a:pt x="536842" y="396974"/>
                </a:lnTo>
                <a:lnTo>
                  <a:pt x="544555" y="376067"/>
                </a:lnTo>
                <a:lnTo>
                  <a:pt x="550679" y="354417"/>
                </a:lnTo>
                <a:lnTo>
                  <a:pt x="555143" y="332098"/>
                </a:lnTo>
                <a:lnTo>
                  <a:pt x="557873" y="309185"/>
                </a:lnTo>
                <a:lnTo>
                  <a:pt x="558800" y="285750"/>
                </a:lnTo>
                <a:lnTo>
                  <a:pt x="557873" y="262314"/>
                </a:lnTo>
                <a:lnTo>
                  <a:pt x="555143" y="239401"/>
                </a:lnTo>
                <a:lnTo>
                  <a:pt x="550679" y="217082"/>
                </a:lnTo>
                <a:lnTo>
                  <a:pt x="544555" y="195432"/>
                </a:lnTo>
                <a:lnTo>
                  <a:pt x="536842" y="174525"/>
                </a:lnTo>
                <a:lnTo>
                  <a:pt x="527613" y="154433"/>
                </a:lnTo>
                <a:lnTo>
                  <a:pt x="516938" y="135231"/>
                </a:lnTo>
                <a:lnTo>
                  <a:pt x="504891" y="116991"/>
                </a:lnTo>
                <a:lnTo>
                  <a:pt x="491542" y="99789"/>
                </a:lnTo>
                <a:lnTo>
                  <a:pt x="476964" y="83696"/>
                </a:lnTo>
                <a:lnTo>
                  <a:pt x="461229" y="68786"/>
                </a:lnTo>
                <a:lnTo>
                  <a:pt x="444408" y="55134"/>
                </a:lnTo>
                <a:lnTo>
                  <a:pt x="426574" y="42813"/>
                </a:lnTo>
                <a:lnTo>
                  <a:pt x="407798" y="31895"/>
                </a:lnTo>
                <a:lnTo>
                  <a:pt x="388153" y="22456"/>
                </a:lnTo>
                <a:lnTo>
                  <a:pt x="367710" y="14568"/>
                </a:lnTo>
                <a:lnTo>
                  <a:pt x="346541" y="8304"/>
                </a:lnTo>
                <a:lnTo>
                  <a:pt x="324719" y="3740"/>
                </a:lnTo>
                <a:lnTo>
                  <a:pt x="302314" y="947"/>
                </a:lnTo>
                <a:lnTo>
                  <a:pt x="279400" y="0"/>
                </a:lnTo>
                <a:lnTo>
                  <a:pt x="256485" y="947"/>
                </a:lnTo>
                <a:lnTo>
                  <a:pt x="234080" y="3740"/>
                </a:lnTo>
                <a:lnTo>
                  <a:pt x="212258" y="8304"/>
                </a:lnTo>
                <a:lnTo>
                  <a:pt x="191089" y="14568"/>
                </a:lnTo>
                <a:lnTo>
                  <a:pt x="170646" y="22456"/>
                </a:lnTo>
                <a:lnTo>
                  <a:pt x="151001" y="31895"/>
                </a:lnTo>
                <a:lnTo>
                  <a:pt x="132225" y="42813"/>
                </a:lnTo>
                <a:lnTo>
                  <a:pt x="114391" y="55134"/>
                </a:lnTo>
                <a:lnTo>
                  <a:pt x="97570" y="68786"/>
                </a:lnTo>
                <a:lnTo>
                  <a:pt x="81835" y="83696"/>
                </a:lnTo>
                <a:lnTo>
                  <a:pt x="67257" y="99789"/>
                </a:lnTo>
                <a:lnTo>
                  <a:pt x="53908" y="116991"/>
                </a:lnTo>
                <a:lnTo>
                  <a:pt x="41861" y="135231"/>
                </a:lnTo>
                <a:lnTo>
                  <a:pt x="31186" y="154433"/>
                </a:lnTo>
                <a:lnTo>
                  <a:pt x="21957" y="174525"/>
                </a:lnTo>
                <a:lnTo>
                  <a:pt x="14244" y="195432"/>
                </a:lnTo>
                <a:lnTo>
                  <a:pt x="8120" y="217082"/>
                </a:lnTo>
                <a:lnTo>
                  <a:pt x="3656" y="239401"/>
                </a:lnTo>
                <a:lnTo>
                  <a:pt x="926" y="262314"/>
                </a:lnTo>
                <a:lnTo>
                  <a:pt x="0" y="28575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1201420" y="1291980"/>
            <a:ext cx="164581" cy="254317"/>
          </a:xfrm>
          <a:prstGeom prst="rect">
            <a:avLst/>
          </a:prstGeom>
        </p:spPr>
        <p:txBody>
          <a:bodyPr wrap="square" lIns="0" tIns="11906" rIns="0" bIns="0" rtlCol="0">
            <a:noAutofit/>
          </a:bodyPr>
          <a:lstStyle/>
          <a:p>
            <a:pPr marL="12700">
              <a:lnSpc>
                <a:spcPts val="1875"/>
              </a:lnSpc>
            </a:pPr>
            <a:r>
              <a:rPr sz="1800" dirty="0" smtClean="0">
                <a:latin typeface="Wingdings"/>
                <a:cs typeface="Wingdings"/>
              </a:rPr>
              <a:t></a:t>
            </a:r>
            <a:endParaRPr sz="1800">
              <a:latin typeface="Wingdings"/>
              <a:cs typeface="Wingding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488440" y="1291895"/>
            <a:ext cx="6808021" cy="528831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spc="7" dirty="0" smtClean="0">
                <a:latin typeface="Arial"/>
                <a:cs typeface="Arial"/>
              </a:rPr>
              <a:t>El creador de la </a:t>
            </a:r>
            <a:r>
              <a:rPr sz="1800" b="1" spc="7" dirty="0" smtClean="0">
                <a:latin typeface="Arial"/>
                <a:cs typeface="Arial"/>
              </a:rPr>
              <a:t>matriz FODA  </a:t>
            </a:r>
            <a:r>
              <a:rPr sz="1800" spc="7" dirty="0" smtClean="0">
                <a:latin typeface="Arial"/>
                <a:cs typeface="Arial"/>
              </a:rPr>
              <a:t>fue Albert S. Humpherey, años 70,</a:t>
            </a:r>
            <a:endParaRPr sz="1800">
              <a:latin typeface="Arial"/>
              <a:cs typeface="Arial"/>
            </a:endParaRPr>
          </a:p>
          <a:p>
            <a:pPr marL="12700" marR="34337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para el sector empresarial</a:t>
            </a:r>
            <a:endParaRPr sz="18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201420" y="2115194"/>
            <a:ext cx="164581" cy="254317"/>
          </a:xfrm>
          <a:prstGeom prst="rect">
            <a:avLst/>
          </a:prstGeom>
        </p:spPr>
        <p:txBody>
          <a:bodyPr wrap="square" lIns="0" tIns="11906" rIns="0" bIns="0" rtlCol="0">
            <a:noAutofit/>
          </a:bodyPr>
          <a:lstStyle/>
          <a:p>
            <a:pPr marL="12700">
              <a:lnSpc>
                <a:spcPts val="1875"/>
              </a:lnSpc>
            </a:pPr>
            <a:r>
              <a:rPr sz="1800" dirty="0" smtClean="0">
                <a:latin typeface="Wingdings"/>
                <a:cs typeface="Wingdings"/>
              </a:rPr>
              <a:t></a:t>
            </a:r>
            <a:endParaRPr sz="1800">
              <a:latin typeface="Wingdings"/>
              <a:cs typeface="Wingding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488440" y="2115109"/>
            <a:ext cx="6811434" cy="528831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spc="42" dirty="0" smtClean="0">
                <a:latin typeface="Arial"/>
                <a:cs typeface="Arial"/>
              </a:rPr>
              <a:t>Conocer el por qué la </a:t>
            </a:r>
            <a:r>
              <a:rPr sz="1800" b="1" spc="42" dirty="0" smtClean="0">
                <a:latin typeface="Arial"/>
                <a:cs typeface="Arial"/>
              </a:rPr>
              <a:t>planificación corporativa a largo plazo</a:t>
            </a:r>
            <a:endParaRPr sz="1800">
              <a:latin typeface="Arial"/>
              <a:cs typeface="Arial"/>
            </a:endParaRPr>
          </a:p>
          <a:p>
            <a:pPr marL="12700" marR="34337">
              <a:lnSpc>
                <a:spcPct val="95825"/>
              </a:lnSpc>
            </a:pPr>
            <a:r>
              <a:rPr sz="1800" b="1" dirty="0" smtClean="0">
                <a:latin typeface="Arial"/>
                <a:cs typeface="Arial"/>
              </a:rPr>
              <a:t>fracasaba</a:t>
            </a:r>
            <a:endParaRPr sz="18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201420" y="2938535"/>
            <a:ext cx="164581" cy="254317"/>
          </a:xfrm>
          <a:prstGeom prst="rect">
            <a:avLst/>
          </a:prstGeom>
        </p:spPr>
        <p:txBody>
          <a:bodyPr wrap="square" lIns="0" tIns="11906" rIns="0" bIns="0" rtlCol="0">
            <a:noAutofit/>
          </a:bodyPr>
          <a:lstStyle/>
          <a:p>
            <a:pPr marL="12700">
              <a:lnSpc>
                <a:spcPts val="1875"/>
              </a:lnSpc>
            </a:pPr>
            <a:r>
              <a:rPr sz="1800" dirty="0" smtClean="0">
                <a:latin typeface="Wingdings"/>
                <a:cs typeface="Wingdings"/>
              </a:rPr>
              <a:t></a:t>
            </a:r>
            <a:endParaRPr sz="1800">
              <a:latin typeface="Wingdings"/>
              <a:cs typeface="Wingding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488440" y="2938450"/>
            <a:ext cx="6810422" cy="528831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spc="7" dirty="0" smtClean="0">
                <a:latin typeface="Arial"/>
                <a:cs typeface="Arial"/>
              </a:rPr>
              <a:t>Se recurre a ella para </a:t>
            </a:r>
            <a:r>
              <a:rPr sz="1800" b="1" spc="7" dirty="0" smtClean="0">
                <a:latin typeface="Arial"/>
                <a:cs typeface="Arial"/>
              </a:rPr>
              <a:t>desarrollar una estrategia </a:t>
            </a:r>
            <a:r>
              <a:rPr sz="1800" spc="7" dirty="0" smtClean="0">
                <a:latin typeface="Arial"/>
                <a:cs typeface="Arial"/>
              </a:rPr>
              <a:t>de negocio que</a:t>
            </a:r>
            <a:endParaRPr sz="1800">
              <a:latin typeface="Arial"/>
              <a:cs typeface="Arial"/>
            </a:endParaRPr>
          </a:p>
          <a:p>
            <a:pPr marL="12700" marR="34337">
              <a:lnSpc>
                <a:spcPct val="95825"/>
              </a:lnSpc>
            </a:pPr>
            <a:r>
              <a:rPr sz="1800" dirty="0" smtClean="0">
                <a:latin typeface="Arial"/>
                <a:cs typeface="Arial"/>
              </a:rPr>
              <a:t>sea </a:t>
            </a:r>
            <a:r>
              <a:rPr sz="1800" b="1" dirty="0" smtClean="0">
                <a:latin typeface="Arial"/>
                <a:cs typeface="Arial"/>
              </a:rPr>
              <a:t>solida a futuro</a:t>
            </a:r>
            <a:endParaRPr sz="18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201420" y="3761749"/>
            <a:ext cx="164581" cy="254317"/>
          </a:xfrm>
          <a:prstGeom prst="rect">
            <a:avLst/>
          </a:prstGeom>
        </p:spPr>
        <p:txBody>
          <a:bodyPr wrap="square" lIns="0" tIns="11906" rIns="0" bIns="0" rtlCol="0">
            <a:noAutofit/>
          </a:bodyPr>
          <a:lstStyle/>
          <a:p>
            <a:pPr marL="12700">
              <a:lnSpc>
                <a:spcPts val="1875"/>
              </a:lnSpc>
            </a:pPr>
            <a:r>
              <a:rPr sz="1800" dirty="0" smtClean="0">
                <a:latin typeface="Wingdings"/>
                <a:cs typeface="Wingdings"/>
              </a:rPr>
              <a:t></a:t>
            </a:r>
            <a:endParaRPr sz="1800">
              <a:latin typeface="Wingdings"/>
              <a:cs typeface="Wingding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488440" y="3761664"/>
            <a:ext cx="6810501" cy="528831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spc="23" dirty="0" smtClean="0">
                <a:latin typeface="Arial"/>
                <a:cs typeface="Arial"/>
              </a:rPr>
              <a:t>Un buen </a:t>
            </a:r>
            <a:r>
              <a:rPr sz="1800" b="1" spc="23" dirty="0" smtClean="0">
                <a:latin typeface="Arial"/>
                <a:cs typeface="Arial"/>
              </a:rPr>
              <a:t>diagnóstico estratégico </a:t>
            </a:r>
            <a:r>
              <a:rPr sz="1800" spc="23" dirty="0" smtClean="0">
                <a:latin typeface="Arial"/>
                <a:cs typeface="Arial"/>
              </a:rPr>
              <a:t>sienta las bases para un </a:t>
            </a:r>
            <a:r>
              <a:rPr sz="1800" b="1" spc="23" dirty="0" smtClean="0">
                <a:latin typeface="Arial"/>
                <a:cs typeface="Arial"/>
              </a:rPr>
              <a:t>plan</a:t>
            </a:r>
            <a:endParaRPr sz="1800">
              <a:latin typeface="Arial"/>
              <a:cs typeface="Arial"/>
            </a:endParaRPr>
          </a:p>
          <a:p>
            <a:pPr marL="12700" marR="34337">
              <a:lnSpc>
                <a:spcPct val="95825"/>
              </a:lnSpc>
            </a:pPr>
            <a:r>
              <a:rPr sz="1800" b="1" dirty="0" smtClean="0">
                <a:latin typeface="Arial"/>
                <a:cs typeface="Arial"/>
              </a:rPr>
              <a:t>exitoso</a:t>
            </a:r>
            <a:endParaRPr sz="18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201420" y="4584963"/>
            <a:ext cx="164581" cy="254317"/>
          </a:xfrm>
          <a:prstGeom prst="rect">
            <a:avLst/>
          </a:prstGeom>
        </p:spPr>
        <p:txBody>
          <a:bodyPr wrap="square" lIns="0" tIns="11906" rIns="0" bIns="0" rtlCol="0">
            <a:noAutofit/>
          </a:bodyPr>
          <a:lstStyle/>
          <a:p>
            <a:pPr marL="12700">
              <a:lnSpc>
                <a:spcPts val="1875"/>
              </a:lnSpc>
            </a:pPr>
            <a:r>
              <a:rPr sz="1800" dirty="0" smtClean="0">
                <a:latin typeface="Wingdings"/>
                <a:cs typeface="Wingdings"/>
              </a:rPr>
              <a:t></a:t>
            </a:r>
            <a:endParaRPr sz="1800">
              <a:latin typeface="Wingdings"/>
              <a:cs typeface="Wingding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488440" y="4584878"/>
            <a:ext cx="6808141" cy="528958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spc="48" dirty="0" smtClean="0">
                <a:latin typeface="Arial"/>
                <a:cs typeface="Arial"/>
              </a:rPr>
              <a:t>Las </a:t>
            </a:r>
            <a:r>
              <a:rPr sz="1800" b="1" spc="48" dirty="0" smtClean="0">
                <a:latin typeface="Arial"/>
                <a:cs typeface="Arial"/>
              </a:rPr>
              <a:t>debilidades y fortalezas </a:t>
            </a:r>
            <a:r>
              <a:rPr sz="1800" spc="48" dirty="0" smtClean="0">
                <a:latin typeface="Arial"/>
                <a:cs typeface="Arial"/>
              </a:rPr>
              <a:t>son los </a:t>
            </a:r>
            <a:r>
              <a:rPr sz="1800" b="1" spc="48" dirty="0" smtClean="0">
                <a:latin typeface="Arial"/>
                <a:cs typeface="Arial"/>
              </a:rPr>
              <a:t>aspectos internos </a:t>
            </a:r>
            <a:r>
              <a:rPr sz="1800" spc="48" dirty="0" smtClean="0">
                <a:latin typeface="Arial"/>
                <a:cs typeface="Arial"/>
              </a:rPr>
              <a:t>de la</a:t>
            </a:r>
            <a:endParaRPr sz="1800">
              <a:latin typeface="Arial"/>
              <a:cs typeface="Arial"/>
            </a:endParaRPr>
          </a:p>
          <a:p>
            <a:pPr marL="12700" marR="34337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empresa o del emprendedor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01420" y="5408562"/>
            <a:ext cx="164388" cy="254000"/>
          </a:xfrm>
          <a:prstGeom prst="rect">
            <a:avLst/>
          </a:prstGeom>
        </p:spPr>
        <p:txBody>
          <a:bodyPr wrap="square" lIns="0" tIns="11874" rIns="0" bIns="0" rtlCol="0">
            <a:noAutofit/>
          </a:bodyPr>
          <a:lstStyle/>
          <a:p>
            <a:pPr marL="12700">
              <a:lnSpc>
                <a:spcPts val="1870"/>
              </a:lnSpc>
            </a:pPr>
            <a:r>
              <a:rPr sz="1800" dirty="0" smtClean="0">
                <a:latin typeface="Wingdings"/>
                <a:cs typeface="Wingdings"/>
              </a:rPr>
              <a:t></a:t>
            </a:r>
            <a:endParaRPr sz="1800">
              <a:latin typeface="Wingdings"/>
              <a:cs typeface="Wingding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88440" y="5408477"/>
            <a:ext cx="6810375" cy="528637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spc="31" dirty="0" smtClean="0">
                <a:latin typeface="Arial"/>
                <a:cs typeface="Arial"/>
              </a:rPr>
              <a:t>Las </a:t>
            </a:r>
            <a:r>
              <a:rPr sz="1800" b="1" spc="31" dirty="0" smtClean="0">
                <a:latin typeface="Arial"/>
                <a:cs typeface="Arial"/>
              </a:rPr>
              <a:t>oportunidades y amenazas </a:t>
            </a:r>
            <a:r>
              <a:rPr sz="1800" spc="31" dirty="0" smtClean="0">
                <a:latin typeface="Arial"/>
                <a:cs typeface="Arial"/>
              </a:rPr>
              <a:t>surgen del </a:t>
            </a:r>
            <a:r>
              <a:rPr sz="1800" b="1" spc="31" dirty="0" smtClean="0">
                <a:latin typeface="Arial"/>
                <a:cs typeface="Arial"/>
              </a:rPr>
              <a:t>contexto </a:t>
            </a:r>
            <a:r>
              <a:rPr sz="1800" spc="31" dirty="0" smtClean="0">
                <a:latin typeface="Arial"/>
                <a:cs typeface="Arial"/>
              </a:rPr>
              <a:t>en el que</a:t>
            </a:r>
            <a:endParaRPr sz="1800">
              <a:latin typeface="Arial"/>
              <a:cs typeface="Arial"/>
            </a:endParaRPr>
          </a:p>
          <a:p>
            <a:pPr marL="12700" marR="34290">
              <a:lnSpc>
                <a:spcPct val="95825"/>
              </a:lnSpc>
            </a:pPr>
            <a:r>
              <a:rPr sz="1800" dirty="0" smtClean="0">
                <a:latin typeface="Arial"/>
                <a:cs typeface="Arial"/>
              </a:rPr>
              <a:t>se desarrolla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219200" y="378460"/>
            <a:ext cx="6014720" cy="411479"/>
          </a:xfrm>
          <a:prstGeom prst="rect">
            <a:avLst/>
          </a:prstGeom>
        </p:spPr>
        <p:txBody>
          <a:bodyPr wrap="square" lIns="0" tIns="38735" rIns="0" bIns="0" rtlCol="0">
            <a:noAutofit/>
          </a:bodyPr>
          <a:lstStyle/>
          <a:p>
            <a:pPr marL="92328">
              <a:lnSpc>
                <a:spcPct val="102091"/>
              </a:lnSpc>
            </a:pPr>
            <a:r>
              <a:rPr lang="es-MX" sz="2100" dirty="0" smtClean="0">
                <a:latin typeface="Arial Black" panose="020B0A04020102020204" pitchFamily="34" charset="0"/>
                <a:cs typeface="Symbol"/>
              </a:rPr>
              <a:t>A N T E C E D E N T E S</a:t>
            </a:r>
            <a:endParaRPr sz="2100" dirty="0">
              <a:latin typeface="Arial Black" panose="020B0A04020102020204" pitchFamily="34" charset="0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22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249680" y="695960"/>
            <a:ext cx="6507480" cy="0"/>
          </a:xfrm>
          <a:custGeom>
            <a:avLst/>
            <a:gdLst/>
            <a:ahLst/>
            <a:cxnLst/>
            <a:rect l="l" t="t" r="r" b="b"/>
            <a:pathLst>
              <a:path w="6507480">
                <a:moveTo>
                  <a:pt x="0" y="0"/>
                </a:moveTo>
                <a:lnTo>
                  <a:pt x="6507480" y="0"/>
                </a:lnTo>
              </a:path>
            </a:pathLst>
          </a:custGeom>
          <a:ln w="6349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249680" y="886460"/>
            <a:ext cx="6847840" cy="53695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1196340" y="378460"/>
            <a:ext cx="6037580" cy="317500"/>
          </a:xfrm>
          <a:prstGeom prst="rect">
            <a:avLst/>
          </a:prstGeom>
        </p:spPr>
        <p:txBody>
          <a:bodyPr wrap="square" lIns="0" tIns="52673" rIns="0" bIns="0" rtlCol="0">
            <a:noAutofit/>
          </a:bodyPr>
          <a:lstStyle/>
          <a:p>
            <a:pPr marL="92328">
              <a:lnSpc>
                <a:spcPts val="2195"/>
              </a:lnSpc>
            </a:pP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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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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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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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33920" y="378460"/>
            <a:ext cx="462279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196340" y="695960"/>
            <a:ext cx="6037580" cy="93979"/>
          </a:xfrm>
          <a:prstGeom prst="rect">
            <a:avLst/>
          </a:prstGeom>
        </p:spPr>
        <p:txBody>
          <a:bodyPr wrap="square" lIns="0" tIns="5079" rIns="0" bIns="0" rtlCol="0">
            <a:noAutofit/>
          </a:bodyPr>
          <a:lstStyle/>
          <a:p>
            <a:pPr marL="25400">
              <a:lnSpc>
                <a:spcPts val="700"/>
              </a:lnSpc>
            </a:pPr>
            <a:endParaRPr sz="700"/>
          </a:p>
        </p:txBody>
      </p:sp>
      <p:sp>
        <p:nvSpPr>
          <p:cNvPr id="3" name="object 3"/>
          <p:cNvSpPr txBox="1"/>
          <p:nvPr/>
        </p:nvSpPr>
        <p:spPr>
          <a:xfrm>
            <a:off x="7233920" y="695960"/>
            <a:ext cx="462279" cy="482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22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81000" y="6139180"/>
            <a:ext cx="566419" cy="563880"/>
          </a:xfrm>
          <a:custGeom>
            <a:avLst/>
            <a:gdLst/>
            <a:ahLst/>
            <a:cxnLst/>
            <a:rect l="l" t="t" r="r" b="b"/>
            <a:pathLst>
              <a:path w="566419" h="563879">
                <a:moveTo>
                  <a:pt x="0" y="281940"/>
                </a:moveTo>
                <a:lnTo>
                  <a:pt x="938" y="305063"/>
                </a:lnTo>
                <a:lnTo>
                  <a:pt x="3706" y="327672"/>
                </a:lnTo>
                <a:lnTo>
                  <a:pt x="8230" y="349694"/>
                </a:lnTo>
                <a:lnTo>
                  <a:pt x="14438" y="371056"/>
                </a:lnTo>
                <a:lnTo>
                  <a:pt x="22255" y="391685"/>
                </a:lnTo>
                <a:lnTo>
                  <a:pt x="31611" y="411509"/>
                </a:lnTo>
                <a:lnTo>
                  <a:pt x="42431" y="430455"/>
                </a:lnTo>
                <a:lnTo>
                  <a:pt x="54642" y="448451"/>
                </a:lnTo>
                <a:lnTo>
                  <a:pt x="68173" y="465424"/>
                </a:lnTo>
                <a:lnTo>
                  <a:pt x="82950" y="481303"/>
                </a:lnTo>
                <a:lnTo>
                  <a:pt x="98899" y="496013"/>
                </a:lnTo>
                <a:lnTo>
                  <a:pt x="115949" y="509482"/>
                </a:lnTo>
                <a:lnTo>
                  <a:pt x="134026" y="521639"/>
                </a:lnTo>
                <a:lnTo>
                  <a:pt x="153058" y="532411"/>
                </a:lnTo>
                <a:lnTo>
                  <a:pt x="172971" y="541724"/>
                </a:lnTo>
                <a:lnTo>
                  <a:pt x="193693" y="549506"/>
                </a:lnTo>
                <a:lnTo>
                  <a:pt x="215151" y="555686"/>
                </a:lnTo>
                <a:lnTo>
                  <a:pt x="237271" y="560189"/>
                </a:lnTo>
                <a:lnTo>
                  <a:pt x="259982" y="562945"/>
                </a:lnTo>
                <a:lnTo>
                  <a:pt x="283209" y="563880"/>
                </a:lnTo>
                <a:lnTo>
                  <a:pt x="306437" y="562945"/>
                </a:lnTo>
                <a:lnTo>
                  <a:pt x="329148" y="560189"/>
                </a:lnTo>
                <a:lnTo>
                  <a:pt x="351268" y="555686"/>
                </a:lnTo>
                <a:lnTo>
                  <a:pt x="372726" y="549506"/>
                </a:lnTo>
                <a:lnTo>
                  <a:pt x="393448" y="541724"/>
                </a:lnTo>
                <a:lnTo>
                  <a:pt x="413361" y="532411"/>
                </a:lnTo>
                <a:lnTo>
                  <a:pt x="432393" y="521639"/>
                </a:lnTo>
                <a:lnTo>
                  <a:pt x="450470" y="509482"/>
                </a:lnTo>
                <a:lnTo>
                  <a:pt x="467520" y="496013"/>
                </a:lnTo>
                <a:lnTo>
                  <a:pt x="483469" y="481303"/>
                </a:lnTo>
                <a:lnTo>
                  <a:pt x="498246" y="465424"/>
                </a:lnTo>
                <a:lnTo>
                  <a:pt x="511777" y="448451"/>
                </a:lnTo>
                <a:lnTo>
                  <a:pt x="523988" y="430455"/>
                </a:lnTo>
                <a:lnTo>
                  <a:pt x="534808" y="411509"/>
                </a:lnTo>
                <a:lnTo>
                  <a:pt x="544164" y="391685"/>
                </a:lnTo>
                <a:lnTo>
                  <a:pt x="551981" y="371056"/>
                </a:lnTo>
                <a:lnTo>
                  <a:pt x="558189" y="349694"/>
                </a:lnTo>
                <a:lnTo>
                  <a:pt x="562713" y="327672"/>
                </a:lnTo>
                <a:lnTo>
                  <a:pt x="565481" y="305063"/>
                </a:lnTo>
                <a:lnTo>
                  <a:pt x="566419" y="281940"/>
                </a:lnTo>
                <a:lnTo>
                  <a:pt x="565481" y="258816"/>
                </a:lnTo>
                <a:lnTo>
                  <a:pt x="562713" y="236207"/>
                </a:lnTo>
                <a:lnTo>
                  <a:pt x="558189" y="214185"/>
                </a:lnTo>
                <a:lnTo>
                  <a:pt x="551981" y="192823"/>
                </a:lnTo>
                <a:lnTo>
                  <a:pt x="544164" y="172194"/>
                </a:lnTo>
                <a:lnTo>
                  <a:pt x="534808" y="152370"/>
                </a:lnTo>
                <a:lnTo>
                  <a:pt x="523988" y="133424"/>
                </a:lnTo>
                <a:lnTo>
                  <a:pt x="511777" y="115428"/>
                </a:lnTo>
                <a:lnTo>
                  <a:pt x="498246" y="98455"/>
                </a:lnTo>
                <a:lnTo>
                  <a:pt x="483469" y="82576"/>
                </a:lnTo>
                <a:lnTo>
                  <a:pt x="467520" y="67866"/>
                </a:lnTo>
                <a:lnTo>
                  <a:pt x="450470" y="54397"/>
                </a:lnTo>
                <a:lnTo>
                  <a:pt x="432393" y="42240"/>
                </a:lnTo>
                <a:lnTo>
                  <a:pt x="413361" y="31468"/>
                </a:lnTo>
                <a:lnTo>
                  <a:pt x="393448" y="22155"/>
                </a:lnTo>
                <a:lnTo>
                  <a:pt x="372726" y="14373"/>
                </a:lnTo>
                <a:lnTo>
                  <a:pt x="351268" y="8193"/>
                </a:lnTo>
                <a:lnTo>
                  <a:pt x="329148" y="3690"/>
                </a:lnTo>
                <a:lnTo>
                  <a:pt x="306437" y="934"/>
                </a:lnTo>
                <a:lnTo>
                  <a:pt x="283209" y="0"/>
                </a:lnTo>
                <a:lnTo>
                  <a:pt x="259982" y="934"/>
                </a:lnTo>
                <a:lnTo>
                  <a:pt x="237271" y="3690"/>
                </a:lnTo>
                <a:lnTo>
                  <a:pt x="215151" y="8193"/>
                </a:lnTo>
                <a:lnTo>
                  <a:pt x="193693" y="14373"/>
                </a:lnTo>
                <a:lnTo>
                  <a:pt x="172971" y="22155"/>
                </a:lnTo>
                <a:lnTo>
                  <a:pt x="153058" y="31468"/>
                </a:lnTo>
                <a:lnTo>
                  <a:pt x="134026" y="42240"/>
                </a:lnTo>
                <a:lnTo>
                  <a:pt x="115949" y="54397"/>
                </a:lnTo>
                <a:lnTo>
                  <a:pt x="98899" y="67866"/>
                </a:lnTo>
                <a:lnTo>
                  <a:pt x="82950" y="82576"/>
                </a:lnTo>
                <a:lnTo>
                  <a:pt x="68173" y="98455"/>
                </a:lnTo>
                <a:lnTo>
                  <a:pt x="54642" y="115428"/>
                </a:lnTo>
                <a:lnTo>
                  <a:pt x="42431" y="133424"/>
                </a:lnTo>
                <a:lnTo>
                  <a:pt x="31611" y="152370"/>
                </a:lnTo>
                <a:lnTo>
                  <a:pt x="22255" y="172194"/>
                </a:lnTo>
                <a:lnTo>
                  <a:pt x="14438" y="192823"/>
                </a:lnTo>
                <a:lnTo>
                  <a:pt x="8230" y="214185"/>
                </a:lnTo>
                <a:lnTo>
                  <a:pt x="3706" y="236207"/>
                </a:lnTo>
                <a:lnTo>
                  <a:pt x="938" y="258816"/>
                </a:lnTo>
                <a:lnTo>
                  <a:pt x="0" y="2819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92100" y="6184900"/>
            <a:ext cx="558800" cy="571500"/>
          </a:xfrm>
          <a:custGeom>
            <a:avLst/>
            <a:gdLst/>
            <a:ahLst/>
            <a:cxnLst/>
            <a:rect l="l" t="t" r="r" b="b"/>
            <a:pathLst>
              <a:path w="558800" h="571500">
                <a:moveTo>
                  <a:pt x="0" y="285750"/>
                </a:moveTo>
                <a:lnTo>
                  <a:pt x="926" y="309185"/>
                </a:lnTo>
                <a:lnTo>
                  <a:pt x="3656" y="332098"/>
                </a:lnTo>
                <a:lnTo>
                  <a:pt x="8120" y="354417"/>
                </a:lnTo>
                <a:lnTo>
                  <a:pt x="14244" y="376067"/>
                </a:lnTo>
                <a:lnTo>
                  <a:pt x="21957" y="396974"/>
                </a:lnTo>
                <a:lnTo>
                  <a:pt x="31186" y="417066"/>
                </a:lnTo>
                <a:lnTo>
                  <a:pt x="41861" y="436268"/>
                </a:lnTo>
                <a:lnTo>
                  <a:pt x="53908" y="454508"/>
                </a:lnTo>
                <a:lnTo>
                  <a:pt x="67257" y="471710"/>
                </a:lnTo>
                <a:lnTo>
                  <a:pt x="81835" y="487803"/>
                </a:lnTo>
                <a:lnTo>
                  <a:pt x="97570" y="502713"/>
                </a:lnTo>
                <a:lnTo>
                  <a:pt x="114391" y="516365"/>
                </a:lnTo>
                <a:lnTo>
                  <a:pt x="132225" y="528686"/>
                </a:lnTo>
                <a:lnTo>
                  <a:pt x="151001" y="539604"/>
                </a:lnTo>
                <a:lnTo>
                  <a:pt x="170646" y="549043"/>
                </a:lnTo>
                <a:lnTo>
                  <a:pt x="191089" y="556931"/>
                </a:lnTo>
                <a:lnTo>
                  <a:pt x="212258" y="563195"/>
                </a:lnTo>
                <a:lnTo>
                  <a:pt x="234080" y="567759"/>
                </a:lnTo>
                <a:lnTo>
                  <a:pt x="256485" y="570552"/>
                </a:lnTo>
                <a:lnTo>
                  <a:pt x="279400" y="571500"/>
                </a:lnTo>
                <a:lnTo>
                  <a:pt x="302314" y="570552"/>
                </a:lnTo>
                <a:lnTo>
                  <a:pt x="324719" y="567759"/>
                </a:lnTo>
                <a:lnTo>
                  <a:pt x="346541" y="563195"/>
                </a:lnTo>
                <a:lnTo>
                  <a:pt x="367710" y="556931"/>
                </a:lnTo>
                <a:lnTo>
                  <a:pt x="388153" y="549043"/>
                </a:lnTo>
                <a:lnTo>
                  <a:pt x="407798" y="539604"/>
                </a:lnTo>
                <a:lnTo>
                  <a:pt x="426574" y="528686"/>
                </a:lnTo>
                <a:lnTo>
                  <a:pt x="444408" y="516365"/>
                </a:lnTo>
                <a:lnTo>
                  <a:pt x="461229" y="502713"/>
                </a:lnTo>
                <a:lnTo>
                  <a:pt x="476964" y="487803"/>
                </a:lnTo>
                <a:lnTo>
                  <a:pt x="491542" y="471710"/>
                </a:lnTo>
                <a:lnTo>
                  <a:pt x="504891" y="454508"/>
                </a:lnTo>
                <a:lnTo>
                  <a:pt x="516938" y="436268"/>
                </a:lnTo>
                <a:lnTo>
                  <a:pt x="527613" y="417066"/>
                </a:lnTo>
                <a:lnTo>
                  <a:pt x="536842" y="396974"/>
                </a:lnTo>
                <a:lnTo>
                  <a:pt x="544555" y="376067"/>
                </a:lnTo>
                <a:lnTo>
                  <a:pt x="550679" y="354417"/>
                </a:lnTo>
                <a:lnTo>
                  <a:pt x="555143" y="332098"/>
                </a:lnTo>
                <a:lnTo>
                  <a:pt x="557873" y="309185"/>
                </a:lnTo>
                <a:lnTo>
                  <a:pt x="558800" y="285750"/>
                </a:lnTo>
                <a:lnTo>
                  <a:pt x="557873" y="262314"/>
                </a:lnTo>
                <a:lnTo>
                  <a:pt x="555143" y="239401"/>
                </a:lnTo>
                <a:lnTo>
                  <a:pt x="550679" y="217082"/>
                </a:lnTo>
                <a:lnTo>
                  <a:pt x="544555" y="195432"/>
                </a:lnTo>
                <a:lnTo>
                  <a:pt x="536842" y="174525"/>
                </a:lnTo>
                <a:lnTo>
                  <a:pt x="527613" y="154433"/>
                </a:lnTo>
                <a:lnTo>
                  <a:pt x="516938" y="135231"/>
                </a:lnTo>
                <a:lnTo>
                  <a:pt x="504891" y="116991"/>
                </a:lnTo>
                <a:lnTo>
                  <a:pt x="491542" y="99789"/>
                </a:lnTo>
                <a:lnTo>
                  <a:pt x="476964" y="83696"/>
                </a:lnTo>
                <a:lnTo>
                  <a:pt x="461229" y="68786"/>
                </a:lnTo>
                <a:lnTo>
                  <a:pt x="444408" y="55134"/>
                </a:lnTo>
                <a:lnTo>
                  <a:pt x="426574" y="42813"/>
                </a:lnTo>
                <a:lnTo>
                  <a:pt x="407798" y="31895"/>
                </a:lnTo>
                <a:lnTo>
                  <a:pt x="388153" y="22456"/>
                </a:lnTo>
                <a:lnTo>
                  <a:pt x="367710" y="14568"/>
                </a:lnTo>
                <a:lnTo>
                  <a:pt x="346541" y="8304"/>
                </a:lnTo>
                <a:lnTo>
                  <a:pt x="324719" y="3740"/>
                </a:lnTo>
                <a:lnTo>
                  <a:pt x="302314" y="947"/>
                </a:lnTo>
                <a:lnTo>
                  <a:pt x="279400" y="0"/>
                </a:lnTo>
                <a:lnTo>
                  <a:pt x="256485" y="947"/>
                </a:lnTo>
                <a:lnTo>
                  <a:pt x="234080" y="3740"/>
                </a:lnTo>
                <a:lnTo>
                  <a:pt x="212258" y="8304"/>
                </a:lnTo>
                <a:lnTo>
                  <a:pt x="191089" y="14568"/>
                </a:lnTo>
                <a:lnTo>
                  <a:pt x="170646" y="22456"/>
                </a:lnTo>
                <a:lnTo>
                  <a:pt x="151001" y="31895"/>
                </a:lnTo>
                <a:lnTo>
                  <a:pt x="132225" y="42813"/>
                </a:lnTo>
                <a:lnTo>
                  <a:pt x="114391" y="55134"/>
                </a:lnTo>
                <a:lnTo>
                  <a:pt x="97570" y="68786"/>
                </a:lnTo>
                <a:lnTo>
                  <a:pt x="81835" y="83696"/>
                </a:lnTo>
                <a:lnTo>
                  <a:pt x="67257" y="99789"/>
                </a:lnTo>
                <a:lnTo>
                  <a:pt x="53908" y="116991"/>
                </a:lnTo>
                <a:lnTo>
                  <a:pt x="41861" y="135231"/>
                </a:lnTo>
                <a:lnTo>
                  <a:pt x="31186" y="154433"/>
                </a:lnTo>
                <a:lnTo>
                  <a:pt x="21957" y="174525"/>
                </a:lnTo>
                <a:lnTo>
                  <a:pt x="14244" y="195432"/>
                </a:lnTo>
                <a:lnTo>
                  <a:pt x="8120" y="217082"/>
                </a:lnTo>
                <a:lnTo>
                  <a:pt x="3656" y="239401"/>
                </a:lnTo>
                <a:lnTo>
                  <a:pt x="926" y="262314"/>
                </a:lnTo>
                <a:lnTo>
                  <a:pt x="0" y="28575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249680" y="695960"/>
            <a:ext cx="6507480" cy="0"/>
          </a:xfrm>
          <a:custGeom>
            <a:avLst/>
            <a:gdLst/>
            <a:ahLst/>
            <a:cxnLst/>
            <a:rect l="l" t="t" r="r" b="b"/>
            <a:pathLst>
              <a:path w="6507480">
                <a:moveTo>
                  <a:pt x="0" y="0"/>
                </a:moveTo>
                <a:lnTo>
                  <a:pt x="6507480" y="0"/>
                </a:lnTo>
              </a:path>
            </a:pathLst>
          </a:custGeom>
          <a:ln w="6349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358900" y="955039"/>
            <a:ext cx="6639559" cy="5318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1196340" y="378460"/>
            <a:ext cx="6037580" cy="317500"/>
          </a:xfrm>
          <a:prstGeom prst="rect">
            <a:avLst/>
          </a:prstGeom>
        </p:spPr>
        <p:txBody>
          <a:bodyPr wrap="square" lIns="0" tIns="52673" rIns="0" bIns="0" rtlCol="0">
            <a:noAutofit/>
          </a:bodyPr>
          <a:lstStyle/>
          <a:p>
            <a:pPr marL="92328">
              <a:lnSpc>
                <a:spcPts val="2195"/>
              </a:lnSpc>
            </a:pP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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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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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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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33920" y="378460"/>
            <a:ext cx="462279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196340" y="695960"/>
            <a:ext cx="6037580" cy="93979"/>
          </a:xfrm>
          <a:prstGeom prst="rect">
            <a:avLst/>
          </a:prstGeom>
        </p:spPr>
        <p:txBody>
          <a:bodyPr wrap="square" lIns="0" tIns="5079" rIns="0" bIns="0" rtlCol="0">
            <a:noAutofit/>
          </a:bodyPr>
          <a:lstStyle/>
          <a:p>
            <a:pPr marL="25400">
              <a:lnSpc>
                <a:spcPts val="700"/>
              </a:lnSpc>
            </a:pPr>
            <a:endParaRPr sz="700"/>
          </a:p>
        </p:txBody>
      </p:sp>
      <p:sp>
        <p:nvSpPr>
          <p:cNvPr id="3" name="object 3"/>
          <p:cNvSpPr txBox="1"/>
          <p:nvPr/>
        </p:nvSpPr>
        <p:spPr>
          <a:xfrm>
            <a:off x="7233920" y="695960"/>
            <a:ext cx="462279" cy="482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22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81000" y="6139180"/>
            <a:ext cx="566419" cy="563880"/>
          </a:xfrm>
          <a:custGeom>
            <a:avLst/>
            <a:gdLst/>
            <a:ahLst/>
            <a:cxnLst/>
            <a:rect l="l" t="t" r="r" b="b"/>
            <a:pathLst>
              <a:path w="566419" h="563879">
                <a:moveTo>
                  <a:pt x="0" y="281940"/>
                </a:moveTo>
                <a:lnTo>
                  <a:pt x="938" y="305063"/>
                </a:lnTo>
                <a:lnTo>
                  <a:pt x="3706" y="327672"/>
                </a:lnTo>
                <a:lnTo>
                  <a:pt x="8230" y="349694"/>
                </a:lnTo>
                <a:lnTo>
                  <a:pt x="14438" y="371056"/>
                </a:lnTo>
                <a:lnTo>
                  <a:pt x="22255" y="391685"/>
                </a:lnTo>
                <a:lnTo>
                  <a:pt x="31611" y="411509"/>
                </a:lnTo>
                <a:lnTo>
                  <a:pt x="42431" y="430455"/>
                </a:lnTo>
                <a:lnTo>
                  <a:pt x="54642" y="448451"/>
                </a:lnTo>
                <a:lnTo>
                  <a:pt x="68173" y="465424"/>
                </a:lnTo>
                <a:lnTo>
                  <a:pt x="82950" y="481303"/>
                </a:lnTo>
                <a:lnTo>
                  <a:pt x="98899" y="496013"/>
                </a:lnTo>
                <a:lnTo>
                  <a:pt x="115949" y="509482"/>
                </a:lnTo>
                <a:lnTo>
                  <a:pt x="134026" y="521639"/>
                </a:lnTo>
                <a:lnTo>
                  <a:pt x="153058" y="532411"/>
                </a:lnTo>
                <a:lnTo>
                  <a:pt x="172971" y="541724"/>
                </a:lnTo>
                <a:lnTo>
                  <a:pt x="193693" y="549506"/>
                </a:lnTo>
                <a:lnTo>
                  <a:pt x="215151" y="555686"/>
                </a:lnTo>
                <a:lnTo>
                  <a:pt x="237271" y="560189"/>
                </a:lnTo>
                <a:lnTo>
                  <a:pt x="259982" y="562945"/>
                </a:lnTo>
                <a:lnTo>
                  <a:pt x="283209" y="563880"/>
                </a:lnTo>
                <a:lnTo>
                  <a:pt x="306437" y="562945"/>
                </a:lnTo>
                <a:lnTo>
                  <a:pt x="329148" y="560189"/>
                </a:lnTo>
                <a:lnTo>
                  <a:pt x="351268" y="555686"/>
                </a:lnTo>
                <a:lnTo>
                  <a:pt x="372726" y="549506"/>
                </a:lnTo>
                <a:lnTo>
                  <a:pt x="393448" y="541724"/>
                </a:lnTo>
                <a:lnTo>
                  <a:pt x="413361" y="532411"/>
                </a:lnTo>
                <a:lnTo>
                  <a:pt x="432393" y="521639"/>
                </a:lnTo>
                <a:lnTo>
                  <a:pt x="450470" y="509482"/>
                </a:lnTo>
                <a:lnTo>
                  <a:pt x="467520" y="496013"/>
                </a:lnTo>
                <a:lnTo>
                  <a:pt x="483469" y="481303"/>
                </a:lnTo>
                <a:lnTo>
                  <a:pt x="498246" y="465424"/>
                </a:lnTo>
                <a:lnTo>
                  <a:pt x="511777" y="448451"/>
                </a:lnTo>
                <a:lnTo>
                  <a:pt x="523988" y="430455"/>
                </a:lnTo>
                <a:lnTo>
                  <a:pt x="534808" y="411509"/>
                </a:lnTo>
                <a:lnTo>
                  <a:pt x="544164" y="391685"/>
                </a:lnTo>
                <a:lnTo>
                  <a:pt x="551981" y="371056"/>
                </a:lnTo>
                <a:lnTo>
                  <a:pt x="558189" y="349694"/>
                </a:lnTo>
                <a:lnTo>
                  <a:pt x="562713" y="327672"/>
                </a:lnTo>
                <a:lnTo>
                  <a:pt x="565481" y="305063"/>
                </a:lnTo>
                <a:lnTo>
                  <a:pt x="566419" y="281940"/>
                </a:lnTo>
                <a:lnTo>
                  <a:pt x="565481" y="258816"/>
                </a:lnTo>
                <a:lnTo>
                  <a:pt x="562713" y="236207"/>
                </a:lnTo>
                <a:lnTo>
                  <a:pt x="558189" y="214185"/>
                </a:lnTo>
                <a:lnTo>
                  <a:pt x="551981" y="192823"/>
                </a:lnTo>
                <a:lnTo>
                  <a:pt x="544164" y="172194"/>
                </a:lnTo>
                <a:lnTo>
                  <a:pt x="534808" y="152370"/>
                </a:lnTo>
                <a:lnTo>
                  <a:pt x="523988" y="133424"/>
                </a:lnTo>
                <a:lnTo>
                  <a:pt x="511777" y="115428"/>
                </a:lnTo>
                <a:lnTo>
                  <a:pt x="498246" y="98455"/>
                </a:lnTo>
                <a:lnTo>
                  <a:pt x="483469" y="82576"/>
                </a:lnTo>
                <a:lnTo>
                  <a:pt x="467520" y="67866"/>
                </a:lnTo>
                <a:lnTo>
                  <a:pt x="450470" y="54397"/>
                </a:lnTo>
                <a:lnTo>
                  <a:pt x="432393" y="42240"/>
                </a:lnTo>
                <a:lnTo>
                  <a:pt x="413361" y="31468"/>
                </a:lnTo>
                <a:lnTo>
                  <a:pt x="393448" y="22155"/>
                </a:lnTo>
                <a:lnTo>
                  <a:pt x="372726" y="14373"/>
                </a:lnTo>
                <a:lnTo>
                  <a:pt x="351268" y="8193"/>
                </a:lnTo>
                <a:lnTo>
                  <a:pt x="329148" y="3690"/>
                </a:lnTo>
                <a:lnTo>
                  <a:pt x="306437" y="934"/>
                </a:lnTo>
                <a:lnTo>
                  <a:pt x="283209" y="0"/>
                </a:lnTo>
                <a:lnTo>
                  <a:pt x="259982" y="934"/>
                </a:lnTo>
                <a:lnTo>
                  <a:pt x="237271" y="3690"/>
                </a:lnTo>
                <a:lnTo>
                  <a:pt x="215151" y="8193"/>
                </a:lnTo>
                <a:lnTo>
                  <a:pt x="193693" y="14373"/>
                </a:lnTo>
                <a:lnTo>
                  <a:pt x="172971" y="22155"/>
                </a:lnTo>
                <a:lnTo>
                  <a:pt x="153058" y="31468"/>
                </a:lnTo>
                <a:lnTo>
                  <a:pt x="134026" y="42240"/>
                </a:lnTo>
                <a:lnTo>
                  <a:pt x="115949" y="54397"/>
                </a:lnTo>
                <a:lnTo>
                  <a:pt x="98899" y="67866"/>
                </a:lnTo>
                <a:lnTo>
                  <a:pt x="82950" y="82576"/>
                </a:lnTo>
                <a:lnTo>
                  <a:pt x="68173" y="98455"/>
                </a:lnTo>
                <a:lnTo>
                  <a:pt x="54642" y="115428"/>
                </a:lnTo>
                <a:lnTo>
                  <a:pt x="42431" y="133424"/>
                </a:lnTo>
                <a:lnTo>
                  <a:pt x="31611" y="152370"/>
                </a:lnTo>
                <a:lnTo>
                  <a:pt x="22255" y="172194"/>
                </a:lnTo>
                <a:lnTo>
                  <a:pt x="14438" y="192823"/>
                </a:lnTo>
                <a:lnTo>
                  <a:pt x="8230" y="214185"/>
                </a:lnTo>
                <a:lnTo>
                  <a:pt x="3706" y="236207"/>
                </a:lnTo>
                <a:lnTo>
                  <a:pt x="938" y="258816"/>
                </a:lnTo>
                <a:lnTo>
                  <a:pt x="0" y="2819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92100" y="6184900"/>
            <a:ext cx="558800" cy="571500"/>
          </a:xfrm>
          <a:custGeom>
            <a:avLst/>
            <a:gdLst/>
            <a:ahLst/>
            <a:cxnLst/>
            <a:rect l="l" t="t" r="r" b="b"/>
            <a:pathLst>
              <a:path w="558800" h="571500">
                <a:moveTo>
                  <a:pt x="0" y="285750"/>
                </a:moveTo>
                <a:lnTo>
                  <a:pt x="926" y="309185"/>
                </a:lnTo>
                <a:lnTo>
                  <a:pt x="3656" y="332098"/>
                </a:lnTo>
                <a:lnTo>
                  <a:pt x="8120" y="354417"/>
                </a:lnTo>
                <a:lnTo>
                  <a:pt x="14244" y="376067"/>
                </a:lnTo>
                <a:lnTo>
                  <a:pt x="21957" y="396974"/>
                </a:lnTo>
                <a:lnTo>
                  <a:pt x="31186" y="417066"/>
                </a:lnTo>
                <a:lnTo>
                  <a:pt x="41861" y="436268"/>
                </a:lnTo>
                <a:lnTo>
                  <a:pt x="53908" y="454508"/>
                </a:lnTo>
                <a:lnTo>
                  <a:pt x="67257" y="471710"/>
                </a:lnTo>
                <a:lnTo>
                  <a:pt x="81835" y="487803"/>
                </a:lnTo>
                <a:lnTo>
                  <a:pt x="97570" y="502713"/>
                </a:lnTo>
                <a:lnTo>
                  <a:pt x="114391" y="516365"/>
                </a:lnTo>
                <a:lnTo>
                  <a:pt x="132225" y="528686"/>
                </a:lnTo>
                <a:lnTo>
                  <a:pt x="151001" y="539604"/>
                </a:lnTo>
                <a:lnTo>
                  <a:pt x="170646" y="549043"/>
                </a:lnTo>
                <a:lnTo>
                  <a:pt x="191089" y="556931"/>
                </a:lnTo>
                <a:lnTo>
                  <a:pt x="212258" y="563195"/>
                </a:lnTo>
                <a:lnTo>
                  <a:pt x="234080" y="567759"/>
                </a:lnTo>
                <a:lnTo>
                  <a:pt x="256485" y="570552"/>
                </a:lnTo>
                <a:lnTo>
                  <a:pt x="279400" y="571500"/>
                </a:lnTo>
                <a:lnTo>
                  <a:pt x="302314" y="570552"/>
                </a:lnTo>
                <a:lnTo>
                  <a:pt x="324719" y="567759"/>
                </a:lnTo>
                <a:lnTo>
                  <a:pt x="346541" y="563195"/>
                </a:lnTo>
                <a:lnTo>
                  <a:pt x="367710" y="556931"/>
                </a:lnTo>
                <a:lnTo>
                  <a:pt x="388153" y="549043"/>
                </a:lnTo>
                <a:lnTo>
                  <a:pt x="407798" y="539604"/>
                </a:lnTo>
                <a:lnTo>
                  <a:pt x="426574" y="528686"/>
                </a:lnTo>
                <a:lnTo>
                  <a:pt x="444408" y="516365"/>
                </a:lnTo>
                <a:lnTo>
                  <a:pt x="461229" y="502713"/>
                </a:lnTo>
                <a:lnTo>
                  <a:pt x="476964" y="487803"/>
                </a:lnTo>
                <a:lnTo>
                  <a:pt x="491542" y="471710"/>
                </a:lnTo>
                <a:lnTo>
                  <a:pt x="504891" y="454508"/>
                </a:lnTo>
                <a:lnTo>
                  <a:pt x="516938" y="436268"/>
                </a:lnTo>
                <a:lnTo>
                  <a:pt x="527613" y="417066"/>
                </a:lnTo>
                <a:lnTo>
                  <a:pt x="536842" y="396974"/>
                </a:lnTo>
                <a:lnTo>
                  <a:pt x="544555" y="376067"/>
                </a:lnTo>
                <a:lnTo>
                  <a:pt x="550679" y="354417"/>
                </a:lnTo>
                <a:lnTo>
                  <a:pt x="555143" y="332098"/>
                </a:lnTo>
                <a:lnTo>
                  <a:pt x="557873" y="309185"/>
                </a:lnTo>
                <a:lnTo>
                  <a:pt x="558800" y="285750"/>
                </a:lnTo>
                <a:lnTo>
                  <a:pt x="557873" y="262314"/>
                </a:lnTo>
                <a:lnTo>
                  <a:pt x="555143" y="239401"/>
                </a:lnTo>
                <a:lnTo>
                  <a:pt x="550679" y="217082"/>
                </a:lnTo>
                <a:lnTo>
                  <a:pt x="544555" y="195432"/>
                </a:lnTo>
                <a:lnTo>
                  <a:pt x="536842" y="174525"/>
                </a:lnTo>
                <a:lnTo>
                  <a:pt x="527613" y="154433"/>
                </a:lnTo>
                <a:lnTo>
                  <a:pt x="516938" y="135231"/>
                </a:lnTo>
                <a:lnTo>
                  <a:pt x="504891" y="116991"/>
                </a:lnTo>
                <a:lnTo>
                  <a:pt x="491542" y="99789"/>
                </a:lnTo>
                <a:lnTo>
                  <a:pt x="476964" y="83696"/>
                </a:lnTo>
                <a:lnTo>
                  <a:pt x="461229" y="68786"/>
                </a:lnTo>
                <a:lnTo>
                  <a:pt x="444408" y="55134"/>
                </a:lnTo>
                <a:lnTo>
                  <a:pt x="426574" y="42813"/>
                </a:lnTo>
                <a:lnTo>
                  <a:pt x="407798" y="31895"/>
                </a:lnTo>
                <a:lnTo>
                  <a:pt x="388153" y="22456"/>
                </a:lnTo>
                <a:lnTo>
                  <a:pt x="367710" y="14568"/>
                </a:lnTo>
                <a:lnTo>
                  <a:pt x="346541" y="8304"/>
                </a:lnTo>
                <a:lnTo>
                  <a:pt x="324719" y="3740"/>
                </a:lnTo>
                <a:lnTo>
                  <a:pt x="302314" y="947"/>
                </a:lnTo>
                <a:lnTo>
                  <a:pt x="279400" y="0"/>
                </a:lnTo>
                <a:lnTo>
                  <a:pt x="256485" y="947"/>
                </a:lnTo>
                <a:lnTo>
                  <a:pt x="234080" y="3740"/>
                </a:lnTo>
                <a:lnTo>
                  <a:pt x="212258" y="8304"/>
                </a:lnTo>
                <a:lnTo>
                  <a:pt x="191089" y="14568"/>
                </a:lnTo>
                <a:lnTo>
                  <a:pt x="170646" y="22456"/>
                </a:lnTo>
                <a:lnTo>
                  <a:pt x="151001" y="31895"/>
                </a:lnTo>
                <a:lnTo>
                  <a:pt x="132225" y="42813"/>
                </a:lnTo>
                <a:lnTo>
                  <a:pt x="114391" y="55134"/>
                </a:lnTo>
                <a:lnTo>
                  <a:pt x="97570" y="68786"/>
                </a:lnTo>
                <a:lnTo>
                  <a:pt x="81835" y="83696"/>
                </a:lnTo>
                <a:lnTo>
                  <a:pt x="67257" y="99789"/>
                </a:lnTo>
                <a:lnTo>
                  <a:pt x="53908" y="116991"/>
                </a:lnTo>
                <a:lnTo>
                  <a:pt x="41861" y="135231"/>
                </a:lnTo>
                <a:lnTo>
                  <a:pt x="31186" y="154433"/>
                </a:lnTo>
                <a:lnTo>
                  <a:pt x="21957" y="174525"/>
                </a:lnTo>
                <a:lnTo>
                  <a:pt x="14244" y="195432"/>
                </a:lnTo>
                <a:lnTo>
                  <a:pt x="8120" y="217082"/>
                </a:lnTo>
                <a:lnTo>
                  <a:pt x="3656" y="239401"/>
                </a:lnTo>
                <a:lnTo>
                  <a:pt x="926" y="262314"/>
                </a:lnTo>
                <a:lnTo>
                  <a:pt x="0" y="28575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249680" y="695960"/>
            <a:ext cx="6507480" cy="0"/>
          </a:xfrm>
          <a:custGeom>
            <a:avLst/>
            <a:gdLst/>
            <a:ahLst/>
            <a:cxnLst/>
            <a:rect l="l" t="t" r="r" b="b"/>
            <a:pathLst>
              <a:path w="6507480">
                <a:moveTo>
                  <a:pt x="0" y="0"/>
                </a:moveTo>
                <a:lnTo>
                  <a:pt x="6507480" y="0"/>
                </a:lnTo>
              </a:path>
            </a:pathLst>
          </a:custGeom>
          <a:ln w="6349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135380" y="942339"/>
            <a:ext cx="6941820" cy="52476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1196340" y="378460"/>
            <a:ext cx="6037580" cy="317500"/>
          </a:xfrm>
          <a:prstGeom prst="rect">
            <a:avLst/>
          </a:prstGeom>
        </p:spPr>
        <p:txBody>
          <a:bodyPr wrap="square" lIns="0" tIns="52673" rIns="0" bIns="0" rtlCol="0">
            <a:noAutofit/>
          </a:bodyPr>
          <a:lstStyle/>
          <a:p>
            <a:pPr marL="92328">
              <a:lnSpc>
                <a:spcPts val="2195"/>
              </a:lnSpc>
            </a:pP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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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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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</a:t>
            </a:r>
            <a:r>
              <a:rPr sz="3150" spc="66" baseline="-9662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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33920" y="378460"/>
            <a:ext cx="462279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196340" y="695960"/>
            <a:ext cx="6037580" cy="93979"/>
          </a:xfrm>
          <a:prstGeom prst="rect">
            <a:avLst/>
          </a:prstGeom>
        </p:spPr>
        <p:txBody>
          <a:bodyPr wrap="square" lIns="0" tIns="5079" rIns="0" bIns="0" rtlCol="0">
            <a:noAutofit/>
          </a:bodyPr>
          <a:lstStyle/>
          <a:p>
            <a:pPr marL="25400">
              <a:lnSpc>
                <a:spcPts val="700"/>
              </a:lnSpc>
            </a:pPr>
            <a:endParaRPr sz="700"/>
          </a:p>
        </p:txBody>
      </p:sp>
      <p:sp>
        <p:nvSpPr>
          <p:cNvPr id="3" name="object 3"/>
          <p:cNvSpPr txBox="1"/>
          <p:nvPr/>
        </p:nvSpPr>
        <p:spPr>
          <a:xfrm>
            <a:off x="7233920" y="695960"/>
            <a:ext cx="462279" cy="482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81000" y="457200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838200" y="990600"/>
            <a:ext cx="7215554" cy="4090987"/>
          </a:xfrm>
          <a:prstGeom prst="rect">
            <a:avLst/>
          </a:prstGeom>
        </p:spPr>
        <p:txBody>
          <a:bodyPr wrap="square" lIns="0" tIns="62261" rIns="0" bIns="0" rtlCol="0">
            <a:noAutofit/>
          </a:bodyPr>
          <a:lstStyle/>
          <a:p>
            <a:pPr marL="12700">
              <a:lnSpc>
                <a:spcPts val="9805"/>
              </a:lnSpc>
            </a:pPr>
            <a:endParaRPr sz="9600" dirty="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183470" y="4076675"/>
            <a:ext cx="1611185" cy="1245235"/>
          </a:xfrm>
          <a:prstGeom prst="rect">
            <a:avLst/>
          </a:prstGeom>
        </p:spPr>
        <p:txBody>
          <a:bodyPr wrap="square" lIns="0" tIns="62261" rIns="0" bIns="0" rtlCol="0">
            <a:noAutofit/>
          </a:bodyPr>
          <a:lstStyle/>
          <a:p>
            <a:pPr marL="12700">
              <a:lnSpc>
                <a:spcPts val="9805"/>
              </a:lnSpc>
            </a:pPr>
            <a:endParaRPr sz="9600" dirty="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196340" y="378460"/>
            <a:ext cx="6037580" cy="411479"/>
          </a:xfrm>
          <a:prstGeom prst="rect">
            <a:avLst/>
          </a:prstGeom>
        </p:spPr>
        <p:txBody>
          <a:bodyPr wrap="square" lIns="0" tIns="38735" rIns="0" bIns="0" rtlCol="0">
            <a:noAutofit/>
          </a:bodyPr>
          <a:lstStyle/>
          <a:p>
            <a:pPr marL="92328">
              <a:lnSpc>
                <a:spcPct val="102091"/>
              </a:lnSpc>
            </a:pP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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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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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</a:t>
            </a:r>
            <a:r>
              <a:rPr sz="2100" spc="66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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21"/>
          <p:cNvSpPr txBox="1"/>
          <p:nvPr/>
        </p:nvSpPr>
        <p:spPr>
          <a:xfrm>
            <a:off x="1066800" y="990600"/>
            <a:ext cx="7215554" cy="4090987"/>
          </a:xfrm>
          <a:prstGeom prst="rect">
            <a:avLst/>
          </a:prstGeom>
        </p:spPr>
        <p:txBody>
          <a:bodyPr wrap="square" lIns="0" tIns="62261" rIns="0" bIns="0" rtlCol="0">
            <a:noAutofit/>
          </a:bodyPr>
          <a:lstStyle/>
          <a:p>
            <a:pPr marL="12700">
              <a:lnSpc>
                <a:spcPts val="9805"/>
              </a:lnSpc>
            </a:pPr>
            <a:endParaRPr sz="9600" dirty="0">
              <a:latin typeface="Calibri"/>
              <a:cs typeface="Calibri"/>
            </a:endParaRPr>
          </a:p>
        </p:txBody>
      </p:sp>
      <p:sp>
        <p:nvSpPr>
          <p:cNvPr id="63" name="Rectángulo 62"/>
          <p:cNvSpPr/>
          <p:nvPr/>
        </p:nvSpPr>
        <p:spPr>
          <a:xfrm>
            <a:off x="1219200" y="609600"/>
            <a:ext cx="7010400" cy="4953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5" name="CuadroTexto 64"/>
          <p:cNvSpPr txBox="1"/>
          <p:nvPr/>
        </p:nvSpPr>
        <p:spPr>
          <a:xfrm flipH="1">
            <a:off x="1219200" y="685800"/>
            <a:ext cx="6934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rial Black" panose="020B0A04020102020204" pitchFamily="34" charset="0"/>
              </a:rPr>
              <a:t>Actividad:</a:t>
            </a:r>
          </a:p>
          <a:p>
            <a:endParaRPr lang="es-MX" dirty="0"/>
          </a:p>
          <a:p>
            <a:pPr algn="just"/>
            <a:r>
              <a:rPr lang="es-MX" dirty="0" smtClean="0"/>
              <a:t> </a:t>
            </a:r>
            <a:r>
              <a:rPr lang="es-MX" dirty="0" smtClean="0">
                <a:latin typeface="Arial Black" panose="020B0A04020102020204" pitchFamily="34" charset="0"/>
              </a:rPr>
              <a:t>1.-En equipos de trabajo para la elaboración del proyecto regional elaborar y presentar el FODA regional y a partir de este presentar el árbol de problemas  de los problemas más relevantes de la región.</a:t>
            </a:r>
          </a:p>
          <a:p>
            <a:pPr algn="just"/>
            <a:endParaRPr lang="es-MX" dirty="0">
              <a:latin typeface="Arial Black" panose="020B0A04020102020204" pitchFamily="34" charset="0"/>
            </a:endParaRPr>
          </a:p>
          <a:p>
            <a:pPr algn="just"/>
            <a:r>
              <a:rPr lang="es-MX" dirty="0" smtClean="0">
                <a:latin typeface="Arial Black" panose="020B0A04020102020204" pitchFamily="34" charset="0"/>
              </a:rPr>
              <a:t>2.-Presentar por equipos la exposición de la actividad 1 y retroalimentar a cada proyecto regional</a:t>
            </a:r>
          </a:p>
          <a:p>
            <a:pPr algn="just"/>
            <a:endParaRPr lang="es-MX" dirty="0">
              <a:latin typeface="Arial Black" panose="020B0A04020102020204" pitchFamily="34" charset="0"/>
            </a:endParaRPr>
          </a:p>
          <a:p>
            <a:pPr algn="just"/>
            <a:r>
              <a:rPr lang="es-MX" dirty="0" smtClean="0">
                <a:latin typeface="Arial Black" panose="020B0A04020102020204" pitchFamily="34" charset="0"/>
              </a:rPr>
              <a:t>3.-Conclusiones de </a:t>
            </a:r>
            <a:r>
              <a:rPr lang="es-MX" smtClean="0">
                <a:latin typeface="Arial Black" panose="020B0A04020102020204" pitchFamily="34" charset="0"/>
              </a:rPr>
              <a:t>la clase.</a:t>
            </a:r>
            <a:endParaRPr lang="es-MX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92100" y="6184900"/>
            <a:ext cx="558800" cy="571500"/>
          </a:xfrm>
          <a:custGeom>
            <a:avLst/>
            <a:gdLst/>
            <a:ahLst/>
            <a:cxnLst/>
            <a:rect l="l" t="t" r="r" b="b"/>
            <a:pathLst>
              <a:path w="558800" h="571500">
                <a:moveTo>
                  <a:pt x="0" y="285750"/>
                </a:moveTo>
                <a:lnTo>
                  <a:pt x="926" y="309185"/>
                </a:lnTo>
                <a:lnTo>
                  <a:pt x="3656" y="332098"/>
                </a:lnTo>
                <a:lnTo>
                  <a:pt x="8120" y="354417"/>
                </a:lnTo>
                <a:lnTo>
                  <a:pt x="14244" y="376067"/>
                </a:lnTo>
                <a:lnTo>
                  <a:pt x="21957" y="396974"/>
                </a:lnTo>
                <a:lnTo>
                  <a:pt x="31186" y="417066"/>
                </a:lnTo>
                <a:lnTo>
                  <a:pt x="41861" y="436268"/>
                </a:lnTo>
                <a:lnTo>
                  <a:pt x="53908" y="454508"/>
                </a:lnTo>
                <a:lnTo>
                  <a:pt x="67257" y="471710"/>
                </a:lnTo>
                <a:lnTo>
                  <a:pt x="81835" y="487803"/>
                </a:lnTo>
                <a:lnTo>
                  <a:pt x="97570" y="502713"/>
                </a:lnTo>
                <a:lnTo>
                  <a:pt x="114391" y="516365"/>
                </a:lnTo>
                <a:lnTo>
                  <a:pt x="132225" y="528686"/>
                </a:lnTo>
                <a:lnTo>
                  <a:pt x="151001" y="539604"/>
                </a:lnTo>
                <a:lnTo>
                  <a:pt x="170646" y="549043"/>
                </a:lnTo>
                <a:lnTo>
                  <a:pt x="191089" y="556931"/>
                </a:lnTo>
                <a:lnTo>
                  <a:pt x="212258" y="563195"/>
                </a:lnTo>
                <a:lnTo>
                  <a:pt x="234080" y="567759"/>
                </a:lnTo>
                <a:lnTo>
                  <a:pt x="256485" y="570552"/>
                </a:lnTo>
                <a:lnTo>
                  <a:pt x="279400" y="571500"/>
                </a:lnTo>
                <a:lnTo>
                  <a:pt x="302314" y="570552"/>
                </a:lnTo>
                <a:lnTo>
                  <a:pt x="324719" y="567759"/>
                </a:lnTo>
                <a:lnTo>
                  <a:pt x="346541" y="563195"/>
                </a:lnTo>
                <a:lnTo>
                  <a:pt x="367710" y="556931"/>
                </a:lnTo>
                <a:lnTo>
                  <a:pt x="388153" y="549043"/>
                </a:lnTo>
                <a:lnTo>
                  <a:pt x="407798" y="539604"/>
                </a:lnTo>
                <a:lnTo>
                  <a:pt x="426574" y="528686"/>
                </a:lnTo>
                <a:lnTo>
                  <a:pt x="444408" y="516365"/>
                </a:lnTo>
                <a:lnTo>
                  <a:pt x="461229" y="502713"/>
                </a:lnTo>
                <a:lnTo>
                  <a:pt x="476964" y="487803"/>
                </a:lnTo>
                <a:lnTo>
                  <a:pt x="491542" y="471710"/>
                </a:lnTo>
                <a:lnTo>
                  <a:pt x="504891" y="454508"/>
                </a:lnTo>
                <a:lnTo>
                  <a:pt x="516938" y="436268"/>
                </a:lnTo>
                <a:lnTo>
                  <a:pt x="527613" y="417066"/>
                </a:lnTo>
                <a:lnTo>
                  <a:pt x="536842" y="396974"/>
                </a:lnTo>
                <a:lnTo>
                  <a:pt x="544555" y="376067"/>
                </a:lnTo>
                <a:lnTo>
                  <a:pt x="550679" y="354417"/>
                </a:lnTo>
                <a:lnTo>
                  <a:pt x="555143" y="332098"/>
                </a:lnTo>
                <a:lnTo>
                  <a:pt x="557873" y="309185"/>
                </a:lnTo>
                <a:lnTo>
                  <a:pt x="558800" y="285750"/>
                </a:lnTo>
                <a:lnTo>
                  <a:pt x="557873" y="262314"/>
                </a:lnTo>
                <a:lnTo>
                  <a:pt x="555143" y="239401"/>
                </a:lnTo>
                <a:lnTo>
                  <a:pt x="550679" y="217082"/>
                </a:lnTo>
                <a:lnTo>
                  <a:pt x="544555" y="195432"/>
                </a:lnTo>
                <a:lnTo>
                  <a:pt x="536842" y="174525"/>
                </a:lnTo>
                <a:lnTo>
                  <a:pt x="527613" y="154433"/>
                </a:lnTo>
                <a:lnTo>
                  <a:pt x="516938" y="135231"/>
                </a:lnTo>
                <a:lnTo>
                  <a:pt x="504891" y="116991"/>
                </a:lnTo>
                <a:lnTo>
                  <a:pt x="491542" y="99789"/>
                </a:lnTo>
                <a:lnTo>
                  <a:pt x="476964" y="83696"/>
                </a:lnTo>
                <a:lnTo>
                  <a:pt x="461229" y="68786"/>
                </a:lnTo>
                <a:lnTo>
                  <a:pt x="444408" y="55134"/>
                </a:lnTo>
                <a:lnTo>
                  <a:pt x="426574" y="42813"/>
                </a:lnTo>
                <a:lnTo>
                  <a:pt x="407798" y="31895"/>
                </a:lnTo>
                <a:lnTo>
                  <a:pt x="388153" y="22456"/>
                </a:lnTo>
                <a:lnTo>
                  <a:pt x="367710" y="14568"/>
                </a:lnTo>
                <a:lnTo>
                  <a:pt x="346541" y="8304"/>
                </a:lnTo>
                <a:lnTo>
                  <a:pt x="324719" y="3740"/>
                </a:lnTo>
                <a:lnTo>
                  <a:pt x="302314" y="947"/>
                </a:lnTo>
                <a:lnTo>
                  <a:pt x="279400" y="0"/>
                </a:lnTo>
                <a:lnTo>
                  <a:pt x="256485" y="947"/>
                </a:lnTo>
                <a:lnTo>
                  <a:pt x="234080" y="3740"/>
                </a:lnTo>
                <a:lnTo>
                  <a:pt x="212258" y="8304"/>
                </a:lnTo>
                <a:lnTo>
                  <a:pt x="191089" y="14568"/>
                </a:lnTo>
                <a:lnTo>
                  <a:pt x="170646" y="22456"/>
                </a:lnTo>
                <a:lnTo>
                  <a:pt x="151001" y="31895"/>
                </a:lnTo>
                <a:lnTo>
                  <a:pt x="132225" y="42813"/>
                </a:lnTo>
                <a:lnTo>
                  <a:pt x="114391" y="55134"/>
                </a:lnTo>
                <a:lnTo>
                  <a:pt x="97570" y="68786"/>
                </a:lnTo>
                <a:lnTo>
                  <a:pt x="81835" y="83696"/>
                </a:lnTo>
                <a:lnTo>
                  <a:pt x="67257" y="99789"/>
                </a:lnTo>
                <a:lnTo>
                  <a:pt x="53908" y="116991"/>
                </a:lnTo>
                <a:lnTo>
                  <a:pt x="41861" y="135231"/>
                </a:lnTo>
                <a:lnTo>
                  <a:pt x="31186" y="154433"/>
                </a:lnTo>
                <a:lnTo>
                  <a:pt x="21957" y="174525"/>
                </a:lnTo>
                <a:lnTo>
                  <a:pt x="14244" y="195432"/>
                </a:lnTo>
                <a:lnTo>
                  <a:pt x="8120" y="217082"/>
                </a:lnTo>
                <a:lnTo>
                  <a:pt x="3656" y="239401"/>
                </a:lnTo>
                <a:lnTo>
                  <a:pt x="926" y="262314"/>
                </a:lnTo>
                <a:lnTo>
                  <a:pt x="0" y="28575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413636" y="431800"/>
            <a:ext cx="4497705" cy="29295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 rot="5400000">
            <a:off x="4027735" y="3620200"/>
            <a:ext cx="1295653" cy="723900"/>
          </a:xfrm>
          <a:custGeom>
            <a:avLst/>
            <a:gdLst/>
            <a:ahLst/>
            <a:cxnLst/>
            <a:rect l="l" t="t" r="r" b="b"/>
            <a:pathLst>
              <a:path w="1150620" h="393700">
                <a:moveTo>
                  <a:pt x="953770" y="295275"/>
                </a:moveTo>
                <a:lnTo>
                  <a:pt x="953770" y="393700"/>
                </a:lnTo>
                <a:lnTo>
                  <a:pt x="1150620" y="196850"/>
                </a:lnTo>
                <a:lnTo>
                  <a:pt x="953770" y="0"/>
                </a:lnTo>
                <a:lnTo>
                  <a:pt x="953770" y="98425"/>
                </a:lnTo>
                <a:lnTo>
                  <a:pt x="0" y="98425"/>
                </a:lnTo>
                <a:lnTo>
                  <a:pt x="0" y="295275"/>
                </a:lnTo>
                <a:lnTo>
                  <a:pt x="953770" y="295275"/>
                </a:lnTo>
                <a:close/>
              </a:path>
            </a:pathLst>
          </a:custGeom>
          <a:solidFill>
            <a:srgbClr val="69790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3556356" y="4672103"/>
            <a:ext cx="2519730" cy="1021533"/>
          </a:xfrm>
          <a:prstGeom prst="rect">
            <a:avLst/>
          </a:prstGeom>
        </p:spPr>
        <p:txBody>
          <a:bodyPr wrap="square" lIns="0" tIns="17272" rIns="0" bIns="0" rtlCol="0">
            <a:noAutofit/>
          </a:bodyPr>
          <a:lstStyle/>
          <a:p>
            <a:pPr algn="ctr">
              <a:lnSpc>
                <a:spcPts val="2720"/>
              </a:lnSpc>
            </a:pPr>
            <a:r>
              <a:rPr sz="2400" b="1" dirty="0" smtClean="0">
                <a:solidFill>
                  <a:srgbClr val="FF9900"/>
                </a:solidFill>
                <a:latin typeface="Arial Black"/>
                <a:cs typeface="Arial Black"/>
              </a:rPr>
              <a:t>El e</a:t>
            </a:r>
            <a:r>
              <a:rPr sz="2400" b="1" spc="94" dirty="0" smtClean="0">
                <a:solidFill>
                  <a:srgbClr val="FF9900"/>
                </a:solidFill>
                <a:latin typeface="Arial Black"/>
                <a:cs typeface="Arial Black"/>
              </a:rPr>
              <a:t>r</a:t>
            </a:r>
            <a:r>
              <a:rPr sz="2400" b="1" spc="29" dirty="0" smtClean="0">
                <a:solidFill>
                  <a:srgbClr val="FF9900"/>
                </a:solidFill>
                <a:latin typeface="Arial Black"/>
                <a:cs typeface="Arial Black"/>
              </a:rPr>
              <a:t>r</a:t>
            </a:r>
            <a:r>
              <a:rPr sz="2400" b="1" spc="0" dirty="0" smtClean="0">
                <a:solidFill>
                  <a:srgbClr val="FF9900"/>
                </a:solidFill>
                <a:latin typeface="Arial Black"/>
                <a:cs typeface="Arial Black"/>
              </a:rPr>
              <a:t>or</a:t>
            </a:r>
            <a:r>
              <a:rPr sz="2400" b="1" spc="-9" dirty="0" smtClean="0">
                <a:solidFill>
                  <a:srgbClr val="FF9900"/>
                </a:solidFill>
                <a:latin typeface="Arial Black"/>
                <a:cs typeface="Arial Black"/>
              </a:rPr>
              <a:t> </a:t>
            </a:r>
            <a:r>
              <a:rPr sz="2400" b="1" spc="0" dirty="0" smtClean="0">
                <a:solidFill>
                  <a:srgbClr val="FF9900"/>
                </a:solidFill>
                <a:latin typeface="Arial Black"/>
                <a:cs typeface="Arial Black"/>
              </a:rPr>
              <a:t>co</a:t>
            </a:r>
            <a:r>
              <a:rPr sz="2400" b="1" spc="-4" dirty="0" smtClean="0">
                <a:solidFill>
                  <a:srgbClr val="FF9900"/>
                </a:solidFill>
                <a:latin typeface="Arial Black"/>
                <a:cs typeface="Arial Black"/>
              </a:rPr>
              <a:t>m</a:t>
            </a:r>
            <a:r>
              <a:rPr sz="2400" b="1" spc="0" dirty="0" smtClean="0">
                <a:solidFill>
                  <a:srgbClr val="FF9900"/>
                </a:solidFill>
                <a:latin typeface="Arial Black"/>
                <a:cs typeface="Arial Black"/>
              </a:rPr>
              <a:t>ún</a:t>
            </a:r>
            <a:endParaRPr sz="2400" dirty="0">
              <a:latin typeface="Arial Black"/>
              <a:cs typeface="Arial Black"/>
            </a:endParaRPr>
          </a:p>
          <a:p>
            <a:pPr marL="346964" marR="436425" algn="ctr">
              <a:lnSpc>
                <a:spcPts val="4325"/>
              </a:lnSpc>
              <a:spcBef>
                <a:spcPts val="1081"/>
              </a:spcBef>
            </a:pPr>
            <a:r>
              <a:rPr sz="3200" b="1" dirty="0" smtClean="0">
                <a:solidFill>
                  <a:srgbClr val="697905"/>
                </a:solidFill>
                <a:latin typeface="Arial Black"/>
                <a:cs typeface="Arial Black"/>
              </a:rPr>
              <a:t>Lista</a:t>
            </a:r>
            <a:r>
              <a:rPr sz="3200" b="1" spc="14" dirty="0" smtClean="0">
                <a:solidFill>
                  <a:srgbClr val="697905"/>
                </a:solidFill>
                <a:latin typeface="Arial Black"/>
                <a:cs typeface="Arial Black"/>
              </a:rPr>
              <a:t>d</a:t>
            </a:r>
            <a:r>
              <a:rPr sz="3200" b="1" spc="0" dirty="0" smtClean="0">
                <a:solidFill>
                  <a:srgbClr val="697905"/>
                </a:solidFill>
                <a:latin typeface="Arial Black"/>
                <a:cs typeface="Arial Black"/>
              </a:rPr>
              <a:t>o</a:t>
            </a:r>
            <a:endParaRPr sz="3200" dirty="0">
              <a:latin typeface="Arial Black"/>
              <a:cs typeface="Arial Black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196340" y="378460"/>
            <a:ext cx="6037580" cy="411479"/>
          </a:xfrm>
          <a:prstGeom prst="rect">
            <a:avLst/>
          </a:prstGeom>
        </p:spPr>
        <p:txBody>
          <a:bodyPr wrap="square" lIns="0" tIns="38735" rIns="0" bIns="0" rtlCol="0">
            <a:noAutofit/>
          </a:bodyPr>
          <a:lstStyle/>
          <a:p>
            <a:pPr marL="92328">
              <a:lnSpc>
                <a:spcPct val="102091"/>
              </a:lnSpc>
            </a:pPr>
            <a:endParaRPr sz="2100" dirty="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92100" y="6184900"/>
            <a:ext cx="558800" cy="571500"/>
          </a:xfrm>
          <a:custGeom>
            <a:avLst/>
            <a:gdLst/>
            <a:ahLst/>
            <a:cxnLst/>
            <a:rect l="l" t="t" r="r" b="b"/>
            <a:pathLst>
              <a:path w="558800" h="571500">
                <a:moveTo>
                  <a:pt x="0" y="285750"/>
                </a:moveTo>
                <a:lnTo>
                  <a:pt x="926" y="309185"/>
                </a:lnTo>
                <a:lnTo>
                  <a:pt x="3656" y="332098"/>
                </a:lnTo>
                <a:lnTo>
                  <a:pt x="8120" y="354417"/>
                </a:lnTo>
                <a:lnTo>
                  <a:pt x="14244" y="376067"/>
                </a:lnTo>
                <a:lnTo>
                  <a:pt x="21957" y="396974"/>
                </a:lnTo>
                <a:lnTo>
                  <a:pt x="31186" y="417066"/>
                </a:lnTo>
                <a:lnTo>
                  <a:pt x="41861" y="436268"/>
                </a:lnTo>
                <a:lnTo>
                  <a:pt x="53908" y="454508"/>
                </a:lnTo>
                <a:lnTo>
                  <a:pt x="67257" y="471710"/>
                </a:lnTo>
                <a:lnTo>
                  <a:pt x="81835" y="487803"/>
                </a:lnTo>
                <a:lnTo>
                  <a:pt x="97570" y="502713"/>
                </a:lnTo>
                <a:lnTo>
                  <a:pt x="114391" y="516365"/>
                </a:lnTo>
                <a:lnTo>
                  <a:pt x="132225" y="528686"/>
                </a:lnTo>
                <a:lnTo>
                  <a:pt x="151001" y="539604"/>
                </a:lnTo>
                <a:lnTo>
                  <a:pt x="170646" y="549043"/>
                </a:lnTo>
                <a:lnTo>
                  <a:pt x="191089" y="556931"/>
                </a:lnTo>
                <a:lnTo>
                  <a:pt x="212258" y="563195"/>
                </a:lnTo>
                <a:lnTo>
                  <a:pt x="234080" y="567759"/>
                </a:lnTo>
                <a:lnTo>
                  <a:pt x="256485" y="570552"/>
                </a:lnTo>
                <a:lnTo>
                  <a:pt x="279400" y="571500"/>
                </a:lnTo>
                <a:lnTo>
                  <a:pt x="302314" y="570552"/>
                </a:lnTo>
                <a:lnTo>
                  <a:pt x="324719" y="567759"/>
                </a:lnTo>
                <a:lnTo>
                  <a:pt x="346541" y="563195"/>
                </a:lnTo>
                <a:lnTo>
                  <a:pt x="367710" y="556931"/>
                </a:lnTo>
                <a:lnTo>
                  <a:pt x="388153" y="549043"/>
                </a:lnTo>
                <a:lnTo>
                  <a:pt x="407798" y="539604"/>
                </a:lnTo>
                <a:lnTo>
                  <a:pt x="426574" y="528686"/>
                </a:lnTo>
                <a:lnTo>
                  <a:pt x="444408" y="516365"/>
                </a:lnTo>
                <a:lnTo>
                  <a:pt x="461229" y="502713"/>
                </a:lnTo>
                <a:lnTo>
                  <a:pt x="476964" y="487803"/>
                </a:lnTo>
                <a:lnTo>
                  <a:pt x="491542" y="471710"/>
                </a:lnTo>
                <a:lnTo>
                  <a:pt x="504891" y="454508"/>
                </a:lnTo>
                <a:lnTo>
                  <a:pt x="516938" y="436268"/>
                </a:lnTo>
                <a:lnTo>
                  <a:pt x="527613" y="417066"/>
                </a:lnTo>
                <a:lnTo>
                  <a:pt x="536842" y="396974"/>
                </a:lnTo>
                <a:lnTo>
                  <a:pt x="544555" y="376067"/>
                </a:lnTo>
                <a:lnTo>
                  <a:pt x="550679" y="354417"/>
                </a:lnTo>
                <a:lnTo>
                  <a:pt x="555143" y="332098"/>
                </a:lnTo>
                <a:lnTo>
                  <a:pt x="557873" y="309185"/>
                </a:lnTo>
                <a:lnTo>
                  <a:pt x="558800" y="285750"/>
                </a:lnTo>
                <a:lnTo>
                  <a:pt x="557873" y="262314"/>
                </a:lnTo>
                <a:lnTo>
                  <a:pt x="555143" y="239401"/>
                </a:lnTo>
                <a:lnTo>
                  <a:pt x="550679" y="217082"/>
                </a:lnTo>
                <a:lnTo>
                  <a:pt x="544555" y="195432"/>
                </a:lnTo>
                <a:lnTo>
                  <a:pt x="536842" y="174525"/>
                </a:lnTo>
                <a:lnTo>
                  <a:pt x="527613" y="154433"/>
                </a:lnTo>
                <a:lnTo>
                  <a:pt x="516938" y="135231"/>
                </a:lnTo>
                <a:lnTo>
                  <a:pt x="504891" y="116991"/>
                </a:lnTo>
                <a:lnTo>
                  <a:pt x="491542" y="99789"/>
                </a:lnTo>
                <a:lnTo>
                  <a:pt x="476964" y="83696"/>
                </a:lnTo>
                <a:lnTo>
                  <a:pt x="461229" y="68786"/>
                </a:lnTo>
                <a:lnTo>
                  <a:pt x="444408" y="55134"/>
                </a:lnTo>
                <a:lnTo>
                  <a:pt x="426574" y="42813"/>
                </a:lnTo>
                <a:lnTo>
                  <a:pt x="407798" y="31895"/>
                </a:lnTo>
                <a:lnTo>
                  <a:pt x="388153" y="22456"/>
                </a:lnTo>
                <a:lnTo>
                  <a:pt x="367710" y="14568"/>
                </a:lnTo>
                <a:lnTo>
                  <a:pt x="346541" y="8304"/>
                </a:lnTo>
                <a:lnTo>
                  <a:pt x="324719" y="3740"/>
                </a:lnTo>
                <a:lnTo>
                  <a:pt x="302314" y="947"/>
                </a:lnTo>
                <a:lnTo>
                  <a:pt x="279400" y="0"/>
                </a:lnTo>
                <a:lnTo>
                  <a:pt x="256485" y="947"/>
                </a:lnTo>
                <a:lnTo>
                  <a:pt x="234080" y="3740"/>
                </a:lnTo>
                <a:lnTo>
                  <a:pt x="212258" y="8304"/>
                </a:lnTo>
                <a:lnTo>
                  <a:pt x="191089" y="14568"/>
                </a:lnTo>
                <a:lnTo>
                  <a:pt x="170646" y="22456"/>
                </a:lnTo>
                <a:lnTo>
                  <a:pt x="151001" y="31895"/>
                </a:lnTo>
                <a:lnTo>
                  <a:pt x="132225" y="42813"/>
                </a:lnTo>
                <a:lnTo>
                  <a:pt x="114391" y="55134"/>
                </a:lnTo>
                <a:lnTo>
                  <a:pt x="97570" y="68786"/>
                </a:lnTo>
                <a:lnTo>
                  <a:pt x="81835" y="83696"/>
                </a:lnTo>
                <a:lnTo>
                  <a:pt x="67257" y="99789"/>
                </a:lnTo>
                <a:lnTo>
                  <a:pt x="53908" y="116991"/>
                </a:lnTo>
                <a:lnTo>
                  <a:pt x="41861" y="135231"/>
                </a:lnTo>
                <a:lnTo>
                  <a:pt x="31186" y="154433"/>
                </a:lnTo>
                <a:lnTo>
                  <a:pt x="21957" y="174525"/>
                </a:lnTo>
                <a:lnTo>
                  <a:pt x="14244" y="195432"/>
                </a:lnTo>
                <a:lnTo>
                  <a:pt x="8120" y="217082"/>
                </a:lnTo>
                <a:lnTo>
                  <a:pt x="3656" y="239401"/>
                </a:lnTo>
                <a:lnTo>
                  <a:pt x="926" y="262314"/>
                </a:lnTo>
                <a:lnTo>
                  <a:pt x="0" y="28575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076117" y="2623796"/>
            <a:ext cx="1190697" cy="1152472"/>
          </a:xfrm>
          <a:custGeom>
            <a:avLst/>
            <a:gdLst/>
            <a:ahLst/>
            <a:cxnLst/>
            <a:rect l="l" t="t" r="r" b="b"/>
            <a:pathLst>
              <a:path w="985901" h="970788">
                <a:moveTo>
                  <a:pt x="846708" y="924052"/>
                </a:moveTo>
                <a:lnTo>
                  <a:pt x="800862" y="970788"/>
                </a:lnTo>
                <a:lnTo>
                  <a:pt x="985901" y="969010"/>
                </a:lnTo>
                <a:lnTo>
                  <a:pt x="984122" y="783971"/>
                </a:lnTo>
                <a:lnTo>
                  <a:pt x="938402" y="830707"/>
                </a:lnTo>
                <a:lnTo>
                  <a:pt x="91566" y="0"/>
                </a:lnTo>
                <a:lnTo>
                  <a:pt x="0" y="93344"/>
                </a:lnTo>
                <a:lnTo>
                  <a:pt x="846708" y="924052"/>
                </a:lnTo>
                <a:close/>
              </a:path>
            </a:pathLst>
          </a:custGeom>
          <a:solidFill>
            <a:srgbClr val="FF993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167684" y="2253308"/>
            <a:ext cx="340506" cy="262337"/>
          </a:xfrm>
          <a:custGeom>
            <a:avLst/>
            <a:gdLst/>
            <a:ahLst/>
            <a:cxnLst/>
            <a:rect l="l" t="t" r="r" b="b"/>
            <a:pathLst>
              <a:path w="281940" h="220979">
                <a:moveTo>
                  <a:pt x="171450" y="165735"/>
                </a:moveTo>
                <a:lnTo>
                  <a:pt x="171450" y="220980"/>
                </a:lnTo>
                <a:lnTo>
                  <a:pt x="281940" y="110489"/>
                </a:lnTo>
                <a:lnTo>
                  <a:pt x="171450" y="0"/>
                </a:lnTo>
                <a:lnTo>
                  <a:pt x="171450" y="55244"/>
                </a:lnTo>
                <a:lnTo>
                  <a:pt x="0" y="55244"/>
                </a:lnTo>
                <a:lnTo>
                  <a:pt x="0" y="165735"/>
                </a:lnTo>
                <a:lnTo>
                  <a:pt x="171450" y="165735"/>
                </a:lnTo>
                <a:close/>
              </a:path>
            </a:pathLst>
          </a:custGeom>
          <a:solidFill>
            <a:srgbClr val="FF993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362504" y="2700294"/>
            <a:ext cx="276087" cy="850331"/>
          </a:xfrm>
          <a:custGeom>
            <a:avLst/>
            <a:gdLst/>
            <a:ahLst/>
            <a:cxnLst/>
            <a:rect l="l" t="t" r="r" b="b"/>
            <a:pathLst>
              <a:path w="228600" h="716279">
                <a:moveTo>
                  <a:pt x="114300" y="716280"/>
                </a:moveTo>
                <a:lnTo>
                  <a:pt x="228600" y="601980"/>
                </a:lnTo>
                <a:lnTo>
                  <a:pt x="171450" y="601980"/>
                </a:lnTo>
                <a:lnTo>
                  <a:pt x="171450" y="0"/>
                </a:lnTo>
                <a:lnTo>
                  <a:pt x="57150" y="0"/>
                </a:lnTo>
                <a:lnTo>
                  <a:pt x="57150" y="601980"/>
                </a:lnTo>
                <a:lnTo>
                  <a:pt x="0" y="601980"/>
                </a:lnTo>
                <a:lnTo>
                  <a:pt x="114300" y="716280"/>
                </a:lnTo>
                <a:close/>
              </a:path>
            </a:pathLst>
          </a:custGeom>
          <a:solidFill>
            <a:srgbClr val="FF993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5615685" y="3285997"/>
            <a:ext cx="3314954" cy="90195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4517391" y="2991302"/>
            <a:ext cx="1150619" cy="393700"/>
          </a:xfrm>
          <a:custGeom>
            <a:avLst/>
            <a:gdLst/>
            <a:ahLst/>
            <a:cxnLst/>
            <a:rect l="l" t="t" r="r" b="b"/>
            <a:pathLst>
              <a:path w="1150619" h="393700">
                <a:moveTo>
                  <a:pt x="953769" y="295275"/>
                </a:moveTo>
                <a:lnTo>
                  <a:pt x="953769" y="393700"/>
                </a:lnTo>
                <a:lnTo>
                  <a:pt x="1150619" y="196850"/>
                </a:lnTo>
                <a:lnTo>
                  <a:pt x="953769" y="0"/>
                </a:lnTo>
                <a:lnTo>
                  <a:pt x="953769" y="98425"/>
                </a:lnTo>
                <a:lnTo>
                  <a:pt x="0" y="98425"/>
                </a:lnTo>
                <a:lnTo>
                  <a:pt x="0" y="295275"/>
                </a:lnTo>
                <a:lnTo>
                  <a:pt x="953769" y="295275"/>
                </a:lnTo>
                <a:close/>
              </a:path>
            </a:pathLst>
          </a:custGeom>
          <a:solidFill>
            <a:srgbClr val="FF993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464179" y="1762125"/>
            <a:ext cx="4083003" cy="276098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5890090" y="2806661"/>
            <a:ext cx="2840734" cy="279400"/>
          </a:xfrm>
          <a:prstGeom prst="rect">
            <a:avLst/>
          </a:prstGeom>
        </p:spPr>
        <p:txBody>
          <a:bodyPr wrap="square" lIns="0" tIns="13970" rIns="0" bIns="0" rtlCol="0">
            <a:noAutofit/>
          </a:bodyPr>
          <a:lstStyle/>
          <a:p>
            <a:pPr marL="12700">
              <a:lnSpc>
                <a:spcPts val="2200"/>
              </a:lnSpc>
            </a:pPr>
            <a:r>
              <a:rPr sz="2000" b="1" dirty="0" smtClean="0">
                <a:solidFill>
                  <a:srgbClr val="697905"/>
                </a:solidFill>
                <a:latin typeface="Arial Black"/>
                <a:cs typeface="Arial Black"/>
              </a:rPr>
              <a:t>A</a:t>
            </a:r>
            <a:r>
              <a:rPr sz="2000" b="1" spc="9" dirty="0" smtClean="0">
                <a:solidFill>
                  <a:srgbClr val="697905"/>
                </a:solidFill>
                <a:latin typeface="Arial Black"/>
                <a:cs typeface="Arial Black"/>
              </a:rPr>
              <a:t>n</a:t>
            </a:r>
            <a:r>
              <a:rPr sz="2000" b="1" spc="0" dirty="0" smtClean="0">
                <a:solidFill>
                  <a:srgbClr val="697905"/>
                </a:solidFill>
                <a:latin typeface="Arial Black"/>
                <a:cs typeface="Arial Black"/>
              </a:rPr>
              <a:t>áli</a:t>
            </a:r>
            <a:r>
              <a:rPr sz="2000" b="1" spc="-9" dirty="0" smtClean="0">
                <a:solidFill>
                  <a:srgbClr val="697905"/>
                </a:solidFill>
                <a:latin typeface="Arial Black"/>
                <a:cs typeface="Arial Black"/>
              </a:rPr>
              <a:t>s</a:t>
            </a:r>
            <a:r>
              <a:rPr sz="2000" b="1" spc="0" dirty="0" smtClean="0">
                <a:solidFill>
                  <a:srgbClr val="697905"/>
                </a:solidFill>
                <a:latin typeface="Arial Black"/>
                <a:cs typeface="Arial Black"/>
              </a:rPr>
              <a:t>is</a:t>
            </a:r>
            <a:r>
              <a:rPr sz="2000" b="1" spc="-9" dirty="0" smtClean="0">
                <a:solidFill>
                  <a:srgbClr val="697905"/>
                </a:solidFill>
                <a:latin typeface="Arial Black"/>
                <a:cs typeface="Arial Black"/>
              </a:rPr>
              <a:t> </a:t>
            </a:r>
            <a:r>
              <a:rPr sz="2000" b="1" spc="0" dirty="0" smtClean="0">
                <a:solidFill>
                  <a:srgbClr val="697905"/>
                </a:solidFill>
                <a:latin typeface="Arial Black"/>
                <a:cs typeface="Arial Black"/>
              </a:rPr>
              <a:t>es</a:t>
            </a:r>
            <a:r>
              <a:rPr sz="2000" b="1" spc="-9" dirty="0" smtClean="0">
                <a:solidFill>
                  <a:srgbClr val="697905"/>
                </a:solidFill>
                <a:latin typeface="Arial Black"/>
                <a:cs typeface="Arial Black"/>
              </a:rPr>
              <a:t>t</a:t>
            </a:r>
            <a:r>
              <a:rPr sz="2000" b="1" spc="29" dirty="0" smtClean="0">
                <a:solidFill>
                  <a:srgbClr val="697905"/>
                </a:solidFill>
                <a:latin typeface="Arial Black"/>
                <a:cs typeface="Arial Black"/>
              </a:rPr>
              <a:t>r</a:t>
            </a:r>
            <a:r>
              <a:rPr sz="2000" b="1" spc="-34" dirty="0" smtClean="0">
                <a:solidFill>
                  <a:srgbClr val="697905"/>
                </a:solidFill>
                <a:latin typeface="Arial Black"/>
                <a:cs typeface="Arial Black"/>
              </a:rPr>
              <a:t>a</a:t>
            </a:r>
            <a:r>
              <a:rPr sz="2000" b="1" spc="-9" dirty="0" smtClean="0">
                <a:solidFill>
                  <a:srgbClr val="697905"/>
                </a:solidFill>
                <a:latin typeface="Arial Black"/>
                <a:cs typeface="Arial Black"/>
              </a:rPr>
              <a:t>t</a:t>
            </a:r>
            <a:r>
              <a:rPr sz="2000" b="1" spc="0" dirty="0" smtClean="0">
                <a:solidFill>
                  <a:srgbClr val="697905"/>
                </a:solidFill>
                <a:latin typeface="Arial Black"/>
                <a:cs typeface="Arial Black"/>
              </a:rPr>
              <a:t>é</a:t>
            </a:r>
            <a:r>
              <a:rPr sz="2000" b="1" spc="9" dirty="0" smtClean="0">
                <a:solidFill>
                  <a:srgbClr val="697905"/>
                </a:solidFill>
                <a:latin typeface="Arial Black"/>
                <a:cs typeface="Arial Black"/>
              </a:rPr>
              <a:t>g</a:t>
            </a:r>
            <a:r>
              <a:rPr sz="2000" b="1" spc="0" dirty="0" smtClean="0">
                <a:solidFill>
                  <a:srgbClr val="697905"/>
                </a:solidFill>
                <a:latin typeface="Arial Black"/>
                <a:cs typeface="Arial Black"/>
              </a:rPr>
              <a:t>ico</a:t>
            </a:r>
            <a:endParaRPr sz="2000">
              <a:latin typeface="Arial Black"/>
              <a:cs typeface="Arial Black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917395" y="3420640"/>
            <a:ext cx="2730071" cy="432117"/>
          </a:xfrm>
          <a:prstGeom prst="rect">
            <a:avLst/>
          </a:prstGeom>
        </p:spPr>
        <p:txBody>
          <a:bodyPr wrap="square" lIns="0" tIns="21590" rIns="0" bIns="0" rtlCol="0">
            <a:noAutofit/>
          </a:bodyPr>
          <a:lstStyle/>
          <a:p>
            <a:pPr marL="12700">
              <a:lnSpc>
                <a:spcPts val="3400"/>
              </a:lnSpc>
            </a:pPr>
            <a:r>
              <a:rPr sz="3200" b="1" dirty="0" smtClean="0">
                <a:solidFill>
                  <a:srgbClr val="FF9900"/>
                </a:solidFill>
                <a:latin typeface="Arial Black"/>
                <a:cs typeface="Arial Black"/>
              </a:rPr>
              <a:t>Priorización</a:t>
            </a:r>
            <a:endParaRPr sz="3200">
              <a:latin typeface="Arial Black"/>
              <a:cs typeface="Arial Black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2387806" y="1534160"/>
            <a:ext cx="6037580" cy="411479"/>
          </a:xfrm>
          <a:prstGeom prst="rect">
            <a:avLst/>
          </a:prstGeom>
        </p:spPr>
        <p:txBody>
          <a:bodyPr wrap="square" lIns="0" tIns="38735" rIns="0" bIns="0" rtlCol="0">
            <a:noAutofit/>
          </a:bodyPr>
          <a:lstStyle/>
          <a:p>
            <a:pPr marL="92328">
              <a:lnSpc>
                <a:spcPct val="102091"/>
              </a:lnSpc>
            </a:pPr>
            <a:endParaRPr sz="2100" dirty="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274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8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81000" y="6139180"/>
            <a:ext cx="566419" cy="563880"/>
          </a:xfrm>
          <a:custGeom>
            <a:avLst/>
            <a:gdLst/>
            <a:ahLst/>
            <a:cxnLst/>
            <a:rect l="l" t="t" r="r" b="b"/>
            <a:pathLst>
              <a:path w="566419" h="563879">
                <a:moveTo>
                  <a:pt x="0" y="281940"/>
                </a:moveTo>
                <a:lnTo>
                  <a:pt x="938" y="305063"/>
                </a:lnTo>
                <a:lnTo>
                  <a:pt x="3706" y="327672"/>
                </a:lnTo>
                <a:lnTo>
                  <a:pt x="8230" y="349694"/>
                </a:lnTo>
                <a:lnTo>
                  <a:pt x="14438" y="371056"/>
                </a:lnTo>
                <a:lnTo>
                  <a:pt x="22255" y="391685"/>
                </a:lnTo>
                <a:lnTo>
                  <a:pt x="31611" y="411509"/>
                </a:lnTo>
                <a:lnTo>
                  <a:pt x="42431" y="430455"/>
                </a:lnTo>
                <a:lnTo>
                  <a:pt x="54642" y="448451"/>
                </a:lnTo>
                <a:lnTo>
                  <a:pt x="68173" y="465424"/>
                </a:lnTo>
                <a:lnTo>
                  <a:pt x="82950" y="481303"/>
                </a:lnTo>
                <a:lnTo>
                  <a:pt x="98899" y="496013"/>
                </a:lnTo>
                <a:lnTo>
                  <a:pt x="115949" y="509482"/>
                </a:lnTo>
                <a:lnTo>
                  <a:pt x="134026" y="521639"/>
                </a:lnTo>
                <a:lnTo>
                  <a:pt x="153058" y="532411"/>
                </a:lnTo>
                <a:lnTo>
                  <a:pt x="172971" y="541724"/>
                </a:lnTo>
                <a:lnTo>
                  <a:pt x="193693" y="549506"/>
                </a:lnTo>
                <a:lnTo>
                  <a:pt x="215151" y="555686"/>
                </a:lnTo>
                <a:lnTo>
                  <a:pt x="237271" y="560189"/>
                </a:lnTo>
                <a:lnTo>
                  <a:pt x="259982" y="562945"/>
                </a:lnTo>
                <a:lnTo>
                  <a:pt x="283209" y="563880"/>
                </a:lnTo>
                <a:lnTo>
                  <a:pt x="306437" y="562945"/>
                </a:lnTo>
                <a:lnTo>
                  <a:pt x="329148" y="560189"/>
                </a:lnTo>
                <a:lnTo>
                  <a:pt x="351268" y="555686"/>
                </a:lnTo>
                <a:lnTo>
                  <a:pt x="372726" y="549506"/>
                </a:lnTo>
                <a:lnTo>
                  <a:pt x="393448" y="541724"/>
                </a:lnTo>
                <a:lnTo>
                  <a:pt x="413361" y="532411"/>
                </a:lnTo>
                <a:lnTo>
                  <a:pt x="432393" y="521639"/>
                </a:lnTo>
                <a:lnTo>
                  <a:pt x="450470" y="509482"/>
                </a:lnTo>
                <a:lnTo>
                  <a:pt x="467520" y="496013"/>
                </a:lnTo>
                <a:lnTo>
                  <a:pt x="483469" y="481303"/>
                </a:lnTo>
                <a:lnTo>
                  <a:pt x="498246" y="465424"/>
                </a:lnTo>
                <a:lnTo>
                  <a:pt x="511777" y="448451"/>
                </a:lnTo>
                <a:lnTo>
                  <a:pt x="523988" y="430455"/>
                </a:lnTo>
                <a:lnTo>
                  <a:pt x="534808" y="411509"/>
                </a:lnTo>
                <a:lnTo>
                  <a:pt x="544164" y="391685"/>
                </a:lnTo>
                <a:lnTo>
                  <a:pt x="551981" y="371056"/>
                </a:lnTo>
                <a:lnTo>
                  <a:pt x="558189" y="349694"/>
                </a:lnTo>
                <a:lnTo>
                  <a:pt x="562713" y="327672"/>
                </a:lnTo>
                <a:lnTo>
                  <a:pt x="565481" y="305063"/>
                </a:lnTo>
                <a:lnTo>
                  <a:pt x="566419" y="281940"/>
                </a:lnTo>
                <a:lnTo>
                  <a:pt x="565481" y="258816"/>
                </a:lnTo>
                <a:lnTo>
                  <a:pt x="562713" y="236207"/>
                </a:lnTo>
                <a:lnTo>
                  <a:pt x="558189" y="214185"/>
                </a:lnTo>
                <a:lnTo>
                  <a:pt x="551981" y="192823"/>
                </a:lnTo>
                <a:lnTo>
                  <a:pt x="544164" y="172194"/>
                </a:lnTo>
                <a:lnTo>
                  <a:pt x="534808" y="152370"/>
                </a:lnTo>
                <a:lnTo>
                  <a:pt x="523988" y="133424"/>
                </a:lnTo>
                <a:lnTo>
                  <a:pt x="511777" y="115428"/>
                </a:lnTo>
                <a:lnTo>
                  <a:pt x="498246" y="98455"/>
                </a:lnTo>
                <a:lnTo>
                  <a:pt x="483469" y="82576"/>
                </a:lnTo>
                <a:lnTo>
                  <a:pt x="467520" y="67866"/>
                </a:lnTo>
                <a:lnTo>
                  <a:pt x="450470" y="54397"/>
                </a:lnTo>
                <a:lnTo>
                  <a:pt x="432393" y="42240"/>
                </a:lnTo>
                <a:lnTo>
                  <a:pt x="413361" y="31468"/>
                </a:lnTo>
                <a:lnTo>
                  <a:pt x="393448" y="22155"/>
                </a:lnTo>
                <a:lnTo>
                  <a:pt x="372726" y="14373"/>
                </a:lnTo>
                <a:lnTo>
                  <a:pt x="351268" y="8193"/>
                </a:lnTo>
                <a:lnTo>
                  <a:pt x="329148" y="3690"/>
                </a:lnTo>
                <a:lnTo>
                  <a:pt x="306437" y="934"/>
                </a:lnTo>
                <a:lnTo>
                  <a:pt x="283209" y="0"/>
                </a:lnTo>
                <a:lnTo>
                  <a:pt x="259982" y="934"/>
                </a:lnTo>
                <a:lnTo>
                  <a:pt x="237271" y="3690"/>
                </a:lnTo>
                <a:lnTo>
                  <a:pt x="215151" y="8193"/>
                </a:lnTo>
                <a:lnTo>
                  <a:pt x="193693" y="14373"/>
                </a:lnTo>
                <a:lnTo>
                  <a:pt x="172971" y="22155"/>
                </a:lnTo>
                <a:lnTo>
                  <a:pt x="153058" y="31468"/>
                </a:lnTo>
                <a:lnTo>
                  <a:pt x="134026" y="42240"/>
                </a:lnTo>
                <a:lnTo>
                  <a:pt x="115949" y="54397"/>
                </a:lnTo>
                <a:lnTo>
                  <a:pt x="98899" y="67866"/>
                </a:lnTo>
                <a:lnTo>
                  <a:pt x="82950" y="82576"/>
                </a:lnTo>
                <a:lnTo>
                  <a:pt x="68173" y="98455"/>
                </a:lnTo>
                <a:lnTo>
                  <a:pt x="54642" y="115428"/>
                </a:lnTo>
                <a:lnTo>
                  <a:pt x="42431" y="133424"/>
                </a:lnTo>
                <a:lnTo>
                  <a:pt x="31611" y="152370"/>
                </a:lnTo>
                <a:lnTo>
                  <a:pt x="22255" y="172194"/>
                </a:lnTo>
                <a:lnTo>
                  <a:pt x="14438" y="192823"/>
                </a:lnTo>
                <a:lnTo>
                  <a:pt x="8230" y="214185"/>
                </a:lnTo>
                <a:lnTo>
                  <a:pt x="3706" y="236207"/>
                </a:lnTo>
                <a:lnTo>
                  <a:pt x="938" y="258816"/>
                </a:lnTo>
                <a:lnTo>
                  <a:pt x="0" y="2819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92100" y="6184900"/>
            <a:ext cx="558800" cy="571500"/>
          </a:xfrm>
          <a:custGeom>
            <a:avLst/>
            <a:gdLst/>
            <a:ahLst/>
            <a:cxnLst/>
            <a:rect l="l" t="t" r="r" b="b"/>
            <a:pathLst>
              <a:path w="558800" h="571500">
                <a:moveTo>
                  <a:pt x="0" y="285750"/>
                </a:moveTo>
                <a:lnTo>
                  <a:pt x="926" y="309185"/>
                </a:lnTo>
                <a:lnTo>
                  <a:pt x="3656" y="332098"/>
                </a:lnTo>
                <a:lnTo>
                  <a:pt x="8120" y="354417"/>
                </a:lnTo>
                <a:lnTo>
                  <a:pt x="14244" y="376067"/>
                </a:lnTo>
                <a:lnTo>
                  <a:pt x="21957" y="396974"/>
                </a:lnTo>
                <a:lnTo>
                  <a:pt x="31186" y="417066"/>
                </a:lnTo>
                <a:lnTo>
                  <a:pt x="41861" y="436268"/>
                </a:lnTo>
                <a:lnTo>
                  <a:pt x="53908" y="454508"/>
                </a:lnTo>
                <a:lnTo>
                  <a:pt x="67257" y="471710"/>
                </a:lnTo>
                <a:lnTo>
                  <a:pt x="81835" y="487803"/>
                </a:lnTo>
                <a:lnTo>
                  <a:pt x="97570" y="502713"/>
                </a:lnTo>
                <a:lnTo>
                  <a:pt x="114391" y="516365"/>
                </a:lnTo>
                <a:lnTo>
                  <a:pt x="132225" y="528686"/>
                </a:lnTo>
                <a:lnTo>
                  <a:pt x="151001" y="539604"/>
                </a:lnTo>
                <a:lnTo>
                  <a:pt x="170646" y="549043"/>
                </a:lnTo>
                <a:lnTo>
                  <a:pt x="191089" y="556931"/>
                </a:lnTo>
                <a:lnTo>
                  <a:pt x="212258" y="563195"/>
                </a:lnTo>
                <a:lnTo>
                  <a:pt x="234080" y="567759"/>
                </a:lnTo>
                <a:lnTo>
                  <a:pt x="256485" y="570552"/>
                </a:lnTo>
                <a:lnTo>
                  <a:pt x="279400" y="571500"/>
                </a:lnTo>
                <a:lnTo>
                  <a:pt x="302314" y="570552"/>
                </a:lnTo>
                <a:lnTo>
                  <a:pt x="324719" y="567759"/>
                </a:lnTo>
                <a:lnTo>
                  <a:pt x="346541" y="563195"/>
                </a:lnTo>
                <a:lnTo>
                  <a:pt x="367710" y="556931"/>
                </a:lnTo>
                <a:lnTo>
                  <a:pt x="388153" y="549043"/>
                </a:lnTo>
                <a:lnTo>
                  <a:pt x="407798" y="539604"/>
                </a:lnTo>
                <a:lnTo>
                  <a:pt x="426574" y="528686"/>
                </a:lnTo>
                <a:lnTo>
                  <a:pt x="444408" y="516365"/>
                </a:lnTo>
                <a:lnTo>
                  <a:pt x="461229" y="502713"/>
                </a:lnTo>
                <a:lnTo>
                  <a:pt x="476964" y="487803"/>
                </a:lnTo>
                <a:lnTo>
                  <a:pt x="491542" y="471710"/>
                </a:lnTo>
                <a:lnTo>
                  <a:pt x="504891" y="454508"/>
                </a:lnTo>
                <a:lnTo>
                  <a:pt x="516938" y="436268"/>
                </a:lnTo>
                <a:lnTo>
                  <a:pt x="527613" y="417066"/>
                </a:lnTo>
                <a:lnTo>
                  <a:pt x="536842" y="396974"/>
                </a:lnTo>
                <a:lnTo>
                  <a:pt x="544555" y="376067"/>
                </a:lnTo>
                <a:lnTo>
                  <a:pt x="550679" y="354417"/>
                </a:lnTo>
                <a:lnTo>
                  <a:pt x="555143" y="332098"/>
                </a:lnTo>
                <a:lnTo>
                  <a:pt x="557873" y="309185"/>
                </a:lnTo>
                <a:lnTo>
                  <a:pt x="558800" y="285750"/>
                </a:lnTo>
                <a:lnTo>
                  <a:pt x="557873" y="262314"/>
                </a:lnTo>
                <a:lnTo>
                  <a:pt x="555143" y="239401"/>
                </a:lnTo>
                <a:lnTo>
                  <a:pt x="550679" y="217082"/>
                </a:lnTo>
                <a:lnTo>
                  <a:pt x="544555" y="195432"/>
                </a:lnTo>
                <a:lnTo>
                  <a:pt x="536842" y="174525"/>
                </a:lnTo>
                <a:lnTo>
                  <a:pt x="527613" y="154433"/>
                </a:lnTo>
                <a:lnTo>
                  <a:pt x="516938" y="135231"/>
                </a:lnTo>
                <a:lnTo>
                  <a:pt x="504891" y="116991"/>
                </a:lnTo>
                <a:lnTo>
                  <a:pt x="491542" y="99789"/>
                </a:lnTo>
                <a:lnTo>
                  <a:pt x="476964" y="83696"/>
                </a:lnTo>
                <a:lnTo>
                  <a:pt x="461229" y="68786"/>
                </a:lnTo>
                <a:lnTo>
                  <a:pt x="444408" y="55134"/>
                </a:lnTo>
                <a:lnTo>
                  <a:pt x="426574" y="42813"/>
                </a:lnTo>
                <a:lnTo>
                  <a:pt x="407798" y="31895"/>
                </a:lnTo>
                <a:lnTo>
                  <a:pt x="388153" y="22456"/>
                </a:lnTo>
                <a:lnTo>
                  <a:pt x="367710" y="14568"/>
                </a:lnTo>
                <a:lnTo>
                  <a:pt x="346541" y="8304"/>
                </a:lnTo>
                <a:lnTo>
                  <a:pt x="324719" y="3740"/>
                </a:lnTo>
                <a:lnTo>
                  <a:pt x="302314" y="947"/>
                </a:lnTo>
                <a:lnTo>
                  <a:pt x="279400" y="0"/>
                </a:lnTo>
                <a:lnTo>
                  <a:pt x="256485" y="947"/>
                </a:lnTo>
                <a:lnTo>
                  <a:pt x="234080" y="3740"/>
                </a:lnTo>
                <a:lnTo>
                  <a:pt x="212258" y="8304"/>
                </a:lnTo>
                <a:lnTo>
                  <a:pt x="191089" y="14568"/>
                </a:lnTo>
                <a:lnTo>
                  <a:pt x="170646" y="22456"/>
                </a:lnTo>
                <a:lnTo>
                  <a:pt x="151001" y="31895"/>
                </a:lnTo>
                <a:lnTo>
                  <a:pt x="132225" y="42813"/>
                </a:lnTo>
                <a:lnTo>
                  <a:pt x="114391" y="55134"/>
                </a:lnTo>
                <a:lnTo>
                  <a:pt x="97570" y="68786"/>
                </a:lnTo>
                <a:lnTo>
                  <a:pt x="81835" y="83696"/>
                </a:lnTo>
                <a:lnTo>
                  <a:pt x="67257" y="99789"/>
                </a:lnTo>
                <a:lnTo>
                  <a:pt x="53908" y="116991"/>
                </a:lnTo>
                <a:lnTo>
                  <a:pt x="41861" y="135231"/>
                </a:lnTo>
                <a:lnTo>
                  <a:pt x="31186" y="154433"/>
                </a:lnTo>
                <a:lnTo>
                  <a:pt x="21957" y="174525"/>
                </a:lnTo>
                <a:lnTo>
                  <a:pt x="14244" y="195432"/>
                </a:lnTo>
                <a:lnTo>
                  <a:pt x="8120" y="217082"/>
                </a:lnTo>
                <a:lnTo>
                  <a:pt x="3656" y="239401"/>
                </a:lnTo>
                <a:lnTo>
                  <a:pt x="926" y="262314"/>
                </a:lnTo>
                <a:lnTo>
                  <a:pt x="0" y="28575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1106187" y="1634197"/>
            <a:ext cx="7275566" cy="4779843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 marR="7890" algn="just">
              <a:lnSpc>
                <a:spcPct val="150000"/>
              </a:lnSpc>
            </a:pPr>
            <a:r>
              <a:rPr sz="2400" spc="55" dirty="0" smtClean="0">
                <a:latin typeface="Arial"/>
                <a:cs typeface="Arial"/>
              </a:rPr>
              <a:t>Los </a:t>
            </a:r>
            <a:r>
              <a:rPr sz="2400" b="1" spc="55" dirty="0" smtClean="0">
                <a:latin typeface="Arial"/>
                <a:cs typeface="Arial"/>
              </a:rPr>
              <a:t>objetivos estratégicos </a:t>
            </a:r>
            <a:r>
              <a:rPr sz="2400" spc="55" dirty="0" smtClean="0">
                <a:latin typeface="Arial"/>
                <a:cs typeface="Arial"/>
              </a:rPr>
              <a:t>son los </a:t>
            </a:r>
            <a:r>
              <a:rPr sz="2400" b="1" spc="55" dirty="0" smtClean="0">
                <a:latin typeface="Arial"/>
                <a:cs typeface="Arial"/>
              </a:rPr>
              <a:t>fines </a:t>
            </a:r>
            <a:r>
              <a:rPr sz="2400" spc="55" dirty="0" smtClean="0">
                <a:latin typeface="Arial"/>
                <a:cs typeface="Arial"/>
              </a:rPr>
              <a:t>o </a:t>
            </a:r>
            <a:r>
              <a:rPr sz="2400" b="1" spc="55" dirty="0" smtClean="0">
                <a:latin typeface="Arial"/>
                <a:cs typeface="Arial"/>
              </a:rPr>
              <a:t>metas </a:t>
            </a:r>
            <a:r>
              <a:rPr sz="2400" spc="55" dirty="0" err="1" smtClean="0">
                <a:latin typeface="Arial"/>
                <a:cs typeface="Arial"/>
              </a:rPr>
              <a:t>desarrollados</a:t>
            </a:r>
            <a:r>
              <a:rPr sz="2400" spc="55" dirty="0" smtClean="0">
                <a:latin typeface="Arial"/>
                <a:cs typeface="Arial"/>
              </a:rPr>
              <a:t> a</a:t>
            </a:r>
            <a:r>
              <a:rPr lang="es-ES" sz="2400" dirty="0">
                <a:latin typeface="Arial"/>
                <a:cs typeface="Arial"/>
              </a:rPr>
              <a:t> </a:t>
            </a:r>
            <a:r>
              <a:rPr sz="2400" spc="19" dirty="0" err="1" smtClean="0">
                <a:latin typeface="Arial"/>
                <a:cs typeface="Arial"/>
              </a:rPr>
              <a:t>nivel</a:t>
            </a:r>
            <a:r>
              <a:rPr sz="2400" spc="19" dirty="0" smtClean="0">
                <a:latin typeface="Arial"/>
                <a:cs typeface="Arial"/>
              </a:rPr>
              <a:t> estratégico que una </a:t>
            </a:r>
            <a:r>
              <a:rPr sz="2400" b="1" spc="19" dirty="0" smtClean="0">
                <a:latin typeface="Arial"/>
                <a:cs typeface="Arial"/>
              </a:rPr>
              <a:t>organización </a:t>
            </a:r>
            <a:r>
              <a:rPr sz="2400" spc="19" dirty="0" smtClean="0">
                <a:latin typeface="Arial"/>
                <a:cs typeface="Arial"/>
              </a:rPr>
              <a:t>pretende alcanzar a </a:t>
            </a:r>
            <a:r>
              <a:rPr sz="2400" b="1" spc="19" dirty="0" smtClean="0">
                <a:latin typeface="Arial"/>
                <a:cs typeface="Arial"/>
              </a:rPr>
              <a:t>corto, mediano  y largo plazo</a:t>
            </a:r>
            <a:r>
              <a:rPr sz="2400" spc="19" dirty="0" smtClean="0">
                <a:latin typeface="Arial"/>
                <a:cs typeface="Arial"/>
              </a:rPr>
              <a:t>. Algunas posturas identifican los objetivos estratégicos con los </a:t>
            </a:r>
            <a:r>
              <a:rPr sz="2400" b="1" spc="19" dirty="0" smtClean="0">
                <a:latin typeface="Arial"/>
                <a:cs typeface="Arial"/>
              </a:rPr>
              <a:t>objetivos generales</a:t>
            </a:r>
            <a:r>
              <a:rPr sz="2400" spc="19" dirty="0" smtClean="0"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196340" y="378460"/>
            <a:ext cx="6037580" cy="411479"/>
          </a:xfrm>
          <a:prstGeom prst="rect">
            <a:avLst/>
          </a:prstGeom>
        </p:spPr>
        <p:txBody>
          <a:bodyPr wrap="square" lIns="0" tIns="38735" rIns="0" bIns="0" rtlCol="0">
            <a:noAutofit/>
          </a:bodyPr>
          <a:lstStyle/>
          <a:p>
            <a:pPr marL="92328">
              <a:lnSpc>
                <a:spcPct val="102091"/>
              </a:lnSpc>
            </a:pP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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8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81000" y="6139180"/>
            <a:ext cx="566419" cy="563880"/>
          </a:xfrm>
          <a:custGeom>
            <a:avLst/>
            <a:gdLst/>
            <a:ahLst/>
            <a:cxnLst/>
            <a:rect l="l" t="t" r="r" b="b"/>
            <a:pathLst>
              <a:path w="566419" h="563879">
                <a:moveTo>
                  <a:pt x="0" y="281940"/>
                </a:moveTo>
                <a:lnTo>
                  <a:pt x="938" y="305063"/>
                </a:lnTo>
                <a:lnTo>
                  <a:pt x="3706" y="327672"/>
                </a:lnTo>
                <a:lnTo>
                  <a:pt x="8230" y="349694"/>
                </a:lnTo>
                <a:lnTo>
                  <a:pt x="14438" y="371056"/>
                </a:lnTo>
                <a:lnTo>
                  <a:pt x="22255" y="391685"/>
                </a:lnTo>
                <a:lnTo>
                  <a:pt x="31611" y="411509"/>
                </a:lnTo>
                <a:lnTo>
                  <a:pt x="42431" y="430455"/>
                </a:lnTo>
                <a:lnTo>
                  <a:pt x="54642" y="448451"/>
                </a:lnTo>
                <a:lnTo>
                  <a:pt x="68173" y="465424"/>
                </a:lnTo>
                <a:lnTo>
                  <a:pt x="82950" y="481303"/>
                </a:lnTo>
                <a:lnTo>
                  <a:pt x="98899" y="496013"/>
                </a:lnTo>
                <a:lnTo>
                  <a:pt x="115949" y="509482"/>
                </a:lnTo>
                <a:lnTo>
                  <a:pt x="134026" y="521639"/>
                </a:lnTo>
                <a:lnTo>
                  <a:pt x="153058" y="532411"/>
                </a:lnTo>
                <a:lnTo>
                  <a:pt x="172971" y="541724"/>
                </a:lnTo>
                <a:lnTo>
                  <a:pt x="193693" y="549506"/>
                </a:lnTo>
                <a:lnTo>
                  <a:pt x="215151" y="555686"/>
                </a:lnTo>
                <a:lnTo>
                  <a:pt x="237271" y="560189"/>
                </a:lnTo>
                <a:lnTo>
                  <a:pt x="259982" y="562945"/>
                </a:lnTo>
                <a:lnTo>
                  <a:pt x="283209" y="563880"/>
                </a:lnTo>
                <a:lnTo>
                  <a:pt x="306437" y="562945"/>
                </a:lnTo>
                <a:lnTo>
                  <a:pt x="329148" y="560189"/>
                </a:lnTo>
                <a:lnTo>
                  <a:pt x="351268" y="555686"/>
                </a:lnTo>
                <a:lnTo>
                  <a:pt x="372726" y="549506"/>
                </a:lnTo>
                <a:lnTo>
                  <a:pt x="393448" y="541724"/>
                </a:lnTo>
                <a:lnTo>
                  <a:pt x="413361" y="532411"/>
                </a:lnTo>
                <a:lnTo>
                  <a:pt x="432393" y="521639"/>
                </a:lnTo>
                <a:lnTo>
                  <a:pt x="450470" y="509482"/>
                </a:lnTo>
                <a:lnTo>
                  <a:pt x="467520" y="496013"/>
                </a:lnTo>
                <a:lnTo>
                  <a:pt x="483469" y="481303"/>
                </a:lnTo>
                <a:lnTo>
                  <a:pt x="498246" y="465424"/>
                </a:lnTo>
                <a:lnTo>
                  <a:pt x="511777" y="448451"/>
                </a:lnTo>
                <a:lnTo>
                  <a:pt x="523988" y="430455"/>
                </a:lnTo>
                <a:lnTo>
                  <a:pt x="534808" y="411509"/>
                </a:lnTo>
                <a:lnTo>
                  <a:pt x="544164" y="391685"/>
                </a:lnTo>
                <a:lnTo>
                  <a:pt x="551981" y="371056"/>
                </a:lnTo>
                <a:lnTo>
                  <a:pt x="558189" y="349694"/>
                </a:lnTo>
                <a:lnTo>
                  <a:pt x="562713" y="327672"/>
                </a:lnTo>
                <a:lnTo>
                  <a:pt x="565481" y="305063"/>
                </a:lnTo>
                <a:lnTo>
                  <a:pt x="566419" y="281940"/>
                </a:lnTo>
                <a:lnTo>
                  <a:pt x="565481" y="258816"/>
                </a:lnTo>
                <a:lnTo>
                  <a:pt x="562713" y="236207"/>
                </a:lnTo>
                <a:lnTo>
                  <a:pt x="558189" y="214185"/>
                </a:lnTo>
                <a:lnTo>
                  <a:pt x="551981" y="192823"/>
                </a:lnTo>
                <a:lnTo>
                  <a:pt x="544164" y="172194"/>
                </a:lnTo>
                <a:lnTo>
                  <a:pt x="534808" y="152370"/>
                </a:lnTo>
                <a:lnTo>
                  <a:pt x="523988" y="133424"/>
                </a:lnTo>
                <a:lnTo>
                  <a:pt x="511777" y="115428"/>
                </a:lnTo>
                <a:lnTo>
                  <a:pt x="498246" y="98455"/>
                </a:lnTo>
                <a:lnTo>
                  <a:pt x="483469" y="82576"/>
                </a:lnTo>
                <a:lnTo>
                  <a:pt x="467520" y="67866"/>
                </a:lnTo>
                <a:lnTo>
                  <a:pt x="450470" y="54397"/>
                </a:lnTo>
                <a:lnTo>
                  <a:pt x="432393" y="42240"/>
                </a:lnTo>
                <a:lnTo>
                  <a:pt x="413361" y="31468"/>
                </a:lnTo>
                <a:lnTo>
                  <a:pt x="393448" y="22155"/>
                </a:lnTo>
                <a:lnTo>
                  <a:pt x="372726" y="14373"/>
                </a:lnTo>
                <a:lnTo>
                  <a:pt x="351268" y="8193"/>
                </a:lnTo>
                <a:lnTo>
                  <a:pt x="329148" y="3690"/>
                </a:lnTo>
                <a:lnTo>
                  <a:pt x="306437" y="934"/>
                </a:lnTo>
                <a:lnTo>
                  <a:pt x="283209" y="0"/>
                </a:lnTo>
                <a:lnTo>
                  <a:pt x="259982" y="934"/>
                </a:lnTo>
                <a:lnTo>
                  <a:pt x="237271" y="3690"/>
                </a:lnTo>
                <a:lnTo>
                  <a:pt x="215151" y="8193"/>
                </a:lnTo>
                <a:lnTo>
                  <a:pt x="193693" y="14373"/>
                </a:lnTo>
                <a:lnTo>
                  <a:pt x="172971" y="22155"/>
                </a:lnTo>
                <a:lnTo>
                  <a:pt x="153058" y="31468"/>
                </a:lnTo>
                <a:lnTo>
                  <a:pt x="134026" y="42240"/>
                </a:lnTo>
                <a:lnTo>
                  <a:pt x="115949" y="54397"/>
                </a:lnTo>
                <a:lnTo>
                  <a:pt x="98899" y="67866"/>
                </a:lnTo>
                <a:lnTo>
                  <a:pt x="82950" y="82576"/>
                </a:lnTo>
                <a:lnTo>
                  <a:pt x="68173" y="98455"/>
                </a:lnTo>
                <a:lnTo>
                  <a:pt x="54642" y="115428"/>
                </a:lnTo>
                <a:lnTo>
                  <a:pt x="42431" y="133424"/>
                </a:lnTo>
                <a:lnTo>
                  <a:pt x="31611" y="152370"/>
                </a:lnTo>
                <a:lnTo>
                  <a:pt x="22255" y="172194"/>
                </a:lnTo>
                <a:lnTo>
                  <a:pt x="14438" y="192823"/>
                </a:lnTo>
                <a:lnTo>
                  <a:pt x="8230" y="214185"/>
                </a:lnTo>
                <a:lnTo>
                  <a:pt x="3706" y="236207"/>
                </a:lnTo>
                <a:lnTo>
                  <a:pt x="938" y="258816"/>
                </a:lnTo>
                <a:lnTo>
                  <a:pt x="0" y="2819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239000" y="431800"/>
            <a:ext cx="914400" cy="614679"/>
          </a:xfrm>
          <a:custGeom>
            <a:avLst/>
            <a:gdLst/>
            <a:ahLst/>
            <a:cxnLst/>
            <a:rect l="l" t="t" r="r" b="b"/>
            <a:pathLst>
              <a:path w="914400" h="614679">
                <a:moveTo>
                  <a:pt x="0" y="307339"/>
                </a:moveTo>
                <a:lnTo>
                  <a:pt x="1515" y="332554"/>
                </a:lnTo>
                <a:lnTo>
                  <a:pt x="5984" y="357206"/>
                </a:lnTo>
                <a:lnTo>
                  <a:pt x="23311" y="404506"/>
                </a:lnTo>
                <a:lnTo>
                  <a:pt x="51037" y="448606"/>
                </a:lnTo>
                <a:lnTo>
                  <a:pt x="88221" y="488876"/>
                </a:lnTo>
                <a:lnTo>
                  <a:pt x="133921" y="524684"/>
                </a:lnTo>
                <a:lnTo>
                  <a:pt x="187195" y="555398"/>
                </a:lnTo>
                <a:lnTo>
                  <a:pt x="216379" y="568647"/>
                </a:lnTo>
                <a:lnTo>
                  <a:pt x="247102" y="580386"/>
                </a:lnTo>
                <a:lnTo>
                  <a:pt x="279249" y="590536"/>
                </a:lnTo>
                <a:lnTo>
                  <a:pt x="312700" y="599017"/>
                </a:lnTo>
                <a:lnTo>
                  <a:pt x="347338" y="605751"/>
                </a:lnTo>
                <a:lnTo>
                  <a:pt x="383046" y="610659"/>
                </a:lnTo>
                <a:lnTo>
                  <a:pt x="419706" y="613661"/>
                </a:lnTo>
                <a:lnTo>
                  <a:pt x="457200" y="614679"/>
                </a:lnTo>
                <a:lnTo>
                  <a:pt x="494693" y="613661"/>
                </a:lnTo>
                <a:lnTo>
                  <a:pt x="531353" y="610659"/>
                </a:lnTo>
                <a:lnTo>
                  <a:pt x="567061" y="605751"/>
                </a:lnTo>
                <a:lnTo>
                  <a:pt x="601699" y="599017"/>
                </a:lnTo>
                <a:lnTo>
                  <a:pt x="635150" y="590536"/>
                </a:lnTo>
                <a:lnTo>
                  <a:pt x="667297" y="580386"/>
                </a:lnTo>
                <a:lnTo>
                  <a:pt x="698020" y="568647"/>
                </a:lnTo>
                <a:lnTo>
                  <a:pt x="727204" y="555398"/>
                </a:lnTo>
                <a:lnTo>
                  <a:pt x="754729" y="540717"/>
                </a:lnTo>
                <a:lnTo>
                  <a:pt x="804334" y="507378"/>
                </a:lnTo>
                <a:lnTo>
                  <a:pt x="845894" y="469260"/>
                </a:lnTo>
                <a:lnTo>
                  <a:pt x="878466" y="426995"/>
                </a:lnTo>
                <a:lnTo>
                  <a:pt x="901110" y="381216"/>
                </a:lnTo>
                <a:lnTo>
                  <a:pt x="912884" y="332554"/>
                </a:lnTo>
                <a:lnTo>
                  <a:pt x="914400" y="307339"/>
                </a:lnTo>
                <a:lnTo>
                  <a:pt x="912884" y="282125"/>
                </a:lnTo>
                <a:lnTo>
                  <a:pt x="901110" y="233463"/>
                </a:lnTo>
                <a:lnTo>
                  <a:pt x="878466" y="187684"/>
                </a:lnTo>
                <a:lnTo>
                  <a:pt x="845894" y="145419"/>
                </a:lnTo>
                <a:lnTo>
                  <a:pt x="804334" y="107301"/>
                </a:lnTo>
                <a:lnTo>
                  <a:pt x="754729" y="73962"/>
                </a:lnTo>
                <a:lnTo>
                  <a:pt x="727204" y="59281"/>
                </a:lnTo>
                <a:lnTo>
                  <a:pt x="698020" y="46032"/>
                </a:lnTo>
                <a:lnTo>
                  <a:pt x="667297" y="34293"/>
                </a:lnTo>
                <a:lnTo>
                  <a:pt x="635150" y="24143"/>
                </a:lnTo>
                <a:lnTo>
                  <a:pt x="601699" y="15662"/>
                </a:lnTo>
                <a:lnTo>
                  <a:pt x="567061" y="8928"/>
                </a:lnTo>
                <a:lnTo>
                  <a:pt x="531353" y="4020"/>
                </a:lnTo>
                <a:lnTo>
                  <a:pt x="494693" y="1018"/>
                </a:lnTo>
                <a:lnTo>
                  <a:pt x="457200" y="0"/>
                </a:lnTo>
                <a:lnTo>
                  <a:pt x="419706" y="1018"/>
                </a:lnTo>
                <a:lnTo>
                  <a:pt x="383046" y="4020"/>
                </a:lnTo>
                <a:lnTo>
                  <a:pt x="347338" y="8928"/>
                </a:lnTo>
                <a:lnTo>
                  <a:pt x="312700" y="15662"/>
                </a:lnTo>
                <a:lnTo>
                  <a:pt x="279249" y="24143"/>
                </a:lnTo>
                <a:lnTo>
                  <a:pt x="247102" y="34293"/>
                </a:lnTo>
                <a:lnTo>
                  <a:pt x="216379" y="46032"/>
                </a:lnTo>
                <a:lnTo>
                  <a:pt x="187195" y="59281"/>
                </a:lnTo>
                <a:lnTo>
                  <a:pt x="159670" y="73962"/>
                </a:lnTo>
                <a:lnTo>
                  <a:pt x="110065" y="107301"/>
                </a:lnTo>
                <a:lnTo>
                  <a:pt x="68505" y="145419"/>
                </a:lnTo>
                <a:lnTo>
                  <a:pt x="35933" y="187684"/>
                </a:lnTo>
                <a:lnTo>
                  <a:pt x="13289" y="233463"/>
                </a:lnTo>
                <a:lnTo>
                  <a:pt x="1515" y="282125"/>
                </a:lnTo>
                <a:lnTo>
                  <a:pt x="0" y="307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92100" y="6184900"/>
            <a:ext cx="558800" cy="571500"/>
          </a:xfrm>
          <a:custGeom>
            <a:avLst/>
            <a:gdLst/>
            <a:ahLst/>
            <a:cxnLst/>
            <a:rect l="l" t="t" r="r" b="b"/>
            <a:pathLst>
              <a:path w="558800" h="571500">
                <a:moveTo>
                  <a:pt x="0" y="285750"/>
                </a:moveTo>
                <a:lnTo>
                  <a:pt x="926" y="309185"/>
                </a:lnTo>
                <a:lnTo>
                  <a:pt x="3656" y="332098"/>
                </a:lnTo>
                <a:lnTo>
                  <a:pt x="8120" y="354417"/>
                </a:lnTo>
                <a:lnTo>
                  <a:pt x="14244" y="376067"/>
                </a:lnTo>
                <a:lnTo>
                  <a:pt x="21957" y="396974"/>
                </a:lnTo>
                <a:lnTo>
                  <a:pt x="31186" y="417066"/>
                </a:lnTo>
                <a:lnTo>
                  <a:pt x="41861" y="436268"/>
                </a:lnTo>
                <a:lnTo>
                  <a:pt x="53908" y="454508"/>
                </a:lnTo>
                <a:lnTo>
                  <a:pt x="67257" y="471710"/>
                </a:lnTo>
                <a:lnTo>
                  <a:pt x="81835" y="487803"/>
                </a:lnTo>
                <a:lnTo>
                  <a:pt x="97570" y="502713"/>
                </a:lnTo>
                <a:lnTo>
                  <a:pt x="114391" y="516365"/>
                </a:lnTo>
                <a:lnTo>
                  <a:pt x="132225" y="528686"/>
                </a:lnTo>
                <a:lnTo>
                  <a:pt x="151001" y="539604"/>
                </a:lnTo>
                <a:lnTo>
                  <a:pt x="170646" y="549043"/>
                </a:lnTo>
                <a:lnTo>
                  <a:pt x="191089" y="556931"/>
                </a:lnTo>
                <a:lnTo>
                  <a:pt x="212258" y="563195"/>
                </a:lnTo>
                <a:lnTo>
                  <a:pt x="234080" y="567759"/>
                </a:lnTo>
                <a:lnTo>
                  <a:pt x="256485" y="570552"/>
                </a:lnTo>
                <a:lnTo>
                  <a:pt x="279400" y="571500"/>
                </a:lnTo>
                <a:lnTo>
                  <a:pt x="302314" y="570552"/>
                </a:lnTo>
                <a:lnTo>
                  <a:pt x="324719" y="567759"/>
                </a:lnTo>
                <a:lnTo>
                  <a:pt x="346541" y="563195"/>
                </a:lnTo>
                <a:lnTo>
                  <a:pt x="367710" y="556931"/>
                </a:lnTo>
                <a:lnTo>
                  <a:pt x="388153" y="549043"/>
                </a:lnTo>
                <a:lnTo>
                  <a:pt x="407798" y="539604"/>
                </a:lnTo>
                <a:lnTo>
                  <a:pt x="426574" y="528686"/>
                </a:lnTo>
                <a:lnTo>
                  <a:pt x="444408" y="516365"/>
                </a:lnTo>
                <a:lnTo>
                  <a:pt x="461229" y="502713"/>
                </a:lnTo>
                <a:lnTo>
                  <a:pt x="476964" y="487803"/>
                </a:lnTo>
                <a:lnTo>
                  <a:pt x="491542" y="471710"/>
                </a:lnTo>
                <a:lnTo>
                  <a:pt x="504891" y="454508"/>
                </a:lnTo>
                <a:lnTo>
                  <a:pt x="516938" y="436268"/>
                </a:lnTo>
                <a:lnTo>
                  <a:pt x="527613" y="417066"/>
                </a:lnTo>
                <a:lnTo>
                  <a:pt x="536842" y="396974"/>
                </a:lnTo>
                <a:lnTo>
                  <a:pt x="544555" y="376067"/>
                </a:lnTo>
                <a:lnTo>
                  <a:pt x="550679" y="354417"/>
                </a:lnTo>
                <a:lnTo>
                  <a:pt x="555143" y="332098"/>
                </a:lnTo>
                <a:lnTo>
                  <a:pt x="557873" y="309185"/>
                </a:lnTo>
                <a:lnTo>
                  <a:pt x="558800" y="285750"/>
                </a:lnTo>
                <a:lnTo>
                  <a:pt x="557873" y="262314"/>
                </a:lnTo>
                <a:lnTo>
                  <a:pt x="555143" y="239401"/>
                </a:lnTo>
                <a:lnTo>
                  <a:pt x="550679" y="217082"/>
                </a:lnTo>
                <a:lnTo>
                  <a:pt x="544555" y="195432"/>
                </a:lnTo>
                <a:lnTo>
                  <a:pt x="536842" y="174525"/>
                </a:lnTo>
                <a:lnTo>
                  <a:pt x="527613" y="154433"/>
                </a:lnTo>
                <a:lnTo>
                  <a:pt x="516938" y="135231"/>
                </a:lnTo>
                <a:lnTo>
                  <a:pt x="504891" y="116991"/>
                </a:lnTo>
                <a:lnTo>
                  <a:pt x="491542" y="99789"/>
                </a:lnTo>
                <a:lnTo>
                  <a:pt x="476964" y="83696"/>
                </a:lnTo>
                <a:lnTo>
                  <a:pt x="461229" y="68786"/>
                </a:lnTo>
                <a:lnTo>
                  <a:pt x="444408" y="55134"/>
                </a:lnTo>
                <a:lnTo>
                  <a:pt x="426574" y="42813"/>
                </a:lnTo>
                <a:lnTo>
                  <a:pt x="407798" y="31895"/>
                </a:lnTo>
                <a:lnTo>
                  <a:pt x="388153" y="22456"/>
                </a:lnTo>
                <a:lnTo>
                  <a:pt x="367710" y="14568"/>
                </a:lnTo>
                <a:lnTo>
                  <a:pt x="346541" y="8304"/>
                </a:lnTo>
                <a:lnTo>
                  <a:pt x="324719" y="3740"/>
                </a:lnTo>
                <a:lnTo>
                  <a:pt x="302314" y="947"/>
                </a:lnTo>
                <a:lnTo>
                  <a:pt x="279400" y="0"/>
                </a:lnTo>
                <a:lnTo>
                  <a:pt x="256485" y="947"/>
                </a:lnTo>
                <a:lnTo>
                  <a:pt x="234080" y="3740"/>
                </a:lnTo>
                <a:lnTo>
                  <a:pt x="212258" y="8304"/>
                </a:lnTo>
                <a:lnTo>
                  <a:pt x="191089" y="14568"/>
                </a:lnTo>
                <a:lnTo>
                  <a:pt x="170646" y="22456"/>
                </a:lnTo>
                <a:lnTo>
                  <a:pt x="151001" y="31895"/>
                </a:lnTo>
                <a:lnTo>
                  <a:pt x="132225" y="42813"/>
                </a:lnTo>
                <a:lnTo>
                  <a:pt x="114391" y="55134"/>
                </a:lnTo>
                <a:lnTo>
                  <a:pt x="97570" y="68786"/>
                </a:lnTo>
                <a:lnTo>
                  <a:pt x="81835" y="83696"/>
                </a:lnTo>
                <a:lnTo>
                  <a:pt x="67257" y="99789"/>
                </a:lnTo>
                <a:lnTo>
                  <a:pt x="53908" y="116991"/>
                </a:lnTo>
                <a:lnTo>
                  <a:pt x="41861" y="135231"/>
                </a:lnTo>
                <a:lnTo>
                  <a:pt x="31186" y="154433"/>
                </a:lnTo>
                <a:lnTo>
                  <a:pt x="21957" y="174525"/>
                </a:lnTo>
                <a:lnTo>
                  <a:pt x="14244" y="195432"/>
                </a:lnTo>
                <a:lnTo>
                  <a:pt x="8120" y="217082"/>
                </a:lnTo>
                <a:lnTo>
                  <a:pt x="3656" y="239401"/>
                </a:lnTo>
                <a:lnTo>
                  <a:pt x="926" y="262314"/>
                </a:lnTo>
                <a:lnTo>
                  <a:pt x="0" y="28575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372226" y="2680260"/>
            <a:ext cx="1562227" cy="114300"/>
          </a:xfrm>
          <a:custGeom>
            <a:avLst/>
            <a:gdLst/>
            <a:ahLst/>
            <a:cxnLst/>
            <a:rect l="l" t="t" r="r" b="b"/>
            <a:pathLst>
              <a:path w="1562227" h="114300">
                <a:moveTo>
                  <a:pt x="0" y="51054"/>
                </a:moveTo>
                <a:lnTo>
                  <a:pt x="254" y="89154"/>
                </a:lnTo>
                <a:lnTo>
                  <a:pt x="1448096" y="76242"/>
                </a:lnTo>
                <a:lnTo>
                  <a:pt x="1467104" y="76073"/>
                </a:lnTo>
                <a:lnTo>
                  <a:pt x="1448434" y="114300"/>
                </a:lnTo>
                <a:lnTo>
                  <a:pt x="1562227" y="56134"/>
                </a:lnTo>
                <a:lnTo>
                  <a:pt x="1466850" y="37973"/>
                </a:lnTo>
                <a:lnTo>
                  <a:pt x="1447757" y="38143"/>
                </a:lnTo>
                <a:lnTo>
                  <a:pt x="0" y="51054"/>
                </a:lnTo>
                <a:close/>
              </a:path>
              <a:path w="1562227" h="114300">
                <a:moveTo>
                  <a:pt x="1466850" y="37973"/>
                </a:moveTo>
                <a:lnTo>
                  <a:pt x="1562227" y="56134"/>
                </a:lnTo>
                <a:lnTo>
                  <a:pt x="1447419" y="0"/>
                </a:lnTo>
                <a:lnTo>
                  <a:pt x="1447757" y="38143"/>
                </a:lnTo>
                <a:lnTo>
                  <a:pt x="1466850" y="37973"/>
                </a:lnTo>
                <a:close/>
              </a:path>
              <a:path w="1562227" h="114300">
                <a:moveTo>
                  <a:pt x="1448434" y="114300"/>
                </a:moveTo>
                <a:lnTo>
                  <a:pt x="1467104" y="76073"/>
                </a:lnTo>
                <a:lnTo>
                  <a:pt x="1448096" y="76242"/>
                </a:lnTo>
                <a:lnTo>
                  <a:pt x="1448434" y="114300"/>
                </a:lnTo>
                <a:close/>
              </a:path>
            </a:pathLst>
          </a:custGeom>
          <a:solidFill>
            <a:srgbClr val="A19E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107683" y="2759255"/>
            <a:ext cx="114300" cy="437006"/>
          </a:xfrm>
          <a:custGeom>
            <a:avLst/>
            <a:gdLst/>
            <a:ahLst/>
            <a:cxnLst/>
            <a:rect l="l" t="t" r="r" b="b"/>
            <a:pathLst>
              <a:path w="114300" h="437006">
                <a:moveTo>
                  <a:pt x="38100" y="437006"/>
                </a:moveTo>
                <a:lnTo>
                  <a:pt x="76200" y="437006"/>
                </a:lnTo>
                <a:lnTo>
                  <a:pt x="76200" y="95250"/>
                </a:lnTo>
                <a:lnTo>
                  <a:pt x="114300" y="114300"/>
                </a:lnTo>
                <a:lnTo>
                  <a:pt x="57150" y="0"/>
                </a:lnTo>
                <a:lnTo>
                  <a:pt x="38100" y="95250"/>
                </a:lnTo>
                <a:lnTo>
                  <a:pt x="38100" y="437006"/>
                </a:lnTo>
                <a:close/>
              </a:path>
              <a:path w="114300" h="437006">
                <a:moveTo>
                  <a:pt x="38100" y="95250"/>
                </a:moveTo>
                <a:lnTo>
                  <a:pt x="57150" y="0"/>
                </a:lnTo>
                <a:lnTo>
                  <a:pt x="0" y="114300"/>
                </a:lnTo>
                <a:lnTo>
                  <a:pt x="38100" y="114299"/>
                </a:lnTo>
                <a:lnTo>
                  <a:pt x="38100" y="95250"/>
                </a:lnTo>
                <a:close/>
              </a:path>
              <a:path w="114300" h="437006">
                <a:moveTo>
                  <a:pt x="114300" y="114300"/>
                </a:moveTo>
                <a:lnTo>
                  <a:pt x="76200" y="95250"/>
                </a:lnTo>
                <a:lnTo>
                  <a:pt x="76199" y="114300"/>
                </a:lnTo>
                <a:lnTo>
                  <a:pt x="114300" y="114300"/>
                </a:lnTo>
                <a:close/>
              </a:path>
            </a:pathLst>
          </a:custGeom>
          <a:solidFill>
            <a:srgbClr val="A19E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145783" y="3597455"/>
            <a:ext cx="423925" cy="792797"/>
          </a:xfrm>
          <a:custGeom>
            <a:avLst/>
            <a:gdLst/>
            <a:ahLst/>
            <a:cxnLst/>
            <a:rect l="l" t="t" r="r" b="b"/>
            <a:pathLst>
              <a:path w="423925" h="792797">
                <a:moveTo>
                  <a:pt x="38100" y="0"/>
                </a:moveTo>
                <a:lnTo>
                  <a:pt x="0" y="0"/>
                </a:lnTo>
                <a:lnTo>
                  <a:pt x="0" y="735584"/>
                </a:lnTo>
                <a:lnTo>
                  <a:pt x="4994" y="748458"/>
                </a:lnTo>
                <a:lnTo>
                  <a:pt x="17262" y="754551"/>
                </a:lnTo>
                <a:lnTo>
                  <a:pt x="19050" y="716534"/>
                </a:lnTo>
                <a:lnTo>
                  <a:pt x="38100" y="716533"/>
                </a:lnTo>
                <a:lnTo>
                  <a:pt x="38100" y="0"/>
                </a:lnTo>
                <a:close/>
              </a:path>
              <a:path w="423925" h="792797">
                <a:moveTo>
                  <a:pt x="328675" y="754634"/>
                </a:moveTo>
                <a:lnTo>
                  <a:pt x="309625" y="754634"/>
                </a:lnTo>
                <a:lnTo>
                  <a:pt x="309625" y="792797"/>
                </a:lnTo>
                <a:lnTo>
                  <a:pt x="423925" y="735584"/>
                </a:lnTo>
                <a:lnTo>
                  <a:pt x="328675" y="754634"/>
                </a:lnTo>
                <a:close/>
              </a:path>
              <a:path w="423925" h="792797">
                <a:moveTo>
                  <a:pt x="328675" y="716534"/>
                </a:moveTo>
                <a:lnTo>
                  <a:pt x="309625" y="678434"/>
                </a:lnTo>
                <a:lnTo>
                  <a:pt x="309625" y="716534"/>
                </a:lnTo>
                <a:lnTo>
                  <a:pt x="328675" y="716534"/>
                </a:lnTo>
                <a:close/>
              </a:path>
              <a:path w="423925" h="792797">
                <a:moveTo>
                  <a:pt x="38100" y="735584"/>
                </a:moveTo>
                <a:lnTo>
                  <a:pt x="19050" y="754634"/>
                </a:lnTo>
                <a:lnTo>
                  <a:pt x="309625" y="754634"/>
                </a:lnTo>
                <a:lnTo>
                  <a:pt x="38100" y="735584"/>
                </a:lnTo>
                <a:close/>
              </a:path>
              <a:path w="423925" h="792797">
                <a:moveTo>
                  <a:pt x="17262" y="754551"/>
                </a:moveTo>
                <a:lnTo>
                  <a:pt x="19050" y="754634"/>
                </a:lnTo>
                <a:lnTo>
                  <a:pt x="38100" y="735584"/>
                </a:lnTo>
                <a:lnTo>
                  <a:pt x="309625" y="754634"/>
                </a:lnTo>
                <a:lnTo>
                  <a:pt x="328675" y="754634"/>
                </a:lnTo>
                <a:lnTo>
                  <a:pt x="423925" y="735584"/>
                </a:lnTo>
                <a:lnTo>
                  <a:pt x="309625" y="678434"/>
                </a:lnTo>
                <a:lnTo>
                  <a:pt x="328675" y="716534"/>
                </a:lnTo>
                <a:lnTo>
                  <a:pt x="19050" y="716534"/>
                </a:lnTo>
                <a:lnTo>
                  <a:pt x="17262" y="754551"/>
                </a:lnTo>
                <a:close/>
              </a:path>
            </a:pathLst>
          </a:custGeom>
          <a:solidFill>
            <a:srgbClr val="A19E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5476233" y="2677085"/>
            <a:ext cx="770001" cy="114300"/>
          </a:xfrm>
          <a:custGeom>
            <a:avLst/>
            <a:gdLst/>
            <a:ahLst/>
            <a:cxnLst/>
            <a:rect l="l" t="t" r="r" b="b"/>
            <a:pathLst>
              <a:path w="770001" h="114300">
                <a:moveTo>
                  <a:pt x="770001" y="56769"/>
                </a:moveTo>
                <a:lnTo>
                  <a:pt x="655447" y="0"/>
                </a:lnTo>
                <a:lnTo>
                  <a:pt x="674624" y="37973"/>
                </a:lnTo>
                <a:lnTo>
                  <a:pt x="674751" y="76073"/>
                </a:lnTo>
                <a:lnTo>
                  <a:pt x="655827" y="114300"/>
                </a:lnTo>
                <a:lnTo>
                  <a:pt x="770001" y="56769"/>
                </a:lnTo>
                <a:close/>
              </a:path>
              <a:path w="770001" h="114300">
                <a:moveTo>
                  <a:pt x="655700" y="76130"/>
                </a:moveTo>
                <a:lnTo>
                  <a:pt x="655827" y="114300"/>
                </a:lnTo>
                <a:lnTo>
                  <a:pt x="674751" y="76073"/>
                </a:lnTo>
                <a:lnTo>
                  <a:pt x="674624" y="37973"/>
                </a:lnTo>
                <a:lnTo>
                  <a:pt x="655447" y="0"/>
                </a:lnTo>
                <a:lnTo>
                  <a:pt x="655573" y="38030"/>
                </a:lnTo>
                <a:lnTo>
                  <a:pt x="0" y="40005"/>
                </a:lnTo>
                <a:lnTo>
                  <a:pt x="0" y="78105"/>
                </a:lnTo>
                <a:lnTo>
                  <a:pt x="655700" y="76130"/>
                </a:lnTo>
                <a:close/>
              </a:path>
            </a:pathLst>
          </a:custGeom>
          <a:solidFill>
            <a:srgbClr val="A19E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4646923" y="3028495"/>
            <a:ext cx="1255141" cy="797179"/>
          </a:xfrm>
          <a:custGeom>
            <a:avLst/>
            <a:gdLst/>
            <a:ahLst/>
            <a:cxnLst/>
            <a:rect l="l" t="t" r="r" b="b"/>
            <a:pathLst>
              <a:path w="1255141" h="797179">
                <a:moveTo>
                  <a:pt x="1217041" y="417576"/>
                </a:moveTo>
                <a:lnTo>
                  <a:pt x="1217041" y="797179"/>
                </a:lnTo>
                <a:lnTo>
                  <a:pt x="1255141" y="797179"/>
                </a:lnTo>
                <a:lnTo>
                  <a:pt x="1236091" y="417576"/>
                </a:lnTo>
                <a:lnTo>
                  <a:pt x="1217041" y="417576"/>
                </a:lnTo>
                <a:close/>
              </a:path>
              <a:path w="1255141" h="797179">
                <a:moveTo>
                  <a:pt x="76200" y="398526"/>
                </a:moveTo>
                <a:lnTo>
                  <a:pt x="57150" y="379476"/>
                </a:lnTo>
                <a:lnTo>
                  <a:pt x="38100" y="114299"/>
                </a:lnTo>
                <a:lnTo>
                  <a:pt x="38100" y="398526"/>
                </a:lnTo>
                <a:lnTo>
                  <a:pt x="43094" y="411400"/>
                </a:lnTo>
                <a:lnTo>
                  <a:pt x="55362" y="417493"/>
                </a:lnTo>
                <a:lnTo>
                  <a:pt x="1217041" y="417493"/>
                </a:lnTo>
                <a:lnTo>
                  <a:pt x="1217041" y="398526"/>
                </a:lnTo>
                <a:lnTo>
                  <a:pt x="1236091" y="417576"/>
                </a:lnTo>
                <a:lnTo>
                  <a:pt x="1255141" y="797179"/>
                </a:lnTo>
                <a:lnTo>
                  <a:pt x="1255141" y="398526"/>
                </a:lnTo>
                <a:lnTo>
                  <a:pt x="1250102" y="385702"/>
                </a:lnTo>
                <a:lnTo>
                  <a:pt x="1237859" y="379559"/>
                </a:lnTo>
                <a:lnTo>
                  <a:pt x="76200" y="379559"/>
                </a:lnTo>
                <a:lnTo>
                  <a:pt x="76200" y="398526"/>
                </a:lnTo>
                <a:close/>
              </a:path>
              <a:path w="1255141" h="797179">
                <a:moveTo>
                  <a:pt x="76200" y="114299"/>
                </a:moveTo>
                <a:lnTo>
                  <a:pt x="114300" y="114300"/>
                </a:lnTo>
                <a:lnTo>
                  <a:pt x="76200" y="95250"/>
                </a:lnTo>
                <a:lnTo>
                  <a:pt x="38100" y="95250"/>
                </a:lnTo>
                <a:lnTo>
                  <a:pt x="0" y="114300"/>
                </a:lnTo>
                <a:lnTo>
                  <a:pt x="38100" y="114299"/>
                </a:lnTo>
                <a:lnTo>
                  <a:pt x="57150" y="379476"/>
                </a:lnTo>
                <a:lnTo>
                  <a:pt x="76200" y="379476"/>
                </a:lnTo>
                <a:lnTo>
                  <a:pt x="76200" y="114299"/>
                </a:lnTo>
                <a:close/>
              </a:path>
              <a:path w="1255141" h="797179">
                <a:moveTo>
                  <a:pt x="57150" y="0"/>
                </a:moveTo>
                <a:lnTo>
                  <a:pt x="0" y="114300"/>
                </a:lnTo>
                <a:lnTo>
                  <a:pt x="38100" y="95250"/>
                </a:lnTo>
                <a:lnTo>
                  <a:pt x="76200" y="95250"/>
                </a:lnTo>
                <a:lnTo>
                  <a:pt x="114300" y="114300"/>
                </a:lnTo>
                <a:lnTo>
                  <a:pt x="57150" y="0"/>
                </a:lnTo>
                <a:close/>
              </a:path>
            </a:pathLst>
          </a:custGeom>
          <a:solidFill>
            <a:srgbClr val="A19E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4697342" y="1890321"/>
            <a:ext cx="1435480" cy="572008"/>
          </a:xfrm>
          <a:custGeom>
            <a:avLst/>
            <a:gdLst/>
            <a:ahLst/>
            <a:cxnLst/>
            <a:rect l="l" t="t" r="r" b="b"/>
            <a:pathLst>
              <a:path w="1435480" h="572008">
                <a:moveTo>
                  <a:pt x="0" y="536321"/>
                </a:moveTo>
                <a:lnTo>
                  <a:pt x="13462" y="572008"/>
                </a:lnTo>
                <a:lnTo>
                  <a:pt x="1335355" y="71269"/>
                </a:lnTo>
                <a:lnTo>
                  <a:pt x="1353185" y="64516"/>
                </a:lnTo>
                <a:lnTo>
                  <a:pt x="1348866" y="106934"/>
                </a:lnTo>
                <a:lnTo>
                  <a:pt x="1435480" y="12954"/>
                </a:lnTo>
                <a:lnTo>
                  <a:pt x="1339596" y="28829"/>
                </a:lnTo>
                <a:lnTo>
                  <a:pt x="1321826" y="35560"/>
                </a:lnTo>
                <a:lnTo>
                  <a:pt x="0" y="536321"/>
                </a:lnTo>
                <a:close/>
              </a:path>
              <a:path w="1435480" h="572008">
                <a:moveTo>
                  <a:pt x="1339596" y="28829"/>
                </a:moveTo>
                <a:lnTo>
                  <a:pt x="1435480" y="12954"/>
                </a:lnTo>
                <a:lnTo>
                  <a:pt x="1308353" y="0"/>
                </a:lnTo>
                <a:lnTo>
                  <a:pt x="1321826" y="35560"/>
                </a:lnTo>
                <a:lnTo>
                  <a:pt x="1339596" y="28829"/>
                </a:lnTo>
                <a:close/>
              </a:path>
              <a:path w="1435480" h="572008">
                <a:moveTo>
                  <a:pt x="1348866" y="106934"/>
                </a:moveTo>
                <a:lnTo>
                  <a:pt x="1353185" y="64516"/>
                </a:lnTo>
                <a:lnTo>
                  <a:pt x="1335355" y="71269"/>
                </a:lnTo>
                <a:lnTo>
                  <a:pt x="1348866" y="106934"/>
                </a:lnTo>
                <a:close/>
              </a:path>
            </a:pathLst>
          </a:custGeom>
          <a:solidFill>
            <a:srgbClr val="A19E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126473" y="1885876"/>
            <a:ext cx="1096137" cy="501268"/>
          </a:xfrm>
          <a:custGeom>
            <a:avLst/>
            <a:gdLst/>
            <a:ahLst/>
            <a:cxnLst/>
            <a:rect l="l" t="t" r="r" b="b"/>
            <a:pathLst>
              <a:path w="1096137" h="501268">
                <a:moveTo>
                  <a:pt x="1001268" y="473963"/>
                </a:moveTo>
                <a:lnTo>
                  <a:pt x="983837" y="466318"/>
                </a:lnTo>
                <a:lnTo>
                  <a:pt x="968501" y="501268"/>
                </a:lnTo>
                <a:lnTo>
                  <a:pt x="1096137" y="494791"/>
                </a:lnTo>
                <a:lnTo>
                  <a:pt x="1001268" y="473963"/>
                </a:lnTo>
                <a:close/>
              </a:path>
              <a:path w="1096137" h="501268">
                <a:moveTo>
                  <a:pt x="1016635" y="439038"/>
                </a:moveTo>
                <a:lnTo>
                  <a:pt x="1014476" y="396493"/>
                </a:lnTo>
                <a:lnTo>
                  <a:pt x="999168" y="431380"/>
                </a:lnTo>
                <a:lnTo>
                  <a:pt x="1016635" y="439038"/>
                </a:lnTo>
                <a:close/>
              </a:path>
              <a:path w="1096137" h="501268">
                <a:moveTo>
                  <a:pt x="15240" y="0"/>
                </a:moveTo>
                <a:lnTo>
                  <a:pt x="0" y="34798"/>
                </a:lnTo>
                <a:lnTo>
                  <a:pt x="983837" y="466318"/>
                </a:lnTo>
                <a:lnTo>
                  <a:pt x="1001268" y="473963"/>
                </a:lnTo>
                <a:lnTo>
                  <a:pt x="1096137" y="494791"/>
                </a:lnTo>
                <a:lnTo>
                  <a:pt x="1014476" y="396493"/>
                </a:lnTo>
                <a:lnTo>
                  <a:pt x="1016635" y="439038"/>
                </a:lnTo>
                <a:lnTo>
                  <a:pt x="999168" y="431380"/>
                </a:lnTo>
                <a:lnTo>
                  <a:pt x="15240" y="0"/>
                </a:lnTo>
                <a:close/>
              </a:path>
            </a:pathLst>
          </a:custGeom>
          <a:solidFill>
            <a:srgbClr val="A19E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4656448" y="1523576"/>
            <a:ext cx="1280871" cy="330200"/>
          </a:xfrm>
          <a:prstGeom prst="rect">
            <a:avLst/>
          </a:prstGeom>
        </p:spPr>
        <p:txBody>
          <a:bodyPr wrap="square" lIns="0" tIns="16224" rIns="0" bIns="0" rtlCol="0">
            <a:noAutofit/>
          </a:bodyPr>
          <a:lstStyle/>
          <a:p>
            <a:pPr marL="12700">
              <a:lnSpc>
                <a:spcPts val="2555"/>
              </a:lnSpc>
            </a:pPr>
            <a:r>
              <a:rPr sz="2400" b="1" spc="-9" dirty="0" smtClean="0">
                <a:solidFill>
                  <a:srgbClr val="A19E00"/>
                </a:solidFill>
                <a:latin typeface="Arial"/>
                <a:cs typeface="Arial"/>
              </a:rPr>
              <a:t>Objetivo</a:t>
            </a:r>
            <a:endParaRPr sz="24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959163" y="1523576"/>
            <a:ext cx="1698447" cy="330200"/>
          </a:xfrm>
          <a:prstGeom prst="rect">
            <a:avLst/>
          </a:prstGeom>
        </p:spPr>
        <p:txBody>
          <a:bodyPr wrap="square" lIns="0" tIns="16224" rIns="0" bIns="0" rtlCol="0">
            <a:noAutofit/>
          </a:bodyPr>
          <a:lstStyle/>
          <a:p>
            <a:pPr marL="12700">
              <a:lnSpc>
                <a:spcPts val="2555"/>
              </a:lnSpc>
            </a:pPr>
            <a:r>
              <a:rPr sz="2400" b="1" spc="0" dirty="0" smtClean="0">
                <a:solidFill>
                  <a:srgbClr val="A19E00"/>
                </a:solidFill>
                <a:latin typeface="Arial"/>
                <a:cs typeface="Arial"/>
              </a:rPr>
              <a:t>estratégico</a:t>
            </a:r>
            <a:endParaRPr sz="24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460864" y="2453359"/>
            <a:ext cx="1541017" cy="584200"/>
          </a:xfrm>
          <a:prstGeom prst="rect">
            <a:avLst/>
          </a:prstGeom>
        </p:spPr>
        <p:txBody>
          <a:bodyPr wrap="square" lIns="0" tIns="13620" rIns="0" bIns="0" rtlCol="0">
            <a:noAutofit/>
          </a:bodyPr>
          <a:lstStyle/>
          <a:p>
            <a:pPr algn="ctr">
              <a:lnSpc>
                <a:spcPts val="2145"/>
              </a:lnSpc>
            </a:pPr>
            <a:r>
              <a:rPr sz="2000" spc="0" dirty="0" smtClean="0">
                <a:solidFill>
                  <a:srgbClr val="A19E00"/>
                </a:solidFill>
                <a:latin typeface="Arial"/>
                <a:cs typeface="Arial"/>
              </a:rPr>
              <a:t>Estrategia de</a:t>
            </a:r>
            <a:endParaRPr sz="2000">
              <a:latin typeface="Arial"/>
              <a:cs typeface="Arial"/>
            </a:endParaRPr>
          </a:p>
          <a:p>
            <a:pPr marL="262762" marR="281558" algn="ctr">
              <a:lnSpc>
                <a:spcPct val="95825"/>
              </a:lnSpc>
            </a:pPr>
            <a:r>
              <a:rPr sz="2000" spc="1" dirty="0" smtClean="0">
                <a:solidFill>
                  <a:srgbClr val="A19E00"/>
                </a:solidFill>
                <a:latin typeface="Arial"/>
                <a:cs typeface="Arial"/>
              </a:rPr>
              <a:t>solución</a:t>
            </a:r>
            <a:endParaRPr sz="2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123047" y="2510144"/>
            <a:ext cx="1192580" cy="472440"/>
          </a:xfrm>
          <a:prstGeom prst="rect">
            <a:avLst/>
          </a:prstGeom>
        </p:spPr>
        <p:txBody>
          <a:bodyPr wrap="square" lIns="0" tIns="11017" rIns="0" bIns="0" rtlCol="0">
            <a:noAutofit/>
          </a:bodyPr>
          <a:lstStyle/>
          <a:p>
            <a:pPr marL="50800" marR="30479">
              <a:lnSpc>
                <a:spcPts val="1735"/>
              </a:lnSpc>
            </a:pPr>
            <a:r>
              <a:rPr sz="1600" spc="0" dirty="0" smtClean="0">
                <a:solidFill>
                  <a:srgbClr val="A19E00"/>
                </a:solidFill>
                <a:latin typeface="Arial"/>
                <a:cs typeface="Arial"/>
              </a:rPr>
              <a:t>Prospectiva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600" spc="-2" dirty="0" smtClean="0">
                <a:solidFill>
                  <a:srgbClr val="A19E00"/>
                </a:solidFill>
                <a:latin typeface="Arial"/>
                <a:cs typeface="Arial"/>
              </a:rPr>
              <a:t>(Escenarios)</a:t>
            </a:r>
            <a:endParaRPr sz="16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08360" y="2623666"/>
            <a:ext cx="1390142" cy="279400"/>
          </a:xfrm>
          <a:prstGeom prst="rect">
            <a:avLst/>
          </a:prstGeom>
        </p:spPr>
        <p:txBody>
          <a:bodyPr wrap="square" lIns="0" tIns="13620" rIns="0" bIns="0" rtlCol="0">
            <a:noAutofit/>
          </a:bodyPr>
          <a:lstStyle/>
          <a:p>
            <a:pPr marL="12700">
              <a:lnSpc>
                <a:spcPts val="2145"/>
              </a:lnSpc>
            </a:pPr>
            <a:r>
              <a:rPr sz="2000" spc="0" dirty="0" smtClean="0">
                <a:solidFill>
                  <a:srgbClr val="A19E00"/>
                </a:solidFill>
                <a:latin typeface="Arial"/>
                <a:cs typeface="Arial"/>
              </a:rPr>
              <a:t>Diagnóstico</a:t>
            </a:r>
            <a:endParaRPr sz="2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797422" y="3270981"/>
            <a:ext cx="770041" cy="279717"/>
          </a:xfrm>
          <a:prstGeom prst="rect">
            <a:avLst/>
          </a:prstGeom>
        </p:spPr>
        <p:txBody>
          <a:bodyPr wrap="square" lIns="0" tIns="13620" rIns="0" bIns="0" rtlCol="0">
            <a:noAutofit/>
          </a:bodyPr>
          <a:lstStyle/>
          <a:p>
            <a:pPr marL="12700">
              <a:lnSpc>
                <a:spcPts val="2145"/>
              </a:lnSpc>
            </a:pPr>
            <a:r>
              <a:rPr sz="2000" dirty="0" smtClean="0">
                <a:solidFill>
                  <a:srgbClr val="A19E00"/>
                </a:solidFill>
                <a:latin typeface="Arial"/>
                <a:cs typeface="Arial"/>
              </a:rPr>
              <a:t>FODA</a:t>
            </a:r>
            <a:endParaRPr sz="2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217028" y="3899635"/>
            <a:ext cx="3349618" cy="889317"/>
          </a:xfrm>
          <a:prstGeom prst="rect">
            <a:avLst/>
          </a:prstGeom>
        </p:spPr>
        <p:txBody>
          <a:bodyPr wrap="square" lIns="0" tIns="13620" rIns="0" bIns="0" rtlCol="0">
            <a:noAutofit/>
          </a:bodyPr>
          <a:lstStyle/>
          <a:p>
            <a:pPr marL="69850" marR="85718" algn="ctr">
              <a:lnSpc>
                <a:spcPts val="2145"/>
              </a:lnSpc>
            </a:pPr>
            <a:r>
              <a:rPr sz="2000" spc="0" dirty="0" smtClean="0">
                <a:solidFill>
                  <a:srgbClr val="A19E00"/>
                </a:solidFill>
                <a:latin typeface="Arial"/>
                <a:cs typeface="Arial"/>
              </a:rPr>
              <a:t>Priorizar acciones a realizar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ct val="95825"/>
              </a:lnSpc>
            </a:pPr>
            <a:r>
              <a:rPr sz="2000" spc="0" dirty="0" smtClean="0">
                <a:solidFill>
                  <a:srgbClr val="A19E00"/>
                </a:solidFill>
                <a:latin typeface="Arial"/>
                <a:cs typeface="Arial"/>
              </a:rPr>
              <a:t>Posibilidades de éxito de una</a:t>
            </a:r>
            <a:endParaRPr sz="2000">
              <a:latin typeface="Arial"/>
              <a:cs typeface="Arial"/>
            </a:endParaRPr>
          </a:p>
          <a:p>
            <a:pPr marL="1076071" marR="1093717" algn="ctr">
              <a:lnSpc>
                <a:spcPct val="95825"/>
              </a:lnSpc>
              <a:spcBef>
                <a:spcPts val="100"/>
              </a:spcBef>
            </a:pPr>
            <a:r>
              <a:rPr sz="2000" spc="0" dirty="0" smtClean="0">
                <a:solidFill>
                  <a:srgbClr val="A19E00"/>
                </a:solidFill>
                <a:latin typeface="Arial"/>
                <a:cs typeface="Arial"/>
              </a:rPr>
              <a:t>estrategia</a:t>
            </a:r>
            <a:endParaRPr sz="2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196340" y="378460"/>
            <a:ext cx="6037580" cy="411479"/>
          </a:xfrm>
          <a:prstGeom prst="rect">
            <a:avLst/>
          </a:prstGeom>
        </p:spPr>
        <p:txBody>
          <a:bodyPr wrap="square" lIns="0" tIns="38735" rIns="0" bIns="0" rtlCol="0">
            <a:noAutofit/>
          </a:bodyPr>
          <a:lstStyle/>
          <a:p>
            <a:pPr marL="92328">
              <a:lnSpc>
                <a:spcPct val="102091"/>
              </a:lnSpc>
            </a:pPr>
            <a:r>
              <a:rPr sz="2100" spc="64" dirty="0" smtClean="0">
                <a:solidFill>
                  <a:srgbClr val="FFFFFF"/>
                </a:solidFill>
                <a:latin typeface="Symbol"/>
                <a:cs typeface="Symbol"/>
              </a:rPr>
              <a:t>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3920" y="378460"/>
            <a:ext cx="4622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55906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object 93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1249680" y="695960"/>
            <a:ext cx="6507480" cy="0"/>
          </a:xfrm>
          <a:custGeom>
            <a:avLst/>
            <a:gdLst/>
            <a:ahLst/>
            <a:cxnLst/>
            <a:rect l="l" t="t" r="r" b="b"/>
            <a:pathLst>
              <a:path w="6507480">
                <a:moveTo>
                  <a:pt x="0" y="0"/>
                </a:moveTo>
                <a:lnTo>
                  <a:pt x="6507480" y="0"/>
                </a:lnTo>
              </a:path>
            </a:pathLst>
          </a:custGeom>
          <a:ln w="6349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2334354" y="2038730"/>
            <a:ext cx="4567948" cy="23821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 txBox="1"/>
          <p:nvPr/>
        </p:nvSpPr>
        <p:spPr>
          <a:xfrm>
            <a:off x="853806" y="2989746"/>
            <a:ext cx="1484630" cy="936929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35560" marR="22860">
              <a:lnSpc>
                <a:spcPts val="1325"/>
              </a:lnSpc>
            </a:pPr>
            <a:r>
              <a:rPr sz="3200" b="1" spc="0" dirty="0" smtClean="0">
                <a:solidFill>
                  <a:srgbClr val="A19E00"/>
                </a:solidFill>
                <a:latin typeface="Arial"/>
                <a:cs typeface="Arial"/>
              </a:rPr>
              <a:t>Sector</a:t>
            </a:r>
            <a:endParaRPr sz="3200" dirty="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3200" b="1" spc="0" dirty="0" smtClean="0">
                <a:solidFill>
                  <a:srgbClr val="A19E00"/>
                </a:solidFill>
                <a:latin typeface="Arial"/>
                <a:cs typeface="Arial"/>
              </a:rPr>
              <a:t>interno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7217513" y="3032110"/>
            <a:ext cx="1362492" cy="1248439"/>
          </a:xfrm>
          <a:prstGeom prst="rect">
            <a:avLst/>
          </a:prstGeom>
        </p:spPr>
        <p:txBody>
          <a:bodyPr wrap="square" lIns="0" tIns="8413" rIns="0" bIns="0" rtlCol="0">
            <a:noAutofit/>
          </a:bodyPr>
          <a:lstStyle/>
          <a:p>
            <a:pPr marL="50800" marR="22907">
              <a:lnSpc>
                <a:spcPts val="1325"/>
              </a:lnSpc>
            </a:pPr>
            <a:r>
              <a:rPr sz="2800" b="1" spc="0" dirty="0" smtClean="0">
                <a:solidFill>
                  <a:srgbClr val="A19E00"/>
                </a:solidFill>
                <a:latin typeface="Arial"/>
                <a:cs typeface="Arial"/>
              </a:rPr>
              <a:t>Sector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2800" b="1" spc="-4" dirty="0" smtClean="0">
                <a:solidFill>
                  <a:srgbClr val="A19E00"/>
                </a:solidFill>
                <a:latin typeface="Arial"/>
                <a:cs typeface="Arial"/>
              </a:rPr>
              <a:t>externo</a:t>
            </a:r>
            <a:endParaRPr sz="280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7" name="object 77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6" name="object 76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5" name="object 75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4" name="object 74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3" name="object 73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2" name="object 72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1" name="object 71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0" name="object 70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1196340" y="378460"/>
            <a:ext cx="6037580" cy="317500"/>
          </a:xfrm>
          <a:prstGeom prst="rect">
            <a:avLst/>
          </a:prstGeom>
        </p:spPr>
        <p:txBody>
          <a:bodyPr wrap="square" lIns="0" tIns="52673" rIns="0" bIns="0" rtlCol="0">
            <a:noAutofit/>
          </a:bodyPr>
          <a:lstStyle/>
          <a:p>
            <a:pPr marL="92328">
              <a:lnSpc>
                <a:spcPts val="2195"/>
              </a:lnSpc>
            </a:pPr>
            <a:r>
              <a:rPr sz="3150" spc="64" baseline="-9069" dirty="0" smtClean="0">
                <a:solidFill>
                  <a:srgbClr val="FFFFFF"/>
                </a:solidFill>
                <a:latin typeface="Symbol"/>
                <a:cs typeface="Symbol"/>
              </a:rPr>
              <a:t>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33920" y="378460"/>
            <a:ext cx="462279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196340" y="695960"/>
            <a:ext cx="6037580" cy="93979"/>
          </a:xfrm>
          <a:prstGeom prst="rect">
            <a:avLst/>
          </a:prstGeom>
        </p:spPr>
        <p:txBody>
          <a:bodyPr wrap="square" lIns="0" tIns="5079" rIns="0" bIns="0" rtlCol="0">
            <a:noAutofit/>
          </a:bodyPr>
          <a:lstStyle/>
          <a:p>
            <a:pPr marL="25400">
              <a:lnSpc>
                <a:spcPts val="700"/>
              </a:lnSpc>
            </a:pPr>
            <a:endParaRPr sz="700"/>
          </a:p>
        </p:txBody>
      </p:sp>
      <p:sp>
        <p:nvSpPr>
          <p:cNvPr id="3" name="object 3"/>
          <p:cNvSpPr txBox="1"/>
          <p:nvPr/>
        </p:nvSpPr>
        <p:spPr>
          <a:xfrm>
            <a:off x="7233920" y="695960"/>
            <a:ext cx="462279" cy="482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04837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object 93"/>
          <p:cNvSpPr/>
          <p:nvPr/>
        </p:nvSpPr>
        <p:spPr>
          <a:xfrm>
            <a:off x="690880" y="652399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937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690880" y="6504940"/>
            <a:ext cx="3413760" cy="38100"/>
          </a:xfrm>
          <a:custGeom>
            <a:avLst/>
            <a:gdLst/>
            <a:ahLst/>
            <a:cxnLst/>
            <a:rect l="l" t="t" r="r" b="b"/>
            <a:pathLst>
              <a:path w="3413760" h="38100">
                <a:moveTo>
                  <a:pt x="0" y="38099"/>
                </a:moveTo>
                <a:lnTo>
                  <a:pt x="3413760" y="38099"/>
                </a:lnTo>
                <a:lnTo>
                  <a:pt x="3413760" y="0"/>
                </a:lnTo>
                <a:lnTo>
                  <a:pt x="0" y="0"/>
                </a:lnTo>
                <a:lnTo>
                  <a:pt x="0" y="3809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4782820" y="6522720"/>
            <a:ext cx="3413760" cy="0"/>
          </a:xfrm>
          <a:custGeom>
            <a:avLst/>
            <a:gdLst/>
            <a:ahLst/>
            <a:cxnLst/>
            <a:rect l="l" t="t" r="r" b="b"/>
            <a:pathLst>
              <a:path w="3413760">
                <a:moveTo>
                  <a:pt x="0" y="0"/>
                </a:moveTo>
                <a:lnTo>
                  <a:pt x="3413760" y="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782820" y="6504940"/>
            <a:ext cx="3413760" cy="35560"/>
          </a:xfrm>
          <a:custGeom>
            <a:avLst/>
            <a:gdLst/>
            <a:ahLst/>
            <a:cxnLst/>
            <a:rect l="l" t="t" r="r" b="b"/>
            <a:pathLst>
              <a:path w="3413760" h="35559">
                <a:moveTo>
                  <a:pt x="0" y="35559"/>
                </a:moveTo>
                <a:lnTo>
                  <a:pt x="3413760" y="35559"/>
                </a:lnTo>
                <a:lnTo>
                  <a:pt x="3413760" y="0"/>
                </a:lnTo>
                <a:lnTo>
                  <a:pt x="0" y="0"/>
                </a:lnTo>
                <a:lnTo>
                  <a:pt x="0" y="35559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755900" y="6314440"/>
            <a:ext cx="4800600" cy="401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755900" y="6314440"/>
            <a:ext cx="4800600" cy="401320"/>
          </a:xfrm>
          <a:custGeom>
            <a:avLst/>
            <a:gdLst/>
            <a:ahLst/>
            <a:cxnLst/>
            <a:rect l="l" t="t" r="r" b="b"/>
            <a:pathLst>
              <a:path w="4800600" h="401319">
                <a:moveTo>
                  <a:pt x="0" y="66890"/>
                </a:moveTo>
                <a:lnTo>
                  <a:pt x="13076" y="27166"/>
                </a:lnTo>
                <a:lnTo>
                  <a:pt x="46304" y="3236"/>
                </a:lnTo>
                <a:lnTo>
                  <a:pt x="66929" y="0"/>
                </a:lnTo>
                <a:lnTo>
                  <a:pt x="4733671" y="0"/>
                </a:lnTo>
                <a:lnTo>
                  <a:pt x="4773414" y="13066"/>
                </a:lnTo>
                <a:lnTo>
                  <a:pt x="4797360" y="46275"/>
                </a:lnTo>
                <a:lnTo>
                  <a:pt x="4800600" y="66890"/>
                </a:lnTo>
                <a:lnTo>
                  <a:pt x="4800600" y="334429"/>
                </a:lnTo>
                <a:lnTo>
                  <a:pt x="4787523" y="374153"/>
                </a:lnTo>
                <a:lnTo>
                  <a:pt x="4754295" y="398083"/>
                </a:lnTo>
                <a:lnTo>
                  <a:pt x="4733671" y="401320"/>
                </a:lnTo>
                <a:lnTo>
                  <a:pt x="66929" y="401320"/>
                </a:lnTo>
                <a:lnTo>
                  <a:pt x="27185" y="388253"/>
                </a:lnTo>
                <a:lnTo>
                  <a:pt x="3239" y="355044"/>
                </a:lnTo>
                <a:lnTo>
                  <a:pt x="0" y="334429"/>
                </a:lnTo>
                <a:lnTo>
                  <a:pt x="0" y="66890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75920" y="5434330"/>
            <a:ext cx="0" cy="763269"/>
          </a:xfrm>
          <a:custGeom>
            <a:avLst/>
            <a:gdLst/>
            <a:ahLst/>
            <a:cxnLst/>
            <a:rect l="l" t="t" r="r" b="b"/>
            <a:pathLst>
              <a:path h="763270">
                <a:moveTo>
                  <a:pt x="0" y="0"/>
                </a:moveTo>
                <a:lnTo>
                  <a:pt x="0" y="76327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87020" y="472439"/>
            <a:ext cx="0" cy="3413760"/>
          </a:xfrm>
          <a:custGeom>
            <a:avLst/>
            <a:gdLst/>
            <a:ahLst/>
            <a:cxnLst/>
            <a:rect l="l" t="t" r="r" b="b"/>
            <a:pathLst>
              <a:path h="3413760">
                <a:moveTo>
                  <a:pt x="0" y="0"/>
                </a:moveTo>
                <a:lnTo>
                  <a:pt x="0" y="3413760"/>
                </a:lnTo>
              </a:path>
            </a:pathLst>
          </a:custGeom>
          <a:ln w="368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69240" y="472439"/>
            <a:ext cx="35560" cy="3413760"/>
          </a:xfrm>
          <a:custGeom>
            <a:avLst/>
            <a:gdLst/>
            <a:ahLst/>
            <a:cxnLst/>
            <a:rect l="l" t="t" r="r" b="b"/>
            <a:pathLst>
              <a:path w="35560" h="3413760">
                <a:moveTo>
                  <a:pt x="0" y="3413760"/>
                </a:moveTo>
                <a:lnTo>
                  <a:pt x="35560" y="3413760"/>
                </a:lnTo>
                <a:lnTo>
                  <a:pt x="35560" y="0"/>
                </a:lnTo>
                <a:lnTo>
                  <a:pt x="0" y="0"/>
                </a:lnTo>
                <a:lnTo>
                  <a:pt x="0" y="341376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75920" y="299720"/>
            <a:ext cx="0" cy="4883150"/>
          </a:xfrm>
          <a:custGeom>
            <a:avLst/>
            <a:gdLst/>
            <a:ahLst/>
            <a:cxnLst/>
            <a:rect l="l" t="t" r="r" b="b"/>
            <a:pathLst>
              <a:path h="4883150">
                <a:moveTo>
                  <a:pt x="0" y="0"/>
                </a:moveTo>
                <a:lnTo>
                  <a:pt x="0" y="4883150"/>
                </a:lnTo>
              </a:path>
            </a:pathLst>
          </a:custGeom>
          <a:ln w="1143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685800" y="276860"/>
            <a:ext cx="7769859" cy="0"/>
          </a:xfrm>
          <a:custGeom>
            <a:avLst/>
            <a:gdLst/>
            <a:ahLst/>
            <a:cxnLst/>
            <a:rect l="l" t="t" r="r" b="b"/>
            <a:pathLst>
              <a:path w="7769859">
                <a:moveTo>
                  <a:pt x="0" y="0"/>
                </a:moveTo>
                <a:lnTo>
                  <a:pt x="7769859" y="0"/>
                </a:lnTo>
              </a:path>
            </a:pathLst>
          </a:custGeom>
          <a:ln w="1142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228600" y="3810000"/>
            <a:ext cx="304800" cy="914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228600" y="38100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333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333"/>
                </a:lnTo>
                <a:lnTo>
                  <a:pt x="298479" y="809356"/>
                </a:lnTo>
                <a:lnTo>
                  <a:pt x="280736" y="846650"/>
                </a:lnTo>
                <a:lnTo>
                  <a:pt x="253397" y="877444"/>
                </a:lnTo>
                <a:lnTo>
                  <a:pt x="218290" y="899968"/>
                </a:lnTo>
                <a:lnTo>
                  <a:pt x="177243" y="912453"/>
                </a:lnTo>
                <a:lnTo>
                  <a:pt x="152400" y="914400"/>
                </a:lnTo>
                <a:lnTo>
                  <a:pt x="137442" y="913699"/>
                </a:lnTo>
                <a:lnTo>
                  <a:pt x="95308" y="903722"/>
                </a:lnTo>
                <a:lnTo>
                  <a:pt x="58702" y="883306"/>
                </a:lnTo>
                <a:lnTo>
                  <a:pt x="29453" y="854222"/>
                </a:lnTo>
                <a:lnTo>
                  <a:pt x="9387" y="818239"/>
                </a:lnTo>
                <a:lnTo>
                  <a:pt x="333" y="777127"/>
                </a:lnTo>
                <a:lnTo>
                  <a:pt x="0" y="767333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255270" y="4169410"/>
            <a:ext cx="251459" cy="251459"/>
          </a:xfrm>
          <a:custGeom>
            <a:avLst/>
            <a:gdLst/>
            <a:ahLst/>
            <a:cxnLst/>
            <a:rect l="l" t="t" r="r" b="b"/>
            <a:pathLst>
              <a:path w="251459" h="251460">
                <a:moveTo>
                  <a:pt x="0" y="0"/>
                </a:moveTo>
                <a:lnTo>
                  <a:pt x="0" y="251459"/>
                </a:lnTo>
                <a:lnTo>
                  <a:pt x="251459" y="251459"/>
                </a:lnTo>
                <a:lnTo>
                  <a:pt x="251459" y="0"/>
                </a:lnTo>
                <a:lnTo>
                  <a:pt x="0" y="0"/>
                </a:lnTo>
                <a:lnTo>
                  <a:pt x="31432" y="219963"/>
                </a:lnTo>
                <a:lnTo>
                  <a:pt x="31432" y="31368"/>
                </a:lnTo>
                <a:lnTo>
                  <a:pt x="220027" y="125729"/>
                </a:lnTo>
                <a:lnTo>
                  <a:pt x="31432" y="219963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0"/>
                </a:lnTo>
                <a:lnTo>
                  <a:pt x="0" y="188595"/>
                </a:lnTo>
                <a:lnTo>
                  <a:pt x="188594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286702" y="4200779"/>
            <a:ext cx="188594" cy="188594"/>
          </a:xfrm>
          <a:custGeom>
            <a:avLst/>
            <a:gdLst/>
            <a:ahLst/>
            <a:cxnLst/>
            <a:rect l="l" t="t" r="r" b="b"/>
            <a:pathLst>
              <a:path w="188594" h="188595">
                <a:moveTo>
                  <a:pt x="188594" y="94361"/>
                </a:moveTo>
                <a:lnTo>
                  <a:pt x="0" y="188595"/>
                </a:lnTo>
                <a:lnTo>
                  <a:pt x="0" y="0"/>
                </a:lnTo>
                <a:lnTo>
                  <a:pt x="188594" y="94361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255270" y="4169409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60"/>
                </a:moveTo>
                <a:lnTo>
                  <a:pt x="251460" y="251460"/>
                </a:lnTo>
                <a:lnTo>
                  <a:pt x="251460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ln w="254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248920" y="4876800"/>
            <a:ext cx="3048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48920" y="48768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767295"/>
                </a:moveTo>
                <a:lnTo>
                  <a:pt x="0" y="147066"/>
                </a:lnTo>
                <a:lnTo>
                  <a:pt x="724" y="132642"/>
                </a:lnTo>
                <a:lnTo>
                  <a:pt x="11055" y="91999"/>
                </a:lnTo>
                <a:lnTo>
                  <a:pt x="32200" y="56675"/>
                </a:lnTo>
                <a:lnTo>
                  <a:pt x="62331" y="28441"/>
                </a:lnTo>
                <a:lnTo>
                  <a:pt x="99621" y="9066"/>
                </a:lnTo>
                <a:lnTo>
                  <a:pt x="142243" y="321"/>
                </a:lnTo>
                <a:lnTo>
                  <a:pt x="152400" y="0"/>
                </a:lnTo>
                <a:lnTo>
                  <a:pt x="167357" y="700"/>
                </a:lnTo>
                <a:lnTo>
                  <a:pt x="209491" y="10677"/>
                </a:lnTo>
                <a:lnTo>
                  <a:pt x="246097" y="31093"/>
                </a:lnTo>
                <a:lnTo>
                  <a:pt x="275346" y="60177"/>
                </a:lnTo>
                <a:lnTo>
                  <a:pt x="295412" y="96160"/>
                </a:lnTo>
                <a:lnTo>
                  <a:pt x="304466" y="137272"/>
                </a:lnTo>
                <a:lnTo>
                  <a:pt x="304800" y="147066"/>
                </a:lnTo>
                <a:lnTo>
                  <a:pt x="304800" y="767295"/>
                </a:lnTo>
                <a:lnTo>
                  <a:pt x="298481" y="809349"/>
                </a:lnTo>
                <a:lnTo>
                  <a:pt x="280741" y="846654"/>
                </a:lnTo>
                <a:lnTo>
                  <a:pt x="253409" y="877447"/>
                </a:lnTo>
                <a:lnTo>
                  <a:pt x="218309" y="899967"/>
                </a:lnTo>
                <a:lnTo>
                  <a:pt x="177270" y="912450"/>
                </a:lnTo>
                <a:lnTo>
                  <a:pt x="152400" y="914400"/>
                </a:lnTo>
                <a:lnTo>
                  <a:pt x="137444" y="913700"/>
                </a:lnTo>
                <a:lnTo>
                  <a:pt x="95314" y="903731"/>
                </a:lnTo>
                <a:lnTo>
                  <a:pt x="58712" y="883326"/>
                </a:lnTo>
                <a:lnTo>
                  <a:pt x="29463" y="854249"/>
                </a:lnTo>
                <a:lnTo>
                  <a:pt x="9395" y="818262"/>
                </a:lnTo>
                <a:lnTo>
                  <a:pt x="335" y="777128"/>
                </a:lnTo>
                <a:lnTo>
                  <a:pt x="0" y="767295"/>
                </a:lnTo>
                <a:close/>
              </a:path>
            </a:pathLst>
          </a:custGeom>
          <a:ln w="10160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251459"/>
                </a:moveTo>
                <a:lnTo>
                  <a:pt x="31432" y="219963"/>
                </a:lnTo>
                <a:lnTo>
                  <a:pt x="31432" y="31368"/>
                </a:lnTo>
                <a:lnTo>
                  <a:pt x="220027" y="31368"/>
                </a:lnTo>
                <a:lnTo>
                  <a:pt x="251460" y="0"/>
                </a:lnTo>
                <a:lnTo>
                  <a:pt x="0" y="0"/>
                </a:lnTo>
                <a:lnTo>
                  <a:pt x="0" y="251459"/>
                </a:lnTo>
                <a:close/>
              </a:path>
              <a:path w="251460" h="251460">
                <a:moveTo>
                  <a:pt x="251460" y="251459"/>
                </a:moveTo>
                <a:lnTo>
                  <a:pt x="251460" y="0"/>
                </a:lnTo>
                <a:lnTo>
                  <a:pt x="220027" y="31368"/>
                </a:lnTo>
                <a:lnTo>
                  <a:pt x="220027" y="219963"/>
                </a:lnTo>
                <a:lnTo>
                  <a:pt x="196456" y="219963"/>
                </a:lnTo>
                <a:lnTo>
                  <a:pt x="196456" y="31368"/>
                </a:lnTo>
                <a:lnTo>
                  <a:pt x="31432" y="31368"/>
                </a:lnTo>
                <a:lnTo>
                  <a:pt x="172872" y="125729"/>
                </a:lnTo>
                <a:lnTo>
                  <a:pt x="31432" y="219963"/>
                </a:lnTo>
                <a:lnTo>
                  <a:pt x="0" y="251459"/>
                </a:lnTo>
                <a:lnTo>
                  <a:pt x="251460" y="251459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283210" y="5182870"/>
            <a:ext cx="251460" cy="251460"/>
          </a:xfrm>
          <a:custGeom>
            <a:avLst/>
            <a:gdLst/>
            <a:ahLst/>
            <a:cxnLst/>
            <a:rect l="l" t="t" r="r" b="b"/>
            <a:pathLst>
              <a:path w="251460" h="251460">
                <a:moveTo>
                  <a:pt x="0" y="0"/>
                </a:moveTo>
                <a:lnTo>
                  <a:pt x="0" y="251459"/>
                </a:lnTo>
                <a:lnTo>
                  <a:pt x="251460" y="251459"/>
                </a:lnTo>
                <a:lnTo>
                  <a:pt x="251460" y="0"/>
                </a:lnTo>
                <a:lnTo>
                  <a:pt x="0" y="0"/>
                </a:lnTo>
                <a:close/>
              </a:path>
            </a:pathLst>
          </a:custGeom>
          <a:solidFill>
            <a:srgbClr val="808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491451" y="5214239"/>
            <a:ext cx="0" cy="188595"/>
          </a:xfrm>
          <a:custGeom>
            <a:avLst/>
            <a:gdLst/>
            <a:ahLst/>
            <a:cxnLst/>
            <a:rect l="l" t="t" r="r" b="b"/>
            <a:pathLst>
              <a:path h="188595">
                <a:moveTo>
                  <a:pt x="0" y="0"/>
                </a:moveTo>
                <a:lnTo>
                  <a:pt x="0" y="188595"/>
                </a:lnTo>
              </a:path>
            </a:pathLst>
          </a:custGeom>
          <a:ln w="24841">
            <a:solidFill>
              <a:srgbClr val="808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14642" y="5214239"/>
            <a:ext cx="188595" cy="188595"/>
          </a:xfrm>
          <a:custGeom>
            <a:avLst/>
            <a:gdLst/>
            <a:ahLst/>
            <a:cxnLst/>
            <a:rect l="l" t="t" r="r" b="b"/>
            <a:pathLst>
              <a:path w="188595" h="188595">
                <a:moveTo>
                  <a:pt x="165023" y="0"/>
                </a:moveTo>
                <a:lnTo>
                  <a:pt x="165023" y="188595"/>
                </a:lnTo>
                <a:lnTo>
                  <a:pt x="188595" y="188595"/>
                </a:lnTo>
                <a:lnTo>
                  <a:pt x="188595" y="0"/>
                </a:lnTo>
                <a:lnTo>
                  <a:pt x="165023" y="0"/>
                </a:lnTo>
                <a:close/>
              </a:path>
              <a:path w="188595" h="188595">
                <a:moveTo>
                  <a:pt x="141439" y="94361"/>
                </a:moveTo>
                <a:lnTo>
                  <a:pt x="0" y="0"/>
                </a:lnTo>
                <a:lnTo>
                  <a:pt x="0" y="188595"/>
                </a:lnTo>
                <a:lnTo>
                  <a:pt x="141439" y="94361"/>
                </a:lnTo>
                <a:close/>
              </a:path>
            </a:pathLst>
          </a:custGeom>
          <a:solidFill>
            <a:srgbClr val="4D4D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8909050" y="815339"/>
            <a:ext cx="0" cy="5130800"/>
          </a:xfrm>
          <a:custGeom>
            <a:avLst/>
            <a:gdLst/>
            <a:ahLst/>
            <a:cxnLst/>
            <a:rect l="l" t="t" r="r" b="b"/>
            <a:pathLst>
              <a:path h="5130800">
                <a:moveTo>
                  <a:pt x="0" y="0"/>
                </a:moveTo>
                <a:lnTo>
                  <a:pt x="0" y="5130800"/>
                </a:lnTo>
              </a:path>
            </a:pathLst>
          </a:custGeom>
          <a:ln w="4444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8887460" y="815339"/>
            <a:ext cx="43179" cy="5130800"/>
          </a:xfrm>
          <a:custGeom>
            <a:avLst/>
            <a:gdLst/>
            <a:ahLst/>
            <a:cxnLst/>
            <a:rect l="l" t="t" r="r" b="b"/>
            <a:pathLst>
              <a:path w="43179" h="5130800">
                <a:moveTo>
                  <a:pt x="0" y="5130800"/>
                </a:moveTo>
                <a:lnTo>
                  <a:pt x="43179" y="5130800"/>
                </a:lnTo>
                <a:lnTo>
                  <a:pt x="43179" y="0"/>
                </a:lnTo>
                <a:lnTo>
                  <a:pt x="0" y="0"/>
                </a:lnTo>
                <a:lnTo>
                  <a:pt x="0" y="5130800"/>
                </a:lnTo>
                <a:close/>
              </a:path>
            </a:pathLst>
          </a:custGeom>
          <a:ln w="10160">
            <a:solidFill>
              <a:srgbClr val="E7E6C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8832849" y="853439"/>
            <a:ext cx="0" cy="4950460"/>
          </a:xfrm>
          <a:custGeom>
            <a:avLst/>
            <a:gdLst/>
            <a:ahLst/>
            <a:cxnLst/>
            <a:rect l="l" t="t" r="r" b="b"/>
            <a:pathLst>
              <a:path h="4950460">
                <a:moveTo>
                  <a:pt x="0" y="0"/>
                </a:moveTo>
                <a:lnTo>
                  <a:pt x="0" y="4950460"/>
                </a:lnTo>
              </a:path>
            </a:pathLst>
          </a:custGeom>
          <a:ln w="8889">
            <a:solidFill>
              <a:srgbClr val="AA8E6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1249680" y="695960"/>
            <a:ext cx="6507480" cy="0"/>
          </a:xfrm>
          <a:custGeom>
            <a:avLst/>
            <a:gdLst/>
            <a:ahLst/>
            <a:cxnLst/>
            <a:rect l="l" t="t" r="r" b="b"/>
            <a:pathLst>
              <a:path w="6507480">
                <a:moveTo>
                  <a:pt x="0" y="0"/>
                </a:moveTo>
                <a:lnTo>
                  <a:pt x="6507480" y="0"/>
                </a:lnTo>
              </a:path>
            </a:pathLst>
          </a:custGeom>
          <a:ln w="6349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6090308" y="3496796"/>
            <a:ext cx="452120" cy="1772920"/>
          </a:xfrm>
          <a:custGeom>
            <a:avLst/>
            <a:gdLst/>
            <a:ahLst/>
            <a:cxnLst/>
            <a:rect l="l" t="t" r="r" b="b"/>
            <a:pathLst>
              <a:path w="452120" h="1772920">
                <a:moveTo>
                  <a:pt x="0" y="0"/>
                </a:moveTo>
                <a:lnTo>
                  <a:pt x="40531" y="604"/>
                </a:lnTo>
                <a:lnTo>
                  <a:pt x="78688" y="2348"/>
                </a:lnTo>
                <a:lnTo>
                  <a:pt x="113836" y="5125"/>
                </a:lnTo>
                <a:lnTo>
                  <a:pt x="145342" y="8829"/>
                </a:lnTo>
                <a:lnTo>
                  <a:pt x="184386" y="15893"/>
                </a:lnTo>
                <a:lnTo>
                  <a:pt x="211669" y="24449"/>
                </a:lnTo>
                <a:lnTo>
                  <a:pt x="226060" y="37718"/>
                </a:lnTo>
                <a:lnTo>
                  <a:pt x="226060" y="848740"/>
                </a:lnTo>
                <a:lnTo>
                  <a:pt x="226979" y="852164"/>
                </a:lnTo>
                <a:lnTo>
                  <a:pt x="234095" y="858742"/>
                </a:lnTo>
                <a:lnTo>
                  <a:pt x="247720" y="864871"/>
                </a:lnTo>
                <a:lnTo>
                  <a:pt x="256775" y="867734"/>
                </a:lnTo>
                <a:lnTo>
                  <a:pt x="267220" y="870445"/>
                </a:lnTo>
                <a:lnTo>
                  <a:pt x="278975" y="872991"/>
                </a:lnTo>
                <a:lnTo>
                  <a:pt x="291961" y="875358"/>
                </a:lnTo>
                <a:lnTo>
                  <a:pt x="306099" y="877534"/>
                </a:lnTo>
                <a:lnTo>
                  <a:pt x="321310" y="879505"/>
                </a:lnTo>
                <a:lnTo>
                  <a:pt x="337514" y="881259"/>
                </a:lnTo>
                <a:lnTo>
                  <a:pt x="354632" y="882781"/>
                </a:lnTo>
                <a:lnTo>
                  <a:pt x="372585" y="884058"/>
                </a:lnTo>
                <a:lnTo>
                  <a:pt x="391294" y="885078"/>
                </a:lnTo>
                <a:lnTo>
                  <a:pt x="410680" y="885827"/>
                </a:lnTo>
                <a:lnTo>
                  <a:pt x="430663" y="886292"/>
                </a:lnTo>
                <a:lnTo>
                  <a:pt x="451164" y="886459"/>
                </a:lnTo>
                <a:lnTo>
                  <a:pt x="452120" y="886459"/>
                </a:lnTo>
                <a:lnTo>
                  <a:pt x="431597" y="886613"/>
                </a:lnTo>
                <a:lnTo>
                  <a:pt x="392173" y="887800"/>
                </a:lnTo>
                <a:lnTo>
                  <a:pt x="355442" y="890074"/>
                </a:lnTo>
                <a:lnTo>
                  <a:pt x="322035" y="893328"/>
                </a:lnTo>
                <a:lnTo>
                  <a:pt x="292588" y="897456"/>
                </a:lnTo>
                <a:lnTo>
                  <a:pt x="257226" y="905057"/>
                </a:lnTo>
                <a:lnTo>
                  <a:pt x="229850" y="917265"/>
                </a:lnTo>
                <a:lnTo>
                  <a:pt x="226060" y="924178"/>
                </a:lnTo>
                <a:lnTo>
                  <a:pt x="226060" y="1735239"/>
                </a:lnTo>
                <a:lnTo>
                  <a:pt x="225140" y="1738660"/>
                </a:lnTo>
                <a:lnTo>
                  <a:pt x="218024" y="1745233"/>
                </a:lnTo>
                <a:lnTo>
                  <a:pt x="204398" y="1751356"/>
                </a:lnTo>
                <a:lnTo>
                  <a:pt x="195342" y="1754217"/>
                </a:lnTo>
                <a:lnTo>
                  <a:pt x="184897" y="1756925"/>
                </a:lnTo>
                <a:lnTo>
                  <a:pt x="173141" y="1759468"/>
                </a:lnTo>
                <a:lnTo>
                  <a:pt x="160155" y="1761833"/>
                </a:lnTo>
                <a:lnTo>
                  <a:pt x="146016" y="1764007"/>
                </a:lnTo>
                <a:lnTo>
                  <a:pt x="130805" y="1765975"/>
                </a:lnTo>
                <a:lnTo>
                  <a:pt x="114600" y="1767726"/>
                </a:lnTo>
                <a:lnTo>
                  <a:pt x="97481" y="1769246"/>
                </a:lnTo>
                <a:lnTo>
                  <a:pt x="79527" y="1770522"/>
                </a:lnTo>
                <a:lnTo>
                  <a:pt x="60817" y="1771540"/>
                </a:lnTo>
                <a:lnTo>
                  <a:pt x="41430" y="1772288"/>
                </a:lnTo>
                <a:lnTo>
                  <a:pt x="21447" y="1772752"/>
                </a:lnTo>
                <a:lnTo>
                  <a:pt x="945" y="1772919"/>
                </a:lnTo>
                <a:lnTo>
                  <a:pt x="0" y="1772919"/>
                </a:lnTo>
              </a:path>
            </a:pathLst>
          </a:custGeom>
          <a:ln w="38100">
            <a:solidFill>
              <a:srgbClr val="A19E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6090308" y="1393676"/>
            <a:ext cx="452120" cy="764539"/>
          </a:xfrm>
          <a:custGeom>
            <a:avLst/>
            <a:gdLst/>
            <a:ahLst/>
            <a:cxnLst/>
            <a:rect l="l" t="t" r="r" b="b"/>
            <a:pathLst>
              <a:path w="452120" h="764539">
                <a:moveTo>
                  <a:pt x="0" y="0"/>
                </a:moveTo>
                <a:lnTo>
                  <a:pt x="20522" y="153"/>
                </a:lnTo>
                <a:lnTo>
                  <a:pt x="40531" y="604"/>
                </a:lnTo>
                <a:lnTo>
                  <a:pt x="59946" y="1340"/>
                </a:lnTo>
                <a:lnTo>
                  <a:pt x="78688" y="2348"/>
                </a:lnTo>
                <a:lnTo>
                  <a:pt x="96677" y="3614"/>
                </a:lnTo>
                <a:lnTo>
                  <a:pt x="113836" y="5125"/>
                </a:lnTo>
                <a:lnTo>
                  <a:pt x="130084" y="6868"/>
                </a:lnTo>
                <a:lnTo>
                  <a:pt x="145342" y="8829"/>
                </a:lnTo>
                <a:lnTo>
                  <a:pt x="159531" y="10996"/>
                </a:lnTo>
                <a:lnTo>
                  <a:pt x="172572" y="13355"/>
                </a:lnTo>
                <a:lnTo>
                  <a:pt x="184386" y="15893"/>
                </a:lnTo>
                <a:lnTo>
                  <a:pt x="204014" y="21453"/>
                </a:lnTo>
                <a:lnTo>
                  <a:pt x="217781" y="27570"/>
                </a:lnTo>
                <a:lnTo>
                  <a:pt x="226058" y="37559"/>
                </a:lnTo>
                <a:lnTo>
                  <a:pt x="226060" y="37719"/>
                </a:lnTo>
                <a:lnTo>
                  <a:pt x="226060" y="344550"/>
                </a:lnTo>
                <a:lnTo>
                  <a:pt x="226979" y="347974"/>
                </a:lnTo>
                <a:lnTo>
                  <a:pt x="234095" y="354552"/>
                </a:lnTo>
                <a:lnTo>
                  <a:pt x="247720" y="360681"/>
                </a:lnTo>
                <a:lnTo>
                  <a:pt x="256775" y="363544"/>
                </a:lnTo>
                <a:lnTo>
                  <a:pt x="267220" y="366255"/>
                </a:lnTo>
                <a:lnTo>
                  <a:pt x="278975" y="368801"/>
                </a:lnTo>
                <a:lnTo>
                  <a:pt x="291961" y="371168"/>
                </a:lnTo>
                <a:lnTo>
                  <a:pt x="306099" y="373344"/>
                </a:lnTo>
                <a:lnTo>
                  <a:pt x="321310" y="375315"/>
                </a:lnTo>
                <a:lnTo>
                  <a:pt x="337514" y="377069"/>
                </a:lnTo>
                <a:lnTo>
                  <a:pt x="354632" y="378591"/>
                </a:lnTo>
                <a:lnTo>
                  <a:pt x="372585" y="379868"/>
                </a:lnTo>
                <a:lnTo>
                  <a:pt x="391294" y="380888"/>
                </a:lnTo>
                <a:lnTo>
                  <a:pt x="410680" y="381637"/>
                </a:lnTo>
                <a:lnTo>
                  <a:pt x="430663" y="382102"/>
                </a:lnTo>
                <a:lnTo>
                  <a:pt x="451164" y="382269"/>
                </a:lnTo>
                <a:lnTo>
                  <a:pt x="452120" y="382270"/>
                </a:lnTo>
                <a:lnTo>
                  <a:pt x="431597" y="382423"/>
                </a:lnTo>
                <a:lnTo>
                  <a:pt x="411588" y="382874"/>
                </a:lnTo>
                <a:lnTo>
                  <a:pt x="392173" y="383610"/>
                </a:lnTo>
                <a:lnTo>
                  <a:pt x="373431" y="384618"/>
                </a:lnTo>
                <a:lnTo>
                  <a:pt x="355442" y="385884"/>
                </a:lnTo>
                <a:lnTo>
                  <a:pt x="338283" y="387395"/>
                </a:lnTo>
                <a:lnTo>
                  <a:pt x="322035" y="389138"/>
                </a:lnTo>
                <a:lnTo>
                  <a:pt x="306777" y="391099"/>
                </a:lnTo>
                <a:lnTo>
                  <a:pt x="292588" y="393266"/>
                </a:lnTo>
                <a:lnTo>
                  <a:pt x="279547" y="395625"/>
                </a:lnTo>
                <a:lnTo>
                  <a:pt x="267733" y="398163"/>
                </a:lnTo>
                <a:lnTo>
                  <a:pt x="248105" y="403723"/>
                </a:lnTo>
                <a:lnTo>
                  <a:pt x="234338" y="409840"/>
                </a:lnTo>
                <a:lnTo>
                  <a:pt x="226061" y="419829"/>
                </a:lnTo>
                <a:lnTo>
                  <a:pt x="226060" y="419988"/>
                </a:lnTo>
                <a:lnTo>
                  <a:pt x="226060" y="726821"/>
                </a:lnTo>
                <a:lnTo>
                  <a:pt x="225140" y="730244"/>
                </a:lnTo>
                <a:lnTo>
                  <a:pt x="218024" y="736822"/>
                </a:lnTo>
                <a:lnTo>
                  <a:pt x="204399" y="742951"/>
                </a:lnTo>
                <a:lnTo>
                  <a:pt x="195344" y="745814"/>
                </a:lnTo>
                <a:lnTo>
                  <a:pt x="184899" y="748525"/>
                </a:lnTo>
                <a:lnTo>
                  <a:pt x="173144" y="751071"/>
                </a:lnTo>
                <a:lnTo>
                  <a:pt x="160158" y="753438"/>
                </a:lnTo>
                <a:lnTo>
                  <a:pt x="146020" y="755614"/>
                </a:lnTo>
                <a:lnTo>
                  <a:pt x="130809" y="757585"/>
                </a:lnTo>
                <a:lnTo>
                  <a:pt x="114605" y="759339"/>
                </a:lnTo>
                <a:lnTo>
                  <a:pt x="97487" y="760861"/>
                </a:lnTo>
                <a:lnTo>
                  <a:pt x="79534" y="762138"/>
                </a:lnTo>
                <a:lnTo>
                  <a:pt x="60825" y="763158"/>
                </a:lnTo>
                <a:lnTo>
                  <a:pt x="41439" y="763907"/>
                </a:lnTo>
                <a:lnTo>
                  <a:pt x="21456" y="764372"/>
                </a:lnTo>
                <a:lnTo>
                  <a:pt x="955" y="764539"/>
                </a:lnTo>
                <a:lnTo>
                  <a:pt x="0" y="764539"/>
                </a:lnTo>
              </a:path>
            </a:pathLst>
          </a:custGeom>
          <a:ln w="38100">
            <a:solidFill>
              <a:srgbClr val="A19E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6090308" y="2445236"/>
            <a:ext cx="452120" cy="764539"/>
          </a:xfrm>
          <a:custGeom>
            <a:avLst/>
            <a:gdLst/>
            <a:ahLst/>
            <a:cxnLst/>
            <a:rect l="l" t="t" r="r" b="b"/>
            <a:pathLst>
              <a:path w="452120" h="764539">
                <a:moveTo>
                  <a:pt x="0" y="0"/>
                </a:moveTo>
                <a:lnTo>
                  <a:pt x="20522" y="153"/>
                </a:lnTo>
                <a:lnTo>
                  <a:pt x="40531" y="604"/>
                </a:lnTo>
                <a:lnTo>
                  <a:pt x="59946" y="1340"/>
                </a:lnTo>
                <a:lnTo>
                  <a:pt x="78688" y="2348"/>
                </a:lnTo>
                <a:lnTo>
                  <a:pt x="96677" y="3614"/>
                </a:lnTo>
                <a:lnTo>
                  <a:pt x="113836" y="5125"/>
                </a:lnTo>
                <a:lnTo>
                  <a:pt x="130084" y="6868"/>
                </a:lnTo>
                <a:lnTo>
                  <a:pt x="145342" y="8829"/>
                </a:lnTo>
                <a:lnTo>
                  <a:pt x="159531" y="10996"/>
                </a:lnTo>
                <a:lnTo>
                  <a:pt x="172572" y="13355"/>
                </a:lnTo>
                <a:lnTo>
                  <a:pt x="184386" y="15893"/>
                </a:lnTo>
                <a:lnTo>
                  <a:pt x="204014" y="21453"/>
                </a:lnTo>
                <a:lnTo>
                  <a:pt x="217781" y="27570"/>
                </a:lnTo>
                <a:lnTo>
                  <a:pt x="226058" y="37559"/>
                </a:lnTo>
                <a:lnTo>
                  <a:pt x="226060" y="37718"/>
                </a:lnTo>
                <a:lnTo>
                  <a:pt x="226060" y="344550"/>
                </a:lnTo>
                <a:lnTo>
                  <a:pt x="226979" y="347974"/>
                </a:lnTo>
                <a:lnTo>
                  <a:pt x="234095" y="354552"/>
                </a:lnTo>
                <a:lnTo>
                  <a:pt x="247720" y="360681"/>
                </a:lnTo>
                <a:lnTo>
                  <a:pt x="256775" y="363544"/>
                </a:lnTo>
                <a:lnTo>
                  <a:pt x="267220" y="366255"/>
                </a:lnTo>
                <a:lnTo>
                  <a:pt x="278975" y="368801"/>
                </a:lnTo>
                <a:lnTo>
                  <a:pt x="291961" y="371168"/>
                </a:lnTo>
                <a:lnTo>
                  <a:pt x="306099" y="373344"/>
                </a:lnTo>
                <a:lnTo>
                  <a:pt x="321310" y="375315"/>
                </a:lnTo>
                <a:lnTo>
                  <a:pt x="337514" y="377069"/>
                </a:lnTo>
                <a:lnTo>
                  <a:pt x="354632" y="378591"/>
                </a:lnTo>
                <a:lnTo>
                  <a:pt x="372585" y="379868"/>
                </a:lnTo>
                <a:lnTo>
                  <a:pt x="391294" y="380888"/>
                </a:lnTo>
                <a:lnTo>
                  <a:pt x="410680" y="381637"/>
                </a:lnTo>
                <a:lnTo>
                  <a:pt x="430663" y="382102"/>
                </a:lnTo>
                <a:lnTo>
                  <a:pt x="451164" y="382269"/>
                </a:lnTo>
                <a:lnTo>
                  <a:pt x="452120" y="382269"/>
                </a:lnTo>
                <a:lnTo>
                  <a:pt x="431597" y="382423"/>
                </a:lnTo>
                <a:lnTo>
                  <a:pt x="411588" y="382874"/>
                </a:lnTo>
                <a:lnTo>
                  <a:pt x="392173" y="383610"/>
                </a:lnTo>
                <a:lnTo>
                  <a:pt x="373431" y="384618"/>
                </a:lnTo>
                <a:lnTo>
                  <a:pt x="355442" y="385884"/>
                </a:lnTo>
                <a:lnTo>
                  <a:pt x="338283" y="387395"/>
                </a:lnTo>
                <a:lnTo>
                  <a:pt x="322035" y="389138"/>
                </a:lnTo>
                <a:lnTo>
                  <a:pt x="306777" y="391099"/>
                </a:lnTo>
                <a:lnTo>
                  <a:pt x="292588" y="393266"/>
                </a:lnTo>
                <a:lnTo>
                  <a:pt x="279547" y="395625"/>
                </a:lnTo>
                <a:lnTo>
                  <a:pt x="267733" y="398163"/>
                </a:lnTo>
                <a:lnTo>
                  <a:pt x="248105" y="403723"/>
                </a:lnTo>
                <a:lnTo>
                  <a:pt x="234338" y="409840"/>
                </a:lnTo>
                <a:lnTo>
                  <a:pt x="226061" y="419829"/>
                </a:lnTo>
                <a:lnTo>
                  <a:pt x="226060" y="419988"/>
                </a:lnTo>
                <a:lnTo>
                  <a:pt x="226060" y="726820"/>
                </a:lnTo>
                <a:lnTo>
                  <a:pt x="225140" y="730244"/>
                </a:lnTo>
                <a:lnTo>
                  <a:pt x="218024" y="736822"/>
                </a:lnTo>
                <a:lnTo>
                  <a:pt x="204399" y="742951"/>
                </a:lnTo>
                <a:lnTo>
                  <a:pt x="195344" y="745814"/>
                </a:lnTo>
                <a:lnTo>
                  <a:pt x="184899" y="748525"/>
                </a:lnTo>
                <a:lnTo>
                  <a:pt x="173144" y="751071"/>
                </a:lnTo>
                <a:lnTo>
                  <a:pt x="160158" y="753438"/>
                </a:lnTo>
                <a:lnTo>
                  <a:pt x="146020" y="755614"/>
                </a:lnTo>
                <a:lnTo>
                  <a:pt x="130809" y="757585"/>
                </a:lnTo>
                <a:lnTo>
                  <a:pt x="114605" y="759339"/>
                </a:lnTo>
                <a:lnTo>
                  <a:pt x="97487" y="760861"/>
                </a:lnTo>
                <a:lnTo>
                  <a:pt x="79534" y="762138"/>
                </a:lnTo>
                <a:lnTo>
                  <a:pt x="60825" y="763158"/>
                </a:lnTo>
                <a:lnTo>
                  <a:pt x="41439" y="763907"/>
                </a:lnTo>
                <a:lnTo>
                  <a:pt x="21456" y="764372"/>
                </a:lnTo>
                <a:lnTo>
                  <a:pt x="955" y="764539"/>
                </a:lnTo>
                <a:lnTo>
                  <a:pt x="0" y="764539"/>
                </a:lnTo>
              </a:path>
            </a:pathLst>
          </a:custGeom>
          <a:ln w="38100">
            <a:solidFill>
              <a:srgbClr val="A19E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1065302" y="1405592"/>
            <a:ext cx="1690598" cy="1853551"/>
          </a:xfrm>
          <a:custGeom>
            <a:avLst/>
            <a:gdLst/>
            <a:ahLst/>
            <a:cxnLst/>
            <a:rect l="l" t="t" r="r" b="b"/>
            <a:pathLst>
              <a:path w="1690598" h="1853551">
                <a:moveTo>
                  <a:pt x="1690598" y="1853551"/>
                </a:moveTo>
                <a:lnTo>
                  <a:pt x="1690598" y="0"/>
                </a:lnTo>
                <a:lnTo>
                  <a:pt x="0" y="0"/>
                </a:lnTo>
                <a:lnTo>
                  <a:pt x="0" y="1853551"/>
                </a:lnTo>
                <a:lnTo>
                  <a:pt x="1690598" y="1853551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1054757" y="3510741"/>
            <a:ext cx="4871172" cy="807575"/>
          </a:xfrm>
          <a:custGeom>
            <a:avLst/>
            <a:gdLst/>
            <a:ahLst/>
            <a:cxnLst/>
            <a:rect l="l" t="t" r="r" b="b"/>
            <a:pathLst>
              <a:path w="4871172" h="807575">
                <a:moveTo>
                  <a:pt x="0" y="807575"/>
                </a:moveTo>
                <a:lnTo>
                  <a:pt x="4871172" y="807575"/>
                </a:lnTo>
                <a:lnTo>
                  <a:pt x="4871172" y="0"/>
                </a:lnTo>
                <a:lnTo>
                  <a:pt x="0" y="0"/>
                </a:lnTo>
                <a:lnTo>
                  <a:pt x="0" y="807575"/>
                </a:lnTo>
                <a:close/>
              </a:path>
            </a:pathLst>
          </a:custGeom>
          <a:solidFill>
            <a:srgbClr val="FBE3D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1054757" y="4569915"/>
            <a:ext cx="4871172" cy="807575"/>
          </a:xfrm>
          <a:custGeom>
            <a:avLst/>
            <a:gdLst/>
            <a:ahLst/>
            <a:cxnLst/>
            <a:rect l="l" t="t" r="r" b="b"/>
            <a:pathLst>
              <a:path w="4871172" h="807575">
                <a:moveTo>
                  <a:pt x="0" y="807575"/>
                </a:moveTo>
                <a:lnTo>
                  <a:pt x="4871172" y="807575"/>
                </a:lnTo>
                <a:lnTo>
                  <a:pt x="4871172" y="0"/>
                </a:lnTo>
                <a:lnTo>
                  <a:pt x="0" y="0"/>
                </a:lnTo>
                <a:lnTo>
                  <a:pt x="0" y="807575"/>
                </a:lnTo>
                <a:close/>
              </a:path>
            </a:pathLst>
          </a:custGeom>
          <a:solidFill>
            <a:srgbClr val="E1EED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1060030" y="3265829"/>
            <a:ext cx="0" cy="238401"/>
          </a:xfrm>
          <a:custGeom>
            <a:avLst/>
            <a:gdLst/>
            <a:ahLst/>
            <a:cxnLst/>
            <a:rect l="l" t="t" r="r" b="b"/>
            <a:pathLst>
              <a:path h="238401">
                <a:moveTo>
                  <a:pt x="0" y="0"/>
                </a:moveTo>
                <a:lnTo>
                  <a:pt x="0" y="238401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1060030" y="3259144"/>
            <a:ext cx="0" cy="251597"/>
          </a:xfrm>
          <a:custGeom>
            <a:avLst/>
            <a:gdLst/>
            <a:ahLst/>
            <a:cxnLst/>
            <a:rect l="l" t="t" r="r" b="b"/>
            <a:pathLst>
              <a:path h="251597">
                <a:moveTo>
                  <a:pt x="0" y="0"/>
                </a:moveTo>
                <a:lnTo>
                  <a:pt x="0" y="251597"/>
                </a:lnTo>
              </a:path>
            </a:pathLst>
          </a:custGeom>
          <a:ln w="1181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1905329" y="3265829"/>
            <a:ext cx="0" cy="238401"/>
          </a:xfrm>
          <a:custGeom>
            <a:avLst/>
            <a:gdLst/>
            <a:ahLst/>
            <a:cxnLst/>
            <a:rect l="l" t="t" r="r" b="b"/>
            <a:pathLst>
              <a:path h="238401">
                <a:moveTo>
                  <a:pt x="0" y="0"/>
                </a:moveTo>
                <a:lnTo>
                  <a:pt x="0" y="238401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905329" y="3259144"/>
            <a:ext cx="0" cy="251597"/>
          </a:xfrm>
          <a:custGeom>
            <a:avLst/>
            <a:gdLst/>
            <a:ahLst/>
            <a:cxnLst/>
            <a:rect l="l" t="t" r="r" b="b"/>
            <a:pathLst>
              <a:path h="251597">
                <a:moveTo>
                  <a:pt x="0" y="0"/>
                </a:moveTo>
                <a:lnTo>
                  <a:pt x="0" y="251597"/>
                </a:lnTo>
              </a:path>
            </a:pathLst>
          </a:custGeom>
          <a:ln w="1181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2750558" y="3265829"/>
            <a:ext cx="0" cy="238401"/>
          </a:xfrm>
          <a:custGeom>
            <a:avLst/>
            <a:gdLst/>
            <a:ahLst/>
            <a:cxnLst/>
            <a:rect l="l" t="t" r="r" b="b"/>
            <a:pathLst>
              <a:path h="238401">
                <a:moveTo>
                  <a:pt x="0" y="0"/>
                </a:moveTo>
                <a:lnTo>
                  <a:pt x="0" y="238401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2750628" y="3259144"/>
            <a:ext cx="0" cy="251597"/>
          </a:xfrm>
          <a:custGeom>
            <a:avLst/>
            <a:gdLst/>
            <a:ahLst/>
            <a:cxnLst/>
            <a:rect l="l" t="t" r="r" b="b"/>
            <a:pathLst>
              <a:path h="251597">
                <a:moveTo>
                  <a:pt x="0" y="0"/>
                </a:moveTo>
                <a:lnTo>
                  <a:pt x="0" y="251597"/>
                </a:lnTo>
              </a:path>
            </a:pathLst>
          </a:custGeom>
          <a:ln w="1181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961865" y="1399081"/>
            <a:ext cx="0" cy="2105150"/>
          </a:xfrm>
          <a:custGeom>
            <a:avLst/>
            <a:gdLst/>
            <a:ahLst/>
            <a:cxnLst/>
            <a:rect l="l" t="t" r="r" b="b"/>
            <a:pathLst>
              <a:path h="2105150">
                <a:moveTo>
                  <a:pt x="0" y="0"/>
                </a:moveTo>
                <a:lnTo>
                  <a:pt x="0" y="2105150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2962111" y="1392395"/>
            <a:ext cx="0" cy="2118345"/>
          </a:xfrm>
          <a:custGeom>
            <a:avLst/>
            <a:gdLst/>
            <a:ahLst/>
            <a:cxnLst/>
            <a:rect l="l" t="t" r="r" b="b"/>
            <a:pathLst>
              <a:path h="2118345">
                <a:moveTo>
                  <a:pt x="0" y="0"/>
                </a:moveTo>
                <a:lnTo>
                  <a:pt x="0" y="2118345"/>
                </a:lnTo>
              </a:path>
            </a:pathLst>
          </a:custGeom>
          <a:ln w="121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807516" y="1399081"/>
            <a:ext cx="0" cy="2105150"/>
          </a:xfrm>
          <a:custGeom>
            <a:avLst/>
            <a:gdLst/>
            <a:ahLst/>
            <a:cxnLst/>
            <a:rect l="l" t="t" r="r" b="b"/>
            <a:pathLst>
              <a:path h="2105150">
                <a:moveTo>
                  <a:pt x="0" y="0"/>
                </a:moveTo>
                <a:lnTo>
                  <a:pt x="0" y="2105150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3807586" y="1392395"/>
            <a:ext cx="0" cy="2118345"/>
          </a:xfrm>
          <a:custGeom>
            <a:avLst/>
            <a:gdLst/>
            <a:ahLst/>
            <a:cxnLst/>
            <a:rect l="l" t="t" r="r" b="b"/>
            <a:pathLst>
              <a:path h="2118345">
                <a:moveTo>
                  <a:pt x="0" y="0"/>
                </a:moveTo>
                <a:lnTo>
                  <a:pt x="0" y="2118345"/>
                </a:lnTo>
              </a:path>
            </a:pathLst>
          </a:custGeom>
          <a:ln w="1181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4018823" y="1399081"/>
            <a:ext cx="0" cy="2105150"/>
          </a:xfrm>
          <a:custGeom>
            <a:avLst/>
            <a:gdLst/>
            <a:ahLst/>
            <a:cxnLst/>
            <a:rect l="l" t="t" r="r" b="b"/>
            <a:pathLst>
              <a:path h="2105150">
                <a:moveTo>
                  <a:pt x="0" y="0"/>
                </a:moveTo>
                <a:lnTo>
                  <a:pt x="0" y="2105150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4018753" y="1392395"/>
            <a:ext cx="0" cy="2118345"/>
          </a:xfrm>
          <a:custGeom>
            <a:avLst/>
            <a:gdLst/>
            <a:ahLst/>
            <a:cxnLst/>
            <a:rect l="l" t="t" r="r" b="b"/>
            <a:pathLst>
              <a:path h="2118345">
                <a:moveTo>
                  <a:pt x="0" y="0"/>
                </a:moveTo>
                <a:lnTo>
                  <a:pt x="0" y="2118345"/>
                </a:lnTo>
              </a:path>
            </a:pathLst>
          </a:custGeom>
          <a:ln w="1181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4864052" y="1399081"/>
            <a:ext cx="0" cy="2105150"/>
          </a:xfrm>
          <a:custGeom>
            <a:avLst/>
            <a:gdLst/>
            <a:ahLst/>
            <a:cxnLst/>
            <a:rect l="l" t="t" r="r" b="b"/>
            <a:pathLst>
              <a:path h="2105150">
                <a:moveTo>
                  <a:pt x="0" y="0"/>
                </a:moveTo>
                <a:lnTo>
                  <a:pt x="0" y="2105150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4864122" y="1392395"/>
            <a:ext cx="0" cy="2118345"/>
          </a:xfrm>
          <a:custGeom>
            <a:avLst/>
            <a:gdLst/>
            <a:ahLst/>
            <a:cxnLst/>
            <a:rect l="l" t="t" r="r" b="b"/>
            <a:pathLst>
              <a:path h="2118345">
                <a:moveTo>
                  <a:pt x="0" y="0"/>
                </a:moveTo>
                <a:lnTo>
                  <a:pt x="0" y="2118345"/>
                </a:lnTo>
              </a:path>
            </a:pathLst>
          </a:custGeom>
          <a:ln w="1181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5075359" y="1399081"/>
            <a:ext cx="0" cy="2105150"/>
          </a:xfrm>
          <a:custGeom>
            <a:avLst/>
            <a:gdLst/>
            <a:ahLst/>
            <a:cxnLst/>
            <a:rect l="l" t="t" r="r" b="b"/>
            <a:pathLst>
              <a:path h="2105150">
                <a:moveTo>
                  <a:pt x="0" y="0"/>
                </a:moveTo>
                <a:lnTo>
                  <a:pt x="0" y="2105150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5075289" y="1392395"/>
            <a:ext cx="0" cy="2118345"/>
          </a:xfrm>
          <a:custGeom>
            <a:avLst/>
            <a:gdLst/>
            <a:ahLst/>
            <a:cxnLst/>
            <a:rect l="l" t="t" r="r" b="b"/>
            <a:pathLst>
              <a:path h="2118345">
                <a:moveTo>
                  <a:pt x="0" y="0"/>
                </a:moveTo>
                <a:lnTo>
                  <a:pt x="0" y="2118345"/>
                </a:lnTo>
              </a:path>
            </a:pathLst>
          </a:custGeom>
          <a:ln w="1181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5925895" y="1399081"/>
            <a:ext cx="0" cy="2123530"/>
          </a:xfrm>
          <a:custGeom>
            <a:avLst/>
            <a:gdLst/>
            <a:ahLst/>
            <a:cxnLst/>
            <a:rect l="l" t="t" r="r" b="b"/>
            <a:pathLst>
              <a:path h="2123530">
                <a:moveTo>
                  <a:pt x="0" y="0"/>
                </a:moveTo>
                <a:lnTo>
                  <a:pt x="0" y="2123530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5920658" y="1392395"/>
            <a:ext cx="0" cy="2118345"/>
          </a:xfrm>
          <a:custGeom>
            <a:avLst/>
            <a:gdLst/>
            <a:ahLst/>
            <a:cxnLst/>
            <a:rect l="l" t="t" r="r" b="b"/>
            <a:pathLst>
              <a:path h="2118345">
                <a:moveTo>
                  <a:pt x="0" y="0"/>
                </a:moveTo>
                <a:lnTo>
                  <a:pt x="0" y="2118345"/>
                </a:lnTo>
              </a:path>
            </a:pathLst>
          </a:custGeom>
          <a:ln w="1181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1060030" y="4324914"/>
            <a:ext cx="0" cy="238401"/>
          </a:xfrm>
          <a:custGeom>
            <a:avLst/>
            <a:gdLst/>
            <a:ahLst/>
            <a:cxnLst/>
            <a:rect l="l" t="t" r="r" b="b"/>
            <a:pathLst>
              <a:path h="238401">
                <a:moveTo>
                  <a:pt x="0" y="0"/>
                </a:moveTo>
                <a:lnTo>
                  <a:pt x="0" y="238401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1060030" y="4318317"/>
            <a:ext cx="0" cy="251597"/>
          </a:xfrm>
          <a:custGeom>
            <a:avLst/>
            <a:gdLst/>
            <a:ahLst/>
            <a:cxnLst/>
            <a:rect l="l" t="t" r="r" b="b"/>
            <a:pathLst>
              <a:path h="251597">
                <a:moveTo>
                  <a:pt x="0" y="0"/>
                </a:moveTo>
                <a:lnTo>
                  <a:pt x="0" y="251597"/>
                </a:lnTo>
              </a:path>
            </a:pathLst>
          </a:custGeom>
          <a:ln w="1181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1905329" y="4324914"/>
            <a:ext cx="0" cy="238401"/>
          </a:xfrm>
          <a:custGeom>
            <a:avLst/>
            <a:gdLst/>
            <a:ahLst/>
            <a:cxnLst/>
            <a:rect l="l" t="t" r="r" b="b"/>
            <a:pathLst>
              <a:path h="238401">
                <a:moveTo>
                  <a:pt x="0" y="0"/>
                </a:moveTo>
                <a:lnTo>
                  <a:pt x="0" y="238401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1905329" y="4318317"/>
            <a:ext cx="0" cy="251597"/>
          </a:xfrm>
          <a:custGeom>
            <a:avLst/>
            <a:gdLst/>
            <a:ahLst/>
            <a:cxnLst/>
            <a:rect l="l" t="t" r="r" b="b"/>
            <a:pathLst>
              <a:path h="251597">
                <a:moveTo>
                  <a:pt x="0" y="0"/>
                </a:moveTo>
                <a:lnTo>
                  <a:pt x="0" y="251597"/>
                </a:lnTo>
              </a:path>
            </a:pathLst>
          </a:custGeom>
          <a:ln w="1181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2750558" y="4324914"/>
            <a:ext cx="0" cy="238401"/>
          </a:xfrm>
          <a:custGeom>
            <a:avLst/>
            <a:gdLst/>
            <a:ahLst/>
            <a:cxnLst/>
            <a:rect l="l" t="t" r="r" b="b"/>
            <a:pathLst>
              <a:path h="238401">
                <a:moveTo>
                  <a:pt x="0" y="0"/>
                </a:moveTo>
                <a:lnTo>
                  <a:pt x="0" y="238401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2750628" y="4318317"/>
            <a:ext cx="0" cy="251597"/>
          </a:xfrm>
          <a:custGeom>
            <a:avLst/>
            <a:gdLst/>
            <a:ahLst/>
            <a:cxnLst/>
            <a:rect l="l" t="t" r="r" b="b"/>
            <a:pathLst>
              <a:path h="251597">
                <a:moveTo>
                  <a:pt x="0" y="0"/>
                </a:moveTo>
                <a:lnTo>
                  <a:pt x="0" y="251597"/>
                </a:lnTo>
              </a:path>
            </a:pathLst>
          </a:custGeom>
          <a:ln w="1181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2961865" y="4324914"/>
            <a:ext cx="0" cy="238401"/>
          </a:xfrm>
          <a:custGeom>
            <a:avLst/>
            <a:gdLst/>
            <a:ahLst/>
            <a:cxnLst/>
            <a:rect l="l" t="t" r="r" b="b"/>
            <a:pathLst>
              <a:path h="238401">
                <a:moveTo>
                  <a:pt x="0" y="0"/>
                </a:moveTo>
                <a:lnTo>
                  <a:pt x="0" y="238401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2962111" y="4318317"/>
            <a:ext cx="0" cy="251597"/>
          </a:xfrm>
          <a:custGeom>
            <a:avLst/>
            <a:gdLst/>
            <a:ahLst/>
            <a:cxnLst/>
            <a:rect l="l" t="t" r="r" b="b"/>
            <a:pathLst>
              <a:path h="251597">
                <a:moveTo>
                  <a:pt x="0" y="0"/>
                </a:moveTo>
                <a:lnTo>
                  <a:pt x="0" y="251597"/>
                </a:lnTo>
              </a:path>
            </a:pathLst>
          </a:custGeom>
          <a:ln w="121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807516" y="4324914"/>
            <a:ext cx="0" cy="238401"/>
          </a:xfrm>
          <a:custGeom>
            <a:avLst/>
            <a:gdLst/>
            <a:ahLst/>
            <a:cxnLst/>
            <a:rect l="l" t="t" r="r" b="b"/>
            <a:pathLst>
              <a:path h="238401">
                <a:moveTo>
                  <a:pt x="0" y="0"/>
                </a:moveTo>
                <a:lnTo>
                  <a:pt x="0" y="238401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3807586" y="4318317"/>
            <a:ext cx="0" cy="251597"/>
          </a:xfrm>
          <a:custGeom>
            <a:avLst/>
            <a:gdLst/>
            <a:ahLst/>
            <a:cxnLst/>
            <a:rect l="l" t="t" r="r" b="b"/>
            <a:pathLst>
              <a:path h="251597">
                <a:moveTo>
                  <a:pt x="0" y="0"/>
                </a:moveTo>
                <a:lnTo>
                  <a:pt x="0" y="251597"/>
                </a:lnTo>
              </a:path>
            </a:pathLst>
          </a:custGeom>
          <a:ln w="1181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4018823" y="4324914"/>
            <a:ext cx="0" cy="238401"/>
          </a:xfrm>
          <a:custGeom>
            <a:avLst/>
            <a:gdLst/>
            <a:ahLst/>
            <a:cxnLst/>
            <a:rect l="l" t="t" r="r" b="b"/>
            <a:pathLst>
              <a:path h="238401">
                <a:moveTo>
                  <a:pt x="0" y="0"/>
                </a:moveTo>
                <a:lnTo>
                  <a:pt x="0" y="238401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4018753" y="4318317"/>
            <a:ext cx="0" cy="251597"/>
          </a:xfrm>
          <a:custGeom>
            <a:avLst/>
            <a:gdLst/>
            <a:ahLst/>
            <a:cxnLst/>
            <a:rect l="l" t="t" r="r" b="b"/>
            <a:pathLst>
              <a:path h="251597">
                <a:moveTo>
                  <a:pt x="0" y="0"/>
                </a:moveTo>
                <a:lnTo>
                  <a:pt x="0" y="251597"/>
                </a:lnTo>
              </a:path>
            </a:pathLst>
          </a:custGeom>
          <a:ln w="1181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4864052" y="4324914"/>
            <a:ext cx="0" cy="238401"/>
          </a:xfrm>
          <a:custGeom>
            <a:avLst/>
            <a:gdLst/>
            <a:ahLst/>
            <a:cxnLst/>
            <a:rect l="l" t="t" r="r" b="b"/>
            <a:pathLst>
              <a:path h="238401">
                <a:moveTo>
                  <a:pt x="0" y="0"/>
                </a:moveTo>
                <a:lnTo>
                  <a:pt x="0" y="238401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4864122" y="4318317"/>
            <a:ext cx="0" cy="251597"/>
          </a:xfrm>
          <a:custGeom>
            <a:avLst/>
            <a:gdLst/>
            <a:ahLst/>
            <a:cxnLst/>
            <a:rect l="l" t="t" r="r" b="b"/>
            <a:pathLst>
              <a:path h="251597">
                <a:moveTo>
                  <a:pt x="0" y="0"/>
                </a:moveTo>
                <a:lnTo>
                  <a:pt x="0" y="251597"/>
                </a:lnTo>
              </a:path>
            </a:pathLst>
          </a:custGeom>
          <a:ln w="1181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5075359" y="4324914"/>
            <a:ext cx="0" cy="238401"/>
          </a:xfrm>
          <a:custGeom>
            <a:avLst/>
            <a:gdLst/>
            <a:ahLst/>
            <a:cxnLst/>
            <a:rect l="l" t="t" r="r" b="b"/>
            <a:pathLst>
              <a:path h="238401">
                <a:moveTo>
                  <a:pt x="0" y="0"/>
                </a:moveTo>
                <a:lnTo>
                  <a:pt x="0" y="238401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5075289" y="4318317"/>
            <a:ext cx="0" cy="251597"/>
          </a:xfrm>
          <a:custGeom>
            <a:avLst/>
            <a:gdLst/>
            <a:ahLst/>
            <a:cxnLst/>
            <a:rect l="l" t="t" r="r" b="b"/>
            <a:pathLst>
              <a:path h="251597">
                <a:moveTo>
                  <a:pt x="0" y="0"/>
                </a:moveTo>
                <a:lnTo>
                  <a:pt x="0" y="251597"/>
                </a:lnTo>
              </a:path>
            </a:pathLst>
          </a:custGeom>
          <a:ln w="1181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5928549" y="4306447"/>
            <a:ext cx="0" cy="275337"/>
          </a:xfrm>
          <a:custGeom>
            <a:avLst/>
            <a:gdLst/>
            <a:ahLst/>
            <a:cxnLst/>
            <a:rect l="l" t="t" r="r" b="b"/>
            <a:pathLst>
              <a:path h="275337">
                <a:moveTo>
                  <a:pt x="0" y="0"/>
                </a:moveTo>
                <a:lnTo>
                  <a:pt x="0" y="275337"/>
                </a:lnTo>
              </a:path>
            </a:pathLst>
          </a:custGeom>
          <a:ln w="1054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5920658" y="4318317"/>
            <a:ext cx="0" cy="251597"/>
          </a:xfrm>
          <a:custGeom>
            <a:avLst/>
            <a:gdLst/>
            <a:ahLst/>
            <a:cxnLst/>
            <a:rect l="l" t="t" r="r" b="b"/>
            <a:pathLst>
              <a:path h="251597">
                <a:moveTo>
                  <a:pt x="0" y="0"/>
                </a:moveTo>
                <a:lnTo>
                  <a:pt x="0" y="251597"/>
                </a:lnTo>
              </a:path>
            </a:pathLst>
          </a:custGeom>
          <a:ln w="11814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1060030" y="53840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1054758" y="5384088"/>
            <a:ext cx="10544" cy="0"/>
          </a:xfrm>
          <a:custGeom>
            <a:avLst/>
            <a:gdLst/>
            <a:ahLst/>
            <a:cxnLst/>
            <a:rect l="l" t="t" r="r" b="b"/>
            <a:pathLst>
              <a:path w="10544">
                <a:moveTo>
                  <a:pt x="0" y="0"/>
                </a:moveTo>
                <a:lnTo>
                  <a:pt x="1054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1905329" y="53840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1900057" y="5384088"/>
            <a:ext cx="10544" cy="0"/>
          </a:xfrm>
          <a:custGeom>
            <a:avLst/>
            <a:gdLst/>
            <a:ahLst/>
            <a:cxnLst/>
            <a:rect l="l" t="t" r="r" b="b"/>
            <a:pathLst>
              <a:path w="10544">
                <a:moveTo>
                  <a:pt x="0" y="0"/>
                </a:moveTo>
                <a:lnTo>
                  <a:pt x="1054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2750558" y="53840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2745356" y="5384088"/>
            <a:ext cx="10544" cy="0"/>
          </a:xfrm>
          <a:custGeom>
            <a:avLst/>
            <a:gdLst/>
            <a:ahLst/>
            <a:cxnLst/>
            <a:rect l="l" t="t" r="r" b="b"/>
            <a:pathLst>
              <a:path w="10544">
                <a:moveTo>
                  <a:pt x="0" y="0"/>
                </a:moveTo>
                <a:lnTo>
                  <a:pt x="1054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2961865" y="53840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2956663" y="5384088"/>
            <a:ext cx="10895" cy="0"/>
          </a:xfrm>
          <a:custGeom>
            <a:avLst/>
            <a:gdLst/>
            <a:ahLst/>
            <a:cxnLst/>
            <a:rect l="l" t="t" r="r" b="b"/>
            <a:pathLst>
              <a:path w="10895">
                <a:moveTo>
                  <a:pt x="0" y="0"/>
                </a:moveTo>
                <a:lnTo>
                  <a:pt x="10895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807516" y="53840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3802314" y="5384088"/>
            <a:ext cx="10544" cy="0"/>
          </a:xfrm>
          <a:custGeom>
            <a:avLst/>
            <a:gdLst/>
            <a:ahLst/>
            <a:cxnLst/>
            <a:rect l="l" t="t" r="r" b="b"/>
            <a:pathLst>
              <a:path w="10544">
                <a:moveTo>
                  <a:pt x="0" y="0"/>
                </a:moveTo>
                <a:lnTo>
                  <a:pt x="1054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4018823" y="53840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4013480" y="5384088"/>
            <a:ext cx="10544" cy="0"/>
          </a:xfrm>
          <a:custGeom>
            <a:avLst/>
            <a:gdLst/>
            <a:ahLst/>
            <a:cxnLst/>
            <a:rect l="l" t="t" r="r" b="b"/>
            <a:pathLst>
              <a:path w="10544">
                <a:moveTo>
                  <a:pt x="0" y="0"/>
                </a:moveTo>
                <a:lnTo>
                  <a:pt x="1054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4864052" y="53840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4858850" y="5384088"/>
            <a:ext cx="10544" cy="0"/>
          </a:xfrm>
          <a:custGeom>
            <a:avLst/>
            <a:gdLst/>
            <a:ahLst/>
            <a:cxnLst/>
            <a:rect l="l" t="t" r="r" b="b"/>
            <a:pathLst>
              <a:path w="10544">
                <a:moveTo>
                  <a:pt x="0" y="0"/>
                </a:moveTo>
                <a:lnTo>
                  <a:pt x="1054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5075359" y="53840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5070017" y="5384088"/>
            <a:ext cx="10544" cy="0"/>
          </a:xfrm>
          <a:custGeom>
            <a:avLst/>
            <a:gdLst/>
            <a:ahLst/>
            <a:cxnLst/>
            <a:rect l="l" t="t" r="r" b="b"/>
            <a:pathLst>
              <a:path w="10544">
                <a:moveTo>
                  <a:pt x="0" y="0"/>
                </a:moveTo>
                <a:lnTo>
                  <a:pt x="1054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5920588" y="53840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5915386" y="5384088"/>
            <a:ext cx="10544" cy="0"/>
          </a:xfrm>
          <a:custGeom>
            <a:avLst/>
            <a:gdLst/>
            <a:ahLst/>
            <a:cxnLst/>
            <a:rect l="l" t="t" r="r" b="b"/>
            <a:pathLst>
              <a:path w="10544">
                <a:moveTo>
                  <a:pt x="0" y="0"/>
                </a:moveTo>
                <a:lnTo>
                  <a:pt x="1054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2761102" y="1399081"/>
            <a:ext cx="3170030" cy="0"/>
          </a:xfrm>
          <a:custGeom>
            <a:avLst/>
            <a:gdLst/>
            <a:ahLst/>
            <a:cxnLst/>
            <a:rect l="l" t="t" r="r" b="b"/>
            <a:pathLst>
              <a:path w="3170030">
                <a:moveTo>
                  <a:pt x="0" y="0"/>
                </a:moveTo>
                <a:lnTo>
                  <a:pt x="317003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2755900" y="1398993"/>
            <a:ext cx="3180574" cy="0"/>
          </a:xfrm>
          <a:custGeom>
            <a:avLst/>
            <a:gdLst/>
            <a:ahLst/>
            <a:cxnLst/>
            <a:rect l="l" t="t" r="r" b="b"/>
            <a:pathLst>
              <a:path w="3180574">
                <a:moveTo>
                  <a:pt x="0" y="0"/>
                </a:moveTo>
                <a:lnTo>
                  <a:pt x="318057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2761102" y="1663874"/>
            <a:ext cx="3170030" cy="0"/>
          </a:xfrm>
          <a:custGeom>
            <a:avLst/>
            <a:gdLst/>
            <a:ahLst/>
            <a:cxnLst/>
            <a:rect l="l" t="t" r="r" b="b"/>
            <a:pathLst>
              <a:path w="3170030">
                <a:moveTo>
                  <a:pt x="0" y="0"/>
                </a:moveTo>
                <a:lnTo>
                  <a:pt x="317003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2755900" y="1663786"/>
            <a:ext cx="3180574" cy="0"/>
          </a:xfrm>
          <a:custGeom>
            <a:avLst/>
            <a:gdLst/>
            <a:ahLst/>
            <a:cxnLst/>
            <a:rect l="l" t="t" r="r" b="b"/>
            <a:pathLst>
              <a:path w="3180574">
                <a:moveTo>
                  <a:pt x="0" y="0"/>
                </a:moveTo>
                <a:lnTo>
                  <a:pt x="318057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2761102" y="1928668"/>
            <a:ext cx="3170030" cy="0"/>
          </a:xfrm>
          <a:custGeom>
            <a:avLst/>
            <a:gdLst/>
            <a:ahLst/>
            <a:cxnLst/>
            <a:rect l="l" t="t" r="r" b="b"/>
            <a:pathLst>
              <a:path w="3170030">
                <a:moveTo>
                  <a:pt x="0" y="0"/>
                </a:moveTo>
                <a:lnTo>
                  <a:pt x="317003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2755900" y="1928580"/>
            <a:ext cx="3180574" cy="0"/>
          </a:xfrm>
          <a:custGeom>
            <a:avLst/>
            <a:gdLst/>
            <a:ahLst/>
            <a:cxnLst/>
            <a:rect l="l" t="t" r="r" b="b"/>
            <a:pathLst>
              <a:path w="3180574">
                <a:moveTo>
                  <a:pt x="0" y="0"/>
                </a:moveTo>
                <a:lnTo>
                  <a:pt x="318057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2761102" y="2193461"/>
            <a:ext cx="3170030" cy="0"/>
          </a:xfrm>
          <a:custGeom>
            <a:avLst/>
            <a:gdLst/>
            <a:ahLst/>
            <a:cxnLst/>
            <a:rect l="l" t="t" r="r" b="b"/>
            <a:pathLst>
              <a:path w="3170030">
                <a:moveTo>
                  <a:pt x="0" y="0"/>
                </a:moveTo>
                <a:lnTo>
                  <a:pt x="317003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2755900" y="2193373"/>
            <a:ext cx="3180574" cy="0"/>
          </a:xfrm>
          <a:custGeom>
            <a:avLst/>
            <a:gdLst/>
            <a:ahLst/>
            <a:cxnLst/>
            <a:rect l="l" t="t" r="r" b="b"/>
            <a:pathLst>
              <a:path w="3180574">
                <a:moveTo>
                  <a:pt x="0" y="0"/>
                </a:moveTo>
                <a:lnTo>
                  <a:pt x="318057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2761102" y="2458254"/>
            <a:ext cx="3170030" cy="0"/>
          </a:xfrm>
          <a:custGeom>
            <a:avLst/>
            <a:gdLst/>
            <a:ahLst/>
            <a:cxnLst/>
            <a:rect l="l" t="t" r="r" b="b"/>
            <a:pathLst>
              <a:path w="3170030">
                <a:moveTo>
                  <a:pt x="0" y="0"/>
                </a:moveTo>
                <a:lnTo>
                  <a:pt x="317003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2755900" y="2458166"/>
            <a:ext cx="3180574" cy="0"/>
          </a:xfrm>
          <a:custGeom>
            <a:avLst/>
            <a:gdLst/>
            <a:ahLst/>
            <a:cxnLst/>
            <a:rect l="l" t="t" r="r" b="b"/>
            <a:pathLst>
              <a:path w="3180574">
                <a:moveTo>
                  <a:pt x="0" y="0"/>
                </a:moveTo>
                <a:lnTo>
                  <a:pt x="318057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2761102" y="2723047"/>
            <a:ext cx="3170030" cy="0"/>
          </a:xfrm>
          <a:custGeom>
            <a:avLst/>
            <a:gdLst/>
            <a:ahLst/>
            <a:cxnLst/>
            <a:rect l="l" t="t" r="r" b="b"/>
            <a:pathLst>
              <a:path w="3170030">
                <a:moveTo>
                  <a:pt x="0" y="0"/>
                </a:moveTo>
                <a:lnTo>
                  <a:pt x="317003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2755900" y="2722959"/>
            <a:ext cx="3180574" cy="0"/>
          </a:xfrm>
          <a:custGeom>
            <a:avLst/>
            <a:gdLst/>
            <a:ahLst/>
            <a:cxnLst/>
            <a:rect l="l" t="t" r="r" b="b"/>
            <a:pathLst>
              <a:path w="3180574">
                <a:moveTo>
                  <a:pt x="0" y="0"/>
                </a:moveTo>
                <a:lnTo>
                  <a:pt x="318057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2761102" y="2987841"/>
            <a:ext cx="3170030" cy="0"/>
          </a:xfrm>
          <a:custGeom>
            <a:avLst/>
            <a:gdLst/>
            <a:ahLst/>
            <a:cxnLst/>
            <a:rect l="l" t="t" r="r" b="b"/>
            <a:pathLst>
              <a:path w="3170030">
                <a:moveTo>
                  <a:pt x="0" y="0"/>
                </a:moveTo>
                <a:lnTo>
                  <a:pt x="317003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2755900" y="2987753"/>
            <a:ext cx="3180574" cy="0"/>
          </a:xfrm>
          <a:custGeom>
            <a:avLst/>
            <a:gdLst/>
            <a:ahLst/>
            <a:cxnLst/>
            <a:rect l="l" t="t" r="r" b="b"/>
            <a:pathLst>
              <a:path w="3180574">
                <a:moveTo>
                  <a:pt x="0" y="0"/>
                </a:moveTo>
                <a:lnTo>
                  <a:pt x="318057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761102" y="3252634"/>
            <a:ext cx="3170030" cy="0"/>
          </a:xfrm>
          <a:custGeom>
            <a:avLst/>
            <a:gdLst/>
            <a:ahLst/>
            <a:cxnLst/>
            <a:rect l="l" t="t" r="r" b="b"/>
            <a:pathLst>
              <a:path w="3170030">
                <a:moveTo>
                  <a:pt x="0" y="0"/>
                </a:moveTo>
                <a:lnTo>
                  <a:pt x="317003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755900" y="3252546"/>
            <a:ext cx="3180574" cy="0"/>
          </a:xfrm>
          <a:custGeom>
            <a:avLst/>
            <a:gdLst/>
            <a:ahLst/>
            <a:cxnLst/>
            <a:rect l="l" t="t" r="r" b="b"/>
            <a:pathLst>
              <a:path w="3180574">
                <a:moveTo>
                  <a:pt x="0" y="0"/>
                </a:moveTo>
                <a:lnTo>
                  <a:pt x="318057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5931132" y="3782132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5925930" y="3782132"/>
            <a:ext cx="10544" cy="0"/>
          </a:xfrm>
          <a:custGeom>
            <a:avLst/>
            <a:gdLst/>
            <a:ahLst/>
            <a:cxnLst/>
            <a:rect l="l" t="t" r="r" b="b"/>
            <a:pathLst>
              <a:path w="10544">
                <a:moveTo>
                  <a:pt x="0" y="0"/>
                </a:moveTo>
                <a:lnTo>
                  <a:pt x="1054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5931132" y="404692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5925930" y="4046926"/>
            <a:ext cx="10544" cy="0"/>
          </a:xfrm>
          <a:custGeom>
            <a:avLst/>
            <a:gdLst/>
            <a:ahLst/>
            <a:cxnLst/>
            <a:rect l="l" t="t" r="r" b="b"/>
            <a:pathLst>
              <a:path w="10544">
                <a:moveTo>
                  <a:pt x="0" y="0"/>
                </a:moveTo>
                <a:lnTo>
                  <a:pt x="1054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5931132" y="484130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5925930" y="4841305"/>
            <a:ext cx="10544" cy="0"/>
          </a:xfrm>
          <a:custGeom>
            <a:avLst/>
            <a:gdLst/>
            <a:ahLst/>
            <a:cxnLst/>
            <a:rect l="l" t="t" r="r" b="b"/>
            <a:pathLst>
              <a:path w="10544">
                <a:moveTo>
                  <a:pt x="0" y="0"/>
                </a:moveTo>
                <a:lnTo>
                  <a:pt x="1054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5931132" y="510609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5925930" y="5106098"/>
            <a:ext cx="10544" cy="0"/>
          </a:xfrm>
          <a:custGeom>
            <a:avLst/>
            <a:gdLst/>
            <a:ahLst/>
            <a:cxnLst/>
            <a:rect l="l" t="t" r="r" b="b"/>
            <a:pathLst>
              <a:path w="10544">
                <a:moveTo>
                  <a:pt x="0" y="0"/>
                </a:moveTo>
                <a:lnTo>
                  <a:pt x="1054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5931132" y="537089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5925930" y="5370893"/>
            <a:ext cx="10544" cy="0"/>
          </a:xfrm>
          <a:custGeom>
            <a:avLst/>
            <a:gdLst/>
            <a:ahLst/>
            <a:cxnLst/>
            <a:rect l="l" t="t" r="r" b="b"/>
            <a:pathLst>
              <a:path w="10544">
                <a:moveTo>
                  <a:pt x="0" y="0"/>
                </a:moveTo>
                <a:lnTo>
                  <a:pt x="10544" y="0"/>
                </a:lnTo>
              </a:path>
            </a:pathLst>
          </a:custGeom>
          <a:ln w="1446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5931132" y="351742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5931132" y="431171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5931132" y="4576512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3195">
            <a:solidFill>
              <a:srgbClr val="D3D3D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 txBox="1"/>
          <p:nvPr/>
        </p:nvSpPr>
        <p:spPr>
          <a:xfrm>
            <a:off x="6784744" y="1686978"/>
            <a:ext cx="824613" cy="228917"/>
          </a:xfrm>
          <a:prstGeom prst="rect">
            <a:avLst/>
          </a:prstGeom>
        </p:spPr>
        <p:txBody>
          <a:bodyPr wrap="square" lIns="0" tIns="11049" rIns="0" bIns="0" rtlCol="0">
            <a:noAutofit/>
          </a:bodyPr>
          <a:lstStyle/>
          <a:p>
            <a:pPr marL="12700">
              <a:lnSpc>
                <a:spcPts val="1739"/>
              </a:lnSpc>
            </a:pPr>
            <a:r>
              <a:rPr sz="1600" b="1" spc="-11" dirty="0" smtClean="0">
                <a:solidFill>
                  <a:srgbClr val="A19E00"/>
                </a:solidFill>
                <a:latin typeface="Arial"/>
                <a:cs typeface="Arial"/>
              </a:rPr>
              <a:t>Análisis</a:t>
            </a:r>
            <a:endParaRPr sz="1600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7620386" y="1686978"/>
            <a:ext cx="807924" cy="228917"/>
          </a:xfrm>
          <a:prstGeom prst="rect">
            <a:avLst/>
          </a:prstGeom>
        </p:spPr>
        <p:txBody>
          <a:bodyPr wrap="square" lIns="0" tIns="11049" rIns="0" bIns="0" rtlCol="0">
            <a:noAutofit/>
          </a:bodyPr>
          <a:lstStyle/>
          <a:p>
            <a:pPr marL="12700">
              <a:lnSpc>
                <a:spcPts val="1739"/>
              </a:lnSpc>
            </a:pPr>
            <a:r>
              <a:rPr sz="1600" b="1" spc="-5" dirty="0" smtClean="0">
                <a:solidFill>
                  <a:srgbClr val="A19E00"/>
                </a:solidFill>
                <a:latin typeface="Arial"/>
                <a:cs typeface="Arial"/>
              </a:rPr>
              <a:t>sencillo</a:t>
            </a:r>
            <a:endParaRPr sz="1600">
              <a:latin typeface="Arial"/>
              <a:cs typeface="Arial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6784744" y="2725080"/>
            <a:ext cx="824585" cy="228600"/>
          </a:xfrm>
          <a:prstGeom prst="rect">
            <a:avLst/>
          </a:prstGeom>
        </p:spPr>
        <p:txBody>
          <a:bodyPr wrap="square" lIns="0" tIns="11017" rIns="0" bIns="0" rtlCol="0">
            <a:noAutofit/>
          </a:bodyPr>
          <a:lstStyle/>
          <a:p>
            <a:pPr marL="12700">
              <a:lnSpc>
                <a:spcPts val="1735"/>
              </a:lnSpc>
            </a:pPr>
            <a:r>
              <a:rPr sz="1600" b="1" spc="-10" dirty="0" smtClean="0">
                <a:solidFill>
                  <a:srgbClr val="A19E00"/>
                </a:solidFill>
                <a:latin typeface="Arial"/>
                <a:cs typeface="Arial"/>
              </a:rPr>
              <a:t>Análisis</a:t>
            </a:r>
            <a:endParaRPr sz="1600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7620099" y="2725080"/>
            <a:ext cx="945286" cy="228600"/>
          </a:xfrm>
          <a:prstGeom prst="rect">
            <a:avLst/>
          </a:prstGeom>
        </p:spPr>
        <p:txBody>
          <a:bodyPr wrap="square" lIns="0" tIns="11017" rIns="0" bIns="0" rtlCol="0">
            <a:noAutofit/>
          </a:bodyPr>
          <a:lstStyle/>
          <a:p>
            <a:pPr marL="12700">
              <a:lnSpc>
                <a:spcPts val="1735"/>
              </a:lnSpc>
            </a:pPr>
            <a:r>
              <a:rPr sz="1600" b="1" spc="-2" dirty="0" smtClean="0">
                <a:solidFill>
                  <a:srgbClr val="A19E00"/>
                </a:solidFill>
                <a:latin typeface="Arial"/>
                <a:cs typeface="Arial"/>
              </a:rPr>
              <a:t>complejo</a:t>
            </a:r>
            <a:endParaRPr sz="1600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6784744" y="4158017"/>
            <a:ext cx="1123899" cy="473078"/>
          </a:xfrm>
          <a:prstGeom prst="rect">
            <a:avLst/>
          </a:prstGeom>
        </p:spPr>
        <p:txBody>
          <a:bodyPr wrap="square" lIns="0" tIns="11049" rIns="0" bIns="0" rtlCol="0">
            <a:noAutofit/>
          </a:bodyPr>
          <a:lstStyle/>
          <a:p>
            <a:pPr marL="12700" marR="1336">
              <a:lnSpc>
                <a:spcPts val="1739"/>
              </a:lnSpc>
            </a:pPr>
            <a:r>
              <a:rPr sz="1600" b="1" spc="-5" dirty="0" smtClean="0">
                <a:solidFill>
                  <a:srgbClr val="A19E00"/>
                </a:solidFill>
                <a:latin typeface="Arial"/>
                <a:cs typeface="Arial"/>
              </a:rPr>
              <a:t>Planeación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sz="1600" b="1" spc="-3" dirty="0" smtClean="0">
                <a:solidFill>
                  <a:srgbClr val="A19E00"/>
                </a:solidFill>
                <a:latin typeface="Arial"/>
                <a:cs typeface="Arial"/>
              </a:rPr>
              <a:t>estratégica</a:t>
            </a:r>
            <a:endParaRPr sz="160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4816221" y="6407649"/>
            <a:ext cx="708685" cy="253999"/>
          </a:xfrm>
          <a:prstGeom prst="rect">
            <a:avLst/>
          </a:prstGeom>
        </p:spPr>
        <p:txBody>
          <a:bodyPr wrap="square" lIns="0" tIns="12319" rIns="0" bIns="0" rtlCol="0">
            <a:noAutofit/>
          </a:bodyPr>
          <a:lstStyle/>
          <a:p>
            <a:pPr marL="12700">
              <a:lnSpc>
                <a:spcPts val="1939"/>
              </a:lnSpc>
            </a:pPr>
            <a:r>
              <a:rPr sz="1800" b="1" spc="4" dirty="0" smtClean="0">
                <a:solidFill>
                  <a:srgbClr val="797600"/>
                </a:solidFill>
                <a:latin typeface="Arial"/>
                <a:cs typeface="Arial"/>
              </a:rPr>
              <a:t>FODA</a:t>
            </a:r>
            <a:endParaRPr sz="1800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4782820" y="6522720"/>
            <a:ext cx="3413760" cy="17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690880" y="6523990"/>
            <a:ext cx="3413760" cy="19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 txBox="1"/>
          <p:nvPr/>
        </p:nvSpPr>
        <p:spPr>
          <a:xfrm>
            <a:off x="255270" y="299720"/>
            <a:ext cx="1206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7" name="object 77"/>
          <p:cNvSpPr txBox="1"/>
          <p:nvPr/>
        </p:nvSpPr>
        <p:spPr>
          <a:xfrm>
            <a:off x="375920" y="299720"/>
            <a:ext cx="158750" cy="38696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6" name="object 76"/>
          <p:cNvSpPr txBox="1"/>
          <p:nvPr/>
        </p:nvSpPr>
        <p:spPr>
          <a:xfrm>
            <a:off x="255270" y="4169409"/>
            <a:ext cx="12065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5" name="object 75"/>
          <p:cNvSpPr txBox="1"/>
          <p:nvPr/>
        </p:nvSpPr>
        <p:spPr>
          <a:xfrm>
            <a:off x="375920" y="4169409"/>
            <a:ext cx="13081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4" name="object 74"/>
          <p:cNvSpPr txBox="1"/>
          <p:nvPr/>
        </p:nvSpPr>
        <p:spPr>
          <a:xfrm>
            <a:off x="255270" y="4420870"/>
            <a:ext cx="12065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3" name="object 73"/>
          <p:cNvSpPr txBox="1"/>
          <p:nvPr/>
        </p:nvSpPr>
        <p:spPr>
          <a:xfrm>
            <a:off x="375920" y="4420870"/>
            <a:ext cx="13081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2" name="object 72"/>
          <p:cNvSpPr txBox="1"/>
          <p:nvPr/>
        </p:nvSpPr>
        <p:spPr>
          <a:xfrm>
            <a:off x="255270" y="5182870"/>
            <a:ext cx="251580" cy="251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1" name="object 71"/>
          <p:cNvSpPr txBox="1"/>
          <p:nvPr/>
        </p:nvSpPr>
        <p:spPr>
          <a:xfrm>
            <a:off x="255270" y="5434330"/>
            <a:ext cx="1206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0" name="object 70"/>
          <p:cNvSpPr txBox="1"/>
          <p:nvPr/>
        </p:nvSpPr>
        <p:spPr>
          <a:xfrm>
            <a:off x="375920" y="5434330"/>
            <a:ext cx="158750" cy="763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9" name="object 69"/>
          <p:cNvSpPr txBox="1"/>
          <p:nvPr/>
        </p:nvSpPr>
        <p:spPr>
          <a:xfrm>
            <a:off x="1065302" y="1398993"/>
            <a:ext cx="1690598" cy="1853552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327575">
              <a:lnSpc>
                <a:spcPct val="95825"/>
              </a:lnSpc>
            </a:pPr>
            <a:r>
              <a:rPr sz="1550" b="1" spc="-210" dirty="0" smtClean="0">
                <a:latin typeface="Arial"/>
                <a:cs typeface="Arial"/>
              </a:rPr>
              <a:t>F</a:t>
            </a:r>
            <a:r>
              <a:rPr sz="1550" b="1" spc="-180" dirty="0" smtClean="0">
                <a:latin typeface="Arial"/>
                <a:cs typeface="Arial"/>
              </a:rPr>
              <a:t>1</a:t>
            </a:r>
            <a:r>
              <a:rPr sz="1550" b="1" spc="-90" dirty="0" smtClean="0">
                <a:latin typeface="Arial"/>
                <a:cs typeface="Arial"/>
              </a:rPr>
              <a:t>              </a:t>
            </a:r>
            <a:r>
              <a:rPr sz="1550" b="1" spc="-36" dirty="0" smtClean="0">
                <a:latin typeface="Arial"/>
                <a:cs typeface="Arial"/>
              </a:rPr>
              <a:t> </a:t>
            </a:r>
            <a:r>
              <a:rPr sz="1550" b="1" spc="-181" dirty="0" smtClean="0">
                <a:latin typeface="Arial"/>
                <a:cs typeface="Arial"/>
              </a:rPr>
              <a:t>O1</a:t>
            </a:r>
            <a:endParaRPr sz="1550">
              <a:latin typeface="Arial"/>
              <a:cs typeface="Arial"/>
            </a:endParaRPr>
          </a:p>
          <a:p>
            <a:pPr marL="327575">
              <a:lnSpc>
                <a:spcPct val="95825"/>
              </a:lnSpc>
              <a:spcBef>
                <a:spcPts val="300"/>
              </a:spcBef>
            </a:pPr>
            <a:r>
              <a:rPr sz="1550" b="1" spc="-210" dirty="0" smtClean="0">
                <a:latin typeface="Arial"/>
                <a:cs typeface="Arial"/>
              </a:rPr>
              <a:t>F</a:t>
            </a:r>
            <a:r>
              <a:rPr sz="1550" b="1" spc="-180" dirty="0" smtClean="0">
                <a:latin typeface="Arial"/>
                <a:cs typeface="Arial"/>
              </a:rPr>
              <a:t>2</a:t>
            </a:r>
            <a:r>
              <a:rPr sz="1550" b="1" spc="-90" dirty="0" smtClean="0">
                <a:latin typeface="Arial"/>
                <a:cs typeface="Arial"/>
              </a:rPr>
              <a:t>              </a:t>
            </a:r>
            <a:r>
              <a:rPr sz="1550" b="1" spc="-36" dirty="0" smtClean="0">
                <a:latin typeface="Arial"/>
                <a:cs typeface="Arial"/>
              </a:rPr>
              <a:t> </a:t>
            </a:r>
            <a:r>
              <a:rPr sz="1550" b="1" spc="-181" dirty="0" smtClean="0">
                <a:latin typeface="Arial"/>
                <a:cs typeface="Arial"/>
              </a:rPr>
              <a:t>O2</a:t>
            </a:r>
            <a:endParaRPr sz="1550">
              <a:latin typeface="Arial"/>
              <a:cs typeface="Arial"/>
            </a:endParaRPr>
          </a:p>
          <a:p>
            <a:pPr marL="327575">
              <a:lnSpc>
                <a:spcPct val="95825"/>
              </a:lnSpc>
              <a:spcBef>
                <a:spcPts val="300"/>
              </a:spcBef>
            </a:pPr>
            <a:r>
              <a:rPr sz="1550" b="1" spc="-210" dirty="0" smtClean="0">
                <a:latin typeface="Arial"/>
                <a:cs typeface="Arial"/>
              </a:rPr>
              <a:t>F</a:t>
            </a:r>
            <a:r>
              <a:rPr sz="1550" b="1" spc="-180" dirty="0" smtClean="0">
                <a:latin typeface="Arial"/>
                <a:cs typeface="Arial"/>
              </a:rPr>
              <a:t>3</a:t>
            </a:r>
            <a:r>
              <a:rPr sz="1550" b="1" spc="-90" dirty="0" smtClean="0">
                <a:latin typeface="Arial"/>
                <a:cs typeface="Arial"/>
              </a:rPr>
              <a:t>              </a:t>
            </a:r>
            <a:r>
              <a:rPr sz="1550" b="1" spc="-36" dirty="0" smtClean="0">
                <a:latin typeface="Arial"/>
                <a:cs typeface="Arial"/>
              </a:rPr>
              <a:t> </a:t>
            </a:r>
            <a:r>
              <a:rPr sz="1550" b="1" spc="-181" dirty="0" smtClean="0">
                <a:latin typeface="Arial"/>
                <a:cs typeface="Arial"/>
              </a:rPr>
              <a:t>O3</a:t>
            </a:r>
            <a:endParaRPr sz="1550">
              <a:latin typeface="Arial"/>
              <a:cs typeface="Arial"/>
            </a:endParaRPr>
          </a:p>
          <a:p>
            <a:pPr marL="317031">
              <a:lnSpc>
                <a:spcPct val="95825"/>
              </a:lnSpc>
              <a:spcBef>
                <a:spcPts val="2384"/>
              </a:spcBef>
            </a:pPr>
            <a:r>
              <a:rPr sz="1550" b="1" spc="-212" dirty="0" smtClean="0">
                <a:latin typeface="Arial"/>
                <a:cs typeface="Arial"/>
              </a:rPr>
              <a:t>D</a:t>
            </a:r>
            <a:r>
              <a:rPr sz="1550" b="1" spc="-172" dirty="0" smtClean="0">
                <a:latin typeface="Arial"/>
                <a:cs typeface="Arial"/>
              </a:rPr>
              <a:t>1</a:t>
            </a:r>
            <a:r>
              <a:rPr sz="1550" b="1" spc="-85" dirty="0" smtClean="0">
                <a:latin typeface="Arial"/>
                <a:cs typeface="Arial"/>
              </a:rPr>
              <a:t>             </a:t>
            </a:r>
            <a:r>
              <a:rPr sz="1550" b="1" spc="235" dirty="0" smtClean="0">
                <a:latin typeface="Arial"/>
                <a:cs typeface="Arial"/>
              </a:rPr>
              <a:t> </a:t>
            </a:r>
            <a:r>
              <a:rPr sz="1550" b="1" spc="-353" dirty="0" smtClean="0">
                <a:latin typeface="Arial"/>
                <a:cs typeface="Arial"/>
              </a:rPr>
              <a:t>A1</a:t>
            </a:r>
            <a:endParaRPr sz="1550">
              <a:latin typeface="Arial"/>
              <a:cs typeface="Arial"/>
            </a:endParaRPr>
          </a:p>
          <a:p>
            <a:pPr marL="317031">
              <a:lnSpc>
                <a:spcPct val="95825"/>
              </a:lnSpc>
              <a:spcBef>
                <a:spcPts val="300"/>
              </a:spcBef>
            </a:pPr>
            <a:r>
              <a:rPr sz="1550" b="1" spc="-212" dirty="0" smtClean="0">
                <a:latin typeface="Arial"/>
                <a:cs typeface="Arial"/>
              </a:rPr>
              <a:t>D</a:t>
            </a:r>
            <a:r>
              <a:rPr sz="1550" b="1" spc="-172" dirty="0" smtClean="0">
                <a:latin typeface="Arial"/>
                <a:cs typeface="Arial"/>
              </a:rPr>
              <a:t>2</a:t>
            </a:r>
            <a:r>
              <a:rPr sz="1550" b="1" spc="-85" dirty="0" smtClean="0">
                <a:latin typeface="Arial"/>
                <a:cs typeface="Arial"/>
              </a:rPr>
              <a:t>             </a:t>
            </a:r>
            <a:r>
              <a:rPr sz="1550" b="1" spc="235" dirty="0" smtClean="0">
                <a:latin typeface="Arial"/>
                <a:cs typeface="Arial"/>
              </a:rPr>
              <a:t> </a:t>
            </a:r>
            <a:r>
              <a:rPr sz="1550" b="1" spc="-353" dirty="0" smtClean="0">
                <a:latin typeface="Arial"/>
                <a:cs typeface="Arial"/>
              </a:rPr>
              <a:t>A2</a:t>
            </a:r>
            <a:endParaRPr sz="1550">
              <a:latin typeface="Arial"/>
              <a:cs typeface="Arial"/>
            </a:endParaRPr>
          </a:p>
          <a:p>
            <a:pPr marL="317031">
              <a:lnSpc>
                <a:spcPct val="95825"/>
              </a:lnSpc>
              <a:spcBef>
                <a:spcPts val="300"/>
              </a:spcBef>
            </a:pPr>
            <a:r>
              <a:rPr sz="1550" b="1" spc="-212" dirty="0" smtClean="0">
                <a:latin typeface="Arial"/>
                <a:cs typeface="Arial"/>
              </a:rPr>
              <a:t>D</a:t>
            </a:r>
            <a:r>
              <a:rPr sz="1550" b="1" spc="-172" dirty="0" smtClean="0">
                <a:latin typeface="Arial"/>
                <a:cs typeface="Arial"/>
              </a:rPr>
              <a:t>3</a:t>
            </a:r>
            <a:r>
              <a:rPr sz="1550" b="1" spc="-85" dirty="0" smtClean="0">
                <a:latin typeface="Arial"/>
                <a:cs typeface="Arial"/>
              </a:rPr>
              <a:t>             </a:t>
            </a:r>
            <a:r>
              <a:rPr sz="1550" b="1" spc="235" dirty="0" smtClean="0">
                <a:latin typeface="Arial"/>
                <a:cs typeface="Arial"/>
              </a:rPr>
              <a:t> </a:t>
            </a:r>
            <a:r>
              <a:rPr sz="1550" b="1" spc="-353" dirty="0" smtClean="0">
                <a:latin typeface="Arial"/>
                <a:cs typeface="Arial"/>
              </a:rPr>
              <a:t>A3</a:t>
            </a:r>
            <a:endParaRPr sz="155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2755900" y="1398993"/>
            <a:ext cx="206210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7" name="object 67"/>
          <p:cNvSpPr txBox="1"/>
          <p:nvPr/>
        </p:nvSpPr>
        <p:spPr>
          <a:xfrm>
            <a:off x="2962111" y="1398993"/>
            <a:ext cx="845475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195596">
              <a:lnSpc>
                <a:spcPct val="95825"/>
              </a:lnSpc>
            </a:pPr>
            <a:r>
              <a:rPr sz="1550" b="1" spc="-181" dirty="0" smtClean="0">
                <a:latin typeface="Arial"/>
                <a:cs typeface="Arial"/>
              </a:rPr>
              <a:t>F1*O1</a:t>
            </a:r>
            <a:endParaRPr sz="155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807586" y="1398993"/>
            <a:ext cx="211166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5" name="object 65"/>
          <p:cNvSpPr txBox="1"/>
          <p:nvPr/>
        </p:nvSpPr>
        <p:spPr>
          <a:xfrm>
            <a:off x="4018753" y="1398993"/>
            <a:ext cx="845369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206035">
              <a:lnSpc>
                <a:spcPct val="95825"/>
              </a:lnSpc>
            </a:pPr>
            <a:r>
              <a:rPr sz="1550" b="1" spc="-181" dirty="0" smtClean="0">
                <a:latin typeface="Arial"/>
                <a:cs typeface="Arial"/>
              </a:rPr>
              <a:t>F1*D1</a:t>
            </a:r>
            <a:endParaRPr sz="155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864122" y="1398993"/>
            <a:ext cx="211166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3" name="object 63"/>
          <p:cNvSpPr txBox="1"/>
          <p:nvPr/>
        </p:nvSpPr>
        <p:spPr>
          <a:xfrm>
            <a:off x="5075289" y="1398993"/>
            <a:ext cx="847670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216579">
              <a:lnSpc>
                <a:spcPct val="95825"/>
              </a:lnSpc>
            </a:pPr>
            <a:r>
              <a:rPr sz="1550" b="1" spc="-214" dirty="0" smtClean="0">
                <a:latin typeface="Arial"/>
                <a:cs typeface="Arial"/>
              </a:rPr>
              <a:t>F1*A1</a:t>
            </a:r>
            <a:endParaRPr sz="155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755900" y="1663786"/>
            <a:ext cx="206210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1" name="object 61"/>
          <p:cNvSpPr txBox="1"/>
          <p:nvPr/>
        </p:nvSpPr>
        <p:spPr>
          <a:xfrm>
            <a:off x="2962111" y="1663786"/>
            <a:ext cx="845475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195596">
              <a:lnSpc>
                <a:spcPct val="95825"/>
              </a:lnSpc>
            </a:pPr>
            <a:r>
              <a:rPr sz="1550" b="1" spc="-181" dirty="0" smtClean="0">
                <a:latin typeface="Arial"/>
                <a:cs typeface="Arial"/>
              </a:rPr>
              <a:t>F2*O2</a:t>
            </a:r>
            <a:endParaRPr sz="155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3807586" y="1663786"/>
            <a:ext cx="211166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9" name="object 59"/>
          <p:cNvSpPr txBox="1"/>
          <p:nvPr/>
        </p:nvSpPr>
        <p:spPr>
          <a:xfrm>
            <a:off x="4018753" y="1663786"/>
            <a:ext cx="845369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206035">
              <a:lnSpc>
                <a:spcPct val="95825"/>
              </a:lnSpc>
            </a:pPr>
            <a:r>
              <a:rPr sz="1550" b="1" spc="-181" dirty="0" smtClean="0">
                <a:latin typeface="Arial"/>
                <a:cs typeface="Arial"/>
              </a:rPr>
              <a:t>F2*D2</a:t>
            </a:r>
            <a:endParaRPr sz="155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864122" y="1663786"/>
            <a:ext cx="211166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7" name="object 57"/>
          <p:cNvSpPr txBox="1"/>
          <p:nvPr/>
        </p:nvSpPr>
        <p:spPr>
          <a:xfrm>
            <a:off x="5075289" y="1663786"/>
            <a:ext cx="847670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216579">
              <a:lnSpc>
                <a:spcPct val="95825"/>
              </a:lnSpc>
            </a:pPr>
            <a:r>
              <a:rPr sz="1550" b="1" spc="-214" dirty="0" smtClean="0">
                <a:latin typeface="Arial"/>
                <a:cs typeface="Arial"/>
              </a:rPr>
              <a:t>F2*A2</a:t>
            </a:r>
            <a:endParaRPr sz="155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2755900" y="1928580"/>
            <a:ext cx="206210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5" name="object 55"/>
          <p:cNvSpPr txBox="1"/>
          <p:nvPr/>
        </p:nvSpPr>
        <p:spPr>
          <a:xfrm>
            <a:off x="2962111" y="1928580"/>
            <a:ext cx="845475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195596">
              <a:lnSpc>
                <a:spcPct val="95825"/>
              </a:lnSpc>
            </a:pPr>
            <a:r>
              <a:rPr sz="1550" b="1" spc="-181" dirty="0" smtClean="0">
                <a:latin typeface="Arial"/>
                <a:cs typeface="Arial"/>
              </a:rPr>
              <a:t>F3*O3</a:t>
            </a:r>
            <a:endParaRPr sz="155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807586" y="1928580"/>
            <a:ext cx="211166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3" name="object 53"/>
          <p:cNvSpPr txBox="1"/>
          <p:nvPr/>
        </p:nvSpPr>
        <p:spPr>
          <a:xfrm>
            <a:off x="4018753" y="1928580"/>
            <a:ext cx="845369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206035">
              <a:lnSpc>
                <a:spcPct val="95825"/>
              </a:lnSpc>
            </a:pPr>
            <a:r>
              <a:rPr sz="1550" b="1" spc="-181" dirty="0" smtClean="0">
                <a:latin typeface="Arial"/>
                <a:cs typeface="Arial"/>
              </a:rPr>
              <a:t>F3*D3</a:t>
            </a:r>
            <a:endParaRPr sz="155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864122" y="1928580"/>
            <a:ext cx="211166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1" name="object 51"/>
          <p:cNvSpPr txBox="1"/>
          <p:nvPr/>
        </p:nvSpPr>
        <p:spPr>
          <a:xfrm>
            <a:off x="5075289" y="1928580"/>
            <a:ext cx="847670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216579">
              <a:lnSpc>
                <a:spcPct val="95825"/>
              </a:lnSpc>
            </a:pPr>
            <a:r>
              <a:rPr sz="1550" b="1" spc="-214" dirty="0" smtClean="0">
                <a:latin typeface="Arial"/>
                <a:cs typeface="Arial"/>
              </a:rPr>
              <a:t>F3*A3</a:t>
            </a:r>
            <a:endParaRPr sz="155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755900" y="2193373"/>
            <a:ext cx="206210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9" name="object 49"/>
          <p:cNvSpPr txBox="1"/>
          <p:nvPr/>
        </p:nvSpPr>
        <p:spPr>
          <a:xfrm>
            <a:off x="2962111" y="2193373"/>
            <a:ext cx="845475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8" name="object 48"/>
          <p:cNvSpPr txBox="1"/>
          <p:nvPr/>
        </p:nvSpPr>
        <p:spPr>
          <a:xfrm>
            <a:off x="3807586" y="2193373"/>
            <a:ext cx="211166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7" name="object 47"/>
          <p:cNvSpPr txBox="1"/>
          <p:nvPr/>
        </p:nvSpPr>
        <p:spPr>
          <a:xfrm>
            <a:off x="4018753" y="2193373"/>
            <a:ext cx="845369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6" name="object 46"/>
          <p:cNvSpPr txBox="1"/>
          <p:nvPr/>
        </p:nvSpPr>
        <p:spPr>
          <a:xfrm>
            <a:off x="4864122" y="2193373"/>
            <a:ext cx="211166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5" name="object 45"/>
          <p:cNvSpPr txBox="1"/>
          <p:nvPr/>
        </p:nvSpPr>
        <p:spPr>
          <a:xfrm>
            <a:off x="5075289" y="2193373"/>
            <a:ext cx="847670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4" name="object 44"/>
          <p:cNvSpPr txBox="1"/>
          <p:nvPr/>
        </p:nvSpPr>
        <p:spPr>
          <a:xfrm>
            <a:off x="2755900" y="2458166"/>
            <a:ext cx="206210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3" name="object 43"/>
          <p:cNvSpPr txBox="1"/>
          <p:nvPr/>
        </p:nvSpPr>
        <p:spPr>
          <a:xfrm>
            <a:off x="2962111" y="2458166"/>
            <a:ext cx="845475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195596">
              <a:lnSpc>
                <a:spcPct val="95825"/>
              </a:lnSpc>
            </a:pPr>
            <a:r>
              <a:rPr sz="1550" b="1" spc="-181" dirty="0" smtClean="0">
                <a:solidFill>
                  <a:srgbClr val="FF0000"/>
                </a:solidFill>
                <a:latin typeface="Arial"/>
                <a:cs typeface="Arial"/>
              </a:rPr>
              <a:t>F1*O1</a:t>
            </a:r>
            <a:endParaRPr sz="155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807586" y="2458166"/>
            <a:ext cx="211166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1" name="object 41"/>
          <p:cNvSpPr txBox="1"/>
          <p:nvPr/>
        </p:nvSpPr>
        <p:spPr>
          <a:xfrm>
            <a:off x="4018753" y="2458166"/>
            <a:ext cx="845369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195490">
              <a:lnSpc>
                <a:spcPct val="95825"/>
              </a:lnSpc>
            </a:pPr>
            <a:r>
              <a:rPr sz="1550" b="1" spc="-181" dirty="0" smtClean="0">
                <a:solidFill>
                  <a:srgbClr val="FF0000"/>
                </a:solidFill>
                <a:latin typeface="Arial"/>
                <a:cs typeface="Arial"/>
              </a:rPr>
              <a:t>F2*O1</a:t>
            </a:r>
            <a:endParaRPr sz="155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864122" y="2458166"/>
            <a:ext cx="211166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9" name="object 39"/>
          <p:cNvSpPr txBox="1"/>
          <p:nvPr/>
        </p:nvSpPr>
        <p:spPr>
          <a:xfrm>
            <a:off x="5075289" y="2458166"/>
            <a:ext cx="847670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195490">
              <a:lnSpc>
                <a:spcPct val="95825"/>
              </a:lnSpc>
            </a:pPr>
            <a:r>
              <a:rPr sz="1550" b="1" spc="-181" dirty="0" smtClean="0">
                <a:solidFill>
                  <a:srgbClr val="FF0000"/>
                </a:solidFill>
                <a:latin typeface="Arial"/>
                <a:cs typeface="Arial"/>
              </a:rPr>
              <a:t>F3*O1</a:t>
            </a:r>
            <a:endParaRPr sz="155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755900" y="2722959"/>
            <a:ext cx="206210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7" name="object 37"/>
          <p:cNvSpPr txBox="1"/>
          <p:nvPr/>
        </p:nvSpPr>
        <p:spPr>
          <a:xfrm>
            <a:off x="2962111" y="2722959"/>
            <a:ext cx="845475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195596">
              <a:lnSpc>
                <a:spcPct val="95825"/>
              </a:lnSpc>
            </a:pPr>
            <a:r>
              <a:rPr sz="1550" b="1" spc="-181" dirty="0" smtClean="0">
                <a:solidFill>
                  <a:srgbClr val="FF0000"/>
                </a:solidFill>
                <a:latin typeface="Arial"/>
                <a:cs typeface="Arial"/>
              </a:rPr>
              <a:t>F1*O2</a:t>
            </a:r>
            <a:endParaRPr sz="155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807586" y="2722959"/>
            <a:ext cx="211166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5" name="object 35"/>
          <p:cNvSpPr txBox="1"/>
          <p:nvPr/>
        </p:nvSpPr>
        <p:spPr>
          <a:xfrm>
            <a:off x="4018753" y="2722959"/>
            <a:ext cx="845369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195490">
              <a:lnSpc>
                <a:spcPct val="95825"/>
              </a:lnSpc>
            </a:pPr>
            <a:r>
              <a:rPr sz="1550" b="1" spc="-181" dirty="0" smtClean="0">
                <a:solidFill>
                  <a:srgbClr val="FF0000"/>
                </a:solidFill>
                <a:latin typeface="Arial"/>
                <a:cs typeface="Arial"/>
              </a:rPr>
              <a:t>F2*O2</a:t>
            </a:r>
            <a:endParaRPr sz="15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864122" y="2722959"/>
            <a:ext cx="211166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3" name="object 33"/>
          <p:cNvSpPr txBox="1"/>
          <p:nvPr/>
        </p:nvSpPr>
        <p:spPr>
          <a:xfrm>
            <a:off x="5075289" y="2722959"/>
            <a:ext cx="847670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195490">
              <a:lnSpc>
                <a:spcPct val="95825"/>
              </a:lnSpc>
            </a:pPr>
            <a:r>
              <a:rPr sz="1550" b="1" spc="-181" dirty="0" smtClean="0">
                <a:solidFill>
                  <a:srgbClr val="FF0000"/>
                </a:solidFill>
                <a:latin typeface="Arial"/>
                <a:cs typeface="Arial"/>
              </a:rPr>
              <a:t>F3*O2</a:t>
            </a:r>
            <a:endParaRPr sz="15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755900" y="2987753"/>
            <a:ext cx="206210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2962111" y="2987753"/>
            <a:ext cx="845475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195596">
              <a:lnSpc>
                <a:spcPct val="95825"/>
              </a:lnSpc>
            </a:pPr>
            <a:r>
              <a:rPr sz="1550" b="1" spc="-181" dirty="0" smtClean="0">
                <a:solidFill>
                  <a:srgbClr val="FF0000"/>
                </a:solidFill>
                <a:latin typeface="Arial"/>
                <a:cs typeface="Arial"/>
              </a:rPr>
              <a:t>F1*O3</a:t>
            </a:r>
            <a:endParaRPr sz="15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807586" y="2987753"/>
            <a:ext cx="211166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4018753" y="2987753"/>
            <a:ext cx="845369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195490">
              <a:lnSpc>
                <a:spcPct val="95825"/>
              </a:lnSpc>
            </a:pPr>
            <a:r>
              <a:rPr sz="1550" b="1" spc="-181" dirty="0" smtClean="0">
                <a:solidFill>
                  <a:srgbClr val="FF0000"/>
                </a:solidFill>
                <a:latin typeface="Arial"/>
                <a:cs typeface="Arial"/>
              </a:rPr>
              <a:t>F2*O3</a:t>
            </a:r>
            <a:endParaRPr sz="15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864122" y="2987753"/>
            <a:ext cx="211166" cy="264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5075289" y="2987753"/>
            <a:ext cx="847670" cy="264793"/>
          </a:xfrm>
          <a:prstGeom prst="rect">
            <a:avLst/>
          </a:prstGeom>
        </p:spPr>
        <p:txBody>
          <a:bodyPr wrap="square" lIns="0" tIns="20320" rIns="0" bIns="0" rtlCol="0">
            <a:noAutofit/>
          </a:bodyPr>
          <a:lstStyle/>
          <a:p>
            <a:pPr marL="195490">
              <a:lnSpc>
                <a:spcPct val="95825"/>
              </a:lnSpc>
            </a:pPr>
            <a:r>
              <a:rPr sz="1550" b="1" spc="-181" dirty="0" smtClean="0">
                <a:solidFill>
                  <a:srgbClr val="FF0000"/>
                </a:solidFill>
                <a:latin typeface="Arial"/>
                <a:cs typeface="Arial"/>
              </a:rPr>
              <a:t>F3*O3</a:t>
            </a:r>
            <a:endParaRPr sz="15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065302" y="3252546"/>
            <a:ext cx="840027" cy="2581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1905329" y="3252546"/>
            <a:ext cx="850571" cy="2581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2755900" y="3252546"/>
            <a:ext cx="206210" cy="2581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2962111" y="3252546"/>
            <a:ext cx="845475" cy="2581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3807586" y="3252546"/>
            <a:ext cx="211166" cy="2581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4018753" y="3252546"/>
            <a:ext cx="845369" cy="2581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4864122" y="3252546"/>
            <a:ext cx="211166" cy="2581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5075289" y="3252546"/>
            <a:ext cx="847670" cy="2581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1065302" y="3510741"/>
            <a:ext cx="4857657" cy="807575"/>
          </a:xfrm>
          <a:prstGeom prst="rect">
            <a:avLst/>
          </a:prstGeom>
        </p:spPr>
        <p:txBody>
          <a:bodyPr wrap="square" lIns="0" tIns="26670" rIns="0" bIns="0" rtlCol="0">
            <a:noAutofit/>
          </a:bodyPr>
          <a:lstStyle/>
          <a:p>
            <a:pPr marL="317031">
              <a:lnSpc>
                <a:spcPct val="95825"/>
              </a:lnSpc>
            </a:pPr>
            <a:r>
              <a:rPr sz="1550" b="1" spc="-224" dirty="0" smtClean="0">
                <a:latin typeface="Arial"/>
                <a:cs typeface="Arial"/>
              </a:rPr>
              <a:t>D</a:t>
            </a:r>
            <a:r>
              <a:rPr sz="1550" b="1" spc="-180" dirty="0" smtClean="0">
                <a:latin typeface="Arial"/>
                <a:cs typeface="Arial"/>
              </a:rPr>
              <a:t>1</a:t>
            </a:r>
            <a:r>
              <a:rPr sz="1550" b="1" spc="-90" dirty="0" smtClean="0">
                <a:latin typeface="Arial"/>
                <a:cs typeface="Arial"/>
              </a:rPr>
              <a:t>              </a:t>
            </a:r>
            <a:r>
              <a:rPr sz="1550" b="1" spc="-28" dirty="0" smtClean="0">
                <a:latin typeface="Arial"/>
                <a:cs typeface="Arial"/>
              </a:rPr>
              <a:t> </a:t>
            </a:r>
            <a:r>
              <a:rPr sz="1550" b="1" spc="-358" dirty="0" smtClean="0">
                <a:latin typeface="Arial"/>
                <a:cs typeface="Arial"/>
              </a:rPr>
              <a:t>A</a:t>
            </a:r>
            <a:r>
              <a:rPr sz="1550" b="1" spc="-180" dirty="0" smtClean="0">
                <a:latin typeface="Arial"/>
                <a:cs typeface="Arial"/>
              </a:rPr>
              <a:t>1</a:t>
            </a:r>
            <a:r>
              <a:rPr sz="1550" b="1" spc="-90" dirty="0" smtClean="0">
                <a:latin typeface="Arial"/>
                <a:cs typeface="Arial"/>
              </a:rPr>
              <a:t>                </a:t>
            </a:r>
            <a:r>
              <a:rPr sz="1550" b="1" spc="5" dirty="0" smtClean="0">
                <a:latin typeface="Arial"/>
                <a:cs typeface="Arial"/>
              </a:rPr>
              <a:t> </a:t>
            </a:r>
            <a:r>
              <a:rPr sz="1550" b="1" spc="-228" dirty="0" smtClean="0">
                <a:latin typeface="Arial"/>
                <a:cs typeface="Arial"/>
              </a:rPr>
              <a:t>D</a:t>
            </a:r>
            <a:r>
              <a:rPr sz="1550" b="1" spc="-204" dirty="0" smtClean="0">
                <a:latin typeface="Arial"/>
                <a:cs typeface="Arial"/>
              </a:rPr>
              <a:t>1</a:t>
            </a:r>
            <a:r>
              <a:rPr sz="1550" b="1" spc="-119" dirty="0" smtClean="0">
                <a:latin typeface="Arial"/>
                <a:cs typeface="Arial"/>
              </a:rPr>
              <a:t>*</a:t>
            </a:r>
            <a:r>
              <a:rPr sz="1550" b="1" spc="-358" dirty="0" smtClean="0">
                <a:latin typeface="Arial"/>
                <a:cs typeface="Arial"/>
              </a:rPr>
              <a:t>A</a:t>
            </a:r>
            <a:r>
              <a:rPr sz="1550" b="1" spc="-180" dirty="0" smtClean="0">
                <a:latin typeface="Arial"/>
                <a:cs typeface="Arial"/>
              </a:rPr>
              <a:t>1</a:t>
            </a:r>
            <a:r>
              <a:rPr sz="1550" b="1" spc="-90" dirty="0" smtClean="0">
                <a:latin typeface="Arial"/>
                <a:cs typeface="Arial"/>
              </a:rPr>
              <a:t>             </a:t>
            </a:r>
            <a:r>
              <a:rPr sz="1550" b="1" spc="-35" dirty="0" smtClean="0">
                <a:latin typeface="Arial"/>
                <a:cs typeface="Arial"/>
              </a:rPr>
              <a:t> </a:t>
            </a:r>
            <a:r>
              <a:rPr sz="1550" b="1" spc="-228" dirty="0" smtClean="0">
                <a:latin typeface="Arial"/>
                <a:cs typeface="Arial"/>
              </a:rPr>
              <a:t>D</a:t>
            </a:r>
            <a:r>
              <a:rPr sz="1550" b="1" spc="-204" dirty="0" smtClean="0">
                <a:latin typeface="Arial"/>
                <a:cs typeface="Arial"/>
              </a:rPr>
              <a:t>2</a:t>
            </a:r>
            <a:r>
              <a:rPr sz="1550" b="1" spc="-119" dirty="0" smtClean="0">
                <a:latin typeface="Arial"/>
                <a:cs typeface="Arial"/>
              </a:rPr>
              <a:t>*</a:t>
            </a:r>
            <a:r>
              <a:rPr sz="1550" b="1" spc="-358" dirty="0" smtClean="0">
                <a:latin typeface="Arial"/>
                <a:cs typeface="Arial"/>
              </a:rPr>
              <a:t>A</a:t>
            </a:r>
            <a:r>
              <a:rPr sz="1550" b="1" spc="-180" dirty="0" smtClean="0">
                <a:latin typeface="Arial"/>
                <a:cs typeface="Arial"/>
              </a:rPr>
              <a:t>1</a:t>
            </a:r>
            <a:r>
              <a:rPr sz="1550" b="1" spc="-90" dirty="0" smtClean="0">
                <a:latin typeface="Arial"/>
                <a:cs typeface="Arial"/>
              </a:rPr>
              <a:t>             </a:t>
            </a:r>
            <a:r>
              <a:rPr sz="1550" b="1" spc="-35" dirty="0" smtClean="0">
                <a:latin typeface="Arial"/>
                <a:cs typeface="Arial"/>
              </a:rPr>
              <a:t> </a:t>
            </a:r>
            <a:r>
              <a:rPr sz="1550" b="1" spc="-213" dirty="0" smtClean="0">
                <a:latin typeface="Arial"/>
                <a:cs typeface="Arial"/>
              </a:rPr>
              <a:t>D</a:t>
            </a:r>
            <a:r>
              <a:rPr sz="1550" b="1" spc="-202" dirty="0" smtClean="0">
                <a:latin typeface="Arial"/>
                <a:cs typeface="Arial"/>
              </a:rPr>
              <a:t>3</a:t>
            </a:r>
            <a:r>
              <a:rPr sz="1550" b="1" spc="-111" dirty="0" smtClean="0">
                <a:latin typeface="Arial"/>
                <a:cs typeface="Arial"/>
              </a:rPr>
              <a:t>*</a:t>
            </a:r>
            <a:r>
              <a:rPr sz="1550" b="1" spc="-378" dirty="0" smtClean="0">
                <a:latin typeface="Arial"/>
                <a:cs typeface="Arial"/>
              </a:rPr>
              <a:t>A</a:t>
            </a:r>
            <a:r>
              <a:rPr sz="1550" b="1" spc="-172" dirty="0" smtClean="0">
                <a:latin typeface="Arial"/>
                <a:cs typeface="Arial"/>
              </a:rPr>
              <a:t>1</a:t>
            </a:r>
            <a:endParaRPr sz="1550">
              <a:latin typeface="Arial"/>
              <a:cs typeface="Arial"/>
            </a:endParaRPr>
          </a:p>
          <a:p>
            <a:pPr marL="317031">
              <a:lnSpc>
                <a:spcPct val="95825"/>
              </a:lnSpc>
              <a:spcBef>
                <a:spcPts val="300"/>
              </a:spcBef>
            </a:pPr>
            <a:r>
              <a:rPr sz="1550" b="1" spc="-224" dirty="0" smtClean="0">
                <a:latin typeface="Arial"/>
                <a:cs typeface="Arial"/>
              </a:rPr>
              <a:t>D</a:t>
            </a:r>
            <a:r>
              <a:rPr sz="1550" b="1" spc="-180" dirty="0" smtClean="0">
                <a:latin typeface="Arial"/>
                <a:cs typeface="Arial"/>
              </a:rPr>
              <a:t>2</a:t>
            </a:r>
            <a:r>
              <a:rPr sz="1550" b="1" spc="-90" dirty="0" smtClean="0">
                <a:latin typeface="Arial"/>
                <a:cs typeface="Arial"/>
              </a:rPr>
              <a:t>              </a:t>
            </a:r>
            <a:r>
              <a:rPr sz="1550" b="1" spc="-28" dirty="0" smtClean="0">
                <a:latin typeface="Arial"/>
                <a:cs typeface="Arial"/>
              </a:rPr>
              <a:t> </a:t>
            </a:r>
            <a:r>
              <a:rPr sz="1550" b="1" spc="-358" dirty="0" smtClean="0">
                <a:latin typeface="Arial"/>
                <a:cs typeface="Arial"/>
              </a:rPr>
              <a:t>A</a:t>
            </a:r>
            <a:r>
              <a:rPr sz="1550" b="1" spc="-180" dirty="0" smtClean="0">
                <a:latin typeface="Arial"/>
                <a:cs typeface="Arial"/>
              </a:rPr>
              <a:t>2</a:t>
            </a:r>
            <a:r>
              <a:rPr sz="1550" b="1" spc="-90" dirty="0" smtClean="0">
                <a:latin typeface="Arial"/>
                <a:cs typeface="Arial"/>
              </a:rPr>
              <a:t>                </a:t>
            </a:r>
            <a:r>
              <a:rPr sz="1550" b="1" spc="5" dirty="0" smtClean="0">
                <a:latin typeface="Arial"/>
                <a:cs typeface="Arial"/>
              </a:rPr>
              <a:t> </a:t>
            </a:r>
            <a:r>
              <a:rPr sz="1550" b="1" spc="-228" dirty="0" smtClean="0">
                <a:latin typeface="Arial"/>
                <a:cs typeface="Arial"/>
              </a:rPr>
              <a:t>D</a:t>
            </a:r>
            <a:r>
              <a:rPr sz="1550" b="1" spc="-204" dirty="0" smtClean="0">
                <a:latin typeface="Arial"/>
                <a:cs typeface="Arial"/>
              </a:rPr>
              <a:t>1</a:t>
            </a:r>
            <a:r>
              <a:rPr sz="1550" b="1" spc="-119" dirty="0" smtClean="0">
                <a:latin typeface="Arial"/>
                <a:cs typeface="Arial"/>
              </a:rPr>
              <a:t>*</a:t>
            </a:r>
            <a:r>
              <a:rPr sz="1550" b="1" spc="-358" dirty="0" smtClean="0">
                <a:latin typeface="Arial"/>
                <a:cs typeface="Arial"/>
              </a:rPr>
              <a:t>A</a:t>
            </a:r>
            <a:r>
              <a:rPr sz="1550" b="1" spc="-180" dirty="0" smtClean="0">
                <a:latin typeface="Arial"/>
                <a:cs typeface="Arial"/>
              </a:rPr>
              <a:t>2</a:t>
            </a:r>
            <a:r>
              <a:rPr sz="1550" b="1" spc="-90" dirty="0" smtClean="0">
                <a:latin typeface="Arial"/>
                <a:cs typeface="Arial"/>
              </a:rPr>
              <a:t>             </a:t>
            </a:r>
            <a:r>
              <a:rPr sz="1550" b="1" spc="-35" dirty="0" smtClean="0">
                <a:latin typeface="Arial"/>
                <a:cs typeface="Arial"/>
              </a:rPr>
              <a:t> </a:t>
            </a:r>
            <a:r>
              <a:rPr sz="1550" b="1" spc="-228" dirty="0" smtClean="0">
                <a:latin typeface="Arial"/>
                <a:cs typeface="Arial"/>
              </a:rPr>
              <a:t>D</a:t>
            </a:r>
            <a:r>
              <a:rPr sz="1550" b="1" spc="-204" dirty="0" smtClean="0">
                <a:latin typeface="Arial"/>
                <a:cs typeface="Arial"/>
              </a:rPr>
              <a:t>2</a:t>
            </a:r>
            <a:r>
              <a:rPr sz="1550" b="1" spc="-119" dirty="0" smtClean="0">
                <a:latin typeface="Arial"/>
                <a:cs typeface="Arial"/>
              </a:rPr>
              <a:t>*</a:t>
            </a:r>
            <a:r>
              <a:rPr sz="1550" b="1" spc="-358" dirty="0" smtClean="0">
                <a:latin typeface="Arial"/>
                <a:cs typeface="Arial"/>
              </a:rPr>
              <a:t>A</a:t>
            </a:r>
            <a:r>
              <a:rPr sz="1550" b="1" spc="-180" dirty="0" smtClean="0">
                <a:latin typeface="Arial"/>
                <a:cs typeface="Arial"/>
              </a:rPr>
              <a:t>2</a:t>
            </a:r>
            <a:r>
              <a:rPr sz="1550" b="1" spc="-90" dirty="0" smtClean="0">
                <a:latin typeface="Arial"/>
                <a:cs typeface="Arial"/>
              </a:rPr>
              <a:t>             </a:t>
            </a:r>
            <a:r>
              <a:rPr sz="1550" b="1" spc="-35" dirty="0" smtClean="0">
                <a:latin typeface="Arial"/>
                <a:cs typeface="Arial"/>
              </a:rPr>
              <a:t> </a:t>
            </a:r>
            <a:r>
              <a:rPr sz="1550" b="1" spc="-213" dirty="0" smtClean="0">
                <a:latin typeface="Arial"/>
                <a:cs typeface="Arial"/>
              </a:rPr>
              <a:t>D</a:t>
            </a:r>
            <a:r>
              <a:rPr sz="1550" b="1" spc="-202" dirty="0" smtClean="0">
                <a:latin typeface="Arial"/>
                <a:cs typeface="Arial"/>
              </a:rPr>
              <a:t>3</a:t>
            </a:r>
            <a:r>
              <a:rPr sz="1550" b="1" spc="-111" dirty="0" smtClean="0">
                <a:latin typeface="Arial"/>
                <a:cs typeface="Arial"/>
              </a:rPr>
              <a:t>*</a:t>
            </a:r>
            <a:r>
              <a:rPr sz="1550" b="1" spc="-378" dirty="0" smtClean="0">
                <a:latin typeface="Arial"/>
                <a:cs typeface="Arial"/>
              </a:rPr>
              <a:t>A</a:t>
            </a:r>
            <a:r>
              <a:rPr sz="1550" b="1" spc="-172" dirty="0" smtClean="0">
                <a:latin typeface="Arial"/>
                <a:cs typeface="Arial"/>
              </a:rPr>
              <a:t>2</a:t>
            </a:r>
            <a:endParaRPr sz="1550">
              <a:latin typeface="Arial"/>
              <a:cs typeface="Arial"/>
            </a:endParaRPr>
          </a:p>
          <a:p>
            <a:pPr marL="317031">
              <a:lnSpc>
                <a:spcPct val="95825"/>
              </a:lnSpc>
              <a:spcBef>
                <a:spcPts val="300"/>
              </a:spcBef>
            </a:pPr>
            <a:r>
              <a:rPr sz="1550" b="1" spc="-224" dirty="0" smtClean="0">
                <a:latin typeface="Arial"/>
                <a:cs typeface="Arial"/>
              </a:rPr>
              <a:t>D</a:t>
            </a:r>
            <a:r>
              <a:rPr sz="1550" b="1" spc="-180" dirty="0" smtClean="0">
                <a:latin typeface="Arial"/>
                <a:cs typeface="Arial"/>
              </a:rPr>
              <a:t>3</a:t>
            </a:r>
            <a:r>
              <a:rPr sz="1550" b="1" spc="-90" dirty="0" smtClean="0">
                <a:latin typeface="Arial"/>
                <a:cs typeface="Arial"/>
              </a:rPr>
              <a:t>              </a:t>
            </a:r>
            <a:r>
              <a:rPr sz="1550" b="1" spc="-28" dirty="0" smtClean="0">
                <a:latin typeface="Arial"/>
                <a:cs typeface="Arial"/>
              </a:rPr>
              <a:t> </a:t>
            </a:r>
            <a:r>
              <a:rPr sz="1550" b="1" spc="-358" dirty="0" smtClean="0">
                <a:latin typeface="Arial"/>
                <a:cs typeface="Arial"/>
              </a:rPr>
              <a:t>A</a:t>
            </a:r>
            <a:r>
              <a:rPr sz="1550" b="1" spc="-180" dirty="0" smtClean="0">
                <a:latin typeface="Arial"/>
                <a:cs typeface="Arial"/>
              </a:rPr>
              <a:t>3</a:t>
            </a:r>
            <a:r>
              <a:rPr sz="1550" b="1" spc="-90" dirty="0" smtClean="0">
                <a:latin typeface="Arial"/>
                <a:cs typeface="Arial"/>
              </a:rPr>
              <a:t>                </a:t>
            </a:r>
            <a:r>
              <a:rPr sz="1550" b="1" spc="5" dirty="0" smtClean="0">
                <a:latin typeface="Arial"/>
                <a:cs typeface="Arial"/>
              </a:rPr>
              <a:t> </a:t>
            </a:r>
            <a:r>
              <a:rPr sz="1550" b="1" spc="-228" dirty="0" smtClean="0">
                <a:latin typeface="Arial"/>
                <a:cs typeface="Arial"/>
              </a:rPr>
              <a:t>D</a:t>
            </a:r>
            <a:r>
              <a:rPr sz="1550" b="1" spc="-204" dirty="0" smtClean="0">
                <a:latin typeface="Arial"/>
                <a:cs typeface="Arial"/>
              </a:rPr>
              <a:t>1</a:t>
            </a:r>
            <a:r>
              <a:rPr sz="1550" b="1" spc="-119" dirty="0" smtClean="0">
                <a:latin typeface="Arial"/>
                <a:cs typeface="Arial"/>
              </a:rPr>
              <a:t>*</a:t>
            </a:r>
            <a:r>
              <a:rPr sz="1550" b="1" spc="-358" dirty="0" smtClean="0">
                <a:latin typeface="Arial"/>
                <a:cs typeface="Arial"/>
              </a:rPr>
              <a:t>A</a:t>
            </a:r>
            <a:r>
              <a:rPr sz="1550" b="1" spc="-180" dirty="0" smtClean="0">
                <a:latin typeface="Arial"/>
                <a:cs typeface="Arial"/>
              </a:rPr>
              <a:t>3</a:t>
            </a:r>
            <a:r>
              <a:rPr sz="1550" b="1" spc="-90" dirty="0" smtClean="0">
                <a:latin typeface="Arial"/>
                <a:cs typeface="Arial"/>
              </a:rPr>
              <a:t>             </a:t>
            </a:r>
            <a:r>
              <a:rPr sz="1550" b="1" spc="-35" dirty="0" smtClean="0">
                <a:latin typeface="Arial"/>
                <a:cs typeface="Arial"/>
              </a:rPr>
              <a:t> </a:t>
            </a:r>
            <a:r>
              <a:rPr sz="1550" b="1" spc="-228" dirty="0" smtClean="0">
                <a:latin typeface="Arial"/>
                <a:cs typeface="Arial"/>
              </a:rPr>
              <a:t>D</a:t>
            </a:r>
            <a:r>
              <a:rPr sz="1550" b="1" spc="-204" dirty="0" smtClean="0">
                <a:latin typeface="Arial"/>
                <a:cs typeface="Arial"/>
              </a:rPr>
              <a:t>2</a:t>
            </a:r>
            <a:r>
              <a:rPr sz="1550" b="1" spc="-119" dirty="0" smtClean="0">
                <a:latin typeface="Arial"/>
                <a:cs typeface="Arial"/>
              </a:rPr>
              <a:t>*</a:t>
            </a:r>
            <a:r>
              <a:rPr sz="1550" b="1" spc="-358" dirty="0" smtClean="0">
                <a:latin typeface="Arial"/>
                <a:cs typeface="Arial"/>
              </a:rPr>
              <a:t>A</a:t>
            </a:r>
            <a:r>
              <a:rPr sz="1550" b="1" spc="-180" dirty="0" smtClean="0">
                <a:latin typeface="Arial"/>
                <a:cs typeface="Arial"/>
              </a:rPr>
              <a:t>3</a:t>
            </a:r>
            <a:r>
              <a:rPr sz="1550" b="1" spc="-90" dirty="0" smtClean="0">
                <a:latin typeface="Arial"/>
                <a:cs typeface="Arial"/>
              </a:rPr>
              <a:t>             </a:t>
            </a:r>
            <a:r>
              <a:rPr sz="1550" b="1" spc="-35" dirty="0" smtClean="0">
                <a:latin typeface="Arial"/>
                <a:cs typeface="Arial"/>
              </a:rPr>
              <a:t> </a:t>
            </a:r>
            <a:r>
              <a:rPr sz="1550" b="1" spc="-213" dirty="0" smtClean="0">
                <a:latin typeface="Arial"/>
                <a:cs typeface="Arial"/>
              </a:rPr>
              <a:t>D</a:t>
            </a:r>
            <a:r>
              <a:rPr sz="1550" b="1" spc="-202" dirty="0" smtClean="0">
                <a:latin typeface="Arial"/>
                <a:cs typeface="Arial"/>
              </a:rPr>
              <a:t>3</a:t>
            </a:r>
            <a:r>
              <a:rPr sz="1550" b="1" spc="-111" dirty="0" smtClean="0">
                <a:latin typeface="Arial"/>
                <a:cs typeface="Arial"/>
              </a:rPr>
              <a:t>*</a:t>
            </a:r>
            <a:r>
              <a:rPr sz="1550" b="1" spc="-378" dirty="0" smtClean="0">
                <a:latin typeface="Arial"/>
                <a:cs typeface="Arial"/>
              </a:rPr>
              <a:t>A</a:t>
            </a:r>
            <a:r>
              <a:rPr sz="1550" b="1" spc="-172" dirty="0" smtClean="0">
                <a:latin typeface="Arial"/>
                <a:cs typeface="Arial"/>
              </a:rPr>
              <a:t>3</a:t>
            </a:r>
            <a:endParaRPr sz="15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65302" y="4318317"/>
            <a:ext cx="840027" cy="2515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1905329" y="4318317"/>
            <a:ext cx="845299" cy="2515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2750628" y="4318317"/>
            <a:ext cx="211482" cy="2515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2962111" y="4318317"/>
            <a:ext cx="845475" cy="2515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3807586" y="4318317"/>
            <a:ext cx="211166" cy="2515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4018753" y="4318317"/>
            <a:ext cx="845369" cy="2515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864122" y="4318317"/>
            <a:ext cx="211166" cy="2515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5075289" y="4318317"/>
            <a:ext cx="847670" cy="2515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65302" y="4569915"/>
            <a:ext cx="4857657" cy="807575"/>
          </a:xfrm>
          <a:prstGeom prst="rect">
            <a:avLst/>
          </a:prstGeom>
        </p:spPr>
        <p:txBody>
          <a:bodyPr wrap="square" lIns="0" tIns="26670" rIns="0" bIns="0" rtlCol="0">
            <a:noAutofit/>
          </a:bodyPr>
          <a:lstStyle/>
          <a:p>
            <a:pPr marL="327575">
              <a:lnSpc>
                <a:spcPct val="95825"/>
              </a:lnSpc>
            </a:pPr>
            <a:r>
              <a:rPr sz="1550" b="1" spc="-210" dirty="0" smtClean="0">
                <a:latin typeface="Arial"/>
                <a:cs typeface="Arial"/>
              </a:rPr>
              <a:t>F</a:t>
            </a:r>
            <a:r>
              <a:rPr sz="1550" b="1" spc="-180" dirty="0" smtClean="0">
                <a:latin typeface="Arial"/>
                <a:cs typeface="Arial"/>
              </a:rPr>
              <a:t>1</a:t>
            </a:r>
            <a:r>
              <a:rPr sz="1550" b="1" spc="-90" dirty="0" smtClean="0">
                <a:latin typeface="Arial"/>
                <a:cs typeface="Arial"/>
              </a:rPr>
              <a:t>              </a:t>
            </a:r>
            <a:r>
              <a:rPr sz="1550" b="1" spc="-36" dirty="0" smtClean="0">
                <a:latin typeface="Arial"/>
                <a:cs typeface="Arial"/>
              </a:rPr>
              <a:t> </a:t>
            </a:r>
            <a:r>
              <a:rPr sz="1550" b="1" spc="-233" dirty="0" smtClean="0">
                <a:latin typeface="Arial"/>
                <a:cs typeface="Arial"/>
              </a:rPr>
              <a:t>O</a:t>
            </a:r>
            <a:r>
              <a:rPr sz="1550" b="1" spc="-180" dirty="0" smtClean="0">
                <a:latin typeface="Arial"/>
                <a:cs typeface="Arial"/>
              </a:rPr>
              <a:t>1</a:t>
            </a:r>
            <a:r>
              <a:rPr sz="1550" b="1" spc="-90" dirty="0" smtClean="0">
                <a:latin typeface="Arial"/>
                <a:cs typeface="Arial"/>
              </a:rPr>
              <a:t>               </a:t>
            </a:r>
            <a:r>
              <a:rPr sz="1550" b="1" spc="134" dirty="0" smtClean="0">
                <a:latin typeface="Arial"/>
                <a:cs typeface="Arial"/>
              </a:rPr>
              <a:t> </a:t>
            </a:r>
            <a:r>
              <a:rPr sz="1550" b="1" spc="-210" dirty="0" smtClean="0">
                <a:latin typeface="Arial"/>
                <a:cs typeface="Arial"/>
              </a:rPr>
              <a:t>F</a:t>
            </a:r>
            <a:r>
              <a:rPr sz="1550" b="1" spc="-204" dirty="0" smtClean="0">
                <a:latin typeface="Arial"/>
                <a:cs typeface="Arial"/>
              </a:rPr>
              <a:t>1</a:t>
            </a:r>
            <a:r>
              <a:rPr sz="1550" b="1" spc="-119" dirty="0" smtClean="0">
                <a:latin typeface="Arial"/>
                <a:cs typeface="Arial"/>
              </a:rPr>
              <a:t>*</a:t>
            </a:r>
            <a:r>
              <a:rPr sz="1550" b="1" spc="-233" dirty="0" smtClean="0">
                <a:latin typeface="Arial"/>
                <a:cs typeface="Arial"/>
              </a:rPr>
              <a:t>O</a:t>
            </a:r>
            <a:r>
              <a:rPr sz="1550" b="1" spc="-180" dirty="0" smtClean="0">
                <a:latin typeface="Arial"/>
                <a:cs typeface="Arial"/>
              </a:rPr>
              <a:t>1</a:t>
            </a:r>
            <a:r>
              <a:rPr sz="1550" b="1" spc="-90" dirty="0" smtClean="0">
                <a:latin typeface="Arial"/>
                <a:cs typeface="Arial"/>
              </a:rPr>
              <a:t>             </a:t>
            </a:r>
            <a:r>
              <a:rPr sz="1550" b="1" spc="-83" dirty="0" smtClean="0">
                <a:latin typeface="Arial"/>
                <a:cs typeface="Arial"/>
              </a:rPr>
              <a:t> </a:t>
            </a:r>
            <a:r>
              <a:rPr sz="1550" b="1" spc="-210" dirty="0" smtClean="0">
                <a:latin typeface="Arial"/>
                <a:cs typeface="Arial"/>
              </a:rPr>
              <a:t>F</a:t>
            </a:r>
            <a:r>
              <a:rPr sz="1550" b="1" spc="-204" dirty="0" smtClean="0">
                <a:latin typeface="Arial"/>
                <a:cs typeface="Arial"/>
              </a:rPr>
              <a:t>2</a:t>
            </a:r>
            <a:r>
              <a:rPr sz="1550" b="1" spc="-119" dirty="0" smtClean="0">
                <a:latin typeface="Arial"/>
                <a:cs typeface="Arial"/>
              </a:rPr>
              <a:t>*</a:t>
            </a:r>
            <a:r>
              <a:rPr sz="1550" b="1" spc="-233" dirty="0" smtClean="0">
                <a:latin typeface="Arial"/>
                <a:cs typeface="Arial"/>
              </a:rPr>
              <a:t>O</a:t>
            </a:r>
            <a:r>
              <a:rPr sz="1550" b="1" spc="-180" dirty="0" smtClean="0">
                <a:latin typeface="Arial"/>
                <a:cs typeface="Arial"/>
              </a:rPr>
              <a:t>1</a:t>
            </a:r>
            <a:r>
              <a:rPr sz="1550" b="1" spc="-90" dirty="0" smtClean="0">
                <a:latin typeface="Arial"/>
                <a:cs typeface="Arial"/>
              </a:rPr>
              <a:t>             </a:t>
            </a:r>
            <a:r>
              <a:rPr sz="1550" b="1" spc="-83" dirty="0" smtClean="0">
                <a:latin typeface="Arial"/>
                <a:cs typeface="Arial"/>
              </a:rPr>
              <a:t> </a:t>
            </a:r>
            <a:r>
              <a:rPr sz="1550" b="1" spc="-204" dirty="0" smtClean="0">
                <a:latin typeface="Arial"/>
                <a:cs typeface="Arial"/>
              </a:rPr>
              <a:t>F</a:t>
            </a:r>
            <a:r>
              <a:rPr sz="1550" b="1" spc="-202" dirty="0" smtClean="0">
                <a:latin typeface="Arial"/>
                <a:cs typeface="Arial"/>
              </a:rPr>
              <a:t>3</a:t>
            </a:r>
            <a:r>
              <a:rPr sz="1550" b="1" spc="-111" dirty="0" smtClean="0">
                <a:latin typeface="Arial"/>
                <a:cs typeface="Arial"/>
              </a:rPr>
              <a:t>*</a:t>
            </a:r>
            <a:r>
              <a:rPr sz="1550" b="1" spc="-215" dirty="0" smtClean="0">
                <a:latin typeface="Arial"/>
                <a:cs typeface="Arial"/>
              </a:rPr>
              <a:t>O</a:t>
            </a:r>
            <a:r>
              <a:rPr sz="1550" b="1" spc="-172" dirty="0" smtClean="0">
                <a:latin typeface="Arial"/>
                <a:cs typeface="Arial"/>
              </a:rPr>
              <a:t>1</a:t>
            </a:r>
            <a:endParaRPr sz="1550">
              <a:latin typeface="Arial"/>
              <a:cs typeface="Arial"/>
            </a:endParaRPr>
          </a:p>
          <a:p>
            <a:pPr marL="327575">
              <a:lnSpc>
                <a:spcPct val="95825"/>
              </a:lnSpc>
              <a:spcBef>
                <a:spcPts val="300"/>
              </a:spcBef>
            </a:pPr>
            <a:r>
              <a:rPr sz="1550" b="1" spc="-210" dirty="0" smtClean="0">
                <a:latin typeface="Arial"/>
                <a:cs typeface="Arial"/>
              </a:rPr>
              <a:t>F</a:t>
            </a:r>
            <a:r>
              <a:rPr sz="1550" b="1" spc="-180" dirty="0" smtClean="0">
                <a:latin typeface="Arial"/>
                <a:cs typeface="Arial"/>
              </a:rPr>
              <a:t>2</a:t>
            </a:r>
            <a:r>
              <a:rPr sz="1550" b="1" spc="-90" dirty="0" smtClean="0">
                <a:latin typeface="Arial"/>
                <a:cs typeface="Arial"/>
              </a:rPr>
              <a:t>              </a:t>
            </a:r>
            <a:r>
              <a:rPr sz="1550" b="1" spc="-36" dirty="0" smtClean="0">
                <a:latin typeface="Arial"/>
                <a:cs typeface="Arial"/>
              </a:rPr>
              <a:t> </a:t>
            </a:r>
            <a:r>
              <a:rPr sz="1550" b="1" spc="-233" dirty="0" smtClean="0">
                <a:latin typeface="Arial"/>
                <a:cs typeface="Arial"/>
              </a:rPr>
              <a:t>O</a:t>
            </a:r>
            <a:r>
              <a:rPr sz="1550" b="1" spc="-180" dirty="0" smtClean="0">
                <a:latin typeface="Arial"/>
                <a:cs typeface="Arial"/>
              </a:rPr>
              <a:t>2</a:t>
            </a:r>
            <a:r>
              <a:rPr sz="1550" b="1" spc="-90" dirty="0" smtClean="0">
                <a:latin typeface="Arial"/>
                <a:cs typeface="Arial"/>
              </a:rPr>
              <a:t>               </a:t>
            </a:r>
            <a:r>
              <a:rPr sz="1550" b="1" spc="134" dirty="0" smtClean="0">
                <a:latin typeface="Arial"/>
                <a:cs typeface="Arial"/>
              </a:rPr>
              <a:t> </a:t>
            </a:r>
            <a:r>
              <a:rPr sz="1550" b="1" spc="-210" dirty="0" smtClean="0">
                <a:latin typeface="Arial"/>
                <a:cs typeface="Arial"/>
              </a:rPr>
              <a:t>F</a:t>
            </a:r>
            <a:r>
              <a:rPr sz="1550" b="1" spc="-204" dirty="0" smtClean="0">
                <a:latin typeface="Arial"/>
                <a:cs typeface="Arial"/>
              </a:rPr>
              <a:t>1</a:t>
            </a:r>
            <a:r>
              <a:rPr sz="1550" b="1" spc="-119" dirty="0" smtClean="0">
                <a:latin typeface="Arial"/>
                <a:cs typeface="Arial"/>
              </a:rPr>
              <a:t>*</a:t>
            </a:r>
            <a:r>
              <a:rPr sz="1550" b="1" spc="-233" dirty="0" smtClean="0">
                <a:latin typeface="Arial"/>
                <a:cs typeface="Arial"/>
              </a:rPr>
              <a:t>O</a:t>
            </a:r>
            <a:r>
              <a:rPr sz="1550" b="1" spc="-180" dirty="0" smtClean="0">
                <a:latin typeface="Arial"/>
                <a:cs typeface="Arial"/>
              </a:rPr>
              <a:t>2</a:t>
            </a:r>
            <a:r>
              <a:rPr sz="1550" b="1" spc="-90" dirty="0" smtClean="0">
                <a:latin typeface="Arial"/>
                <a:cs typeface="Arial"/>
              </a:rPr>
              <a:t>             </a:t>
            </a:r>
            <a:r>
              <a:rPr sz="1550" b="1" spc="-83" dirty="0" smtClean="0">
                <a:latin typeface="Arial"/>
                <a:cs typeface="Arial"/>
              </a:rPr>
              <a:t> </a:t>
            </a:r>
            <a:r>
              <a:rPr sz="1550" b="1" spc="-210" dirty="0" smtClean="0">
                <a:latin typeface="Arial"/>
                <a:cs typeface="Arial"/>
              </a:rPr>
              <a:t>F</a:t>
            </a:r>
            <a:r>
              <a:rPr sz="1550" b="1" spc="-204" dirty="0" smtClean="0">
                <a:latin typeface="Arial"/>
                <a:cs typeface="Arial"/>
              </a:rPr>
              <a:t>2</a:t>
            </a:r>
            <a:r>
              <a:rPr sz="1550" b="1" spc="-119" dirty="0" smtClean="0">
                <a:latin typeface="Arial"/>
                <a:cs typeface="Arial"/>
              </a:rPr>
              <a:t>*</a:t>
            </a:r>
            <a:r>
              <a:rPr sz="1550" b="1" spc="-233" dirty="0" smtClean="0">
                <a:latin typeface="Arial"/>
                <a:cs typeface="Arial"/>
              </a:rPr>
              <a:t>O</a:t>
            </a:r>
            <a:r>
              <a:rPr sz="1550" b="1" spc="-180" dirty="0" smtClean="0">
                <a:latin typeface="Arial"/>
                <a:cs typeface="Arial"/>
              </a:rPr>
              <a:t>2</a:t>
            </a:r>
            <a:r>
              <a:rPr sz="1550" b="1" spc="-90" dirty="0" smtClean="0">
                <a:latin typeface="Arial"/>
                <a:cs typeface="Arial"/>
              </a:rPr>
              <a:t>             </a:t>
            </a:r>
            <a:r>
              <a:rPr sz="1550" b="1" spc="-83" dirty="0" smtClean="0">
                <a:latin typeface="Arial"/>
                <a:cs typeface="Arial"/>
              </a:rPr>
              <a:t> </a:t>
            </a:r>
            <a:r>
              <a:rPr sz="1550" b="1" spc="-204" dirty="0" smtClean="0">
                <a:latin typeface="Arial"/>
                <a:cs typeface="Arial"/>
              </a:rPr>
              <a:t>F</a:t>
            </a:r>
            <a:r>
              <a:rPr sz="1550" b="1" spc="-202" dirty="0" smtClean="0">
                <a:latin typeface="Arial"/>
                <a:cs typeface="Arial"/>
              </a:rPr>
              <a:t>3</a:t>
            </a:r>
            <a:r>
              <a:rPr sz="1550" b="1" spc="-111" dirty="0" smtClean="0">
                <a:latin typeface="Arial"/>
                <a:cs typeface="Arial"/>
              </a:rPr>
              <a:t>*</a:t>
            </a:r>
            <a:r>
              <a:rPr sz="1550" b="1" spc="-215" dirty="0" smtClean="0">
                <a:latin typeface="Arial"/>
                <a:cs typeface="Arial"/>
              </a:rPr>
              <a:t>O</a:t>
            </a:r>
            <a:r>
              <a:rPr sz="1550" b="1" spc="-172" dirty="0" smtClean="0">
                <a:latin typeface="Arial"/>
                <a:cs typeface="Arial"/>
              </a:rPr>
              <a:t>2</a:t>
            </a:r>
            <a:endParaRPr sz="1550">
              <a:latin typeface="Arial"/>
              <a:cs typeface="Arial"/>
            </a:endParaRPr>
          </a:p>
          <a:p>
            <a:pPr marL="327575">
              <a:lnSpc>
                <a:spcPct val="95825"/>
              </a:lnSpc>
              <a:spcBef>
                <a:spcPts val="300"/>
              </a:spcBef>
            </a:pPr>
            <a:r>
              <a:rPr sz="1550" b="1" spc="-210" dirty="0" smtClean="0">
                <a:latin typeface="Arial"/>
                <a:cs typeface="Arial"/>
              </a:rPr>
              <a:t>F</a:t>
            </a:r>
            <a:r>
              <a:rPr sz="1550" b="1" spc="-180" dirty="0" smtClean="0">
                <a:latin typeface="Arial"/>
                <a:cs typeface="Arial"/>
              </a:rPr>
              <a:t>3</a:t>
            </a:r>
            <a:r>
              <a:rPr sz="1550" b="1" spc="-90" dirty="0" smtClean="0">
                <a:latin typeface="Arial"/>
                <a:cs typeface="Arial"/>
              </a:rPr>
              <a:t>              </a:t>
            </a:r>
            <a:r>
              <a:rPr sz="1550" b="1" spc="-36" dirty="0" smtClean="0">
                <a:latin typeface="Arial"/>
                <a:cs typeface="Arial"/>
              </a:rPr>
              <a:t> </a:t>
            </a:r>
            <a:r>
              <a:rPr sz="1550" b="1" spc="-233" dirty="0" smtClean="0">
                <a:latin typeface="Arial"/>
                <a:cs typeface="Arial"/>
              </a:rPr>
              <a:t>O</a:t>
            </a:r>
            <a:r>
              <a:rPr sz="1550" b="1" spc="-180" dirty="0" smtClean="0">
                <a:latin typeface="Arial"/>
                <a:cs typeface="Arial"/>
              </a:rPr>
              <a:t>3</a:t>
            </a:r>
            <a:r>
              <a:rPr sz="1550" b="1" spc="-90" dirty="0" smtClean="0">
                <a:latin typeface="Arial"/>
                <a:cs typeface="Arial"/>
              </a:rPr>
              <a:t>               </a:t>
            </a:r>
            <a:r>
              <a:rPr sz="1550" b="1" spc="134" dirty="0" smtClean="0">
                <a:latin typeface="Arial"/>
                <a:cs typeface="Arial"/>
              </a:rPr>
              <a:t> </a:t>
            </a:r>
            <a:r>
              <a:rPr sz="1550" b="1" spc="-210" dirty="0" smtClean="0">
                <a:latin typeface="Arial"/>
                <a:cs typeface="Arial"/>
              </a:rPr>
              <a:t>F</a:t>
            </a:r>
            <a:r>
              <a:rPr sz="1550" b="1" spc="-204" dirty="0" smtClean="0">
                <a:latin typeface="Arial"/>
                <a:cs typeface="Arial"/>
              </a:rPr>
              <a:t>1</a:t>
            </a:r>
            <a:r>
              <a:rPr sz="1550" b="1" spc="-119" dirty="0" smtClean="0">
                <a:latin typeface="Arial"/>
                <a:cs typeface="Arial"/>
              </a:rPr>
              <a:t>*</a:t>
            </a:r>
            <a:r>
              <a:rPr sz="1550" b="1" spc="-233" dirty="0" smtClean="0">
                <a:latin typeface="Arial"/>
                <a:cs typeface="Arial"/>
              </a:rPr>
              <a:t>O</a:t>
            </a:r>
            <a:r>
              <a:rPr sz="1550" b="1" spc="-180" dirty="0" smtClean="0">
                <a:latin typeface="Arial"/>
                <a:cs typeface="Arial"/>
              </a:rPr>
              <a:t>3</a:t>
            </a:r>
            <a:r>
              <a:rPr sz="1550" b="1" spc="-90" dirty="0" smtClean="0">
                <a:latin typeface="Arial"/>
                <a:cs typeface="Arial"/>
              </a:rPr>
              <a:t>             </a:t>
            </a:r>
            <a:r>
              <a:rPr sz="1550" b="1" spc="-83" dirty="0" smtClean="0">
                <a:latin typeface="Arial"/>
                <a:cs typeface="Arial"/>
              </a:rPr>
              <a:t> </a:t>
            </a:r>
            <a:r>
              <a:rPr sz="1550" b="1" spc="-210" dirty="0" smtClean="0">
                <a:latin typeface="Arial"/>
                <a:cs typeface="Arial"/>
              </a:rPr>
              <a:t>F</a:t>
            </a:r>
            <a:r>
              <a:rPr sz="1550" b="1" spc="-204" dirty="0" smtClean="0">
                <a:latin typeface="Arial"/>
                <a:cs typeface="Arial"/>
              </a:rPr>
              <a:t>2</a:t>
            </a:r>
            <a:r>
              <a:rPr sz="1550" b="1" spc="-119" dirty="0" smtClean="0">
                <a:latin typeface="Arial"/>
                <a:cs typeface="Arial"/>
              </a:rPr>
              <a:t>*</a:t>
            </a:r>
            <a:r>
              <a:rPr sz="1550" b="1" spc="-233" dirty="0" smtClean="0">
                <a:latin typeface="Arial"/>
                <a:cs typeface="Arial"/>
              </a:rPr>
              <a:t>O</a:t>
            </a:r>
            <a:r>
              <a:rPr sz="1550" b="1" spc="-180" dirty="0" smtClean="0">
                <a:latin typeface="Arial"/>
                <a:cs typeface="Arial"/>
              </a:rPr>
              <a:t>3</a:t>
            </a:r>
            <a:r>
              <a:rPr sz="1550" b="1" spc="-90" dirty="0" smtClean="0">
                <a:latin typeface="Arial"/>
                <a:cs typeface="Arial"/>
              </a:rPr>
              <a:t>             </a:t>
            </a:r>
            <a:r>
              <a:rPr sz="1550" b="1" spc="-83" dirty="0" smtClean="0">
                <a:latin typeface="Arial"/>
                <a:cs typeface="Arial"/>
              </a:rPr>
              <a:t> </a:t>
            </a:r>
            <a:r>
              <a:rPr sz="1550" b="1" spc="-204" dirty="0" smtClean="0">
                <a:latin typeface="Arial"/>
                <a:cs typeface="Arial"/>
              </a:rPr>
              <a:t>F</a:t>
            </a:r>
            <a:r>
              <a:rPr sz="1550" b="1" spc="-202" dirty="0" smtClean="0">
                <a:latin typeface="Arial"/>
                <a:cs typeface="Arial"/>
              </a:rPr>
              <a:t>3</a:t>
            </a:r>
            <a:r>
              <a:rPr sz="1550" b="1" spc="-111" dirty="0" smtClean="0">
                <a:latin typeface="Arial"/>
                <a:cs typeface="Arial"/>
              </a:rPr>
              <a:t>*</a:t>
            </a:r>
            <a:r>
              <a:rPr sz="1550" b="1" spc="-215" dirty="0" smtClean="0">
                <a:latin typeface="Arial"/>
                <a:cs typeface="Arial"/>
              </a:rPr>
              <a:t>O</a:t>
            </a:r>
            <a:r>
              <a:rPr sz="1550" b="1" spc="-172" dirty="0" smtClean="0">
                <a:latin typeface="Arial"/>
                <a:cs typeface="Arial"/>
              </a:rPr>
              <a:t>3</a:t>
            </a:r>
            <a:endParaRPr sz="15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909050" y="815339"/>
            <a:ext cx="21589" cy="513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7233920" y="378460"/>
            <a:ext cx="462279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7696200" y="378460"/>
            <a:ext cx="779779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233920" y="695960"/>
            <a:ext cx="462279" cy="482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7233920" y="744220"/>
            <a:ext cx="1242059" cy="457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</TotalTime>
  <Words>1695</Words>
  <Application>Microsoft Office PowerPoint</Application>
  <PresentationFormat>Presentación en pantalla (4:3)</PresentationFormat>
  <Paragraphs>559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0" baseType="lpstr">
      <vt:lpstr>Arial</vt:lpstr>
      <vt:lpstr>Arial Black</vt:lpstr>
      <vt:lpstr>Calibri</vt:lpstr>
      <vt:lpstr>Symbol</vt:lpstr>
      <vt:lpstr>Times New Roman</vt:lpstr>
      <vt:lpstr>Wingdings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minifresa</dc:creator>
  <cp:lastModifiedBy>Espacio seguro</cp:lastModifiedBy>
  <cp:revision>21</cp:revision>
  <dcterms:modified xsi:type="dcterms:W3CDTF">2019-10-01T01:48:29Z</dcterms:modified>
</cp:coreProperties>
</file>