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37"/>
  </p:notesMasterIdLst>
  <p:sldIdLst>
    <p:sldId id="256" r:id="rId2"/>
    <p:sldId id="297" r:id="rId3"/>
    <p:sldId id="283" r:id="rId4"/>
    <p:sldId id="284" r:id="rId5"/>
    <p:sldId id="257" r:id="rId6"/>
    <p:sldId id="269" r:id="rId7"/>
    <p:sldId id="261" r:id="rId8"/>
    <p:sldId id="285" r:id="rId9"/>
    <p:sldId id="258" r:id="rId10"/>
    <p:sldId id="263" r:id="rId11"/>
    <p:sldId id="267" r:id="rId12"/>
    <p:sldId id="260" r:id="rId13"/>
    <p:sldId id="268" r:id="rId14"/>
    <p:sldId id="265" r:id="rId15"/>
    <p:sldId id="271" r:id="rId16"/>
    <p:sldId id="270" r:id="rId17"/>
    <p:sldId id="259" r:id="rId18"/>
    <p:sldId id="262" r:id="rId19"/>
    <p:sldId id="264" r:id="rId20"/>
    <p:sldId id="273" r:id="rId21"/>
    <p:sldId id="275" r:id="rId22"/>
    <p:sldId id="286" r:id="rId23"/>
    <p:sldId id="287" r:id="rId24"/>
    <p:sldId id="288" r:id="rId25"/>
    <p:sldId id="276" r:id="rId26"/>
    <p:sldId id="277" r:id="rId27"/>
    <p:sldId id="289" r:id="rId28"/>
    <p:sldId id="293" r:id="rId29"/>
    <p:sldId id="278" r:id="rId30"/>
    <p:sldId id="290" r:id="rId31"/>
    <p:sldId id="282" r:id="rId32"/>
    <p:sldId id="291" r:id="rId33"/>
    <p:sldId id="295" r:id="rId34"/>
    <p:sldId id="281" r:id="rId35"/>
    <p:sldId id="296" r:id="rId3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ACBF6BB-6517-44E1-955C-65A000C7C87F}">
  <a:tblStyle styleId="{1ACBF6BB-6517-44E1-955C-65A000C7C87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660"/>
  </p:normalViewPr>
  <p:slideViewPr>
    <p:cSldViewPr>
      <p:cViewPr varScale="1">
        <p:scale>
          <a:sx n="92" d="100"/>
          <a:sy n="92" d="100"/>
        </p:scale>
        <p:origin x="798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506569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7404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4015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287590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8790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06507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33506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312350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518472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73060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048999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3534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680800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544690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086115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308202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179311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603866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981461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452328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454832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388944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36078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41250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548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774521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10391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6933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5890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4792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6208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7264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43938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2139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l" t="t" r="r" b="b"/>
            <a:pathLst>
              <a:path w="94269" h="53026" extrusionOk="0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" name="Google Shape;11;p2"/>
          <p:cNvSpPr/>
          <p:nvPr/>
        </p:nvSpPr>
        <p:spPr>
          <a:xfrm>
            <a:off x="0" y="4136135"/>
            <a:ext cx="1085915" cy="1007345"/>
          </a:xfrm>
          <a:custGeom>
            <a:avLst/>
            <a:gdLst/>
            <a:ahLst/>
            <a:cxnLst/>
            <a:rect l="l" t="t" r="r" b="b"/>
            <a:pathLst>
              <a:path w="11195" h="10385" extrusionOk="0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Google Shape;12;p2"/>
          <p:cNvSpPr/>
          <p:nvPr/>
        </p:nvSpPr>
        <p:spPr>
          <a:xfrm>
            <a:off x="0" y="0"/>
            <a:ext cx="1936023" cy="2500369"/>
          </a:xfrm>
          <a:custGeom>
            <a:avLst/>
            <a:gdLst/>
            <a:ahLst/>
            <a:cxnLst/>
            <a:rect l="l" t="t" r="r" b="b"/>
            <a:pathLst>
              <a:path w="19959" h="25777" extrusionOk="0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" name="Google Shape;13;p2"/>
          <p:cNvSpPr/>
          <p:nvPr/>
        </p:nvSpPr>
        <p:spPr>
          <a:xfrm>
            <a:off x="2221665" y="0"/>
            <a:ext cx="971649" cy="843027"/>
          </a:xfrm>
          <a:custGeom>
            <a:avLst/>
            <a:gdLst/>
            <a:ahLst/>
            <a:cxnLst/>
            <a:rect l="l" t="t" r="r" b="b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4918075" y="1991850"/>
            <a:ext cx="3957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9BCF63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leaves">
  <p:cSld name="BLANK_2">
    <p:bg>
      <p:bgPr>
        <a:solidFill>
          <a:srgbClr val="9BCF6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  <p:sp>
        <p:nvSpPr>
          <p:cNvPr id="94" name="Google Shape;94;p12"/>
          <p:cNvSpPr/>
          <p:nvPr/>
        </p:nvSpPr>
        <p:spPr>
          <a:xfrm rot="3560713">
            <a:off x="7919979" y="4139908"/>
            <a:ext cx="1129759" cy="685684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5" name="Google Shape;95;p12"/>
          <p:cNvSpPr/>
          <p:nvPr/>
        </p:nvSpPr>
        <p:spPr>
          <a:xfrm rot="1619439">
            <a:off x="7518911" y="3963338"/>
            <a:ext cx="440102" cy="657294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6" name="Google Shape;96;p12"/>
          <p:cNvSpPr/>
          <p:nvPr/>
        </p:nvSpPr>
        <p:spPr>
          <a:xfrm rot="-5564790">
            <a:off x="1156803" y="211500"/>
            <a:ext cx="672035" cy="536827"/>
          </a:xfrm>
          <a:custGeom>
            <a:avLst/>
            <a:gdLst/>
            <a:ahLst/>
            <a:cxnLst/>
            <a:rect l="l" t="t" r="r" b="b"/>
            <a:pathLst>
              <a:path w="13184" h="10532" extrusionOk="0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" name="Google Shape;97;p12"/>
          <p:cNvSpPr/>
          <p:nvPr/>
        </p:nvSpPr>
        <p:spPr>
          <a:xfrm rot="8585060">
            <a:off x="241104" y="264328"/>
            <a:ext cx="975659" cy="1597185"/>
          </a:xfrm>
          <a:custGeom>
            <a:avLst/>
            <a:gdLst/>
            <a:ahLst/>
            <a:cxnLst/>
            <a:rect l="l" t="t" r="r" b="b"/>
            <a:pathLst>
              <a:path w="5838" h="9557" extrusionOk="0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1B148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bg>
      <p:bgPr>
        <a:solidFill>
          <a:srgbClr val="51B148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  <p:sp>
        <p:nvSpPr>
          <p:cNvPr id="100" name="Google Shape;100;p13"/>
          <p:cNvSpPr/>
          <p:nvPr/>
        </p:nvSpPr>
        <p:spPr>
          <a:xfrm rot="3560713">
            <a:off x="7919979" y="4139908"/>
            <a:ext cx="1129759" cy="685684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13"/>
          <p:cNvSpPr/>
          <p:nvPr/>
        </p:nvSpPr>
        <p:spPr>
          <a:xfrm rot="1619439">
            <a:off x="7518911" y="3963338"/>
            <a:ext cx="440102" cy="657294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" name="Google Shape;102;p13"/>
          <p:cNvSpPr/>
          <p:nvPr/>
        </p:nvSpPr>
        <p:spPr>
          <a:xfrm rot="-5564790">
            <a:off x="1156803" y="211500"/>
            <a:ext cx="672035" cy="536827"/>
          </a:xfrm>
          <a:custGeom>
            <a:avLst/>
            <a:gdLst/>
            <a:ahLst/>
            <a:cxnLst/>
            <a:rect l="l" t="t" r="r" b="b"/>
            <a:pathLst>
              <a:path w="13184" h="10532" extrusionOk="0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" name="Google Shape;103;p13"/>
          <p:cNvSpPr/>
          <p:nvPr/>
        </p:nvSpPr>
        <p:spPr>
          <a:xfrm rot="8585060">
            <a:off x="241104" y="264328"/>
            <a:ext cx="975659" cy="1597185"/>
          </a:xfrm>
          <a:custGeom>
            <a:avLst/>
            <a:gdLst/>
            <a:ahLst/>
            <a:cxnLst/>
            <a:rect l="l" t="t" r="r" b="b"/>
            <a:pathLst>
              <a:path w="5838" h="9557" extrusionOk="0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rgbClr val="1D5885">
              <a:alpha val="523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l" t="t" r="r" b="b"/>
            <a:pathLst>
              <a:path w="94270" h="53026" extrusionOk="0">
                <a:moveTo>
                  <a:pt x="49676" y="4677"/>
                </a:moveTo>
                <a:lnTo>
                  <a:pt x="49731" y="5469"/>
                </a:lnTo>
                <a:lnTo>
                  <a:pt x="49749" y="6408"/>
                </a:lnTo>
                <a:lnTo>
                  <a:pt x="49786" y="7660"/>
                </a:lnTo>
                <a:lnTo>
                  <a:pt x="49786" y="9169"/>
                </a:lnTo>
                <a:lnTo>
                  <a:pt x="49731" y="10900"/>
                </a:lnTo>
                <a:lnTo>
                  <a:pt x="49694" y="11858"/>
                </a:lnTo>
                <a:lnTo>
                  <a:pt x="49639" y="12833"/>
                </a:lnTo>
                <a:lnTo>
                  <a:pt x="49584" y="13846"/>
                </a:lnTo>
                <a:lnTo>
                  <a:pt x="49492" y="14895"/>
                </a:lnTo>
                <a:lnTo>
                  <a:pt x="49381" y="15982"/>
                </a:lnTo>
                <a:lnTo>
                  <a:pt x="49252" y="17086"/>
                </a:lnTo>
                <a:lnTo>
                  <a:pt x="49087" y="18191"/>
                </a:lnTo>
                <a:lnTo>
                  <a:pt x="48921" y="19314"/>
                </a:lnTo>
                <a:lnTo>
                  <a:pt x="48700" y="20456"/>
                </a:lnTo>
                <a:lnTo>
                  <a:pt x="48479" y="21597"/>
                </a:lnTo>
                <a:lnTo>
                  <a:pt x="48203" y="22720"/>
                </a:lnTo>
                <a:lnTo>
                  <a:pt x="47908" y="23844"/>
                </a:lnTo>
                <a:lnTo>
                  <a:pt x="47577" y="24948"/>
                </a:lnTo>
                <a:lnTo>
                  <a:pt x="47209" y="26053"/>
                </a:lnTo>
                <a:lnTo>
                  <a:pt x="47006" y="26587"/>
                </a:lnTo>
                <a:lnTo>
                  <a:pt x="46804" y="27121"/>
                </a:lnTo>
                <a:lnTo>
                  <a:pt x="46583" y="27636"/>
                </a:lnTo>
                <a:lnTo>
                  <a:pt x="46362" y="28152"/>
                </a:lnTo>
                <a:lnTo>
                  <a:pt x="46122" y="28667"/>
                </a:lnTo>
                <a:lnTo>
                  <a:pt x="45883" y="29165"/>
                </a:lnTo>
                <a:lnTo>
                  <a:pt x="45625" y="29643"/>
                </a:lnTo>
                <a:lnTo>
                  <a:pt x="45349" y="30122"/>
                </a:lnTo>
                <a:lnTo>
                  <a:pt x="45073" y="30601"/>
                </a:lnTo>
                <a:lnTo>
                  <a:pt x="44778" y="31061"/>
                </a:lnTo>
                <a:lnTo>
                  <a:pt x="44484" y="31503"/>
                </a:lnTo>
                <a:lnTo>
                  <a:pt x="44171" y="31926"/>
                </a:lnTo>
                <a:lnTo>
                  <a:pt x="43839" y="32350"/>
                </a:lnTo>
                <a:lnTo>
                  <a:pt x="43508" y="32736"/>
                </a:lnTo>
                <a:lnTo>
                  <a:pt x="43158" y="33123"/>
                </a:lnTo>
                <a:lnTo>
                  <a:pt x="42827" y="33491"/>
                </a:lnTo>
                <a:lnTo>
                  <a:pt x="42458" y="33841"/>
                </a:lnTo>
                <a:lnTo>
                  <a:pt x="42109" y="34154"/>
                </a:lnTo>
                <a:lnTo>
                  <a:pt x="41740" y="34467"/>
                </a:lnTo>
                <a:lnTo>
                  <a:pt x="41372" y="34780"/>
                </a:lnTo>
                <a:lnTo>
                  <a:pt x="41004" y="35056"/>
                </a:lnTo>
                <a:lnTo>
                  <a:pt x="40617" y="35314"/>
                </a:lnTo>
                <a:lnTo>
                  <a:pt x="40231" y="35572"/>
                </a:lnTo>
                <a:lnTo>
                  <a:pt x="39844" y="35811"/>
                </a:lnTo>
                <a:lnTo>
                  <a:pt x="39457" y="36032"/>
                </a:lnTo>
                <a:lnTo>
                  <a:pt x="39052" y="36253"/>
                </a:lnTo>
                <a:lnTo>
                  <a:pt x="38666" y="36437"/>
                </a:lnTo>
                <a:lnTo>
                  <a:pt x="38261" y="36621"/>
                </a:lnTo>
                <a:lnTo>
                  <a:pt x="37874" y="36805"/>
                </a:lnTo>
                <a:lnTo>
                  <a:pt x="37469" y="36953"/>
                </a:lnTo>
                <a:lnTo>
                  <a:pt x="36659" y="37247"/>
                </a:lnTo>
                <a:lnTo>
                  <a:pt x="35867" y="37487"/>
                </a:lnTo>
                <a:lnTo>
                  <a:pt x="35057" y="37689"/>
                </a:lnTo>
                <a:lnTo>
                  <a:pt x="34265" y="37836"/>
                </a:lnTo>
                <a:lnTo>
                  <a:pt x="33492" y="37965"/>
                </a:lnTo>
                <a:lnTo>
                  <a:pt x="32719" y="38057"/>
                </a:lnTo>
                <a:lnTo>
                  <a:pt x="31964" y="38131"/>
                </a:lnTo>
                <a:lnTo>
                  <a:pt x="31227" y="38168"/>
                </a:lnTo>
                <a:lnTo>
                  <a:pt x="30528" y="38186"/>
                </a:lnTo>
                <a:lnTo>
                  <a:pt x="29846" y="38168"/>
                </a:lnTo>
                <a:lnTo>
                  <a:pt x="29202" y="38149"/>
                </a:lnTo>
                <a:lnTo>
                  <a:pt x="28576" y="38113"/>
                </a:lnTo>
                <a:lnTo>
                  <a:pt x="27987" y="38057"/>
                </a:lnTo>
                <a:lnTo>
                  <a:pt x="27453" y="37984"/>
                </a:lnTo>
                <a:lnTo>
                  <a:pt x="26956" y="37928"/>
                </a:lnTo>
                <a:lnTo>
                  <a:pt x="26090" y="37781"/>
                </a:lnTo>
                <a:lnTo>
                  <a:pt x="25446" y="37652"/>
                </a:lnTo>
                <a:lnTo>
                  <a:pt x="25041" y="37560"/>
                </a:lnTo>
                <a:lnTo>
                  <a:pt x="24912" y="37523"/>
                </a:lnTo>
                <a:lnTo>
                  <a:pt x="24838" y="37395"/>
                </a:lnTo>
                <a:lnTo>
                  <a:pt x="24636" y="37026"/>
                </a:lnTo>
                <a:lnTo>
                  <a:pt x="24323" y="36456"/>
                </a:lnTo>
                <a:lnTo>
                  <a:pt x="23955" y="35664"/>
                </a:lnTo>
                <a:lnTo>
                  <a:pt x="23752" y="35204"/>
                </a:lnTo>
                <a:lnTo>
                  <a:pt x="23550" y="34706"/>
                </a:lnTo>
                <a:lnTo>
                  <a:pt x="23347" y="34154"/>
                </a:lnTo>
                <a:lnTo>
                  <a:pt x="23126" y="33565"/>
                </a:lnTo>
                <a:lnTo>
                  <a:pt x="22924" y="32957"/>
                </a:lnTo>
                <a:lnTo>
                  <a:pt x="22739" y="32294"/>
                </a:lnTo>
                <a:lnTo>
                  <a:pt x="22555" y="31613"/>
                </a:lnTo>
                <a:lnTo>
                  <a:pt x="22390" y="30895"/>
                </a:lnTo>
                <a:lnTo>
                  <a:pt x="22242" y="30159"/>
                </a:lnTo>
                <a:lnTo>
                  <a:pt x="22113" y="29385"/>
                </a:lnTo>
                <a:lnTo>
                  <a:pt x="22021" y="28612"/>
                </a:lnTo>
                <a:lnTo>
                  <a:pt x="21966" y="27802"/>
                </a:lnTo>
                <a:lnTo>
                  <a:pt x="21929" y="26974"/>
                </a:lnTo>
                <a:lnTo>
                  <a:pt x="21948" y="26145"/>
                </a:lnTo>
                <a:lnTo>
                  <a:pt x="22003" y="25298"/>
                </a:lnTo>
                <a:lnTo>
                  <a:pt x="22040" y="24856"/>
                </a:lnTo>
                <a:lnTo>
                  <a:pt x="22095" y="24433"/>
                </a:lnTo>
                <a:lnTo>
                  <a:pt x="22169" y="23991"/>
                </a:lnTo>
                <a:lnTo>
                  <a:pt x="22242" y="23567"/>
                </a:lnTo>
                <a:lnTo>
                  <a:pt x="22334" y="23125"/>
                </a:lnTo>
                <a:lnTo>
                  <a:pt x="22445" y="22684"/>
                </a:lnTo>
                <a:lnTo>
                  <a:pt x="22574" y="22260"/>
                </a:lnTo>
                <a:lnTo>
                  <a:pt x="22703" y="21818"/>
                </a:lnTo>
                <a:lnTo>
                  <a:pt x="22850" y="21376"/>
                </a:lnTo>
                <a:lnTo>
                  <a:pt x="23034" y="20935"/>
                </a:lnTo>
                <a:lnTo>
                  <a:pt x="23218" y="20493"/>
                </a:lnTo>
                <a:lnTo>
                  <a:pt x="23421" y="20069"/>
                </a:lnTo>
                <a:lnTo>
                  <a:pt x="23623" y="19627"/>
                </a:lnTo>
                <a:lnTo>
                  <a:pt x="23863" y="19185"/>
                </a:lnTo>
                <a:lnTo>
                  <a:pt x="24120" y="18762"/>
                </a:lnTo>
                <a:lnTo>
                  <a:pt x="24397" y="18320"/>
                </a:lnTo>
                <a:lnTo>
                  <a:pt x="24691" y="17897"/>
                </a:lnTo>
                <a:lnTo>
                  <a:pt x="24986" y="17473"/>
                </a:lnTo>
                <a:lnTo>
                  <a:pt x="25317" y="17050"/>
                </a:lnTo>
                <a:lnTo>
                  <a:pt x="25667" y="16645"/>
                </a:lnTo>
                <a:lnTo>
                  <a:pt x="26035" y="16240"/>
                </a:lnTo>
                <a:lnTo>
                  <a:pt x="26403" y="15834"/>
                </a:lnTo>
                <a:lnTo>
                  <a:pt x="26790" y="15448"/>
                </a:lnTo>
                <a:lnTo>
                  <a:pt x="27177" y="15061"/>
                </a:lnTo>
                <a:lnTo>
                  <a:pt x="27600" y="14693"/>
                </a:lnTo>
                <a:lnTo>
                  <a:pt x="28024" y="14325"/>
                </a:lnTo>
                <a:lnTo>
                  <a:pt x="28447" y="13956"/>
                </a:lnTo>
                <a:lnTo>
                  <a:pt x="28889" y="13607"/>
                </a:lnTo>
                <a:lnTo>
                  <a:pt x="29349" y="13257"/>
                </a:lnTo>
                <a:lnTo>
                  <a:pt x="29810" y="12925"/>
                </a:lnTo>
                <a:lnTo>
                  <a:pt x="30767" y="12263"/>
                </a:lnTo>
                <a:lnTo>
                  <a:pt x="31743" y="11637"/>
                </a:lnTo>
                <a:lnTo>
                  <a:pt x="32737" y="11047"/>
                </a:lnTo>
                <a:lnTo>
                  <a:pt x="33750" y="10477"/>
                </a:lnTo>
                <a:lnTo>
                  <a:pt x="34781" y="9943"/>
                </a:lnTo>
                <a:lnTo>
                  <a:pt x="35812" y="9446"/>
                </a:lnTo>
                <a:lnTo>
                  <a:pt x="36843" y="8949"/>
                </a:lnTo>
                <a:lnTo>
                  <a:pt x="37874" y="8507"/>
                </a:lnTo>
                <a:lnTo>
                  <a:pt x="38905" y="8065"/>
                </a:lnTo>
                <a:lnTo>
                  <a:pt x="39899" y="7678"/>
                </a:lnTo>
                <a:lnTo>
                  <a:pt x="40893" y="7291"/>
                </a:lnTo>
                <a:lnTo>
                  <a:pt x="41851" y="6960"/>
                </a:lnTo>
                <a:lnTo>
                  <a:pt x="42771" y="6629"/>
                </a:lnTo>
                <a:lnTo>
                  <a:pt x="43674" y="6334"/>
                </a:lnTo>
                <a:lnTo>
                  <a:pt x="45331" y="5819"/>
                </a:lnTo>
                <a:lnTo>
                  <a:pt x="46785" y="5395"/>
                </a:lnTo>
                <a:lnTo>
                  <a:pt x="47982" y="5082"/>
                </a:lnTo>
                <a:lnTo>
                  <a:pt x="48903" y="4861"/>
                </a:lnTo>
                <a:lnTo>
                  <a:pt x="49676" y="4677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17;p3"/>
          <p:cNvSpPr/>
          <p:nvPr/>
        </p:nvSpPr>
        <p:spPr>
          <a:xfrm>
            <a:off x="235802" y="2802078"/>
            <a:ext cx="1905613" cy="1255536"/>
          </a:xfrm>
          <a:custGeom>
            <a:avLst/>
            <a:gdLst/>
            <a:ahLst/>
            <a:cxnLst/>
            <a:rect l="l" t="t" r="r" b="b"/>
            <a:pathLst>
              <a:path w="19646" h="12944" extrusionOk="0">
                <a:moveTo>
                  <a:pt x="9261" y="0"/>
                </a:moveTo>
                <a:lnTo>
                  <a:pt x="8654" y="19"/>
                </a:lnTo>
                <a:lnTo>
                  <a:pt x="8065" y="37"/>
                </a:lnTo>
                <a:lnTo>
                  <a:pt x="7457" y="74"/>
                </a:lnTo>
                <a:lnTo>
                  <a:pt x="6868" y="129"/>
                </a:lnTo>
                <a:lnTo>
                  <a:pt x="6297" y="203"/>
                </a:lnTo>
                <a:lnTo>
                  <a:pt x="5174" y="350"/>
                </a:lnTo>
                <a:lnTo>
                  <a:pt x="4106" y="534"/>
                </a:lnTo>
                <a:lnTo>
                  <a:pt x="3130" y="737"/>
                </a:lnTo>
                <a:lnTo>
                  <a:pt x="2247" y="939"/>
                </a:lnTo>
                <a:lnTo>
                  <a:pt x="1492" y="1123"/>
                </a:lnTo>
                <a:lnTo>
                  <a:pt x="866" y="1289"/>
                </a:lnTo>
                <a:lnTo>
                  <a:pt x="405" y="1436"/>
                </a:lnTo>
                <a:lnTo>
                  <a:pt x="0" y="1547"/>
                </a:lnTo>
                <a:lnTo>
                  <a:pt x="203" y="1915"/>
                </a:lnTo>
                <a:lnTo>
                  <a:pt x="424" y="2357"/>
                </a:lnTo>
                <a:lnTo>
                  <a:pt x="737" y="2909"/>
                </a:lnTo>
                <a:lnTo>
                  <a:pt x="1142" y="3591"/>
                </a:lnTo>
                <a:lnTo>
                  <a:pt x="1602" y="4364"/>
                </a:lnTo>
                <a:lnTo>
                  <a:pt x="2155" y="5192"/>
                </a:lnTo>
                <a:lnTo>
                  <a:pt x="2762" y="6095"/>
                </a:lnTo>
                <a:lnTo>
                  <a:pt x="3425" y="6997"/>
                </a:lnTo>
                <a:lnTo>
                  <a:pt x="3793" y="7457"/>
                </a:lnTo>
                <a:lnTo>
                  <a:pt x="4161" y="7917"/>
                </a:lnTo>
                <a:lnTo>
                  <a:pt x="4548" y="8378"/>
                </a:lnTo>
                <a:lnTo>
                  <a:pt x="4953" y="8820"/>
                </a:lnTo>
                <a:lnTo>
                  <a:pt x="5358" y="9261"/>
                </a:lnTo>
                <a:lnTo>
                  <a:pt x="5800" y="9685"/>
                </a:lnTo>
                <a:lnTo>
                  <a:pt x="6223" y="10090"/>
                </a:lnTo>
                <a:lnTo>
                  <a:pt x="6684" y="10495"/>
                </a:lnTo>
                <a:lnTo>
                  <a:pt x="7144" y="10863"/>
                </a:lnTo>
                <a:lnTo>
                  <a:pt x="7604" y="11213"/>
                </a:lnTo>
                <a:lnTo>
                  <a:pt x="8083" y="11544"/>
                </a:lnTo>
                <a:lnTo>
                  <a:pt x="8580" y="11839"/>
                </a:lnTo>
                <a:lnTo>
                  <a:pt x="9077" y="12097"/>
                </a:lnTo>
                <a:lnTo>
                  <a:pt x="9574" y="12336"/>
                </a:lnTo>
                <a:lnTo>
                  <a:pt x="9979" y="12483"/>
                </a:lnTo>
                <a:lnTo>
                  <a:pt x="10385" y="12631"/>
                </a:lnTo>
                <a:lnTo>
                  <a:pt x="10790" y="12723"/>
                </a:lnTo>
                <a:lnTo>
                  <a:pt x="11195" y="12815"/>
                </a:lnTo>
                <a:lnTo>
                  <a:pt x="11581" y="12888"/>
                </a:lnTo>
                <a:lnTo>
                  <a:pt x="11986" y="12925"/>
                </a:lnTo>
                <a:lnTo>
                  <a:pt x="12355" y="12944"/>
                </a:lnTo>
                <a:lnTo>
                  <a:pt x="12741" y="12944"/>
                </a:lnTo>
                <a:lnTo>
                  <a:pt x="13109" y="12925"/>
                </a:lnTo>
                <a:lnTo>
                  <a:pt x="13478" y="12888"/>
                </a:lnTo>
                <a:lnTo>
                  <a:pt x="13846" y="12852"/>
                </a:lnTo>
                <a:lnTo>
                  <a:pt x="14196" y="12778"/>
                </a:lnTo>
                <a:lnTo>
                  <a:pt x="14527" y="12704"/>
                </a:lnTo>
                <a:lnTo>
                  <a:pt x="14877" y="12631"/>
                </a:lnTo>
                <a:lnTo>
                  <a:pt x="15208" y="12520"/>
                </a:lnTo>
                <a:lnTo>
                  <a:pt x="15521" y="12410"/>
                </a:lnTo>
                <a:lnTo>
                  <a:pt x="16129" y="12170"/>
                </a:lnTo>
                <a:lnTo>
                  <a:pt x="16718" y="11913"/>
                </a:lnTo>
                <a:lnTo>
                  <a:pt x="17252" y="11618"/>
                </a:lnTo>
                <a:lnTo>
                  <a:pt x="17731" y="11324"/>
                </a:lnTo>
                <a:lnTo>
                  <a:pt x="18173" y="11029"/>
                </a:lnTo>
                <a:lnTo>
                  <a:pt x="18559" y="10753"/>
                </a:lnTo>
                <a:lnTo>
                  <a:pt x="18891" y="10495"/>
                </a:lnTo>
                <a:lnTo>
                  <a:pt x="19167" y="10274"/>
                </a:lnTo>
                <a:lnTo>
                  <a:pt x="5929" y="4069"/>
                </a:lnTo>
                <a:lnTo>
                  <a:pt x="19646" y="9225"/>
                </a:lnTo>
                <a:lnTo>
                  <a:pt x="19646" y="9225"/>
                </a:lnTo>
                <a:lnTo>
                  <a:pt x="19609" y="8875"/>
                </a:lnTo>
                <a:lnTo>
                  <a:pt x="19572" y="8451"/>
                </a:lnTo>
                <a:lnTo>
                  <a:pt x="19498" y="7991"/>
                </a:lnTo>
                <a:lnTo>
                  <a:pt x="19406" y="7475"/>
                </a:lnTo>
                <a:lnTo>
                  <a:pt x="19277" y="6923"/>
                </a:lnTo>
                <a:lnTo>
                  <a:pt x="19112" y="6334"/>
                </a:lnTo>
                <a:lnTo>
                  <a:pt x="18909" y="5726"/>
                </a:lnTo>
                <a:lnTo>
                  <a:pt x="18651" y="5119"/>
                </a:lnTo>
                <a:lnTo>
                  <a:pt x="18504" y="4806"/>
                </a:lnTo>
                <a:lnTo>
                  <a:pt x="18338" y="4493"/>
                </a:lnTo>
                <a:lnTo>
                  <a:pt x="18173" y="4180"/>
                </a:lnTo>
                <a:lnTo>
                  <a:pt x="17989" y="3885"/>
                </a:lnTo>
                <a:lnTo>
                  <a:pt x="17786" y="3591"/>
                </a:lnTo>
                <a:lnTo>
                  <a:pt x="17565" y="3296"/>
                </a:lnTo>
                <a:lnTo>
                  <a:pt x="17326" y="3001"/>
                </a:lnTo>
                <a:lnTo>
                  <a:pt x="17086" y="2725"/>
                </a:lnTo>
                <a:lnTo>
                  <a:pt x="16810" y="2449"/>
                </a:lnTo>
                <a:lnTo>
                  <a:pt x="16534" y="2173"/>
                </a:lnTo>
                <a:lnTo>
                  <a:pt x="16221" y="1934"/>
                </a:lnTo>
                <a:lnTo>
                  <a:pt x="15890" y="1694"/>
                </a:lnTo>
                <a:lnTo>
                  <a:pt x="15558" y="1455"/>
                </a:lnTo>
                <a:lnTo>
                  <a:pt x="15190" y="1252"/>
                </a:lnTo>
                <a:lnTo>
                  <a:pt x="14803" y="1050"/>
                </a:lnTo>
                <a:lnTo>
                  <a:pt x="14398" y="866"/>
                </a:lnTo>
                <a:lnTo>
                  <a:pt x="13883" y="663"/>
                </a:lnTo>
                <a:lnTo>
                  <a:pt x="13349" y="497"/>
                </a:lnTo>
                <a:lnTo>
                  <a:pt x="12796" y="350"/>
                </a:lnTo>
                <a:lnTo>
                  <a:pt x="12226" y="240"/>
                </a:lnTo>
                <a:lnTo>
                  <a:pt x="11655" y="148"/>
                </a:lnTo>
                <a:lnTo>
                  <a:pt x="11066" y="74"/>
                </a:lnTo>
                <a:lnTo>
                  <a:pt x="10458" y="37"/>
                </a:lnTo>
                <a:lnTo>
                  <a:pt x="9869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" name="Google Shape;18;p3"/>
          <p:cNvSpPr/>
          <p:nvPr/>
        </p:nvSpPr>
        <p:spPr>
          <a:xfrm>
            <a:off x="0" y="4136091"/>
            <a:ext cx="1085984" cy="1007319"/>
          </a:xfrm>
          <a:custGeom>
            <a:avLst/>
            <a:gdLst/>
            <a:ahLst/>
            <a:cxnLst/>
            <a:rect l="l" t="t" r="r" b="b"/>
            <a:pathLst>
              <a:path w="11196" h="10385" extrusionOk="0">
                <a:moveTo>
                  <a:pt x="3812" y="1"/>
                </a:moveTo>
                <a:lnTo>
                  <a:pt x="3518" y="19"/>
                </a:lnTo>
                <a:lnTo>
                  <a:pt x="2965" y="93"/>
                </a:lnTo>
                <a:lnTo>
                  <a:pt x="2431" y="203"/>
                </a:lnTo>
                <a:lnTo>
                  <a:pt x="1916" y="351"/>
                </a:lnTo>
                <a:lnTo>
                  <a:pt x="1400" y="535"/>
                </a:lnTo>
                <a:lnTo>
                  <a:pt x="922" y="756"/>
                </a:lnTo>
                <a:lnTo>
                  <a:pt x="443" y="995"/>
                </a:lnTo>
                <a:lnTo>
                  <a:pt x="1" y="1290"/>
                </a:lnTo>
                <a:lnTo>
                  <a:pt x="1" y="10385"/>
                </a:lnTo>
                <a:lnTo>
                  <a:pt x="10404" y="10385"/>
                </a:lnTo>
                <a:lnTo>
                  <a:pt x="10569" y="10017"/>
                </a:lnTo>
                <a:lnTo>
                  <a:pt x="10735" y="9630"/>
                </a:lnTo>
                <a:lnTo>
                  <a:pt x="10882" y="9225"/>
                </a:lnTo>
                <a:lnTo>
                  <a:pt x="10993" y="8820"/>
                </a:lnTo>
                <a:lnTo>
                  <a:pt x="11085" y="8397"/>
                </a:lnTo>
                <a:lnTo>
                  <a:pt x="11140" y="7973"/>
                </a:lnTo>
                <a:lnTo>
                  <a:pt x="11177" y="7550"/>
                </a:lnTo>
                <a:lnTo>
                  <a:pt x="11195" y="7108"/>
                </a:lnTo>
                <a:lnTo>
                  <a:pt x="11177" y="6740"/>
                </a:lnTo>
                <a:lnTo>
                  <a:pt x="11158" y="6390"/>
                </a:lnTo>
                <a:lnTo>
                  <a:pt x="11122" y="6021"/>
                </a:lnTo>
                <a:lnTo>
                  <a:pt x="11048" y="5672"/>
                </a:lnTo>
                <a:lnTo>
                  <a:pt x="10974" y="5340"/>
                </a:lnTo>
                <a:lnTo>
                  <a:pt x="10882" y="4990"/>
                </a:lnTo>
                <a:lnTo>
                  <a:pt x="10772" y="4659"/>
                </a:lnTo>
                <a:lnTo>
                  <a:pt x="10643" y="4346"/>
                </a:lnTo>
                <a:lnTo>
                  <a:pt x="10496" y="4033"/>
                </a:lnTo>
                <a:lnTo>
                  <a:pt x="10330" y="3720"/>
                </a:lnTo>
                <a:lnTo>
                  <a:pt x="10164" y="3425"/>
                </a:lnTo>
                <a:lnTo>
                  <a:pt x="9980" y="3131"/>
                </a:lnTo>
                <a:lnTo>
                  <a:pt x="9778" y="2855"/>
                </a:lnTo>
                <a:lnTo>
                  <a:pt x="9575" y="2578"/>
                </a:lnTo>
                <a:lnTo>
                  <a:pt x="9354" y="2321"/>
                </a:lnTo>
                <a:lnTo>
                  <a:pt x="9115" y="2081"/>
                </a:lnTo>
                <a:lnTo>
                  <a:pt x="8875" y="1842"/>
                </a:lnTo>
                <a:lnTo>
                  <a:pt x="8618" y="1621"/>
                </a:lnTo>
                <a:lnTo>
                  <a:pt x="8341" y="1419"/>
                </a:lnTo>
                <a:lnTo>
                  <a:pt x="8065" y="1216"/>
                </a:lnTo>
                <a:lnTo>
                  <a:pt x="7771" y="1032"/>
                </a:lnTo>
                <a:lnTo>
                  <a:pt x="7476" y="866"/>
                </a:lnTo>
                <a:lnTo>
                  <a:pt x="7163" y="700"/>
                </a:lnTo>
                <a:lnTo>
                  <a:pt x="6850" y="553"/>
                </a:lnTo>
                <a:lnTo>
                  <a:pt x="6537" y="424"/>
                </a:lnTo>
                <a:lnTo>
                  <a:pt x="6206" y="314"/>
                </a:lnTo>
                <a:lnTo>
                  <a:pt x="5856" y="222"/>
                </a:lnTo>
                <a:lnTo>
                  <a:pt x="5525" y="148"/>
                </a:lnTo>
                <a:lnTo>
                  <a:pt x="5175" y="74"/>
                </a:lnTo>
                <a:lnTo>
                  <a:pt x="4806" y="38"/>
                </a:lnTo>
                <a:lnTo>
                  <a:pt x="4457" y="19"/>
                </a:lnTo>
                <a:lnTo>
                  <a:pt x="4088" y="1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1B148"/>
              </a:solidFill>
            </a:endParaRPr>
          </a:p>
        </p:txBody>
      </p:sp>
      <p:sp>
        <p:nvSpPr>
          <p:cNvPr id="19" name="Google Shape;19;p3"/>
          <p:cNvSpPr/>
          <p:nvPr/>
        </p:nvSpPr>
        <p:spPr>
          <a:xfrm>
            <a:off x="0" y="0"/>
            <a:ext cx="1936070" cy="2500305"/>
          </a:xfrm>
          <a:custGeom>
            <a:avLst/>
            <a:gdLst/>
            <a:ahLst/>
            <a:cxnLst/>
            <a:rect l="l" t="t" r="r" b="b"/>
            <a:pathLst>
              <a:path w="19960" h="25777" extrusionOk="0">
                <a:moveTo>
                  <a:pt x="1" y="0"/>
                </a:moveTo>
                <a:lnTo>
                  <a:pt x="1" y="24727"/>
                </a:lnTo>
                <a:lnTo>
                  <a:pt x="627" y="24967"/>
                </a:lnTo>
                <a:lnTo>
                  <a:pt x="1290" y="25188"/>
                </a:lnTo>
                <a:lnTo>
                  <a:pt x="1953" y="25353"/>
                </a:lnTo>
                <a:lnTo>
                  <a:pt x="2615" y="25501"/>
                </a:lnTo>
                <a:lnTo>
                  <a:pt x="3297" y="25629"/>
                </a:lnTo>
                <a:lnTo>
                  <a:pt x="3996" y="25703"/>
                </a:lnTo>
                <a:lnTo>
                  <a:pt x="4696" y="25758"/>
                </a:lnTo>
                <a:lnTo>
                  <a:pt x="5414" y="25777"/>
                </a:lnTo>
                <a:lnTo>
                  <a:pt x="6169" y="25758"/>
                </a:lnTo>
                <a:lnTo>
                  <a:pt x="6905" y="25703"/>
                </a:lnTo>
                <a:lnTo>
                  <a:pt x="7623" y="25611"/>
                </a:lnTo>
                <a:lnTo>
                  <a:pt x="8341" y="25482"/>
                </a:lnTo>
                <a:lnTo>
                  <a:pt x="9041" y="25316"/>
                </a:lnTo>
                <a:lnTo>
                  <a:pt x="9741" y="25114"/>
                </a:lnTo>
                <a:lnTo>
                  <a:pt x="10422" y="24893"/>
                </a:lnTo>
                <a:lnTo>
                  <a:pt x="11085" y="24635"/>
                </a:lnTo>
                <a:lnTo>
                  <a:pt x="11711" y="24341"/>
                </a:lnTo>
                <a:lnTo>
                  <a:pt x="12355" y="24028"/>
                </a:lnTo>
                <a:lnTo>
                  <a:pt x="12963" y="23678"/>
                </a:lnTo>
                <a:lnTo>
                  <a:pt x="13552" y="23291"/>
                </a:lnTo>
                <a:lnTo>
                  <a:pt x="14123" y="22886"/>
                </a:lnTo>
                <a:lnTo>
                  <a:pt x="14675" y="22463"/>
                </a:lnTo>
                <a:lnTo>
                  <a:pt x="15191" y="22002"/>
                </a:lnTo>
                <a:lnTo>
                  <a:pt x="15706" y="21524"/>
                </a:lnTo>
                <a:lnTo>
                  <a:pt x="16185" y="21008"/>
                </a:lnTo>
                <a:lnTo>
                  <a:pt x="16645" y="20493"/>
                </a:lnTo>
                <a:lnTo>
                  <a:pt x="17069" y="19940"/>
                </a:lnTo>
                <a:lnTo>
                  <a:pt x="17474" y="19370"/>
                </a:lnTo>
                <a:lnTo>
                  <a:pt x="17860" y="18780"/>
                </a:lnTo>
                <a:lnTo>
                  <a:pt x="18210" y="18173"/>
                </a:lnTo>
                <a:lnTo>
                  <a:pt x="18523" y="17528"/>
                </a:lnTo>
                <a:lnTo>
                  <a:pt x="18818" y="16902"/>
                </a:lnTo>
                <a:lnTo>
                  <a:pt x="19076" y="16240"/>
                </a:lnTo>
                <a:lnTo>
                  <a:pt x="19296" y="15558"/>
                </a:lnTo>
                <a:lnTo>
                  <a:pt x="19499" y="14859"/>
                </a:lnTo>
                <a:lnTo>
                  <a:pt x="19665" y="14159"/>
                </a:lnTo>
                <a:lnTo>
                  <a:pt x="19794" y="13441"/>
                </a:lnTo>
                <a:lnTo>
                  <a:pt x="19886" y="12723"/>
                </a:lnTo>
                <a:lnTo>
                  <a:pt x="19941" y="11986"/>
                </a:lnTo>
                <a:lnTo>
                  <a:pt x="19959" y="11232"/>
                </a:lnTo>
                <a:lnTo>
                  <a:pt x="19959" y="10808"/>
                </a:lnTo>
                <a:lnTo>
                  <a:pt x="19941" y="10385"/>
                </a:lnTo>
                <a:lnTo>
                  <a:pt x="19904" y="9980"/>
                </a:lnTo>
                <a:lnTo>
                  <a:pt x="19867" y="9556"/>
                </a:lnTo>
                <a:lnTo>
                  <a:pt x="19812" y="9151"/>
                </a:lnTo>
                <a:lnTo>
                  <a:pt x="19738" y="8746"/>
                </a:lnTo>
                <a:lnTo>
                  <a:pt x="19665" y="8341"/>
                </a:lnTo>
                <a:lnTo>
                  <a:pt x="19591" y="7936"/>
                </a:lnTo>
                <a:lnTo>
                  <a:pt x="19481" y="7549"/>
                </a:lnTo>
                <a:lnTo>
                  <a:pt x="19389" y="7163"/>
                </a:lnTo>
                <a:lnTo>
                  <a:pt x="19260" y="6776"/>
                </a:lnTo>
                <a:lnTo>
                  <a:pt x="19131" y="6389"/>
                </a:lnTo>
                <a:lnTo>
                  <a:pt x="19002" y="6021"/>
                </a:lnTo>
                <a:lnTo>
                  <a:pt x="18855" y="5653"/>
                </a:lnTo>
                <a:lnTo>
                  <a:pt x="18523" y="4916"/>
                </a:lnTo>
                <a:lnTo>
                  <a:pt x="18155" y="4217"/>
                </a:lnTo>
                <a:lnTo>
                  <a:pt x="17750" y="3536"/>
                </a:lnTo>
                <a:lnTo>
                  <a:pt x="17326" y="2873"/>
                </a:lnTo>
                <a:lnTo>
                  <a:pt x="16848" y="2247"/>
                </a:lnTo>
                <a:lnTo>
                  <a:pt x="16351" y="1639"/>
                </a:lnTo>
                <a:lnTo>
                  <a:pt x="15817" y="1068"/>
                </a:lnTo>
                <a:lnTo>
                  <a:pt x="15246" y="516"/>
                </a:lnTo>
                <a:lnTo>
                  <a:pt x="14657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1B148"/>
              </a:solidFill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2221739" y="0"/>
            <a:ext cx="971624" cy="843005"/>
          </a:xfrm>
          <a:custGeom>
            <a:avLst/>
            <a:gdLst/>
            <a:ahLst/>
            <a:cxnLst/>
            <a:rect l="l" t="t" r="r" b="b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1B148"/>
              </a:solidFill>
            </a:endParaRPr>
          </a:p>
        </p:txBody>
      </p:sp>
      <p:sp>
        <p:nvSpPr>
          <p:cNvPr id="21" name="Google Shape;21;p3"/>
          <p:cNvSpPr/>
          <p:nvPr/>
        </p:nvSpPr>
        <p:spPr>
          <a:xfrm>
            <a:off x="1680587" y="3914645"/>
            <a:ext cx="1491337" cy="1228764"/>
          </a:xfrm>
          <a:custGeom>
            <a:avLst/>
            <a:gdLst/>
            <a:ahLst/>
            <a:cxnLst/>
            <a:rect l="l" t="t" r="r" b="b"/>
            <a:pathLst>
              <a:path w="15375" h="12668" extrusionOk="0">
                <a:moveTo>
                  <a:pt x="6500" y="1"/>
                </a:moveTo>
                <a:lnTo>
                  <a:pt x="6187" y="167"/>
                </a:lnTo>
                <a:lnTo>
                  <a:pt x="5837" y="406"/>
                </a:lnTo>
                <a:lnTo>
                  <a:pt x="5377" y="719"/>
                </a:lnTo>
                <a:lnTo>
                  <a:pt x="4843" y="1105"/>
                </a:lnTo>
                <a:lnTo>
                  <a:pt x="4254" y="1603"/>
                </a:lnTo>
                <a:lnTo>
                  <a:pt x="3941" y="1879"/>
                </a:lnTo>
                <a:lnTo>
                  <a:pt x="3609" y="2173"/>
                </a:lnTo>
                <a:lnTo>
                  <a:pt x="3296" y="2486"/>
                </a:lnTo>
                <a:lnTo>
                  <a:pt x="2965" y="2818"/>
                </a:lnTo>
                <a:lnTo>
                  <a:pt x="2652" y="3186"/>
                </a:lnTo>
                <a:lnTo>
                  <a:pt x="2339" y="3573"/>
                </a:lnTo>
                <a:lnTo>
                  <a:pt x="2026" y="3978"/>
                </a:lnTo>
                <a:lnTo>
                  <a:pt x="1731" y="4401"/>
                </a:lnTo>
                <a:lnTo>
                  <a:pt x="1455" y="4843"/>
                </a:lnTo>
                <a:lnTo>
                  <a:pt x="1179" y="5303"/>
                </a:lnTo>
                <a:lnTo>
                  <a:pt x="939" y="5782"/>
                </a:lnTo>
                <a:lnTo>
                  <a:pt x="718" y="6298"/>
                </a:lnTo>
                <a:lnTo>
                  <a:pt x="516" y="6813"/>
                </a:lnTo>
                <a:lnTo>
                  <a:pt x="350" y="7365"/>
                </a:lnTo>
                <a:lnTo>
                  <a:pt x="203" y="7936"/>
                </a:lnTo>
                <a:lnTo>
                  <a:pt x="92" y="8525"/>
                </a:lnTo>
                <a:lnTo>
                  <a:pt x="19" y="9133"/>
                </a:lnTo>
                <a:lnTo>
                  <a:pt x="0" y="9759"/>
                </a:lnTo>
                <a:lnTo>
                  <a:pt x="0" y="10403"/>
                </a:lnTo>
                <a:lnTo>
                  <a:pt x="19" y="10735"/>
                </a:lnTo>
                <a:lnTo>
                  <a:pt x="56" y="11066"/>
                </a:lnTo>
                <a:lnTo>
                  <a:pt x="111" y="11471"/>
                </a:lnTo>
                <a:lnTo>
                  <a:pt x="185" y="11858"/>
                </a:lnTo>
                <a:lnTo>
                  <a:pt x="258" y="12263"/>
                </a:lnTo>
                <a:lnTo>
                  <a:pt x="369" y="12668"/>
                </a:lnTo>
                <a:lnTo>
                  <a:pt x="15209" y="12668"/>
                </a:lnTo>
                <a:lnTo>
                  <a:pt x="15264" y="12245"/>
                </a:lnTo>
                <a:lnTo>
                  <a:pt x="15319" y="11821"/>
                </a:lnTo>
                <a:lnTo>
                  <a:pt x="15337" y="11398"/>
                </a:lnTo>
                <a:lnTo>
                  <a:pt x="15356" y="10974"/>
                </a:lnTo>
                <a:lnTo>
                  <a:pt x="15374" y="10551"/>
                </a:lnTo>
                <a:lnTo>
                  <a:pt x="15356" y="10127"/>
                </a:lnTo>
                <a:lnTo>
                  <a:pt x="15337" y="9722"/>
                </a:lnTo>
                <a:lnTo>
                  <a:pt x="15301" y="9317"/>
                </a:lnTo>
                <a:lnTo>
                  <a:pt x="15245" y="8986"/>
                </a:lnTo>
                <a:lnTo>
                  <a:pt x="15209" y="8654"/>
                </a:lnTo>
                <a:lnTo>
                  <a:pt x="15061" y="8028"/>
                </a:lnTo>
                <a:lnTo>
                  <a:pt x="14896" y="7421"/>
                </a:lnTo>
                <a:lnTo>
                  <a:pt x="14675" y="6850"/>
                </a:lnTo>
                <a:lnTo>
                  <a:pt x="14435" y="6298"/>
                </a:lnTo>
                <a:lnTo>
                  <a:pt x="14177" y="5782"/>
                </a:lnTo>
                <a:lnTo>
                  <a:pt x="13883" y="5285"/>
                </a:lnTo>
                <a:lnTo>
                  <a:pt x="13570" y="4825"/>
                </a:lnTo>
                <a:lnTo>
                  <a:pt x="13238" y="4383"/>
                </a:lnTo>
                <a:lnTo>
                  <a:pt x="12889" y="3959"/>
                </a:lnTo>
                <a:lnTo>
                  <a:pt x="12520" y="3573"/>
                </a:lnTo>
                <a:lnTo>
                  <a:pt x="12152" y="3204"/>
                </a:lnTo>
                <a:lnTo>
                  <a:pt x="11766" y="2855"/>
                </a:lnTo>
                <a:lnTo>
                  <a:pt x="11379" y="2523"/>
                </a:lnTo>
                <a:lnTo>
                  <a:pt x="10992" y="2229"/>
                </a:lnTo>
                <a:lnTo>
                  <a:pt x="10587" y="1952"/>
                </a:lnTo>
                <a:lnTo>
                  <a:pt x="10201" y="1695"/>
                </a:lnTo>
                <a:lnTo>
                  <a:pt x="9814" y="1455"/>
                </a:lnTo>
                <a:lnTo>
                  <a:pt x="9427" y="1234"/>
                </a:lnTo>
                <a:lnTo>
                  <a:pt x="9059" y="1050"/>
                </a:lnTo>
                <a:lnTo>
                  <a:pt x="8378" y="700"/>
                </a:lnTo>
                <a:lnTo>
                  <a:pt x="7770" y="443"/>
                </a:lnTo>
                <a:lnTo>
                  <a:pt x="7236" y="240"/>
                </a:lnTo>
                <a:lnTo>
                  <a:pt x="6850" y="93"/>
                </a:lnTo>
                <a:lnTo>
                  <a:pt x="6500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5349175" y="1964350"/>
            <a:ext cx="310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5349175" y="3221054"/>
            <a:ext cx="3108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l" t="t" r="r" b="b"/>
            <a:pathLst>
              <a:path w="94269" h="53026" extrusionOk="0">
                <a:moveTo>
                  <a:pt x="13957" y="6721"/>
                </a:moveTo>
                <a:lnTo>
                  <a:pt x="14436" y="6960"/>
                </a:lnTo>
                <a:lnTo>
                  <a:pt x="14988" y="7255"/>
                </a:lnTo>
                <a:lnTo>
                  <a:pt x="15706" y="7660"/>
                </a:lnTo>
                <a:lnTo>
                  <a:pt x="16590" y="8157"/>
                </a:lnTo>
                <a:lnTo>
                  <a:pt x="17584" y="8746"/>
                </a:lnTo>
                <a:lnTo>
                  <a:pt x="18652" y="9446"/>
                </a:lnTo>
                <a:lnTo>
                  <a:pt x="19794" y="10219"/>
                </a:lnTo>
                <a:lnTo>
                  <a:pt x="20383" y="10642"/>
                </a:lnTo>
                <a:lnTo>
                  <a:pt x="20972" y="11084"/>
                </a:lnTo>
                <a:lnTo>
                  <a:pt x="21580" y="11526"/>
                </a:lnTo>
                <a:lnTo>
                  <a:pt x="22169" y="12005"/>
                </a:lnTo>
                <a:lnTo>
                  <a:pt x="22758" y="12502"/>
                </a:lnTo>
                <a:lnTo>
                  <a:pt x="23329" y="13018"/>
                </a:lnTo>
                <a:lnTo>
                  <a:pt x="23899" y="13533"/>
                </a:lnTo>
                <a:lnTo>
                  <a:pt x="24452" y="14085"/>
                </a:lnTo>
                <a:lnTo>
                  <a:pt x="24986" y="14638"/>
                </a:lnTo>
                <a:lnTo>
                  <a:pt x="25483" y="15208"/>
                </a:lnTo>
                <a:lnTo>
                  <a:pt x="25962" y="15798"/>
                </a:lnTo>
                <a:lnTo>
                  <a:pt x="26422" y="16405"/>
                </a:lnTo>
                <a:lnTo>
                  <a:pt x="26845" y="17013"/>
                </a:lnTo>
                <a:lnTo>
                  <a:pt x="27232" y="17639"/>
                </a:lnTo>
                <a:lnTo>
                  <a:pt x="27582" y="18283"/>
                </a:lnTo>
                <a:lnTo>
                  <a:pt x="27729" y="18596"/>
                </a:lnTo>
                <a:lnTo>
                  <a:pt x="27876" y="18928"/>
                </a:lnTo>
                <a:lnTo>
                  <a:pt x="28005" y="19241"/>
                </a:lnTo>
                <a:lnTo>
                  <a:pt x="28134" y="19572"/>
                </a:lnTo>
                <a:lnTo>
                  <a:pt x="28245" y="19885"/>
                </a:lnTo>
                <a:lnTo>
                  <a:pt x="28337" y="20216"/>
                </a:lnTo>
                <a:lnTo>
                  <a:pt x="28484" y="20842"/>
                </a:lnTo>
                <a:lnTo>
                  <a:pt x="28594" y="21468"/>
                </a:lnTo>
                <a:lnTo>
                  <a:pt x="28668" y="22094"/>
                </a:lnTo>
                <a:lnTo>
                  <a:pt x="28686" y="22702"/>
                </a:lnTo>
                <a:lnTo>
                  <a:pt x="28686" y="23291"/>
                </a:lnTo>
                <a:lnTo>
                  <a:pt x="28650" y="23880"/>
                </a:lnTo>
                <a:lnTo>
                  <a:pt x="28576" y="24451"/>
                </a:lnTo>
                <a:lnTo>
                  <a:pt x="28465" y="25003"/>
                </a:lnTo>
                <a:lnTo>
                  <a:pt x="28337" y="25556"/>
                </a:lnTo>
                <a:lnTo>
                  <a:pt x="28189" y="26090"/>
                </a:lnTo>
                <a:lnTo>
                  <a:pt x="28024" y="26587"/>
                </a:lnTo>
                <a:lnTo>
                  <a:pt x="27839" y="27084"/>
                </a:lnTo>
                <a:lnTo>
                  <a:pt x="27637" y="27563"/>
                </a:lnTo>
                <a:lnTo>
                  <a:pt x="27434" y="28023"/>
                </a:lnTo>
                <a:lnTo>
                  <a:pt x="27213" y="28446"/>
                </a:lnTo>
                <a:lnTo>
                  <a:pt x="26974" y="28870"/>
                </a:lnTo>
                <a:lnTo>
                  <a:pt x="26753" y="29257"/>
                </a:lnTo>
                <a:lnTo>
                  <a:pt x="26514" y="29625"/>
                </a:lnTo>
                <a:lnTo>
                  <a:pt x="26072" y="30288"/>
                </a:lnTo>
                <a:lnTo>
                  <a:pt x="25649" y="30840"/>
                </a:lnTo>
                <a:lnTo>
                  <a:pt x="25299" y="31300"/>
                </a:lnTo>
                <a:lnTo>
                  <a:pt x="25004" y="31632"/>
                </a:lnTo>
                <a:lnTo>
                  <a:pt x="24746" y="31889"/>
                </a:lnTo>
                <a:lnTo>
                  <a:pt x="24378" y="31889"/>
                </a:lnTo>
                <a:lnTo>
                  <a:pt x="23936" y="31871"/>
                </a:lnTo>
                <a:lnTo>
                  <a:pt x="23365" y="31834"/>
                </a:lnTo>
                <a:lnTo>
                  <a:pt x="22666" y="31742"/>
                </a:lnTo>
                <a:lnTo>
                  <a:pt x="21874" y="31613"/>
                </a:lnTo>
                <a:lnTo>
                  <a:pt x="21451" y="31521"/>
                </a:lnTo>
                <a:lnTo>
                  <a:pt x="21009" y="31429"/>
                </a:lnTo>
                <a:lnTo>
                  <a:pt x="20548" y="31300"/>
                </a:lnTo>
                <a:lnTo>
                  <a:pt x="20088" y="31171"/>
                </a:lnTo>
                <a:lnTo>
                  <a:pt x="19609" y="31006"/>
                </a:lnTo>
                <a:lnTo>
                  <a:pt x="19131" y="30822"/>
                </a:lnTo>
                <a:lnTo>
                  <a:pt x="18634" y="30619"/>
                </a:lnTo>
                <a:lnTo>
                  <a:pt x="18155" y="30380"/>
                </a:lnTo>
                <a:lnTo>
                  <a:pt x="17676" y="30122"/>
                </a:lnTo>
                <a:lnTo>
                  <a:pt x="17198" y="29846"/>
                </a:lnTo>
                <a:lnTo>
                  <a:pt x="16719" y="29533"/>
                </a:lnTo>
                <a:lnTo>
                  <a:pt x="16259" y="29201"/>
                </a:lnTo>
                <a:lnTo>
                  <a:pt x="15798" y="28815"/>
                </a:lnTo>
                <a:lnTo>
                  <a:pt x="15356" y="28410"/>
                </a:lnTo>
                <a:lnTo>
                  <a:pt x="14951" y="27968"/>
                </a:lnTo>
                <a:lnTo>
                  <a:pt x="14546" y="27507"/>
                </a:lnTo>
                <a:lnTo>
                  <a:pt x="14160" y="26992"/>
                </a:lnTo>
                <a:lnTo>
                  <a:pt x="13810" y="26440"/>
                </a:lnTo>
                <a:lnTo>
                  <a:pt x="13644" y="26145"/>
                </a:lnTo>
                <a:lnTo>
                  <a:pt x="13478" y="25850"/>
                </a:lnTo>
                <a:lnTo>
                  <a:pt x="13331" y="25537"/>
                </a:lnTo>
                <a:lnTo>
                  <a:pt x="13184" y="25224"/>
                </a:lnTo>
                <a:lnTo>
                  <a:pt x="13055" y="24893"/>
                </a:lnTo>
                <a:lnTo>
                  <a:pt x="12926" y="24562"/>
                </a:lnTo>
                <a:lnTo>
                  <a:pt x="12705" y="23862"/>
                </a:lnTo>
                <a:lnTo>
                  <a:pt x="12521" y="23162"/>
                </a:lnTo>
                <a:lnTo>
                  <a:pt x="12374" y="22426"/>
                </a:lnTo>
                <a:lnTo>
                  <a:pt x="12245" y="21689"/>
                </a:lnTo>
                <a:lnTo>
                  <a:pt x="12153" y="20935"/>
                </a:lnTo>
                <a:lnTo>
                  <a:pt x="12097" y="20161"/>
                </a:lnTo>
                <a:lnTo>
                  <a:pt x="12061" y="19388"/>
                </a:lnTo>
                <a:lnTo>
                  <a:pt x="12042" y="18615"/>
                </a:lnTo>
                <a:lnTo>
                  <a:pt x="12042" y="17841"/>
                </a:lnTo>
                <a:lnTo>
                  <a:pt x="12079" y="17086"/>
                </a:lnTo>
                <a:lnTo>
                  <a:pt x="12116" y="16313"/>
                </a:lnTo>
                <a:lnTo>
                  <a:pt x="12190" y="15558"/>
                </a:lnTo>
                <a:lnTo>
                  <a:pt x="12263" y="14803"/>
                </a:lnTo>
                <a:lnTo>
                  <a:pt x="12355" y="14085"/>
                </a:lnTo>
                <a:lnTo>
                  <a:pt x="12466" y="13367"/>
                </a:lnTo>
                <a:lnTo>
                  <a:pt x="12687" y="12005"/>
                </a:lnTo>
                <a:lnTo>
                  <a:pt x="12926" y="10753"/>
                </a:lnTo>
                <a:lnTo>
                  <a:pt x="13184" y="9611"/>
                </a:lnTo>
                <a:lnTo>
                  <a:pt x="13423" y="8636"/>
                </a:lnTo>
                <a:lnTo>
                  <a:pt x="13626" y="7844"/>
                </a:lnTo>
                <a:lnTo>
                  <a:pt x="13810" y="7236"/>
                </a:lnTo>
                <a:lnTo>
                  <a:pt x="13957" y="6721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" name="Google Shape;26;p4"/>
          <p:cNvSpPr/>
          <p:nvPr/>
        </p:nvSpPr>
        <p:spPr>
          <a:xfrm>
            <a:off x="1650244" y="3237827"/>
            <a:ext cx="930521" cy="1355672"/>
          </a:xfrm>
          <a:custGeom>
            <a:avLst/>
            <a:gdLst/>
            <a:ahLst/>
            <a:cxnLst/>
            <a:rect l="l" t="t" r="r" b="b"/>
            <a:pathLst>
              <a:path w="9593" h="13976" extrusionOk="0">
                <a:moveTo>
                  <a:pt x="7163" y="1"/>
                </a:moveTo>
                <a:lnTo>
                  <a:pt x="6610" y="19"/>
                </a:lnTo>
                <a:lnTo>
                  <a:pt x="6260" y="56"/>
                </a:lnTo>
                <a:lnTo>
                  <a:pt x="5874" y="111"/>
                </a:lnTo>
                <a:lnTo>
                  <a:pt x="5469" y="166"/>
                </a:lnTo>
                <a:lnTo>
                  <a:pt x="5027" y="277"/>
                </a:lnTo>
                <a:lnTo>
                  <a:pt x="4585" y="387"/>
                </a:lnTo>
                <a:lnTo>
                  <a:pt x="4125" y="553"/>
                </a:lnTo>
                <a:lnTo>
                  <a:pt x="3664" y="756"/>
                </a:lnTo>
                <a:lnTo>
                  <a:pt x="3204" y="995"/>
                </a:lnTo>
                <a:lnTo>
                  <a:pt x="2983" y="1124"/>
                </a:lnTo>
                <a:lnTo>
                  <a:pt x="2762" y="1271"/>
                </a:lnTo>
                <a:lnTo>
                  <a:pt x="2541" y="1418"/>
                </a:lnTo>
                <a:lnTo>
                  <a:pt x="2320" y="1603"/>
                </a:lnTo>
                <a:lnTo>
                  <a:pt x="2118" y="1787"/>
                </a:lnTo>
                <a:lnTo>
                  <a:pt x="1915" y="1971"/>
                </a:lnTo>
                <a:lnTo>
                  <a:pt x="1713" y="2192"/>
                </a:lnTo>
                <a:lnTo>
                  <a:pt x="1529" y="2413"/>
                </a:lnTo>
                <a:lnTo>
                  <a:pt x="1344" y="2652"/>
                </a:lnTo>
                <a:lnTo>
                  <a:pt x="1160" y="2910"/>
                </a:lnTo>
                <a:lnTo>
                  <a:pt x="1013" y="3186"/>
                </a:lnTo>
                <a:lnTo>
                  <a:pt x="866" y="3462"/>
                </a:lnTo>
                <a:lnTo>
                  <a:pt x="700" y="3830"/>
                </a:lnTo>
                <a:lnTo>
                  <a:pt x="553" y="4217"/>
                </a:lnTo>
                <a:lnTo>
                  <a:pt x="424" y="4622"/>
                </a:lnTo>
                <a:lnTo>
                  <a:pt x="313" y="5027"/>
                </a:lnTo>
                <a:lnTo>
                  <a:pt x="221" y="5451"/>
                </a:lnTo>
                <a:lnTo>
                  <a:pt x="148" y="5874"/>
                </a:lnTo>
                <a:lnTo>
                  <a:pt x="92" y="6298"/>
                </a:lnTo>
                <a:lnTo>
                  <a:pt x="56" y="6739"/>
                </a:lnTo>
                <a:lnTo>
                  <a:pt x="19" y="7181"/>
                </a:lnTo>
                <a:lnTo>
                  <a:pt x="0" y="7605"/>
                </a:lnTo>
                <a:lnTo>
                  <a:pt x="0" y="8489"/>
                </a:lnTo>
                <a:lnTo>
                  <a:pt x="37" y="9335"/>
                </a:lnTo>
                <a:lnTo>
                  <a:pt x="111" y="10164"/>
                </a:lnTo>
                <a:lnTo>
                  <a:pt x="185" y="10937"/>
                </a:lnTo>
                <a:lnTo>
                  <a:pt x="295" y="11655"/>
                </a:lnTo>
                <a:lnTo>
                  <a:pt x="405" y="12318"/>
                </a:lnTo>
                <a:lnTo>
                  <a:pt x="516" y="12871"/>
                </a:lnTo>
                <a:lnTo>
                  <a:pt x="682" y="13681"/>
                </a:lnTo>
                <a:lnTo>
                  <a:pt x="755" y="13975"/>
                </a:lnTo>
                <a:lnTo>
                  <a:pt x="1050" y="13846"/>
                </a:lnTo>
                <a:lnTo>
                  <a:pt x="1786" y="13497"/>
                </a:lnTo>
                <a:lnTo>
                  <a:pt x="2302" y="13239"/>
                </a:lnTo>
                <a:lnTo>
                  <a:pt x="2873" y="12926"/>
                </a:lnTo>
                <a:lnTo>
                  <a:pt x="3499" y="12558"/>
                </a:lnTo>
                <a:lnTo>
                  <a:pt x="4180" y="12152"/>
                </a:lnTo>
                <a:lnTo>
                  <a:pt x="4861" y="11711"/>
                </a:lnTo>
                <a:lnTo>
                  <a:pt x="5561" y="11213"/>
                </a:lnTo>
                <a:lnTo>
                  <a:pt x="6260" y="10680"/>
                </a:lnTo>
                <a:lnTo>
                  <a:pt x="6592" y="10385"/>
                </a:lnTo>
                <a:lnTo>
                  <a:pt x="6923" y="10090"/>
                </a:lnTo>
                <a:lnTo>
                  <a:pt x="7236" y="9796"/>
                </a:lnTo>
                <a:lnTo>
                  <a:pt x="7549" y="9483"/>
                </a:lnTo>
                <a:lnTo>
                  <a:pt x="7825" y="9170"/>
                </a:lnTo>
                <a:lnTo>
                  <a:pt x="8102" y="8838"/>
                </a:lnTo>
                <a:lnTo>
                  <a:pt x="8359" y="8507"/>
                </a:lnTo>
                <a:lnTo>
                  <a:pt x="8599" y="8157"/>
                </a:lnTo>
                <a:lnTo>
                  <a:pt x="8820" y="7807"/>
                </a:lnTo>
                <a:lnTo>
                  <a:pt x="9004" y="7457"/>
                </a:lnTo>
                <a:lnTo>
                  <a:pt x="9133" y="7163"/>
                </a:lnTo>
                <a:lnTo>
                  <a:pt x="9243" y="6868"/>
                </a:lnTo>
                <a:lnTo>
                  <a:pt x="9354" y="6592"/>
                </a:lnTo>
                <a:lnTo>
                  <a:pt x="9427" y="6298"/>
                </a:lnTo>
                <a:lnTo>
                  <a:pt x="9482" y="6021"/>
                </a:lnTo>
                <a:lnTo>
                  <a:pt x="9538" y="5727"/>
                </a:lnTo>
                <a:lnTo>
                  <a:pt x="9556" y="5451"/>
                </a:lnTo>
                <a:lnTo>
                  <a:pt x="9575" y="5174"/>
                </a:lnTo>
                <a:lnTo>
                  <a:pt x="9593" y="4917"/>
                </a:lnTo>
                <a:lnTo>
                  <a:pt x="9575" y="4641"/>
                </a:lnTo>
                <a:lnTo>
                  <a:pt x="9556" y="4383"/>
                </a:lnTo>
                <a:lnTo>
                  <a:pt x="9519" y="4125"/>
                </a:lnTo>
                <a:lnTo>
                  <a:pt x="9427" y="3609"/>
                </a:lnTo>
                <a:lnTo>
                  <a:pt x="9317" y="3131"/>
                </a:lnTo>
                <a:lnTo>
                  <a:pt x="9169" y="2670"/>
                </a:lnTo>
                <a:lnTo>
                  <a:pt x="8985" y="2247"/>
                </a:lnTo>
                <a:lnTo>
                  <a:pt x="8801" y="1842"/>
                </a:lnTo>
                <a:lnTo>
                  <a:pt x="8617" y="1474"/>
                </a:lnTo>
                <a:lnTo>
                  <a:pt x="8415" y="1142"/>
                </a:lnTo>
                <a:lnTo>
                  <a:pt x="8230" y="848"/>
                </a:lnTo>
                <a:lnTo>
                  <a:pt x="7899" y="387"/>
                </a:lnTo>
                <a:lnTo>
                  <a:pt x="2836" y="9777"/>
                </a:lnTo>
                <a:lnTo>
                  <a:pt x="7163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27;p4"/>
          <p:cNvSpPr/>
          <p:nvPr/>
        </p:nvSpPr>
        <p:spPr>
          <a:xfrm>
            <a:off x="7602686" y="3512916"/>
            <a:ext cx="1278848" cy="1021604"/>
          </a:xfrm>
          <a:custGeom>
            <a:avLst/>
            <a:gdLst/>
            <a:ahLst/>
            <a:cxnLst/>
            <a:rect l="l" t="t" r="r" b="b"/>
            <a:pathLst>
              <a:path w="13184" h="10532" extrusionOk="0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" name="Google Shape;28;p4"/>
          <p:cNvSpPr/>
          <p:nvPr/>
        </p:nvSpPr>
        <p:spPr>
          <a:xfrm>
            <a:off x="6991883" y="3961149"/>
            <a:ext cx="566286" cy="927029"/>
          </a:xfrm>
          <a:custGeom>
            <a:avLst/>
            <a:gdLst/>
            <a:ahLst/>
            <a:cxnLst/>
            <a:rect l="l" t="t" r="r" b="b"/>
            <a:pathLst>
              <a:path w="5838" h="9557" extrusionOk="0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" name="Google Shape;29;p4"/>
          <p:cNvSpPr/>
          <p:nvPr/>
        </p:nvSpPr>
        <p:spPr>
          <a:xfrm>
            <a:off x="0" y="2514602"/>
            <a:ext cx="1378855" cy="1907408"/>
          </a:xfrm>
          <a:custGeom>
            <a:avLst/>
            <a:gdLst/>
            <a:ahLst/>
            <a:cxnLst/>
            <a:rect l="l" t="t" r="r" b="b"/>
            <a:pathLst>
              <a:path w="14215" h="19664" extrusionOk="0">
                <a:moveTo>
                  <a:pt x="4383" y="0"/>
                </a:moveTo>
                <a:lnTo>
                  <a:pt x="3794" y="18"/>
                </a:lnTo>
                <a:lnTo>
                  <a:pt x="3223" y="74"/>
                </a:lnTo>
                <a:lnTo>
                  <a:pt x="2652" y="147"/>
                </a:lnTo>
                <a:lnTo>
                  <a:pt x="2100" y="276"/>
                </a:lnTo>
                <a:lnTo>
                  <a:pt x="1548" y="405"/>
                </a:lnTo>
                <a:lnTo>
                  <a:pt x="1014" y="589"/>
                </a:lnTo>
                <a:lnTo>
                  <a:pt x="498" y="792"/>
                </a:lnTo>
                <a:lnTo>
                  <a:pt x="1" y="1031"/>
                </a:lnTo>
                <a:lnTo>
                  <a:pt x="1" y="18633"/>
                </a:lnTo>
                <a:lnTo>
                  <a:pt x="498" y="18872"/>
                </a:lnTo>
                <a:lnTo>
                  <a:pt x="1014" y="19075"/>
                </a:lnTo>
                <a:lnTo>
                  <a:pt x="1548" y="19259"/>
                </a:lnTo>
                <a:lnTo>
                  <a:pt x="2100" y="19388"/>
                </a:lnTo>
                <a:lnTo>
                  <a:pt x="2652" y="19516"/>
                </a:lnTo>
                <a:lnTo>
                  <a:pt x="3223" y="19590"/>
                </a:lnTo>
                <a:lnTo>
                  <a:pt x="3794" y="19645"/>
                </a:lnTo>
                <a:lnTo>
                  <a:pt x="4383" y="19664"/>
                </a:lnTo>
                <a:lnTo>
                  <a:pt x="4880" y="19645"/>
                </a:lnTo>
                <a:lnTo>
                  <a:pt x="5396" y="19608"/>
                </a:lnTo>
                <a:lnTo>
                  <a:pt x="5874" y="19553"/>
                </a:lnTo>
                <a:lnTo>
                  <a:pt x="6371" y="19461"/>
                </a:lnTo>
                <a:lnTo>
                  <a:pt x="6832" y="19351"/>
                </a:lnTo>
                <a:lnTo>
                  <a:pt x="7310" y="19222"/>
                </a:lnTo>
                <a:lnTo>
                  <a:pt x="7771" y="19075"/>
                </a:lnTo>
                <a:lnTo>
                  <a:pt x="8213" y="18890"/>
                </a:lnTo>
                <a:lnTo>
                  <a:pt x="8654" y="18688"/>
                </a:lnTo>
                <a:lnTo>
                  <a:pt x="9078" y="18485"/>
                </a:lnTo>
                <a:lnTo>
                  <a:pt x="9483" y="18246"/>
                </a:lnTo>
                <a:lnTo>
                  <a:pt x="9888" y="17988"/>
                </a:lnTo>
                <a:lnTo>
                  <a:pt x="10275" y="17712"/>
                </a:lnTo>
                <a:lnTo>
                  <a:pt x="10643" y="17417"/>
                </a:lnTo>
                <a:lnTo>
                  <a:pt x="10993" y="17104"/>
                </a:lnTo>
                <a:lnTo>
                  <a:pt x="11343" y="16791"/>
                </a:lnTo>
                <a:lnTo>
                  <a:pt x="11656" y="16442"/>
                </a:lnTo>
                <a:lnTo>
                  <a:pt x="11969" y="16092"/>
                </a:lnTo>
                <a:lnTo>
                  <a:pt x="12263" y="15724"/>
                </a:lnTo>
                <a:lnTo>
                  <a:pt x="12539" y="15337"/>
                </a:lnTo>
                <a:lnTo>
                  <a:pt x="12797" y="14932"/>
                </a:lnTo>
                <a:lnTo>
                  <a:pt x="13036" y="14527"/>
                </a:lnTo>
                <a:lnTo>
                  <a:pt x="13239" y="14103"/>
                </a:lnTo>
                <a:lnTo>
                  <a:pt x="13442" y="13662"/>
                </a:lnTo>
                <a:lnTo>
                  <a:pt x="13626" y="13220"/>
                </a:lnTo>
                <a:lnTo>
                  <a:pt x="13773" y="12759"/>
                </a:lnTo>
                <a:lnTo>
                  <a:pt x="13902" y="12281"/>
                </a:lnTo>
                <a:lnTo>
                  <a:pt x="14012" y="11820"/>
                </a:lnTo>
                <a:lnTo>
                  <a:pt x="14104" y="11323"/>
                </a:lnTo>
                <a:lnTo>
                  <a:pt x="14160" y="10845"/>
                </a:lnTo>
                <a:lnTo>
                  <a:pt x="14196" y="10329"/>
                </a:lnTo>
                <a:lnTo>
                  <a:pt x="14215" y="9832"/>
                </a:lnTo>
                <a:lnTo>
                  <a:pt x="14196" y="9335"/>
                </a:lnTo>
                <a:lnTo>
                  <a:pt x="14160" y="8819"/>
                </a:lnTo>
                <a:lnTo>
                  <a:pt x="14104" y="8341"/>
                </a:lnTo>
                <a:lnTo>
                  <a:pt x="14012" y="7843"/>
                </a:lnTo>
                <a:lnTo>
                  <a:pt x="13902" y="7383"/>
                </a:lnTo>
                <a:lnTo>
                  <a:pt x="13773" y="6904"/>
                </a:lnTo>
                <a:lnTo>
                  <a:pt x="13626" y="6444"/>
                </a:lnTo>
                <a:lnTo>
                  <a:pt x="13442" y="6002"/>
                </a:lnTo>
                <a:lnTo>
                  <a:pt x="13239" y="5560"/>
                </a:lnTo>
                <a:lnTo>
                  <a:pt x="13036" y="5137"/>
                </a:lnTo>
                <a:lnTo>
                  <a:pt x="12797" y="4732"/>
                </a:lnTo>
                <a:lnTo>
                  <a:pt x="12539" y="4327"/>
                </a:lnTo>
                <a:lnTo>
                  <a:pt x="12263" y="3940"/>
                </a:lnTo>
                <a:lnTo>
                  <a:pt x="11969" y="3572"/>
                </a:lnTo>
                <a:lnTo>
                  <a:pt x="11656" y="3222"/>
                </a:lnTo>
                <a:lnTo>
                  <a:pt x="11343" y="2872"/>
                </a:lnTo>
                <a:lnTo>
                  <a:pt x="10993" y="2559"/>
                </a:lnTo>
                <a:lnTo>
                  <a:pt x="10643" y="2246"/>
                </a:lnTo>
                <a:lnTo>
                  <a:pt x="10275" y="1952"/>
                </a:lnTo>
                <a:lnTo>
                  <a:pt x="9888" y="1676"/>
                </a:lnTo>
                <a:lnTo>
                  <a:pt x="9483" y="1418"/>
                </a:lnTo>
                <a:lnTo>
                  <a:pt x="9078" y="1178"/>
                </a:lnTo>
                <a:lnTo>
                  <a:pt x="8654" y="976"/>
                </a:lnTo>
                <a:lnTo>
                  <a:pt x="8213" y="773"/>
                </a:lnTo>
                <a:lnTo>
                  <a:pt x="7771" y="589"/>
                </a:lnTo>
                <a:lnTo>
                  <a:pt x="7310" y="442"/>
                </a:lnTo>
                <a:lnTo>
                  <a:pt x="6832" y="313"/>
                </a:lnTo>
                <a:lnTo>
                  <a:pt x="6371" y="203"/>
                </a:lnTo>
                <a:lnTo>
                  <a:pt x="5874" y="111"/>
                </a:lnTo>
                <a:lnTo>
                  <a:pt x="5396" y="55"/>
                </a:lnTo>
                <a:lnTo>
                  <a:pt x="4880" y="18"/>
                </a:lnTo>
                <a:lnTo>
                  <a:pt x="4383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" name="Google Shape;30;p4"/>
          <p:cNvSpPr/>
          <p:nvPr/>
        </p:nvSpPr>
        <p:spPr>
          <a:xfrm>
            <a:off x="2114578" y="0"/>
            <a:ext cx="1107352" cy="964471"/>
          </a:xfrm>
          <a:custGeom>
            <a:avLst/>
            <a:gdLst/>
            <a:ahLst/>
            <a:cxnLst/>
            <a:rect l="l" t="t" r="r" b="b"/>
            <a:pathLst>
              <a:path w="11416" h="9943" extrusionOk="0">
                <a:moveTo>
                  <a:pt x="1878" y="0"/>
                </a:moveTo>
                <a:lnTo>
                  <a:pt x="1676" y="203"/>
                </a:lnTo>
                <a:lnTo>
                  <a:pt x="1473" y="406"/>
                </a:lnTo>
                <a:lnTo>
                  <a:pt x="1271" y="626"/>
                </a:lnTo>
                <a:lnTo>
                  <a:pt x="1105" y="866"/>
                </a:lnTo>
                <a:lnTo>
                  <a:pt x="939" y="1105"/>
                </a:lnTo>
                <a:lnTo>
                  <a:pt x="774" y="1363"/>
                </a:lnTo>
                <a:lnTo>
                  <a:pt x="645" y="1621"/>
                </a:lnTo>
                <a:lnTo>
                  <a:pt x="516" y="1878"/>
                </a:lnTo>
                <a:lnTo>
                  <a:pt x="387" y="2155"/>
                </a:lnTo>
                <a:lnTo>
                  <a:pt x="295" y="2431"/>
                </a:lnTo>
                <a:lnTo>
                  <a:pt x="203" y="2725"/>
                </a:lnTo>
                <a:lnTo>
                  <a:pt x="129" y="3020"/>
                </a:lnTo>
                <a:lnTo>
                  <a:pt x="74" y="3315"/>
                </a:lnTo>
                <a:lnTo>
                  <a:pt x="37" y="3609"/>
                </a:lnTo>
                <a:lnTo>
                  <a:pt x="0" y="3922"/>
                </a:lnTo>
                <a:lnTo>
                  <a:pt x="0" y="4235"/>
                </a:lnTo>
                <a:lnTo>
                  <a:pt x="0" y="4530"/>
                </a:lnTo>
                <a:lnTo>
                  <a:pt x="37" y="4824"/>
                </a:lnTo>
                <a:lnTo>
                  <a:pt x="74" y="5100"/>
                </a:lnTo>
                <a:lnTo>
                  <a:pt x="111" y="5377"/>
                </a:lnTo>
                <a:lnTo>
                  <a:pt x="185" y="5653"/>
                </a:lnTo>
                <a:lnTo>
                  <a:pt x="258" y="5929"/>
                </a:lnTo>
                <a:lnTo>
                  <a:pt x="350" y="6205"/>
                </a:lnTo>
                <a:lnTo>
                  <a:pt x="442" y="6463"/>
                </a:lnTo>
                <a:lnTo>
                  <a:pt x="571" y="6702"/>
                </a:lnTo>
                <a:lnTo>
                  <a:pt x="682" y="6960"/>
                </a:lnTo>
                <a:lnTo>
                  <a:pt x="829" y="7199"/>
                </a:lnTo>
                <a:lnTo>
                  <a:pt x="976" y="7420"/>
                </a:lnTo>
                <a:lnTo>
                  <a:pt x="1142" y="7641"/>
                </a:lnTo>
                <a:lnTo>
                  <a:pt x="1308" y="7862"/>
                </a:lnTo>
                <a:lnTo>
                  <a:pt x="1492" y="8065"/>
                </a:lnTo>
                <a:lnTo>
                  <a:pt x="1676" y="8267"/>
                </a:lnTo>
                <a:lnTo>
                  <a:pt x="1878" y="8451"/>
                </a:lnTo>
                <a:lnTo>
                  <a:pt x="2081" y="8636"/>
                </a:lnTo>
                <a:lnTo>
                  <a:pt x="2302" y="8801"/>
                </a:lnTo>
                <a:lnTo>
                  <a:pt x="2523" y="8967"/>
                </a:lnTo>
                <a:lnTo>
                  <a:pt x="2744" y="9114"/>
                </a:lnTo>
                <a:lnTo>
                  <a:pt x="2983" y="9262"/>
                </a:lnTo>
                <a:lnTo>
                  <a:pt x="3241" y="9372"/>
                </a:lnTo>
                <a:lnTo>
                  <a:pt x="3480" y="9501"/>
                </a:lnTo>
                <a:lnTo>
                  <a:pt x="3738" y="9593"/>
                </a:lnTo>
                <a:lnTo>
                  <a:pt x="4014" y="9685"/>
                </a:lnTo>
                <a:lnTo>
                  <a:pt x="4290" y="9759"/>
                </a:lnTo>
                <a:lnTo>
                  <a:pt x="4567" y="9832"/>
                </a:lnTo>
                <a:lnTo>
                  <a:pt x="4843" y="9869"/>
                </a:lnTo>
                <a:lnTo>
                  <a:pt x="5119" y="9906"/>
                </a:lnTo>
                <a:lnTo>
                  <a:pt x="5413" y="9943"/>
                </a:lnTo>
                <a:lnTo>
                  <a:pt x="6003" y="9943"/>
                </a:lnTo>
                <a:lnTo>
                  <a:pt x="6297" y="9906"/>
                </a:lnTo>
                <a:lnTo>
                  <a:pt x="6573" y="9869"/>
                </a:lnTo>
                <a:lnTo>
                  <a:pt x="6850" y="9832"/>
                </a:lnTo>
                <a:lnTo>
                  <a:pt x="7126" y="9759"/>
                </a:lnTo>
                <a:lnTo>
                  <a:pt x="7402" y="9685"/>
                </a:lnTo>
                <a:lnTo>
                  <a:pt x="7678" y="9593"/>
                </a:lnTo>
                <a:lnTo>
                  <a:pt x="7936" y="9501"/>
                </a:lnTo>
                <a:lnTo>
                  <a:pt x="8175" y="9372"/>
                </a:lnTo>
                <a:lnTo>
                  <a:pt x="8433" y="9262"/>
                </a:lnTo>
                <a:lnTo>
                  <a:pt x="8672" y="9114"/>
                </a:lnTo>
                <a:lnTo>
                  <a:pt x="8893" y="8967"/>
                </a:lnTo>
                <a:lnTo>
                  <a:pt x="9114" y="8801"/>
                </a:lnTo>
                <a:lnTo>
                  <a:pt x="9335" y="8636"/>
                </a:lnTo>
                <a:lnTo>
                  <a:pt x="9538" y="8451"/>
                </a:lnTo>
                <a:lnTo>
                  <a:pt x="9740" y="8267"/>
                </a:lnTo>
                <a:lnTo>
                  <a:pt x="9924" y="8065"/>
                </a:lnTo>
                <a:lnTo>
                  <a:pt x="10108" y="7862"/>
                </a:lnTo>
                <a:lnTo>
                  <a:pt x="10274" y="7641"/>
                </a:lnTo>
                <a:lnTo>
                  <a:pt x="10440" y="7420"/>
                </a:lnTo>
                <a:lnTo>
                  <a:pt x="10587" y="7199"/>
                </a:lnTo>
                <a:lnTo>
                  <a:pt x="10734" y="6960"/>
                </a:lnTo>
                <a:lnTo>
                  <a:pt x="10845" y="6702"/>
                </a:lnTo>
                <a:lnTo>
                  <a:pt x="10974" y="6463"/>
                </a:lnTo>
                <a:lnTo>
                  <a:pt x="11066" y="6205"/>
                </a:lnTo>
                <a:lnTo>
                  <a:pt x="11158" y="5929"/>
                </a:lnTo>
                <a:lnTo>
                  <a:pt x="11232" y="5653"/>
                </a:lnTo>
                <a:lnTo>
                  <a:pt x="11305" y="5377"/>
                </a:lnTo>
                <a:lnTo>
                  <a:pt x="11342" y="5100"/>
                </a:lnTo>
                <a:lnTo>
                  <a:pt x="11379" y="4824"/>
                </a:lnTo>
                <a:lnTo>
                  <a:pt x="11416" y="4530"/>
                </a:lnTo>
                <a:lnTo>
                  <a:pt x="11416" y="4235"/>
                </a:lnTo>
                <a:lnTo>
                  <a:pt x="11416" y="3922"/>
                </a:lnTo>
                <a:lnTo>
                  <a:pt x="11379" y="3609"/>
                </a:lnTo>
                <a:lnTo>
                  <a:pt x="11342" y="3315"/>
                </a:lnTo>
                <a:lnTo>
                  <a:pt x="11287" y="3020"/>
                </a:lnTo>
                <a:lnTo>
                  <a:pt x="11213" y="2725"/>
                </a:lnTo>
                <a:lnTo>
                  <a:pt x="11121" y="2431"/>
                </a:lnTo>
                <a:lnTo>
                  <a:pt x="11029" y="2155"/>
                </a:lnTo>
                <a:lnTo>
                  <a:pt x="10900" y="1878"/>
                </a:lnTo>
                <a:lnTo>
                  <a:pt x="10771" y="1621"/>
                </a:lnTo>
                <a:lnTo>
                  <a:pt x="10642" y="1363"/>
                </a:lnTo>
                <a:lnTo>
                  <a:pt x="10477" y="1105"/>
                </a:lnTo>
                <a:lnTo>
                  <a:pt x="10311" y="866"/>
                </a:lnTo>
                <a:lnTo>
                  <a:pt x="10145" y="626"/>
                </a:lnTo>
                <a:lnTo>
                  <a:pt x="9943" y="406"/>
                </a:lnTo>
                <a:lnTo>
                  <a:pt x="9740" y="203"/>
                </a:lnTo>
                <a:lnTo>
                  <a:pt x="9538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" name="Google Shape;31;p4"/>
          <p:cNvSpPr/>
          <p:nvPr/>
        </p:nvSpPr>
        <p:spPr>
          <a:xfrm>
            <a:off x="7600940" y="421461"/>
            <a:ext cx="1543076" cy="2686124"/>
          </a:xfrm>
          <a:custGeom>
            <a:avLst/>
            <a:gdLst/>
            <a:ahLst/>
            <a:cxnLst/>
            <a:rect l="l" t="t" r="r" b="b"/>
            <a:pathLst>
              <a:path w="15908" h="27692" extrusionOk="0">
                <a:moveTo>
                  <a:pt x="13846" y="1"/>
                </a:moveTo>
                <a:lnTo>
                  <a:pt x="13128" y="19"/>
                </a:lnTo>
                <a:lnTo>
                  <a:pt x="12428" y="74"/>
                </a:lnTo>
                <a:lnTo>
                  <a:pt x="11729" y="166"/>
                </a:lnTo>
                <a:lnTo>
                  <a:pt x="11047" y="277"/>
                </a:lnTo>
                <a:lnTo>
                  <a:pt x="10384" y="442"/>
                </a:lnTo>
                <a:lnTo>
                  <a:pt x="9722" y="627"/>
                </a:lnTo>
                <a:lnTo>
                  <a:pt x="9077" y="848"/>
                </a:lnTo>
                <a:lnTo>
                  <a:pt x="8451" y="1087"/>
                </a:lnTo>
                <a:lnTo>
                  <a:pt x="7844" y="1363"/>
                </a:lnTo>
                <a:lnTo>
                  <a:pt x="7255" y="1676"/>
                </a:lnTo>
                <a:lnTo>
                  <a:pt x="6665" y="2007"/>
                </a:lnTo>
                <a:lnTo>
                  <a:pt x="6113" y="2357"/>
                </a:lnTo>
                <a:lnTo>
                  <a:pt x="5561" y="2744"/>
                </a:lnTo>
                <a:lnTo>
                  <a:pt x="5045" y="3167"/>
                </a:lnTo>
                <a:lnTo>
                  <a:pt x="4530" y="3591"/>
                </a:lnTo>
                <a:lnTo>
                  <a:pt x="4051" y="4051"/>
                </a:lnTo>
                <a:lnTo>
                  <a:pt x="3591" y="4530"/>
                </a:lnTo>
                <a:lnTo>
                  <a:pt x="3167" y="5045"/>
                </a:lnTo>
                <a:lnTo>
                  <a:pt x="2744" y="5561"/>
                </a:lnTo>
                <a:lnTo>
                  <a:pt x="2357" y="6113"/>
                </a:lnTo>
                <a:lnTo>
                  <a:pt x="2007" y="6666"/>
                </a:lnTo>
                <a:lnTo>
                  <a:pt x="1676" y="7255"/>
                </a:lnTo>
                <a:lnTo>
                  <a:pt x="1363" y="7844"/>
                </a:lnTo>
                <a:lnTo>
                  <a:pt x="1087" y="8452"/>
                </a:lnTo>
                <a:lnTo>
                  <a:pt x="847" y="9078"/>
                </a:lnTo>
                <a:lnTo>
                  <a:pt x="626" y="9722"/>
                </a:lnTo>
                <a:lnTo>
                  <a:pt x="442" y="10385"/>
                </a:lnTo>
                <a:lnTo>
                  <a:pt x="276" y="11048"/>
                </a:lnTo>
                <a:lnTo>
                  <a:pt x="166" y="11729"/>
                </a:lnTo>
                <a:lnTo>
                  <a:pt x="74" y="12428"/>
                </a:lnTo>
                <a:lnTo>
                  <a:pt x="19" y="13128"/>
                </a:lnTo>
                <a:lnTo>
                  <a:pt x="0" y="13846"/>
                </a:lnTo>
                <a:lnTo>
                  <a:pt x="19" y="14564"/>
                </a:lnTo>
                <a:lnTo>
                  <a:pt x="74" y="15264"/>
                </a:lnTo>
                <a:lnTo>
                  <a:pt x="166" y="15964"/>
                </a:lnTo>
                <a:lnTo>
                  <a:pt x="276" y="16645"/>
                </a:lnTo>
                <a:lnTo>
                  <a:pt x="442" y="17308"/>
                </a:lnTo>
                <a:lnTo>
                  <a:pt x="626" y="17970"/>
                </a:lnTo>
                <a:lnTo>
                  <a:pt x="847" y="18615"/>
                </a:lnTo>
                <a:lnTo>
                  <a:pt x="1087" y="19241"/>
                </a:lnTo>
                <a:lnTo>
                  <a:pt x="1363" y="19848"/>
                </a:lnTo>
                <a:lnTo>
                  <a:pt x="1676" y="20438"/>
                </a:lnTo>
                <a:lnTo>
                  <a:pt x="2007" y="21027"/>
                </a:lnTo>
                <a:lnTo>
                  <a:pt x="2357" y="21579"/>
                </a:lnTo>
                <a:lnTo>
                  <a:pt x="2744" y="22131"/>
                </a:lnTo>
                <a:lnTo>
                  <a:pt x="3167" y="22647"/>
                </a:lnTo>
                <a:lnTo>
                  <a:pt x="3591" y="23162"/>
                </a:lnTo>
                <a:lnTo>
                  <a:pt x="4051" y="23641"/>
                </a:lnTo>
                <a:lnTo>
                  <a:pt x="4530" y="24101"/>
                </a:lnTo>
                <a:lnTo>
                  <a:pt x="5045" y="24525"/>
                </a:lnTo>
                <a:lnTo>
                  <a:pt x="5561" y="24948"/>
                </a:lnTo>
                <a:lnTo>
                  <a:pt x="6113" y="25335"/>
                </a:lnTo>
                <a:lnTo>
                  <a:pt x="6665" y="25685"/>
                </a:lnTo>
                <a:lnTo>
                  <a:pt x="7255" y="26016"/>
                </a:lnTo>
                <a:lnTo>
                  <a:pt x="7844" y="26329"/>
                </a:lnTo>
                <a:lnTo>
                  <a:pt x="8451" y="26605"/>
                </a:lnTo>
                <a:lnTo>
                  <a:pt x="9077" y="26845"/>
                </a:lnTo>
                <a:lnTo>
                  <a:pt x="9722" y="27066"/>
                </a:lnTo>
                <a:lnTo>
                  <a:pt x="10384" y="27250"/>
                </a:lnTo>
                <a:lnTo>
                  <a:pt x="11047" y="27416"/>
                </a:lnTo>
                <a:lnTo>
                  <a:pt x="11729" y="27526"/>
                </a:lnTo>
                <a:lnTo>
                  <a:pt x="12428" y="27618"/>
                </a:lnTo>
                <a:lnTo>
                  <a:pt x="13128" y="27673"/>
                </a:lnTo>
                <a:lnTo>
                  <a:pt x="13846" y="27692"/>
                </a:lnTo>
                <a:lnTo>
                  <a:pt x="14361" y="27673"/>
                </a:lnTo>
                <a:lnTo>
                  <a:pt x="14895" y="27655"/>
                </a:lnTo>
                <a:lnTo>
                  <a:pt x="15392" y="27600"/>
                </a:lnTo>
                <a:lnTo>
                  <a:pt x="15908" y="27544"/>
                </a:lnTo>
                <a:lnTo>
                  <a:pt x="15908" y="148"/>
                </a:lnTo>
                <a:lnTo>
                  <a:pt x="15392" y="93"/>
                </a:lnTo>
                <a:lnTo>
                  <a:pt x="14895" y="37"/>
                </a:lnTo>
                <a:lnTo>
                  <a:pt x="14361" y="19"/>
                </a:lnTo>
                <a:lnTo>
                  <a:pt x="13846" y="1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3344575" y="1323600"/>
            <a:ext cx="38592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93700" rtl="0">
              <a:spcBef>
                <a:spcPts val="600"/>
              </a:spcBef>
              <a:spcAft>
                <a:spcPts val="0"/>
              </a:spcAft>
              <a:buClr>
                <a:srgbClr val="51B148"/>
              </a:buClr>
              <a:buSzPts val="2600"/>
              <a:buChar char="⊷"/>
              <a:defRPr sz="2600" i="1">
                <a:solidFill>
                  <a:srgbClr val="51B148"/>
                </a:solidFill>
              </a:defRPr>
            </a:lvl1pPr>
            <a:lvl2pPr marL="914400" lvl="1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⊶"/>
              <a:defRPr sz="2600" i="1">
                <a:solidFill>
                  <a:srgbClr val="51B148"/>
                </a:solidFill>
              </a:defRPr>
            </a:lvl2pPr>
            <a:lvl3pPr marL="1371600" lvl="2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⊸"/>
              <a:defRPr sz="2600" i="1">
                <a:solidFill>
                  <a:srgbClr val="51B148"/>
                </a:solidFill>
              </a:defRPr>
            </a:lvl3pPr>
            <a:lvl4pPr marL="1828800" lvl="3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●"/>
              <a:defRPr sz="2600" i="1">
                <a:solidFill>
                  <a:srgbClr val="51B148"/>
                </a:solidFill>
              </a:defRPr>
            </a:lvl4pPr>
            <a:lvl5pPr marL="2286000" lvl="4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○"/>
              <a:defRPr sz="2600" i="1">
                <a:solidFill>
                  <a:srgbClr val="51B148"/>
                </a:solidFill>
              </a:defRPr>
            </a:lvl5pPr>
            <a:lvl6pPr marL="2743200" lvl="5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■"/>
              <a:defRPr sz="2600" i="1">
                <a:solidFill>
                  <a:srgbClr val="51B148"/>
                </a:solidFill>
              </a:defRPr>
            </a:lvl6pPr>
            <a:lvl7pPr marL="3200400" lvl="6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●"/>
              <a:defRPr sz="2600" i="1">
                <a:solidFill>
                  <a:srgbClr val="51B148"/>
                </a:solidFill>
              </a:defRPr>
            </a:lvl7pPr>
            <a:lvl8pPr marL="3657600" lvl="7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○"/>
              <a:defRPr sz="2600" i="1">
                <a:solidFill>
                  <a:srgbClr val="51B148"/>
                </a:solidFill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■"/>
              <a:defRPr sz="2600" i="1">
                <a:solidFill>
                  <a:srgbClr val="51B148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/>
          <p:nvPr/>
        </p:nvSpPr>
        <p:spPr>
          <a:xfrm>
            <a:off x="1531725" y="1092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484F56"/>
                </a:solidFill>
                <a:latin typeface="Dosis"/>
                <a:ea typeface="Dosis"/>
                <a:cs typeface="Dosis"/>
                <a:sym typeface="Dosis"/>
              </a:rPr>
              <a:t>“</a:t>
            </a:r>
            <a:endParaRPr sz="9600" dirty="0">
              <a:solidFill>
                <a:srgbClr val="484F56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l" t="t" r="r" b="b"/>
            <a:pathLst>
              <a:path w="94269" h="53026" extrusionOk="0">
                <a:moveTo>
                  <a:pt x="40138" y="14729"/>
                </a:moveTo>
                <a:lnTo>
                  <a:pt x="40211" y="15411"/>
                </a:lnTo>
                <a:lnTo>
                  <a:pt x="40303" y="16239"/>
                </a:lnTo>
                <a:lnTo>
                  <a:pt x="40395" y="17325"/>
                </a:lnTo>
                <a:lnTo>
                  <a:pt x="40469" y="18633"/>
                </a:lnTo>
                <a:lnTo>
                  <a:pt x="40543" y="20161"/>
                </a:lnTo>
                <a:lnTo>
                  <a:pt x="40561" y="20989"/>
                </a:lnTo>
                <a:lnTo>
                  <a:pt x="40579" y="21855"/>
                </a:lnTo>
                <a:lnTo>
                  <a:pt x="40561" y="22738"/>
                </a:lnTo>
                <a:lnTo>
                  <a:pt x="40561" y="23659"/>
                </a:lnTo>
                <a:lnTo>
                  <a:pt x="40524" y="24616"/>
                </a:lnTo>
                <a:lnTo>
                  <a:pt x="40469" y="25574"/>
                </a:lnTo>
                <a:lnTo>
                  <a:pt x="40395" y="26568"/>
                </a:lnTo>
                <a:lnTo>
                  <a:pt x="40303" y="27562"/>
                </a:lnTo>
                <a:lnTo>
                  <a:pt x="40193" y="28556"/>
                </a:lnTo>
                <a:lnTo>
                  <a:pt x="40064" y="29569"/>
                </a:lnTo>
                <a:lnTo>
                  <a:pt x="39880" y="30563"/>
                </a:lnTo>
                <a:lnTo>
                  <a:pt x="39696" y="31558"/>
                </a:lnTo>
                <a:lnTo>
                  <a:pt x="39475" y="32552"/>
                </a:lnTo>
                <a:lnTo>
                  <a:pt x="39217" y="33528"/>
                </a:lnTo>
                <a:lnTo>
                  <a:pt x="38922" y="34485"/>
                </a:lnTo>
                <a:lnTo>
                  <a:pt x="38591" y="35424"/>
                </a:lnTo>
                <a:lnTo>
                  <a:pt x="38407" y="35884"/>
                </a:lnTo>
                <a:lnTo>
                  <a:pt x="38223" y="36326"/>
                </a:lnTo>
                <a:lnTo>
                  <a:pt x="38039" y="36768"/>
                </a:lnTo>
                <a:lnTo>
                  <a:pt x="37818" y="37210"/>
                </a:lnTo>
                <a:lnTo>
                  <a:pt x="37597" y="37633"/>
                </a:lnTo>
                <a:lnTo>
                  <a:pt x="37376" y="38038"/>
                </a:lnTo>
                <a:lnTo>
                  <a:pt x="37136" y="38444"/>
                </a:lnTo>
                <a:lnTo>
                  <a:pt x="36897" y="38849"/>
                </a:lnTo>
                <a:lnTo>
                  <a:pt x="36621" y="39235"/>
                </a:lnTo>
                <a:lnTo>
                  <a:pt x="36363" y="39585"/>
                </a:lnTo>
                <a:lnTo>
                  <a:pt x="36087" y="39953"/>
                </a:lnTo>
                <a:lnTo>
                  <a:pt x="35811" y="40285"/>
                </a:lnTo>
                <a:lnTo>
                  <a:pt x="35516" y="40598"/>
                </a:lnTo>
                <a:lnTo>
                  <a:pt x="35222" y="40911"/>
                </a:lnTo>
                <a:lnTo>
                  <a:pt x="34927" y="41205"/>
                </a:lnTo>
                <a:lnTo>
                  <a:pt x="34614" y="41500"/>
                </a:lnTo>
                <a:lnTo>
                  <a:pt x="34301" y="41758"/>
                </a:lnTo>
                <a:lnTo>
                  <a:pt x="33988" y="42015"/>
                </a:lnTo>
                <a:lnTo>
                  <a:pt x="33675" y="42255"/>
                </a:lnTo>
                <a:lnTo>
                  <a:pt x="33344" y="42494"/>
                </a:lnTo>
                <a:lnTo>
                  <a:pt x="33012" y="42715"/>
                </a:lnTo>
                <a:lnTo>
                  <a:pt x="32681" y="42918"/>
                </a:lnTo>
                <a:lnTo>
                  <a:pt x="32349" y="43102"/>
                </a:lnTo>
                <a:lnTo>
                  <a:pt x="32018" y="43286"/>
                </a:lnTo>
                <a:lnTo>
                  <a:pt x="31337" y="43636"/>
                </a:lnTo>
                <a:lnTo>
                  <a:pt x="30656" y="43930"/>
                </a:lnTo>
                <a:lnTo>
                  <a:pt x="29956" y="44188"/>
                </a:lnTo>
                <a:lnTo>
                  <a:pt x="29275" y="44409"/>
                </a:lnTo>
                <a:lnTo>
                  <a:pt x="28593" y="44593"/>
                </a:lnTo>
                <a:lnTo>
                  <a:pt x="27912" y="44740"/>
                </a:lnTo>
                <a:lnTo>
                  <a:pt x="27249" y="44869"/>
                </a:lnTo>
                <a:lnTo>
                  <a:pt x="26605" y="44961"/>
                </a:lnTo>
                <a:lnTo>
                  <a:pt x="25961" y="45035"/>
                </a:lnTo>
                <a:lnTo>
                  <a:pt x="25335" y="45090"/>
                </a:lnTo>
                <a:lnTo>
                  <a:pt x="24745" y="45127"/>
                </a:lnTo>
                <a:lnTo>
                  <a:pt x="24175" y="45145"/>
                </a:lnTo>
                <a:lnTo>
                  <a:pt x="23622" y="45145"/>
                </a:lnTo>
                <a:lnTo>
                  <a:pt x="23125" y="45127"/>
                </a:lnTo>
                <a:lnTo>
                  <a:pt x="22205" y="45072"/>
                </a:lnTo>
                <a:lnTo>
                  <a:pt x="21450" y="44998"/>
                </a:lnTo>
                <a:lnTo>
                  <a:pt x="20879" y="44924"/>
                </a:lnTo>
                <a:lnTo>
                  <a:pt x="20400" y="44851"/>
                </a:lnTo>
                <a:lnTo>
                  <a:pt x="20124" y="44427"/>
                </a:lnTo>
                <a:lnTo>
                  <a:pt x="19829" y="43949"/>
                </a:lnTo>
                <a:lnTo>
                  <a:pt x="19461" y="43286"/>
                </a:lnTo>
                <a:lnTo>
                  <a:pt x="19038" y="42457"/>
                </a:lnTo>
                <a:lnTo>
                  <a:pt x="18835" y="41997"/>
                </a:lnTo>
                <a:lnTo>
                  <a:pt x="18614" y="41500"/>
                </a:lnTo>
                <a:lnTo>
                  <a:pt x="18393" y="40966"/>
                </a:lnTo>
                <a:lnTo>
                  <a:pt x="18191" y="40414"/>
                </a:lnTo>
                <a:lnTo>
                  <a:pt x="17988" y="39824"/>
                </a:lnTo>
                <a:lnTo>
                  <a:pt x="17804" y="39198"/>
                </a:lnTo>
                <a:lnTo>
                  <a:pt x="17638" y="38572"/>
                </a:lnTo>
                <a:lnTo>
                  <a:pt x="17491" y="37910"/>
                </a:lnTo>
                <a:lnTo>
                  <a:pt x="17362" y="37228"/>
                </a:lnTo>
                <a:lnTo>
                  <a:pt x="17252" y="36529"/>
                </a:lnTo>
                <a:lnTo>
                  <a:pt x="17178" y="35811"/>
                </a:lnTo>
                <a:lnTo>
                  <a:pt x="17141" y="35074"/>
                </a:lnTo>
                <a:lnTo>
                  <a:pt x="17141" y="34338"/>
                </a:lnTo>
                <a:lnTo>
                  <a:pt x="17178" y="33564"/>
                </a:lnTo>
                <a:lnTo>
                  <a:pt x="17215" y="33196"/>
                </a:lnTo>
                <a:lnTo>
                  <a:pt x="17252" y="32810"/>
                </a:lnTo>
                <a:lnTo>
                  <a:pt x="17307" y="32423"/>
                </a:lnTo>
                <a:lnTo>
                  <a:pt x="17381" y="32036"/>
                </a:lnTo>
                <a:lnTo>
                  <a:pt x="17473" y="31650"/>
                </a:lnTo>
                <a:lnTo>
                  <a:pt x="17565" y="31245"/>
                </a:lnTo>
                <a:lnTo>
                  <a:pt x="17675" y="30858"/>
                </a:lnTo>
                <a:lnTo>
                  <a:pt x="17786" y="30471"/>
                </a:lnTo>
                <a:lnTo>
                  <a:pt x="17933" y="30066"/>
                </a:lnTo>
                <a:lnTo>
                  <a:pt x="18080" y="29680"/>
                </a:lnTo>
                <a:lnTo>
                  <a:pt x="18246" y="29293"/>
                </a:lnTo>
                <a:lnTo>
                  <a:pt x="18430" y="28888"/>
                </a:lnTo>
                <a:lnTo>
                  <a:pt x="18614" y="28501"/>
                </a:lnTo>
                <a:lnTo>
                  <a:pt x="18835" y="28115"/>
                </a:lnTo>
                <a:lnTo>
                  <a:pt x="19056" y="27710"/>
                </a:lnTo>
                <a:lnTo>
                  <a:pt x="19314" y="27323"/>
                </a:lnTo>
                <a:lnTo>
                  <a:pt x="19572" y="26936"/>
                </a:lnTo>
                <a:lnTo>
                  <a:pt x="19848" y="26550"/>
                </a:lnTo>
                <a:lnTo>
                  <a:pt x="20142" y="26181"/>
                </a:lnTo>
                <a:lnTo>
                  <a:pt x="20437" y="25813"/>
                </a:lnTo>
                <a:lnTo>
                  <a:pt x="20750" y="25445"/>
                </a:lnTo>
                <a:lnTo>
                  <a:pt x="21081" y="25095"/>
                </a:lnTo>
                <a:lnTo>
                  <a:pt x="21413" y="24745"/>
                </a:lnTo>
                <a:lnTo>
                  <a:pt x="21763" y="24395"/>
                </a:lnTo>
                <a:lnTo>
                  <a:pt x="22499" y="23714"/>
                </a:lnTo>
                <a:lnTo>
                  <a:pt x="23254" y="23070"/>
                </a:lnTo>
                <a:lnTo>
                  <a:pt x="24046" y="22444"/>
                </a:lnTo>
                <a:lnTo>
                  <a:pt x="24856" y="21855"/>
                </a:lnTo>
                <a:lnTo>
                  <a:pt x="25703" y="21265"/>
                </a:lnTo>
                <a:lnTo>
                  <a:pt x="26550" y="20713"/>
                </a:lnTo>
                <a:lnTo>
                  <a:pt x="27415" y="20179"/>
                </a:lnTo>
                <a:lnTo>
                  <a:pt x="28299" y="19682"/>
                </a:lnTo>
                <a:lnTo>
                  <a:pt x="29164" y="19203"/>
                </a:lnTo>
                <a:lnTo>
                  <a:pt x="30048" y="18743"/>
                </a:lnTo>
                <a:lnTo>
                  <a:pt x="30913" y="18320"/>
                </a:lnTo>
                <a:lnTo>
                  <a:pt x="31760" y="17896"/>
                </a:lnTo>
                <a:lnTo>
                  <a:pt x="32607" y="17528"/>
                </a:lnTo>
                <a:lnTo>
                  <a:pt x="33417" y="17160"/>
                </a:lnTo>
                <a:lnTo>
                  <a:pt x="34209" y="16828"/>
                </a:lnTo>
                <a:lnTo>
                  <a:pt x="34982" y="16515"/>
                </a:lnTo>
                <a:lnTo>
                  <a:pt x="36400" y="15963"/>
                </a:lnTo>
                <a:lnTo>
                  <a:pt x="37652" y="15521"/>
                </a:lnTo>
                <a:lnTo>
                  <a:pt x="38683" y="15171"/>
                </a:lnTo>
                <a:lnTo>
                  <a:pt x="39456" y="14913"/>
                </a:lnTo>
                <a:lnTo>
                  <a:pt x="40138" y="14729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5"/>
          <p:cNvSpPr/>
          <p:nvPr/>
        </p:nvSpPr>
        <p:spPr>
          <a:xfrm>
            <a:off x="528548" y="1071451"/>
            <a:ext cx="1164582" cy="1832524"/>
          </a:xfrm>
          <a:custGeom>
            <a:avLst/>
            <a:gdLst/>
            <a:ahLst/>
            <a:cxnLst/>
            <a:rect l="l" t="t" r="r" b="b"/>
            <a:pathLst>
              <a:path w="12006" h="18892" extrusionOk="0">
                <a:moveTo>
                  <a:pt x="2063" y="1"/>
                </a:moveTo>
                <a:lnTo>
                  <a:pt x="1934" y="369"/>
                </a:lnTo>
                <a:lnTo>
                  <a:pt x="1768" y="793"/>
                </a:lnTo>
                <a:lnTo>
                  <a:pt x="1584" y="1363"/>
                </a:lnTo>
                <a:lnTo>
                  <a:pt x="1345" y="2063"/>
                </a:lnTo>
                <a:lnTo>
                  <a:pt x="1106" y="2873"/>
                </a:lnTo>
                <a:lnTo>
                  <a:pt x="866" y="3794"/>
                </a:lnTo>
                <a:lnTo>
                  <a:pt x="627" y="4770"/>
                </a:lnTo>
                <a:lnTo>
                  <a:pt x="406" y="5819"/>
                </a:lnTo>
                <a:lnTo>
                  <a:pt x="314" y="6353"/>
                </a:lnTo>
                <a:lnTo>
                  <a:pt x="222" y="6905"/>
                </a:lnTo>
                <a:lnTo>
                  <a:pt x="148" y="7458"/>
                </a:lnTo>
                <a:lnTo>
                  <a:pt x="93" y="8028"/>
                </a:lnTo>
                <a:lnTo>
                  <a:pt x="38" y="8599"/>
                </a:lnTo>
                <a:lnTo>
                  <a:pt x="19" y="9152"/>
                </a:lnTo>
                <a:lnTo>
                  <a:pt x="1" y="9722"/>
                </a:lnTo>
                <a:lnTo>
                  <a:pt x="1" y="10275"/>
                </a:lnTo>
                <a:lnTo>
                  <a:pt x="38" y="10845"/>
                </a:lnTo>
                <a:lnTo>
                  <a:pt x="93" y="11379"/>
                </a:lnTo>
                <a:lnTo>
                  <a:pt x="167" y="11932"/>
                </a:lnTo>
                <a:lnTo>
                  <a:pt x="259" y="12447"/>
                </a:lnTo>
                <a:lnTo>
                  <a:pt x="388" y="12963"/>
                </a:lnTo>
                <a:lnTo>
                  <a:pt x="535" y="13478"/>
                </a:lnTo>
                <a:lnTo>
                  <a:pt x="682" y="13865"/>
                </a:lnTo>
                <a:lnTo>
                  <a:pt x="848" y="14233"/>
                </a:lnTo>
                <a:lnTo>
                  <a:pt x="1032" y="14583"/>
                </a:lnTo>
                <a:lnTo>
                  <a:pt x="1216" y="14914"/>
                </a:lnTo>
                <a:lnTo>
                  <a:pt x="1419" y="15227"/>
                </a:lnTo>
                <a:lnTo>
                  <a:pt x="1640" y="15522"/>
                </a:lnTo>
                <a:lnTo>
                  <a:pt x="1860" y="15798"/>
                </a:lnTo>
                <a:lnTo>
                  <a:pt x="2100" y="16074"/>
                </a:lnTo>
                <a:lnTo>
                  <a:pt x="2339" y="16314"/>
                </a:lnTo>
                <a:lnTo>
                  <a:pt x="2597" y="16553"/>
                </a:lnTo>
                <a:lnTo>
                  <a:pt x="2855" y="16774"/>
                </a:lnTo>
                <a:lnTo>
                  <a:pt x="3112" y="16995"/>
                </a:lnTo>
                <a:lnTo>
                  <a:pt x="3389" y="17179"/>
                </a:lnTo>
                <a:lnTo>
                  <a:pt x="3665" y="17363"/>
                </a:lnTo>
                <a:lnTo>
                  <a:pt x="3941" y="17529"/>
                </a:lnTo>
                <a:lnTo>
                  <a:pt x="4217" y="17695"/>
                </a:lnTo>
                <a:lnTo>
                  <a:pt x="4770" y="17971"/>
                </a:lnTo>
                <a:lnTo>
                  <a:pt x="5322" y="18192"/>
                </a:lnTo>
                <a:lnTo>
                  <a:pt x="5856" y="18394"/>
                </a:lnTo>
                <a:lnTo>
                  <a:pt x="6371" y="18542"/>
                </a:lnTo>
                <a:lnTo>
                  <a:pt x="6850" y="18670"/>
                </a:lnTo>
                <a:lnTo>
                  <a:pt x="7292" y="18781"/>
                </a:lnTo>
                <a:lnTo>
                  <a:pt x="7679" y="18836"/>
                </a:lnTo>
                <a:lnTo>
                  <a:pt x="8010" y="18891"/>
                </a:lnTo>
                <a:lnTo>
                  <a:pt x="4015" y="5727"/>
                </a:lnTo>
                <a:lnTo>
                  <a:pt x="9041" y="18560"/>
                </a:lnTo>
                <a:lnTo>
                  <a:pt x="9262" y="18321"/>
                </a:lnTo>
                <a:lnTo>
                  <a:pt x="9538" y="18026"/>
                </a:lnTo>
                <a:lnTo>
                  <a:pt x="9814" y="17695"/>
                </a:lnTo>
                <a:lnTo>
                  <a:pt x="10109" y="17290"/>
                </a:lnTo>
                <a:lnTo>
                  <a:pt x="10422" y="16866"/>
                </a:lnTo>
                <a:lnTo>
                  <a:pt x="10735" y="16369"/>
                </a:lnTo>
                <a:lnTo>
                  <a:pt x="11029" y="15853"/>
                </a:lnTo>
                <a:lnTo>
                  <a:pt x="11287" y="15283"/>
                </a:lnTo>
                <a:lnTo>
                  <a:pt x="11416" y="14988"/>
                </a:lnTo>
                <a:lnTo>
                  <a:pt x="11527" y="14693"/>
                </a:lnTo>
                <a:lnTo>
                  <a:pt x="11637" y="14362"/>
                </a:lnTo>
                <a:lnTo>
                  <a:pt x="11729" y="14049"/>
                </a:lnTo>
                <a:lnTo>
                  <a:pt x="11821" y="13718"/>
                </a:lnTo>
                <a:lnTo>
                  <a:pt x="11895" y="13386"/>
                </a:lnTo>
                <a:lnTo>
                  <a:pt x="11950" y="13036"/>
                </a:lnTo>
                <a:lnTo>
                  <a:pt x="11987" y="12687"/>
                </a:lnTo>
                <a:lnTo>
                  <a:pt x="12005" y="12318"/>
                </a:lnTo>
                <a:lnTo>
                  <a:pt x="12005" y="11950"/>
                </a:lnTo>
                <a:lnTo>
                  <a:pt x="12005" y="11582"/>
                </a:lnTo>
                <a:lnTo>
                  <a:pt x="11968" y="11214"/>
                </a:lnTo>
                <a:lnTo>
                  <a:pt x="11913" y="10827"/>
                </a:lnTo>
                <a:lnTo>
                  <a:pt x="11821" y="10440"/>
                </a:lnTo>
                <a:lnTo>
                  <a:pt x="11729" y="10035"/>
                </a:lnTo>
                <a:lnTo>
                  <a:pt x="11600" y="9649"/>
                </a:lnTo>
                <a:lnTo>
                  <a:pt x="11416" y="9152"/>
                </a:lnTo>
                <a:lnTo>
                  <a:pt x="11195" y="8673"/>
                </a:lnTo>
                <a:lnTo>
                  <a:pt x="10956" y="8194"/>
                </a:lnTo>
                <a:lnTo>
                  <a:pt x="10680" y="7715"/>
                </a:lnTo>
                <a:lnTo>
                  <a:pt x="10367" y="7255"/>
                </a:lnTo>
                <a:lnTo>
                  <a:pt x="10054" y="6813"/>
                </a:lnTo>
                <a:lnTo>
                  <a:pt x="9704" y="6353"/>
                </a:lnTo>
                <a:lnTo>
                  <a:pt x="9354" y="5930"/>
                </a:lnTo>
                <a:lnTo>
                  <a:pt x="8967" y="5506"/>
                </a:lnTo>
                <a:lnTo>
                  <a:pt x="8581" y="5083"/>
                </a:lnTo>
                <a:lnTo>
                  <a:pt x="8194" y="4678"/>
                </a:lnTo>
                <a:lnTo>
                  <a:pt x="7789" y="4291"/>
                </a:lnTo>
                <a:lnTo>
                  <a:pt x="7384" y="3904"/>
                </a:lnTo>
                <a:lnTo>
                  <a:pt x="6979" y="3536"/>
                </a:lnTo>
                <a:lnTo>
                  <a:pt x="6150" y="2855"/>
                </a:lnTo>
                <a:lnTo>
                  <a:pt x="5359" y="2229"/>
                </a:lnTo>
                <a:lnTo>
                  <a:pt x="4604" y="1676"/>
                </a:lnTo>
                <a:lnTo>
                  <a:pt x="3923" y="1179"/>
                </a:lnTo>
                <a:lnTo>
                  <a:pt x="3297" y="774"/>
                </a:lnTo>
                <a:lnTo>
                  <a:pt x="2799" y="443"/>
                </a:lnTo>
                <a:lnTo>
                  <a:pt x="2413" y="204"/>
                </a:lnTo>
                <a:lnTo>
                  <a:pt x="2063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" name="Google Shape;38;p5"/>
          <p:cNvSpPr/>
          <p:nvPr/>
        </p:nvSpPr>
        <p:spPr>
          <a:xfrm>
            <a:off x="1192991" y="0"/>
            <a:ext cx="2343229" cy="1357321"/>
          </a:xfrm>
          <a:custGeom>
            <a:avLst/>
            <a:gdLst/>
            <a:ahLst/>
            <a:cxnLst/>
            <a:rect l="l" t="t" r="r" b="b"/>
            <a:pathLst>
              <a:path w="24157" h="13993" extrusionOk="0">
                <a:moveTo>
                  <a:pt x="147" y="0"/>
                </a:moveTo>
                <a:lnTo>
                  <a:pt x="92" y="479"/>
                </a:lnTo>
                <a:lnTo>
                  <a:pt x="37" y="939"/>
                </a:lnTo>
                <a:lnTo>
                  <a:pt x="18" y="1436"/>
                </a:lnTo>
                <a:lnTo>
                  <a:pt x="0" y="1915"/>
                </a:lnTo>
                <a:lnTo>
                  <a:pt x="18" y="2541"/>
                </a:lnTo>
                <a:lnTo>
                  <a:pt x="55" y="3148"/>
                </a:lnTo>
                <a:lnTo>
                  <a:pt x="147" y="3756"/>
                </a:lnTo>
                <a:lnTo>
                  <a:pt x="239" y="4345"/>
                </a:lnTo>
                <a:lnTo>
                  <a:pt x="387" y="4934"/>
                </a:lnTo>
                <a:lnTo>
                  <a:pt x="534" y="5505"/>
                </a:lnTo>
                <a:lnTo>
                  <a:pt x="737" y="6076"/>
                </a:lnTo>
                <a:lnTo>
                  <a:pt x="957" y="6610"/>
                </a:lnTo>
                <a:lnTo>
                  <a:pt x="1197" y="7144"/>
                </a:lnTo>
                <a:lnTo>
                  <a:pt x="1455" y="7678"/>
                </a:lnTo>
                <a:lnTo>
                  <a:pt x="1749" y="8175"/>
                </a:lnTo>
                <a:lnTo>
                  <a:pt x="2062" y="8672"/>
                </a:lnTo>
                <a:lnTo>
                  <a:pt x="2394" y="9132"/>
                </a:lnTo>
                <a:lnTo>
                  <a:pt x="2762" y="9592"/>
                </a:lnTo>
                <a:lnTo>
                  <a:pt x="3130" y="10034"/>
                </a:lnTo>
                <a:lnTo>
                  <a:pt x="3535" y="10458"/>
                </a:lnTo>
                <a:lnTo>
                  <a:pt x="3959" y="10863"/>
                </a:lnTo>
                <a:lnTo>
                  <a:pt x="4400" y="11231"/>
                </a:lnTo>
                <a:lnTo>
                  <a:pt x="4861" y="11599"/>
                </a:lnTo>
                <a:lnTo>
                  <a:pt x="5321" y="11931"/>
                </a:lnTo>
                <a:lnTo>
                  <a:pt x="5818" y="12244"/>
                </a:lnTo>
                <a:lnTo>
                  <a:pt x="6315" y="12538"/>
                </a:lnTo>
                <a:lnTo>
                  <a:pt x="6849" y="12796"/>
                </a:lnTo>
                <a:lnTo>
                  <a:pt x="7383" y="13035"/>
                </a:lnTo>
                <a:lnTo>
                  <a:pt x="7917" y="13256"/>
                </a:lnTo>
                <a:lnTo>
                  <a:pt x="8488" y="13459"/>
                </a:lnTo>
                <a:lnTo>
                  <a:pt x="9059" y="13606"/>
                </a:lnTo>
                <a:lnTo>
                  <a:pt x="9648" y="13754"/>
                </a:lnTo>
                <a:lnTo>
                  <a:pt x="10237" y="13846"/>
                </a:lnTo>
                <a:lnTo>
                  <a:pt x="10845" y="13938"/>
                </a:lnTo>
                <a:lnTo>
                  <a:pt x="11452" y="13974"/>
                </a:lnTo>
                <a:lnTo>
                  <a:pt x="12078" y="13993"/>
                </a:lnTo>
                <a:lnTo>
                  <a:pt x="12704" y="13974"/>
                </a:lnTo>
                <a:lnTo>
                  <a:pt x="13312" y="13938"/>
                </a:lnTo>
                <a:lnTo>
                  <a:pt x="13919" y="13846"/>
                </a:lnTo>
                <a:lnTo>
                  <a:pt x="14508" y="13754"/>
                </a:lnTo>
                <a:lnTo>
                  <a:pt x="15098" y="13606"/>
                </a:lnTo>
                <a:lnTo>
                  <a:pt x="15668" y="13459"/>
                </a:lnTo>
                <a:lnTo>
                  <a:pt x="16239" y="13256"/>
                </a:lnTo>
                <a:lnTo>
                  <a:pt x="16773" y="13035"/>
                </a:lnTo>
                <a:lnTo>
                  <a:pt x="17307" y="12796"/>
                </a:lnTo>
                <a:lnTo>
                  <a:pt x="17841" y="12538"/>
                </a:lnTo>
                <a:lnTo>
                  <a:pt x="18338" y="12244"/>
                </a:lnTo>
                <a:lnTo>
                  <a:pt x="18835" y="11931"/>
                </a:lnTo>
                <a:lnTo>
                  <a:pt x="19296" y="11599"/>
                </a:lnTo>
                <a:lnTo>
                  <a:pt x="19756" y="11231"/>
                </a:lnTo>
                <a:lnTo>
                  <a:pt x="20198" y="10863"/>
                </a:lnTo>
                <a:lnTo>
                  <a:pt x="20621" y="10458"/>
                </a:lnTo>
                <a:lnTo>
                  <a:pt x="21026" y="10034"/>
                </a:lnTo>
                <a:lnTo>
                  <a:pt x="21394" y="9592"/>
                </a:lnTo>
                <a:lnTo>
                  <a:pt x="21763" y="9132"/>
                </a:lnTo>
                <a:lnTo>
                  <a:pt x="22094" y="8672"/>
                </a:lnTo>
                <a:lnTo>
                  <a:pt x="22407" y="8175"/>
                </a:lnTo>
                <a:lnTo>
                  <a:pt x="22702" y="7678"/>
                </a:lnTo>
                <a:lnTo>
                  <a:pt x="22959" y="7144"/>
                </a:lnTo>
                <a:lnTo>
                  <a:pt x="23199" y="6610"/>
                </a:lnTo>
                <a:lnTo>
                  <a:pt x="23420" y="6076"/>
                </a:lnTo>
                <a:lnTo>
                  <a:pt x="23622" y="5505"/>
                </a:lnTo>
                <a:lnTo>
                  <a:pt x="23770" y="4934"/>
                </a:lnTo>
                <a:lnTo>
                  <a:pt x="23917" y="4345"/>
                </a:lnTo>
                <a:lnTo>
                  <a:pt x="24009" y="3756"/>
                </a:lnTo>
                <a:lnTo>
                  <a:pt x="24101" y="3148"/>
                </a:lnTo>
                <a:lnTo>
                  <a:pt x="24138" y="2541"/>
                </a:lnTo>
                <a:lnTo>
                  <a:pt x="24156" y="1915"/>
                </a:lnTo>
                <a:lnTo>
                  <a:pt x="24138" y="1436"/>
                </a:lnTo>
                <a:lnTo>
                  <a:pt x="24119" y="939"/>
                </a:lnTo>
                <a:lnTo>
                  <a:pt x="24064" y="479"/>
                </a:lnTo>
                <a:lnTo>
                  <a:pt x="24009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9" name="Google Shape;39;p5"/>
          <p:cNvSpPr/>
          <p:nvPr/>
        </p:nvSpPr>
        <p:spPr>
          <a:xfrm>
            <a:off x="0" y="3350346"/>
            <a:ext cx="1257314" cy="1793142"/>
          </a:xfrm>
          <a:custGeom>
            <a:avLst/>
            <a:gdLst/>
            <a:ahLst/>
            <a:cxnLst/>
            <a:rect l="l" t="t" r="r" b="b"/>
            <a:pathLst>
              <a:path w="12962" h="18486" extrusionOk="0">
                <a:moveTo>
                  <a:pt x="2633" y="0"/>
                </a:moveTo>
                <a:lnTo>
                  <a:pt x="2246" y="37"/>
                </a:lnTo>
                <a:lnTo>
                  <a:pt x="1860" y="74"/>
                </a:lnTo>
                <a:lnTo>
                  <a:pt x="1473" y="129"/>
                </a:lnTo>
                <a:lnTo>
                  <a:pt x="1105" y="184"/>
                </a:lnTo>
                <a:lnTo>
                  <a:pt x="718" y="258"/>
                </a:lnTo>
                <a:lnTo>
                  <a:pt x="368" y="368"/>
                </a:lnTo>
                <a:lnTo>
                  <a:pt x="0" y="461"/>
                </a:lnTo>
                <a:lnTo>
                  <a:pt x="0" y="18486"/>
                </a:lnTo>
                <a:lnTo>
                  <a:pt x="8101" y="18486"/>
                </a:lnTo>
                <a:lnTo>
                  <a:pt x="8635" y="18136"/>
                </a:lnTo>
                <a:lnTo>
                  <a:pt x="9151" y="17767"/>
                </a:lnTo>
                <a:lnTo>
                  <a:pt x="9629" y="17362"/>
                </a:lnTo>
                <a:lnTo>
                  <a:pt x="10090" y="16921"/>
                </a:lnTo>
                <a:lnTo>
                  <a:pt x="10513" y="16460"/>
                </a:lnTo>
                <a:lnTo>
                  <a:pt x="10918" y="15982"/>
                </a:lnTo>
                <a:lnTo>
                  <a:pt x="11286" y="15466"/>
                </a:lnTo>
                <a:lnTo>
                  <a:pt x="11618" y="14932"/>
                </a:lnTo>
                <a:lnTo>
                  <a:pt x="11931" y="14361"/>
                </a:lnTo>
                <a:lnTo>
                  <a:pt x="12189" y="13791"/>
                </a:lnTo>
                <a:lnTo>
                  <a:pt x="12428" y="13183"/>
                </a:lnTo>
                <a:lnTo>
                  <a:pt x="12612" y="12557"/>
                </a:lnTo>
                <a:lnTo>
                  <a:pt x="12759" y="11931"/>
                </a:lnTo>
                <a:lnTo>
                  <a:pt x="12870" y="11287"/>
                </a:lnTo>
                <a:lnTo>
                  <a:pt x="12907" y="10955"/>
                </a:lnTo>
                <a:lnTo>
                  <a:pt x="12943" y="10624"/>
                </a:lnTo>
                <a:lnTo>
                  <a:pt x="12962" y="10274"/>
                </a:lnTo>
                <a:lnTo>
                  <a:pt x="12962" y="9943"/>
                </a:lnTo>
                <a:lnTo>
                  <a:pt x="12943" y="9427"/>
                </a:lnTo>
                <a:lnTo>
                  <a:pt x="12907" y="8930"/>
                </a:lnTo>
                <a:lnTo>
                  <a:pt x="12851" y="8433"/>
                </a:lnTo>
                <a:lnTo>
                  <a:pt x="12759" y="7936"/>
                </a:lnTo>
                <a:lnTo>
                  <a:pt x="12649" y="7457"/>
                </a:lnTo>
                <a:lnTo>
                  <a:pt x="12520" y="6978"/>
                </a:lnTo>
                <a:lnTo>
                  <a:pt x="12354" y="6518"/>
                </a:lnTo>
                <a:lnTo>
                  <a:pt x="12189" y="6076"/>
                </a:lnTo>
                <a:lnTo>
                  <a:pt x="11986" y="5634"/>
                </a:lnTo>
                <a:lnTo>
                  <a:pt x="11765" y="5211"/>
                </a:lnTo>
                <a:lnTo>
                  <a:pt x="11526" y="4787"/>
                </a:lnTo>
                <a:lnTo>
                  <a:pt x="11268" y="4382"/>
                </a:lnTo>
                <a:lnTo>
                  <a:pt x="10992" y="3996"/>
                </a:lnTo>
                <a:lnTo>
                  <a:pt x="10697" y="3627"/>
                </a:lnTo>
                <a:lnTo>
                  <a:pt x="10384" y="3259"/>
                </a:lnTo>
                <a:lnTo>
                  <a:pt x="10053" y="2909"/>
                </a:lnTo>
                <a:lnTo>
                  <a:pt x="9703" y="2578"/>
                </a:lnTo>
                <a:lnTo>
                  <a:pt x="9335" y="2265"/>
                </a:lnTo>
                <a:lnTo>
                  <a:pt x="8967" y="1970"/>
                </a:lnTo>
                <a:lnTo>
                  <a:pt x="8580" y="1694"/>
                </a:lnTo>
                <a:lnTo>
                  <a:pt x="8175" y="1436"/>
                </a:lnTo>
                <a:lnTo>
                  <a:pt x="7751" y="1197"/>
                </a:lnTo>
                <a:lnTo>
                  <a:pt x="7328" y="976"/>
                </a:lnTo>
                <a:lnTo>
                  <a:pt x="6886" y="774"/>
                </a:lnTo>
                <a:lnTo>
                  <a:pt x="6444" y="608"/>
                </a:lnTo>
                <a:lnTo>
                  <a:pt x="5984" y="442"/>
                </a:lnTo>
                <a:lnTo>
                  <a:pt x="5505" y="313"/>
                </a:lnTo>
                <a:lnTo>
                  <a:pt x="5026" y="203"/>
                </a:lnTo>
                <a:lnTo>
                  <a:pt x="4529" y="111"/>
                </a:lnTo>
                <a:lnTo>
                  <a:pt x="4032" y="55"/>
                </a:lnTo>
                <a:lnTo>
                  <a:pt x="3535" y="19"/>
                </a:lnTo>
                <a:lnTo>
                  <a:pt x="3020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4320075" y="1694175"/>
            <a:ext cx="4366800" cy="3055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⊷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⊶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⊸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l" t="t" r="r" b="b"/>
            <a:pathLst>
              <a:path w="94269" h="53026" extrusionOk="0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" name="Google Shape;45;p6"/>
          <p:cNvSpPr/>
          <p:nvPr/>
        </p:nvSpPr>
        <p:spPr>
          <a:xfrm>
            <a:off x="0" y="4136135"/>
            <a:ext cx="1085915" cy="1007345"/>
          </a:xfrm>
          <a:custGeom>
            <a:avLst/>
            <a:gdLst/>
            <a:ahLst/>
            <a:cxnLst/>
            <a:rect l="l" t="t" r="r" b="b"/>
            <a:pathLst>
              <a:path w="11195" h="10385" extrusionOk="0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" name="Google Shape;46;p6"/>
          <p:cNvSpPr/>
          <p:nvPr/>
        </p:nvSpPr>
        <p:spPr>
          <a:xfrm>
            <a:off x="0" y="0"/>
            <a:ext cx="1936023" cy="2500369"/>
          </a:xfrm>
          <a:custGeom>
            <a:avLst/>
            <a:gdLst/>
            <a:ahLst/>
            <a:cxnLst/>
            <a:rect l="l" t="t" r="r" b="b"/>
            <a:pathLst>
              <a:path w="19959" h="25777" extrusionOk="0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" name="Google Shape;47;p6"/>
          <p:cNvSpPr/>
          <p:nvPr/>
        </p:nvSpPr>
        <p:spPr>
          <a:xfrm>
            <a:off x="2221665" y="0"/>
            <a:ext cx="971649" cy="843027"/>
          </a:xfrm>
          <a:custGeom>
            <a:avLst/>
            <a:gdLst/>
            <a:ahLst/>
            <a:cxnLst/>
            <a:rect l="l" t="t" r="r" b="b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5242000" y="1198025"/>
            <a:ext cx="34449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1"/>
          </p:nvPr>
        </p:nvSpPr>
        <p:spPr>
          <a:xfrm>
            <a:off x="5242000" y="1998975"/>
            <a:ext cx="3444900" cy="2100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⊷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⊶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⊸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l" t="t" r="r" b="b"/>
            <a:pathLst>
              <a:path w="94270" h="53026" extrusionOk="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3" name="Google Shape;53;p7"/>
          <p:cNvSpPr/>
          <p:nvPr/>
        </p:nvSpPr>
        <p:spPr>
          <a:xfrm>
            <a:off x="2007373" y="2801981"/>
            <a:ext cx="1494925" cy="907315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4" name="Google Shape;54;p7"/>
          <p:cNvSpPr/>
          <p:nvPr/>
        </p:nvSpPr>
        <p:spPr>
          <a:xfrm rot="758744">
            <a:off x="1198314" y="3395329"/>
            <a:ext cx="582376" cy="869781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" name="Google Shape;55;p7"/>
          <p:cNvSpPr/>
          <p:nvPr/>
        </p:nvSpPr>
        <p:spPr>
          <a:xfrm>
            <a:off x="1993115" y="0"/>
            <a:ext cx="1828888" cy="1393078"/>
          </a:xfrm>
          <a:custGeom>
            <a:avLst/>
            <a:gdLst/>
            <a:ahLst/>
            <a:cxnLst/>
            <a:rect l="l" t="t" r="r" b="b"/>
            <a:pathLst>
              <a:path w="18855" h="14362" extrusionOk="0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6" name="Google Shape;56;p7"/>
          <p:cNvSpPr/>
          <p:nvPr/>
        </p:nvSpPr>
        <p:spPr>
          <a:xfrm>
            <a:off x="1793105" y="4243274"/>
            <a:ext cx="1271637" cy="900137"/>
          </a:xfrm>
          <a:custGeom>
            <a:avLst/>
            <a:gdLst/>
            <a:ahLst/>
            <a:cxnLst/>
            <a:rect l="l" t="t" r="r" b="b"/>
            <a:pathLst>
              <a:path w="13110" h="9280" extrusionOk="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7" name="Google Shape;57;p7"/>
          <p:cNvSpPr/>
          <p:nvPr/>
        </p:nvSpPr>
        <p:spPr>
          <a:xfrm>
            <a:off x="0" y="2907418"/>
            <a:ext cx="971624" cy="1607346"/>
          </a:xfrm>
          <a:custGeom>
            <a:avLst/>
            <a:gdLst/>
            <a:ahLst/>
            <a:cxnLst/>
            <a:rect l="l" t="t" r="r" b="b"/>
            <a:pathLst>
              <a:path w="10017" h="16571" extrusionOk="0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3822000" y="1725900"/>
            <a:ext cx="2361300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body" idx="2"/>
          </p:nvPr>
        </p:nvSpPr>
        <p:spPr>
          <a:xfrm>
            <a:off x="6325498" y="1725900"/>
            <a:ext cx="2361300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l" t="t" r="r" b="b"/>
            <a:pathLst>
              <a:path w="94270" h="53026" extrusionOk="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" name="Google Shape;64;p8"/>
          <p:cNvSpPr/>
          <p:nvPr/>
        </p:nvSpPr>
        <p:spPr>
          <a:xfrm>
            <a:off x="2007373" y="2801981"/>
            <a:ext cx="1494925" cy="907315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5" name="Google Shape;65;p8"/>
          <p:cNvSpPr/>
          <p:nvPr/>
        </p:nvSpPr>
        <p:spPr>
          <a:xfrm rot="758744">
            <a:off x="1198314" y="3395329"/>
            <a:ext cx="582376" cy="869781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6" name="Google Shape;66;p8"/>
          <p:cNvSpPr/>
          <p:nvPr/>
        </p:nvSpPr>
        <p:spPr>
          <a:xfrm>
            <a:off x="1993115" y="0"/>
            <a:ext cx="1828888" cy="1393078"/>
          </a:xfrm>
          <a:custGeom>
            <a:avLst/>
            <a:gdLst/>
            <a:ahLst/>
            <a:cxnLst/>
            <a:rect l="l" t="t" r="r" b="b"/>
            <a:pathLst>
              <a:path w="18855" h="14362" extrusionOk="0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7" name="Google Shape;67;p8"/>
          <p:cNvSpPr/>
          <p:nvPr/>
        </p:nvSpPr>
        <p:spPr>
          <a:xfrm>
            <a:off x="1793105" y="4243274"/>
            <a:ext cx="1271637" cy="900137"/>
          </a:xfrm>
          <a:custGeom>
            <a:avLst/>
            <a:gdLst/>
            <a:ahLst/>
            <a:cxnLst/>
            <a:rect l="l" t="t" r="r" b="b"/>
            <a:pathLst>
              <a:path w="13110" h="9280" extrusionOk="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p8"/>
          <p:cNvSpPr/>
          <p:nvPr/>
        </p:nvSpPr>
        <p:spPr>
          <a:xfrm>
            <a:off x="0" y="2907418"/>
            <a:ext cx="971624" cy="1607346"/>
          </a:xfrm>
          <a:custGeom>
            <a:avLst/>
            <a:gdLst/>
            <a:ahLst/>
            <a:cxnLst/>
            <a:rect l="l" t="t" r="r" b="b"/>
            <a:pathLst>
              <a:path w="10017" h="16571" extrusionOk="0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" name="Google Shape;69;p8"/>
          <p:cNvSpPr txBox="1">
            <a:spLocks noGrp="1"/>
          </p:cNvSpPr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8"/>
          <p:cNvSpPr txBox="1">
            <a:spLocks noGrp="1"/>
          </p:cNvSpPr>
          <p:nvPr>
            <p:ph type="body" idx="1"/>
          </p:nvPr>
        </p:nvSpPr>
        <p:spPr>
          <a:xfrm>
            <a:off x="3822000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1" name="Google Shape;71;p8"/>
          <p:cNvSpPr txBox="1">
            <a:spLocks noGrp="1"/>
          </p:cNvSpPr>
          <p:nvPr>
            <p:ph type="body" idx="2"/>
          </p:nvPr>
        </p:nvSpPr>
        <p:spPr>
          <a:xfrm>
            <a:off x="5448638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3"/>
          </p:nvPr>
        </p:nvSpPr>
        <p:spPr>
          <a:xfrm>
            <a:off x="7075276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3" name="Google Shape;73;p8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l" t="t" r="r" b="b"/>
            <a:pathLst>
              <a:path w="94270" h="53026" extrusionOk="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6" name="Google Shape;76;p9"/>
          <p:cNvSpPr/>
          <p:nvPr/>
        </p:nvSpPr>
        <p:spPr>
          <a:xfrm>
            <a:off x="2007373" y="2801981"/>
            <a:ext cx="1494925" cy="907315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77;p9"/>
          <p:cNvSpPr/>
          <p:nvPr/>
        </p:nvSpPr>
        <p:spPr>
          <a:xfrm rot="758744">
            <a:off x="1198314" y="3395329"/>
            <a:ext cx="582376" cy="869781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8" name="Google Shape;78;p9"/>
          <p:cNvSpPr/>
          <p:nvPr/>
        </p:nvSpPr>
        <p:spPr>
          <a:xfrm>
            <a:off x="1993115" y="0"/>
            <a:ext cx="1828888" cy="1393078"/>
          </a:xfrm>
          <a:custGeom>
            <a:avLst/>
            <a:gdLst/>
            <a:ahLst/>
            <a:cxnLst/>
            <a:rect l="l" t="t" r="r" b="b"/>
            <a:pathLst>
              <a:path w="18855" h="14362" extrusionOk="0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9" name="Google Shape;79;p9"/>
          <p:cNvSpPr/>
          <p:nvPr/>
        </p:nvSpPr>
        <p:spPr>
          <a:xfrm>
            <a:off x="1793105" y="4243274"/>
            <a:ext cx="1271637" cy="900137"/>
          </a:xfrm>
          <a:custGeom>
            <a:avLst/>
            <a:gdLst/>
            <a:ahLst/>
            <a:cxnLst/>
            <a:rect l="l" t="t" r="r" b="b"/>
            <a:pathLst>
              <a:path w="13110" h="9280" extrusionOk="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0" name="Google Shape;80;p9"/>
          <p:cNvSpPr/>
          <p:nvPr/>
        </p:nvSpPr>
        <p:spPr>
          <a:xfrm>
            <a:off x="0" y="2907418"/>
            <a:ext cx="971624" cy="1607346"/>
          </a:xfrm>
          <a:custGeom>
            <a:avLst/>
            <a:gdLst/>
            <a:ahLst/>
            <a:cxnLst/>
            <a:rect l="l" t="t" r="r" b="b"/>
            <a:pathLst>
              <a:path w="10017" h="16571" extrusionOk="0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p9"/>
          <p:cNvSpPr txBox="1">
            <a:spLocks noGrp="1"/>
          </p:cNvSpPr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l" t="t" r="r" b="b"/>
            <a:pathLst>
              <a:path w="94269" h="53026" extrusionOk="0">
                <a:moveTo>
                  <a:pt x="13957" y="6721"/>
                </a:moveTo>
                <a:lnTo>
                  <a:pt x="14436" y="6960"/>
                </a:lnTo>
                <a:lnTo>
                  <a:pt x="14988" y="7255"/>
                </a:lnTo>
                <a:lnTo>
                  <a:pt x="15706" y="7660"/>
                </a:lnTo>
                <a:lnTo>
                  <a:pt x="16590" y="8157"/>
                </a:lnTo>
                <a:lnTo>
                  <a:pt x="17584" y="8746"/>
                </a:lnTo>
                <a:lnTo>
                  <a:pt x="18652" y="9446"/>
                </a:lnTo>
                <a:lnTo>
                  <a:pt x="19794" y="10219"/>
                </a:lnTo>
                <a:lnTo>
                  <a:pt x="20383" y="10642"/>
                </a:lnTo>
                <a:lnTo>
                  <a:pt x="20972" y="11084"/>
                </a:lnTo>
                <a:lnTo>
                  <a:pt x="21580" y="11526"/>
                </a:lnTo>
                <a:lnTo>
                  <a:pt x="22169" y="12005"/>
                </a:lnTo>
                <a:lnTo>
                  <a:pt x="22758" y="12502"/>
                </a:lnTo>
                <a:lnTo>
                  <a:pt x="23329" y="13018"/>
                </a:lnTo>
                <a:lnTo>
                  <a:pt x="23899" y="13533"/>
                </a:lnTo>
                <a:lnTo>
                  <a:pt x="24452" y="14085"/>
                </a:lnTo>
                <a:lnTo>
                  <a:pt x="24986" y="14638"/>
                </a:lnTo>
                <a:lnTo>
                  <a:pt x="25483" y="15208"/>
                </a:lnTo>
                <a:lnTo>
                  <a:pt x="25962" y="15798"/>
                </a:lnTo>
                <a:lnTo>
                  <a:pt x="26422" y="16405"/>
                </a:lnTo>
                <a:lnTo>
                  <a:pt x="26845" y="17013"/>
                </a:lnTo>
                <a:lnTo>
                  <a:pt x="27232" y="17639"/>
                </a:lnTo>
                <a:lnTo>
                  <a:pt x="27582" y="18283"/>
                </a:lnTo>
                <a:lnTo>
                  <a:pt x="27729" y="18596"/>
                </a:lnTo>
                <a:lnTo>
                  <a:pt x="27876" y="18928"/>
                </a:lnTo>
                <a:lnTo>
                  <a:pt x="28005" y="19241"/>
                </a:lnTo>
                <a:lnTo>
                  <a:pt x="28134" y="19572"/>
                </a:lnTo>
                <a:lnTo>
                  <a:pt x="28245" y="19885"/>
                </a:lnTo>
                <a:lnTo>
                  <a:pt x="28337" y="20216"/>
                </a:lnTo>
                <a:lnTo>
                  <a:pt x="28484" y="20842"/>
                </a:lnTo>
                <a:lnTo>
                  <a:pt x="28594" y="21468"/>
                </a:lnTo>
                <a:lnTo>
                  <a:pt x="28668" y="22094"/>
                </a:lnTo>
                <a:lnTo>
                  <a:pt x="28686" y="22702"/>
                </a:lnTo>
                <a:lnTo>
                  <a:pt x="28686" y="23291"/>
                </a:lnTo>
                <a:lnTo>
                  <a:pt x="28650" y="23880"/>
                </a:lnTo>
                <a:lnTo>
                  <a:pt x="28576" y="24451"/>
                </a:lnTo>
                <a:lnTo>
                  <a:pt x="28465" y="25003"/>
                </a:lnTo>
                <a:lnTo>
                  <a:pt x="28337" y="25556"/>
                </a:lnTo>
                <a:lnTo>
                  <a:pt x="28189" y="26090"/>
                </a:lnTo>
                <a:lnTo>
                  <a:pt x="28024" y="26587"/>
                </a:lnTo>
                <a:lnTo>
                  <a:pt x="27839" y="27084"/>
                </a:lnTo>
                <a:lnTo>
                  <a:pt x="27637" y="27563"/>
                </a:lnTo>
                <a:lnTo>
                  <a:pt x="27434" y="28023"/>
                </a:lnTo>
                <a:lnTo>
                  <a:pt x="27213" y="28446"/>
                </a:lnTo>
                <a:lnTo>
                  <a:pt x="26974" y="28870"/>
                </a:lnTo>
                <a:lnTo>
                  <a:pt x="26753" y="29257"/>
                </a:lnTo>
                <a:lnTo>
                  <a:pt x="26514" y="29625"/>
                </a:lnTo>
                <a:lnTo>
                  <a:pt x="26072" y="30288"/>
                </a:lnTo>
                <a:lnTo>
                  <a:pt x="25649" y="30840"/>
                </a:lnTo>
                <a:lnTo>
                  <a:pt x="25299" y="31300"/>
                </a:lnTo>
                <a:lnTo>
                  <a:pt x="25004" y="31632"/>
                </a:lnTo>
                <a:lnTo>
                  <a:pt x="24746" y="31889"/>
                </a:lnTo>
                <a:lnTo>
                  <a:pt x="24378" y="31889"/>
                </a:lnTo>
                <a:lnTo>
                  <a:pt x="23936" y="31871"/>
                </a:lnTo>
                <a:lnTo>
                  <a:pt x="23365" y="31834"/>
                </a:lnTo>
                <a:lnTo>
                  <a:pt x="22666" y="31742"/>
                </a:lnTo>
                <a:lnTo>
                  <a:pt x="21874" y="31613"/>
                </a:lnTo>
                <a:lnTo>
                  <a:pt x="21451" y="31521"/>
                </a:lnTo>
                <a:lnTo>
                  <a:pt x="21009" y="31429"/>
                </a:lnTo>
                <a:lnTo>
                  <a:pt x="20548" y="31300"/>
                </a:lnTo>
                <a:lnTo>
                  <a:pt x="20088" y="31171"/>
                </a:lnTo>
                <a:lnTo>
                  <a:pt x="19609" y="31006"/>
                </a:lnTo>
                <a:lnTo>
                  <a:pt x="19131" y="30822"/>
                </a:lnTo>
                <a:lnTo>
                  <a:pt x="18634" y="30619"/>
                </a:lnTo>
                <a:lnTo>
                  <a:pt x="18155" y="30380"/>
                </a:lnTo>
                <a:lnTo>
                  <a:pt x="17676" y="30122"/>
                </a:lnTo>
                <a:lnTo>
                  <a:pt x="17198" y="29846"/>
                </a:lnTo>
                <a:lnTo>
                  <a:pt x="16719" y="29533"/>
                </a:lnTo>
                <a:lnTo>
                  <a:pt x="16259" y="29201"/>
                </a:lnTo>
                <a:lnTo>
                  <a:pt x="15798" y="28815"/>
                </a:lnTo>
                <a:lnTo>
                  <a:pt x="15356" y="28410"/>
                </a:lnTo>
                <a:lnTo>
                  <a:pt x="14951" y="27968"/>
                </a:lnTo>
                <a:lnTo>
                  <a:pt x="14546" y="27507"/>
                </a:lnTo>
                <a:lnTo>
                  <a:pt x="14160" y="26992"/>
                </a:lnTo>
                <a:lnTo>
                  <a:pt x="13810" y="26440"/>
                </a:lnTo>
                <a:lnTo>
                  <a:pt x="13644" y="26145"/>
                </a:lnTo>
                <a:lnTo>
                  <a:pt x="13478" y="25850"/>
                </a:lnTo>
                <a:lnTo>
                  <a:pt x="13331" y="25537"/>
                </a:lnTo>
                <a:lnTo>
                  <a:pt x="13184" y="25224"/>
                </a:lnTo>
                <a:lnTo>
                  <a:pt x="13055" y="24893"/>
                </a:lnTo>
                <a:lnTo>
                  <a:pt x="12926" y="24562"/>
                </a:lnTo>
                <a:lnTo>
                  <a:pt x="12705" y="23862"/>
                </a:lnTo>
                <a:lnTo>
                  <a:pt x="12521" y="23162"/>
                </a:lnTo>
                <a:lnTo>
                  <a:pt x="12374" y="22426"/>
                </a:lnTo>
                <a:lnTo>
                  <a:pt x="12245" y="21689"/>
                </a:lnTo>
                <a:lnTo>
                  <a:pt x="12153" y="20935"/>
                </a:lnTo>
                <a:lnTo>
                  <a:pt x="12097" y="20161"/>
                </a:lnTo>
                <a:lnTo>
                  <a:pt x="12061" y="19388"/>
                </a:lnTo>
                <a:lnTo>
                  <a:pt x="12042" y="18615"/>
                </a:lnTo>
                <a:lnTo>
                  <a:pt x="12042" y="17841"/>
                </a:lnTo>
                <a:lnTo>
                  <a:pt x="12079" y="17086"/>
                </a:lnTo>
                <a:lnTo>
                  <a:pt x="12116" y="16313"/>
                </a:lnTo>
                <a:lnTo>
                  <a:pt x="12190" y="15558"/>
                </a:lnTo>
                <a:lnTo>
                  <a:pt x="12263" y="14803"/>
                </a:lnTo>
                <a:lnTo>
                  <a:pt x="12355" y="14085"/>
                </a:lnTo>
                <a:lnTo>
                  <a:pt x="12466" y="13367"/>
                </a:lnTo>
                <a:lnTo>
                  <a:pt x="12687" y="12005"/>
                </a:lnTo>
                <a:lnTo>
                  <a:pt x="12926" y="10753"/>
                </a:lnTo>
                <a:lnTo>
                  <a:pt x="13184" y="9611"/>
                </a:lnTo>
                <a:lnTo>
                  <a:pt x="13423" y="8636"/>
                </a:lnTo>
                <a:lnTo>
                  <a:pt x="13626" y="7844"/>
                </a:lnTo>
                <a:lnTo>
                  <a:pt x="13810" y="7236"/>
                </a:lnTo>
                <a:lnTo>
                  <a:pt x="13957" y="6721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5" name="Google Shape;85;p10"/>
          <p:cNvSpPr/>
          <p:nvPr/>
        </p:nvSpPr>
        <p:spPr>
          <a:xfrm>
            <a:off x="1650244" y="3237827"/>
            <a:ext cx="930521" cy="1355672"/>
          </a:xfrm>
          <a:custGeom>
            <a:avLst/>
            <a:gdLst/>
            <a:ahLst/>
            <a:cxnLst/>
            <a:rect l="l" t="t" r="r" b="b"/>
            <a:pathLst>
              <a:path w="9593" h="13976" extrusionOk="0">
                <a:moveTo>
                  <a:pt x="7163" y="1"/>
                </a:moveTo>
                <a:lnTo>
                  <a:pt x="6610" y="19"/>
                </a:lnTo>
                <a:lnTo>
                  <a:pt x="6260" y="56"/>
                </a:lnTo>
                <a:lnTo>
                  <a:pt x="5874" y="111"/>
                </a:lnTo>
                <a:lnTo>
                  <a:pt x="5469" y="166"/>
                </a:lnTo>
                <a:lnTo>
                  <a:pt x="5027" y="277"/>
                </a:lnTo>
                <a:lnTo>
                  <a:pt x="4585" y="387"/>
                </a:lnTo>
                <a:lnTo>
                  <a:pt x="4125" y="553"/>
                </a:lnTo>
                <a:lnTo>
                  <a:pt x="3664" y="756"/>
                </a:lnTo>
                <a:lnTo>
                  <a:pt x="3204" y="995"/>
                </a:lnTo>
                <a:lnTo>
                  <a:pt x="2983" y="1124"/>
                </a:lnTo>
                <a:lnTo>
                  <a:pt x="2762" y="1271"/>
                </a:lnTo>
                <a:lnTo>
                  <a:pt x="2541" y="1418"/>
                </a:lnTo>
                <a:lnTo>
                  <a:pt x="2320" y="1603"/>
                </a:lnTo>
                <a:lnTo>
                  <a:pt x="2118" y="1787"/>
                </a:lnTo>
                <a:lnTo>
                  <a:pt x="1915" y="1971"/>
                </a:lnTo>
                <a:lnTo>
                  <a:pt x="1713" y="2192"/>
                </a:lnTo>
                <a:lnTo>
                  <a:pt x="1529" y="2413"/>
                </a:lnTo>
                <a:lnTo>
                  <a:pt x="1344" y="2652"/>
                </a:lnTo>
                <a:lnTo>
                  <a:pt x="1160" y="2910"/>
                </a:lnTo>
                <a:lnTo>
                  <a:pt x="1013" y="3186"/>
                </a:lnTo>
                <a:lnTo>
                  <a:pt x="866" y="3462"/>
                </a:lnTo>
                <a:lnTo>
                  <a:pt x="700" y="3830"/>
                </a:lnTo>
                <a:lnTo>
                  <a:pt x="553" y="4217"/>
                </a:lnTo>
                <a:lnTo>
                  <a:pt x="424" y="4622"/>
                </a:lnTo>
                <a:lnTo>
                  <a:pt x="313" y="5027"/>
                </a:lnTo>
                <a:lnTo>
                  <a:pt x="221" y="5451"/>
                </a:lnTo>
                <a:lnTo>
                  <a:pt x="148" y="5874"/>
                </a:lnTo>
                <a:lnTo>
                  <a:pt x="92" y="6298"/>
                </a:lnTo>
                <a:lnTo>
                  <a:pt x="56" y="6739"/>
                </a:lnTo>
                <a:lnTo>
                  <a:pt x="19" y="7181"/>
                </a:lnTo>
                <a:lnTo>
                  <a:pt x="0" y="7605"/>
                </a:lnTo>
                <a:lnTo>
                  <a:pt x="0" y="8489"/>
                </a:lnTo>
                <a:lnTo>
                  <a:pt x="37" y="9335"/>
                </a:lnTo>
                <a:lnTo>
                  <a:pt x="111" y="10164"/>
                </a:lnTo>
                <a:lnTo>
                  <a:pt x="185" y="10937"/>
                </a:lnTo>
                <a:lnTo>
                  <a:pt x="295" y="11655"/>
                </a:lnTo>
                <a:lnTo>
                  <a:pt x="405" y="12318"/>
                </a:lnTo>
                <a:lnTo>
                  <a:pt x="516" y="12871"/>
                </a:lnTo>
                <a:lnTo>
                  <a:pt x="682" y="13681"/>
                </a:lnTo>
                <a:lnTo>
                  <a:pt x="755" y="13975"/>
                </a:lnTo>
                <a:lnTo>
                  <a:pt x="1050" y="13846"/>
                </a:lnTo>
                <a:lnTo>
                  <a:pt x="1786" y="13497"/>
                </a:lnTo>
                <a:lnTo>
                  <a:pt x="2302" y="13239"/>
                </a:lnTo>
                <a:lnTo>
                  <a:pt x="2873" y="12926"/>
                </a:lnTo>
                <a:lnTo>
                  <a:pt x="3499" y="12558"/>
                </a:lnTo>
                <a:lnTo>
                  <a:pt x="4180" y="12152"/>
                </a:lnTo>
                <a:lnTo>
                  <a:pt x="4861" y="11711"/>
                </a:lnTo>
                <a:lnTo>
                  <a:pt x="5561" y="11213"/>
                </a:lnTo>
                <a:lnTo>
                  <a:pt x="6260" y="10680"/>
                </a:lnTo>
                <a:lnTo>
                  <a:pt x="6592" y="10385"/>
                </a:lnTo>
                <a:lnTo>
                  <a:pt x="6923" y="10090"/>
                </a:lnTo>
                <a:lnTo>
                  <a:pt x="7236" y="9796"/>
                </a:lnTo>
                <a:lnTo>
                  <a:pt x="7549" y="9483"/>
                </a:lnTo>
                <a:lnTo>
                  <a:pt x="7825" y="9170"/>
                </a:lnTo>
                <a:lnTo>
                  <a:pt x="8102" y="8838"/>
                </a:lnTo>
                <a:lnTo>
                  <a:pt x="8359" y="8507"/>
                </a:lnTo>
                <a:lnTo>
                  <a:pt x="8599" y="8157"/>
                </a:lnTo>
                <a:lnTo>
                  <a:pt x="8820" y="7807"/>
                </a:lnTo>
                <a:lnTo>
                  <a:pt x="9004" y="7457"/>
                </a:lnTo>
                <a:lnTo>
                  <a:pt x="9133" y="7163"/>
                </a:lnTo>
                <a:lnTo>
                  <a:pt x="9243" y="6868"/>
                </a:lnTo>
                <a:lnTo>
                  <a:pt x="9354" y="6592"/>
                </a:lnTo>
                <a:lnTo>
                  <a:pt x="9427" y="6298"/>
                </a:lnTo>
                <a:lnTo>
                  <a:pt x="9482" y="6021"/>
                </a:lnTo>
                <a:lnTo>
                  <a:pt x="9538" y="5727"/>
                </a:lnTo>
                <a:lnTo>
                  <a:pt x="9556" y="5451"/>
                </a:lnTo>
                <a:lnTo>
                  <a:pt x="9575" y="5174"/>
                </a:lnTo>
                <a:lnTo>
                  <a:pt x="9593" y="4917"/>
                </a:lnTo>
                <a:lnTo>
                  <a:pt x="9575" y="4641"/>
                </a:lnTo>
                <a:lnTo>
                  <a:pt x="9556" y="4383"/>
                </a:lnTo>
                <a:lnTo>
                  <a:pt x="9519" y="4125"/>
                </a:lnTo>
                <a:lnTo>
                  <a:pt x="9427" y="3609"/>
                </a:lnTo>
                <a:lnTo>
                  <a:pt x="9317" y="3131"/>
                </a:lnTo>
                <a:lnTo>
                  <a:pt x="9169" y="2670"/>
                </a:lnTo>
                <a:lnTo>
                  <a:pt x="8985" y="2247"/>
                </a:lnTo>
                <a:lnTo>
                  <a:pt x="8801" y="1842"/>
                </a:lnTo>
                <a:lnTo>
                  <a:pt x="8617" y="1474"/>
                </a:lnTo>
                <a:lnTo>
                  <a:pt x="8415" y="1142"/>
                </a:lnTo>
                <a:lnTo>
                  <a:pt x="8230" y="848"/>
                </a:lnTo>
                <a:lnTo>
                  <a:pt x="7899" y="387"/>
                </a:lnTo>
                <a:lnTo>
                  <a:pt x="2836" y="9777"/>
                </a:lnTo>
                <a:lnTo>
                  <a:pt x="7163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0"/>
          <p:cNvSpPr/>
          <p:nvPr/>
        </p:nvSpPr>
        <p:spPr>
          <a:xfrm>
            <a:off x="0" y="2514602"/>
            <a:ext cx="1378855" cy="1907408"/>
          </a:xfrm>
          <a:custGeom>
            <a:avLst/>
            <a:gdLst/>
            <a:ahLst/>
            <a:cxnLst/>
            <a:rect l="l" t="t" r="r" b="b"/>
            <a:pathLst>
              <a:path w="14215" h="19664" extrusionOk="0">
                <a:moveTo>
                  <a:pt x="4383" y="0"/>
                </a:moveTo>
                <a:lnTo>
                  <a:pt x="3794" y="18"/>
                </a:lnTo>
                <a:lnTo>
                  <a:pt x="3223" y="74"/>
                </a:lnTo>
                <a:lnTo>
                  <a:pt x="2652" y="147"/>
                </a:lnTo>
                <a:lnTo>
                  <a:pt x="2100" y="276"/>
                </a:lnTo>
                <a:lnTo>
                  <a:pt x="1548" y="405"/>
                </a:lnTo>
                <a:lnTo>
                  <a:pt x="1014" y="589"/>
                </a:lnTo>
                <a:lnTo>
                  <a:pt x="498" y="792"/>
                </a:lnTo>
                <a:lnTo>
                  <a:pt x="1" y="1031"/>
                </a:lnTo>
                <a:lnTo>
                  <a:pt x="1" y="18633"/>
                </a:lnTo>
                <a:lnTo>
                  <a:pt x="498" y="18872"/>
                </a:lnTo>
                <a:lnTo>
                  <a:pt x="1014" y="19075"/>
                </a:lnTo>
                <a:lnTo>
                  <a:pt x="1548" y="19259"/>
                </a:lnTo>
                <a:lnTo>
                  <a:pt x="2100" y="19388"/>
                </a:lnTo>
                <a:lnTo>
                  <a:pt x="2652" y="19516"/>
                </a:lnTo>
                <a:lnTo>
                  <a:pt x="3223" y="19590"/>
                </a:lnTo>
                <a:lnTo>
                  <a:pt x="3794" y="19645"/>
                </a:lnTo>
                <a:lnTo>
                  <a:pt x="4383" y="19664"/>
                </a:lnTo>
                <a:lnTo>
                  <a:pt x="4880" y="19645"/>
                </a:lnTo>
                <a:lnTo>
                  <a:pt x="5396" y="19608"/>
                </a:lnTo>
                <a:lnTo>
                  <a:pt x="5874" y="19553"/>
                </a:lnTo>
                <a:lnTo>
                  <a:pt x="6371" y="19461"/>
                </a:lnTo>
                <a:lnTo>
                  <a:pt x="6832" y="19351"/>
                </a:lnTo>
                <a:lnTo>
                  <a:pt x="7310" y="19222"/>
                </a:lnTo>
                <a:lnTo>
                  <a:pt x="7771" y="19075"/>
                </a:lnTo>
                <a:lnTo>
                  <a:pt x="8213" y="18890"/>
                </a:lnTo>
                <a:lnTo>
                  <a:pt x="8654" y="18688"/>
                </a:lnTo>
                <a:lnTo>
                  <a:pt x="9078" y="18485"/>
                </a:lnTo>
                <a:lnTo>
                  <a:pt x="9483" y="18246"/>
                </a:lnTo>
                <a:lnTo>
                  <a:pt x="9888" y="17988"/>
                </a:lnTo>
                <a:lnTo>
                  <a:pt x="10275" y="17712"/>
                </a:lnTo>
                <a:lnTo>
                  <a:pt x="10643" y="17417"/>
                </a:lnTo>
                <a:lnTo>
                  <a:pt x="10993" y="17104"/>
                </a:lnTo>
                <a:lnTo>
                  <a:pt x="11343" y="16791"/>
                </a:lnTo>
                <a:lnTo>
                  <a:pt x="11656" y="16442"/>
                </a:lnTo>
                <a:lnTo>
                  <a:pt x="11969" y="16092"/>
                </a:lnTo>
                <a:lnTo>
                  <a:pt x="12263" y="15724"/>
                </a:lnTo>
                <a:lnTo>
                  <a:pt x="12539" y="15337"/>
                </a:lnTo>
                <a:lnTo>
                  <a:pt x="12797" y="14932"/>
                </a:lnTo>
                <a:lnTo>
                  <a:pt x="13036" y="14527"/>
                </a:lnTo>
                <a:lnTo>
                  <a:pt x="13239" y="14103"/>
                </a:lnTo>
                <a:lnTo>
                  <a:pt x="13442" y="13662"/>
                </a:lnTo>
                <a:lnTo>
                  <a:pt x="13626" y="13220"/>
                </a:lnTo>
                <a:lnTo>
                  <a:pt x="13773" y="12759"/>
                </a:lnTo>
                <a:lnTo>
                  <a:pt x="13902" y="12281"/>
                </a:lnTo>
                <a:lnTo>
                  <a:pt x="14012" y="11820"/>
                </a:lnTo>
                <a:lnTo>
                  <a:pt x="14104" y="11323"/>
                </a:lnTo>
                <a:lnTo>
                  <a:pt x="14160" y="10845"/>
                </a:lnTo>
                <a:lnTo>
                  <a:pt x="14196" y="10329"/>
                </a:lnTo>
                <a:lnTo>
                  <a:pt x="14215" y="9832"/>
                </a:lnTo>
                <a:lnTo>
                  <a:pt x="14196" y="9335"/>
                </a:lnTo>
                <a:lnTo>
                  <a:pt x="14160" y="8819"/>
                </a:lnTo>
                <a:lnTo>
                  <a:pt x="14104" y="8341"/>
                </a:lnTo>
                <a:lnTo>
                  <a:pt x="14012" y="7843"/>
                </a:lnTo>
                <a:lnTo>
                  <a:pt x="13902" y="7383"/>
                </a:lnTo>
                <a:lnTo>
                  <a:pt x="13773" y="6904"/>
                </a:lnTo>
                <a:lnTo>
                  <a:pt x="13626" y="6444"/>
                </a:lnTo>
                <a:lnTo>
                  <a:pt x="13442" y="6002"/>
                </a:lnTo>
                <a:lnTo>
                  <a:pt x="13239" y="5560"/>
                </a:lnTo>
                <a:lnTo>
                  <a:pt x="13036" y="5137"/>
                </a:lnTo>
                <a:lnTo>
                  <a:pt x="12797" y="4732"/>
                </a:lnTo>
                <a:lnTo>
                  <a:pt x="12539" y="4327"/>
                </a:lnTo>
                <a:lnTo>
                  <a:pt x="12263" y="3940"/>
                </a:lnTo>
                <a:lnTo>
                  <a:pt x="11969" y="3572"/>
                </a:lnTo>
                <a:lnTo>
                  <a:pt x="11656" y="3222"/>
                </a:lnTo>
                <a:lnTo>
                  <a:pt x="11343" y="2872"/>
                </a:lnTo>
                <a:lnTo>
                  <a:pt x="10993" y="2559"/>
                </a:lnTo>
                <a:lnTo>
                  <a:pt x="10643" y="2246"/>
                </a:lnTo>
                <a:lnTo>
                  <a:pt x="10275" y="1952"/>
                </a:lnTo>
                <a:lnTo>
                  <a:pt x="9888" y="1676"/>
                </a:lnTo>
                <a:lnTo>
                  <a:pt x="9483" y="1418"/>
                </a:lnTo>
                <a:lnTo>
                  <a:pt x="9078" y="1178"/>
                </a:lnTo>
                <a:lnTo>
                  <a:pt x="8654" y="976"/>
                </a:lnTo>
                <a:lnTo>
                  <a:pt x="8213" y="773"/>
                </a:lnTo>
                <a:lnTo>
                  <a:pt x="7771" y="589"/>
                </a:lnTo>
                <a:lnTo>
                  <a:pt x="7310" y="442"/>
                </a:lnTo>
                <a:lnTo>
                  <a:pt x="6832" y="313"/>
                </a:lnTo>
                <a:lnTo>
                  <a:pt x="6371" y="203"/>
                </a:lnTo>
                <a:lnTo>
                  <a:pt x="5874" y="111"/>
                </a:lnTo>
                <a:lnTo>
                  <a:pt x="5396" y="55"/>
                </a:lnTo>
                <a:lnTo>
                  <a:pt x="4880" y="18"/>
                </a:lnTo>
                <a:lnTo>
                  <a:pt x="4383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10"/>
          <p:cNvSpPr/>
          <p:nvPr/>
        </p:nvSpPr>
        <p:spPr>
          <a:xfrm>
            <a:off x="2114578" y="0"/>
            <a:ext cx="1107352" cy="964471"/>
          </a:xfrm>
          <a:custGeom>
            <a:avLst/>
            <a:gdLst/>
            <a:ahLst/>
            <a:cxnLst/>
            <a:rect l="l" t="t" r="r" b="b"/>
            <a:pathLst>
              <a:path w="11416" h="9943" extrusionOk="0">
                <a:moveTo>
                  <a:pt x="1878" y="0"/>
                </a:moveTo>
                <a:lnTo>
                  <a:pt x="1676" y="203"/>
                </a:lnTo>
                <a:lnTo>
                  <a:pt x="1473" y="406"/>
                </a:lnTo>
                <a:lnTo>
                  <a:pt x="1271" y="626"/>
                </a:lnTo>
                <a:lnTo>
                  <a:pt x="1105" y="866"/>
                </a:lnTo>
                <a:lnTo>
                  <a:pt x="939" y="1105"/>
                </a:lnTo>
                <a:lnTo>
                  <a:pt x="774" y="1363"/>
                </a:lnTo>
                <a:lnTo>
                  <a:pt x="645" y="1621"/>
                </a:lnTo>
                <a:lnTo>
                  <a:pt x="516" y="1878"/>
                </a:lnTo>
                <a:lnTo>
                  <a:pt x="387" y="2155"/>
                </a:lnTo>
                <a:lnTo>
                  <a:pt x="295" y="2431"/>
                </a:lnTo>
                <a:lnTo>
                  <a:pt x="203" y="2725"/>
                </a:lnTo>
                <a:lnTo>
                  <a:pt x="129" y="3020"/>
                </a:lnTo>
                <a:lnTo>
                  <a:pt x="74" y="3315"/>
                </a:lnTo>
                <a:lnTo>
                  <a:pt x="37" y="3609"/>
                </a:lnTo>
                <a:lnTo>
                  <a:pt x="0" y="3922"/>
                </a:lnTo>
                <a:lnTo>
                  <a:pt x="0" y="4235"/>
                </a:lnTo>
                <a:lnTo>
                  <a:pt x="0" y="4530"/>
                </a:lnTo>
                <a:lnTo>
                  <a:pt x="37" y="4824"/>
                </a:lnTo>
                <a:lnTo>
                  <a:pt x="74" y="5100"/>
                </a:lnTo>
                <a:lnTo>
                  <a:pt x="111" y="5377"/>
                </a:lnTo>
                <a:lnTo>
                  <a:pt x="185" y="5653"/>
                </a:lnTo>
                <a:lnTo>
                  <a:pt x="258" y="5929"/>
                </a:lnTo>
                <a:lnTo>
                  <a:pt x="350" y="6205"/>
                </a:lnTo>
                <a:lnTo>
                  <a:pt x="442" y="6463"/>
                </a:lnTo>
                <a:lnTo>
                  <a:pt x="571" y="6702"/>
                </a:lnTo>
                <a:lnTo>
                  <a:pt x="682" y="6960"/>
                </a:lnTo>
                <a:lnTo>
                  <a:pt x="829" y="7199"/>
                </a:lnTo>
                <a:lnTo>
                  <a:pt x="976" y="7420"/>
                </a:lnTo>
                <a:lnTo>
                  <a:pt x="1142" y="7641"/>
                </a:lnTo>
                <a:lnTo>
                  <a:pt x="1308" y="7862"/>
                </a:lnTo>
                <a:lnTo>
                  <a:pt x="1492" y="8065"/>
                </a:lnTo>
                <a:lnTo>
                  <a:pt x="1676" y="8267"/>
                </a:lnTo>
                <a:lnTo>
                  <a:pt x="1878" y="8451"/>
                </a:lnTo>
                <a:lnTo>
                  <a:pt x="2081" y="8636"/>
                </a:lnTo>
                <a:lnTo>
                  <a:pt x="2302" y="8801"/>
                </a:lnTo>
                <a:lnTo>
                  <a:pt x="2523" y="8967"/>
                </a:lnTo>
                <a:lnTo>
                  <a:pt x="2744" y="9114"/>
                </a:lnTo>
                <a:lnTo>
                  <a:pt x="2983" y="9262"/>
                </a:lnTo>
                <a:lnTo>
                  <a:pt x="3241" y="9372"/>
                </a:lnTo>
                <a:lnTo>
                  <a:pt x="3480" y="9501"/>
                </a:lnTo>
                <a:lnTo>
                  <a:pt x="3738" y="9593"/>
                </a:lnTo>
                <a:lnTo>
                  <a:pt x="4014" y="9685"/>
                </a:lnTo>
                <a:lnTo>
                  <a:pt x="4290" y="9759"/>
                </a:lnTo>
                <a:lnTo>
                  <a:pt x="4567" y="9832"/>
                </a:lnTo>
                <a:lnTo>
                  <a:pt x="4843" y="9869"/>
                </a:lnTo>
                <a:lnTo>
                  <a:pt x="5119" y="9906"/>
                </a:lnTo>
                <a:lnTo>
                  <a:pt x="5413" y="9943"/>
                </a:lnTo>
                <a:lnTo>
                  <a:pt x="6003" y="9943"/>
                </a:lnTo>
                <a:lnTo>
                  <a:pt x="6297" y="9906"/>
                </a:lnTo>
                <a:lnTo>
                  <a:pt x="6573" y="9869"/>
                </a:lnTo>
                <a:lnTo>
                  <a:pt x="6850" y="9832"/>
                </a:lnTo>
                <a:lnTo>
                  <a:pt x="7126" y="9759"/>
                </a:lnTo>
                <a:lnTo>
                  <a:pt x="7402" y="9685"/>
                </a:lnTo>
                <a:lnTo>
                  <a:pt x="7678" y="9593"/>
                </a:lnTo>
                <a:lnTo>
                  <a:pt x="7936" y="9501"/>
                </a:lnTo>
                <a:lnTo>
                  <a:pt x="8175" y="9372"/>
                </a:lnTo>
                <a:lnTo>
                  <a:pt x="8433" y="9262"/>
                </a:lnTo>
                <a:lnTo>
                  <a:pt x="8672" y="9114"/>
                </a:lnTo>
                <a:lnTo>
                  <a:pt x="8893" y="8967"/>
                </a:lnTo>
                <a:lnTo>
                  <a:pt x="9114" y="8801"/>
                </a:lnTo>
                <a:lnTo>
                  <a:pt x="9335" y="8636"/>
                </a:lnTo>
                <a:lnTo>
                  <a:pt x="9538" y="8451"/>
                </a:lnTo>
                <a:lnTo>
                  <a:pt x="9740" y="8267"/>
                </a:lnTo>
                <a:lnTo>
                  <a:pt x="9924" y="8065"/>
                </a:lnTo>
                <a:lnTo>
                  <a:pt x="10108" y="7862"/>
                </a:lnTo>
                <a:lnTo>
                  <a:pt x="10274" y="7641"/>
                </a:lnTo>
                <a:lnTo>
                  <a:pt x="10440" y="7420"/>
                </a:lnTo>
                <a:lnTo>
                  <a:pt x="10587" y="7199"/>
                </a:lnTo>
                <a:lnTo>
                  <a:pt x="10734" y="6960"/>
                </a:lnTo>
                <a:lnTo>
                  <a:pt x="10845" y="6702"/>
                </a:lnTo>
                <a:lnTo>
                  <a:pt x="10974" y="6463"/>
                </a:lnTo>
                <a:lnTo>
                  <a:pt x="11066" y="6205"/>
                </a:lnTo>
                <a:lnTo>
                  <a:pt x="11158" y="5929"/>
                </a:lnTo>
                <a:lnTo>
                  <a:pt x="11232" y="5653"/>
                </a:lnTo>
                <a:lnTo>
                  <a:pt x="11305" y="5377"/>
                </a:lnTo>
                <a:lnTo>
                  <a:pt x="11342" y="5100"/>
                </a:lnTo>
                <a:lnTo>
                  <a:pt x="11379" y="4824"/>
                </a:lnTo>
                <a:lnTo>
                  <a:pt x="11416" y="4530"/>
                </a:lnTo>
                <a:lnTo>
                  <a:pt x="11416" y="4235"/>
                </a:lnTo>
                <a:lnTo>
                  <a:pt x="11416" y="3922"/>
                </a:lnTo>
                <a:lnTo>
                  <a:pt x="11379" y="3609"/>
                </a:lnTo>
                <a:lnTo>
                  <a:pt x="11342" y="3315"/>
                </a:lnTo>
                <a:lnTo>
                  <a:pt x="11287" y="3020"/>
                </a:lnTo>
                <a:lnTo>
                  <a:pt x="11213" y="2725"/>
                </a:lnTo>
                <a:lnTo>
                  <a:pt x="11121" y="2431"/>
                </a:lnTo>
                <a:lnTo>
                  <a:pt x="11029" y="2155"/>
                </a:lnTo>
                <a:lnTo>
                  <a:pt x="10900" y="1878"/>
                </a:lnTo>
                <a:lnTo>
                  <a:pt x="10771" y="1621"/>
                </a:lnTo>
                <a:lnTo>
                  <a:pt x="10642" y="1363"/>
                </a:lnTo>
                <a:lnTo>
                  <a:pt x="10477" y="1105"/>
                </a:lnTo>
                <a:lnTo>
                  <a:pt x="10311" y="866"/>
                </a:lnTo>
                <a:lnTo>
                  <a:pt x="10145" y="626"/>
                </a:lnTo>
                <a:lnTo>
                  <a:pt x="9943" y="406"/>
                </a:lnTo>
                <a:lnTo>
                  <a:pt x="9740" y="203"/>
                </a:lnTo>
                <a:lnTo>
                  <a:pt x="9538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8" name="Google Shape;88;p10"/>
          <p:cNvSpPr txBox="1">
            <a:spLocks noGrp="1"/>
          </p:cNvSpPr>
          <p:nvPr>
            <p:ph type="body" idx="1"/>
          </p:nvPr>
        </p:nvSpPr>
        <p:spPr>
          <a:xfrm>
            <a:off x="3221925" y="4330100"/>
            <a:ext cx="54648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 algn="r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89" name="Google Shape;89;p10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320075" y="1694182"/>
            <a:ext cx="4366800" cy="30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⊷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⊶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⊸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iadb.org/es/acerca-del-bid/financiamiento-del-bid/prestamos-del-sector-publico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Invitado%20BD\Desktop\Cartera%20de%20proyectos\obra-publica-2018.xls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aytos-2018.xlsx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comunicaciones-2018.xlsx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cultura-cinematografia-2018.xlsx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educacion-2018.xlsx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transparenciafiscal.edomex.gob.mx/cpi" TargetMode="External"/><Relationship Id="rId4" Type="http://schemas.openxmlformats.org/officeDocument/2006/relationships/hyperlink" Target="https://www.iadb.org/es/bid-finanzas/tasas-de-interes-y-cargos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db.org/es/acerca-del-bid/perspectiva-genera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>
            <a:spLocks noGrp="1"/>
          </p:cNvSpPr>
          <p:nvPr>
            <p:ph type="ctrTitle"/>
          </p:nvPr>
        </p:nvSpPr>
        <p:spPr>
          <a:xfrm>
            <a:off x="4478281" y="2139702"/>
            <a:ext cx="4159959" cy="230425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00B050"/>
                </a:solidFill>
              </a:rPr>
              <a:t>CARTERA </a:t>
            </a:r>
            <a:br>
              <a:rPr lang="en" b="1" dirty="0" smtClean="0">
                <a:solidFill>
                  <a:srgbClr val="00B050"/>
                </a:solidFill>
              </a:rPr>
            </a:br>
            <a:r>
              <a:rPr lang="en" b="1" dirty="0" smtClean="0">
                <a:solidFill>
                  <a:srgbClr val="00B050"/>
                </a:solidFill>
              </a:rPr>
              <a:t>DE PROYECTOS</a:t>
            </a:r>
            <a:br>
              <a:rPr lang="en" b="1" dirty="0" smtClean="0">
                <a:solidFill>
                  <a:srgbClr val="00B050"/>
                </a:solidFill>
              </a:rPr>
            </a:br>
            <a:endParaRPr b="1" dirty="0">
              <a:solidFill>
                <a:srgbClr val="00B05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392488" y="123478"/>
            <a:ext cx="4355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algn="ctr">
              <a:buClr>
                <a:srgbClr val="759AA5"/>
              </a:buClr>
            </a:pPr>
            <a:r>
              <a:rPr lang="es-MX" sz="1800" b="1" dirty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Universidad Autónoma </a:t>
            </a:r>
            <a:r>
              <a:rPr lang="es-MX" sz="1800" b="1" dirty="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rPr>
              <a:t>del</a:t>
            </a:r>
            <a:r>
              <a:rPr lang="es-MX" sz="1800" b="1" dirty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 Estado de México</a:t>
            </a:r>
          </a:p>
          <a:p>
            <a:pPr marL="68580" algn="ctr">
              <a:buClr>
                <a:srgbClr val="759AA5"/>
              </a:buClr>
            </a:pPr>
            <a:r>
              <a:rPr lang="es-MX" sz="1800" b="1" dirty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 </a:t>
            </a:r>
            <a:r>
              <a:rPr lang="es-MX" sz="1800" b="1" dirty="0" smtClean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 </a:t>
            </a:r>
            <a:r>
              <a:rPr lang="es-MX" sz="1200" b="1" dirty="0" smtClean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Facultad </a:t>
            </a:r>
            <a:r>
              <a:rPr lang="es-MX" sz="1200" b="1" dirty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de Planeación Urbana y </a:t>
            </a:r>
            <a:r>
              <a:rPr lang="es-MX" sz="1200" b="1" dirty="0" smtClean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Regional</a:t>
            </a:r>
          </a:p>
          <a:p>
            <a:pPr marL="68580" algn="ctr">
              <a:buClr>
                <a:srgbClr val="759AA5"/>
              </a:buClr>
            </a:pPr>
            <a:r>
              <a:rPr lang="es-MX" sz="1200" b="1" dirty="0" smtClean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Taller Regional </a:t>
            </a:r>
            <a:r>
              <a:rPr lang="es-MX" sz="1200" b="1" dirty="0" smtClean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II</a:t>
            </a:r>
            <a:endParaRPr lang="es-MX" sz="1200" b="1" dirty="0" smtClean="0">
              <a:solidFill>
                <a:srgbClr val="9BCF63"/>
              </a:solidFill>
              <a:latin typeface="Dosis Light"/>
              <a:ea typeface="Dosis Light"/>
              <a:cs typeface="Dosis Light"/>
            </a:endParaRPr>
          </a:p>
          <a:p>
            <a:pPr marL="68580" algn="ctr">
              <a:buClr>
                <a:srgbClr val="759AA5"/>
              </a:buClr>
            </a:pPr>
            <a:r>
              <a:rPr lang="es-MX" sz="1200" b="1" dirty="0" smtClean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Elaboró: Graciela M. Suárez </a:t>
            </a:r>
            <a:r>
              <a:rPr lang="es-MX" sz="1200" b="1" dirty="0" smtClean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Díaz.</a:t>
            </a:r>
          </a:p>
          <a:p>
            <a:pPr marL="68580" algn="ctr">
              <a:buClr>
                <a:srgbClr val="759AA5"/>
              </a:buClr>
            </a:pPr>
            <a:r>
              <a:rPr lang="es-MX" sz="1200" b="1" dirty="0" smtClean="0">
                <a:solidFill>
                  <a:srgbClr val="9BCF63"/>
                </a:solidFill>
                <a:latin typeface="Dosis Light"/>
                <a:ea typeface="Dosis Light"/>
                <a:cs typeface="Dosis Light"/>
              </a:rPr>
              <a:t>Septiembre de 2019.</a:t>
            </a:r>
            <a:endParaRPr lang="es-MX" sz="1200" b="1" dirty="0">
              <a:solidFill>
                <a:srgbClr val="9BCF63"/>
              </a:solidFill>
              <a:latin typeface="Dosis Light"/>
              <a:ea typeface="Dosis Light"/>
              <a:cs typeface="Dosis Light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532" y="-20538"/>
            <a:ext cx="516980" cy="68966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7924"/>
            <a:ext cx="612576" cy="549787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1"/>
          <p:cNvSpPr txBox="1">
            <a:spLocks noGrp="1"/>
          </p:cNvSpPr>
          <p:nvPr>
            <p:ph type="body" idx="1"/>
          </p:nvPr>
        </p:nvSpPr>
        <p:spPr>
          <a:xfrm>
            <a:off x="4067944" y="1563974"/>
            <a:ext cx="4608512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None/>
            </a:pPr>
            <a:r>
              <a:rPr lang="es-MX" dirty="0"/>
              <a:t>El Banco Interamericano de Desarrollo (BID) actualmente cuenta con tres categorías de financiamiento para el sector público dependiendo de los objetivos de desarrollo, elegibilidad y requisitos de desembolso de los préstamos, así como los criterios del tamaño, los montos y los términos financieros. Cada categoría de préstamo ofrece varios tipos de opciones de préstamo y enfoques.</a:t>
            </a:r>
            <a:endParaRPr dirty="0"/>
          </a:p>
        </p:txBody>
      </p:sp>
      <p:sp>
        <p:nvSpPr>
          <p:cNvPr id="169" name="Google Shape;169;p21"/>
          <p:cNvSpPr txBox="1">
            <a:spLocks noGrp="1"/>
          </p:cNvSpPr>
          <p:nvPr>
            <p:ph type="title"/>
          </p:nvPr>
        </p:nvSpPr>
        <p:spPr>
          <a:xfrm>
            <a:off x="3275856" y="555526"/>
            <a:ext cx="5796136" cy="10801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 smtClean="0"/>
              <a:t>FINANCIAMIENTO AL SECTOR PÚBLICO</a:t>
            </a:r>
            <a:endParaRPr sz="4000" b="1" dirty="0"/>
          </a:p>
        </p:txBody>
      </p:sp>
      <p:sp>
        <p:nvSpPr>
          <p:cNvPr id="171" name="Google Shape;171;p2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5"/>
          <p:cNvSpPr txBox="1">
            <a:spLocks noGrp="1"/>
          </p:cNvSpPr>
          <p:nvPr>
            <p:ph type="title"/>
          </p:nvPr>
        </p:nvSpPr>
        <p:spPr>
          <a:xfrm>
            <a:off x="3563888" y="411510"/>
            <a:ext cx="5122987" cy="117261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CATEGORÍAS DE PRÉSTAMO</a:t>
            </a:r>
            <a:endParaRPr b="1" dirty="0"/>
          </a:p>
        </p:txBody>
      </p:sp>
      <p:sp>
        <p:nvSpPr>
          <p:cNvPr id="199" name="Google Shape;199;p25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dirty="0"/>
          </a:p>
        </p:txBody>
      </p:sp>
      <p:sp>
        <p:nvSpPr>
          <p:cNvPr id="200" name="Google Shape;200;p25"/>
          <p:cNvSpPr/>
          <p:nvPr/>
        </p:nvSpPr>
        <p:spPr>
          <a:xfrm rot="-3280321">
            <a:off x="5455458" y="2692160"/>
            <a:ext cx="1114904" cy="1112741"/>
          </a:xfrm>
          <a:prstGeom prst="ellipse">
            <a:avLst/>
          </a:pr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Pontano Sans"/>
              <a:ea typeface="Pontano Sans"/>
              <a:cs typeface="Pontano Sans"/>
              <a:sym typeface="Pontano Sans"/>
            </a:endParaRPr>
          </a:p>
        </p:txBody>
      </p:sp>
      <p:grpSp>
        <p:nvGrpSpPr>
          <p:cNvPr id="201" name="Google Shape;201;p25"/>
          <p:cNvGrpSpPr/>
          <p:nvPr/>
        </p:nvGrpSpPr>
        <p:grpSpPr>
          <a:xfrm>
            <a:off x="6262044" y="2414653"/>
            <a:ext cx="1239334" cy="2682627"/>
            <a:chOff x="4863169" y="1577308"/>
            <a:chExt cx="1471019" cy="3184127"/>
          </a:xfrm>
        </p:grpSpPr>
        <p:sp>
          <p:nvSpPr>
            <p:cNvPr id="202" name="Google Shape;202;p25"/>
            <p:cNvSpPr/>
            <p:nvPr/>
          </p:nvSpPr>
          <p:spPr>
            <a:xfrm rot="-3280088">
              <a:off x="4136321" y="2563569"/>
              <a:ext cx="3184127" cy="1211606"/>
            </a:xfrm>
            <a:custGeom>
              <a:avLst/>
              <a:gdLst/>
              <a:ahLst/>
              <a:cxnLst/>
              <a:rect l="l" t="t" r="r" b="b"/>
              <a:pathLst>
                <a:path w="492" h="187" extrusionOk="0">
                  <a:moveTo>
                    <a:pt x="457" y="0"/>
                  </a:moveTo>
                  <a:cubicBezTo>
                    <a:pt x="416" y="91"/>
                    <a:pt x="325" y="155"/>
                    <a:pt x="218" y="155"/>
                  </a:cubicBezTo>
                  <a:cubicBezTo>
                    <a:pt x="137" y="155"/>
                    <a:pt x="64" y="118"/>
                    <a:pt x="17" y="60"/>
                  </a:cubicBezTo>
                  <a:cubicBezTo>
                    <a:pt x="11" y="70"/>
                    <a:pt x="5" y="80"/>
                    <a:pt x="0" y="90"/>
                  </a:cubicBezTo>
                  <a:cubicBezTo>
                    <a:pt x="54" y="150"/>
                    <a:pt x="132" y="187"/>
                    <a:pt x="218" y="187"/>
                  </a:cubicBezTo>
                  <a:cubicBezTo>
                    <a:pt x="343" y="187"/>
                    <a:pt x="449" y="109"/>
                    <a:pt x="492" y="0"/>
                  </a:cubicBezTo>
                  <a:cubicBezTo>
                    <a:pt x="480" y="0"/>
                    <a:pt x="468" y="1"/>
                    <a:pt x="457" y="0"/>
                  </a:cubicBezTo>
                  <a:close/>
                </a:path>
              </a:pathLst>
            </a:custGeom>
            <a:solidFill>
              <a:srgbClr val="1D5885">
                <a:alpha val="13850"/>
              </a:srgbClr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203" name="Google Shape;203;p25"/>
            <p:cNvSpPr/>
            <p:nvPr/>
          </p:nvSpPr>
          <p:spPr>
            <a:xfrm rot="-3280088">
              <a:off x="4100923" y="2460157"/>
              <a:ext cx="2729637" cy="1205146"/>
            </a:xfrm>
            <a:custGeom>
              <a:avLst/>
              <a:gdLst/>
              <a:ahLst/>
              <a:cxnLst/>
              <a:rect l="l" t="t" r="r" b="b"/>
              <a:pathLst>
                <a:path w="440" h="194" extrusionOk="0">
                  <a:moveTo>
                    <a:pt x="262" y="39"/>
                  </a:moveTo>
                  <a:cubicBezTo>
                    <a:pt x="206" y="71"/>
                    <a:pt x="134" y="53"/>
                    <a:pt x="100" y="0"/>
                  </a:cubicBezTo>
                  <a:cubicBezTo>
                    <a:pt x="57" y="25"/>
                    <a:pt x="24" y="60"/>
                    <a:pt x="0" y="99"/>
                  </a:cubicBezTo>
                  <a:cubicBezTo>
                    <a:pt x="47" y="157"/>
                    <a:pt x="120" y="194"/>
                    <a:pt x="201" y="194"/>
                  </a:cubicBezTo>
                  <a:cubicBezTo>
                    <a:pt x="308" y="194"/>
                    <a:pt x="399" y="130"/>
                    <a:pt x="440" y="39"/>
                  </a:cubicBezTo>
                  <a:cubicBezTo>
                    <a:pt x="393" y="37"/>
                    <a:pt x="346" y="24"/>
                    <a:pt x="303" y="0"/>
                  </a:cubicBezTo>
                  <a:cubicBezTo>
                    <a:pt x="292" y="15"/>
                    <a:pt x="279" y="29"/>
                    <a:pt x="262" y="39"/>
                  </a:cubicBezTo>
                  <a:close/>
                </a:path>
              </a:pathLst>
            </a:custGeom>
            <a:solidFill>
              <a:srgbClr val="9BCF63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204" name="Google Shape;204;p25"/>
            <p:cNvSpPr txBox="1"/>
            <p:nvPr/>
          </p:nvSpPr>
          <p:spPr>
            <a:xfrm rot="17820794">
              <a:off x="4321209" y="2906693"/>
              <a:ext cx="2357836" cy="5632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 smtClean="0">
                  <a:solidFill>
                    <a:srgbClr val="484F56"/>
                  </a:solidFill>
                  <a:latin typeface="Pontano Sans"/>
                  <a:ea typeface="Pontano Sans"/>
                  <a:cs typeface="Pontano Sans"/>
                  <a:sym typeface="Pontano Sans"/>
                </a:rPr>
                <a:t>FINACIAMIENTO ESPECIAL </a:t>
              </a:r>
              <a:endParaRPr b="1" dirty="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</p:grpSp>
      <p:grpSp>
        <p:nvGrpSpPr>
          <p:cNvPr id="205" name="Google Shape;205;p25"/>
          <p:cNvGrpSpPr/>
          <p:nvPr/>
        </p:nvGrpSpPr>
        <p:grpSpPr>
          <a:xfrm>
            <a:off x="4572462" y="1025674"/>
            <a:ext cx="2774838" cy="2715306"/>
            <a:chOff x="2857731" y="-71332"/>
            <a:chExt cx="3293577" cy="3222916"/>
          </a:xfrm>
        </p:grpSpPr>
        <p:sp>
          <p:nvSpPr>
            <p:cNvPr id="206" name="Google Shape;206;p25"/>
            <p:cNvSpPr/>
            <p:nvPr/>
          </p:nvSpPr>
          <p:spPr>
            <a:xfrm rot="-3280089">
              <a:off x="3410337" y="297186"/>
              <a:ext cx="2188366" cy="2485879"/>
            </a:xfrm>
            <a:custGeom>
              <a:avLst/>
              <a:gdLst/>
              <a:ahLst/>
              <a:cxnLst/>
              <a:rect l="l" t="t" r="r" b="b"/>
              <a:pathLst>
                <a:path w="338" h="384" extrusionOk="0">
                  <a:moveTo>
                    <a:pt x="45" y="32"/>
                  </a:moveTo>
                  <a:cubicBezTo>
                    <a:pt x="189" y="32"/>
                    <a:pt x="306" y="148"/>
                    <a:pt x="306" y="292"/>
                  </a:cubicBezTo>
                  <a:cubicBezTo>
                    <a:pt x="306" y="325"/>
                    <a:pt x="300" y="355"/>
                    <a:pt x="289" y="384"/>
                  </a:cubicBezTo>
                  <a:cubicBezTo>
                    <a:pt x="301" y="384"/>
                    <a:pt x="312" y="384"/>
                    <a:pt x="324" y="383"/>
                  </a:cubicBezTo>
                  <a:cubicBezTo>
                    <a:pt x="333" y="354"/>
                    <a:pt x="338" y="324"/>
                    <a:pt x="338" y="292"/>
                  </a:cubicBezTo>
                  <a:cubicBezTo>
                    <a:pt x="338" y="131"/>
                    <a:pt x="207" y="0"/>
                    <a:pt x="45" y="0"/>
                  </a:cubicBezTo>
                  <a:cubicBezTo>
                    <a:pt x="30" y="0"/>
                    <a:pt x="15" y="1"/>
                    <a:pt x="0" y="3"/>
                  </a:cubicBezTo>
                  <a:cubicBezTo>
                    <a:pt x="6" y="13"/>
                    <a:pt x="12" y="23"/>
                    <a:pt x="18" y="33"/>
                  </a:cubicBezTo>
                  <a:cubicBezTo>
                    <a:pt x="27" y="32"/>
                    <a:pt x="36" y="32"/>
                    <a:pt x="45" y="32"/>
                  </a:cubicBezTo>
                  <a:close/>
                </a:path>
              </a:pathLst>
            </a:custGeom>
            <a:solidFill>
              <a:srgbClr val="1D5885">
                <a:alpha val="13850"/>
              </a:srgbClr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207" name="Google Shape;207;p25"/>
            <p:cNvSpPr/>
            <p:nvPr/>
          </p:nvSpPr>
          <p:spPr>
            <a:xfrm rot="-3280088">
              <a:off x="3667674" y="581521"/>
              <a:ext cx="1790169" cy="2186080"/>
            </a:xfrm>
            <a:custGeom>
              <a:avLst/>
              <a:gdLst/>
              <a:ahLst/>
              <a:cxnLst/>
              <a:rect l="l" t="t" r="r" b="b"/>
              <a:pathLst>
                <a:path w="288" h="352" extrusionOk="0">
                  <a:moveTo>
                    <a:pt x="27" y="0"/>
                  </a:moveTo>
                  <a:cubicBezTo>
                    <a:pt x="18" y="0"/>
                    <a:pt x="9" y="0"/>
                    <a:pt x="0" y="1"/>
                  </a:cubicBezTo>
                  <a:cubicBezTo>
                    <a:pt x="21" y="43"/>
                    <a:pt x="34" y="90"/>
                    <a:pt x="35" y="140"/>
                  </a:cubicBezTo>
                  <a:cubicBezTo>
                    <a:pt x="74" y="142"/>
                    <a:pt x="111" y="163"/>
                    <a:pt x="132" y="200"/>
                  </a:cubicBezTo>
                  <a:cubicBezTo>
                    <a:pt x="153" y="236"/>
                    <a:pt x="153" y="279"/>
                    <a:pt x="136" y="315"/>
                  </a:cubicBezTo>
                  <a:cubicBezTo>
                    <a:pt x="179" y="339"/>
                    <a:pt x="225" y="351"/>
                    <a:pt x="271" y="352"/>
                  </a:cubicBezTo>
                  <a:cubicBezTo>
                    <a:pt x="282" y="323"/>
                    <a:pt x="288" y="293"/>
                    <a:pt x="288" y="260"/>
                  </a:cubicBezTo>
                  <a:cubicBezTo>
                    <a:pt x="288" y="116"/>
                    <a:pt x="171" y="0"/>
                    <a:pt x="27" y="0"/>
                  </a:cubicBezTo>
                  <a:close/>
                </a:path>
              </a:pathLst>
            </a:custGeom>
            <a:solidFill>
              <a:srgbClr val="B8F567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208" name="Google Shape;208;p25"/>
            <p:cNvSpPr txBox="1"/>
            <p:nvPr/>
          </p:nvSpPr>
          <p:spPr>
            <a:xfrm>
              <a:off x="3782825" y="1153125"/>
              <a:ext cx="15780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 smtClean="0">
                  <a:solidFill>
                    <a:srgbClr val="484F56"/>
                  </a:solidFill>
                  <a:latin typeface="Pontano Sans"/>
                  <a:ea typeface="Pontano Sans"/>
                  <a:cs typeface="Pontano Sans"/>
                  <a:sym typeface="Pontano Sans"/>
                </a:rPr>
                <a:t>INVERSIÓN </a:t>
              </a:r>
              <a:endParaRPr sz="1600" b="1" dirty="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</p:grpSp>
      <p:grpSp>
        <p:nvGrpSpPr>
          <p:cNvPr id="209" name="Google Shape;209;p25"/>
          <p:cNvGrpSpPr/>
          <p:nvPr/>
        </p:nvGrpSpPr>
        <p:grpSpPr>
          <a:xfrm>
            <a:off x="3975559" y="2868611"/>
            <a:ext cx="2566024" cy="1757077"/>
            <a:chOff x="2149241" y="2116133"/>
            <a:chExt cx="3045726" cy="2085552"/>
          </a:xfrm>
        </p:grpSpPr>
        <p:sp>
          <p:nvSpPr>
            <p:cNvPr id="210" name="Google Shape;210;p25"/>
            <p:cNvSpPr/>
            <p:nvPr/>
          </p:nvSpPr>
          <p:spPr>
            <a:xfrm rot="-3280088">
              <a:off x="2859669" y="1740600"/>
              <a:ext cx="1624870" cy="3045726"/>
            </a:xfrm>
            <a:custGeom>
              <a:avLst/>
              <a:gdLst/>
              <a:ahLst/>
              <a:cxnLst/>
              <a:rect l="l" t="t" r="r" b="b"/>
              <a:pathLst>
                <a:path w="251" h="470" extrusionOk="0">
                  <a:moveTo>
                    <a:pt x="32" y="286"/>
                  </a:moveTo>
                  <a:cubicBezTo>
                    <a:pt x="32" y="157"/>
                    <a:pt x="127" y="49"/>
                    <a:pt x="251" y="29"/>
                  </a:cubicBezTo>
                  <a:cubicBezTo>
                    <a:pt x="245" y="19"/>
                    <a:pt x="239" y="9"/>
                    <a:pt x="233" y="0"/>
                  </a:cubicBezTo>
                  <a:cubicBezTo>
                    <a:pt x="100" y="28"/>
                    <a:pt x="0" y="145"/>
                    <a:pt x="0" y="286"/>
                  </a:cubicBezTo>
                  <a:cubicBezTo>
                    <a:pt x="0" y="356"/>
                    <a:pt x="25" y="420"/>
                    <a:pt x="65" y="470"/>
                  </a:cubicBezTo>
                  <a:cubicBezTo>
                    <a:pt x="70" y="460"/>
                    <a:pt x="76" y="450"/>
                    <a:pt x="82" y="440"/>
                  </a:cubicBezTo>
                  <a:cubicBezTo>
                    <a:pt x="51" y="397"/>
                    <a:pt x="32" y="344"/>
                    <a:pt x="32" y="286"/>
                  </a:cubicBezTo>
                  <a:close/>
                </a:path>
              </a:pathLst>
            </a:custGeom>
            <a:solidFill>
              <a:srgbClr val="1D5885">
                <a:alpha val="13850"/>
              </a:srgbClr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211" name="Google Shape;211;p25"/>
            <p:cNvSpPr/>
            <p:nvPr/>
          </p:nvSpPr>
          <p:spPr>
            <a:xfrm rot="-3280089">
              <a:off x="3037225" y="1789647"/>
              <a:ext cx="1575644" cy="2550423"/>
            </a:xfrm>
            <a:custGeom>
              <a:avLst/>
              <a:gdLst/>
              <a:ahLst/>
              <a:cxnLst/>
              <a:rect l="l" t="t" r="r" b="b"/>
              <a:pathLst>
                <a:path w="254" h="411" extrusionOk="0">
                  <a:moveTo>
                    <a:pt x="152" y="311"/>
                  </a:moveTo>
                  <a:cubicBezTo>
                    <a:pt x="124" y="254"/>
                    <a:pt x="145" y="185"/>
                    <a:pt x="200" y="153"/>
                  </a:cubicBezTo>
                  <a:cubicBezTo>
                    <a:pt x="217" y="143"/>
                    <a:pt x="236" y="137"/>
                    <a:pt x="254" y="136"/>
                  </a:cubicBezTo>
                  <a:cubicBezTo>
                    <a:pt x="253" y="87"/>
                    <a:pt x="241" y="41"/>
                    <a:pt x="219" y="0"/>
                  </a:cubicBezTo>
                  <a:cubicBezTo>
                    <a:pt x="95" y="20"/>
                    <a:pt x="0" y="128"/>
                    <a:pt x="0" y="257"/>
                  </a:cubicBezTo>
                  <a:cubicBezTo>
                    <a:pt x="0" y="315"/>
                    <a:pt x="19" y="368"/>
                    <a:pt x="50" y="411"/>
                  </a:cubicBezTo>
                  <a:cubicBezTo>
                    <a:pt x="75" y="371"/>
                    <a:pt x="110" y="337"/>
                    <a:pt x="152" y="311"/>
                  </a:cubicBezTo>
                  <a:close/>
                </a:path>
              </a:pathLst>
            </a:custGeom>
            <a:solidFill>
              <a:srgbClr val="51B148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212" name="Google Shape;212;p25"/>
            <p:cNvSpPr txBox="1"/>
            <p:nvPr/>
          </p:nvSpPr>
          <p:spPr>
            <a:xfrm rot="3725110" flipH="1">
              <a:off x="2551383" y="2877357"/>
              <a:ext cx="2085552" cy="5631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 smtClean="0">
                  <a:solidFill>
                    <a:srgbClr val="484F56"/>
                  </a:solidFill>
                  <a:latin typeface="Pontano Sans"/>
                  <a:ea typeface="Pontano Sans"/>
                  <a:cs typeface="Pontano Sans"/>
                  <a:sym typeface="Pontano Sans"/>
                </a:rPr>
                <a:t>APOYO A REFORMAS POLÍTICAS</a:t>
              </a:r>
              <a:endParaRPr b="1" dirty="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</p:grpSp>
      <p:sp>
        <p:nvSpPr>
          <p:cNvPr id="17" name="Google Shape;116;p15"/>
          <p:cNvSpPr txBox="1">
            <a:spLocks/>
          </p:cNvSpPr>
          <p:nvPr/>
        </p:nvSpPr>
        <p:spPr>
          <a:xfrm>
            <a:off x="2051720" y="4830719"/>
            <a:ext cx="7128792" cy="33331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MX" sz="1200" dirty="0" smtClean="0">
                <a:solidFill>
                  <a:srgbClr val="51B148"/>
                </a:solidFill>
              </a:rPr>
              <a:t>FUENTE</a:t>
            </a:r>
            <a:r>
              <a:rPr lang="es-MX" sz="1200" dirty="0">
                <a:solidFill>
                  <a:srgbClr val="51B148"/>
                </a:solidFill>
              </a:rPr>
              <a:t>: </a:t>
            </a:r>
            <a:r>
              <a:rPr lang="es-MX" sz="1200" dirty="0">
                <a:solidFill>
                  <a:srgbClr val="51B148"/>
                </a:solidFill>
                <a:hlinkClick r:id="rId4"/>
              </a:rPr>
              <a:t>https://</a:t>
            </a:r>
            <a:r>
              <a:rPr lang="es-MX" sz="1200" dirty="0" smtClean="0">
                <a:solidFill>
                  <a:srgbClr val="51B148"/>
                </a:solidFill>
                <a:hlinkClick r:id="rId4"/>
              </a:rPr>
              <a:t>www.iadb.org/es/acerca-del-bid/financiamiento-del-bid/prestamos-del-sector-publico</a:t>
            </a:r>
            <a:endParaRPr lang="es-MX" sz="1200" dirty="0" smtClean="0">
              <a:solidFill>
                <a:srgbClr val="51B148"/>
              </a:solidFill>
            </a:endParaRPr>
          </a:p>
          <a:p>
            <a:endParaRPr lang="es-MX" sz="1200" dirty="0" smtClean="0">
              <a:solidFill>
                <a:srgbClr val="51B148"/>
              </a:solidFill>
            </a:endParaRPr>
          </a:p>
          <a:p>
            <a:endParaRPr lang="es-MX" sz="1200" dirty="0" smtClean="0">
              <a:solidFill>
                <a:srgbClr val="51B148"/>
              </a:solidFill>
            </a:endParaRPr>
          </a:p>
          <a:p>
            <a:pPr>
              <a:buClr>
                <a:schemeClr val="dk1"/>
              </a:buClr>
              <a:buSzPts val="1100"/>
            </a:pPr>
            <a:endParaRPr lang="es-MX" sz="1200" dirty="0" smtClean="0">
              <a:solidFill>
                <a:srgbClr val="51B148"/>
              </a:solidFill>
            </a:endParaRPr>
          </a:p>
          <a:p>
            <a:endParaRPr lang="es-MX" sz="1200" dirty="0">
              <a:solidFill>
                <a:srgbClr val="51B148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7524328" y="3324929"/>
            <a:ext cx="1623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200" b="1" dirty="0">
                <a:solidFill>
                  <a:srgbClr val="008000"/>
                </a:solidFill>
              </a:rPr>
              <a:t>A</a:t>
            </a:r>
            <a:r>
              <a:rPr lang="es-MX" sz="1200" b="1" dirty="0" smtClean="0">
                <a:solidFill>
                  <a:srgbClr val="008000"/>
                </a:solidFill>
              </a:rPr>
              <a:t>poyar </a:t>
            </a:r>
            <a:r>
              <a:rPr lang="es-MX" sz="1200" b="1" dirty="0">
                <a:solidFill>
                  <a:srgbClr val="008000"/>
                </a:solidFill>
              </a:rPr>
              <a:t>a los </a:t>
            </a:r>
            <a:r>
              <a:rPr lang="es-MX" sz="1200" b="1" dirty="0" smtClean="0">
                <a:solidFill>
                  <a:srgbClr val="008000"/>
                </a:solidFill>
              </a:rPr>
              <a:t>países prestatarios </a:t>
            </a:r>
            <a:r>
              <a:rPr lang="es-MX" sz="1200" b="1" dirty="0">
                <a:solidFill>
                  <a:srgbClr val="008000"/>
                </a:solidFill>
              </a:rPr>
              <a:t>en caso de una crisis macroeconómica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767886" y="1707654"/>
            <a:ext cx="19481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200" b="1" dirty="0">
                <a:solidFill>
                  <a:srgbClr val="008000"/>
                </a:solidFill>
              </a:rPr>
              <a:t>B</a:t>
            </a:r>
            <a:r>
              <a:rPr lang="es-MX" sz="1200" b="1" dirty="0" smtClean="0">
                <a:solidFill>
                  <a:srgbClr val="008000"/>
                </a:solidFill>
              </a:rPr>
              <a:t>ienes</a:t>
            </a:r>
            <a:r>
              <a:rPr lang="es-MX" sz="1200" b="1" dirty="0">
                <a:solidFill>
                  <a:srgbClr val="008000"/>
                </a:solidFill>
              </a:rPr>
              <a:t>, obras públicas y servicios para promover el desarrollo social y económico.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051720" y="3675677"/>
            <a:ext cx="25011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200" b="1" dirty="0">
                <a:solidFill>
                  <a:srgbClr val="008000"/>
                </a:solidFill>
              </a:rPr>
              <a:t>A</a:t>
            </a:r>
            <a:r>
              <a:rPr lang="es-MX" sz="1200" b="1" dirty="0" smtClean="0">
                <a:solidFill>
                  <a:srgbClr val="008000"/>
                </a:solidFill>
              </a:rPr>
              <a:t>poyar </a:t>
            </a:r>
            <a:r>
              <a:rPr lang="es-MX" sz="1200" b="1" dirty="0">
                <a:solidFill>
                  <a:srgbClr val="008000"/>
                </a:solidFill>
              </a:rPr>
              <a:t>reformas de política y/o cambios institucionales en un determinado sector o subsector. El país y el BID examinan y acuerdan dichas reformas o cambios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dirty="0"/>
          </a:p>
        </p:txBody>
      </p:sp>
      <p:sp>
        <p:nvSpPr>
          <p:cNvPr id="5" name="Google Shape;123;p16"/>
          <p:cNvSpPr txBox="1">
            <a:spLocks noGrp="1"/>
          </p:cNvSpPr>
          <p:nvPr>
            <p:ph type="body" idx="1"/>
          </p:nvPr>
        </p:nvSpPr>
        <p:spPr>
          <a:xfrm>
            <a:off x="3275856" y="915566"/>
            <a:ext cx="5184576" cy="39604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63500" indent="0" algn="just">
              <a:buNone/>
            </a:pPr>
            <a:r>
              <a:rPr lang="es-MX" sz="2000" i="0" dirty="0"/>
              <a:t>En el 2017 el Banco aprobó un total de 90 proyectos de préstamos con garantía soberana </a:t>
            </a:r>
            <a:r>
              <a:rPr lang="es-MX" sz="2000" i="0" dirty="0" smtClean="0"/>
              <a:t>por un </a:t>
            </a:r>
            <a:r>
              <a:rPr lang="es-MX" sz="2000" i="0" dirty="0"/>
              <a:t>financiamiento total de US$11.384 millones. El programa de aprobaciones de </a:t>
            </a:r>
            <a:r>
              <a:rPr lang="es-MX" sz="2000" i="0" dirty="0" smtClean="0"/>
              <a:t>préstamos con </a:t>
            </a:r>
            <a:r>
              <a:rPr lang="es-MX" sz="2000" i="0" dirty="0"/>
              <a:t>garantía soberana incluyó 73 proyectos de inversión por US$7.949 millones y 17 </a:t>
            </a:r>
            <a:r>
              <a:rPr lang="es-MX" sz="2000" i="0" dirty="0" smtClean="0"/>
              <a:t>proyectos en </a:t>
            </a:r>
            <a:r>
              <a:rPr lang="es-MX" sz="2000" i="0" dirty="0"/>
              <a:t>apoyo de reformas de políticas por un monto de US$3.435 millones.</a:t>
            </a:r>
            <a:endParaRPr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6"/>
          <p:cNvSpPr txBox="1">
            <a:spLocks noGrp="1"/>
          </p:cNvSpPr>
          <p:nvPr>
            <p:ph type="title"/>
          </p:nvPr>
        </p:nvSpPr>
        <p:spPr>
          <a:xfrm>
            <a:off x="4211960" y="555526"/>
            <a:ext cx="4474915" cy="102859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Aprobaciones por sector</a:t>
            </a:r>
            <a:endParaRPr dirty="0"/>
          </a:p>
        </p:txBody>
      </p:sp>
      <p:graphicFrame>
        <p:nvGraphicFramePr>
          <p:cNvPr id="218" name="Google Shape;218;p26"/>
          <p:cNvGraphicFramePr/>
          <p:nvPr>
            <p:extLst>
              <p:ext uri="{D42A27DB-BD31-4B8C-83A1-F6EECF244321}">
                <p14:modId xmlns:p14="http://schemas.microsoft.com/office/powerpoint/2010/main" val="229281267"/>
              </p:ext>
            </p:extLst>
          </p:nvPr>
        </p:nvGraphicFramePr>
        <p:xfrm>
          <a:off x="3491880" y="1635646"/>
          <a:ext cx="4824536" cy="3337685"/>
        </p:xfrm>
        <a:graphic>
          <a:graphicData uri="http://schemas.openxmlformats.org/drawingml/2006/table">
            <a:tbl>
              <a:tblPr>
                <a:noFill/>
                <a:tableStyleId>{1ACBF6BB-6517-44E1-955C-65A000C7C87F}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01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 smtClean="0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2017</a:t>
                      </a:r>
                      <a:endParaRPr dirty="0"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 smtClean="0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2016</a:t>
                      </a:r>
                      <a:endParaRPr dirty="0"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 smtClean="0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2015</a:t>
                      </a:r>
                      <a:endParaRPr dirty="0"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5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 smtClean="0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Infraestructura</a:t>
                      </a:r>
                      <a:r>
                        <a:rPr lang="en" baseline="0" dirty="0" smtClean="0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 y ambiente</a:t>
                      </a:r>
                      <a:endParaRPr dirty="0"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45</a:t>
                      </a:r>
                      <a:endParaRPr sz="1800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43</a:t>
                      </a:r>
                      <a:endParaRPr sz="1800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52</a:t>
                      </a:r>
                      <a:endParaRPr sz="1800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15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 smtClean="0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Instituciones para el desarrollo</a:t>
                      </a:r>
                      <a:endParaRPr dirty="0"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31</a:t>
                      </a:r>
                      <a:endParaRPr sz="1800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21</a:t>
                      </a:r>
                      <a:endParaRPr sz="1800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46</a:t>
                      </a:r>
                      <a:endParaRPr sz="1800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15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 smtClean="0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Integración y comercio exterior</a:t>
                      </a:r>
                      <a:endParaRPr dirty="0"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3</a:t>
                      </a:r>
                      <a:endParaRPr sz="1800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2</a:t>
                      </a:r>
                      <a:endParaRPr sz="1800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52</a:t>
                      </a:r>
                      <a:endParaRPr sz="1800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0" i="0" u="none" strike="noStrike" cap="none" dirty="0" smtClean="0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Sector social</a:t>
                      </a:r>
                      <a:endParaRPr sz="1400" b="0" i="0" u="none" strike="noStrike" cap="none" dirty="0"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800" b="0" i="0" u="none" strike="noStrike" cap="none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11</a:t>
                      </a:r>
                      <a:endParaRPr sz="1800" b="0" i="0" u="none" strike="noStrike" cap="none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800" b="0" i="0" u="none" strike="noStrike" cap="none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20</a:t>
                      </a:r>
                      <a:endParaRPr sz="1800" b="0" i="0" u="none" strike="noStrike" cap="none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800" b="0" i="0" u="none" strike="noStrike" cap="none" dirty="0" smtClean="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21</a:t>
                      </a:r>
                      <a:endParaRPr sz="1800" b="0" i="0" u="none" strike="noStrike" cap="none" dirty="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9" name="Google Shape;219;p2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dirty="0"/>
          </a:p>
        </p:txBody>
      </p:sp>
      <p:sp>
        <p:nvSpPr>
          <p:cNvPr id="6" name="Google Shape;192;p24"/>
          <p:cNvSpPr txBox="1">
            <a:spLocks noGrp="1"/>
          </p:cNvSpPr>
          <p:nvPr>
            <p:ph type="body" idx="1"/>
          </p:nvPr>
        </p:nvSpPr>
        <p:spPr>
          <a:xfrm>
            <a:off x="4860033" y="1203598"/>
            <a:ext cx="3826768" cy="28953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 dirty="0" smtClean="0">
                <a:solidFill>
                  <a:srgbClr val="008000"/>
                </a:solidFill>
              </a:rPr>
              <a:t>El BID  ha financiado un total de 4,066 proyectos.</a:t>
            </a:r>
            <a:br>
              <a:rPr lang="en" sz="2400" b="0" dirty="0" smtClean="0">
                <a:solidFill>
                  <a:srgbClr val="008000"/>
                </a:solidFill>
              </a:rPr>
            </a:br>
            <a:r>
              <a:rPr lang="en" sz="2400" dirty="0" smtClean="0">
                <a:solidFill>
                  <a:srgbClr val="008000"/>
                </a:solidFill>
              </a:rPr>
              <a:t>Con un total de 261.96 Billones de Dolares</a:t>
            </a:r>
            <a:endParaRPr sz="24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9"/>
          <p:cNvSpPr txBox="1">
            <a:spLocks noGrp="1"/>
          </p:cNvSpPr>
          <p:nvPr>
            <p:ph type="ctrTitle" idx="4294967295"/>
          </p:nvPr>
        </p:nvSpPr>
        <p:spPr>
          <a:xfrm>
            <a:off x="3419872" y="1203598"/>
            <a:ext cx="5254302" cy="265221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 smtClean="0">
                <a:solidFill>
                  <a:srgbClr val="51B148"/>
                </a:solidFill>
              </a:rPr>
              <a:t>BRASIL</a:t>
            </a:r>
            <a:br>
              <a:rPr lang="en" sz="4800" b="1" dirty="0" smtClean="0">
                <a:solidFill>
                  <a:srgbClr val="51B148"/>
                </a:solidFill>
              </a:rPr>
            </a:br>
            <a:r>
              <a:rPr lang="en" sz="4800" b="1" dirty="0" smtClean="0">
                <a:solidFill>
                  <a:srgbClr val="51B148"/>
                </a:solidFill>
              </a:rPr>
              <a:t>ARGENTINA</a:t>
            </a:r>
            <a:br>
              <a:rPr lang="en" sz="4800" b="1" dirty="0" smtClean="0">
                <a:solidFill>
                  <a:srgbClr val="51B148"/>
                </a:solidFill>
              </a:rPr>
            </a:br>
            <a:r>
              <a:rPr lang="en" sz="4800" b="1" dirty="0" smtClean="0">
                <a:solidFill>
                  <a:srgbClr val="51B148"/>
                </a:solidFill>
              </a:rPr>
              <a:t>COLOMBIA </a:t>
            </a:r>
            <a:br>
              <a:rPr lang="en" sz="4800" b="1" dirty="0" smtClean="0">
                <a:solidFill>
                  <a:srgbClr val="51B148"/>
                </a:solidFill>
              </a:rPr>
            </a:br>
            <a:r>
              <a:rPr lang="en" sz="4800" b="1" dirty="0" smtClean="0">
                <a:solidFill>
                  <a:srgbClr val="51B148"/>
                </a:solidFill>
              </a:rPr>
              <a:t>MÉXICO</a:t>
            </a:r>
            <a:br>
              <a:rPr lang="en" sz="4800" b="1" dirty="0" smtClean="0">
                <a:solidFill>
                  <a:srgbClr val="51B148"/>
                </a:solidFill>
              </a:rPr>
            </a:br>
            <a:r>
              <a:rPr lang="en" sz="4800" b="1" dirty="0" smtClean="0">
                <a:solidFill>
                  <a:srgbClr val="51B148"/>
                </a:solidFill>
              </a:rPr>
              <a:t>PERÚ</a:t>
            </a:r>
            <a:endParaRPr sz="4800" b="1" dirty="0">
              <a:solidFill>
                <a:srgbClr val="51B148"/>
              </a:solidFill>
            </a:endParaRPr>
          </a:p>
        </p:txBody>
      </p:sp>
      <p:sp>
        <p:nvSpPr>
          <p:cNvPr id="248" name="Google Shape;248;p29"/>
          <p:cNvSpPr txBox="1">
            <a:spLocks noGrp="1"/>
          </p:cNvSpPr>
          <p:nvPr>
            <p:ph type="subTitle" idx="4294967295"/>
          </p:nvPr>
        </p:nvSpPr>
        <p:spPr>
          <a:xfrm>
            <a:off x="3059832" y="4011910"/>
            <a:ext cx="5902374" cy="9798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MX" sz="2400" dirty="0" smtClean="0"/>
              <a:t>Son</a:t>
            </a:r>
            <a:r>
              <a:rPr lang="en" sz="2400" dirty="0" smtClean="0"/>
              <a:t> los cinco país con mayor número de proyectos financiados por el BID</a:t>
            </a:r>
            <a:endParaRPr sz="2400" dirty="0"/>
          </a:p>
        </p:txBody>
      </p:sp>
      <p:sp>
        <p:nvSpPr>
          <p:cNvPr id="251" name="Google Shape;251;p29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51B148"/>
                </a:solidFill>
              </a:rPr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dirty="0">
              <a:solidFill>
                <a:srgbClr val="51B14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8"/>
          <p:cNvSpPr txBox="1">
            <a:spLocks noGrp="1"/>
          </p:cNvSpPr>
          <p:nvPr>
            <p:ph type="ctrTitle" idx="4294967295"/>
          </p:nvPr>
        </p:nvSpPr>
        <p:spPr>
          <a:xfrm>
            <a:off x="683568" y="339502"/>
            <a:ext cx="7992888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FFFFFF"/>
                </a:solidFill>
              </a:rPr>
              <a:t>EN 2018 EL BID APROBO 12 PROYECTOS PARA MÉXICO  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239" name="Google Shape;239;p28"/>
          <p:cNvSpPr txBox="1">
            <a:spLocks noGrp="1"/>
          </p:cNvSpPr>
          <p:nvPr>
            <p:ph type="subTitle" idx="4294967295"/>
          </p:nvPr>
        </p:nvSpPr>
        <p:spPr>
          <a:xfrm>
            <a:off x="827584" y="4659982"/>
            <a:ext cx="7772400" cy="3527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 dirty="0" smtClean="0">
                <a:solidFill>
                  <a:srgbClr val="B8F567"/>
                </a:solidFill>
              </a:rPr>
              <a:t>Fuente: elaboración propia con base en Banco Interamericano de Desarrollo</a:t>
            </a:r>
            <a:endParaRPr sz="1400" dirty="0">
              <a:solidFill>
                <a:srgbClr val="B8F567"/>
              </a:solidFill>
            </a:endParaRPr>
          </a:p>
        </p:txBody>
      </p:sp>
      <p:sp>
        <p:nvSpPr>
          <p:cNvPr id="240" name="Google Shape;240;p28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9162"/>
            <a:ext cx="9144000" cy="2550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>
            <a:spLocks noGrp="1"/>
          </p:cNvSpPr>
          <p:nvPr>
            <p:ph type="ctrTitle"/>
          </p:nvPr>
        </p:nvSpPr>
        <p:spPr>
          <a:xfrm>
            <a:off x="4644008" y="1347614"/>
            <a:ext cx="4032448" cy="276764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dirty="0" smtClean="0"/>
              <a:t>CARTERA</a:t>
            </a:r>
            <a:br>
              <a:rPr lang="en" sz="4400" b="1" dirty="0" smtClean="0"/>
            </a:br>
            <a:r>
              <a:rPr lang="en" sz="4400" b="1" dirty="0" smtClean="0"/>
              <a:t>DE </a:t>
            </a:r>
            <a:br>
              <a:rPr lang="en" sz="4400" b="1" dirty="0" smtClean="0"/>
            </a:br>
            <a:r>
              <a:rPr lang="en" sz="4400" b="1" dirty="0" smtClean="0"/>
              <a:t>INVERSIONES</a:t>
            </a:r>
            <a:br>
              <a:rPr lang="en" sz="4400" b="1" dirty="0" smtClean="0"/>
            </a:br>
            <a:r>
              <a:rPr lang="en" sz="4400" b="1" dirty="0" smtClean="0"/>
              <a:t>A</a:t>
            </a:r>
            <a:br>
              <a:rPr lang="en" sz="4400" b="1" dirty="0" smtClean="0"/>
            </a:br>
            <a:r>
              <a:rPr lang="en" sz="4400" b="1" dirty="0" smtClean="0"/>
              <a:t>CORTO PLAZO </a:t>
            </a:r>
            <a:endParaRPr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148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 txBox="1">
            <a:spLocks noGrp="1"/>
          </p:cNvSpPr>
          <p:nvPr>
            <p:ph type="subTitle" idx="4294967295"/>
          </p:nvPr>
        </p:nvSpPr>
        <p:spPr>
          <a:xfrm>
            <a:off x="4666125" y="988592"/>
            <a:ext cx="4020600" cy="31315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None/>
            </a:pPr>
            <a:r>
              <a:rPr lang="es-MX" dirty="0">
                <a:solidFill>
                  <a:srgbClr val="FFFFFF"/>
                </a:solidFill>
              </a:rPr>
              <a:t>F</a:t>
            </a:r>
            <a:r>
              <a:rPr lang="es-MX" dirty="0" smtClean="0">
                <a:solidFill>
                  <a:srgbClr val="FFFFFF"/>
                </a:solidFill>
              </a:rPr>
              <a:t>unciona </a:t>
            </a:r>
            <a:r>
              <a:rPr lang="es-MX" dirty="0">
                <a:solidFill>
                  <a:srgbClr val="FFFFFF"/>
                </a:solidFill>
              </a:rPr>
              <a:t>como una fuente preventiva de financiamiento para los casos en los que se encuentre restringido el acceso a los mercados de capital en tiempos de crisis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53" name="Google Shape;153;p20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 dirty="0"/>
          </a:p>
        </p:txBody>
      </p:sp>
      <p:grpSp>
        <p:nvGrpSpPr>
          <p:cNvPr id="154" name="Google Shape;154;p20"/>
          <p:cNvGrpSpPr/>
          <p:nvPr/>
        </p:nvGrpSpPr>
        <p:grpSpPr>
          <a:xfrm>
            <a:off x="463496" y="418193"/>
            <a:ext cx="1417581" cy="1380759"/>
            <a:chOff x="5926225" y="921350"/>
            <a:chExt cx="517800" cy="504350"/>
          </a:xfrm>
        </p:grpSpPr>
        <p:sp>
          <p:nvSpPr>
            <p:cNvPr id="155" name="Google Shape;155;p20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" name="Google Shape;156;p20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57" name="Google Shape;157;p20"/>
          <p:cNvSpPr/>
          <p:nvPr/>
        </p:nvSpPr>
        <p:spPr>
          <a:xfrm>
            <a:off x="2027271" y="916449"/>
            <a:ext cx="1417580" cy="80076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58" name="Google Shape;158;p20"/>
          <p:cNvGrpSpPr/>
          <p:nvPr/>
        </p:nvGrpSpPr>
        <p:grpSpPr>
          <a:xfrm>
            <a:off x="1749024" y="3207547"/>
            <a:ext cx="1128571" cy="1471014"/>
            <a:chOff x="2624850" y="4296000"/>
            <a:chExt cx="380400" cy="495825"/>
          </a:xfrm>
        </p:grpSpPr>
        <p:sp>
          <p:nvSpPr>
            <p:cNvPr id="159" name="Google Shape;159;p20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B8F5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" name="Google Shape;160;p20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B8F5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" name="Google Shape;161;p20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B8F5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62" name="Google Shape;162;p20"/>
          <p:cNvSpPr/>
          <p:nvPr/>
        </p:nvSpPr>
        <p:spPr>
          <a:xfrm>
            <a:off x="1119751" y="2269155"/>
            <a:ext cx="1775404" cy="981322"/>
          </a:xfrm>
          <a:custGeom>
            <a:avLst/>
            <a:gdLst/>
            <a:ahLst/>
            <a:cxnLst/>
            <a:rect l="l" t="t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3" name="Google Shape;163;p20"/>
          <p:cNvSpPr/>
          <p:nvPr/>
        </p:nvSpPr>
        <p:spPr>
          <a:xfrm>
            <a:off x="3404615" y="595000"/>
            <a:ext cx="696695" cy="393592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2"/>
          <p:cNvSpPr txBox="1">
            <a:spLocks noGrp="1"/>
          </p:cNvSpPr>
          <p:nvPr>
            <p:ph type="body" idx="1"/>
          </p:nvPr>
        </p:nvSpPr>
        <p:spPr>
          <a:xfrm>
            <a:off x="3923928" y="987574"/>
            <a:ext cx="4782448" cy="33123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s-MX" sz="2000" dirty="0">
                <a:solidFill>
                  <a:srgbClr val="008000"/>
                </a:solidFill>
              </a:rPr>
              <a:t>A lo largo de la crisis, el BID ha tomado medidas respecto de su cartera de inversión mediante la implementación de restricciones más estrictas a la concentración, el plazo, la volatilidad, la calificación, el vencimiento y los límites de los emisores.</a:t>
            </a:r>
            <a:endParaRPr sz="2000" dirty="0">
              <a:solidFill>
                <a:srgbClr val="008000"/>
              </a:solidFill>
            </a:endParaRPr>
          </a:p>
        </p:txBody>
      </p:sp>
      <p:sp>
        <p:nvSpPr>
          <p:cNvPr id="180" name="Google Shape;180;p22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499992" y="411510"/>
            <a:ext cx="3972996" cy="4320480"/>
          </a:xfrm>
        </p:spPr>
        <p:txBody>
          <a:bodyPr/>
          <a:lstStyle/>
          <a:p>
            <a:pPr algn="just"/>
            <a:r>
              <a:rPr lang="es-ES" sz="1600" dirty="0"/>
              <a:t> </a:t>
            </a:r>
            <a:r>
              <a:rPr lang="es-ES" sz="1600" dirty="0" smtClean="0"/>
              <a:t>JUSTIFICACIÓN 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 smtClean="0"/>
              <a:t>Con esta presentación los estudiantes del noveno semestre de taller regional podrán aprender a diseñar una cartera de proyectos.</a:t>
            </a:r>
          </a:p>
          <a:p>
            <a:pPr algn="just"/>
            <a:r>
              <a:rPr lang="es-ES" sz="1600" dirty="0" smtClean="0"/>
              <a:t>El tema forma parte de los contenidos de la Unidad III del programa de la asignatura.</a:t>
            </a:r>
          </a:p>
          <a:p>
            <a:pPr algn="just"/>
            <a:r>
              <a:rPr lang="es-ES" sz="1600" dirty="0" smtClean="0"/>
              <a:t>El propósito esta orientado en que los estudiantes tengan los conocimientos para diseñar su cartera de proyectos a nivel regional derivada del diagnóstico FODA, a partir de esto desarrollarán el proyecto de mayor factibilidad técnica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06644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1"/>
          <p:cNvSpPr txBox="1">
            <a:spLocks noGrp="1"/>
          </p:cNvSpPr>
          <p:nvPr>
            <p:ph type="title"/>
          </p:nvPr>
        </p:nvSpPr>
        <p:spPr>
          <a:xfrm>
            <a:off x="2555776" y="483518"/>
            <a:ext cx="6160944" cy="381642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400" dirty="0" smtClean="0">
                <a:solidFill>
                  <a:srgbClr val="008000"/>
                </a:solidFill>
              </a:rPr>
              <a:t>Para el caso del Estado de México, en 2018 la cartera de proyectos de inversión se divide en cinco</a:t>
            </a:r>
            <a:r>
              <a:rPr lang="es-MX" sz="3200" dirty="0" smtClean="0">
                <a:solidFill>
                  <a:srgbClr val="008000"/>
                </a:solidFill>
              </a:rPr>
              <a:t>.</a:t>
            </a:r>
            <a:endParaRPr sz="3200" dirty="0">
              <a:solidFill>
                <a:srgbClr val="008000"/>
              </a:solidFill>
            </a:endParaRPr>
          </a:p>
        </p:txBody>
      </p:sp>
      <p:sp>
        <p:nvSpPr>
          <p:cNvPr id="291" name="Google Shape;291;p3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3"/>
          <p:cNvSpPr/>
          <p:nvPr/>
        </p:nvSpPr>
        <p:spPr>
          <a:xfrm>
            <a:off x="2002435" y="489800"/>
            <a:ext cx="2075120" cy="4163909"/>
          </a:xfrm>
          <a:custGeom>
            <a:avLst/>
            <a:gdLst/>
            <a:ahLst/>
            <a:cxnLst/>
            <a:rect l="l" t="t" r="r" b="b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51B14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7" name="Google Shape;307;p33"/>
          <p:cNvSpPr txBox="1">
            <a:spLocks noGrp="1"/>
          </p:cNvSpPr>
          <p:nvPr>
            <p:ph type="body" idx="4294967295"/>
          </p:nvPr>
        </p:nvSpPr>
        <p:spPr>
          <a:xfrm>
            <a:off x="4712624" y="489750"/>
            <a:ext cx="3315759" cy="41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MX" sz="4000" b="1" dirty="0" smtClean="0">
                <a:solidFill>
                  <a:schemeClr val="bg1"/>
                </a:solidFill>
                <a:latin typeface="Dosis Light"/>
                <a:ea typeface="Dosis Light"/>
                <a:cs typeface="Dosis Light"/>
                <a:sym typeface="Dosis Light"/>
              </a:rPr>
              <a:t>Agua y Obra Pública</a:t>
            </a:r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308" name="Google Shape;308;p33"/>
          <p:cNvSpPr/>
          <p:nvPr/>
        </p:nvSpPr>
        <p:spPr>
          <a:xfrm>
            <a:off x="2095750" y="839000"/>
            <a:ext cx="1888500" cy="33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FFFFFF"/>
                </a:solidFill>
                <a:latin typeface="Pontano Sans"/>
                <a:ea typeface="Pontano Sans"/>
                <a:cs typeface="Pontano Sans"/>
                <a:sym typeface="Pontano Sans"/>
              </a:rPr>
              <a:t>Place your screenshot here</a:t>
            </a:r>
            <a:endParaRPr sz="1000" dirty="0">
              <a:solidFill>
                <a:srgbClr val="FFFFFF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  <p:sp>
        <p:nvSpPr>
          <p:cNvPr id="309" name="Google Shape;309;p3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 dirty="0"/>
          </a:p>
        </p:txBody>
      </p:sp>
      <p:pic>
        <p:nvPicPr>
          <p:cNvPr id="102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745" y="1500191"/>
            <a:ext cx="1888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1660" t="30515" r="9790" b="11408"/>
          <a:stretch/>
        </p:blipFill>
        <p:spPr>
          <a:xfrm>
            <a:off x="76209" y="555526"/>
            <a:ext cx="8960287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6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851" t="26375" r="9599" b="11610"/>
          <a:stretch/>
        </p:blipFill>
        <p:spPr>
          <a:xfrm>
            <a:off x="94505" y="339501"/>
            <a:ext cx="8960995" cy="441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298" t="25390" r="9599" b="13580"/>
          <a:stretch/>
        </p:blipFill>
        <p:spPr>
          <a:xfrm>
            <a:off x="48805" y="555526"/>
            <a:ext cx="9001000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22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4"/>
          <p:cNvSpPr/>
          <p:nvPr/>
        </p:nvSpPr>
        <p:spPr>
          <a:xfrm>
            <a:off x="2138646" y="623036"/>
            <a:ext cx="1863608" cy="3921828"/>
          </a:xfrm>
          <a:custGeom>
            <a:avLst/>
            <a:gdLst/>
            <a:ahLst/>
            <a:cxnLst/>
            <a:rect l="l" t="t" r="r" b="b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51B14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5" name="Google Shape;315;p34"/>
          <p:cNvSpPr/>
          <p:nvPr/>
        </p:nvSpPr>
        <p:spPr>
          <a:xfrm>
            <a:off x="2270375" y="1188850"/>
            <a:ext cx="1589700" cy="28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Pontano Sans"/>
                <a:ea typeface="Pontano Sans"/>
                <a:cs typeface="Pontano Sans"/>
                <a:sym typeface="Pontano Sans"/>
              </a:rPr>
              <a:t>Place your screenshot here</a:t>
            </a:r>
            <a:endParaRPr sz="1000" dirty="0">
              <a:solidFill>
                <a:srgbClr val="FFFFFF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  <p:sp>
        <p:nvSpPr>
          <p:cNvPr id="316" name="Google Shape;316;p34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 dirty="0"/>
          </a:p>
        </p:txBody>
      </p:sp>
      <p:sp>
        <p:nvSpPr>
          <p:cNvPr id="6" name="Google Shape;307;p33"/>
          <p:cNvSpPr txBox="1">
            <a:spLocks/>
          </p:cNvSpPr>
          <p:nvPr/>
        </p:nvSpPr>
        <p:spPr>
          <a:xfrm>
            <a:off x="4712624" y="489750"/>
            <a:ext cx="3963832" cy="41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⊷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⊶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⊸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pPr marL="0" indent="0" algn="ctr">
              <a:buFont typeface="Pontano Sans"/>
              <a:buNone/>
            </a:pPr>
            <a:r>
              <a:rPr lang="es-MX" sz="4000" b="1" dirty="0" smtClean="0">
                <a:solidFill>
                  <a:schemeClr val="bg1"/>
                </a:solidFill>
                <a:latin typeface="Dosis Light"/>
                <a:ea typeface="Dosis Light"/>
                <a:cs typeface="Dosis Light"/>
                <a:sym typeface="Dosis Light"/>
              </a:rPr>
              <a:t>Ayuntamientos</a:t>
            </a:r>
            <a:endParaRPr lang="es-MX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248" y="1431425"/>
            <a:ext cx="1542403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5"/>
          <p:cNvSpPr/>
          <p:nvPr/>
        </p:nvSpPr>
        <p:spPr>
          <a:xfrm>
            <a:off x="1860719" y="535613"/>
            <a:ext cx="2879504" cy="4072345"/>
          </a:xfrm>
          <a:custGeom>
            <a:avLst/>
            <a:gdLst/>
            <a:ahLst/>
            <a:cxnLst/>
            <a:rect l="l" t="t" r="r" b="b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51B14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3" name="Google Shape;323;p35"/>
          <p:cNvSpPr/>
          <p:nvPr/>
        </p:nvSpPr>
        <p:spPr>
          <a:xfrm>
            <a:off x="2059418" y="910325"/>
            <a:ext cx="2493300" cy="33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Pontano Sans"/>
                <a:ea typeface="Pontano Sans"/>
                <a:cs typeface="Pontano Sans"/>
                <a:sym typeface="Pontano Sans"/>
              </a:rPr>
              <a:t>Place your screenshot here</a:t>
            </a:r>
            <a:endParaRPr sz="1000" dirty="0">
              <a:solidFill>
                <a:srgbClr val="FFFFFF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  <p:sp>
        <p:nvSpPr>
          <p:cNvPr id="324" name="Google Shape;324;p35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 dirty="0"/>
          </a:p>
        </p:txBody>
      </p:sp>
      <p:sp>
        <p:nvSpPr>
          <p:cNvPr id="6" name="Google Shape;307;p33"/>
          <p:cNvSpPr txBox="1">
            <a:spLocks/>
          </p:cNvSpPr>
          <p:nvPr/>
        </p:nvSpPr>
        <p:spPr>
          <a:xfrm>
            <a:off x="4712624" y="535613"/>
            <a:ext cx="4431376" cy="41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⊷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⊶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⊸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pPr marL="0" indent="0" algn="ctr">
              <a:buFont typeface="Pontano Sans"/>
              <a:buNone/>
            </a:pPr>
            <a:r>
              <a:rPr lang="es-MX" sz="4000" b="1" dirty="0" smtClean="0">
                <a:solidFill>
                  <a:schemeClr val="bg1"/>
                </a:solidFill>
                <a:latin typeface="Dosis Light"/>
                <a:ea typeface="Dosis Light"/>
                <a:cs typeface="Dosis Light"/>
                <a:sym typeface="Dosis Light"/>
              </a:rPr>
              <a:t>Comunicaciones</a:t>
            </a:r>
            <a:endParaRPr lang="es-MX" sz="2800" b="1" dirty="0">
              <a:solidFill>
                <a:schemeClr val="bg1"/>
              </a:solidFill>
            </a:endParaRPr>
          </a:p>
        </p:txBody>
      </p:sp>
      <p:pic>
        <p:nvPicPr>
          <p:cNvPr id="3074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4" r="12422"/>
          <a:stretch/>
        </p:blipFill>
        <p:spPr bwMode="auto">
          <a:xfrm>
            <a:off x="2059418" y="1787043"/>
            <a:ext cx="2510141" cy="1804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5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27</a:t>
            </a:fld>
            <a:endParaRPr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660" t="29531" r="9238" b="10423"/>
          <a:stretch/>
        </p:blipFill>
        <p:spPr>
          <a:xfrm>
            <a:off x="76208" y="483519"/>
            <a:ext cx="8960287" cy="426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39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5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28</a:t>
            </a:fld>
            <a:endParaRPr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851" t="27361" r="11259" b="13578"/>
          <a:stretch/>
        </p:blipFill>
        <p:spPr>
          <a:xfrm>
            <a:off x="35931" y="339501"/>
            <a:ext cx="9050651" cy="441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21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6"/>
          <p:cNvSpPr/>
          <p:nvPr/>
        </p:nvSpPr>
        <p:spPr>
          <a:xfrm>
            <a:off x="1208000" y="1048024"/>
            <a:ext cx="4276485" cy="3329013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51B14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1" name="Google Shape;331;p36"/>
          <p:cNvSpPr/>
          <p:nvPr/>
        </p:nvSpPr>
        <p:spPr>
          <a:xfrm>
            <a:off x="1386950" y="1224816"/>
            <a:ext cx="3918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Pontano Sans"/>
                <a:ea typeface="Pontano Sans"/>
                <a:cs typeface="Pontano Sans"/>
                <a:sym typeface="Pontano Sans"/>
              </a:rPr>
              <a:t>Place your screenshot here</a:t>
            </a:r>
            <a:endParaRPr sz="1000" dirty="0">
              <a:solidFill>
                <a:srgbClr val="FFFFFF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  <p:sp>
        <p:nvSpPr>
          <p:cNvPr id="332" name="Google Shape;332;p3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29</a:t>
            </a:fld>
            <a:endParaRPr dirty="0"/>
          </a:p>
        </p:txBody>
      </p:sp>
      <p:sp>
        <p:nvSpPr>
          <p:cNvPr id="6" name="Google Shape;307;p33"/>
          <p:cNvSpPr txBox="1">
            <a:spLocks/>
          </p:cNvSpPr>
          <p:nvPr/>
        </p:nvSpPr>
        <p:spPr>
          <a:xfrm>
            <a:off x="4712624" y="535613"/>
            <a:ext cx="4431376" cy="41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⊷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⊶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⊸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pPr marL="0" indent="0" algn="ctr">
              <a:buFont typeface="Pontano Sans"/>
              <a:buNone/>
            </a:pPr>
            <a:r>
              <a:rPr lang="es-MX" sz="4000" b="1" dirty="0" smtClean="0">
                <a:solidFill>
                  <a:schemeClr val="bg1"/>
                </a:solidFill>
                <a:latin typeface="Dosis Light"/>
                <a:sym typeface="Dosis Light"/>
              </a:rPr>
              <a:t>Cultura</a:t>
            </a:r>
            <a:endParaRPr lang="es-MX" sz="2800" b="1" dirty="0">
              <a:solidFill>
                <a:schemeClr val="bg1"/>
              </a:solidFill>
            </a:endParaRPr>
          </a:p>
        </p:txBody>
      </p:sp>
      <p:pic>
        <p:nvPicPr>
          <p:cNvPr id="4098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824" y="1235302"/>
            <a:ext cx="3325674" cy="249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dirty="0"/>
          </a:p>
        </p:txBody>
      </p:sp>
      <p:sp>
        <p:nvSpPr>
          <p:cNvPr id="5" name="Google Shape;123;p16"/>
          <p:cNvSpPr txBox="1">
            <a:spLocks noGrp="1"/>
          </p:cNvSpPr>
          <p:nvPr>
            <p:ph type="body" idx="1"/>
          </p:nvPr>
        </p:nvSpPr>
        <p:spPr>
          <a:xfrm>
            <a:off x="3347864" y="1131590"/>
            <a:ext cx="5184576" cy="26642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63500" indent="0" algn="just">
              <a:buNone/>
            </a:pPr>
            <a:r>
              <a:rPr lang="es-MX" sz="2000" i="0" dirty="0" smtClean="0"/>
              <a:t>Proyectos </a:t>
            </a:r>
            <a:r>
              <a:rPr lang="es-MX" sz="2000" i="0" dirty="0"/>
              <a:t>o trabajos inmobiliarios que son agrupados para optimizar su gestión y alcanzar los objetivos estratégicos de un negocio.</a:t>
            </a:r>
          </a:p>
          <a:p>
            <a:pPr marL="63500" indent="0" algn="just">
              <a:buNone/>
            </a:pPr>
            <a:r>
              <a:rPr lang="es-MX" sz="2000" i="0" dirty="0" smtClean="0"/>
              <a:t>Es </a:t>
            </a:r>
            <a:r>
              <a:rPr lang="es-MX" sz="2000" i="0" dirty="0"/>
              <a:t>agrupar una </a:t>
            </a:r>
            <a:r>
              <a:rPr lang="es-MX" sz="2000" i="0" dirty="0" smtClean="0"/>
              <a:t>serie de proyectos individuales </a:t>
            </a:r>
            <a:r>
              <a:rPr lang="es-MX" sz="2000" i="0" dirty="0"/>
              <a:t>que comparten: estrategia, dirección, desarrollo, comunicación y riesgos</a:t>
            </a:r>
            <a:endParaRPr sz="2000" i="0" dirty="0"/>
          </a:p>
        </p:txBody>
      </p:sp>
      <p:sp>
        <p:nvSpPr>
          <p:cNvPr id="4" name="Google Shape;108;p14"/>
          <p:cNvSpPr txBox="1">
            <a:spLocks/>
          </p:cNvSpPr>
          <p:nvPr/>
        </p:nvSpPr>
        <p:spPr>
          <a:xfrm>
            <a:off x="3635896" y="195486"/>
            <a:ext cx="4159959" cy="101194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MX" sz="3200" b="1" dirty="0" smtClean="0">
                <a:solidFill>
                  <a:srgbClr val="008000"/>
                </a:solidFill>
              </a:rPr>
              <a:t>¿Qué es una cartera de proyectos ?</a:t>
            </a:r>
            <a:endParaRPr lang="es-MX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95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30</a:t>
            </a:fld>
            <a:endParaRPr dirty="0"/>
          </a:p>
        </p:txBody>
      </p:sp>
      <p:sp>
        <p:nvSpPr>
          <p:cNvPr id="6" name="Google Shape;307;p33"/>
          <p:cNvSpPr txBox="1">
            <a:spLocks/>
          </p:cNvSpPr>
          <p:nvPr/>
        </p:nvSpPr>
        <p:spPr>
          <a:xfrm>
            <a:off x="4712624" y="535613"/>
            <a:ext cx="4431376" cy="41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⊷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⊶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⊸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pPr marL="0" indent="0" algn="ctr">
              <a:buFont typeface="Pontano Sans"/>
              <a:buNone/>
            </a:pPr>
            <a:endParaRPr lang="es-MX" sz="2800" b="1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851" t="31297" r="11813" b="15547"/>
          <a:stretch/>
        </p:blipFill>
        <p:spPr>
          <a:xfrm>
            <a:off x="85500" y="535614"/>
            <a:ext cx="8950996" cy="421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78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3"/>
          <p:cNvSpPr/>
          <p:nvPr/>
        </p:nvSpPr>
        <p:spPr>
          <a:xfrm>
            <a:off x="2002435" y="489800"/>
            <a:ext cx="2075120" cy="4163909"/>
          </a:xfrm>
          <a:custGeom>
            <a:avLst/>
            <a:gdLst/>
            <a:ahLst/>
            <a:cxnLst/>
            <a:rect l="l" t="t" r="r" b="b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51B14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7" name="Google Shape;307;p33"/>
          <p:cNvSpPr txBox="1">
            <a:spLocks noGrp="1"/>
          </p:cNvSpPr>
          <p:nvPr>
            <p:ph type="body" idx="4294967295"/>
          </p:nvPr>
        </p:nvSpPr>
        <p:spPr>
          <a:xfrm>
            <a:off x="4712624" y="489750"/>
            <a:ext cx="3315759" cy="41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MX" sz="4000" b="1" dirty="0" smtClean="0">
                <a:solidFill>
                  <a:schemeClr val="bg1"/>
                </a:solidFill>
                <a:latin typeface="Dosis Light"/>
                <a:ea typeface="Dosis Light"/>
                <a:cs typeface="Dosis Light"/>
                <a:sym typeface="Dosis Light"/>
              </a:rPr>
              <a:t>Educación</a:t>
            </a:r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308" name="Google Shape;308;p33"/>
          <p:cNvSpPr/>
          <p:nvPr/>
        </p:nvSpPr>
        <p:spPr>
          <a:xfrm>
            <a:off x="2095750" y="839000"/>
            <a:ext cx="1888500" cy="33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FFFFFF"/>
                </a:solidFill>
                <a:latin typeface="Pontano Sans"/>
                <a:ea typeface="Pontano Sans"/>
                <a:cs typeface="Pontano Sans"/>
                <a:sym typeface="Pontano Sans"/>
              </a:rPr>
              <a:t>Place your screenshot here</a:t>
            </a:r>
            <a:endParaRPr sz="1000" dirty="0">
              <a:solidFill>
                <a:srgbClr val="FFFFFF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  <p:sp>
        <p:nvSpPr>
          <p:cNvPr id="309" name="Google Shape;309;p3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31</a:t>
            </a:fld>
            <a:endParaRPr dirty="0"/>
          </a:p>
        </p:txBody>
      </p:sp>
      <p:pic>
        <p:nvPicPr>
          <p:cNvPr id="2" name="1 Imagen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592" y="1795732"/>
            <a:ext cx="1888500" cy="157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1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3"/>
          <p:cNvSpPr txBox="1">
            <a:spLocks noGrp="1"/>
          </p:cNvSpPr>
          <p:nvPr>
            <p:ph type="body" idx="4294967295"/>
          </p:nvPr>
        </p:nvSpPr>
        <p:spPr>
          <a:xfrm>
            <a:off x="323528" y="489750"/>
            <a:ext cx="8424936" cy="41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308" name="Google Shape;308;p33"/>
          <p:cNvSpPr/>
          <p:nvPr/>
        </p:nvSpPr>
        <p:spPr>
          <a:xfrm>
            <a:off x="2095750" y="839000"/>
            <a:ext cx="1888500" cy="33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FFFFFF"/>
                </a:solidFill>
                <a:latin typeface="Pontano Sans"/>
                <a:ea typeface="Pontano Sans"/>
                <a:cs typeface="Pontano Sans"/>
                <a:sym typeface="Pontano Sans"/>
              </a:rPr>
              <a:t>Place your screenshot here</a:t>
            </a:r>
            <a:endParaRPr sz="1000" dirty="0">
              <a:solidFill>
                <a:srgbClr val="FFFFFF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  <p:sp>
        <p:nvSpPr>
          <p:cNvPr id="309" name="Google Shape;309;p3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32</a:t>
            </a:fld>
            <a:endParaRPr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2214" t="28546" r="15879" b="11408"/>
          <a:stretch/>
        </p:blipFill>
        <p:spPr>
          <a:xfrm>
            <a:off x="76210" y="489750"/>
            <a:ext cx="8960286" cy="445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63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3"/>
          <p:cNvSpPr txBox="1">
            <a:spLocks noGrp="1"/>
          </p:cNvSpPr>
          <p:nvPr>
            <p:ph type="body" idx="4294967295"/>
          </p:nvPr>
        </p:nvSpPr>
        <p:spPr>
          <a:xfrm>
            <a:off x="323528" y="489750"/>
            <a:ext cx="8424936" cy="41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308" name="Google Shape;308;p33"/>
          <p:cNvSpPr/>
          <p:nvPr/>
        </p:nvSpPr>
        <p:spPr>
          <a:xfrm>
            <a:off x="2095750" y="839000"/>
            <a:ext cx="1888500" cy="33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FFFFFF"/>
                </a:solidFill>
                <a:latin typeface="Pontano Sans"/>
                <a:ea typeface="Pontano Sans"/>
                <a:cs typeface="Pontano Sans"/>
                <a:sym typeface="Pontano Sans"/>
              </a:rPr>
              <a:t>Place your screenshot here</a:t>
            </a:r>
            <a:endParaRPr sz="1000" dirty="0">
              <a:solidFill>
                <a:srgbClr val="FFFFFF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  <p:sp>
        <p:nvSpPr>
          <p:cNvPr id="309" name="Google Shape;309;p3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33</a:t>
            </a:fld>
            <a:endParaRPr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851" t="26375" r="16794" b="11610"/>
          <a:stretch/>
        </p:blipFill>
        <p:spPr>
          <a:xfrm>
            <a:off x="83468" y="402146"/>
            <a:ext cx="8953028" cy="447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2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9"/>
          <p:cNvSpPr txBox="1">
            <a:spLocks noGrp="1"/>
          </p:cNvSpPr>
          <p:nvPr>
            <p:ph type="title"/>
          </p:nvPr>
        </p:nvSpPr>
        <p:spPr>
          <a:xfrm>
            <a:off x="4320075" y="-20538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Bibliografia</a:t>
            </a:r>
            <a:endParaRPr dirty="0"/>
          </a:p>
        </p:txBody>
      </p:sp>
      <p:sp>
        <p:nvSpPr>
          <p:cNvPr id="356" name="Google Shape;356;p39"/>
          <p:cNvSpPr txBox="1">
            <a:spLocks noGrp="1"/>
          </p:cNvSpPr>
          <p:nvPr>
            <p:ph type="body" idx="1"/>
          </p:nvPr>
        </p:nvSpPr>
        <p:spPr>
          <a:xfrm>
            <a:off x="3923928" y="411510"/>
            <a:ext cx="5256584" cy="48039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www.iadb.org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https://www.iadb.org/es/bid-finanzas/portal-del-bid-finanzas,1976.html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https://www.iadb.org/es/noticias/comunicados-de-prensa/2007-03-19/bid-aprueba-cartera-variada-para-mejorar-la-competitividad-y-reducir-la-pobreza-en-america-latina-y-el-caribe%2C3697.html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https://www.iadb.org/es/noticias/articulos/2010-05-21/medio-ambiente-y-biodiversidad-en-america-latina-bid%2C7142.html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https://www.iadb.org/es/projects-search?query%5Bcountry%5D=ME&amp;query%5Bsector%5D=&amp;query%5Bstatus%5D=&amp;query%5Bquery%5D=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https://www.iadb.org/es/project/rg-t1468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https://www.iadb.org/es/noticias/comunicados-de-prensa/2017-11-03/grupo-bid-renombra-su-brazo-privado-bid-invest%2C11938.html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https://www.iadb.org/es/acerca-del-bid/informe-anual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https://www.iadb.org/es/node/2544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https://www.iadb.org/es/acerca-del-bid/perspectiva-general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https://www.iadb.org/es/acerca-del-bid/financiamiento-del-bid/prestamos-del-sector-publico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https://www.iadb.org/es/proyectos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</a:t>
            </a:r>
            <a:r>
              <a:rPr lang="es-MX" sz="1200" dirty="0" smtClean="0">
                <a:solidFill>
                  <a:srgbClr val="51B148"/>
                </a:solidFill>
              </a:rPr>
              <a:t>www.iadb.org/es/solr-search/content?keys=CARTERA+DE+INVERSION</a:t>
            </a:r>
            <a:endParaRPr lang="es-MX" sz="1200" dirty="0">
              <a:solidFill>
                <a:srgbClr val="51B148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  <a:hlinkClick r:id="rId4"/>
              </a:rPr>
              <a:t>https://</a:t>
            </a:r>
            <a:r>
              <a:rPr lang="es-MX" sz="1200" dirty="0" smtClean="0">
                <a:solidFill>
                  <a:srgbClr val="51B148"/>
                </a:solidFill>
                <a:hlinkClick r:id="rId4"/>
              </a:rPr>
              <a:t>www.iadb.org/es/bid-finanzas/tasas-de-interes-y-cargos</a:t>
            </a:r>
            <a:endParaRPr lang="es-MX" sz="1200" dirty="0" smtClean="0">
              <a:solidFill>
                <a:srgbClr val="51B148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  <a:hlinkClick r:id="rId5"/>
              </a:rPr>
              <a:t>http://</a:t>
            </a:r>
            <a:r>
              <a:rPr lang="es-MX" sz="1200" dirty="0" smtClean="0">
                <a:solidFill>
                  <a:srgbClr val="51B148"/>
                </a:solidFill>
                <a:hlinkClick r:id="rId5"/>
              </a:rPr>
              <a:t>transparenciafiscal.edomex.gob.mx/cpi</a:t>
            </a:r>
            <a:endParaRPr lang="es-MX" sz="1200" dirty="0" smtClean="0">
              <a:solidFill>
                <a:srgbClr val="51B148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https://www.sofia-rtd.com/blog/blog/que-es-una-cartera-de-proyectos</a:t>
            </a:r>
            <a:endParaRPr lang="es-MX" sz="1200" dirty="0" smtClean="0">
              <a:solidFill>
                <a:srgbClr val="51B148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endParaRPr sz="1200" dirty="0">
              <a:solidFill>
                <a:srgbClr val="51B148"/>
              </a:solidFill>
            </a:endParaRPr>
          </a:p>
        </p:txBody>
      </p:sp>
      <p:sp>
        <p:nvSpPr>
          <p:cNvPr id="358" name="Google Shape;358;p39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34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b="1" dirty="0" smtClean="0"/>
              <a:t>Gracias por su atención.</a:t>
            </a:r>
            <a:endParaRPr lang="es-MX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35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919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2"/>
          <p:cNvSpPr txBox="1">
            <a:spLocks noGrp="1"/>
          </p:cNvSpPr>
          <p:nvPr>
            <p:ph type="body" idx="1"/>
          </p:nvPr>
        </p:nvSpPr>
        <p:spPr>
          <a:xfrm>
            <a:off x="3872964" y="1635646"/>
            <a:ext cx="4782448" cy="21602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just"/>
            <a:r>
              <a:rPr lang="es-MX" sz="1600" b="1" dirty="0" smtClean="0"/>
              <a:t>Admisiones </a:t>
            </a:r>
            <a:r>
              <a:rPr lang="es-MX" sz="1600" b="1" dirty="0"/>
              <a:t>de nuevos proyectos.</a:t>
            </a:r>
            <a:r>
              <a:rPr lang="es-MX" sz="1600" dirty="0"/>
              <a:t> </a:t>
            </a:r>
            <a:endParaRPr lang="es-MX" sz="1600" dirty="0" smtClean="0"/>
          </a:p>
          <a:p>
            <a:pPr marL="285750" indent="-285750" algn="just"/>
            <a:r>
              <a:rPr lang="es-MX" sz="1600" b="1" dirty="0" smtClean="0"/>
              <a:t>Establecimiento </a:t>
            </a:r>
            <a:r>
              <a:rPr lang="es-MX" sz="1600" b="1" dirty="0"/>
              <a:t>de prioridades. </a:t>
            </a:r>
            <a:endParaRPr lang="es-MX" sz="1600" b="1" dirty="0" smtClean="0"/>
          </a:p>
          <a:p>
            <a:pPr marL="285750" indent="-285750" algn="just"/>
            <a:r>
              <a:rPr lang="es-MX" sz="1600" b="1" dirty="0" smtClean="0"/>
              <a:t>Optimización </a:t>
            </a:r>
            <a:r>
              <a:rPr lang="es-MX" sz="1600" b="1" dirty="0"/>
              <a:t>de los recursos financieros. </a:t>
            </a:r>
            <a:endParaRPr lang="es-MX" sz="1600" b="1" dirty="0" smtClean="0"/>
          </a:p>
          <a:p>
            <a:pPr marL="285750" indent="-285750" algn="just"/>
            <a:r>
              <a:rPr lang="es-MX" sz="1600" b="1" dirty="0" smtClean="0"/>
              <a:t>Elección </a:t>
            </a:r>
            <a:r>
              <a:rPr lang="es-MX" sz="1600" b="1" dirty="0"/>
              <a:t>de un software o herramienta que permita controlar y estandarizar todos los procesos. </a:t>
            </a:r>
            <a:endParaRPr lang="es-MX" sz="1600" dirty="0" smtClean="0">
              <a:solidFill>
                <a:srgbClr val="008000"/>
              </a:solidFill>
            </a:endParaRPr>
          </a:p>
        </p:txBody>
      </p:sp>
      <p:sp>
        <p:nvSpPr>
          <p:cNvPr id="180" name="Google Shape;180;p22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4</a:t>
            </a:fld>
            <a:endParaRPr dirty="0"/>
          </a:p>
        </p:txBody>
      </p:sp>
      <p:sp>
        <p:nvSpPr>
          <p:cNvPr id="4" name="Google Shape;108;p14"/>
          <p:cNvSpPr txBox="1">
            <a:spLocks/>
          </p:cNvSpPr>
          <p:nvPr/>
        </p:nvSpPr>
        <p:spPr>
          <a:xfrm>
            <a:off x="2987824" y="267494"/>
            <a:ext cx="6336704" cy="129614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MX" sz="4400" b="1" dirty="0" smtClean="0">
                <a:solidFill>
                  <a:srgbClr val="008000"/>
                </a:solidFill>
              </a:rPr>
              <a:t>¿Cómo se Gestiona?</a:t>
            </a:r>
            <a:endParaRPr lang="es-MX" sz="4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90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 txBox="1">
            <a:spLocks noGrp="1"/>
          </p:cNvSpPr>
          <p:nvPr>
            <p:ph type="title"/>
          </p:nvPr>
        </p:nvSpPr>
        <p:spPr>
          <a:xfrm>
            <a:off x="3822000" y="5884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Banco Interamericano de Desarrollo (BID)</a:t>
            </a:r>
            <a:endParaRPr dirty="0"/>
          </a:p>
        </p:txBody>
      </p:sp>
      <p:sp>
        <p:nvSpPr>
          <p:cNvPr id="114" name="Google Shape;114;p15"/>
          <p:cNvSpPr txBox="1">
            <a:spLocks noGrp="1"/>
          </p:cNvSpPr>
          <p:nvPr>
            <p:ph type="body" idx="2"/>
          </p:nvPr>
        </p:nvSpPr>
        <p:spPr>
          <a:xfrm>
            <a:off x="6387164" y="1779662"/>
            <a:ext cx="2361300" cy="23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None/>
            </a:pPr>
            <a:r>
              <a:rPr lang="es-MX" dirty="0" smtClean="0"/>
              <a:t>Ofrece préstamos</a:t>
            </a:r>
            <a:r>
              <a:rPr lang="es-MX" dirty="0"/>
              <a:t>, </a:t>
            </a:r>
            <a:r>
              <a:rPr lang="es-MX" dirty="0" smtClean="0"/>
              <a:t>donaciones, </a:t>
            </a:r>
            <a:r>
              <a:rPr lang="es-MX" dirty="0"/>
              <a:t>asistencia técnica; y </a:t>
            </a:r>
            <a:r>
              <a:rPr lang="es-MX" dirty="0" smtClean="0"/>
              <a:t>realiza amplias investigaciones.</a:t>
            </a:r>
            <a:endParaRPr dirty="0">
              <a:solidFill>
                <a:srgbClr val="484F56"/>
              </a:solidFill>
            </a:endParaRPr>
          </a:p>
          <a:p>
            <a:pPr marL="0" lvl="0" indent="0" algn="just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 dirty="0">
              <a:solidFill>
                <a:srgbClr val="484F56"/>
              </a:solidFill>
            </a:endParaRPr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1"/>
          </p:nvPr>
        </p:nvSpPr>
        <p:spPr>
          <a:xfrm>
            <a:off x="3822000" y="1268700"/>
            <a:ext cx="2361300" cy="28152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Clr>
                <a:schemeClr val="dk1"/>
              </a:buClr>
              <a:buSzPts val="1100"/>
              <a:buNone/>
            </a:pPr>
            <a:r>
              <a:rPr lang="es-MX" b="1" dirty="0" smtClean="0"/>
              <a:t>OBJETIVO: </a:t>
            </a:r>
            <a:r>
              <a:rPr lang="es-MX" sz="1600" b="1" dirty="0"/>
              <a:t>alcanzar el desarrollo de una manera sostenible y respetuosa con el clima</a:t>
            </a:r>
            <a:r>
              <a:rPr lang="es-MX" sz="1600" b="1" dirty="0" smtClean="0"/>
              <a:t>.</a:t>
            </a:r>
          </a:p>
          <a:p>
            <a:pPr marL="0" lvl="0" indent="0" algn="just">
              <a:buClr>
                <a:schemeClr val="dk1"/>
              </a:buClr>
              <a:buSzPts val="1100"/>
              <a:buNone/>
            </a:pPr>
            <a:endParaRPr lang="es-MX" sz="1600" b="1" dirty="0" smtClean="0"/>
          </a:p>
          <a:p>
            <a:pPr marL="0" lvl="0" indent="0" algn="just">
              <a:buClr>
                <a:schemeClr val="dk1"/>
              </a:buClr>
              <a:buSzPts val="1100"/>
              <a:buNone/>
            </a:pPr>
            <a:r>
              <a:rPr lang="es-MX" sz="1600" dirty="0" smtClean="0"/>
              <a:t>Principal </a:t>
            </a:r>
            <a:r>
              <a:rPr lang="es-MX" sz="1600" dirty="0"/>
              <a:t>fuente de financiamiento para el desarrollo para América Latina y el Caribe</a:t>
            </a:r>
            <a:endParaRPr sz="1600" dirty="0"/>
          </a:p>
        </p:txBody>
      </p:sp>
      <p:sp>
        <p:nvSpPr>
          <p:cNvPr id="116" name="Google Shape;116;p15"/>
          <p:cNvSpPr txBox="1">
            <a:spLocks noGrp="1"/>
          </p:cNvSpPr>
          <p:nvPr>
            <p:ph type="body" idx="2"/>
          </p:nvPr>
        </p:nvSpPr>
        <p:spPr>
          <a:xfrm>
            <a:off x="3779912" y="4587973"/>
            <a:ext cx="4906888" cy="3829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s-MX" sz="1200" dirty="0">
                <a:solidFill>
                  <a:srgbClr val="51B148"/>
                </a:solidFill>
              </a:rPr>
              <a:t>FUENTE: </a:t>
            </a:r>
            <a:r>
              <a:rPr lang="es-MX" sz="1200" dirty="0">
                <a:solidFill>
                  <a:srgbClr val="51B148"/>
                </a:solidFill>
                <a:hlinkClick r:id="rId3"/>
              </a:rPr>
              <a:t>https://</a:t>
            </a:r>
            <a:r>
              <a:rPr lang="es-MX" sz="1200" dirty="0" smtClean="0">
                <a:solidFill>
                  <a:srgbClr val="51B148"/>
                </a:solidFill>
                <a:hlinkClick r:id="rId3"/>
              </a:rPr>
              <a:t>www.iadb.org/es/acerca-del-bid/perspectiva-general</a:t>
            </a:r>
            <a:endParaRPr lang="es-MX" sz="1200" dirty="0" smtClean="0">
              <a:solidFill>
                <a:srgbClr val="51B148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endParaRPr sz="1200" dirty="0">
              <a:solidFill>
                <a:srgbClr val="51B14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51B14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1B148"/>
              </a:solidFill>
            </a:endParaRPr>
          </a:p>
        </p:txBody>
      </p:sp>
      <p:sp>
        <p:nvSpPr>
          <p:cNvPr id="117" name="Google Shape;117;p15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7"/>
          <p:cNvSpPr/>
          <p:nvPr/>
        </p:nvSpPr>
        <p:spPr>
          <a:xfrm>
            <a:off x="514725" y="942584"/>
            <a:ext cx="8171736" cy="389283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1D5885">
              <a:alpha val="523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5" name="Google Shape;225;p27"/>
          <p:cNvSpPr txBox="1">
            <a:spLocks noGrp="1"/>
          </p:cNvSpPr>
          <p:nvPr>
            <p:ph type="title" idx="4294967295"/>
          </p:nvPr>
        </p:nvSpPr>
        <p:spPr>
          <a:xfrm>
            <a:off x="0" y="207425"/>
            <a:ext cx="91440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484F56"/>
                </a:solidFill>
              </a:rPr>
              <a:t>Países Miembros</a:t>
            </a:r>
            <a:endParaRPr dirty="0">
              <a:solidFill>
                <a:srgbClr val="484F56"/>
              </a:solidFill>
            </a:endParaRPr>
          </a:p>
        </p:txBody>
      </p:sp>
      <p:sp>
        <p:nvSpPr>
          <p:cNvPr id="227" name="Google Shape;227;p27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dirty="0"/>
          </a:p>
        </p:txBody>
      </p:sp>
      <p:sp>
        <p:nvSpPr>
          <p:cNvPr id="228" name="Google Shape;228;p27"/>
          <p:cNvSpPr/>
          <p:nvPr/>
        </p:nvSpPr>
        <p:spPr>
          <a:xfrm rot="8100000">
            <a:off x="1383600" y="2393980"/>
            <a:ext cx="164190" cy="164190"/>
          </a:xfrm>
          <a:prstGeom prst="teardrop">
            <a:avLst>
              <a:gd name="adj" fmla="val 100000"/>
            </a:avLst>
          </a:prstGeom>
          <a:solidFill>
            <a:srgbClr val="B8F567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9" name="Google Shape;229;p27"/>
          <p:cNvSpPr/>
          <p:nvPr/>
        </p:nvSpPr>
        <p:spPr>
          <a:xfrm rot="8100000">
            <a:off x="2700499" y="3849550"/>
            <a:ext cx="164190" cy="164190"/>
          </a:xfrm>
          <a:prstGeom prst="teardrop">
            <a:avLst>
              <a:gd name="adj" fmla="val 100000"/>
            </a:avLst>
          </a:prstGeom>
          <a:solidFill>
            <a:srgbClr val="B8F567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0" name="Google Shape;230;p27"/>
          <p:cNvSpPr/>
          <p:nvPr/>
        </p:nvSpPr>
        <p:spPr>
          <a:xfrm rot="8100000">
            <a:off x="3887875" y="1865955"/>
            <a:ext cx="164190" cy="164190"/>
          </a:xfrm>
          <a:prstGeom prst="teardrop">
            <a:avLst>
              <a:gd name="adj" fmla="val 100000"/>
            </a:avLst>
          </a:prstGeom>
          <a:solidFill>
            <a:srgbClr val="B8F567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1" name="Google Shape;231;p27"/>
          <p:cNvSpPr/>
          <p:nvPr/>
        </p:nvSpPr>
        <p:spPr>
          <a:xfrm rot="8100000">
            <a:off x="4622975" y="4023305"/>
            <a:ext cx="164190" cy="164190"/>
          </a:xfrm>
          <a:prstGeom prst="teardrop">
            <a:avLst>
              <a:gd name="adj" fmla="val 100000"/>
            </a:avLst>
          </a:prstGeom>
          <a:solidFill>
            <a:srgbClr val="B8F567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Google Shape;228;p27"/>
          <p:cNvSpPr/>
          <p:nvPr/>
        </p:nvSpPr>
        <p:spPr>
          <a:xfrm rot="8100000">
            <a:off x="1429911" y="1982055"/>
            <a:ext cx="164190" cy="164190"/>
          </a:xfrm>
          <a:prstGeom prst="teardrop">
            <a:avLst>
              <a:gd name="adj" fmla="val 100000"/>
            </a:avLst>
          </a:prstGeom>
          <a:solidFill>
            <a:srgbClr val="B8F567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" name="Google Shape;230;p27"/>
          <p:cNvSpPr/>
          <p:nvPr/>
        </p:nvSpPr>
        <p:spPr>
          <a:xfrm rot="8100000">
            <a:off x="3931745" y="1453627"/>
            <a:ext cx="164190" cy="164190"/>
          </a:xfrm>
          <a:prstGeom prst="teardrop">
            <a:avLst>
              <a:gd name="adj" fmla="val 100000"/>
            </a:avLst>
          </a:prstGeom>
          <a:solidFill>
            <a:srgbClr val="B8F567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" name="Google Shape;228;p27"/>
          <p:cNvSpPr/>
          <p:nvPr/>
        </p:nvSpPr>
        <p:spPr>
          <a:xfrm rot="8100000">
            <a:off x="1593296" y="1627367"/>
            <a:ext cx="164190" cy="164190"/>
          </a:xfrm>
          <a:prstGeom prst="teardrop">
            <a:avLst>
              <a:gd name="adj" fmla="val 100000"/>
            </a:avLst>
          </a:prstGeom>
          <a:solidFill>
            <a:srgbClr val="B8F567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" name="Google Shape;228;p27"/>
          <p:cNvSpPr/>
          <p:nvPr/>
        </p:nvSpPr>
        <p:spPr>
          <a:xfrm rot="8100000">
            <a:off x="1781517" y="2677763"/>
            <a:ext cx="164190" cy="164190"/>
          </a:xfrm>
          <a:prstGeom prst="teardrop">
            <a:avLst>
              <a:gd name="adj" fmla="val 100000"/>
            </a:avLst>
          </a:prstGeom>
          <a:solidFill>
            <a:srgbClr val="B8F567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229;p27"/>
          <p:cNvSpPr/>
          <p:nvPr/>
        </p:nvSpPr>
        <p:spPr>
          <a:xfrm rot="8100000">
            <a:off x="2301749" y="3849405"/>
            <a:ext cx="164190" cy="164190"/>
          </a:xfrm>
          <a:prstGeom prst="teardrop">
            <a:avLst>
              <a:gd name="adj" fmla="val 100000"/>
            </a:avLst>
          </a:prstGeom>
          <a:solidFill>
            <a:srgbClr val="B8F567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229;p27"/>
          <p:cNvSpPr/>
          <p:nvPr/>
        </p:nvSpPr>
        <p:spPr>
          <a:xfrm rot="8100000">
            <a:off x="2533950" y="3109812"/>
            <a:ext cx="164190" cy="164190"/>
          </a:xfrm>
          <a:prstGeom prst="teardrop">
            <a:avLst>
              <a:gd name="adj" fmla="val 100000"/>
            </a:avLst>
          </a:prstGeom>
          <a:solidFill>
            <a:srgbClr val="B8F567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" name="Google Shape;229;p27"/>
          <p:cNvSpPr/>
          <p:nvPr/>
        </p:nvSpPr>
        <p:spPr>
          <a:xfrm rot="8100000">
            <a:off x="4301797" y="1797491"/>
            <a:ext cx="164190" cy="164190"/>
          </a:xfrm>
          <a:prstGeom prst="teardrop">
            <a:avLst>
              <a:gd name="adj" fmla="val 100000"/>
            </a:avLst>
          </a:prstGeom>
          <a:solidFill>
            <a:srgbClr val="B8F567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1 Rectángulo"/>
          <p:cNvSpPr/>
          <p:nvPr/>
        </p:nvSpPr>
        <p:spPr>
          <a:xfrm>
            <a:off x="3923928" y="4299942"/>
            <a:ext cx="45550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Bajos</a:t>
            </a:r>
            <a:r>
              <a:rPr lang="es-MX" dirty="0">
                <a:solidFill>
                  <a:schemeClr val="bg1"/>
                </a:solidFill>
              </a:rPr>
              <a:t>, Panamá, Paraguay, Perú, </a:t>
            </a:r>
            <a:r>
              <a:rPr lang="es-MX" dirty="0" smtClean="0">
                <a:solidFill>
                  <a:schemeClr val="bg1"/>
                </a:solidFill>
              </a:rPr>
              <a:t>Portugal, Reino </a:t>
            </a:r>
            <a:r>
              <a:rPr lang="es-MX" dirty="0">
                <a:solidFill>
                  <a:schemeClr val="bg1"/>
                </a:solidFill>
              </a:rPr>
              <a:t>Unido, República Dominicana, Suecia, Suiza, Surinam, Trinidad y Tobago, Uruguay, Venezuela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292079" y="2741049"/>
            <a:ext cx="385191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Alemania</a:t>
            </a:r>
            <a:r>
              <a:rPr lang="pt-BR" dirty="0" smtClean="0">
                <a:solidFill>
                  <a:schemeClr val="bg1"/>
                </a:solidFill>
              </a:rPr>
              <a:t>, </a:t>
            </a:r>
            <a:r>
              <a:rPr lang="pt-BR" dirty="0">
                <a:solidFill>
                  <a:schemeClr val="bg1"/>
                </a:solidFill>
              </a:rPr>
              <a:t>Argentina, </a:t>
            </a:r>
            <a:r>
              <a:rPr lang="pt-BR" dirty="0" smtClean="0">
                <a:solidFill>
                  <a:schemeClr val="bg1"/>
                </a:solidFill>
              </a:rPr>
              <a:t>Áustria, </a:t>
            </a:r>
            <a:r>
              <a:rPr lang="pt-BR" dirty="0">
                <a:solidFill>
                  <a:schemeClr val="bg1"/>
                </a:solidFill>
              </a:rPr>
              <a:t>Bahamas, Barbados, Bélgica, Belice, </a:t>
            </a:r>
            <a:r>
              <a:rPr lang="pt-BR" dirty="0" smtClean="0">
                <a:solidFill>
                  <a:schemeClr val="bg1"/>
                </a:solidFill>
              </a:rPr>
              <a:t>Bolívia, </a:t>
            </a:r>
            <a:r>
              <a:rPr lang="pt-BR" dirty="0">
                <a:solidFill>
                  <a:schemeClr val="bg1"/>
                </a:solidFill>
              </a:rPr>
              <a:t>Brasil, Canadá, Chile, </a:t>
            </a:r>
            <a:r>
              <a:rPr lang="es-MX" dirty="0">
                <a:solidFill>
                  <a:schemeClr val="bg1"/>
                </a:solidFill>
              </a:rPr>
              <a:t>China, Colombia, República de Corea, Costa Rica, Croacia, Dinamarca, Ecuador, El Salvador, Eslovenia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-36512" y="3203560"/>
            <a:ext cx="23397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España, Estados Unidos, Finlandia, Francia, Guatemala, Guyana, Haití, Honduras, Israel, Italia, Jamaica, Japón, México, Nicaragua, Noruega, Países </a:t>
            </a:r>
            <a:r>
              <a:rPr lang="es-MX" dirty="0" smtClean="0">
                <a:solidFill>
                  <a:schemeClr val="bg1"/>
                </a:solidFill>
              </a:rPr>
              <a:t>Bajos</a:t>
            </a:r>
            <a:endParaRPr lang="es-MX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>
            <a:spLocks noGrp="1"/>
          </p:cNvSpPr>
          <p:nvPr>
            <p:ph type="title"/>
          </p:nvPr>
        </p:nvSpPr>
        <p:spPr>
          <a:xfrm>
            <a:off x="4320075" y="195486"/>
            <a:ext cx="4366800" cy="151216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/>
            </a:r>
            <a:br>
              <a:rPr lang="en" dirty="0" smtClean="0"/>
            </a:br>
            <a:r>
              <a:rPr lang="en" dirty="0"/>
              <a:t/>
            </a:r>
            <a:br>
              <a:rPr lang="en" dirty="0"/>
            </a:br>
            <a:r>
              <a:rPr lang="en" dirty="0" smtClean="0"/>
              <a:t>TEMAS PRIORIOTARIOS</a:t>
            </a:r>
            <a:endParaRPr dirty="0"/>
          </a:p>
        </p:txBody>
      </p:sp>
      <p:sp>
        <p:nvSpPr>
          <p:cNvPr id="145" name="Google Shape;145;p19"/>
          <p:cNvSpPr txBox="1">
            <a:spLocks noGrp="1"/>
          </p:cNvSpPr>
          <p:nvPr>
            <p:ph type="body" idx="1"/>
          </p:nvPr>
        </p:nvSpPr>
        <p:spPr>
          <a:xfrm>
            <a:off x="4320075" y="2067694"/>
            <a:ext cx="4366800" cy="23762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just" rtl="0">
              <a:spcBef>
                <a:spcPts val="600"/>
              </a:spcBef>
              <a:spcAft>
                <a:spcPts val="0"/>
              </a:spcAft>
              <a:buSzPts val="2400"/>
              <a:buChar char="⊷"/>
            </a:pPr>
            <a:r>
              <a:rPr lang="es-MX" sz="2800" dirty="0" smtClean="0"/>
              <a:t>Inclusión social e igualdad</a:t>
            </a:r>
            <a:endParaRPr sz="2800" dirty="0"/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s-MX" sz="2800" dirty="0" smtClean="0"/>
              <a:t>Productividad e innovación</a:t>
            </a:r>
            <a:endParaRPr sz="2800" dirty="0"/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s-MX" sz="2800" dirty="0" smtClean="0"/>
              <a:t>Integración económica</a:t>
            </a:r>
            <a:endParaRPr lang="es-MX" sz="2800" dirty="0"/>
          </a:p>
          <a:p>
            <a:pPr marL="76200" lvl="0" indent="0" algn="just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s-MX" sz="2800" dirty="0" smtClean="0"/>
          </a:p>
        </p:txBody>
      </p:sp>
      <p:sp>
        <p:nvSpPr>
          <p:cNvPr id="146" name="Google Shape;146;p19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>
            <a:spLocks noGrp="1"/>
          </p:cNvSpPr>
          <p:nvPr>
            <p:ph type="body" idx="1"/>
          </p:nvPr>
        </p:nvSpPr>
        <p:spPr>
          <a:xfrm>
            <a:off x="4427984" y="709391"/>
            <a:ext cx="3960440" cy="40119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s-MX" sz="2800" b="1" dirty="0" smtClean="0"/>
          </a:p>
          <a:p>
            <a:pPr marL="76200" lvl="0" indent="0" algn="ctr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MX" sz="2800" b="1" dirty="0" smtClean="0"/>
              <a:t>Temas transversales</a:t>
            </a:r>
          </a:p>
          <a:p>
            <a:pPr marL="76200" lvl="0" indent="0" algn="just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s-MX" dirty="0" smtClean="0"/>
          </a:p>
          <a:p>
            <a:pPr lvl="0" algn="just">
              <a:spcBef>
                <a:spcPts val="0"/>
              </a:spcBef>
            </a:pPr>
            <a:r>
              <a:rPr lang="es-MX" dirty="0" smtClean="0"/>
              <a:t>Igualdad </a:t>
            </a:r>
            <a:r>
              <a:rPr lang="es-MX" dirty="0"/>
              <a:t>de </a:t>
            </a:r>
            <a:r>
              <a:rPr lang="es-MX" dirty="0" smtClean="0"/>
              <a:t>género</a:t>
            </a:r>
          </a:p>
          <a:p>
            <a:pPr lvl="0" algn="just">
              <a:spcBef>
                <a:spcPts val="0"/>
              </a:spcBef>
            </a:pPr>
            <a:r>
              <a:rPr lang="es-MX" dirty="0" smtClean="0"/>
              <a:t>Cambio </a:t>
            </a:r>
            <a:r>
              <a:rPr lang="es-MX" dirty="0"/>
              <a:t>climático y sostenibilidad </a:t>
            </a:r>
            <a:r>
              <a:rPr lang="es-MX" dirty="0" smtClean="0"/>
              <a:t>ambiental</a:t>
            </a:r>
          </a:p>
          <a:p>
            <a:pPr lvl="0" algn="just">
              <a:spcBef>
                <a:spcPts val="0"/>
              </a:spcBef>
            </a:pPr>
            <a:r>
              <a:rPr lang="es-MX" dirty="0" smtClean="0"/>
              <a:t>Capacidad </a:t>
            </a:r>
            <a:r>
              <a:rPr lang="es-MX" dirty="0"/>
              <a:t>institucional y estado derecho</a:t>
            </a:r>
            <a:endParaRPr dirty="0"/>
          </a:p>
        </p:txBody>
      </p:sp>
      <p:sp>
        <p:nvSpPr>
          <p:cNvPr id="146" name="Google Shape;146;p19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128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>
            <a:spLocks noGrp="1"/>
          </p:cNvSpPr>
          <p:nvPr>
            <p:ph type="ctrTitle" idx="4294967295"/>
          </p:nvPr>
        </p:nvSpPr>
        <p:spPr>
          <a:xfrm>
            <a:off x="-108520" y="483518"/>
            <a:ext cx="6624736" cy="86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 smtClean="0">
                <a:solidFill>
                  <a:schemeClr val="bg1"/>
                </a:solidFill>
                <a:latin typeface="Pontano Sans"/>
              </a:rPr>
              <a:t>Prioridades</a:t>
            </a:r>
            <a:endParaRPr sz="9600" dirty="0">
              <a:solidFill>
                <a:schemeClr val="bg1"/>
              </a:solidFill>
              <a:latin typeface="Pontano Sans"/>
            </a:endParaRPr>
          </a:p>
        </p:txBody>
      </p:sp>
      <p:pic>
        <p:nvPicPr>
          <p:cNvPr id="124" name="Google Shape;124;p16" descr="photo-1434030216411-0b793f4b417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782894">
            <a:off x="5553350" y="816796"/>
            <a:ext cx="2702928" cy="2702928"/>
          </a:xfrm>
          <a:prstGeom prst="round2DiagRect">
            <a:avLst>
              <a:gd name="adj1" fmla="val 50000"/>
              <a:gd name="adj2" fmla="val 0"/>
            </a:avLst>
          </a:prstGeom>
          <a:noFill/>
          <a:ln>
            <a:noFill/>
          </a:ln>
        </p:spPr>
      </p:pic>
      <p:sp>
        <p:nvSpPr>
          <p:cNvPr id="125" name="Google Shape;125;p1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dirty="0"/>
          </a:p>
        </p:txBody>
      </p:sp>
      <p:sp>
        <p:nvSpPr>
          <p:cNvPr id="126" name="Google Shape;126;p16"/>
          <p:cNvSpPr/>
          <p:nvPr/>
        </p:nvSpPr>
        <p:spPr>
          <a:xfrm rot="1553879">
            <a:off x="6600682" y="4139194"/>
            <a:ext cx="1651751" cy="1002497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7" name="Google Shape;127;p16"/>
          <p:cNvSpPr/>
          <p:nvPr/>
        </p:nvSpPr>
        <p:spPr>
          <a:xfrm rot="-7428817">
            <a:off x="7690878" y="3184707"/>
            <a:ext cx="640974" cy="998333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Google Shape;145;p19"/>
          <p:cNvSpPr txBox="1">
            <a:spLocks/>
          </p:cNvSpPr>
          <p:nvPr/>
        </p:nvSpPr>
        <p:spPr>
          <a:xfrm>
            <a:off x="323528" y="1152128"/>
            <a:ext cx="5040560" cy="40119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381000" algn="just">
              <a:spcBef>
                <a:spcPts val="600"/>
              </a:spcBef>
              <a:buSzPts val="2400"/>
              <a:buFont typeface="Arial"/>
              <a:buChar char="⊷"/>
            </a:pPr>
            <a:r>
              <a:rPr lang="es-MX" sz="2000" b="1" dirty="0" smtClean="0">
                <a:solidFill>
                  <a:schemeClr val="bg1"/>
                </a:solidFill>
                <a:latin typeface="Pontano Sans"/>
              </a:rPr>
              <a:t>Reducir la pobreza y la desigualdad social</a:t>
            </a:r>
          </a:p>
          <a:p>
            <a:pPr marL="457200" indent="-381000" algn="just">
              <a:spcBef>
                <a:spcPts val="600"/>
              </a:spcBef>
              <a:buSzPts val="2400"/>
              <a:buFont typeface="Arial"/>
              <a:buChar char="⊷"/>
            </a:pPr>
            <a:r>
              <a:rPr lang="es-MX" sz="2000" b="1" dirty="0" smtClean="0">
                <a:solidFill>
                  <a:schemeClr val="bg1"/>
                </a:solidFill>
                <a:latin typeface="Pontano Sans"/>
              </a:rPr>
              <a:t>Abordar las necesidades de los países pequeños y vulnerables</a:t>
            </a:r>
          </a:p>
          <a:p>
            <a:pPr marL="457200" indent="-381000" algn="just">
              <a:spcBef>
                <a:spcPts val="600"/>
              </a:spcBef>
              <a:buSzPts val="2400"/>
              <a:buFont typeface="Arial"/>
              <a:buChar char="⊷"/>
            </a:pPr>
            <a:r>
              <a:rPr lang="es-MX" sz="2000" b="1" dirty="0" smtClean="0">
                <a:solidFill>
                  <a:schemeClr val="bg1"/>
                </a:solidFill>
                <a:latin typeface="Pontano Sans"/>
              </a:rPr>
              <a:t>Promover el desarrollo a través del sector privado</a:t>
            </a:r>
          </a:p>
          <a:p>
            <a:pPr marL="457200" indent="-381000" algn="just">
              <a:spcBef>
                <a:spcPts val="600"/>
              </a:spcBef>
              <a:buSzPts val="2400"/>
              <a:buFont typeface="Arial"/>
              <a:buChar char="⊷"/>
            </a:pPr>
            <a:r>
              <a:rPr lang="es-MX" sz="2000" b="1" dirty="0" smtClean="0">
                <a:solidFill>
                  <a:schemeClr val="bg1"/>
                </a:solidFill>
                <a:latin typeface="Pontano Sans"/>
              </a:rPr>
              <a:t>Abordar el cambio climático, energía renovable y sostenibilidad ambiental </a:t>
            </a:r>
          </a:p>
          <a:p>
            <a:pPr marL="457200" indent="-381000" algn="just">
              <a:spcBef>
                <a:spcPts val="600"/>
              </a:spcBef>
              <a:buSzPts val="2400"/>
              <a:buFont typeface="Arial"/>
              <a:buChar char="⊷"/>
            </a:pPr>
            <a:r>
              <a:rPr lang="es-MX" sz="2000" b="1" dirty="0" smtClean="0">
                <a:solidFill>
                  <a:schemeClr val="bg1"/>
                </a:solidFill>
                <a:latin typeface="Pontano Sans"/>
              </a:rPr>
              <a:t>Fomentar la cooperación e integración regional</a:t>
            </a:r>
          </a:p>
          <a:p>
            <a:pPr marL="76200" algn="just">
              <a:spcBef>
                <a:spcPts val="600"/>
              </a:spcBef>
              <a:buSzPts val="2400"/>
            </a:pPr>
            <a:endParaRPr lang="es-MX" sz="2000" b="1" dirty="0" smtClean="0">
              <a:solidFill>
                <a:schemeClr val="bg1"/>
              </a:solidFill>
              <a:latin typeface="Pontano Sans"/>
            </a:endParaRPr>
          </a:p>
          <a:p>
            <a:pPr marL="76200" algn="just">
              <a:buSzPts val="2400"/>
            </a:pPr>
            <a:endParaRPr lang="es-MX" sz="2000" b="1" dirty="0" smtClean="0">
              <a:solidFill>
                <a:schemeClr val="bg1"/>
              </a:solidFill>
              <a:latin typeface="Pontan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lan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901</Words>
  <Application>Microsoft Office PowerPoint</Application>
  <PresentationFormat>Presentación en pantalla (16:9)</PresentationFormat>
  <Paragraphs>152</Paragraphs>
  <Slides>35</Slides>
  <Notes>33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0" baseType="lpstr">
      <vt:lpstr>Arial</vt:lpstr>
      <vt:lpstr>Dosis</vt:lpstr>
      <vt:lpstr>Dosis Light</vt:lpstr>
      <vt:lpstr>Pontano Sans</vt:lpstr>
      <vt:lpstr>Solanio template</vt:lpstr>
      <vt:lpstr>CARTERA  DE PROYECTOS </vt:lpstr>
      <vt:lpstr>Presentación de PowerPoint</vt:lpstr>
      <vt:lpstr>Presentación de PowerPoint</vt:lpstr>
      <vt:lpstr>Presentación de PowerPoint</vt:lpstr>
      <vt:lpstr>Banco Interamericano de Desarrollo (BID)</vt:lpstr>
      <vt:lpstr>Países Miembros</vt:lpstr>
      <vt:lpstr>  TEMAS PRIORIOTARIOS</vt:lpstr>
      <vt:lpstr>Presentación de PowerPoint</vt:lpstr>
      <vt:lpstr>Prioridades</vt:lpstr>
      <vt:lpstr>FINANCIAMIENTO AL SECTOR PÚBLICO</vt:lpstr>
      <vt:lpstr>CATEGORÍAS DE PRÉSTAMO</vt:lpstr>
      <vt:lpstr>Presentación de PowerPoint</vt:lpstr>
      <vt:lpstr>Aprobaciones por sector</vt:lpstr>
      <vt:lpstr>Presentación de PowerPoint</vt:lpstr>
      <vt:lpstr>BRASIL ARGENTINA COLOMBIA  MÉXICO PERÚ</vt:lpstr>
      <vt:lpstr>EN 2018 EL BID APROBO 12 PROYECTOS PARA MÉXICO  </vt:lpstr>
      <vt:lpstr>CARTERA DE  INVERSIONES A CORTO PLAZO </vt:lpstr>
      <vt:lpstr>Presentación de PowerPoint</vt:lpstr>
      <vt:lpstr>Presentación de PowerPoint</vt:lpstr>
      <vt:lpstr>Para el caso del Estado de México, en 2018 la cartera de proyectos de inversión se divide en cinco.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Bibliografia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CARTERA  DE PROYECTOS</dc:title>
  <dc:creator>Invitado BD</dc:creator>
  <cp:lastModifiedBy>Espacio seguro</cp:lastModifiedBy>
  <cp:revision>35</cp:revision>
  <dcterms:modified xsi:type="dcterms:W3CDTF">2019-10-01T01:22:18Z</dcterms:modified>
</cp:coreProperties>
</file>