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51" r:id="rId1"/>
  </p:sldMasterIdLst>
  <p:sldIdLst>
    <p:sldId id="257" r:id="rId2"/>
    <p:sldId id="258" r:id="rId3"/>
    <p:sldId id="259" r:id="rId4"/>
    <p:sldId id="260" r:id="rId5"/>
    <p:sldId id="261" r:id="rId6"/>
    <p:sldId id="262"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514"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845848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AAD347D-5ACD-4C99-B74B-A9C85AD731AF}" type="datetimeFigureOut">
              <a:rPr lang="en-US" smtClean="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25202678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AAD347D-5ACD-4C99-B74B-A9C85AD731AF}" type="datetimeFigureOut">
              <a:rPr lang="en-US" smtClean="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02111984F565}" type="slidenum">
              <a:rPr lang="en-US" smtClean="0"/>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9124573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4AAD347D-5ACD-4C99-B74B-A9C85AD731AF}" type="datetimeFigureOut">
              <a:rPr lang="en-US" smtClean="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86129898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4AAD347D-5ACD-4C99-B74B-A9C85AD731AF}" type="datetimeFigureOut">
              <a:rPr lang="en-US" smtClean="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6336265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4AAD347D-5ACD-4C99-B74B-A9C85AD731AF}" type="datetimeFigureOut">
              <a:rPr lang="en-US" smtClean="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0302083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3062620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312804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921688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9796027F-7875-4030-9381-8BD8C4F21935}" type="datetimeFigureOut">
              <a:rPr lang="en-US" smtClean="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173042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087115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665187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757475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521419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923803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441286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AAD347D-5ACD-4C99-B74B-A9C85AD731AF}" type="datetimeFigureOut">
              <a:rPr lang="en-US" smtClean="0"/>
              <a:t>9/30/2019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02111984F565}" type="slidenum">
              <a:rPr lang="en-US" smtClean="0"/>
              <a:t>‹Nº›</a:t>
            </a:fld>
            <a:endParaRPr lang="en-US" dirty="0"/>
          </a:p>
        </p:txBody>
      </p:sp>
    </p:spTree>
    <p:extLst>
      <p:ext uri="{BB962C8B-B14F-4D97-AF65-F5344CB8AC3E}">
        <p14:creationId xmlns:p14="http://schemas.microsoft.com/office/powerpoint/2010/main" val="550452727"/>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Lst>
  <p:hf sldNum="0"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82387" y="-410550"/>
            <a:ext cx="9066212" cy="6878624"/>
          </a:xfrm>
        </p:spPr>
        <p:txBody>
          <a:bodyPr>
            <a:noAutofit/>
          </a:bodyPr>
          <a:lstStyle/>
          <a:p>
            <a:pPr algn="ctr"/>
            <a:r>
              <a:rPr lang="es-MX" sz="4000" b="1" dirty="0">
                <a:solidFill>
                  <a:srgbClr val="92D050"/>
                </a:solidFill>
                <a:latin typeface="+mn-lt"/>
              </a:rPr>
              <a:t/>
            </a:r>
            <a:br>
              <a:rPr lang="es-MX" sz="4000" b="1" dirty="0">
                <a:solidFill>
                  <a:srgbClr val="92D050"/>
                </a:solidFill>
                <a:latin typeface="+mn-lt"/>
              </a:rPr>
            </a:br>
            <a:r>
              <a:rPr lang="es-MX" sz="4000" b="1" dirty="0">
                <a:solidFill>
                  <a:srgbClr val="92D050"/>
                </a:solidFill>
                <a:latin typeface="+mn-lt"/>
              </a:rPr>
              <a:t/>
            </a:r>
            <a:br>
              <a:rPr lang="es-MX" sz="4000" b="1" dirty="0">
                <a:solidFill>
                  <a:srgbClr val="92D050"/>
                </a:solidFill>
                <a:latin typeface="+mn-lt"/>
              </a:rPr>
            </a:br>
            <a:r>
              <a:rPr lang="es-MX" sz="4000" b="1" dirty="0">
                <a:solidFill>
                  <a:srgbClr val="92D050"/>
                </a:solidFill>
                <a:latin typeface="+mn-lt"/>
              </a:rPr>
              <a:t>Unidad I</a:t>
            </a:r>
            <a:br>
              <a:rPr lang="es-MX" sz="4000" b="1" dirty="0">
                <a:solidFill>
                  <a:srgbClr val="92D050"/>
                </a:solidFill>
                <a:latin typeface="+mn-lt"/>
              </a:rPr>
            </a:br>
            <a:r>
              <a:rPr lang="es-MX" sz="4000" b="1" dirty="0">
                <a:solidFill>
                  <a:srgbClr val="92D050"/>
                </a:solidFill>
                <a:latin typeface="+mn-lt"/>
              </a:rPr>
              <a:t/>
            </a:r>
            <a:br>
              <a:rPr lang="es-MX" sz="4000" b="1" dirty="0">
                <a:solidFill>
                  <a:srgbClr val="92D050"/>
                </a:solidFill>
                <a:latin typeface="+mn-lt"/>
              </a:rPr>
            </a:br>
            <a:r>
              <a:rPr lang="es-MX" sz="4000" b="1" dirty="0">
                <a:solidFill>
                  <a:srgbClr val="92D050"/>
                </a:solidFill>
                <a:latin typeface="+mn-lt"/>
              </a:rPr>
              <a:t>“Persona”</a:t>
            </a:r>
            <a:br>
              <a:rPr lang="es-MX" sz="4000" b="1" dirty="0">
                <a:solidFill>
                  <a:srgbClr val="92D050"/>
                </a:solidFill>
                <a:latin typeface="+mn-lt"/>
              </a:rPr>
            </a:br>
            <a:r>
              <a:rPr lang="es-MX" sz="4000" b="1" dirty="0">
                <a:solidFill>
                  <a:srgbClr val="92D050"/>
                </a:solidFill>
                <a:latin typeface="+mn-lt"/>
              </a:rPr>
              <a:t>“Análisis del acto humano” </a:t>
            </a:r>
            <a:r>
              <a:rPr lang="es-MX" sz="3600" b="1" dirty="0">
                <a:solidFill>
                  <a:srgbClr val="92D050"/>
                </a:solidFill>
                <a:latin typeface="+mn-lt"/>
              </a:rPr>
              <a:t/>
            </a:r>
            <a:br>
              <a:rPr lang="es-MX" sz="3600" b="1" dirty="0">
                <a:solidFill>
                  <a:srgbClr val="92D050"/>
                </a:solidFill>
                <a:latin typeface="+mn-lt"/>
              </a:rPr>
            </a:br>
            <a:r>
              <a:rPr lang="es-MX" sz="3600" b="1" dirty="0">
                <a:solidFill>
                  <a:srgbClr val="92D050"/>
                </a:solidFill>
                <a:latin typeface="+mn-lt"/>
              </a:rPr>
              <a:t/>
            </a:r>
            <a:br>
              <a:rPr lang="es-MX" sz="3600" b="1" dirty="0">
                <a:solidFill>
                  <a:srgbClr val="92D050"/>
                </a:solidFill>
                <a:latin typeface="+mn-lt"/>
              </a:rPr>
            </a:br>
            <a:endParaRPr lang="es-MX" sz="3200" b="1" dirty="0">
              <a:solidFill>
                <a:srgbClr val="92D050"/>
              </a:solidFill>
              <a:latin typeface="+mn-lt"/>
            </a:endParaRPr>
          </a:p>
        </p:txBody>
      </p:sp>
      <p:sp>
        <p:nvSpPr>
          <p:cNvPr id="4" name="AutoShape 2" descr="Resultado de imagen para analisis de costos"/>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analisis de costos"/>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6 Imagen" descr="http://www.uaemex.mx/fquimica/posgrados/CQ/images/Escudo%20UAEM.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121" y="389926"/>
            <a:ext cx="1656184" cy="1440160"/>
          </a:xfrm>
          <a:prstGeom prst="rect">
            <a:avLst/>
          </a:prstGeom>
          <a:ln>
            <a:noFill/>
          </a:ln>
          <a:effectLst>
            <a:outerShdw blurRad="292100" dist="139700" dir="2700000" algn="tl" rotWithShape="0">
              <a:srgbClr val="333333">
                <a:alpha val="65000"/>
              </a:srgbClr>
            </a:outerShdw>
          </a:effectLst>
        </p:spPr>
      </p:pic>
      <p:sp>
        <p:nvSpPr>
          <p:cNvPr id="10" name="CuadroTexto 9">
            <a:extLst>
              <a:ext uri="{FF2B5EF4-FFF2-40B4-BE49-F238E27FC236}">
                <a16:creationId xmlns:a16="http://schemas.microsoft.com/office/drawing/2014/main" xmlns="" id="{A079C050-B05B-44BE-9C97-C9367A984E3B}"/>
              </a:ext>
            </a:extLst>
          </p:cNvPr>
          <p:cNvSpPr txBox="1"/>
          <p:nvPr/>
        </p:nvSpPr>
        <p:spPr>
          <a:xfrm>
            <a:off x="8047622" y="5506466"/>
            <a:ext cx="3816424" cy="830997"/>
          </a:xfrm>
          <a:prstGeom prst="rect">
            <a:avLst/>
          </a:prstGeom>
          <a:noFill/>
        </p:spPr>
        <p:txBody>
          <a:bodyPr wrap="square" rtlCol="0">
            <a:spAutoFit/>
          </a:bodyPr>
          <a:lstStyle/>
          <a:p>
            <a:pPr algn="r"/>
            <a:r>
              <a:rPr lang="es-MX" sz="2400" dirty="0"/>
              <a:t>M. en B. Lucía Mónica Álvarez Sánchez</a:t>
            </a:r>
          </a:p>
        </p:txBody>
      </p:sp>
      <p:sp>
        <p:nvSpPr>
          <p:cNvPr id="9" name="CuadroTexto 8"/>
          <p:cNvSpPr txBox="1"/>
          <p:nvPr/>
        </p:nvSpPr>
        <p:spPr>
          <a:xfrm>
            <a:off x="3683732" y="617983"/>
            <a:ext cx="4824536" cy="1631216"/>
          </a:xfrm>
          <a:prstGeom prst="rect">
            <a:avLst/>
          </a:prstGeom>
          <a:noFill/>
        </p:spPr>
        <p:txBody>
          <a:bodyPr wrap="square" rtlCol="0">
            <a:spAutoFit/>
          </a:bodyPr>
          <a:lstStyle/>
          <a:p>
            <a:r>
              <a:rPr lang="es-MX" sz="2000" b="1" dirty="0"/>
              <a:t>Facultad de Odontología</a:t>
            </a:r>
          </a:p>
          <a:p>
            <a:r>
              <a:rPr lang="es-MX" sz="2000" b="1" dirty="0"/>
              <a:t>Licenciatura de Cirujano Dentista</a:t>
            </a:r>
          </a:p>
          <a:p>
            <a:r>
              <a:rPr lang="es-MX" sz="2000" b="1" dirty="0"/>
              <a:t>Evaluación de medios educativos</a:t>
            </a:r>
          </a:p>
          <a:p>
            <a:r>
              <a:rPr lang="es-MX" sz="2000" b="1" dirty="0"/>
              <a:t>Bioética </a:t>
            </a:r>
          </a:p>
          <a:p>
            <a:r>
              <a:rPr lang="es-MX" sz="2000" b="1" dirty="0"/>
              <a:t>JUSTIFICACIÓN ACADÉMICA </a:t>
            </a:r>
          </a:p>
        </p:txBody>
      </p:sp>
    </p:spTree>
    <p:extLst>
      <p:ext uri="{BB962C8B-B14F-4D97-AF65-F5344CB8AC3E}">
        <p14:creationId xmlns:p14="http://schemas.microsoft.com/office/powerpoint/2010/main" val="752108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xmlns="" id="{C64EDF23-A253-4211-886B-FE1D601C3631}"/>
              </a:ext>
            </a:extLst>
          </p:cNvPr>
          <p:cNvGraphicFramePr>
            <a:graphicFrameLocks noGrp="1"/>
          </p:cNvGraphicFramePr>
          <p:nvPr>
            <p:extLst>
              <p:ext uri="{D42A27DB-BD31-4B8C-83A1-F6EECF244321}">
                <p14:modId xmlns:p14="http://schemas.microsoft.com/office/powerpoint/2010/main" val="3601928424"/>
              </p:ext>
            </p:extLst>
          </p:nvPr>
        </p:nvGraphicFramePr>
        <p:xfrm>
          <a:off x="795130" y="1342516"/>
          <a:ext cx="10628243" cy="5058283"/>
        </p:xfrm>
        <a:graphic>
          <a:graphicData uri="http://schemas.openxmlformats.org/drawingml/2006/table">
            <a:tbl>
              <a:tblPr firstRow="1" bandRow="1">
                <a:tableStyleId>{5C22544A-7EE6-4342-B048-85BDC9FD1C3A}</a:tableStyleId>
              </a:tblPr>
              <a:tblGrid>
                <a:gridCol w="5317007">
                  <a:extLst>
                    <a:ext uri="{9D8B030D-6E8A-4147-A177-3AD203B41FA5}">
                      <a16:colId xmlns:a16="http://schemas.microsoft.com/office/drawing/2014/main" xmlns="" val="3550762146"/>
                    </a:ext>
                  </a:extLst>
                </a:gridCol>
                <a:gridCol w="5311236">
                  <a:extLst>
                    <a:ext uri="{9D8B030D-6E8A-4147-A177-3AD203B41FA5}">
                      <a16:colId xmlns:a16="http://schemas.microsoft.com/office/drawing/2014/main" xmlns="" val="2501805575"/>
                    </a:ext>
                  </a:extLst>
                </a:gridCol>
              </a:tblGrid>
              <a:tr h="523765">
                <a:tc>
                  <a:txBody>
                    <a:bodyPr/>
                    <a:lstStyle/>
                    <a:p>
                      <a:r>
                        <a:rPr lang="es-MX" dirty="0"/>
                        <a:t>ELABORACIÓN DE MEDIO EDUCATIVO:</a:t>
                      </a:r>
                    </a:p>
                  </a:txBody>
                  <a:tcPr/>
                </a:tc>
                <a:tc>
                  <a:txBody>
                    <a:bodyPr/>
                    <a:lstStyle/>
                    <a:p>
                      <a:r>
                        <a:rPr lang="es-MX" dirty="0"/>
                        <a:t>Sólo visión proyectable</a:t>
                      </a:r>
                    </a:p>
                  </a:txBody>
                  <a:tcPr/>
                </a:tc>
                <a:extLst>
                  <a:ext uri="{0D108BD9-81ED-4DB2-BD59-A6C34878D82A}">
                    <a16:rowId xmlns:a16="http://schemas.microsoft.com/office/drawing/2014/main" xmlns="" val="2055294816"/>
                  </a:ext>
                </a:extLst>
              </a:tr>
              <a:tr h="1678920">
                <a:tc>
                  <a:txBody>
                    <a:bodyPr/>
                    <a:lstStyle/>
                    <a:p>
                      <a:r>
                        <a:rPr lang="es-MX" dirty="0"/>
                        <a:t>TÍTULO DE MATERIAL PARA LA UNIDAD DE APRENDIZAJE:</a:t>
                      </a:r>
                    </a:p>
                  </a:txBody>
                  <a:tcPr/>
                </a:tc>
                <a:tc>
                  <a:txBody>
                    <a:bodyPr/>
                    <a:lstStyle/>
                    <a:p>
                      <a:r>
                        <a:rPr lang="es-MX" dirty="0"/>
                        <a:t>Bioética, unidad I “Persona y valores”</a:t>
                      </a:r>
                    </a:p>
                    <a:p>
                      <a:r>
                        <a:rPr lang="es-MX" dirty="0"/>
                        <a:t>Subtemas: </a:t>
                      </a:r>
                    </a:p>
                    <a:p>
                      <a:pPr marL="285750" indent="-285750">
                        <a:buFont typeface="Arial" panose="020B0604020202020204" pitchFamily="34" charset="0"/>
                        <a:buChar char="•"/>
                      </a:pPr>
                      <a:r>
                        <a:rPr lang="es-MX" dirty="0"/>
                        <a:t>“Persona”</a:t>
                      </a:r>
                    </a:p>
                    <a:p>
                      <a:pPr marL="285750" indent="-285750">
                        <a:buFont typeface="Arial" panose="020B0604020202020204" pitchFamily="34" charset="0"/>
                        <a:buChar char="•"/>
                      </a:pPr>
                      <a:r>
                        <a:rPr lang="es-MX" dirty="0"/>
                        <a:t>“Análisis del Acto Humano”</a:t>
                      </a:r>
                    </a:p>
                  </a:txBody>
                  <a:tcPr/>
                </a:tc>
                <a:extLst>
                  <a:ext uri="{0D108BD9-81ED-4DB2-BD59-A6C34878D82A}">
                    <a16:rowId xmlns:a16="http://schemas.microsoft.com/office/drawing/2014/main" xmlns="" val="3337858501"/>
                  </a:ext>
                </a:extLst>
              </a:tr>
              <a:tr h="523765">
                <a:tc>
                  <a:txBody>
                    <a:bodyPr/>
                    <a:lstStyle/>
                    <a:p>
                      <a:r>
                        <a:rPr lang="es-MX" dirty="0"/>
                        <a:t>NOMBRE DEL PROGRAMA EDUCATIVO:</a:t>
                      </a:r>
                    </a:p>
                  </a:txBody>
                  <a:tcPr/>
                </a:tc>
                <a:tc>
                  <a:txBody>
                    <a:bodyPr/>
                    <a:lstStyle/>
                    <a:p>
                      <a:r>
                        <a:rPr lang="es-MX" dirty="0"/>
                        <a:t>Cirujano Dentista</a:t>
                      </a:r>
                    </a:p>
                  </a:txBody>
                  <a:tcPr/>
                </a:tc>
                <a:extLst>
                  <a:ext uri="{0D108BD9-81ED-4DB2-BD59-A6C34878D82A}">
                    <a16:rowId xmlns:a16="http://schemas.microsoft.com/office/drawing/2014/main" xmlns="" val="3186353472"/>
                  </a:ext>
                </a:extLst>
              </a:tr>
              <a:tr h="904034">
                <a:tc>
                  <a:txBody>
                    <a:bodyPr/>
                    <a:lstStyle/>
                    <a:p>
                      <a:r>
                        <a:rPr lang="es-MX" dirty="0"/>
                        <a:t>ESPACIO ACADÉMICO DONDE SE IMPARTE LA UNIDAD DE APRENDIZAJE:</a:t>
                      </a:r>
                    </a:p>
                  </a:txBody>
                  <a:tcPr/>
                </a:tc>
                <a:tc>
                  <a:txBody>
                    <a:bodyPr/>
                    <a:lstStyle/>
                    <a:p>
                      <a:r>
                        <a:rPr lang="es-MX" dirty="0"/>
                        <a:t>Facultad de Odontología </a:t>
                      </a:r>
                    </a:p>
                  </a:txBody>
                  <a:tcPr/>
                </a:tc>
                <a:extLst>
                  <a:ext uri="{0D108BD9-81ED-4DB2-BD59-A6C34878D82A}">
                    <a16:rowId xmlns:a16="http://schemas.microsoft.com/office/drawing/2014/main" xmlns="" val="2937708285"/>
                  </a:ext>
                </a:extLst>
              </a:tr>
              <a:tr h="904034">
                <a:tc>
                  <a:txBody>
                    <a:bodyPr/>
                    <a:lstStyle/>
                    <a:p>
                      <a:r>
                        <a:rPr lang="es-MX" dirty="0"/>
                        <a:t>NOMBRE DEL RESPONSABLE DE LA ELABORACIÓN DEL MEDIO EDUCATIVO:</a:t>
                      </a:r>
                    </a:p>
                  </a:txBody>
                  <a:tcPr/>
                </a:tc>
                <a:tc>
                  <a:txBody>
                    <a:bodyPr/>
                    <a:lstStyle/>
                    <a:p>
                      <a:r>
                        <a:rPr lang="es-MX" dirty="0"/>
                        <a:t>M. en B. Lucía Mónica Álvarez Sánchez.</a:t>
                      </a:r>
                    </a:p>
                  </a:txBody>
                  <a:tcPr/>
                </a:tc>
                <a:extLst>
                  <a:ext uri="{0D108BD9-81ED-4DB2-BD59-A6C34878D82A}">
                    <a16:rowId xmlns:a16="http://schemas.microsoft.com/office/drawing/2014/main" xmlns="" val="3691992385"/>
                  </a:ext>
                </a:extLst>
              </a:tr>
              <a:tr h="523765">
                <a:tc>
                  <a:txBody>
                    <a:bodyPr/>
                    <a:lstStyle/>
                    <a:p>
                      <a:endParaRPr lang="es-MX" dirty="0"/>
                    </a:p>
                  </a:txBody>
                  <a:tcPr/>
                </a:tc>
                <a:tc>
                  <a:txBody>
                    <a:bodyPr/>
                    <a:lstStyle/>
                    <a:p>
                      <a:endParaRPr lang="es-MX" dirty="0"/>
                    </a:p>
                  </a:txBody>
                  <a:tcPr/>
                </a:tc>
                <a:extLst>
                  <a:ext uri="{0D108BD9-81ED-4DB2-BD59-A6C34878D82A}">
                    <a16:rowId xmlns:a16="http://schemas.microsoft.com/office/drawing/2014/main" xmlns="" val="1400375102"/>
                  </a:ext>
                </a:extLst>
              </a:tr>
            </a:tbl>
          </a:graphicData>
        </a:graphic>
      </p:graphicFrame>
    </p:spTree>
    <p:extLst>
      <p:ext uri="{BB962C8B-B14F-4D97-AF65-F5344CB8AC3E}">
        <p14:creationId xmlns:p14="http://schemas.microsoft.com/office/powerpoint/2010/main" val="2496949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BBF511BF-0980-48D0-B138-38AD6A7145D2}"/>
              </a:ext>
            </a:extLst>
          </p:cNvPr>
          <p:cNvGraphicFramePr>
            <a:graphicFrameLocks noGrp="1"/>
          </p:cNvGraphicFramePr>
          <p:nvPr>
            <p:ph idx="1"/>
            <p:extLst>
              <p:ext uri="{D42A27DB-BD31-4B8C-83A1-F6EECF244321}">
                <p14:modId xmlns:p14="http://schemas.microsoft.com/office/powerpoint/2010/main" val="29671943"/>
              </p:ext>
            </p:extLst>
          </p:nvPr>
        </p:nvGraphicFramePr>
        <p:xfrm>
          <a:off x="1258956" y="954157"/>
          <a:ext cx="9727096" cy="5380380"/>
        </p:xfrm>
        <a:graphic>
          <a:graphicData uri="http://schemas.openxmlformats.org/drawingml/2006/table">
            <a:tbl>
              <a:tblPr firstRow="1" bandRow="1">
                <a:tableStyleId>{5C22544A-7EE6-4342-B048-85BDC9FD1C3A}</a:tableStyleId>
              </a:tblPr>
              <a:tblGrid>
                <a:gridCol w="4863548">
                  <a:extLst>
                    <a:ext uri="{9D8B030D-6E8A-4147-A177-3AD203B41FA5}">
                      <a16:colId xmlns:a16="http://schemas.microsoft.com/office/drawing/2014/main" xmlns="" val="3653782916"/>
                    </a:ext>
                  </a:extLst>
                </a:gridCol>
                <a:gridCol w="4863548">
                  <a:extLst>
                    <a:ext uri="{9D8B030D-6E8A-4147-A177-3AD203B41FA5}">
                      <a16:colId xmlns:a16="http://schemas.microsoft.com/office/drawing/2014/main" xmlns="" val="3802493067"/>
                    </a:ext>
                  </a:extLst>
                </a:gridCol>
              </a:tblGrid>
              <a:tr h="664473">
                <a:tc>
                  <a:txBody>
                    <a:bodyPr/>
                    <a:lstStyle/>
                    <a:p>
                      <a:r>
                        <a:rPr lang="es-MX" dirty="0"/>
                        <a:t>ÁREA DE DOCENCIA: </a:t>
                      </a:r>
                    </a:p>
                  </a:txBody>
                  <a:tcPr/>
                </a:tc>
                <a:tc>
                  <a:txBody>
                    <a:bodyPr/>
                    <a:lstStyle/>
                    <a:p>
                      <a:r>
                        <a:rPr lang="es-MX" dirty="0"/>
                        <a:t>Investigación y formación básica</a:t>
                      </a:r>
                    </a:p>
                  </a:txBody>
                  <a:tcPr/>
                </a:tc>
                <a:extLst>
                  <a:ext uri="{0D108BD9-81ED-4DB2-BD59-A6C34878D82A}">
                    <a16:rowId xmlns:a16="http://schemas.microsoft.com/office/drawing/2014/main" xmlns="" val="2060860976"/>
                  </a:ext>
                </a:extLst>
              </a:tr>
              <a:tr h="673701">
                <a:tc>
                  <a:txBody>
                    <a:bodyPr/>
                    <a:lstStyle/>
                    <a:p>
                      <a:r>
                        <a:rPr lang="es-MX" dirty="0"/>
                        <a:t>UNIDAD DE APRENDIZAJE: </a:t>
                      </a:r>
                    </a:p>
                  </a:txBody>
                  <a:tcPr/>
                </a:tc>
                <a:tc>
                  <a:txBody>
                    <a:bodyPr/>
                    <a:lstStyle/>
                    <a:p>
                      <a:r>
                        <a:rPr lang="es-MX" dirty="0"/>
                        <a:t>Bioética</a:t>
                      </a:r>
                    </a:p>
                  </a:txBody>
                  <a:tcPr/>
                </a:tc>
                <a:extLst>
                  <a:ext uri="{0D108BD9-81ED-4DB2-BD59-A6C34878D82A}">
                    <a16:rowId xmlns:a16="http://schemas.microsoft.com/office/drawing/2014/main" xmlns="" val="271773737"/>
                  </a:ext>
                </a:extLst>
              </a:tr>
              <a:tr h="673701">
                <a:tc>
                  <a:txBody>
                    <a:bodyPr/>
                    <a:lstStyle/>
                    <a:p>
                      <a:r>
                        <a:rPr lang="es-MX" dirty="0"/>
                        <a:t>SEMESTRE: </a:t>
                      </a:r>
                    </a:p>
                  </a:txBody>
                  <a:tcPr/>
                </a:tc>
                <a:tc>
                  <a:txBody>
                    <a:bodyPr/>
                    <a:lstStyle/>
                    <a:p>
                      <a:r>
                        <a:rPr lang="es-MX" dirty="0"/>
                        <a:t>Quinto  </a:t>
                      </a:r>
                    </a:p>
                  </a:txBody>
                  <a:tcPr/>
                </a:tc>
                <a:extLst>
                  <a:ext uri="{0D108BD9-81ED-4DB2-BD59-A6C34878D82A}">
                    <a16:rowId xmlns:a16="http://schemas.microsoft.com/office/drawing/2014/main" xmlns="" val="3756294499"/>
                  </a:ext>
                </a:extLst>
              </a:tr>
              <a:tr h="673701">
                <a:tc>
                  <a:txBody>
                    <a:bodyPr/>
                    <a:lstStyle/>
                    <a:p>
                      <a:r>
                        <a:rPr lang="es-MX" dirty="0"/>
                        <a:t>CRÉDITOS: </a:t>
                      </a:r>
                    </a:p>
                  </a:txBody>
                  <a:tcPr/>
                </a:tc>
                <a:tc>
                  <a:txBody>
                    <a:bodyPr/>
                    <a:lstStyle/>
                    <a:p>
                      <a:r>
                        <a:rPr lang="es-MX" dirty="0"/>
                        <a:t>2</a:t>
                      </a:r>
                    </a:p>
                  </a:txBody>
                  <a:tcPr/>
                </a:tc>
                <a:extLst>
                  <a:ext uri="{0D108BD9-81ED-4DB2-BD59-A6C34878D82A}">
                    <a16:rowId xmlns:a16="http://schemas.microsoft.com/office/drawing/2014/main" xmlns="" val="3010275459"/>
                  </a:ext>
                </a:extLst>
              </a:tr>
              <a:tr h="673701">
                <a:tc>
                  <a:txBody>
                    <a:bodyPr/>
                    <a:lstStyle/>
                    <a:p>
                      <a:r>
                        <a:rPr lang="es-MX" dirty="0"/>
                        <a:t>TIPO DE CURSO:</a:t>
                      </a:r>
                    </a:p>
                  </a:txBody>
                  <a:tcPr/>
                </a:tc>
                <a:tc>
                  <a:txBody>
                    <a:bodyPr/>
                    <a:lstStyle/>
                    <a:p>
                      <a:r>
                        <a:rPr lang="es-MX" dirty="0"/>
                        <a:t>Obligatorio</a:t>
                      </a:r>
                    </a:p>
                  </a:txBody>
                  <a:tcPr/>
                </a:tc>
                <a:extLst>
                  <a:ext uri="{0D108BD9-81ED-4DB2-BD59-A6C34878D82A}">
                    <a16:rowId xmlns:a16="http://schemas.microsoft.com/office/drawing/2014/main" xmlns="" val="1447609517"/>
                  </a:ext>
                </a:extLst>
              </a:tr>
              <a:tr h="673701">
                <a:tc>
                  <a:txBody>
                    <a:bodyPr/>
                    <a:lstStyle/>
                    <a:p>
                      <a:r>
                        <a:rPr lang="es-MX" dirty="0"/>
                        <a:t>NÚCLEO DE FORMACIÓN: </a:t>
                      </a:r>
                    </a:p>
                  </a:txBody>
                  <a:tcPr/>
                </a:tc>
                <a:tc>
                  <a:txBody>
                    <a:bodyPr/>
                    <a:lstStyle/>
                    <a:p>
                      <a:r>
                        <a:rPr lang="es-MX" dirty="0"/>
                        <a:t>Básica</a:t>
                      </a:r>
                    </a:p>
                  </a:txBody>
                  <a:tcPr/>
                </a:tc>
                <a:extLst>
                  <a:ext uri="{0D108BD9-81ED-4DB2-BD59-A6C34878D82A}">
                    <a16:rowId xmlns:a16="http://schemas.microsoft.com/office/drawing/2014/main" xmlns="" val="114595938"/>
                  </a:ext>
                </a:extLst>
              </a:tr>
              <a:tr h="673701">
                <a:tc>
                  <a:txBody>
                    <a:bodyPr/>
                    <a:lstStyle/>
                    <a:p>
                      <a:r>
                        <a:rPr lang="es-MX" dirty="0"/>
                        <a:t>MODALIDAD: </a:t>
                      </a:r>
                    </a:p>
                  </a:txBody>
                  <a:tcPr/>
                </a:tc>
                <a:tc>
                  <a:txBody>
                    <a:bodyPr/>
                    <a:lstStyle/>
                    <a:p>
                      <a:r>
                        <a:rPr lang="es-MX" dirty="0"/>
                        <a:t>A distancia </a:t>
                      </a:r>
                    </a:p>
                  </a:txBody>
                  <a:tcPr/>
                </a:tc>
                <a:extLst>
                  <a:ext uri="{0D108BD9-81ED-4DB2-BD59-A6C34878D82A}">
                    <a16:rowId xmlns:a16="http://schemas.microsoft.com/office/drawing/2014/main" xmlns="" val="3182143475"/>
                  </a:ext>
                </a:extLst>
              </a:tr>
              <a:tr h="673701">
                <a:tc>
                  <a:txBody>
                    <a:bodyPr/>
                    <a:lstStyle/>
                    <a:p>
                      <a:r>
                        <a:rPr lang="es-MX" dirty="0"/>
                        <a:t>TOTAL DE HORAS/SEMANA: </a:t>
                      </a:r>
                    </a:p>
                  </a:txBody>
                  <a:tcPr/>
                </a:tc>
                <a:tc>
                  <a:txBody>
                    <a:bodyPr/>
                    <a:lstStyle/>
                    <a:p>
                      <a:r>
                        <a:rPr lang="es-MX" dirty="0"/>
                        <a:t>2</a:t>
                      </a:r>
                    </a:p>
                  </a:txBody>
                  <a:tcPr/>
                </a:tc>
                <a:extLst>
                  <a:ext uri="{0D108BD9-81ED-4DB2-BD59-A6C34878D82A}">
                    <a16:rowId xmlns:a16="http://schemas.microsoft.com/office/drawing/2014/main" xmlns="" val="1272339638"/>
                  </a:ext>
                </a:extLst>
              </a:tr>
            </a:tbl>
          </a:graphicData>
        </a:graphic>
      </p:graphicFrame>
    </p:spTree>
    <p:extLst>
      <p:ext uri="{BB962C8B-B14F-4D97-AF65-F5344CB8AC3E}">
        <p14:creationId xmlns:p14="http://schemas.microsoft.com/office/powerpoint/2010/main" val="2943207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EFD64EC-4328-400D-B060-D804A70FA993}"/>
              </a:ext>
            </a:extLst>
          </p:cNvPr>
          <p:cNvSpPr>
            <a:spLocks noGrp="1"/>
          </p:cNvSpPr>
          <p:nvPr>
            <p:ph type="title"/>
          </p:nvPr>
        </p:nvSpPr>
        <p:spPr/>
        <p:txBody>
          <a:bodyPr/>
          <a:lstStyle/>
          <a:p>
            <a:r>
              <a:rPr lang="es-MX" dirty="0"/>
              <a:t>Propósito de la Unidad de aprendizaje</a:t>
            </a:r>
            <a:br>
              <a:rPr lang="es-MX" dirty="0"/>
            </a:br>
            <a:endParaRPr lang="es-MX" dirty="0"/>
          </a:p>
        </p:txBody>
      </p:sp>
      <p:sp>
        <p:nvSpPr>
          <p:cNvPr id="5" name="CuadroTexto 4">
            <a:extLst>
              <a:ext uri="{FF2B5EF4-FFF2-40B4-BE49-F238E27FC236}">
                <a16:creationId xmlns:a16="http://schemas.microsoft.com/office/drawing/2014/main" xmlns="" id="{6CE9389F-1221-4114-AC82-82189F2CB0A4}"/>
              </a:ext>
            </a:extLst>
          </p:cNvPr>
          <p:cNvSpPr txBox="1"/>
          <p:nvPr/>
        </p:nvSpPr>
        <p:spPr>
          <a:xfrm>
            <a:off x="821635" y="2173356"/>
            <a:ext cx="10018644" cy="3046988"/>
          </a:xfrm>
          <a:prstGeom prst="rect">
            <a:avLst/>
          </a:prstGeom>
          <a:noFill/>
        </p:spPr>
        <p:txBody>
          <a:bodyPr wrap="square" rtlCol="0">
            <a:spAutoFit/>
          </a:bodyPr>
          <a:lstStyle/>
          <a:p>
            <a:pPr algn="just"/>
            <a:r>
              <a:rPr lang="es-MX" sz="2400" dirty="0"/>
              <a:t>El participante analizará las causas del actual comportamiento humano de los hombres de ciencia y de los seres humanos en general con el fin de que, al final del curso, sea capaz de describirlas. Al ser estas las mismas causas que dieron origen a la formación de un Código de conducta, el participante tendrá la capacidad de comprender y describir los estatutos establecidos en el actual Código de Bioética para el Personal de Salud Bucal y así lograr su cabal cumplimiento por convicción propia. .</a:t>
            </a:r>
          </a:p>
        </p:txBody>
      </p:sp>
    </p:spTree>
    <p:extLst>
      <p:ext uri="{BB962C8B-B14F-4D97-AF65-F5344CB8AC3E}">
        <p14:creationId xmlns:p14="http://schemas.microsoft.com/office/powerpoint/2010/main" val="1935386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3200861-8683-4007-B51A-3B00284886FD}"/>
              </a:ext>
            </a:extLst>
          </p:cNvPr>
          <p:cNvSpPr>
            <a:spLocks noGrp="1"/>
          </p:cNvSpPr>
          <p:nvPr>
            <p:ph type="title"/>
          </p:nvPr>
        </p:nvSpPr>
        <p:spPr/>
        <p:txBody>
          <a:bodyPr/>
          <a:lstStyle/>
          <a:p>
            <a:r>
              <a:rPr lang="es-MX" dirty="0"/>
              <a:t>Competencias profesionales</a:t>
            </a:r>
          </a:p>
        </p:txBody>
      </p:sp>
      <p:sp>
        <p:nvSpPr>
          <p:cNvPr id="3" name="Marcador de contenido 2">
            <a:extLst>
              <a:ext uri="{FF2B5EF4-FFF2-40B4-BE49-F238E27FC236}">
                <a16:creationId xmlns:a16="http://schemas.microsoft.com/office/drawing/2014/main" xmlns="" id="{61BC4A40-1A34-4C76-B0AD-C4C07FBD54B1}"/>
              </a:ext>
            </a:extLst>
          </p:cNvPr>
          <p:cNvSpPr>
            <a:spLocks noGrp="1"/>
          </p:cNvSpPr>
          <p:nvPr>
            <p:ph idx="1"/>
          </p:nvPr>
        </p:nvSpPr>
        <p:spPr>
          <a:xfrm>
            <a:off x="677333" y="2160589"/>
            <a:ext cx="9897901" cy="3880773"/>
          </a:xfrm>
        </p:spPr>
        <p:txBody>
          <a:bodyPr>
            <a:normAutofit/>
          </a:bodyPr>
          <a:lstStyle/>
          <a:p>
            <a:pPr lvl="0" algn="just"/>
            <a:r>
              <a:rPr lang="es-MX" sz="2400" dirty="0"/>
              <a:t>Desarrollar un sentido bioético basado en la integridad moral en la atención del individuo y su comunidad.</a:t>
            </a:r>
          </a:p>
          <a:p>
            <a:pPr lvl="0" algn="just"/>
            <a:r>
              <a:rPr lang="es-MX" sz="2400" dirty="0"/>
              <a:t>Aplicar las políticas y normas oficiales de salud institucionales, estatales y nacionales en los programas de atención individual o colectiva.</a:t>
            </a:r>
          </a:p>
          <a:p>
            <a:pPr lvl="0"/>
            <a:r>
              <a:rPr lang="es-MX" sz="2400" dirty="0"/>
              <a:t>Aplicar las normas nacionales e internacionales de salud.</a:t>
            </a:r>
          </a:p>
          <a:p>
            <a:pPr lvl="0"/>
            <a:endParaRPr lang="es-MX" dirty="0"/>
          </a:p>
        </p:txBody>
      </p:sp>
    </p:spTree>
    <p:extLst>
      <p:ext uri="{BB962C8B-B14F-4D97-AF65-F5344CB8AC3E}">
        <p14:creationId xmlns:p14="http://schemas.microsoft.com/office/powerpoint/2010/main" val="3740417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CBC1AF1-55E1-4FB7-AD41-C90B8758A05F}"/>
              </a:ext>
            </a:extLst>
          </p:cNvPr>
          <p:cNvSpPr>
            <a:spLocks noGrp="1"/>
          </p:cNvSpPr>
          <p:nvPr>
            <p:ph type="title"/>
          </p:nvPr>
        </p:nvSpPr>
        <p:spPr/>
        <p:txBody>
          <a:bodyPr/>
          <a:lstStyle/>
          <a:p>
            <a:r>
              <a:rPr lang="es-MX" dirty="0"/>
              <a:t>Contribución al perfil de egreso</a:t>
            </a:r>
          </a:p>
        </p:txBody>
      </p:sp>
      <p:sp>
        <p:nvSpPr>
          <p:cNvPr id="3" name="Marcador de contenido 2">
            <a:extLst>
              <a:ext uri="{FF2B5EF4-FFF2-40B4-BE49-F238E27FC236}">
                <a16:creationId xmlns:a16="http://schemas.microsoft.com/office/drawing/2014/main" xmlns="" id="{670BCCAB-E226-4501-A86B-CE7EE7FC1C1A}"/>
              </a:ext>
            </a:extLst>
          </p:cNvPr>
          <p:cNvSpPr>
            <a:spLocks noGrp="1"/>
          </p:cNvSpPr>
          <p:nvPr>
            <p:ph idx="1"/>
          </p:nvPr>
        </p:nvSpPr>
        <p:spPr>
          <a:xfrm>
            <a:off x="677333" y="2160589"/>
            <a:ext cx="10348475" cy="3880773"/>
          </a:xfrm>
        </p:spPr>
        <p:txBody>
          <a:bodyPr>
            <a:normAutofit/>
          </a:bodyPr>
          <a:lstStyle/>
          <a:p>
            <a:pPr algn="just"/>
            <a:r>
              <a:rPr lang="es-MX" sz="2400" dirty="0"/>
              <a:t>Aplicar las normas de expediente e historia clínica</a:t>
            </a:r>
          </a:p>
          <a:p>
            <a:pPr algn="just"/>
            <a:r>
              <a:rPr lang="es-MX" sz="2400" dirty="0"/>
              <a:t>Consignar en el plan de tratamiento las acciones a realizar y el costo de las mismas de acuerdo con los lineamientos de la Facultad de Odontología.</a:t>
            </a:r>
          </a:p>
          <a:p>
            <a:pPr algn="just"/>
            <a:r>
              <a:rPr lang="es-MX" sz="2400" dirty="0"/>
              <a:t>Informar al paciente sobre su diagnóstico y tratamiento, en consecución de este, obtener la firma del consentimiento bajo información del paciente.</a:t>
            </a:r>
          </a:p>
          <a:p>
            <a:pPr algn="just"/>
            <a:r>
              <a:rPr lang="es-MX" sz="2400" dirty="0"/>
              <a:t>Respeto a la cultura y valores el paciente.</a:t>
            </a:r>
          </a:p>
        </p:txBody>
      </p:sp>
    </p:spTree>
    <p:extLst>
      <p:ext uri="{BB962C8B-B14F-4D97-AF65-F5344CB8AC3E}">
        <p14:creationId xmlns:p14="http://schemas.microsoft.com/office/powerpoint/2010/main" val="30032863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CDA322D-9843-44D3-9356-58E4336EE292}"/>
              </a:ext>
            </a:extLst>
          </p:cNvPr>
          <p:cNvSpPr>
            <a:spLocks noGrp="1"/>
          </p:cNvSpPr>
          <p:nvPr>
            <p:ph type="title"/>
          </p:nvPr>
        </p:nvSpPr>
        <p:spPr/>
        <p:txBody>
          <a:bodyPr/>
          <a:lstStyle/>
          <a:p>
            <a:r>
              <a:rPr lang="es-MX" dirty="0"/>
              <a:t>Justificación académica </a:t>
            </a:r>
          </a:p>
        </p:txBody>
      </p:sp>
      <p:sp>
        <p:nvSpPr>
          <p:cNvPr id="3" name="Marcador de contenido 2">
            <a:extLst>
              <a:ext uri="{FF2B5EF4-FFF2-40B4-BE49-F238E27FC236}">
                <a16:creationId xmlns:a16="http://schemas.microsoft.com/office/drawing/2014/main" xmlns="" id="{334907B2-D7BC-428B-9746-AED5EC8D69F0}"/>
              </a:ext>
            </a:extLst>
          </p:cNvPr>
          <p:cNvSpPr>
            <a:spLocks noGrp="1"/>
          </p:cNvSpPr>
          <p:nvPr>
            <p:ph idx="1"/>
          </p:nvPr>
        </p:nvSpPr>
        <p:spPr>
          <a:xfrm>
            <a:off x="677334" y="2160589"/>
            <a:ext cx="10480996" cy="3880773"/>
          </a:xfrm>
        </p:spPr>
        <p:txBody>
          <a:bodyPr>
            <a:normAutofit/>
          </a:bodyPr>
          <a:lstStyle/>
          <a:p>
            <a:pPr algn="just"/>
            <a:r>
              <a:rPr lang="es-MX" sz="2400" dirty="0"/>
              <a:t>El presente medio educativo se realizó para ser usado en el quinto periodo en la unidad de aprendizaje de Bioética y en la unidad  de competencia I “Persona y valores” y en los subtemas “¨Persona” y “Análisis del Acto Humano”</a:t>
            </a:r>
          </a:p>
          <a:p>
            <a:pPr algn="just"/>
            <a:r>
              <a:rPr lang="es-MX" sz="2400" dirty="0"/>
              <a:t>El objetivo del diseño de este material didáctico sólo visión proyectable, es servir como recurso de apoyo en las clases magistrales para desarrollar en el alumno el dominio de aprendizajes conceptuales (teóricos) de la unidad de aprendizaje.</a:t>
            </a:r>
          </a:p>
          <a:p>
            <a:endParaRPr lang="es-MX" dirty="0"/>
          </a:p>
        </p:txBody>
      </p:sp>
    </p:spTree>
    <p:extLst>
      <p:ext uri="{BB962C8B-B14F-4D97-AF65-F5344CB8AC3E}">
        <p14:creationId xmlns:p14="http://schemas.microsoft.com/office/powerpoint/2010/main" val="3847217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05DFB3A-584B-4A8C-BE64-AAC4A72B923F}"/>
              </a:ext>
            </a:extLst>
          </p:cNvPr>
          <p:cNvSpPr>
            <a:spLocks noGrp="1"/>
          </p:cNvSpPr>
          <p:nvPr>
            <p:ph type="title"/>
          </p:nvPr>
        </p:nvSpPr>
        <p:spPr>
          <a:xfrm>
            <a:off x="2418752" y="2425121"/>
            <a:ext cx="8911687" cy="1280890"/>
          </a:xfrm>
        </p:spPr>
        <p:txBody>
          <a:bodyPr/>
          <a:lstStyle/>
          <a:p>
            <a:r>
              <a:rPr lang="es-MX" dirty="0"/>
              <a:t>Gracias por su atención</a:t>
            </a:r>
          </a:p>
        </p:txBody>
      </p:sp>
      <p:pic>
        <p:nvPicPr>
          <p:cNvPr id="8" name="Picture 8" descr="Resultado de imagen para muelitas felices">
            <a:extLst>
              <a:ext uri="{FF2B5EF4-FFF2-40B4-BE49-F238E27FC236}">
                <a16:creationId xmlns:a16="http://schemas.microsoft.com/office/drawing/2014/main" xmlns="" id="{EC1B4355-27E7-4F10-B323-3FB384DEC87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15033" y="3429000"/>
            <a:ext cx="918989" cy="918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4973243"/>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
  <TotalTime>52</TotalTime>
  <Words>451</Words>
  <Application>Microsoft Office PowerPoint</Application>
  <PresentationFormat>Panorámica</PresentationFormat>
  <Paragraphs>51</Paragraphs>
  <Slides>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8</vt:i4>
      </vt:variant>
    </vt:vector>
  </HeadingPairs>
  <TitlesOfParts>
    <vt:vector size="12" baseType="lpstr">
      <vt:lpstr>Arial</vt:lpstr>
      <vt:lpstr>Century Gothic</vt:lpstr>
      <vt:lpstr>Wingdings 3</vt:lpstr>
      <vt:lpstr>Espiral</vt:lpstr>
      <vt:lpstr>  Unidad I  “Persona” “Análisis del acto humano”   </vt:lpstr>
      <vt:lpstr>Presentación de PowerPoint</vt:lpstr>
      <vt:lpstr>Presentación de PowerPoint</vt:lpstr>
      <vt:lpstr>Propósito de la Unidad de aprendizaje </vt:lpstr>
      <vt:lpstr>Competencias profesionales</vt:lpstr>
      <vt:lpstr>Contribución al perfil de egreso</vt:lpstr>
      <vt:lpstr>Justificación académica </vt:lpstr>
      <vt:lpstr>Gracias por su atención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III El consultorio dental como empresa  Análisis de costos en los servicios de Odontología</dc:title>
  <dc:creator>Lucy</dc:creator>
  <cp:lastModifiedBy>UAEM</cp:lastModifiedBy>
  <cp:revision>13</cp:revision>
  <dcterms:created xsi:type="dcterms:W3CDTF">2018-09-29T03:23:11Z</dcterms:created>
  <dcterms:modified xsi:type="dcterms:W3CDTF">2019-09-30T20:41:08Z</dcterms:modified>
</cp:coreProperties>
</file>