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0" r:id="rId1"/>
  </p:sldMasterIdLst>
  <p:notesMasterIdLst>
    <p:notesMasterId r:id="rId77"/>
  </p:notesMasterIdLst>
  <p:sldIdLst>
    <p:sldId id="257" r:id="rId2"/>
    <p:sldId id="328" r:id="rId3"/>
    <p:sldId id="329" r:id="rId4"/>
    <p:sldId id="330" r:id="rId5"/>
    <p:sldId id="331" r:id="rId6"/>
    <p:sldId id="333"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92" r:id="rId20"/>
    <p:sldId id="270" r:id="rId21"/>
    <p:sldId id="271" r:id="rId22"/>
    <p:sldId id="272" r:id="rId23"/>
    <p:sldId id="273" r:id="rId24"/>
    <p:sldId id="274" r:id="rId25"/>
    <p:sldId id="275" r:id="rId26"/>
    <p:sldId id="276" r:id="rId27"/>
    <p:sldId id="277" r:id="rId28"/>
    <p:sldId id="278" r:id="rId29"/>
    <p:sldId id="279" r:id="rId30"/>
    <p:sldId id="280" r:id="rId31"/>
    <p:sldId id="282" r:id="rId32"/>
    <p:sldId id="283" r:id="rId33"/>
    <p:sldId id="284" r:id="rId34"/>
    <p:sldId id="285" r:id="rId35"/>
    <p:sldId id="286" r:id="rId36"/>
    <p:sldId id="287" r:id="rId37"/>
    <p:sldId id="288" r:id="rId38"/>
    <p:sldId id="289" r:id="rId39"/>
    <p:sldId id="290"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3" r:id="rId60"/>
    <p:sldId id="314" r:id="rId61"/>
    <p:sldId id="312" r:id="rId62"/>
    <p:sldId id="315" r:id="rId63"/>
    <p:sldId id="316" r:id="rId64"/>
    <p:sldId id="317" r:id="rId65"/>
    <p:sldId id="318" r:id="rId66"/>
    <p:sldId id="319" r:id="rId67"/>
    <p:sldId id="320" r:id="rId68"/>
    <p:sldId id="321" r:id="rId69"/>
    <p:sldId id="322" r:id="rId70"/>
    <p:sldId id="323" r:id="rId71"/>
    <p:sldId id="324" r:id="rId72"/>
    <p:sldId id="325" r:id="rId73"/>
    <p:sldId id="326" r:id="rId74"/>
    <p:sldId id="327" r:id="rId75"/>
    <p:sldId id="334" r:id="rId7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585" autoAdjust="0"/>
    <p:restoredTop sz="94660"/>
  </p:normalViewPr>
  <p:slideViewPr>
    <p:cSldViewPr snapToGrid="0">
      <p:cViewPr varScale="1">
        <p:scale>
          <a:sx n="100" d="100"/>
          <a:sy n="100" d="100"/>
        </p:scale>
        <p:origin x="952" y="1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C4BAD5-1DDA-4795-BA80-E71ADE9E16F1}" type="datetimeFigureOut">
              <a:rPr lang="en-US" smtClean="0"/>
              <a:t>9/30/19</a:t>
            </a:fld>
            <a:endParaRPr lang="en-U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2279F8F-2DE7-4B77-8753-87B9F7A8C7DF}" type="slidenum">
              <a:rPr lang="en-US" smtClean="0"/>
              <a:t>‹Nº›</a:t>
            </a:fld>
            <a:endParaRPr lang="en-US"/>
          </a:p>
        </p:txBody>
      </p:sp>
    </p:spTree>
    <p:extLst>
      <p:ext uri="{BB962C8B-B14F-4D97-AF65-F5344CB8AC3E}">
        <p14:creationId xmlns:p14="http://schemas.microsoft.com/office/powerpoint/2010/main" val="9612653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s-MX"/>
              <a:t>Haz clic para modificar el estilo de título del patrón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MX"/>
              <a:t>Haz clic para editar el estilo de subtítulo del patrón</a:t>
            </a:r>
            <a:endParaRPr lang="en-US" dirty="0"/>
          </a:p>
        </p:txBody>
      </p:sp>
      <p:sp>
        <p:nvSpPr>
          <p:cNvPr id="7" name="Date Placeholder 6"/>
          <p:cNvSpPr>
            <a:spLocks noGrp="1"/>
          </p:cNvSpPr>
          <p:nvPr>
            <p:ph type="dt" sz="half" idx="10"/>
          </p:nvPr>
        </p:nvSpPr>
        <p:spPr/>
        <p:txBody>
          <a:bodyPr/>
          <a:lstStyle/>
          <a:p>
            <a:fld id="{7A797332-27DE-48F9-8E65-272029705FA7}" type="datetimeFigureOut">
              <a:rPr lang="es-MX" smtClean="0"/>
              <a:t>30/09/19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E10EE2D2-27B3-451D-8D90-FDC7F127CEC8}" type="slidenum">
              <a:rPr lang="es-MX" smtClean="0"/>
              <a:t>‹Nº›</a:t>
            </a:fld>
            <a:endParaRPr lang="es-MX"/>
          </a:p>
        </p:txBody>
      </p:sp>
    </p:spTree>
    <p:extLst>
      <p:ext uri="{BB962C8B-B14F-4D97-AF65-F5344CB8AC3E}">
        <p14:creationId xmlns:p14="http://schemas.microsoft.com/office/powerpoint/2010/main" val="956536813"/>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a:t>Haz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4" name="Date Placeholder 3"/>
          <p:cNvSpPr>
            <a:spLocks noGrp="1"/>
          </p:cNvSpPr>
          <p:nvPr>
            <p:ph type="dt" sz="half" idx="10"/>
          </p:nvPr>
        </p:nvSpPr>
        <p:spPr/>
        <p:txBody>
          <a:bodyPr/>
          <a:lstStyle/>
          <a:p>
            <a:fld id="{7A797332-27DE-48F9-8E65-272029705FA7}" type="datetimeFigureOut">
              <a:rPr lang="es-MX" smtClean="0"/>
              <a:t>30/09/19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10EE2D2-27B3-451D-8D90-FDC7F127CEC8}" type="slidenum">
              <a:rPr lang="es-MX" smtClean="0"/>
              <a:t>‹Nº›</a:t>
            </a:fld>
            <a:endParaRPr lang="es-MX"/>
          </a:p>
        </p:txBody>
      </p:sp>
    </p:spTree>
    <p:extLst>
      <p:ext uri="{BB962C8B-B14F-4D97-AF65-F5344CB8AC3E}">
        <p14:creationId xmlns:p14="http://schemas.microsoft.com/office/powerpoint/2010/main" val="1335811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s-MX"/>
              <a:t>Haz clic para modificar el estilo de título del patrón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4" name="Date Placeholder 3"/>
          <p:cNvSpPr>
            <a:spLocks noGrp="1"/>
          </p:cNvSpPr>
          <p:nvPr>
            <p:ph type="dt" sz="half" idx="10"/>
          </p:nvPr>
        </p:nvSpPr>
        <p:spPr/>
        <p:txBody>
          <a:bodyPr/>
          <a:lstStyle/>
          <a:p>
            <a:fld id="{7A797332-27DE-48F9-8E65-272029705FA7}" type="datetimeFigureOut">
              <a:rPr lang="es-MX" smtClean="0"/>
              <a:t>30/09/19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10EE2D2-27B3-451D-8D90-FDC7F127CEC8}" type="slidenum">
              <a:rPr lang="es-MX" smtClean="0"/>
              <a:t>‹Nº›</a:t>
            </a:fld>
            <a:endParaRPr lang="es-MX"/>
          </a:p>
        </p:txBody>
      </p:sp>
    </p:spTree>
    <p:extLst>
      <p:ext uri="{BB962C8B-B14F-4D97-AF65-F5344CB8AC3E}">
        <p14:creationId xmlns:p14="http://schemas.microsoft.com/office/powerpoint/2010/main" val="2330382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a:t>Haz clic para modificar el estilo de título del patrón</a:t>
            </a:r>
            <a:endParaRPr lang="en-US" dirty="0"/>
          </a:p>
        </p:txBody>
      </p:sp>
      <p:sp>
        <p:nvSpPr>
          <p:cNvPr id="3" name="Content Placeholder 2"/>
          <p:cNvSpPr>
            <a:spLocks noGrp="1"/>
          </p:cNvSpPr>
          <p:nvPr>
            <p:ph idx="1"/>
          </p:nvPr>
        </p:nvSpPr>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7" name="Date Placeholder 6"/>
          <p:cNvSpPr>
            <a:spLocks noGrp="1"/>
          </p:cNvSpPr>
          <p:nvPr>
            <p:ph type="dt" sz="half" idx="10"/>
          </p:nvPr>
        </p:nvSpPr>
        <p:spPr/>
        <p:txBody>
          <a:bodyPr/>
          <a:lstStyle/>
          <a:p>
            <a:fld id="{7A797332-27DE-48F9-8E65-272029705FA7}" type="datetimeFigureOut">
              <a:rPr lang="es-MX" smtClean="0"/>
              <a:t>30/09/19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E10EE2D2-27B3-451D-8D90-FDC7F127CEC8}" type="slidenum">
              <a:rPr lang="es-MX" smtClean="0"/>
              <a:t>‹Nº›</a:t>
            </a:fld>
            <a:endParaRPr lang="es-MX"/>
          </a:p>
        </p:txBody>
      </p:sp>
    </p:spTree>
    <p:extLst>
      <p:ext uri="{BB962C8B-B14F-4D97-AF65-F5344CB8AC3E}">
        <p14:creationId xmlns:p14="http://schemas.microsoft.com/office/powerpoint/2010/main" val="23141855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s-MX"/>
              <a:t>Haz clic para modificar el estilo de título del patrón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Haga clic para modificar los estilos de texto del patrón</a:t>
            </a:r>
          </a:p>
        </p:txBody>
      </p:sp>
      <p:sp>
        <p:nvSpPr>
          <p:cNvPr id="7" name="Date Placeholder 6"/>
          <p:cNvSpPr>
            <a:spLocks noGrp="1"/>
          </p:cNvSpPr>
          <p:nvPr>
            <p:ph type="dt" sz="half" idx="10"/>
          </p:nvPr>
        </p:nvSpPr>
        <p:spPr/>
        <p:txBody>
          <a:bodyPr/>
          <a:lstStyle/>
          <a:p>
            <a:fld id="{7A797332-27DE-48F9-8E65-272029705FA7}" type="datetimeFigureOut">
              <a:rPr lang="es-MX" smtClean="0"/>
              <a:t>30/09/19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E10EE2D2-27B3-451D-8D90-FDC7F127CEC8}" type="slidenum">
              <a:rPr lang="es-MX" smtClean="0"/>
              <a:t>‹Nº›</a:t>
            </a:fld>
            <a:endParaRPr lang="es-MX"/>
          </a:p>
        </p:txBody>
      </p:sp>
    </p:spTree>
    <p:extLst>
      <p:ext uri="{BB962C8B-B14F-4D97-AF65-F5344CB8AC3E}">
        <p14:creationId xmlns:p14="http://schemas.microsoft.com/office/powerpoint/2010/main" val="29545113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a:t>Haz clic para modificar el estilo de título del patrón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8" name="Date Placeholder 7"/>
          <p:cNvSpPr>
            <a:spLocks noGrp="1"/>
          </p:cNvSpPr>
          <p:nvPr>
            <p:ph type="dt" sz="half" idx="10"/>
          </p:nvPr>
        </p:nvSpPr>
        <p:spPr/>
        <p:txBody>
          <a:bodyPr/>
          <a:lstStyle/>
          <a:p>
            <a:fld id="{7A797332-27DE-48F9-8E65-272029705FA7}" type="datetimeFigureOut">
              <a:rPr lang="es-MX" smtClean="0"/>
              <a:t>30/09/19</a:t>
            </a:fld>
            <a:endParaRPr lang="es-MX"/>
          </a:p>
        </p:txBody>
      </p:sp>
      <p:sp>
        <p:nvSpPr>
          <p:cNvPr id="9" name="Footer Placeholder 8"/>
          <p:cNvSpPr>
            <a:spLocks noGrp="1"/>
          </p:cNvSpPr>
          <p:nvPr>
            <p:ph type="ftr" sz="quarter" idx="11"/>
          </p:nvPr>
        </p:nvSpPr>
        <p:spPr/>
        <p:txBody>
          <a:bodyPr/>
          <a:lstStyle/>
          <a:p>
            <a:endParaRPr lang="es-MX"/>
          </a:p>
        </p:txBody>
      </p:sp>
      <p:sp>
        <p:nvSpPr>
          <p:cNvPr id="10" name="Slide Number Placeholder 9"/>
          <p:cNvSpPr>
            <a:spLocks noGrp="1"/>
          </p:cNvSpPr>
          <p:nvPr>
            <p:ph type="sldNum" sz="quarter" idx="12"/>
          </p:nvPr>
        </p:nvSpPr>
        <p:spPr/>
        <p:txBody>
          <a:bodyPr/>
          <a:lstStyle/>
          <a:p>
            <a:fld id="{E10EE2D2-27B3-451D-8D90-FDC7F127CEC8}" type="slidenum">
              <a:rPr lang="es-MX" smtClean="0"/>
              <a:t>‹Nº›</a:t>
            </a:fld>
            <a:endParaRPr lang="es-MX"/>
          </a:p>
        </p:txBody>
      </p:sp>
    </p:spTree>
    <p:extLst>
      <p:ext uri="{BB962C8B-B14F-4D97-AF65-F5344CB8AC3E}">
        <p14:creationId xmlns:p14="http://schemas.microsoft.com/office/powerpoint/2010/main" val="2762519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4" name="Content Placeholder 3"/>
          <p:cNvSpPr>
            <a:spLocks noGrp="1"/>
          </p:cNvSpPr>
          <p:nvPr>
            <p:ph sz="half" idx="2"/>
          </p:nvPr>
        </p:nvSpPr>
        <p:spPr>
          <a:xfrm>
            <a:off x="1583436" y="3143250"/>
            <a:ext cx="4270248" cy="2596776"/>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7" name="Date Placeholder 6"/>
          <p:cNvSpPr>
            <a:spLocks noGrp="1"/>
          </p:cNvSpPr>
          <p:nvPr>
            <p:ph type="dt" sz="half" idx="10"/>
          </p:nvPr>
        </p:nvSpPr>
        <p:spPr/>
        <p:txBody>
          <a:bodyPr/>
          <a:lstStyle/>
          <a:p>
            <a:fld id="{7A797332-27DE-48F9-8E65-272029705FA7}" type="datetimeFigureOut">
              <a:rPr lang="es-MX" smtClean="0"/>
              <a:t>30/09/19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E10EE2D2-27B3-451D-8D90-FDC7F127CEC8}" type="slidenum">
              <a:rPr lang="es-MX" smtClean="0"/>
              <a:t>‹Nº›</a:t>
            </a:fld>
            <a:endParaRPr lang="es-MX"/>
          </a:p>
        </p:txBody>
      </p:sp>
      <p:sp>
        <p:nvSpPr>
          <p:cNvPr id="10" name="Title 9"/>
          <p:cNvSpPr>
            <a:spLocks noGrp="1"/>
          </p:cNvSpPr>
          <p:nvPr>
            <p:ph type="title"/>
          </p:nvPr>
        </p:nvSpPr>
        <p:spPr/>
        <p:txBody>
          <a:bodyPr/>
          <a:lstStyle/>
          <a:p>
            <a:r>
              <a:rPr lang="es-MX"/>
              <a:t>Haz clic para modificar el estilo de título del patrón</a:t>
            </a:r>
            <a:endParaRPr lang="en-US" dirty="0"/>
          </a:p>
        </p:txBody>
      </p:sp>
    </p:spTree>
    <p:extLst>
      <p:ext uri="{BB962C8B-B14F-4D97-AF65-F5344CB8AC3E}">
        <p14:creationId xmlns:p14="http://schemas.microsoft.com/office/powerpoint/2010/main" val="8657880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a:t>Haz clic para modificar el estilo de título del patrón</a:t>
            </a:r>
            <a:endParaRPr lang="en-US" dirty="0"/>
          </a:p>
        </p:txBody>
      </p:sp>
      <p:sp>
        <p:nvSpPr>
          <p:cNvPr id="3" name="Date Placeholder 2"/>
          <p:cNvSpPr>
            <a:spLocks noGrp="1"/>
          </p:cNvSpPr>
          <p:nvPr>
            <p:ph type="dt" sz="half" idx="10"/>
          </p:nvPr>
        </p:nvSpPr>
        <p:spPr/>
        <p:txBody>
          <a:bodyPr/>
          <a:lstStyle/>
          <a:p>
            <a:fld id="{7A797332-27DE-48F9-8E65-272029705FA7}" type="datetimeFigureOut">
              <a:rPr lang="es-MX" smtClean="0"/>
              <a:t>30/09/19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E10EE2D2-27B3-451D-8D90-FDC7F127CEC8}" type="slidenum">
              <a:rPr lang="es-MX" smtClean="0"/>
              <a:t>‹Nº›</a:t>
            </a:fld>
            <a:endParaRPr lang="es-MX"/>
          </a:p>
        </p:txBody>
      </p:sp>
    </p:spTree>
    <p:extLst>
      <p:ext uri="{BB962C8B-B14F-4D97-AF65-F5344CB8AC3E}">
        <p14:creationId xmlns:p14="http://schemas.microsoft.com/office/powerpoint/2010/main" val="1134389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797332-27DE-48F9-8E65-272029705FA7}" type="datetimeFigureOut">
              <a:rPr lang="es-MX" smtClean="0"/>
              <a:t>30/09/19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E10EE2D2-27B3-451D-8D90-FDC7F127CEC8}" type="slidenum">
              <a:rPr lang="es-MX" smtClean="0"/>
              <a:t>‹Nº›</a:t>
            </a:fld>
            <a:endParaRPr lang="es-MX"/>
          </a:p>
        </p:txBody>
      </p:sp>
    </p:spTree>
    <p:extLst>
      <p:ext uri="{BB962C8B-B14F-4D97-AF65-F5344CB8AC3E}">
        <p14:creationId xmlns:p14="http://schemas.microsoft.com/office/powerpoint/2010/main" val="14259104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s-MX"/>
              <a:t>Haz clic para modificar el estilo de título del patrón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Date Placeholder 4"/>
          <p:cNvSpPr>
            <a:spLocks noGrp="1"/>
          </p:cNvSpPr>
          <p:nvPr>
            <p:ph type="dt" sz="half" idx="10"/>
          </p:nvPr>
        </p:nvSpPr>
        <p:spPr/>
        <p:txBody>
          <a:bodyPr/>
          <a:lstStyle/>
          <a:p>
            <a:fld id="{7A797332-27DE-48F9-8E65-272029705FA7}" type="datetimeFigureOut">
              <a:rPr lang="es-MX" smtClean="0"/>
              <a:t>30/09/19</a:t>
            </a:fld>
            <a:endParaRPr lang="es-MX"/>
          </a:p>
        </p:txBody>
      </p:sp>
      <p:sp>
        <p:nvSpPr>
          <p:cNvPr id="6" name="Footer Placeholder 5"/>
          <p:cNvSpPr>
            <a:spLocks noGrp="1"/>
          </p:cNvSpPr>
          <p:nvPr>
            <p:ph type="ftr" sz="quarter" idx="11"/>
          </p:nvPr>
        </p:nvSpPr>
        <p:spPr>
          <a:xfrm>
            <a:off x="804672" y="6236208"/>
            <a:ext cx="5167503" cy="320040"/>
          </a:xfrm>
        </p:spPr>
        <p:txBody>
          <a:bodyPr/>
          <a:lstStyle>
            <a:lvl1pPr>
              <a:defRPr>
                <a:solidFill>
                  <a:srgbClr val="FFFFFF">
                    <a:alpha val="69804"/>
                  </a:srgbClr>
                </a:solidFill>
              </a:defRPr>
            </a:lvl1pPr>
          </a:lstStyle>
          <a:p>
            <a:endParaRPr lang="es-MX"/>
          </a:p>
        </p:txBody>
      </p:sp>
      <p:sp>
        <p:nvSpPr>
          <p:cNvPr id="7" name="Slide Number Placeholder 6"/>
          <p:cNvSpPr>
            <a:spLocks noGrp="1"/>
          </p:cNvSpPr>
          <p:nvPr>
            <p:ph type="sldNum" sz="quarter" idx="12"/>
          </p:nvPr>
        </p:nvSpPr>
        <p:spPr/>
        <p:txBody>
          <a:bodyPr/>
          <a:lstStyle/>
          <a:p>
            <a:fld id="{E10EE2D2-27B3-451D-8D90-FDC7F127CEC8}" type="slidenum">
              <a:rPr lang="es-MX" smtClean="0"/>
              <a:t>‹Nº›</a:t>
            </a:fld>
            <a:endParaRPr lang="es-MX"/>
          </a:p>
        </p:txBody>
      </p:sp>
    </p:spTree>
    <p:extLst>
      <p:ext uri="{BB962C8B-B14F-4D97-AF65-F5344CB8AC3E}">
        <p14:creationId xmlns:p14="http://schemas.microsoft.com/office/powerpoint/2010/main" val="2411136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s-MX"/>
              <a:t>Haz clic para modificar el estilo de título del patrón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MX"/>
              <a:t>Haz clic en el icono para agregar una imagen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Date Placeholder 4"/>
          <p:cNvSpPr>
            <a:spLocks noGrp="1"/>
          </p:cNvSpPr>
          <p:nvPr>
            <p:ph type="dt" sz="half" idx="10"/>
          </p:nvPr>
        </p:nvSpPr>
        <p:spPr/>
        <p:txBody>
          <a:bodyPr/>
          <a:lstStyle>
            <a:lvl1pPr>
              <a:defRPr>
                <a:solidFill>
                  <a:srgbClr val="FFFFFF">
                    <a:alpha val="90000"/>
                  </a:srgbClr>
                </a:solidFill>
                <a:effectLst>
                  <a:outerShdw blurRad="50800" dist="38100" dir="2700000" algn="tl" rotWithShape="0">
                    <a:prstClr val="black">
                      <a:alpha val="43000"/>
                    </a:prstClr>
                  </a:outerShdw>
                </a:effectLst>
              </a:defRPr>
            </a:lvl1pPr>
          </a:lstStyle>
          <a:p>
            <a:fld id="{7A797332-27DE-48F9-8E65-272029705FA7}" type="datetimeFigureOut">
              <a:rPr lang="es-MX" smtClean="0"/>
              <a:t>30/09/19</a:t>
            </a:fld>
            <a:endParaRPr lang="es-MX"/>
          </a:p>
        </p:txBody>
      </p:sp>
      <p:sp>
        <p:nvSpPr>
          <p:cNvPr id="6" name="Footer Placeholder 5"/>
          <p:cNvSpPr>
            <a:spLocks noGrp="1"/>
          </p:cNvSpPr>
          <p:nvPr>
            <p:ph type="ftr" sz="quarter" idx="11"/>
          </p:nvPr>
        </p:nvSpPr>
        <p:spPr>
          <a:xfrm>
            <a:off x="808523" y="6236208"/>
            <a:ext cx="5103729" cy="320040"/>
          </a:xfrm>
        </p:spPr>
        <p:txBody>
          <a:bodyPr/>
          <a:lstStyle>
            <a:lvl1pPr>
              <a:defRPr>
                <a:solidFill>
                  <a:srgbClr val="FFFFFF">
                    <a:alpha val="70000"/>
                  </a:srgbClr>
                </a:solidFill>
              </a:defRPr>
            </a:lvl1pPr>
          </a:lstStyle>
          <a:p>
            <a:endParaRPr lang="es-MX"/>
          </a:p>
        </p:txBody>
      </p:sp>
      <p:sp>
        <p:nvSpPr>
          <p:cNvPr id="7" name="Slide Number Placeholder 6"/>
          <p:cNvSpPr>
            <a:spLocks noGrp="1"/>
          </p:cNvSpPr>
          <p:nvPr>
            <p:ph type="sldNum" sz="quarter" idx="12"/>
          </p:nvPr>
        </p:nvSpPr>
        <p:spPr/>
        <p:txBody>
          <a:bodyPr/>
          <a:lstStyle/>
          <a:p>
            <a:fld id="{E10EE2D2-27B3-451D-8D90-FDC7F127CEC8}" type="slidenum">
              <a:rPr lang="es-MX" smtClean="0"/>
              <a:t>‹Nº›</a:t>
            </a:fld>
            <a:endParaRPr lang="es-MX"/>
          </a:p>
        </p:txBody>
      </p:sp>
    </p:spTree>
    <p:extLst>
      <p:ext uri="{BB962C8B-B14F-4D97-AF65-F5344CB8AC3E}">
        <p14:creationId xmlns:p14="http://schemas.microsoft.com/office/powerpoint/2010/main" val="831928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31136" y="964692"/>
            <a:ext cx="7729728" cy="1188720"/>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es-MX"/>
              <a:t>Haz clic para modificar el estilo de título del patrón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7A797332-27DE-48F9-8E65-272029705FA7}" type="datetimeFigureOut">
              <a:rPr lang="es-MX" smtClean="0"/>
              <a:t>30/09/19</a:t>
            </a:fld>
            <a:endParaRPr lang="es-MX"/>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s-MX"/>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E10EE2D2-27B3-451D-8D90-FDC7F127CEC8}" type="slidenum">
              <a:rPr lang="es-MX" smtClean="0"/>
              <a:t>‹Nº›</a:t>
            </a:fld>
            <a:endParaRPr lang="es-MX"/>
          </a:p>
        </p:txBody>
      </p:sp>
    </p:spTree>
    <p:extLst>
      <p:ext uri="{BB962C8B-B14F-4D97-AF65-F5344CB8AC3E}">
        <p14:creationId xmlns:p14="http://schemas.microsoft.com/office/powerpoint/2010/main" val="2424266301"/>
      </p:ext>
    </p:extLst>
  </p:cSld>
  <p:clrMap bg1="lt1" tx1="dk1" bg2="lt2" tx2="dk2" accent1="accent1" accent2="accent2" accent3="accent3" accent4="accent4" accent5="accent5" accent6="accent6" hlink="hlink" folHlink="folHlink"/>
  <p:sldLayoutIdLst>
    <p:sldLayoutId id="2147483881" r:id="rId1"/>
    <p:sldLayoutId id="2147483882" r:id="rId2"/>
    <p:sldLayoutId id="2147483883" r:id="rId3"/>
    <p:sldLayoutId id="2147483884" r:id="rId4"/>
    <p:sldLayoutId id="2147483885" r:id="rId5"/>
    <p:sldLayoutId id="2147483886" r:id="rId6"/>
    <p:sldLayoutId id="2147483887" r:id="rId7"/>
    <p:sldLayoutId id="2147483888" r:id="rId8"/>
    <p:sldLayoutId id="2147483889" r:id="rId9"/>
    <p:sldLayoutId id="2147483890" r:id="rId10"/>
    <p:sldLayoutId id="2147483891" r:id="rId11"/>
  </p:sldLayoutIdLst>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65">
            <a:extLst>
              <a:ext uri="{FF2B5EF4-FFF2-40B4-BE49-F238E27FC236}">
                <a16:creationId xmlns:a16="http://schemas.microsoft.com/office/drawing/2014/main" id="{4676DF6A-3D72-0F4A-A0A6-89C7D5E5AEA9}"/>
              </a:ext>
            </a:extLst>
          </p:cNvPr>
          <p:cNvSpPr>
            <a:spLocks noChangeArrowheads="1"/>
          </p:cNvSpPr>
          <p:nvPr/>
        </p:nvSpPr>
        <p:spPr bwMode="auto">
          <a:xfrm>
            <a:off x="5092700" y="2828925"/>
            <a:ext cx="3240088" cy="647700"/>
          </a:xfrm>
          <a:prstGeom prst="rect">
            <a:avLst/>
          </a:prstGeom>
          <a:noFill/>
          <a:ln w="9525">
            <a:noFill/>
            <a:miter lim="800000"/>
            <a:headEnd/>
            <a:tailEnd/>
          </a:ln>
        </p:spPr>
        <p:txBody>
          <a:bodyPr anchor="ctr"/>
          <a:lstStyle/>
          <a:p>
            <a:endParaRPr lang="es-MX" sz="2400"/>
          </a:p>
        </p:txBody>
      </p:sp>
      <p:sp>
        <p:nvSpPr>
          <p:cNvPr id="7" name="2 Rectángulo">
            <a:extLst>
              <a:ext uri="{FF2B5EF4-FFF2-40B4-BE49-F238E27FC236}">
                <a16:creationId xmlns:a16="http://schemas.microsoft.com/office/drawing/2014/main" id="{D0713AAB-78E3-8D49-B1AA-CE9CC722055A}"/>
              </a:ext>
            </a:extLst>
          </p:cNvPr>
          <p:cNvSpPr/>
          <p:nvPr/>
        </p:nvSpPr>
        <p:spPr>
          <a:xfrm>
            <a:off x="1457325" y="236537"/>
            <a:ext cx="9350375" cy="64801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8" name="2 Subtítulo">
            <a:extLst>
              <a:ext uri="{FF2B5EF4-FFF2-40B4-BE49-F238E27FC236}">
                <a16:creationId xmlns:a16="http://schemas.microsoft.com/office/drawing/2014/main" id="{F090BB3C-F332-1749-A1DC-53F9D9CD3A99}"/>
              </a:ext>
            </a:extLst>
          </p:cNvPr>
          <p:cNvSpPr txBox="1">
            <a:spLocks/>
          </p:cNvSpPr>
          <p:nvPr/>
        </p:nvSpPr>
        <p:spPr>
          <a:xfrm>
            <a:off x="1638299" y="2047875"/>
            <a:ext cx="9096375" cy="3372966"/>
          </a:xfrm>
          <a:prstGeom prst="rect">
            <a:avLst/>
          </a:prstGeom>
        </p:spPr>
        <p:txBody>
          <a:bodyPr>
            <a:normAutofit fontScale="55000" lnSpcReduction="20000"/>
          </a:bodyPr>
          <a:lstStyle/>
          <a:p>
            <a:pPr marL="342900" indent="-342900" algn="ctr" fontAlgn="auto">
              <a:spcBef>
                <a:spcPct val="20000"/>
              </a:spcBef>
              <a:spcAft>
                <a:spcPts val="0"/>
              </a:spcAft>
              <a:defRPr/>
            </a:pPr>
            <a:r>
              <a:rPr lang="es-MX" sz="2200" b="1" dirty="0">
                <a:solidFill>
                  <a:schemeClr val="accent4">
                    <a:lumMod val="75000"/>
                  </a:schemeClr>
                </a:solidFill>
                <a:latin typeface="Times New Roman" pitchFamily="18" charset="0"/>
                <a:cs typeface="Times New Roman" pitchFamily="18" charset="0"/>
              </a:rPr>
              <a:t>	</a:t>
            </a:r>
            <a:r>
              <a:rPr lang="es-MX" sz="4500" b="1" dirty="0">
                <a:latin typeface="Times New Roman" pitchFamily="18" charset="0"/>
                <a:cs typeface="Times New Roman" pitchFamily="18" charset="0"/>
              </a:rPr>
              <a:t>“Características del mercado de capitales”</a:t>
            </a:r>
            <a:endParaRPr lang="es-MX" sz="4500" b="1" u="sng"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es-MX" sz="4500" b="1"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r>
              <a:rPr lang="es-MX" sz="4500" b="1" u="sng" dirty="0">
                <a:latin typeface="Times New Roman" pitchFamily="18" charset="0"/>
                <a:cs typeface="Times New Roman" pitchFamily="18" charset="0"/>
              </a:rPr>
              <a:t>LICENCIATURA</a:t>
            </a:r>
            <a:r>
              <a:rPr lang="es-MX" sz="4500" b="1" dirty="0">
                <a:latin typeface="Times New Roman" pitchFamily="18" charset="0"/>
                <a:cs typeface="Times New Roman" pitchFamily="18" charset="0"/>
              </a:rPr>
              <a:t>: Relaciones Económicas Internacionales</a:t>
            </a:r>
          </a:p>
          <a:p>
            <a:pPr marL="342900" indent="-342900" fontAlgn="auto">
              <a:spcBef>
                <a:spcPct val="20000"/>
              </a:spcBef>
              <a:spcAft>
                <a:spcPts val="0"/>
              </a:spcAft>
              <a:buFont typeface="Arial" pitchFamily="34" charset="0"/>
              <a:buChar char="•"/>
              <a:defRPr/>
            </a:pPr>
            <a:r>
              <a:rPr lang="es-MX" sz="4500" b="1" u="sng" dirty="0">
                <a:latin typeface="Times New Roman" pitchFamily="18" charset="0"/>
                <a:cs typeface="Times New Roman" pitchFamily="18" charset="0"/>
              </a:rPr>
              <a:t>FACULTAD DE ECONOMÍA, UAEM.</a:t>
            </a:r>
          </a:p>
          <a:p>
            <a:pPr marL="342900" indent="-342900" fontAlgn="auto">
              <a:spcBef>
                <a:spcPct val="20000"/>
              </a:spcBef>
              <a:spcAft>
                <a:spcPts val="0"/>
              </a:spcAft>
              <a:buFont typeface="Arial" pitchFamily="34" charset="0"/>
              <a:buChar char="•"/>
              <a:defRPr/>
            </a:pPr>
            <a:r>
              <a:rPr lang="es-MX" sz="4500" b="1" u="sng" dirty="0">
                <a:latin typeface="Times New Roman" pitchFamily="18" charset="0"/>
                <a:cs typeface="Times New Roman" pitchFamily="18" charset="0"/>
              </a:rPr>
              <a:t>UNIDAD DE APRENDIZAJE: Mercados Financieros</a:t>
            </a:r>
          </a:p>
          <a:p>
            <a:pPr marL="342900" indent="-342900" fontAlgn="auto">
              <a:spcBef>
                <a:spcPct val="20000"/>
              </a:spcBef>
              <a:spcAft>
                <a:spcPts val="0"/>
              </a:spcAft>
              <a:buFont typeface="Arial" pitchFamily="34" charset="0"/>
              <a:buChar char="•"/>
              <a:defRPr/>
            </a:pPr>
            <a:r>
              <a:rPr lang="es-MX" sz="4500" b="1" u="sng" dirty="0">
                <a:latin typeface="Times New Roman" pitchFamily="18" charset="0"/>
                <a:cs typeface="Times New Roman" pitchFamily="18" charset="0"/>
              </a:rPr>
              <a:t>TEMAS DE LA UNIDAD DE APREDIZAJE:</a:t>
            </a:r>
          </a:p>
          <a:p>
            <a:pPr marL="342900" indent="-342900" fontAlgn="auto">
              <a:spcBef>
                <a:spcPct val="20000"/>
              </a:spcBef>
              <a:spcAft>
                <a:spcPts val="0"/>
              </a:spcAft>
              <a:buFont typeface="Arial" pitchFamily="34" charset="0"/>
              <a:buChar char="•"/>
              <a:defRPr/>
            </a:pPr>
            <a:r>
              <a:rPr lang="es-MX" sz="4500" b="1" u="sng" dirty="0">
                <a:latin typeface="Times New Roman" pitchFamily="18" charset="0"/>
                <a:cs typeface="Times New Roman" pitchFamily="18" charset="0"/>
              </a:rPr>
              <a:t>III Mercado de capitales</a:t>
            </a:r>
          </a:p>
          <a:p>
            <a:pPr marL="342900" indent="-342900" fontAlgn="auto">
              <a:spcBef>
                <a:spcPct val="20000"/>
              </a:spcBef>
              <a:spcAft>
                <a:spcPts val="0"/>
              </a:spcAft>
              <a:buFont typeface="Arial" pitchFamily="34" charset="0"/>
              <a:buChar char="•"/>
              <a:defRPr/>
            </a:pPr>
            <a:r>
              <a:rPr lang="es-MX" sz="4500" b="1" u="sng" dirty="0">
                <a:latin typeface="Times New Roman" pitchFamily="18" charset="0"/>
                <a:cs typeface="Times New Roman" pitchFamily="18" charset="0"/>
              </a:rPr>
              <a:t>3.3 Funciones del mercado de capitales</a:t>
            </a:r>
            <a:endParaRPr lang="es-MX" sz="3400" b="1" u="sng"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es-MX" sz="2400" b="1" u="sng" dirty="0">
              <a:latin typeface="Times New Roman" pitchFamily="18" charset="0"/>
              <a:cs typeface="Times New Roman" pitchFamily="18" charset="0"/>
            </a:endParaRPr>
          </a:p>
          <a:p>
            <a:pPr marL="342900" indent="-342900" fontAlgn="auto">
              <a:spcBef>
                <a:spcPct val="20000"/>
              </a:spcBef>
              <a:spcAft>
                <a:spcPts val="0"/>
              </a:spcAft>
              <a:defRPr/>
            </a:pPr>
            <a:endParaRPr lang="es-MX" sz="3200" b="1" u="sng" dirty="0">
              <a:solidFill>
                <a:schemeClr val="bg1"/>
              </a:solidFill>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es-MX" sz="3200" b="1" u="sng" dirty="0">
              <a:solidFill>
                <a:schemeClr val="bg1"/>
              </a:solidFill>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es-MX" sz="3200" b="1" u="sng" dirty="0">
              <a:solidFill>
                <a:schemeClr val="bg1"/>
              </a:solidFill>
              <a:latin typeface="Times New Roman" pitchFamily="18" charset="0"/>
              <a:cs typeface="Times New Roman" pitchFamily="18" charset="0"/>
            </a:endParaRPr>
          </a:p>
        </p:txBody>
      </p:sp>
      <p:sp>
        <p:nvSpPr>
          <p:cNvPr id="9" name="1 Título">
            <a:extLst>
              <a:ext uri="{FF2B5EF4-FFF2-40B4-BE49-F238E27FC236}">
                <a16:creationId xmlns:a16="http://schemas.microsoft.com/office/drawing/2014/main" id="{651DB196-8E5D-3C4F-8C3D-CFF18D2E1FC2}"/>
              </a:ext>
            </a:extLst>
          </p:cNvPr>
          <p:cNvSpPr txBox="1">
            <a:spLocks/>
          </p:cNvSpPr>
          <p:nvPr/>
        </p:nvSpPr>
        <p:spPr>
          <a:xfrm>
            <a:off x="1457325" y="5548313"/>
            <a:ext cx="7851775" cy="842962"/>
          </a:xfrm>
          <a:prstGeom prst="rect">
            <a:avLst/>
          </a:prstGeom>
        </p:spPr>
        <p:txBody>
          <a:bodyPr anchor="ctr">
            <a:normAutofit fontScale="92500" lnSpcReduction="20000"/>
          </a:bodyPr>
          <a:lstStyle/>
          <a:p>
            <a:pPr algn="r" fontAlgn="auto">
              <a:spcAft>
                <a:spcPts val="0"/>
              </a:spcAft>
              <a:defRPr/>
            </a:pPr>
            <a:r>
              <a:rPr lang="es-MX" sz="2000" b="1" dirty="0">
                <a:latin typeface="Times New Roman" pitchFamily="18" charset="0"/>
                <a:ea typeface="+mj-ea"/>
                <a:cs typeface="Times New Roman" pitchFamily="18" charset="0"/>
              </a:rPr>
              <a:t>ELABORADO POR: SERGIO MIRANDA GONZÁLEZ</a:t>
            </a:r>
          </a:p>
          <a:p>
            <a:pPr algn="r" fontAlgn="auto">
              <a:spcAft>
                <a:spcPts val="0"/>
              </a:spcAft>
              <a:defRPr/>
            </a:pPr>
            <a:endParaRPr lang="es-MX" sz="2000" b="1" dirty="0">
              <a:latin typeface="Times New Roman" pitchFamily="18" charset="0"/>
              <a:ea typeface="+mj-ea"/>
              <a:cs typeface="Times New Roman" pitchFamily="18" charset="0"/>
            </a:endParaRPr>
          </a:p>
          <a:p>
            <a:pPr algn="r" fontAlgn="auto">
              <a:spcAft>
                <a:spcPts val="0"/>
              </a:spcAft>
              <a:defRPr/>
            </a:pPr>
            <a:r>
              <a:rPr lang="es-MX" sz="2000" b="1" dirty="0">
                <a:latin typeface="Times New Roman" pitchFamily="18" charset="0"/>
                <a:ea typeface="+mj-ea"/>
                <a:cs typeface="Times New Roman" pitchFamily="18" charset="0"/>
              </a:rPr>
              <a:t>AGOSTO 2019</a:t>
            </a:r>
          </a:p>
        </p:txBody>
      </p:sp>
      <p:pic>
        <p:nvPicPr>
          <p:cNvPr id="10" name="Picture 2" descr="G:\uaemescudo.png">
            <a:extLst>
              <a:ext uri="{FF2B5EF4-FFF2-40B4-BE49-F238E27FC236}">
                <a16:creationId xmlns:a16="http://schemas.microsoft.com/office/drawing/2014/main" id="{8FBC2DB1-17FE-DC44-B172-4A4DD91F96C3}"/>
              </a:ext>
            </a:extLst>
          </p:cNvPr>
          <p:cNvPicPr>
            <a:picLocks noChangeAspect="1" noChangeArrowheads="1"/>
          </p:cNvPicPr>
          <p:nvPr/>
        </p:nvPicPr>
        <p:blipFill>
          <a:blip r:embed="rId2" cstate="print"/>
          <a:srcRect/>
          <a:stretch>
            <a:fillRect/>
          </a:stretch>
        </p:blipFill>
        <p:spPr bwMode="auto">
          <a:xfrm>
            <a:off x="0" y="0"/>
            <a:ext cx="1343025" cy="1177925"/>
          </a:xfrm>
          <a:prstGeom prst="rect">
            <a:avLst/>
          </a:prstGeom>
          <a:noFill/>
          <a:ln w="9525">
            <a:noFill/>
            <a:miter lim="800000"/>
            <a:headEnd/>
            <a:tailEnd/>
          </a:ln>
        </p:spPr>
      </p:pic>
      <p:pic>
        <p:nvPicPr>
          <p:cNvPr id="11" name="Picture 3" descr="G:\escudoeco.jpg">
            <a:extLst>
              <a:ext uri="{FF2B5EF4-FFF2-40B4-BE49-F238E27FC236}">
                <a16:creationId xmlns:a16="http://schemas.microsoft.com/office/drawing/2014/main" id="{671ADCE6-A2FF-CA48-86B9-7B3A49A1A901}"/>
              </a:ext>
            </a:extLst>
          </p:cNvPr>
          <p:cNvPicPr>
            <a:picLocks noChangeAspect="1" noChangeArrowheads="1"/>
          </p:cNvPicPr>
          <p:nvPr/>
        </p:nvPicPr>
        <p:blipFill>
          <a:blip r:embed="rId3" cstate="print"/>
          <a:srcRect/>
          <a:stretch>
            <a:fillRect/>
          </a:stretch>
        </p:blipFill>
        <p:spPr bwMode="auto">
          <a:xfrm>
            <a:off x="10953750" y="-18257"/>
            <a:ext cx="1238250" cy="1214437"/>
          </a:xfrm>
          <a:prstGeom prst="rect">
            <a:avLst/>
          </a:prstGeom>
          <a:noFill/>
          <a:ln w="9525">
            <a:noFill/>
            <a:miter lim="800000"/>
            <a:headEnd/>
            <a:tailEnd/>
          </a:ln>
        </p:spPr>
      </p:pic>
      <p:sp>
        <p:nvSpPr>
          <p:cNvPr id="12" name="1 Título">
            <a:extLst>
              <a:ext uri="{FF2B5EF4-FFF2-40B4-BE49-F238E27FC236}">
                <a16:creationId xmlns:a16="http://schemas.microsoft.com/office/drawing/2014/main" id="{D3D64391-0065-7C49-A0DE-CAD5C06BB3F9}"/>
              </a:ext>
            </a:extLst>
          </p:cNvPr>
          <p:cNvSpPr txBox="1">
            <a:spLocks/>
          </p:cNvSpPr>
          <p:nvPr/>
        </p:nvSpPr>
        <p:spPr>
          <a:xfrm>
            <a:off x="2141538" y="1460500"/>
            <a:ext cx="8135937" cy="503238"/>
          </a:xfrm>
          <a:prstGeom prst="rect">
            <a:avLst/>
          </a:prstGeom>
        </p:spPr>
        <p:txBody>
          <a:bodyPr anchor="ctr">
            <a:normAutofit fontScale="92500" lnSpcReduction="10000"/>
          </a:bodyPr>
          <a:lstStyle/>
          <a:p>
            <a:pPr algn="ctr" fontAlgn="auto">
              <a:spcAft>
                <a:spcPts val="0"/>
              </a:spcAft>
              <a:defRPr/>
            </a:pPr>
            <a:r>
              <a:rPr lang="es-MX" sz="3200" b="1" dirty="0">
                <a:latin typeface="Times New Roman" pitchFamily="18" charset="0"/>
                <a:ea typeface="+mj-ea"/>
                <a:cs typeface="Times New Roman" pitchFamily="18" charset="0"/>
              </a:rPr>
              <a:t>MATERIAL AUDIOVISUAL DIAPOSITIVAS</a:t>
            </a:r>
          </a:p>
        </p:txBody>
      </p:sp>
    </p:spTree>
    <p:extLst>
      <p:ext uri="{BB962C8B-B14F-4D97-AF65-F5344CB8AC3E}">
        <p14:creationId xmlns:p14="http://schemas.microsoft.com/office/powerpoint/2010/main" val="9761351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ipse 3"/>
          <p:cNvSpPr/>
          <p:nvPr/>
        </p:nvSpPr>
        <p:spPr>
          <a:xfrm>
            <a:off x="3928056" y="180304"/>
            <a:ext cx="3039415" cy="117197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Tipos de oferta</a:t>
            </a:r>
          </a:p>
        </p:txBody>
      </p:sp>
      <p:sp>
        <p:nvSpPr>
          <p:cNvPr id="5" name="Elipse 4"/>
          <p:cNvSpPr/>
          <p:nvPr/>
        </p:nvSpPr>
        <p:spPr>
          <a:xfrm>
            <a:off x="1156952" y="1785871"/>
            <a:ext cx="2552164" cy="77487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Pública</a:t>
            </a:r>
          </a:p>
        </p:txBody>
      </p:sp>
      <p:sp>
        <p:nvSpPr>
          <p:cNvPr id="6" name="Elipse 5"/>
          <p:cNvSpPr/>
          <p:nvPr/>
        </p:nvSpPr>
        <p:spPr>
          <a:xfrm>
            <a:off x="6967471" y="1785871"/>
            <a:ext cx="2526405" cy="7748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privada</a:t>
            </a:r>
          </a:p>
        </p:txBody>
      </p:sp>
      <p:sp>
        <p:nvSpPr>
          <p:cNvPr id="8" name="Rectángulo 7"/>
          <p:cNvSpPr/>
          <p:nvPr/>
        </p:nvSpPr>
        <p:spPr>
          <a:xfrm>
            <a:off x="824248" y="3116689"/>
            <a:ext cx="3477296" cy="22924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a:t>Es el ofrecimiento que se hace a través de medio masivo de comunicación dirigido a persona indeterminada para suscribir, enajenar o adquirir los valores</a:t>
            </a:r>
            <a:endParaRPr lang="es-MX" dirty="0"/>
          </a:p>
        </p:txBody>
      </p:sp>
      <p:sp>
        <p:nvSpPr>
          <p:cNvPr id="9" name="Rectángulo 8"/>
          <p:cNvSpPr/>
          <p:nvPr/>
        </p:nvSpPr>
        <p:spPr>
          <a:xfrm>
            <a:off x="6490952" y="3184839"/>
            <a:ext cx="4121240" cy="22242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a:t>Se considera oferta privada la que no necesariamente se da a conocer a través de medio de comunicación masiva para suscribir, enajenar o adquirir los valores y va dirigida a persona determinada.</a:t>
            </a:r>
            <a:endParaRPr lang="es-MX" dirty="0"/>
          </a:p>
        </p:txBody>
      </p:sp>
      <p:cxnSp>
        <p:nvCxnSpPr>
          <p:cNvPr id="13" name="Conector recto de flecha 12"/>
          <p:cNvCxnSpPr>
            <a:endCxn id="5" idx="0"/>
          </p:cNvCxnSpPr>
          <p:nvPr/>
        </p:nvCxnSpPr>
        <p:spPr>
          <a:xfrm flipH="1">
            <a:off x="2433034" y="830687"/>
            <a:ext cx="1610933" cy="9551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p:cNvCxnSpPr/>
          <p:nvPr/>
        </p:nvCxnSpPr>
        <p:spPr>
          <a:xfrm>
            <a:off x="6851561" y="1037820"/>
            <a:ext cx="1610932" cy="7480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ector recto de flecha 18"/>
          <p:cNvCxnSpPr/>
          <p:nvPr/>
        </p:nvCxnSpPr>
        <p:spPr>
          <a:xfrm flipH="1">
            <a:off x="2292440" y="2581677"/>
            <a:ext cx="36491" cy="6031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Conector recto de flecha 20"/>
          <p:cNvCxnSpPr/>
          <p:nvPr/>
        </p:nvCxnSpPr>
        <p:spPr>
          <a:xfrm>
            <a:off x="8435663" y="2599923"/>
            <a:ext cx="26830" cy="5849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04384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96532" y="1490774"/>
            <a:ext cx="10353541" cy="2424403"/>
          </a:xfrm>
        </p:spPr>
        <p:txBody>
          <a:bodyPr/>
          <a:lstStyle/>
          <a:p>
            <a:r>
              <a:rPr lang="es-MX" dirty="0"/>
              <a:t>Son títulos valor que representan una parte alícuota del Capital Social de una empresa, que otorgan derechos corporativos y/o patrimoniales a los tenedores.</a:t>
            </a:r>
          </a:p>
          <a:p>
            <a:endParaRPr lang="es-MX" dirty="0"/>
          </a:p>
          <a:p>
            <a:r>
              <a:rPr lang="es-MX" dirty="0"/>
              <a:t>LAS ACCIONES PUEDEN SER CONCEPTUADAS A TRAVÉS DE:</a:t>
            </a:r>
          </a:p>
          <a:p>
            <a:endParaRPr lang="es-MX" dirty="0"/>
          </a:p>
          <a:p>
            <a:endParaRPr lang="es-MX" dirty="0"/>
          </a:p>
        </p:txBody>
      </p:sp>
      <p:sp>
        <p:nvSpPr>
          <p:cNvPr id="4" name="Rectángulo 3"/>
          <p:cNvSpPr/>
          <p:nvPr/>
        </p:nvSpPr>
        <p:spPr>
          <a:xfrm>
            <a:off x="4168220" y="340045"/>
            <a:ext cx="2722220"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Acciones</a:t>
            </a:r>
          </a:p>
        </p:txBody>
      </p:sp>
      <p:sp>
        <p:nvSpPr>
          <p:cNvPr id="6" name="Rectángulo 5"/>
          <p:cNvSpPr/>
          <p:nvPr/>
        </p:nvSpPr>
        <p:spPr>
          <a:xfrm>
            <a:off x="1283595" y="4142575"/>
            <a:ext cx="5992968" cy="923330"/>
          </a:xfrm>
          <a:prstGeom prst="rect">
            <a:avLst/>
          </a:prstGeom>
        </p:spPr>
        <p:txBody>
          <a:bodyPr wrap="square">
            <a:spAutoFit/>
          </a:bodyPr>
          <a:lstStyle/>
          <a:p>
            <a:r>
              <a:rPr lang="es-MX" b="1" i="0" dirty="0">
                <a:solidFill>
                  <a:srgbClr val="000000"/>
                </a:solidFill>
                <a:effectLst/>
                <a:latin typeface="Times New Roman" panose="02020603050405020304" pitchFamily="18" charset="0"/>
              </a:rPr>
              <a:t>a) Partes el capital social</a:t>
            </a:r>
          </a:p>
          <a:p>
            <a:r>
              <a:rPr lang="es-MX" b="1" i="0" dirty="0">
                <a:solidFill>
                  <a:srgbClr val="000000"/>
                </a:solidFill>
                <a:effectLst/>
                <a:latin typeface="Times New Roman" panose="02020603050405020304" pitchFamily="18" charset="0"/>
              </a:rPr>
              <a:t>b) Expresión de deberes u obligaciones</a:t>
            </a:r>
          </a:p>
          <a:p>
            <a:r>
              <a:rPr lang="es-MX" b="1" i="0" dirty="0">
                <a:solidFill>
                  <a:srgbClr val="000000"/>
                </a:solidFill>
                <a:effectLst/>
                <a:latin typeface="Times New Roman" panose="02020603050405020304" pitchFamily="18" charset="0"/>
              </a:rPr>
              <a:t>c) Derechos corporativos y patrimoniales</a:t>
            </a:r>
          </a:p>
        </p:txBody>
      </p:sp>
    </p:spTree>
    <p:extLst>
      <p:ext uri="{BB962C8B-B14F-4D97-AF65-F5344CB8AC3E}">
        <p14:creationId xmlns:p14="http://schemas.microsoft.com/office/powerpoint/2010/main" val="19337561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ipse 3"/>
          <p:cNvSpPr/>
          <p:nvPr/>
        </p:nvSpPr>
        <p:spPr>
          <a:xfrm>
            <a:off x="3760632" y="270457"/>
            <a:ext cx="3992450" cy="12106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Derechos de los accionistas</a:t>
            </a:r>
          </a:p>
        </p:txBody>
      </p:sp>
      <p:sp>
        <p:nvSpPr>
          <p:cNvPr id="5" name="Elipse 4"/>
          <p:cNvSpPr/>
          <p:nvPr/>
        </p:nvSpPr>
        <p:spPr>
          <a:xfrm>
            <a:off x="963769" y="1762260"/>
            <a:ext cx="2668073" cy="81351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Corporativos</a:t>
            </a:r>
          </a:p>
        </p:txBody>
      </p:sp>
      <p:sp>
        <p:nvSpPr>
          <p:cNvPr id="6" name="Elipse 5"/>
          <p:cNvSpPr/>
          <p:nvPr/>
        </p:nvSpPr>
        <p:spPr>
          <a:xfrm>
            <a:off x="7349544" y="1762260"/>
            <a:ext cx="2668073" cy="81351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Patrimoniales</a:t>
            </a:r>
          </a:p>
        </p:txBody>
      </p:sp>
      <p:sp>
        <p:nvSpPr>
          <p:cNvPr id="7" name="Rectángulo 6"/>
          <p:cNvSpPr/>
          <p:nvPr/>
        </p:nvSpPr>
        <p:spPr>
          <a:xfrm>
            <a:off x="744829" y="3296988"/>
            <a:ext cx="3994596" cy="30265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a:t>a) Poder para integrar los órganos sociales.</a:t>
            </a:r>
          </a:p>
          <a:p>
            <a:r>
              <a:rPr lang="es-MX" dirty="0"/>
              <a:t>b) Derecho a voz y voto en los órganos sociales y la realización de actos que</a:t>
            </a:r>
          </a:p>
          <a:p>
            <a:r>
              <a:rPr lang="es-MX" dirty="0"/>
              <a:t>permitan o faciliten el ejercicio de otros derechos al Socio.</a:t>
            </a:r>
          </a:p>
          <a:p>
            <a:r>
              <a:rPr lang="es-MX" dirty="0"/>
              <a:t>c) Derecho a ser votado.</a:t>
            </a:r>
          </a:p>
          <a:p>
            <a:r>
              <a:rPr lang="es-MX" dirty="0"/>
              <a:t>d) Derechos de las minorías.</a:t>
            </a:r>
          </a:p>
        </p:txBody>
      </p:sp>
      <p:sp>
        <p:nvSpPr>
          <p:cNvPr id="8" name="Rectángulo 7"/>
          <p:cNvSpPr/>
          <p:nvPr/>
        </p:nvSpPr>
        <p:spPr>
          <a:xfrm>
            <a:off x="6656231" y="3296988"/>
            <a:ext cx="4097627" cy="30265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a:t>Se refiere a la participación de los accionistas en los dividendos en efectivo o acciones (ambos derivados de las utilidades) que son decretados en sus asambleas, así como el derecho de suscripción (no es derivado de las utilidades) o preferencia en la adquisición de nuevas acciones</a:t>
            </a:r>
          </a:p>
        </p:txBody>
      </p:sp>
      <p:cxnSp>
        <p:nvCxnSpPr>
          <p:cNvPr id="10" name="Conector recto de flecha 9"/>
          <p:cNvCxnSpPr/>
          <p:nvPr/>
        </p:nvCxnSpPr>
        <p:spPr>
          <a:xfrm flipH="1">
            <a:off x="2665927" y="991673"/>
            <a:ext cx="1094705" cy="7705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p:cNvCxnSpPr>
            <a:stCxn id="4" idx="6"/>
          </p:cNvCxnSpPr>
          <p:nvPr/>
        </p:nvCxnSpPr>
        <p:spPr>
          <a:xfrm>
            <a:off x="7753082" y="875764"/>
            <a:ext cx="1444579" cy="865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de flecha 13"/>
          <p:cNvCxnSpPr/>
          <p:nvPr/>
        </p:nvCxnSpPr>
        <p:spPr>
          <a:xfrm>
            <a:off x="8897155" y="2575775"/>
            <a:ext cx="66541" cy="7212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ector recto de flecha 16"/>
          <p:cNvCxnSpPr/>
          <p:nvPr/>
        </p:nvCxnSpPr>
        <p:spPr>
          <a:xfrm>
            <a:off x="2434107" y="2600462"/>
            <a:ext cx="0" cy="6965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21332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t>a) Financiamiento a Largo Plazo mediante Aportación de Capital.</a:t>
            </a:r>
          </a:p>
          <a:p>
            <a:r>
              <a:rPr lang="es-MX" dirty="0"/>
              <a:t>b) Compra de Activos Fijos.</a:t>
            </a:r>
          </a:p>
          <a:p>
            <a:r>
              <a:rPr lang="es-MX" dirty="0"/>
              <a:t>c) Planes de Expansión.</a:t>
            </a:r>
          </a:p>
          <a:p>
            <a:r>
              <a:rPr lang="es-MX" dirty="0"/>
              <a:t>d) Integración.</a:t>
            </a:r>
          </a:p>
          <a:p>
            <a:r>
              <a:rPr lang="es-MX" dirty="0"/>
              <a:t>e) Proyectos de Inversión.</a:t>
            </a:r>
          </a:p>
          <a:p>
            <a:r>
              <a:rPr lang="es-MX" dirty="0"/>
              <a:t>f) Cubrir Pasivos y/o Créditos Bancarios.</a:t>
            </a:r>
          </a:p>
          <a:p>
            <a:endParaRPr lang="es-MX" dirty="0"/>
          </a:p>
        </p:txBody>
      </p:sp>
      <p:sp>
        <p:nvSpPr>
          <p:cNvPr id="4" name="Rectángulo 3"/>
          <p:cNvSpPr/>
          <p:nvPr/>
        </p:nvSpPr>
        <p:spPr>
          <a:xfrm>
            <a:off x="479668" y="288529"/>
            <a:ext cx="10874132"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Objetivo de la colocación de acciones</a:t>
            </a:r>
          </a:p>
        </p:txBody>
      </p:sp>
    </p:spTree>
    <p:extLst>
      <p:ext uri="{BB962C8B-B14F-4D97-AF65-F5344CB8AC3E}">
        <p14:creationId xmlns:p14="http://schemas.microsoft.com/office/powerpoint/2010/main" val="9616259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684366" y="378681"/>
            <a:ext cx="8771760"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Características de las acciones</a:t>
            </a:r>
          </a:p>
        </p:txBody>
      </p:sp>
      <p:sp>
        <p:nvSpPr>
          <p:cNvPr id="5" name="Rectángulo 4"/>
          <p:cNvSpPr/>
          <p:nvPr/>
        </p:nvSpPr>
        <p:spPr>
          <a:xfrm>
            <a:off x="901520" y="1764406"/>
            <a:ext cx="2163651" cy="6954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Plazo de vencimiento</a:t>
            </a:r>
          </a:p>
        </p:txBody>
      </p:sp>
      <p:sp>
        <p:nvSpPr>
          <p:cNvPr id="6" name="Rectángulo 5"/>
          <p:cNvSpPr/>
          <p:nvPr/>
        </p:nvSpPr>
        <p:spPr>
          <a:xfrm>
            <a:off x="901521" y="2922260"/>
            <a:ext cx="2163650" cy="6954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Precio de colocación </a:t>
            </a:r>
          </a:p>
        </p:txBody>
      </p:sp>
      <p:sp>
        <p:nvSpPr>
          <p:cNvPr id="7" name="Rectángulo 6"/>
          <p:cNvSpPr/>
          <p:nvPr/>
        </p:nvSpPr>
        <p:spPr>
          <a:xfrm>
            <a:off x="901521" y="4182243"/>
            <a:ext cx="2163650" cy="6954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Posibles tenedores</a:t>
            </a:r>
          </a:p>
        </p:txBody>
      </p:sp>
      <p:sp>
        <p:nvSpPr>
          <p:cNvPr id="8" name="Rectángulo 7"/>
          <p:cNvSpPr/>
          <p:nvPr/>
        </p:nvSpPr>
        <p:spPr>
          <a:xfrm>
            <a:off x="4235002" y="1764405"/>
            <a:ext cx="5604457" cy="6954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Indefinido, es vigente mientras la empresa opere </a:t>
            </a:r>
          </a:p>
        </p:txBody>
      </p:sp>
      <p:sp>
        <p:nvSpPr>
          <p:cNvPr id="9" name="Rectángulo 8"/>
          <p:cNvSpPr/>
          <p:nvPr/>
        </p:nvSpPr>
        <p:spPr>
          <a:xfrm>
            <a:off x="4235002" y="2959650"/>
            <a:ext cx="5604457" cy="6954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Está conformado por el valor nomina mas una prima por venta de acciones.</a:t>
            </a:r>
          </a:p>
        </p:txBody>
      </p:sp>
      <p:sp>
        <p:nvSpPr>
          <p:cNvPr id="10" name="Rectángulo 9"/>
          <p:cNvSpPr/>
          <p:nvPr/>
        </p:nvSpPr>
        <p:spPr>
          <a:xfrm>
            <a:off x="4235002" y="4154895"/>
            <a:ext cx="5604457" cy="6954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Personas Físicas o Morales mexicanas o extranjeras, según la serie que se trate.</a:t>
            </a:r>
          </a:p>
        </p:txBody>
      </p:sp>
      <p:sp>
        <p:nvSpPr>
          <p:cNvPr id="12" name="Rectángulo 11"/>
          <p:cNvSpPr/>
          <p:nvPr/>
        </p:nvSpPr>
        <p:spPr>
          <a:xfrm>
            <a:off x="901520" y="5442226"/>
            <a:ext cx="2163650" cy="6954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comisiones</a:t>
            </a:r>
          </a:p>
        </p:txBody>
      </p:sp>
      <p:sp>
        <p:nvSpPr>
          <p:cNvPr id="13" name="Rectángulo 12"/>
          <p:cNvSpPr/>
          <p:nvPr/>
        </p:nvSpPr>
        <p:spPr>
          <a:xfrm>
            <a:off x="4235001" y="5442226"/>
            <a:ext cx="5604457" cy="6954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Si la operación se realiza en mercado primario esta </a:t>
            </a:r>
            <a:r>
              <a:rPr lang="es-MX" dirty="0" err="1"/>
              <a:t>excenta</a:t>
            </a:r>
            <a:r>
              <a:rPr lang="es-MX" dirty="0"/>
              <a:t> de comisiones, contario al mercado secundario</a:t>
            </a:r>
          </a:p>
        </p:txBody>
      </p:sp>
    </p:spTree>
    <p:extLst>
      <p:ext uri="{BB962C8B-B14F-4D97-AF65-F5344CB8AC3E}">
        <p14:creationId xmlns:p14="http://schemas.microsoft.com/office/powerpoint/2010/main" val="24560629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604825" y="404439"/>
            <a:ext cx="4312655"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Régimen fiscal</a:t>
            </a:r>
          </a:p>
        </p:txBody>
      </p:sp>
      <p:sp>
        <p:nvSpPr>
          <p:cNvPr id="5" name="Rectángulo 4"/>
          <p:cNvSpPr/>
          <p:nvPr/>
        </p:nvSpPr>
        <p:spPr>
          <a:xfrm>
            <a:off x="901518" y="1865804"/>
            <a:ext cx="2703304" cy="7843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Persona </a:t>
            </a:r>
            <a:r>
              <a:rPr lang="es-MX" dirty="0" err="1"/>
              <a:t>fisica</a:t>
            </a:r>
            <a:endParaRPr lang="es-MX" dirty="0"/>
          </a:p>
        </p:txBody>
      </p:sp>
      <p:sp>
        <p:nvSpPr>
          <p:cNvPr id="6" name="Rectángulo 5"/>
          <p:cNvSpPr/>
          <p:nvPr/>
        </p:nvSpPr>
        <p:spPr>
          <a:xfrm>
            <a:off x="901515" y="3803488"/>
            <a:ext cx="2703307" cy="7843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Persona moral</a:t>
            </a:r>
          </a:p>
        </p:txBody>
      </p:sp>
      <p:sp>
        <p:nvSpPr>
          <p:cNvPr id="7" name="Rectángulo 6"/>
          <p:cNvSpPr/>
          <p:nvPr/>
        </p:nvSpPr>
        <p:spPr>
          <a:xfrm>
            <a:off x="4700786" y="1861444"/>
            <a:ext cx="5306099" cy="11135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Exenta de pago de ISR en el mercado secundario </a:t>
            </a:r>
          </a:p>
        </p:txBody>
      </p:sp>
      <p:sp>
        <p:nvSpPr>
          <p:cNvPr id="8" name="Rectángulo 7"/>
          <p:cNvSpPr/>
          <p:nvPr/>
        </p:nvSpPr>
        <p:spPr>
          <a:xfrm>
            <a:off x="4584876" y="3687578"/>
            <a:ext cx="5422009" cy="10161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Ganancia de capital acumulable y con aplicación de las disposiciones contenidas en la LISR.</a:t>
            </a:r>
          </a:p>
        </p:txBody>
      </p:sp>
    </p:spTree>
    <p:extLst>
      <p:ext uri="{BB962C8B-B14F-4D97-AF65-F5344CB8AC3E}">
        <p14:creationId xmlns:p14="http://schemas.microsoft.com/office/powerpoint/2010/main" val="40534273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t>2.2.2 Valor de merado.</a:t>
            </a:r>
          </a:p>
          <a:p>
            <a:r>
              <a:rPr lang="es-MX" dirty="0"/>
              <a:t>El valor de mercado es el producto del precio de una serie accionaria (determinado por la libre Oferta y Demanda del valor en el Mercado), por el número de valores o acciones inscritas de dicha seria.</a:t>
            </a:r>
          </a:p>
          <a:p>
            <a:endParaRPr lang="es-MX" dirty="0"/>
          </a:p>
          <a:p>
            <a:r>
              <a:rPr lang="es-MX" dirty="0"/>
              <a:t>VM = P * Acciones Inscritas.</a:t>
            </a:r>
          </a:p>
          <a:p>
            <a:endParaRPr lang="es-MX" dirty="0"/>
          </a:p>
        </p:txBody>
      </p:sp>
      <p:sp>
        <p:nvSpPr>
          <p:cNvPr id="4" name="Rectángulo 3"/>
          <p:cNvSpPr/>
          <p:nvPr/>
        </p:nvSpPr>
        <p:spPr>
          <a:xfrm>
            <a:off x="2766002" y="455955"/>
            <a:ext cx="5913030"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Valor en el mercado</a:t>
            </a:r>
          </a:p>
        </p:txBody>
      </p:sp>
    </p:spTree>
    <p:extLst>
      <p:ext uri="{BB962C8B-B14F-4D97-AF65-F5344CB8AC3E}">
        <p14:creationId xmlns:p14="http://schemas.microsoft.com/office/powerpoint/2010/main" val="22450182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t>Títulos Referenciados a Índices Accionarios. </a:t>
            </a:r>
          </a:p>
          <a:p>
            <a:endParaRPr lang="es-MX" dirty="0"/>
          </a:p>
          <a:p>
            <a:r>
              <a:rPr lang="es-MX" dirty="0"/>
              <a:t>Son instrumentos que pretende reproducir el comportamiento de un índice subyacente por medio de una canasta de acciones.</a:t>
            </a:r>
          </a:p>
          <a:p>
            <a:endParaRPr lang="es-MX" dirty="0"/>
          </a:p>
          <a:p>
            <a:r>
              <a:rPr lang="es-MX" dirty="0"/>
              <a:t>La canasta accionaria es </a:t>
            </a:r>
            <a:r>
              <a:rPr lang="es-MX" dirty="0" err="1"/>
              <a:t>fideicomitida</a:t>
            </a:r>
            <a:r>
              <a:rPr lang="es-MX" dirty="0"/>
              <a:t> y forma parte del Fondo Común de un Fideicomiso.</a:t>
            </a:r>
          </a:p>
        </p:txBody>
      </p:sp>
      <p:sp>
        <p:nvSpPr>
          <p:cNvPr id="4" name="Rectángulo 3"/>
          <p:cNvSpPr/>
          <p:nvPr/>
        </p:nvSpPr>
        <p:spPr>
          <a:xfrm>
            <a:off x="3231386" y="520349"/>
            <a:ext cx="4801956"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err="1">
                <a:ln/>
                <a:solidFill>
                  <a:schemeClr val="accent3"/>
                </a:solidFill>
                <a:effectLst/>
              </a:rPr>
              <a:t>Trackers</a:t>
            </a:r>
            <a:r>
              <a:rPr lang="es-ES" sz="5400" b="1" cap="none" spc="0" dirty="0">
                <a:ln/>
                <a:solidFill>
                  <a:schemeClr val="accent3"/>
                </a:solidFill>
                <a:effectLst/>
              </a:rPr>
              <a:t> o </a:t>
            </a:r>
            <a:r>
              <a:rPr lang="es-ES" sz="5400" b="1" cap="none" spc="0" dirty="0" err="1">
                <a:ln/>
                <a:solidFill>
                  <a:schemeClr val="accent3"/>
                </a:solidFill>
                <a:effectLst/>
              </a:rPr>
              <a:t>Trac’s</a:t>
            </a:r>
            <a:endParaRPr lang="es-ES" sz="5400" b="1" cap="none" spc="0" dirty="0">
              <a:ln/>
              <a:solidFill>
                <a:schemeClr val="accent3"/>
              </a:solidFill>
              <a:effectLst/>
            </a:endParaRPr>
          </a:p>
        </p:txBody>
      </p:sp>
    </p:spTree>
    <p:extLst>
      <p:ext uri="{BB962C8B-B14F-4D97-AF65-F5344CB8AC3E}">
        <p14:creationId xmlns:p14="http://schemas.microsoft.com/office/powerpoint/2010/main" val="40308393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23044" y="956301"/>
            <a:ext cx="10515600" cy="5901699"/>
          </a:xfrm>
        </p:spPr>
        <p:txBody>
          <a:bodyPr/>
          <a:lstStyle/>
          <a:p>
            <a:r>
              <a:rPr lang="es-MX" dirty="0"/>
              <a:t>La canasta accionaria es </a:t>
            </a:r>
            <a:r>
              <a:rPr lang="es-MX" dirty="0" err="1"/>
              <a:t>fideicomitida</a:t>
            </a:r>
            <a:r>
              <a:rPr lang="es-MX" dirty="0"/>
              <a:t> y forma parte del Fondo Común de un Fideicomiso, quien emite Certificados de Participación Ordinarios No Amortizables (</a:t>
            </a:r>
            <a:r>
              <a:rPr lang="es-MX" dirty="0" err="1"/>
              <a:t>CEPO’s</a:t>
            </a:r>
            <a:r>
              <a:rPr lang="es-MX" dirty="0"/>
              <a:t>), que son el título representativo que se negocia en el mercado como </a:t>
            </a:r>
            <a:r>
              <a:rPr lang="es-MX" dirty="0" err="1"/>
              <a:t>Tracker</a:t>
            </a:r>
            <a:r>
              <a:rPr lang="es-MX" dirty="0"/>
              <a:t>.</a:t>
            </a:r>
          </a:p>
          <a:p>
            <a:endParaRPr lang="es-MX" dirty="0"/>
          </a:p>
          <a:p>
            <a:r>
              <a:rPr lang="es-MX" dirty="0"/>
              <a:t>El fideicomiso guarda en custodia todas las acciones ordinarias del índice al que se intenta reproducir, y busca obtener resultados brutos (antes de gastos) que correspondan al desempeño y rendimiento de su respectivo índice.</a:t>
            </a:r>
          </a:p>
        </p:txBody>
      </p:sp>
    </p:spTree>
    <p:extLst>
      <p:ext uri="{BB962C8B-B14F-4D97-AF65-F5344CB8AC3E}">
        <p14:creationId xmlns:p14="http://schemas.microsoft.com/office/powerpoint/2010/main" val="6981993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94059" y="308218"/>
            <a:ext cx="10950434"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Estructura general de los </a:t>
            </a:r>
            <a:r>
              <a:rPr lang="es-ES" sz="5400" b="1" cap="none" spc="0" dirty="0" err="1">
                <a:ln/>
                <a:solidFill>
                  <a:schemeClr val="accent3"/>
                </a:solidFill>
                <a:effectLst/>
              </a:rPr>
              <a:t>Track’s</a:t>
            </a:r>
            <a:endParaRPr lang="es-ES" sz="5400" b="1" cap="none" spc="0" dirty="0">
              <a:ln/>
              <a:solidFill>
                <a:schemeClr val="accent3"/>
              </a:solidFill>
              <a:effectLst/>
            </a:endParaRPr>
          </a:p>
        </p:txBody>
      </p:sp>
      <p:pic>
        <p:nvPicPr>
          <p:cNvPr id="5" name="Imagen 4"/>
          <p:cNvPicPr>
            <a:picLocks noChangeAspect="1"/>
          </p:cNvPicPr>
          <p:nvPr/>
        </p:nvPicPr>
        <p:blipFill>
          <a:blip r:embed="rId2"/>
          <a:stretch>
            <a:fillRect/>
          </a:stretch>
        </p:blipFill>
        <p:spPr>
          <a:xfrm>
            <a:off x="1944414" y="1356265"/>
            <a:ext cx="7231118" cy="5318792"/>
          </a:xfrm>
          <a:prstGeom prst="rect">
            <a:avLst/>
          </a:prstGeom>
        </p:spPr>
      </p:pic>
    </p:spTree>
    <p:extLst>
      <p:ext uri="{BB962C8B-B14F-4D97-AF65-F5344CB8AC3E}">
        <p14:creationId xmlns:p14="http://schemas.microsoft.com/office/powerpoint/2010/main" val="24034093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5 Título">
            <a:extLst>
              <a:ext uri="{FF2B5EF4-FFF2-40B4-BE49-F238E27FC236}">
                <a16:creationId xmlns:a16="http://schemas.microsoft.com/office/drawing/2014/main" id="{4E2F5BBC-1344-894C-9363-4B704AF15564}"/>
              </a:ext>
            </a:extLst>
          </p:cNvPr>
          <p:cNvSpPr txBox="1">
            <a:spLocks/>
          </p:cNvSpPr>
          <p:nvPr/>
        </p:nvSpPr>
        <p:spPr>
          <a:xfrm>
            <a:off x="2238375" y="327323"/>
            <a:ext cx="8229600" cy="936104"/>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2400" b="0" i="0" u="none" strike="noStrike" kern="1200" cap="small" spc="0" normalizeH="0" baseline="0" noProof="0" dirty="0">
                <a:ln>
                  <a:noFill/>
                </a:ln>
                <a:solidFill>
                  <a:schemeClr val="tx1"/>
                </a:solidFill>
                <a:effectLst/>
                <a:uLnTx/>
                <a:uFillTx/>
                <a:latin typeface="Times New Roman" pitchFamily="18" charset="0"/>
                <a:ea typeface="+mj-ea"/>
                <a:cs typeface="Times New Roman" pitchFamily="18" charset="0"/>
              </a:rPr>
              <a:t>GUIA EXPLICATIVA PARA EL EMPLEO </a:t>
            </a:r>
            <a:br>
              <a:rPr kumimoji="0" lang="es-MX" sz="2400" b="0" i="0" u="none" strike="noStrike" kern="1200" cap="small" spc="0" normalizeH="0" baseline="0" noProof="0" dirty="0">
                <a:ln>
                  <a:noFill/>
                </a:ln>
                <a:solidFill>
                  <a:schemeClr val="tx1"/>
                </a:solidFill>
                <a:effectLst/>
                <a:uLnTx/>
                <a:uFillTx/>
                <a:latin typeface="Times New Roman" pitchFamily="18" charset="0"/>
                <a:ea typeface="+mj-ea"/>
                <a:cs typeface="Times New Roman" pitchFamily="18" charset="0"/>
              </a:rPr>
            </a:br>
            <a:r>
              <a:rPr kumimoji="0" lang="es-MX" sz="2400" b="0" i="0" u="none" strike="noStrike" kern="1200" cap="small" spc="0" normalizeH="0" baseline="0" noProof="0" dirty="0">
                <a:ln>
                  <a:noFill/>
                </a:ln>
                <a:solidFill>
                  <a:schemeClr val="tx1"/>
                </a:solidFill>
                <a:effectLst/>
                <a:uLnTx/>
                <a:uFillTx/>
                <a:latin typeface="Times New Roman" pitchFamily="18" charset="0"/>
                <a:ea typeface="+mj-ea"/>
                <a:cs typeface="Times New Roman" pitchFamily="18" charset="0"/>
              </a:rPr>
              <a:t>DE ESTE MATERIAL</a:t>
            </a:r>
          </a:p>
        </p:txBody>
      </p:sp>
      <p:sp>
        <p:nvSpPr>
          <p:cNvPr id="3" name="6 Marcador de contenido">
            <a:extLst>
              <a:ext uri="{FF2B5EF4-FFF2-40B4-BE49-F238E27FC236}">
                <a16:creationId xmlns:a16="http://schemas.microsoft.com/office/drawing/2014/main" id="{FEBB9041-4500-464C-AA06-A0089EAC969E}"/>
              </a:ext>
            </a:extLst>
          </p:cNvPr>
          <p:cNvSpPr txBox="1">
            <a:spLocks/>
          </p:cNvSpPr>
          <p:nvPr/>
        </p:nvSpPr>
        <p:spPr>
          <a:xfrm>
            <a:off x="2277294" y="1551459"/>
            <a:ext cx="8229600" cy="4929411"/>
          </a:xfrm>
          <a:prstGeom prst="rect">
            <a:avLst/>
          </a:prstGeom>
        </p:spPr>
        <p:txBody>
          <a:bodyPr>
            <a:noAutofit/>
          </a:bodyPr>
          <a:lstStyle/>
          <a:p>
            <a:pPr marL="0" marR="0" lvl="0" indent="0" algn="just" defTabSz="0" rtl="0" eaLnBrk="1" fontAlgn="auto" latinLnBrk="0" hangingPunct="1">
              <a:lnSpc>
                <a:spcPct val="100000"/>
              </a:lnSpc>
              <a:spcBef>
                <a:spcPts val="0"/>
              </a:spcBef>
              <a:spcAft>
                <a:spcPts val="0"/>
              </a:spcAft>
              <a:buClr>
                <a:schemeClr val="accent1"/>
              </a:buClr>
              <a:buSzPct val="70000"/>
              <a:buFontTx/>
              <a:buNone/>
              <a:tabLst/>
              <a:defRPr/>
            </a:pPr>
            <a:r>
              <a:rPr kumimoji="0" lang="es-ES" sz="1700" b="0" i="0" u="none" strike="noStrike" kern="1200" cap="none" spc="0" normalizeH="0" baseline="0" noProof="0" dirty="0">
                <a:ln>
                  <a:noFill/>
                </a:ln>
                <a:solidFill>
                  <a:schemeClr val="tx1"/>
                </a:solidFill>
                <a:effectLst/>
                <a:uLnTx/>
                <a:uFillTx/>
                <a:latin typeface="+mn-lt"/>
                <a:ea typeface="+mn-ea"/>
                <a:cs typeface="+mn-cs"/>
              </a:rPr>
              <a:t>Este material busca</a:t>
            </a:r>
            <a:r>
              <a:rPr kumimoji="0" lang="es-ES" sz="1700" b="0" i="0" u="none" strike="noStrike" kern="1200" cap="none" spc="0" normalizeH="0" noProof="0" dirty="0">
                <a:ln>
                  <a:noFill/>
                </a:ln>
                <a:solidFill>
                  <a:schemeClr val="tx1"/>
                </a:solidFill>
                <a:effectLst/>
                <a:uLnTx/>
                <a:uFillTx/>
                <a:latin typeface="+mn-lt"/>
                <a:ea typeface="+mn-ea"/>
                <a:cs typeface="+mn-cs"/>
              </a:rPr>
              <a:t> familiarizar al estudiante con la valuación de activos financieros clasificados en el segmento de mercado de capitales, representando una herramienta que será de suma utilidad en la gestión de títulos o valores financieros.</a:t>
            </a:r>
            <a:endParaRPr kumimoji="0" lang="es-ES" sz="1700" b="0" i="0" u="none" strike="noStrike" kern="1200" cap="none" spc="0" normalizeH="0" baseline="0" noProof="0" dirty="0">
              <a:ln>
                <a:noFill/>
              </a:ln>
              <a:solidFill>
                <a:schemeClr val="tx1"/>
              </a:solidFill>
              <a:effectLst/>
              <a:uLnTx/>
              <a:uFillTx/>
              <a:latin typeface="+mn-lt"/>
              <a:ea typeface="+mn-ea"/>
              <a:cs typeface="+mn-cs"/>
            </a:endParaRPr>
          </a:p>
          <a:p>
            <a:pPr marL="0" marR="0" lvl="0" indent="0" algn="just" defTabSz="0" rtl="0" eaLnBrk="1" fontAlgn="auto" latinLnBrk="0" hangingPunct="1">
              <a:lnSpc>
                <a:spcPct val="100000"/>
              </a:lnSpc>
              <a:spcBef>
                <a:spcPts val="0"/>
              </a:spcBef>
              <a:spcAft>
                <a:spcPts val="0"/>
              </a:spcAft>
              <a:buClr>
                <a:schemeClr val="accent1"/>
              </a:buClr>
              <a:buSzPct val="70000"/>
              <a:buFontTx/>
              <a:buNone/>
              <a:tabLst/>
              <a:defRPr/>
            </a:pPr>
            <a:endParaRPr kumimoji="0" lang="es-ES" sz="1700" b="0" i="0" u="none" strike="noStrike" kern="1200" cap="none" spc="0" normalizeH="0" baseline="0" noProof="0" dirty="0">
              <a:ln>
                <a:noFill/>
              </a:ln>
              <a:solidFill>
                <a:schemeClr val="tx1"/>
              </a:solidFill>
              <a:effectLst/>
              <a:uLnTx/>
              <a:uFillTx/>
              <a:latin typeface="+mn-lt"/>
              <a:ea typeface="+mn-ea"/>
              <a:cs typeface="+mn-cs"/>
            </a:endParaRPr>
          </a:p>
          <a:p>
            <a:pPr marL="0" marR="0" lvl="0" indent="0" algn="just" defTabSz="0" rtl="0" eaLnBrk="1" fontAlgn="auto" latinLnBrk="0" hangingPunct="1">
              <a:lnSpc>
                <a:spcPct val="100000"/>
              </a:lnSpc>
              <a:spcBef>
                <a:spcPts val="0"/>
              </a:spcBef>
              <a:spcAft>
                <a:spcPts val="0"/>
              </a:spcAft>
              <a:buClr>
                <a:schemeClr val="accent1"/>
              </a:buClr>
              <a:buSzPct val="70000"/>
              <a:buFontTx/>
              <a:buNone/>
              <a:tabLst/>
              <a:defRPr/>
            </a:pPr>
            <a:r>
              <a:rPr kumimoji="0" lang="es-MX" sz="1700" b="0" i="0" u="none" strike="noStrike" kern="1200" cap="none" spc="0" normalizeH="0" baseline="0" noProof="0" dirty="0">
                <a:ln>
                  <a:noFill/>
                </a:ln>
                <a:solidFill>
                  <a:schemeClr val="tx1"/>
                </a:solidFill>
                <a:effectLst/>
                <a:uLnTx/>
                <a:uFillTx/>
                <a:latin typeface="+mn-lt"/>
                <a:ea typeface="+mn-ea"/>
                <a:cs typeface="+mn-cs"/>
              </a:rPr>
              <a:t>La herramienta de análisis</a:t>
            </a:r>
            <a:r>
              <a:rPr lang="es-MX" sz="1700" dirty="0"/>
              <a:t> de los diferentes activos financieros </a:t>
            </a:r>
            <a:r>
              <a:rPr kumimoji="0" lang="es-MX" sz="1700" b="0" i="0" u="none" strike="noStrike" kern="1200" cap="none" spc="0" normalizeH="0" baseline="0" noProof="0" dirty="0">
                <a:ln>
                  <a:noFill/>
                </a:ln>
                <a:solidFill>
                  <a:schemeClr val="tx1"/>
                </a:solidFill>
                <a:effectLst/>
                <a:uLnTx/>
                <a:uFillTx/>
                <a:latin typeface="+mn-lt"/>
                <a:ea typeface="+mn-ea"/>
                <a:cs typeface="+mn-cs"/>
              </a:rPr>
              <a:t> y su aplicación en la construcción</a:t>
            </a:r>
            <a:r>
              <a:rPr kumimoji="0" lang="es-MX" sz="1700" b="0" i="0" u="none" strike="noStrike" kern="1200" cap="none" spc="0" normalizeH="0" noProof="0" dirty="0">
                <a:ln>
                  <a:noFill/>
                </a:ln>
                <a:solidFill>
                  <a:schemeClr val="tx1"/>
                </a:solidFill>
                <a:effectLst/>
                <a:uLnTx/>
                <a:uFillTx/>
                <a:latin typeface="+mn-lt"/>
                <a:ea typeface="+mn-ea"/>
                <a:cs typeface="+mn-cs"/>
              </a:rPr>
              <a:t> de carteras o portafolios de inversión permitirá evaluar las diferentes operaciones que permitan obtener un flujo de fondos permanente. </a:t>
            </a:r>
          </a:p>
          <a:p>
            <a:pPr marL="0" marR="0" lvl="0" indent="0" algn="just" defTabSz="0" rtl="0" eaLnBrk="1" fontAlgn="auto" latinLnBrk="0" hangingPunct="1">
              <a:lnSpc>
                <a:spcPct val="100000"/>
              </a:lnSpc>
              <a:spcBef>
                <a:spcPts val="0"/>
              </a:spcBef>
              <a:spcAft>
                <a:spcPts val="0"/>
              </a:spcAft>
              <a:buClr>
                <a:schemeClr val="accent1"/>
              </a:buClr>
              <a:buSzPct val="70000"/>
              <a:buFontTx/>
              <a:buNone/>
              <a:tabLst/>
              <a:defRPr/>
            </a:pPr>
            <a:endParaRPr lang="es-MX" sz="1700" dirty="0"/>
          </a:p>
          <a:p>
            <a:pPr marL="0" marR="0" lvl="0" indent="0" algn="just" defTabSz="0" rtl="0" eaLnBrk="1" fontAlgn="auto" latinLnBrk="0" hangingPunct="1">
              <a:lnSpc>
                <a:spcPct val="100000"/>
              </a:lnSpc>
              <a:spcBef>
                <a:spcPts val="0"/>
              </a:spcBef>
              <a:spcAft>
                <a:spcPts val="0"/>
              </a:spcAft>
              <a:buClr>
                <a:schemeClr val="accent1"/>
              </a:buClr>
              <a:buSzPct val="70000"/>
              <a:buFontTx/>
              <a:buNone/>
              <a:tabLst/>
              <a:defRPr/>
            </a:pPr>
            <a:r>
              <a:rPr lang="es-MX" sz="1700" dirty="0"/>
              <a:t>EL material aquí expuesto precisamente debe de permitir conocer de una manera didáctica y secuencial los principios fundamentales bajo los cuales están elaborados los diferentes activos financieros lo cual dará los conocimientos necesarios para resolver problemas, asesorar y proponer soluciones.</a:t>
            </a:r>
            <a:endParaRPr kumimoji="0" lang="es-ES" sz="1700" b="0" i="0" u="none" strike="noStrike" kern="1200" cap="none" spc="0" normalizeH="0" baseline="0" noProof="0" dirty="0">
              <a:ln>
                <a:noFill/>
              </a:ln>
              <a:solidFill>
                <a:schemeClr val="tx1"/>
              </a:solidFill>
              <a:effectLst/>
              <a:uLnTx/>
              <a:uFillTx/>
              <a:latin typeface="+mn-lt"/>
              <a:ea typeface="+mn-ea"/>
              <a:cs typeface="+mn-cs"/>
            </a:endParaRPr>
          </a:p>
          <a:p>
            <a:pPr marL="0" marR="0" lvl="0" indent="0" algn="just" defTabSz="0" rtl="0" eaLnBrk="1" fontAlgn="auto" latinLnBrk="0" hangingPunct="1">
              <a:lnSpc>
                <a:spcPct val="100000"/>
              </a:lnSpc>
              <a:spcBef>
                <a:spcPts val="0"/>
              </a:spcBef>
              <a:spcAft>
                <a:spcPts val="0"/>
              </a:spcAft>
              <a:buClr>
                <a:schemeClr val="accent1"/>
              </a:buClr>
              <a:buSzPct val="70000"/>
              <a:buFontTx/>
              <a:buNone/>
              <a:tabLst/>
              <a:defRPr/>
            </a:pPr>
            <a:endParaRPr kumimoji="0" lang="es-ES" sz="1700" b="0" i="0" u="none" strike="noStrike" kern="1200" cap="none" spc="0" normalizeH="0" baseline="0" noProof="0" dirty="0">
              <a:ln>
                <a:noFill/>
              </a:ln>
              <a:solidFill>
                <a:schemeClr val="tx1"/>
              </a:solidFill>
              <a:effectLst/>
              <a:uLnTx/>
              <a:uFillTx/>
              <a:latin typeface="+mn-lt"/>
              <a:ea typeface="+mn-ea"/>
              <a:cs typeface="+mn-cs"/>
            </a:endParaRPr>
          </a:p>
          <a:p>
            <a:pPr marL="0" marR="0" lvl="0" indent="0" algn="just" defTabSz="0" rtl="0" eaLnBrk="1" fontAlgn="auto" latinLnBrk="0" hangingPunct="1">
              <a:lnSpc>
                <a:spcPct val="100000"/>
              </a:lnSpc>
              <a:spcBef>
                <a:spcPts val="0"/>
              </a:spcBef>
              <a:spcAft>
                <a:spcPts val="0"/>
              </a:spcAft>
              <a:buClr>
                <a:schemeClr val="accent1"/>
              </a:buClr>
              <a:buSzPct val="70000"/>
              <a:buFontTx/>
              <a:buNone/>
              <a:tabLst/>
              <a:defRPr/>
            </a:pPr>
            <a:r>
              <a:rPr kumimoji="0" lang="es-MX" sz="1700" b="1"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rPr>
              <a:t>Este material será utilizado en </a:t>
            </a:r>
            <a:r>
              <a:rPr kumimoji="0" lang="es-MX" sz="1700" b="1" i="0" u="none" strike="noStrike" kern="1200" cap="none" spc="0" normalizeH="0" baseline="0" noProof="0" dirty="0" err="1">
                <a:ln>
                  <a:noFill/>
                </a:ln>
                <a:solidFill>
                  <a:schemeClr val="tx1"/>
                </a:solidFill>
                <a:effectLst/>
                <a:uLnTx/>
                <a:uFillTx/>
                <a:latin typeface="Times New Roman" pitchFamily="18" charset="0"/>
                <a:ea typeface="+mn-ea"/>
                <a:cs typeface="Times New Roman" pitchFamily="18" charset="0"/>
              </a:rPr>
              <a:t>Power</a:t>
            </a:r>
            <a:r>
              <a:rPr kumimoji="0" lang="es-MX" sz="1700" b="1"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rPr>
              <a:t> Point versión Office  en la versión 97- 2003 o superior y requiere de una computadora que tenga mínimo 512 </a:t>
            </a:r>
            <a:r>
              <a:rPr kumimoji="0" lang="es-MX" sz="1700" b="1" i="0" u="none" strike="noStrike" kern="1200" cap="none" spc="0" normalizeH="0" baseline="0" noProof="0" dirty="0" err="1">
                <a:ln>
                  <a:noFill/>
                </a:ln>
                <a:solidFill>
                  <a:schemeClr val="tx1"/>
                </a:solidFill>
                <a:effectLst/>
                <a:uLnTx/>
                <a:uFillTx/>
                <a:latin typeface="Times New Roman" pitchFamily="18" charset="0"/>
                <a:ea typeface="+mn-ea"/>
                <a:cs typeface="Times New Roman" pitchFamily="18" charset="0"/>
              </a:rPr>
              <a:t>mb</a:t>
            </a:r>
            <a:r>
              <a:rPr kumimoji="0" lang="es-MX" sz="1700" b="1"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rPr>
              <a:t> de memoria RAM dicho programa y además de un video proyector.</a:t>
            </a:r>
          </a:p>
          <a:p>
            <a:pPr marL="0" marR="0" lvl="0" indent="0" algn="just" defTabSz="0" rtl="0" eaLnBrk="1" fontAlgn="auto" latinLnBrk="0" hangingPunct="1">
              <a:lnSpc>
                <a:spcPct val="100000"/>
              </a:lnSpc>
              <a:spcBef>
                <a:spcPts val="0"/>
              </a:spcBef>
              <a:spcAft>
                <a:spcPts val="0"/>
              </a:spcAft>
              <a:buClr>
                <a:schemeClr val="accent1"/>
              </a:buClr>
              <a:buSzPct val="70000"/>
              <a:buFontTx/>
              <a:buNone/>
              <a:tabLst/>
              <a:defRPr/>
            </a:pPr>
            <a:r>
              <a:rPr lang="es-MX" sz="1700" b="1" dirty="0">
                <a:latin typeface="Times New Roman" pitchFamily="18" charset="0"/>
                <a:cs typeface="Times New Roman" pitchFamily="18" charset="0"/>
              </a:rPr>
              <a:t>Este material contiene 75 diapositivas.</a:t>
            </a:r>
            <a:endParaRPr kumimoji="0" lang="es-MX" sz="1700" b="1" i="0" u="none" strike="noStrike" kern="1200" cap="none" spc="0" normalizeH="0" baseline="0" noProof="0" dirty="0">
              <a:ln>
                <a:noFill/>
              </a:ln>
              <a:solidFill>
                <a:schemeClr val="tx1"/>
              </a:solidFill>
              <a:effectLst/>
              <a:uLnTx/>
              <a:uFillTx/>
              <a:latin typeface="+mn-lt"/>
              <a:ea typeface="+mn-ea"/>
              <a:cs typeface="+mn-cs"/>
            </a:endParaRPr>
          </a:p>
          <a:p>
            <a:pPr marL="0" marR="0" lvl="0" indent="0" algn="l" defTabSz="0" rtl="0" eaLnBrk="1" fontAlgn="auto" latinLnBrk="0" hangingPunct="1">
              <a:lnSpc>
                <a:spcPct val="100000"/>
              </a:lnSpc>
              <a:spcBef>
                <a:spcPts val="0"/>
              </a:spcBef>
              <a:spcAft>
                <a:spcPts val="0"/>
              </a:spcAft>
              <a:buClr>
                <a:schemeClr val="accent1"/>
              </a:buClr>
              <a:buSzPct val="70000"/>
              <a:buFontTx/>
              <a:buNone/>
              <a:tabLst/>
              <a:defRPr/>
            </a:pPr>
            <a:endParaRPr kumimoji="0" lang="es-MX" sz="1700" b="0" i="0" u="none" strike="noStrike" kern="1200" cap="none" spc="0" normalizeH="0" baseline="0" noProof="0" dirty="0">
              <a:ln>
                <a:noFill/>
              </a:ln>
              <a:solidFill>
                <a:srgbClr val="009900"/>
              </a:solidFill>
              <a:effectLst/>
              <a:uLnTx/>
              <a:uFillTx/>
              <a:latin typeface="+mn-lt"/>
              <a:ea typeface="+mn-ea"/>
              <a:cs typeface="+mn-cs"/>
            </a:endParaRPr>
          </a:p>
          <a:p>
            <a:pPr marL="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endParaRPr kumimoji="0" lang="es-MX" sz="1700" b="0" i="0" u="none" strike="noStrike" kern="1200" cap="none" spc="0" normalizeH="0" baseline="0" noProof="0" dirty="0">
              <a:ln>
                <a:noFill/>
              </a:ln>
              <a:solidFill>
                <a:srgbClr val="009900"/>
              </a:solidFill>
              <a:effectLst/>
              <a:uLnTx/>
              <a:uFillTx/>
              <a:latin typeface="+mn-lt"/>
              <a:ea typeface="+mn-ea"/>
              <a:cs typeface="+mn-cs"/>
            </a:endParaRPr>
          </a:p>
        </p:txBody>
      </p:sp>
    </p:spTree>
    <p:extLst>
      <p:ext uri="{BB962C8B-B14F-4D97-AF65-F5344CB8AC3E}">
        <p14:creationId xmlns:p14="http://schemas.microsoft.com/office/powerpoint/2010/main" val="41357451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64843" y="3886245"/>
            <a:ext cx="10515600" cy="1600155"/>
          </a:xfrm>
          <a:ln>
            <a:solidFill>
              <a:schemeClr val="accent5">
                <a:lumMod val="75000"/>
              </a:schemeClr>
            </a:solidFill>
          </a:ln>
        </p:spPr>
        <p:txBody>
          <a:bodyPr>
            <a:normAutofit/>
          </a:bodyPr>
          <a:lstStyle/>
          <a:p>
            <a:r>
              <a:rPr lang="es-MX" dirty="0"/>
              <a:t>Un portafolio de acciones bien diversificado puede reducir el riesgo de inversión en una compañía o en un sector en especial.</a:t>
            </a:r>
          </a:p>
        </p:txBody>
      </p:sp>
      <p:sp>
        <p:nvSpPr>
          <p:cNvPr id="4" name="Rectángulo 3"/>
          <p:cNvSpPr/>
          <p:nvPr/>
        </p:nvSpPr>
        <p:spPr>
          <a:xfrm>
            <a:off x="2558443" y="430197"/>
            <a:ext cx="6353919"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Ventajas de los </a:t>
            </a:r>
            <a:r>
              <a:rPr lang="es-ES" sz="5400" b="1" cap="none" spc="0" dirty="0" err="1">
                <a:ln/>
                <a:solidFill>
                  <a:schemeClr val="accent3"/>
                </a:solidFill>
                <a:effectLst/>
              </a:rPr>
              <a:t>tracks</a:t>
            </a:r>
            <a:endParaRPr lang="es-ES" sz="5400" b="1" cap="none" spc="0" dirty="0">
              <a:ln/>
              <a:solidFill>
                <a:schemeClr val="accent3"/>
              </a:solidFill>
              <a:effectLst/>
            </a:endParaRPr>
          </a:p>
        </p:txBody>
      </p:sp>
      <p:sp>
        <p:nvSpPr>
          <p:cNvPr id="7" name="Marcador de contenido 2"/>
          <p:cNvSpPr txBox="1">
            <a:spLocks/>
          </p:cNvSpPr>
          <p:nvPr/>
        </p:nvSpPr>
        <p:spPr>
          <a:xfrm>
            <a:off x="964843" y="1694690"/>
            <a:ext cx="10515600" cy="1600155"/>
          </a:xfrm>
          <a:prstGeom prst="rect">
            <a:avLst/>
          </a:prstGeom>
          <a:ln>
            <a:solidFill>
              <a:schemeClr val="accent5">
                <a:lumMod val="75000"/>
              </a:schemeClr>
            </a:solidFill>
          </a:ln>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MX" dirty="0"/>
              <a:t>Plazo flexible de inversión en TRACKERS: los inversionistas pueden salir de ésta en cualquier momento pudiendo presentar sus posturas de compra o venta de los </a:t>
            </a:r>
            <a:r>
              <a:rPr lang="es-MX" dirty="0" err="1"/>
              <a:t>NAFTRAC’s</a:t>
            </a:r>
            <a:r>
              <a:rPr lang="es-MX" dirty="0"/>
              <a:t> dentro del horario establecido para las sesiones de remate de la BMV.</a:t>
            </a:r>
          </a:p>
        </p:txBody>
      </p:sp>
    </p:spTree>
    <p:extLst>
      <p:ext uri="{BB962C8B-B14F-4D97-AF65-F5344CB8AC3E}">
        <p14:creationId xmlns:p14="http://schemas.microsoft.com/office/powerpoint/2010/main" val="13430112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t>Son empresas constituidas como sociedades anónimas de capital variable, cuyo objetivo es invertir las aportaciones de los pequeños y medianos inversionistas en Activos Objetos de Inversión.</a:t>
            </a:r>
          </a:p>
          <a:p>
            <a:endParaRPr lang="es-MX" dirty="0"/>
          </a:p>
          <a:p>
            <a:r>
              <a:rPr lang="es-MX" dirty="0"/>
              <a:t>Son de Renta Variable, en instrumentos en Deuda de Capitales (SINCAS) y de Objeto Limitado y todas ellas operan en el mercado de capitales puesto que lo que se negocia en el mercado de capitales son las acciones de las Sociedades de Inversión</a:t>
            </a:r>
          </a:p>
        </p:txBody>
      </p:sp>
      <p:sp>
        <p:nvSpPr>
          <p:cNvPr id="4" name="Rectángulo 3"/>
          <p:cNvSpPr/>
          <p:nvPr/>
        </p:nvSpPr>
        <p:spPr>
          <a:xfrm>
            <a:off x="2138474" y="430197"/>
            <a:ext cx="7219605"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Sociedades de inversión </a:t>
            </a:r>
          </a:p>
        </p:txBody>
      </p:sp>
    </p:spTree>
    <p:extLst>
      <p:ext uri="{BB962C8B-B14F-4D97-AF65-F5344CB8AC3E}">
        <p14:creationId xmlns:p14="http://schemas.microsoft.com/office/powerpoint/2010/main" val="11494455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t>Aquellos documentos susceptibles de oferta pública y de intermediación en el mercado que confieren a su tenedor el derecho más no la obligación de comprar (</a:t>
            </a:r>
            <a:r>
              <a:rPr lang="es-MX" dirty="0" err="1"/>
              <a:t>Call</a:t>
            </a:r>
            <a:r>
              <a:rPr lang="es-MX" dirty="0"/>
              <a:t>) o vender (</a:t>
            </a:r>
            <a:r>
              <a:rPr lang="es-MX" dirty="0" err="1"/>
              <a:t>Put</a:t>
            </a:r>
            <a:r>
              <a:rPr lang="es-MX" dirty="0"/>
              <a:t>) un bien subyacente (Acciones, Canastas, Índices) a un precio determinado (Precio de Ejercicio) durante un tiempo establecido, mediante el pago de una prima.</a:t>
            </a:r>
          </a:p>
        </p:txBody>
      </p:sp>
      <p:sp>
        <p:nvSpPr>
          <p:cNvPr id="4" name="Rectángulo 3"/>
          <p:cNvSpPr/>
          <p:nvPr/>
        </p:nvSpPr>
        <p:spPr>
          <a:xfrm>
            <a:off x="2148508" y="365803"/>
            <a:ext cx="7894983"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Títulos opcionales Warrant</a:t>
            </a:r>
          </a:p>
        </p:txBody>
      </p:sp>
    </p:spTree>
    <p:extLst>
      <p:ext uri="{BB962C8B-B14F-4D97-AF65-F5344CB8AC3E}">
        <p14:creationId xmlns:p14="http://schemas.microsoft.com/office/powerpoint/2010/main" val="2499535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118790" y="533228"/>
            <a:ext cx="5027145"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Tipos de warrant</a:t>
            </a:r>
          </a:p>
        </p:txBody>
      </p:sp>
      <p:sp>
        <p:nvSpPr>
          <p:cNvPr id="5" name="Rectángulo 4"/>
          <p:cNvSpPr/>
          <p:nvPr/>
        </p:nvSpPr>
        <p:spPr>
          <a:xfrm>
            <a:off x="579549" y="1867437"/>
            <a:ext cx="4121240" cy="12878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AMERICANO</a:t>
            </a:r>
          </a:p>
        </p:txBody>
      </p:sp>
      <p:sp>
        <p:nvSpPr>
          <p:cNvPr id="6" name="Rectángulo 5"/>
          <p:cNvSpPr/>
          <p:nvPr/>
        </p:nvSpPr>
        <p:spPr>
          <a:xfrm>
            <a:off x="579549" y="3913032"/>
            <a:ext cx="4121240" cy="12771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EUROPEO</a:t>
            </a:r>
          </a:p>
        </p:txBody>
      </p:sp>
      <p:sp>
        <p:nvSpPr>
          <p:cNvPr id="7" name="Rectángulo 6"/>
          <p:cNvSpPr/>
          <p:nvPr/>
        </p:nvSpPr>
        <p:spPr>
          <a:xfrm>
            <a:off x="5632362" y="1867437"/>
            <a:ext cx="4934755" cy="12878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Se puede ejercer en cualquier momento de la ida del titulo </a:t>
            </a:r>
          </a:p>
        </p:txBody>
      </p:sp>
      <p:sp>
        <p:nvSpPr>
          <p:cNvPr id="8" name="Rectángulo 7"/>
          <p:cNvSpPr/>
          <p:nvPr/>
        </p:nvSpPr>
        <p:spPr>
          <a:xfrm>
            <a:off x="5579773" y="3902299"/>
            <a:ext cx="5039932" cy="12878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a:t>se puede ejercer únicamente al vencimiento de la vida del título.</a:t>
            </a:r>
          </a:p>
        </p:txBody>
      </p:sp>
    </p:spTree>
    <p:extLst>
      <p:ext uri="{BB962C8B-B14F-4D97-AF65-F5344CB8AC3E}">
        <p14:creationId xmlns:p14="http://schemas.microsoft.com/office/powerpoint/2010/main" val="10212904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70020" y="2588653"/>
            <a:ext cx="9065654" cy="3734874"/>
          </a:xfrm>
        </p:spPr>
        <p:txBody>
          <a:bodyPr/>
          <a:lstStyle/>
          <a:p>
            <a:r>
              <a:rPr lang="es-MX" dirty="0"/>
              <a:t>Son títulos de crédito colectivo de largo plazo que representan para el tenedor un crédito proporcionado a una empresa, en donde se específica la promesa de dicha empresa de pagar a los tenedores una cantidad fija o variable por concepto de intereses contra la entrega de cupones en plazos preestablecidos.</a:t>
            </a:r>
          </a:p>
        </p:txBody>
      </p:sp>
      <p:sp>
        <p:nvSpPr>
          <p:cNvPr id="4" name="Rectángulo 3"/>
          <p:cNvSpPr/>
          <p:nvPr/>
        </p:nvSpPr>
        <p:spPr>
          <a:xfrm>
            <a:off x="297629" y="571865"/>
            <a:ext cx="11210717" cy="1323439"/>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4000" b="1" cap="none" spc="0" dirty="0">
                <a:ln/>
                <a:solidFill>
                  <a:schemeClr val="accent3"/>
                </a:solidFill>
                <a:effectLst/>
              </a:rPr>
              <a:t>Las obligaciones como instrumento de </a:t>
            </a:r>
          </a:p>
          <a:p>
            <a:pPr algn="ctr"/>
            <a:r>
              <a:rPr lang="es-ES" sz="4000" b="1" dirty="0">
                <a:ln/>
                <a:solidFill>
                  <a:schemeClr val="accent3"/>
                </a:solidFill>
              </a:rPr>
              <a:t>deuda</a:t>
            </a:r>
            <a:endParaRPr lang="es-ES" sz="4000" b="1" cap="none" spc="0" dirty="0">
              <a:ln/>
              <a:solidFill>
                <a:schemeClr val="accent3"/>
              </a:solidFill>
              <a:effectLst/>
            </a:endParaRPr>
          </a:p>
        </p:txBody>
      </p:sp>
    </p:spTree>
    <p:extLst>
      <p:ext uri="{BB962C8B-B14F-4D97-AF65-F5344CB8AC3E}">
        <p14:creationId xmlns:p14="http://schemas.microsoft.com/office/powerpoint/2010/main" val="13347316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340310" y="2593848"/>
            <a:ext cx="9434121"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Clasificación de las obligaciones </a:t>
            </a:r>
          </a:p>
        </p:txBody>
      </p:sp>
    </p:spTree>
    <p:extLst>
      <p:ext uri="{BB962C8B-B14F-4D97-AF65-F5344CB8AC3E}">
        <p14:creationId xmlns:p14="http://schemas.microsoft.com/office/powerpoint/2010/main" val="31827900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09286" y="259848"/>
            <a:ext cx="9751387" cy="769441"/>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4400" b="1" cap="none" spc="0" dirty="0">
                <a:ln/>
                <a:solidFill>
                  <a:schemeClr val="accent3"/>
                </a:solidFill>
                <a:effectLst/>
              </a:rPr>
              <a:t>Por el tipo de garantía que ofrecen</a:t>
            </a:r>
          </a:p>
        </p:txBody>
      </p:sp>
      <p:sp>
        <p:nvSpPr>
          <p:cNvPr id="5" name="Rectángulo 4"/>
          <p:cNvSpPr/>
          <p:nvPr/>
        </p:nvSpPr>
        <p:spPr>
          <a:xfrm>
            <a:off x="540906" y="2964512"/>
            <a:ext cx="2550017" cy="8253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Quirografaria</a:t>
            </a:r>
          </a:p>
        </p:txBody>
      </p:sp>
      <p:sp>
        <p:nvSpPr>
          <p:cNvPr id="6" name="Rectángulo 5"/>
          <p:cNvSpPr/>
          <p:nvPr/>
        </p:nvSpPr>
        <p:spPr>
          <a:xfrm>
            <a:off x="553788" y="4342154"/>
            <a:ext cx="2550018" cy="8306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Prendaria</a:t>
            </a:r>
          </a:p>
        </p:txBody>
      </p:sp>
      <p:sp>
        <p:nvSpPr>
          <p:cNvPr id="7" name="Rectángulo 6"/>
          <p:cNvSpPr/>
          <p:nvPr/>
        </p:nvSpPr>
        <p:spPr>
          <a:xfrm>
            <a:off x="553788" y="5694596"/>
            <a:ext cx="2550018" cy="8306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Fiduciaria</a:t>
            </a:r>
          </a:p>
        </p:txBody>
      </p:sp>
      <p:sp>
        <p:nvSpPr>
          <p:cNvPr id="8" name="Rectángulo 7"/>
          <p:cNvSpPr/>
          <p:nvPr/>
        </p:nvSpPr>
        <p:spPr>
          <a:xfrm>
            <a:off x="553788" y="1581557"/>
            <a:ext cx="2550017" cy="8306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Hipotecaria</a:t>
            </a:r>
          </a:p>
        </p:txBody>
      </p:sp>
      <p:sp>
        <p:nvSpPr>
          <p:cNvPr id="9" name="Rectángulo 8"/>
          <p:cNvSpPr/>
          <p:nvPr/>
        </p:nvSpPr>
        <p:spPr>
          <a:xfrm>
            <a:off x="3747753" y="1406613"/>
            <a:ext cx="6812921" cy="11805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La garantía de la emisión de este tipo de obligaciones es la hipoteca sobre bienes inmuebles, </a:t>
            </a:r>
          </a:p>
          <a:p>
            <a:pPr algn="ctr"/>
            <a:r>
              <a:rPr lang="es-MX" dirty="0"/>
              <a:t>en caso de insolvencia el inversionista tiene la garantía de los bienes hipotecados.</a:t>
            </a:r>
          </a:p>
        </p:txBody>
      </p:sp>
      <p:sp>
        <p:nvSpPr>
          <p:cNvPr id="10" name="Rectángulo 9"/>
          <p:cNvSpPr/>
          <p:nvPr/>
        </p:nvSpPr>
        <p:spPr>
          <a:xfrm>
            <a:off x="3747752" y="2862220"/>
            <a:ext cx="6924601" cy="11350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la única garantía esta basada en la solvencia y liquidez de la propia empresa emisora, por ende se establecen limitaciones a la estructura financiera y corporativa de la empresa emisora.</a:t>
            </a:r>
          </a:p>
        </p:txBody>
      </p:sp>
      <p:sp>
        <p:nvSpPr>
          <p:cNvPr id="11" name="Rectángulo 10"/>
          <p:cNvSpPr/>
          <p:nvPr/>
        </p:nvSpPr>
        <p:spPr>
          <a:xfrm>
            <a:off x="3747752" y="4160275"/>
            <a:ext cx="6924601" cy="10125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a:t>se constituye con la entrega de bienes muebles enajenables, sobre las cuales tenga dominio la empresa emisora</a:t>
            </a:r>
          </a:p>
        </p:txBody>
      </p:sp>
      <p:sp>
        <p:nvSpPr>
          <p:cNvPr id="12" name="Rectángulo 11"/>
          <p:cNvSpPr/>
          <p:nvPr/>
        </p:nvSpPr>
        <p:spPr>
          <a:xfrm>
            <a:off x="3747753" y="5458330"/>
            <a:ext cx="6812920" cy="10669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a:t>cuando la garantía esta representada por bienes muebles o inmuebles, afectados por un fideicomiso de garantía.</a:t>
            </a:r>
          </a:p>
        </p:txBody>
      </p:sp>
    </p:spTree>
    <p:extLst>
      <p:ext uri="{BB962C8B-B14F-4D97-AF65-F5344CB8AC3E}">
        <p14:creationId xmlns:p14="http://schemas.microsoft.com/office/powerpoint/2010/main" val="5880055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448872" y="443076"/>
            <a:ext cx="6624570"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Por sus características </a:t>
            </a:r>
          </a:p>
        </p:txBody>
      </p:sp>
      <p:sp>
        <p:nvSpPr>
          <p:cNvPr id="5" name="Rectángulo 4"/>
          <p:cNvSpPr/>
          <p:nvPr/>
        </p:nvSpPr>
        <p:spPr>
          <a:xfrm>
            <a:off x="1107583" y="2099257"/>
            <a:ext cx="2936383"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Subordinadas</a:t>
            </a:r>
          </a:p>
        </p:txBody>
      </p:sp>
      <p:sp>
        <p:nvSpPr>
          <p:cNvPr id="6" name="Rectángulo 5"/>
          <p:cNvSpPr/>
          <p:nvPr/>
        </p:nvSpPr>
        <p:spPr>
          <a:xfrm>
            <a:off x="1107583" y="4621369"/>
            <a:ext cx="2936383"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convertibles</a:t>
            </a:r>
          </a:p>
        </p:txBody>
      </p:sp>
      <p:sp>
        <p:nvSpPr>
          <p:cNvPr id="7" name="Rectángulo 6"/>
          <p:cNvSpPr/>
          <p:nvPr/>
        </p:nvSpPr>
        <p:spPr>
          <a:xfrm>
            <a:off x="4816701" y="1700011"/>
            <a:ext cx="6065948" cy="17772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a:t>El pago de intereses o el principal esta subordinado al evento de que la institución se encuentre al corriente con todos sus depositantes. </a:t>
            </a:r>
          </a:p>
        </p:txBody>
      </p:sp>
      <p:sp>
        <p:nvSpPr>
          <p:cNvPr id="8" name="Rectángulo 7"/>
          <p:cNvSpPr/>
          <p:nvPr/>
        </p:nvSpPr>
        <p:spPr>
          <a:xfrm>
            <a:off x="4816700" y="4108361"/>
            <a:ext cx="6065948" cy="19631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Puede ser canjeada enana fecha determinada a su amortización por acciones representativas del capital social del emisor o en efectivo. </a:t>
            </a:r>
          </a:p>
        </p:txBody>
      </p:sp>
    </p:spTree>
    <p:extLst>
      <p:ext uri="{BB962C8B-B14F-4D97-AF65-F5344CB8AC3E}">
        <p14:creationId xmlns:p14="http://schemas.microsoft.com/office/powerpoint/2010/main" val="9113263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28352" y="2984724"/>
            <a:ext cx="10515600" cy="1922127"/>
          </a:xfrm>
        </p:spPr>
        <p:txBody>
          <a:bodyPr/>
          <a:lstStyle/>
          <a:p>
            <a:r>
              <a:rPr lang="es-MX" dirty="0"/>
              <a:t>Representan el derecho a una parte alícuota de los frutos o rendimientos, del derecho de propiedad, o bien el producto neto que resulte de la venta de bienes afectados en un fideicomiso irrevocable constituido para este efecto por la institución fiduciaria que los emite.</a:t>
            </a:r>
          </a:p>
        </p:txBody>
      </p:sp>
      <p:sp>
        <p:nvSpPr>
          <p:cNvPr id="4" name="Rectángulo 3"/>
          <p:cNvSpPr/>
          <p:nvPr/>
        </p:nvSpPr>
        <p:spPr>
          <a:xfrm>
            <a:off x="0" y="874518"/>
            <a:ext cx="11707052"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4800" b="1" cap="none" spc="0" dirty="0">
                <a:ln/>
                <a:solidFill>
                  <a:schemeClr val="accent3"/>
                </a:solidFill>
                <a:effectLst/>
              </a:rPr>
              <a:t>Certificados</a:t>
            </a:r>
            <a:r>
              <a:rPr lang="es-ES" sz="5400" b="1" cap="none" spc="0" dirty="0">
                <a:ln/>
                <a:solidFill>
                  <a:schemeClr val="accent3"/>
                </a:solidFill>
                <a:effectLst/>
              </a:rPr>
              <a:t> de participaci</a:t>
            </a:r>
            <a:r>
              <a:rPr lang="es-ES" sz="5400" b="1" dirty="0">
                <a:ln/>
                <a:solidFill>
                  <a:schemeClr val="accent3"/>
                </a:solidFill>
              </a:rPr>
              <a:t>ón </a:t>
            </a:r>
            <a:r>
              <a:rPr lang="es-ES" sz="5400" b="1" dirty="0" err="1">
                <a:ln/>
                <a:solidFill>
                  <a:schemeClr val="accent3"/>
                </a:solidFill>
              </a:rPr>
              <a:t>C’pos</a:t>
            </a:r>
            <a:endParaRPr lang="es-ES" sz="5400" b="1" cap="none" spc="0" dirty="0">
              <a:ln/>
              <a:solidFill>
                <a:schemeClr val="accent3"/>
              </a:solidFill>
              <a:effectLst/>
            </a:endParaRPr>
          </a:p>
        </p:txBody>
      </p:sp>
    </p:spTree>
    <p:extLst>
      <p:ext uri="{BB962C8B-B14F-4D97-AF65-F5344CB8AC3E}">
        <p14:creationId xmlns:p14="http://schemas.microsoft.com/office/powerpoint/2010/main" val="10705752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t>Hay dos tipos de acuerdo al tipo de bienes afectados en el fideicomiso:</a:t>
            </a:r>
          </a:p>
          <a:p>
            <a:pPr marL="0" indent="0">
              <a:buNone/>
            </a:pPr>
            <a:endParaRPr lang="es-MX" dirty="0"/>
          </a:p>
          <a:p>
            <a:r>
              <a:rPr lang="es-MX" dirty="0"/>
              <a:t>Las de Participación Inmobiliaria Amortizables (</a:t>
            </a:r>
            <a:r>
              <a:rPr lang="es-MX" dirty="0" err="1"/>
              <a:t>CPI’s</a:t>
            </a:r>
            <a:r>
              <a:rPr lang="es-MX" dirty="0"/>
              <a:t>), cuando se trata de bienes inmuebles, y</a:t>
            </a:r>
          </a:p>
          <a:p>
            <a:r>
              <a:rPr lang="es-MX" dirty="0"/>
              <a:t>Los de Participación Ordinarios Amortizables (</a:t>
            </a:r>
            <a:r>
              <a:rPr lang="es-MX" dirty="0" err="1"/>
              <a:t>CPO’s</a:t>
            </a:r>
            <a:r>
              <a:rPr lang="es-MX" dirty="0"/>
              <a:t>), cuando se trata de bienes muebles.</a:t>
            </a:r>
          </a:p>
          <a:p>
            <a:endParaRPr lang="es-MX" dirty="0"/>
          </a:p>
        </p:txBody>
      </p:sp>
    </p:spTree>
    <p:extLst>
      <p:ext uri="{BB962C8B-B14F-4D97-AF65-F5344CB8AC3E}">
        <p14:creationId xmlns:p14="http://schemas.microsoft.com/office/powerpoint/2010/main" val="9749832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58ABD25D-CC98-624B-9D70-416C88CC0757}"/>
              </a:ext>
            </a:extLst>
          </p:cNvPr>
          <p:cNvSpPr txBox="1">
            <a:spLocks noChangeArrowheads="1"/>
          </p:cNvSpPr>
          <p:nvPr/>
        </p:nvSpPr>
        <p:spPr bwMode="auto">
          <a:xfrm>
            <a:off x="990600" y="2276872"/>
            <a:ext cx="7467600" cy="2592288"/>
          </a:xfrm>
          <a:prstGeom prst="rect">
            <a:avLst/>
          </a:prstGeom>
          <a:noFill/>
          <a:ln w="9525">
            <a:noFill/>
            <a:miter lim="800000"/>
            <a:headEnd/>
            <a:tailEnd/>
          </a:ln>
        </p:spPr>
        <p:txBody>
          <a:bodyPr/>
          <a:lstStyle/>
          <a:p>
            <a:pPr marL="533400" indent="-533400">
              <a:spcBef>
                <a:spcPct val="20000"/>
              </a:spcBef>
              <a:buFontTx/>
              <a:buAutoNum type="arabicPeriod"/>
              <a:defRPr/>
            </a:pPr>
            <a:r>
              <a:rPr lang="es-MX" b="1" kern="0" dirty="0">
                <a:solidFill>
                  <a:schemeClr val="tx1">
                    <a:lumMod val="95000"/>
                    <a:lumOff val="5000"/>
                  </a:schemeClr>
                </a:solidFill>
                <a:latin typeface="+mn-lt"/>
              </a:rPr>
              <a:t>Concepto de mercado de capitale</a:t>
            </a:r>
          </a:p>
          <a:p>
            <a:pPr marL="533400" indent="-533400">
              <a:spcBef>
                <a:spcPct val="20000"/>
              </a:spcBef>
              <a:buFontTx/>
              <a:buAutoNum type="arabicPeriod"/>
              <a:defRPr/>
            </a:pPr>
            <a:r>
              <a:rPr lang="es-MX" b="1" kern="0" dirty="0">
                <a:solidFill>
                  <a:schemeClr val="tx1">
                    <a:lumMod val="95000"/>
                    <a:lumOff val="5000"/>
                  </a:schemeClr>
                </a:solidFill>
                <a:latin typeface="+mn-lt"/>
              </a:rPr>
              <a:t>Función del mercado de capitales</a:t>
            </a:r>
          </a:p>
          <a:p>
            <a:pPr marL="533400" indent="-533400">
              <a:spcBef>
                <a:spcPct val="20000"/>
              </a:spcBef>
              <a:buFontTx/>
              <a:buAutoNum type="arabicPeriod"/>
              <a:defRPr/>
            </a:pPr>
            <a:r>
              <a:rPr lang="es-MX" b="1" kern="0" dirty="0">
                <a:solidFill>
                  <a:schemeClr val="tx1">
                    <a:lumMod val="95000"/>
                    <a:lumOff val="5000"/>
                  </a:schemeClr>
                </a:solidFill>
              </a:rPr>
              <a:t>Objetivo de la colocación de acciones</a:t>
            </a:r>
          </a:p>
          <a:p>
            <a:pPr marL="533400" indent="-533400">
              <a:spcBef>
                <a:spcPct val="20000"/>
              </a:spcBef>
              <a:buFontTx/>
              <a:buAutoNum type="arabicPeriod"/>
              <a:defRPr/>
            </a:pPr>
            <a:r>
              <a:rPr lang="es-MX" b="1" kern="0" dirty="0">
                <a:solidFill>
                  <a:schemeClr val="tx1">
                    <a:lumMod val="95000"/>
                    <a:lumOff val="5000"/>
                  </a:schemeClr>
                </a:solidFill>
                <a:latin typeface="+mn-lt"/>
              </a:rPr>
              <a:t>Trackets o trac´s</a:t>
            </a:r>
          </a:p>
          <a:p>
            <a:pPr marL="533400" indent="-533400">
              <a:spcBef>
                <a:spcPct val="20000"/>
              </a:spcBef>
              <a:buFontTx/>
              <a:buAutoNum type="arabicPeriod"/>
              <a:defRPr/>
            </a:pPr>
            <a:r>
              <a:rPr lang="es-MX" b="1" kern="0" dirty="0">
                <a:solidFill>
                  <a:schemeClr val="tx1">
                    <a:lumMod val="95000"/>
                    <a:lumOff val="5000"/>
                  </a:schemeClr>
                </a:solidFill>
              </a:rPr>
              <a:t>Sociedades de Inversión</a:t>
            </a:r>
          </a:p>
          <a:p>
            <a:pPr marL="533400" indent="-533400">
              <a:spcBef>
                <a:spcPct val="20000"/>
              </a:spcBef>
              <a:buFontTx/>
              <a:buAutoNum type="arabicPeriod"/>
              <a:defRPr/>
            </a:pPr>
            <a:r>
              <a:rPr lang="es-MX" b="1" kern="0" dirty="0">
                <a:solidFill>
                  <a:schemeClr val="tx1">
                    <a:lumMod val="95000"/>
                    <a:lumOff val="5000"/>
                  </a:schemeClr>
                </a:solidFill>
                <a:latin typeface="+mn-lt"/>
              </a:rPr>
              <a:t>Warrants</a:t>
            </a:r>
          </a:p>
          <a:p>
            <a:pPr marL="533400" indent="-533400">
              <a:spcBef>
                <a:spcPct val="20000"/>
              </a:spcBef>
              <a:buFontTx/>
              <a:buAutoNum type="arabicPeriod"/>
              <a:defRPr/>
            </a:pPr>
            <a:r>
              <a:rPr lang="es-MX" b="1" kern="0" dirty="0">
                <a:solidFill>
                  <a:schemeClr val="tx1">
                    <a:lumMod val="95000"/>
                    <a:lumOff val="5000"/>
                  </a:schemeClr>
                </a:solidFill>
              </a:rPr>
              <a:t>Clasificación de las obligaciones</a:t>
            </a:r>
          </a:p>
          <a:p>
            <a:pPr marL="533400" indent="-533400">
              <a:spcBef>
                <a:spcPct val="20000"/>
              </a:spcBef>
              <a:buFontTx/>
              <a:buAutoNum type="arabicPeriod"/>
              <a:defRPr/>
            </a:pPr>
            <a:r>
              <a:rPr lang="es-MX" b="1" kern="0" dirty="0">
                <a:solidFill>
                  <a:schemeClr val="tx1">
                    <a:lumMod val="95000"/>
                    <a:lumOff val="5000"/>
                  </a:schemeClr>
                </a:solidFill>
                <a:latin typeface="+mn-lt"/>
              </a:rPr>
              <a:t>CPO´s</a:t>
            </a:r>
          </a:p>
          <a:p>
            <a:pPr marL="533400" indent="-533400">
              <a:spcBef>
                <a:spcPct val="20000"/>
              </a:spcBef>
              <a:buFontTx/>
              <a:buAutoNum type="arabicPeriod"/>
              <a:defRPr/>
            </a:pPr>
            <a:r>
              <a:rPr lang="es-MX" b="1" kern="0" dirty="0">
                <a:solidFill>
                  <a:schemeClr val="tx1">
                    <a:lumMod val="95000"/>
                    <a:lumOff val="5000"/>
                  </a:schemeClr>
                </a:solidFill>
              </a:rPr>
              <a:t>Adr´s</a:t>
            </a:r>
          </a:p>
          <a:p>
            <a:pPr marL="533400" indent="-533400">
              <a:spcBef>
                <a:spcPct val="20000"/>
              </a:spcBef>
              <a:buFontTx/>
              <a:buAutoNum type="arabicPeriod"/>
              <a:defRPr/>
            </a:pPr>
            <a:r>
              <a:rPr lang="es-MX" b="1" kern="0" dirty="0">
                <a:solidFill>
                  <a:schemeClr val="tx1">
                    <a:lumMod val="95000"/>
                    <a:lumOff val="5000"/>
                  </a:schemeClr>
                </a:solidFill>
              </a:rPr>
              <a:t>Arbitraje</a:t>
            </a:r>
          </a:p>
          <a:p>
            <a:pPr marL="533400" indent="-533400">
              <a:spcBef>
                <a:spcPct val="20000"/>
              </a:spcBef>
              <a:buFontTx/>
              <a:buAutoNum type="arabicPeriod"/>
              <a:defRPr/>
            </a:pPr>
            <a:r>
              <a:rPr lang="es-MX" b="1" kern="0" dirty="0">
                <a:solidFill>
                  <a:schemeClr val="tx1">
                    <a:lumMod val="95000"/>
                    <a:lumOff val="5000"/>
                  </a:schemeClr>
                </a:solidFill>
              </a:rPr>
              <a:t>BMV y sentra de capitales</a:t>
            </a:r>
          </a:p>
          <a:p>
            <a:pPr marL="533400" indent="-533400">
              <a:spcBef>
                <a:spcPct val="20000"/>
              </a:spcBef>
              <a:buFontTx/>
              <a:buAutoNum type="arabicPeriod"/>
              <a:defRPr/>
            </a:pPr>
            <a:endParaRPr lang="es-MX" b="1" kern="0" dirty="0">
              <a:solidFill>
                <a:schemeClr val="tx1">
                  <a:lumMod val="95000"/>
                  <a:lumOff val="5000"/>
                </a:schemeClr>
              </a:solidFill>
              <a:latin typeface="+mn-lt"/>
            </a:endParaRPr>
          </a:p>
          <a:p>
            <a:pPr marL="533400" indent="-533400">
              <a:spcBef>
                <a:spcPct val="20000"/>
              </a:spcBef>
              <a:buFontTx/>
              <a:buAutoNum type="arabicPeriod"/>
              <a:defRPr/>
            </a:pPr>
            <a:endParaRPr lang="es-MX" b="1" kern="0" dirty="0">
              <a:solidFill>
                <a:schemeClr val="tx1">
                  <a:lumMod val="95000"/>
                  <a:lumOff val="5000"/>
                </a:schemeClr>
              </a:solidFill>
              <a:latin typeface="+mn-lt"/>
            </a:endParaRPr>
          </a:p>
        </p:txBody>
      </p:sp>
      <p:sp>
        <p:nvSpPr>
          <p:cNvPr id="3" name="Rectangle 2">
            <a:extLst>
              <a:ext uri="{FF2B5EF4-FFF2-40B4-BE49-F238E27FC236}">
                <a16:creationId xmlns:a16="http://schemas.microsoft.com/office/drawing/2014/main" id="{EE1B83E9-F5C3-1644-9631-2886642BE18B}"/>
              </a:ext>
            </a:extLst>
          </p:cNvPr>
          <p:cNvSpPr txBox="1">
            <a:spLocks noChangeArrowheads="1"/>
          </p:cNvSpPr>
          <p:nvPr/>
        </p:nvSpPr>
        <p:spPr>
          <a:xfrm>
            <a:off x="971600" y="764704"/>
            <a:ext cx="7696200" cy="685800"/>
          </a:xfrm>
          <a:prstGeom prst="rect">
            <a:avLst/>
          </a:prstGeom>
        </p:spPr>
        <p:txBody>
          <a:bodyPr/>
          <a:lstStyle/>
          <a:p>
            <a:pPr>
              <a:defRPr/>
            </a:pPr>
            <a:r>
              <a:rPr lang="es-MX" sz="4400" kern="0" dirty="0">
                <a:latin typeface="+mj-lt"/>
                <a:ea typeface="+mj-ea"/>
                <a:cs typeface="+mj-cs"/>
              </a:rPr>
              <a:t>ÍNDICE</a:t>
            </a:r>
            <a:endParaRPr lang="es-ES" sz="4400" kern="0" dirty="0">
              <a:latin typeface="+mj-lt"/>
              <a:ea typeface="+mj-ea"/>
              <a:cs typeface="+mj-cs"/>
            </a:endParaRPr>
          </a:p>
        </p:txBody>
      </p:sp>
    </p:spTree>
    <p:extLst>
      <p:ext uri="{BB962C8B-B14F-4D97-AF65-F5344CB8AC3E}">
        <p14:creationId xmlns:p14="http://schemas.microsoft.com/office/powerpoint/2010/main" val="37036254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154879" y="4589544"/>
            <a:ext cx="2912624" cy="1006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err="1"/>
              <a:t>Cpi’s</a:t>
            </a:r>
            <a:r>
              <a:rPr lang="es-MX" dirty="0"/>
              <a:t> amortizables (se trata de un bien inmueble)</a:t>
            </a:r>
          </a:p>
        </p:txBody>
      </p:sp>
      <p:sp>
        <p:nvSpPr>
          <p:cNvPr id="5" name="Rectángulo 4"/>
          <p:cNvSpPr/>
          <p:nvPr/>
        </p:nvSpPr>
        <p:spPr>
          <a:xfrm>
            <a:off x="1081306" y="809223"/>
            <a:ext cx="2912624" cy="1006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err="1"/>
              <a:t>Cpo’s</a:t>
            </a:r>
            <a:r>
              <a:rPr lang="es-MX" dirty="0"/>
              <a:t> amortizables</a:t>
            </a:r>
          </a:p>
        </p:txBody>
      </p:sp>
      <p:sp>
        <p:nvSpPr>
          <p:cNvPr id="6" name="Rectángulo 5"/>
          <p:cNvSpPr/>
          <p:nvPr/>
        </p:nvSpPr>
        <p:spPr>
          <a:xfrm>
            <a:off x="5311719" y="670220"/>
            <a:ext cx="6312721" cy="12847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Estos instrumentos establecen el pago de intereses periódicos a través de los tenedores, de acuerdo con las condiciones establecidas en el Prospecto de Colocación. </a:t>
            </a:r>
          </a:p>
        </p:txBody>
      </p:sp>
      <p:sp>
        <p:nvSpPr>
          <p:cNvPr id="7" name="Rectángulo 6"/>
          <p:cNvSpPr/>
          <p:nvPr/>
        </p:nvSpPr>
        <p:spPr>
          <a:xfrm>
            <a:off x="5311719" y="4454575"/>
            <a:ext cx="6312721" cy="12766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La garantía es un bien inmueble </a:t>
            </a:r>
          </a:p>
        </p:txBody>
      </p:sp>
      <p:sp>
        <p:nvSpPr>
          <p:cNvPr id="8" name="Rectángulo 7"/>
          <p:cNvSpPr/>
          <p:nvPr/>
        </p:nvSpPr>
        <p:spPr>
          <a:xfrm>
            <a:off x="1081306" y="2699383"/>
            <a:ext cx="2912624" cy="1006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err="1"/>
              <a:t>Cpo’s</a:t>
            </a:r>
            <a:r>
              <a:rPr lang="es-MX" dirty="0"/>
              <a:t> no amortizables</a:t>
            </a:r>
          </a:p>
        </p:txBody>
      </p:sp>
      <p:sp>
        <p:nvSpPr>
          <p:cNvPr id="9" name="Rectángulo 8"/>
          <p:cNvSpPr/>
          <p:nvPr/>
        </p:nvSpPr>
        <p:spPr>
          <a:xfrm>
            <a:off x="5495650" y="2560380"/>
            <a:ext cx="6312721" cy="12847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Se específica en el Prospecto expresamente la condición de que los títulos no se amortizarán. De esta manera operan los </a:t>
            </a:r>
            <a:r>
              <a:rPr lang="es-MX" dirty="0" err="1"/>
              <a:t>CPO’s</a:t>
            </a:r>
            <a:r>
              <a:rPr lang="es-MX" dirty="0"/>
              <a:t> ordinarios sobre acciones.</a:t>
            </a:r>
          </a:p>
        </p:txBody>
      </p:sp>
    </p:spTree>
    <p:extLst>
      <p:ext uri="{BB962C8B-B14F-4D97-AF65-F5344CB8AC3E}">
        <p14:creationId xmlns:p14="http://schemas.microsoft.com/office/powerpoint/2010/main" val="41632928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1334814"/>
            <a:ext cx="10515600" cy="4842149"/>
          </a:xfrm>
        </p:spPr>
        <p:txBody>
          <a:bodyPr/>
          <a:lstStyle/>
          <a:p>
            <a:r>
              <a:rPr lang="es-MX" dirty="0"/>
              <a:t>Posibilidad de cotizar un múltiplo mayor al del país de origen. </a:t>
            </a:r>
          </a:p>
          <a:p>
            <a:r>
              <a:rPr lang="es-MX" dirty="0"/>
              <a:t>Capacidad para obtener financiamiento accionario en el mercado más importante del mundo. </a:t>
            </a:r>
          </a:p>
          <a:p>
            <a:r>
              <a:rPr lang="es-MX" dirty="0"/>
              <a:t>Permite el arbitraje internacional. </a:t>
            </a:r>
          </a:p>
          <a:p>
            <a:r>
              <a:rPr lang="es-MX" dirty="0"/>
              <a:t> Se diversifica la tenencia accionaria entre un número mayor de accionistas. </a:t>
            </a:r>
          </a:p>
          <a:p>
            <a:r>
              <a:rPr lang="es-MX" dirty="0"/>
              <a:t>El incremento de la presencia de la empresa en E.U.A. </a:t>
            </a:r>
          </a:p>
          <a:p>
            <a:r>
              <a:rPr lang="es-MX" dirty="0"/>
              <a:t>Facilita emitir deuda posteriormente en E.U.A. </a:t>
            </a:r>
            <a:endParaRPr lang="en-US" dirty="0"/>
          </a:p>
        </p:txBody>
      </p:sp>
      <p:sp>
        <p:nvSpPr>
          <p:cNvPr id="4" name="Rectángulo 3"/>
          <p:cNvSpPr/>
          <p:nvPr/>
        </p:nvSpPr>
        <p:spPr>
          <a:xfrm>
            <a:off x="2857532" y="213624"/>
            <a:ext cx="6308779"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Ventajas de los </a:t>
            </a:r>
            <a:r>
              <a:rPr lang="es-ES" sz="5400" b="1" cap="none" spc="0" dirty="0" err="1">
                <a:ln/>
                <a:solidFill>
                  <a:schemeClr val="accent3"/>
                </a:solidFill>
                <a:effectLst/>
              </a:rPr>
              <a:t>ADR’s</a:t>
            </a:r>
            <a:endParaRPr lang="es-ES" sz="5400" b="1" cap="none" spc="0" dirty="0">
              <a:ln/>
              <a:solidFill>
                <a:schemeClr val="accent3"/>
              </a:solidFill>
              <a:effectLst/>
            </a:endParaRPr>
          </a:p>
        </p:txBody>
      </p:sp>
    </p:spTree>
    <p:extLst>
      <p:ext uri="{BB962C8B-B14F-4D97-AF65-F5344CB8AC3E}">
        <p14:creationId xmlns:p14="http://schemas.microsoft.com/office/powerpoint/2010/main" val="2978557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t>Es una operación de compra y venta simultánea de títulos o de valores que se comercia o negocia indiferentes mercados cuando se presentan precios distintos, con el objeto de obtener una utilidad precisamente por el diferencial de precios.</a:t>
            </a:r>
          </a:p>
          <a:p>
            <a:endParaRPr lang="es-MX" dirty="0"/>
          </a:p>
          <a:p>
            <a:r>
              <a:rPr lang="en-US" dirty="0"/>
              <a:t>Las casas de </a:t>
            </a:r>
            <a:r>
              <a:rPr lang="en-US" dirty="0" err="1"/>
              <a:t>bolsa</a:t>
            </a:r>
            <a:r>
              <a:rPr lang="en-US" dirty="0"/>
              <a:t> </a:t>
            </a:r>
            <a:r>
              <a:rPr lang="en-US" dirty="0" err="1"/>
              <a:t>deberán</a:t>
            </a:r>
            <a:r>
              <a:rPr lang="en-US" dirty="0"/>
              <a:t> </a:t>
            </a:r>
            <a:r>
              <a:rPr lang="en-US" dirty="0" err="1"/>
              <a:t>estar</a:t>
            </a:r>
            <a:r>
              <a:rPr lang="en-US" dirty="0"/>
              <a:t> </a:t>
            </a:r>
            <a:r>
              <a:rPr lang="en-US" dirty="0" err="1"/>
              <a:t>autorizadas</a:t>
            </a:r>
            <a:r>
              <a:rPr lang="en-US" dirty="0"/>
              <a:t> </a:t>
            </a:r>
            <a:r>
              <a:rPr lang="en-US" dirty="0" err="1"/>
              <a:t>expresamente</a:t>
            </a:r>
            <a:r>
              <a:rPr lang="en-US" dirty="0"/>
              <a:t> para </a:t>
            </a:r>
            <a:r>
              <a:rPr lang="en-US" dirty="0" err="1"/>
              <a:t>poder</a:t>
            </a:r>
            <a:r>
              <a:rPr lang="en-US" dirty="0"/>
              <a:t> </a:t>
            </a:r>
            <a:r>
              <a:rPr lang="en-US" dirty="0" err="1"/>
              <a:t>realizar</a:t>
            </a:r>
            <a:r>
              <a:rPr lang="en-US" dirty="0"/>
              <a:t> </a:t>
            </a:r>
            <a:r>
              <a:rPr lang="en-US" dirty="0" err="1"/>
              <a:t>operaciones</a:t>
            </a:r>
            <a:r>
              <a:rPr lang="en-US" dirty="0"/>
              <a:t> de </a:t>
            </a:r>
            <a:r>
              <a:rPr lang="en-US" dirty="0" err="1"/>
              <a:t>arbitraje</a:t>
            </a:r>
            <a:r>
              <a:rPr lang="en-US" dirty="0"/>
              <a:t> </a:t>
            </a:r>
            <a:r>
              <a:rPr lang="en-US" dirty="0" err="1"/>
              <a:t>internacional</a:t>
            </a:r>
            <a:r>
              <a:rPr lang="en-US" dirty="0"/>
              <a:t>. </a:t>
            </a:r>
          </a:p>
        </p:txBody>
      </p:sp>
      <p:sp>
        <p:nvSpPr>
          <p:cNvPr id="4" name="Rectángulo 3"/>
          <p:cNvSpPr/>
          <p:nvPr/>
        </p:nvSpPr>
        <p:spPr>
          <a:xfrm>
            <a:off x="4373116" y="308218"/>
            <a:ext cx="2731069"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Arbitraje</a:t>
            </a:r>
          </a:p>
        </p:txBody>
      </p:sp>
    </p:spTree>
    <p:extLst>
      <p:ext uri="{BB962C8B-B14F-4D97-AF65-F5344CB8AC3E}">
        <p14:creationId xmlns:p14="http://schemas.microsoft.com/office/powerpoint/2010/main" val="31477789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marL="0" indent="0">
              <a:buNone/>
            </a:pPr>
            <a:r>
              <a:rPr lang="es-MX" dirty="0"/>
              <a:t>  Los precios se alinean en forma más eficiente en ambos mercados. </a:t>
            </a:r>
          </a:p>
          <a:p>
            <a:pPr marL="0" indent="0">
              <a:buNone/>
            </a:pPr>
            <a:r>
              <a:rPr lang="es-MX" dirty="0"/>
              <a:t>• Se incremento la </a:t>
            </a:r>
            <a:r>
              <a:rPr lang="es-MX" dirty="0" err="1"/>
              <a:t>bursatilidad</a:t>
            </a:r>
            <a:r>
              <a:rPr lang="es-MX" dirty="0"/>
              <a:t> de los valores (especialmente de las acciones mexicanas, en virtud de las operaciones transfronterizas).</a:t>
            </a:r>
          </a:p>
          <a:p>
            <a:pPr marL="0" indent="0">
              <a:buNone/>
            </a:pPr>
            <a:r>
              <a:rPr lang="es-MX" dirty="0"/>
              <a:t> •Dentro de los requerimientos de este tipo de operaciones es tener una cuenta abierta con los intermediarios regulados y supervisados por las autoridades del país correspondiente, en este caso EUA. </a:t>
            </a:r>
            <a:endParaRPr lang="en-US" dirty="0"/>
          </a:p>
        </p:txBody>
      </p:sp>
      <p:sp>
        <p:nvSpPr>
          <p:cNvPr id="4" name="Rectángulo 3"/>
          <p:cNvSpPr/>
          <p:nvPr/>
        </p:nvSpPr>
        <p:spPr>
          <a:xfrm>
            <a:off x="3055824" y="224135"/>
            <a:ext cx="6311600"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Ventajas del arbitraje</a:t>
            </a:r>
          </a:p>
        </p:txBody>
      </p:sp>
    </p:spTree>
    <p:extLst>
      <p:ext uri="{BB962C8B-B14F-4D97-AF65-F5344CB8AC3E}">
        <p14:creationId xmlns:p14="http://schemas.microsoft.com/office/powerpoint/2010/main" val="32814884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t>Es un mecanismo diseñado para listar y operar, en el ámbito de la BMV, los valores que no fueron objeto de oferta pública en México, que no se encuentran inscritos en la sección de Valores del Registro Nacional de Valores, y que se encuentran listados en valores de mercado extranjeros que han sido reconocidos por parte de la CNBV.</a:t>
            </a:r>
          </a:p>
          <a:p>
            <a:endParaRPr lang="es-MX" dirty="0"/>
          </a:p>
          <a:p>
            <a:pPr marL="0" indent="0">
              <a:buNone/>
            </a:pPr>
            <a:r>
              <a:rPr lang="es-MX" dirty="0"/>
              <a:t> </a:t>
            </a:r>
            <a:endParaRPr lang="en-US" dirty="0"/>
          </a:p>
        </p:txBody>
      </p:sp>
      <p:sp>
        <p:nvSpPr>
          <p:cNvPr id="4" name="Rectángulo 3"/>
          <p:cNvSpPr/>
          <p:nvPr/>
        </p:nvSpPr>
        <p:spPr>
          <a:xfrm>
            <a:off x="1687582" y="507914"/>
            <a:ext cx="8816837" cy="584775"/>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3200" b="1" cap="none" spc="0" dirty="0">
                <a:ln/>
                <a:solidFill>
                  <a:schemeClr val="accent3"/>
                </a:solidFill>
                <a:effectLst/>
              </a:rPr>
              <a:t>Sistema internacional de cotizaciones</a:t>
            </a:r>
            <a:r>
              <a:rPr lang="es-ES" sz="3200" b="1" dirty="0">
                <a:ln/>
                <a:solidFill>
                  <a:schemeClr val="accent3"/>
                </a:solidFill>
              </a:rPr>
              <a:t> (SIC)</a:t>
            </a:r>
            <a:endParaRPr lang="es-ES" sz="3200" b="1" cap="none" spc="0" dirty="0">
              <a:ln/>
              <a:solidFill>
                <a:schemeClr val="accent3"/>
              </a:solidFill>
              <a:effectLst/>
            </a:endParaRPr>
          </a:p>
        </p:txBody>
      </p:sp>
    </p:spTree>
    <p:extLst>
      <p:ext uri="{BB962C8B-B14F-4D97-AF65-F5344CB8AC3E}">
        <p14:creationId xmlns:p14="http://schemas.microsoft.com/office/powerpoint/2010/main" val="30844321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210389" y="2185851"/>
            <a:ext cx="8915400" cy="3777622"/>
          </a:xfrm>
        </p:spPr>
        <p:txBody>
          <a:bodyPr/>
          <a:lstStyle/>
          <a:p>
            <a:r>
              <a:rPr lang="es-MX" dirty="0"/>
              <a:t>Son instituciones de seguros y de fianzas, únicamente cuando inviertan sus reservas técnicas; a las sociedades de inversión; a los fondos de pensiones o jubilaciones de personal, complementarios a los que establece la Ley del Seguro Social y de primas de antigüedad, que cumplan con los requisitos señalados en la Ley del Impuesto sobre la renta, así como a los demás inversionistas institucionales que la Secretaría de Hacienda y Crédito Público autorice expresamente</a:t>
            </a:r>
            <a:endParaRPr lang="en-US" dirty="0"/>
          </a:p>
        </p:txBody>
      </p:sp>
      <p:sp>
        <p:nvSpPr>
          <p:cNvPr id="4" name="Rectángulo 3"/>
          <p:cNvSpPr/>
          <p:nvPr/>
        </p:nvSpPr>
        <p:spPr>
          <a:xfrm>
            <a:off x="2043571" y="363622"/>
            <a:ext cx="8444491"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Inversionistas institucionales</a:t>
            </a:r>
          </a:p>
        </p:txBody>
      </p:sp>
    </p:spTree>
    <p:extLst>
      <p:ext uri="{BB962C8B-B14F-4D97-AF65-F5344CB8AC3E}">
        <p14:creationId xmlns:p14="http://schemas.microsoft.com/office/powerpoint/2010/main" val="26723758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37571" y="2396359"/>
            <a:ext cx="8915400" cy="3777622"/>
          </a:xfrm>
        </p:spPr>
        <p:txBody>
          <a:bodyPr/>
          <a:lstStyle/>
          <a:p>
            <a:r>
              <a:rPr lang="es-MX" dirty="0"/>
              <a:t>Es aquella persona que mantenga en promedio durante el último año, inversiones en valores por un monto igual o mayor a 1’500,000 unidades de inversión, o que haya obtenido en cada uno de los dos últimos años, ingresos brutos anuales iguales o mayores a 500,000 unidades de inversión.</a:t>
            </a:r>
            <a:endParaRPr lang="en-US" dirty="0"/>
          </a:p>
        </p:txBody>
      </p:sp>
      <p:sp>
        <p:nvSpPr>
          <p:cNvPr id="4" name="Rectángulo 3"/>
          <p:cNvSpPr/>
          <p:nvPr/>
        </p:nvSpPr>
        <p:spPr>
          <a:xfrm>
            <a:off x="2289249" y="360769"/>
            <a:ext cx="7277185"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Inversionistas calificados</a:t>
            </a:r>
          </a:p>
        </p:txBody>
      </p:sp>
    </p:spTree>
    <p:extLst>
      <p:ext uri="{BB962C8B-B14F-4D97-AF65-F5344CB8AC3E}">
        <p14:creationId xmlns:p14="http://schemas.microsoft.com/office/powerpoint/2010/main" val="23276238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78805" y="1936531"/>
            <a:ext cx="8534400" cy="3615267"/>
          </a:xfrm>
        </p:spPr>
        <p:txBody>
          <a:bodyPr/>
          <a:lstStyle/>
          <a:p>
            <a:r>
              <a:rPr lang="es-MX" dirty="0"/>
              <a:t>Es el sistema electrónico que desarrolló la BMV para optimizar la operación, ahora en ambiente electrónico con operación remota.</a:t>
            </a:r>
          </a:p>
          <a:p>
            <a:endParaRPr lang="es-MX" dirty="0"/>
          </a:p>
          <a:p>
            <a:r>
              <a:rPr lang="es-MX" dirty="0"/>
              <a:t>Dicho sistema es utilizado por los representantes apoderados de los Intermediarios Miembros de la BMV para formulación de Posturas, Concertación, Registro y Asignación de Operaciones sobre Valores del Mercado de Capitales que se encuentran inscritos en la Bolsa. </a:t>
            </a:r>
            <a:endParaRPr lang="en-US" dirty="0"/>
          </a:p>
        </p:txBody>
      </p:sp>
      <p:sp>
        <p:nvSpPr>
          <p:cNvPr id="4" name="Rectángulo 3"/>
          <p:cNvSpPr/>
          <p:nvPr/>
        </p:nvSpPr>
        <p:spPr>
          <a:xfrm>
            <a:off x="2701687" y="402811"/>
            <a:ext cx="6242094"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BMV </a:t>
            </a:r>
            <a:r>
              <a:rPr lang="es-ES" sz="5400" b="1" cap="none" spc="0" dirty="0" err="1">
                <a:ln/>
                <a:solidFill>
                  <a:schemeClr val="accent3"/>
                </a:solidFill>
                <a:effectLst/>
              </a:rPr>
              <a:t>sentra</a:t>
            </a:r>
            <a:r>
              <a:rPr lang="es-ES" sz="5400" b="1" cap="none" spc="0" dirty="0">
                <a:ln/>
                <a:solidFill>
                  <a:schemeClr val="accent3"/>
                </a:solidFill>
                <a:effectLst/>
              </a:rPr>
              <a:t> capitales</a:t>
            </a:r>
          </a:p>
        </p:txBody>
      </p:sp>
    </p:spTree>
    <p:extLst>
      <p:ext uri="{BB962C8B-B14F-4D97-AF65-F5344CB8AC3E}">
        <p14:creationId xmlns:p14="http://schemas.microsoft.com/office/powerpoint/2010/main" val="13794502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713184" y="174908"/>
            <a:ext cx="7733399" cy="769441"/>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4400" b="1" cap="none" spc="0" dirty="0">
                <a:ln/>
                <a:solidFill>
                  <a:schemeClr val="accent3"/>
                </a:solidFill>
                <a:effectLst/>
              </a:rPr>
              <a:t>Reglas de operación BMV </a:t>
            </a:r>
            <a:r>
              <a:rPr lang="es-ES" sz="4400" b="1" cap="none" spc="0" dirty="0" err="1">
                <a:ln/>
                <a:solidFill>
                  <a:schemeClr val="accent3"/>
                </a:solidFill>
                <a:effectLst/>
              </a:rPr>
              <a:t>sentra</a:t>
            </a:r>
            <a:endParaRPr lang="es-ES" sz="4400" b="1" cap="none" spc="0" dirty="0">
              <a:ln/>
              <a:solidFill>
                <a:schemeClr val="accent3"/>
              </a:solidFill>
              <a:effectLst/>
            </a:endParaRPr>
          </a:p>
        </p:txBody>
      </p:sp>
      <p:sp>
        <p:nvSpPr>
          <p:cNvPr id="5" name="Rectángulo 4"/>
          <p:cNvSpPr/>
          <p:nvPr/>
        </p:nvSpPr>
        <p:spPr>
          <a:xfrm>
            <a:off x="1491115" y="1179188"/>
            <a:ext cx="7517602" cy="10300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t>a) Preapertura de mercado de 8:00 a 8:25 horas. Durante este horario solo se permite acceder, cancelar y modificar posturas, tanto de compra como de venta, sin posibilidad de concretar operaciones. </a:t>
            </a:r>
            <a:endParaRPr lang="en-US" sz="1400" dirty="0"/>
          </a:p>
        </p:txBody>
      </p:sp>
      <p:sp>
        <p:nvSpPr>
          <p:cNvPr id="6" name="Rectángulo 5"/>
          <p:cNvSpPr/>
          <p:nvPr/>
        </p:nvSpPr>
        <p:spPr>
          <a:xfrm>
            <a:off x="1795041" y="2591615"/>
            <a:ext cx="7073463" cy="509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a:t>b) Mercado continuo de 8:30 a 15:00 horas. </a:t>
            </a:r>
            <a:endParaRPr lang="en-US" dirty="0"/>
          </a:p>
        </p:txBody>
      </p:sp>
      <p:sp>
        <p:nvSpPr>
          <p:cNvPr id="7" name="Rectángulo 6"/>
          <p:cNvSpPr/>
          <p:nvPr/>
        </p:nvSpPr>
        <p:spPr>
          <a:xfrm>
            <a:off x="1713184" y="3471435"/>
            <a:ext cx="7073463" cy="5273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c) Subastas por Valuación de 9:00 a 13:45 horas. </a:t>
            </a:r>
            <a:endParaRPr lang="en-US" dirty="0"/>
          </a:p>
        </p:txBody>
      </p:sp>
      <p:sp>
        <p:nvSpPr>
          <p:cNvPr id="8" name="Rectángulo 7"/>
          <p:cNvSpPr/>
          <p:nvPr/>
        </p:nvSpPr>
        <p:spPr>
          <a:xfrm>
            <a:off x="1730997" y="4363600"/>
            <a:ext cx="7237178" cy="8734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t>d) Ingreso de Posturas al Precio de Cierre de 8:30 a 14:50 horas y la ejecución de operaciones de Cierre se realizará a las 15:00 horas. </a:t>
            </a:r>
            <a:endParaRPr lang="en-US" sz="1400" dirty="0"/>
          </a:p>
        </p:txBody>
      </p:sp>
      <p:sp>
        <p:nvSpPr>
          <p:cNvPr id="9" name="Rectángulo 8"/>
          <p:cNvSpPr/>
          <p:nvPr/>
        </p:nvSpPr>
        <p:spPr>
          <a:xfrm>
            <a:off x="1713184" y="5542372"/>
            <a:ext cx="7073463" cy="9845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a:t>e) El registro de precios correspondientes al valor contable de la acción y precio del mercado y las operaciones de las Sociedades de Inversión es de 8:30 a 13:00 horas. </a:t>
            </a:r>
            <a:endParaRPr lang="en-US" sz="1600" dirty="0"/>
          </a:p>
        </p:txBody>
      </p:sp>
    </p:spTree>
    <p:extLst>
      <p:ext uri="{BB962C8B-B14F-4D97-AF65-F5344CB8AC3E}">
        <p14:creationId xmlns:p14="http://schemas.microsoft.com/office/powerpoint/2010/main" val="13897053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90122" y="2133600"/>
            <a:ext cx="8915400" cy="3777622"/>
          </a:xfrm>
        </p:spPr>
        <p:txBody>
          <a:bodyPr/>
          <a:lstStyle/>
          <a:p>
            <a:r>
              <a:rPr lang="es-MX" dirty="0"/>
              <a:t>Se entiende por puja, ala diferencia mínima que se puede negociar entre los precios de la BMV. </a:t>
            </a:r>
          </a:p>
          <a:p>
            <a:r>
              <a:rPr lang="es-MX" dirty="0"/>
              <a:t>deben ajustarse a la siguiente tabla:</a:t>
            </a:r>
          </a:p>
          <a:p>
            <a:endParaRPr lang="es-MX" dirty="0"/>
          </a:p>
          <a:p>
            <a:endParaRPr lang="en-US" dirty="0"/>
          </a:p>
        </p:txBody>
      </p:sp>
      <p:sp>
        <p:nvSpPr>
          <p:cNvPr id="4" name="Rectángulo 3"/>
          <p:cNvSpPr/>
          <p:nvPr/>
        </p:nvSpPr>
        <p:spPr>
          <a:xfrm>
            <a:off x="3684435" y="350259"/>
            <a:ext cx="6378669"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Concepto de puja</a:t>
            </a:r>
          </a:p>
        </p:txBody>
      </p:sp>
      <p:pic>
        <p:nvPicPr>
          <p:cNvPr id="5" name="Imagen 4"/>
          <p:cNvPicPr>
            <a:picLocks noChangeAspect="1"/>
          </p:cNvPicPr>
          <p:nvPr/>
        </p:nvPicPr>
        <p:blipFill>
          <a:blip r:embed="rId2"/>
          <a:stretch>
            <a:fillRect/>
          </a:stretch>
        </p:blipFill>
        <p:spPr>
          <a:xfrm>
            <a:off x="594327" y="3798408"/>
            <a:ext cx="10588740" cy="1835137"/>
          </a:xfrm>
          <a:prstGeom prst="rect">
            <a:avLst/>
          </a:prstGeom>
        </p:spPr>
      </p:pic>
    </p:spTree>
    <p:extLst>
      <p:ext uri="{BB962C8B-B14F-4D97-AF65-F5344CB8AC3E}">
        <p14:creationId xmlns:p14="http://schemas.microsoft.com/office/powerpoint/2010/main" val="40798393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6 Marcador de contenido">
            <a:extLst>
              <a:ext uri="{FF2B5EF4-FFF2-40B4-BE49-F238E27FC236}">
                <a16:creationId xmlns:a16="http://schemas.microsoft.com/office/drawing/2014/main" id="{97BDD096-F926-C54E-B627-24F237B49BA9}"/>
              </a:ext>
            </a:extLst>
          </p:cNvPr>
          <p:cNvSpPr txBox="1">
            <a:spLocks/>
          </p:cNvSpPr>
          <p:nvPr/>
        </p:nvSpPr>
        <p:spPr>
          <a:xfrm>
            <a:off x="2587399" y="2197055"/>
            <a:ext cx="8229600" cy="4176712"/>
          </a:xfrm>
          <a:prstGeom prst="rect">
            <a:avLst/>
          </a:prstGeom>
          <a:ln>
            <a:solidFill>
              <a:schemeClr val="tx1"/>
            </a:solidFill>
          </a:ln>
        </p:spPr>
        <p:txBody>
          <a:bodyPr>
            <a:normAutofit lnSpcReduction="10000"/>
          </a:bodyPr>
          <a:lstStyle/>
          <a:p>
            <a:pPr marL="342900" indent="-342900" algn="just" eaLnBrk="0" hangingPunct="0">
              <a:spcBef>
                <a:spcPct val="20000"/>
              </a:spcBef>
              <a:defRPr/>
            </a:pPr>
            <a:endParaRPr lang="es-MX" sz="2900" kern="0" dirty="0">
              <a:latin typeface="+mn-lt"/>
              <a:cs typeface="Times New Roman" pitchFamily="18" charset="0"/>
            </a:endParaRPr>
          </a:p>
          <a:p>
            <a:pPr indent="-342900" algn="just" eaLnBrk="0" hangingPunct="0">
              <a:spcBef>
                <a:spcPct val="20000"/>
              </a:spcBef>
              <a:defRPr/>
            </a:pPr>
            <a:r>
              <a:rPr lang="es-MX" dirty="0"/>
              <a:t>No obstante el gran impulso de los intermediarios no bancarios, la intermediación bancaria continúa jugando un papel importante dentro de la actividad crediticia. La desregulación y liberación financiera han contribuido a que el papel de la banca en la intermediación financiera siga siendo preponderante dentro del sistema financiero. </a:t>
            </a:r>
          </a:p>
          <a:p>
            <a:pPr indent="-342900" algn="just" eaLnBrk="0" hangingPunct="0">
              <a:spcBef>
                <a:spcPct val="20000"/>
              </a:spcBef>
              <a:defRPr/>
            </a:pPr>
            <a:r>
              <a:rPr lang="es-MX" dirty="0"/>
              <a:t>Sin embargo, el desarrollo observado en el ámbito financiero en lo referente a mercado de capitales obliga a conocer la mayor oferta de instrumentos financieros que se ofrecen en el mercado de renta variable. </a:t>
            </a:r>
          </a:p>
          <a:p>
            <a:pPr indent="-342900" algn="just" eaLnBrk="0" hangingPunct="0">
              <a:spcBef>
                <a:spcPct val="20000"/>
              </a:spcBef>
              <a:defRPr/>
            </a:pPr>
            <a:r>
              <a:rPr lang="es-MX" dirty="0"/>
              <a:t>Se ha convertido en una imporante alternativa para todos los perfiles de inversión, debido a que a que permite diversificar el riesgo a cambio de obtener rendimientos más atractivos (superiores a la media del mercado)  </a:t>
            </a:r>
          </a:p>
          <a:p>
            <a:pPr indent="-342900" algn="just" eaLnBrk="0" hangingPunct="0">
              <a:spcBef>
                <a:spcPct val="20000"/>
              </a:spcBef>
              <a:defRPr/>
            </a:pPr>
            <a:r>
              <a:rPr lang="es-MX" dirty="0"/>
              <a:t>La globalización  están obligando a que los mercados ofrezca y elaboren una mayor diversificación de productos financieros en el afán de atraer mayores flujos de capital a cartera del exterior.</a:t>
            </a:r>
          </a:p>
        </p:txBody>
      </p:sp>
      <p:sp>
        <p:nvSpPr>
          <p:cNvPr id="3" name="6 Marcador de contenido">
            <a:extLst>
              <a:ext uri="{FF2B5EF4-FFF2-40B4-BE49-F238E27FC236}">
                <a16:creationId xmlns:a16="http://schemas.microsoft.com/office/drawing/2014/main" id="{DC9327BA-DD14-E149-B2AD-25CED9F40219}"/>
              </a:ext>
            </a:extLst>
          </p:cNvPr>
          <p:cNvSpPr txBox="1">
            <a:spLocks/>
          </p:cNvSpPr>
          <p:nvPr/>
        </p:nvSpPr>
        <p:spPr>
          <a:xfrm>
            <a:off x="2573112" y="627017"/>
            <a:ext cx="8229600" cy="1343025"/>
          </a:xfrm>
          <a:prstGeom prst="rect">
            <a:avLst/>
          </a:prstGeom>
          <a:ln>
            <a:solidFill>
              <a:schemeClr val="tx1"/>
            </a:solidFill>
          </a:ln>
        </p:spPr>
        <p:txBody>
          <a:bodyPr>
            <a:normAutofit lnSpcReduction="10000"/>
          </a:bodyPr>
          <a:lstStyle/>
          <a:p>
            <a:pPr marL="342900" indent="-342900" algn="just" eaLnBrk="0" hangingPunct="0">
              <a:spcBef>
                <a:spcPct val="20000"/>
              </a:spcBef>
              <a:defRPr/>
            </a:pPr>
            <a:endParaRPr lang="es-MX" sz="4000" kern="0" dirty="0">
              <a:cs typeface="Times New Roman" pitchFamily="18" charset="0"/>
            </a:endParaRPr>
          </a:p>
          <a:p>
            <a:pPr indent="-342900" algn="ctr" eaLnBrk="0" hangingPunct="0">
              <a:spcBef>
                <a:spcPct val="20000"/>
              </a:spcBef>
              <a:defRPr/>
            </a:pPr>
            <a:r>
              <a:rPr lang="es-MX" sz="4000" dirty="0"/>
              <a:t>JUSTIFICACIÓN</a:t>
            </a:r>
          </a:p>
          <a:p>
            <a:pPr indent="-342900" eaLnBrk="0" hangingPunct="0">
              <a:spcBef>
                <a:spcPct val="20000"/>
              </a:spcBef>
              <a:buFontTx/>
              <a:buChar char="•"/>
              <a:defRPr/>
            </a:pPr>
            <a:endParaRPr lang="es-MX" sz="3200" kern="0" dirty="0">
              <a:latin typeface="+mn-lt"/>
              <a:cs typeface="+mn-cs"/>
            </a:endParaRPr>
          </a:p>
        </p:txBody>
      </p:sp>
    </p:spTree>
    <p:extLst>
      <p:ext uri="{BB962C8B-B14F-4D97-AF65-F5344CB8AC3E}">
        <p14:creationId xmlns:p14="http://schemas.microsoft.com/office/powerpoint/2010/main" val="17714379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44706" y="1290918"/>
            <a:ext cx="9634389" cy="5066851"/>
          </a:xfrm>
        </p:spPr>
        <p:txBody>
          <a:bodyPr/>
          <a:lstStyle/>
          <a:p>
            <a:r>
              <a:rPr lang="es-MX" dirty="0"/>
              <a:t>a) Continua: Es el procedimiento mediante el cual las Posturas pueden registrarse y las Operaciones perfeccionarse en cualquier momento durante el horario de 8:30 a 15:00 horas de la Sesión de Remate.</a:t>
            </a:r>
          </a:p>
          <a:p>
            <a:endParaRPr lang="es-MX" dirty="0"/>
          </a:p>
          <a:p>
            <a:r>
              <a:rPr lang="es-MX" dirty="0"/>
              <a:t> b) Por subasta: Es el procedimiento de asignación al mejor postor.</a:t>
            </a:r>
          </a:p>
          <a:p>
            <a:endParaRPr lang="es-MX" dirty="0"/>
          </a:p>
          <a:p>
            <a:r>
              <a:rPr lang="es-MX" dirty="0"/>
              <a:t>Mixto: Es el procedimiento en que se alteran los esquemas de operación continua y por subasta antes descritos. </a:t>
            </a:r>
            <a:endParaRPr lang="en-US" dirty="0"/>
          </a:p>
        </p:txBody>
      </p:sp>
      <p:sp>
        <p:nvSpPr>
          <p:cNvPr id="4" name="Rectángulo 3"/>
          <p:cNvSpPr/>
          <p:nvPr/>
        </p:nvSpPr>
        <p:spPr>
          <a:xfrm>
            <a:off x="461530" y="82802"/>
            <a:ext cx="11299888" cy="707886"/>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4000" b="1" cap="none" spc="0" dirty="0">
                <a:ln/>
                <a:solidFill>
                  <a:schemeClr val="accent3"/>
                </a:solidFill>
                <a:effectLst/>
                <a:latin typeface="Calibri cuerpo"/>
              </a:rPr>
              <a:t>Esquema de operación mercado de capitales </a:t>
            </a:r>
          </a:p>
        </p:txBody>
      </p:sp>
    </p:spTree>
    <p:extLst>
      <p:ext uri="{BB962C8B-B14F-4D97-AF65-F5344CB8AC3E}">
        <p14:creationId xmlns:p14="http://schemas.microsoft.com/office/powerpoint/2010/main" val="288313548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546524" y="473337"/>
            <a:ext cx="10475945" cy="769441"/>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4400" b="1" cap="none" spc="0" dirty="0">
                <a:ln/>
                <a:solidFill>
                  <a:schemeClr val="accent3"/>
                </a:solidFill>
                <a:effectLst/>
                <a:latin typeface="Calibri cuerpo"/>
              </a:rPr>
              <a:t>Formas de liquidación de operaciones</a:t>
            </a:r>
          </a:p>
        </p:txBody>
      </p:sp>
      <p:sp>
        <p:nvSpPr>
          <p:cNvPr id="5" name="Rectángulo 4"/>
          <p:cNvSpPr/>
          <p:nvPr/>
        </p:nvSpPr>
        <p:spPr>
          <a:xfrm>
            <a:off x="679524" y="1904104"/>
            <a:ext cx="2538805" cy="11187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Ordinaria</a:t>
            </a:r>
            <a:endParaRPr lang="en-US" dirty="0"/>
          </a:p>
        </p:txBody>
      </p:sp>
      <p:sp>
        <p:nvSpPr>
          <p:cNvPr id="6" name="Rectángulo 5"/>
          <p:cNvSpPr/>
          <p:nvPr/>
        </p:nvSpPr>
        <p:spPr>
          <a:xfrm>
            <a:off x="679524" y="4433944"/>
            <a:ext cx="2538805" cy="11187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extraordinaria</a:t>
            </a:r>
            <a:endParaRPr lang="en-US" dirty="0"/>
          </a:p>
        </p:txBody>
      </p:sp>
      <p:sp>
        <p:nvSpPr>
          <p:cNvPr id="7" name="Rectángulo 6"/>
          <p:cNvSpPr/>
          <p:nvPr/>
        </p:nvSpPr>
        <p:spPr>
          <a:xfrm>
            <a:off x="3930126" y="1371600"/>
            <a:ext cx="7526000" cy="2103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La liquidación ordinaria de valores en el mercado de capitales se realiza 48 </a:t>
            </a:r>
            <a:r>
              <a:rPr lang="es-MX" dirty="0" err="1"/>
              <a:t>hrs</a:t>
            </a:r>
            <a:r>
              <a:rPr lang="es-MX" dirty="0"/>
              <a:t>.; es decir dos días hábiles después de la fecha de operación, este tipo de liquidación se conoce también como T+3</a:t>
            </a:r>
            <a:endParaRPr lang="en-US" dirty="0"/>
          </a:p>
        </p:txBody>
      </p:sp>
      <p:sp>
        <p:nvSpPr>
          <p:cNvPr id="8" name="Rectángulo 7"/>
          <p:cNvSpPr/>
          <p:nvPr/>
        </p:nvSpPr>
        <p:spPr>
          <a:xfrm>
            <a:off x="3930126" y="3883511"/>
            <a:ext cx="7526000" cy="22821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Independientemente de las Operaciones futuro y plazo previstas en el Reglamento de BMV, que se encuentran suspendidas por tiempo indefinido; por razones de colocación o disposición de los valores objeto de operación, en algunos casos la liquidación ordinaria, se debe obtener la autorización de BMV para su realización.</a:t>
            </a:r>
            <a:endParaRPr lang="en-US" dirty="0"/>
          </a:p>
        </p:txBody>
      </p:sp>
    </p:spTree>
    <p:extLst>
      <p:ext uri="{BB962C8B-B14F-4D97-AF65-F5344CB8AC3E}">
        <p14:creationId xmlns:p14="http://schemas.microsoft.com/office/powerpoint/2010/main" val="22706675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279027" y="302512"/>
            <a:ext cx="5947462"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Tipos de posturas</a:t>
            </a:r>
          </a:p>
        </p:txBody>
      </p:sp>
      <p:sp>
        <p:nvSpPr>
          <p:cNvPr id="5" name="Rectángulo redondeado 4"/>
          <p:cNvSpPr/>
          <p:nvPr/>
        </p:nvSpPr>
        <p:spPr>
          <a:xfrm>
            <a:off x="640080" y="1537062"/>
            <a:ext cx="2259874" cy="11625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Postura de venta en corto</a:t>
            </a:r>
            <a:endParaRPr lang="en-US" dirty="0"/>
          </a:p>
        </p:txBody>
      </p:sp>
      <p:sp>
        <p:nvSpPr>
          <p:cNvPr id="6" name="Rectángulo redondeado 5"/>
          <p:cNvSpPr/>
          <p:nvPr/>
        </p:nvSpPr>
        <p:spPr>
          <a:xfrm>
            <a:off x="692331" y="3537860"/>
            <a:ext cx="2259874" cy="11625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Mejor postura limitada</a:t>
            </a:r>
            <a:endParaRPr lang="en-US" dirty="0"/>
          </a:p>
        </p:txBody>
      </p:sp>
      <p:sp>
        <p:nvSpPr>
          <p:cNvPr id="8" name="Rectángulo redondeado 7"/>
          <p:cNvSpPr/>
          <p:nvPr/>
        </p:nvSpPr>
        <p:spPr>
          <a:xfrm>
            <a:off x="4201884" y="1537062"/>
            <a:ext cx="6222275" cy="14412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a:t>sólo se podrán efectuar con Acciones y CPO’s de alta y media bursatilidad.</a:t>
            </a:r>
            <a:endParaRPr lang="en-US" dirty="0"/>
          </a:p>
        </p:txBody>
      </p:sp>
      <p:sp>
        <p:nvSpPr>
          <p:cNvPr id="9" name="Rectángulo redondeado 8"/>
          <p:cNvSpPr/>
          <p:nvPr/>
        </p:nvSpPr>
        <p:spPr>
          <a:xfrm>
            <a:off x="4075488" y="3289551"/>
            <a:ext cx="6475065" cy="152835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La MPL se formará en el Libro Electrónico inicialmente como la mejor Postura, en caso de ingresas nuevas Posturas que la mejoren, el Sistema Electrónico de Negociación modificará automáticamente el precio </a:t>
            </a:r>
            <a:endParaRPr lang="en-US" dirty="0"/>
          </a:p>
        </p:txBody>
      </p:sp>
      <p:sp>
        <p:nvSpPr>
          <p:cNvPr id="10" name="Rectángulo redondeado 9"/>
          <p:cNvSpPr/>
          <p:nvPr/>
        </p:nvSpPr>
        <p:spPr>
          <a:xfrm>
            <a:off x="531223" y="5270865"/>
            <a:ext cx="2259874" cy="11625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Posturas de volumen oculto </a:t>
            </a:r>
            <a:endParaRPr lang="en-US" dirty="0"/>
          </a:p>
        </p:txBody>
      </p:sp>
      <p:sp>
        <p:nvSpPr>
          <p:cNvPr id="11" name="Rectángulo redondeado 10"/>
          <p:cNvSpPr/>
          <p:nvPr/>
        </p:nvSpPr>
        <p:spPr>
          <a:xfrm>
            <a:off x="4075488" y="5129129"/>
            <a:ext cx="6688306" cy="13043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La cantidad mínima para ingresar una VO es de 2,000 títulos. El porcentaje mínimo (ajustado a Lotes), del volumen total de la VO, que deberá exponerse al mercado será de 5%. </a:t>
            </a:r>
            <a:endParaRPr lang="en-US" dirty="0"/>
          </a:p>
        </p:txBody>
      </p:sp>
    </p:spTree>
    <p:extLst>
      <p:ext uri="{BB962C8B-B14F-4D97-AF65-F5344CB8AC3E}">
        <p14:creationId xmlns:p14="http://schemas.microsoft.com/office/powerpoint/2010/main" val="303917576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t>El “PPP” será calculado para cada Serie accionaria y será considerado como el Precio de Cierre.</a:t>
            </a:r>
          </a:p>
          <a:p>
            <a:r>
              <a:rPr lang="es-MX" dirty="0"/>
              <a:t>El “PPP” es un promedio ponderado por volumen, de los precios realizados para una acción de los últimos 20 minutos.</a:t>
            </a:r>
          </a:p>
          <a:p>
            <a:r>
              <a:rPr lang="es-MX" dirty="0"/>
              <a:t>En caso de que no se realicen Operaciones con una Serie durante los últimos 20 minutos de la Sesión de Remate, no existirá un “PPP” para esa Serie, por lo que se tomará el último precio registrado como Precio de Cierre</a:t>
            </a:r>
            <a:endParaRPr lang="en-US" dirty="0"/>
          </a:p>
        </p:txBody>
      </p:sp>
      <p:sp>
        <p:nvSpPr>
          <p:cNvPr id="4" name="Rectángulo 3"/>
          <p:cNvSpPr/>
          <p:nvPr/>
        </p:nvSpPr>
        <p:spPr>
          <a:xfrm>
            <a:off x="1398060" y="433141"/>
            <a:ext cx="8940268" cy="1323439"/>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4000" b="1" cap="none" spc="0" dirty="0">
                <a:ln/>
                <a:solidFill>
                  <a:schemeClr val="accent3"/>
                </a:solidFill>
                <a:effectLst/>
              </a:rPr>
              <a:t>Precio de cierre o precio promedio</a:t>
            </a:r>
          </a:p>
          <a:p>
            <a:pPr algn="ctr"/>
            <a:r>
              <a:rPr lang="es-ES" sz="4000" b="1" dirty="0">
                <a:ln/>
                <a:solidFill>
                  <a:schemeClr val="accent3"/>
                </a:solidFill>
              </a:rPr>
              <a:t>ponderado</a:t>
            </a:r>
            <a:endParaRPr lang="es-ES" sz="4000" b="1" cap="none" spc="0" dirty="0">
              <a:ln/>
              <a:solidFill>
                <a:schemeClr val="accent3"/>
              </a:solidFill>
              <a:effectLst/>
            </a:endParaRPr>
          </a:p>
        </p:txBody>
      </p:sp>
    </p:spTree>
    <p:extLst>
      <p:ext uri="{BB962C8B-B14F-4D97-AF65-F5344CB8AC3E}">
        <p14:creationId xmlns:p14="http://schemas.microsoft.com/office/powerpoint/2010/main" val="65780381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t>En valuaciones. </a:t>
            </a:r>
          </a:p>
          <a:p>
            <a:r>
              <a:rPr lang="es-MX" dirty="0"/>
              <a:t>• Como precio base para la aplicación de límites de fluctuación máxima. </a:t>
            </a:r>
          </a:p>
          <a:p>
            <a:r>
              <a:rPr lang="es-MX" dirty="0"/>
              <a:t>• Como precio base para el ajuste de dividendos en especie. </a:t>
            </a:r>
          </a:p>
          <a:p>
            <a:r>
              <a:rPr lang="es-MX" dirty="0"/>
              <a:t>• En el cálculo del precio de los valores subyacentes de los Warrants. </a:t>
            </a:r>
          </a:p>
          <a:p>
            <a:r>
              <a:rPr lang="es-MX" dirty="0"/>
              <a:t>• Como referencia para determinar el precio al que se pactarán. </a:t>
            </a:r>
            <a:endParaRPr lang="en-US" dirty="0"/>
          </a:p>
        </p:txBody>
      </p:sp>
      <p:sp>
        <p:nvSpPr>
          <p:cNvPr id="4" name="Rectángulo 3"/>
          <p:cNvSpPr/>
          <p:nvPr/>
        </p:nvSpPr>
        <p:spPr>
          <a:xfrm>
            <a:off x="2073860" y="616021"/>
            <a:ext cx="7005444"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Aplicaciones del PP</a:t>
            </a:r>
          </a:p>
        </p:txBody>
      </p:sp>
    </p:spTree>
    <p:extLst>
      <p:ext uri="{BB962C8B-B14F-4D97-AF65-F5344CB8AC3E}">
        <p14:creationId xmlns:p14="http://schemas.microsoft.com/office/powerpoint/2010/main" val="208223676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024451" y="563770"/>
            <a:ext cx="5437707"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Calculo del PPP</a:t>
            </a:r>
          </a:p>
        </p:txBody>
      </p:sp>
      <p:pic>
        <p:nvPicPr>
          <p:cNvPr id="5" name="Imagen 4"/>
          <p:cNvPicPr>
            <a:picLocks noChangeAspect="1"/>
          </p:cNvPicPr>
          <p:nvPr/>
        </p:nvPicPr>
        <p:blipFill>
          <a:blip r:embed="rId2"/>
          <a:stretch>
            <a:fillRect/>
          </a:stretch>
        </p:blipFill>
        <p:spPr>
          <a:xfrm>
            <a:off x="1382895" y="1987595"/>
            <a:ext cx="9480487" cy="3864565"/>
          </a:xfrm>
          <a:prstGeom prst="rect">
            <a:avLst/>
          </a:prstGeom>
        </p:spPr>
      </p:pic>
    </p:spTree>
    <p:extLst>
      <p:ext uri="{BB962C8B-B14F-4D97-AF65-F5344CB8AC3E}">
        <p14:creationId xmlns:p14="http://schemas.microsoft.com/office/powerpoint/2010/main" val="71752265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24935" y="1792924"/>
            <a:ext cx="8946541" cy="4195481"/>
          </a:xfrm>
        </p:spPr>
        <p:txBody>
          <a:bodyPr>
            <a:normAutofit/>
          </a:bodyPr>
          <a:lstStyle/>
          <a:p>
            <a:r>
              <a:rPr lang="es-MX" dirty="0"/>
              <a:t>La venta en corto es la operación que se realiza a través de la Bolsa, cuya liquidación efectúa el vendedor con valores obtenidos en préstamo. Y tiene como objetivo contar con una alternativa para obtener utilidades cuando se tienen expectativa de baja en el precio de los valores accionarios. </a:t>
            </a:r>
          </a:p>
          <a:p>
            <a:endParaRPr lang="es-MX" dirty="0"/>
          </a:p>
          <a:p>
            <a:r>
              <a:rPr lang="es-MX" dirty="0"/>
              <a:t>El inversionista instruye a su Casa de Bolsa para que consiga el préstamo cierto título, cuyo precio s espera que descienda; al mismo tiempo le instruye que lo venda en el mercado.</a:t>
            </a:r>
          </a:p>
          <a:p>
            <a:endParaRPr lang="es-MX" dirty="0"/>
          </a:p>
          <a:p>
            <a:r>
              <a:rPr lang="es-MX" dirty="0"/>
              <a:t> </a:t>
            </a:r>
            <a:r>
              <a:rPr lang="es-MX" b="1" dirty="0"/>
              <a:t>Esta operación combinada de pedir prestado un título y luego venderlo se conoce como Venta en Corto. </a:t>
            </a:r>
            <a:endParaRPr lang="en-US" b="1" dirty="0"/>
          </a:p>
        </p:txBody>
      </p:sp>
      <p:sp>
        <p:nvSpPr>
          <p:cNvPr id="4" name="Rectángulo 3"/>
          <p:cNvSpPr/>
          <p:nvPr/>
        </p:nvSpPr>
        <p:spPr>
          <a:xfrm>
            <a:off x="6003634" y="2967335"/>
            <a:ext cx="184731"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endParaRPr lang="es-ES" sz="5400" b="1" cap="none" spc="0" dirty="0">
              <a:ln/>
              <a:solidFill>
                <a:schemeClr val="accent3"/>
              </a:solidFill>
              <a:effectLst/>
            </a:endParaRPr>
          </a:p>
        </p:txBody>
      </p:sp>
      <p:sp>
        <p:nvSpPr>
          <p:cNvPr id="5" name="Rectángulo 4"/>
          <p:cNvSpPr/>
          <p:nvPr/>
        </p:nvSpPr>
        <p:spPr>
          <a:xfrm>
            <a:off x="2751766" y="454096"/>
            <a:ext cx="4911922" cy="830997"/>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4800" b="1" cap="none" spc="0" dirty="0">
                <a:ln/>
                <a:solidFill>
                  <a:schemeClr val="accent3"/>
                </a:solidFill>
                <a:effectLst/>
              </a:rPr>
              <a:t>Ventas en corto</a:t>
            </a:r>
          </a:p>
        </p:txBody>
      </p:sp>
    </p:spTree>
    <p:extLst>
      <p:ext uri="{BB962C8B-B14F-4D97-AF65-F5344CB8AC3E}">
        <p14:creationId xmlns:p14="http://schemas.microsoft.com/office/powerpoint/2010/main" val="13384172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t>Sólo se podrán realizar operaciones de venta en corto con acciones y certificados de participación ordinarios.</a:t>
            </a:r>
          </a:p>
          <a:p>
            <a:r>
              <a:rPr lang="es-MX" dirty="0"/>
              <a:t>La operación que soportará legalmente al campo de un convenio modificatorio al contrario de intermediación bursátil celebrado con la casa de bolsa que vaya a realizarlo.</a:t>
            </a:r>
          </a:p>
          <a:p>
            <a:r>
              <a:rPr lang="es-MX" dirty="0"/>
              <a:t>El plazo de los préstamos no excederán 360 días naturales.</a:t>
            </a:r>
          </a:p>
          <a:p>
            <a:r>
              <a:rPr lang="es-MX" dirty="0"/>
              <a:t>La casa de bolsa participante debe estar autorizada para operar en ventas en corto</a:t>
            </a:r>
          </a:p>
          <a:p>
            <a:endParaRPr lang="en-US" dirty="0"/>
          </a:p>
        </p:txBody>
      </p:sp>
      <p:sp>
        <p:nvSpPr>
          <p:cNvPr id="4" name="Rectángulo 3"/>
          <p:cNvSpPr/>
          <p:nvPr/>
        </p:nvSpPr>
        <p:spPr>
          <a:xfrm>
            <a:off x="537129" y="694397"/>
            <a:ext cx="10908756" cy="830997"/>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4800" b="1" cap="none" spc="0" dirty="0">
                <a:ln/>
                <a:solidFill>
                  <a:schemeClr val="accent3"/>
                </a:solidFill>
                <a:effectLst/>
              </a:rPr>
              <a:t>Características de la venta en corto</a:t>
            </a:r>
          </a:p>
        </p:txBody>
      </p:sp>
    </p:spTree>
    <p:extLst>
      <p:ext uri="{BB962C8B-B14F-4D97-AF65-F5344CB8AC3E}">
        <p14:creationId xmlns:p14="http://schemas.microsoft.com/office/powerpoint/2010/main" val="310314649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t>Las Ventas en Corto se pueden pactar entre: </a:t>
            </a:r>
          </a:p>
          <a:p>
            <a:r>
              <a:rPr lang="es-MX" dirty="0"/>
              <a:t>• Personas físicas </a:t>
            </a:r>
          </a:p>
          <a:p>
            <a:r>
              <a:rPr lang="es-MX" dirty="0"/>
              <a:t>• Personas morales </a:t>
            </a:r>
          </a:p>
          <a:p>
            <a:r>
              <a:rPr lang="es-MX" dirty="0"/>
              <a:t>• Personas morales con personas físicas con actividad empresarial.</a:t>
            </a:r>
          </a:p>
          <a:p>
            <a:endParaRPr lang="es-MX" dirty="0"/>
          </a:p>
          <a:p>
            <a:r>
              <a:rPr lang="es-MX" dirty="0"/>
              <a:t>Las Casas de Bolsa podrán actuar por cuenta propia o por cuenta de terceros, </a:t>
            </a:r>
            <a:endParaRPr lang="en-US" dirty="0"/>
          </a:p>
        </p:txBody>
      </p:sp>
      <p:sp>
        <p:nvSpPr>
          <p:cNvPr id="4" name="Rectángulo 3"/>
          <p:cNvSpPr/>
          <p:nvPr/>
        </p:nvSpPr>
        <p:spPr>
          <a:xfrm>
            <a:off x="689667" y="537644"/>
            <a:ext cx="9773829"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Participantes y sus funciones</a:t>
            </a:r>
          </a:p>
        </p:txBody>
      </p:sp>
    </p:spTree>
    <p:extLst>
      <p:ext uri="{BB962C8B-B14F-4D97-AF65-F5344CB8AC3E}">
        <p14:creationId xmlns:p14="http://schemas.microsoft.com/office/powerpoint/2010/main" val="236147536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r>
              <a:rPr lang="es-MX" sz="3000" dirty="0"/>
              <a:t>Proporciona a los mercados patrones de mayor </a:t>
            </a:r>
            <a:r>
              <a:rPr lang="es-MX" sz="3000" dirty="0" err="1"/>
              <a:t>bursatilidad</a:t>
            </a:r>
            <a:r>
              <a:rPr lang="es-MX" sz="3000" dirty="0"/>
              <a:t> al permitir inversionistas que suelen operar con altos volúmenes (los bajistas o </a:t>
            </a:r>
            <a:r>
              <a:rPr lang="es-MX" sz="3000" dirty="0" err="1"/>
              <a:t>cortistas</a:t>
            </a:r>
            <a:r>
              <a:rPr lang="es-MX" sz="3000" dirty="0"/>
              <a:t>) cuando los merados van a ala alza, facilitando la flexión del mercado (si se cumple su expectativa).</a:t>
            </a:r>
            <a:endParaRPr lang="en-US" sz="3000" dirty="0"/>
          </a:p>
        </p:txBody>
      </p:sp>
      <p:sp>
        <p:nvSpPr>
          <p:cNvPr id="4" name="Rectángulo 3"/>
          <p:cNvSpPr/>
          <p:nvPr/>
        </p:nvSpPr>
        <p:spPr>
          <a:xfrm>
            <a:off x="888695" y="720524"/>
            <a:ext cx="9735357"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Utilidad de la venta en corto</a:t>
            </a:r>
          </a:p>
        </p:txBody>
      </p:sp>
    </p:spTree>
    <p:extLst>
      <p:ext uri="{BB962C8B-B14F-4D97-AF65-F5344CB8AC3E}">
        <p14:creationId xmlns:p14="http://schemas.microsoft.com/office/powerpoint/2010/main" val="32119226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6 Marcador de contenido">
            <a:extLst>
              <a:ext uri="{FF2B5EF4-FFF2-40B4-BE49-F238E27FC236}">
                <a16:creationId xmlns:a16="http://schemas.microsoft.com/office/drawing/2014/main" id="{F103F1F2-71DF-6F4D-A342-9EA1646CAC2A}"/>
              </a:ext>
            </a:extLst>
          </p:cNvPr>
          <p:cNvSpPr txBox="1">
            <a:spLocks/>
          </p:cNvSpPr>
          <p:nvPr/>
        </p:nvSpPr>
        <p:spPr>
          <a:xfrm>
            <a:off x="2587399" y="2197055"/>
            <a:ext cx="8229600" cy="4176712"/>
          </a:xfrm>
          <a:prstGeom prst="rect">
            <a:avLst/>
          </a:prstGeom>
          <a:ln>
            <a:solidFill>
              <a:schemeClr val="tx1"/>
            </a:solidFill>
          </a:ln>
        </p:spPr>
        <p:txBody>
          <a:bodyPr>
            <a:normAutofit/>
          </a:bodyPr>
          <a:lstStyle/>
          <a:p>
            <a:pPr marL="342900" indent="-342900" algn="just" eaLnBrk="0" hangingPunct="0">
              <a:spcBef>
                <a:spcPct val="20000"/>
              </a:spcBef>
              <a:defRPr/>
            </a:pPr>
            <a:endParaRPr lang="es-MX" sz="2900" kern="0" dirty="0">
              <a:latin typeface="+mn-lt"/>
              <a:cs typeface="Times New Roman" pitchFamily="18" charset="0"/>
            </a:endParaRPr>
          </a:p>
          <a:p>
            <a:pPr indent="-342900" algn="just" eaLnBrk="0" hangingPunct="0">
              <a:spcBef>
                <a:spcPct val="20000"/>
              </a:spcBef>
              <a:defRPr/>
            </a:pPr>
            <a:r>
              <a:rPr lang="es-MX" dirty="0"/>
              <a:t>El objetivo de este material es que el alumno adquiera los conocimientos fundamentales acerca de las diferentes opciones financieras que hay en el mercado de renta variable (capitales). </a:t>
            </a:r>
          </a:p>
          <a:p>
            <a:pPr indent="-342900" algn="just" eaLnBrk="0" hangingPunct="0">
              <a:spcBef>
                <a:spcPct val="20000"/>
              </a:spcBef>
              <a:defRPr/>
            </a:pPr>
            <a:r>
              <a:rPr lang="es-MX" dirty="0"/>
              <a:t>Tendrá la capacidad de tomar decisiones adecuadas en cuanto a la administración del financiamiento, inversiones o colocación de títulos o valores con la finalidad de obtener fondos de las entidades superavitarias.  Y por parte de los inversores ubicar alternativas de inversión más competitivas.</a:t>
            </a:r>
          </a:p>
          <a:p>
            <a:pPr indent="-342900" algn="just" eaLnBrk="0" hangingPunct="0">
              <a:spcBef>
                <a:spcPct val="20000"/>
              </a:spcBef>
              <a:defRPr/>
            </a:pPr>
            <a:r>
              <a:rPr lang="es-MX" dirty="0"/>
              <a:t>Este material se centra en el conocimiento de la diversidad de alternativas que ofrecen los intermediarios no bancarios.</a:t>
            </a:r>
          </a:p>
          <a:p>
            <a:pPr indent="-342900" eaLnBrk="0" hangingPunct="0">
              <a:spcBef>
                <a:spcPct val="20000"/>
              </a:spcBef>
              <a:defRPr/>
            </a:pPr>
            <a:endParaRPr lang="es-MX" sz="3200" kern="0" dirty="0">
              <a:latin typeface="+mn-lt"/>
              <a:cs typeface="+mn-cs"/>
            </a:endParaRPr>
          </a:p>
        </p:txBody>
      </p:sp>
      <p:sp>
        <p:nvSpPr>
          <p:cNvPr id="3" name="6 Marcador de contenido">
            <a:extLst>
              <a:ext uri="{FF2B5EF4-FFF2-40B4-BE49-F238E27FC236}">
                <a16:creationId xmlns:a16="http://schemas.microsoft.com/office/drawing/2014/main" id="{F9F4E19A-7C2B-B24F-8361-AEED8DA6A039}"/>
              </a:ext>
            </a:extLst>
          </p:cNvPr>
          <p:cNvSpPr txBox="1">
            <a:spLocks/>
          </p:cNvSpPr>
          <p:nvPr/>
        </p:nvSpPr>
        <p:spPr>
          <a:xfrm>
            <a:off x="2573112" y="627017"/>
            <a:ext cx="8229600" cy="1149532"/>
          </a:xfrm>
          <a:prstGeom prst="rect">
            <a:avLst/>
          </a:prstGeom>
          <a:ln>
            <a:solidFill>
              <a:schemeClr val="tx1"/>
            </a:solidFill>
          </a:ln>
        </p:spPr>
        <p:txBody>
          <a:bodyPr>
            <a:normAutofit fontScale="92500" lnSpcReduction="20000"/>
          </a:bodyPr>
          <a:lstStyle/>
          <a:p>
            <a:pPr marL="342900" indent="-342900" algn="just" eaLnBrk="0" hangingPunct="0">
              <a:spcBef>
                <a:spcPct val="20000"/>
              </a:spcBef>
              <a:defRPr/>
            </a:pPr>
            <a:endParaRPr lang="es-MX" sz="4000" kern="0" dirty="0">
              <a:cs typeface="Times New Roman" pitchFamily="18" charset="0"/>
            </a:endParaRPr>
          </a:p>
          <a:p>
            <a:pPr indent="-342900" algn="ctr" eaLnBrk="0" hangingPunct="0">
              <a:spcBef>
                <a:spcPct val="20000"/>
              </a:spcBef>
              <a:defRPr/>
            </a:pPr>
            <a:r>
              <a:rPr lang="es-MX" sz="4000" dirty="0"/>
              <a:t>OBJETIVO</a:t>
            </a:r>
          </a:p>
          <a:p>
            <a:pPr indent="-342900" eaLnBrk="0" hangingPunct="0">
              <a:spcBef>
                <a:spcPct val="20000"/>
              </a:spcBef>
              <a:buFontTx/>
              <a:buChar char="•"/>
              <a:defRPr/>
            </a:pPr>
            <a:endParaRPr lang="es-MX" sz="3200" kern="0" dirty="0">
              <a:latin typeface="+mn-lt"/>
              <a:cs typeface="+mn-cs"/>
            </a:endParaRPr>
          </a:p>
        </p:txBody>
      </p:sp>
    </p:spTree>
    <p:extLst>
      <p:ext uri="{BB962C8B-B14F-4D97-AF65-F5344CB8AC3E}">
        <p14:creationId xmlns:p14="http://schemas.microsoft.com/office/powerpoint/2010/main" val="185435361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algn="just"/>
            <a:r>
              <a:rPr lang="es-MX" dirty="0"/>
              <a:t>no se cumpla la expectativa de baja y el mercado mantenga su fuerza de alza, y entonces el vendedor ,se ve obligado a cubrir sus ventas con precios más altos, generando las consecuentes pérdidas</a:t>
            </a:r>
          </a:p>
          <a:p>
            <a:pPr algn="just"/>
            <a:r>
              <a:rPr lang="es-MX" dirty="0"/>
              <a:t>la posibilidad de no poder recomprar os valores vendidos, este tipo de riesgo se reduce al mínimo, cuando se operan valores de alta </a:t>
            </a:r>
            <a:r>
              <a:rPr lang="es-MX" dirty="0" err="1"/>
              <a:t>bursatilidad</a:t>
            </a:r>
            <a:r>
              <a:rPr lang="es-MX" dirty="0"/>
              <a:t>.</a:t>
            </a:r>
          </a:p>
          <a:p>
            <a:pPr algn="just"/>
            <a:r>
              <a:rPr lang="es-MX" dirty="0"/>
              <a:t>riesgos crediticios por parte del vendedor cuya capacidad crediticia sea insuficiente para cubrir alguna pérdida</a:t>
            </a:r>
            <a:endParaRPr lang="en-US" dirty="0"/>
          </a:p>
        </p:txBody>
      </p:sp>
      <p:sp>
        <p:nvSpPr>
          <p:cNvPr id="4" name="Rectángulo 3"/>
          <p:cNvSpPr/>
          <p:nvPr/>
        </p:nvSpPr>
        <p:spPr>
          <a:xfrm>
            <a:off x="875630" y="420077"/>
            <a:ext cx="9735357"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Riesgos de la venta en corto</a:t>
            </a:r>
          </a:p>
        </p:txBody>
      </p:sp>
    </p:spTree>
    <p:extLst>
      <p:ext uri="{BB962C8B-B14F-4D97-AF65-F5344CB8AC3E}">
        <p14:creationId xmlns:p14="http://schemas.microsoft.com/office/powerpoint/2010/main" val="304547039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t>Únicamente serán concertadas por las Casas de Bolsa que cuenten con la autorización correspondiente.</a:t>
            </a:r>
          </a:p>
          <a:p>
            <a:r>
              <a:rPr lang="es-MX" dirty="0"/>
              <a:t>Deberán llevarse a cabo con valores autorizados por la CNBV. </a:t>
            </a:r>
          </a:p>
          <a:p>
            <a:endParaRPr lang="en-US" dirty="0"/>
          </a:p>
        </p:txBody>
      </p:sp>
      <p:sp>
        <p:nvSpPr>
          <p:cNvPr id="4" name="Rectángulo 3"/>
          <p:cNvSpPr/>
          <p:nvPr/>
        </p:nvSpPr>
        <p:spPr>
          <a:xfrm>
            <a:off x="553412" y="550707"/>
            <a:ext cx="10046340" cy="769441"/>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4400" b="1" cap="none" spc="0" dirty="0">
                <a:ln/>
                <a:solidFill>
                  <a:schemeClr val="accent3"/>
                </a:solidFill>
                <a:effectLst/>
              </a:rPr>
              <a:t>Reglas de operación venta en corto</a:t>
            </a:r>
          </a:p>
        </p:txBody>
      </p:sp>
    </p:spTree>
    <p:extLst>
      <p:ext uri="{BB962C8B-B14F-4D97-AF65-F5344CB8AC3E}">
        <p14:creationId xmlns:p14="http://schemas.microsoft.com/office/powerpoint/2010/main" val="72618828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72814" y="511518"/>
            <a:ext cx="8861721"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Conceptos de operación </a:t>
            </a:r>
          </a:p>
        </p:txBody>
      </p:sp>
      <p:sp>
        <p:nvSpPr>
          <p:cNvPr id="5" name="Rectángulo redondeado 4"/>
          <p:cNvSpPr/>
          <p:nvPr/>
        </p:nvSpPr>
        <p:spPr>
          <a:xfrm>
            <a:off x="875211" y="1750423"/>
            <a:ext cx="2129246" cy="6139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Puja abajo</a:t>
            </a:r>
            <a:endParaRPr lang="en-US" dirty="0"/>
          </a:p>
        </p:txBody>
      </p:sp>
      <p:sp>
        <p:nvSpPr>
          <p:cNvPr id="7" name="Rectángulo redondeado 6"/>
          <p:cNvSpPr/>
          <p:nvPr/>
        </p:nvSpPr>
        <p:spPr>
          <a:xfrm>
            <a:off x="744583" y="4432663"/>
            <a:ext cx="2129246" cy="6139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Puja cero abajo</a:t>
            </a:r>
            <a:endParaRPr lang="en-US" dirty="0"/>
          </a:p>
        </p:txBody>
      </p:sp>
      <p:sp>
        <p:nvSpPr>
          <p:cNvPr id="8" name="Rectángulo redondeado 7"/>
          <p:cNvSpPr/>
          <p:nvPr/>
        </p:nvSpPr>
        <p:spPr>
          <a:xfrm>
            <a:off x="744583" y="5742213"/>
            <a:ext cx="2129246" cy="6139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Puja cero arriba</a:t>
            </a:r>
            <a:endParaRPr lang="en-US" dirty="0"/>
          </a:p>
        </p:txBody>
      </p:sp>
      <p:sp>
        <p:nvSpPr>
          <p:cNvPr id="9" name="Rectángulo redondeado 8"/>
          <p:cNvSpPr/>
          <p:nvPr/>
        </p:nvSpPr>
        <p:spPr>
          <a:xfrm>
            <a:off x="744583" y="3101995"/>
            <a:ext cx="2129246" cy="6139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Puja arriba	</a:t>
            </a:r>
            <a:endParaRPr lang="en-US" dirty="0"/>
          </a:p>
        </p:txBody>
      </p:sp>
      <p:sp>
        <p:nvSpPr>
          <p:cNvPr id="10" name="Rectángulo redondeado 9"/>
          <p:cNvSpPr/>
          <p:nvPr/>
        </p:nvSpPr>
        <p:spPr>
          <a:xfrm>
            <a:off x="3368431" y="1622138"/>
            <a:ext cx="6466104" cy="108410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Cuando una venta al contado de una determinada acción, se realiza a un precio menor que el de la operación previa. </a:t>
            </a:r>
            <a:endParaRPr lang="en-US" dirty="0"/>
          </a:p>
        </p:txBody>
      </p:sp>
      <p:sp>
        <p:nvSpPr>
          <p:cNvPr id="11" name="Rectángulo redondeado 10"/>
          <p:cNvSpPr/>
          <p:nvPr/>
        </p:nvSpPr>
        <p:spPr>
          <a:xfrm>
            <a:off x="3570519" y="3000103"/>
            <a:ext cx="6264015" cy="10101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Cuando venta al contado de una determinada acción, se realiza a un precio más alto que el de la operación previa. </a:t>
            </a:r>
            <a:endParaRPr lang="en-US" dirty="0"/>
          </a:p>
        </p:txBody>
      </p:sp>
      <p:sp>
        <p:nvSpPr>
          <p:cNvPr id="12" name="Rectángulo redondeado 11"/>
          <p:cNvSpPr/>
          <p:nvPr/>
        </p:nvSpPr>
        <p:spPr>
          <a:xfrm>
            <a:off x="3570520" y="4208527"/>
            <a:ext cx="6264014" cy="9078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El último cambio en el precio del valor fue hacia arriba</a:t>
            </a:r>
            <a:endParaRPr lang="en-US" dirty="0"/>
          </a:p>
        </p:txBody>
      </p:sp>
      <p:sp>
        <p:nvSpPr>
          <p:cNvPr id="13" name="Rectángulo redondeado 12"/>
          <p:cNvSpPr/>
          <p:nvPr/>
        </p:nvSpPr>
        <p:spPr>
          <a:xfrm>
            <a:off x="3570520" y="5514702"/>
            <a:ext cx="6264014" cy="106897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El último cambio en el precio del valor fue hacia abajo</a:t>
            </a:r>
            <a:endParaRPr lang="en-US" dirty="0"/>
          </a:p>
        </p:txBody>
      </p:sp>
    </p:spTree>
    <p:extLst>
      <p:ext uri="{BB962C8B-B14F-4D97-AF65-F5344CB8AC3E}">
        <p14:creationId xmlns:p14="http://schemas.microsoft.com/office/powerpoint/2010/main" val="129716831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fontScale="92500"/>
          </a:bodyPr>
          <a:lstStyle/>
          <a:p>
            <a:pPr algn="just"/>
            <a:r>
              <a:rPr lang="es-MX" sz="2800" dirty="0"/>
              <a:t>Se define como la transferencia temporal de la propiedad de valores, del propietario de los mismos, conocido como prestamista, al prestatario, siendo este quien se obliga, al vencimiento del plazo establecido, a restituir al prestamista, otros títulos del mismo valor, especie, clase, serie y pago de la contraprestación o premio convenido</a:t>
            </a:r>
            <a:endParaRPr lang="en-US" sz="2800" dirty="0"/>
          </a:p>
        </p:txBody>
      </p:sp>
      <p:sp>
        <p:nvSpPr>
          <p:cNvPr id="4" name="Rectángulo 3"/>
          <p:cNvSpPr/>
          <p:nvPr/>
        </p:nvSpPr>
        <p:spPr>
          <a:xfrm>
            <a:off x="2287226" y="550706"/>
            <a:ext cx="7016665"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Préstamo de valores</a:t>
            </a:r>
          </a:p>
        </p:txBody>
      </p:sp>
    </p:spTree>
    <p:extLst>
      <p:ext uri="{BB962C8B-B14F-4D97-AF65-F5344CB8AC3E}">
        <p14:creationId xmlns:p14="http://schemas.microsoft.com/office/powerpoint/2010/main" val="118526286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algn="just"/>
            <a:r>
              <a:rPr lang="es-MX" sz="2800" dirty="0"/>
              <a:t>Solo con la participación del préstamo de valores se pude concebir operaciones como la Venta en Corto entre otras, lo que permite dimensionar la utilidad del préstamo de valores. </a:t>
            </a:r>
            <a:endParaRPr lang="en-US" sz="2800" dirty="0"/>
          </a:p>
        </p:txBody>
      </p:sp>
      <p:sp>
        <p:nvSpPr>
          <p:cNvPr id="4" name="Rectángulo 3"/>
          <p:cNvSpPr/>
          <p:nvPr/>
        </p:nvSpPr>
        <p:spPr>
          <a:xfrm>
            <a:off x="367942" y="420078"/>
            <a:ext cx="11064247"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Utilidad del préstamo de valores</a:t>
            </a:r>
          </a:p>
        </p:txBody>
      </p:sp>
    </p:spTree>
    <p:extLst>
      <p:ext uri="{BB962C8B-B14F-4D97-AF65-F5344CB8AC3E}">
        <p14:creationId xmlns:p14="http://schemas.microsoft.com/office/powerpoint/2010/main" val="101573807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t>Los préstamos de valores deberán estar garantizados por el prestatario.</a:t>
            </a:r>
          </a:p>
          <a:p>
            <a:r>
              <a:rPr lang="es-MX" dirty="0"/>
              <a:t>La correspondiente garantía podrá constituida con efectivo, valores, o bien, mediante una carta de crédito irrevocable expedida por alguna institución de crédito. Las partes podrán pactar libremente la sustitución de las garantías. </a:t>
            </a:r>
            <a:endParaRPr lang="en-US" dirty="0"/>
          </a:p>
        </p:txBody>
      </p:sp>
      <p:sp>
        <p:nvSpPr>
          <p:cNvPr id="4" name="Rectángulo 3"/>
          <p:cNvSpPr/>
          <p:nvPr/>
        </p:nvSpPr>
        <p:spPr>
          <a:xfrm>
            <a:off x="509822" y="576832"/>
            <a:ext cx="10519226" cy="830997"/>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4800" b="1" cap="none" spc="0" dirty="0">
                <a:ln/>
                <a:solidFill>
                  <a:schemeClr val="accent3"/>
                </a:solidFill>
                <a:effectLst/>
              </a:rPr>
              <a:t>Garantías del préstamo de valores</a:t>
            </a:r>
          </a:p>
        </p:txBody>
      </p:sp>
    </p:spTree>
    <p:extLst>
      <p:ext uri="{BB962C8B-B14F-4D97-AF65-F5344CB8AC3E}">
        <p14:creationId xmlns:p14="http://schemas.microsoft.com/office/powerpoint/2010/main" val="96607395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t>La tendencia de acciones otorga a su tenedor, una serie de derechos que tienen que ver con la forma en que distribuye el patrimonio y se denominan derechos patrimoniales, como son:</a:t>
            </a:r>
          </a:p>
          <a:p>
            <a:r>
              <a:rPr lang="es-MX" dirty="0"/>
              <a:t> • Dividendo en Efectivo y en Especie </a:t>
            </a:r>
          </a:p>
          <a:p>
            <a:r>
              <a:rPr lang="es-MX" dirty="0"/>
              <a:t>• Dividendo en Acciones (Capitalización)</a:t>
            </a:r>
          </a:p>
          <a:p>
            <a:r>
              <a:rPr lang="es-MX" dirty="0"/>
              <a:t> • Suscripción</a:t>
            </a:r>
          </a:p>
          <a:p>
            <a:r>
              <a:rPr lang="es-MX" dirty="0"/>
              <a:t> • Canje </a:t>
            </a:r>
            <a:endParaRPr lang="en-US" dirty="0"/>
          </a:p>
        </p:txBody>
      </p:sp>
      <p:sp>
        <p:nvSpPr>
          <p:cNvPr id="4" name="Rectángulo 3"/>
          <p:cNvSpPr/>
          <p:nvPr/>
        </p:nvSpPr>
        <p:spPr>
          <a:xfrm>
            <a:off x="1354918" y="668272"/>
            <a:ext cx="8443337"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Derechos patrimoniales</a:t>
            </a:r>
          </a:p>
        </p:txBody>
      </p:sp>
    </p:spTree>
    <p:extLst>
      <p:ext uri="{BB962C8B-B14F-4D97-AF65-F5344CB8AC3E}">
        <p14:creationId xmlns:p14="http://schemas.microsoft.com/office/powerpoint/2010/main" val="10737003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t>Distribución proporcional de una parte de las utilidades generadas por la egresa entre los socios, reflejando una salida de dinero por parte de la emisora. </a:t>
            </a:r>
          </a:p>
          <a:p>
            <a:endParaRPr lang="es-MX" dirty="0"/>
          </a:p>
          <a:p>
            <a:r>
              <a:rPr lang="es-MX" dirty="0"/>
              <a:t>Este pago provoca un cambio en el precio de la acción que a partir del corte del cupón, no considera ya el valor del derecho, ya que este ha sido ejercido.</a:t>
            </a:r>
            <a:endParaRPr lang="en-US" dirty="0"/>
          </a:p>
        </p:txBody>
      </p:sp>
      <p:sp>
        <p:nvSpPr>
          <p:cNvPr id="4" name="Rectángulo 3"/>
          <p:cNvSpPr/>
          <p:nvPr/>
        </p:nvSpPr>
        <p:spPr>
          <a:xfrm>
            <a:off x="1440189" y="642146"/>
            <a:ext cx="7587334"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Dividendo en efectivo</a:t>
            </a:r>
          </a:p>
        </p:txBody>
      </p:sp>
    </p:spTree>
    <p:extLst>
      <p:ext uri="{BB962C8B-B14F-4D97-AF65-F5344CB8AC3E}">
        <p14:creationId xmlns:p14="http://schemas.microsoft.com/office/powerpoint/2010/main" val="279720513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t>También conocida como capitalización de actividades, es la Capitalización parcial o total de las utilidades, las que de esta manera pasan a formar parte del Capital Social e implica la entrega gratuita de las acciones correspondientes al aumento del Capital Social.</a:t>
            </a:r>
          </a:p>
          <a:p>
            <a:endParaRPr lang="es-MX" dirty="0"/>
          </a:p>
          <a:p>
            <a:r>
              <a:rPr lang="es-MX" dirty="0"/>
              <a:t>se puede observar entonces que no hay flujo de efectivo. </a:t>
            </a:r>
            <a:endParaRPr lang="en-US" dirty="0"/>
          </a:p>
        </p:txBody>
      </p:sp>
      <p:sp>
        <p:nvSpPr>
          <p:cNvPr id="4" name="Rectángulo 3"/>
          <p:cNvSpPr/>
          <p:nvPr/>
        </p:nvSpPr>
        <p:spPr>
          <a:xfrm>
            <a:off x="1821793" y="498455"/>
            <a:ext cx="7973658"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Dividendo en acciones</a:t>
            </a:r>
          </a:p>
        </p:txBody>
      </p:sp>
    </p:spTree>
    <p:extLst>
      <p:ext uri="{BB962C8B-B14F-4D97-AF65-F5344CB8AC3E}">
        <p14:creationId xmlns:p14="http://schemas.microsoft.com/office/powerpoint/2010/main" val="378345293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16376" y="1817787"/>
            <a:ext cx="8946541" cy="1474053"/>
          </a:xfrm>
        </p:spPr>
        <p:txBody>
          <a:bodyPr/>
          <a:lstStyle/>
          <a:p>
            <a:r>
              <a:rPr lang="es-MX" dirty="0"/>
              <a:t>Incremento del capital social, con recursos nuevos provenientes de fuente externa. </a:t>
            </a:r>
          </a:p>
          <a:p>
            <a:r>
              <a:rPr lang="es-MX" dirty="0"/>
              <a:t>Es decir la admisión de nuevos accionistas a cambio de una inversión ya sea monetaria o en especie.</a:t>
            </a:r>
          </a:p>
        </p:txBody>
      </p:sp>
      <p:sp>
        <p:nvSpPr>
          <p:cNvPr id="4" name="Rectángulo 3"/>
          <p:cNvSpPr/>
          <p:nvPr/>
        </p:nvSpPr>
        <p:spPr>
          <a:xfrm>
            <a:off x="3263094" y="602959"/>
            <a:ext cx="4195798" cy="92333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Suscripción  </a:t>
            </a:r>
          </a:p>
        </p:txBody>
      </p:sp>
      <p:sp>
        <p:nvSpPr>
          <p:cNvPr id="6" name="Marcador de contenido 2"/>
          <p:cNvSpPr txBox="1">
            <a:spLocks/>
          </p:cNvSpPr>
          <p:nvPr/>
        </p:nvSpPr>
        <p:spPr>
          <a:xfrm>
            <a:off x="1116375" y="4452369"/>
            <a:ext cx="8946541" cy="147405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9pPr>
          </a:lstStyle>
          <a:p>
            <a:endParaRPr lang="es-MX" dirty="0"/>
          </a:p>
        </p:txBody>
      </p:sp>
      <p:sp>
        <p:nvSpPr>
          <p:cNvPr id="7" name="Marcador de contenido 2"/>
          <p:cNvSpPr txBox="1">
            <a:spLocks/>
          </p:cNvSpPr>
          <p:nvPr/>
        </p:nvSpPr>
        <p:spPr>
          <a:xfrm>
            <a:off x="1116374" y="4452368"/>
            <a:ext cx="8946541" cy="147405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9pPr>
          </a:lstStyle>
          <a:p>
            <a:r>
              <a:rPr lang="es-MX" dirty="0"/>
              <a:t>Es el intercambio de acciones “nuevas” por “viejas”, mismo que puede ser con proporciones uno a uno, o bien con alguna proporción </a:t>
            </a:r>
          </a:p>
        </p:txBody>
      </p:sp>
    </p:spTree>
    <p:extLst>
      <p:ext uri="{BB962C8B-B14F-4D97-AF65-F5344CB8AC3E}">
        <p14:creationId xmlns:p14="http://schemas.microsoft.com/office/powerpoint/2010/main" val="39541637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2">
            <a:extLst>
              <a:ext uri="{FF2B5EF4-FFF2-40B4-BE49-F238E27FC236}">
                <a16:creationId xmlns:a16="http://schemas.microsoft.com/office/drawing/2014/main" id="{2EB722C0-82AE-8A4D-9311-96E4D3DFA756}"/>
              </a:ext>
            </a:extLst>
          </p:cNvPr>
          <p:cNvSpPr txBox="1">
            <a:spLocks/>
          </p:cNvSpPr>
          <p:nvPr/>
        </p:nvSpPr>
        <p:spPr>
          <a:xfrm>
            <a:off x="1051061" y="2732187"/>
            <a:ext cx="8946541" cy="3328979"/>
          </a:xfrm>
          <a:prstGeom prst="rect">
            <a:avLst/>
          </a:prstGeom>
        </p:spPr>
        <p:txBody>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r>
              <a:rPr lang="es-MX"/>
              <a:t>Es el sistema atraves del cual se interrelacionan la oferta y la demanda de valores dirigidos a obtener flujos de capital de inversión para las empresas, normalmente destinados a activos fijos.</a:t>
            </a:r>
          </a:p>
          <a:p>
            <a:endParaRPr lang="es-MX"/>
          </a:p>
          <a:p>
            <a:r>
              <a:rPr lang="es-MX"/>
              <a:t>Obteniendo financiamiento a mediano y largo plazo</a:t>
            </a:r>
            <a:endParaRPr lang="es-MX" dirty="0"/>
          </a:p>
        </p:txBody>
      </p:sp>
      <p:sp>
        <p:nvSpPr>
          <p:cNvPr id="3" name="Rectángulo 2">
            <a:extLst>
              <a:ext uri="{FF2B5EF4-FFF2-40B4-BE49-F238E27FC236}">
                <a16:creationId xmlns:a16="http://schemas.microsoft.com/office/drawing/2014/main" id="{FEFDFA6E-858C-AF49-85EB-F0D8FA072D8C}"/>
              </a:ext>
            </a:extLst>
          </p:cNvPr>
          <p:cNvSpPr/>
          <p:nvPr/>
        </p:nvSpPr>
        <p:spPr>
          <a:xfrm>
            <a:off x="433199" y="697222"/>
            <a:ext cx="11325601"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Concepto de Mercado de capitales</a:t>
            </a:r>
          </a:p>
        </p:txBody>
      </p:sp>
    </p:spTree>
    <p:extLst>
      <p:ext uri="{BB962C8B-B14F-4D97-AF65-F5344CB8AC3E}">
        <p14:creationId xmlns:p14="http://schemas.microsoft.com/office/powerpoint/2010/main" val="352066122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050649" y="694399"/>
            <a:ext cx="2124300"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canje</a:t>
            </a:r>
          </a:p>
        </p:txBody>
      </p:sp>
      <p:sp>
        <p:nvSpPr>
          <p:cNvPr id="5" name="Marcador de contenido 2"/>
          <p:cNvSpPr txBox="1">
            <a:spLocks/>
          </p:cNvSpPr>
          <p:nvPr/>
        </p:nvSpPr>
        <p:spPr>
          <a:xfrm>
            <a:off x="1090248" y="2166368"/>
            <a:ext cx="8946541" cy="147405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9pPr>
          </a:lstStyle>
          <a:p>
            <a:r>
              <a:rPr lang="es-MX" dirty="0"/>
              <a:t>Es el intercambio de acciones “nuevas” por “viejas”, mismo que puede ser con proporciones uno a uno, o bien con alguna proporción </a:t>
            </a:r>
          </a:p>
        </p:txBody>
      </p:sp>
    </p:spTree>
    <p:extLst>
      <p:ext uri="{BB962C8B-B14F-4D97-AF65-F5344CB8AC3E}">
        <p14:creationId xmlns:p14="http://schemas.microsoft.com/office/powerpoint/2010/main" val="382130985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t>Los índices accionarios son herramientas estadísticas que expresan el comportamiento del mercado accionario, en función de las variaciones de precios de una muestra balanceada ponderada y representativa de un conjunto de acciones cotizadas en un mercado bursátil.</a:t>
            </a:r>
            <a:endParaRPr lang="en-US" dirty="0"/>
          </a:p>
        </p:txBody>
      </p:sp>
      <p:sp>
        <p:nvSpPr>
          <p:cNvPr id="4" name="Rectángulo 3"/>
          <p:cNvSpPr/>
          <p:nvPr/>
        </p:nvSpPr>
        <p:spPr>
          <a:xfrm>
            <a:off x="591645" y="459267"/>
            <a:ext cx="10538462"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Índices de precios accionarios</a:t>
            </a:r>
          </a:p>
        </p:txBody>
      </p:sp>
    </p:spTree>
    <p:extLst>
      <p:ext uri="{BB962C8B-B14F-4D97-AF65-F5344CB8AC3E}">
        <p14:creationId xmlns:p14="http://schemas.microsoft.com/office/powerpoint/2010/main" val="292610741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t>Es el principal indicador de la Bolsa Mexicana de Valores, este indicador muestra en forma fidedigna la situación del mercado bursátil y su dinamismo operativo. </a:t>
            </a:r>
          </a:p>
          <a:p>
            <a:r>
              <a:rPr lang="es-MX" dirty="0"/>
              <a:t>El IPC constituye un fiel indicador de las fluctuaciones del mercado accionario, gracias a los conceptos fundamentales</a:t>
            </a:r>
            <a:endParaRPr lang="en-US" dirty="0"/>
          </a:p>
        </p:txBody>
      </p:sp>
      <p:sp>
        <p:nvSpPr>
          <p:cNvPr id="4" name="Rectángulo 3"/>
          <p:cNvSpPr/>
          <p:nvPr/>
        </p:nvSpPr>
        <p:spPr>
          <a:xfrm>
            <a:off x="130629" y="772775"/>
            <a:ext cx="11535529" cy="830997"/>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4800" b="1" cap="none" spc="0" dirty="0">
                <a:ln/>
                <a:solidFill>
                  <a:schemeClr val="accent3"/>
                </a:solidFill>
                <a:effectLst/>
              </a:rPr>
              <a:t>Índice de precios y cotizaciones (IPC)</a:t>
            </a:r>
          </a:p>
        </p:txBody>
      </p:sp>
    </p:spTree>
    <p:extLst>
      <p:ext uri="{BB962C8B-B14F-4D97-AF65-F5344CB8AC3E}">
        <p14:creationId xmlns:p14="http://schemas.microsoft.com/office/powerpoint/2010/main" val="228457614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76741" y="759695"/>
            <a:ext cx="8946541" cy="4195481"/>
          </a:xfrm>
        </p:spPr>
        <p:txBody>
          <a:bodyPr/>
          <a:lstStyle/>
          <a:p>
            <a:r>
              <a:rPr lang="es-MX" dirty="0"/>
              <a:t>El índice de precios y cotizaciones (IPC, con base octubre de 1978), tiene como principal objetivo, el constituirse como un indicador representativo y confiable del Mercado Accionario Mexicano. Para cumplir este objetivo fue necesario revisar diversas alternativas de cálculo y metodología.</a:t>
            </a:r>
          </a:p>
          <a:p>
            <a:endParaRPr lang="es-MX" dirty="0"/>
          </a:p>
          <a:p>
            <a:r>
              <a:rPr lang="es-MX" dirty="0"/>
              <a:t>Actualmente está compuesto por 35 series accionarías. El tamaño está determinado en función de las series que reúnan los criterios establecidos. </a:t>
            </a:r>
          </a:p>
          <a:p>
            <a:endParaRPr lang="es-MX" dirty="0"/>
          </a:p>
          <a:p>
            <a:endParaRPr lang="en-US" dirty="0"/>
          </a:p>
        </p:txBody>
      </p:sp>
    </p:spTree>
    <p:extLst>
      <p:ext uri="{BB962C8B-B14F-4D97-AF65-F5344CB8AC3E}">
        <p14:creationId xmlns:p14="http://schemas.microsoft.com/office/powerpoint/2010/main" val="103620108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581749" y="485392"/>
            <a:ext cx="8323112"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Metodología de cálculo</a:t>
            </a:r>
          </a:p>
        </p:txBody>
      </p:sp>
      <p:pic>
        <p:nvPicPr>
          <p:cNvPr id="5" name="Imagen 4"/>
          <p:cNvPicPr>
            <a:picLocks noChangeAspect="1"/>
          </p:cNvPicPr>
          <p:nvPr/>
        </p:nvPicPr>
        <p:blipFill>
          <a:blip r:embed="rId2"/>
          <a:stretch>
            <a:fillRect/>
          </a:stretch>
        </p:blipFill>
        <p:spPr>
          <a:xfrm>
            <a:off x="1568123" y="1811517"/>
            <a:ext cx="8066479" cy="4484779"/>
          </a:xfrm>
          <a:prstGeom prst="rect">
            <a:avLst/>
          </a:prstGeom>
        </p:spPr>
      </p:pic>
    </p:spTree>
    <p:extLst>
      <p:ext uri="{BB962C8B-B14F-4D97-AF65-F5344CB8AC3E}">
        <p14:creationId xmlns:p14="http://schemas.microsoft.com/office/powerpoint/2010/main" val="189559909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t>Es un índice de precios ponderado por valor de capitalización, el cual se constituye al igual que el índice de precios y cotizaciones como un indicador altamente representativo y confiable del mercado accionario mexicano. Está diseñado de acuerdo al tamaño, estructura y necesidades del mercado de valores mexicano, además se encuentra dentro de los estándares de cálculo y reglas de mantenimiento aplicadas internacionalmente. </a:t>
            </a:r>
            <a:endParaRPr lang="en-US" dirty="0"/>
          </a:p>
        </p:txBody>
      </p:sp>
      <p:sp>
        <p:nvSpPr>
          <p:cNvPr id="4" name="Rectángulo 3"/>
          <p:cNvSpPr/>
          <p:nvPr/>
        </p:nvSpPr>
        <p:spPr>
          <a:xfrm>
            <a:off x="1457720" y="655209"/>
            <a:ext cx="7891904"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Índice México (INMEX)</a:t>
            </a:r>
          </a:p>
        </p:txBody>
      </p:sp>
    </p:spTree>
    <p:extLst>
      <p:ext uri="{BB962C8B-B14F-4D97-AF65-F5344CB8AC3E}">
        <p14:creationId xmlns:p14="http://schemas.microsoft.com/office/powerpoint/2010/main" val="385228008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72683" y="929513"/>
            <a:ext cx="8946541" cy="4195481"/>
          </a:xfrm>
        </p:spPr>
        <p:txBody>
          <a:bodyPr/>
          <a:lstStyle/>
          <a:p>
            <a:r>
              <a:rPr lang="es-MX" dirty="0"/>
              <a:t>Tiene como principal objetivo, el constituirse como un indicador altamente representativo y confiable del Mercado Accionario Mexicano con la característica esencial de establecerse como un valor subyacente para emisiones de productos derivados sobre el índice.</a:t>
            </a:r>
          </a:p>
          <a:p>
            <a:endParaRPr lang="es-MX" dirty="0"/>
          </a:p>
          <a:p>
            <a:r>
              <a:rPr lang="es-MX" dirty="0"/>
              <a:t>Tamaño de la Muestra Actualmente es de 20 series accionarías. </a:t>
            </a:r>
            <a:endParaRPr lang="en-US" dirty="0"/>
          </a:p>
        </p:txBody>
      </p:sp>
    </p:spTree>
    <p:extLst>
      <p:ext uri="{BB962C8B-B14F-4D97-AF65-F5344CB8AC3E}">
        <p14:creationId xmlns:p14="http://schemas.microsoft.com/office/powerpoint/2010/main" val="339618972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t>El índice de mediana capitalización tiene como principal objetivo, constituirse como un indicador altamente representativo y confiable del Mercado Accionario Mexicano, para empresas de mediana capitalización. </a:t>
            </a:r>
          </a:p>
          <a:p>
            <a:endParaRPr lang="es-MX" dirty="0"/>
          </a:p>
          <a:p>
            <a:r>
              <a:rPr lang="es-MX" dirty="0" err="1"/>
              <a:t>Bursatibilidad</a:t>
            </a:r>
            <a:r>
              <a:rPr lang="es-MX" dirty="0"/>
              <a:t> (alta y media) </a:t>
            </a:r>
          </a:p>
          <a:p>
            <a:endParaRPr lang="es-MX" dirty="0"/>
          </a:p>
          <a:p>
            <a:r>
              <a:rPr lang="es-MX" dirty="0"/>
              <a:t>Tamaño de la Muestra: 30 emisoras accionarias. </a:t>
            </a:r>
            <a:endParaRPr lang="en-US" dirty="0"/>
          </a:p>
        </p:txBody>
      </p:sp>
      <p:sp>
        <p:nvSpPr>
          <p:cNvPr id="4" name="Rectángulo 3"/>
          <p:cNvSpPr/>
          <p:nvPr/>
        </p:nvSpPr>
        <p:spPr>
          <a:xfrm>
            <a:off x="432385" y="576832"/>
            <a:ext cx="10288394" cy="769441"/>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4400" b="1" cap="none" spc="0" dirty="0">
                <a:ln/>
                <a:solidFill>
                  <a:schemeClr val="accent3"/>
                </a:solidFill>
                <a:effectLst/>
              </a:rPr>
              <a:t>Índice de la mediana capitalización </a:t>
            </a:r>
          </a:p>
        </p:txBody>
      </p:sp>
    </p:spTree>
    <p:extLst>
      <p:ext uri="{BB962C8B-B14F-4D97-AF65-F5344CB8AC3E}">
        <p14:creationId xmlns:p14="http://schemas.microsoft.com/office/powerpoint/2010/main" val="101338944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t>Indicador de la Bolsa Mexicana de Valores, que refleja el rendimiento capitalizado de los dividendos otorgados por cada una de as emisoras que integran la muestra del Índice de Precios y Cotizaciones. </a:t>
            </a:r>
          </a:p>
          <a:p>
            <a:endParaRPr lang="es-MX" dirty="0"/>
          </a:p>
          <a:p>
            <a:endParaRPr lang="es-MX" dirty="0"/>
          </a:p>
          <a:p>
            <a:r>
              <a:rPr lang="es-MX" dirty="0"/>
              <a:t>Este índice complementa al IPC, dado que este último no ajusta el precio de sus series accionarías por el pago de dividendos. </a:t>
            </a:r>
            <a:endParaRPr lang="en-US" dirty="0"/>
          </a:p>
        </p:txBody>
      </p:sp>
      <p:sp>
        <p:nvSpPr>
          <p:cNvPr id="4" name="Rectángulo 3"/>
          <p:cNvSpPr/>
          <p:nvPr/>
        </p:nvSpPr>
        <p:spPr>
          <a:xfrm>
            <a:off x="2044062" y="433140"/>
            <a:ext cx="7293984"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Índice de dividendos</a:t>
            </a:r>
          </a:p>
        </p:txBody>
      </p:sp>
    </p:spTree>
    <p:extLst>
      <p:ext uri="{BB962C8B-B14F-4D97-AF65-F5344CB8AC3E}">
        <p14:creationId xmlns:p14="http://schemas.microsoft.com/office/powerpoint/2010/main" val="202915453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t>Ser un indicador que represente confiablemente para el público inversionista, el comportamiento de los rendimientos por dividendos decretados por las emisoras que integra la muestra del IPC.</a:t>
            </a:r>
          </a:p>
          <a:p>
            <a:endParaRPr lang="es-MX" dirty="0"/>
          </a:p>
          <a:p>
            <a:r>
              <a:rPr lang="es-MX" dirty="0"/>
              <a:t>Herramienta complementaria del IPC.</a:t>
            </a:r>
          </a:p>
          <a:p>
            <a:endParaRPr lang="es-MX" dirty="0"/>
          </a:p>
          <a:p>
            <a:endParaRPr lang="en-US" dirty="0"/>
          </a:p>
        </p:txBody>
      </p:sp>
      <p:sp>
        <p:nvSpPr>
          <p:cNvPr id="4" name="Rectángulo 3"/>
          <p:cNvSpPr/>
          <p:nvPr/>
        </p:nvSpPr>
        <p:spPr>
          <a:xfrm>
            <a:off x="652422" y="576832"/>
            <a:ext cx="10591361" cy="830997"/>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4800" b="1" cap="none" spc="0" dirty="0">
                <a:ln/>
                <a:solidFill>
                  <a:schemeClr val="accent3"/>
                </a:solidFill>
                <a:effectLst/>
              </a:rPr>
              <a:t>Objetivos del índice de dividendos</a:t>
            </a:r>
          </a:p>
        </p:txBody>
      </p:sp>
    </p:spTree>
    <p:extLst>
      <p:ext uri="{BB962C8B-B14F-4D97-AF65-F5344CB8AC3E}">
        <p14:creationId xmlns:p14="http://schemas.microsoft.com/office/powerpoint/2010/main" val="28339431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ipse 3"/>
          <p:cNvSpPr/>
          <p:nvPr/>
        </p:nvSpPr>
        <p:spPr>
          <a:xfrm>
            <a:off x="3876542" y="463641"/>
            <a:ext cx="3696236" cy="17386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Secciones del mercado de capitales</a:t>
            </a:r>
          </a:p>
        </p:txBody>
      </p:sp>
      <p:sp>
        <p:nvSpPr>
          <p:cNvPr id="5" name="Elipse 4"/>
          <p:cNvSpPr/>
          <p:nvPr/>
        </p:nvSpPr>
        <p:spPr>
          <a:xfrm>
            <a:off x="1171977" y="2509233"/>
            <a:ext cx="3215426" cy="13694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Renta variable</a:t>
            </a:r>
          </a:p>
        </p:txBody>
      </p:sp>
      <p:sp>
        <p:nvSpPr>
          <p:cNvPr id="6" name="Elipse 5"/>
          <p:cNvSpPr/>
          <p:nvPr/>
        </p:nvSpPr>
        <p:spPr>
          <a:xfrm>
            <a:off x="7418231" y="2509233"/>
            <a:ext cx="3215426" cy="13694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Instrumentos de deuda</a:t>
            </a:r>
          </a:p>
        </p:txBody>
      </p:sp>
      <p:sp>
        <p:nvSpPr>
          <p:cNvPr id="7" name="Elipse 6"/>
          <p:cNvSpPr/>
          <p:nvPr/>
        </p:nvSpPr>
        <p:spPr>
          <a:xfrm>
            <a:off x="616039" y="4511898"/>
            <a:ext cx="4327302" cy="18588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El inversionista puede participar mediante la compra de títulos de  acciones y </a:t>
            </a:r>
            <a:r>
              <a:rPr lang="es-MX" dirty="0" err="1"/>
              <a:t>cpo’s</a:t>
            </a:r>
            <a:endParaRPr lang="es-MX" dirty="0"/>
          </a:p>
        </p:txBody>
      </p:sp>
      <p:sp>
        <p:nvSpPr>
          <p:cNvPr id="8" name="Elipse 7"/>
          <p:cNvSpPr/>
          <p:nvPr/>
        </p:nvSpPr>
        <p:spPr>
          <a:xfrm>
            <a:off x="7572778" y="4554828"/>
            <a:ext cx="3406461" cy="16141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Compra-venta de pasivos a largo plazo y obligaciones</a:t>
            </a:r>
          </a:p>
        </p:txBody>
      </p:sp>
      <p:cxnSp>
        <p:nvCxnSpPr>
          <p:cNvPr id="10" name="Conector recto de flecha 9"/>
          <p:cNvCxnSpPr/>
          <p:nvPr/>
        </p:nvCxnSpPr>
        <p:spPr>
          <a:xfrm flipH="1">
            <a:off x="3181082" y="1635617"/>
            <a:ext cx="798490" cy="8736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p:cNvCxnSpPr>
            <a:endCxn id="6" idx="0"/>
          </p:cNvCxnSpPr>
          <p:nvPr/>
        </p:nvCxnSpPr>
        <p:spPr>
          <a:xfrm>
            <a:off x="7572778" y="1635617"/>
            <a:ext cx="1453166" cy="8736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de flecha 13"/>
          <p:cNvCxnSpPr/>
          <p:nvPr/>
        </p:nvCxnSpPr>
        <p:spPr>
          <a:xfrm flipH="1">
            <a:off x="2779690" y="3851851"/>
            <a:ext cx="10733" cy="6214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15"/>
          <p:cNvCxnSpPr/>
          <p:nvPr/>
        </p:nvCxnSpPr>
        <p:spPr>
          <a:xfrm flipH="1">
            <a:off x="9265275" y="4049863"/>
            <a:ext cx="10733" cy="6214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061129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just"/>
            <a:r>
              <a:rPr lang="es-MX" dirty="0"/>
              <a:t>Incorpora para su cálculo como su nombre lo indica, todos los derechos corporativos que las emisoras decretan, expresa el rendimiento del mercado accionario, en función de las variaciones de precios de una muestra balanceada, ponderada y representativa del conjunto de acciones cotizadas en la Bolsa.</a:t>
            </a:r>
            <a:endParaRPr lang="en-US" dirty="0"/>
          </a:p>
        </p:txBody>
      </p:sp>
      <p:sp>
        <p:nvSpPr>
          <p:cNvPr id="4" name="Rectángulo 3"/>
          <p:cNvSpPr/>
          <p:nvPr/>
        </p:nvSpPr>
        <p:spPr>
          <a:xfrm>
            <a:off x="1103312" y="524581"/>
            <a:ext cx="9305753"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Índice de rendimiento total</a:t>
            </a:r>
          </a:p>
        </p:txBody>
      </p:sp>
    </p:spTree>
    <p:extLst>
      <p:ext uri="{BB962C8B-B14F-4D97-AF65-F5344CB8AC3E}">
        <p14:creationId xmlns:p14="http://schemas.microsoft.com/office/powerpoint/2010/main" val="104394487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t>Mide el cambio diario del valor de capitalización de una muestra de valores. </a:t>
            </a:r>
          </a:p>
          <a:p>
            <a:r>
              <a:rPr lang="es-MX" dirty="0"/>
              <a:t>Esta fórmula evalúa la trayectoria del mercado, y facilita su reproducción en portafolios, sociedades de inversión y carteras de valores que pretendan obtener el rendimiento promedio que ofrece el mercado. </a:t>
            </a:r>
          </a:p>
          <a:p>
            <a:r>
              <a:rPr lang="es-MX" dirty="0"/>
              <a:t>La ponderación es realizada con el valor total de capitalización de cada serie accionaría.</a:t>
            </a:r>
            <a:endParaRPr lang="en-US" dirty="0"/>
          </a:p>
        </p:txBody>
      </p:sp>
      <p:sp>
        <p:nvSpPr>
          <p:cNvPr id="4" name="Rectángulo 3"/>
          <p:cNvSpPr/>
          <p:nvPr/>
        </p:nvSpPr>
        <p:spPr>
          <a:xfrm>
            <a:off x="2092047" y="576832"/>
            <a:ext cx="6309741"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Características IRT</a:t>
            </a:r>
          </a:p>
        </p:txBody>
      </p:sp>
    </p:spTree>
    <p:extLst>
      <p:ext uri="{BB962C8B-B14F-4D97-AF65-F5344CB8AC3E}">
        <p14:creationId xmlns:p14="http://schemas.microsoft.com/office/powerpoint/2010/main" val="104981182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t>Es un indicador del mercado accionario mexicano, que mide el nivel de negociación de cada una de las series accionarias que participan en él.</a:t>
            </a:r>
          </a:p>
          <a:p>
            <a:endParaRPr lang="es-MX" dirty="0"/>
          </a:p>
          <a:p>
            <a:r>
              <a:rPr lang="es-MX" dirty="0"/>
              <a:t>Las series accionarias con mayor importe y número de operaciones, obtienen los mayores niveles de </a:t>
            </a:r>
            <a:r>
              <a:rPr lang="es-MX" dirty="0" err="1"/>
              <a:t>bursatilidad</a:t>
            </a:r>
            <a:r>
              <a:rPr lang="es-MX" dirty="0"/>
              <a:t>. </a:t>
            </a:r>
            <a:endParaRPr lang="en-US" dirty="0"/>
          </a:p>
        </p:txBody>
      </p:sp>
      <p:sp>
        <p:nvSpPr>
          <p:cNvPr id="4" name="Rectángulo 3"/>
          <p:cNvSpPr/>
          <p:nvPr/>
        </p:nvSpPr>
        <p:spPr>
          <a:xfrm>
            <a:off x="1940107" y="811964"/>
            <a:ext cx="7528023"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Índice de </a:t>
            </a:r>
            <a:r>
              <a:rPr lang="es-ES" sz="5400" b="1" cap="none" spc="0" dirty="0" err="1">
                <a:ln/>
                <a:solidFill>
                  <a:schemeClr val="accent3"/>
                </a:solidFill>
                <a:effectLst/>
              </a:rPr>
              <a:t>bursatilidad</a:t>
            </a:r>
            <a:endParaRPr lang="es-ES" sz="5400" b="1" cap="none" spc="0" dirty="0">
              <a:ln/>
              <a:solidFill>
                <a:schemeClr val="accent3"/>
              </a:solidFill>
              <a:effectLst/>
            </a:endParaRPr>
          </a:p>
        </p:txBody>
      </p:sp>
    </p:spTree>
    <p:extLst>
      <p:ext uri="{BB962C8B-B14F-4D97-AF65-F5344CB8AC3E}">
        <p14:creationId xmlns:p14="http://schemas.microsoft.com/office/powerpoint/2010/main" val="132353368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994204" y="271452"/>
            <a:ext cx="6955750" cy="769441"/>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4400" b="1" cap="none" spc="0" dirty="0">
                <a:ln/>
                <a:solidFill>
                  <a:schemeClr val="accent3"/>
                </a:solidFill>
                <a:effectLst/>
              </a:rPr>
              <a:t>Metodología de calculo </a:t>
            </a:r>
          </a:p>
        </p:txBody>
      </p:sp>
      <p:pic>
        <p:nvPicPr>
          <p:cNvPr id="5" name="Imagen 4"/>
          <p:cNvPicPr>
            <a:picLocks noChangeAspect="1"/>
          </p:cNvPicPr>
          <p:nvPr/>
        </p:nvPicPr>
        <p:blipFill>
          <a:blip r:embed="rId2"/>
          <a:stretch>
            <a:fillRect/>
          </a:stretch>
        </p:blipFill>
        <p:spPr>
          <a:xfrm>
            <a:off x="2274113" y="1173590"/>
            <a:ext cx="7639384" cy="1796670"/>
          </a:xfrm>
          <a:prstGeom prst="rect">
            <a:avLst/>
          </a:prstGeom>
        </p:spPr>
      </p:pic>
      <p:pic>
        <p:nvPicPr>
          <p:cNvPr id="6" name="Imagen 5"/>
          <p:cNvPicPr>
            <a:picLocks noChangeAspect="1"/>
          </p:cNvPicPr>
          <p:nvPr/>
        </p:nvPicPr>
        <p:blipFill>
          <a:blip r:embed="rId3"/>
          <a:stretch>
            <a:fillRect/>
          </a:stretch>
        </p:blipFill>
        <p:spPr>
          <a:xfrm>
            <a:off x="2274113" y="2970260"/>
            <a:ext cx="7639384" cy="3390900"/>
          </a:xfrm>
          <a:prstGeom prst="rect">
            <a:avLst/>
          </a:prstGeom>
        </p:spPr>
      </p:pic>
    </p:spTree>
    <p:extLst>
      <p:ext uri="{BB962C8B-B14F-4D97-AF65-F5344CB8AC3E}">
        <p14:creationId xmlns:p14="http://schemas.microsoft.com/office/powerpoint/2010/main" val="398081935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t>Se define como la desviación estándar entre un valor y otro, la medida normalmente utilizada esta descrita por: </a:t>
            </a:r>
            <a:endParaRPr lang="en-US" dirty="0"/>
          </a:p>
        </p:txBody>
      </p:sp>
      <p:sp>
        <p:nvSpPr>
          <p:cNvPr id="5" name="Rectángulo 4"/>
          <p:cNvSpPr/>
          <p:nvPr/>
        </p:nvSpPr>
        <p:spPr>
          <a:xfrm>
            <a:off x="3482874" y="576833"/>
            <a:ext cx="3815468"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Volatilidad</a:t>
            </a:r>
          </a:p>
        </p:txBody>
      </p:sp>
      <p:pic>
        <p:nvPicPr>
          <p:cNvPr id="6" name="Imagen 5"/>
          <p:cNvPicPr>
            <a:picLocks noChangeAspect="1"/>
          </p:cNvPicPr>
          <p:nvPr/>
        </p:nvPicPr>
        <p:blipFill>
          <a:blip r:embed="rId2"/>
          <a:stretch>
            <a:fillRect/>
          </a:stretch>
        </p:blipFill>
        <p:spPr>
          <a:xfrm>
            <a:off x="1705186" y="3362324"/>
            <a:ext cx="7742791" cy="2698841"/>
          </a:xfrm>
          <a:prstGeom prst="rect">
            <a:avLst/>
          </a:prstGeom>
        </p:spPr>
      </p:pic>
    </p:spTree>
    <p:extLst>
      <p:ext uri="{BB962C8B-B14F-4D97-AF65-F5344CB8AC3E}">
        <p14:creationId xmlns:p14="http://schemas.microsoft.com/office/powerpoint/2010/main" val="97421053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34981A6B-EDD5-C145-8D0D-5659824F5D66}"/>
              </a:ext>
            </a:extLst>
          </p:cNvPr>
          <p:cNvSpPr/>
          <p:nvPr/>
        </p:nvSpPr>
        <p:spPr>
          <a:xfrm>
            <a:off x="420130" y="1997839"/>
            <a:ext cx="11170508" cy="1477328"/>
          </a:xfrm>
          <a:prstGeom prst="rect">
            <a:avLst/>
          </a:prstGeom>
        </p:spPr>
        <p:txBody>
          <a:bodyPr wrap="square">
            <a:spAutoFit/>
          </a:bodyPr>
          <a:lstStyle/>
          <a:p>
            <a:r>
              <a:rPr lang="es-MX" dirty="0">
                <a:latin typeface="Arial" panose="020B0604020202020204" pitchFamily="34" charset="0"/>
              </a:rPr>
              <a:t>Díaz, M. A. (1994). Invierta en la Bolsa: guía para inversiones seguras y productivas. Edt. Iberoamericana. </a:t>
            </a:r>
            <a:endParaRPr lang="es-MX" dirty="0"/>
          </a:p>
          <a:p>
            <a:r>
              <a:rPr lang="es-MX" dirty="0">
                <a:latin typeface="Arial" panose="020B0604020202020204" pitchFamily="34" charset="0"/>
              </a:rPr>
              <a:t>Díaz, M. M.(2002). Mercados financieros de México y el Mundo, Instrumentos y Análisis. Edit. Gasca Sicco. Fabozzi, F. J. (2009). Bond Markets, Analysis and Strategies. 7th edition. Upper Saddle River, NJ: Prentice Hall. Fabozzi, F. J. and S. M. Mann (2011). The Handbook of Fixed Income Securities. Edt. McGrawHill.</a:t>
            </a:r>
            <a:br>
              <a:rPr lang="es-MX" dirty="0">
                <a:latin typeface="Arial" panose="020B0604020202020204" pitchFamily="34" charset="0"/>
              </a:rPr>
            </a:br>
            <a:r>
              <a:rPr lang="es-MX" dirty="0">
                <a:latin typeface="Arial" panose="020B0604020202020204" pitchFamily="34" charset="0"/>
              </a:rPr>
              <a:t>Howells, P. and K. Bain (2007). Financial Markets and Institutions, </a:t>
            </a:r>
            <a:endParaRPr lang="es-MX" dirty="0"/>
          </a:p>
        </p:txBody>
      </p:sp>
      <p:sp>
        <p:nvSpPr>
          <p:cNvPr id="3" name="Rectángulo 2">
            <a:extLst>
              <a:ext uri="{FF2B5EF4-FFF2-40B4-BE49-F238E27FC236}">
                <a16:creationId xmlns:a16="http://schemas.microsoft.com/office/drawing/2014/main" id="{A50F4EBE-A676-5C4F-89EB-6E29790F9A4C}"/>
              </a:ext>
            </a:extLst>
          </p:cNvPr>
          <p:cNvSpPr/>
          <p:nvPr/>
        </p:nvSpPr>
        <p:spPr>
          <a:xfrm>
            <a:off x="420130" y="502692"/>
            <a:ext cx="4033925"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Bibliografía:</a:t>
            </a:r>
          </a:p>
        </p:txBody>
      </p:sp>
    </p:spTree>
    <p:extLst>
      <p:ext uri="{BB962C8B-B14F-4D97-AF65-F5344CB8AC3E}">
        <p14:creationId xmlns:p14="http://schemas.microsoft.com/office/powerpoint/2010/main" val="12880792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t>Funciona mediante la colocación de valores representativos de su capital social de largo plazo, también es un destino alterno de inversión para los participantes excedentarios de recursos monetarios que aquí encuentran un lugar y los valores así como el marco regulatorio que les otorgan rendimiento y liquidez en sus inversiones.</a:t>
            </a:r>
          </a:p>
        </p:txBody>
      </p:sp>
      <p:sp>
        <p:nvSpPr>
          <p:cNvPr id="4" name="Rectángulo 3"/>
          <p:cNvSpPr/>
          <p:nvPr/>
        </p:nvSpPr>
        <p:spPr>
          <a:xfrm>
            <a:off x="1223800" y="391560"/>
            <a:ext cx="9744399"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a:ln/>
                <a:solidFill>
                  <a:schemeClr val="accent3"/>
                </a:solidFill>
                <a:effectLst/>
              </a:rPr>
              <a:t>Función del mercado de capitales</a:t>
            </a:r>
          </a:p>
        </p:txBody>
      </p:sp>
    </p:spTree>
    <p:extLst>
      <p:ext uri="{BB962C8B-B14F-4D97-AF65-F5344CB8AC3E}">
        <p14:creationId xmlns:p14="http://schemas.microsoft.com/office/powerpoint/2010/main" val="12542918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lipse 4"/>
          <p:cNvSpPr/>
          <p:nvPr/>
        </p:nvSpPr>
        <p:spPr>
          <a:xfrm>
            <a:off x="3554570" y="421786"/>
            <a:ext cx="3580327" cy="148107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Modalidades del mercado de capitales</a:t>
            </a:r>
          </a:p>
        </p:txBody>
      </p:sp>
      <p:sp>
        <p:nvSpPr>
          <p:cNvPr id="10" name="Rectángulo 9"/>
          <p:cNvSpPr/>
          <p:nvPr/>
        </p:nvSpPr>
        <p:spPr>
          <a:xfrm>
            <a:off x="508712" y="2601523"/>
            <a:ext cx="4629958" cy="14295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a:t>Contacta a emisores e inversionistas, facilitando el flujo de dinero, el proceso involucra al emisor, colocador y comprador</a:t>
            </a:r>
          </a:p>
        </p:txBody>
      </p:sp>
      <p:sp>
        <p:nvSpPr>
          <p:cNvPr id="11" name="Rectángulo 10"/>
          <p:cNvSpPr/>
          <p:nvPr/>
        </p:nvSpPr>
        <p:spPr>
          <a:xfrm>
            <a:off x="980940" y="1162322"/>
            <a:ext cx="1970470" cy="9111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a:p>
            <a:pPr algn="ctr"/>
            <a:r>
              <a:rPr lang="es-MX" dirty="0"/>
              <a:t>Mercado primario </a:t>
            </a:r>
          </a:p>
          <a:p>
            <a:pPr algn="ctr"/>
            <a:endParaRPr lang="es-MX" dirty="0"/>
          </a:p>
        </p:txBody>
      </p:sp>
      <p:sp>
        <p:nvSpPr>
          <p:cNvPr id="13" name="Rectángulo 12"/>
          <p:cNvSpPr/>
          <p:nvPr/>
        </p:nvSpPr>
        <p:spPr>
          <a:xfrm>
            <a:off x="7738054" y="1162322"/>
            <a:ext cx="2346471" cy="9111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a:p>
            <a:pPr algn="ctr"/>
            <a:r>
              <a:rPr lang="es-MX" dirty="0"/>
              <a:t>Mercado secundario</a:t>
            </a:r>
          </a:p>
          <a:p>
            <a:pPr algn="ctr"/>
            <a:endParaRPr lang="es-MX" dirty="0"/>
          </a:p>
        </p:txBody>
      </p:sp>
      <p:sp>
        <p:nvSpPr>
          <p:cNvPr id="15" name="Rectángulo 14"/>
          <p:cNvSpPr/>
          <p:nvPr/>
        </p:nvSpPr>
        <p:spPr>
          <a:xfrm>
            <a:off x="6323527" y="2549092"/>
            <a:ext cx="4807131" cy="15009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a:t>Compra y venta de títulos solo entre inversores, </a:t>
            </a:r>
            <a:r>
              <a:rPr lang="es-MX" dirty="0" err="1"/>
              <a:t>atraves</a:t>
            </a:r>
            <a:r>
              <a:rPr lang="es-MX" dirty="0"/>
              <a:t> de intermediarios autorizados como la CNBV, estas operaciones no otorgan financiamiento a las empresas</a:t>
            </a:r>
          </a:p>
        </p:txBody>
      </p:sp>
      <p:sp>
        <p:nvSpPr>
          <p:cNvPr id="16" name="Rectángulo 15"/>
          <p:cNvSpPr/>
          <p:nvPr/>
        </p:nvSpPr>
        <p:spPr>
          <a:xfrm>
            <a:off x="347730" y="4327299"/>
            <a:ext cx="4790940" cy="20996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a:t>Es la primera vez que se negocian en el mercado</a:t>
            </a:r>
          </a:p>
          <a:p>
            <a:pPr algn="just"/>
            <a:r>
              <a:rPr lang="es-MX" dirty="0"/>
              <a:t>• Se negocian en condiciones nominales</a:t>
            </a:r>
          </a:p>
          <a:p>
            <a:pPr algn="just"/>
            <a:r>
              <a:rPr lang="es-MX" dirty="0"/>
              <a:t>• Establece un flujo de recursos entre el inversionista y el emisor</a:t>
            </a:r>
          </a:p>
          <a:p>
            <a:pPr algn="just"/>
            <a:endParaRPr lang="es-MX" dirty="0"/>
          </a:p>
        </p:txBody>
      </p:sp>
      <p:sp>
        <p:nvSpPr>
          <p:cNvPr id="17" name="Rectángulo 16"/>
          <p:cNvSpPr/>
          <p:nvPr/>
        </p:nvSpPr>
        <p:spPr>
          <a:xfrm>
            <a:off x="6323527" y="4314415"/>
            <a:ext cx="5125791" cy="22039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s-MX" dirty="0"/>
          </a:p>
          <a:p>
            <a:pPr algn="just"/>
            <a:r>
              <a:rPr lang="es-MX" dirty="0"/>
              <a:t>Opera a partir de la segunda negociación de un valor en el mercado.</a:t>
            </a:r>
          </a:p>
          <a:p>
            <a:pPr algn="just"/>
            <a:r>
              <a:rPr lang="es-MX" dirty="0"/>
              <a:t>• Su negociación se desliga de las condiciones nominales </a:t>
            </a:r>
          </a:p>
          <a:p>
            <a:pPr algn="just"/>
            <a:r>
              <a:rPr lang="es-MX" dirty="0"/>
              <a:t>• El flujo de recursos derivados de su operación, se realiza entre inversionistas, quedando el emisor fuera de flujo.</a:t>
            </a:r>
          </a:p>
          <a:p>
            <a:pPr algn="ctr"/>
            <a:endParaRPr lang="es-MX" dirty="0"/>
          </a:p>
        </p:txBody>
      </p:sp>
      <p:cxnSp>
        <p:nvCxnSpPr>
          <p:cNvPr id="19" name="Conector recto de flecha 18"/>
          <p:cNvCxnSpPr>
            <a:stCxn id="5" idx="2"/>
          </p:cNvCxnSpPr>
          <p:nvPr/>
        </p:nvCxnSpPr>
        <p:spPr>
          <a:xfrm flipH="1">
            <a:off x="1983347" y="1162322"/>
            <a:ext cx="1571223" cy="2640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Conector recto de flecha 19"/>
          <p:cNvCxnSpPr/>
          <p:nvPr/>
        </p:nvCxnSpPr>
        <p:spPr>
          <a:xfrm>
            <a:off x="7134897" y="1072164"/>
            <a:ext cx="1506829" cy="3960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Conector recto de flecha 21"/>
          <p:cNvCxnSpPr/>
          <p:nvPr/>
        </p:nvCxnSpPr>
        <p:spPr>
          <a:xfrm>
            <a:off x="2084233" y="2134665"/>
            <a:ext cx="2144" cy="4668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Conector recto de flecha 23"/>
          <p:cNvCxnSpPr/>
          <p:nvPr/>
        </p:nvCxnSpPr>
        <p:spPr>
          <a:xfrm>
            <a:off x="8833837" y="2121248"/>
            <a:ext cx="2144" cy="4668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Conector recto de flecha 25"/>
          <p:cNvCxnSpPr/>
          <p:nvPr/>
        </p:nvCxnSpPr>
        <p:spPr>
          <a:xfrm flipH="1">
            <a:off x="8727092" y="3799807"/>
            <a:ext cx="104601" cy="5274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ector recto de flecha 26"/>
          <p:cNvCxnSpPr/>
          <p:nvPr/>
        </p:nvCxnSpPr>
        <p:spPr>
          <a:xfrm>
            <a:off x="2088591" y="4031082"/>
            <a:ext cx="2144" cy="4668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3836972"/>
      </p:ext>
    </p:extLst>
  </p:cSld>
  <p:clrMapOvr>
    <a:masterClrMapping/>
  </p:clrMapOvr>
</p:sld>
</file>

<file path=ppt/theme/theme1.xml><?xml version="1.0" encoding="utf-8"?>
<a:theme xmlns:a="http://schemas.openxmlformats.org/drawingml/2006/main" name="Paquete">
  <a:themeElements>
    <a:clrScheme name="Azul cálido">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Paquete">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quete">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A425FB89-E954-4A2A-81DC-D90804A94DB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{952645F9-F2AF-FF42-A84E-9B67E0C72461}tf10001120</Template>
  <TotalTime>10675</TotalTime>
  <Words>4598</Words>
  <Application>Microsoft Macintosh PowerPoint</Application>
  <PresentationFormat>Panorámica</PresentationFormat>
  <Paragraphs>349</Paragraphs>
  <Slides>75</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75</vt:i4>
      </vt:variant>
    </vt:vector>
  </HeadingPairs>
  <TitlesOfParts>
    <vt:vector size="83" baseType="lpstr">
      <vt:lpstr>Arial</vt:lpstr>
      <vt:lpstr>Calibri</vt:lpstr>
      <vt:lpstr>Calibri cuerpo</vt:lpstr>
      <vt:lpstr>Gill Sans MT</vt:lpstr>
      <vt:lpstr>Times New Roman</vt:lpstr>
      <vt:lpstr>Wingdings</vt:lpstr>
      <vt:lpstr>Wingdings 3</vt:lpstr>
      <vt:lpstr>Paquete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LUIS</dc:creator>
  <cp:lastModifiedBy>Sergio Miranda</cp:lastModifiedBy>
  <cp:revision>57</cp:revision>
  <dcterms:created xsi:type="dcterms:W3CDTF">2018-09-25T21:43:43Z</dcterms:created>
  <dcterms:modified xsi:type="dcterms:W3CDTF">2019-09-30T20:56:26Z</dcterms:modified>
</cp:coreProperties>
</file>