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3"/>
    <p:restoredTop sz="94693"/>
  </p:normalViewPr>
  <p:slideViewPr>
    <p:cSldViewPr snapToGrid="0" snapToObjects="1">
      <p:cViewPr varScale="1">
        <p:scale>
          <a:sx n="100" d="100"/>
          <a:sy n="100" d="100"/>
        </p:scale>
        <p:origin x="62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711DD-9824-4656-AF8E-C99DA5513D8E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E6F6BE5-4B3C-4FC8-8FE2-176B6B7A5CB0}">
      <dgm:prSet/>
      <dgm:spPr/>
      <dgm:t>
        <a:bodyPr/>
        <a:lstStyle/>
        <a:p>
          <a:r>
            <a:rPr lang="es-MX" b="1"/>
            <a:t>Introducción</a:t>
          </a:r>
          <a:endParaRPr lang="en-US"/>
        </a:p>
      </dgm:t>
    </dgm:pt>
    <dgm:pt modelId="{D3B78533-28C3-4A7B-9326-03385BBA80D2}" type="parTrans" cxnId="{AA711995-FD9E-4538-B089-9706DBE78754}">
      <dgm:prSet/>
      <dgm:spPr/>
      <dgm:t>
        <a:bodyPr/>
        <a:lstStyle/>
        <a:p>
          <a:endParaRPr lang="en-US"/>
        </a:p>
      </dgm:t>
    </dgm:pt>
    <dgm:pt modelId="{09FFA0A2-8FA7-4465-A0D6-2F367A92F875}" type="sibTrans" cxnId="{AA711995-FD9E-4538-B089-9706DBE78754}">
      <dgm:prSet/>
      <dgm:spPr/>
      <dgm:t>
        <a:bodyPr/>
        <a:lstStyle/>
        <a:p>
          <a:endParaRPr lang="en-US"/>
        </a:p>
      </dgm:t>
    </dgm:pt>
    <dgm:pt modelId="{E82AA38A-E3DC-4337-9994-59429EAAAB64}">
      <dgm:prSet/>
      <dgm:spPr/>
      <dgm:t>
        <a:bodyPr/>
        <a:lstStyle/>
        <a:p>
          <a:r>
            <a:rPr lang="es-MX" b="1"/>
            <a:t>Interpretaci</a:t>
          </a:r>
          <a:r>
            <a:rPr lang="es-ES" b="1"/>
            <a:t>ón de velas</a:t>
          </a:r>
          <a:endParaRPr lang="en-US"/>
        </a:p>
      </dgm:t>
    </dgm:pt>
    <dgm:pt modelId="{B9A2D469-8B39-4394-92F4-6988E48DE4C6}" type="parTrans" cxnId="{05F5F54C-7C1D-4BFC-8F08-9FF083C26F1A}">
      <dgm:prSet/>
      <dgm:spPr/>
      <dgm:t>
        <a:bodyPr/>
        <a:lstStyle/>
        <a:p>
          <a:endParaRPr lang="en-US"/>
        </a:p>
      </dgm:t>
    </dgm:pt>
    <dgm:pt modelId="{B50CD9EB-E289-4551-875B-360E817A36F7}" type="sibTrans" cxnId="{05F5F54C-7C1D-4BFC-8F08-9FF083C26F1A}">
      <dgm:prSet/>
      <dgm:spPr/>
      <dgm:t>
        <a:bodyPr/>
        <a:lstStyle/>
        <a:p>
          <a:endParaRPr lang="en-US"/>
        </a:p>
      </dgm:t>
    </dgm:pt>
    <dgm:pt modelId="{9BE6DE4E-99CB-4D86-AE8B-2F9A7355B92D}">
      <dgm:prSet/>
      <dgm:spPr/>
      <dgm:t>
        <a:bodyPr/>
        <a:lstStyle/>
        <a:p>
          <a:r>
            <a:rPr lang="es-ES" b="1"/>
            <a:t>Patrones de velas</a:t>
          </a:r>
          <a:endParaRPr lang="en-US"/>
        </a:p>
      </dgm:t>
    </dgm:pt>
    <dgm:pt modelId="{7C6B6B27-E81F-4A73-AF8E-E78A416064AA}" type="parTrans" cxnId="{8165E3AC-8F65-44C8-BCC4-8B9DBAE778FA}">
      <dgm:prSet/>
      <dgm:spPr/>
      <dgm:t>
        <a:bodyPr/>
        <a:lstStyle/>
        <a:p>
          <a:endParaRPr lang="en-US"/>
        </a:p>
      </dgm:t>
    </dgm:pt>
    <dgm:pt modelId="{F1303675-FB49-4374-8567-6E0DD998DBBA}" type="sibTrans" cxnId="{8165E3AC-8F65-44C8-BCC4-8B9DBAE778FA}">
      <dgm:prSet/>
      <dgm:spPr/>
      <dgm:t>
        <a:bodyPr/>
        <a:lstStyle/>
        <a:p>
          <a:endParaRPr lang="en-US"/>
        </a:p>
      </dgm:t>
    </dgm:pt>
    <dgm:pt modelId="{4E9D0D6B-07DC-4971-83C0-63B5B5C90E0A}">
      <dgm:prSet/>
      <dgm:spPr/>
      <dgm:t>
        <a:bodyPr/>
        <a:lstStyle/>
        <a:p>
          <a:r>
            <a:rPr lang="es-ES" b="1"/>
            <a:t>Velas shooting star</a:t>
          </a:r>
          <a:endParaRPr lang="en-US"/>
        </a:p>
      </dgm:t>
    </dgm:pt>
    <dgm:pt modelId="{A58C5402-4859-460E-8237-C235841FBB28}" type="parTrans" cxnId="{81227A9B-7CB7-4E66-9E4C-C52F1F555CEB}">
      <dgm:prSet/>
      <dgm:spPr/>
      <dgm:t>
        <a:bodyPr/>
        <a:lstStyle/>
        <a:p>
          <a:endParaRPr lang="en-US"/>
        </a:p>
      </dgm:t>
    </dgm:pt>
    <dgm:pt modelId="{4A193B8B-DEDC-4869-A10C-7503F16B869E}" type="sibTrans" cxnId="{81227A9B-7CB7-4E66-9E4C-C52F1F555CEB}">
      <dgm:prSet/>
      <dgm:spPr/>
      <dgm:t>
        <a:bodyPr/>
        <a:lstStyle/>
        <a:p>
          <a:endParaRPr lang="en-US"/>
        </a:p>
      </dgm:t>
    </dgm:pt>
    <dgm:pt modelId="{745655B3-01C7-474A-BBC3-EA41B4A6C922}">
      <dgm:prSet/>
      <dgm:spPr/>
      <dgm:t>
        <a:bodyPr/>
        <a:lstStyle/>
        <a:p>
          <a:r>
            <a:rPr lang="es-ES" b="1"/>
            <a:t>Velas engulfing</a:t>
          </a:r>
          <a:endParaRPr lang="en-US"/>
        </a:p>
      </dgm:t>
    </dgm:pt>
    <dgm:pt modelId="{F47B6BD4-A863-4903-942B-B76568F4AD46}" type="parTrans" cxnId="{71825568-5A36-45FD-B0A0-C1565450DFA9}">
      <dgm:prSet/>
      <dgm:spPr/>
      <dgm:t>
        <a:bodyPr/>
        <a:lstStyle/>
        <a:p>
          <a:endParaRPr lang="en-US"/>
        </a:p>
      </dgm:t>
    </dgm:pt>
    <dgm:pt modelId="{395A2B53-0921-4C15-BCAD-F6E6F382A33A}" type="sibTrans" cxnId="{71825568-5A36-45FD-B0A0-C1565450DFA9}">
      <dgm:prSet/>
      <dgm:spPr/>
      <dgm:t>
        <a:bodyPr/>
        <a:lstStyle/>
        <a:p>
          <a:endParaRPr lang="en-US"/>
        </a:p>
      </dgm:t>
    </dgm:pt>
    <dgm:pt modelId="{A27DB74F-E9D4-47E0-AC49-F954FAF8167E}">
      <dgm:prSet/>
      <dgm:spPr/>
      <dgm:t>
        <a:bodyPr/>
        <a:lstStyle/>
        <a:p>
          <a:r>
            <a:rPr lang="es-ES" b="1"/>
            <a:t>Dojis</a:t>
          </a:r>
          <a:endParaRPr lang="en-US"/>
        </a:p>
      </dgm:t>
    </dgm:pt>
    <dgm:pt modelId="{0DC62E07-2B64-47DB-88EE-E8D61AA8D00E}" type="parTrans" cxnId="{BD5F3F7B-1133-4CFB-92EB-C150C3D89090}">
      <dgm:prSet/>
      <dgm:spPr/>
      <dgm:t>
        <a:bodyPr/>
        <a:lstStyle/>
        <a:p>
          <a:endParaRPr lang="en-US"/>
        </a:p>
      </dgm:t>
    </dgm:pt>
    <dgm:pt modelId="{6A8E5D32-5DB7-498B-ACC4-FDEC7C144D39}" type="sibTrans" cxnId="{BD5F3F7B-1133-4CFB-92EB-C150C3D89090}">
      <dgm:prSet/>
      <dgm:spPr/>
      <dgm:t>
        <a:bodyPr/>
        <a:lstStyle/>
        <a:p>
          <a:endParaRPr lang="en-US"/>
        </a:p>
      </dgm:t>
    </dgm:pt>
    <dgm:pt modelId="{814A2A1F-358B-4C90-B2F2-974F086BD43D}">
      <dgm:prSet/>
      <dgm:spPr/>
      <dgm:t>
        <a:bodyPr/>
        <a:lstStyle/>
        <a:p>
          <a:r>
            <a:rPr lang="es-ES" b="1" dirty="0"/>
            <a:t>Soporte y Resistencia</a:t>
          </a:r>
        </a:p>
      </dgm:t>
    </dgm:pt>
    <dgm:pt modelId="{05F9D36C-A0E6-47A9-8271-1891E08D67DD}" type="parTrans" cxnId="{986C340A-C48A-41C8-8006-E85CEA671181}">
      <dgm:prSet/>
      <dgm:spPr/>
      <dgm:t>
        <a:bodyPr/>
        <a:lstStyle/>
        <a:p>
          <a:endParaRPr lang="en-US"/>
        </a:p>
      </dgm:t>
    </dgm:pt>
    <dgm:pt modelId="{BEF5A3D9-EB27-40C1-9581-372839185817}" type="sibTrans" cxnId="{986C340A-C48A-41C8-8006-E85CEA671181}">
      <dgm:prSet/>
      <dgm:spPr/>
      <dgm:t>
        <a:bodyPr/>
        <a:lstStyle/>
        <a:p>
          <a:endParaRPr lang="en-US"/>
        </a:p>
      </dgm:t>
    </dgm:pt>
    <dgm:pt modelId="{DED0D536-5E9E-B748-9854-607CDAC11B4C}" type="pres">
      <dgm:prSet presAssocID="{E4A711DD-9824-4656-AF8E-C99DA5513D8E}" presName="vert0" presStyleCnt="0">
        <dgm:presLayoutVars>
          <dgm:dir/>
          <dgm:animOne val="branch"/>
          <dgm:animLvl val="lvl"/>
        </dgm:presLayoutVars>
      </dgm:prSet>
      <dgm:spPr/>
    </dgm:pt>
    <dgm:pt modelId="{7F96F588-7C88-B34B-B1B2-18781B523979}" type="pres">
      <dgm:prSet presAssocID="{BE6F6BE5-4B3C-4FC8-8FE2-176B6B7A5CB0}" presName="thickLine" presStyleLbl="alignNode1" presStyleIdx="0" presStyleCnt="7"/>
      <dgm:spPr/>
    </dgm:pt>
    <dgm:pt modelId="{BB64A237-886E-5445-BDF1-80B4A4DBAADC}" type="pres">
      <dgm:prSet presAssocID="{BE6F6BE5-4B3C-4FC8-8FE2-176B6B7A5CB0}" presName="horz1" presStyleCnt="0"/>
      <dgm:spPr/>
    </dgm:pt>
    <dgm:pt modelId="{CF214335-21B2-B04A-BA14-25F60E515240}" type="pres">
      <dgm:prSet presAssocID="{BE6F6BE5-4B3C-4FC8-8FE2-176B6B7A5CB0}" presName="tx1" presStyleLbl="revTx" presStyleIdx="0" presStyleCnt="7"/>
      <dgm:spPr/>
    </dgm:pt>
    <dgm:pt modelId="{E31D8DEE-9757-4249-ACFD-3016D810AACE}" type="pres">
      <dgm:prSet presAssocID="{BE6F6BE5-4B3C-4FC8-8FE2-176B6B7A5CB0}" presName="vert1" presStyleCnt="0"/>
      <dgm:spPr/>
    </dgm:pt>
    <dgm:pt modelId="{49471948-ED32-054A-B937-D9A185AFDEC0}" type="pres">
      <dgm:prSet presAssocID="{E82AA38A-E3DC-4337-9994-59429EAAAB64}" presName="thickLine" presStyleLbl="alignNode1" presStyleIdx="1" presStyleCnt="7"/>
      <dgm:spPr/>
    </dgm:pt>
    <dgm:pt modelId="{51B49A8F-DA41-7E45-8DBC-8A9B90A92028}" type="pres">
      <dgm:prSet presAssocID="{E82AA38A-E3DC-4337-9994-59429EAAAB64}" presName="horz1" presStyleCnt="0"/>
      <dgm:spPr/>
    </dgm:pt>
    <dgm:pt modelId="{89A271F3-DA96-A247-A302-C36DD8E56661}" type="pres">
      <dgm:prSet presAssocID="{E82AA38A-E3DC-4337-9994-59429EAAAB64}" presName="tx1" presStyleLbl="revTx" presStyleIdx="1" presStyleCnt="7"/>
      <dgm:spPr/>
    </dgm:pt>
    <dgm:pt modelId="{AD2A2A5A-6A9E-244E-87F2-1976BAE34564}" type="pres">
      <dgm:prSet presAssocID="{E82AA38A-E3DC-4337-9994-59429EAAAB64}" presName="vert1" presStyleCnt="0"/>
      <dgm:spPr/>
    </dgm:pt>
    <dgm:pt modelId="{95C988BB-4A4B-E54F-A7C3-E6C40AC686ED}" type="pres">
      <dgm:prSet presAssocID="{9BE6DE4E-99CB-4D86-AE8B-2F9A7355B92D}" presName="thickLine" presStyleLbl="alignNode1" presStyleIdx="2" presStyleCnt="7"/>
      <dgm:spPr/>
    </dgm:pt>
    <dgm:pt modelId="{C0CF321C-D8EB-AC42-8C99-BC1F702B0F9B}" type="pres">
      <dgm:prSet presAssocID="{9BE6DE4E-99CB-4D86-AE8B-2F9A7355B92D}" presName="horz1" presStyleCnt="0"/>
      <dgm:spPr/>
    </dgm:pt>
    <dgm:pt modelId="{77B19186-DACB-0047-96CC-A5D419C4B029}" type="pres">
      <dgm:prSet presAssocID="{9BE6DE4E-99CB-4D86-AE8B-2F9A7355B92D}" presName="tx1" presStyleLbl="revTx" presStyleIdx="2" presStyleCnt="7"/>
      <dgm:spPr/>
    </dgm:pt>
    <dgm:pt modelId="{28E44881-D4D5-4341-9E3B-FFF000C765FC}" type="pres">
      <dgm:prSet presAssocID="{9BE6DE4E-99CB-4D86-AE8B-2F9A7355B92D}" presName="vert1" presStyleCnt="0"/>
      <dgm:spPr/>
    </dgm:pt>
    <dgm:pt modelId="{A8D00AE3-6FAD-FE46-B257-3014E87B8F5E}" type="pres">
      <dgm:prSet presAssocID="{4E9D0D6B-07DC-4971-83C0-63B5B5C90E0A}" presName="thickLine" presStyleLbl="alignNode1" presStyleIdx="3" presStyleCnt="7"/>
      <dgm:spPr/>
    </dgm:pt>
    <dgm:pt modelId="{710A510F-0D9B-4F44-AC8E-D10078041096}" type="pres">
      <dgm:prSet presAssocID="{4E9D0D6B-07DC-4971-83C0-63B5B5C90E0A}" presName="horz1" presStyleCnt="0"/>
      <dgm:spPr/>
    </dgm:pt>
    <dgm:pt modelId="{FA8C9D02-6F12-B14F-BCE5-2BB77EF65984}" type="pres">
      <dgm:prSet presAssocID="{4E9D0D6B-07DC-4971-83C0-63B5B5C90E0A}" presName="tx1" presStyleLbl="revTx" presStyleIdx="3" presStyleCnt="7"/>
      <dgm:spPr/>
    </dgm:pt>
    <dgm:pt modelId="{AB2D2CE2-1320-E440-994F-EE90C8C48B11}" type="pres">
      <dgm:prSet presAssocID="{4E9D0D6B-07DC-4971-83C0-63B5B5C90E0A}" presName="vert1" presStyleCnt="0"/>
      <dgm:spPr/>
    </dgm:pt>
    <dgm:pt modelId="{9F1943E2-D06D-E64E-8A20-40752B06AA73}" type="pres">
      <dgm:prSet presAssocID="{745655B3-01C7-474A-BBC3-EA41B4A6C922}" presName="thickLine" presStyleLbl="alignNode1" presStyleIdx="4" presStyleCnt="7"/>
      <dgm:spPr/>
    </dgm:pt>
    <dgm:pt modelId="{C7A57E16-BCCA-B846-BC8B-3241B1D88D64}" type="pres">
      <dgm:prSet presAssocID="{745655B3-01C7-474A-BBC3-EA41B4A6C922}" presName="horz1" presStyleCnt="0"/>
      <dgm:spPr/>
    </dgm:pt>
    <dgm:pt modelId="{5FFBC896-5EC2-C842-B0D4-588317C6427B}" type="pres">
      <dgm:prSet presAssocID="{745655B3-01C7-474A-BBC3-EA41B4A6C922}" presName="tx1" presStyleLbl="revTx" presStyleIdx="4" presStyleCnt="7"/>
      <dgm:spPr/>
    </dgm:pt>
    <dgm:pt modelId="{5CE89180-0BDB-8F42-A87F-D30F5C23D21D}" type="pres">
      <dgm:prSet presAssocID="{745655B3-01C7-474A-BBC3-EA41B4A6C922}" presName="vert1" presStyleCnt="0"/>
      <dgm:spPr/>
    </dgm:pt>
    <dgm:pt modelId="{B35AAE48-A64D-A34A-AA9C-6A96827995C2}" type="pres">
      <dgm:prSet presAssocID="{A27DB74F-E9D4-47E0-AC49-F954FAF8167E}" presName="thickLine" presStyleLbl="alignNode1" presStyleIdx="5" presStyleCnt="7"/>
      <dgm:spPr/>
    </dgm:pt>
    <dgm:pt modelId="{8F101C99-B15F-764A-9E0D-8B8E936845E2}" type="pres">
      <dgm:prSet presAssocID="{A27DB74F-E9D4-47E0-AC49-F954FAF8167E}" presName="horz1" presStyleCnt="0"/>
      <dgm:spPr/>
    </dgm:pt>
    <dgm:pt modelId="{492EAB0A-98CD-FD4B-B24F-8D48F5B873A7}" type="pres">
      <dgm:prSet presAssocID="{A27DB74F-E9D4-47E0-AC49-F954FAF8167E}" presName="tx1" presStyleLbl="revTx" presStyleIdx="5" presStyleCnt="7"/>
      <dgm:spPr/>
    </dgm:pt>
    <dgm:pt modelId="{21185D2D-3FF1-2E47-BDD5-C1F7EEDCE685}" type="pres">
      <dgm:prSet presAssocID="{A27DB74F-E9D4-47E0-AC49-F954FAF8167E}" presName="vert1" presStyleCnt="0"/>
      <dgm:spPr/>
    </dgm:pt>
    <dgm:pt modelId="{D8C6B8D4-1EAA-3646-8583-DA2CC9F40EAE}" type="pres">
      <dgm:prSet presAssocID="{814A2A1F-358B-4C90-B2F2-974F086BD43D}" presName="thickLine" presStyleLbl="alignNode1" presStyleIdx="6" presStyleCnt="7"/>
      <dgm:spPr/>
    </dgm:pt>
    <dgm:pt modelId="{46C33D02-E915-2946-B46A-B811F520F12F}" type="pres">
      <dgm:prSet presAssocID="{814A2A1F-358B-4C90-B2F2-974F086BD43D}" presName="horz1" presStyleCnt="0"/>
      <dgm:spPr/>
    </dgm:pt>
    <dgm:pt modelId="{54571975-61BD-3446-9FFB-7E3256FC9F2D}" type="pres">
      <dgm:prSet presAssocID="{814A2A1F-358B-4C90-B2F2-974F086BD43D}" presName="tx1" presStyleLbl="revTx" presStyleIdx="6" presStyleCnt="7"/>
      <dgm:spPr/>
    </dgm:pt>
    <dgm:pt modelId="{AB4CC221-19CE-2341-86E9-74E2E383E8CB}" type="pres">
      <dgm:prSet presAssocID="{814A2A1F-358B-4C90-B2F2-974F086BD43D}" presName="vert1" presStyleCnt="0"/>
      <dgm:spPr/>
    </dgm:pt>
  </dgm:ptLst>
  <dgm:cxnLst>
    <dgm:cxn modelId="{73DBE802-95DB-684A-A2CD-E93041F6D589}" type="presOf" srcId="{A27DB74F-E9D4-47E0-AC49-F954FAF8167E}" destId="{492EAB0A-98CD-FD4B-B24F-8D48F5B873A7}" srcOrd="0" destOrd="0" presId="urn:microsoft.com/office/officeart/2008/layout/LinedList"/>
    <dgm:cxn modelId="{986C340A-C48A-41C8-8006-E85CEA671181}" srcId="{E4A711DD-9824-4656-AF8E-C99DA5513D8E}" destId="{814A2A1F-358B-4C90-B2F2-974F086BD43D}" srcOrd="6" destOrd="0" parTransId="{05F9D36C-A0E6-47A9-8271-1891E08D67DD}" sibTransId="{BEF5A3D9-EB27-40C1-9581-372839185817}"/>
    <dgm:cxn modelId="{05F5F54C-7C1D-4BFC-8F08-9FF083C26F1A}" srcId="{E4A711DD-9824-4656-AF8E-C99DA5513D8E}" destId="{E82AA38A-E3DC-4337-9994-59429EAAAB64}" srcOrd="1" destOrd="0" parTransId="{B9A2D469-8B39-4394-92F4-6988E48DE4C6}" sibTransId="{B50CD9EB-E289-4551-875B-360E817A36F7}"/>
    <dgm:cxn modelId="{71825568-5A36-45FD-B0A0-C1565450DFA9}" srcId="{E4A711DD-9824-4656-AF8E-C99DA5513D8E}" destId="{745655B3-01C7-474A-BBC3-EA41B4A6C922}" srcOrd="4" destOrd="0" parTransId="{F47B6BD4-A863-4903-942B-B76568F4AD46}" sibTransId="{395A2B53-0921-4C15-BCAD-F6E6F382A33A}"/>
    <dgm:cxn modelId="{BD5F3F7B-1133-4CFB-92EB-C150C3D89090}" srcId="{E4A711DD-9824-4656-AF8E-C99DA5513D8E}" destId="{A27DB74F-E9D4-47E0-AC49-F954FAF8167E}" srcOrd="5" destOrd="0" parTransId="{0DC62E07-2B64-47DB-88EE-E8D61AA8D00E}" sibTransId="{6A8E5D32-5DB7-498B-ACC4-FDEC7C144D39}"/>
    <dgm:cxn modelId="{AA711995-FD9E-4538-B089-9706DBE78754}" srcId="{E4A711DD-9824-4656-AF8E-C99DA5513D8E}" destId="{BE6F6BE5-4B3C-4FC8-8FE2-176B6B7A5CB0}" srcOrd="0" destOrd="0" parTransId="{D3B78533-28C3-4A7B-9326-03385BBA80D2}" sibTransId="{09FFA0A2-8FA7-4465-A0D6-2F367A92F875}"/>
    <dgm:cxn modelId="{7ED59F97-2D60-C049-B3FE-89E4020F0C2A}" type="presOf" srcId="{4E9D0D6B-07DC-4971-83C0-63B5B5C90E0A}" destId="{FA8C9D02-6F12-B14F-BCE5-2BB77EF65984}" srcOrd="0" destOrd="0" presId="urn:microsoft.com/office/officeart/2008/layout/LinedList"/>
    <dgm:cxn modelId="{81227A9B-7CB7-4E66-9E4C-C52F1F555CEB}" srcId="{E4A711DD-9824-4656-AF8E-C99DA5513D8E}" destId="{4E9D0D6B-07DC-4971-83C0-63B5B5C90E0A}" srcOrd="3" destOrd="0" parTransId="{A58C5402-4859-460E-8237-C235841FBB28}" sibTransId="{4A193B8B-DEDC-4869-A10C-7503F16B869E}"/>
    <dgm:cxn modelId="{9E1CD9A5-2794-2443-9A10-AF10272CBF91}" type="presOf" srcId="{BE6F6BE5-4B3C-4FC8-8FE2-176B6B7A5CB0}" destId="{CF214335-21B2-B04A-BA14-25F60E515240}" srcOrd="0" destOrd="0" presId="urn:microsoft.com/office/officeart/2008/layout/LinedList"/>
    <dgm:cxn modelId="{8165E3AC-8F65-44C8-BCC4-8B9DBAE778FA}" srcId="{E4A711DD-9824-4656-AF8E-C99DA5513D8E}" destId="{9BE6DE4E-99CB-4D86-AE8B-2F9A7355B92D}" srcOrd="2" destOrd="0" parTransId="{7C6B6B27-E81F-4A73-AF8E-E78A416064AA}" sibTransId="{F1303675-FB49-4374-8567-6E0DD998DBBA}"/>
    <dgm:cxn modelId="{09975BB5-D18F-C04B-9ADC-EFB3095A8F57}" type="presOf" srcId="{9BE6DE4E-99CB-4D86-AE8B-2F9A7355B92D}" destId="{77B19186-DACB-0047-96CC-A5D419C4B029}" srcOrd="0" destOrd="0" presId="urn:microsoft.com/office/officeart/2008/layout/LinedList"/>
    <dgm:cxn modelId="{35E23ECC-CA45-2248-A949-3D812F9BB17C}" type="presOf" srcId="{745655B3-01C7-474A-BBC3-EA41B4A6C922}" destId="{5FFBC896-5EC2-C842-B0D4-588317C6427B}" srcOrd="0" destOrd="0" presId="urn:microsoft.com/office/officeart/2008/layout/LinedList"/>
    <dgm:cxn modelId="{C22185D9-A687-DB49-8046-E9C6202DF7CF}" type="presOf" srcId="{E4A711DD-9824-4656-AF8E-C99DA5513D8E}" destId="{DED0D536-5E9E-B748-9854-607CDAC11B4C}" srcOrd="0" destOrd="0" presId="urn:microsoft.com/office/officeart/2008/layout/LinedList"/>
    <dgm:cxn modelId="{444F04DA-264B-224A-A434-4785A771079C}" type="presOf" srcId="{814A2A1F-358B-4C90-B2F2-974F086BD43D}" destId="{54571975-61BD-3446-9FFB-7E3256FC9F2D}" srcOrd="0" destOrd="0" presId="urn:microsoft.com/office/officeart/2008/layout/LinedList"/>
    <dgm:cxn modelId="{FBACEDFF-9D59-D54E-B21D-56E5CD5EB50B}" type="presOf" srcId="{E82AA38A-E3DC-4337-9994-59429EAAAB64}" destId="{89A271F3-DA96-A247-A302-C36DD8E56661}" srcOrd="0" destOrd="0" presId="urn:microsoft.com/office/officeart/2008/layout/LinedList"/>
    <dgm:cxn modelId="{DFC99EB6-FFFA-ED49-A8FC-4226139A7F8B}" type="presParOf" srcId="{DED0D536-5E9E-B748-9854-607CDAC11B4C}" destId="{7F96F588-7C88-B34B-B1B2-18781B523979}" srcOrd="0" destOrd="0" presId="urn:microsoft.com/office/officeart/2008/layout/LinedList"/>
    <dgm:cxn modelId="{2FC653E2-1AB5-A545-877B-87DF55040292}" type="presParOf" srcId="{DED0D536-5E9E-B748-9854-607CDAC11B4C}" destId="{BB64A237-886E-5445-BDF1-80B4A4DBAADC}" srcOrd="1" destOrd="0" presId="urn:microsoft.com/office/officeart/2008/layout/LinedList"/>
    <dgm:cxn modelId="{A73C91E2-CD02-F84C-B763-B98586795090}" type="presParOf" srcId="{BB64A237-886E-5445-BDF1-80B4A4DBAADC}" destId="{CF214335-21B2-B04A-BA14-25F60E515240}" srcOrd="0" destOrd="0" presId="urn:microsoft.com/office/officeart/2008/layout/LinedList"/>
    <dgm:cxn modelId="{9DD7CB14-4B93-A747-A36B-70446102D3B3}" type="presParOf" srcId="{BB64A237-886E-5445-BDF1-80B4A4DBAADC}" destId="{E31D8DEE-9757-4249-ACFD-3016D810AACE}" srcOrd="1" destOrd="0" presId="urn:microsoft.com/office/officeart/2008/layout/LinedList"/>
    <dgm:cxn modelId="{5A0B820A-7A47-324A-9A1C-73BFEC8488B1}" type="presParOf" srcId="{DED0D536-5E9E-B748-9854-607CDAC11B4C}" destId="{49471948-ED32-054A-B937-D9A185AFDEC0}" srcOrd="2" destOrd="0" presId="urn:microsoft.com/office/officeart/2008/layout/LinedList"/>
    <dgm:cxn modelId="{F490A31E-2F11-4D4A-B10A-08E99A0C0DC0}" type="presParOf" srcId="{DED0D536-5E9E-B748-9854-607CDAC11B4C}" destId="{51B49A8F-DA41-7E45-8DBC-8A9B90A92028}" srcOrd="3" destOrd="0" presId="urn:microsoft.com/office/officeart/2008/layout/LinedList"/>
    <dgm:cxn modelId="{914C008D-DFB0-4B48-9FFB-7942A99D734B}" type="presParOf" srcId="{51B49A8F-DA41-7E45-8DBC-8A9B90A92028}" destId="{89A271F3-DA96-A247-A302-C36DD8E56661}" srcOrd="0" destOrd="0" presId="urn:microsoft.com/office/officeart/2008/layout/LinedList"/>
    <dgm:cxn modelId="{4EDD3747-98E9-B545-84CD-F0CBDAF3B96D}" type="presParOf" srcId="{51B49A8F-DA41-7E45-8DBC-8A9B90A92028}" destId="{AD2A2A5A-6A9E-244E-87F2-1976BAE34564}" srcOrd="1" destOrd="0" presId="urn:microsoft.com/office/officeart/2008/layout/LinedList"/>
    <dgm:cxn modelId="{FFE02C66-B955-1044-AD54-E593AEC878CA}" type="presParOf" srcId="{DED0D536-5E9E-B748-9854-607CDAC11B4C}" destId="{95C988BB-4A4B-E54F-A7C3-E6C40AC686ED}" srcOrd="4" destOrd="0" presId="urn:microsoft.com/office/officeart/2008/layout/LinedList"/>
    <dgm:cxn modelId="{D0E3B6D5-D6A0-8B4A-B719-DF9D83538886}" type="presParOf" srcId="{DED0D536-5E9E-B748-9854-607CDAC11B4C}" destId="{C0CF321C-D8EB-AC42-8C99-BC1F702B0F9B}" srcOrd="5" destOrd="0" presId="urn:microsoft.com/office/officeart/2008/layout/LinedList"/>
    <dgm:cxn modelId="{44039778-19C0-C945-B5C7-89B59CDA0C93}" type="presParOf" srcId="{C0CF321C-D8EB-AC42-8C99-BC1F702B0F9B}" destId="{77B19186-DACB-0047-96CC-A5D419C4B029}" srcOrd="0" destOrd="0" presId="urn:microsoft.com/office/officeart/2008/layout/LinedList"/>
    <dgm:cxn modelId="{0BAB4F58-7B82-0943-9DCB-3A067BF18FE7}" type="presParOf" srcId="{C0CF321C-D8EB-AC42-8C99-BC1F702B0F9B}" destId="{28E44881-D4D5-4341-9E3B-FFF000C765FC}" srcOrd="1" destOrd="0" presId="urn:microsoft.com/office/officeart/2008/layout/LinedList"/>
    <dgm:cxn modelId="{071D267D-CDDC-764E-A238-8F3B0FBDFC5A}" type="presParOf" srcId="{DED0D536-5E9E-B748-9854-607CDAC11B4C}" destId="{A8D00AE3-6FAD-FE46-B257-3014E87B8F5E}" srcOrd="6" destOrd="0" presId="urn:microsoft.com/office/officeart/2008/layout/LinedList"/>
    <dgm:cxn modelId="{A0C18A1A-8D65-B241-BAC3-AE55AF3A40B3}" type="presParOf" srcId="{DED0D536-5E9E-B748-9854-607CDAC11B4C}" destId="{710A510F-0D9B-4F44-AC8E-D10078041096}" srcOrd="7" destOrd="0" presId="urn:microsoft.com/office/officeart/2008/layout/LinedList"/>
    <dgm:cxn modelId="{421C2ECA-EC6A-CE48-8394-5E3C0629D895}" type="presParOf" srcId="{710A510F-0D9B-4F44-AC8E-D10078041096}" destId="{FA8C9D02-6F12-B14F-BCE5-2BB77EF65984}" srcOrd="0" destOrd="0" presId="urn:microsoft.com/office/officeart/2008/layout/LinedList"/>
    <dgm:cxn modelId="{82925A6E-3DFA-0A48-8CA8-EC4A56070DAA}" type="presParOf" srcId="{710A510F-0D9B-4F44-AC8E-D10078041096}" destId="{AB2D2CE2-1320-E440-994F-EE90C8C48B11}" srcOrd="1" destOrd="0" presId="urn:microsoft.com/office/officeart/2008/layout/LinedList"/>
    <dgm:cxn modelId="{3F5E2278-C063-2F40-A6EF-4097705A8832}" type="presParOf" srcId="{DED0D536-5E9E-B748-9854-607CDAC11B4C}" destId="{9F1943E2-D06D-E64E-8A20-40752B06AA73}" srcOrd="8" destOrd="0" presId="urn:microsoft.com/office/officeart/2008/layout/LinedList"/>
    <dgm:cxn modelId="{A2539A4A-6409-0442-BFE1-2E25A221B3EB}" type="presParOf" srcId="{DED0D536-5E9E-B748-9854-607CDAC11B4C}" destId="{C7A57E16-BCCA-B846-BC8B-3241B1D88D64}" srcOrd="9" destOrd="0" presId="urn:microsoft.com/office/officeart/2008/layout/LinedList"/>
    <dgm:cxn modelId="{CEC167DC-B1F4-BF49-BE18-6FEFFE27BF12}" type="presParOf" srcId="{C7A57E16-BCCA-B846-BC8B-3241B1D88D64}" destId="{5FFBC896-5EC2-C842-B0D4-588317C6427B}" srcOrd="0" destOrd="0" presId="urn:microsoft.com/office/officeart/2008/layout/LinedList"/>
    <dgm:cxn modelId="{BD21AFEA-1DAE-9642-87E1-109418641B52}" type="presParOf" srcId="{C7A57E16-BCCA-B846-BC8B-3241B1D88D64}" destId="{5CE89180-0BDB-8F42-A87F-D30F5C23D21D}" srcOrd="1" destOrd="0" presId="urn:microsoft.com/office/officeart/2008/layout/LinedList"/>
    <dgm:cxn modelId="{E35C1734-66A8-F542-A92A-23C58A6F9BB4}" type="presParOf" srcId="{DED0D536-5E9E-B748-9854-607CDAC11B4C}" destId="{B35AAE48-A64D-A34A-AA9C-6A96827995C2}" srcOrd="10" destOrd="0" presId="urn:microsoft.com/office/officeart/2008/layout/LinedList"/>
    <dgm:cxn modelId="{F00A5C6F-1C7A-634A-B254-DCECF4A2A557}" type="presParOf" srcId="{DED0D536-5E9E-B748-9854-607CDAC11B4C}" destId="{8F101C99-B15F-764A-9E0D-8B8E936845E2}" srcOrd="11" destOrd="0" presId="urn:microsoft.com/office/officeart/2008/layout/LinedList"/>
    <dgm:cxn modelId="{F86B895F-57D8-284A-9818-419150052076}" type="presParOf" srcId="{8F101C99-B15F-764A-9E0D-8B8E936845E2}" destId="{492EAB0A-98CD-FD4B-B24F-8D48F5B873A7}" srcOrd="0" destOrd="0" presId="urn:microsoft.com/office/officeart/2008/layout/LinedList"/>
    <dgm:cxn modelId="{561F194D-CFA3-0F47-BF28-5178B1CE5334}" type="presParOf" srcId="{8F101C99-B15F-764A-9E0D-8B8E936845E2}" destId="{21185D2D-3FF1-2E47-BDD5-C1F7EEDCE685}" srcOrd="1" destOrd="0" presId="urn:microsoft.com/office/officeart/2008/layout/LinedList"/>
    <dgm:cxn modelId="{480F5508-B4F6-5441-B6D3-77300F3FF80A}" type="presParOf" srcId="{DED0D536-5E9E-B748-9854-607CDAC11B4C}" destId="{D8C6B8D4-1EAA-3646-8583-DA2CC9F40EAE}" srcOrd="12" destOrd="0" presId="urn:microsoft.com/office/officeart/2008/layout/LinedList"/>
    <dgm:cxn modelId="{E46BAC5F-C771-8642-807C-73DF7063045D}" type="presParOf" srcId="{DED0D536-5E9E-B748-9854-607CDAC11B4C}" destId="{46C33D02-E915-2946-B46A-B811F520F12F}" srcOrd="13" destOrd="0" presId="urn:microsoft.com/office/officeart/2008/layout/LinedList"/>
    <dgm:cxn modelId="{E6DAD858-3C7B-8745-8F62-07837CFEB34C}" type="presParOf" srcId="{46C33D02-E915-2946-B46A-B811F520F12F}" destId="{54571975-61BD-3446-9FFB-7E3256FC9F2D}" srcOrd="0" destOrd="0" presId="urn:microsoft.com/office/officeart/2008/layout/LinedList"/>
    <dgm:cxn modelId="{C29C35BE-CC12-374D-AF64-62392129DE51}" type="presParOf" srcId="{46C33D02-E915-2946-B46A-B811F520F12F}" destId="{AB4CC221-19CE-2341-86E9-74E2E383E8C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6F588-7C88-B34B-B1B2-18781B523979}">
      <dsp:nvSpPr>
        <dsp:cNvPr id="0" name=""/>
        <dsp:cNvSpPr/>
      </dsp:nvSpPr>
      <dsp:spPr>
        <a:xfrm>
          <a:off x="0" y="56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14335-21B2-B04A-BA14-25F60E515240}">
      <dsp:nvSpPr>
        <dsp:cNvPr id="0" name=""/>
        <dsp:cNvSpPr/>
      </dsp:nvSpPr>
      <dsp:spPr>
        <a:xfrm>
          <a:off x="0" y="562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b="1" kern="1200"/>
            <a:t>Introducción</a:t>
          </a:r>
          <a:endParaRPr lang="en-US" sz="3200" kern="1200"/>
        </a:p>
      </dsp:txBody>
      <dsp:txXfrm>
        <a:off x="0" y="562"/>
        <a:ext cx="6683374" cy="657971"/>
      </dsp:txXfrm>
    </dsp:sp>
    <dsp:sp modelId="{49471948-ED32-054A-B937-D9A185AFDEC0}">
      <dsp:nvSpPr>
        <dsp:cNvPr id="0" name=""/>
        <dsp:cNvSpPr/>
      </dsp:nvSpPr>
      <dsp:spPr>
        <a:xfrm>
          <a:off x="0" y="658533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729032"/>
                <a:satOff val="-1403"/>
                <a:lumOff val="9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729032"/>
                <a:satOff val="-1403"/>
                <a:lumOff val="9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729032"/>
                <a:satOff val="-1403"/>
                <a:lumOff val="9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729032"/>
              <a:satOff val="-1403"/>
              <a:lumOff val="9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A271F3-DA96-A247-A302-C36DD8E56661}">
      <dsp:nvSpPr>
        <dsp:cNvPr id="0" name=""/>
        <dsp:cNvSpPr/>
      </dsp:nvSpPr>
      <dsp:spPr>
        <a:xfrm>
          <a:off x="0" y="658533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b="1" kern="1200"/>
            <a:t>Interpretaci</a:t>
          </a:r>
          <a:r>
            <a:rPr lang="es-ES" sz="3200" b="1" kern="1200"/>
            <a:t>ón de velas</a:t>
          </a:r>
          <a:endParaRPr lang="en-US" sz="3200" kern="1200"/>
        </a:p>
      </dsp:txBody>
      <dsp:txXfrm>
        <a:off x="0" y="658533"/>
        <a:ext cx="6683374" cy="657971"/>
      </dsp:txXfrm>
    </dsp:sp>
    <dsp:sp modelId="{95C988BB-4A4B-E54F-A7C3-E6C40AC686ED}">
      <dsp:nvSpPr>
        <dsp:cNvPr id="0" name=""/>
        <dsp:cNvSpPr/>
      </dsp:nvSpPr>
      <dsp:spPr>
        <a:xfrm>
          <a:off x="0" y="1316505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1458064"/>
                <a:satOff val="-2807"/>
                <a:lumOff val="19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1458064"/>
                <a:satOff val="-2807"/>
                <a:lumOff val="19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1458064"/>
                <a:satOff val="-2807"/>
                <a:lumOff val="19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1458064"/>
              <a:satOff val="-2807"/>
              <a:lumOff val="196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B19186-DACB-0047-96CC-A5D419C4B029}">
      <dsp:nvSpPr>
        <dsp:cNvPr id="0" name=""/>
        <dsp:cNvSpPr/>
      </dsp:nvSpPr>
      <dsp:spPr>
        <a:xfrm>
          <a:off x="0" y="1316505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/>
            <a:t>Patrones de velas</a:t>
          </a:r>
          <a:endParaRPr lang="en-US" sz="3200" kern="1200"/>
        </a:p>
      </dsp:txBody>
      <dsp:txXfrm>
        <a:off x="0" y="1316505"/>
        <a:ext cx="6683374" cy="657971"/>
      </dsp:txXfrm>
    </dsp:sp>
    <dsp:sp modelId="{A8D00AE3-6FAD-FE46-B257-3014E87B8F5E}">
      <dsp:nvSpPr>
        <dsp:cNvPr id="0" name=""/>
        <dsp:cNvSpPr/>
      </dsp:nvSpPr>
      <dsp:spPr>
        <a:xfrm>
          <a:off x="0" y="1974476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2187096"/>
                <a:satOff val="-4210"/>
                <a:lumOff val="29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2187096"/>
                <a:satOff val="-4210"/>
                <a:lumOff val="29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2187096"/>
                <a:satOff val="-4210"/>
                <a:lumOff val="29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2187096"/>
              <a:satOff val="-4210"/>
              <a:lumOff val="29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8C9D02-6F12-B14F-BCE5-2BB77EF65984}">
      <dsp:nvSpPr>
        <dsp:cNvPr id="0" name=""/>
        <dsp:cNvSpPr/>
      </dsp:nvSpPr>
      <dsp:spPr>
        <a:xfrm>
          <a:off x="0" y="1974476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/>
            <a:t>Velas shooting star</a:t>
          </a:r>
          <a:endParaRPr lang="en-US" sz="3200" kern="1200"/>
        </a:p>
      </dsp:txBody>
      <dsp:txXfrm>
        <a:off x="0" y="1974476"/>
        <a:ext cx="6683374" cy="657971"/>
      </dsp:txXfrm>
    </dsp:sp>
    <dsp:sp modelId="{9F1943E2-D06D-E64E-8A20-40752B06AA73}">
      <dsp:nvSpPr>
        <dsp:cNvPr id="0" name=""/>
        <dsp:cNvSpPr/>
      </dsp:nvSpPr>
      <dsp:spPr>
        <a:xfrm>
          <a:off x="0" y="2632448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2916128"/>
                <a:satOff val="-5613"/>
                <a:lumOff val="39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2916128"/>
                <a:satOff val="-5613"/>
                <a:lumOff val="39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2916128"/>
                <a:satOff val="-5613"/>
                <a:lumOff val="39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2916128"/>
              <a:satOff val="-5613"/>
              <a:lumOff val="39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FBC896-5EC2-C842-B0D4-588317C6427B}">
      <dsp:nvSpPr>
        <dsp:cNvPr id="0" name=""/>
        <dsp:cNvSpPr/>
      </dsp:nvSpPr>
      <dsp:spPr>
        <a:xfrm>
          <a:off x="0" y="2632448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/>
            <a:t>Velas engulfing</a:t>
          </a:r>
          <a:endParaRPr lang="en-US" sz="3200" kern="1200"/>
        </a:p>
      </dsp:txBody>
      <dsp:txXfrm>
        <a:off x="0" y="2632448"/>
        <a:ext cx="6683374" cy="657971"/>
      </dsp:txXfrm>
    </dsp:sp>
    <dsp:sp modelId="{B35AAE48-A64D-A34A-AA9C-6A96827995C2}">
      <dsp:nvSpPr>
        <dsp:cNvPr id="0" name=""/>
        <dsp:cNvSpPr/>
      </dsp:nvSpPr>
      <dsp:spPr>
        <a:xfrm>
          <a:off x="0" y="3290419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3645160"/>
                <a:satOff val="-7017"/>
                <a:lumOff val="49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3645160"/>
                <a:satOff val="-7017"/>
                <a:lumOff val="49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3645160"/>
                <a:satOff val="-7017"/>
                <a:lumOff val="49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3645160"/>
              <a:satOff val="-7017"/>
              <a:lumOff val="49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2EAB0A-98CD-FD4B-B24F-8D48F5B873A7}">
      <dsp:nvSpPr>
        <dsp:cNvPr id="0" name=""/>
        <dsp:cNvSpPr/>
      </dsp:nvSpPr>
      <dsp:spPr>
        <a:xfrm>
          <a:off x="0" y="3290419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/>
            <a:t>Dojis</a:t>
          </a:r>
          <a:endParaRPr lang="en-US" sz="3200" kern="1200"/>
        </a:p>
      </dsp:txBody>
      <dsp:txXfrm>
        <a:off x="0" y="3290419"/>
        <a:ext cx="6683374" cy="657971"/>
      </dsp:txXfrm>
    </dsp:sp>
    <dsp:sp modelId="{D8C6B8D4-1EAA-3646-8583-DA2CC9F40EAE}">
      <dsp:nvSpPr>
        <dsp:cNvPr id="0" name=""/>
        <dsp:cNvSpPr/>
      </dsp:nvSpPr>
      <dsp:spPr>
        <a:xfrm>
          <a:off x="0" y="3948391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4374192"/>
                <a:satOff val="-8420"/>
                <a:lumOff val="58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4374192"/>
                <a:satOff val="-8420"/>
                <a:lumOff val="58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4374192"/>
                <a:satOff val="-8420"/>
                <a:lumOff val="58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4374192"/>
              <a:satOff val="-8420"/>
              <a:lumOff val="58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571975-61BD-3446-9FFB-7E3256FC9F2D}">
      <dsp:nvSpPr>
        <dsp:cNvPr id="0" name=""/>
        <dsp:cNvSpPr/>
      </dsp:nvSpPr>
      <dsp:spPr>
        <a:xfrm>
          <a:off x="0" y="3948391"/>
          <a:ext cx="6683374" cy="657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/>
            <a:t>Soporte y Resistencia</a:t>
          </a:r>
        </a:p>
      </dsp:txBody>
      <dsp:txXfrm>
        <a:off x="0" y="3948391"/>
        <a:ext cx="6683374" cy="657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uaemescudo.png">
            <a:extLst>
              <a:ext uri="{FF2B5EF4-FFF2-40B4-BE49-F238E27FC236}">
                <a16:creationId xmlns:a16="http://schemas.microsoft.com/office/drawing/2014/main" id="{7F010644-0A2B-694C-9D37-90840E30C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302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G:\escudoeco.jpg">
            <a:extLst>
              <a:ext uri="{FF2B5EF4-FFF2-40B4-BE49-F238E27FC236}">
                <a16:creationId xmlns:a16="http://schemas.microsoft.com/office/drawing/2014/main" id="{6DCC940C-8596-D84D-8CCC-24D14FDDF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0"/>
            <a:ext cx="12382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>
            <a:extLst>
              <a:ext uri="{FF2B5EF4-FFF2-40B4-BE49-F238E27FC236}">
                <a16:creationId xmlns:a16="http://schemas.microsoft.com/office/drawing/2014/main" id="{97F9E893-FFEA-3049-A761-BC923F71E75F}"/>
              </a:ext>
            </a:extLst>
          </p:cNvPr>
          <p:cNvSpPr txBox="1">
            <a:spLocks/>
          </p:cNvSpPr>
          <p:nvPr/>
        </p:nvSpPr>
        <p:spPr>
          <a:xfrm>
            <a:off x="323850" y="1125538"/>
            <a:ext cx="8143875" cy="1008062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es-MX" sz="3200" b="1" dirty="0">
                <a:latin typeface="Times New Roman" pitchFamily="18" charset="0"/>
                <a:cs typeface="Times New Roman" pitchFamily="18" charset="0"/>
              </a:rPr>
              <a:t>MATERIAL AUDIOVISUAL DIAPOSITIVAS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6285E5D8-A11C-1143-9D0C-9E7C052A8915}"/>
              </a:ext>
            </a:extLst>
          </p:cNvPr>
          <p:cNvSpPr txBox="1">
            <a:spLocks/>
          </p:cNvSpPr>
          <p:nvPr/>
        </p:nvSpPr>
        <p:spPr>
          <a:xfrm>
            <a:off x="1331913" y="0"/>
            <a:ext cx="6553200" cy="85725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MEXICO</a:t>
            </a:r>
          </a:p>
          <a:p>
            <a:pPr algn="ctr">
              <a:defRPr/>
            </a:pPr>
            <a:r>
              <a:rPr lang="es-MX" sz="20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Facultad de Economía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AAFDF9C5-0FCC-814A-81E4-2C6FD65592C1}"/>
              </a:ext>
            </a:extLst>
          </p:cNvPr>
          <p:cNvSpPr txBox="1">
            <a:spLocks/>
          </p:cNvSpPr>
          <p:nvPr/>
        </p:nvSpPr>
        <p:spPr>
          <a:xfrm>
            <a:off x="539750" y="5229225"/>
            <a:ext cx="7920038" cy="836613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r">
              <a:defRPr/>
            </a:pPr>
            <a:r>
              <a:rPr lang="es-MX" sz="2000" b="1" dirty="0">
                <a:latin typeface="Times New Roman" pitchFamily="18" charset="0"/>
                <a:cs typeface="Times New Roman" pitchFamily="18" charset="0"/>
              </a:rPr>
              <a:t>ELABORADO POR: SERGIO MIRANDA GONZÁLEZ</a:t>
            </a:r>
            <a:endParaRPr lang="es-MX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endParaRPr lang="es-MX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es-MX" sz="2000" b="1" dirty="0">
                <a:latin typeface="Times New Roman" pitchFamily="18" charset="0"/>
                <a:ea typeface="+mj-ea"/>
                <a:cs typeface="Times New Roman" pitchFamily="18" charset="0"/>
              </a:rPr>
              <a:t>AGOSTO DE 2019</a:t>
            </a:r>
          </a:p>
        </p:txBody>
      </p:sp>
      <p:sp>
        <p:nvSpPr>
          <p:cNvPr id="9" name="2 Subtítulo">
            <a:extLst>
              <a:ext uri="{FF2B5EF4-FFF2-40B4-BE49-F238E27FC236}">
                <a16:creationId xmlns:a16="http://schemas.microsoft.com/office/drawing/2014/main" id="{C72156B3-E14C-A440-A5C0-FD7055D50608}"/>
              </a:ext>
            </a:extLst>
          </p:cNvPr>
          <p:cNvSpPr txBox="1">
            <a:spLocks/>
          </p:cNvSpPr>
          <p:nvPr/>
        </p:nvSpPr>
        <p:spPr>
          <a:xfrm>
            <a:off x="1116013" y="2205038"/>
            <a:ext cx="7777162" cy="2879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MX" sz="2200" b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s-ES" sz="2200" b="1" dirty="0">
                <a:latin typeface="Times New Roman" pitchFamily="18" charset="0"/>
                <a:cs typeface="Times New Roman" pitchFamily="18" charset="0"/>
              </a:rPr>
              <a:t>Importancia del análisis técnico para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s-ES" sz="2200" b="1" dirty="0">
                <a:latin typeface="Times New Roman" pitchFamily="18" charset="0"/>
                <a:cs typeface="Times New Roman" pitchFamily="18" charset="0"/>
              </a:rPr>
              <a:t>el mercado cambiario</a:t>
            </a:r>
            <a:r>
              <a:rPr lang="es-MX" sz="2200" b="1" dirty="0">
                <a:latin typeface="Times New Roman" pitchFamily="18" charset="0"/>
                <a:cs typeface="Times New Roman" pitchFamily="18" charset="0"/>
              </a:rPr>
              <a:t>” (1ª parte)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s-MX" sz="2400" b="1" dirty="0">
              <a:latin typeface="Times New Roman" pitchFamily="18" charset="0"/>
              <a:cs typeface="Times New Roman" pitchFamily="18" charset="0"/>
            </a:endParaRP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1750" b="1" u="sng" dirty="0">
                <a:latin typeface="Times New Roman" pitchFamily="18" charset="0"/>
                <a:cs typeface="Times New Roman" pitchFamily="18" charset="0"/>
              </a:rPr>
              <a:t>LICENCIATURA</a:t>
            </a:r>
            <a:r>
              <a:rPr lang="es-MX" sz="1750" b="1" dirty="0">
                <a:latin typeface="Times New Roman" pitchFamily="18" charset="0"/>
                <a:cs typeface="Times New Roman" pitchFamily="18" charset="0"/>
              </a:rPr>
              <a:t>: NEGOCIOS INTERNACIONALES BILINGÜE</a:t>
            </a:r>
          </a:p>
          <a:p>
            <a:pPr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1750" b="1" u="sng" dirty="0">
                <a:latin typeface="Times New Roman" pitchFamily="18" charset="0"/>
                <a:cs typeface="Times New Roman" pitchFamily="18" charset="0"/>
              </a:rPr>
              <a:t>UNIDAD DE APRENDIZAJE: MANEJO DEL MERCADO CAMBIARIO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1750" b="1" u="sng" dirty="0">
                <a:latin typeface="Times New Roman" pitchFamily="18" charset="0"/>
                <a:cs typeface="Times New Roman" pitchFamily="18" charset="0"/>
              </a:rPr>
              <a:t>TEMAS DE LA UNIDAD DE APREDIZAJE:</a:t>
            </a:r>
          </a:p>
          <a:p>
            <a:pPr>
              <a:defRPr/>
            </a:pPr>
            <a:r>
              <a:rPr lang="es-MX" sz="2000" b="1" dirty="0">
                <a:latin typeface="Times New Roman" charset="0"/>
                <a:ea typeface="Times New Roman" charset="0"/>
                <a:cs typeface="Times New Roman" charset="0"/>
              </a:rPr>
              <a:t>V </a:t>
            </a:r>
            <a:r>
              <a:rPr lang="es-ES" sz="2000" b="1" dirty="0">
                <a:latin typeface="Times New Roman" charset="0"/>
                <a:ea typeface="Times New Roman" charset="0"/>
                <a:cs typeface="Times New Roman" charset="0"/>
              </a:rPr>
              <a:t>Mercado </a:t>
            </a:r>
            <a:r>
              <a:rPr lang="es-ES" sz="2000" b="1" dirty="0" err="1">
                <a:latin typeface="Times New Roman" charset="0"/>
                <a:ea typeface="Times New Roman" charset="0"/>
                <a:cs typeface="Times New Roman" charset="0"/>
              </a:rPr>
              <a:t>Forex</a:t>
            </a:r>
            <a:endParaRPr lang="es-ES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defRPr/>
            </a:pPr>
            <a:r>
              <a:rPr lang="es-ES" sz="2000" b="1">
                <a:latin typeface="Times New Roman" charset="0"/>
                <a:ea typeface="Times New Roman" charset="0"/>
                <a:cs typeface="Times New Roman" charset="0"/>
              </a:rPr>
              <a:t>	e</a:t>
            </a:r>
            <a:r>
              <a:rPr lang="es-ES" sz="2000" b="1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s-ES" sz="2000" b="1">
                <a:latin typeface="Times New Roman" charset="0"/>
                <a:ea typeface="Times New Roman" charset="0"/>
                <a:cs typeface="Times New Roman" charset="0"/>
              </a:rPr>
              <a:t>Análisis técnico</a:t>
            </a:r>
            <a:endParaRPr lang="es-MX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18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601CCB1-1BDE-5B4B-B5C6-A934D02F0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095" y="643467"/>
            <a:ext cx="793981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62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DE267B-E820-4910-868D-BA40CFB93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-9523"/>
            <a:ext cx="10058400" cy="6867522"/>
          </a:xfrm>
          <a:custGeom>
            <a:avLst/>
            <a:gdLst>
              <a:gd name="connsiteX0" fmla="*/ 1263465 w 10058400"/>
              <a:gd name="connsiteY0" fmla="*/ 0 h 6867522"/>
              <a:gd name="connsiteX1" fmla="*/ 8794935 w 10058400"/>
              <a:gd name="connsiteY1" fmla="*/ 0 h 6867522"/>
              <a:gd name="connsiteX2" fmla="*/ 8909975 w 10058400"/>
              <a:gd name="connsiteY2" fmla="*/ 132807 h 6867522"/>
              <a:gd name="connsiteX3" fmla="*/ 10058400 w 10058400"/>
              <a:gd name="connsiteY3" fmla="*/ 3331845 h 6867522"/>
              <a:gd name="connsiteX4" fmla="*/ 8751905 w 10058400"/>
              <a:gd name="connsiteY4" fmla="*/ 6713366 h 6867522"/>
              <a:gd name="connsiteX5" fmla="*/ 8604930 w 10058400"/>
              <a:gd name="connsiteY5" fmla="*/ 6867522 h 6867522"/>
              <a:gd name="connsiteX6" fmla="*/ 1453470 w 10058400"/>
              <a:gd name="connsiteY6" fmla="*/ 6867522 h 6867522"/>
              <a:gd name="connsiteX7" fmla="*/ 1306495 w 10058400"/>
              <a:gd name="connsiteY7" fmla="*/ 6713366 h 6867522"/>
              <a:gd name="connsiteX8" fmla="*/ 0 w 10058400"/>
              <a:gd name="connsiteY8" fmla="*/ 3331845 h 6867522"/>
              <a:gd name="connsiteX9" fmla="*/ 1148425 w 10058400"/>
              <a:gd name="connsiteY9" fmla="*/ 132807 h 686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58400" h="6867522">
                <a:moveTo>
                  <a:pt x="1263465" y="0"/>
                </a:moveTo>
                <a:lnTo>
                  <a:pt x="8794935" y="0"/>
                </a:lnTo>
                <a:lnTo>
                  <a:pt x="8909975" y="132807"/>
                </a:lnTo>
                <a:cubicBezTo>
                  <a:pt x="9627420" y="1002149"/>
                  <a:pt x="10058400" y="2116667"/>
                  <a:pt x="10058400" y="3331845"/>
                </a:cubicBezTo>
                <a:cubicBezTo>
                  <a:pt x="10058400" y="4633822"/>
                  <a:pt x="9563653" y="5820244"/>
                  <a:pt x="8751905" y="6713366"/>
                </a:cubicBezTo>
                <a:lnTo>
                  <a:pt x="8604930" y="6867522"/>
                </a:lnTo>
                <a:lnTo>
                  <a:pt x="1453470" y="6867522"/>
                </a:lnTo>
                <a:lnTo>
                  <a:pt x="1306495" y="6713366"/>
                </a:lnTo>
                <a:cubicBezTo>
                  <a:pt x="494747" y="5820244"/>
                  <a:pt x="0" y="4633822"/>
                  <a:pt x="0" y="3331845"/>
                </a:cubicBezTo>
                <a:cubicBezTo>
                  <a:pt x="0" y="2116667"/>
                  <a:pt x="430980" y="1002149"/>
                  <a:pt x="1148425" y="1328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F3E25D7-C2F8-445D-AA42-C1163028D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2BB799B-57A2-F642-B644-F7AA408EB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035" y="965201"/>
            <a:ext cx="7031929" cy="49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2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042ABB8-E558-C84E-A130-9E9870D24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53" y="643467"/>
            <a:ext cx="797549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50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C38E757-B92C-8D47-92B9-272B7FF5F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840" y="643467"/>
            <a:ext cx="801231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69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0B93237-A36F-5443-82A3-176444AA3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570" y="643467"/>
            <a:ext cx="793686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09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E5C99B5-358C-1841-B3B6-AD36B04B8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568" y="643467"/>
            <a:ext cx="793286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6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3D733B8-8ECA-1440-84EA-9E0153BDA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889" y="643467"/>
            <a:ext cx="792222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16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915FACC-75C8-8944-93F8-B52D2A1E1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53" y="643467"/>
            <a:ext cx="797549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28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F598A0D-18E0-EB4A-A557-98AFA1EB1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159" y="643467"/>
            <a:ext cx="795768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044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EC0C4AC-7EF0-4042-9449-DF0451725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786" y="643467"/>
            <a:ext cx="791242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50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424A0486-5007-CD47-BA93-D0A5611B96A9}"/>
              </a:ext>
            </a:extLst>
          </p:cNvPr>
          <p:cNvSpPr txBox="1">
            <a:spLocks/>
          </p:cNvSpPr>
          <p:nvPr/>
        </p:nvSpPr>
        <p:spPr>
          <a:xfrm>
            <a:off x="1116013" y="125413"/>
            <a:ext cx="7851775" cy="842962"/>
          </a:xfrm>
          <a:prstGeom prst="rect">
            <a:avLst/>
          </a:prstGeom>
        </p:spPr>
        <p:txBody>
          <a:bodyPr anchor="ctr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400" b="1" dirty="0">
                <a:latin typeface="Times New Roman" pitchFamily="18" charset="0"/>
                <a:ea typeface="+mj-ea"/>
                <a:cs typeface="Times New Roman" pitchFamily="18" charset="0"/>
              </a:rPr>
              <a:t>GUIA EXPLICATIVA PARA EL EMPLEO DE ESTE MATERIAL</a:t>
            </a:r>
          </a:p>
        </p:txBody>
      </p:sp>
      <p:sp>
        <p:nvSpPr>
          <p:cNvPr id="3" name="2 Subtítulo">
            <a:extLst>
              <a:ext uri="{FF2B5EF4-FFF2-40B4-BE49-F238E27FC236}">
                <a16:creationId xmlns:a16="http://schemas.microsoft.com/office/drawing/2014/main" id="{486CA535-3A52-0F4F-B9F7-3EF58E845CAC}"/>
              </a:ext>
            </a:extLst>
          </p:cNvPr>
          <p:cNvSpPr txBox="1">
            <a:spLocks/>
          </p:cNvSpPr>
          <p:nvPr/>
        </p:nvSpPr>
        <p:spPr bwMode="auto">
          <a:xfrm>
            <a:off x="1116013" y="1482725"/>
            <a:ext cx="78549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s-MX" altLang="es-MX" sz="32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s-MX" altLang="es-MX" sz="32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s-MX" altLang="es-MX" sz="32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664E93A2-9204-5F49-8AE1-A4C06025F820}"/>
              </a:ext>
            </a:extLst>
          </p:cNvPr>
          <p:cNvSpPr txBox="1">
            <a:spLocks/>
          </p:cNvSpPr>
          <p:nvPr/>
        </p:nvSpPr>
        <p:spPr>
          <a:xfrm>
            <a:off x="1187450" y="5697538"/>
            <a:ext cx="7851775" cy="8429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SERGIO MIRANDA GONZÁLEZ </a:t>
            </a:r>
          </a:p>
        </p:txBody>
      </p:sp>
      <p:sp>
        <p:nvSpPr>
          <p:cNvPr id="5" name="6 Rectángulo">
            <a:extLst>
              <a:ext uri="{FF2B5EF4-FFF2-40B4-BE49-F238E27FC236}">
                <a16:creationId xmlns:a16="http://schemas.microsoft.com/office/drawing/2014/main" id="{53BCACDA-E400-424D-9D25-6C6FADCB58F4}"/>
              </a:ext>
            </a:extLst>
          </p:cNvPr>
          <p:cNvSpPr/>
          <p:nvPr/>
        </p:nvSpPr>
        <p:spPr>
          <a:xfrm>
            <a:off x="1116013" y="1196975"/>
            <a:ext cx="7786687" cy="5214938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6 Marcador de contenido">
            <a:extLst>
              <a:ext uri="{FF2B5EF4-FFF2-40B4-BE49-F238E27FC236}">
                <a16:creationId xmlns:a16="http://schemas.microsoft.com/office/drawing/2014/main" id="{C7FCFEA3-73D9-E64F-9EB6-951265EC179E}"/>
              </a:ext>
            </a:extLst>
          </p:cNvPr>
          <p:cNvSpPr txBox="1">
            <a:spLocks/>
          </p:cNvSpPr>
          <p:nvPr/>
        </p:nvSpPr>
        <p:spPr>
          <a:xfrm>
            <a:off x="1358900" y="1339850"/>
            <a:ext cx="7186613" cy="492918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Este material busca introducir al estudiante en el an</a:t>
            </a:r>
            <a:r>
              <a:rPr lang="es-ES" sz="19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álisis</a:t>
            </a:r>
            <a:r>
              <a:rPr lang="es-ES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 COTIZACIONES de los diferentes binomios de monedas negociadas en FOREX</a:t>
            </a: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Este apartado har</a:t>
            </a:r>
            <a:r>
              <a:rPr lang="es-ES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á que el estudiante se familiarice los patrones que forman los precios y la información que estos arrojan en la toma de decisiones</a:t>
            </a: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conocimiento acerca de </a:t>
            </a:r>
            <a:r>
              <a:rPr lang="es-ES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cómo se comportan los precios en el mercado de divisas permitirá que el estudiante conozca, a través del análisis técnico, los fundamentos más importantes de evolución de las cotizaciones en el corto plazo e identificar los cambios de tendencia</a:t>
            </a:r>
            <a:endParaRPr lang="es-MX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endParaRPr lang="es-MX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Este material será utilizado en </a:t>
            </a:r>
            <a:r>
              <a:rPr lang="es-MX" sz="19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Point versión Office  en la versión 97- 2003 o superior y requiere de una computadora que tenga mínimo 512 </a:t>
            </a:r>
            <a:r>
              <a:rPr lang="es-MX" sz="19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mb</a:t>
            </a: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 memoria RAM dicho programa y un video proyector o televisión de pantalla plana.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Este material contiene 54 diapositivas.</a:t>
            </a:r>
          </a:p>
          <a:p>
            <a:pPr marL="0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4732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54C1A5E-1C9B-C044-8C9C-937CBCF75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934" y="643467"/>
            <a:ext cx="793413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74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F6E9079-4B95-2A44-9FBD-AF6AACFCD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692" y="643467"/>
            <a:ext cx="796261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18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8E6E4BC-8129-3C4B-AEDE-D35156959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970" y="643467"/>
            <a:ext cx="792005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84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96DE33F-72B4-774B-83BC-267CB6C43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972" y="643467"/>
            <a:ext cx="789405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30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FFAE035-451F-2C48-90C9-90A54B4B1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996" y="0"/>
            <a:ext cx="9740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90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1AEFAEA-141F-A741-B921-C23637AD3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780" y="643467"/>
            <a:ext cx="797643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92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B5B17D4-487D-1745-9FFB-1BFBFFA48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555" y="643467"/>
            <a:ext cx="790489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63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D98C172-C13B-2748-86A6-42742EFC3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995" y="643467"/>
            <a:ext cx="793601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642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F188284-B76D-7F43-9EF1-21C4E89ED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41" y="643467"/>
            <a:ext cx="789691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79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72949E4-B8B4-2445-9933-CABF7EC0B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820" y="643467"/>
            <a:ext cx="792436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7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7407B0FF-43E0-4B2E-B48B-C2A472D10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CAC6C18-4147-48ED-8B6A-19B3E0D89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A9C15D4-2EE7-4D05-B87C-91D1F3B96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5" y="0"/>
            <a:ext cx="813206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ED7B0FB-9654-4441-9545-02D458B68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>
            <a:extLst>
              <a:ext uri="{FF2B5EF4-FFF2-40B4-BE49-F238E27FC236}">
                <a16:creationId xmlns:a16="http://schemas.microsoft.com/office/drawing/2014/main" id="{70D6A8BB-F4DF-9349-B088-14B4D0C87593}"/>
              </a:ext>
            </a:extLst>
          </p:cNvPr>
          <p:cNvSpPr txBox="1">
            <a:spLocks/>
          </p:cNvSpPr>
          <p:nvPr/>
        </p:nvSpPr>
        <p:spPr>
          <a:xfrm>
            <a:off x="641074" y="1314450"/>
            <a:ext cx="2844002" cy="3680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US" cap="all"/>
              <a:t>ÍNDICE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BB94C57-FDF3-45A3-9D1F-904523D79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00" b="77917"/>
          <a:stretch/>
        </p:blipFill>
        <p:spPr>
          <a:xfrm>
            <a:off x="0" y="0"/>
            <a:ext cx="4059935" cy="15144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AEBDF1A-221A-4497-BBA9-57A70D161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t="72830" b="14149"/>
          <a:stretch/>
        </p:blipFill>
        <p:spPr>
          <a:xfrm>
            <a:off x="1377059" y="5962903"/>
            <a:ext cx="2590800" cy="892925"/>
          </a:xfrm>
          <a:prstGeom prst="rect">
            <a:avLst/>
          </a:prstGeom>
        </p:spPr>
      </p:pic>
      <p:graphicFrame>
        <p:nvGraphicFramePr>
          <p:cNvPr id="19" name="2 Marcador de contenido">
            <a:extLst>
              <a:ext uri="{FF2B5EF4-FFF2-40B4-BE49-F238E27FC236}">
                <a16:creationId xmlns:a16="http://schemas.microsoft.com/office/drawing/2014/main" id="{840C3CBF-F6D0-4B88-8B42-9C006D171B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6178108"/>
              </p:ext>
            </p:extLst>
          </p:nvPr>
        </p:nvGraphicFramePr>
        <p:xfrm>
          <a:off x="4594225" y="889000"/>
          <a:ext cx="6683375" cy="460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92780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5D89652-AA68-6245-ADD7-5CC1327B7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399" y="643467"/>
            <a:ext cx="789120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73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BF9F9DA-CD8D-E441-9F27-0C4A98AA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934" y="643467"/>
            <a:ext cx="793413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437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9DC670A-D654-5F4A-8B23-54CCC5AEE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959" y="643467"/>
            <a:ext cx="793808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5453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C46E24A-BA72-F34A-86AD-2A9ED7096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013" y="643467"/>
            <a:ext cx="793997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26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3E5F0B3-A7FE-8F46-B12E-C7AE7F306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797" y="643467"/>
            <a:ext cx="797440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112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CDBAF91-CFAC-D845-8AD2-48751CB70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819" y="643467"/>
            <a:ext cx="798036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647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FC22A2C-C963-5240-9F24-B8432789D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862" y="643467"/>
            <a:ext cx="798427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352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9148E1A-F630-CB48-BC85-B6D476CEA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819" y="643467"/>
            <a:ext cx="798036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757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88C84CA-549D-264E-A94E-2EF37DC6C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36" y="643467"/>
            <a:ext cx="794392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231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4D546F7-A598-FD4B-B548-B8A09360E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499" y="643467"/>
            <a:ext cx="794100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2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Rectángulo">
            <a:extLst>
              <a:ext uri="{FF2B5EF4-FFF2-40B4-BE49-F238E27FC236}">
                <a16:creationId xmlns:a16="http://schemas.microsoft.com/office/drawing/2014/main" id="{0406D8CB-8ED4-1C40-8B37-1683B808080C}"/>
              </a:ext>
            </a:extLst>
          </p:cNvPr>
          <p:cNvSpPr/>
          <p:nvPr/>
        </p:nvSpPr>
        <p:spPr>
          <a:xfrm>
            <a:off x="971550" y="1412875"/>
            <a:ext cx="8064500" cy="4968875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" name="5 Título">
            <a:extLst>
              <a:ext uri="{FF2B5EF4-FFF2-40B4-BE49-F238E27FC236}">
                <a16:creationId xmlns:a16="http://schemas.microsoft.com/office/drawing/2014/main" id="{86D1A2CD-B90C-2342-B876-74C8750AA335}"/>
              </a:ext>
            </a:extLst>
          </p:cNvPr>
          <p:cNvSpPr txBox="1">
            <a:spLocks/>
          </p:cNvSpPr>
          <p:nvPr/>
        </p:nvSpPr>
        <p:spPr>
          <a:xfrm>
            <a:off x="900113" y="269875"/>
            <a:ext cx="8372475" cy="939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JUSTIFICACIÓN</a:t>
            </a:r>
          </a:p>
        </p:txBody>
      </p:sp>
      <p:sp>
        <p:nvSpPr>
          <p:cNvPr id="4" name="6 Marcador de contenido">
            <a:extLst>
              <a:ext uri="{FF2B5EF4-FFF2-40B4-BE49-F238E27FC236}">
                <a16:creationId xmlns:a16="http://schemas.microsoft.com/office/drawing/2014/main" id="{82FFF2D2-FA86-3A4E-8301-F87B87D9F30E}"/>
              </a:ext>
            </a:extLst>
          </p:cNvPr>
          <p:cNvSpPr txBox="1">
            <a:spLocks/>
          </p:cNvSpPr>
          <p:nvPr/>
        </p:nvSpPr>
        <p:spPr>
          <a:xfrm>
            <a:off x="1000125" y="1555750"/>
            <a:ext cx="7893050" cy="475297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just">
              <a:buFont typeface="Wingdings 2" panose="05020102010507070707" pitchFamily="18" charset="2"/>
              <a:buNone/>
              <a:defRPr/>
            </a:pPr>
            <a:endParaRPr lang="es-MX" sz="29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GRACIAS A LA GRAN DIVERSIDAD DE MONEDAS Y/O DIVISAS QUE SON OBJETO DE NEGOCIACIÓN EN LOS MERCADOS MONETARIOS Y DE DIVISAS. ALGUNAS SE PUEDEN CONTRATAR EN LOS MERCADOS BURSÁTILES, SIN EMBARGO LA AMPLIA MAYORÍA DE LAS OPERACIONES SE REALIZAN EN EL MERCADO OTC (FOREX).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endParaRPr lang="es-MX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PARA ALCANZAR UNA COMPLETA COMPRENSIÓN DE ESTAS TRANSACIONES Y DE LAS RELACIONES QUE HAY ENTRE ELLAS, HACE FALTA CONSIDEAR ALGUNOS DE LAS MAS DESTACADAS HERRAMIENTAS DE AN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ÁLISIS</a:t>
            </a: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CONSIDERAREMOS EL AN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ÁLISIS DE VELAS JAPONESAS</a:t>
            </a: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EN EL MERCADO DE DIVISAS PROVEE DE UNA HERRAMIENTA MUY 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ÚTIL PARA ENTENDER Y OPERAR DE MANERA EFICIENTE EN EL MERCADO DE DIVISAS</a:t>
            </a:r>
            <a:endParaRPr lang="es-MX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41225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2EBBF09-44EA-3546-8904-71DC5C20D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570" y="643467"/>
            <a:ext cx="794686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0144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8CFBBEB-7F90-FF49-8BAD-419ECB734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127" y="643467"/>
            <a:ext cx="795374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928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ABAF494-7A56-0943-9E16-3E4705372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389" y="643467"/>
            <a:ext cx="793122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066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D9EA2E9-37AE-0C41-9C2D-88D395B9D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343" y="643467"/>
            <a:ext cx="791931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234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1734E02-5519-924E-8F80-699C22737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36" y="643467"/>
            <a:ext cx="794392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66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6F877B-A9DD-B14E-A5E9-46E5DE323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249" y="643467"/>
            <a:ext cx="788950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55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327538-2FB6-C44E-AD6D-A7FD084FF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33" y="643467"/>
            <a:ext cx="792253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905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230F6EA-CC86-D243-B8AB-EE31D0F6B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267" y="643467"/>
            <a:ext cx="79214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899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CB18E15-0DF6-B14A-9E19-DA75B72DA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107" y="643467"/>
            <a:ext cx="789978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472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1F23420-0B78-BB48-AE5F-79CA566C7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45" y="0"/>
            <a:ext cx="97803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420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Rectángulo">
            <a:extLst>
              <a:ext uri="{FF2B5EF4-FFF2-40B4-BE49-F238E27FC236}">
                <a16:creationId xmlns:a16="http://schemas.microsoft.com/office/drawing/2014/main" id="{E02AF75D-05A6-BB45-85BA-27FFB1942D94}"/>
              </a:ext>
            </a:extLst>
          </p:cNvPr>
          <p:cNvSpPr/>
          <p:nvPr/>
        </p:nvSpPr>
        <p:spPr>
          <a:xfrm>
            <a:off x="971550" y="1412875"/>
            <a:ext cx="8064500" cy="4968875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" name="5 Título">
            <a:extLst>
              <a:ext uri="{FF2B5EF4-FFF2-40B4-BE49-F238E27FC236}">
                <a16:creationId xmlns:a16="http://schemas.microsoft.com/office/drawing/2014/main" id="{6F5AC6A2-C79C-1E47-9E89-B24BC2654E13}"/>
              </a:ext>
            </a:extLst>
          </p:cNvPr>
          <p:cNvSpPr txBox="1">
            <a:spLocks/>
          </p:cNvSpPr>
          <p:nvPr/>
        </p:nvSpPr>
        <p:spPr>
          <a:xfrm>
            <a:off x="900113" y="269875"/>
            <a:ext cx="8372475" cy="939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OBJETIVO</a:t>
            </a:r>
          </a:p>
        </p:txBody>
      </p:sp>
      <p:sp>
        <p:nvSpPr>
          <p:cNvPr id="4" name="6 Marcador de contenido">
            <a:extLst>
              <a:ext uri="{FF2B5EF4-FFF2-40B4-BE49-F238E27FC236}">
                <a16:creationId xmlns:a16="http://schemas.microsoft.com/office/drawing/2014/main" id="{E05D349A-50CF-CB43-A7D5-025AD8FB4208}"/>
              </a:ext>
            </a:extLst>
          </p:cNvPr>
          <p:cNvSpPr txBox="1">
            <a:spLocks/>
          </p:cNvSpPr>
          <p:nvPr/>
        </p:nvSpPr>
        <p:spPr>
          <a:xfrm>
            <a:off x="1000125" y="1555750"/>
            <a:ext cx="7893050" cy="475297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just">
              <a:buFont typeface="Wingdings 2" panose="05020102010507070707" pitchFamily="18" charset="2"/>
              <a:buNone/>
              <a:defRPr/>
            </a:pPr>
            <a:endParaRPr lang="es-MX" sz="29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Esta material audiovisual mostrará a los estudiantes los principales elementos de análisis para entender las G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RÁFICAS de los diferentes patrones que se presenta las velas japonesas</a:t>
            </a: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Del mismo modo entender el significado e interpretación 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las distintas señales de compra o venta de monedas y su utilidad para </a:t>
            </a:r>
            <a:r>
              <a:rPr lang="es-E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generr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ganacias</a:t>
            </a:r>
            <a:r>
              <a:rPr lang="es-E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 minimizar pérdidas</a:t>
            </a: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endParaRPr lang="es-MX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 una guía práctica para entender el funcionamiento,  evolución, operación y conexión de los mercados cambiarios. Así como un referente para evaluar las ventajas y desventaja que tiene para los inversionistas tomar posiciones de cartera en cualquiera de los binomios </a:t>
            </a:r>
          </a:p>
          <a:p>
            <a:pPr marL="0" algn="just">
              <a:buFont typeface="Wingdings 2" panose="05020102010507070707" pitchFamily="18" charset="2"/>
              <a:buNone/>
              <a:defRPr/>
            </a:pPr>
            <a:endParaRPr lang="es-MX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Font typeface="Wingdings 2" panose="05020102010507070707" pitchFamily="18" charset="2"/>
              <a:buNone/>
              <a:defRPr/>
            </a:pPr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Incluso para quienes no busquen desarrollar su actividad profesional en este ámbito, estos conceptos les podrán ayudar a comprender la forma en que los mercados de cambios afectan las diferentes actividades económicas y financieras tanto de las personas como de las empresas.</a:t>
            </a:r>
          </a:p>
          <a:p>
            <a:pPr marL="0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67155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3D855FA-B0C7-7D4C-9862-8A431AC46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127" y="643467"/>
            <a:ext cx="795374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34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F5ABAF1-35EC-154F-8729-F4DF1EC43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493" y="643467"/>
            <a:ext cx="786101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3128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3871130-826C-464F-B469-B71CBCB12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013" y="643467"/>
            <a:ext cx="793997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2813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466AE30-D614-0447-934B-8EB0D925F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680" y="643467"/>
            <a:ext cx="791063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713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A7382D4-31F6-A34B-A886-C0F0B2881250}"/>
              </a:ext>
            </a:extLst>
          </p:cNvPr>
          <p:cNvSpPr/>
          <p:nvPr/>
        </p:nvSpPr>
        <p:spPr>
          <a:xfrm>
            <a:off x="3048000" y="245950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>
                <a:latin typeface="Times New Roman" charset="0"/>
                <a:ea typeface="Times New Roman" charset="0"/>
                <a:cs typeface="Times New Roman" charset="0"/>
              </a:rPr>
              <a:t>Bibliografía:</a:t>
            </a:r>
          </a:p>
          <a:p>
            <a:endParaRPr lang="es-MX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s-MX" dirty="0">
                <a:latin typeface="Times New Roman" charset="0"/>
                <a:ea typeface="Times New Roman" charset="0"/>
                <a:cs typeface="Times New Roman" charset="0"/>
              </a:rPr>
              <a:t>1.- Mishkin, F. 2008. Moneda, banca y mercados financieros. Pearson. México.</a:t>
            </a:r>
          </a:p>
          <a:p>
            <a:r>
              <a:rPr lang="es-MX" dirty="0">
                <a:latin typeface="Times New Roman" charset="0"/>
                <a:ea typeface="Times New Roman" charset="0"/>
                <a:cs typeface="Times New Roman" charset="0"/>
              </a:rPr>
              <a:t>2.- Reuters. 2000. Curso sobre mercados monetarios y de divisas. Reuters. España.</a:t>
            </a:r>
          </a:p>
          <a:p>
            <a:r>
              <a:rPr lang="es-MX" dirty="0">
                <a:latin typeface="Times New Roman" charset="0"/>
                <a:ea typeface="Times New Roman" charset="0"/>
                <a:cs typeface="Times New Roman" charset="0"/>
              </a:rPr>
              <a:t>3.- Calicchio, E. 2015. Las velas japonesas de una forma sencilla. Edición electrónica.</a:t>
            </a:r>
          </a:p>
          <a:p>
            <a:r>
              <a:rPr lang="es-MX" dirty="0">
                <a:latin typeface="Times New Roman" charset="0"/>
                <a:ea typeface="Times New Roman" charset="0"/>
                <a:cs typeface="Times New Roman" charset="0"/>
              </a:rPr>
              <a:t>4.- Murphy, J. 2000. Prácticas del análisis técnico de los mercados financieros. Editorial Gestión 2000.</a:t>
            </a:r>
          </a:p>
        </p:txBody>
      </p:sp>
    </p:spTree>
    <p:extLst>
      <p:ext uri="{BB962C8B-B14F-4D97-AF65-F5344CB8AC3E}">
        <p14:creationId xmlns:p14="http://schemas.microsoft.com/office/powerpoint/2010/main" val="3532657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5496B42-CC46-4183-B481-887CD3E8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758CE0-F916-4DCE-88D1-71430BE4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8EC41B9-2D25-48A6-BC40-DA8F79F3E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A6ABB21-C711-0D40-A1AD-852D9BB0F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532" y="957486"/>
            <a:ext cx="6379281" cy="3285330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F21547-A433-450A-B2A3-930DCFABD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24"/>
          <a:stretch/>
        </p:blipFill>
        <p:spPr>
          <a:xfrm>
            <a:off x="0" y="0"/>
            <a:ext cx="3496235" cy="68580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A80EA22-7CEE-7E44-939A-B45E9DAB9A72}"/>
              </a:ext>
            </a:extLst>
          </p:cNvPr>
          <p:cNvSpPr/>
          <p:nvPr/>
        </p:nvSpPr>
        <p:spPr>
          <a:xfrm>
            <a:off x="635211" y="4562855"/>
            <a:ext cx="10916365" cy="1137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4800" b="1" cap="all">
                <a:latin typeface="+mj-lt"/>
                <a:ea typeface="+mj-ea"/>
                <a:cs typeface="+mj-cs"/>
              </a:rPr>
              <a:t>INTRODUCCIÓN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3B520B-D7E7-436A-B263-0682940B4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10" r="21258"/>
          <a:stretch/>
        </p:blipFill>
        <p:spPr>
          <a:xfrm>
            <a:off x="0" y="4238951"/>
            <a:ext cx="9600237" cy="261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48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60DAD42-30EE-E14F-8915-A6AFF2A41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95" y="643467"/>
            <a:ext cx="880800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47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B8913B4-A80F-BC45-ADC6-FA02A4043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039" y="643467"/>
            <a:ext cx="801592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6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0C1BC1E-153D-4DA3-87A4-314B61BC4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56C3-A6D4-4D92-8AE6-10218C076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7B91C53-4F09-7D46-9F36-F47C10F28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541" y="643467"/>
            <a:ext cx="819691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29899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564</Words>
  <Application>Microsoft Macintosh PowerPoint</Application>
  <PresentationFormat>Panorámica</PresentationFormat>
  <Paragraphs>50</Paragraphs>
  <Slides>54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59" baseType="lpstr">
      <vt:lpstr>Arial</vt:lpstr>
      <vt:lpstr>Times New Roman</vt:lpstr>
      <vt:lpstr>Tw Cen MT</vt:lpstr>
      <vt:lpstr>Wingdings 2</vt:lpstr>
      <vt:lpstr>Gota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Miranda</dc:creator>
  <cp:lastModifiedBy>Sergio Miranda</cp:lastModifiedBy>
  <cp:revision>2</cp:revision>
  <dcterms:created xsi:type="dcterms:W3CDTF">2019-09-28T03:57:15Z</dcterms:created>
  <dcterms:modified xsi:type="dcterms:W3CDTF">2019-09-30T20:45:04Z</dcterms:modified>
</cp:coreProperties>
</file>